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330" r:id="rId2"/>
    <p:sldId id="291" r:id="rId3"/>
    <p:sldId id="320" r:id="rId4"/>
    <p:sldId id="314" r:id="rId5"/>
    <p:sldId id="318" r:id="rId6"/>
    <p:sldId id="319" r:id="rId7"/>
    <p:sldId id="321" r:id="rId8"/>
    <p:sldId id="323" r:id="rId9"/>
    <p:sldId id="324" r:id="rId10"/>
    <p:sldId id="325" r:id="rId11"/>
    <p:sldId id="326" r:id="rId12"/>
    <p:sldId id="327" r:id="rId13"/>
    <p:sldId id="328"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92C"/>
    <a:srgbClr val="3B71AD"/>
    <a:srgbClr val="F2F2F2"/>
    <a:srgbClr val="FFF0E4"/>
    <a:srgbClr val="CACBCC"/>
    <a:srgbClr val="DCDCDC"/>
    <a:srgbClr val="B1D0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47" autoAdjust="0"/>
    <p:restoredTop sz="95869"/>
  </p:normalViewPr>
  <p:slideViewPr>
    <p:cSldViewPr snapToGrid="0" showGuides="1">
      <p:cViewPr>
        <p:scale>
          <a:sx n="125" d="100"/>
          <a:sy n="125" d="100"/>
        </p:scale>
        <p:origin x="1008" y="1080"/>
      </p:cViewPr>
      <p:guideLst>
        <p:guide pos="576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ja/Library/Containers/com.apple.mail/Data/Library/Mail%20Downloads/D77C3E6C-6359-44CD-91DE-6F60BAA5A9DA/8994614_20180319_140713_617.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rgbClr val="3679E0"/>
              </a:solidFill>
              <a:ln w="12700">
                <a:noFill/>
              </a:ln>
              <a:effectLst/>
            </c:spPr>
          </c:marker>
          <c:trendline>
            <c:spPr>
              <a:ln w="19050" cap="rnd">
                <a:solidFill>
                  <a:srgbClr val="3679E0"/>
                </a:solidFill>
                <a:prstDash val="sysDot"/>
              </a:ln>
              <a:effectLst/>
            </c:spPr>
            <c:trendlineType val="log"/>
            <c:dispRSqr val="0"/>
            <c:dispEq val="0"/>
          </c:trendline>
          <c:xVal>
            <c:numRef>
              <c:f>(Sheet1!$B$18:$B$26,Sheet1!$B$28:$B$29)</c:f>
              <c:numCache>
                <c:formatCode>0.00</c:formatCode>
                <c:ptCount val="11"/>
                <c:pt idx="0">
                  <c:v>25</c:v>
                </c:pt>
                <c:pt idx="1">
                  <c:v>40</c:v>
                </c:pt>
                <c:pt idx="2">
                  <c:v>35</c:v>
                </c:pt>
                <c:pt idx="3">
                  <c:v>20</c:v>
                </c:pt>
                <c:pt idx="4">
                  <c:v>25</c:v>
                </c:pt>
                <c:pt idx="5">
                  <c:v>47.9</c:v>
                </c:pt>
                <c:pt idx="6">
                  <c:v>41.9</c:v>
                </c:pt>
                <c:pt idx="7">
                  <c:v>31.9</c:v>
                </c:pt>
                <c:pt idx="8">
                  <c:v>24.9</c:v>
                </c:pt>
                <c:pt idx="9" formatCode="0.0000">
                  <c:v>149</c:v>
                </c:pt>
                <c:pt idx="10" formatCode="0.0000">
                  <c:v>204</c:v>
                </c:pt>
              </c:numCache>
            </c:numRef>
          </c:xVal>
          <c:yVal>
            <c:numRef>
              <c:f>(Sheet1!$A$18:$A$26,Sheet1!$A$28:$A$29)</c:f>
              <c:numCache>
                <c:formatCode>0.0000</c:formatCode>
                <c:ptCount val="11"/>
                <c:pt idx="0">
                  <c:v>4.0008000000000002E-2</c:v>
                </c:pt>
                <c:pt idx="1">
                  <c:v>2.9291999999999999E-2</c:v>
                </c:pt>
                <c:pt idx="2">
                  <c:v>3.2198999999999998E-2</c:v>
                </c:pt>
                <c:pt idx="3">
                  <c:v>4.614E-2</c:v>
                </c:pt>
                <c:pt idx="4">
                  <c:v>3.9579999999999997E-2</c:v>
                </c:pt>
                <c:pt idx="5">
                  <c:v>2.5999999999999999E-2</c:v>
                </c:pt>
                <c:pt idx="6">
                  <c:v>2.8000000000000001E-2</c:v>
                </c:pt>
                <c:pt idx="7">
                  <c:v>3.4000000000000002E-2</c:v>
                </c:pt>
                <c:pt idx="8">
                  <c:v>4.2000000000000003E-2</c:v>
                </c:pt>
                <c:pt idx="9">
                  <c:v>7.842E-3</c:v>
                </c:pt>
                <c:pt idx="10">
                  <c:v>5.2900000000000004E-3</c:v>
                </c:pt>
              </c:numCache>
            </c:numRef>
          </c:yVal>
          <c:smooth val="0"/>
          <c:extLst>
            <c:ext xmlns:c16="http://schemas.microsoft.com/office/drawing/2014/chart" uri="{C3380CC4-5D6E-409C-BE32-E72D297353CC}">
              <c16:uniqueId val="{00000001-EB46-1B44-ABA5-2A9ED86A2743}"/>
            </c:ext>
          </c:extLst>
        </c:ser>
        <c:dLbls>
          <c:showLegendKey val="0"/>
          <c:showVal val="0"/>
          <c:showCatName val="0"/>
          <c:showSerName val="0"/>
          <c:showPercent val="0"/>
          <c:showBubbleSize val="0"/>
        </c:dLbls>
        <c:axId val="-157405920"/>
        <c:axId val="-157403600"/>
      </c:scatterChart>
      <c:valAx>
        <c:axId val="-15740592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7403600"/>
        <c:crosses val="autoZero"/>
        <c:crossBetween val="midCat"/>
      </c:valAx>
      <c:valAx>
        <c:axId val="-157403600"/>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74059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29.01.19</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9E9562-2EFD-CB4A-8A83-430077CAB114}" type="slidenum">
              <a:rPr lang="en-US" smtClean="0"/>
              <a:t>1</a:t>
            </a:fld>
            <a:endParaRPr lang="en-US"/>
          </a:p>
        </p:txBody>
      </p:sp>
    </p:spTree>
    <p:extLst>
      <p:ext uri="{BB962C8B-B14F-4D97-AF65-F5344CB8AC3E}">
        <p14:creationId xmlns:p14="http://schemas.microsoft.com/office/powerpoint/2010/main" val="81849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Footer</a:t>
            </a:r>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a:t>
            </a:fld>
            <a:endParaRPr lang="de-DE"/>
          </a:p>
        </p:txBody>
      </p:sp>
    </p:spTree>
    <p:extLst>
      <p:ext uri="{BB962C8B-B14F-4D97-AF65-F5344CB8AC3E}">
        <p14:creationId xmlns:p14="http://schemas.microsoft.com/office/powerpoint/2010/main" val="22437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10</a:t>
            </a:fld>
            <a:endParaRPr lang="de-DE"/>
          </a:p>
        </p:txBody>
      </p:sp>
    </p:spTree>
    <p:extLst>
      <p:ext uri="{BB962C8B-B14F-4D97-AF65-F5344CB8AC3E}">
        <p14:creationId xmlns:p14="http://schemas.microsoft.com/office/powerpoint/2010/main" val="80147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12</a:t>
            </a:fld>
            <a:endParaRPr lang="de-DE"/>
          </a:p>
        </p:txBody>
      </p:sp>
    </p:spTree>
    <p:extLst>
      <p:ext uri="{BB962C8B-B14F-4D97-AF65-F5344CB8AC3E}">
        <p14:creationId xmlns:p14="http://schemas.microsoft.com/office/powerpoint/2010/main" val="21369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13</a:t>
            </a:fld>
            <a:endParaRPr lang="de-DE"/>
          </a:p>
        </p:txBody>
      </p:sp>
    </p:spTree>
    <p:extLst>
      <p:ext uri="{BB962C8B-B14F-4D97-AF65-F5344CB8AC3E}">
        <p14:creationId xmlns:p14="http://schemas.microsoft.com/office/powerpoint/2010/main" val="4209084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7" name="Date Placeholder 6"/>
          <p:cNvSpPr>
            <a:spLocks noGrp="1"/>
          </p:cNvSpPr>
          <p:nvPr>
            <p:ph type="dt" sz="half" idx="14"/>
          </p:nvPr>
        </p:nvSpPr>
        <p:spPr>
          <a:xfrm>
            <a:off x="1044000" y="4722258"/>
            <a:ext cx="3086100" cy="162814"/>
          </a:xfrm>
          <a:prstGeom prst="rect">
            <a:avLst/>
          </a:prstGeom>
        </p:spPr>
        <p:txBody>
          <a:bodyPr/>
          <a:lstStyle/>
          <a:p>
            <a:fld id="{37FFCD0F-6FD7-423A-A678-0AA8290E11CF}" type="datetimeFigureOut">
              <a:rPr lang="de-DE" smtClean="0"/>
              <a:pPr/>
              <a:t>29.01.19</a:t>
            </a:fld>
            <a:endParaRPr lang="de-DE" dirty="0"/>
          </a:p>
        </p:txBody>
      </p:sp>
      <p:sp>
        <p:nvSpPr>
          <p:cNvPr id="8" name="Footer Placeholder 7"/>
          <p:cNvSpPr>
            <a:spLocks noGrp="1"/>
          </p:cNvSpPr>
          <p:nvPr>
            <p:ph type="ftr" sz="quarter" idx="15"/>
          </p:nvPr>
        </p:nvSpPr>
        <p:spPr>
          <a:xfrm>
            <a:off x="1044000" y="4531201"/>
            <a:ext cx="3086100" cy="162244"/>
          </a:xfrm>
          <a:prstGeom prst="rect">
            <a:avLst/>
          </a:prstGeom>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4437398"/>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3" name="Date Placeholder 2"/>
          <p:cNvSpPr>
            <a:spLocks noGrp="1"/>
          </p:cNvSpPr>
          <p:nvPr>
            <p:ph type="dt" sz="half" idx="18"/>
          </p:nvPr>
        </p:nvSpPr>
        <p:spPr>
          <a:xfrm>
            <a:off x="1044000" y="4722258"/>
            <a:ext cx="3086100" cy="162814"/>
          </a:xfrm>
          <a:prstGeom prst="rect">
            <a:avLst/>
          </a:prstGeom>
        </p:spPr>
        <p:txBody>
          <a:bodyPr/>
          <a:lstStyle/>
          <a:p>
            <a:fld id="{37FFCD0F-6FD7-423A-A678-0AA8290E11CF}" type="datetimeFigureOut">
              <a:rPr lang="de-DE" smtClean="0"/>
              <a:pPr/>
              <a:t>29.01.19</a:t>
            </a:fld>
            <a:endParaRPr lang="de-DE" dirty="0"/>
          </a:p>
        </p:txBody>
      </p:sp>
      <p:sp>
        <p:nvSpPr>
          <p:cNvPr id="6" name="Footer Placeholder 5"/>
          <p:cNvSpPr>
            <a:spLocks noGrp="1"/>
          </p:cNvSpPr>
          <p:nvPr>
            <p:ph type="ftr" sz="quarter" idx="19"/>
          </p:nvPr>
        </p:nvSpPr>
        <p:spPr>
          <a:xfrm>
            <a:off x="1044000" y="4531201"/>
            <a:ext cx="3086100" cy="162244"/>
          </a:xfrm>
          <a:prstGeom prst="rect">
            <a:avLst/>
          </a:prstGeom>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3" name="Date Placeholder 2"/>
          <p:cNvSpPr>
            <a:spLocks noGrp="1"/>
          </p:cNvSpPr>
          <p:nvPr>
            <p:ph type="dt" sz="half" idx="18"/>
          </p:nvPr>
        </p:nvSpPr>
        <p:spPr>
          <a:xfrm>
            <a:off x="1044000" y="4722258"/>
            <a:ext cx="3086100" cy="162814"/>
          </a:xfrm>
          <a:prstGeom prst="rect">
            <a:avLst/>
          </a:prstGeom>
        </p:spPr>
        <p:txBody>
          <a:bodyPr/>
          <a:lstStyle/>
          <a:p>
            <a:fld id="{37FFCD0F-6FD7-423A-A678-0AA8290E11CF}" type="datetimeFigureOut">
              <a:rPr lang="de-DE" smtClean="0"/>
              <a:pPr/>
              <a:t>29.01.19</a:t>
            </a:fld>
            <a:endParaRPr lang="de-DE" dirty="0"/>
          </a:p>
        </p:txBody>
      </p:sp>
      <p:sp>
        <p:nvSpPr>
          <p:cNvPr id="6" name="Footer Placeholder 5"/>
          <p:cNvSpPr>
            <a:spLocks noGrp="1"/>
          </p:cNvSpPr>
          <p:nvPr>
            <p:ph type="ftr" sz="quarter" idx="19"/>
          </p:nvPr>
        </p:nvSpPr>
        <p:spPr>
          <a:xfrm>
            <a:off x="1044000" y="4531201"/>
            <a:ext cx="3086100" cy="162244"/>
          </a:xfrm>
          <a:prstGeom prst="rect">
            <a:avLst/>
          </a:prstGeom>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069957296"/>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4" name="Date Placeholder 3"/>
          <p:cNvSpPr>
            <a:spLocks noGrp="1"/>
          </p:cNvSpPr>
          <p:nvPr>
            <p:ph type="dt" sz="half" idx="15"/>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5" name="Footer Placeholder 4"/>
          <p:cNvSpPr>
            <a:spLocks noGrp="1"/>
          </p:cNvSpPr>
          <p:nvPr>
            <p:ph type="ftr" sz="quarter" idx="16"/>
          </p:nvPr>
        </p:nvSpPr>
        <p:spPr>
          <a:xfrm>
            <a:off x="1044000" y="4531201"/>
            <a:ext cx="3086100" cy="162244"/>
          </a:xfrm>
          <a:prstGeom prst="rect">
            <a:avLst/>
          </a:prstGeom>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10" name="Footer Placeholder 4"/>
          <p:cNvSpPr>
            <a:spLocks noGrp="1"/>
          </p:cNvSpPr>
          <p:nvPr>
            <p:ph type="ftr" sz="quarter" idx="16"/>
          </p:nvPr>
        </p:nvSpPr>
        <p:spPr>
          <a:xfrm>
            <a:off x="1044000" y="4531201"/>
            <a:ext cx="3086100" cy="162244"/>
          </a:xfrm>
          <a:prstGeom prst="rect">
            <a:avLst/>
          </a:prstGeo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10" name="Footer Placeholder 4"/>
          <p:cNvSpPr>
            <a:spLocks noGrp="1"/>
          </p:cNvSpPr>
          <p:nvPr>
            <p:ph type="ftr" sz="quarter" idx="16"/>
          </p:nvPr>
        </p:nvSpPr>
        <p:spPr>
          <a:xfrm>
            <a:off x="1044000" y="4531201"/>
            <a:ext cx="3086100" cy="162244"/>
          </a:xfrm>
          <a:prstGeom prst="rect">
            <a:avLst/>
          </a:prstGeom>
        </p:spPr>
        <p:txBody>
          <a:bodyPr/>
          <a:lstStyle/>
          <a:p>
            <a:endParaRPr lang="de-DE" dirty="0"/>
          </a:p>
        </p:txBody>
      </p: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a:xfrm>
            <a:off x="1044000" y="4531201"/>
            <a:ext cx="3086100" cy="162244"/>
          </a:xfrm>
          <a:prstGeom prst="rect">
            <a:avLst/>
          </a:prstGeom>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mod="1">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4" name="Date Placeholder 3"/>
          <p:cNvSpPr>
            <a:spLocks noGrp="1"/>
          </p:cNvSpPr>
          <p:nvPr>
            <p:ph type="dt" sz="half" idx="15"/>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5" name="Footer Placeholder 4"/>
          <p:cNvSpPr>
            <a:spLocks noGrp="1"/>
          </p:cNvSpPr>
          <p:nvPr>
            <p:ph type="ftr" sz="quarter" idx="16"/>
          </p:nvPr>
        </p:nvSpPr>
        <p:spPr>
          <a:xfrm>
            <a:off x="1044000" y="4531201"/>
            <a:ext cx="3086100" cy="162244"/>
          </a:xfrm>
          <a:prstGeom prst="rect">
            <a:avLst/>
          </a:prstGeom>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03182024"/>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sp>
        <p:nvSpPr>
          <p:cNvPr id="4" name="Date Placeholder 3"/>
          <p:cNvSpPr>
            <a:spLocks noGrp="1"/>
          </p:cNvSpPr>
          <p:nvPr>
            <p:ph type="dt" sz="half" idx="16"/>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5" name="Footer Placeholder 4"/>
          <p:cNvSpPr>
            <a:spLocks noGrp="1"/>
          </p:cNvSpPr>
          <p:nvPr>
            <p:ph type="ftr" sz="quarter" idx="17"/>
          </p:nvPr>
        </p:nvSpPr>
        <p:spPr>
          <a:xfrm>
            <a:off x="1044000" y="4531201"/>
            <a:ext cx="3086100" cy="162244"/>
          </a:xfrm>
          <a:prstGeom prst="rect">
            <a:avLst/>
          </a:prstGeom>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4186272090"/>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sp>
        <p:nvSpPr>
          <p:cNvPr id="3" name="Date Placeholder 2"/>
          <p:cNvSpPr>
            <a:spLocks noGrp="1"/>
          </p:cNvSpPr>
          <p:nvPr>
            <p:ph type="dt" sz="half" idx="16"/>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4" name="Footer Placeholder 3"/>
          <p:cNvSpPr>
            <a:spLocks noGrp="1"/>
          </p:cNvSpPr>
          <p:nvPr>
            <p:ph type="ftr" sz="quarter" idx="17"/>
          </p:nvPr>
        </p:nvSpPr>
        <p:spPr>
          <a:xfrm>
            <a:off x="1044000" y="4531201"/>
            <a:ext cx="3086100" cy="162244"/>
          </a:xfrm>
          <a:prstGeom prst="rect">
            <a:avLst/>
          </a:prstGeom>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831374395"/>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3" name="Date Placeholder 2"/>
          <p:cNvSpPr>
            <a:spLocks noGrp="1"/>
          </p:cNvSpPr>
          <p:nvPr>
            <p:ph type="dt" sz="half" idx="16"/>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4" name="Footer Placeholder 3"/>
          <p:cNvSpPr>
            <a:spLocks noGrp="1"/>
          </p:cNvSpPr>
          <p:nvPr>
            <p:ph type="ftr" sz="quarter" idx="17"/>
          </p:nvPr>
        </p:nvSpPr>
        <p:spPr>
          <a:xfrm>
            <a:off x="1044000" y="4531201"/>
            <a:ext cx="3086100" cy="162244"/>
          </a:xfrm>
          <a:prstGeom prst="rect">
            <a:avLst/>
          </a:prstGeom>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3" name="Date Placeholder 2"/>
          <p:cNvSpPr>
            <a:spLocks noGrp="1"/>
          </p:cNvSpPr>
          <p:nvPr>
            <p:ph type="dt" sz="half" idx="16"/>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4" name="Footer Placeholder 3"/>
          <p:cNvSpPr>
            <a:spLocks noGrp="1"/>
          </p:cNvSpPr>
          <p:nvPr>
            <p:ph type="ftr" sz="quarter" idx="17"/>
          </p:nvPr>
        </p:nvSpPr>
        <p:spPr>
          <a:xfrm>
            <a:off x="1044000" y="4531201"/>
            <a:ext cx="3086100" cy="162244"/>
          </a:xfrm>
          <a:prstGeom prst="rect">
            <a:avLst/>
          </a:prstGeom>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5" name="Date Placeholder 4"/>
          <p:cNvSpPr>
            <a:spLocks noGrp="1"/>
          </p:cNvSpPr>
          <p:nvPr>
            <p:ph type="dt" sz="half" idx="17"/>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6" name="Footer Placeholder 5"/>
          <p:cNvSpPr>
            <a:spLocks noGrp="1"/>
          </p:cNvSpPr>
          <p:nvPr>
            <p:ph type="ftr" sz="quarter" idx="18"/>
          </p:nvPr>
        </p:nvSpPr>
        <p:spPr>
          <a:xfrm>
            <a:off x="1044000" y="4531201"/>
            <a:ext cx="3086100" cy="162244"/>
          </a:xfrm>
          <a:prstGeom prst="rect">
            <a:avLst/>
          </a:prstGeom>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782012608"/>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extBox 6"/>
          <p:cNvSpPr txBox="1"/>
          <p:nvPr userDrawn="1"/>
        </p:nvSpPr>
        <p:spPr>
          <a:xfrm>
            <a:off x="469262" y="1786744"/>
            <a:ext cx="4102737" cy="1077218"/>
          </a:xfrm>
          <a:prstGeom prst="rect">
            <a:avLst/>
          </a:prstGeom>
          <a:noFill/>
        </p:spPr>
        <p:txBody>
          <a:bodyPr wrap="square" rtlCol="0">
            <a:spAutoFit/>
          </a:bodyPr>
          <a:lstStyle/>
          <a:p>
            <a:r>
              <a:rPr lang="en-US" sz="3200" kern="1200" noProof="0" dirty="0">
                <a:solidFill>
                  <a:schemeClr val="tx1"/>
                </a:solidFill>
                <a:latin typeface="+mj-lt"/>
                <a:ea typeface="+mj-ea"/>
                <a:cs typeface="+mj-cs"/>
              </a:rPr>
              <a:t>Interested? </a:t>
            </a:r>
            <a:br>
              <a:rPr lang="en-US" sz="3200" kern="1200" noProof="0" dirty="0">
                <a:solidFill>
                  <a:schemeClr val="tx1"/>
                </a:solidFill>
                <a:latin typeface="+mj-lt"/>
                <a:ea typeface="+mj-ea"/>
                <a:cs typeface="+mj-cs"/>
              </a:rPr>
            </a:br>
            <a:r>
              <a:rPr lang="en-US" sz="3200" kern="1200" noProof="0" dirty="0">
                <a:solidFill>
                  <a:schemeClr val="tx1"/>
                </a:solidFill>
                <a:latin typeface="+mj-lt"/>
                <a:ea typeface="+mj-ea"/>
                <a:cs typeface="+mj-cs"/>
              </a:rPr>
              <a:t>Want to Learn More?</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
        <p:nvSpPr>
          <p:cNvPr id="6" name="TextBox 5">
            <a:extLst>
              <a:ext uri="{FF2B5EF4-FFF2-40B4-BE49-F238E27FC236}">
                <a16:creationId xmlns:a16="http://schemas.microsoft.com/office/drawing/2014/main" id="{60F22A80-57F8-E44E-A66D-5BD07C75092E}"/>
              </a:ext>
            </a:extLst>
          </p:cNvPr>
          <p:cNvSpPr txBox="1"/>
          <p:nvPr userDrawn="1"/>
        </p:nvSpPr>
        <p:spPr>
          <a:xfrm>
            <a:off x="484253" y="2863962"/>
            <a:ext cx="3905250" cy="338554"/>
          </a:xfrm>
          <a:prstGeom prst="rect">
            <a:avLst/>
          </a:prstGeom>
          <a:noFill/>
        </p:spPr>
        <p:txBody>
          <a:bodyPr wrap="square" rtlCol="0">
            <a:spAutoFit/>
          </a:bodyPr>
          <a:lstStyle/>
          <a:p>
            <a:r>
              <a:rPr lang="en-US" sz="1600" kern="1200" noProof="0" dirty="0">
                <a:solidFill>
                  <a:schemeClr val="tx1"/>
                </a:solidFill>
                <a:latin typeface="+mj-lt"/>
                <a:ea typeface="+mj-ea"/>
                <a:cs typeface="+mj-cs"/>
              </a:rPr>
              <a:t>Talk to your librarian about </a:t>
            </a:r>
            <a:r>
              <a:rPr lang="en-US" sz="1600" kern="1200" noProof="0" dirty="0" err="1">
                <a:solidFill>
                  <a:schemeClr val="tx1"/>
                </a:solidFill>
                <a:latin typeface="+mj-lt"/>
                <a:ea typeface="+mj-ea"/>
                <a:cs typeface="+mj-cs"/>
              </a:rPr>
              <a:t>Reaxys</a:t>
            </a:r>
            <a:r>
              <a:rPr lang="en-US" sz="1600" kern="1200" noProof="0" dirty="0">
                <a:solidFill>
                  <a:schemeClr val="tx1"/>
                </a:solidFill>
                <a:latin typeface="+mj-lt"/>
                <a:ea typeface="+mj-ea"/>
                <a:cs typeface="+mj-cs"/>
              </a:rPr>
              <a:t>.</a:t>
            </a:r>
          </a:p>
        </p:txBody>
      </p:sp>
    </p:spTree>
    <p:extLst>
      <p:ext uri="{BB962C8B-B14F-4D97-AF65-F5344CB8AC3E}">
        <p14:creationId xmlns:p14="http://schemas.microsoft.com/office/powerpoint/2010/main" val="3946097589"/>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0241A090-BC9E-364F-8A00-2F6E6D274839}" type="datetimeFigureOut">
              <a:rPr lang="en-US" smtClean="0"/>
              <a:t>1/29/19</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BFDB44A6-87BF-6E47-8B17-9B08540B541C}" type="slidenum">
              <a:rPr lang="en-US" smtClean="0"/>
              <a:t>‹#›</a:t>
            </a:fld>
            <a:endParaRPr lang="en-US"/>
          </a:p>
        </p:txBody>
      </p:sp>
    </p:spTree>
    <p:extLst>
      <p:ext uri="{BB962C8B-B14F-4D97-AF65-F5344CB8AC3E}">
        <p14:creationId xmlns:p14="http://schemas.microsoft.com/office/powerpoint/2010/main" val="82989419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xmlns:p14="http://schemas.microsoft.com/office/powerpoint/2010/mai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mod="1">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4" name="Footer Placeholder 3"/>
          <p:cNvSpPr>
            <a:spLocks noGrp="1"/>
          </p:cNvSpPr>
          <p:nvPr>
            <p:ph type="ftr" sz="quarter" idx="11"/>
          </p:nvPr>
        </p:nvSpPr>
        <p:spPr>
          <a:xfrm>
            <a:off x="1044000" y="4531201"/>
            <a:ext cx="3086100" cy="162244"/>
          </a:xfrm>
          <a:prstGeom prst="rect">
            <a:avLst/>
          </a:prstGeom>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a:xfrm>
            <a:off x="1044000" y="4722258"/>
            <a:ext cx="3086100" cy="162814"/>
          </a:xfrm>
          <a:prstGeom prst="rect">
            <a:avLst/>
          </a:prstGeom>
        </p:spPr>
        <p:txBody>
          <a:bodyPr/>
          <a:lstStyle/>
          <a:p>
            <a:fld id="{37FFCD0F-6FD7-423A-A678-0AA8290E11CF}" type="datetimeFigureOut">
              <a:rPr lang="de-DE" smtClean="0"/>
              <a:pPr/>
              <a:t>29.01.19</a:t>
            </a:fld>
            <a:endParaRPr lang="de-DE" dirty="0"/>
          </a:p>
        </p:txBody>
      </p:sp>
      <p:sp>
        <p:nvSpPr>
          <p:cNvPr id="6" name="Footer Placeholder 5"/>
          <p:cNvSpPr>
            <a:spLocks noGrp="1"/>
          </p:cNvSpPr>
          <p:nvPr>
            <p:ph type="ftr" sz="quarter" idx="15"/>
          </p:nvPr>
        </p:nvSpPr>
        <p:spPr>
          <a:xfrm>
            <a:off x="1044000" y="4531201"/>
            <a:ext cx="3086100" cy="162244"/>
          </a:xfrm>
          <a:prstGeom prst="rect">
            <a:avLst/>
          </a:prstGeom>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1262608357"/>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5"/>
          </p:nvPr>
        </p:nvSpPr>
        <p:spPr>
          <a:xfrm>
            <a:off x="1044000" y="4722258"/>
            <a:ext cx="3086100" cy="162814"/>
          </a:xfrm>
          <a:prstGeom prst="rect">
            <a:avLst/>
          </a:prstGeom>
        </p:spPr>
        <p:txBody>
          <a:bodyPr/>
          <a:lstStyle/>
          <a:p>
            <a:fld id="{37FFCD0F-6FD7-423A-A678-0AA8290E11CF}" type="datetimeFigureOut">
              <a:rPr lang="de-DE" smtClean="0"/>
              <a:pPr/>
              <a:t>29.01.19</a:t>
            </a:fld>
            <a:endParaRPr lang="de-DE"/>
          </a:p>
        </p:txBody>
      </p:sp>
      <p:sp>
        <p:nvSpPr>
          <p:cNvPr id="5" name="Footer Placeholder 4"/>
          <p:cNvSpPr>
            <a:spLocks noGrp="1"/>
          </p:cNvSpPr>
          <p:nvPr>
            <p:ph type="ftr" sz="quarter" idx="16"/>
          </p:nvPr>
        </p:nvSpPr>
        <p:spPr>
          <a:xfrm>
            <a:off x="1044000" y="4531201"/>
            <a:ext cx="3086100" cy="162244"/>
          </a:xfrm>
          <a:prstGeom prst="rect">
            <a:avLst/>
          </a:prstGeom>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Date Placeholder 6"/>
          <p:cNvSpPr>
            <a:spLocks noGrp="1"/>
          </p:cNvSpPr>
          <p:nvPr>
            <p:ph type="dt" sz="half" idx="14"/>
          </p:nvPr>
        </p:nvSpPr>
        <p:spPr>
          <a:xfrm>
            <a:off x="1044000" y="4722258"/>
            <a:ext cx="3086100" cy="162814"/>
          </a:xfrm>
          <a:prstGeom prst="rect">
            <a:avLst/>
          </a:prstGeom>
        </p:spPr>
        <p:txBody>
          <a:bodyPr/>
          <a:lstStyle/>
          <a:p>
            <a:fld id="{37FFCD0F-6FD7-423A-A678-0AA8290E11CF}" type="datetimeFigureOut">
              <a:rPr lang="de-DE" smtClean="0"/>
              <a:pPr/>
              <a:t>29.01.19</a:t>
            </a:fld>
            <a:endParaRPr lang="de-DE" dirty="0"/>
          </a:p>
        </p:txBody>
      </p:sp>
      <p:sp>
        <p:nvSpPr>
          <p:cNvPr id="8" name="Footer Placeholder 7"/>
          <p:cNvSpPr>
            <a:spLocks noGrp="1"/>
          </p:cNvSpPr>
          <p:nvPr>
            <p:ph type="ftr" sz="quarter" idx="15"/>
          </p:nvPr>
        </p:nvSpPr>
        <p:spPr>
          <a:xfrm>
            <a:off x="1044000" y="4531201"/>
            <a:ext cx="3086100" cy="162244"/>
          </a:xfrm>
          <a:prstGeom prst="rect">
            <a:avLst/>
          </a:prstGeom>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2966423"/>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 id="2147483736" r:id="rId26"/>
  </p:sldLayoutIdLst>
  <p:hf sldNum="0" hdr="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9.emf"/><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0.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4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4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1" cy="515154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47581" y="2952820"/>
            <a:ext cx="3296419" cy="21930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5847581" y="-16307"/>
            <a:ext cx="3303882" cy="29685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8" name="Picture 7"/>
          <p:cNvPicPr>
            <a:picLocks noChangeAspect="1"/>
          </p:cNvPicPr>
          <p:nvPr/>
        </p:nvPicPr>
        <p:blipFill>
          <a:blip r:embed="rId3"/>
          <a:stretch>
            <a:fillRect/>
          </a:stretch>
        </p:blipFill>
        <p:spPr>
          <a:xfrm>
            <a:off x="5847582" y="-305335"/>
            <a:ext cx="190500" cy="101600"/>
          </a:xfrm>
          <a:prstGeom prst="rect">
            <a:avLst/>
          </a:prstGeom>
        </p:spPr>
      </p:pic>
      <p:sp>
        <p:nvSpPr>
          <p:cNvPr id="13" name="Snip and Round Single Corner Rectangle 12"/>
          <p:cNvSpPr/>
          <p:nvPr/>
        </p:nvSpPr>
        <p:spPr>
          <a:xfrm>
            <a:off x="-65313" y="2952822"/>
            <a:ext cx="5912894" cy="2221566"/>
          </a:xfrm>
          <a:prstGeom prst="snipRoundRect">
            <a:avLst>
              <a:gd name="adj1" fmla="val 0"/>
              <a:gd name="adj2" fmla="val 545"/>
            </a:avLst>
          </a:prstGeom>
          <a:solidFill>
            <a:srgbClr val="3B71AD">
              <a:alpha val="88627"/>
            </a:srgbClr>
          </a:solidFill>
          <a:ln w="31750">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4981" y="3600767"/>
            <a:ext cx="5492015" cy="1169551"/>
          </a:xfrm>
          <a:prstGeom prst="rect">
            <a:avLst/>
          </a:prstGeom>
          <a:noFill/>
        </p:spPr>
        <p:txBody>
          <a:bodyPr wrap="square" rtlCol="0">
            <a:spAutoFit/>
          </a:bodyPr>
          <a:lstStyle/>
          <a:p>
            <a:pPr>
              <a:lnSpc>
                <a:spcPts val="2360"/>
              </a:lnSpc>
            </a:pPr>
            <a:r>
              <a:rPr lang="en-US" sz="3200" dirty="0" err="1">
                <a:solidFill>
                  <a:schemeClr val="bg1"/>
                </a:solidFill>
                <a:latin typeface="Arial" charset="0"/>
                <a:ea typeface="Arial" charset="0"/>
                <a:cs typeface="Arial" charset="0"/>
              </a:rPr>
              <a:t>Reaxys</a:t>
            </a:r>
            <a:r>
              <a:rPr lang="en-US" sz="2000" dirty="0">
                <a:solidFill>
                  <a:schemeClr val="bg1"/>
                </a:solidFill>
                <a:latin typeface="Arial" charset="0"/>
                <a:ea typeface="Arial" charset="0"/>
                <a:cs typeface="Arial" charset="0"/>
              </a:rPr>
              <a:t> </a:t>
            </a:r>
          </a:p>
          <a:p>
            <a:pPr>
              <a:lnSpc>
                <a:spcPts val="2360"/>
              </a:lnSpc>
              <a:spcBef>
                <a:spcPts val="1200"/>
              </a:spcBef>
            </a:pPr>
            <a:r>
              <a:rPr lang="en-US" dirty="0">
                <a:solidFill>
                  <a:schemeClr val="bg1"/>
                </a:solidFill>
                <a:latin typeface="Arial" charset="0"/>
                <a:ea typeface="Arial" charset="0"/>
                <a:cs typeface="Arial" charset="0"/>
              </a:rPr>
              <a:t>Your trusted resource for chemistry answers</a:t>
            </a:r>
          </a:p>
          <a:p>
            <a:pPr>
              <a:lnSpc>
                <a:spcPts val="2360"/>
              </a:lnSpc>
            </a:pPr>
            <a:endParaRPr lang="en-US" dirty="0">
              <a:solidFill>
                <a:schemeClr val="bg1"/>
              </a:solidFill>
              <a:latin typeface="Arial" charset="0"/>
              <a:ea typeface="Arial" charset="0"/>
              <a:cs typeface="Arial" charset="0"/>
            </a:endParaRPr>
          </a:p>
        </p:txBody>
      </p:sp>
      <p:sp>
        <p:nvSpPr>
          <p:cNvPr id="12" name="TextBox 11"/>
          <p:cNvSpPr txBox="1"/>
          <p:nvPr/>
        </p:nvSpPr>
        <p:spPr>
          <a:xfrm>
            <a:off x="6782457" y="835951"/>
            <a:ext cx="1677971" cy="1264064"/>
          </a:xfrm>
          <a:prstGeom prst="rect">
            <a:avLst/>
          </a:prstGeom>
          <a:noFill/>
        </p:spPr>
        <p:txBody>
          <a:bodyPr wrap="square" rtlCol="0">
            <a:spAutoFit/>
          </a:bodyPr>
          <a:lstStyle/>
          <a:p>
            <a:pPr>
              <a:lnSpc>
                <a:spcPts val="2900"/>
              </a:lnSpc>
            </a:pPr>
            <a:r>
              <a:rPr lang="en-US" sz="2800" dirty="0">
                <a:solidFill>
                  <a:schemeClr val="bg1"/>
                </a:solidFill>
                <a:latin typeface="Arial" charset="0"/>
                <a:ea typeface="Arial" charset="0"/>
                <a:cs typeface="Arial" charset="0"/>
              </a:rPr>
              <a:t>Available</a:t>
            </a:r>
            <a:br>
              <a:rPr lang="en-US" sz="2800"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from this</a:t>
            </a:r>
          </a:p>
          <a:p>
            <a:pPr>
              <a:lnSpc>
                <a:spcPts val="3600"/>
              </a:lnSpc>
            </a:pPr>
            <a:r>
              <a:rPr lang="en-US" sz="2800" dirty="0">
                <a:solidFill>
                  <a:schemeClr val="bg1"/>
                </a:solidFill>
                <a:latin typeface="Arial" charset="0"/>
                <a:ea typeface="Arial" charset="0"/>
                <a:cs typeface="Arial" charset="0"/>
              </a:rPr>
              <a:t>library </a:t>
            </a:r>
          </a:p>
        </p:txBody>
      </p:sp>
      <p:grpSp>
        <p:nvGrpSpPr>
          <p:cNvPr id="17" name="Group 16"/>
          <p:cNvGrpSpPr/>
          <p:nvPr/>
        </p:nvGrpSpPr>
        <p:grpSpPr>
          <a:xfrm>
            <a:off x="-65313" y="-14666"/>
            <a:ext cx="5912894" cy="2975274"/>
            <a:chOff x="-66258" y="2176268"/>
            <a:chExt cx="5903159" cy="2975274"/>
          </a:xfrm>
        </p:grpSpPr>
        <p:sp>
          <p:nvSpPr>
            <p:cNvPr id="18" name="Rectangle 17"/>
            <p:cNvSpPr/>
            <p:nvPr/>
          </p:nvSpPr>
          <p:spPr>
            <a:xfrm>
              <a:off x="-8504" y="2189839"/>
              <a:ext cx="5845405" cy="2961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4">
              <a:alphaModFix amt="20000"/>
              <a:extLst>
                <a:ext uri="{28A0092B-C50C-407E-A947-70E740481C1C}">
                  <a14:useLocalDpi xmlns:a14="http://schemas.microsoft.com/office/drawing/2010/main" val="0"/>
                </a:ext>
              </a:extLst>
            </a:blip>
            <a:srcRect t="36538" r="3127" b="31939"/>
            <a:stretch/>
          </p:blipFill>
          <p:spPr>
            <a:xfrm flipV="1">
              <a:off x="-66258" y="2176268"/>
              <a:ext cx="5903159" cy="2968580"/>
            </a:xfrm>
            <a:prstGeom prst="rect">
              <a:avLst/>
            </a:prstGeom>
            <a:solidFill>
              <a:schemeClr val="accent2"/>
            </a:solidFill>
          </p:spPr>
        </p:pic>
      </p:grpSp>
      <p:grpSp>
        <p:nvGrpSpPr>
          <p:cNvPr id="9" name="Group 8">
            <a:extLst>
              <a:ext uri="{FF2B5EF4-FFF2-40B4-BE49-F238E27FC236}">
                <a16:creationId xmlns:a16="http://schemas.microsoft.com/office/drawing/2014/main" id="{46F3FB22-1B44-7C41-8A79-2D4E2E61F703}"/>
              </a:ext>
            </a:extLst>
          </p:cNvPr>
          <p:cNvGrpSpPr/>
          <p:nvPr/>
        </p:nvGrpSpPr>
        <p:grpSpPr>
          <a:xfrm>
            <a:off x="7758995" y="4555614"/>
            <a:ext cx="1368221" cy="427321"/>
            <a:chOff x="7851139" y="4555614"/>
            <a:chExt cx="1368221" cy="427321"/>
          </a:xfrm>
        </p:grpSpPr>
        <p:pic>
          <p:nvPicPr>
            <p:cNvPr id="5" name="Picture 4">
              <a:extLst>
                <a:ext uri="{FF2B5EF4-FFF2-40B4-BE49-F238E27FC236}">
                  <a16:creationId xmlns:a16="http://schemas.microsoft.com/office/drawing/2014/main" id="{A372D062-815D-764B-9583-8EC65A177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1139" y="4640035"/>
              <a:ext cx="1104900" cy="342900"/>
            </a:xfrm>
            <a:prstGeom prst="rect">
              <a:avLst/>
            </a:prstGeom>
          </p:spPr>
        </p:pic>
        <p:sp>
          <p:nvSpPr>
            <p:cNvPr id="7" name="TextBox 6">
              <a:extLst>
                <a:ext uri="{FF2B5EF4-FFF2-40B4-BE49-F238E27FC236}">
                  <a16:creationId xmlns:a16="http://schemas.microsoft.com/office/drawing/2014/main" id="{6A0F8D53-4932-244B-9CCB-806D0EC4CD3A}"/>
                </a:ext>
              </a:extLst>
            </p:cNvPr>
            <p:cNvSpPr txBox="1"/>
            <p:nvPr/>
          </p:nvSpPr>
          <p:spPr>
            <a:xfrm>
              <a:off x="8886207" y="4555614"/>
              <a:ext cx="333153" cy="307777"/>
            </a:xfrm>
            <a:prstGeom prst="rect">
              <a:avLst/>
            </a:prstGeom>
            <a:noFill/>
          </p:spPr>
          <p:txBody>
            <a:bodyPr wrap="square" rtlCol="0">
              <a:spAutoFit/>
            </a:bodyPr>
            <a:lstStyle/>
            <a:p>
              <a:r>
                <a:rPr lang="en-US" sz="1400" dirty="0">
                  <a:solidFill>
                    <a:srgbClr val="E8792C"/>
                  </a:solidFill>
                </a:rPr>
                <a:t>®</a:t>
              </a:r>
            </a:p>
          </p:txBody>
        </p:sp>
      </p:grpSp>
    </p:spTree>
    <p:extLst>
      <p:ext uri="{BB962C8B-B14F-4D97-AF65-F5344CB8AC3E}">
        <p14:creationId xmlns:p14="http://schemas.microsoft.com/office/powerpoint/2010/main" val="350600722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xmlns:p14="http://schemas.microsoft.com/office/powerpoint/2010/mai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20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3468A07-1699-384C-BC20-DC2869B28BF1}"/>
              </a:ext>
            </a:extLst>
          </p:cNvPr>
          <p:cNvSpPr/>
          <p:nvPr/>
        </p:nvSpPr>
        <p:spPr>
          <a:xfrm>
            <a:off x="-2351" y="1522103"/>
            <a:ext cx="9146351" cy="26619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7" name="Group 6">
            <a:extLst>
              <a:ext uri="{FF2B5EF4-FFF2-40B4-BE49-F238E27FC236}">
                <a16:creationId xmlns:a16="http://schemas.microsoft.com/office/drawing/2014/main" id="{1937468D-20FE-CA42-A81A-D83CEA2C77BE}"/>
              </a:ext>
            </a:extLst>
          </p:cNvPr>
          <p:cNvGrpSpPr/>
          <p:nvPr/>
        </p:nvGrpSpPr>
        <p:grpSpPr>
          <a:xfrm>
            <a:off x="4884493" y="1715803"/>
            <a:ext cx="3601139" cy="2168950"/>
            <a:chOff x="4884493" y="1715803"/>
            <a:chExt cx="3601139" cy="2168950"/>
          </a:xfrm>
        </p:grpSpPr>
        <p:grpSp>
          <p:nvGrpSpPr>
            <p:cNvPr id="3" name="Group 2">
              <a:extLst>
                <a:ext uri="{FF2B5EF4-FFF2-40B4-BE49-F238E27FC236}">
                  <a16:creationId xmlns:a16="http://schemas.microsoft.com/office/drawing/2014/main" id="{99ADEF4B-199F-B749-9DF7-613E9201B5A6}"/>
                </a:ext>
              </a:extLst>
            </p:cNvPr>
            <p:cNvGrpSpPr/>
            <p:nvPr/>
          </p:nvGrpSpPr>
          <p:grpSpPr>
            <a:xfrm>
              <a:off x="4884493" y="1777723"/>
              <a:ext cx="3601139" cy="2107030"/>
              <a:chOff x="2986011" y="2227982"/>
              <a:chExt cx="6339425" cy="3709203"/>
            </a:xfrm>
          </p:grpSpPr>
          <p:pic>
            <p:nvPicPr>
              <p:cNvPr id="13" name="Picture 12">
                <a:extLst>
                  <a:ext uri="{FF2B5EF4-FFF2-40B4-BE49-F238E27FC236}">
                    <a16:creationId xmlns:a16="http://schemas.microsoft.com/office/drawing/2014/main" id="{2EF95A22-44FF-1941-97C4-C35EAD85C70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986011" y="2227982"/>
                <a:ext cx="6339421" cy="945008"/>
              </a:xfrm>
              <a:prstGeom prst="rect">
                <a:avLst/>
              </a:prstGeom>
            </p:spPr>
          </p:pic>
          <p:pic>
            <p:nvPicPr>
              <p:cNvPr id="15" name="Picture 14">
                <a:extLst>
                  <a:ext uri="{FF2B5EF4-FFF2-40B4-BE49-F238E27FC236}">
                    <a16:creationId xmlns:a16="http://schemas.microsoft.com/office/drawing/2014/main" id="{E1757325-30FC-D44F-B4EA-690EAF70A23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2986013" y="2757780"/>
                <a:ext cx="6339423" cy="3179405"/>
              </a:xfrm>
              <a:prstGeom prst="rect">
                <a:avLst/>
              </a:prstGeom>
            </p:spPr>
          </p:pic>
        </p:grpSp>
        <p:sp>
          <p:nvSpPr>
            <p:cNvPr id="4" name="Rectangle 3">
              <a:extLst>
                <a:ext uri="{FF2B5EF4-FFF2-40B4-BE49-F238E27FC236}">
                  <a16:creationId xmlns:a16="http://schemas.microsoft.com/office/drawing/2014/main" id="{BD3E98BA-BED1-3C4C-95F4-E6E41E04AF14}"/>
                </a:ext>
              </a:extLst>
            </p:cNvPr>
            <p:cNvSpPr/>
            <p:nvPr/>
          </p:nvSpPr>
          <p:spPr>
            <a:xfrm>
              <a:off x="7735778" y="1715803"/>
              <a:ext cx="704007" cy="164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Download</a:t>
              </a:r>
            </a:p>
          </p:txBody>
        </p:sp>
      </p:grpSp>
      <p:sp>
        <p:nvSpPr>
          <p:cNvPr id="8" name="Title 7"/>
          <p:cNvSpPr>
            <a:spLocks noGrp="1"/>
          </p:cNvSpPr>
          <p:nvPr>
            <p:ph type="title"/>
          </p:nvPr>
        </p:nvSpPr>
        <p:spPr>
          <a:xfrm>
            <a:off x="576263" y="370375"/>
            <a:ext cx="7991475" cy="769087"/>
          </a:xfrm>
        </p:spPr>
        <p:txBody>
          <a:bodyPr anchor="t"/>
          <a:lstStyle/>
          <a:p>
            <a:r>
              <a:rPr lang="en-US" dirty="0"/>
              <a:t>Use data immediately</a:t>
            </a:r>
          </a:p>
        </p:txBody>
      </p:sp>
      <p:sp>
        <p:nvSpPr>
          <p:cNvPr id="14" name="Title 1">
            <a:extLst>
              <a:ext uri="{FF2B5EF4-FFF2-40B4-BE49-F238E27FC236}">
                <a16:creationId xmlns:a16="http://schemas.microsoft.com/office/drawing/2014/main" id="{E88E4A71-F2E9-944C-81C6-2856CA4C1833}"/>
              </a:ext>
            </a:extLst>
          </p:cNvPr>
          <p:cNvSpPr txBox="1">
            <a:spLocks/>
          </p:cNvSpPr>
          <p:nvPr/>
        </p:nvSpPr>
        <p:spPr>
          <a:xfrm>
            <a:off x="590982" y="2389278"/>
            <a:ext cx="3981018" cy="927570"/>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200" dirty="0"/>
              <a:t>All excerpted data in Reaxys are searchable so you can query actual empirical data and not just publications. You can also download the data with just a few clicks.</a:t>
            </a:r>
            <a:endParaRPr lang="en-US" sz="1400" dirty="0"/>
          </a:p>
        </p:txBody>
      </p:sp>
      <p:grpSp>
        <p:nvGrpSpPr>
          <p:cNvPr id="9" name="Group 8">
            <a:extLst>
              <a:ext uri="{FF2B5EF4-FFF2-40B4-BE49-F238E27FC236}">
                <a16:creationId xmlns:a16="http://schemas.microsoft.com/office/drawing/2014/main" id="{D8FDA510-60D6-734F-A114-63591F9B79C1}"/>
              </a:ext>
            </a:extLst>
          </p:cNvPr>
          <p:cNvGrpSpPr/>
          <p:nvPr/>
        </p:nvGrpSpPr>
        <p:grpSpPr>
          <a:xfrm>
            <a:off x="4883421" y="2033101"/>
            <a:ext cx="3602211" cy="538649"/>
            <a:chOff x="5466243" y="605726"/>
            <a:chExt cx="3101494" cy="463775"/>
          </a:xfrm>
        </p:grpSpPr>
        <p:pic>
          <p:nvPicPr>
            <p:cNvPr id="10" name="Picture 9" descr="A close up of a logo&#13;&#10;&#13;&#10;Description automatically generated">
              <a:extLst>
                <a:ext uri="{FF2B5EF4-FFF2-40B4-BE49-F238E27FC236}">
                  <a16:creationId xmlns:a16="http://schemas.microsoft.com/office/drawing/2014/main" id="{AB9F6916-9B2E-DE4B-920F-EF556117C7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6243" y="605726"/>
              <a:ext cx="3101494" cy="463775"/>
            </a:xfrm>
            <a:prstGeom prst="rect">
              <a:avLst/>
            </a:prstGeom>
          </p:spPr>
        </p:pic>
        <p:sp>
          <p:nvSpPr>
            <p:cNvPr id="11" name="Rectangle 10">
              <a:extLst>
                <a:ext uri="{FF2B5EF4-FFF2-40B4-BE49-F238E27FC236}">
                  <a16:creationId xmlns:a16="http://schemas.microsoft.com/office/drawing/2014/main" id="{99E24D2D-87C6-D944-B7B1-581A5E1F2461}"/>
                </a:ext>
              </a:extLst>
            </p:cNvPr>
            <p:cNvSpPr/>
            <p:nvPr/>
          </p:nvSpPr>
          <p:spPr>
            <a:xfrm>
              <a:off x="5932449" y="806450"/>
              <a:ext cx="45719" cy="11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A447A52-6D15-9C43-8D21-CD65F4CC2658}"/>
              </a:ext>
            </a:extLst>
          </p:cNvPr>
          <p:cNvSpPr txBox="1"/>
          <p:nvPr/>
        </p:nvSpPr>
        <p:spPr>
          <a:xfrm>
            <a:off x="5376341" y="2219131"/>
            <a:ext cx="2441356" cy="215444"/>
          </a:xfrm>
          <a:prstGeom prst="rect">
            <a:avLst/>
          </a:prstGeom>
          <a:noFill/>
        </p:spPr>
        <p:txBody>
          <a:bodyPr wrap="square" rtlCol="0">
            <a:spAutoFit/>
          </a:bodyPr>
          <a:lstStyle/>
          <a:p>
            <a:r>
              <a:rPr lang="en-US" sz="800" dirty="0"/>
              <a:t>Viscosity of hexadecane</a:t>
            </a:r>
          </a:p>
        </p:txBody>
      </p:sp>
      <p:pic>
        <p:nvPicPr>
          <p:cNvPr id="27" name="Picture 26" descr="A close up of a building&#13;&#10;&#13;&#10;Description automatically generated">
            <a:extLst>
              <a:ext uri="{FF2B5EF4-FFF2-40B4-BE49-F238E27FC236}">
                <a16:creationId xmlns:a16="http://schemas.microsoft.com/office/drawing/2014/main" id="{BEBC4A4C-5DE8-5D47-8239-F781CAD0491C}"/>
              </a:ext>
            </a:extLst>
          </p:cNvPr>
          <p:cNvPicPr>
            <a:picLocks noChangeAspect="1"/>
          </p:cNvPicPr>
          <p:nvPr/>
        </p:nvPicPr>
        <p:blipFill>
          <a:blip r:embed="rId8">
            <a:clrChange>
              <a:clrFrom>
                <a:srgbClr val="444444">
                  <a:alpha val="5882"/>
                </a:srgbClr>
              </a:clrFrom>
              <a:clrTo>
                <a:srgbClr val="444444">
                  <a:alpha val="0"/>
                </a:srgbClr>
              </a:clrTo>
            </a:clrChange>
            <a:extLst>
              <a:ext uri="{28A0092B-C50C-407E-A947-70E740481C1C}">
                <a14:useLocalDpi xmlns:a14="http://schemas.microsoft.com/office/drawing/2010/main" val="0"/>
              </a:ext>
            </a:extLst>
          </a:blip>
          <a:stretch>
            <a:fillRect/>
          </a:stretch>
        </p:blipFill>
        <p:spPr>
          <a:xfrm>
            <a:off x="9218185" y="2119691"/>
            <a:ext cx="96295" cy="112564"/>
          </a:xfrm>
          <a:prstGeom prst="rect">
            <a:avLst/>
          </a:prstGeom>
        </p:spPr>
      </p:pic>
      <p:sp>
        <p:nvSpPr>
          <p:cNvPr id="28" name="Rectangle 27">
            <a:extLst>
              <a:ext uri="{FF2B5EF4-FFF2-40B4-BE49-F238E27FC236}">
                <a16:creationId xmlns:a16="http://schemas.microsoft.com/office/drawing/2014/main" id="{653A6960-31F6-D040-8143-3D4BB0AC026E}"/>
              </a:ext>
            </a:extLst>
          </p:cNvPr>
          <p:cNvSpPr/>
          <p:nvPr/>
        </p:nvSpPr>
        <p:spPr>
          <a:xfrm>
            <a:off x="7735778" y="1715338"/>
            <a:ext cx="704007" cy="164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6" name="Rectangle 15">
            <a:extLst>
              <a:ext uri="{FF2B5EF4-FFF2-40B4-BE49-F238E27FC236}">
                <a16:creationId xmlns:a16="http://schemas.microsoft.com/office/drawing/2014/main" id="{25EF0301-C686-0747-8CCF-5960574C189C}"/>
              </a:ext>
            </a:extLst>
          </p:cNvPr>
          <p:cNvSpPr/>
          <p:nvPr/>
        </p:nvSpPr>
        <p:spPr>
          <a:xfrm>
            <a:off x="4061011" y="5413254"/>
            <a:ext cx="1021977"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1256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2" presetClass="entr" presetSubtype="1" fill="hold" nodeType="withEffect">
                                  <p:stCondLst>
                                    <p:cond delay="25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p:tgtEl>
                                          <p:spTgt spid="9"/>
                                        </p:tgtEl>
                                        <p:attrNameLst>
                                          <p:attrName>ppt_y</p:attrName>
                                        </p:attrNameLst>
                                      </p:cBhvr>
                                      <p:tavLst>
                                        <p:tav tm="0">
                                          <p:val>
                                            <p:strVal val="#ppt_y-#ppt_h*1.125000"/>
                                          </p:val>
                                        </p:tav>
                                        <p:tav tm="100000">
                                          <p:val>
                                            <p:strVal val="#ppt_y"/>
                                          </p:val>
                                        </p:tav>
                                      </p:tavLst>
                                    </p:anim>
                                    <p:animEffect transition="in" filter="wipe(down)">
                                      <p:cBhvr>
                                        <p:cTn id="11" dur="500"/>
                                        <p:tgtEl>
                                          <p:spTgt spid="9"/>
                                        </p:tgtEl>
                                      </p:cBhvr>
                                    </p:animEffect>
                                  </p:childTnLst>
                                </p:cTn>
                              </p:par>
                              <p:par>
                                <p:cTn id="12" presetID="10" presetClass="entr" presetSubtype="0" fill="hold" grpId="0" nodeType="withEffect">
                                  <p:stCondLst>
                                    <p:cond delay="3000"/>
                                  </p:stCondLst>
                                  <p:iterate type="lt">
                                    <p:tmPct val="10000"/>
                                  </p:iterate>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4500"/>
                            </p:stCondLst>
                            <p:childTnLst>
                              <p:par>
                                <p:cTn id="16" presetID="12" presetClass="exit" presetSubtype="1" fill="hold" nodeType="afterEffect">
                                  <p:stCondLst>
                                    <p:cond delay="1000"/>
                                  </p:stCondLst>
                                  <p:childTnLst>
                                    <p:anim calcmode="lin" valueType="num">
                                      <p:cBhvr additive="base">
                                        <p:cTn id="17" dur="500"/>
                                        <p:tgtEl>
                                          <p:spTgt spid="9"/>
                                        </p:tgtEl>
                                        <p:attrNameLst>
                                          <p:attrName>ppt_y</p:attrName>
                                        </p:attrNameLst>
                                      </p:cBhvr>
                                      <p:tavLst>
                                        <p:tav tm="0">
                                          <p:val>
                                            <p:strVal val="#ppt_y"/>
                                          </p:val>
                                        </p:tav>
                                        <p:tav tm="100000">
                                          <p:val>
                                            <p:strVal val="#ppt_y-#ppt_h*1.125000"/>
                                          </p:val>
                                        </p:tav>
                                      </p:tavLst>
                                    </p:anim>
                                    <p:animEffect transition="out" filter="wipe(up)">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2" presetClass="exit" presetSubtype="1" fill="hold" grpId="1" nodeType="withEffect">
                                  <p:stCondLst>
                                    <p:cond delay="1000"/>
                                  </p:stCondLst>
                                  <p:iterate type="lt">
                                    <p:tmPct val="0"/>
                                  </p:iterate>
                                  <p:childTnLst>
                                    <p:anim calcmode="lin" valueType="num">
                                      <p:cBhvr additive="base">
                                        <p:cTn id="21" dur="300"/>
                                        <p:tgtEl>
                                          <p:spTgt spid="12"/>
                                        </p:tgtEl>
                                        <p:attrNameLst>
                                          <p:attrName>ppt_y</p:attrName>
                                        </p:attrNameLst>
                                      </p:cBhvr>
                                      <p:tavLst>
                                        <p:tav tm="0">
                                          <p:val>
                                            <p:strVal val="#ppt_y"/>
                                          </p:val>
                                        </p:tav>
                                        <p:tav tm="100000">
                                          <p:val>
                                            <p:strVal val="#ppt_y-#ppt_h*1.125000"/>
                                          </p:val>
                                        </p:tav>
                                      </p:tavLst>
                                    </p:anim>
                                    <p:animEffect transition="out" filter="wipe(up)">
                                      <p:cBhvr>
                                        <p:cTn id="22" dur="300"/>
                                        <p:tgtEl>
                                          <p:spTgt spid="12"/>
                                        </p:tgtEl>
                                      </p:cBhvr>
                                    </p:animEffect>
                                    <p:set>
                                      <p:cBhvr>
                                        <p:cTn id="23" dur="1" fill="hold">
                                          <p:stCondLst>
                                            <p:cond delay="299"/>
                                          </p:stCondLst>
                                        </p:cTn>
                                        <p:tgtEl>
                                          <p:spTgt spid="12"/>
                                        </p:tgtEl>
                                        <p:attrNameLst>
                                          <p:attrName>style.visibility</p:attrName>
                                        </p:attrNameLst>
                                      </p:cBhvr>
                                      <p:to>
                                        <p:strVal val="hidden"/>
                                      </p:to>
                                    </p:set>
                                  </p:childTnLst>
                                </p:cTn>
                              </p:par>
                            </p:childTnLst>
                          </p:cTn>
                        </p:par>
                        <p:par>
                          <p:cTn id="24" fill="hold">
                            <p:stCondLst>
                              <p:cond delay="6000"/>
                            </p:stCondLst>
                            <p:childTnLst>
                              <p:par>
                                <p:cTn id="25" presetID="1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p:tgtEl>
                                          <p:spTgt spid="7"/>
                                        </p:tgtEl>
                                        <p:attrNameLst>
                                          <p:attrName>ppt_y</p:attrName>
                                        </p:attrNameLst>
                                      </p:cBhvr>
                                      <p:tavLst>
                                        <p:tav tm="0">
                                          <p:val>
                                            <p:strVal val="#ppt_y+#ppt_h*1.125000"/>
                                          </p:val>
                                        </p:tav>
                                        <p:tav tm="100000">
                                          <p:val>
                                            <p:strVal val="#ppt_y"/>
                                          </p:val>
                                        </p:tav>
                                      </p:tavLst>
                                    </p:anim>
                                    <p:animEffect transition="in" filter="wipe(up)">
                                      <p:cBhvr>
                                        <p:cTn id="28" dur="750"/>
                                        <p:tgtEl>
                                          <p:spTgt spid="7"/>
                                        </p:tgtEl>
                                      </p:cBhvr>
                                    </p:animEffect>
                                  </p:childTnLst>
                                </p:cTn>
                              </p:par>
                            </p:childTnLst>
                          </p:cTn>
                        </p:par>
                        <p:par>
                          <p:cTn id="29" fill="hold">
                            <p:stCondLst>
                              <p:cond delay="6750"/>
                            </p:stCondLst>
                            <p:childTnLst>
                              <p:par>
                                <p:cTn id="30" presetID="0" presetClass="path" presetSubtype="0" accel="50000" decel="50000" fill="hold" nodeType="afterEffect">
                                  <p:stCondLst>
                                    <p:cond delay="1000"/>
                                  </p:stCondLst>
                                  <p:childTnLst>
                                    <p:animMotion origin="layout" path="M -0.00521 -0.00154 L -0.12917 -0.07716 " pathEditMode="relative" rAng="0" ptsTypes="AA">
                                      <p:cBhvr>
                                        <p:cTn id="31" dur="2000" fill="hold"/>
                                        <p:tgtEl>
                                          <p:spTgt spid="27"/>
                                        </p:tgtEl>
                                        <p:attrNameLst>
                                          <p:attrName>ppt_x</p:attrName>
                                          <p:attrName>ppt_y</p:attrName>
                                        </p:attrNameLst>
                                      </p:cBhvr>
                                      <p:rCtr x="-6198" y="-3796"/>
                                    </p:animMotion>
                                  </p:childTnLst>
                                </p:cTn>
                              </p:par>
                            </p:childTnLst>
                          </p:cTn>
                        </p:par>
                        <p:par>
                          <p:cTn id="32" fill="hold">
                            <p:stCondLst>
                              <p:cond delay="9750"/>
                            </p:stCondLst>
                            <p:childTnLst>
                              <p:par>
                                <p:cTn id="33" presetID="6" presetClass="emph" presetSubtype="0" autoRev="1" fill="hold" nodeType="afterEffect">
                                  <p:stCondLst>
                                    <p:cond delay="0"/>
                                  </p:stCondLst>
                                  <p:childTnLst>
                                    <p:animScale>
                                      <p:cBhvr>
                                        <p:cTn id="34" dur="500" fill="hold"/>
                                        <p:tgtEl>
                                          <p:spTgt spid="27"/>
                                        </p:tgtEl>
                                      </p:cBhvr>
                                      <p:by x="75000" y="75000"/>
                                    </p:animScale>
                                  </p:childTnLst>
                                  <p:subTnLst>
                                    <p:set>
                                      <p:cBhvr override="childStyle">
                                        <p:cTn dur="1" fill="hold" display="0" masterRel="sameClick" afterEffect="1">
                                          <p:stCondLst>
                                            <p:cond evt="end" delay="0">
                                              <p:tn val="33"/>
                                            </p:cond>
                                          </p:stCondLst>
                                        </p:cTn>
                                        <p:tgtEl>
                                          <p:spTgt spid="27"/>
                                        </p:tgtEl>
                                        <p:attrNameLst>
                                          <p:attrName>style.visibility</p:attrName>
                                        </p:attrNameLst>
                                      </p:cBhvr>
                                      <p:to>
                                        <p:strVal val="hidden"/>
                                      </p:to>
                                    </p:set>
                                  </p:subTnLst>
                                </p:cTn>
                              </p:par>
                              <p:par>
                                <p:cTn id="35" presetID="10" presetClass="entr" presetSubtype="0" fill="hold" grpId="0" nodeType="withEffect">
                                  <p:stCondLst>
                                    <p:cond delay="10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300"/>
                                        <p:tgtEl>
                                          <p:spTgt spid="28"/>
                                        </p:tgtEl>
                                      </p:cBhvr>
                                    </p:animEffect>
                                  </p:childTnLst>
                                  <p:subTnLst>
                                    <p:set>
                                      <p:cBhvr override="childStyle">
                                        <p:cTn dur="1" fill="hold" display="0" masterRel="sameClick" afterEffect="1">
                                          <p:stCondLst>
                                            <p:cond evt="end" delay="0">
                                              <p:tn val="35"/>
                                            </p:cond>
                                          </p:stCondLst>
                                        </p:cTn>
                                        <p:tgtEl>
                                          <p:spTgt spid="28"/>
                                        </p:tgtEl>
                                        <p:attrNameLst>
                                          <p:attrName>style.visibility</p:attrName>
                                        </p:attrNameLst>
                                      </p:cBhvr>
                                      <p:to>
                                        <p:strVal val="hidden"/>
                                      </p:to>
                                    </p:set>
                                  </p:subTnLst>
                                </p:cTn>
                              </p:par>
                            </p:childTnLst>
                          </p:cTn>
                        </p:par>
                        <p:par>
                          <p:cTn id="38" fill="hold">
                            <p:stCondLst>
                              <p:cond delay="11050"/>
                            </p:stCondLst>
                            <p:childTnLst>
                              <p:par>
                                <p:cTn id="39" presetID="10" presetClass="exit" presetSubtype="0" fill="hold"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155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2" grpId="1"/>
      <p:bldP spid="28"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3468A07-1699-384C-BC20-DC2869B28BF1}"/>
              </a:ext>
            </a:extLst>
          </p:cNvPr>
          <p:cNvSpPr/>
          <p:nvPr/>
        </p:nvSpPr>
        <p:spPr>
          <a:xfrm>
            <a:off x="-2351" y="1522103"/>
            <a:ext cx="9146351" cy="26619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16" name="Group 15">
            <a:extLst>
              <a:ext uri="{FF2B5EF4-FFF2-40B4-BE49-F238E27FC236}">
                <a16:creationId xmlns:a16="http://schemas.microsoft.com/office/drawing/2014/main" id="{E749CE88-D270-8145-9651-F1A186CB3E15}"/>
              </a:ext>
            </a:extLst>
          </p:cNvPr>
          <p:cNvGrpSpPr/>
          <p:nvPr/>
        </p:nvGrpSpPr>
        <p:grpSpPr>
          <a:xfrm>
            <a:off x="4883421" y="1748185"/>
            <a:ext cx="3626294" cy="2189785"/>
            <a:chOff x="3326827" y="2190107"/>
            <a:chExt cx="4933702" cy="2979280"/>
          </a:xfrm>
        </p:grpSpPr>
        <p:grpSp>
          <p:nvGrpSpPr>
            <p:cNvPr id="17" name="Group 16">
              <a:extLst>
                <a:ext uri="{FF2B5EF4-FFF2-40B4-BE49-F238E27FC236}">
                  <a16:creationId xmlns:a16="http://schemas.microsoft.com/office/drawing/2014/main" id="{3D57233D-6AA3-924E-91FE-16770B300900}"/>
                </a:ext>
              </a:extLst>
            </p:cNvPr>
            <p:cNvGrpSpPr/>
            <p:nvPr/>
          </p:nvGrpSpPr>
          <p:grpSpPr>
            <a:xfrm>
              <a:off x="3326827" y="2190107"/>
              <a:ext cx="4933702" cy="2979280"/>
              <a:chOff x="3259067" y="2128169"/>
              <a:chExt cx="4933702" cy="2979280"/>
            </a:xfrm>
          </p:grpSpPr>
          <p:sp>
            <p:nvSpPr>
              <p:cNvPr id="19" name="Rectangle 18">
                <a:extLst>
                  <a:ext uri="{FF2B5EF4-FFF2-40B4-BE49-F238E27FC236}">
                    <a16:creationId xmlns:a16="http://schemas.microsoft.com/office/drawing/2014/main" id="{05F08ADA-1A0F-C944-B7B3-4DC7C932D4BB}"/>
                  </a:ext>
                </a:extLst>
              </p:cNvPr>
              <p:cNvSpPr/>
              <p:nvPr/>
            </p:nvSpPr>
            <p:spPr>
              <a:xfrm>
                <a:off x="3259067" y="2138486"/>
                <a:ext cx="4933702" cy="2968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0" name="Chart 19">
                <a:extLst>
                  <a:ext uri="{FF2B5EF4-FFF2-40B4-BE49-F238E27FC236}">
                    <a16:creationId xmlns:a16="http://schemas.microsoft.com/office/drawing/2014/main" id="{FEB86F46-FD64-B34F-9829-D329B67C9799}"/>
                  </a:ext>
                </a:extLst>
              </p:cNvPr>
              <p:cNvGraphicFramePr>
                <a:graphicFrameLocks/>
              </p:cNvGraphicFramePr>
              <p:nvPr>
                <p:extLst>
                  <p:ext uri="{D42A27DB-BD31-4B8C-83A1-F6EECF244321}">
                    <p14:modId xmlns:p14="http://schemas.microsoft.com/office/powerpoint/2010/main" val="4033311334"/>
                  </p:ext>
                </p:extLst>
              </p:nvPr>
            </p:nvGraphicFramePr>
            <p:xfrm>
              <a:off x="3313608" y="2128169"/>
              <a:ext cx="4824619" cy="2933206"/>
            </p:xfrm>
            <a:graphic>
              <a:graphicData uri="http://schemas.openxmlformats.org/drawingml/2006/chart">
                <c:chart xmlns:c="http://schemas.openxmlformats.org/drawingml/2006/chart" xmlns:r="http://schemas.openxmlformats.org/officeDocument/2006/relationships" r:id="rId2"/>
              </a:graphicData>
            </a:graphic>
          </p:graphicFrame>
        </p:grpSp>
        <p:sp>
          <p:nvSpPr>
            <p:cNvPr id="18" name="TextBox 17">
              <a:extLst>
                <a:ext uri="{FF2B5EF4-FFF2-40B4-BE49-F238E27FC236}">
                  <a16:creationId xmlns:a16="http://schemas.microsoft.com/office/drawing/2014/main" id="{1E308C2E-CAD4-5A4E-B46F-B94DB5271F71}"/>
                </a:ext>
              </a:extLst>
            </p:cNvPr>
            <p:cNvSpPr txBox="1"/>
            <p:nvPr/>
          </p:nvSpPr>
          <p:spPr>
            <a:xfrm>
              <a:off x="5184844" y="2424028"/>
              <a:ext cx="2389683" cy="460615"/>
            </a:xfrm>
            <a:prstGeom prst="rect">
              <a:avLst/>
            </a:prstGeom>
            <a:solidFill>
              <a:schemeClr val="bg1"/>
            </a:solidFill>
            <a:ln w="12700">
              <a:solidFill>
                <a:srgbClr val="3679E0"/>
              </a:solidFill>
            </a:ln>
          </p:spPr>
          <p:txBody>
            <a:bodyPr wrap="square" rtlCol="0">
              <a:spAutoFit/>
            </a:bodyPr>
            <a:lstStyle/>
            <a:p>
              <a:r>
                <a:rPr lang="en-US" sz="800" dirty="0"/>
                <a:t>Temperature dependency of kinematic viscosity of hexadecane</a:t>
              </a:r>
            </a:p>
          </p:txBody>
        </p:sp>
      </p:grpSp>
      <p:sp>
        <p:nvSpPr>
          <p:cNvPr id="21" name="Title 7">
            <a:extLst>
              <a:ext uri="{FF2B5EF4-FFF2-40B4-BE49-F238E27FC236}">
                <a16:creationId xmlns:a16="http://schemas.microsoft.com/office/drawing/2014/main" id="{881B445C-9227-E648-8A74-E58921D845AD}"/>
              </a:ext>
            </a:extLst>
          </p:cNvPr>
          <p:cNvSpPr>
            <a:spLocks noGrp="1"/>
          </p:cNvSpPr>
          <p:nvPr>
            <p:ph type="title"/>
          </p:nvPr>
        </p:nvSpPr>
        <p:spPr>
          <a:xfrm>
            <a:off x="576263" y="370375"/>
            <a:ext cx="7991475" cy="769087"/>
          </a:xfrm>
        </p:spPr>
        <p:txBody>
          <a:bodyPr anchor="t"/>
          <a:lstStyle/>
          <a:p>
            <a:r>
              <a:rPr lang="en-US" dirty="0"/>
              <a:t>Use data immediately</a:t>
            </a:r>
          </a:p>
        </p:txBody>
      </p:sp>
      <p:sp>
        <p:nvSpPr>
          <p:cNvPr id="23" name="Title 1">
            <a:extLst>
              <a:ext uri="{FF2B5EF4-FFF2-40B4-BE49-F238E27FC236}">
                <a16:creationId xmlns:a16="http://schemas.microsoft.com/office/drawing/2014/main" id="{92E798CD-9245-BA4B-9AE3-3068F24669F1}"/>
              </a:ext>
            </a:extLst>
          </p:cNvPr>
          <p:cNvSpPr txBox="1">
            <a:spLocks/>
          </p:cNvSpPr>
          <p:nvPr/>
        </p:nvSpPr>
        <p:spPr>
          <a:xfrm>
            <a:off x="590982" y="2389278"/>
            <a:ext cx="3981018" cy="927570"/>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200" dirty="0"/>
              <a:t>All excerpted data in Reaxys are searchable so you can query actual empirical data and not just publications. You can also download the data with just a few clicks.</a:t>
            </a:r>
            <a:endParaRPr lang="en-US" sz="1400" dirty="0"/>
          </a:p>
        </p:txBody>
      </p:sp>
      <p:sp>
        <p:nvSpPr>
          <p:cNvPr id="12" name="Rectangle 11">
            <a:extLst>
              <a:ext uri="{FF2B5EF4-FFF2-40B4-BE49-F238E27FC236}">
                <a16:creationId xmlns:a16="http://schemas.microsoft.com/office/drawing/2014/main" id="{84490782-AF70-504A-8ADE-C54DA782713F}"/>
              </a:ext>
            </a:extLst>
          </p:cNvPr>
          <p:cNvSpPr/>
          <p:nvPr/>
        </p:nvSpPr>
        <p:spPr>
          <a:xfrm>
            <a:off x="4061011" y="5413254"/>
            <a:ext cx="1021977"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52405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1500"/>
                            </p:stCondLst>
                            <p:childTnLst>
                              <p:par>
                                <p:cTn id="11" presetID="10" presetClass="entr" presetSubtype="0" fill="hold" grpId="0" nodeType="afterEffect">
                                  <p:stCondLst>
                                    <p:cond delay="4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264" y="370375"/>
            <a:ext cx="4498656" cy="462759"/>
          </a:xfrm>
        </p:spPr>
        <p:txBody>
          <a:bodyPr/>
          <a:lstStyle/>
          <a:p>
            <a:r>
              <a:rPr lang="en-US" dirty="0"/>
              <a:t>Solve real-world problems</a:t>
            </a:r>
          </a:p>
        </p:txBody>
      </p:sp>
      <p:sp>
        <p:nvSpPr>
          <p:cNvPr id="7" name="Text Placeholder 5">
            <a:extLst>
              <a:ext uri="{FF2B5EF4-FFF2-40B4-BE49-F238E27FC236}">
                <a16:creationId xmlns:a16="http://schemas.microsoft.com/office/drawing/2014/main" id="{30A01B17-4D10-8C44-9379-906CB7F12B73}"/>
              </a:ext>
            </a:extLst>
          </p:cNvPr>
          <p:cNvSpPr txBox="1">
            <a:spLocks/>
          </p:cNvSpPr>
          <p:nvPr/>
        </p:nvSpPr>
        <p:spPr>
          <a:xfrm>
            <a:off x="576263" y="1981796"/>
            <a:ext cx="3995737" cy="2068996"/>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dirty="0"/>
              <a:t>Thanks to the multi-disciplinary indexing using terms from authoritative thesauri, Reaxys helps every scientist discover the answers they need. Indexing is based on the chemistry thesaurus ReaxysTree, the biomedical thesauri Emtree and MeSH, the engineering thesaurus Compendex, the geological thesaurus GeoBase, and authors data from Scopus. </a:t>
            </a:r>
          </a:p>
          <a:p>
            <a:pPr>
              <a:lnSpc>
                <a:spcPct val="150000"/>
              </a:lnSpc>
            </a:pPr>
            <a:r>
              <a:rPr lang="en-US" sz="1000" dirty="0"/>
              <a:t>Since current real-world problems require cross-disciplinary approaches, this makes Reaxys ideally suited to modern research.</a:t>
            </a:r>
          </a:p>
        </p:txBody>
      </p:sp>
      <p:sp>
        <p:nvSpPr>
          <p:cNvPr id="9" name="Rectangle 8">
            <a:extLst>
              <a:ext uri="{FF2B5EF4-FFF2-40B4-BE49-F238E27FC236}">
                <a16:creationId xmlns:a16="http://schemas.microsoft.com/office/drawing/2014/main" id="{570D7EE8-008D-864E-A4FF-2EE699E1CFF5}"/>
              </a:ext>
            </a:extLst>
          </p:cNvPr>
          <p:cNvSpPr/>
          <p:nvPr/>
        </p:nvSpPr>
        <p:spPr>
          <a:xfrm>
            <a:off x="5013902" y="1"/>
            <a:ext cx="4130098"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a:extLst>
              <a:ext uri="{FF2B5EF4-FFF2-40B4-BE49-F238E27FC236}">
                <a16:creationId xmlns:a16="http://schemas.microsoft.com/office/drawing/2014/main" id="{3DD06026-6148-EE46-A28D-0C1EF82B5F98}"/>
              </a:ext>
            </a:extLst>
          </p:cNvPr>
          <p:cNvSpPr/>
          <p:nvPr/>
        </p:nvSpPr>
        <p:spPr>
          <a:xfrm>
            <a:off x="4061011" y="5413254"/>
            <a:ext cx="1021977"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321476C-E401-E74C-AC51-C2A35A291D78}"/>
              </a:ext>
            </a:extLst>
          </p:cNvPr>
          <p:cNvGrpSpPr/>
          <p:nvPr/>
        </p:nvGrpSpPr>
        <p:grpSpPr>
          <a:xfrm>
            <a:off x="5648381" y="963706"/>
            <a:ext cx="2965206" cy="2910687"/>
            <a:chOff x="5764922" y="1558293"/>
            <a:chExt cx="2286421" cy="2244382"/>
          </a:xfrm>
        </p:grpSpPr>
        <p:pic>
          <p:nvPicPr>
            <p:cNvPr id="14" name="Picture 13">
              <a:extLst>
                <a:ext uri="{FF2B5EF4-FFF2-40B4-BE49-F238E27FC236}">
                  <a16:creationId xmlns:a16="http://schemas.microsoft.com/office/drawing/2014/main" id="{5C7B7223-732C-AA46-AABD-ED03C4FCB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885" y="1741856"/>
              <a:ext cx="581337" cy="581337"/>
            </a:xfrm>
            <a:prstGeom prst="rect">
              <a:avLst/>
            </a:prstGeom>
          </p:spPr>
        </p:pic>
        <p:pic>
          <p:nvPicPr>
            <p:cNvPr id="18" name="Picture 17">
              <a:extLst>
                <a:ext uri="{FF2B5EF4-FFF2-40B4-BE49-F238E27FC236}">
                  <a16:creationId xmlns:a16="http://schemas.microsoft.com/office/drawing/2014/main" id="{9F672282-5C58-9148-BF64-178E9EAAD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850" y="2887636"/>
              <a:ext cx="350493" cy="350493"/>
            </a:xfrm>
            <a:prstGeom prst="rect">
              <a:avLst/>
            </a:prstGeom>
          </p:spPr>
        </p:pic>
        <p:pic>
          <p:nvPicPr>
            <p:cNvPr id="20" name="Picture 19">
              <a:extLst>
                <a:ext uri="{FF2B5EF4-FFF2-40B4-BE49-F238E27FC236}">
                  <a16:creationId xmlns:a16="http://schemas.microsoft.com/office/drawing/2014/main" id="{A276F16E-F8C8-E64E-A8F1-355EE9786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6563" y="1558293"/>
              <a:ext cx="607753" cy="607753"/>
            </a:xfrm>
            <a:prstGeom prst="rect">
              <a:avLst/>
            </a:prstGeom>
          </p:spPr>
        </p:pic>
        <p:pic>
          <p:nvPicPr>
            <p:cNvPr id="3" name="Picture 2" descr="A close up of a logo&#13;&#10;&#13;&#10;Description automatically generated">
              <a:extLst>
                <a:ext uri="{FF2B5EF4-FFF2-40B4-BE49-F238E27FC236}">
                  <a16:creationId xmlns:a16="http://schemas.microsoft.com/office/drawing/2014/main" id="{050B2FDF-4FE7-8A40-81CA-1F663183E598}"/>
                </a:ext>
              </a:extLst>
            </p:cNvPr>
            <p:cNvPicPr>
              <a:picLocks noChangeAspect="1"/>
            </p:cNvPicPr>
            <p:nvPr/>
          </p:nvPicPr>
          <p:blipFill rotWithShape="1">
            <a:blip r:embed="rId6">
              <a:extLst>
                <a:ext uri="{28A0092B-C50C-407E-A947-70E740481C1C}">
                  <a14:useLocalDpi xmlns:a14="http://schemas.microsoft.com/office/drawing/2010/main" val="0"/>
                </a:ext>
              </a:extLst>
            </a:blip>
            <a:srcRect l="6913" t="4616" r="5810" b="6081"/>
            <a:stretch/>
          </p:blipFill>
          <p:spPr>
            <a:xfrm>
              <a:off x="6443306" y="3386247"/>
              <a:ext cx="406980" cy="416428"/>
            </a:xfrm>
            <a:prstGeom prst="rect">
              <a:avLst/>
            </a:prstGeom>
          </p:spPr>
        </p:pic>
        <p:pic>
          <p:nvPicPr>
            <p:cNvPr id="6" name="Picture 5" descr="A close up of a logo&#13;&#10;&#13;&#10;Description automatically generated">
              <a:extLst>
                <a:ext uri="{FF2B5EF4-FFF2-40B4-BE49-F238E27FC236}">
                  <a16:creationId xmlns:a16="http://schemas.microsoft.com/office/drawing/2014/main" id="{A6508A93-7FD0-C14D-ADDC-28DBC84C5921}"/>
                </a:ext>
              </a:extLst>
            </p:cNvPr>
            <p:cNvPicPr>
              <a:picLocks noChangeAspect="1"/>
            </p:cNvPicPr>
            <p:nvPr/>
          </p:nvPicPr>
          <p:blipFill rotWithShape="1">
            <a:blip r:embed="rId7">
              <a:extLst>
                <a:ext uri="{28A0092B-C50C-407E-A947-70E740481C1C}">
                  <a14:useLocalDpi xmlns:a14="http://schemas.microsoft.com/office/drawing/2010/main" val="0"/>
                </a:ext>
              </a:extLst>
            </a:blip>
            <a:srcRect l="23979" t="23141" r="26930" b="21346"/>
            <a:stretch/>
          </p:blipFill>
          <p:spPr>
            <a:xfrm>
              <a:off x="5764922" y="2649650"/>
              <a:ext cx="376436" cy="425685"/>
            </a:xfrm>
            <a:prstGeom prst="rect">
              <a:avLst/>
            </a:prstGeom>
          </p:spPr>
        </p:pic>
        <p:pic>
          <p:nvPicPr>
            <p:cNvPr id="15" name="Picture 14" descr="A close up of a logo&#13;&#10;&#13;&#10;Description automatically generated">
              <a:extLst>
                <a:ext uri="{FF2B5EF4-FFF2-40B4-BE49-F238E27FC236}">
                  <a16:creationId xmlns:a16="http://schemas.microsoft.com/office/drawing/2014/main" id="{AB0FEDF9-8133-2E44-9E71-67972D943B33}"/>
                </a:ext>
              </a:extLst>
            </p:cNvPr>
            <p:cNvPicPr>
              <a:picLocks noChangeAspect="1"/>
            </p:cNvPicPr>
            <p:nvPr/>
          </p:nvPicPr>
          <p:blipFill rotWithShape="1">
            <a:blip r:embed="rId8">
              <a:extLst>
                <a:ext uri="{28A0092B-C50C-407E-A947-70E740481C1C}">
                  <a14:useLocalDpi xmlns:a14="http://schemas.microsoft.com/office/drawing/2010/main" val="0"/>
                </a:ext>
              </a:extLst>
            </a:blip>
            <a:srcRect l="16802" t="17848" r="14702" b="17848"/>
            <a:stretch/>
          </p:blipFill>
          <p:spPr>
            <a:xfrm>
              <a:off x="5922503" y="1748028"/>
              <a:ext cx="2012712" cy="1889515"/>
            </a:xfrm>
            <a:prstGeom prst="rect">
              <a:avLst/>
            </a:prstGeom>
          </p:spPr>
        </p:pic>
      </p:grpSp>
    </p:spTree>
    <p:extLst>
      <p:ext uri="{BB962C8B-B14F-4D97-AF65-F5344CB8AC3E}">
        <p14:creationId xmlns:p14="http://schemas.microsoft.com/office/powerpoint/2010/main" val="228263808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1" presetClass="entr" presetSubtype="0"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0" fill="hold"/>
                                        <p:tgtEl>
                                          <p:spTgt spid="16"/>
                                        </p:tgtEl>
                                        <p:attrNameLst>
                                          <p:attrName>ppt_w</p:attrName>
                                        </p:attrNameLst>
                                      </p:cBhvr>
                                      <p:tavLst>
                                        <p:tav tm="0">
                                          <p:val>
                                            <p:fltVal val="0"/>
                                          </p:val>
                                        </p:tav>
                                        <p:tav tm="100000">
                                          <p:val>
                                            <p:strVal val="#ppt_w"/>
                                          </p:val>
                                        </p:tav>
                                      </p:tavLst>
                                    </p:anim>
                                    <p:anim calcmode="lin" valueType="num">
                                      <p:cBhvr>
                                        <p:cTn id="11" dur="5000" fill="hold"/>
                                        <p:tgtEl>
                                          <p:spTgt spid="16"/>
                                        </p:tgtEl>
                                        <p:attrNameLst>
                                          <p:attrName>ppt_h</p:attrName>
                                        </p:attrNameLst>
                                      </p:cBhvr>
                                      <p:tavLst>
                                        <p:tav tm="0">
                                          <p:val>
                                            <p:fltVal val="0"/>
                                          </p:val>
                                        </p:tav>
                                        <p:tav tm="100000">
                                          <p:val>
                                            <p:strVal val="#ppt_h"/>
                                          </p:val>
                                        </p:tav>
                                      </p:tavLst>
                                    </p:anim>
                                    <p:anim calcmode="lin" valueType="num">
                                      <p:cBhvr>
                                        <p:cTn id="12" dur="5000" fill="hold"/>
                                        <p:tgtEl>
                                          <p:spTgt spid="16"/>
                                        </p:tgtEl>
                                        <p:attrNameLst>
                                          <p:attrName>style.rotation</p:attrName>
                                        </p:attrNameLst>
                                      </p:cBhvr>
                                      <p:tavLst>
                                        <p:tav tm="0">
                                          <p:val>
                                            <p:fltVal val="90"/>
                                          </p:val>
                                        </p:tav>
                                        <p:tav tm="100000">
                                          <p:val>
                                            <p:fltVal val="0"/>
                                          </p:val>
                                        </p:tav>
                                      </p:tavLst>
                                    </p:anim>
                                    <p:animEffect transition="in" filter="fade">
                                      <p:cBhvr>
                                        <p:cTn id="13" dur="5000"/>
                                        <p:tgtEl>
                                          <p:spTgt spid="16"/>
                                        </p:tgtEl>
                                      </p:cBhvr>
                                    </p:animEffect>
                                  </p:childTnLst>
                                </p:cTn>
                              </p:par>
                            </p:childTnLst>
                          </p:cTn>
                        </p:par>
                        <p:par>
                          <p:cTn id="14" fill="hold">
                            <p:stCondLst>
                              <p:cond delay="6000"/>
                            </p:stCondLst>
                            <p:childTnLst>
                              <p:par>
                                <p:cTn id="15" presetID="10" presetClass="entr" presetSubtype="0" fill="hold" grpId="0" nodeType="afterEffect">
                                  <p:stCondLst>
                                    <p:cond delay="8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3468A07-1699-384C-BC20-DC2869B28BF1}"/>
              </a:ext>
            </a:extLst>
          </p:cNvPr>
          <p:cNvSpPr/>
          <p:nvPr/>
        </p:nvSpPr>
        <p:spPr>
          <a:xfrm>
            <a:off x="-2351" y="1530645"/>
            <a:ext cx="9146351" cy="26619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itle 7"/>
          <p:cNvSpPr>
            <a:spLocks noGrp="1"/>
          </p:cNvSpPr>
          <p:nvPr>
            <p:ph type="title"/>
          </p:nvPr>
        </p:nvSpPr>
        <p:spPr>
          <a:xfrm>
            <a:off x="576263" y="370375"/>
            <a:ext cx="7991475" cy="769087"/>
          </a:xfrm>
        </p:spPr>
        <p:txBody>
          <a:bodyPr anchor="t"/>
          <a:lstStyle/>
          <a:p>
            <a:r>
              <a:rPr lang="en-US" dirty="0"/>
              <a:t>Get the most out of Reaxys</a:t>
            </a:r>
            <a:br>
              <a:rPr lang="en-US" dirty="0"/>
            </a:br>
            <a:endParaRPr lang="en-US" dirty="0"/>
          </a:p>
        </p:txBody>
      </p:sp>
      <p:sp>
        <p:nvSpPr>
          <p:cNvPr id="18" name="Title 1">
            <a:extLst>
              <a:ext uri="{FF2B5EF4-FFF2-40B4-BE49-F238E27FC236}">
                <a16:creationId xmlns:a16="http://schemas.microsoft.com/office/drawing/2014/main" id="{61442204-651A-4647-8AE3-4E27113047D6}"/>
              </a:ext>
            </a:extLst>
          </p:cNvPr>
          <p:cNvSpPr txBox="1">
            <a:spLocks/>
          </p:cNvSpPr>
          <p:nvPr/>
        </p:nvSpPr>
        <p:spPr>
          <a:xfrm>
            <a:off x="590982" y="1728502"/>
            <a:ext cx="3693682" cy="453533"/>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400" dirty="0"/>
              <a:t>Explore the power of Reaxys with:</a:t>
            </a:r>
          </a:p>
        </p:txBody>
      </p:sp>
      <p:sp>
        <p:nvSpPr>
          <p:cNvPr id="19" name="Title 1">
            <a:extLst>
              <a:ext uri="{FF2B5EF4-FFF2-40B4-BE49-F238E27FC236}">
                <a16:creationId xmlns:a16="http://schemas.microsoft.com/office/drawing/2014/main" id="{F4F673B5-4CB4-6B47-BE2F-E29E63401749}"/>
              </a:ext>
            </a:extLst>
          </p:cNvPr>
          <p:cNvSpPr txBox="1">
            <a:spLocks/>
          </p:cNvSpPr>
          <p:nvPr/>
        </p:nvSpPr>
        <p:spPr>
          <a:xfrm>
            <a:off x="590982" y="2101015"/>
            <a:ext cx="3693682" cy="1218954"/>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marL="285750" indent="-285750">
              <a:lnSpc>
                <a:spcPct val="150000"/>
              </a:lnSpc>
              <a:buClr>
                <a:srgbClr val="FF6C00"/>
              </a:buClr>
              <a:buFont typeface="Arial" panose="020B0604020202020204" pitchFamily="34" charset="0"/>
              <a:buChar char="•"/>
            </a:pPr>
            <a:r>
              <a:rPr lang="en-US" sz="1100" dirty="0"/>
              <a:t>Straightforward tutorials</a:t>
            </a:r>
          </a:p>
          <a:p>
            <a:pPr marL="285750" indent="-285750">
              <a:lnSpc>
                <a:spcPct val="150000"/>
              </a:lnSpc>
              <a:buClr>
                <a:srgbClr val="FF6C00"/>
              </a:buClr>
              <a:buFont typeface="Arial" panose="020B0604020202020204" pitchFamily="34" charset="0"/>
              <a:buChar char="•"/>
            </a:pPr>
            <a:r>
              <a:rPr lang="en-US" sz="1100" dirty="0"/>
              <a:t>Useful webinars</a:t>
            </a:r>
          </a:p>
          <a:p>
            <a:pPr marL="285750" indent="-285750">
              <a:lnSpc>
                <a:spcPct val="150000"/>
              </a:lnSpc>
              <a:buClr>
                <a:srgbClr val="FF6C00"/>
              </a:buClr>
              <a:buFont typeface="Arial" panose="020B0604020202020204" pitchFamily="34" charset="0"/>
              <a:buChar char="•"/>
            </a:pPr>
            <a:r>
              <a:rPr lang="en-US" sz="1100" dirty="0"/>
              <a:t>Real-world workflow examples</a:t>
            </a:r>
          </a:p>
          <a:p>
            <a:pPr marL="285750" indent="-285750">
              <a:lnSpc>
                <a:spcPct val="150000"/>
              </a:lnSpc>
              <a:buClr>
                <a:srgbClr val="FF6C00"/>
              </a:buClr>
              <a:buFont typeface="Arial" panose="020B0604020202020204" pitchFamily="34" charset="0"/>
              <a:buChar char="•"/>
            </a:pPr>
            <a:r>
              <a:rPr lang="en-US" sz="1100" dirty="0"/>
              <a:t>Classroom activities</a:t>
            </a:r>
            <a:endParaRPr lang="en-US" sz="1400" dirty="0"/>
          </a:p>
        </p:txBody>
      </p:sp>
      <p:pic>
        <p:nvPicPr>
          <p:cNvPr id="29" name="Picture 28">
            <a:extLst>
              <a:ext uri="{FF2B5EF4-FFF2-40B4-BE49-F238E27FC236}">
                <a16:creationId xmlns:a16="http://schemas.microsoft.com/office/drawing/2014/main" id="{82C8AFC9-DEE1-6E4D-996D-13A3415B5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756" y="1720508"/>
            <a:ext cx="1146284" cy="1146284"/>
          </a:xfrm>
          <a:prstGeom prst="rect">
            <a:avLst/>
          </a:prstGeom>
        </p:spPr>
      </p:pic>
      <p:pic>
        <p:nvPicPr>
          <p:cNvPr id="3" name="Picture 2">
            <a:extLst>
              <a:ext uri="{FF2B5EF4-FFF2-40B4-BE49-F238E27FC236}">
                <a16:creationId xmlns:a16="http://schemas.microsoft.com/office/drawing/2014/main" id="{DC4D54B1-6144-7340-A189-8A12E3523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871" y="1772228"/>
            <a:ext cx="1146284" cy="1146284"/>
          </a:xfrm>
          <a:prstGeom prst="rect">
            <a:avLst/>
          </a:prstGeom>
        </p:spPr>
      </p:pic>
      <p:pic>
        <p:nvPicPr>
          <p:cNvPr id="4" name="Picture 3">
            <a:extLst>
              <a:ext uri="{FF2B5EF4-FFF2-40B4-BE49-F238E27FC236}">
                <a16:creationId xmlns:a16="http://schemas.microsoft.com/office/drawing/2014/main" id="{8F6FDACD-A0B9-384A-8FD9-62721396DE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3518" y="2815644"/>
            <a:ext cx="1146284" cy="1146284"/>
          </a:xfrm>
          <a:prstGeom prst="rect">
            <a:avLst/>
          </a:prstGeom>
        </p:spPr>
      </p:pic>
      <p:pic>
        <p:nvPicPr>
          <p:cNvPr id="7" name="Picture 6">
            <a:extLst>
              <a:ext uri="{FF2B5EF4-FFF2-40B4-BE49-F238E27FC236}">
                <a16:creationId xmlns:a16="http://schemas.microsoft.com/office/drawing/2014/main" id="{85507605-68C4-2748-BC2D-CE8B708BEA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061" y="2918512"/>
            <a:ext cx="1057904" cy="1057904"/>
          </a:xfrm>
          <a:prstGeom prst="rect">
            <a:avLst/>
          </a:prstGeom>
        </p:spPr>
      </p:pic>
      <p:sp>
        <p:nvSpPr>
          <p:cNvPr id="37" name="Text Placeholder 5">
            <a:extLst>
              <a:ext uri="{FF2B5EF4-FFF2-40B4-BE49-F238E27FC236}">
                <a16:creationId xmlns:a16="http://schemas.microsoft.com/office/drawing/2014/main" id="{02C95FAF-E88A-E645-A5F8-8C1E998E88D8}"/>
              </a:ext>
            </a:extLst>
          </p:cNvPr>
          <p:cNvSpPr txBox="1">
            <a:spLocks/>
          </p:cNvSpPr>
          <p:nvPr/>
        </p:nvSpPr>
        <p:spPr>
          <a:xfrm>
            <a:off x="576264" y="3418776"/>
            <a:ext cx="3757742" cy="547411"/>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50" dirty="0"/>
              <a:t>Our customer care experts and professional services team are ready answer your questions and support your needs.</a:t>
            </a:r>
          </a:p>
        </p:txBody>
      </p:sp>
      <p:sp>
        <p:nvSpPr>
          <p:cNvPr id="2" name="Rectangle 1">
            <a:extLst>
              <a:ext uri="{FF2B5EF4-FFF2-40B4-BE49-F238E27FC236}">
                <a16:creationId xmlns:a16="http://schemas.microsoft.com/office/drawing/2014/main" id="{01BF13F1-4E17-074A-9BCB-AB30D41937D7}"/>
              </a:ext>
            </a:extLst>
          </p:cNvPr>
          <p:cNvSpPr/>
          <p:nvPr/>
        </p:nvSpPr>
        <p:spPr>
          <a:xfrm>
            <a:off x="4061011" y="5413254"/>
            <a:ext cx="1021977"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60892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500"/>
                            </p:stCondLst>
                            <p:childTnLst>
                              <p:par>
                                <p:cTn id="9" presetID="10" presetClass="entr" presetSubtype="0" fill="hold" grpId="0" nodeType="afterEffect">
                                  <p:stCondLst>
                                    <p:cond delay="1000"/>
                                  </p:stCondLst>
                                  <p:iterate type="wd">
                                    <p:tmPct val="10000"/>
                                  </p:iterate>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1000"/>
                                        <p:tgtEl>
                                          <p:spTgt spid="19">
                                            <p:txEl>
                                              <p:pRg st="0" end="0"/>
                                            </p:txEl>
                                          </p:spTgt>
                                        </p:tgtEl>
                                      </p:cBhvr>
                                    </p:animEffect>
                                  </p:childTnLst>
                                </p:cTn>
                              </p:par>
                              <p:par>
                                <p:cTn id="12" presetID="12" presetClass="entr" presetSubtype="8" fill="hold" nodeType="withEffect">
                                  <p:stCondLst>
                                    <p:cond delay="100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p:tgtEl>
                                          <p:spTgt spid="29"/>
                                        </p:tgtEl>
                                        <p:attrNameLst>
                                          <p:attrName>ppt_x</p:attrName>
                                        </p:attrNameLst>
                                      </p:cBhvr>
                                      <p:tavLst>
                                        <p:tav tm="0">
                                          <p:val>
                                            <p:strVal val="#ppt_x-#ppt_w*1.125000"/>
                                          </p:val>
                                        </p:tav>
                                        <p:tav tm="100000">
                                          <p:val>
                                            <p:strVal val="#ppt_x"/>
                                          </p:val>
                                        </p:tav>
                                      </p:tavLst>
                                    </p:anim>
                                    <p:animEffect transition="in" filter="wipe(right)">
                                      <p:cBhvr>
                                        <p:cTn id="15" dur="500"/>
                                        <p:tgtEl>
                                          <p:spTgt spid="29"/>
                                        </p:tgtEl>
                                      </p:cBhvr>
                                    </p:animEffect>
                                  </p:childTnLst>
                                </p:cTn>
                              </p:par>
                            </p:childTnLst>
                          </p:cTn>
                        </p:par>
                        <p:par>
                          <p:cTn id="16" fill="hold">
                            <p:stCondLst>
                              <p:cond delay="36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1000"/>
                                        <p:tgtEl>
                                          <p:spTgt spid="19">
                                            <p:txEl>
                                              <p:pRg st="1" end="1"/>
                                            </p:txEl>
                                          </p:spTgt>
                                        </p:tgtEl>
                                      </p:cBhvr>
                                    </p:animEffect>
                                  </p:childTnLst>
                                </p:cTn>
                              </p:par>
                              <p:par>
                                <p:cTn id="20" presetID="1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ppt_x</p:attrName>
                                        </p:attrNameLst>
                                      </p:cBhvr>
                                      <p:tavLst>
                                        <p:tav tm="0">
                                          <p:val>
                                            <p:strVal val="#ppt_x-#ppt_w*1.125000"/>
                                          </p:val>
                                        </p:tav>
                                        <p:tav tm="100000">
                                          <p:val>
                                            <p:strVal val="#ppt_x"/>
                                          </p:val>
                                        </p:tav>
                                      </p:tavLst>
                                    </p:anim>
                                    <p:animEffect transition="in" filter="wipe(right)">
                                      <p:cBhvr>
                                        <p:cTn id="23" dur="500"/>
                                        <p:tgtEl>
                                          <p:spTgt spid="3"/>
                                        </p:tgtEl>
                                      </p:cBhvr>
                                    </p:animEffect>
                                  </p:childTnLst>
                                </p:cTn>
                              </p:par>
                            </p:childTnLst>
                          </p:cTn>
                        </p:par>
                        <p:par>
                          <p:cTn id="24" fill="hold">
                            <p:stCondLst>
                              <p:cond delay="47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1000"/>
                                        <p:tgtEl>
                                          <p:spTgt spid="19">
                                            <p:txEl>
                                              <p:pRg st="2" end="2"/>
                                            </p:txEl>
                                          </p:spTgt>
                                        </p:tgtEl>
                                      </p:cBhvr>
                                    </p:animEffect>
                                  </p:childTnLst>
                                </p:cTn>
                              </p:par>
                              <p:par>
                                <p:cTn id="28" presetID="1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p:tgtEl>
                                          <p:spTgt spid="4"/>
                                        </p:tgtEl>
                                        <p:attrNameLst>
                                          <p:attrName>ppt_x</p:attrName>
                                        </p:attrNameLst>
                                      </p:cBhvr>
                                      <p:tavLst>
                                        <p:tav tm="0">
                                          <p:val>
                                            <p:strVal val="#ppt_x-#ppt_w*1.125000"/>
                                          </p:val>
                                        </p:tav>
                                        <p:tav tm="100000">
                                          <p:val>
                                            <p:strVal val="#ppt_x"/>
                                          </p:val>
                                        </p:tav>
                                      </p:tavLst>
                                    </p:anim>
                                    <p:animEffect transition="in" filter="wipe(right)">
                                      <p:cBhvr>
                                        <p:cTn id="31" dur="500"/>
                                        <p:tgtEl>
                                          <p:spTgt spid="4"/>
                                        </p:tgtEl>
                                      </p:cBhvr>
                                    </p:animEffect>
                                  </p:childTnLst>
                                </p:cTn>
                              </p:par>
                            </p:childTnLst>
                          </p:cTn>
                        </p:par>
                        <p:par>
                          <p:cTn id="32" fill="hold">
                            <p:stCondLst>
                              <p:cond delay="59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19">
                                            <p:txEl>
                                              <p:pRg st="3" end="3"/>
                                            </p:txEl>
                                          </p:spTgt>
                                        </p:tgtEl>
                                        <p:attrNameLst>
                                          <p:attrName>style.visibility</p:attrName>
                                        </p:attrNameLst>
                                      </p:cBhvr>
                                      <p:to>
                                        <p:strVal val="visible"/>
                                      </p:to>
                                    </p:set>
                                    <p:animEffect transition="in" filter="fade">
                                      <p:cBhvr>
                                        <p:cTn id="35" dur="1000"/>
                                        <p:tgtEl>
                                          <p:spTgt spid="19">
                                            <p:txEl>
                                              <p:pRg st="3" end="3"/>
                                            </p:txEl>
                                          </p:spTgt>
                                        </p:tgtEl>
                                      </p:cBhvr>
                                    </p:animEffect>
                                  </p:childTnLst>
                                </p:cTn>
                              </p:par>
                              <p:par>
                                <p:cTn id="36" presetID="12" presetClass="entr" presetSubtype="8"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right)">
                                      <p:cBhvr>
                                        <p:cTn id="39" dur="500"/>
                                        <p:tgtEl>
                                          <p:spTgt spid="7"/>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7500"/>
                            </p:stCondLst>
                            <p:childTnLst>
                              <p:par>
                                <p:cTn id="45" presetID="10" presetClass="entr" presetSubtype="0" fill="hold" grpId="0" nodeType="afterEffect">
                                  <p:stCondLst>
                                    <p:cond delay="300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uiExpand="1" build="p"/>
      <p:bldP spid="37"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5" name="Rectangle 4">
            <a:extLst>
              <a:ext uri="{FF2B5EF4-FFF2-40B4-BE49-F238E27FC236}">
                <a16:creationId xmlns:a16="http://schemas.microsoft.com/office/drawing/2014/main" id="{BB3DAF90-DA43-244C-B04C-EEF398EEAD73}"/>
              </a:ext>
            </a:extLst>
          </p:cNvPr>
          <p:cNvSpPr/>
          <p:nvPr/>
        </p:nvSpPr>
        <p:spPr>
          <a:xfrm>
            <a:off x="4061011" y="5413254"/>
            <a:ext cx="1021977"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4F6097-10DF-A64B-9834-2B7D5784858D}"/>
              </a:ext>
            </a:extLst>
          </p:cNvPr>
          <p:cNvSpPr/>
          <p:nvPr/>
        </p:nvSpPr>
        <p:spPr>
          <a:xfrm>
            <a:off x="524256" y="6389879"/>
            <a:ext cx="3404235" cy="338554"/>
          </a:xfrm>
          <a:prstGeom prst="rect">
            <a:avLst/>
          </a:prstGeom>
        </p:spPr>
        <p:txBody>
          <a:bodyPr wrap="square">
            <a:spAutoFit/>
          </a:bodyPr>
          <a:lstStyle/>
          <a:p>
            <a:r>
              <a:rPr lang="en-US" sz="800" dirty="0" err="1">
                <a:solidFill>
                  <a:srgbClr val="333740"/>
                </a:solidFill>
                <a:latin typeface="Nexus Sans OT" panose="020B0504030101020102" pitchFamily="34" charset="77"/>
              </a:rPr>
              <a:t>Reaxys</a:t>
            </a:r>
            <a:r>
              <a:rPr lang="en-US" sz="800" dirty="0">
                <a:solidFill>
                  <a:srgbClr val="333740"/>
                </a:solidFill>
                <a:latin typeface="Nexus Sans OT" panose="020B0504030101020102" pitchFamily="34" charset="77"/>
              </a:rPr>
              <a:t> is a trademark of Elsevier Life Sciences IP Limited, used under license. Copyright © 2019, Elsevier B.V January 2019</a:t>
            </a:r>
            <a:endParaRPr lang="en-US" sz="800" dirty="0">
              <a:solidFill>
                <a:srgbClr val="333740"/>
              </a:solidFill>
              <a:effectLst/>
              <a:latin typeface="Nexus Sans OT" panose="020B0504030101020102" pitchFamily="34" charset="77"/>
            </a:endParaRPr>
          </a:p>
        </p:txBody>
      </p:sp>
      <p:sp>
        <p:nvSpPr>
          <p:cNvPr id="2" name="Rectangle 1">
            <a:extLst>
              <a:ext uri="{FF2B5EF4-FFF2-40B4-BE49-F238E27FC236}">
                <a16:creationId xmlns:a16="http://schemas.microsoft.com/office/drawing/2014/main" id="{8CF27FD1-F45D-DC46-92F6-E9AE8E0E2025}"/>
              </a:ext>
            </a:extLst>
          </p:cNvPr>
          <p:cNvSpPr/>
          <p:nvPr/>
        </p:nvSpPr>
        <p:spPr>
          <a:xfrm>
            <a:off x="489489" y="4726874"/>
            <a:ext cx="3472912" cy="307777"/>
          </a:xfrm>
          <a:prstGeom prst="rect">
            <a:avLst/>
          </a:prstGeom>
        </p:spPr>
        <p:txBody>
          <a:bodyPr wrap="square">
            <a:spAutoFit/>
          </a:bodyPr>
          <a:lstStyle/>
          <a:p>
            <a:r>
              <a:rPr lang="en-US" sz="700" dirty="0" err="1">
                <a:solidFill>
                  <a:srgbClr val="333740"/>
                </a:solidFill>
                <a:latin typeface="Arial" panose="020B0604020202020204" pitchFamily="34" charset="0"/>
                <a:cs typeface="Arial" panose="020B0604020202020204" pitchFamily="34" charset="0"/>
              </a:rPr>
              <a:t>Reaxys</a:t>
            </a:r>
            <a:r>
              <a:rPr lang="en-US" sz="700" dirty="0">
                <a:solidFill>
                  <a:srgbClr val="333740"/>
                </a:solidFill>
                <a:latin typeface="Arial" panose="020B0604020202020204" pitchFamily="34" charset="0"/>
                <a:cs typeface="Arial" panose="020B0604020202020204" pitchFamily="34" charset="0"/>
              </a:rPr>
              <a:t> is a trademark of Elsevier Life Sciences IP Limited, used under license. Copyright © 2019, Elsevier B.V January 2019</a:t>
            </a:r>
          </a:p>
        </p:txBody>
      </p:sp>
    </p:spTree>
    <p:extLst>
      <p:ext uri="{BB962C8B-B14F-4D97-AF65-F5344CB8AC3E}">
        <p14:creationId xmlns:p14="http://schemas.microsoft.com/office/powerpoint/2010/main" val="180258065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3468A07-1699-384C-BC20-DC2869B28BF1}"/>
              </a:ext>
            </a:extLst>
          </p:cNvPr>
          <p:cNvSpPr/>
          <p:nvPr/>
        </p:nvSpPr>
        <p:spPr>
          <a:xfrm>
            <a:off x="-2351" y="1522103"/>
            <a:ext cx="9146351" cy="26619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itle 7"/>
          <p:cNvSpPr>
            <a:spLocks noGrp="1"/>
          </p:cNvSpPr>
          <p:nvPr>
            <p:ph type="title"/>
          </p:nvPr>
        </p:nvSpPr>
        <p:spPr>
          <a:xfrm>
            <a:off x="576263" y="370375"/>
            <a:ext cx="7991475" cy="769087"/>
          </a:xfrm>
        </p:spPr>
        <p:txBody>
          <a:bodyPr anchor="t"/>
          <a:lstStyle/>
          <a:p>
            <a:r>
              <a:rPr lang="en-US" dirty="0"/>
              <a:t>Want to do faster and better chemistry research?</a:t>
            </a:r>
            <a:br>
              <a:rPr lang="en-US" dirty="0"/>
            </a:br>
            <a:r>
              <a:rPr lang="en-US" sz="1800" dirty="0"/>
              <a:t>There’s a lot of valuable information out there.</a:t>
            </a:r>
            <a:endParaRPr lang="en-US" dirty="0"/>
          </a:p>
        </p:txBody>
      </p:sp>
      <p:sp>
        <p:nvSpPr>
          <p:cNvPr id="18" name="Title 1">
            <a:extLst>
              <a:ext uri="{FF2B5EF4-FFF2-40B4-BE49-F238E27FC236}">
                <a16:creationId xmlns:a16="http://schemas.microsoft.com/office/drawing/2014/main" id="{61442204-651A-4647-8AE3-4E27113047D6}"/>
              </a:ext>
            </a:extLst>
          </p:cNvPr>
          <p:cNvSpPr txBox="1">
            <a:spLocks/>
          </p:cNvSpPr>
          <p:nvPr/>
        </p:nvSpPr>
        <p:spPr>
          <a:xfrm>
            <a:off x="590981" y="2160585"/>
            <a:ext cx="4224499" cy="453533"/>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600" dirty="0"/>
              <a:t>Find and use it with </a:t>
            </a:r>
            <a:r>
              <a:rPr lang="en-US" sz="1600" dirty="0">
                <a:solidFill>
                  <a:srgbClr val="FF6C00"/>
                </a:solidFill>
              </a:rPr>
              <a:t>Reaxys</a:t>
            </a:r>
            <a:r>
              <a:rPr lang="en-US" sz="1600" dirty="0"/>
              <a:t>!</a:t>
            </a:r>
          </a:p>
        </p:txBody>
      </p:sp>
      <p:pic>
        <p:nvPicPr>
          <p:cNvPr id="24" name="Picture 23">
            <a:extLst>
              <a:ext uri="{FF2B5EF4-FFF2-40B4-BE49-F238E27FC236}">
                <a16:creationId xmlns:a16="http://schemas.microsoft.com/office/drawing/2014/main" id="{3DC5905F-2626-A847-8A19-9D56F1DC9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775" y="1765252"/>
            <a:ext cx="553963" cy="553963"/>
          </a:xfrm>
          <a:prstGeom prst="rect">
            <a:avLst/>
          </a:prstGeom>
        </p:spPr>
      </p:pic>
      <p:pic>
        <p:nvPicPr>
          <p:cNvPr id="25" name="Picture 24">
            <a:extLst>
              <a:ext uri="{FF2B5EF4-FFF2-40B4-BE49-F238E27FC236}">
                <a16:creationId xmlns:a16="http://schemas.microsoft.com/office/drawing/2014/main" id="{BB83DC9E-A0C4-9040-9D12-462C0126A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563" y="1859285"/>
            <a:ext cx="453392" cy="453392"/>
          </a:xfrm>
          <a:prstGeom prst="rect">
            <a:avLst/>
          </a:prstGeom>
        </p:spPr>
      </p:pic>
      <p:pic>
        <p:nvPicPr>
          <p:cNvPr id="26" name="Picture 25">
            <a:extLst>
              <a:ext uri="{FF2B5EF4-FFF2-40B4-BE49-F238E27FC236}">
                <a16:creationId xmlns:a16="http://schemas.microsoft.com/office/drawing/2014/main" id="{5D617010-2A26-F04E-B759-28E4B0B373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141" y="3241521"/>
            <a:ext cx="500012" cy="500012"/>
          </a:xfrm>
          <a:prstGeom prst="rect">
            <a:avLst/>
          </a:prstGeom>
        </p:spPr>
      </p:pic>
      <p:pic>
        <p:nvPicPr>
          <p:cNvPr id="28" name="Picture 27">
            <a:extLst>
              <a:ext uri="{FF2B5EF4-FFF2-40B4-BE49-F238E27FC236}">
                <a16:creationId xmlns:a16="http://schemas.microsoft.com/office/drawing/2014/main" id="{7103D062-E61F-6840-9D12-2D03025E67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5770" y="2535628"/>
            <a:ext cx="504574" cy="504574"/>
          </a:xfrm>
          <a:prstGeom prst="rect">
            <a:avLst/>
          </a:prstGeom>
        </p:spPr>
      </p:pic>
      <p:pic>
        <p:nvPicPr>
          <p:cNvPr id="29" name="Picture 28">
            <a:extLst>
              <a:ext uri="{FF2B5EF4-FFF2-40B4-BE49-F238E27FC236}">
                <a16:creationId xmlns:a16="http://schemas.microsoft.com/office/drawing/2014/main" id="{82C8AFC9-DEE1-6E4D-996D-13A3415B56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305" y="1868123"/>
            <a:ext cx="504575" cy="504575"/>
          </a:xfrm>
          <a:prstGeom prst="rect">
            <a:avLst/>
          </a:prstGeom>
        </p:spPr>
      </p:pic>
      <p:pic>
        <p:nvPicPr>
          <p:cNvPr id="30" name="Picture 29">
            <a:extLst>
              <a:ext uri="{FF2B5EF4-FFF2-40B4-BE49-F238E27FC236}">
                <a16:creationId xmlns:a16="http://schemas.microsoft.com/office/drawing/2014/main" id="{459512B0-C7CB-7E47-BA4D-6E3823435F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5077" y="1813285"/>
            <a:ext cx="544638" cy="544638"/>
          </a:xfrm>
          <a:prstGeom prst="rect">
            <a:avLst/>
          </a:prstGeom>
        </p:spPr>
      </p:pic>
      <p:pic>
        <p:nvPicPr>
          <p:cNvPr id="31" name="Picture 30">
            <a:extLst>
              <a:ext uri="{FF2B5EF4-FFF2-40B4-BE49-F238E27FC236}">
                <a16:creationId xmlns:a16="http://schemas.microsoft.com/office/drawing/2014/main" id="{0557ECFB-4062-6549-8077-D5DC0664CA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5909" y="3292335"/>
            <a:ext cx="445556" cy="445556"/>
          </a:xfrm>
          <a:prstGeom prst="rect">
            <a:avLst/>
          </a:prstGeom>
        </p:spPr>
      </p:pic>
      <p:pic>
        <p:nvPicPr>
          <p:cNvPr id="32" name="Picture 31">
            <a:extLst>
              <a:ext uri="{FF2B5EF4-FFF2-40B4-BE49-F238E27FC236}">
                <a16:creationId xmlns:a16="http://schemas.microsoft.com/office/drawing/2014/main" id="{AF82F4AB-BEB1-5144-8F3B-516BA623F3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5109" y="3227564"/>
            <a:ext cx="553963" cy="553963"/>
          </a:xfrm>
          <a:prstGeom prst="rect">
            <a:avLst/>
          </a:prstGeom>
        </p:spPr>
      </p:pic>
      <p:pic>
        <p:nvPicPr>
          <p:cNvPr id="33" name="Picture 32">
            <a:extLst>
              <a:ext uri="{FF2B5EF4-FFF2-40B4-BE49-F238E27FC236}">
                <a16:creationId xmlns:a16="http://schemas.microsoft.com/office/drawing/2014/main" id="{F2DA3A99-D7E0-B441-93F4-C5029E4E55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29100" y="2451307"/>
            <a:ext cx="639417" cy="639417"/>
          </a:xfrm>
          <a:prstGeom prst="rect">
            <a:avLst/>
          </a:prstGeom>
        </p:spPr>
      </p:pic>
      <p:pic>
        <p:nvPicPr>
          <p:cNvPr id="34" name="Picture 33">
            <a:extLst>
              <a:ext uri="{FF2B5EF4-FFF2-40B4-BE49-F238E27FC236}">
                <a16:creationId xmlns:a16="http://schemas.microsoft.com/office/drawing/2014/main" id="{568613FB-E5F1-D64D-A8B1-A043B6B543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57893" y="2457958"/>
            <a:ext cx="639417" cy="639417"/>
          </a:xfrm>
          <a:prstGeom prst="rect">
            <a:avLst/>
          </a:prstGeom>
        </p:spPr>
      </p:pic>
      <p:pic>
        <p:nvPicPr>
          <p:cNvPr id="35" name="Picture 34">
            <a:extLst>
              <a:ext uri="{FF2B5EF4-FFF2-40B4-BE49-F238E27FC236}">
                <a16:creationId xmlns:a16="http://schemas.microsoft.com/office/drawing/2014/main" id="{32C07AF2-1DFD-FD46-BDC8-5B720013E94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73448" y="2512923"/>
            <a:ext cx="594010" cy="594010"/>
          </a:xfrm>
          <a:prstGeom prst="rect">
            <a:avLst/>
          </a:prstGeom>
        </p:spPr>
      </p:pic>
      <p:pic>
        <p:nvPicPr>
          <p:cNvPr id="36" name="Picture 35">
            <a:extLst>
              <a:ext uri="{FF2B5EF4-FFF2-40B4-BE49-F238E27FC236}">
                <a16:creationId xmlns:a16="http://schemas.microsoft.com/office/drawing/2014/main" id="{B1810383-C527-7A49-8F2B-DC6CF7B1498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94355" y="3225667"/>
            <a:ext cx="553790" cy="553790"/>
          </a:xfrm>
          <a:prstGeom prst="rect">
            <a:avLst/>
          </a:prstGeom>
        </p:spPr>
      </p:pic>
    </p:spTree>
    <p:extLst>
      <p:ext uri="{BB962C8B-B14F-4D97-AF65-F5344CB8AC3E}">
        <p14:creationId xmlns:p14="http://schemas.microsoft.com/office/powerpoint/2010/main" val="345859201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2000"/>
                            </p:stCondLst>
                            <p:childTnLst>
                              <p:par>
                                <p:cTn id="9" presetID="9" presetClass="entr" presetSubtype="0" fill="hold" nodeType="after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dissolve">
                                      <p:cBhvr>
                                        <p:cTn id="11" dur="200"/>
                                        <p:tgtEl>
                                          <p:spTgt spid="25"/>
                                        </p:tgtEl>
                                      </p:cBhvr>
                                    </p:animEffect>
                                  </p:childTnLst>
                                </p:cTn>
                              </p:par>
                            </p:childTnLst>
                          </p:cTn>
                        </p:par>
                        <p:par>
                          <p:cTn id="12" fill="hold">
                            <p:stCondLst>
                              <p:cond delay="2700"/>
                            </p:stCondLst>
                            <p:childTnLst>
                              <p:par>
                                <p:cTn id="13" presetID="9"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200"/>
                                        <p:tgtEl>
                                          <p:spTgt spid="34"/>
                                        </p:tgtEl>
                                      </p:cBhvr>
                                    </p:animEffect>
                                  </p:childTnLst>
                                </p:cTn>
                              </p:par>
                            </p:childTnLst>
                          </p:cTn>
                        </p:par>
                        <p:par>
                          <p:cTn id="16" fill="hold">
                            <p:stCondLst>
                              <p:cond delay="2900"/>
                            </p:stCondLst>
                            <p:childTnLst>
                              <p:par>
                                <p:cTn id="17" presetID="9"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200"/>
                                        <p:tgtEl>
                                          <p:spTgt spid="36"/>
                                        </p:tgtEl>
                                      </p:cBhvr>
                                    </p:animEffect>
                                  </p:childTnLst>
                                </p:cTn>
                              </p:par>
                            </p:childTnLst>
                          </p:cTn>
                        </p:par>
                        <p:par>
                          <p:cTn id="20" fill="hold">
                            <p:stCondLst>
                              <p:cond delay="3100"/>
                            </p:stCondLst>
                            <p:childTnLst>
                              <p:par>
                                <p:cTn id="21" presetID="9"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200"/>
                                        <p:tgtEl>
                                          <p:spTgt spid="29"/>
                                        </p:tgtEl>
                                      </p:cBhvr>
                                    </p:animEffect>
                                  </p:childTnLst>
                                </p:cTn>
                              </p:par>
                            </p:childTnLst>
                          </p:cTn>
                        </p:par>
                        <p:par>
                          <p:cTn id="24" fill="hold">
                            <p:stCondLst>
                              <p:cond delay="3300"/>
                            </p:stCondLst>
                            <p:childTnLst>
                              <p:par>
                                <p:cTn id="25" presetID="9"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200"/>
                                        <p:tgtEl>
                                          <p:spTgt spid="35"/>
                                        </p:tgtEl>
                                      </p:cBhvr>
                                    </p:animEffect>
                                  </p:childTnLst>
                                </p:cTn>
                              </p:par>
                            </p:childTnLst>
                          </p:cTn>
                        </p:par>
                        <p:par>
                          <p:cTn id="28" fill="hold">
                            <p:stCondLst>
                              <p:cond delay="3500"/>
                            </p:stCondLst>
                            <p:childTnLst>
                              <p:par>
                                <p:cTn id="29" presetID="9"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200"/>
                                        <p:tgtEl>
                                          <p:spTgt spid="26"/>
                                        </p:tgtEl>
                                      </p:cBhvr>
                                    </p:animEffect>
                                  </p:childTnLst>
                                </p:cTn>
                              </p:par>
                            </p:childTnLst>
                          </p:cTn>
                        </p:par>
                        <p:par>
                          <p:cTn id="32" fill="hold">
                            <p:stCondLst>
                              <p:cond delay="3700"/>
                            </p:stCondLst>
                            <p:childTnLst>
                              <p:par>
                                <p:cTn id="33" presetID="9"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dissolve">
                                      <p:cBhvr>
                                        <p:cTn id="35" dur="200"/>
                                        <p:tgtEl>
                                          <p:spTgt spid="33"/>
                                        </p:tgtEl>
                                      </p:cBhvr>
                                    </p:animEffect>
                                  </p:childTnLst>
                                </p:cTn>
                              </p:par>
                            </p:childTnLst>
                          </p:cTn>
                        </p:par>
                        <p:par>
                          <p:cTn id="36" fill="hold">
                            <p:stCondLst>
                              <p:cond delay="3900"/>
                            </p:stCondLst>
                            <p:childTnLst>
                              <p:par>
                                <p:cTn id="37" presetID="9"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200"/>
                                        <p:tgtEl>
                                          <p:spTgt spid="32"/>
                                        </p:tgtEl>
                                      </p:cBhvr>
                                    </p:animEffect>
                                  </p:childTnLst>
                                </p:cTn>
                              </p:par>
                            </p:childTnLst>
                          </p:cTn>
                        </p:par>
                        <p:par>
                          <p:cTn id="40" fill="hold">
                            <p:stCondLst>
                              <p:cond delay="4100"/>
                            </p:stCondLst>
                            <p:childTnLst>
                              <p:par>
                                <p:cTn id="41" presetID="9"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dissolve">
                                      <p:cBhvr>
                                        <p:cTn id="43" dur="200"/>
                                        <p:tgtEl>
                                          <p:spTgt spid="28"/>
                                        </p:tgtEl>
                                      </p:cBhvr>
                                    </p:animEffect>
                                  </p:childTnLst>
                                </p:cTn>
                              </p:par>
                            </p:childTnLst>
                          </p:cTn>
                        </p:par>
                        <p:par>
                          <p:cTn id="44" fill="hold">
                            <p:stCondLst>
                              <p:cond delay="4300"/>
                            </p:stCondLst>
                            <p:childTnLst>
                              <p:par>
                                <p:cTn id="45" presetID="9"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dissolve">
                                      <p:cBhvr>
                                        <p:cTn id="47" dur="200"/>
                                        <p:tgtEl>
                                          <p:spTgt spid="31"/>
                                        </p:tgtEl>
                                      </p:cBhvr>
                                    </p:animEffect>
                                  </p:childTnLst>
                                </p:cTn>
                              </p:par>
                            </p:childTnLst>
                          </p:cTn>
                        </p:par>
                        <p:par>
                          <p:cTn id="48" fill="hold">
                            <p:stCondLst>
                              <p:cond delay="4500"/>
                            </p:stCondLst>
                            <p:childTnLst>
                              <p:par>
                                <p:cTn id="49" presetID="9"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200"/>
                                        <p:tgtEl>
                                          <p:spTgt spid="30"/>
                                        </p:tgtEl>
                                      </p:cBhvr>
                                    </p:animEffect>
                                  </p:childTnLst>
                                </p:cTn>
                              </p:par>
                            </p:childTnLst>
                          </p:cTn>
                        </p:par>
                        <p:par>
                          <p:cTn id="52" fill="hold">
                            <p:stCondLst>
                              <p:cond delay="4700"/>
                            </p:stCondLst>
                            <p:childTnLst>
                              <p:par>
                                <p:cTn id="53" presetID="9"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200"/>
                                        <p:tgtEl>
                                          <p:spTgt spid="24"/>
                                        </p:tgtEl>
                                      </p:cBhvr>
                                    </p:animEffect>
                                  </p:childTnLst>
                                </p:cTn>
                              </p:par>
                              <p:par>
                                <p:cTn id="56" presetID="2" presetClass="exit" presetSubtype="2" accel="50000" fill="hold" nodeType="withEffect">
                                  <p:stCondLst>
                                    <p:cond delay="500"/>
                                  </p:stCondLst>
                                  <p:childTnLst>
                                    <p:anim calcmode="lin" valueType="num">
                                      <p:cBhvr additive="base">
                                        <p:cTn id="57" dur="1000"/>
                                        <p:tgtEl>
                                          <p:spTgt spid="29"/>
                                        </p:tgtEl>
                                        <p:attrNameLst>
                                          <p:attrName>ppt_x</p:attrName>
                                        </p:attrNameLst>
                                      </p:cBhvr>
                                      <p:tavLst>
                                        <p:tav tm="0">
                                          <p:val>
                                            <p:strVal val="ppt_x"/>
                                          </p:val>
                                        </p:tav>
                                        <p:tav tm="100000">
                                          <p:val>
                                            <p:strVal val="1+ppt_w/2"/>
                                          </p:val>
                                        </p:tav>
                                      </p:tavLst>
                                    </p:anim>
                                    <p:anim calcmode="lin" valueType="num">
                                      <p:cBhvr additive="base">
                                        <p:cTn id="58" dur="1000"/>
                                        <p:tgtEl>
                                          <p:spTgt spid="29"/>
                                        </p:tgtEl>
                                        <p:attrNameLst>
                                          <p:attrName>ppt_y</p:attrName>
                                        </p:attrNameLst>
                                      </p:cBhvr>
                                      <p:tavLst>
                                        <p:tav tm="0">
                                          <p:val>
                                            <p:strVal val="ppt_y"/>
                                          </p:val>
                                        </p:tav>
                                        <p:tav tm="100000">
                                          <p:val>
                                            <p:strVal val="ppt_y"/>
                                          </p:val>
                                        </p:tav>
                                      </p:tavLst>
                                    </p:anim>
                                    <p:set>
                                      <p:cBhvr>
                                        <p:cTn id="59" dur="1" fill="hold">
                                          <p:stCondLst>
                                            <p:cond delay="999"/>
                                          </p:stCondLst>
                                        </p:cTn>
                                        <p:tgtEl>
                                          <p:spTgt spid="29"/>
                                        </p:tgtEl>
                                        <p:attrNameLst>
                                          <p:attrName>style.visibility</p:attrName>
                                        </p:attrNameLst>
                                      </p:cBhvr>
                                      <p:to>
                                        <p:strVal val="hidden"/>
                                      </p:to>
                                    </p:set>
                                  </p:childTnLst>
                                </p:cTn>
                              </p:par>
                              <p:par>
                                <p:cTn id="60" presetID="2" presetClass="exit" presetSubtype="2" accel="50000" fill="hold" nodeType="withEffect">
                                  <p:stCondLst>
                                    <p:cond delay="500"/>
                                  </p:stCondLst>
                                  <p:childTnLst>
                                    <p:anim calcmode="lin" valueType="num">
                                      <p:cBhvr additive="base">
                                        <p:cTn id="61" dur="1000"/>
                                        <p:tgtEl>
                                          <p:spTgt spid="30"/>
                                        </p:tgtEl>
                                        <p:attrNameLst>
                                          <p:attrName>ppt_x</p:attrName>
                                        </p:attrNameLst>
                                      </p:cBhvr>
                                      <p:tavLst>
                                        <p:tav tm="0">
                                          <p:val>
                                            <p:strVal val="ppt_x"/>
                                          </p:val>
                                        </p:tav>
                                        <p:tav tm="100000">
                                          <p:val>
                                            <p:strVal val="1+ppt_w/2"/>
                                          </p:val>
                                        </p:tav>
                                      </p:tavLst>
                                    </p:anim>
                                    <p:anim calcmode="lin" valueType="num">
                                      <p:cBhvr additive="base">
                                        <p:cTn id="62" dur="1000"/>
                                        <p:tgtEl>
                                          <p:spTgt spid="30"/>
                                        </p:tgtEl>
                                        <p:attrNameLst>
                                          <p:attrName>ppt_y</p:attrName>
                                        </p:attrNameLst>
                                      </p:cBhvr>
                                      <p:tavLst>
                                        <p:tav tm="0">
                                          <p:val>
                                            <p:strVal val="ppt_y"/>
                                          </p:val>
                                        </p:tav>
                                        <p:tav tm="100000">
                                          <p:val>
                                            <p:strVal val="ppt_y"/>
                                          </p:val>
                                        </p:tav>
                                      </p:tavLst>
                                    </p:anim>
                                    <p:set>
                                      <p:cBhvr>
                                        <p:cTn id="63" dur="1" fill="hold">
                                          <p:stCondLst>
                                            <p:cond delay="999"/>
                                          </p:stCondLst>
                                        </p:cTn>
                                        <p:tgtEl>
                                          <p:spTgt spid="30"/>
                                        </p:tgtEl>
                                        <p:attrNameLst>
                                          <p:attrName>style.visibility</p:attrName>
                                        </p:attrNameLst>
                                      </p:cBhvr>
                                      <p:to>
                                        <p:strVal val="hidden"/>
                                      </p:to>
                                    </p:set>
                                  </p:childTnLst>
                                </p:cTn>
                              </p:par>
                              <p:par>
                                <p:cTn id="64" presetID="2" presetClass="exit" presetSubtype="2" accel="50000" fill="hold" nodeType="withEffect">
                                  <p:stCondLst>
                                    <p:cond delay="500"/>
                                  </p:stCondLst>
                                  <p:childTnLst>
                                    <p:anim calcmode="lin" valueType="num">
                                      <p:cBhvr additive="base">
                                        <p:cTn id="65" dur="1000"/>
                                        <p:tgtEl>
                                          <p:spTgt spid="25"/>
                                        </p:tgtEl>
                                        <p:attrNameLst>
                                          <p:attrName>ppt_x</p:attrName>
                                        </p:attrNameLst>
                                      </p:cBhvr>
                                      <p:tavLst>
                                        <p:tav tm="0">
                                          <p:val>
                                            <p:strVal val="ppt_x"/>
                                          </p:val>
                                        </p:tav>
                                        <p:tav tm="100000">
                                          <p:val>
                                            <p:strVal val="1+ppt_w/2"/>
                                          </p:val>
                                        </p:tav>
                                      </p:tavLst>
                                    </p:anim>
                                    <p:anim calcmode="lin" valueType="num">
                                      <p:cBhvr additive="base">
                                        <p:cTn id="66" dur="1000"/>
                                        <p:tgtEl>
                                          <p:spTgt spid="25"/>
                                        </p:tgtEl>
                                        <p:attrNameLst>
                                          <p:attrName>ppt_y</p:attrName>
                                        </p:attrNameLst>
                                      </p:cBhvr>
                                      <p:tavLst>
                                        <p:tav tm="0">
                                          <p:val>
                                            <p:strVal val="ppt_y"/>
                                          </p:val>
                                        </p:tav>
                                        <p:tav tm="100000">
                                          <p:val>
                                            <p:strVal val="ppt_y"/>
                                          </p:val>
                                        </p:tav>
                                      </p:tavLst>
                                    </p:anim>
                                    <p:set>
                                      <p:cBhvr>
                                        <p:cTn id="67" dur="1" fill="hold">
                                          <p:stCondLst>
                                            <p:cond delay="999"/>
                                          </p:stCondLst>
                                        </p:cTn>
                                        <p:tgtEl>
                                          <p:spTgt spid="25"/>
                                        </p:tgtEl>
                                        <p:attrNameLst>
                                          <p:attrName>style.visibility</p:attrName>
                                        </p:attrNameLst>
                                      </p:cBhvr>
                                      <p:to>
                                        <p:strVal val="hidden"/>
                                      </p:to>
                                    </p:set>
                                  </p:childTnLst>
                                </p:cTn>
                              </p:par>
                              <p:par>
                                <p:cTn id="68" presetID="2" presetClass="exit" presetSubtype="2" accel="50000" fill="hold" nodeType="withEffect">
                                  <p:stCondLst>
                                    <p:cond delay="500"/>
                                  </p:stCondLst>
                                  <p:childTnLst>
                                    <p:anim calcmode="lin" valueType="num">
                                      <p:cBhvr additive="base">
                                        <p:cTn id="69" dur="1000"/>
                                        <p:tgtEl>
                                          <p:spTgt spid="24"/>
                                        </p:tgtEl>
                                        <p:attrNameLst>
                                          <p:attrName>ppt_x</p:attrName>
                                        </p:attrNameLst>
                                      </p:cBhvr>
                                      <p:tavLst>
                                        <p:tav tm="0">
                                          <p:val>
                                            <p:strVal val="ppt_x"/>
                                          </p:val>
                                        </p:tav>
                                        <p:tav tm="100000">
                                          <p:val>
                                            <p:strVal val="1+ppt_w/2"/>
                                          </p:val>
                                        </p:tav>
                                      </p:tavLst>
                                    </p:anim>
                                    <p:anim calcmode="lin" valueType="num">
                                      <p:cBhvr additive="base">
                                        <p:cTn id="70" dur="1000"/>
                                        <p:tgtEl>
                                          <p:spTgt spid="24"/>
                                        </p:tgtEl>
                                        <p:attrNameLst>
                                          <p:attrName>ppt_y</p:attrName>
                                        </p:attrNameLst>
                                      </p:cBhvr>
                                      <p:tavLst>
                                        <p:tav tm="0">
                                          <p:val>
                                            <p:strVal val="ppt_y"/>
                                          </p:val>
                                        </p:tav>
                                        <p:tav tm="100000">
                                          <p:val>
                                            <p:strVal val="ppt_y"/>
                                          </p:val>
                                        </p:tav>
                                      </p:tavLst>
                                    </p:anim>
                                    <p:set>
                                      <p:cBhvr>
                                        <p:cTn id="71" dur="1" fill="hold">
                                          <p:stCondLst>
                                            <p:cond delay="999"/>
                                          </p:stCondLst>
                                        </p:cTn>
                                        <p:tgtEl>
                                          <p:spTgt spid="24"/>
                                        </p:tgtEl>
                                        <p:attrNameLst>
                                          <p:attrName>style.visibility</p:attrName>
                                        </p:attrNameLst>
                                      </p:cBhvr>
                                      <p:to>
                                        <p:strVal val="hidden"/>
                                      </p:to>
                                    </p:set>
                                  </p:childTnLst>
                                </p:cTn>
                              </p:par>
                              <p:par>
                                <p:cTn id="72" presetID="2" presetClass="exit" presetSubtype="2" accel="50000" fill="hold" nodeType="withEffect">
                                  <p:stCondLst>
                                    <p:cond delay="500"/>
                                  </p:stCondLst>
                                  <p:childTnLst>
                                    <p:anim calcmode="lin" valueType="num">
                                      <p:cBhvr additive="base">
                                        <p:cTn id="73" dur="1000"/>
                                        <p:tgtEl>
                                          <p:spTgt spid="35"/>
                                        </p:tgtEl>
                                        <p:attrNameLst>
                                          <p:attrName>ppt_x</p:attrName>
                                        </p:attrNameLst>
                                      </p:cBhvr>
                                      <p:tavLst>
                                        <p:tav tm="0">
                                          <p:val>
                                            <p:strVal val="ppt_x"/>
                                          </p:val>
                                        </p:tav>
                                        <p:tav tm="100000">
                                          <p:val>
                                            <p:strVal val="1+ppt_w/2"/>
                                          </p:val>
                                        </p:tav>
                                      </p:tavLst>
                                    </p:anim>
                                    <p:anim calcmode="lin" valueType="num">
                                      <p:cBhvr additive="base">
                                        <p:cTn id="74" dur="1000"/>
                                        <p:tgtEl>
                                          <p:spTgt spid="35"/>
                                        </p:tgtEl>
                                        <p:attrNameLst>
                                          <p:attrName>ppt_y</p:attrName>
                                        </p:attrNameLst>
                                      </p:cBhvr>
                                      <p:tavLst>
                                        <p:tav tm="0">
                                          <p:val>
                                            <p:strVal val="ppt_y"/>
                                          </p:val>
                                        </p:tav>
                                        <p:tav tm="100000">
                                          <p:val>
                                            <p:strVal val="ppt_y"/>
                                          </p:val>
                                        </p:tav>
                                      </p:tavLst>
                                    </p:anim>
                                    <p:set>
                                      <p:cBhvr>
                                        <p:cTn id="75" dur="1" fill="hold">
                                          <p:stCondLst>
                                            <p:cond delay="999"/>
                                          </p:stCondLst>
                                        </p:cTn>
                                        <p:tgtEl>
                                          <p:spTgt spid="35"/>
                                        </p:tgtEl>
                                        <p:attrNameLst>
                                          <p:attrName>style.visibility</p:attrName>
                                        </p:attrNameLst>
                                      </p:cBhvr>
                                      <p:to>
                                        <p:strVal val="hidden"/>
                                      </p:to>
                                    </p:set>
                                  </p:childTnLst>
                                </p:cTn>
                              </p:par>
                              <p:par>
                                <p:cTn id="76" presetID="2" presetClass="exit" presetSubtype="2" accel="50000" fill="hold" nodeType="withEffect">
                                  <p:stCondLst>
                                    <p:cond delay="500"/>
                                  </p:stCondLst>
                                  <p:childTnLst>
                                    <p:anim calcmode="lin" valueType="num">
                                      <p:cBhvr additive="base">
                                        <p:cTn id="77" dur="1000"/>
                                        <p:tgtEl>
                                          <p:spTgt spid="33"/>
                                        </p:tgtEl>
                                        <p:attrNameLst>
                                          <p:attrName>ppt_x</p:attrName>
                                        </p:attrNameLst>
                                      </p:cBhvr>
                                      <p:tavLst>
                                        <p:tav tm="0">
                                          <p:val>
                                            <p:strVal val="ppt_x"/>
                                          </p:val>
                                        </p:tav>
                                        <p:tav tm="100000">
                                          <p:val>
                                            <p:strVal val="1+ppt_w/2"/>
                                          </p:val>
                                        </p:tav>
                                      </p:tavLst>
                                    </p:anim>
                                    <p:anim calcmode="lin" valueType="num">
                                      <p:cBhvr additive="base">
                                        <p:cTn id="78" dur="1000"/>
                                        <p:tgtEl>
                                          <p:spTgt spid="33"/>
                                        </p:tgtEl>
                                        <p:attrNameLst>
                                          <p:attrName>ppt_y</p:attrName>
                                        </p:attrNameLst>
                                      </p:cBhvr>
                                      <p:tavLst>
                                        <p:tav tm="0">
                                          <p:val>
                                            <p:strVal val="ppt_y"/>
                                          </p:val>
                                        </p:tav>
                                        <p:tav tm="100000">
                                          <p:val>
                                            <p:strVal val="ppt_y"/>
                                          </p:val>
                                        </p:tav>
                                      </p:tavLst>
                                    </p:anim>
                                    <p:set>
                                      <p:cBhvr>
                                        <p:cTn id="79" dur="1" fill="hold">
                                          <p:stCondLst>
                                            <p:cond delay="999"/>
                                          </p:stCondLst>
                                        </p:cTn>
                                        <p:tgtEl>
                                          <p:spTgt spid="33"/>
                                        </p:tgtEl>
                                        <p:attrNameLst>
                                          <p:attrName>style.visibility</p:attrName>
                                        </p:attrNameLst>
                                      </p:cBhvr>
                                      <p:to>
                                        <p:strVal val="hidden"/>
                                      </p:to>
                                    </p:set>
                                  </p:childTnLst>
                                </p:cTn>
                              </p:par>
                              <p:par>
                                <p:cTn id="80" presetID="2" presetClass="exit" presetSubtype="2" accel="50000" fill="hold" nodeType="withEffect">
                                  <p:stCondLst>
                                    <p:cond delay="500"/>
                                  </p:stCondLst>
                                  <p:childTnLst>
                                    <p:anim calcmode="lin" valueType="num">
                                      <p:cBhvr additive="base">
                                        <p:cTn id="81" dur="1000"/>
                                        <p:tgtEl>
                                          <p:spTgt spid="34"/>
                                        </p:tgtEl>
                                        <p:attrNameLst>
                                          <p:attrName>ppt_x</p:attrName>
                                        </p:attrNameLst>
                                      </p:cBhvr>
                                      <p:tavLst>
                                        <p:tav tm="0">
                                          <p:val>
                                            <p:strVal val="ppt_x"/>
                                          </p:val>
                                        </p:tav>
                                        <p:tav tm="100000">
                                          <p:val>
                                            <p:strVal val="1+ppt_w/2"/>
                                          </p:val>
                                        </p:tav>
                                      </p:tavLst>
                                    </p:anim>
                                    <p:anim calcmode="lin" valueType="num">
                                      <p:cBhvr additive="base">
                                        <p:cTn id="82" dur="1000"/>
                                        <p:tgtEl>
                                          <p:spTgt spid="34"/>
                                        </p:tgtEl>
                                        <p:attrNameLst>
                                          <p:attrName>ppt_y</p:attrName>
                                        </p:attrNameLst>
                                      </p:cBhvr>
                                      <p:tavLst>
                                        <p:tav tm="0">
                                          <p:val>
                                            <p:strVal val="ppt_y"/>
                                          </p:val>
                                        </p:tav>
                                        <p:tav tm="100000">
                                          <p:val>
                                            <p:strVal val="ppt_y"/>
                                          </p:val>
                                        </p:tav>
                                      </p:tavLst>
                                    </p:anim>
                                    <p:set>
                                      <p:cBhvr>
                                        <p:cTn id="83" dur="1" fill="hold">
                                          <p:stCondLst>
                                            <p:cond delay="999"/>
                                          </p:stCondLst>
                                        </p:cTn>
                                        <p:tgtEl>
                                          <p:spTgt spid="34"/>
                                        </p:tgtEl>
                                        <p:attrNameLst>
                                          <p:attrName>style.visibility</p:attrName>
                                        </p:attrNameLst>
                                      </p:cBhvr>
                                      <p:to>
                                        <p:strVal val="hidden"/>
                                      </p:to>
                                    </p:set>
                                  </p:childTnLst>
                                </p:cTn>
                              </p:par>
                              <p:par>
                                <p:cTn id="84" presetID="2" presetClass="exit" presetSubtype="2" accel="50000" fill="hold" nodeType="withEffect">
                                  <p:stCondLst>
                                    <p:cond delay="500"/>
                                  </p:stCondLst>
                                  <p:childTnLst>
                                    <p:anim calcmode="lin" valueType="num">
                                      <p:cBhvr additive="base">
                                        <p:cTn id="85" dur="1000"/>
                                        <p:tgtEl>
                                          <p:spTgt spid="28"/>
                                        </p:tgtEl>
                                        <p:attrNameLst>
                                          <p:attrName>ppt_x</p:attrName>
                                        </p:attrNameLst>
                                      </p:cBhvr>
                                      <p:tavLst>
                                        <p:tav tm="0">
                                          <p:val>
                                            <p:strVal val="ppt_x"/>
                                          </p:val>
                                        </p:tav>
                                        <p:tav tm="100000">
                                          <p:val>
                                            <p:strVal val="1+ppt_w/2"/>
                                          </p:val>
                                        </p:tav>
                                      </p:tavLst>
                                    </p:anim>
                                    <p:anim calcmode="lin" valueType="num">
                                      <p:cBhvr additive="base">
                                        <p:cTn id="86" dur="1000"/>
                                        <p:tgtEl>
                                          <p:spTgt spid="28"/>
                                        </p:tgtEl>
                                        <p:attrNameLst>
                                          <p:attrName>ppt_y</p:attrName>
                                        </p:attrNameLst>
                                      </p:cBhvr>
                                      <p:tavLst>
                                        <p:tav tm="0">
                                          <p:val>
                                            <p:strVal val="ppt_y"/>
                                          </p:val>
                                        </p:tav>
                                        <p:tav tm="100000">
                                          <p:val>
                                            <p:strVal val="ppt_y"/>
                                          </p:val>
                                        </p:tav>
                                      </p:tavLst>
                                    </p:anim>
                                    <p:set>
                                      <p:cBhvr>
                                        <p:cTn id="87" dur="1" fill="hold">
                                          <p:stCondLst>
                                            <p:cond delay="999"/>
                                          </p:stCondLst>
                                        </p:cTn>
                                        <p:tgtEl>
                                          <p:spTgt spid="28"/>
                                        </p:tgtEl>
                                        <p:attrNameLst>
                                          <p:attrName>style.visibility</p:attrName>
                                        </p:attrNameLst>
                                      </p:cBhvr>
                                      <p:to>
                                        <p:strVal val="hidden"/>
                                      </p:to>
                                    </p:set>
                                  </p:childTnLst>
                                </p:cTn>
                              </p:par>
                              <p:par>
                                <p:cTn id="88" presetID="2" presetClass="exit" presetSubtype="2" accel="50000" fill="hold" nodeType="withEffect">
                                  <p:stCondLst>
                                    <p:cond delay="500"/>
                                  </p:stCondLst>
                                  <p:childTnLst>
                                    <p:anim calcmode="lin" valueType="num">
                                      <p:cBhvr additive="base">
                                        <p:cTn id="89" dur="1000"/>
                                        <p:tgtEl>
                                          <p:spTgt spid="26"/>
                                        </p:tgtEl>
                                        <p:attrNameLst>
                                          <p:attrName>ppt_x</p:attrName>
                                        </p:attrNameLst>
                                      </p:cBhvr>
                                      <p:tavLst>
                                        <p:tav tm="0">
                                          <p:val>
                                            <p:strVal val="ppt_x"/>
                                          </p:val>
                                        </p:tav>
                                        <p:tav tm="100000">
                                          <p:val>
                                            <p:strVal val="1+ppt_w/2"/>
                                          </p:val>
                                        </p:tav>
                                      </p:tavLst>
                                    </p:anim>
                                    <p:anim calcmode="lin" valueType="num">
                                      <p:cBhvr additive="base">
                                        <p:cTn id="90" dur="1000"/>
                                        <p:tgtEl>
                                          <p:spTgt spid="26"/>
                                        </p:tgtEl>
                                        <p:attrNameLst>
                                          <p:attrName>ppt_y</p:attrName>
                                        </p:attrNameLst>
                                      </p:cBhvr>
                                      <p:tavLst>
                                        <p:tav tm="0">
                                          <p:val>
                                            <p:strVal val="ppt_y"/>
                                          </p:val>
                                        </p:tav>
                                        <p:tav tm="100000">
                                          <p:val>
                                            <p:strVal val="ppt_y"/>
                                          </p:val>
                                        </p:tav>
                                      </p:tavLst>
                                    </p:anim>
                                    <p:set>
                                      <p:cBhvr>
                                        <p:cTn id="91" dur="1" fill="hold">
                                          <p:stCondLst>
                                            <p:cond delay="999"/>
                                          </p:stCondLst>
                                        </p:cTn>
                                        <p:tgtEl>
                                          <p:spTgt spid="26"/>
                                        </p:tgtEl>
                                        <p:attrNameLst>
                                          <p:attrName>style.visibility</p:attrName>
                                        </p:attrNameLst>
                                      </p:cBhvr>
                                      <p:to>
                                        <p:strVal val="hidden"/>
                                      </p:to>
                                    </p:set>
                                  </p:childTnLst>
                                </p:cTn>
                              </p:par>
                              <p:par>
                                <p:cTn id="92" presetID="2" presetClass="exit" presetSubtype="2" accel="50000" fill="hold" nodeType="withEffect">
                                  <p:stCondLst>
                                    <p:cond delay="500"/>
                                  </p:stCondLst>
                                  <p:childTnLst>
                                    <p:anim calcmode="lin" valueType="num">
                                      <p:cBhvr additive="base">
                                        <p:cTn id="93" dur="1000"/>
                                        <p:tgtEl>
                                          <p:spTgt spid="31"/>
                                        </p:tgtEl>
                                        <p:attrNameLst>
                                          <p:attrName>ppt_x</p:attrName>
                                        </p:attrNameLst>
                                      </p:cBhvr>
                                      <p:tavLst>
                                        <p:tav tm="0">
                                          <p:val>
                                            <p:strVal val="ppt_x"/>
                                          </p:val>
                                        </p:tav>
                                        <p:tav tm="100000">
                                          <p:val>
                                            <p:strVal val="1+ppt_w/2"/>
                                          </p:val>
                                        </p:tav>
                                      </p:tavLst>
                                    </p:anim>
                                    <p:anim calcmode="lin" valueType="num">
                                      <p:cBhvr additive="base">
                                        <p:cTn id="94" dur="1000"/>
                                        <p:tgtEl>
                                          <p:spTgt spid="31"/>
                                        </p:tgtEl>
                                        <p:attrNameLst>
                                          <p:attrName>ppt_y</p:attrName>
                                        </p:attrNameLst>
                                      </p:cBhvr>
                                      <p:tavLst>
                                        <p:tav tm="0">
                                          <p:val>
                                            <p:strVal val="ppt_y"/>
                                          </p:val>
                                        </p:tav>
                                        <p:tav tm="100000">
                                          <p:val>
                                            <p:strVal val="ppt_y"/>
                                          </p:val>
                                        </p:tav>
                                      </p:tavLst>
                                    </p:anim>
                                    <p:set>
                                      <p:cBhvr>
                                        <p:cTn id="95" dur="1" fill="hold">
                                          <p:stCondLst>
                                            <p:cond delay="999"/>
                                          </p:stCondLst>
                                        </p:cTn>
                                        <p:tgtEl>
                                          <p:spTgt spid="31"/>
                                        </p:tgtEl>
                                        <p:attrNameLst>
                                          <p:attrName>style.visibility</p:attrName>
                                        </p:attrNameLst>
                                      </p:cBhvr>
                                      <p:to>
                                        <p:strVal val="hidden"/>
                                      </p:to>
                                    </p:set>
                                  </p:childTnLst>
                                </p:cTn>
                              </p:par>
                              <p:par>
                                <p:cTn id="96" presetID="2" presetClass="exit" presetSubtype="2" accel="50000" fill="hold" nodeType="withEffect">
                                  <p:stCondLst>
                                    <p:cond delay="500"/>
                                  </p:stCondLst>
                                  <p:childTnLst>
                                    <p:anim calcmode="lin" valueType="num">
                                      <p:cBhvr additive="base">
                                        <p:cTn id="97" dur="1000"/>
                                        <p:tgtEl>
                                          <p:spTgt spid="36"/>
                                        </p:tgtEl>
                                        <p:attrNameLst>
                                          <p:attrName>ppt_x</p:attrName>
                                        </p:attrNameLst>
                                      </p:cBhvr>
                                      <p:tavLst>
                                        <p:tav tm="0">
                                          <p:val>
                                            <p:strVal val="ppt_x"/>
                                          </p:val>
                                        </p:tav>
                                        <p:tav tm="100000">
                                          <p:val>
                                            <p:strVal val="1+ppt_w/2"/>
                                          </p:val>
                                        </p:tav>
                                      </p:tavLst>
                                    </p:anim>
                                    <p:anim calcmode="lin" valueType="num">
                                      <p:cBhvr additive="base">
                                        <p:cTn id="98" dur="1000"/>
                                        <p:tgtEl>
                                          <p:spTgt spid="36"/>
                                        </p:tgtEl>
                                        <p:attrNameLst>
                                          <p:attrName>ppt_y</p:attrName>
                                        </p:attrNameLst>
                                      </p:cBhvr>
                                      <p:tavLst>
                                        <p:tav tm="0">
                                          <p:val>
                                            <p:strVal val="ppt_y"/>
                                          </p:val>
                                        </p:tav>
                                        <p:tav tm="100000">
                                          <p:val>
                                            <p:strVal val="ppt_y"/>
                                          </p:val>
                                        </p:tav>
                                      </p:tavLst>
                                    </p:anim>
                                    <p:set>
                                      <p:cBhvr>
                                        <p:cTn id="99" dur="1" fill="hold">
                                          <p:stCondLst>
                                            <p:cond delay="999"/>
                                          </p:stCondLst>
                                        </p:cTn>
                                        <p:tgtEl>
                                          <p:spTgt spid="36"/>
                                        </p:tgtEl>
                                        <p:attrNameLst>
                                          <p:attrName>style.visibility</p:attrName>
                                        </p:attrNameLst>
                                      </p:cBhvr>
                                      <p:to>
                                        <p:strVal val="hidden"/>
                                      </p:to>
                                    </p:set>
                                  </p:childTnLst>
                                </p:cTn>
                              </p:par>
                              <p:par>
                                <p:cTn id="100" presetID="2" presetClass="exit" presetSubtype="2" accel="50000" fill="hold" nodeType="withEffect">
                                  <p:stCondLst>
                                    <p:cond delay="500"/>
                                  </p:stCondLst>
                                  <p:childTnLst>
                                    <p:anim calcmode="lin" valueType="num">
                                      <p:cBhvr additive="base">
                                        <p:cTn id="101" dur="1000"/>
                                        <p:tgtEl>
                                          <p:spTgt spid="32"/>
                                        </p:tgtEl>
                                        <p:attrNameLst>
                                          <p:attrName>ppt_x</p:attrName>
                                        </p:attrNameLst>
                                      </p:cBhvr>
                                      <p:tavLst>
                                        <p:tav tm="0">
                                          <p:val>
                                            <p:strVal val="ppt_x"/>
                                          </p:val>
                                        </p:tav>
                                        <p:tav tm="100000">
                                          <p:val>
                                            <p:strVal val="1+ppt_w/2"/>
                                          </p:val>
                                        </p:tav>
                                      </p:tavLst>
                                    </p:anim>
                                    <p:anim calcmode="lin" valueType="num">
                                      <p:cBhvr additive="base">
                                        <p:cTn id="102" dur="1000"/>
                                        <p:tgtEl>
                                          <p:spTgt spid="32"/>
                                        </p:tgtEl>
                                        <p:attrNameLst>
                                          <p:attrName>ppt_y</p:attrName>
                                        </p:attrNameLst>
                                      </p:cBhvr>
                                      <p:tavLst>
                                        <p:tav tm="0">
                                          <p:val>
                                            <p:strVal val="ppt_y"/>
                                          </p:val>
                                        </p:tav>
                                        <p:tav tm="100000">
                                          <p:val>
                                            <p:strVal val="ppt_y"/>
                                          </p:val>
                                        </p:tav>
                                      </p:tavLst>
                                    </p:anim>
                                    <p:set>
                                      <p:cBhvr>
                                        <p:cTn id="103"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3468A07-1699-384C-BC20-DC2869B28BF1}"/>
              </a:ext>
            </a:extLst>
          </p:cNvPr>
          <p:cNvSpPr/>
          <p:nvPr/>
        </p:nvSpPr>
        <p:spPr>
          <a:xfrm>
            <a:off x="-2351" y="1522103"/>
            <a:ext cx="9146351" cy="26619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75" name="Picture 74">
            <a:extLst>
              <a:ext uri="{FF2B5EF4-FFF2-40B4-BE49-F238E27FC236}">
                <a16:creationId xmlns:a16="http://schemas.microsoft.com/office/drawing/2014/main" id="{435915DF-2CAB-B643-82C5-CA15297F4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214" y="1939615"/>
            <a:ext cx="704230" cy="339973"/>
          </a:xfrm>
          <a:prstGeom prst="rect">
            <a:avLst/>
          </a:prstGeom>
        </p:spPr>
      </p:pic>
      <p:pic>
        <p:nvPicPr>
          <p:cNvPr id="78" name="Picture 77">
            <a:extLst>
              <a:ext uri="{FF2B5EF4-FFF2-40B4-BE49-F238E27FC236}">
                <a16:creationId xmlns:a16="http://schemas.microsoft.com/office/drawing/2014/main" id="{6CA2202F-8FB6-334F-AAA2-C405A94C0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433" y="2735252"/>
            <a:ext cx="606269" cy="606269"/>
          </a:xfrm>
          <a:prstGeom prst="rect">
            <a:avLst/>
          </a:prstGeom>
        </p:spPr>
      </p:pic>
      <p:pic>
        <p:nvPicPr>
          <p:cNvPr id="81" name="Picture 80">
            <a:extLst>
              <a:ext uri="{FF2B5EF4-FFF2-40B4-BE49-F238E27FC236}">
                <a16:creationId xmlns:a16="http://schemas.microsoft.com/office/drawing/2014/main" id="{285EFE87-4229-9940-AC04-80797E194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291" y="3550673"/>
            <a:ext cx="427770" cy="427770"/>
          </a:xfrm>
          <a:prstGeom prst="rect">
            <a:avLst/>
          </a:prstGeom>
        </p:spPr>
      </p:pic>
      <p:pic>
        <p:nvPicPr>
          <p:cNvPr id="83" name="Picture 82">
            <a:extLst>
              <a:ext uri="{FF2B5EF4-FFF2-40B4-BE49-F238E27FC236}">
                <a16:creationId xmlns:a16="http://schemas.microsoft.com/office/drawing/2014/main" id="{E91C1309-5650-474F-AAF5-0AD7E4F697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8853" y="3618413"/>
            <a:ext cx="654470" cy="330210"/>
          </a:xfrm>
          <a:prstGeom prst="rect">
            <a:avLst/>
          </a:prstGeom>
        </p:spPr>
      </p:pic>
      <p:pic>
        <p:nvPicPr>
          <p:cNvPr id="84" name="Picture 83">
            <a:extLst>
              <a:ext uri="{FF2B5EF4-FFF2-40B4-BE49-F238E27FC236}">
                <a16:creationId xmlns:a16="http://schemas.microsoft.com/office/drawing/2014/main" id="{F4160741-4151-8A47-A1E5-B294CCA380A2}"/>
              </a:ext>
            </a:extLst>
          </p:cNvPr>
          <p:cNvPicPr>
            <a:picLocks noChangeAspect="1"/>
          </p:cNvPicPr>
          <p:nvPr/>
        </p:nvPicPr>
        <p:blipFill rotWithShape="1">
          <a:blip r:embed="rId6">
            <a:extLst>
              <a:ext uri="{28A0092B-C50C-407E-A947-70E740481C1C}">
                <a14:useLocalDpi xmlns:a14="http://schemas.microsoft.com/office/drawing/2010/main" val="0"/>
              </a:ext>
            </a:extLst>
          </a:blip>
          <a:srcRect l="27317" r="10338"/>
          <a:stretch/>
        </p:blipFill>
        <p:spPr>
          <a:xfrm>
            <a:off x="7369781" y="2753782"/>
            <a:ext cx="754827" cy="469468"/>
          </a:xfrm>
          <a:prstGeom prst="rect">
            <a:avLst/>
          </a:prstGeom>
        </p:spPr>
      </p:pic>
      <p:pic>
        <p:nvPicPr>
          <p:cNvPr id="86" name="Picture 85">
            <a:extLst>
              <a:ext uri="{FF2B5EF4-FFF2-40B4-BE49-F238E27FC236}">
                <a16:creationId xmlns:a16="http://schemas.microsoft.com/office/drawing/2014/main" id="{E0AD743A-BA92-F744-975F-A73764781A96}"/>
              </a:ext>
            </a:extLst>
          </p:cNvPr>
          <p:cNvPicPr>
            <a:picLocks noChangeAspect="1"/>
          </p:cNvPicPr>
          <p:nvPr/>
        </p:nvPicPr>
        <p:blipFill rotWithShape="1">
          <a:blip r:embed="rId7">
            <a:extLst>
              <a:ext uri="{28A0092B-C50C-407E-A947-70E740481C1C}">
                <a14:useLocalDpi xmlns:a14="http://schemas.microsoft.com/office/drawing/2010/main" val="0"/>
              </a:ext>
            </a:extLst>
          </a:blip>
          <a:srcRect l="15322" r="24738" b="-3004"/>
          <a:stretch/>
        </p:blipFill>
        <p:spPr>
          <a:xfrm>
            <a:off x="6856023" y="1880998"/>
            <a:ext cx="754829" cy="441635"/>
          </a:xfrm>
          <a:prstGeom prst="rect">
            <a:avLst/>
          </a:prstGeom>
        </p:spPr>
      </p:pic>
      <p:pic>
        <p:nvPicPr>
          <p:cNvPr id="87" name="Picture 86">
            <a:extLst>
              <a:ext uri="{FF2B5EF4-FFF2-40B4-BE49-F238E27FC236}">
                <a16:creationId xmlns:a16="http://schemas.microsoft.com/office/drawing/2014/main" id="{A2B3FAC7-82CB-9046-8FC3-F76770CF9F9C}"/>
              </a:ext>
            </a:extLst>
          </p:cNvPr>
          <p:cNvPicPr>
            <a:picLocks noChangeAspect="1"/>
          </p:cNvPicPr>
          <p:nvPr/>
        </p:nvPicPr>
        <p:blipFill rotWithShape="1">
          <a:blip r:embed="rId8">
            <a:extLst>
              <a:ext uri="{28A0092B-C50C-407E-A947-70E740481C1C}">
                <a14:useLocalDpi xmlns:a14="http://schemas.microsoft.com/office/drawing/2010/main" val="0"/>
              </a:ext>
            </a:extLst>
          </a:blip>
          <a:srcRect l="19466" r="17125"/>
          <a:stretch/>
        </p:blipFill>
        <p:spPr>
          <a:xfrm>
            <a:off x="6352933" y="2832986"/>
            <a:ext cx="754828" cy="427769"/>
          </a:xfrm>
          <a:prstGeom prst="rect">
            <a:avLst/>
          </a:prstGeom>
        </p:spPr>
      </p:pic>
      <p:grpSp>
        <p:nvGrpSpPr>
          <p:cNvPr id="49" name="Group 48">
            <a:extLst>
              <a:ext uri="{FF2B5EF4-FFF2-40B4-BE49-F238E27FC236}">
                <a16:creationId xmlns:a16="http://schemas.microsoft.com/office/drawing/2014/main" id="{9BA4A406-DD59-D044-995E-CA9C463BDC90}"/>
              </a:ext>
            </a:extLst>
          </p:cNvPr>
          <p:cNvGrpSpPr/>
          <p:nvPr/>
        </p:nvGrpSpPr>
        <p:grpSpPr>
          <a:xfrm>
            <a:off x="5295072" y="1648442"/>
            <a:ext cx="3027475" cy="1917540"/>
            <a:chOff x="4913874" y="1744403"/>
            <a:chExt cx="3027475" cy="1917540"/>
          </a:xfrm>
        </p:grpSpPr>
        <p:grpSp>
          <p:nvGrpSpPr>
            <p:cNvPr id="45" name="Group 44">
              <a:extLst>
                <a:ext uri="{FF2B5EF4-FFF2-40B4-BE49-F238E27FC236}">
                  <a16:creationId xmlns:a16="http://schemas.microsoft.com/office/drawing/2014/main" id="{C2BEF02E-7CDC-D849-9157-8ADEB9753869}"/>
                </a:ext>
              </a:extLst>
            </p:cNvPr>
            <p:cNvGrpSpPr/>
            <p:nvPr/>
          </p:nvGrpSpPr>
          <p:grpSpPr>
            <a:xfrm>
              <a:off x="4913874" y="1744403"/>
              <a:ext cx="2556088" cy="261800"/>
              <a:chOff x="5125583" y="1671932"/>
              <a:chExt cx="2556088" cy="261800"/>
            </a:xfrm>
          </p:grpSpPr>
          <p:sp>
            <p:nvSpPr>
              <p:cNvPr id="38" name="Title 1">
                <a:extLst>
                  <a:ext uri="{FF2B5EF4-FFF2-40B4-BE49-F238E27FC236}">
                    <a16:creationId xmlns:a16="http://schemas.microsoft.com/office/drawing/2014/main" id="{995DF85A-B2A7-C64E-935E-65C8FD135FB8}"/>
                  </a:ext>
                </a:extLst>
              </p:cNvPr>
              <p:cNvSpPr txBox="1">
                <a:spLocks/>
              </p:cNvSpPr>
              <p:nvPr/>
            </p:nvSpPr>
            <p:spPr>
              <a:xfrm>
                <a:off x="5125583" y="1671932"/>
                <a:ext cx="1171895" cy="261800"/>
              </a:xfrm>
              <a:prstGeom prst="rect">
                <a:avLst/>
              </a:prstGeom>
            </p:spPr>
            <p:txBody>
              <a:bodyPr vert="horz" lIns="0" tIns="0" rIns="0" bIns="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000" b="1" dirty="0">
                    <a:solidFill>
                      <a:srgbClr val="53565A"/>
                    </a:solidFill>
                  </a:rPr>
                  <a:t>Organic chemistry</a:t>
                </a:r>
                <a:endParaRPr lang="en-US" sz="1050" b="1" dirty="0">
                  <a:solidFill>
                    <a:srgbClr val="53565A"/>
                  </a:solidFill>
                </a:endParaRPr>
              </a:p>
            </p:txBody>
          </p:sp>
          <p:sp>
            <p:nvSpPr>
              <p:cNvPr id="39" name="Title 1">
                <a:extLst>
                  <a:ext uri="{FF2B5EF4-FFF2-40B4-BE49-F238E27FC236}">
                    <a16:creationId xmlns:a16="http://schemas.microsoft.com/office/drawing/2014/main" id="{FEDD7426-1152-4A4E-871E-2FB3352648AE}"/>
                  </a:ext>
                </a:extLst>
              </p:cNvPr>
              <p:cNvSpPr txBox="1">
                <a:spLocks/>
              </p:cNvSpPr>
              <p:nvPr/>
            </p:nvSpPr>
            <p:spPr>
              <a:xfrm>
                <a:off x="6458502" y="1671932"/>
                <a:ext cx="1223169" cy="261800"/>
              </a:xfrm>
              <a:prstGeom prst="rect">
                <a:avLst/>
              </a:prstGeom>
            </p:spPr>
            <p:txBody>
              <a:bodyPr vert="horz" lIns="0" tIns="0" rIns="0" bIns="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000" b="1" dirty="0">
                    <a:solidFill>
                      <a:srgbClr val="53565A"/>
                    </a:solidFill>
                  </a:rPr>
                  <a:t>Physical chemistry</a:t>
                </a:r>
                <a:endParaRPr lang="en-US" sz="1050" b="1" dirty="0">
                  <a:solidFill>
                    <a:srgbClr val="53565A"/>
                  </a:solidFill>
                </a:endParaRPr>
              </a:p>
            </p:txBody>
          </p:sp>
        </p:grpSp>
        <p:grpSp>
          <p:nvGrpSpPr>
            <p:cNvPr id="47" name="Group 46">
              <a:extLst>
                <a:ext uri="{FF2B5EF4-FFF2-40B4-BE49-F238E27FC236}">
                  <a16:creationId xmlns:a16="http://schemas.microsoft.com/office/drawing/2014/main" id="{ABFA7E22-D81A-4644-A345-0BFE9984B6BB}"/>
                </a:ext>
              </a:extLst>
            </p:cNvPr>
            <p:cNvGrpSpPr/>
            <p:nvPr/>
          </p:nvGrpSpPr>
          <p:grpSpPr>
            <a:xfrm>
              <a:off x="4913874" y="2571750"/>
              <a:ext cx="3027475" cy="261800"/>
              <a:chOff x="4913874" y="2406399"/>
              <a:chExt cx="3027475" cy="261800"/>
            </a:xfrm>
          </p:grpSpPr>
          <p:sp>
            <p:nvSpPr>
              <p:cNvPr id="40" name="Title 1">
                <a:extLst>
                  <a:ext uri="{FF2B5EF4-FFF2-40B4-BE49-F238E27FC236}">
                    <a16:creationId xmlns:a16="http://schemas.microsoft.com/office/drawing/2014/main" id="{78A450C9-DC98-CF4D-B15A-555A7F5D2448}"/>
                  </a:ext>
                </a:extLst>
              </p:cNvPr>
              <p:cNvSpPr txBox="1">
                <a:spLocks/>
              </p:cNvSpPr>
              <p:nvPr/>
            </p:nvSpPr>
            <p:spPr>
              <a:xfrm>
                <a:off x="4913874" y="2406399"/>
                <a:ext cx="936752" cy="261800"/>
              </a:xfrm>
              <a:prstGeom prst="rect">
                <a:avLst/>
              </a:prstGeom>
            </p:spPr>
            <p:txBody>
              <a:bodyPr vert="horz" lIns="0" tIns="0" rIns="0" bIns="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000" b="1" dirty="0">
                    <a:solidFill>
                      <a:srgbClr val="53565A"/>
                    </a:solidFill>
                  </a:rPr>
                  <a:t>Pharmacology</a:t>
                </a:r>
                <a:endParaRPr lang="en-US" sz="1050" b="1" dirty="0">
                  <a:solidFill>
                    <a:srgbClr val="53565A"/>
                  </a:solidFill>
                </a:endParaRPr>
              </a:p>
            </p:txBody>
          </p:sp>
          <p:sp>
            <p:nvSpPr>
              <p:cNvPr id="41" name="Title 1">
                <a:extLst>
                  <a:ext uri="{FF2B5EF4-FFF2-40B4-BE49-F238E27FC236}">
                    <a16:creationId xmlns:a16="http://schemas.microsoft.com/office/drawing/2014/main" id="{FA3C6E97-0EEF-224D-8FEC-E922A4A5F5FB}"/>
                  </a:ext>
                </a:extLst>
              </p:cNvPr>
              <p:cNvSpPr txBox="1">
                <a:spLocks/>
              </p:cNvSpPr>
              <p:nvPr/>
            </p:nvSpPr>
            <p:spPr>
              <a:xfrm>
                <a:off x="6101631" y="2406399"/>
                <a:ext cx="504562" cy="261800"/>
              </a:xfrm>
              <a:prstGeom prst="rect">
                <a:avLst/>
              </a:prstGeom>
            </p:spPr>
            <p:txBody>
              <a:bodyPr vert="horz" lIns="0" tIns="0" rIns="0" bIns="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000" b="1" dirty="0">
                    <a:solidFill>
                      <a:srgbClr val="53565A"/>
                    </a:solidFill>
                  </a:rPr>
                  <a:t>Biology</a:t>
                </a:r>
                <a:endParaRPr lang="en-US" sz="1050" b="1" dirty="0">
                  <a:solidFill>
                    <a:srgbClr val="53565A"/>
                  </a:solidFill>
                </a:endParaRPr>
              </a:p>
            </p:txBody>
          </p:sp>
          <p:sp>
            <p:nvSpPr>
              <p:cNvPr id="42" name="Title 1">
                <a:extLst>
                  <a:ext uri="{FF2B5EF4-FFF2-40B4-BE49-F238E27FC236}">
                    <a16:creationId xmlns:a16="http://schemas.microsoft.com/office/drawing/2014/main" id="{1D4267D6-D032-6243-ABFE-36FA94388432}"/>
                  </a:ext>
                </a:extLst>
              </p:cNvPr>
              <p:cNvSpPr txBox="1">
                <a:spLocks/>
              </p:cNvSpPr>
              <p:nvPr/>
            </p:nvSpPr>
            <p:spPr>
              <a:xfrm>
                <a:off x="6862540" y="2406399"/>
                <a:ext cx="1078809" cy="261800"/>
              </a:xfrm>
              <a:prstGeom prst="rect">
                <a:avLst/>
              </a:prstGeom>
            </p:spPr>
            <p:txBody>
              <a:bodyPr vert="horz" lIns="0" tIns="0" rIns="0" bIns="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000" b="1" dirty="0">
                    <a:solidFill>
                      <a:srgbClr val="53565A"/>
                    </a:solidFill>
                  </a:rPr>
                  <a:t>Material science</a:t>
                </a:r>
                <a:endParaRPr lang="en-US" sz="1050" b="1" dirty="0">
                  <a:solidFill>
                    <a:srgbClr val="53565A"/>
                  </a:solidFill>
                </a:endParaRPr>
              </a:p>
            </p:txBody>
          </p:sp>
        </p:grpSp>
        <p:grpSp>
          <p:nvGrpSpPr>
            <p:cNvPr id="48" name="Group 47">
              <a:extLst>
                <a:ext uri="{FF2B5EF4-FFF2-40B4-BE49-F238E27FC236}">
                  <a16:creationId xmlns:a16="http://schemas.microsoft.com/office/drawing/2014/main" id="{45BDC8FE-9411-634E-BBC2-280E92E33F20}"/>
                </a:ext>
              </a:extLst>
            </p:cNvPr>
            <p:cNvGrpSpPr/>
            <p:nvPr/>
          </p:nvGrpSpPr>
          <p:grpSpPr>
            <a:xfrm>
              <a:off x="4913874" y="3399620"/>
              <a:ext cx="1689782" cy="262323"/>
              <a:chOff x="5486179" y="3091992"/>
              <a:chExt cx="1689782" cy="262323"/>
            </a:xfrm>
          </p:grpSpPr>
          <p:sp>
            <p:nvSpPr>
              <p:cNvPr id="43" name="Title 1">
                <a:extLst>
                  <a:ext uri="{FF2B5EF4-FFF2-40B4-BE49-F238E27FC236}">
                    <a16:creationId xmlns:a16="http://schemas.microsoft.com/office/drawing/2014/main" id="{60D4A377-7805-7E40-902A-0F29AF508042}"/>
                  </a:ext>
                </a:extLst>
              </p:cNvPr>
              <p:cNvSpPr txBox="1">
                <a:spLocks/>
              </p:cNvSpPr>
              <p:nvPr/>
            </p:nvSpPr>
            <p:spPr>
              <a:xfrm>
                <a:off x="5486179" y="3092515"/>
                <a:ext cx="782032" cy="261800"/>
              </a:xfrm>
              <a:prstGeom prst="rect">
                <a:avLst/>
              </a:prstGeom>
            </p:spPr>
            <p:txBody>
              <a:bodyPr vert="horz" lIns="0" tIns="0" rIns="0" bIns="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000" b="1" dirty="0">
                    <a:solidFill>
                      <a:srgbClr val="53565A"/>
                    </a:solidFill>
                  </a:rPr>
                  <a:t>Engineering</a:t>
                </a:r>
                <a:endParaRPr lang="en-US" sz="1050" b="1" dirty="0">
                  <a:solidFill>
                    <a:srgbClr val="53565A"/>
                  </a:solidFill>
                </a:endParaRPr>
              </a:p>
            </p:txBody>
          </p:sp>
          <p:sp>
            <p:nvSpPr>
              <p:cNvPr id="44" name="Title 1">
                <a:extLst>
                  <a:ext uri="{FF2B5EF4-FFF2-40B4-BE49-F238E27FC236}">
                    <a16:creationId xmlns:a16="http://schemas.microsoft.com/office/drawing/2014/main" id="{A508F01B-9528-2E4C-A0A8-33CB7D03948E}"/>
                  </a:ext>
                </a:extLst>
              </p:cNvPr>
              <p:cNvSpPr txBox="1">
                <a:spLocks/>
              </p:cNvSpPr>
              <p:nvPr/>
            </p:nvSpPr>
            <p:spPr>
              <a:xfrm>
                <a:off x="6541097" y="3091992"/>
                <a:ext cx="634864" cy="261800"/>
              </a:xfrm>
              <a:prstGeom prst="rect">
                <a:avLst/>
              </a:prstGeom>
            </p:spPr>
            <p:txBody>
              <a:bodyPr vert="horz" lIns="0" tIns="0" rIns="0" bIns="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000" b="1" dirty="0">
                    <a:solidFill>
                      <a:srgbClr val="53565A"/>
                    </a:solidFill>
                  </a:rPr>
                  <a:t>Medicine</a:t>
                </a:r>
                <a:endParaRPr lang="en-US" sz="1050" b="1" dirty="0">
                  <a:solidFill>
                    <a:srgbClr val="53565A"/>
                  </a:solidFill>
                </a:endParaRPr>
              </a:p>
            </p:txBody>
          </p:sp>
        </p:grpSp>
      </p:grpSp>
      <p:sp>
        <p:nvSpPr>
          <p:cNvPr id="8" name="Title 7"/>
          <p:cNvSpPr>
            <a:spLocks noGrp="1"/>
          </p:cNvSpPr>
          <p:nvPr>
            <p:ph type="title"/>
          </p:nvPr>
        </p:nvSpPr>
        <p:spPr>
          <a:xfrm>
            <a:off x="576263" y="370375"/>
            <a:ext cx="7991475" cy="769087"/>
          </a:xfrm>
        </p:spPr>
        <p:txBody>
          <a:bodyPr anchor="t"/>
          <a:lstStyle/>
          <a:p>
            <a:r>
              <a:rPr lang="en-US" dirty="0"/>
              <a:t>Want to do faster and better chemistry research?</a:t>
            </a:r>
            <a:br>
              <a:rPr lang="en-US" dirty="0"/>
            </a:br>
            <a:r>
              <a:rPr lang="en-US" sz="1800" dirty="0"/>
              <a:t>There’s a lot of valuable information out there.</a:t>
            </a:r>
            <a:endParaRPr lang="en-US" dirty="0"/>
          </a:p>
        </p:txBody>
      </p:sp>
      <p:sp>
        <p:nvSpPr>
          <p:cNvPr id="14" name="Title 1">
            <a:extLst>
              <a:ext uri="{FF2B5EF4-FFF2-40B4-BE49-F238E27FC236}">
                <a16:creationId xmlns:a16="http://schemas.microsoft.com/office/drawing/2014/main" id="{E88E4A71-F2E9-944C-81C6-2856CA4C1833}"/>
              </a:ext>
            </a:extLst>
          </p:cNvPr>
          <p:cNvSpPr txBox="1">
            <a:spLocks/>
          </p:cNvSpPr>
          <p:nvPr/>
        </p:nvSpPr>
        <p:spPr>
          <a:xfrm>
            <a:off x="590982" y="2533865"/>
            <a:ext cx="3981018" cy="967089"/>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200" dirty="0"/>
              <a:t>Reaxys collates references, reactions and substance property data across disciplines in a unique database with intuitive search functions. </a:t>
            </a:r>
          </a:p>
          <a:p>
            <a:pPr lvl="0" defTabSz="457178">
              <a:lnSpc>
                <a:spcPct val="150000"/>
              </a:lnSpc>
              <a:defRPr/>
            </a:pPr>
            <a:endParaRPr lang="en-US" sz="1400" dirty="0"/>
          </a:p>
        </p:txBody>
      </p:sp>
      <p:sp>
        <p:nvSpPr>
          <p:cNvPr id="18" name="Title 1">
            <a:extLst>
              <a:ext uri="{FF2B5EF4-FFF2-40B4-BE49-F238E27FC236}">
                <a16:creationId xmlns:a16="http://schemas.microsoft.com/office/drawing/2014/main" id="{61442204-651A-4647-8AE3-4E27113047D6}"/>
              </a:ext>
            </a:extLst>
          </p:cNvPr>
          <p:cNvSpPr txBox="1">
            <a:spLocks/>
          </p:cNvSpPr>
          <p:nvPr/>
        </p:nvSpPr>
        <p:spPr>
          <a:xfrm>
            <a:off x="590981" y="2160585"/>
            <a:ext cx="4224499" cy="453533"/>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600" dirty="0"/>
              <a:t>Find and use it with </a:t>
            </a:r>
            <a:r>
              <a:rPr lang="en-US" sz="1600" dirty="0">
                <a:solidFill>
                  <a:srgbClr val="FF6C00"/>
                </a:solidFill>
              </a:rPr>
              <a:t>Reaxys</a:t>
            </a:r>
            <a:r>
              <a:rPr lang="en-US" sz="1600" dirty="0"/>
              <a:t>!</a:t>
            </a:r>
          </a:p>
        </p:txBody>
      </p:sp>
      <p:grpSp>
        <p:nvGrpSpPr>
          <p:cNvPr id="116" name="Group 115">
            <a:extLst>
              <a:ext uri="{FF2B5EF4-FFF2-40B4-BE49-F238E27FC236}">
                <a16:creationId xmlns:a16="http://schemas.microsoft.com/office/drawing/2014/main" id="{5C26871C-2920-A243-B61F-554F6D9E794E}"/>
              </a:ext>
            </a:extLst>
          </p:cNvPr>
          <p:cNvGrpSpPr/>
          <p:nvPr/>
        </p:nvGrpSpPr>
        <p:grpSpPr>
          <a:xfrm>
            <a:off x="5183158" y="1720850"/>
            <a:ext cx="3140864" cy="1793875"/>
            <a:chOff x="5183158" y="1720850"/>
            <a:chExt cx="3140864" cy="1793875"/>
          </a:xfrm>
        </p:grpSpPr>
        <p:cxnSp>
          <p:nvCxnSpPr>
            <p:cNvPr id="102" name="Straight Connector 101">
              <a:extLst>
                <a:ext uri="{FF2B5EF4-FFF2-40B4-BE49-F238E27FC236}">
                  <a16:creationId xmlns:a16="http://schemas.microsoft.com/office/drawing/2014/main" id="{9B85B8C0-69D5-C841-A1F4-0D130AD56FAA}"/>
                </a:ext>
              </a:extLst>
            </p:cNvPr>
            <p:cNvCxnSpPr>
              <a:cxnSpLocks/>
            </p:cNvCxnSpPr>
            <p:nvPr/>
          </p:nvCxnSpPr>
          <p:spPr>
            <a:xfrm>
              <a:off x="6514272" y="1720850"/>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340446F-CD10-D748-AEB6-9F8640B10EC1}"/>
                </a:ext>
              </a:extLst>
            </p:cNvPr>
            <p:cNvCxnSpPr>
              <a:cxnSpLocks/>
            </p:cNvCxnSpPr>
            <p:nvPr/>
          </p:nvCxnSpPr>
          <p:spPr>
            <a:xfrm>
              <a:off x="7863647" y="1720850"/>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88CE9C4-442B-634E-A4CE-4E8390E9BC63}"/>
                </a:ext>
              </a:extLst>
            </p:cNvPr>
            <p:cNvCxnSpPr>
              <a:cxnSpLocks/>
            </p:cNvCxnSpPr>
            <p:nvPr/>
          </p:nvCxnSpPr>
          <p:spPr>
            <a:xfrm>
              <a:off x="6330122" y="2536825"/>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E522AED-91E6-FF4D-9728-274F26860391}"/>
                </a:ext>
              </a:extLst>
            </p:cNvPr>
            <p:cNvCxnSpPr>
              <a:cxnSpLocks/>
            </p:cNvCxnSpPr>
            <p:nvPr/>
          </p:nvCxnSpPr>
          <p:spPr>
            <a:xfrm>
              <a:off x="7104822" y="2536825"/>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D80B679-9970-4B4D-B8F4-62977F3C03BA}"/>
                </a:ext>
              </a:extLst>
            </p:cNvPr>
            <p:cNvCxnSpPr>
              <a:cxnSpLocks/>
            </p:cNvCxnSpPr>
            <p:nvPr/>
          </p:nvCxnSpPr>
          <p:spPr>
            <a:xfrm>
              <a:off x="6212647" y="3368675"/>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C7D7474-5C6A-1445-9991-BD28BD3F991A}"/>
                </a:ext>
              </a:extLst>
            </p:cNvPr>
            <p:cNvCxnSpPr>
              <a:cxnSpLocks/>
            </p:cNvCxnSpPr>
            <p:nvPr/>
          </p:nvCxnSpPr>
          <p:spPr>
            <a:xfrm>
              <a:off x="6993697" y="3368675"/>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8CC2CD2-41FC-6D43-8036-DA90A441487A}"/>
                </a:ext>
              </a:extLst>
            </p:cNvPr>
            <p:cNvCxnSpPr>
              <a:cxnSpLocks/>
            </p:cNvCxnSpPr>
            <p:nvPr/>
          </p:nvCxnSpPr>
          <p:spPr>
            <a:xfrm>
              <a:off x="8324022" y="2536825"/>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E5B0F66-5045-D543-9F35-9CA7CA390D4D}"/>
                </a:ext>
              </a:extLst>
            </p:cNvPr>
            <p:cNvCxnSpPr>
              <a:cxnSpLocks/>
            </p:cNvCxnSpPr>
            <p:nvPr/>
          </p:nvCxnSpPr>
          <p:spPr>
            <a:xfrm>
              <a:off x="5183158" y="1720850"/>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FB50170-F1F2-1F4E-B4CD-3E2900296647}"/>
                </a:ext>
              </a:extLst>
            </p:cNvPr>
            <p:cNvCxnSpPr>
              <a:cxnSpLocks/>
            </p:cNvCxnSpPr>
            <p:nvPr/>
          </p:nvCxnSpPr>
          <p:spPr>
            <a:xfrm>
              <a:off x="5183158" y="2536825"/>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1D1F5F4-E069-114A-8E6D-FABDBDCBFE99}"/>
                </a:ext>
              </a:extLst>
            </p:cNvPr>
            <p:cNvCxnSpPr>
              <a:cxnSpLocks/>
            </p:cNvCxnSpPr>
            <p:nvPr/>
          </p:nvCxnSpPr>
          <p:spPr>
            <a:xfrm>
              <a:off x="5183158" y="3368675"/>
              <a:ext cx="0" cy="14605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FC748E50-4413-B34E-85C0-CE29F5E8F41B}"/>
              </a:ext>
            </a:extLst>
          </p:cNvPr>
          <p:cNvSpPr/>
          <p:nvPr/>
        </p:nvSpPr>
        <p:spPr>
          <a:xfrm>
            <a:off x="4061011" y="5413254"/>
            <a:ext cx="1021977"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76156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wipe(up)">
                                      <p:cBhvr>
                                        <p:cTn id="15" dur="500"/>
                                        <p:tgtEl>
                                          <p:spTgt spid="116"/>
                                        </p:tgtEl>
                                      </p:cBhvr>
                                    </p:animEffect>
                                  </p:childTnLst>
                                </p:cTn>
                              </p:par>
                              <p:par>
                                <p:cTn id="16" presetID="2" presetClass="entr" presetSubtype="2" decel="50000" fill="hold" nodeType="with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1000" fill="hold"/>
                                        <p:tgtEl>
                                          <p:spTgt spid="75"/>
                                        </p:tgtEl>
                                        <p:attrNameLst>
                                          <p:attrName>ppt_x</p:attrName>
                                        </p:attrNameLst>
                                      </p:cBhvr>
                                      <p:tavLst>
                                        <p:tav tm="0">
                                          <p:val>
                                            <p:strVal val="1+#ppt_w/2"/>
                                          </p:val>
                                        </p:tav>
                                        <p:tav tm="100000">
                                          <p:val>
                                            <p:strVal val="#ppt_x"/>
                                          </p:val>
                                        </p:tav>
                                      </p:tavLst>
                                    </p:anim>
                                    <p:anim calcmode="lin" valueType="num">
                                      <p:cBhvr additive="base">
                                        <p:cTn id="19" dur="1000" fill="hold"/>
                                        <p:tgtEl>
                                          <p:spTgt spid="75"/>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1000" fill="hold"/>
                                        <p:tgtEl>
                                          <p:spTgt spid="86"/>
                                        </p:tgtEl>
                                        <p:attrNameLst>
                                          <p:attrName>ppt_x</p:attrName>
                                        </p:attrNameLst>
                                      </p:cBhvr>
                                      <p:tavLst>
                                        <p:tav tm="0">
                                          <p:val>
                                            <p:strVal val="1+#ppt_w/2"/>
                                          </p:val>
                                        </p:tav>
                                        <p:tav tm="100000">
                                          <p:val>
                                            <p:strVal val="#ppt_x"/>
                                          </p:val>
                                        </p:tav>
                                      </p:tavLst>
                                    </p:anim>
                                    <p:anim calcmode="lin" valueType="num">
                                      <p:cBhvr additive="base">
                                        <p:cTn id="23" dur="1000" fill="hold"/>
                                        <p:tgtEl>
                                          <p:spTgt spid="86"/>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anim calcmode="lin" valueType="num">
                                      <p:cBhvr additive="base">
                                        <p:cTn id="26" dur="1000" fill="hold"/>
                                        <p:tgtEl>
                                          <p:spTgt spid="78"/>
                                        </p:tgtEl>
                                        <p:attrNameLst>
                                          <p:attrName>ppt_x</p:attrName>
                                        </p:attrNameLst>
                                      </p:cBhvr>
                                      <p:tavLst>
                                        <p:tav tm="0">
                                          <p:val>
                                            <p:strVal val="1+#ppt_w/2"/>
                                          </p:val>
                                        </p:tav>
                                        <p:tav tm="100000">
                                          <p:val>
                                            <p:strVal val="#ppt_x"/>
                                          </p:val>
                                        </p:tav>
                                      </p:tavLst>
                                    </p:anim>
                                    <p:anim calcmode="lin" valueType="num">
                                      <p:cBhvr additive="base">
                                        <p:cTn id="27" dur="1000" fill="hold"/>
                                        <p:tgtEl>
                                          <p:spTgt spid="78"/>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additive="base">
                                        <p:cTn id="30" dur="1000" fill="hold"/>
                                        <p:tgtEl>
                                          <p:spTgt spid="87"/>
                                        </p:tgtEl>
                                        <p:attrNameLst>
                                          <p:attrName>ppt_x</p:attrName>
                                        </p:attrNameLst>
                                      </p:cBhvr>
                                      <p:tavLst>
                                        <p:tav tm="0">
                                          <p:val>
                                            <p:strVal val="1+#ppt_w/2"/>
                                          </p:val>
                                        </p:tav>
                                        <p:tav tm="100000">
                                          <p:val>
                                            <p:strVal val="#ppt_x"/>
                                          </p:val>
                                        </p:tav>
                                      </p:tavLst>
                                    </p:anim>
                                    <p:anim calcmode="lin" valueType="num">
                                      <p:cBhvr additive="base">
                                        <p:cTn id="31" dur="1000" fill="hold"/>
                                        <p:tgtEl>
                                          <p:spTgt spid="87"/>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anim calcmode="lin" valueType="num">
                                      <p:cBhvr additive="base">
                                        <p:cTn id="34" dur="1000" fill="hold"/>
                                        <p:tgtEl>
                                          <p:spTgt spid="84"/>
                                        </p:tgtEl>
                                        <p:attrNameLst>
                                          <p:attrName>ppt_x</p:attrName>
                                        </p:attrNameLst>
                                      </p:cBhvr>
                                      <p:tavLst>
                                        <p:tav tm="0">
                                          <p:val>
                                            <p:strVal val="1+#ppt_w/2"/>
                                          </p:val>
                                        </p:tav>
                                        <p:tav tm="100000">
                                          <p:val>
                                            <p:strVal val="#ppt_x"/>
                                          </p:val>
                                        </p:tav>
                                      </p:tavLst>
                                    </p:anim>
                                    <p:anim calcmode="lin" valueType="num">
                                      <p:cBhvr additive="base">
                                        <p:cTn id="35" dur="1000" fill="hold"/>
                                        <p:tgtEl>
                                          <p:spTgt spid="84"/>
                                        </p:tgtEl>
                                        <p:attrNameLst>
                                          <p:attrName>ppt_y</p:attrName>
                                        </p:attrNameLst>
                                      </p:cBhvr>
                                      <p:tavLst>
                                        <p:tav tm="0">
                                          <p:val>
                                            <p:strVal val="#ppt_y"/>
                                          </p:val>
                                        </p:tav>
                                        <p:tav tm="100000">
                                          <p:val>
                                            <p:strVal val="#ppt_y"/>
                                          </p:val>
                                        </p:tav>
                                      </p:tavLst>
                                    </p:anim>
                                  </p:childTnLst>
                                </p:cTn>
                              </p:par>
                              <p:par>
                                <p:cTn id="36" presetID="2" presetClass="entr" presetSubtype="2" decel="50000" fill="hold" nodeType="with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1000" fill="hold"/>
                                        <p:tgtEl>
                                          <p:spTgt spid="83"/>
                                        </p:tgtEl>
                                        <p:attrNameLst>
                                          <p:attrName>ppt_x</p:attrName>
                                        </p:attrNameLst>
                                      </p:cBhvr>
                                      <p:tavLst>
                                        <p:tav tm="0">
                                          <p:val>
                                            <p:strVal val="1+#ppt_w/2"/>
                                          </p:val>
                                        </p:tav>
                                        <p:tav tm="100000">
                                          <p:val>
                                            <p:strVal val="#ppt_x"/>
                                          </p:val>
                                        </p:tav>
                                      </p:tavLst>
                                    </p:anim>
                                    <p:anim calcmode="lin" valueType="num">
                                      <p:cBhvr additive="base">
                                        <p:cTn id="39" dur="1000" fill="hold"/>
                                        <p:tgtEl>
                                          <p:spTgt spid="83"/>
                                        </p:tgtEl>
                                        <p:attrNameLst>
                                          <p:attrName>ppt_y</p:attrName>
                                        </p:attrNameLst>
                                      </p:cBhvr>
                                      <p:tavLst>
                                        <p:tav tm="0">
                                          <p:val>
                                            <p:strVal val="#ppt_y"/>
                                          </p:val>
                                        </p:tav>
                                        <p:tav tm="100000">
                                          <p:val>
                                            <p:strVal val="#ppt_y"/>
                                          </p:val>
                                        </p:tav>
                                      </p:tavLst>
                                    </p:anim>
                                  </p:childTnLst>
                                </p:cTn>
                              </p:par>
                              <p:par>
                                <p:cTn id="40" presetID="2" presetClass="entr" presetSubtype="2" decel="50000" fill="hold" nodeType="with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1000" fill="hold"/>
                                        <p:tgtEl>
                                          <p:spTgt spid="81"/>
                                        </p:tgtEl>
                                        <p:attrNameLst>
                                          <p:attrName>ppt_x</p:attrName>
                                        </p:attrNameLst>
                                      </p:cBhvr>
                                      <p:tavLst>
                                        <p:tav tm="0">
                                          <p:val>
                                            <p:strVal val="1+#ppt_w/2"/>
                                          </p:val>
                                        </p:tav>
                                        <p:tav tm="100000">
                                          <p:val>
                                            <p:strVal val="#ppt_x"/>
                                          </p:val>
                                        </p:tav>
                                      </p:tavLst>
                                    </p:anim>
                                    <p:anim calcmode="lin" valueType="num">
                                      <p:cBhvr additive="base">
                                        <p:cTn id="43" dur="1000" fill="hold"/>
                                        <p:tgtEl>
                                          <p:spTgt spid="81"/>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10" presetClass="entr" presetSubtype="0" fill="hold" grpId="0" nodeType="afterEffect">
                                  <p:stCondLst>
                                    <p:cond delay="400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263" y="370375"/>
            <a:ext cx="3995737" cy="462759"/>
          </a:xfrm>
        </p:spPr>
        <p:txBody>
          <a:bodyPr/>
          <a:lstStyle/>
          <a:p>
            <a:r>
              <a:rPr lang="en-US" dirty="0"/>
              <a:t>Start today! </a:t>
            </a:r>
          </a:p>
        </p:txBody>
      </p:sp>
      <p:sp>
        <p:nvSpPr>
          <p:cNvPr id="11" name="Title 3">
            <a:extLst>
              <a:ext uri="{FF2B5EF4-FFF2-40B4-BE49-F238E27FC236}">
                <a16:creationId xmlns:a16="http://schemas.microsoft.com/office/drawing/2014/main" id="{0890B22F-5455-DF4D-9701-8AF05A710896}"/>
              </a:ext>
            </a:extLst>
          </p:cNvPr>
          <p:cNvSpPr txBox="1">
            <a:spLocks/>
          </p:cNvSpPr>
          <p:nvPr/>
        </p:nvSpPr>
        <p:spPr>
          <a:xfrm>
            <a:off x="576263" y="752567"/>
            <a:ext cx="4160742"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solidFill>
                  <a:srgbClr val="FF6C00"/>
                </a:solidFill>
              </a:rPr>
              <a:t>Reaxys</a:t>
            </a:r>
            <a:r>
              <a:rPr lang="en-US" dirty="0"/>
              <a:t> makes it easy.</a:t>
            </a:r>
          </a:p>
        </p:txBody>
      </p:sp>
      <p:sp>
        <p:nvSpPr>
          <p:cNvPr id="14" name="Text Placeholder 5">
            <a:extLst>
              <a:ext uri="{FF2B5EF4-FFF2-40B4-BE49-F238E27FC236}">
                <a16:creationId xmlns:a16="http://schemas.microsoft.com/office/drawing/2014/main" id="{25503409-6FD3-8B40-90BF-B43C329D63E5}"/>
              </a:ext>
            </a:extLst>
          </p:cNvPr>
          <p:cNvSpPr txBox="1">
            <a:spLocks/>
          </p:cNvSpPr>
          <p:nvPr/>
        </p:nvSpPr>
        <p:spPr>
          <a:xfrm>
            <a:off x="576263" y="1407830"/>
            <a:ext cx="3995737" cy="1033618"/>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Unique content</a:t>
            </a:r>
          </a:p>
          <a:p>
            <a:pPr>
              <a:lnSpc>
                <a:spcPct val="150000"/>
              </a:lnSpc>
            </a:pPr>
            <a:r>
              <a:rPr lang="en-US" sz="1000" dirty="0"/>
              <a:t>The combination of peer-reviewed literature, patents and other periodicals with excerpted data on substances and their properties create a unique portal to chemistry knowledge. </a:t>
            </a:r>
          </a:p>
        </p:txBody>
      </p:sp>
      <p:sp>
        <p:nvSpPr>
          <p:cNvPr id="17" name="Rectangle 16">
            <a:extLst>
              <a:ext uri="{FF2B5EF4-FFF2-40B4-BE49-F238E27FC236}">
                <a16:creationId xmlns:a16="http://schemas.microsoft.com/office/drawing/2014/main" id="{B1E48439-0DF2-B34A-9637-6675674DCA73}"/>
              </a:ext>
            </a:extLst>
          </p:cNvPr>
          <p:cNvSpPr/>
          <p:nvPr/>
        </p:nvSpPr>
        <p:spPr>
          <a:xfrm>
            <a:off x="4859338" y="-5786"/>
            <a:ext cx="4284662" cy="51492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id="{48F344E1-4624-E141-AC41-5F76C58A5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184" y="1981844"/>
            <a:ext cx="1179811" cy="1179811"/>
          </a:xfrm>
          <a:prstGeom prst="rect">
            <a:avLst/>
          </a:prstGeom>
        </p:spPr>
      </p:pic>
      <p:pic>
        <p:nvPicPr>
          <p:cNvPr id="19" name="Picture 18">
            <a:extLst>
              <a:ext uri="{FF2B5EF4-FFF2-40B4-BE49-F238E27FC236}">
                <a16:creationId xmlns:a16="http://schemas.microsoft.com/office/drawing/2014/main" id="{4E0A87FB-24B7-6346-92D3-1222808EF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419" y="759474"/>
            <a:ext cx="1062386" cy="1062386"/>
          </a:xfrm>
          <a:prstGeom prst="rect">
            <a:avLst/>
          </a:prstGeom>
        </p:spPr>
      </p:pic>
      <p:pic>
        <p:nvPicPr>
          <p:cNvPr id="20" name="Picture 19">
            <a:extLst>
              <a:ext uri="{FF2B5EF4-FFF2-40B4-BE49-F238E27FC236}">
                <a16:creationId xmlns:a16="http://schemas.microsoft.com/office/drawing/2014/main" id="{E8FC84AC-237E-DA4C-87CB-042896316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0304" y="3319644"/>
            <a:ext cx="1032910" cy="1032910"/>
          </a:xfrm>
          <a:prstGeom prst="rect">
            <a:avLst/>
          </a:prstGeom>
        </p:spPr>
      </p:pic>
      <p:pic>
        <p:nvPicPr>
          <p:cNvPr id="21" name="Picture 20">
            <a:extLst>
              <a:ext uri="{FF2B5EF4-FFF2-40B4-BE49-F238E27FC236}">
                <a16:creationId xmlns:a16="http://schemas.microsoft.com/office/drawing/2014/main" id="{813C6338-B423-DF4E-8388-6CB512EB84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1830" y="1047064"/>
            <a:ext cx="3066333" cy="3066333"/>
          </a:xfrm>
          <a:prstGeom prst="rect">
            <a:avLst/>
          </a:prstGeom>
        </p:spPr>
      </p:pic>
    </p:spTree>
    <p:extLst>
      <p:ext uri="{BB962C8B-B14F-4D97-AF65-F5344CB8AC3E}">
        <p14:creationId xmlns:p14="http://schemas.microsoft.com/office/powerpoint/2010/main" val="92206182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par>
                                <p:cTn id="12" presetID="6" presetClass="emph" presetSubtype="0" accel="50000" decel="50000" autoRev="1" fill="hold" nodeType="withEffect">
                                  <p:stCondLst>
                                    <p:cond delay="0"/>
                                  </p:stCondLst>
                                  <p:childTnLst>
                                    <p:animScale>
                                      <p:cBhvr>
                                        <p:cTn id="13" dur="500" fill="hold"/>
                                        <p:tgtEl>
                                          <p:spTgt spid="19"/>
                                        </p:tgtEl>
                                      </p:cBhvr>
                                      <p:by x="125000" y="125000"/>
                                    </p:animScale>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6" presetClass="emph" presetSubtype="0" accel="50000" decel="50000" autoRev="1" fill="hold" nodeType="withEffect">
                                  <p:stCondLst>
                                    <p:cond delay="500"/>
                                  </p:stCondLst>
                                  <p:childTnLst>
                                    <p:animScale>
                                      <p:cBhvr>
                                        <p:cTn id="18" dur="500" fill="hold"/>
                                        <p:tgtEl>
                                          <p:spTgt spid="18"/>
                                        </p:tgtEl>
                                      </p:cBhvr>
                                      <p:by x="125000" y="125000"/>
                                    </p:animScale>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par>
                                <p:cTn id="22" presetID="6" presetClass="emph" presetSubtype="0" accel="50000" decel="50000" autoRev="1" fill="hold" nodeType="withEffect">
                                  <p:stCondLst>
                                    <p:cond delay="1000"/>
                                  </p:stCondLst>
                                  <p:childTnLst>
                                    <p:animScale>
                                      <p:cBhvr>
                                        <p:cTn id="23" dur="500" fill="hold"/>
                                        <p:tgtEl>
                                          <p:spTgt spid="20"/>
                                        </p:tgtEl>
                                      </p:cBhvr>
                                      <p:by x="125000" y="125000"/>
                                    </p:animScale>
                                  </p:childTnLst>
                                </p:cTn>
                              </p:par>
                            </p:childTnLst>
                          </p:cTn>
                        </p:par>
                        <p:par>
                          <p:cTn id="24" fill="hold">
                            <p:stCondLst>
                              <p:cond delay="2500"/>
                            </p:stCondLst>
                            <p:childTnLst>
                              <p:par>
                                <p:cTn id="25" presetID="0" presetClass="path" presetSubtype="0" accel="50000" fill="hold" nodeType="afterEffect">
                                  <p:stCondLst>
                                    <p:cond delay="0"/>
                                  </p:stCondLst>
                                  <p:childTnLst>
                                    <p:animMotion origin="layout" path="M 8.33333E-7 4.07407E-6 L 0.00035 0.24197 " pathEditMode="relative" rAng="0" ptsTypes="AA">
                                      <p:cBhvr>
                                        <p:cTn id="26" dur="2000" fill="hold"/>
                                        <p:tgtEl>
                                          <p:spTgt spid="19"/>
                                        </p:tgtEl>
                                        <p:attrNameLst>
                                          <p:attrName>ppt_x</p:attrName>
                                          <p:attrName>ppt_y</p:attrName>
                                        </p:attrNameLst>
                                      </p:cBhvr>
                                      <p:rCtr x="17" y="12099"/>
                                    </p:animMotion>
                                  </p:childTnLst>
                                </p:cTn>
                              </p:par>
                              <p:par>
                                <p:cTn id="27" presetID="0" presetClass="path" presetSubtype="0" accel="50000" fill="hold" nodeType="withEffect">
                                  <p:stCondLst>
                                    <p:cond delay="0"/>
                                  </p:stCondLst>
                                  <p:childTnLst>
                                    <p:animMotion origin="layout" path="M 3.05556E-6 -4.5679E-6 L 0.00087 -0.24568 " pathEditMode="relative" rAng="0" ptsTypes="AA">
                                      <p:cBhvr>
                                        <p:cTn id="28" dur="2000" fill="hold"/>
                                        <p:tgtEl>
                                          <p:spTgt spid="20"/>
                                        </p:tgtEl>
                                        <p:attrNameLst>
                                          <p:attrName>ppt_x</p:attrName>
                                          <p:attrName>ppt_y</p:attrName>
                                        </p:attrNameLst>
                                      </p:cBhvr>
                                      <p:rCtr x="-122" y="-12562"/>
                                    </p:animMotion>
                                  </p:childTnLst>
                                </p:cTn>
                              </p:par>
                            </p:childTnLst>
                          </p:cTn>
                        </p:par>
                        <p:par>
                          <p:cTn id="29" fill="hold">
                            <p:stCondLst>
                              <p:cond delay="45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subTnLst>
                                    <p:set>
                                      <p:cBhvr override="childStyle">
                                        <p:cTn dur="1" fill="hold" display="0" masterRel="sameClick" afterEffect="1">
                                          <p:stCondLst>
                                            <p:cond evt="end" delay="0">
                                              <p:tn val="30"/>
                                            </p:cond>
                                          </p:stCondLst>
                                        </p:cTn>
                                        <p:tgtEl>
                                          <p:spTgt spid="19"/>
                                        </p:tgtEl>
                                        <p:attrNameLst>
                                          <p:attrName>style.visibility</p:attrName>
                                        </p:attrNameLst>
                                      </p:cBhvr>
                                      <p:to>
                                        <p:strVal val="hidden"/>
                                      </p:to>
                                    </p:set>
                                  </p:sub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subTnLst>
                                    <p:set>
                                      <p:cBhvr override="childStyle">
                                        <p:cTn dur="1" fill="hold" display="0" masterRel="sameClick" afterEffect="1">
                                          <p:stCondLst>
                                            <p:cond evt="end" delay="0">
                                              <p:tn val="33"/>
                                            </p:cond>
                                          </p:stCondLst>
                                        </p:cTn>
                                        <p:tgtEl>
                                          <p:spTgt spid="18"/>
                                        </p:tgtEl>
                                        <p:attrNameLst>
                                          <p:attrName>style.visibility</p:attrName>
                                        </p:attrNameLst>
                                      </p:cBhvr>
                                      <p:to>
                                        <p:strVal val="hidden"/>
                                      </p:to>
                                    </p:set>
                                  </p:sub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subTnLst>
                                    <p:set>
                                      <p:cBhvr override="childStyle">
                                        <p:cTn dur="1" fill="hold" display="0" masterRel="sameClick" afterEffect="1">
                                          <p:stCondLst>
                                            <p:cond evt="end" delay="0">
                                              <p:tn val="36"/>
                                            </p:cond>
                                          </p:stCondLst>
                                        </p:cTn>
                                        <p:tgtEl>
                                          <p:spTgt spid="20"/>
                                        </p:tgtEl>
                                        <p:attrNameLst>
                                          <p:attrName>style.visibility</p:attrName>
                                        </p:attrNameLst>
                                      </p:cBhvr>
                                      <p:to>
                                        <p:strVal val="hidden"/>
                                      </p:to>
                                    </p:set>
                                  </p:subTnLst>
                                </p:cTn>
                              </p:par>
                              <p:par>
                                <p:cTn id="39" presetID="10" presetClass="entr" presetSubtype="0" fill="hold" nodeType="withEffect">
                                  <p:stCondLst>
                                    <p:cond delay="5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6" presetClass="emph" presetSubtype="0" accel="50000" decel="50000" autoRev="1" fill="hold" nodeType="withEffect">
                                  <p:stCondLst>
                                    <p:cond delay="0"/>
                                  </p:stCondLst>
                                  <p:childTnLst>
                                    <p:animScale>
                                      <p:cBhvr>
                                        <p:cTn id="43" dur="2000" fill="hold"/>
                                        <p:tgtEl>
                                          <p:spTgt spid="21"/>
                                        </p:tgtEl>
                                      </p:cBhvr>
                                      <p:by x="150000" y="150000"/>
                                    </p:animScale>
                                  </p:childTnLst>
                                </p:cTn>
                              </p:par>
                            </p:childTnLst>
                          </p:cTn>
                        </p:par>
                        <p:par>
                          <p:cTn id="44" fill="hold">
                            <p:stCondLst>
                              <p:cond delay="8500"/>
                            </p:stCondLst>
                            <p:childTnLst>
                              <p:par>
                                <p:cTn id="45" presetID="6" presetClass="emph" presetSubtype="0" fill="hold" nodeType="afterEffect">
                                  <p:stCondLst>
                                    <p:cond delay="0"/>
                                  </p:stCondLst>
                                  <p:childTnLst>
                                    <p:animScale>
                                      <p:cBhvr>
                                        <p:cTn id="46" dur="500" fill="hold"/>
                                        <p:tgtEl>
                                          <p:spTgt spid="21"/>
                                        </p:tgtEl>
                                      </p:cBhvr>
                                      <p:by x="0" y="0"/>
                                    </p:animScale>
                                  </p:childTnLst>
                                  <p:subTnLst>
                                    <p:set>
                                      <p:cBhvr override="childStyle">
                                        <p:cTn dur="1" fill="hold" display="0" masterRel="sameClick" afterEffect="1">
                                          <p:stCondLst>
                                            <p:cond evt="end" delay="0">
                                              <p:tn val="45"/>
                                            </p:cond>
                                          </p:stCondLst>
                                        </p:cTn>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A21462-CC16-8144-814F-5BB2015147FC}"/>
              </a:ext>
            </a:extLst>
          </p:cNvPr>
          <p:cNvSpPr/>
          <p:nvPr/>
        </p:nvSpPr>
        <p:spPr>
          <a:xfrm>
            <a:off x="4859338" y="0"/>
            <a:ext cx="4284662" cy="51492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Title 3"/>
          <p:cNvSpPr>
            <a:spLocks noGrp="1"/>
          </p:cNvSpPr>
          <p:nvPr>
            <p:ph type="title"/>
          </p:nvPr>
        </p:nvSpPr>
        <p:spPr>
          <a:xfrm>
            <a:off x="576263" y="370375"/>
            <a:ext cx="2318191" cy="462759"/>
          </a:xfrm>
        </p:spPr>
        <p:txBody>
          <a:bodyPr/>
          <a:lstStyle/>
          <a:p>
            <a:r>
              <a:rPr lang="en-US" dirty="0"/>
              <a:t>Start today! </a:t>
            </a:r>
          </a:p>
        </p:txBody>
      </p:sp>
      <p:sp>
        <p:nvSpPr>
          <p:cNvPr id="11" name="Title 3">
            <a:extLst>
              <a:ext uri="{FF2B5EF4-FFF2-40B4-BE49-F238E27FC236}">
                <a16:creationId xmlns:a16="http://schemas.microsoft.com/office/drawing/2014/main" id="{AD61FEAB-9627-C045-BA87-16D1C0E8FCB8}"/>
              </a:ext>
            </a:extLst>
          </p:cNvPr>
          <p:cNvSpPr txBox="1">
            <a:spLocks/>
          </p:cNvSpPr>
          <p:nvPr/>
        </p:nvSpPr>
        <p:spPr>
          <a:xfrm>
            <a:off x="576263" y="752567"/>
            <a:ext cx="4160742"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err="1">
                <a:solidFill>
                  <a:srgbClr val="FF6C00"/>
                </a:solidFill>
              </a:rPr>
              <a:t>Reaxys</a:t>
            </a:r>
            <a:r>
              <a:rPr lang="en-US" dirty="0"/>
              <a:t> makes it easy.</a:t>
            </a:r>
          </a:p>
        </p:txBody>
      </p:sp>
      <p:sp>
        <p:nvSpPr>
          <p:cNvPr id="14" name="Text Placeholder 5">
            <a:extLst>
              <a:ext uri="{FF2B5EF4-FFF2-40B4-BE49-F238E27FC236}">
                <a16:creationId xmlns:a16="http://schemas.microsoft.com/office/drawing/2014/main" id="{CA48EA9E-3B1A-8A4E-919D-40243F40142A}"/>
              </a:ext>
            </a:extLst>
          </p:cNvPr>
          <p:cNvSpPr txBox="1">
            <a:spLocks/>
          </p:cNvSpPr>
          <p:nvPr/>
        </p:nvSpPr>
        <p:spPr>
          <a:xfrm>
            <a:off x="576263" y="1407830"/>
            <a:ext cx="3995737" cy="997041"/>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Unique content</a:t>
            </a:r>
          </a:p>
          <a:p>
            <a:pPr>
              <a:lnSpc>
                <a:spcPct val="150000"/>
              </a:lnSpc>
            </a:pPr>
            <a:r>
              <a:rPr lang="en-US" sz="1000" dirty="0"/>
              <a:t>The combination of peer-reviewed literature, patents and other periodicals with excerpted data on substances and their properties create a unique portal to chemistry knowledge. </a:t>
            </a:r>
          </a:p>
        </p:txBody>
      </p:sp>
      <p:sp>
        <p:nvSpPr>
          <p:cNvPr id="16" name="Text Placeholder 5">
            <a:extLst>
              <a:ext uri="{FF2B5EF4-FFF2-40B4-BE49-F238E27FC236}">
                <a16:creationId xmlns:a16="http://schemas.microsoft.com/office/drawing/2014/main" id="{0E197675-D8D9-AF42-835A-3A036B0F52B1}"/>
              </a:ext>
            </a:extLst>
          </p:cNvPr>
          <p:cNvSpPr txBox="1">
            <a:spLocks/>
          </p:cNvSpPr>
          <p:nvPr/>
        </p:nvSpPr>
        <p:spPr>
          <a:xfrm>
            <a:off x="576263" y="2587616"/>
            <a:ext cx="3995737" cy="1024263"/>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More search power</a:t>
            </a:r>
            <a:endParaRPr lang="en-US" sz="1000" dirty="0"/>
          </a:p>
          <a:p>
            <a:pPr>
              <a:lnSpc>
                <a:spcPct val="150000"/>
              </a:lnSpc>
            </a:pPr>
            <a:r>
              <a:rPr lang="en-US" sz="1000" dirty="0"/>
              <a:t>Reaxys eliminates barriers to searching with a keyword- and structure-based Quick Search and an easy-to-use Query Builder for combining multiple queries.</a:t>
            </a:r>
          </a:p>
        </p:txBody>
      </p:sp>
      <p:grpSp>
        <p:nvGrpSpPr>
          <p:cNvPr id="45" name="Group 44">
            <a:extLst>
              <a:ext uri="{FF2B5EF4-FFF2-40B4-BE49-F238E27FC236}">
                <a16:creationId xmlns:a16="http://schemas.microsoft.com/office/drawing/2014/main" id="{0CE5C013-3EE6-354A-9EA0-F0B96B96031B}"/>
              </a:ext>
            </a:extLst>
          </p:cNvPr>
          <p:cNvGrpSpPr/>
          <p:nvPr/>
        </p:nvGrpSpPr>
        <p:grpSpPr>
          <a:xfrm>
            <a:off x="5466243" y="605726"/>
            <a:ext cx="3101494" cy="463775"/>
            <a:chOff x="5466243" y="605726"/>
            <a:chExt cx="3101494" cy="463775"/>
          </a:xfrm>
        </p:grpSpPr>
        <p:pic>
          <p:nvPicPr>
            <p:cNvPr id="42" name="Picture 41" descr="A close up of a logo&#13;&#10;&#13;&#10;Description automatically generated">
              <a:extLst>
                <a:ext uri="{FF2B5EF4-FFF2-40B4-BE49-F238E27FC236}">
                  <a16:creationId xmlns:a16="http://schemas.microsoft.com/office/drawing/2014/main" id="{F227D711-081F-A04A-BACD-4C1D42FA9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243" y="605726"/>
              <a:ext cx="3101494" cy="463775"/>
            </a:xfrm>
            <a:prstGeom prst="rect">
              <a:avLst/>
            </a:prstGeom>
          </p:spPr>
        </p:pic>
        <p:sp>
          <p:nvSpPr>
            <p:cNvPr id="44" name="Rectangle 43">
              <a:extLst>
                <a:ext uri="{FF2B5EF4-FFF2-40B4-BE49-F238E27FC236}">
                  <a16:creationId xmlns:a16="http://schemas.microsoft.com/office/drawing/2014/main" id="{443442BF-CD8D-E34C-8159-654570971259}"/>
                </a:ext>
              </a:extLst>
            </p:cNvPr>
            <p:cNvSpPr/>
            <p:nvPr/>
          </p:nvSpPr>
          <p:spPr>
            <a:xfrm>
              <a:off x="5932449" y="806450"/>
              <a:ext cx="45719" cy="11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44F9A695-37A6-6A43-B832-EEF18A3CEA2A}"/>
              </a:ext>
            </a:extLst>
          </p:cNvPr>
          <p:cNvSpPr txBox="1"/>
          <p:nvPr/>
        </p:nvSpPr>
        <p:spPr>
          <a:xfrm>
            <a:off x="5894968" y="752567"/>
            <a:ext cx="2102005" cy="215444"/>
          </a:xfrm>
          <a:prstGeom prst="rect">
            <a:avLst/>
          </a:prstGeom>
          <a:noFill/>
        </p:spPr>
        <p:txBody>
          <a:bodyPr wrap="square" rtlCol="0">
            <a:spAutoFit/>
          </a:bodyPr>
          <a:lstStyle/>
          <a:p>
            <a:r>
              <a:rPr lang="en-US" sz="800" dirty="0"/>
              <a:t>Esterification of benzoic acid </a:t>
            </a:r>
          </a:p>
        </p:txBody>
      </p:sp>
      <p:pic>
        <p:nvPicPr>
          <p:cNvPr id="47" name="Picture 46">
            <a:extLst>
              <a:ext uri="{FF2B5EF4-FFF2-40B4-BE49-F238E27FC236}">
                <a16:creationId xmlns:a16="http://schemas.microsoft.com/office/drawing/2014/main" id="{ECD62F68-BF1C-AC45-8319-5594A16E6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492" y="1438450"/>
            <a:ext cx="3101494" cy="1731404"/>
          </a:xfrm>
          <a:prstGeom prst="rect">
            <a:avLst/>
          </a:prstGeom>
        </p:spPr>
      </p:pic>
    </p:spTree>
    <p:extLst>
      <p:ext uri="{BB962C8B-B14F-4D97-AF65-F5344CB8AC3E}">
        <p14:creationId xmlns:p14="http://schemas.microsoft.com/office/powerpoint/2010/main" val="415662422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2" presetClass="entr" presetSubtype="1" fill="hold" nodeType="withEffect">
                                  <p:stCondLst>
                                    <p:cond delay="2000"/>
                                  </p:stCondLst>
                                  <p:childTnLst>
                                    <p:set>
                                      <p:cBhvr>
                                        <p:cTn id="9" dur="1" fill="hold">
                                          <p:stCondLst>
                                            <p:cond delay="0"/>
                                          </p:stCondLst>
                                        </p:cTn>
                                        <p:tgtEl>
                                          <p:spTgt spid="45"/>
                                        </p:tgtEl>
                                        <p:attrNameLst>
                                          <p:attrName>style.visibility</p:attrName>
                                        </p:attrNameLst>
                                      </p:cBhvr>
                                      <p:to>
                                        <p:strVal val="visible"/>
                                      </p:to>
                                    </p:set>
                                    <p:anim calcmode="lin" valueType="num">
                                      <p:cBhvr additive="base">
                                        <p:cTn id="10" dur="500"/>
                                        <p:tgtEl>
                                          <p:spTgt spid="45"/>
                                        </p:tgtEl>
                                        <p:attrNameLst>
                                          <p:attrName>ppt_y</p:attrName>
                                        </p:attrNameLst>
                                      </p:cBhvr>
                                      <p:tavLst>
                                        <p:tav tm="0">
                                          <p:val>
                                            <p:strVal val="#ppt_y-#ppt_h*1.125000"/>
                                          </p:val>
                                        </p:tav>
                                        <p:tav tm="100000">
                                          <p:val>
                                            <p:strVal val="#ppt_y"/>
                                          </p:val>
                                        </p:tav>
                                      </p:tavLst>
                                    </p:anim>
                                    <p:animEffect transition="in" filter="wipe(down)">
                                      <p:cBhvr>
                                        <p:cTn id="11" dur="500"/>
                                        <p:tgtEl>
                                          <p:spTgt spid="45"/>
                                        </p:tgtEl>
                                      </p:cBhvr>
                                    </p:animEffect>
                                  </p:childTnLst>
                                </p:cTn>
                              </p:par>
                              <p:par>
                                <p:cTn id="12" presetID="10" presetClass="entr" presetSubtype="0" fill="hold" grpId="0" nodeType="withEffect">
                                  <p:stCondLst>
                                    <p:cond delay="2500"/>
                                  </p:stCondLst>
                                  <p:iterate type="lt">
                                    <p:tmPct val="10000"/>
                                  </p:iterate>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par>
                          <p:cTn id="15" fill="hold">
                            <p:stCondLst>
                              <p:cond delay="4300"/>
                            </p:stCondLst>
                            <p:childTnLst>
                              <p:par>
                                <p:cTn id="16" presetID="12" presetClass="exit" presetSubtype="1" fill="hold" nodeType="afterEffect">
                                  <p:stCondLst>
                                    <p:cond delay="1000"/>
                                  </p:stCondLst>
                                  <p:childTnLst>
                                    <p:anim calcmode="lin" valueType="num">
                                      <p:cBhvr additive="base">
                                        <p:cTn id="17" dur="500"/>
                                        <p:tgtEl>
                                          <p:spTgt spid="45"/>
                                        </p:tgtEl>
                                        <p:attrNameLst>
                                          <p:attrName>ppt_y</p:attrName>
                                        </p:attrNameLst>
                                      </p:cBhvr>
                                      <p:tavLst>
                                        <p:tav tm="0">
                                          <p:val>
                                            <p:strVal val="#ppt_y"/>
                                          </p:val>
                                        </p:tav>
                                        <p:tav tm="100000">
                                          <p:val>
                                            <p:strVal val="#ppt_y-#ppt_h*1.125000"/>
                                          </p:val>
                                        </p:tav>
                                      </p:tavLst>
                                    </p:anim>
                                    <p:animEffect transition="out" filter="wipe(up)">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par>
                                <p:cTn id="20" presetID="12" presetClass="exit" presetSubtype="1" fill="hold" grpId="1" nodeType="withEffect">
                                  <p:stCondLst>
                                    <p:cond delay="1000"/>
                                  </p:stCondLst>
                                  <p:iterate type="lt">
                                    <p:tmPct val="0"/>
                                  </p:iterate>
                                  <p:childTnLst>
                                    <p:anim calcmode="lin" valueType="num">
                                      <p:cBhvr additive="base">
                                        <p:cTn id="21" dur="300"/>
                                        <p:tgtEl>
                                          <p:spTgt spid="43"/>
                                        </p:tgtEl>
                                        <p:attrNameLst>
                                          <p:attrName>ppt_y</p:attrName>
                                        </p:attrNameLst>
                                      </p:cBhvr>
                                      <p:tavLst>
                                        <p:tav tm="0">
                                          <p:val>
                                            <p:strVal val="#ppt_y"/>
                                          </p:val>
                                        </p:tav>
                                        <p:tav tm="100000">
                                          <p:val>
                                            <p:strVal val="#ppt_y-#ppt_h*1.125000"/>
                                          </p:val>
                                        </p:tav>
                                      </p:tavLst>
                                    </p:anim>
                                    <p:animEffect transition="out" filter="wipe(up)">
                                      <p:cBhvr>
                                        <p:cTn id="22" dur="300"/>
                                        <p:tgtEl>
                                          <p:spTgt spid="43"/>
                                        </p:tgtEl>
                                      </p:cBhvr>
                                    </p:animEffect>
                                    <p:set>
                                      <p:cBhvr>
                                        <p:cTn id="23" dur="1" fill="hold">
                                          <p:stCondLst>
                                            <p:cond delay="299"/>
                                          </p:stCondLst>
                                        </p:cTn>
                                        <p:tgtEl>
                                          <p:spTgt spid="43"/>
                                        </p:tgtEl>
                                        <p:attrNameLst>
                                          <p:attrName>style.visibility</p:attrName>
                                        </p:attrNameLst>
                                      </p:cBhvr>
                                      <p:to>
                                        <p:strVal val="hidden"/>
                                      </p:to>
                                    </p:set>
                                  </p:childTnLst>
                                </p:cTn>
                              </p:par>
                            </p:childTnLst>
                          </p:cTn>
                        </p:par>
                        <p:par>
                          <p:cTn id="24" fill="hold">
                            <p:stCondLst>
                              <p:cond delay="5800"/>
                            </p:stCondLst>
                            <p:childTnLst>
                              <p:par>
                                <p:cTn id="25" presetID="12" presetClass="entr" presetSubtype="4"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p:tgtEl>
                                          <p:spTgt spid="47"/>
                                        </p:tgtEl>
                                        <p:attrNameLst>
                                          <p:attrName>ppt_y</p:attrName>
                                        </p:attrNameLst>
                                      </p:cBhvr>
                                      <p:tavLst>
                                        <p:tav tm="0">
                                          <p:val>
                                            <p:strVal val="#ppt_y+#ppt_h*1.125000"/>
                                          </p:val>
                                        </p:tav>
                                        <p:tav tm="100000">
                                          <p:val>
                                            <p:strVal val="#ppt_y"/>
                                          </p:val>
                                        </p:tav>
                                      </p:tavLst>
                                    </p:anim>
                                    <p:animEffect transition="in" filter="wipe(up)">
                                      <p:cBhvr>
                                        <p:cTn id="28" dur="500"/>
                                        <p:tgtEl>
                                          <p:spTgt spid="47"/>
                                        </p:tgtEl>
                                      </p:cBhvr>
                                    </p:animEffect>
                                  </p:childTnLst>
                                </p:cTn>
                              </p:par>
                            </p:childTnLst>
                          </p:cTn>
                        </p:par>
                        <p:par>
                          <p:cTn id="29" fill="hold">
                            <p:stCondLst>
                              <p:cond delay="6300"/>
                            </p:stCondLst>
                            <p:childTnLst>
                              <p:par>
                                <p:cTn id="30" presetID="10" presetClass="exit" presetSubtype="0" fill="hold" nodeType="afterEffect">
                                  <p:stCondLst>
                                    <p:cond delay="5000"/>
                                  </p:stCondLst>
                                  <p:childTnLst>
                                    <p:animEffect transition="out" filter="fade">
                                      <p:cBhvr>
                                        <p:cTn id="31" dur="500"/>
                                        <p:tgtEl>
                                          <p:spTgt spid="47"/>
                                        </p:tgtEl>
                                      </p:cBhvr>
                                    </p:animEffect>
                                    <p:set>
                                      <p:cBhvr>
                                        <p:cTn id="32"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p:bldP spid="4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264" y="370375"/>
            <a:ext cx="3995736" cy="462759"/>
          </a:xfrm>
        </p:spPr>
        <p:txBody>
          <a:bodyPr/>
          <a:lstStyle/>
          <a:p>
            <a:r>
              <a:rPr lang="en-US" dirty="0"/>
              <a:t>Start today!</a:t>
            </a:r>
          </a:p>
        </p:txBody>
      </p:sp>
      <p:sp>
        <p:nvSpPr>
          <p:cNvPr id="7" name="Text Placeholder 5">
            <a:extLst>
              <a:ext uri="{FF2B5EF4-FFF2-40B4-BE49-F238E27FC236}">
                <a16:creationId xmlns:a16="http://schemas.microsoft.com/office/drawing/2014/main" id="{30A01B17-4D10-8C44-9379-906CB7F12B73}"/>
              </a:ext>
            </a:extLst>
          </p:cNvPr>
          <p:cNvSpPr txBox="1">
            <a:spLocks/>
          </p:cNvSpPr>
          <p:nvPr/>
        </p:nvSpPr>
        <p:spPr>
          <a:xfrm>
            <a:off x="576263" y="3730827"/>
            <a:ext cx="3995737" cy="896038"/>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Efficient access</a:t>
            </a:r>
          </a:p>
          <a:p>
            <a:pPr>
              <a:lnSpc>
                <a:spcPct val="150000"/>
              </a:lnSpc>
            </a:pPr>
            <a:r>
              <a:rPr lang="en-US" sz="1000" dirty="0"/>
              <a:t>The highly interlinked content lets you quickly navigate through the available information to capture and download what you need. </a:t>
            </a:r>
          </a:p>
        </p:txBody>
      </p:sp>
      <p:sp>
        <p:nvSpPr>
          <p:cNvPr id="9" name="Rectangle 8">
            <a:extLst>
              <a:ext uri="{FF2B5EF4-FFF2-40B4-BE49-F238E27FC236}">
                <a16:creationId xmlns:a16="http://schemas.microsoft.com/office/drawing/2014/main" id="{570D7EE8-008D-864E-A4FF-2EE699E1CFF5}"/>
              </a:ext>
            </a:extLst>
          </p:cNvPr>
          <p:cNvSpPr/>
          <p:nvPr/>
        </p:nvSpPr>
        <p:spPr>
          <a:xfrm>
            <a:off x="4859338" y="-2893"/>
            <a:ext cx="4284662" cy="51492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itle 3">
            <a:extLst>
              <a:ext uri="{FF2B5EF4-FFF2-40B4-BE49-F238E27FC236}">
                <a16:creationId xmlns:a16="http://schemas.microsoft.com/office/drawing/2014/main" id="{F8AC790A-F571-8644-AFD3-91A7D189408F}"/>
              </a:ext>
            </a:extLst>
          </p:cNvPr>
          <p:cNvSpPr txBox="1">
            <a:spLocks/>
          </p:cNvSpPr>
          <p:nvPr/>
        </p:nvSpPr>
        <p:spPr>
          <a:xfrm>
            <a:off x="576263" y="752567"/>
            <a:ext cx="4160742"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solidFill>
                  <a:srgbClr val="FF6C00"/>
                </a:solidFill>
              </a:rPr>
              <a:t>Reaxys</a:t>
            </a:r>
            <a:r>
              <a:rPr lang="en-US" dirty="0"/>
              <a:t> makes it easy.</a:t>
            </a:r>
          </a:p>
        </p:txBody>
      </p:sp>
      <p:pic>
        <p:nvPicPr>
          <p:cNvPr id="37" name="Picture 36" descr="A screenshot of a cell phone&#13;&#10;&#13;&#10;Description automatically generated">
            <a:extLst>
              <a:ext uri="{FF2B5EF4-FFF2-40B4-BE49-F238E27FC236}">
                <a16:creationId xmlns:a16="http://schemas.microsoft.com/office/drawing/2014/main" id="{DA2D545A-F6C8-B048-B639-5DB3E6119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879" y="1849326"/>
            <a:ext cx="3172857" cy="1444848"/>
          </a:xfrm>
          <a:prstGeom prst="rect">
            <a:avLst/>
          </a:prstGeom>
        </p:spPr>
      </p:pic>
      <p:sp>
        <p:nvSpPr>
          <p:cNvPr id="40" name="Rectangle 39">
            <a:extLst>
              <a:ext uri="{FF2B5EF4-FFF2-40B4-BE49-F238E27FC236}">
                <a16:creationId xmlns:a16="http://schemas.microsoft.com/office/drawing/2014/main" id="{8DC2D2AC-8205-C348-807C-0CDABD6F85C0}"/>
              </a:ext>
            </a:extLst>
          </p:cNvPr>
          <p:cNvSpPr/>
          <p:nvPr/>
        </p:nvSpPr>
        <p:spPr>
          <a:xfrm>
            <a:off x="7019925" y="1910081"/>
            <a:ext cx="228600" cy="45719"/>
          </a:xfrm>
          <a:prstGeom prst="rect">
            <a:avLst/>
          </a:prstGeom>
          <a:solidFill>
            <a:srgbClr val="B1D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close up of a building&#13;&#10;&#13;&#10;Description automatically generated">
            <a:extLst>
              <a:ext uri="{FF2B5EF4-FFF2-40B4-BE49-F238E27FC236}">
                <a16:creationId xmlns:a16="http://schemas.microsoft.com/office/drawing/2014/main" id="{E2D829DF-C51B-5D4F-8370-8C64755625A6}"/>
              </a:ext>
            </a:extLst>
          </p:cNvPr>
          <p:cNvPicPr>
            <a:picLocks noChangeAspect="1"/>
          </p:cNvPicPr>
          <p:nvPr/>
        </p:nvPicPr>
        <p:blipFill>
          <a:blip r:embed="rId3">
            <a:clrChange>
              <a:clrFrom>
                <a:srgbClr val="444444">
                  <a:alpha val="5882"/>
                </a:srgbClr>
              </a:clrFrom>
              <a:clrTo>
                <a:srgbClr val="444444">
                  <a:alpha val="0"/>
                </a:srgbClr>
              </a:clrTo>
            </a:clrChange>
            <a:extLst>
              <a:ext uri="{28A0092B-C50C-407E-A947-70E740481C1C}">
                <a14:useLocalDpi xmlns:a14="http://schemas.microsoft.com/office/drawing/2010/main" val="0"/>
              </a:ext>
            </a:extLst>
          </a:blip>
          <a:stretch>
            <a:fillRect/>
          </a:stretch>
        </p:blipFill>
        <p:spPr>
          <a:xfrm>
            <a:off x="9218185" y="2119691"/>
            <a:ext cx="96295" cy="112564"/>
          </a:xfrm>
          <a:prstGeom prst="rect">
            <a:avLst/>
          </a:prstGeom>
        </p:spPr>
      </p:pic>
      <p:sp>
        <p:nvSpPr>
          <p:cNvPr id="12" name="Text Placeholder 5">
            <a:extLst>
              <a:ext uri="{FF2B5EF4-FFF2-40B4-BE49-F238E27FC236}">
                <a16:creationId xmlns:a16="http://schemas.microsoft.com/office/drawing/2014/main" id="{CA48EA9E-3B1A-8A4E-919D-40243F40142A}"/>
              </a:ext>
            </a:extLst>
          </p:cNvPr>
          <p:cNvSpPr txBox="1">
            <a:spLocks/>
          </p:cNvSpPr>
          <p:nvPr/>
        </p:nvSpPr>
        <p:spPr>
          <a:xfrm>
            <a:off x="576263" y="1407830"/>
            <a:ext cx="3995737" cy="997041"/>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Unique content</a:t>
            </a:r>
          </a:p>
          <a:p>
            <a:pPr>
              <a:lnSpc>
                <a:spcPct val="150000"/>
              </a:lnSpc>
            </a:pPr>
            <a:r>
              <a:rPr lang="en-US" sz="1000" dirty="0"/>
              <a:t>The combination of peer-reviewed literature, patents and other periodicals with excerpted data on substances and their properties create a unique portal to chemistry knowledge. </a:t>
            </a:r>
          </a:p>
        </p:txBody>
      </p:sp>
      <p:sp>
        <p:nvSpPr>
          <p:cNvPr id="13" name="Text Placeholder 5">
            <a:extLst>
              <a:ext uri="{FF2B5EF4-FFF2-40B4-BE49-F238E27FC236}">
                <a16:creationId xmlns:a16="http://schemas.microsoft.com/office/drawing/2014/main" id="{0E197675-D8D9-AF42-835A-3A036B0F52B1}"/>
              </a:ext>
            </a:extLst>
          </p:cNvPr>
          <p:cNvSpPr txBox="1">
            <a:spLocks/>
          </p:cNvSpPr>
          <p:nvPr/>
        </p:nvSpPr>
        <p:spPr>
          <a:xfrm>
            <a:off x="576263" y="2587616"/>
            <a:ext cx="3995737" cy="1024263"/>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More search power</a:t>
            </a:r>
            <a:endParaRPr lang="en-US" sz="1000" dirty="0"/>
          </a:p>
          <a:p>
            <a:pPr>
              <a:lnSpc>
                <a:spcPct val="150000"/>
              </a:lnSpc>
            </a:pPr>
            <a:r>
              <a:rPr lang="en-US" sz="1000" dirty="0"/>
              <a:t>Reaxys eliminates barriers to searching with a keyword- and structure-based Quick Search and an easy-to-use Query Builder for combining multiple queries.</a:t>
            </a:r>
          </a:p>
        </p:txBody>
      </p:sp>
    </p:spTree>
    <p:extLst>
      <p:ext uri="{BB962C8B-B14F-4D97-AF65-F5344CB8AC3E}">
        <p14:creationId xmlns:p14="http://schemas.microsoft.com/office/powerpoint/2010/main" val="378211681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3000"/>
                            </p:stCondLst>
                            <p:childTnLst>
                              <p:par>
                                <p:cTn id="13" presetID="0" presetClass="path" presetSubtype="0" accel="50000" decel="50000" fill="hold" nodeType="afterEffect">
                                  <p:stCondLst>
                                    <p:cond delay="1000"/>
                                  </p:stCondLst>
                                  <p:childTnLst>
                                    <p:animMotion origin="layout" path="M -0.00521 -0.00154 L -0.22847 -0.04537 " pathEditMode="relative" ptsTypes="AA">
                                      <p:cBhvr>
                                        <p:cTn id="14" dur="2000" fill="hold"/>
                                        <p:tgtEl>
                                          <p:spTgt spid="39"/>
                                        </p:tgtEl>
                                        <p:attrNameLst>
                                          <p:attrName>ppt_x</p:attrName>
                                          <p:attrName>ppt_y</p:attrName>
                                        </p:attrNameLst>
                                      </p:cBhvr>
                                    </p:animMotion>
                                  </p:childTnLst>
                                </p:cTn>
                              </p:par>
                            </p:childTnLst>
                          </p:cTn>
                        </p:par>
                        <p:par>
                          <p:cTn id="15" fill="hold">
                            <p:stCondLst>
                              <p:cond delay="6000"/>
                            </p:stCondLst>
                            <p:childTnLst>
                              <p:par>
                                <p:cTn id="16" presetID="6" presetClass="emph" presetSubtype="0" autoRev="1" fill="hold" nodeType="afterEffect">
                                  <p:stCondLst>
                                    <p:cond delay="0"/>
                                  </p:stCondLst>
                                  <p:childTnLst>
                                    <p:animScale>
                                      <p:cBhvr>
                                        <p:cTn id="17" dur="500" fill="hold"/>
                                        <p:tgtEl>
                                          <p:spTgt spid="39"/>
                                        </p:tgtEl>
                                      </p:cBhvr>
                                      <p:by x="75000" y="75000"/>
                                    </p:animScale>
                                  </p:childTnLst>
                                  <p:subTnLst>
                                    <p:set>
                                      <p:cBhvr override="childStyle">
                                        <p:cTn dur="1" fill="hold" display="0" masterRel="sameClick" afterEffect="1">
                                          <p:stCondLst>
                                            <p:cond evt="end" delay="0">
                                              <p:tn val="16"/>
                                            </p:cond>
                                          </p:stCondLst>
                                        </p:cTn>
                                        <p:tgtEl>
                                          <p:spTgt spid="39"/>
                                        </p:tgtEl>
                                        <p:attrNameLst>
                                          <p:attrName>style.visibility</p:attrName>
                                        </p:attrNameLst>
                                      </p:cBhvr>
                                      <p:to>
                                        <p:strVal val="hidden"/>
                                      </p:to>
                                    </p:set>
                                  </p:subTnLst>
                                </p:cTn>
                              </p:par>
                              <p:par>
                                <p:cTn id="18" presetID="10" presetClass="entr" presetSubtype="0" fill="hold" grpId="0" nodeType="withEffect">
                                  <p:stCondLst>
                                    <p:cond delay="20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childTnLst>
                                  <p:subTnLst>
                                    <p:set>
                                      <p:cBhvr override="childStyle">
                                        <p:cTn dur="1" fill="hold" display="0" masterRel="sameClick" afterEffect="1">
                                          <p:stCondLst>
                                            <p:cond evt="end" delay="0">
                                              <p:tn val="18"/>
                                            </p:cond>
                                          </p:stCondLst>
                                        </p:cTn>
                                        <p:tgtEl>
                                          <p:spTgt spid="40"/>
                                        </p:tgtEl>
                                        <p:attrNameLst>
                                          <p:attrName>style.visibility</p:attrName>
                                        </p:attrNameLst>
                                      </p:cBhvr>
                                      <p:to>
                                        <p:strVal val="hidden"/>
                                      </p:to>
                                    </p:set>
                                  </p:subTnLst>
                                </p:cTn>
                              </p:par>
                            </p:childTnLst>
                          </p:cTn>
                        </p:par>
                        <p:par>
                          <p:cTn id="21" fill="hold">
                            <p:stCondLst>
                              <p:cond delay="7200"/>
                            </p:stCondLst>
                            <p:childTnLst>
                              <p:par>
                                <p:cTn id="22" presetID="12" presetClass="exit" presetSubtype="8" fill="hold" nodeType="afterEffect">
                                  <p:stCondLst>
                                    <p:cond delay="0"/>
                                  </p:stCondLst>
                                  <p:childTnLst>
                                    <p:anim calcmode="lin" valueType="num">
                                      <p:cBhvr additive="base">
                                        <p:cTn id="23" dur="500"/>
                                        <p:tgtEl>
                                          <p:spTgt spid="37"/>
                                        </p:tgtEl>
                                        <p:attrNameLst>
                                          <p:attrName>ppt_x</p:attrName>
                                        </p:attrNameLst>
                                      </p:cBhvr>
                                      <p:tavLst>
                                        <p:tav tm="0">
                                          <p:val>
                                            <p:strVal val="#ppt_x"/>
                                          </p:val>
                                        </p:tav>
                                        <p:tav tm="100000">
                                          <p:val>
                                            <p:strVal val="#ppt_x-#ppt_w*1.125000"/>
                                          </p:val>
                                        </p:tav>
                                      </p:tavLst>
                                    </p:anim>
                                    <p:animEffect transition="out" filter="wipe(left)">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264" y="370375"/>
            <a:ext cx="3995736" cy="462759"/>
          </a:xfrm>
        </p:spPr>
        <p:txBody>
          <a:bodyPr/>
          <a:lstStyle/>
          <a:p>
            <a:r>
              <a:rPr lang="en-US" dirty="0"/>
              <a:t>Start today!</a:t>
            </a:r>
          </a:p>
        </p:txBody>
      </p:sp>
      <p:sp>
        <p:nvSpPr>
          <p:cNvPr id="9" name="Rectangle 8">
            <a:extLst>
              <a:ext uri="{FF2B5EF4-FFF2-40B4-BE49-F238E27FC236}">
                <a16:creationId xmlns:a16="http://schemas.microsoft.com/office/drawing/2014/main" id="{570D7EE8-008D-864E-A4FF-2EE699E1CFF5}"/>
              </a:ext>
            </a:extLst>
          </p:cNvPr>
          <p:cNvSpPr/>
          <p:nvPr/>
        </p:nvSpPr>
        <p:spPr>
          <a:xfrm>
            <a:off x="4859338" y="-2893"/>
            <a:ext cx="4284662" cy="51492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itle 3">
            <a:extLst>
              <a:ext uri="{FF2B5EF4-FFF2-40B4-BE49-F238E27FC236}">
                <a16:creationId xmlns:a16="http://schemas.microsoft.com/office/drawing/2014/main" id="{F8AC790A-F571-8644-AFD3-91A7D189408F}"/>
              </a:ext>
            </a:extLst>
          </p:cNvPr>
          <p:cNvSpPr txBox="1">
            <a:spLocks/>
          </p:cNvSpPr>
          <p:nvPr/>
        </p:nvSpPr>
        <p:spPr>
          <a:xfrm>
            <a:off x="576263" y="752567"/>
            <a:ext cx="4160742"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solidFill>
                  <a:srgbClr val="FF6C00"/>
                </a:solidFill>
              </a:rPr>
              <a:t>Reaxys</a:t>
            </a:r>
            <a:r>
              <a:rPr lang="en-US" dirty="0"/>
              <a:t> makes it easy.</a:t>
            </a:r>
          </a:p>
        </p:txBody>
      </p:sp>
      <p:pic>
        <p:nvPicPr>
          <p:cNvPr id="11" name="Picture 10">
            <a:extLst>
              <a:ext uri="{FF2B5EF4-FFF2-40B4-BE49-F238E27FC236}">
                <a16:creationId xmlns:a16="http://schemas.microsoft.com/office/drawing/2014/main" id="{03D7DBB6-AFD4-9940-B8B9-3E422EC1C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482" y="1834212"/>
            <a:ext cx="3110104" cy="1421762"/>
          </a:xfrm>
          <a:prstGeom prst="rect">
            <a:avLst/>
          </a:prstGeom>
          <a:ln w="38100">
            <a:solidFill>
              <a:schemeClr val="bg1"/>
            </a:solidFill>
          </a:ln>
        </p:spPr>
      </p:pic>
      <p:pic>
        <p:nvPicPr>
          <p:cNvPr id="15" name="Picture 14" descr="A screenshot of a cell phone&#13;&#10;&#13;&#10;Description automatically generated">
            <a:extLst>
              <a:ext uri="{FF2B5EF4-FFF2-40B4-BE49-F238E27FC236}">
                <a16:creationId xmlns:a16="http://schemas.microsoft.com/office/drawing/2014/main" id="{CC419DC7-0BC6-C040-8439-7D4B9CD06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613" y="2325797"/>
            <a:ext cx="2434793" cy="1250113"/>
          </a:xfrm>
          <a:prstGeom prst="rect">
            <a:avLst/>
          </a:prstGeom>
        </p:spPr>
      </p:pic>
      <p:sp>
        <p:nvSpPr>
          <p:cNvPr id="16" name="Rectangle 15">
            <a:extLst>
              <a:ext uri="{FF2B5EF4-FFF2-40B4-BE49-F238E27FC236}">
                <a16:creationId xmlns:a16="http://schemas.microsoft.com/office/drawing/2014/main" id="{024B7F4D-0B1C-7F4A-A4D8-120EA22D8BF6}"/>
              </a:ext>
            </a:extLst>
          </p:cNvPr>
          <p:cNvSpPr/>
          <p:nvPr/>
        </p:nvSpPr>
        <p:spPr>
          <a:xfrm>
            <a:off x="7652426" y="2338767"/>
            <a:ext cx="97276" cy="106118"/>
          </a:xfrm>
          <a:prstGeom prst="rect">
            <a:avLst/>
          </a:prstGeom>
          <a:solidFill>
            <a:srgbClr val="B1D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close up of a building&#13;&#10;&#13;&#10;Description automatically generated">
            <a:extLst>
              <a:ext uri="{FF2B5EF4-FFF2-40B4-BE49-F238E27FC236}">
                <a16:creationId xmlns:a16="http://schemas.microsoft.com/office/drawing/2014/main" id="{69B1BC99-9B64-4146-9A68-1652C17553D4}"/>
              </a:ext>
            </a:extLst>
          </p:cNvPr>
          <p:cNvPicPr>
            <a:picLocks noChangeAspect="1"/>
          </p:cNvPicPr>
          <p:nvPr/>
        </p:nvPicPr>
        <p:blipFill>
          <a:blip r:embed="rId4">
            <a:clrChange>
              <a:clrFrom>
                <a:srgbClr val="444444">
                  <a:alpha val="5882"/>
                </a:srgbClr>
              </a:clrFrom>
              <a:clrTo>
                <a:srgbClr val="444444">
                  <a:alpha val="0"/>
                </a:srgbClr>
              </a:clrTo>
            </a:clrChange>
            <a:extLst>
              <a:ext uri="{28A0092B-C50C-407E-A947-70E740481C1C}">
                <a14:useLocalDpi xmlns:a14="http://schemas.microsoft.com/office/drawing/2010/main" val="0"/>
              </a:ext>
            </a:extLst>
          </a:blip>
          <a:stretch>
            <a:fillRect/>
          </a:stretch>
        </p:blipFill>
        <p:spPr>
          <a:xfrm>
            <a:off x="9218185" y="2119691"/>
            <a:ext cx="96295" cy="112564"/>
          </a:xfrm>
          <a:prstGeom prst="rect">
            <a:avLst/>
          </a:prstGeom>
        </p:spPr>
      </p:pic>
      <p:sp>
        <p:nvSpPr>
          <p:cNvPr id="23" name="Rectangle 22">
            <a:extLst>
              <a:ext uri="{FF2B5EF4-FFF2-40B4-BE49-F238E27FC236}">
                <a16:creationId xmlns:a16="http://schemas.microsoft.com/office/drawing/2014/main" id="{C1A2F4F4-4678-344A-A0F9-31768B7CF8DB}"/>
              </a:ext>
            </a:extLst>
          </p:cNvPr>
          <p:cNvSpPr/>
          <p:nvPr/>
        </p:nvSpPr>
        <p:spPr>
          <a:xfrm>
            <a:off x="7218438" y="3317299"/>
            <a:ext cx="343505" cy="117747"/>
          </a:xfrm>
          <a:prstGeom prst="rect">
            <a:avLst/>
          </a:prstGeom>
          <a:solidFill>
            <a:srgbClr val="B1D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close up of a building&#13;&#10;&#13;&#10;Description automatically generated">
            <a:extLst>
              <a:ext uri="{FF2B5EF4-FFF2-40B4-BE49-F238E27FC236}">
                <a16:creationId xmlns:a16="http://schemas.microsoft.com/office/drawing/2014/main" id="{95F387F0-1562-9C46-8934-B26ED5CDB1B9}"/>
              </a:ext>
            </a:extLst>
          </p:cNvPr>
          <p:cNvPicPr>
            <a:picLocks noChangeAspect="1"/>
          </p:cNvPicPr>
          <p:nvPr/>
        </p:nvPicPr>
        <p:blipFill>
          <a:blip r:embed="rId4">
            <a:clrChange>
              <a:clrFrom>
                <a:srgbClr val="444444">
                  <a:alpha val="5882"/>
                </a:srgbClr>
              </a:clrFrom>
              <a:clrTo>
                <a:srgbClr val="444444">
                  <a:alpha val="0"/>
                </a:srgbClr>
              </a:clrTo>
            </a:clrChange>
            <a:extLst>
              <a:ext uri="{28A0092B-C50C-407E-A947-70E740481C1C}">
                <a14:useLocalDpi xmlns:a14="http://schemas.microsoft.com/office/drawing/2010/main" val="0"/>
              </a:ext>
            </a:extLst>
          </a:blip>
          <a:stretch>
            <a:fillRect/>
          </a:stretch>
        </p:blipFill>
        <p:spPr>
          <a:xfrm>
            <a:off x="9218184" y="2854964"/>
            <a:ext cx="96295" cy="112564"/>
          </a:xfrm>
          <a:prstGeom prst="rect">
            <a:avLst/>
          </a:prstGeom>
        </p:spPr>
      </p:pic>
      <p:sp>
        <p:nvSpPr>
          <p:cNvPr id="17" name="Text Placeholder 5">
            <a:extLst>
              <a:ext uri="{FF2B5EF4-FFF2-40B4-BE49-F238E27FC236}">
                <a16:creationId xmlns:a16="http://schemas.microsoft.com/office/drawing/2014/main" id="{30A01B17-4D10-8C44-9379-906CB7F12B73}"/>
              </a:ext>
            </a:extLst>
          </p:cNvPr>
          <p:cNvSpPr txBox="1">
            <a:spLocks/>
          </p:cNvSpPr>
          <p:nvPr/>
        </p:nvSpPr>
        <p:spPr>
          <a:xfrm>
            <a:off x="576263" y="3730827"/>
            <a:ext cx="3995737" cy="896038"/>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Efficient access</a:t>
            </a:r>
          </a:p>
          <a:p>
            <a:pPr>
              <a:lnSpc>
                <a:spcPct val="150000"/>
              </a:lnSpc>
            </a:pPr>
            <a:r>
              <a:rPr lang="en-US" sz="1000" dirty="0"/>
              <a:t>The highly interlinked content lets you quickly navigate through the available information to capture and download what you need. </a:t>
            </a:r>
          </a:p>
        </p:txBody>
      </p:sp>
      <p:sp>
        <p:nvSpPr>
          <p:cNvPr id="18" name="Text Placeholder 5">
            <a:extLst>
              <a:ext uri="{FF2B5EF4-FFF2-40B4-BE49-F238E27FC236}">
                <a16:creationId xmlns:a16="http://schemas.microsoft.com/office/drawing/2014/main" id="{CA48EA9E-3B1A-8A4E-919D-40243F40142A}"/>
              </a:ext>
            </a:extLst>
          </p:cNvPr>
          <p:cNvSpPr txBox="1">
            <a:spLocks/>
          </p:cNvSpPr>
          <p:nvPr/>
        </p:nvSpPr>
        <p:spPr>
          <a:xfrm>
            <a:off x="576263" y="1407830"/>
            <a:ext cx="3995737" cy="997041"/>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Unique content</a:t>
            </a:r>
          </a:p>
          <a:p>
            <a:pPr>
              <a:lnSpc>
                <a:spcPct val="150000"/>
              </a:lnSpc>
            </a:pPr>
            <a:r>
              <a:rPr lang="en-US" sz="1000" dirty="0"/>
              <a:t>The combination of peer-reviewed literature, patents and other periodicals with excerpted data on substances and their properties create a unique portal to chemistry knowledge. </a:t>
            </a:r>
          </a:p>
        </p:txBody>
      </p:sp>
      <p:sp>
        <p:nvSpPr>
          <p:cNvPr id="20" name="Text Placeholder 5">
            <a:extLst>
              <a:ext uri="{FF2B5EF4-FFF2-40B4-BE49-F238E27FC236}">
                <a16:creationId xmlns:a16="http://schemas.microsoft.com/office/drawing/2014/main" id="{0E197675-D8D9-AF42-835A-3A036B0F52B1}"/>
              </a:ext>
            </a:extLst>
          </p:cNvPr>
          <p:cNvSpPr txBox="1">
            <a:spLocks/>
          </p:cNvSpPr>
          <p:nvPr/>
        </p:nvSpPr>
        <p:spPr>
          <a:xfrm>
            <a:off x="576263" y="2587616"/>
            <a:ext cx="3995737" cy="1024263"/>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More search power</a:t>
            </a:r>
            <a:endParaRPr lang="en-US" sz="1000" dirty="0"/>
          </a:p>
          <a:p>
            <a:pPr>
              <a:lnSpc>
                <a:spcPct val="150000"/>
              </a:lnSpc>
            </a:pPr>
            <a:r>
              <a:rPr lang="en-US" sz="1000" dirty="0"/>
              <a:t>Reaxys eliminates barriers to searching with a keyword- and structure-based Quick Search and an easy-to-use Query Builder for combining multiple queries.</a:t>
            </a:r>
          </a:p>
        </p:txBody>
      </p:sp>
    </p:spTree>
    <p:extLst>
      <p:ext uri="{BB962C8B-B14F-4D97-AF65-F5344CB8AC3E}">
        <p14:creationId xmlns:p14="http://schemas.microsoft.com/office/powerpoint/2010/main" val="45848783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childTnLst>
                          </p:cTn>
                        </p:par>
                        <p:par>
                          <p:cTn id="9" fill="hold">
                            <p:stCondLst>
                              <p:cond delay="500"/>
                            </p:stCondLst>
                            <p:childTnLst>
                              <p:par>
                                <p:cTn id="10" presetID="0" presetClass="path" presetSubtype="0" accel="50000" decel="50000" fill="hold" nodeType="afterEffect">
                                  <p:stCondLst>
                                    <p:cond delay="1000"/>
                                  </p:stCondLst>
                                  <p:childTnLst>
                                    <p:animMotion origin="layout" path="M -0.00521 -0.00154 L -0.16893 0.04815 " pathEditMode="relative" rAng="0" ptsTypes="AA">
                                      <p:cBhvr>
                                        <p:cTn id="11" dur="2000" fill="hold"/>
                                        <p:tgtEl>
                                          <p:spTgt spid="19"/>
                                        </p:tgtEl>
                                        <p:attrNameLst>
                                          <p:attrName>ppt_x</p:attrName>
                                          <p:attrName>ppt_y</p:attrName>
                                        </p:attrNameLst>
                                      </p:cBhvr>
                                      <p:rCtr x="-8194" y="2469"/>
                                    </p:animMotion>
                                  </p:childTnLst>
                                </p:cTn>
                              </p:par>
                            </p:childTnLst>
                          </p:cTn>
                        </p:par>
                        <p:par>
                          <p:cTn id="12" fill="hold">
                            <p:stCondLst>
                              <p:cond delay="3500"/>
                            </p:stCondLst>
                            <p:childTnLst>
                              <p:par>
                                <p:cTn id="13" presetID="6" presetClass="emph" presetSubtype="0" autoRev="1" fill="hold" nodeType="afterEffect">
                                  <p:stCondLst>
                                    <p:cond delay="0"/>
                                  </p:stCondLst>
                                  <p:childTnLst>
                                    <p:animScale>
                                      <p:cBhvr>
                                        <p:cTn id="14" dur="500" fill="hold"/>
                                        <p:tgtEl>
                                          <p:spTgt spid="19"/>
                                        </p:tgtEl>
                                      </p:cBhvr>
                                      <p:by x="75000" y="75000"/>
                                    </p:animScale>
                                  </p:childTnLst>
                                  <p:subTnLst>
                                    <p:set>
                                      <p:cBhvr override="childStyle">
                                        <p:cTn dur="1" fill="hold" display="0" masterRel="sameClick" afterEffect="1">
                                          <p:stCondLst>
                                            <p:cond evt="end" delay="0">
                                              <p:tn val="13"/>
                                            </p:cond>
                                          </p:stCondLst>
                                        </p:cTn>
                                        <p:tgtEl>
                                          <p:spTgt spid="19"/>
                                        </p:tgtEl>
                                        <p:attrNameLst>
                                          <p:attrName>style.visibility</p:attrName>
                                        </p:attrNameLst>
                                      </p:cBhvr>
                                      <p:to>
                                        <p:strVal val="hidden"/>
                                      </p:to>
                                    </p:set>
                                  </p:subTnLst>
                                </p:cTn>
                              </p:par>
                              <p:par>
                                <p:cTn id="15" presetID="10"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set>
                                      <p:cBhvr override="childStyle">
                                        <p:cTn dur="1" fill="hold" display="0" masterRel="sameClick" afterEffect="1">
                                          <p:stCondLst>
                                            <p:cond evt="end" delay="0">
                                              <p:tn val="15"/>
                                            </p:cond>
                                          </p:stCondLst>
                                        </p:cTn>
                                        <p:tgtEl>
                                          <p:spTgt spid="16"/>
                                        </p:tgtEl>
                                        <p:attrNameLst>
                                          <p:attrName>style.visibility</p:attrName>
                                        </p:attrNameLst>
                                      </p:cBhvr>
                                      <p:to>
                                        <p:strVal val="hidden"/>
                                      </p:to>
                                    </p:set>
                                  </p:subTnLst>
                                </p:cTn>
                              </p:par>
                            </p:childTnLst>
                          </p:cTn>
                        </p:par>
                        <p:par>
                          <p:cTn id="18" fill="hold">
                            <p:stCondLst>
                              <p:cond delay="45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0" presetClass="path" presetSubtype="0" accel="50000" decel="50000" fill="hold" nodeType="withEffect">
                                  <p:stCondLst>
                                    <p:cond delay="1000"/>
                                  </p:stCondLst>
                                  <p:childTnLst>
                                    <p:animMotion origin="layout" path="M 2.77778E-7 2.34568E-6 L -0.20434 0.09074 " pathEditMode="relative" rAng="0" ptsTypes="AA">
                                      <p:cBhvr>
                                        <p:cTn id="23" dur="2000" fill="hold"/>
                                        <p:tgtEl>
                                          <p:spTgt spid="24"/>
                                        </p:tgtEl>
                                        <p:attrNameLst>
                                          <p:attrName>ppt_x</p:attrName>
                                          <p:attrName>ppt_y</p:attrName>
                                        </p:attrNameLst>
                                      </p:cBhvr>
                                      <p:rCtr x="-9965" y="4259"/>
                                    </p:animMotion>
                                  </p:childTnLst>
                                </p:cTn>
                              </p:par>
                            </p:childTnLst>
                          </p:cTn>
                        </p:par>
                        <p:par>
                          <p:cTn id="24" fill="hold">
                            <p:stCondLst>
                              <p:cond delay="7500"/>
                            </p:stCondLst>
                            <p:childTnLst>
                              <p:par>
                                <p:cTn id="25" presetID="6" presetClass="emph" presetSubtype="0" fill="hold" nodeType="afterEffect">
                                  <p:stCondLst>
                                    <p:cond delay="0"/>
                                  </p:stCondLst>
                                  <p:childTnLst>
                                    <p:animScale>
                                      <p:cBhvr>
                                        <p:cTn id="26" dur="500" fill="hold"/>
                                        <p:tgtEl>
                                          <p:spTgt spid="24"/>
                                        </p:tgtEl>
                                      </p:cBhvr>
                                      <p:by x="75000" y="75000"/>
                                    </p:animScale>
                                  </p:childTnLst>
                                  <p:subTnLst>
                                    <p:set>
                                      <p:cBhvr override="childStyle">
                                        <p:cTn dur="1" fill="hold" display="0" masterRel="sameClick" afterEffect="1">
                                          <p:stCondLst>
                                            <p:cond evt="end" delay="0">
                                              <p:tn val="25"/>
                                            </p:cond>
                                          </p:stCondLst>
                                        </p:cTn>
                                        <p:tgtEl>
                                          <p:spTgt spid="24"/>
                                        </p:tgtEl>
                                        <p:attrNameLst>
                                          <p:attrName>style.visibility</p:attrName>
                                        </p:attrNameLst>
                                      </p:cBhvr>
                                      <p:to>
                                        <p:strVal val="hidden"/>
                                      </p:to>
                                    </p:set>
                                  </p:sub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subTnLst>
                                    <p:set>
                                      <p:cBhvr override="childStyle">
                                        <p:cTn dur="1" fill="hold" display="0" masterRel="sameClick" afterEffect="1">
                                          <p:stCondLst>
                                            <p:cond evt="end" delay="0">
                                              <p:tn val="27"/>
                                            </p:cond>
                                          </p:stCondLst>
                                        </p:cTn>
                                        <p:tgtEl>
                                          <p:spTgt spid="23"/>
                                        </p:tgtEl>
                                        <p:attrNameLst>
                                          <p:attrName>style.visibility</p:attrName>
                                        </p:attrNameLst>
                                      </p:cBhvr>
                                      <p:to>
                                        <p:strVal val="hidden"/>
                                      </p:to>
                                    </p:set>
                                  </p:subTnLst>
                                </p:cTn>
                              </p:par>
                            </p:childTnLst>
                          </p:cTn>
                        </p:par>
                        <p:par>
                          <p:cTn id="30" fill="hold">
                            <p:stCondLst>
                              <p:cond delay="8000"/>
                            </p:stCondLst>
                            <p:childTnLst>
                              <p:par>
                                <p:cTn id="31" presetID="22" presetClass="exit" presetSubtype="4" fill="hold" nodeType="afterEffect">
                                  <p:stCondLst>
                                    <p:cond delay="1000"/>
                                  </p:stCondLst>
                                  <p:childTnLst>
                                    <p:animEffect transition="out" filter="wipe(down)">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par>
                          <p:cTn id="34" fill="hold">
                            <p:stCondLst>
                              <p:cond delay="9500"/>
                            </p:stCondLst>
                            <p:childTnLst>
                              <p:par>
                                <p:cTn id="35" presetID="12" presetClass="exit" presetSubtype="8" fill="hold" nodeType="after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ppt_w*1.125000"/>
                                          </p:val>
                                        </p:tav>
                                      </p:tavLst>
                                    </p:anim>
                                    <p:animEffect transition="out" filter="wipe(left)">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264" y="370375"/>
            <a:ext cx="3995736" cy="462759"/>
          </a:xfrm>
        </p:spPr>
        <p:txBody>
          <a:bodyPr/>
          <a:lstStyle/>
          <a:p>
            <a:r>
              <a:rPr lang="en-US" dirty="0"/>
              <a:t>Start today!</a:t>
            </a:r>
          </a:p>
        </p:txBody>
      </p:sp>
      <p:sp>
        <p:nvSpPr>
          <p:cNvPr id="9" name="Rectangle 8">
            <a:extLst>
              <a:ext uri="{FF2B5EF4-FFF2-40B4-BE49-F238E27FC236}">
                <a16:creationId xmlns:a16="http://schemas.microsoft.com/office/drawing/2014/main" id="{570D7EE8-008D-864E-A4FF-2EE699E1CFF5}"/>
              </a:ext>
            </a:extLst>
          </p:cNvPr>
          <p:cNvSpPr/>
          <p:nvPr/>
        </p:nvSpPr>
        <p:spPr>
          <a:xfrm>
            <a:off x="4859338" y="-2893"/>
            <a:ext cx="4284662" cy="51492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itle 3">
            <a:extLst>
              <a:ext uri="{FF2B5EF4-FFF2-40B4-BE49-F238E27FC236}">
                <a16:creationId xmlns:a16="http://schemas.microsoft.com/office/drawing/2014/main" id="{F8AC790A-F571-8644-AFD3-91A7D189408F}"/>
              </a:ext>
            </a:extLst>
          </p:cNvPr>
          <p:cNvSpPr txBox="1">
            <a:spLocks/>
          </p:cNvSpPr>
          <p:nvPr/>
        </p:nvSpPr>
        <p:spPr>
          <a:xfrm>
            <a:off x="576263" y="752567"/>
            <a:ext cx="4160742"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solidFill>
                  <a:srgbClr val="FF6C00"/>
                </a:solidFill>
              </a:rPr>
              <a:t>Reaxys</a:t>
            </a:r>
            <a:r>
              <a:rPr lang="en-US" dirty="0"/>
              <a:t> makes it easy.</a:t>
            </a:r>
          </a:p>
        </p:txBody>
      </p:sp>
      <p:pic>
        <p:nvPicPr>
          <p:cNvPr id="12" name="Picture 11" descr="A screenshot of a social media post&#13;&#10;&#13;&#10;Description automatically generated">
            <a:extLst>
              <a:ext uri="{FF2B5EF4-FFF2-40B4-BE49-F238E27FC236}">
                <a16:creationId xmlns:a16="http://schemas.microsoft.com/office/drawing/2014/main" id="{2DEE1B9C-322D-3644-92EA-F5136F144456}"/>
              </a:ext>
            </a:extLst>
          </p:cNvPr>
          <p:cNvPicPr>
            <a:picLocks noChangeAspect="1"/>
          </p:cNvPicPr>
          <p:nvPr/>
        </p:nvPicPr>
        <p:blipFill rotWithShape="1">
          <a:blip r:embed="rId2">
            <a:extLst>
              <a:ext uri="{28A0092B-C50C-407E-A947-70E740481C1C}">
                <a14:useLocalDpi xmlns:a14="http://schemas.microsoft.com/office/drawing/2010/main" val="0"/>
              </a:ext>
            </a:extLst>
          </a:blip>
          <a:srcRect l="2750"/>
          <a:stretch/>
        </p:blipFill>
        <p:spPr>
          <a:xfrm>
            <a:off x="5356922" y="1548315"/>
            <a:ext cx="3226116" cy="2046870"/>
          </a:xfrm>
          <a:prstGeom prst="rect">
            <a:avLst/>
          </a:prstGeom>
        </p:spPr>
      </p:pic>
      <p:pic>
        <p:nvPicPr>
          <p:cNvPr id="18" name="Picture 17">
            <a:extLst>
              <a:ext uri="{FF2B5EF4-FFF2-40B4-BE49-F238E27FC236}">
                <a16:creationId xmlns:a16="http://schemas.microsoft.com/office/drawing/2014/main" id="{A7FB7DA5-0FDF-9B42-8168-580B5560E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482" y="1834212"/>
            <a:ext cx="3110104" cy="1421762"/>
          </a:xfrm>
          <a:prstGeom prst="rect">
            <a:avLst/>
          </a:prstGeom>
          <a:ln w="38100">
            <a:solidFill>
              <a:schemeClr val="bg1"/>
            </a:solidFill>
          </a:ln>
        </p:spPr>
      </p:pic>
      <p:sp>
        <p:nvSpPr>
          <p:cNvPr id="21" name="Rectangle 20">
            <a:extLst>
              <a:ext uri="{FF2B5EF4-FFF2-40B4-BE49-F238E27FC236}">
                <a16:creationId xmlns:a16="http://schemas.microsoft.com/office/drawing/2014/main" id="{7FFAB49F-DE55-F14F-BC2B-033A84DA2C47}"/>
              </a:ext>
            </a:extLst>
          </p:cNvPr>
          <p:cNvSpPr/>
          <p:nvPr/>
        </p:nvSpPr>
        <p:spPr>
          <a:xfrm>
            <a:off x="7333453" y="2338767"/>
            <a:ext cx="97276" cy="106118"/>
          </a:xfrm>
          <a:prstGeom prst="rect">
            <a:avLst/>
          </a:prstGeom>
          <a:solidFill>
            <a:srgbClr val="B1D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building&#13;&#10;&#13;&#10;Description automatically generated">
            <a:extLst>
              <a:ext uri="{FF2B5EF4-FFF2-40B4-BE49-F238E27FC236}">
                <a16:creationId xmlns:a16="http://schemas.microsoft.com/office/drawing/2014/main" id="{8782341B-4229-554B-953F-E04028926574}"/>
              </a:ext>
            </a:extLst>
          </p:cNvPr>
          <p:cNvPicPr>
            <a:picLocks noChangeAspect="1"/>
          </p:cNvPicPr>
          <p:nvPr/>
        </p:nvPicPr>
        <p:blipFill>
          <a:blip r:embed="rId4">
            <a:clrChange>
              <a:clrFrom>
                <a:srgbClr val="444444">
                  <a:alpha val="5882"/>
                </a:srgbClr>
              </a:clrFrom>
              <a:clrTo>
                <a:srgbClr val="444444">
                  <a:alpha val="0"/>
                </a:srgbClr>
              </a:clrTo>
            </a:clrChange>
            <a:extLst>
              <a:ext uri="{28A0092B-C50C-407E-A947-70E740481C1C}">
                <a14:useLocalDpi xmlns:a14="http://schemas.microsoft.com/office/drawing/2010/main" val="0"/>
              </a:ext>
            </a:extLst>
          </a:blip>
          <a:stretch>
            <a:fillRect/>
          </a:stretch>
        </p:blipFill>
        <p:spPr>
          <a:xfrm>
            <a:off x="9218185" y="2119691"/>
            <a:ext cx="96295" cy="112564"/>
          </a:xfrm>
          <a:prstGeom prst="rect">
            <a:avLst/>
          </a:prstGeom>
        </p:spPr>
      </p:pic>
      <p:pic>
        <p:nvPicPr>
          <p:cNvPr id="14" name="Picture 13" descr="A screenshot of a cell phone&#13;&#10;&#13;&#10;Description automatically generated">
            <a:extLst>
              <a:ext uri="{FF2B5EF4-FFF2-40B4-BE49-F238E27FC236}">
                <a16:creationId xmlns:a16="http://schemas.microsoft.com/office/drawing/2014/main" id="{833A5199-52A3-214B-A17C-00B204D4CD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705" y="2323203"/>
            <a:ext cx="1065024" cy="1020072"/>
          </a:xfrm>
          <a:prstGeom prst="rect">
            <a:avLst/>
          </a:prstGeom>
        </p:spPr>
      </p:pic>
      <p:sp>
        <p:nvSpPr>
          <p:cNvPr id="15" name="Rectangle 14">
            <a:extLst>
              <a:ext uri="{FF2B5EF4-FFF2-40B4-BE49-F238E27FC236}">
                <a16:creationId xmlns:a16="http://schemas.microsoft.com/office/drawing/2014/main" id="{05D4EFF2-C401-C640-8907-A57A115C678C}"/>
              </a:ext>
            </a:extLst>
          </p:cNvPr>
          <p:cNvSpPr/>
          <p:nvPr/>
        </p:nvSpPr>
        <p:spPr>
          <a:xfrm>
            <a:off x="4061011" y="5413254"/>
            <a:ext cx="1021977"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5">
            <a:extLst>
              <a:ext uri="{FF2B5EF4-FFF2-40B4-BE49-F238E27FC236}">
                <a16:creationId xmlns:a16="http://schemas.microsoft.com/office/drawing/2014/main" id="{30A01B17-4D10-8C44-9379-906CB7F12B73}"/>
              </a:ext>
            </a:extLst>
          </p:cNvPr>
          <p:cNvSpPr txBox="1">
            <a:spLocks/>
          </p:cNvSpPr>
          <p:nvPr/>
        </p:nvSpPr>
        <p:spPr>
          <a:xfrm>
            <a:off x="576263" y="3730827"/>
            <a:ext cx="3995737" cy="896038"/>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Efficient access</a:t>
            </a:r>
          </a:p>
          <a:p>
            <a:pPr>
              <a:lnSpc>
                <a:spcPct val="150000"/>
              </a:lnSpc>
            </a:pPr>
            <a:r>
              <a:rPr lang="en-US" sz="1000" dirty="0"/>
              <a:t>The highly interlinked content lets you quickly navigate through the available information to capture and download what you need. </a:t>
            </a:r>
          </a:p>
        </p:txBody>
      </p:sp>
      <p:sp>
        <p:nvSpPr>
          <p:cNvPr id="17" name="Text Placeholder 5">
            <a:extLst>
              <a:ext uri="{FF2B5EF4-FFF2-40B4-BE49-F238E27FC236}">
                <a16:creationId xmlns:a16="http://schemas.microsoft.com/office/drawing/2014/main" id="{CA48EA9E-3B1A-8A4E-919D-40243F40142A}"/>
              </a:ext>
            </a:extLst>
          </p:cNvPr>
          <p:cNvSpPr txBox="1">
            <a:spLocks/>
          </p:cNvSpPr>
          <p:nvPr/>
        </p:nvSpPr>
        <p:spPr>
          <a:xfrm>
            <a:off x="576263" y="1407830"/>
            <a:ext cx="3995737" cy="997041"/>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Unique content</a:t>
            </a:r>
          </a:p>
          <a:p>
            <a:pPr>
              <a:lnSpc>
                <a:spcPct val="150000"/>
              </a:lnSpc>
            </a:pPr>
            <a:r>
              <a:rPr lang="en-US" sz="1000" dirty="0"/>
              <a:t>The combination of peer-reviewed literature, patents and other periodicals with excerpted data on substances and their properties create a unique portal to chemistry knowledge. </a:t>
            </a:r>
          </a:p>
        </p:txBody>
      </p:sp>
      <p:sp>
        <p:nvSpPr>
          <p:cNvPr id="19" name="Text Placeholder 5">
            <a:extLst>
              <a:ext uri="{FF2B5EF4-FFF2-40B4-BE49-F238E27FC236}">
                <a16:creationId xmlns:a16="http://schemas.microsoft.com/office/drawing/2014/main" id="{0E197675-D8D9-AF42-835A-3A036B0F52B1}"/>
              </a:ext>
            </a:extLst>
          </p:cNvPr>
          <p:cNvSpPr txBox="1">
            <a:spLocks/>
          </p:cNvSpPr>
          <p:nvPr/>
        </p:nvSpPr>
        <p:spPr>
          <a:xfrm>
            <a:off x="576263" y="2587616"/>
            <a:ext cx="3995737" cy="1024263"/>
          </a:xfrm>
          <a:prstGeom prst="rect">
            <a:avLst/>
          </a:prstGeom>
        </p:spPr>
        <p:txBody>
          <a:bodyPr vert="horz" lIns="91440" tIns="0" rIns="91440" bIns="45720" rtlCol="0">
            <a:noAutofit/>
          </a:bodyPr>
          <a:lstStyle>
            <a:lvl1pPr marL="0" indent="0" algn="l" defTabSz="685800" rtl="0" eaLnBrk="1" latinLnBrk="0" hangingPunct="1">
              <a:lnSpc>
                <a:spcPct val="100000"/>
              </a:lnSpc>
              <a:spcBef>
                <a:spcPts val="0"/>
              </a:spcBef>
              <a:spcAft>
                <a:spcPts val="600"/>
              </a:spcAft>
              <a:buClr>
                <a:srgbClr val="FF6C00"/>
              </a:buClr>
              <a:buFont typeface="Arial" charset="0"/>
              <a:buNone/>
              <a:tabLst>
                <a:tab pos="266700" algn="l"/>
              </a:tabLst>
              <a:defRPr lang="nl-NL" sz="1600" b="0" kern="1200">
                <a:solidFill>
                  <a:schemeClr val="tx1"/>
                </a:solidFill>
                <a:latin typeface="+mn-lt"/>
                <a:ea typeface="+mn-ea"/>
                <a:cs typeface="+mn-cs"/>
              </a:defRPr>
            </a:lvl1pPr>
            <a:lvl2pPr marL="360363" indent="-360363" algn="l" defTabSz="685800" rtl="0" eaLnBrk="1" latinLnBrk="0" hangingPunct="1">
              <a:lnSpc>
                <a:spcPct val="100000"/>
              </a:lnSpc>
              <a:spcBef>
                <a:spcPts val="375"/>
              </a:spcBef>
              <a:spcAft>
                <a:spcPts val="600"/>
              </a:spcAft>
              <a:buClr>
                <a:srgbClr val="FF6C00"/>
              </a:buClr>
              <a:buFont typeface="+mj-lt"/>
              <a:buAutoNum type="arabicPeriod"/>
              <a:defRPr lang="nl-NL" sz="1600" b="0" kern="1200">
                <a:solidFill>
                  <a:schemeClr val="tx1"/>
                </a:solidFill>
                <a:latin typeface="+mn-lt"/>
                <a:ea typeface="+mn-ea"/>
                <a:cs typeface="+mn-cs"/>
              </a:defRPr>
            </a:lvl2pPr>
            <a:lvl3pPr marL="365125" indent="0" algn="l" defTabSz="685800" rtl="0" eaLnBrk="1" latinLnBrk="0" hangingPunct="1">
              <a:lnSpc>
                <a:spcPct val="100000"/>
              </a:lnSpc>
              <a:spcBef>
                <a:spcPts val="375"/>
              </a:spcBef>
              <a:spcAft>
                <a:spcPts val="600"/>
              </a:spcAft>
              <a:buClr>
                <a:srgbClr val="FF6C00"/>
              </a:buClr>
              <a:buFont typeface="Arial" charset="0"/>
              <a:buNone/>
              <a:defRPr lang="nl-NL" sz="1600" b="0" kern="1200">
                <a:solidFill>
                  <a:schemeClr val="tx1"/>
                </a:solidFill>
                <a:latin typeface="+mn-lt"/>
                <a:ea typeface="+mn-ea"/>
                <a:cs typeface="+mn-cs"/>
              </a:defRPr>
            </a:lvl3pPr>
            <a:lvl4pPr marL="549275" indent="0" algn="l" defTabSz="685800" rtl="0" eaLnBrk="1" latinLnBrk="0" hangingPunct="1">
              <a:lnSpc>
                <a:spcPct val="100000"/>
              </a:lnSpc>
              <a:spcBef>
                <a:spcPts val="375"/>
              </a:spcBef>
              <a:spcAft>
                <a:spcPts val="600"/>
              </a:spcAft>
              <a:buClr>
                <a:srgbClr val="FF6C00"/>
              </a:buClr>
              <a:buFont typeface="Courier New" panose="02070309020205020404" pitchFamily="49" charset="0"/>
              <a:buNone/>
              <a:tabLst/>
              <a:defRPr lang="nl-NL" sz="1600" b="0" kern="1200">
                <a:solidFill>
                  <a:schemeClr val="tx1"/>
                </a:solidFill>
                <a:latin typeface="+mn-lt"/>
                <a:ea typeface="+mn-ea"/>
                <a:cs typeface="+mn-cs"/>
              </a:defRPr>
            </a:lvl4pPr>
            <a:lvl5pPr marL="725488" indent="0" algn="l" defTabSz="685800" rtl="0" eaLnBrk="1" latinLnBrk="0" hangingPunct="1">
              <a:lnSpc>
                <a:spcPct val="100000"/>
              </a:lnSpc>
              <a:spcBef>
                <a:spcPts val="375"/>
              </a:spcBef>
              <a:spcAft>
                <a:spcPts val="600"/>
              </a:spcAft>
              <a:buClr>
                <a:srgbClr val="FF6C00"/>
              </a:buClr>
              <a:buFont typeface="Arial" charset="0"/>
              <a:buNone/>
              <a:defRPr lang="de-DE" sz="1600" b="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000" b="1" dirty="0"/>
              <a:t>More search power</a:t>
            </a:r>
            <a:endParaRPr lang="en-US" sz="1000" dirty="0"/>
          </a:p>
          <a:p>
            <a:pPr>
              <a:lnSpc>
                <a:spcPct val="150000"/>
              </a:lnSpc>
            </a:pPr>
            <a:r>
              <a:rPr lang="en-US" sz="1000" dirty="0"/>
              <a:t>Reaxys eliminates barriers to searching with a keyword- and structure-based Quick Search and an easy-to-use Query Builder for combining multiple queries.</a:t>
            </a:r>
          </a:p>
        </p:txBody>
      </p:sp>
    </p:spTree>
    <p:extLst>
      <p:ext uri="{BB962C8B-B14F-4D97-AF65-F5344CB8AC3E}">
        <p14:creationId xmlns:p14="http://schemas.microsoft.com/office/powerpoint/2010/main" val="92686101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left)">
                                      <p:cBhvr>
                                        <p:cTn id="8" dur="500"/>
                                        <p:tgtEl>
                                          <p:spTgt spid="12"/>
                                        </p:tgtEl>
                                      </p:cBhvr>
                                    </p:animEffect>
                                  </p:childTnLst>
                                </p:cTn>
                              </p:par>
                            </p:childTnLst>
                          </p:cTn>
                        </p:par>
                        <p:par>
                          <p:cTn id="9" fill="hold">
                            <p:stCondLst>
                              <p:cond delay="500"/>
                            </p:stCondLst>
                            <p:childTnLst>
                              <p:par>
                                <p:cTn id="10" presetID="12" presetClass="exit" presetSubtype="2" fill="hold" nodeType="afterEffect">
                                  <p:stCondLst>
                                    <p:cond delay="3000"/>
                                  </p:stCondLst>
                                  <p:childTnLst>
                                    <p:anim calcmode="lin" valueType="num">
                                      <p:cBhvr additive="base">
                                        <p:cTn id="11" dur="500"/>
                                        <p:tgtEl>
                                          <p:spTgt spid="12"/>
                                        </p:tgtEl>
                                        <p:attrNameLst>
                                          <p:attrName>ppt_x</p:attrName>
                                        </p:attrNameLst>
                                      </p:cBhvr>
                                      <p:tavLst>
                                        <p:tav tm="0">
                                          <p:val>
                                            <p:strVal val="#ppt_x"/>
                                          </p:val>
                                        </p:tav>
                                        <p:tav tm="100000">
                                          <p:val>
                                            <p:strVal val="#ppt_x+#ppt_w*1.125000"/>
                                          </p:val>
                                        </p:tav>
                                      </p:tavLst>
                                    </p:anim>
                                    <p:animEffect transition="out" filter="wipe(right)">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par>
                          <p:cTn id="14" fill="hold">
                            <p:stCondLst>
                              <p:cond delay="4000"/>
                            </p:stCondLst>
                            <p:childTnLst>
                              <p:par>
                                <p:cTn id="15" presetID="1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ppt_x</p:attrName>
                                        </p:attrNameLst>
                                      </p:cBhvr>
                                      <p:tavLst>
                                        <p:tav tm="0">
                                          <p:val>
                                            <p:strVal val="#ppt_x-#ppt_w*1.125000"/>
                                          </p:val>
                                        </p:tav>
                                        <p:tav tm="100000">
                                          <p:val>
                                            <p:strVal val="#ppt_x"/>
                                          </p:val>
                                        </p:tav>
                                      </p:tavLst>
                                    </p:anim>
                                    <p:animEffect transition="in" filter="wipe(right)">
                                      <p:cBhvr>
                                        <p:cTn id="18" dur="500"/>
                                        <p:tgtEl>
                                          <p:spTgt spid="18"/>
                                        </p:tgtEl>
                                      </p:cBhvr>
                                    </p:animEffect>
                                  </p:childTnLst>
                                </p:cTn>
                              </p:par>
                            </p:childTnLst>
                          </p:cTn>
                        </p:par>
                        <p:par>
                          <p:cTn id="19" fill="hold">
                            <p:stCondLst>
                              <p:cond delay="5000"/>
                            </p:stCondLst>
                            <p:childTnLst>
                              <p:par>
                                <p:cTn id="20" presetID="0" presetClass="path" presetSubtype="0" accel="50000" decel="50000" fill="hold" nodeType="afterEffect">
                                  <p:stCondLst>
                                    <p:cond delay="0"/>
                                  </p:stCondLst>
                                  <p:childTnLst>
                                    <p:animMotion origin="layout" path="M -0.00521 -0.00154 L -0.20399 0.04136 " pathEditMode="relative" rAng="0" ptsTypes="AA">
                                      <p:cBhvr>
                                        <p:cTn id="21" dur="2000" fill="hold"/>
                                        <p:tgtEl>
                                          <p:spTgt spid="20"/>
                                        </p:tgtEl>
                                        <p:attrNameLst>
                                          <p:attrName>ppt_x</p:attrName>
                                          <p:attrName>ppt_y</p:attrName>
                                        </p:attrNameLst>
                                      </p:cBhvr>
                                      <p:rCtr x="-9948" y="2130"/>
                                    </p:animMotion>
                                  </p:childTnLst>
                                </p:cTn>
                              </p:par>
                            </p:childTnLst>
                          </p:cTn>
                        </p:par>
                        <p:par>
                          <p:cTn id="22" fill="hold">
                            <p:stCondLst>
                              <p:cond delay="7000"/>
                            </p:stCondLst>
                            <p:childTnLst>
                              <p:par>
                                <p:cTn id="23" presetID="6" presetClass="emph" presetSubtype="0" autoRev="1" fill="hold" nodeType="afterEffect">
                                  <p:stCondLst>
                                    <p:cond delay="0"/>
                                  </p:stCondLst>
                                  <p:childTnLst>
                                    <p:animScale>
                                      <p:cBhvr>
                                        <p:cTn id="24" dur="500" fill="hold"/>
                                        <p:tgtEl>
                                          <p:spTgt spid="20"/>
                                        </p:tgtEl>
                                      </p:cBhvr>
                                      <p:by x="75000" y="75000"/>
                                    </p:animScale>
                                  </p:childTnLst>
                                  <p:subTnLst>
                                    <p:set>
                                      <p:cBhvr override="childStyle">
                                        <p:cTn dur="1" fill="hold" display="0" masterRel="sameClick" afterEffect="1">
                                          <p:stCondLst>
                                            <p:cond evt="end" delay="0">
                                              <p:tn val="23"/>
                                            </p:cond>
                                          </p:stCondLst>
                                        </p:cTn>
                                        <p:tgtEl>
                                          <p:spTgt spid="20"/>
                                        </p:tgtEl>
                                        <p:attrNameLst>
                                          <p:attrName>style.visibility</p:attrName>
                                        </p:attrNameLst>
                                      </p:cBhvr>
                                      <p:to>
                                        <p:strVal val="hidden"/>
                                      </p:to>
                                    </p:set>
                                  </p:sub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subTnLst>
                                    <p:set>
                                      <p:cBhvr override="childStyle">
                                        <p:cTn dur="1" fill="hold" display="0" masterRel="sameClick" afterEffect="1">
                                          <p:stCondLst>
                                            <p:cond evt="end" delay="0">
                                              <p:tn val="25"/>
                                            </p:cond>
                                          </p:stCondLst>
                                        </p:cTn>
                                        <p:tgtEl>
                                          <p:spTgt spid="21"/>
                                        </p:tgtEl>
                                        <p:attrNameLst>
                                          <p:attrName>style.visibility</p:attrName>
                                        </p:attrNameLst>
                                      </p:cBhvr>
                                      <p:to>
                                        <p:strVal val="hidden"/>
                                      </p:to>
                                    </p:set>
                                  </p:subTnLst>
                                </p:cTn>
                              </p:par>
                            </p:childTnLst>
                          </p:cTn>
                        </p:par>
                        <p:par>
                          <p:cTn id="28" fill="hold">
                            <p:stCondLst>
                              <p:cond delay="8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8500"/>
                            </p:stCondLst>
                            <p:childTnLst>
                              <p:par>
                                <p:cTn id="33" presetID="10" presetClass="entr" presetSubtype="0" fill="hold" grpId="0" nodeType="afterEffect">
                                  <p:stCondLst>
                                    <p:cond delay="10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3468A07-1699-384C-BC20-DC2869B28BF1}"/>
              </a:ext>
            </a:extLst>
          </p:cNvPr>
          <p:cNvSpPr/>
          <p:nvPr/>
        </p:nvSpPr>
        <p:spPr>
          <a:xfrm>
            <a:off x="-2351" y="1522103"/>
            <a:ext cx="9146351" cy="26619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itle 7"/>
          <p:cNvSpPr>
            <a:spLocks noGrp="1"/>
          </p:cNvSpPr>
          <p:nvPr>
            <p:ph type="title"/>
          </p:nvPr>
        </p:nvSpPr>
        <p:spPr>
          <a:xfrm>
            <a:off x="576263" y="370375"/>
            <a:ext cx="7991475" cy="769087"/>
          </a:xfrm>
        </p:spPr>
        <p:txBody>
          <a:bodyPr anchor="t"/>
          <a:lstStyle/>
          <a:p>
            <a:r>
              <a:rPr lang="en-US" dirty="0"/>
              <a:t>Go beyond the title and abstract</a:t>
            </a:r>
            <a:br>
              <a:rPr lang="en-US" dirty="0"/>
            </a:br>
            <a:endParaRPr lang="en-US" dirty="0"/>
          </a:p>
        </p:txBody>
      </p:sp>
      <p:sp>
        <p:nvSpPr>
          <p:cNvPr id="14" name="Title 1">
            <a:extLst>
              <a:ext uri="{FF2B5EF4-FFF2-40B4-BE49-F238E27FC236}">
                <a16:creationId xmlns:a16="http://schemas.microsoft.com/office/drawing/2014/main" id="{E88E4A71-F2E9-944C-81C6-2856CA4C1833}"/>
              </a:ext>
            </a:extLst>
          </p:cNvPr>
          <p:cNvSpPr txBox="1">
            <a:spLocks/>
          </p:cNvSpPr>
          <p:nvPr/>
        </p:nvSpPr>
        <p:spPr>
          <a:xfrm>
            <a:off x="590982" y="2222616"/>
            <a:ext cx="3981018" cy="1260895"/>
          </a:xfrm>
          <a:prstGeom prst="rect">
            <a:avLst/>
          </a:prstGeom>
        </p:spPr>
        <p:txBody>
          <a:bodyPr vert="horz" lIns="91440" tIns="45720" rIns="91440" bIns="45720" rtlCol="0" anchor="t" anchorCtr="0">
            <a:noAutofit/>
          </a:bodyPr>
          <a:lstStyle>
            <a:lvl1pPr algn="l" defTabSz="685800" rtl="0" eaLnBrk="1" latinLnBrk="0" hangingPunct="1">
              <a:lnSpc>
                <a:spcPts val="4800"/>
              </a:lnSpc>
              <a:spcBef>
                <a:spcPct val="0"/>
              </a:spcBef>
              <a:buNone/>
              <a:defRPr sz="4000" kern="1200">
                <a:solidFill>
                  <a:schemeClr val="tx1"/>
                </a:solidFill>
                <a:latin typeface="+mj-lt"/>
                <a:ea typeface="+mj-ea"/>
                <a:cs typeface="+mj-cs"/>
              </a:defRPr>
            </a:lvl1pPr>
          </a:lstStyle>
          <a:p>
            <a:pPr>
              <a:lnSpc>
                <a:spcPct val="150000"/>
              </a:lnSpc>
            </a:pPr>
            <a:r>
              <a:rPr lang="en-US" sz="1200" dirty="0"/>
              <a:t>Reaxys delivers relevant chemistry excerpted from all components of publications: the title, abstract, text, graphs, reaction schemes, tables, structure diagrams and supplementary information</a:t>
            </a:r>
          </a:p>
          <a:p>
            <a:pPr lvl="0" defTabSz="457178">
              <a:lnSpc>
                <a:spcPct val="150000"/>
              </a:lnSpc>
              <a:defRPr/>
            </a:pPr>
            <a:endParaRPr lang="en-US" sz="1400" dirty="0"/>
          </a:p>
        </p:txBody>
      </p:sp>
      <p:sp>
        <p:nvSpPr>
          <p:cNvPr id="9" name="Rectangle 8">
            <a:extLst>
              <a:ext uri="{FF2B5EF4-FFF2-40B4-BE49-F238E27FC236}">
                <a16:creationId xmlns:a16="http://schemas.microsoft.com/office/drawing/2014/main" id="{92D46CDE-2455-AF4A-989C-320781F8B67A}"/>
              </a:ext>
            </a:extLst>
          </p:cNvPr>
          <p:cNvSpPr/>
          <p:nvPr/>
        </p:nvSpPr>
        <p:spPr>
          <a:xfrm>
            <a:off x="4061011" y="5413254"/>
            <a:ext cx="1021977" cy="441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680" y="2133469"/>
            <a:ext cx="3600000" cy="14391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680" y="2651537"/>
            <a:ext cx="2124000" cy="1072829"/>
          </a:xfrm>
          <a:prstGeom prst="rect">
            <a:avLst/>
          </a:prstGeom>
          <a:ln w="38100">
            <a:solidFill>
              <a:srgbClr val="F2F2F2"/>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680" y="2652467"/>
            <a:ext cx="1512000" cy="1090175"/>
          </a:xfrm>
          <a:prstGeom prst="rect">
            <a:avLst/>
          </a:prstGeom>
          <a:ln w="38100">
            <a:solidFill>
              <a:srgbClr val="F2F2F2"/>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0313" y="2916741"/>
            <a:ext cx="1440000" cy="1133540"/>
          </a:xfrm>
          <a:prstGeom prst="rect">
            <a:avLst/>
          </a:prstGeom>
          <a:ln w="38100">
            <a:solidFill>
              <a:srgbClr val="F2F2F2"/>
            </a:solidFill>
          </a:ln>
        </p:spPr>
      </p:pic>
    </p:spTree>
    <p:extLst>
      <p:ext uri="{BB962C8B-B14F-4D97-AF65-F5344CB8AC3E}">
        <p14:creationId xmlns:p14="http://schemas.microsoft.com/office/powerpoint/2010/main" val="183382591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4500"/>
                            </p:stCondLst>
                            <p:childTnLst>
                              <p:par>
                                <p:cTn id="13" presetID="0" presetClass="path" presetSubtype="0" accel="50000" decel="50000" fill="hold" nodeType="afterEffect">
                                  <p:stCondLst>
                                    <p:cond delay="1000"/>
                                  </p:stCondLst>
                                  <p:childTnLst>
                                    <p:animMotion origin="layout" path="M 1.94444E-6 4.69136E-6 L 0.00104 -0.09414 " pathEditMode="relative" rAng="0" ptsTypes="AA">
                                      <p:cBhvr>
                                        <p:cTn id="14" dur="2000" fill="hold"/>
                                        <p:tgtEl>
                                          <p:spTgt spid="6"/>
                                        </p:tgtEl>
                                        <p:attrNameLst>
                                          <p:attrName>ppt_x</p:attrName>
                                          <p:attrName>ppt_y</p:attrName>
                                        </p:attrNameLst>
                                      </p:cBhvr>
                                      <p:rCtr x="0" y="-5340"/>
                                    </p:animMotion>
                                  </p:childTnLst>
                                </p:cTn>
                              </p:par>
                            </p:childTnLst>
                          </p:cTn>
                        </p:par>
                        <p:par>
                          <p:cTn id="15" fill="hold">
                            <p:stCondLst>
                              <p:cond delay="7500"/>
                            </p:stCondLst>
                            <p:childTnLst>
                              <p:par>
                                <p:cTn id="16" presetID="2" presetClass="entr" presetSubtype="4" accel="50000" decel="5000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8500"/>
                            </p:stCondLst>
                            <p:childTnLst>
                              <p:par>
                                <p:cTn id="21" presetID="2" presetClass="entr" presetSubtype="4" accel="50000" decel="50000" fill="hold" nodeType="afterEffect">
                                  <p:stCondLst>
                                    <p:cond delay="1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1000"/>
                            </p:stCondLst>
                            <p:childTnLst>
                              <p:par>
                                <p:cTn id="26" presetID="2" presetClass="entr" presetSubtype="4" accel="50000" decel="50000" fill="hold" nodeType="afterEffect">
                                  <p:stCondLst>
                                    <p:cond delay="15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ppt_x"/>
                                          </p:val>
                                        </p:tav>
                                        <p:tav tm="100000">
                                          <p:val>
                                            <p:strVal val="#ppt_x"/>
                                          </p:val>
                                        </p:tav>
                                      </p:tavLst>
                                    </p:anim>
                                    <p:anim calcmode="lin" valueType="num">
                                      <p:cBhvr additive="base">
                                        <p:cTn id="29" dur="1000" fill="hold"/>
                                        <p:tgtEl>
                                          <p:spTgt spid="4"/>
                                        </p:tgtEl>
                                        <p:attrNameLst>
                                          <p:attrName>ppt_y</p:attrName>
                                        </p:attrNameLst>
                                      </p:cBhvr>
                                      <p:tavLst>
                                        <p:tav tm="0">
                                          <p:val>
                                            <p:strVal val="1+#ppt_h/2"/>
                                          </p:val>
                                        </p:tav>
                                        <p:tav tm="100000">
                                          <p:val>
                                            <p:strVal val="#ppt_y"/>
                                          </p:val>
                                        </p:tav>
                                      </p:tavLst>
                                    </p:anim>
                                  </p:childTnLst>
                                </p:cTn>
                              </p:par>
                            </p:childTnLst>
                          </p:cTn>
                        </p:par>
                        <p:par>
                          <p:cTn id="30" fill="hold">
                            <p:stCondLst>
                              <p:cond delay="13500"/>
                            </p:stCondLst>
                            <p:childTnLst>
                              <p:par>
                                <p:cTn id="31" presetID="10" presetClass="entr" presetSubtype="0" fill="hold" grpId="0" nodeType="afterEffect">
                                  <p:stCondLst>
                                    <p:cond delay="40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718</Words>
  <Application>Microsoft Macintosh PowerPoint</Application>
  <PresentationFormat>On-screen Show (16:9)</PresentationFormat>
  <Paragraphs>91</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Nexus Sans OT</vt:lpstr>
      <vt:lpstr>Elsevier</vt:lpstr>
      <vt:lpstr>PowerPoint Presentation</vt:lpstr>
      <vt:lpstr>Want to do faster and better chemistry research? There’s a lot of valuable information out there.</vt:lpstr>
      <vt:lpstr>Want to do faster and better chemistry research? There’s a lot of valuable information out there.</vt:lpstr>
      <vt:lpstr>Start today! </vt:lpstr>
      <vt:lpstr>Start today! </vt:lpstr>
      <vt:lpstr>Start today!</vt:lpstr>
      <vt:lpstr>Start today!</vt:lpstr>
      <vt:lpstr>Start today!</vt:lpstr>
      <vt:lpstr>Go beyond the title and abstract </vt:lpstr>
      <vt:lpstr>Use data immediately</vt:lpstr>
      <vt:lpstr>Use data immediately</vt:lpstr>
      <vt:lpstr>Solve real-world problems</vt:lpstr>
      <vt:lpstr>Get the most out of Reaxys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2019-01-29T21:39:02Z</dcterms:modified>
</cp:coreProperties>
</file>