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9"/>
  </p:notesMasterIdLst>
  <p:sldIdLst>
    <p:sldId id="297" r:id="rId5"/>
    <p:sldId id="349" r:id="rId6"/>
    <p:sldId id="317" r:id="rId7"/>
    <p:sldId id="307" r:id="rId8"/>
    <p:sldId id="318" r:id="rId9"/>
    <p:sldId id="319" r:id="rId10"/>
    <p:sldId id="320" r:id="rId11"/>
    <p:sldId id="321" r:id="rId12"/>
    <p:sldId id="322" r:id="rId13"/>
    <p:sldId id="325" r:id="rId14"/>
    <p:sldId id="326" r:id="rId15"/>
    <p:sldId id="350" r:id="rId16"/>
    <p:sldId id="351" r:id="rId17"/>
    <p:sldId id="352" r:id="rId18"/>
    <p:sldId id="353" r:id="rId19"/>
    <p:sldId id="331" r:id="rId20"/>
    <p:sldId id="332" r:id="rId21"/>
    <p:sldId id="333" r:id="rId22"/>
    <p:sldId id="334" r:id="rId23"/>
    <p:sldId id="354" r:id="rId24"/>
    <p:sldId id="336" r:id="rId25"/>
    <p:sldId id="355" r:id="rId26"/>
    <p:sldId id="356" r:id="rId27"/>
    <p:sldId id="339" r:id="rId28"/>
    <p:sldId id="340" r:id="rId29"/>
    <p:sldId id="341" r:id="rId30"/>
    <p:sldId id="342" r:id="rId31"/>
    <p:sldId id="343" r:id="rId32"/>
    <p:sldId id="357" r:id="rId33"/>
    <p:sldId id="345" r:id="rId34"/>
    <p:sldId id="346" r:id="rId35"/>
    <p:sldId id="347" r:id="rId36"/>
    <p:sldId id="348" r:id="rId37"/>
    <p:sldId id="323"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guide id="3" orient="horz" pos="463" userDrawn="1">
          <p15:clr>
            <a:srgbClr val="A4A3A4"/>
          </p15:clr>
        </p15:guide>
        <p15:guide id="4" orient="horz" pos="684" userDrawn="1">
          <p15:clr>
            <a:srgbClr val="A4A3A4"/>
          </p15:clr>
        </p15:guide>
        <p15:guide id="5" orient="horz" pos="26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CAC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66" autoAdjust="0"/>
    <p:restoredTop sz="95891"/>
  </p:normalViewPr>
  <p:slideViewPr>
    <p:cSldViewPr snapToGrid="0" showGuides="1">
      <p:cViewPr varScale="1">
        <p:scale>
          <a:sx n="83" d="100"/>
          <a:sy n="83" d="100"/>
        </p:scale>
        <p:origin x="1140" y="60"/>
      </p:cViewPr>
      <p:guideLst>
        <p:guide pos="5760"/>
        <p:guide orient="horz" pos="1620"/>
        <p:guide orient="horz" pos="463"/>
        <p:guide orient="horz" pos="684"/>
        <p:guide orient="horz" pos="2604"/>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A17C9-A172-4BD1-BFF9-A6E7110D7F16}"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A4067EB1-8A86-4D86-9A4C-08E0A1D910F8}">
      <dgm:prSet phldrT="[Text]" custT="1"/>
      <dgm:spPr>
        <a:solidFill>
          <a:schemeClr val="tx1"/>
        </a:solidFill>
        <a:ln>
          <a:noFill/>
        </a:ln>
      </dgm:spPr>
      <dgm:t>
        <a:bodyPr lIns="182880" tIns="0" rIns="182880" bIns="0"/>
        <a:lstStyle/>
        <a:p>
          <a:pPr algn="l"/>
          <a:r>
            <a:rPr lang="en-US" sz="1200" b="0" dirty="0">
              <a:latin typeface="+mn-lt"/>
            </a:rPr>
            <a:t>Researcher (post-doc)</a:t>
          </a:r>
        </a:p>
      </dgm:t>
    </dgm:pt>
    <dgm:pt modelId="{DEC6E4E8-51B2-465C-AA45-C6F8954D7080}" type="parTrans" cxnId="{C90ECDD8-D70B-4EB6-B168-3F27A1DB5A51}">
      <dgm:prSet/>
      <dgm:spPr/>
      <dgm:t>
        <a:bodyPr/>
        <a:lstStyle/>
        <a:p>
          <a:endParaRPr lang="en-US" sz="1100">
            <a:latin typeface="+mj-lt"/>
          </a:endParaRPr>
        </a:p>
      </dgm:t>
    </dgm:pt>
    <dgm:pt modelId="{5FF52690-5FB4-46DF-B8D6-659FBCA50772}" type="sibTrans" cxnId="{C90ECDD8-D70B-4EB6-B168-3F27A1DB5A51}">
      <dgm:prSet/>
      <dgm:spPr/>
      <dgm:t>
        <a:bodyPr/>
        <a:lstStyle/>
        <a:p>
          <a:endParaRPr lang="en-US" sz="1100">
            <a:latin typeface="+mj-lt"/>
          </a:endParaRPr>
        </a:p>
      </dgm:t>
    </dgm:pt>
    <dgm:pt modelId="{5A82F350-70EE-47B2-A28F-3F611371770C}">
      <dgm:prSet phldrT="[Text]" custT="1"/>
      <dgm:spPr>
        <a:solidFill>
          <a:srgbClr val="DCDCDD">
            <a:alpha val="50000"/>
          </a:srgbClr>
        </a:solidFill>
        <a:ln>
          <a:noFill/>
        </a:ln>
      </dgm:spPr>
      <dgm:t>
        <a:bodyPr lIns="91440" tIns="91440" rIns="91440" bIns="91440"/>
        <a:lstStyle/>
        <a:p>
          <a:pPr marL="119063" indent="-111125">
            <a:lnSpc>
              <a:spcPct val="100000"/>
            </a:lnSpc>
            <a:spcBef>
              <a:spcPts val="0"/>
            </a:spcBef>
            <a:spcAft>
              <a:spcPts val="600"/>
            </a:spcAft>
            <a:buClr>
              <a:schemeClr val="tx2"/>
            </a:buClr>
            <a:tabLst/>
          </a:pPr>
          <a:r>
            <a:rPr lang="en-US" altLang="ja-JP" sz="1000" dirty="0">
              <a:solidFill>
                <a:schemeClr val="tx1"/>
              </a:solidFill>
              <a:latin typeface="+mn-lt"/>
            </a:rPr>
            <a:t>How do I make sure I don’t miss any relevant information? </a:t>
          </a:r>
          <a:endParaRPr lang="en-US" sz="1000" dirty="0">
            <a:solidFill>
              <a:schemeClr val="tx1"/>
            </a:solidFill>
            <a:latin typeface="+mn-lt"/>
          </a:endParaRPr>
        </a:p>
      </dgm:t>
    </dgm:pt>
    <dgm:pt modelId="{3E8DE85B-A6DC-4801-938B-DFF9308FB160}" type="parTrans" cxnId="{06B9ED41-9124-4228-98F8-E1D66AA3DBAD}">
      <dgm:prSet/>
      <dgm:spPr/>
      <dgm:t>
        <a:bodyPr/>
        <a:lstStyle/>
        <a:p>
          <a:endParaRPr lang="en-US" sz="1100">
            <a:latin typeface="+mj-lt"/>
          </a:endParaRPr>
        </a:p>
      </dgm:t>
    </dgm:pt>
    <dgm:pt modelId="{B1D7293D-9EB8-495C-955F-A47190007511}" type="sibTrans" cxnId="{06B9ED41-9124-4228-98F8-E1D66AA3DBAD}">
      <dgm:prSet/>
      <dgm:spPr/>
      <dgm:t>
        <a:bodyPr/>
        <a:lstStyle/>
        <a:p>
          <a:endParaRPr lang="en-US" sz="1100">
            <a:latin typeface="+mj-lt"/>
          </a:endParaRPr>
        </a:p>
      </dgm:t>
    </dgm:pt>
    <dgm:pt modelId="{3C1235D2-B99E-460C-BD63-C8816AA2467B}">
      <dgm:prSet phldrT="[Text]" custT="1"/>
      <dgm:spPr>
        <a:solidFill>
          <a:schemeClr val="tx1"/>
        </a:solidFill>
        <a:ln>
          <a:noFill/>
        </a:ln>
      </dgm:spPr>
      <dgm:t>
        <a:bodyPr lIns="182880" tIns="0" rIns="182880" bIns="0"/>
        <a:lstStyle/>
        <a:p>
          <a:pPr algn="l"/>
          <a:r>
            <a:rPr lang="en-US" sz="1200" b="0" dirty="0">
              <a:latin typeface="+mn-lt"/>
            </a:rPr>
            <a:t>Researcher (senior)</a:t>
          </a:r>
        </a:p>
      </dgm:t>
    </dgm:pt>
    <dgm:pt modelId="{495AF921-BCEA-4D7F-A118-366ABF408A52}" type="parTrans" cxnId="{3BEC18F1-83C5-49AA-89E2-3BE5F533D66B}">
      <dgm:prSet/>
      <dgm:spPr/>
      <dgm:t>
        <a:bodyPr/>
        <a:lstStyle/>
        <a:p>
          <a:endParaRPr lang="en-US" sz="1100">
            <a:latin typeface="+mj-lt"/>
          </a:endParaRPr>
        </a:p>
      </dgm:t>
    </dgm:pt>
    <dgm:pt modelId="{871FDC9D-48D1-4D8F-96AD-94360BA2E9DB}" type="sibTrans" cxnId="{3BEC18F1-83C5-49AA-89E2-3BE5F533D66B}">
      <dgm:prSet/>
      <dgm:spPr/>
      <dgm:t>
        <a:bodyPr/>
        <a:lstStyle/>
        <a:p>
          <a:endParaRPr lang="en-US" sz="1100">
            <a:latin typeface="+mj-lt"/>
          </a:endParaRPr>
        </a:p>
      </dgm:t>
    </dgm:pt>
    <dgm:pt modelId="{1E9F2C79-2BB5-47D1-9AC2-AD601A467058}">
      <dgm:prSet phldrT="[Text]" custT="1"/>
      <dgm:spPr>
        <a:solidFill>
          <a:srgbClr val="DCDCDD">
            <a:alpha val="50000"/>
          </a:srgbClr>
        </a:solidFill>
        <a:ln>
          <a:noFill/>
        </a:ln>
      </dgm:spPr>
      <dgm:t>
        <a:bodyPr lIns="91440" tIns="91440" rIns="91440"/>
        <a:lstStyle/>
        <a:p>
          <a:pPr marL="119063" indent="-111125">
            <a:lnSpc>
              <a:spcPct val="100000"/>
            </a:lnSpc>
            <a:spcAft>
              <a:spcPts val="600"/>
            </a:spcAft>
            <a:buClr>
              <a:schemeClr val="tx2"/>
            </a:buClr>
            <a:tabLst/>
          </a:pPr>
          <a:r>
            <a:rPr lang="en-US" altLang="ja-JP" sz="1000" dirty="0">
              <a:latin typeface="+mn-lt"/>
              <a:ea typeface="+mn-ea"/>
            </a:rPr>
            <a:t>How do I compare myself and my research team against peers?</a:t>
          </a:r>
          <a:endParaRPr lang="en-US" sz="1000" dirty="0">
            <a:latin typeface="+mn-lt"/>
          </a:endParaRPr>
        </a:p>
      </dgm:t>
    </dgm:pt>
    <dgm:pt modelId="{CD852CA2-0F57-4821-83CA-83EF97D7E703}" type="parTrans" cxnId="{AE2B1107-740C-442B-A5ED-EE7934C90082}">
      <dgm:prSet/>
      <dgm:spPr/>
      <dgm:t>
        <a:bodyPr/>
        <a:lstStyle/>
        <a:p>
          <a:endParaRPr lang="en-US" sz="1100">
            <a:latin typeface="+mj-lt"/>
          </a:endParaRPr>
        </a:p>
      </dgm:t>
    </dgm:pt>
    <dgm:pt modelId="{9C665BE1-0349-44D3-A376-88293701FD2B}" type="sibTrans" cxnId="{AE2B1107-740C-442B-A5ED-EE7934C90082}">
      <dgm:prSet/>
      <dgm:spPr/>
      <dgm:t>
        <a:bodyPr/>
        <a:lstStyle/>
        <a:p>
          <a:endParaRPr lang="en-US" sz="1100">
            <a:latin typeface="+mj-lt"/>
          </a:endParaRPr>
        </a:p>
      </dgm:t>
    </dgm:pt>
    <dgm:pt modelId="{2BEF726F-ACDC-4B61-8203-747A165CBF43}">
      <dgm:prSet custT="1"/>
      <dgm:spPr>
        <a:solidFill>
          <a:srgbClr val="DCDCDD">
            <a:alpha val="50000"/>
          </a:srgbClr>
        </a:solidFill>
        <a:ln>
          <a:noFill/>
        </a:ln>
      </dgm:spPr>
      <dgm:t>
        <a:bodyPr lIns="91440" tIns="91440" rIns="91440"/>
        <a:lstStyle/>
        <a:p>
          <a:pPr marL="119063" indent="-111125">
            <a:lnSpc>
              <a:spcPct val="100000"/>
            </a:lnSpc>
            <a:spcAft>
              <a:spcPts val="600"/>
            </a:spcAft>
            <a:buClr>
              <a:schemeClr val="tx2"/>
            </a:buClr>
            <a:tabLst/>
          </a:pPr>
          <a:r>
            <a:rPr lang="en-US" altLang="ja-JP" sz="1000" dirty="0">
              <a:latin typeface="+mn-lt"/>
              <a:ea typeface="+mn-ea"/>
            </a:rPr>
            <a:t>How many times have I been cited by others?</a:t>
          </a:r>
        </a:p>
      </dgm:t>
    </dgm:pt>
    <dgm:pt modelId="{8D4D2DF4-2A68-4517-B042-5F6775F62CEF}" type="parTrans" cxnId="{D17B60FF-5B56-42CC-A9B9-6096F1641272}">
      <dgm:prSet/>
      <dgm:spPr/>
      <dgm:t>
        <a:bodyPr/>
        <a:lstStyle/>
        <a:p>
          <a:endParaRPr lang="en-US" sz="1100">
            <a:latin typeface="+mj-lt"/>
          </a:endParaRPr>
        </a:p>
      </dgm:t>
    </dgm:pt>
    <dgm:pt modelId="{EC411767-14C5-4B84-B3D2-46EC8D0ACC02}" type="sibTrans" cxnId="{D17B60FF-5B56-42CC-A9B9-6096F1641272}">
      <dgm:prSet/>
      <dgm:spPr/>
      <dgm:t>
        <a:bodyPr/>
        <a:lstStyle/>
        <a:p>
          <a:endParaRPr lang="en-US" sz="1100">
            <a:latin typeface="+mj-lt"/>
          </a:endParaRPr>
        </a:p>
      </dgm:t>
    </dgm:pt>
    <dgm:pt modelId="{DC1ABBD9-9B29-43D4-94EA-229216528C41}">
      <dgm:prSet custT="1"/>
      <dgm:spPr>
        <a:solidFill>
          <a:srgbClr val="DCDCDD">
            <a:alpha val="50000"/>
          </a:srgbClr>
        </a:solidFill>
        <a:ln>
          <a:noFill/>
        </a:ln>
      </dgm:spPr>
      <dgm:t>
        <a:bodyPr lIns="91440" tIns="91440" rIns="91440"/>
        <a:lstStyle/>
        <a:p>
          <a:pPr marL="119063" indent="-111125">
            <a:lnSpc>
              <a:spcPct val="100000"/>
            </a:lnSpc>
            <a:spcAft>
              <a:spcPts val="600"/>
            </a:spcAft>
            <a:buClr>
              <a:schemeClr val="tx2"/>
            </a:buClr>
            <a:tabLst/>
          </a:pPr>
          <a:r>
            <a:rPr lang="en-US" altLang="ja-JP" sz="1000" dirty="0">
              <a:latin typeface="+mn-lt"/>
              <a:ea typeface="+mn-ea"/>
            </a:rPr>
            <a:t>Who should I collaborate with to increase my chances of publishing successfully</a:t>
          </a:r>
          <a:r>
            <a:rPr lang="en-US" altLang="ja-JP" sz="1000" dirty="0">
              <a:latin typeface="+mn-lt"/>
            </a:rPr>
            <a:t> and getting cited?</a:t>
          </a:r>
          <a:endParaRPr lang="en-US" sz="1000" dirty="0">
            <a:latin typeface="+mn-lt"/>
            <a:ea typeface="ＭＳ Ｐゴシック" charset="-128"/>
          </a:endParaRPr>
        </a:p>
      </dgm:t>
    </dgm:pt>
    <dgm:pt modelId="{66FBA722-1EA2-4F89-BA0B-2D112218A08F}" type="parTrans" cxnId="{55180371-18CF-41CB-93D5-20D5D7C045F7}">
      <dgm:prSet/>
      <dgm:spPr/>
      <dgm:t>
        <a:bodyPr/>
        <a:lstStyle/>
        <a:p>
          <a:endParaRPr lang="en-US" sz="1100">
            <a:latin typeface="+mj-lt"/>
          </a:endParaRPr>
        </a:p>
      </dgm:t>
    </dgm:pt>
    <dgm:pt modelId="{979FE4EF-5056-408D-AC51-1C46468119FC}" type="sibTrans" cxnId="{55180371-18CF-41CB-93D5-20D5D7C045F7}">
      <dgm:prSet/>
      <dgm:spPr/>
      <dgm:t>
        <a:bodyPr/>
        <a:lstStyle/>
        <a:p>
          <a:endParaRPr lang="en-US" sz="1100">
            <a:latin typeface="+mj-lt"/>
          </a:endParaRPr>
        </a:p>
      </dgm:t>
    </dgm:pt>
    <dgm:pt modelId="{033818F7-D106-420F-A63B-A5D71C74B9EE}">
      <dgm:prSet custT="1"/>
      <dgm:spPr>
        <a:solidFill>
          <a:srgbClr val="DCDCDD">
            <a:alpha val="50000"/>
          </a:srgbClr>
        </a:solidFill>
        <a:ln>
          <a:noFill/>
        </a:ln>
      </dgm:spPr>
      <dgm:t>
        <a:bodyPr lIns="91440" tIns="91440" rIns="91440" bIns="91440"/>
        <a:lstStyle/>
        <a:p>
          <a:pPr marL="119063" indent="-111125">
            <a:lnSpc>
              <a:spcPct val="100000"/>
            </a:lnSpc>
            <a:spcBef>
              <a:spcPts val="0"/>
            </a:spcBef>
            <a:spcAft>
              <a:spcPts val="600"/>
            </a:spcAft>
            <a:buClr>
              <a:schemeClr val="tx2"/>
            </a:buClr>
            <a:tabLst/>
          </a:pPr>
          <a:r>
            <a:rPr lang="en-US" altLang="ja-JP" sz="1000" dirty="0">
              <a:solidFill>
                <a:schemeClr val="tx1"/>
              </a:solidFill>
              <a:latin typeface="+mn-lt"/>
              <a:ea typeface="+mn-ea"/>
            </a:rPr>
            <a:t>Which journals should I publish in to make myself more visible to the research community?</a:t>
          </a:r>
          <a:endParaRPr lang="en-US" altLang="ja-JP" sz="1000" dirty="0">
            <a:solidFill>
              <a:schemeClr val="tx1"/>
            </a:solidFill>
            <a:latin typeface="+mn-lt"/>
          </a:endParaRPr>
        </a:p>
      </dgm:t>
    </dgm:pt>
    <dgm:pt modelId="{D61C70FB-08F2-4CAA-925F-F51402CF9C79}" type="parTrans" cxnId="{FEE46E57-4A6A-4665-974B-2AD8183A40F6}">
      <dgm:prSet/>
      <dgm:spPr/>
      <dgm:t>
        <a:bodyPr/>
        <a:lstStyle/>
        <a:p>
          <a:endParaRPr lang="en-US"/>
        </a:p>
      </dgm:t>
    </dgm:pt>
    <dgm:pt modelId="{B5E7F189-053D-405E-963F-F414D4FE09B9}" type="sibTrans" cxnId="{FEE46E57-4A6A-4665-974B-2AD8183A40F6}">
      <dgm:prSet/>
      <dgm:spPr/>
      <dgm:t>
        <a:bodyPr/>
        <a:lstStyle/>
        <a:p>
          <a:endParaRPr lang="en-US"/>
        </a:p>
      </dgm:t>
    </dgm:pt>
    <dgm:pt modelId="{E41E4ABA-E087-4BA0-9A31-65DAAE623193}">
      <dgm:prSet custT="1"/>
      <dgm:spPr>
        <a:solidFill>
          <a:srgbClr val="DCDCDD">
            <a:alpha val="50000"/>
          </a:srgbClr>
        </a:solidFill>
        <a:ln>
          <a:noFill/>
        </a:ln>
      </dgm:spPr>
      <dgm:t>
        <a:bodyPr lIns="91440" tIns="91440" rIns="91440" bIns="91440"/>
        <a:lstStyle/>
        <a:p>
          <a:pPr marL="119063" indent="-111125">
            <a:lnSpc>
              <a:spcPct val="100000"/>
            </a:lnSpc>
            <a:spcBef>
              <a:spcPts val="0"/>
            </a:spcBef>
            <a:spcAft>
              <a:spcPts val="600"/>
            </a:spcAft>
            <a:buClr>
              <a:schemeClr val="tx2"/>
            </a:buClr>
            <a:tabLst/>
          </a:pPr>
          <a:r>
            <a:rPr lang="en-US" altLang="ja-JP" sz="1000" dirty="0">
              <a:solidFill>
                <a:schemeClr val="tx1"/>
              </a:solidFill>
              <a:latin typeface="+mn-lt"/>
              <a:ea typeface="+mn-ea"/>
            </a:rPr>
            <a:t>How can I get tenure and advance my career?</a:t>
          </a:r>
        </a:p>
      </dgm:t>
    </dgm:pt>
    <dgm:pt modelId="{18DB2426-19FD-4214-8A50-745D6EFB6975}" type="parTrans" cxnId="{AE041511-91FF-446D-9D47-380E78284C86}">
      <dgm:prSet/>
      <dgm:spPr/>
      <dgm:t>
        <a:bodyPr/>
        <a:lstStyle/>
        <a:p>
          <a:endParaRPr lang="en-US"/>
        </a:p>
      </dgm:t>
    </dgm:pt>
    <dgm:pt modelId="{0BA50AAB-137A-4BED-8AC8-4F6FA55BD0EA}" type="sibTrans" cxnId="{AE041511-91FF-446D-9D47-380E78284C86}">
      <dgm:prSet/>
      <dgm:spPr/>
      <dgm:t>
        <a:bodyPr/>
        <a:lstStyle/>
        <a:p>
          <a:endParaRPr lang="en-US"/>
        </a:p>
      </dgm:t>
    </dgm:pt>
    <dgm:pt modelId="{3E2176BB-5776-4494-9A93-8C9C9C26735F}">
      <dgm:prSet custT="1"/>
      <dgm:spPr>
        <a:solidFill>
          <a:srgbClr val="DCDCDD">
            <a:alpha val="50000"/>
          </a:srgbClr>
        </a:solidFill>
        <a:ln>
          <a:noFill/>
        </a:ln>
      </dgm:spPr>
      <dgm:t>
        <a:bodyPr lIns="91440" tIns="91440" rIns="91440"/>
        <a:lstStyle/>
        <a:p>
          <a:pPr marL="119063" indent="-111125">
            <a:lnSpc>
              <a:spcPct val="100000"/>
            </a:lnSpc>
            <a:spcAft>
              <a:spcPts val="600"/>
            </a:spcAft>
            <a:buClr>
              <a:schemeClr val="tx2"/>
            </a:buClr>
            <a:tabLst/>
          </a:pPr>
          <a:r>
            <a:rPr lang="en-US" sz="1000" dirty="0">
              <a:latin typeface="+mn-lt"/>
              <a:ea typeface="ＭＳ Ｐゴシック" charset="-128"/>
            </a:rPr>
            <a:t>How do I secure more funding?</a:t>
          </a:r>
        </a:p>
      </dgm:t>
    </dgm:pt>
    <dgm:pt modelId="{4F53C182-BE7D-471D-A337-DD28E4694F33}" type="parTrans" cxnId="{2F034904-AA19-4D7F-AEE1-55409FEA5C4C}">
      <dgm:prSet/>
      <dgm:spPr/>
      <dgm:t>
        <a:bodyPr/>
        <a:lstStyle/>
        <a:p>
          <a:endParaRPr lang="en-US"/>
        </a:p>
      </dgm:t>
    </dgm:pt>
    <dgm:pt modelId="{2C1F0254-3357-4F6B-925A-F62D0603CDD3}" type="sibTrans" cxnId="{2F034904-AA19-4D7F-AEE1-55409FEA5C4C}">
      <dgm:prSet/>
      <dgm:spPr/>
      <dgm:t>
        <a:bodyPr/>
        <a:lstStyle/>
        <a:p>
          <a:endParaRPr lang="en-US"/>
        </a:p>
      </dgm:t>
    </dgm:pt>
    <dgm:pt modelId="{B41DD5C7-00FE-46F4-AF80-59C5949485D5}">
      <dgm:prSet phldrT="[Text]" custT="1"/>
      <dgm:spPr>
        <a:solidFill>
          <a:srgbClr val="DCDCDD">
            <a:alpha val="50000"/>
          </a:srgbClr>
        </a:solidFill>
        <a:ln>
          <a:noFill/>
        </a:ln>
      </dgm:spPr>
      <dgm:t>
        <a:bodyPr lIns="91440" tIns="91440" rIns="91440" bIns="91440"/>
        <a:lstStyle/>
        <a:p>
          <a:pPr marL="119063" indent="-111125">
            <a:lnSpc>
              <a:spcPct val="100000"/>
            </a:lnSpc>
            <a:spcBef>
              <a:spcPts val="0"/>
            </a:spcBef>
            <a:spcAft>
              <a:spcPts val="600"/>
            </a:spcAft>
            <a:buClr>
              <a:schemeClr val="tx2"/>
            </a:buClr>
            <a:tabLst/>
          </a:pPr>
          <a:r>
            <a:rPr lang="en-US" altLang="ja-JP" sz="1000" dirty="0">
              <a:solidFill>
                <a:schemeClr val="tx1"/>
              </a:solidFill>
              <a:latin typeface="+mn-lt"/>
            </a:rPr>
            <a:t>How can I get a quick overview of a new subject area?</a:t>
          </a:r>
          <a:endParaRPr lang="en-US" sz="1000" dirty="0">
            <a:solidFill>
              <a:schemeClr val="tx1"/>
            </a:solidFill>
            <a:latin typeface="+mn-lt"/>
          </a:endParaRPr>
        </a:p>
      </dgm:t>
    </dgm:pt>
    <dgm:pt modelId="{DAFA41D9-D725-4E4C-86D9-772BAB91CA4B}" type="parTrans" cxnId="{76B925F6-ACB6-44AD-AFDA-F82C41017D63}">
      <dgm:prSet/>
      <dgm:spPr/>
      <dgm:t>
        <a:bodyPr/>
        <a:lstStyle/>
        <a:p>
          <a:endParaRPr lang="en-US"/>
        </a:p>
      </dgm:t>
    </dgm:pt>
    <dgm:pt modelId="{9BB699B3-187B-4224-A856-1A05114E5401}" type="sibTrans" cxnId="{76B925F6-ACB6-44AD-AFDA-F82C41017D63}">
      <dgm:prSet/>
      <dgm:spPr/>
      <dgm:t>
        <a:bodyPr/>
        <a:lstStyle/>
        <a:p>
          <a:endParaRPr lang="en-US"/>
        </a:p>
      </dgm:t>
    </dgm:pt>
    <dgm:pt modelId="{EC8537D9-F1AE-4FE1-A176-985364D4B8FE}">
      <dgm:prSet custT="1"/>
      <dgm:spPr>
        <a:solidFill>
          <a:srgbClr val="DCDCDD">
            <a:alpha val="50000"/>
          </a:srgbClr>
        </a:solidFill>
        <a:ln>
          <a:noFill/>
        </a:ln>
      </dgm:spPr>
      <dgm:t>
        <a:bodyPr lIns="91440" tIns="91440" rIns="91440" bIns="91440"/>
        <a:lstStyle/>
        <a:p>
          <a:pPr marL="119063" indent="-111125">
            <a:lnSpc>
              <a:spcPct val="100000"/>
            </a:lnSpc>
            <a:spcBef>
              <a:spcPts val="0"/>
            </a:spcBef>
            <a:spcAft>
              <a:spcPts val="600"/>
            </a:spcAft>
            <a:buClr>
              <a:schemeClr val="tx2"/>
            </a:buClr>
            <a:tabLst/>
          </a:pPr>
          <a:r>
            <a:rPr lang="en-US" altLang="ja-JP" sz="1000" dirty="0">
              <a:solidFill>
                <a:schemeClr val="tx1"/>
              </a:solidFill>
              <a:latin typeface="+mn-lt"/>
              <a:ea typeface="+mn-ea"/>
            </a:rPr>
            <a:t>How do I find funding?</a:t>
          </a:r>
        </a:p>
      </dgm:t>
    </dgm:pt>
    <dgm:pt modelId="{7ABD4C83-B5F7-4307-9C39-34F61A6F126F}" type="parTrans" cxnId="{2B74B215-D0A4-4EFF-8B5B-5807E268538F}">
      <dgm:prSet/>
      <dgm:spPr/>
      <dgm:t>
        <a:bodyPr/>
        <a:lstStyle/>
        <a:p>
          <a:endParaRPr lang="en-US"/>
        </a:p>
      </dgm:t>
    </dgm:pt>
    <dgm:pt modelId="{F6D53AA6-BB01-46B2-A5B4-78F473843D56}" type="sibTrans" cxnId="{2B74B215-D0A4-4EFF-8B5B-5807E268538F}">
      <dgm:prSet/>
      <dgm:spPr/>
      <dgm:t>
        <a:bodyPr/>
        <a:lstStyle/>
        <a:p>
          <a:endParaRPr lang="en-US"/>
        </a:p>
      </dgm:t>
    </dgm:pt>
    <dgm:pt modelId="{8807CC4D-1740-416E-B5AD-ADB9F3D337AE}">
      <dgm:prSet custT="1"/>
      <dgm:spPr>
        <a:solidFill>
          <a:schemeClr val="tx1"/>
        </a:solidFill>
        <a:ln>
          <a:noFill/>
        </a:ln>
      </dgm:spPr>
      <dgm:t>
        <a:bodyPr lIns="182880" tIns="0" rIns="182880" bIns="0"/>
        <a:lstStyle/>
        <a:p>
          <a:pPr algn="l"/>
          <a:r>
            <a:rPr lang="en-GB" sz="1200" b="0" dirty="0">
              <a:latin typeface="+mn-lt"/>
            </a:rPr>
            <a:t>Corporate researcher</a:t>
          </a:r>
          <a:endParaRPr lang="en-US" sz="1200" b="0" dirty="0">
            <a:latin typeface="+mn-lt"/>
          </a:endParaRPr>
        </a:p>
      </dgm:t>
    </dgm:pt>
    <dgm:pt modelId="{12DD3BD3-F9AF-4390-9E2F-5018FF9D20B9}" type="parTrans" cxnId="{075B7E99-54F5-422B-B3B3-7377F5D83A73}">
      <dgm:prSet/>
      <dgm:spPr/>
      <dgm:t>
        <a:bodyPr/>
        <a:lstStyle/>
        <a:p>
          <a:endParaRPr lang="en-US"/>
        </a:p>
      </dgm:t>
    </dgm:pt>
    <dgm:pt modelId="{9AE568E1-997B-4B76-B76F-FABC70FCCBE0}" type="sibTrans" cxnId="{075B7E99-54F5-422B-B3B3-7377F5D83A73}">
      <dgm:prSet/>
      <dgm:spPr/>
      <dgm:t>
        <a:bodyPr/>
        <a:lstStyle/>
        <a:p>
          <a:endParaRPr lang="en-US"/>
        </a:p>
      </dgm:t>
    </dgm:pt>
    <dgm:pt modelId="{D34A116D-2B49-4737-8557-D775AD8266A7}">
      <dgm:prSet custT="1"/>
      <dgm:spPr>
        <a:solidFill>
          <a:srgbClr val="DCDCDD">
            <a:alpha val="50000"/>
          </a:srgbClr>
        </a:solidFill>
        <a:ln>
          <a:noFill/>
        </a:ln>
      </dgm:spPr>
      <dgm:t>
        <a:bodyPr lIns="91440" tIns="91440" rIns="91440" bIns="91440"/>
        <a:lstStyle/>
        <a:p>
          <a:pPr marL="119063" indent="-111125">
            <a:lnSpc>
              <a:spcPct val="100000"/>
            </a:lnSpc>
            <a:spcAft>
              <a:spcPts val="600"/>
            </a:spcAft>
            <a:buClr>
              <a:schemeClr val="tx2"/>
            </a:buClr>
            <a:tabLst/>
          </a:pPr>
          <a:r>
            <a:rPr lang="en-US" sz="1000" b="0" dirty="0">
              <a:latin typeface="+mn-lt"/>
              <a:ea typeface="+mn-ea"/>
            </a:rPr>
            <a:t>How can I make the most of my company’s resources?</a:t>
          </a:r>
        </a:p>
      </dgm:t>
    </dgm:pt>
    <dgm:pt modelId="{C0BEC05D-1176-42BB-8362-2732F1B0AC8F}" type="parTrans" cxnId="{0568175C-BD85-4BD8-996E-99C6F769C05F}">
      <dgm:prSet/>
      <dgm:spPr/>
      <dgm:t>
        <a:bodyPr/>
        <a:lstStyle/>
        <a:p>
          <a:endParaRPr lang="en-US"/>
        </a:p>
      </dgm:t>
    </dgm:pt>
    <dgm:pt modelId="{9CBFAA01-2D97-4A05-8BFB-61322A8DE98C}" type="sibTrans" cxnId="{0568175C-BD85-4BD8-996E-99C6F769C05F}">
      <dgm:prSet/>
      <dgm:spPr/>
      <dgm:t>
        <a:bodyPr/>
        <a:lstStyle/>
        <a:p>
          <a:endParaRPr lang="en-US"/>
        </a:p>
      </dgm:t>
    </dgm:pt>
    <dgm:pt modelId="{1EE4972B-D265-45CB-B235-302B83E82901}">
      <dgm:prSet custT="1"/>
      <dgm:spPr>
        <a:solidFill>
          <a:srgbClr val="DCDCDD">
            <a:alpha val="50000"/>
          </a:srgbClr>
        </a:solidFill>
        <a:ln>
          <a:noFill/>
        </a:ln>
      </dgm:spPr>
      <dgm:t>
        <a:bodyPr lIns="91440" tIns="91440" rIns="91440" bIns="91440"/>
        <a:lstStyle/>
        <a:p>
          <a:pPr marL="119063" indent="-111125">
            <a:lnSpc>
              <a:spcPct val="100000"/>
            </a:lnSpc>
            <a:spcAft>
              <a:spcPts val="600"/>
            </a:spcAft>
            <a:buClr>
              <a:schemeClr val="tx2"/>
            </a:buClr>
            <a:tabLst/>
          </a:pPr>
          <a:r>
            <a:rPr lang="en-US" sz="1000" b="0" dirty="0">
              <a:latin typeface="+mn-lt"/>
              <a:ea typeface="+mn-ea"/>
            </a:rPr>
            <a:t>How can I get a quick overview of a new subject area?</a:t>
          </a:r>
        </a:p>
      </dgm:t>
    </dgm:pt>
    <dgm:pt modelId="{8397AC2D-7242-453F-85E1-0179BB4FCDEE}" type="parTrans" cxnId="{A4A35DA9-2916-4E45-B807-C2DB3A6E945B}">
      <dgm:prSet/>
      <dgm:spPr/>
      <dgm:t>
        <a:bodyPr/>
        <a:lstStyle/>
        <a:p>
          <a:endParaRPr lang="en-US"/>
        </a:p>
      </dgm:t>
    </dgm:pt>
    <dgm:pt modelId="{A8F337C4-B0CB-4CD3-B3C1-09DD31A8D71A}" type="sibTrans" cxnId="{A4A35DA9-2916-4E45-B807-C2DB3A6E945B}">
      <dgm:prSet/>
      <dgm:spPr/>
      <dgm:t>
        <a:bodyPr/>
        <a:lstStyle/>
        <a:p>
          <a:endParaRPr lang="en-US"/>
        </a:p>
      </dgm:t>
    </dgm:pt>
    <dgm:pt modelId="{E6D72C18-EF18-40B0-ACA3-962D22C3DBF8}">
      <dgm:prSet custT="1"/>
      <dgm:spPr>
        <a:solidFill>
          <a:srgbClr val="DCDCDD">
            <a:alpha val="50000"/>
          </a:srgbClr>
        </a:solidFill>
        <a:ln>
          <a:noFill/>
        </a:ln>
      </dgm:spPr>
      <dgm:t>
        <a:bodyPr lIns="91440" tIns="91440" rIns="91440" bIns="91440"/>
        <a:lstStyle/>
        <a:p>
          <a:pPr marL="119063" indent="-111125">
            <a:lnSpc>
              <a:spcPct val="100000"/>
            </a:lnSpc>
            <a:spcAft>
              <a:spcPts val="600"/>
            </a:spcAft>
            <a:buClr>
              <a:schemeClr val="tx2"/>
            </a:buClr>
            <a:tabLst/>
          </a:pPr>
          <a:r>
            <a:rPr lang="en-US" sz="1000" b="0" dirty="0">
              <a:latin typeface="+mn-lt"/>
              <a:ea typeface="+mn-ea"/>
            </a:rPr>
            <a:t>What are my competitors working on?</a:t>
          </a:r>
        </a:p>
      </dgm:t>
    </dgm:pt>
    <dgm:pt modelId="{19D24AAB-77B9-4116-B63A-63FF2FA536AD}" type="parTrans" cxnId="{E4F2EFCC-483C-4AB9-AA84-BC9262C24C51}">
      <dgm:prSet/>
      <dgm:spPr/>
      <dgm:t>
        <a:bodyPr/>
        <a:lstStyle/>
        <a:p>
          <a:endParaRPr lang="en-US"/>
        </a:p>
      </dgm:t>
    </dgm:pt>
    <dgm:pt modelId="{A9CC2EE2-725C-4565-9513-87703BDFE969}" type="sibTrans" cxnId="{E4F2EFCC-483C-4AB9-AA84-BC9262C24C51}">
      <dgm:prSet/>
      <dgm:spPr/>
      <dgm:t>
        <a:bodyPr/>
        <a:lstStyle/>
        <a:p>
          <a:endParaRPr lang="en-US"/>
        </a:p>
      </dgm:t>
    </dgm:pt>
    <dgm:pt modelId="{612831E7-EA58-4039-B94C-6DC28828DEE7}">
      <dgm:prSet custT="1"/>
      <dgm:spPr>
        <a:solidFill>
          <a:srgbClr val="DCDCDD">
            <a:alpha val="50000"/>
          </a:srgbClr>
        </a:solidFill>
        <a:ln>
          <a:noFill/>
        </a:ln>
      </dgm:spPr>
      <dgm:t>
        <a:bodyPr lIns="91440" tIns="91440" rIns="91440" bIns="91440"/>
        <a:lstStyle/>
        <a:p>
          <a:pPr marL="119063" indent="-111125">
            <a:lnSpc>
              <a:spcPct val="100000"/>
            </a:lnSpc>
            <a:spcAft>
              <a:spcPts val="600"/>
            </a:spcAft>
            <a:buClr>
              <a:schemeClr val="tx2"/>
            </a:buClr>
            <a:tabLst/>
          </a:pPr>
          <a:r>
            <a:rPr lang="en-US" sz="1000" b="0" dirty="0">
              <a:latin typeface="+mn-lt"/>
              <a:ea typeface="+mn-ea"/>
            </a:rPr>
            <a:t>Who is the key opinion leader in a specific area?</a:t>
          </a:r>
        </a:p>
      </dgm:t>
    </dgm:pt>
    <dgm:pt modelId="{8AF98583-7F08-404D-9024-D2D2ADAD7B91}" type="parTrans" cxnId="{8754E291-788B-4AE0-9296-E045F6A97453}">
      <dgm:prSet/>
      <dgm:spPr/>
      <dgm:t>
        <a:bodyPr/>
        <a:lstStyle/>
        <a:p>
          <a:endParaRPr lang="en-US"/>
        </a:p>
      </dgm:t>
    </dgm:pt>
    <dgm:pt modelId="{1A1A979E-1785-47A9-8D3D-3137E5D3B9DA}" type="sibTrans" cxnId="{8754E291-788B-4AE0-9296-E045F6A97453}">
      <dgm:prSet/>
      <dgm:spPr/>
      <dgm:t>
        <a:bodyPr/>
        <a:lstStyle/>
        <a:p>
          <a:endParaRPr lang="en-US"/>
        </a:p>
      </dgm:t>
    </dgm:pt>
    <dgm:pt modelId="{D707E46E-2291-4FA5-B7BB-AB671282699E}">
      <dgm:prSet custT="1"/>
      <dgm:spPr>
        <a:solidFill>
          <a:srgbClr val="DCDCDD">
            <a:alpha val="50000"/>
          </a:srgbClr>
        </a:solidFill>
        <a:ln>
          <a:noFill/>
        </a:ln>
      </dgm:spPr>
      <dgm:t>
        <a:bodyPr lIns="91440" tIns="91440" rIns="91440" bIns="91440"/>
        <a:lstStyle/>
        <a:p>
          <a:pPr marL="119063" indent="-111125">
            <a:lnSpc>
              <a:spcPct val="100000"/>
            </a:lnSpc>
            <a:spcAft>
              <a:spcPts val="600"/>
            </a:spcAft>
            <a:buClr>
              <a:schemeClr val="tx2"/>
            </a:buClr>
            <a:tabLst/>
          </a:pPr>
          <a:r>
            <a:rPr lang="en-US" sz="1000" b="0" dirty="0">
              <a:latin typeface="+mn-lt"/>
              <a:ea typeface="+mn-ea"/>
            </a:rPr>
            <a:t>How can I increase productivity and decrease cost/time to market?</a:t>
          </a:r>
        </a:p>
      </dgm:t>
    </dgm:pt>
    <dgm:pt modelId="{57F89F07-70B4-4004-BAF4-6E5E2EC7E7EE}" type="parTrans" cxnId="{24AA3BA8-B94C-497A-95FC-670E44EF9B0F}">
      <dgm:prSet/>
      <dgm:spPr/>
      <dgm:t>
        <a:bodyPr/>
        <a:lstStyle/>
        <a:p>
          <a:endParaRPr lang="en-US"/>
        </a:p>
      </dgm:t>
    </dgm:pt>
    <dgm:pt modelId="{D58F5E73-3D84-477A-BDB7-32F84A85FCE1}" type="sibTrans" cxnId="{24AA3BA8-B94C-497A-95FC-670E44EF9B0F}">
      <dgm:prSet/>
      <dgm:spPr/>
      <dgm:t>
        <a:bodyPr/>
        <a:lstStyle/>
        <a:p>
          <a:endParaRPr lang="en-US"/>
        </a:p>
      </dgm:t>
    </dgm:pt>
    <dgm:pt modelId="{4736CB2C-332B-4B57-BD3E-D26BC4CE7F68}" type="pres">
      <dgm:prSet presAssocID="{0AEA17C9-A172-4BD1-BFF9-A6E7110D7F16}" presName="Name0" presStyleCnt="0">
        <dgm:presLayoutVars>
          <dgm:dir/>
          <dgm:animLvl val="lvl"/>
          <dgm:resizeHandles val="exact"/>
        </dgm:presLayoutVars>
      </dgm:prSet>
      <dgm:spPr/>
    </dgm:pt>
    <dgm:pt modelId="{4534B591-C3EC-453F-8E2A-4290C72710EB}" type="pres">
      <dgm:prSet presAssocID="{A4067EB1-8A86-4D86-9A4C-08E0A1D910F8}" presName="composite" presStyleCnt="0"/>
      <dgm:spPr/>
    </dgm:pt>
    <dgm:pt modelId="{E0CAE7D2-1C32-4472-A220-AA06F4869C88}" type="pres">
      <dgm:prSet presAssocID="{A4067EB1-8A86-4D86-9A4C-08E0A1D910F8}" presName="parTx" presStyleLbl="alignNode1" presStyleIdx="0" presStyleCnt="3" custScaleY="100000">
        <dgm:presLayoutVars>
          <dgm:chMax val="0"/>
          <dgm:chPref val="0"/>
          <dgm:bulletEnabled val="1"/>
        </dgm:presLayoutVars>
      </dgm:prSet>
      <dgm:spPr/>
    </dgm:pt>
    <dgm:pt modelId="{0CA4DD42-4F37-428A-804E-218E27DC99DF}" type="pres">
      <dgm:prSet presAssocID="{A4067EB1-8A86-4D86-9A4C-08E0A1D910F8}" presName="desTx" presStyleLbl="alignAccFollowNode1" presStyleIdx="0" presStyleCnt="3">
        <dgm:presLayoutVars>
          <dgm:bulletEnabled val="1"/>
        </dgm:presLayoutVars>
      </dgm:prSet>
      <dgm:spPr/>
    </dgm:pt>
    <dgm:pt modelId="{CCA63BBD-D62A-48BF-8D48-BFEF9361FB97}" type="pres">
      <dgm:prSet presAssocID="{5FF52690-5FB4-46DF-B8D6-659FBCA50772}" presName="space" presStyleCnt="0"/>
      <dgm:spPr/>
    </dgm:pt>
    <dgm:pt modelId="{1B5FFF00-2A0B-4C4D-8B25-508507F6F2CC}" type="pres">
      <dgm:prSet presAssocID="{3C1235D2-B99E-460C-BD63-C8816AA2467B}" presName="composite" presStyleCnt="0"/>
      <dgm:spPr/>
    </dgm:pt>
    <dgm:pt modelId="{8627FAD0-5E1F-4885-B329-A4412A8A1C61}" type="pres">
      <dgm:prSet presAssocID="{3C1235D2-B99E-460C-BD63-C8816AA2467B}" presName="parTx" presStyleLbl="alignNode1" presStyleIdx="1" presStyleCnt="3" custScaleY="100000">
        <dgm:presLayoutVars>
          <dgm:chMax val="0"/>
          <dgm:chPref val="0"/>
          <dgm:bulletEnabled val="1"/>
        </dgm:presLayoutVars>
      </dgm:prSet>
      <dgm:spPr/>
    </dgm:pt>
    <dgm:pt modelId="{218A5DF9-BA3A-4149-8464-2BED86920075}" type="pres">
      <dgm:prSet presAssocID="{3C1235D2-B99E-460C-BD63-C8816AA2467B}" presName="desTx" presStyleLbl="alignAccFollowNode1" presStyleIdx="1" presStyleCnt="3">
        <dgm:presLayoutVars>
          <dgm:bulletEnabled val="1"/>
        </dgm:presLayoutVars>
      </dgm:prSet>
      <dgm:spPr/>
    </dgm:pt>
    <dgm:pt modelId="{9769049E-D45B-4994-96CD-BA4764606298}" type="pres">
      <dgm:prSet presAssocID="{871FDC9D-48D1-4D8F-96AD-94360BA2E9DB}" presName="space" presStyleCnt="0"/>
      <dgm:spPr/>
    </dgm:pt>
    <dgm:pt modelId="{B13639FA-DF95-412F-98F4-9F590A0C3A58}" type="pres">
      <dgm:prSet presAssocID="{8807CC4D-1740-416E-B5AD-ADB9F3D337AE}" presName="composite" presStyleCnt="0"/>
      <dgm:spPr/>
    </dgm:pt>
    <dgm:pt modelId="{496F2EE2-CB69-44E9-B0DC-A4AD4E709CD1}" type="pres">
      <dgm:prSet presAssocID="{8807CC4D-1740-416E-B5AD-ADB9F3D337AE}" presName="parTx" presStyleLbl="alignNode1" presStyleIdx="2" presStyleCnt="3" custScaleY="100000">
        <dgm:presLayoutVars>
          <dgm:chMax val="0"/>
          <dgm:chPref val="0"/>
          <dgm:bulletEnabled val="1"/>
        </dgm:presLayoutVars>
      </dgm:prSet>
      <dgm:spPr/>
    </dgm:pt>
    <dgm:pt modelId="{D64BFF79-B1C4-4AFB-B386-6A87F7948824}" type="pres">
      <dgm:prSet presAssocID="{8807CC4D-1740-416E-B5AD-ADB9F3D337AE}" presName="desTx" presStyleLbl="alignAccFollowNode1" presStyleIdx="2" presStyleCnt="3">
        <dgm:presLayoutVars>
          <dgm:bulletEnabled val="1"/>
        </dgm:presLayoutVars>
      </dgm:prSet>
      <dgm:spPr/>
    </dgm:pt>
  </dgm:ptLst>
  <dgm:cxnLst>
    <dgm:cxn modelId="{73D3F803-88EC-4601-AC0B-A01D6E3AEA97}" type="presOf" srcId="{033818F7-D106-420F-A63B-A5D71C74B9EE}" destId="{0CA4DD42-4F37-428A-804E-218E27DC99DF}" srcOrd="0" destOrd="2" presId="urn:microsoft.com/office/officeart/2005/8/layout/hList1"/>
    <dgm:cxn modelId="{2F034904-AA19-4D7F-AEE1-55409FEA5C4C}" srcId="{3C1235D2-B99E-460C-BD63-C8816AA2467B}" destId="{3E2176BB-5776-4494-9A93-8C9C9C26735F}" srcOrd="3" destOrd="0" parTransId="{4F53C182-BE7D-471D-A337-DD28E4694F33}" sibTransId="{2C1F0254-3357-4F6B-925A-F62D0603CDD3}"/>
    <dgm:cxn modelId="{AE2B1107-740C-442B-A5ED-EE7934C90082}" srcId="{3C1235D2-B99E-460C-BD63-C8816AA2467B}" destId="{1E9F2C79-2BB5-47D1-9AC2-AD601A467058}" srcOrd="0" destOrd="0" parTransId="{CD852CA2-0F57-4821-83CA-83EF97D7E703}" sibTransId="{9C665BE1-0349-44D3-A376-88293701FD2B}"/>
    <dgm:cxn modelId="{AE041511-91FF-446D-9D47-380E78284C86}" srcId="{A4067EB1-8A86-4D86-9A4C-08E0A1D910F8}" destId="{E41E4ABA-E087-4BA0-9A31-65DAAE623193}" srcOrd="3" destOrd="0" parTransId="{18DB2426-19FD-4214-8A50-745D6EFB6975}" sibTransId="{0BA50AAB-137A-4BED-8AC8-4F6FA55BD0EA}"/>
    <dgm:cxn modelId="{2B74B215-D0A4-4EFF-8B5B-5807E268538F}" srcId="{A4067EB1-8A86-4D86-9A4C-08E0A1D910F8}" destId="{EC8537D9-F1AE-4FE1-A176-985364D4B8FE}" srcOrd="4" destOrd="0" parTransId="{7ABD4C83-B5F7-4307-9C39-34F61A6F126F}" sibTransId="{F6D53AA6-BB01-46B2-A5B4-78F473843D56}"/>
    <dgm:cxn modelId="{D2D85020-E163-4039-9A95-2A78E5765A44}" type="presOf" srcId="{1E9F2C79-2BB5-47D1-9AC2-AD601A467058}" destId="{218A5DF9-BA3A-4149-8464-2BED86920075}" srcOrd="0" destOrd="0" presId="urn:microsoft.com/office/officeart/2005/8/layout/hList1"/>
    <dgm:cxn modelId="{033AF728-3BCD-42AA-BB59-9B87C22BB37B}" type="presOf" srcId="{D707E46E-2291-4FA5-B7BB-AB671282699E}" destId="{D64BFF79-B1C4-4AFB-B386-6A87F7948824}" srcOrd="0" destOrd="3" presId="urn:microsoft.com/office/officeart/2005/8/layout/hList1"/>
    <dgm:cxn modelId="{17E3F72D-17CC-4FF0-8417-92D882834484}" type="presOf" srcId="{D34A116D-2B49-4737-8557-D775AD8266A7}" destId="{D64BFF79-B1C4-4AFB-B386-6A87F7948824}" srcOrd="0" destOrd="4" presId="urn:microsoft.com/office/officeart/2005/8/layout/hList1"/>
    <dgm:cxn modelId="{0568175C-BD85-4BD8-996E-99C6F769C05F}" srcId="{8807CC4D-1740-416E-B5AD-ADB9F3D337AE}" destId="{D34A116D-2B49-4737-8557-D775AD8266A7}" srcOrd="4" destOrd="0" parTransId="{C0BEC05D-1176-42BB-8362-2732F1B0AC8F}" sibTransId="{9CBFAA01-2D97-4A05-8BFB-61322A8DE98C}"/>
    <dgm:cxn modelId="{06B9ED41-9124-4228-98F8-E1D66AA3DBAD}" srcId="{A4067EB1-8A86-4D86-9A4C-08E0A1D910F8}" destId="{5A82F350-70EE-47B2-A28F-3F611371770C}" srcOrd="0" destOrd="0" parTransId="{3E8DE85B-A6DC-4801-938B-DFF9308FB160}" sibTransId="{B1D7293D-9EB8-495C-955F-A47190007511}"/>
    <dgm:cxn modelId="{31E9BE42-4F47-4F31-9A36-626364E599D8}" type="presOf" srcId="{3C1235D2-B99E-460C-BD63-C8816AA2467B}" destId="{8627FAD0-5E1F-4885-B329-A4412A8A1C61}" srcOrd="0" destOrd="0" presId="urn:microsoft.com/office/officeart/2005/8/layout/hList1"/>
    <dgm:cxn modelId="{CBE07664-EBE2-4D22-A95C-040A49D8D323}" type="presOf" srcId="{EC8537D9-F1AE-4FE1-A176-985364D4B8FE}" destId="{0CA4DD42-4F37-428A-804E-218E27DC99DF}" srcOrd="0" destOrd="4" presId="urn:microsoft.com/office/officeart/2005/8/layout/hList1"/>
    <dgm:cxn modelId="{3B45254E-1534-4720-A5B9-F87DB97E101C}" type="presOf" srcId="{612831E7-EA58-4039-B94C-6DC28828DEE7}" destId="{D64BFF79-B1C4-4AFB-B386-6A87F7948824}" srcOrd="0" destOrd="2" presId="urn:microsoft.com/office/officeart/2005/8/layout/hList1"/>
    <dgm:cxn modelId="{55180371-18CF-41CB-93D5-20D5D7C045F7}" srcId="{3C1235D2-B99E-460C-BD63-C8816AA2467B}" destId="{DC1ABBD9-9B29-43D4-94EA-229216528C41}" srcOrd="2" destOrd="0" parTransId="{66FBA722-1EA2-4F89-BA0B-2D112218A08F}" sibTransId="{979FE4EF-5056-408D-AC51-1C46468119FC}"/>
    <dgm:cxn modelId="{0ED2F153-9C21-417B-9C40-074851313828}" type="presOf" srcId="{E41E4ABA-E087-4BA0-9A31-65DAAE623193}" destId="{0CA4DD42-4F37-428A-804E-218E27DC99DF}" srcOrd="0" destOrd="3" presId="urn:microsoft.com/office/officeart/2005/8/layout/hList1"/>
    <dgm:cxn modelId="{FEE46E57-4A6A-4665-974B-2AD8183A40F6}" srcId="{A4067EB1-8A86-4D86-9A4C-08E0A1D910F8}" destId="{033818F7-D106-420F-A63B-A5D71C74B9EE}" srcOrd="2" destOrd="0" parTransId="{D61C70FB-08F2-4CAA-925F-F51402CF9C79}" sibTransId="{B5E7F189-053D-405E-963F-F414D4FE09B9}"/>
    <dgm:cxn modelId="{1F0D6F78-F491-488E-AD23-97E2FC3816FD}" type="presOf" srcId="{DC1ABBD9-9B29-43D4-94EA-229216528C41}" destId="{218A5DF9-BA3A-4149-8464-2BED86920075}" srcOrd="0" destOrd="2" presId="urn:microsoft.com/office/officeart/2005/8/layout/hList1"/>
    <dgm:cxn modelId="{515B327D-5339-458B-8108-2B1073FFCA7A}" type="presOf" srcId="{1EE4972B-D265-45CB-B235-302B83E82901}" destId="{D64BFF79-B1C4-4AFB-B386-6A87F7948824}" srcOrd="0" destOrd="0" presId="urn:microsoft.com/office/officeart/2005/8/layout/hList1"/>
    <dgm:cxn modelId="{1C75378A-10C8-4460-9CE8-6385C3FA7694}" type="presOf" srcId="{E6D72C18-EF18-40B0-ACA3-962D22C3DBF8}" destId="{D64BFF79-B1C4-4AFB-B386-6A87F7948824}" srcOrd="0" destOrd="1" presId="urn:microsoft.com/office/officeart/2005/8/layout/hList1"/>
    <dgm:cxn modelId="{8754E291-788B-4AE0-9296-E045F6A97453}" srcId="{8807CC4D-1740-416E-B5AD-ADB9F3D337AE}" destId="{612831E7-EA58-4039-B94C-6DC28828DEE7}" srcOrd="2" destOrd="0" parTransId="{8AF98583-7F08-404D-9024-D2D2ADAD7B91}" sibTransId="{1A1A979E-1785-47A9-8D3D-3137E5D3B9DA}"/>
    <dgm:cxn modelId="{075B7E99-54F5-422B-B3B3-7377F5D83A73}" srcId="{0AEA17C9-A172-4BD1-BFF9-A6E7110D7F16}" destId="{8807CC4D-1740-416E-B5AD-ADB9F3D337AE}" srcOrd="2" destOrd="0" parTransId="{12DD3BD3-F9AF-4390-9E2F-5018FF9D20B9}" sibTransId="{9AE568E1-997B-4B76-B76F-FABC70FCCBE0}"/>
    <dgm:cxn modelId="{ACDDF89E-9E3D-4F8F-9EAA-659F7F3DC262}" type="presOf" srcId="{8807CC4D-1740-416E-B5AD-ADB9F3D337AE}" destId="{496F2EE2-CB69-44E9-B0DC-A4AD4E709CD1}" srcOrd="0" destOrd="0" presId="urn:microsoft.com/office/officeart/2005/8/layout/hList1"/>
    <dgm:cxn modelId="{24AA3BA8-B94C-497A-95FC-670E44EF9B0F}" srcId="{8807CC4D-1740-416E-B5AD-ADB9F3D337AE}" destId="{D707E46E-2291-4FA5-B7BB-AB671282699E}" srcOrd="3" destOrd="0" parTransId="{57F89F07-70B4-4004-BAF4-6E5E2EC7E7EE}" sibTransId="{D58F5E73-3D84-477A-BDB7-32F84A85FCE1}"/>
    <dgm:cxn modelId="{3A467FA8-C021-47E2-80BA-0DA806CC7A9C}" type="presOf" srcId="{3E2176BB-5776-4494-9A93-8C9C9C26735F}" destId="{218A5DF9-BA3A-4149-8464-2BED86920075}" srcOrd="0" destOrd="3" presId="urn:microsoft.com/office/officeart/2005/8/layout/hList1"/>
    <dgm:cxn modelId="{A4A35DA9-2916-4E45-B807-C2DB3A6E945B}" srcId="{8807CC4D-1740-416E-B5AD-ADB9F3D337AE}" destId="{1EE4972B-D265-45CB-B235-302B83E82901}" srcOrd="0" destOrd="0" parTransId="{8397AC2D-7242-453F-85E1-0179BB4FCDEE}" sibTransId="{A8F337C4-B0CB-4CD3-B3C1-09DD31A8D71A}"/>
    <dgm:cxn modelId="{DD2A62AB-EAB4-4B74-A6A8-9DC9E4CE9D88}" type="presOf" srcId="{5A82F350-70EE-47B2-A28F-3F611371770C}" destId="{0CA4DD42-4F37-428A-804E-218E27DC99DF}" srcOrd="0" destOrd="0" presId="urn:microsoft.com/office/officeart/2005/8/layout/hList1"/>
    <dgm:cxn modelId="{9DA460B0-912F-4CD6-BF94-214DEF9ACE77}" type="presOf" srcId="{2BEF726F-ACDC-4B61-8203-747A165CBF43}" destId="{218A5DF9-BA3A-4149-8464-2BED86920075}" srcOrd="0" destOrd="1" presId="urn:microsoft.com/office/officeart/2005/8/layout/hList1"/>
    <dgm:cxn modelId="{B5729EB0-073A-4AAD-9052-3020BDED8809}" type="presOf" srcId="{0AEA17C9-A172-4BD1-BFF9-A6E7110D7F16}" destId="{4736CB2C-332B-4B57-BD3E-D26BC4CE7F68}" srcOrd="0" destOrd="0" presId="urn:microsoft.com/office/officeart/2005/8/layout/hList1"/>
    <dgm:cxn modelId="{E4F2EFCC-483C-4AB9-AA84-BC9262C24C51}" srcId="{8807CC4D-1740-416E-B5AD-ADB9F3D337AE}" destId="{E6D72C18-EF18-40B0-ACA3-962D22C3DBF8}" srcOrd="1" destOrd="0" parTransId="{19D24AAB-77B9-4116-B63A-63FF2FA536AD}" sibTransId="{A9CC2EE2-725C-4565-9513-87703BDFE969}"/>
    <dgm:cxn modelId="{C90ECDD8-D70B-4EB6-B168-3F27A1DB5A51}" srcId="{0AEA17C9-A172-4BD1-BFF9-A6E7110D7F16}" destId="{A4067EB1-8A86-4D86-9A4C-08E0A1D910F8}" srcOrd="0" destOrd="0" parTransId="{DEC6E4E8-51B2-465C-AA45-C6F8954D7080}" sibTransId="{5FF52690-5FB4-46DF-B8D6-659FBCA50772}"/>
    <dgm:cxn modelId="{20A77EE4-5412-4895-8EDC-FC81967FB885}" type="presOf" srcId="{B41DD5C7-00FE-46F4-AF80-59C5949485D5}" destId="{0CA4DD42-4F37-428A-804E-218E27DC99DF}" srcOrd="0" destOrd="1" presId="urn:microsoft.com/office/officeart/2005/8/layout/hList1"/>
    <dgm:cxn modelId="{3BEC18F1-83C5-49AA-89E2-3BE5F533D66B}" srcId="{0AEA17C9-A172-4BD1-BFF9-A6E7110D7F16}" destId="{3C1235D2-B99E-460C-BD63-C8816AA2467B}" srcOrd="1" destOrd="0" parTransId="{495AF921-BCEA-4D7F-A118-366ABF408A52}" sibTransId="{871FDC9D-48D1-4D8F-96AD-94360BA2E9DB}"/>
    <dgm:cxn modelId="{76B925F6-ACB6-44AD-AFDA-F82C41017D63}" srcId="{A4067EB1-8A86-4D86-9A4C-08E0A1D910F8}" destId="{B41DD5C7-00FE-46F4-AF80-59C5949485D5}" srcOrd="1" destOrd="0" parTransId="{DAFA41D9-D725-4E4C-86D9-772BAB91CA4B}" sibTransId="{9BB699B3-187B-4224-A856-1A05114E5401}"/>
    <dgm:cxn modelId="{3E9093F8-FC07-4FB0-B682-58B0E6BC825D}" type="presOf" srcId="{A4067EB1-8A86-4D86-9A4C-08E0A1D910F8}" destId="{E0CAE7D2-1C32-4472-A220-AA06F4869C88}" srcOrd="0" destOrd="0" presId="urn:microsoft.com/office/officeart/2005/8/layout/hList1"/>
    <dgm:cxn modelId="{D17B60FF-5B56-42CC-A9B9-6096F1641272}" srcId="{3C1235D2-B99E-460C-BD63-C8816AA2467B}" destId="{2BEF726F-ACDC-4B61-8203-747A165CBF43}" srcOrd="1" destOrd="0" parTransId="{8D4D2DF4-2A68-4517-B042-5F6775F62CEF}" sibTransId="{EC411767-14C5-4B84-B3D2-46EC8D0ACC02}"/>
    <dgm:cxn modelId="{118C56EC-CB08-462A-8A97-064379BF1562}" type="presParOf" srcId="{4736CB2C-332B-4B57-BD3E-D26BC4CE7F68}" destId="{4534B591-C3EC-453F-8E2A-4290C72710EB}" srcOrd="0" destOrd="0" presId="urn:microsoft.com/office/officeart/2005/8/layout/hList1"/>
    <dgm:cxn modelId="{93D7F9ED-6890-4F76-9612-B8E55937F1EC}" type="presParOf" srcId="{4534B591-C3EC-453F-8E2A-4290C72710EB}" destId="{E0CAE7D2-1C32-4472-A220-AA06F4869C88}" srcOrd="0" destOrd="0" presId="urn:microsoft.com/office/officeart/2005/8/layout/hList1"/>
    <dgm:cxn modelId="{5B4E8238-8C5C-413E-B1D5-BC67B9F07BD1}" type="presParOf" srcId="{4534B591-C3EC-453F-8E2A-4290C72710EB}" destId="{0CA4DD42-4F37-428A-804E-218E27DC99DF}" srcOrd="1" destOrd="0" presId="urn:microsoft.com/office/officeart/2005/8/layout/hList1"/>
    <dgm:cxn modelId="{05264850-A136-4204-8F14-84870F1B7AD8}" type="presParOf" srcId="{4736CB2C-332B-4B57-BD3E-D26BC4CE7F68}" destId="{CCA63BBD-D62A-48BF-8D48-BFEF9361FB97}" srcOrd="1" destOrd="0" presId="urn:microsoft.com/office/officeart/2005/8/layout/hList1"/>
    <dgm:cxn modelId="{0D7755F1-A366-434A-9DD2-52790B5EDF82}" type="presParOf" srcId="{4736CB2C-332B-4B57-BD3E-D26BC4CE7F68}" destId="{1B5FFF00-2A0B-4C4D-8B25-508507F6F2CC}" srcOrd="2" destOrd="0" presId="urn:microsoft.com/office/officeart/2005/8/layout/hList1"/>
    <dgm:cxn modelId="{25F6F0B8-2DF6-414B-BB3F-CD241287E462}" type="presParOf" srcId="{1B5FFF00-2A0B-4C4D-8B25-508507F6F2CC}" destId="{8627FAD0-5E1F-4885-B329-A4412A8A1C61}" srcOrd="0" destOrd="0" presId="urn:microsoft.com/office/officeart/2005/8/layout/hList1"/>
    <dgm:cxn modelId="{9037E927-1A95-443D-98F6-E91BBEB48F67}" type="presParOf" srcId="{1B5FFF00-2A0B-4C4D-8B25-508507F6F2CC}" destId="{218A5DF9-BA3A-4149-8464-2BED86920075}" srcOrd="1" destOrd="0" presId="urn:microsoft.com/office/officeart/2005/8/layout/hList1"/>
    <dgm:cxn modelId="{DE36AE02-9839-4EED-9521-5F797812D26D}" type="presParOf" srcId="{4736CB2C-332B-4B57-BD3E-D26BC4CE7F68}" destId="{9769049E-D45B-4994-96CD-BA4764606298}" srcOrd="3" destOrd="0" presId="urn:microsoft.com/office/officeart/2005/8/layout/hList1"/>
    <dgm:cxn modelId="{38ECDAF6-3E78-4C05-876D-DA72AEE46E5C}" type="presParOf" srcId="{4736CB2C-332B-4B57-BD3E-D26BC4CE7F68}" destId="{B13639FA-DF95-412F-98F4-9F590A0C3A58}" srcOrd="4" destOrd="0" presId="urn:microsoft.com/office/officeart/2005/8/layout/hList1"/>
    <dgm:cxn modelId="{528725AD-86A7-4EB0-9717-1F27C32912A7}" type="presParOf" srcId="{B13639FA-DF95-412F-98F4-9F590A0C3A58}" destId="{496F2EE2-CB69-44E9-B0DC-A4AD4E709CD1}" srcOrd="0" destOrd="0" presId="urn:microsoft.com/office/officeart/2005/8/layout/hList1"/>
    <dgm:cxn modelId="{D9944D6E-E972-477A-88F1-03BC3DB9CBA8}" type="presParOf" srcId="{B13639FA-DF95-412F-98F4-9F590A0C3A58}" destId="{D64BFF79-B1C4-4AFB-B386-6A87F79488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AE7D2-1C32-4472-A220-AA06F4869C88}">
      <dsp:nvSpPr>
        <dsp:cNvPr id="0" name=""/>
        <dsp:cNvSpPr/>
      </dsp:nvSpPr>
      <dsp:spPr>
        <a:xfrm>
          <a:off x="2497" y="5240"/>
          <a:ext cx="2434902" cy="460800"/>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182880" bIns="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mn-lt"/>
            </a:rPr>
            <a:t>Researcher (post-doc)</a:t>
          </a:r>
        </a:p>
      </dsp:txBody>
      <dsp:txXfrm>
        <a:off x="2497" y="5240"/>
        <a:ext cx="2434902" cy="460800"/>
      </dsp:txXfrm>
    </dsp:sp>
    <dsp:sp modelId="{0CA4DD42-4F37-428A-804E-218E27DC99DF}">
      <dsp:nvSpPr>
        <dsp:cNvPr id="0" name=""/>
        <dsp:cNvSpPr/>
      </dsp:nvSpPr>
      <dsp:spPr>
        <a:xfrm>
          <a:off x="2497" y="466040"/>
          <a:ext cx="2434902" cy="1976400"/>
        </a:xfrm>
        <a:prstGeom prst="rect">
          <a:avLst/>
        </a:prstGeom>
        <a:solidFill>
          <a:srgbClr val="DCDCDD">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19063" lvl="1" indent="-111125" algn="l" defTabSz="444500">
            <a:lnSpc>
              <a:spcPct val="100000"/>
            </a:lnSpc>
            <a:spcBef>
              <a:spcPct val="0"/>
            </a:spcBef>
            <a:spcAft>
              <a:spcPts val="600"/>
            </a:spcAft>
            <a:buClr>
              <a:schemeClr val="tx2"/>
            </a:buClr>
            <a:buChar char="•"/>
            <a:tabLst/>
          </a:pPr>
          <a:r>
            <a:rPr lang="en-US" altLang="ja-JP" sz="1000" kern="1200" dirty="0">
              <a:solidFill>
                <a:schemeClr val="tx1"/>
              </a:solidFill>
              <a:latin typeface="+mn-lt"/>
            </a:rPr>
            <a:t>How do I make sure I don’t miss any relevant information? </a:t>
          </a:r>
          <a:endParaRPr lang="en-US" sz="1000" kern="1200" dirty="0">
            <a:solidFill>
              <a:schemeClr val="tx1"/>
            </a:solidFill>
            <a:latin typeface="+mn-lt"/>
          </a:endParaRPr>
        </a:p>
        <a:p>
          <a:pPr marL="119063" lvl="1" indent="-111125" algn="l" defTabSz="444500">
            <a:lnSpc>
              <a:spcPct val="100000"/>
            </a:lnSpc>
            <a:spcBef>
              <a:spcPct val="0"/>
            </a:spcBef>
            <a:spcAft>
              <a:spcPts val="600"/>
            </a:spcAft>
            <a:buClr>
              <a:schemeClr val="tx2"/>
            </a:buClr>
            <a:buChar char="•"/>
            <a:tabLst/>
          </a:pPr>
          <a:r>
            <a:rPr lang="en-US" altLang="ja-JP" sz="1000" kern="1200" dirty="0">
              <a:solidFill>
                <a:schemeClr val="tx1"/>
              </a:solidFill>
              <a:latin typeface="+mn-lt"/>
            </a:rPr>
            <a:t>How can I get a quick overview of a new subject area?</a:t>
          </a:r>
          <a:endParaRPr lang="en-US" sz="1000" kern="1200" dirty="0">
            <a:solidFill>
              <a:schemeClr val="tx1"/>
            </a:solidFill>
            <a:latin typeface="+mn-lt"/>
          </a:endParaRPr>
        </a:p>
        <a:p>
          <a:pPr marL="119063" lvl="1" indent="-111125" algn="l" defTabSz="444500">
            <a:lnSpc>
              <a:spcPct val="100000"/>
            </a:lnSpc>
            <a:spcBef>
              <a:spcPct val="0"/>
            </a:spcBef>
            <a:spcAft>
              <a:spcPts val="600"/>
            </a:spcAft>
            <a:buClr>
              <a:schemeClr val="tx2"/>
            </a:buClr>
            <a:buChar char="•"/>
            <a:tabLst/>
          </a:pPr>
          <a:r>
            <a:rPr lang="en-US" altLang="ja-JP" sz="1000" kern="1200" dirty="0">
              <a:solidFill>
                <a:schemeClr val="tx1"/>
              </a:solidFill>
              <a:latin typeface="+mn-lt"/>
              <a:ea typeface="+mn-ea"/>
            </a:rPr>
            <a:t>Which journals should I publish in to make myself more visible to the research community?</a:t>
          </a:r>
          <a:endParaRPr lang="en-US" altLang="ja-JP" sz="1000" kern="1200" dirty="0">
            <a:solidFill>
              <a:schemeClr val="tx1"/>
            </a:solidFill>
            <a:latin typeface="+mn-lt"/>
          </a:endParaRPr>
        </a:p>
        <a:p>
          <a:pPr marL="119063" lvl="1" indent="-111125" algn="l" defTabSz="444500">
            <a:lnSpc>
              <a:spcPct val="100000"/>
            </a:lnSpc>
            <a:spcBef>
              <a:spcPct val="0"/>
            </a:spcBef>
            <a:spcAft>
              <a:spcPts val="600"/>
            </a:spcAft>
            <a:buClr>
              <a:schemeClr val="tx2"/>
            </a:buClr>
            <a:buChar char="•"/>
            <a:tabLst/>
          </a:pPr>
          <a:r>
            <a:rPr lang="en-US" altLang="ja-JP" sz="1000" kern="1200" dirty="0">
              <a:solidFill>
                <a:schemeClr val="tx1"/>
              </a:solidFill>
              <a:latin typeface="+mn-lt"/>
              <a:ea typeface="+mn-ea"/>
            </a:rPr>
            <a:t>How can I get tenure and advance my career?</a:t>
          </a:r>
        </a:p>
        <a:p>
          <a:pPr marL="119063" lvl="1" indent="-111125" algn="l" defTabSz="444500">
            <a:lnSpc>
              <a:spcPct val="100000"/>
            </a:lnSpc>
            <a:spcBef>
              <a:spcPct val="0"/>
            </a:spcBef>
            <a:spcAft>
              <a:spcPts val="600"/>
            </a:spcAft>
            <a:buClr>
              <a:schemeClr val="tx2"/>
            </a:buClr>
            <a:buChar char="•"/>
            <a:tabLst/>
          </a:pPr>
          <a:r>
            <a:rPr lang="en-US" altLang="ja-JP" sz="1000" kern="1200" dirty="0">
              <a:solidFill>
                <a:schemeClr val="tx1"/>
              </a:solidFill>
              <a:latin typeface="+mn-lt"/>
              <a:ea typeface="+mn-ea"/>
            </a:rPr>
            <a:t>How do I find funding?</a:t>
          </a:r>
        </a:p>
      </dsp:txBody>
      <dsp:txXfrm>
        <a:off x="2497" y="466040"/>
        <a:ext cx="2434902" cy="1976400"/>
      </dsp:txXfrm>
    </dsp:sp>
    <dsp:sp modelId="{8627FAD0-5E1F-4885-B329-A4412A8A1C61}">
      <dsp:nvSpPr>
        <dsp:cNvPr id="0" name=""/>
        <dsp:cNvSpPr/>
      </dsp:nvSpPr>
      <dsp:spPr>
        <a:xfrm>
          <a:off x="2778286" y="5240"/>
          <a:ext cx="2434902" cy="460800"/>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182880" bIns="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mn-lt"/>
            </a:rPr>
            <a:t>Researcher (senior)</a:t>
          </a:r>
        </a:p>
      </dsp:txBody>
      <dsp:txXfrm>
        <a:off x="2778286" y="5240"/>
        <a:ext cx="2434902" cy="460800"/>
      </dsp:txXfrm>
    </dsp:sp>
    <dsp:sp modelId="{218A5DF9-BA3A-4149-8464-2BED86920075}">
      <dsp:nvSpPr>
        <dsp:cNvPr id="0" name=""/>
        <dsp:cNvSpPr/>
      </dsp:nvSpPr>
      <dsp:spPr>
        <a:xfrm>
          <a:off x="2778286" y="466040"/>
          <a:ext cx="2434902" cy="1976400"/>
        </a:xfrm>
        <a:prstGeom prst="rect">
          <a:avLst/>
        </a:prstGeom>
        <a:solidFill>
          <a:srgbClr val="DCDCDD">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80010" numCol="1" spcCol="1270" anchor="t" anchorCtr="0">
          <a:noAutofit/>
        </a:bodyPr>
        <a:lstStyle/>
        <a:p>
          <a:pPr marL="119063" lvl="1" indent="-111125" algn="l" defTabSz="444500">
            <a:lnSpc>
              <a:spcPct val="100000"/>
            </a:lnSpc>
            <a:spcBef>
              <a:spcPct val="0"/>
            </a:spcBef>
            <a:spcAft>
              <a:spcPts val="600"/>
            </a:spcAft>
            <a:buClr>
              <a:schemeClr val="tx2"/>
            </a:buClr>
            <a:buChar char="•"/>
            <a:tabLst/>
          </a:pPr>
          <a:r>
            <a:rPr lang="en-US" altLang="ja-JP" sz="1000" kern="1200" dirty="0">
              <a:latin typeface="+mn-lt"/>
              <a:ea typeface="+mn-ea"/>
            </a:rPr>
            <a:t>How do I compare myself and my research team against peers?</a:t>
          </a:r>
          <a:endParaRPr lang="en-US" sz="1000" kern="1200" dirty="0">
            <a:latin typeface="+mn-lt"/>
          </a:endParaRPr>
        </a:p>
        <a:p>
          <a:pPr marL="119063" lvl="1" indent="-111125" algn="l" defTabSz="444500">
            <a:lnSpc>
              <a:spcPct val="100000"/>
            </a:lnSpc>
            <a:spcBef>
              <a:spcPct val="0"/>
            </a:spcBef>
            <a:spcAft>
              <a:spcPts val="600"/>
            </a:spcAft>
            <a:buClr>
              <a:schemeClr val="tx2"/>
            </a:buClr>
            <a:buChar char="•"/>
            <a:tabLst/>
          </a:pPr>
          <a:r>
            <a:rPr lang="en-US" altLang="ja-JP" sz="1000" kern="1200" dirty="0">
              <a:latin typeface="+mn-lt"/>
              <a:ea typeface="+mn-ea"/>
            </a:rPr>
            <a:t>How many times have I been cited by others?</a:t>
          </a:r>
        </a:p>
        <a:p>
          <a:pPr marL="119063" lvl="1" indent="-111125" algn="l" defTabSz="444500">
            <a:lnSpc>
              <a:spcPct val="100000"/>
            </a:lnSpc>
            <a:spcBef>
              <a:spcPct val="0"/>
            </a:spcBef>
            <a:spcAft>
              <a:spcPts val="600"/>
            </a:spcAft>
            <a:buClr>
              <a:schemeClr val="tx2"/>
            </a:buClr>
            <a:buChar char="•"/>
            <a:tabLst/>
          </a:pPr>
          <a:r>
            <a:rPr lang="en-US" altLang="ja-JP" sz="1000" kern="1200" dirty="0">
              <a:latin typeface="+mn-lt"/>
              <a:ea typeface="+mn-ea"/>
            </a:rPr>
            <a:t>Who should I collaborate with to increase my chances of publishing successfully</a:t>
          </a:r>
          <a:r>
            <a:rPr lang="en-US" altLang="ja-JP" sz="1000" kern="1200" dirty="0">
              <a:latin typeface="+mn-lt"/>
            </a:rPr>
            <a:t> and getting cited?</a:t>
          </a:r>
          <a:endParaRPr lang="en-US" sz="1000" kern="1200" dirty="0">
            <a:latin typeface="+mn-lt"/>
            <a:ea typeface="ＭＳ Ｐゴシック" charset="-128"/>
          </a:endParaRPr>
        </a:p>
        <a:p>
          <a:pPr marL="119063" lvl="1" indent="-111125" algn="l" defTabSz="444500">
            <a:lnSpc>
              <a:spcPct val="100000"/>
            </a:lnSpc>
            <a:spcBef>
              <a:spcPct val="0"/>
            </a:spcBef>
            <a:spcAft>
              <a:spcPts val="600"/>
            </a:spcAft>
            <a:buClr>
              <a:schemeClr val="tx2"/>
            </a:buClr>
            <a:buChar char="•"/>
            <a:tabLst/>
          </a:pPr>
          <a:r>
            <a:rPr lang="en-US" sz="1000" kern="1200" dirty="0">
              <a:latin typeface="+mn-lt"/>
              <a:ea typeface="ＭＳ Ｐゴシック" charset="-128"/>
            </a:rPr>
            <a:t>How do I secure more funding?</a:t>
          </a:r>
        </a:p>
      </dsp:txBody>
      <dsp:txXfrm>
        <a:off x="2778286" y="466040"/>
        <a:ext cx="2434902" cy="1976400"/>
      </dsp:txXfrm>
    </dsp:sp>
    <dsp:sp modelId="{496F2EE2-CB69-44E9-B0DC-A4AD4E709CD1}">
      <dsp:nvSpPr>
        <dsp:cNvPr id="0" name=""/>
        <dsp:cNvSpPr/>
      </dsp:nvSpPr>
      <dsp:spPr>
        <a:xfrm>
          <a:off x="5554075" y="5240"/>
          <a:ext cx="2434902" cy="460800"/>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182880" bIns="0" numCol="1" spcCol="1270" anchor="ctr" anchorCtr="0">
          <a:noAutofit/>
        </a:bodyPr>
        <a:lstStyle/>
        <a:p>
          <a:pPr marL="0" lvl="0" indent="0" algn="l" defTabSz="533400">
            <a:lnSpc>
              <a:spcPct val="90000"/>
            </a:lnSpc>
            <a:spcBef>
              <a:spcPct val="0"/>
            </a:spcBef>
            <a:spcAft>
              <a:spcPct val="35000"/>
            </a:spcAft>
            <a:buNone/>
          </a:pPr>
          <a:r>
            <a:rPr lang="en-GB" sz="1200" b="0" kern="1200" dirty="0">
              <a:latin typeface="+mn-lt"/>
            </a:rPr>
            <a:t>Corporate researcher</a:t>
          </a:r>
          <a:endParaRPr lang="en-US" sz="1200" b="0" kern="1200" dirty="0">
            <a:latin typeface="+mn-lt"/>
          </a:endParaRPr>
        </a:p>
      </dsp:txBody>
      <dsp:txXfrm>
        <a:off x="5554075" y="5240"/>
        <a:ext cx="2434902" cy="460800"/>
      </dsp:txXfrm>
    </dsp:sp>
    <dsp:sp modelId="{D64BFF79-B1C4-4AFB-B386-6A87F7948824}">
      <dsp:nvSpPr>
        <dsp:cNvPr id="0" name=""/>
        <dsp:cNvSpPr/>
      </dsp:nvSpPr>
      <dsp:spPr>
        <a:xfrm>
          <a:off x="5554075" y="466040"/>
          <a:ext cx="2434902" cy="1976400"/>
        </a:xfrm>
        <a:prstGeom prst="rect">
          <a:avLst/>
        </a:prstGeom>
        <a:solidFill>
          <a:srgbClr val="DCDCDD">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19063" lvl="1" indent="-111125" algn="l" defTabSz="444500">
            <a:lnSpc>
              <a:spcPct val="100000"/>
            </a:lnSpc>
            <a:spcBef>
              <a:spcPct val="0"/>
            </a:spcBef>
            <a:spcAft>
              <a:spcPts val="600"/>
            </a:spcAft>
            <a:buClr>
              <a:schemeClr val="tx2"/>
            </a:buClr>
            <a:buChar char="•"/>
            <a:tabLst/>
          </a:pPr>
          <a:r>
            <a:rPr lang="en-US" sz="1000" b="0" kern="1200" dirty="0">
              <a:latin typeface="+mn-lt"/>
              <a:ea typeface="+mn-ea"/>
            </a:rPr>
            <a:t>How can I get a quick overview of a new subject area?</a:t>
          </a:r>
        </a:p>
        <a:p>
          <a:pPr marL="119063" lvl="1" indent="-111125" algn="l" defTabSz="444500">
            <a:lnSpc>
              <a:spcPct val="100000"/>
            </a:lnSpc>
            <a:spcBef>
              <a:spcPct val="0"/>
            </a:spcBef>
            <a:spcAft>
              <a:spcPts val="600"/>
            </a:spcAft>
            <a:buClr>
              <a:schemeClr val="tx2"/>
            </a:buClr>
            <a:buChar char="•"/>
            <a:tabLst/>
          </a:pPr>
          <a:r>
            <a:rPr lang="en-US" sz="1000" b="0" kern="1200" dirty="0">
              <a:latin typeface="+mn-lt"/>
              <a:ea typeface="+mn-ea"/>
            </a:rPr>
            <a:t>What are my competitors working on?</a:t>
          </a:r>
        </a:p>
        <a:p>
          <a:pPr marL="119063" lvl="1" indent="-111125" algn="l" defTabSz="444500">
            <a:lnSpc>
              <a:spcPct val="100000"/>
            </a:lnSpc>
            <a:spcBef>
              <a:spcPct val="0"/>
            </a:spcBef>
            <a:spcAft>
              <a:spcPts val="600"/>
            </a:spcAft>
            <a:buClr>
              <a:schemeClr val="tx2"/>
            </a:buClr>
            <a:buChar char="•"/>
            <a:tabLst/>
          </a:pPr>
          <a:r>
            <a:rPr lang="en-US" sz="1000" b="0" kern="1200" dirty="0">
              <a:latin typeface="+mn-lt"/>
              <a:ea typeface="+mn-ea"/>
            </a:rPr>
            <a:t>Who is the key opinion leader in a specific area?</a:t>
          </a:r>
        </a:p>
        <a:p>
          <a:pPr marL="119063" lvl="1" indent="-111125" algn="l" defTabSz="444500">
            <a:lnSpc>
              <a:spcPct val="100000"/>
            </a:lnSpc>
            <a:spcBef>
              <a:spcPct val="0"/>
            </a:spcBef>
            <a:spcAft>
              <a:spcPts val="600"/>
            </a:spcAft>
            <a:buClr>
              <a:schemeClr val="tx2"/>
            </a:buClr>
            <a:buChar char="•"/>
            <a:tabLst/>
          </a:pPr>
          <a:r>
            <a:rPr lang="en-US" sz="1000" b="0" kern="1200" dirty="0">
              <a:latin typeface="+mn-lt"/>
              <a:ea typeface="+mn-ea"/>
            </a:rPr>
            <a:t>How can I increase productivity and decrease cost/time to market?</a:t>
          </a:r>
        </a:p>
        <a:p>
          <a:pPr marL="119063" lvl="1" indent="-111125" algn="l" defTabSz="444500">
            <a:lnSpc>
              <a:spcPct val="100000"/>
            </a:lnSpc>
            <a:spcBef>
              <a:spcPct val="0"/>
            </a:spcBef>
            <a:spcAft>
              <a:spcPts val="600"/>
            </a:spcAft>
            <a:buClr>
              <a:schemeClr val="tx2"/>
            </a:buClr>
            <a:buChar char="•"/>
            <a:tabLst/>
          </a:pPr>
          <a:r>
            <a:rPr lang="en-US" sz="1000" b="0" kern="1200" dirty="0">
              <a:latin typeface="+mn-lt"/>
              <a:ea typeface="+mn-ea"/>
            </a:rPr>
            <a:t>How can I make the most of my company’s resources?</a:t>
          </a:r>
        </a:p>
      </dsp:txBody>
      <dsp:txXfrm>
        <a:off x="5554075" y="466040"/>
        <a:ext cx="2434902" cy="19764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24.06.2020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7</a:t>
            </a:fld>
            <a:endParaRPr lang="de-DE"/>
          </a:p>
        </p:txBody>
      </p:sp>
    </p:spTree>
    <p:extLst>
      <p:ext uri="{BB962C8B-B14F-4D97-AF65-F5344CB8AC3E}">
        <p14:creationId xmlns:p14="http://schemas.microsoft.com/office/powerpoint/2010/main" val="2658872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17</a:t>
            </a:fld>
            <a:endParaRPr lang="de-DE"/>
          </a:p>
        </p:txBody>
      </p:sp>
    </p:spTree>
    <p:extLst>
      <p:ext uri="{BB962C8B-B14F-4D97-AF65-F5344CB8AC3E}">
        <p14:creationId xmlns:p14="http://schemas.microsoft.com/office/powerpoint/2010/main" val="395189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18</a:t>
            </a:fld>
            <a:endParaRPr lang="de-DE"/>
          </a:p>
        </p:txBody>
      </p:sp>
    </p:spTree>
    <p:extLst>
      <p:ext uri="{BB962C8B-B14F-4D97-AF65-F5344CB8AC3E}">
        <p14:creationId xmlns:p14="http://schemas.microsoft.com/office/powerpoint/2010/main" val="182656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20</a:t>
            </a:fld>
            <a:endParaRPr lang="de-DE"/>
          </a:p>
        </p:txBody>
      </p:sp>
    </p:spTree>
    <p:extLst>
      <p:ext uri="{BB962C8B-B14F-4D97-AF65-F5344CB8AC3E}">
        <p14:creationId xmlns:p14="http://schemas.microsoft.com/office/powerpoint/2010/main" val="1557267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21</a:t>
            </a:fld>
            <a:endParaRPr lang="de-DE"/>
          </a:p>
        </p:txBody>
      </p:sp>
    </p:spTree>
    <p:extLst>
      <p:ext uri="{BB962C8B-B14F-4D97-AF65-F5344CB8AC3E}">
        <p14:creationId xmlns:p14="http://schemas.microsoft.com/office/powerpoint/2010/main" val="271424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22</a:t>
            </a:fld>
            <a:endParaRPr lang="de-DE"/>
          </a:p>
        </p:txBody>
      </p:sp>
    </p:spTree>
    <p:extLst>
      <p:ext uri="{BB962C8B-B14F-4D97-AF65-F5344CB8AC3E}">
        <p14:creationId xmlns:p14="http://schemas.microsoft.com/office/powerpoint/2010/main" val="227352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23</a:t>
            </a:fld>
            <a:endParaRPr lang="de-DE"/>
          </a:p>
        </p:txBody>
      </p:sp>
    </p:spTree>
    <p:extLst>
      <p:ext uri="{BB962C8B-B14F-4D97-AF65-F5344CB8AC3E}">
        <p14:creationId xmlns:p14="http://schemas.microsoft.com/office/powerpoint/2010/main" val="346486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24</a:t>
            </a:fld>
            <a:endParaRPr lang="de-DE"/>
          </a:p>
        </p:txBody>
      </p:sp>
    </p:spTree>
    <p:extLst>
      <p:ext uri="{BB962C8B-B14F-4D97-AF65-F5344CB8AC3E}">
        <p14:creationId xmlns:p14="http://schemas.microsoft.com/office/powerpoint/2010/main" val="346777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26</a:t>
            </a:fld>
            <a:endParaRPr lang="de-DE"/>
          </a:p>
        </p:txBody>
      </p:sp>
    </p:spTree>
    <p:extLst>
      <p:ext uri="{BB962C8B-B14F-4D97-AF65-F5344CB8AC3E}">
        <p14:creationId xmlns:p14="http://schemas.microsoft.com/office/powerpoint/2010/main" val="236958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27</a:t>
            </a:fld>
            <a:endParaRPr lang="de-DE"/>
          </a:p>
        </p:txBody>
      </p:sp>
    </p:spTree>
    <p:extLst>
      <p:ext uri="{BB962C8B-B14F-4D97-AF65-F5344CB8AC3E}">
        <p14:creationId xmlns:p14="http://schemas.microsoft.com/office/powerpoint/2010/main" val="2950119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28</a:t>
            </a:fld>
            <a:endParaRPr lang="de-DE"/>
          </a:p>
        </p:txBody>
      </p:sp>
    </p:spTree>
    <p:extLst>
      <p:ext uri="{BB962C8B-B14F-4D97-AF65-F5344CB8AC3E}">
        <p14:creationId xmlns:p14="http://schemas.microsoft.com/office/powerpoint/2010/main" val="145109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8</a:t>
            </a:fld>
            <a:endParaRPr lang="de-DE"/>
          </a:p>
        </p:txBody>
      </p:sp>
    </p:spTree>
    <p:extLst>
      <p:ext uri="{BB962C8B-B14F-4D97-AF65-F5344CB8AC3E}">
        <p14:creationId xmlns:p14="http://schemas.microsoft.com/office/powerpoint/2010/main" val="4192172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29</a:t>
            </a:fld>
            <a:endParaRPr lang="de-DE"/>
          </a:p>
        </p:txBody>
      </p:sp>
    </p:spTree>
    <p:extLst>
      <p:ext uri="{BB962C8B-B14F-4D97-AF65-F5344CB8AC3E}">
        <p14:creationId xmlns:p14="http://schemas.microsoft.com/office/powerpoint/2010/main" val="578916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30</a:t>
            </a:fld>
            <a:endParaRPr lang="de-DE"/>
          </a:p>
        </p:txBody>
      </p:sp>
    </p:spTree>
    <p:extLst>
      <p:ext uri="{BB962C8B-B14F-4D97-AF65-F5344CB8AC3E}">
        <p14:creationId xmlns:p14="http://schemas.microsoft.com/office/powerpoint/2010/main" val="2334336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31</a:t>
            </a:fld>
            <a:endParaRPr lang="de-DE"/>
          </a:p>
        </p:txBody>
      </p:sp>
    </p:spTree>
    <p:extLst>
      <p:ext uri="{BB962C8B-B14F-4D97-AF65-F5344CB8AC3E}">
        <p14:creationId xmlns:p14="http://schemas.microsoft.com/office/powerpoint/2010/main" val="233918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33</a:t>
            </a:fld>
            <a:endParaRPr lang="de-DE"/>
          </a:p>
        </p:txBody>
      </p:sp>
    </p:spTree>
    <p:extLst>
      <p:ext uri="{BB962C8B-B14F-4D97-AF65-F5344CB8AC3E}">
        <p14:creationId xmlns:p14="http://schemas.microsoft.com/office/powerpoint/2010/main" val="287390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9</a:t>
            </a:fld>
            <a:endParaRPr lang="de-DE"/>
          </a:p>
        </p:txBody>
      </p:sp>
    </p:spTree>
    <p:extLst>
      <p:ext uri="{BB962C8B-B14F-4D97-AF65-F5344CB8AC3E}">
        <p14:creationId xmlns:p14="http://schemas.microsoft.com/office/powerpoint/2010/main" val="188498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11</a:t>
            </a:fld>
            <a:endParaRPr lang="de-DE"/>
          </a:p>
        </p:txBody>
      </p:sp>
    </p:spTree>
    <p:extLst>
      <p:ext uri="{BB962C8B-B14F-4D97-AF65-F5344CB8AC3E}">
        <p14:creationId xmlns:p14="http://schemas.microsoft.com/office/powerpoint/2010/main" val="335764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12</a:t>
            </a:fld>
            <a:endParaRPr lang="de-DE"/>
          </a:p>
        </p:txBody>
      </p:sp>
    </p:spTree>
    <p:extLst>
      <p:ext uri="{BB962C8B-B14F-4D97-AF65-F5344CB8AC3E}">
        <p14:creationId xmlns:p14="http://schemas.microsoft.com/office/powerpoint/2010/main" val="94903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13</a:t>
            </a:fld>
            <a:endParaRPr lang="de-DE"/>
          </a:p>
        </p:txBody>
      </p:sp>
    </p:spTree>
    <p:extLst>
      <p:ext uri="{BB962C8B-B14F-4D97-AF65-F5344CB8AC3E}">
        <p14:creationId xmlns:p14="http://schemas.microsoft.com/office/powerpoint/2010/main" val="371620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14</a:t>
            </a:fld>
            <a:endParaRPr lang="de-DE"/>
          </a:p>
        </p:txBody>
      </p:sp>
    </p:spTree>
    <p:extLst>
      <p:ext uri="{BB962C8B-B14F-4D97-AF65-F5344CB8AC3E}">
        <p14:creationId xmlns:p14="http://schemas.microsoft.com/office/powerpoint/2010/main" val="174940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15</a:t>
            </a:fld>
            <a:endParaRPr lang="de-DE"/>
          </a:p>
        </p:txBody>
      </p:sp>
    </p:spTree>
    <p:extLst>
      <p:ext uri="{BB962C8B-B14F-4D97-AF65-F5344CB8AC3E}">
        <p14:creationId xmlns:p14="http://schemas.microsoft.com/office/powerpoint/2010/main" val="3563235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16</a:t>
            </a:fld>
            <a:endParaRPr lang="de-DE"/>
          </a:p>
        </p:txBody>
      </p:sp>
    </p:spTree>
    <p:extLst>
      <p:ext uri="{BB962C8B-B14F-4D97-AF65-F5344CB8AC3E}">
        <p14:creationId xmlns:p14="http://schemas.microsoft.com/office/powerpoint/2010/main" val="2045351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24.06.2020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24.06.2020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24.06.2020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24.06.2020</a:t>
            </a:fld>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24.06.2020</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24.06.2020</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FFCD0F-6FD7-423A-A678-0AA8290E11CF}" type="datetimeFigureOut">
              <a:rPr lang="de-DE" smtClean="0"/>
              <a:pPr/>
              <a:t>24.06.2020</a:t>
            </a:fld>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24.06.2020</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24.06.2020</a:t>
            </a:fld>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24.06.2020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24.06.2020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24.06.2020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24.06.2020</a:t>
            </a:fld>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FFCD0F-6FD7-423A-A678-0AA8290E11CF}" type="datetimeFigureOut">
              <a:rPr lang="de-DE" smtClean="0"/>
              <a:pPr/>
              <a:t>24.06.2020</a:t>
            </a:fld>
            <a:endParaRPr lang="de-DE"/>
          </a:p>
        </p:txBody>
      </p:sp>
      <p:sp>
        <p:nvSpPr>
          <p:cNvPr id="4" name="Footer Placeholder 3"/>
          <p:cNvSpPr>
            <a:spLocks noGrp="1"/>
          </p:cNvSpPr>
          <p:nvPr>
            <p:ph type="ftr" sz="quarter" idx="11"/>
          </p:nvPr>
        </p:nvSpPr>
        <p:spPr/>
        <p:txBody>
          <a:bodyPr/>
          <a:lstStyle/>
          <a:p>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24.06.2020</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24.06.2020</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24.06.2020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fld id="{37FFCD0F-6FD7-423A-A678-0AA8290E11CF}" type="datetimeFigureOut">
              <a:rPr lang="de-DE" smtClean="0"/>
              <a:pPr/>
              <a:t>24.06.2020</a:t>
            </a:fld>
            <a:endParaRPr lang="de-DE"/>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sldNum="0" hdr="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scopusfeedback.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gif"/><Relationship Id="rId3" Type="http://schemas.openxmlformats.org/officeDocument/2006/relationships/image" Target="../media/image19.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hyperlink" Target="https://www.google.com/imgres?imgurl=http%3A%2F%2Fallvectorlogo.com%2Fimg%2F2017%2F05%2Forganisation-for-economic-co-operation-development-oecd-logo.png&amp;imgrefurl=http%3A%2F%2Fallvectorlogo.com%2Forganisation-for-economic-co-operation-and-development-oecd-logo%2F&amp;docid=Wr07WIB-AULh2M&amp;tbnid=XuZQzOcH-L8QkM%3A&amp;vet=10ahUKEwiDxpHsndDlAhUH16QKHfhrB8EQMwhkKAIwAg..i&amp;w=920&amp;h=500&amp;safe=active&amp;bih=1087&amp;biw=1920&amp;q=OECD%20logo&amp;ved=0ahUKEwiDxpHsndDlAhUH16QKHfhrB8EQMwhkKAIwAg&amp;iact=mrc&amp;uact=8" TargetMode="Externa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sp>
        <p:nvSpPr>
          <p:cNvPr id="2" name="Title 1"/>
          <p:cNvSpPr>
            <a:spLocks noGrp="1"/>
          </p:cNvSpPr>
          <p:nvPr>
            <p:ph type="ctrTitle"/>
          </p:nvPr>
        </p:nvSpPr>
        <p:spPr/>
        <p:txBody>
          <a:bodyPr>
            <a:normAutofit/>
          </a:bodyPr>
          <a:lstStyle/>
          <a:p>
            <a:r>
              <a:rPr lang="en-US" sz="4800" dirty="0"/>
              <a:t>Introducing</a:t>
            </a:r>
          </a:p>
        </p:txBody>
      </p:sp>
      <p:sp>
        <p:nvSpPr>
          <p:cNvPr id="3" name="Text Placeholder 2"/>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738933D4-1B6F-D748-BEEE-7AFC78B6A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43" y="2520253"/>
            <a:ext cx="1957605" cy="562184"/>
          </a:xfrm>
          <a:prstGeom prst="rect">
            <a:avLst/>
          </a:prstGeom>
        </p:spPr>
      </p:pic>
      <p:pic>
        <p:nvPicPr>
          <p:cNvPr id="7" name="Picture 6">
            <a:extLst>
              <a:ext uri="{FF2B5EF4-FFF2-40B4-BE49-F238E27FC236}">
                <a16:creationId xmlns:a16="http://schemas.microsoft.com/office/drawing/2014/main" id="{D9E02165-D2D9-D84E-9ABC-CDE1978BD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813" y="561027"/>
            <a:ext cx="1786925" cy="188014"/>
          </a:xfrm>
          <a:prstGeom prst="rect">
            <a:avLst/>
          </a:prstGeom>
        </p:spPr>
      </p:pic>
    </p:spTree>
    <p:extLst>
      <p:ext uri="{BB962C8B-B14F-4D97-AF65-F5344CB8AC3E}">
        <p14:creationId xmlns:p14="http://schemas.microsoft.com/office/powerpoint/2010/main" val="177000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Built to meet your needs</a:t>
            </a:r>
            <a:endParaRPr lang="en-GB" dirty="0"/>
          </a:p>
        </p:txBody>
      </p:sp>
    </p:spTree>
    <p:extLst>
      <p:ext uri="{BB962C8B-B14F-4D97-AF65-F5344CB8AC3E}">
        <p14:creationId xmlns:p14="http://schemas.microsoft.com/office/powerpoint/2010/main" val="297129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Key ways to use Scopus</a:t>
            </a:r>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206" name="Text Placeholder 18">
            <a:extLst>
              <a:ext uri="{FF2B5EF4-FFF2-40B4-BE49-F238E27FC236}">
                <a16:creationId xmlns:a16="http://schemas.microsoft.com/office/drawing/2014/main" id="{E3C5465A-4797-D84F-857C-1EC591B158B1}"/>
              </a:ext>
            </a:extLst>
          </p:cNvPr>
          <p:cNvSpPr>
            <a:spLocks noGrp="1"/>
          </p:cNvSpPr>
          <p:nvPr>
            <p:ph type="body" sz="quarter" idx="13"/>
          </p:nvPr>
        </p:nvSpPr>
        <p:spPr>
          <a:xfrm>
            <a:off x="576261" y="903817"/>
            <a:ext cx="7991475" cy="575733"/>
          </a:xfrm>
        </p:spPr>
        <p:txBody>
          <a:bodyPr>
            <a:normAutofit/>
          </a:bodyPr>
          <a:lstStyle/>
          <a:p>
            <a:pPr marL="0" indent="0">
              <a:buNone/>
            </a:pPr>
            <a:r>
              <a:rPr lang="en-GB" sz="1600" dirty="0"/>
              <a:t>Scopus benefits users by enabling them to:</a:t>
            </a:r>
          </a:p>
        </p:txBody>
      </p:sp>
      <p:sp>
        <p:nvSpPr>
          <p:cNvPr id="20" name="Rectangle 19">
            <a:extLst>
              <a:ext uri="{FF2B5EF4-FFF2-40B4-BE49-F238E27FC236}">
                <a16:creationId xmlns:a16="http://schemas.microsoft.com/office/drawing/2014/main" id="{AD30F83D-2E00-834A-B1E0-E3FF3AC3EA78}"/>
              </a:ext>
            </a:extLst>
          </p:cNvPr>
          <p:cNvSpPr/>
          <p:nvPr/>
        </p:nvSpPr>
        <p:spPr>
          <a:xfrm>
            <a:off x="1112083" y="1543050"/>
            <a:ext cx="5531478" cy="695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r>
              <a:rPr lang="en-GB" dirty="0"/>
              <a:t>Search documents and author profiles with ease</a:t>
            </a:r>
          </a:p>
        </p:txBody>
      </p:sp>
      <p:sp>
        <p:nvSpPr>
          <p:cNvPr id="21" name="Rectangle 20">
            <a:extLst>
              <a:ext uri="{FF2B5EF4-FFF2-40B4-BE49-F238E27FC236}">
                <a16:creationId xmlns:a16="http://schemas.microsoft.com/office/drawing/2014/main" id="{2272172B-0927-3F4F-9891-A87EF2270EA7}"/>
              </a:ext>
            </a:extLst>
          </p:cNvPr>
          <p:cNvSpPr/>
          <p:nvPr/>
        </p:nvSpPr>
        <p:spPr>
          <a:xfrm>
            <a:off x="1112083" y="2358058"/>
            <a:ext cx="5531478" cy="695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r>
              <a:rPr lang="en-GB" dirty="0"/>
              <a:t>Effectively analyse search results </a:t>
            </a:r>
          </a:p>
        </p:txBody>
      </p:sp>
      <p:sp>
        <p:nvSpPr>
          <p:cNvPr id="22" name="Rectangle 21">
            <a:extLst>
              <a:ext uri="{FF2B5EF4-FFF2-40B4-BE49-F238E27FC236}">
                <a16:creationId xmlns:a16="http://schemas.microsoft.com/office/drawing/2014/main" id="{4F15CE8D-9C52-444A-AF1C-AF93685B4FFE}"/>
              </a:ext>
            </a:extLst>
          </p:cNvPr>
          <p:cNvSpPr/>
          <p:nvPr/>
        </p:nvSpPr>
        <p:spPr>
          <a:xfrm>
            <a:off x="1112083" y="3173067"/>
            <a:ext cx="5531478" cy="729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r>
              <a:rPr lang="en-GB" dirty="0"/>
              <a:t>Export relevant  reference material</a:t>
            </a:r>
            <a:endParaRPr lang="en-US" dirty="0"/>
          </a:p>
        </p:txBody>
      </p:sp>
      <p:sp>
        <p:nvSpPr>
          <p:cNvPr id="11" name="Rectangle 10">
            <a:extLst>
              <a:ext uri="{FF2B5EF4-FFF2-40B4-BE49-F238E27FC236}">
                <a16:creationId xmlns:a16="http://schemas.microsoft.com/office/drawing/2014/main" id="{6F414709-B274-5042-83B6-E44F6A1193DF}"/>
              </a:ext>
            </a:extLst>
          </p:cNvPr>
          <p:cNvSpPr/>
          <p:nvPr/>
        </p:nvSpPr>
        <p:spPr>
          <a:xfrm>
            <a:off x="715573" y="1543050"/>
            <a:ext cx="396510" cy="695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endParaRPr lang="en-GB" dirty="0"/>
          </a:p>
        </p:txBody>
      </p:sp>
      <p:sp>
        <p:nvSpPr>
          <p:cNvPr id="12" name="Rectangle 11">
            <a:extLst>
              <a:ext uri="{FF2B5EF4-FFF2-40B4-BE49-F238E27FC236}">
                <a16:creationId xmlns:a16="http://schemas.microsoft.com/office/drawing/2014/main" id="{68BA62CB-D78A-EB46-AE89-B0E7982E7F42}"/>
              </a:ext>
            </a:extLst>
          </p:cNvPr>
          <p:cNvSpPr/>
          <p:nvPr/>
        </p:nvSpPr>
        <p:spPr>
          <a:xfrm>
            <a:off x="715573" y="2352253"/>
            <a:ext cx="396510" cy="695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endParaRPr lang="en-GB" dirty="0"/>
          </a:p>
        </p:txBody>
      </p:sp>
      <p:sp>
        <p:nvSpPr>
          <p:cNvPr id="13" name="Rectangle 12">
            <a:extLst>
              <a:ext uri="{FF2B5EF4-FFF2-40B4-BE49-F238E27FC236}">
                <a16:creationId xmlns:a16="http://schemas.microsoft.com/office/drawing/2014/main" id="{350FB5FF-C883-B143-99ED-15B2AB7BCCA6}"/>
              </a:ext>
            </a:extLst>
          </p:cNvPr>
          <p:cNvSpPr/>
          <p:nvPr/>
        </p:nvSpPr>
        <p:spPr>
          <a:xfrm>
            <a:off x="715573" y="3169548"/>
            <a:ext cx="396510" cy="7329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spcBef>
                <a:spcPts val="1200"/>
              </a:spcBef>
              <a:buClr>
                <a:schemeClr val="accent1"/>
              </a:buClr>
            </a:pPr>
            <a:endParaRPr lang="en-GB" dirty="0"/>
          </a:p>
        </p:txBody>
      </p:sp>
      <p:sp>
        <p:nvSpPr>
          <p:cNvPr id="4" name="Rectangle 3">
            <a:extLst>
              <a:ext uri="{FF2B5EF4-FFF2-40B4-BE49-F238E27FC236}">
                <a16:creationId xmlns:a16="http://schemas.microsoft.com/office/drawing/2014/main" id="{A243A0BC-754C-644B-9325-732305DFEBB5}"/>
              </a:ext>
            </a:extLst>
          </p:cNvPr>
          <p:cNvSpPr/>
          <p:nvPr/>
        </p:nvSpPr>
        <p:spPr>
          <a:xfrm>
            <a:off x="736637" y="1631153"/>
            <a:ext cx="669441" cy="523220"/>
          </a:xfrm>
          <a:prstGeom prst="rect">
            <a:avLst/>
          </a:prstGeom>
        </p:spPr>
        <p:txBody>
          <a:bodyPr wrap="square">
            <a:spAutoFit/>
          </a:bodyPr>
          <a:lstStyle/>
          <a:p>
            <a:r>
              <a:rPr lang="en-US" sz="2800" b="1" dirty="0">
                <a:solidFill>
                  <a:schemeClr val="bg1"/>
                </a:solidFill>
              </a:rPr>
              <a:t>1</a:t>
            </a:r>
          </a:p>
        </p:txBody>
      </p:sp>
      <p:sp>
        <p:nvSpPr>
          <p:cNvPr id="24" name="Rectangle 23">
            <a:extLst>
              <a:ext uri="{FF2B5EF4-FFF2-40B4-BE49-F238E27FC236}">
                <a16:creationId xmlns:a16="http://schemas.microsoft.com/office/drawing/2014/main" id="{466F7E78-02CA-564F-A46D-23C7DB2E999A}"/>
              </a:ext>
            </a:extLst>
          </p:cNvPr>
          <p:cNvSpPr/>
          <p:nvPr/>
        </p:nvSpPr>
        <p:spPr>
          <a:xfrm>
            <a:off x="726698" y="2438978"/>
            <a:ext cx="669441" cy="523220"/>
          </a:xfrm>
          <a:prstGeom prst="rect">
            <a:avLst/>
          </a:prstGeom>
        </p:spPr>
        <p:txBody>
          <a:bodyPr wrap="square">
            <a:spAutoFit/>
          </a:bodyPr>
          <a:lstStyle/>
          <a:p>
            <a:r>
              <a:rPr lang="en-US" sz="2800" b="1" dirty="0">
                <a:solidFill>
                  <a:schemeClr val="bg1"/>
                </a:solidFill>
              </a:rPr>
              <a:t>2</a:t>
            </a:r>
          </a:p>
        </p:txBody>
      </p:sp>
      <p:sp>
        <p:nvSpPr>
          <p:cNvPr id="25" name="Rectangle 24">
            <a:extLst>
              <a:ext uri="{FF2B5EF4-FFF2-40B4-BE49-F238E27FC236}">
                <a16:creationId xmlns:a16="http://schemas.microsoft.com/office/drawing/2014/main" id="{2F67FB20-484A-2441-B777-25D781AB7D00}"/>
              </a:ext>
            </a:extLst>
          </p:cNvPr>
          <p:cNvSpPr/>
          <p:nvPr/>
        </p:nvSpPr>
        <p:spPr>
          <a:xfrm>
            <a:off x="726698" y="3253987"/>
            <a:ext cx="669441" cy="523220"/>
          </a:xfrm>
          <a:prstGeom prst="rect">
            <a:avLst/>
          </a:prstGeom>
        </p:spPr>
        <p:txBody>
          <a:bodyPr wrap="square">
            <a:spAutoFit/>
          </a:bodyPr>
          <a:lstStyle/>
          <a:p>
            <a:r>
              <a:rPr lang="en-US" sz="2800" b="1" dirty="0">
                <a:solidFill>
                  <a:schemeClr val="bg1"/>
                </a:solidFill>
              </a:rPr>
              <a:t>3</a:t>
            </a:r>
          </a:p>
        </p:txBody>
      </p:sp>
    </p:spTree>
    <p:extLst>
      <p:ext uri="{BB962C8B-B14F-4D97-AF65-F5344CB8AC3E}">
        <p14:creationId xmlns:p14="http://schemas.microsoft.com/office/powerpoint/2010/main" val="11932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A5644C-A2DC-F540-86C9-1CDBBFD22C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48091" y="1032075"/>
            <a:ext cx="6254445" cy="2699932"/>
          </a:xfrm>
          <a:prstGeom prst="rect">
            <a:avLst/>
          </a:prstGeom>
          <a:effectLst>
            <a:outerShdw blurRad="533400" sx="102000" sy="102000" algn="ctr" rotWithShape="0">
              <a:schemeClr val="tx1">
                <a:alpha val="20000"/>
              </a:schemeClr>
            </a:outerShdw>
          </a:effectLst>
        </p:spPr>
      </p:pic>
      <p:sp>
        <p:nvSpPr>
          <p:cNvPr id="8" name="Rectangle 7">
            <a:extLst>
              <a:ext uri="{FF2B5EF4-FFF2-40B4-BE49-F238E27FC236}">
                <a16:creationId xmlns:a16="http://schemas.microsoft.com/office/drawing/2014/main" id="{8F148E3B-F199-2049-8222-F4E0300B36CA}"/>
              </a:ext>
            </a:extLst>
          </p:cNvPr>
          <p:cNvSpPr/>
          <p:nvPr/>
        </p:nvSpPr>
        <p:spPr>
          <a:xfrm>
            <a:off x="-6629" y="4321147"/>
            <a:ext cx="9150629" cy="82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8392146"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Search for documents and author profiles with ease</a:t>
            </a:r>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Trapezoid 9">
            <a:extLst>
              <a:ext uri="{FF2B5EF4-FFF2-40B4-BE49-F238E27FC236}">
                <a16:creationId xmlns:a16="http://schemas.microsoft.com/office/drawing/2014/main" id="{0FAF86A9-CAA2-1243-B9EF-0A70C348AAA6}"/>
              </a:ext>
            </a:extLst>
          </p:cNvPr>
          <p:cNvSpPr/>
          <p:nvPr/>
        </p:nvSpPr>
        <p:spPr>
          <a:xfrm>
            <a:off x="4333795" y="2621956"/>
            <a:ext cx="2013218" cy="480754"/>
          </a:xfrm>
          <a:prstGeom prst="trapezoid">
            <a:avLst>
              <a:gd name="adj" fmla="val 121721"/>
            </a:avLst>
          </a:prstGeom>
          <a:solidFill>
            <a:schemeClr val="bg1">
              <a:lumMod val="95000"/>
              <a:alpha val="60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CC017A2-5892-6442-8E46-94DFED760429}"/>
              </a:ext>
            </a:extLst>
          </p:cNvPr>
          <p:cNvSpPr/>
          <p:nvPr/>
        </p:nvSpPr>
        <p:spPr>
          <a:xfrm>
            <a:off x="517697" y="3930948"/>
            <a:ext cx="2138793" cy="723275"/>
          </a:xfrm>
          <a:prstGeom prst="rect">
            <a:avLst/>
          </a:prstGeom>
        </p:spPr>
        <p:txBody>
          <a:bodyPr wrap="square">
            <a:spAutoFit/>
          </a:bodyPr>
          <a:lstStyle/>
          <a:p>
            <a:pPr marL="176213" lvl="1" indent="-112713">
              <a:spcAft>
                <a:spcPts val="600"/>
              </a:spcAft>
              <a:buClr>
                <a:schemeClr val="accent2"/>
              </a:buClr>
              <a:buFont typeface="Arial" panose="020B0604020202020204" pitchFamily="34" charset="0"/>
              <a:buChar char="•"/>
            </a:pPr>
            <a:r>
              <a:rPr lang="en-US" sz="1200" dirty="0"/>
              <a:t>Simple single search box</a:t>
            </a:r>
          </a:p>
          <a:p>
            <a:pPr marL="176213" lvl="1" indent="-112713">
              <a:spcAft>
                <a:spcPts val="600"/>
              </a:spcAft>
              <a:buClr>
                <a:schemeClr val="accent2"/>
              </a:buClr>
              <a:buFont typeface="Arial" panose="020B0604020202020204" pitchFamily="34" charset="0"/>
              <a:buChar char="•"/>
            </a:pPr>
            <a:r>
              <a:rPr lang="en-US" sz="1200" dirty="0"/>
              <a:t>Search different fields for greater specificity</a:t>
            </a:r>
          </a:p>
        </p:txBody>
      </p:sp>
      <p:pic>
        <p:nvPicPr>
          <p:cNvPr id="13" name="Picture 12">
            <a:extLst>
              <a:ext uri="{FF2B5EF4-FFF2-40B4-BE49-F238E27FC236}">
                <a16:creationId xmlns:a16="http://schemas.microsoft.com/office/drawing/2014/main" id="{FE67A783-233F-ED47-B795-BFB32D14C2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75701" y="3068665"/>
            <a:ext cx="2132918" cy="2025118"/>
          </a:xfrm>
          <a:prstGeom prst="rect">
            <a:avLst/>
          </a:prstGeom>
        </p:spPr>
      </p:pic>
    </p:spTree>
    <p:extLst>
      <p:ext uri="{BB962C8B-B14F-4D97-AF65-F5344CB8AC3E}">
        <p14:creationId xmlns:p14="http://schemas.microsoft.com/office/powerpoint/2010/main" val="178361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8392146"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Search for documents and author profiles with ease</a:t>
            </a:r>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Rectangle 2">
            <a:extLst>
              <a:ext uri="{FF2B5EF4-FFF2-40B4-BE49-F238E27FC236}">
                <a16:creationId xmlns:a16="http://schemas.microsoft.com/office/drawing/2014/main" id="{AA33DD7C-BFDF-874D-8767-10D595B03561}"/>
              </a:ext>
            </a:extLst>
          </p:cNvPr>
          <p:cNvSpPr/>
          <p:nvPr/>
        </p:nvSpPr>
        <p:spPr>
          <a:xfrm>
            <a:off x="542675" y="3923166"/>
            <a:ext cx="3406253" cy="276999"/>
          </a:xfrm>
          <a:prstGeom prst="rect">
            <a:avLst/>
          </a:prstGeom>
        </p:spPr>
        <p:txBody>
          <a:bodyPr wrap="none">
            <a:spAutoFit/>
          </a:bodyPr>
          <a:lstStyle/>
          <a:p>
            <a:pPr marL="176213" lvl="1" indent="-112713">
              <a:spcBef>
                <a:spcPts val="1200"/>
              </a:spcBef>
              <a:buClr>
                <a:schemeClr val="accent2"/>
              </a:buClr>
              <a:buFont typeface="Arial" panose="020B0604020202020204" pitchFamily="34" charset="0"/>
              <a:buChar char="•"/>
            </a:pPr>
            <a:r>
              <a:rPr lang="en-US" sz="1200" dirty="0"/>
              <a:t>Search Documents, Authors, and Affiliations</a:t>
            </a:r>
          </a:p>
        </p:txBody>
      </p:sp>
      <p:pic>
        <p:nvPicPr>
          <p:cNvPr id="10" name="Picture 9">
            <a:extLst>
              <a:ext uri="{FF2B5EF4-FFF2-40B4-BE49-F238E27FC236}">
                <a16:creationId xmlns:a16="http://schemas.microsoft.com/office/drawing/2014/main" id="{4504409E-0BC8-9B45-A1B4-EDC62F52C6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48091" y="1032075"/>
            <a:ext cx="6254445" cy="2699932"/>
          </a:xfrm>
          <a:prstGeom prst="rect">
            <a:avLst/>
          </a:prstGeom>
          <a:effectLst>
            <a:outerShdw blurRad="533400" sx="102000" sy="102000" algn="ctr" rotWithShape="0">
              <a:schemeClr val="tx1">
                <a:alpha val="20000"/>
              </a:schemeClr>
            </a:outerShdw>
          </a:effectLst>
        </p:spPr>
      </p:pic>
      <p:sp>
        <p:nvSpPr>
          <p:cNvPr id="13" name="Trapezoid 12">
            <a:extLst>
              <a:ext uri="{FF2B5EF4-FFF2-40B4-BE49-F238E27FC236}">
                <a16:creationId xmlns:a16="http://schemas.microsoft.com/office/drawing/2014/main" id="{B0AF21E4-6A6E-CE40-93E6-828554EE9D0F}"/>
              </a:ext>
            </a:extLst>
          </p:cNvPr>
          <p:cNvSpPr/>
          <p:nvPr/>
        </p:nvSpPr>
        <p:spPr>
          <a:xfrm>
            <a:off x="1482615" y="2281277"/>
            <a:ext cx="2925041" cy="373154"/>
          </a:xfrm>
          <a:prstGeom prst="trapezoid">
            <a:avLst>
              <a:gd name="adj" fmla="val 150869"/>
            </a:avLst>
          </a:prstGeom>
          <a:solidFill>
            <a:schemeClr val="bg1">
              <a:lumMod val="95000"/>
              <a:alpha val="60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 </a:t>
            </a:r>
          </a:p>
        </p:txBody>
      </p:sp>
      <p:pic>
        <p:nvPicPr>
          <p:cNvPr id="4" name="Picture 3" descr="A close up of a logo&#10;&#10;Description automatically generated">
            <a:extLst>
              <a:ext uri="{FF2B5EF4-FFF2-40B4-BE49-F238E27FC236}">
                <a16:creationId xmlns:a16="http://schemas.microsoft.com/office/drawing/2014/main" id="{FCC2E0A0-94A2-934B-BB04-5B7A8114E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615" y="2630084"/>
            <a:ext cx="2925041" cy="578579"/>
          </a:xfrm>
          <a:prstGeom prst="rect">
            <a:avLst/>
          </a:prstGeom>
          <a:effectLst>
            <a:outerShdw blurRad="50800" dist="50800" dir="5400000" algn="ctr" rotWithShape="0">
              <a:srgbClr val="000000">
                <a:alpha val="10000"/>
              </a:srgbClr>
            </a:outerShdw>
          </a:effectLst>
        </p:spPr>
      </p:pic>
    </p:spTree>
    <p:extLst>
      <p:ext uri="{BB962C8B-B14F-4D97-AF65-F5344CB8AC3E}">
        <p14:creationId xmlns:p14="http://schemas.microsoft.com/office/powerpoint/2010/main" val="302222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8392146"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Search for documents and author profiles with ease</a:t>
            </a:r>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3" name="Rectangle 12">
            <a:extLst>
              <a:ext uri="{FF2B5EF4-FFF2-40B4-BE49-F238E27FC236}">
                <a16:creationId xmlns:a16="http://schemas.microsoft.com/office/drawing/2014/main" id="{AC2B153C-8D53-0246-9820-1CA3BB0E6D71}"/>
              </a:ext>
            </a:extLst>
          </p:cNvPr>
          <p:cNvSpPr/>
          <p:nvPr/>
        </p:nvSpPr>
        <p:spPr>
          <a:xfrm>
            <a:off x="516753" y="1037749"/>
            <a:ext cx="1556233" cy="1092607"/>
          </a:xfrm>
          <a:prstGeom prst="rect">
            <a:avLst/>
          </a:prstGeom>
        </p:spPr>
        <p:txBody>
          <a:bodyPr wrap="square">
            <a:spAutoFit/>
          </a:bodyPr>
          <a:lstStyle/>
          <a:p>
            <a:pPr marL="176213" lvl="1" indent="-112713">
              <a:spcAft>
                <a:spcPts val="600"/>
              </a:spcAft>
              <a:buClr>
                <a:schemeClr val="accent2"/>
              </a:buClr>
              <a:buFont typeface="Arial" panose="020B0604020202020204" pitchFamily="34" charset="0"/>
              <a:buChar char="•"/>
            </a:pPr>
            <a:r>
              <a:rPr lang="en-US" sz="1200" dirty="0"/>
              <a:t>Build advanced queries</a:t>
            </a:r>
          </a:p>
          <a:p>
            <a:pPr marL="176213" lvl="1" indent="-112713">
              <a:spcAft>
                <a:spcPts val="600"/>
              </a:spcAft>
              <a:buClr>
                <a:schemeClr val="accent2"/>
              </a:buClr>
              <a:buFont typeface="Arial" panose="020B0604020202020204" pitchFamily="34" charset="0"/>
              <a:buChar char="•"/>
            </a:pPr>
            <a:r>
              <a:rPr lang="en-US" sz="1200" dirty="0"/>
              <a:t>Built-in tips and guidance on query building</a:t>
            </a:r>
          </a:p>
        </p:txBody>
      </p:sp>
      <p:pic>
        <p:nvPicPr>
          <p:cNvPr id="3" name="Picture 2">
            <a:extLst>
              <a:ext uri="{FF2B5EF4-FFF2-40B4-BE49-F238E27FC236}">
                <a16:creationId xmlns:a16="http://schemas.microsoft.com/office/drawing/2014/main" id="{AC2C93EF-9521-1A4B-85D5-63854A0CD7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57484" y="1037749"/>
            <a:ext cx="6219886" cy="2944485"/>
          </a:xfrm>
          <a:prstGeom prst="rect">
            <a:avLst/>
          </a:prstGeom>
          <a:effectLst>
            <a:outerShdw blurRad="635000" dist="50800" dir="5400000" algn="ctr" rotWithShape="0">
              <a:srgbClr val="000000">
                <a:alpha val="10000"/>
              </a:srgbClr>
            </a:outerShdw>
          </a:effectLst>
        </p:spPr>
      </p:pic>
    </p:spTree>
    <p:extLst>
      <p:ext uri="{BB962C8B-B14F-4D97-AF65-F5344CB8AC3E}">
        <p14:creationId xmlns:p14="http://schemas.microsoft.com/office/powerpoint/2010/main" val="318105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6A700C-08DE-9F44-8571-089B8F759343}"/>
              </a:ext>
            </a:extLst>
          </p:cNvPr>
          <p:cNvSpPr/>
          <p:nvPr/>
        </p:nvSpPr>
        <p:spPr>
          <a:xfrm>
            <a:off x="-6629" y="4321147"/>
            <a:ext cx="9150629" cy="82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8392146"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Analyze your results</a:t>
            </a:r>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3" name="Rectangle 12">
            <a:extLst>
              <a:ext uri="{FF2B5EF4-FFF2-40B4-BE49-F238E27FC236}">
                <a16:creationId xmlns:a16="http://schemas.microsoft.com/office/drawing/2014/main" id="{AC2B153C-8D53-0246-9820-1CA3BB0E6D71}"/>
              </a:ext>
            </a:extLst>
          </p:cNvPr>
          <p:cNvSpPr/>
          <p:nvPr/>
        </p:nvSpPr>
        <p:spPr>
          <a:xfrm>
            <a:off x="441498" y="3597872"/>
            <a:ext cx="3843165" cy="723275"/>
          </a:xfrm>
          <a:prstGeom prst="rect">
            <a:avLst/>
          </a:prstGeom>
        </p:spPr>
        <p:txBody>
          <a:bodyPr wrap="square">
            <a:spAutoFit/>
          </a:bodyPr>
          <a:lstStyle/>
          <a:p>
            <a:pPr marL="234950" lvl="1" indent="-171450">
              <a:spcAft>
                <a:spcPts val="600"/>
              </a:spcAft>
              <a:buClr>
                <a:schemeClr val="accent2"/>
              </a:buClr>
              <a:buFont typeface="Arial" panose="020B0604020202020204" pitchFamily="34" charset="0"/>
              <a:buChar char="•"/>
            </a:pPr>
            <a:r>
              <a:rPr lang="en-US" sz="1200" dirty="0"/>
              <a:t>View trends over time by article count, author, affiliation, source, and more</a:t>
            </a:r>
          </a:p>
          <a:p>
            <a:pPr marL="234950" lvl="1" indent="-171450">
              <a:spcAft>
                <a:spcPts val="600"/>
              </a:spcAft>
              <a:buClr>
                <a:schemeClr val="accent2"/>
              </a:buClr>
              <a:buFont typeface="Arial" panose="020B0604020202020204" pitchFamily="34" charset="0"/>
              <a:buChar char="•"/>
            </a:pPr>
            <a:r>
              <a:rPr lang="en-US" sz="1200" dirty="0"/>
              <a:t>Built-in tips and guidance on query building</a:t>
            </a:r>
          </a:p>
        </p:txBody>
      </p:sp>
      <p:pic>
        <p:nvPicPr>
          <p:cNvPr id="3" name="Picture 2">
            <a:extLst>
              <a:ext uri="{FF2B5EF4-FFF2-40B4-BE49-F238E27FC236}">
                <a16:creationId xmlns:a16="http://schemas.microsoft.com/office/drawing/2014/main" id="{C82F7111-F1EB-9146-9C8F-D33BA5E58D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2889" y="1107299"/>
            <a:ext cx="4035714" cy="1961835"/>
          </a:xfrm>
          <a:prstGeom prst="rect">
            <a:avLst/>
          </a:prstGeom>
          <a:effectLst>
            <a:outerShdw blurRad="584200" dist="63500" dir="5400000" algn="ctr" rotWithShape="0">
              <a:srgbClr val="000000">
                <a:alpha val="10000"/>
              </a:srgbClr>
            </a:outerShdw>
          </a:effectLst>
        </p:spPr>
      </p:pic>
      <p:pic>
        <p:nvPicPr>
          <p:cNvPr id="5" name="Picture 4">
            <a:extLst>
              <a:ext uri="{FF2B5EF4-FFF2-40B4-BE49-F238E27FC236}">
                <a16:creationId xmlns:a16="http://schemas.microsoft.com/office/drawing/2014/main" id="{6D2AA897-F447-664B-A22C-EDAC93E951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39328" y="659308"/>
            <a:ext cx="3994492" cy="1940617"/>
          </a:xfrm>
          <a:prstGeom prst="rect">
            <a:avLst/>
          </a:prstGeom>
          <a:effectLst>
            <a:outerShdw blurRad="584200" dist="50800" dir="5400000" algn="ctr" rotWithShape="0">
              <a:srgbClr val="000000">
                <a:alpha val="10000"/>
              </a:srgbClr>
            </a:outerShdw>
          </a:effectLst>
        </p:spPr>
      </p:pic>
      <p:pic>
        <p:nvPicPr>
          <p:cNvPr id="7" name="Picture 6">
            <a:extLst>
              <a:ext uri="{FF2B5EF4-FFF2-40B4-BE49-F238E27FC236}">
                <a16:creationId xmlns:a16="http://schemas.microsoft.com/office/drawing/2014/main" id="{24D0F07B-65A8-1744-878E-F783E3D44F2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59339" y="2812056"/>
            <a:ext cx="3994492" cy="1934357"/>
          </a:xfrm>
          <a:prstGeom prst="rect">
            <a:avLst/>
          </a:prstGeom>
          <a:effectLst>
            <a:outerShdw blurRad="584200" dist="50800" dir="5400000" algn="ctr" rotWithShape="0">
              <a:srgbClr val="000000">
                <a:alpha val="10000"/>
              </a:srgbClr>
            </a:outerShdw>
          </a:effectLst>
        </p:spPr>
      </p:pic>
    </p:spTree>
    <p:extLst>
      <p:ext uri="{BB962C8B-B14F-4D97-AF65-F5344CB8AC3E}">
        <p14:creationId xmlns:p14="http://schemas.microsoft.com/office/powerpoint/2010/main" val="92597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8392146"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Unlock greater functionality with your own account</a:t>
            </a:r>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3" name="Rectangle 12">
            <a:extLst>
              <a:ext uri="{FF2B5EF4-FFF2-40B4-BE49-F238E27FC236}">
                <a16:creationId xmlns:a16="http://schemas.microsoft.com/office/drawing/2014/main" id="{AC2B153C-8D53-0246-9820-1CA3BB0E6D71}"/>
              </a:ext>
            </a:extLst>
          </p:cNvPr>
          <p:cNvSpPr/>
          <p:nvPr/>
        </p:nvSpPr>
        <p:spPr>
          <a:xfrm>
            <a:off x="551713" y="1113038"/>
            <a:ext cx="2178050" cy="1354217"/>
          </a:xfrm>
          <a:prstGeom prst="rect">
            <a:avLst/>
          </a:prstGeom>
        </p:spPr>
        <p:txBody>
          <a:bodyPr wrap="square">
            <a:spAutoFit/>
          </a:bodyPr>
          <a:lstStyle/>
          <a:p>
            <a:pPr marL="176213" lvl="1" indent="-112713">
              <a:spcBef>
                <a:spcPts val="600"/>
              </a:spcBef>
              <a:buClr>
                <a:schemeClr val="tx2"/>
              </a:buClr>
              <a:buFont typeface="Arial" panose="020B0604020202020204" pitchFamily="34" charset="0"/>
              <a:buChar char="•"/>
            </a:pPr>
            <a:r>
              <a:rPr lang="en-US" sz="1200" dirty="0"/>
              <a:t>Get the research delivered to you with email alerts</a:t>
            </a:r>
          </a:p>
          <a:p>
            <a:pPr marL="176213" lvl="1" indent="-112713">
              <a:spcBef>
                <a:spcPts val="600"/>
              </a:spcBef>
              <a:buClr>
                <a:schemeClr val="tx2"/>
              </a:buClr>
              <a:buFont typeface="Arial" panose="020B0604020202020204" pitchFamily="34" charset="0"/>
              <a:buChar char="•"/>
            </a:pPr>
            <a:r>
              <a:rPr lang="en-US" sz="1200" dirty="0"/>
              <a:t>Save searches and document lists</a:t>
            </a:r>
          </a:p>
          <a:p>
            <a:pPr marL="176213" lvl="1" indent="-112713">
              <a:spcBef>
                <a:spcPts val="600"/>
              </a:spcBef>
              <a:buClr>
                <a:schemeClr val="tx2"/>
              </a:buClr>
              <a:buFont typeface="Arial" panose="020B0604020202020204" pitchFamily="34" charset="0"/>
              <a:buChar char="•"/>
            </a:pPr>
            <a:r>
              <a:rPr lang="en-US" sz="1200" dirty="0"/>
              <a:t>Review and update your author profile with ease</a:t>
            </a:r>
          </a:p>
        </p:txBody>
      </p:sp>
      <p:pic>
        <p:nvPicPr>
          <p:cNvPr id="10" name="Picture 9">
            <a:extLst>
              <a:ext uri="{FF2B5EF4-FFF2-40B4-BE49-F238E27FC236}">
                <a16:creationId xmlns:a16="http://schemas.microsoft.com/office/drawing/2014/main" id="{18C9D49F-67D8-2043-B6A1-090D50680290}"/>
              </a:ext>
            </a:extLst>
          </p:cNvPr>
          <p:cNvPicPr>
            <a:picLocks noChangeAspect="1"/>
          </p:cNvPicPr>
          <p:nvPr/>
        </p:nvPicPr>
        <p:blipFill rotWithShape="1">
          <a:blip r:embed="rId3"/>
          <a:srcRect l="1616" t="2136" r="1566" b="2826"/>
          <a:stretch/>
        </p:blipFill>
        <p:spPr>
          <a:xfrm>
            <a:off x="2954571" y="1168271"/>
            <a:ext cx="5712977" cy="2961685"/>
          </a:xfrm>
          <a:prstGeom prst="rect">
            <a:avLst/>
          </a:prstGeom>
          <a:effectLst>
            <a:outerShdw blurRad="469900" dist="50800" dir="5400000" algn="ctr" rotWithShape="0">
              <a:srgbClr val="000000">
                <a:alpha val="12000"/>
              </a:srgbClr>
            </a:outerShdw>
          </a:effectLst>
        </p:spPr>
      </p:pic>
    </p:spTree>
    <p:extLst>
      <p:ext uri="{BB962C8B-B14F-4D97-AF65-F5344CB8AC3E}">
        <p14:creationId xmlns:p14="http://schemas.microsoft.com/office/powerpoint/2010/main" val="424068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D060F02-34B8-6F4F-9B4A-649830038F54}"/>
              </a:ext>
            </a:extLst>
          </p:cNvPr>
          <p:cNvSpPr/>
          <p:nvPr/>
        </p:nvSpPr>
        <p:spPr>
          <a:xfrm>
            <a:off x="3624934" y="2482971"/>
            <a:ext cx="4936454" cy="4485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2E5D1F-40D3-4F4F-95D6-20FB6E641F1C}"/>
              </a:ext>
            </a:extLst>
          </p:cNvPr>
          <p:cNvSpPr/>
          <p:nvPr/>
        </p:nvSpPr>
        <p:spPr>
          <a:xfrm>
            <a:off x="3624934" y="1134962"/>
            <a:ext cx="4936454" cy="81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3BBE7A-9FCD-AC46-9F36-9E88BE1A3675}"/>
              </a:ext>
            </a:extLst>
          </p:cNvPr>
          <p:cNvSpPr/>
          <p:nvPr/>
        </p:nvSpPr>
        <p:spPr>
          <a:xfrm>
            <a:off x="3624934" y="2070221"/>
            <a:ext cx="4936454" cy="304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4C11BD3-126F-8448-9C4F-7DDC0065DBF5}"/>
              </a:ext>
            </a:extLst>
          </p:cNvPr>
          <p:cNvSpPr/>
          <p:nvPr/>
        </p:nvSpPr>
        <p:spPr>
          <a:xfrm>
            <a:off x="3624934" y="3068726"/>
            <a:ext cx="4936454" cy="661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8392146"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GB" dirty="0"/>
              <a:t>Scopus benefits your research at every stage</a:t>
            </a:r>
            <a:endParaRPr lang="en-US" dirty="0"/>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3" name="Rectangle 12">
            <a:extLst>
              <a:ext uri="{FF2B5EF4-FFF2-40B4-BE49-F238E27FC236}">
                <a16:creationId xmlns:a16="http://schemas.microsoft.com/office/drawing/2014/main" id="{AC2B153C-8D53-0246-9820-1CA3BB0E6D71}"/>
              </a:ext>
            </a:extLst>
          </p:cNvPr>
          <p:cNvSpPr/>
          <p:nvPr/>
        </p:nvSpPr>
        <p:spPr>
          <a:xfrm>
            <a:off x="3631284" y="1200747"/>
            <a:ext cx="4929827" cy="700192"/>
          </a:xfrm>
          <a:prstGeom prst="rect">
            <a:avLst/>
          </a:prstGeom>
        </p:spPr>
        <p:txBody>
          <a:bodyPr wrap="square">
            <a:spAutoFit/>
          </a:bodyPr>
          <a:lstStyle/>
          <a:p>
            <a:pPr marL="114300" lvl="0" indent="-114300">
              <a:spcBef>
                <a:spcPts val="300"/>
              </a:spcBef>
              <a:buClr>
                <a:schemeClr val="tx2"/>
              </a:buClr>
              <a:buFont typeface="Arial" charset="0"/>
              <a:buChar char="•"/>
            </a:pPr>
            <a:r>
              <a:rPr lang="en-US" sz="800" dirty="0">
                <a:ea typeface="Arial" charset="0"/>
                <a:cs typeface="Arial" charset="0"/>
              </a:rPr>
              <a:t>The Global View: discovery and tracking of scientific developments across disciplines &amp; the world.</a:t>
            </a:r>
          </a:p>
          <a:p>
            <a:pPr marL="114300" indent="-114300">
              <a:spcBef>
                <a:spcPts val="300"/>
              </a:spcBef>
              <a:buClr>
                <a:schemeClr val="tx2"/>
              </a:buClr>
              <a:buFont typeface="Arial" charset="0"/>
              <a:buChar char="•"/>
            </a:pPr>
            <a:r>
              <a:rPr lang="en-US" altLang="en-US" sz="800" dirty="0">
                <a:ea typeface="Arial" charset="0"/>
                <a:cs typeface="Arial" charset="0"/>
              </a:rPr>
              <a:t>Accelerate research process, avoids duplication of research efforts.</a:t>
            </a:r>
          </a:p>
          <a:p>
            <a:pPr marL="114300" lvl="0" indent="-114300">
              <a:spcBef>
                <a:spcPts val="300"/>
              </a:spcBef>
              <a:buClr>
                <a:schemeClr val="tx2"/>
              </a:buClr>
              <a:buFont typeface="Arial" charset="0"/>
              <a:buChar char="•"/>
            </a:pPr>
            <a:r>
              <a:rPr lang="en-US" altLang="en-US" sz="800" dirty="0">
                <a:ea typeface="Arial" charset="0"/>
                <a:cs typeface="Arial" charset="0"/>
              </a:rPr>
              <a:t>Find new funding opportunities.</a:t>
            </a:r>
          </a:p>
          <a:p>
            <a:pPr marL="114300" indent="-114300">
              <a:spcBef>
                <a:spcPts val="300"/>
              </a:spcBef>
              <a:buClr>
                <a:schemeClr val="tx2"/>
              </a:buClr>
              <a:buFont typeface="Arial" charset="0"/>
              <a:buChar char="•"/>
            </a:pPr>
            <a:r>
              <a:rPr lang="en-US" altLang="en-US" sz="800" dirty="0">
                <a:ea typeface="Arial" charset="0"/>
                <a:cs typeface="Arial" charset="0"/>
              </a:rPr>
              <a:t>Develop new processes and solutions faster, securing new patents.</a:t>
            </a:r>
          </a:p>
        </p:txBody>
      </p:sp>
      <p:sp>
        <p:nvSpPr>
          <p:cNvPr id="3" name="Rectangle 2">
            <a:extLst>
              <a:ext uri="{FF2B5EF4-FFF2-40B4-BE49-F238E27FC236}">
                <a16:creationId xmlns:a16="http://schemas.microsoft.com/office/drawing/2014/main" id="{B3BE448C-889D-1441-88DC-4782B4E7028E}"/>
              </a:ext>
            </a:extLst>
          </p:cNvPr>
          <p:cNvSpPr/>
          <p:nvPr/>
        </p:nvSpPr>
        <p:spPr>
          <a:xfrm>
            <a:off x="576260" y="1129312"/>
            <a:ext cx="3048397" cy="814488"/>
          </a:xfrm>
          <a:prstGeom prst="rect">
            <a:avLst/>
          </a:prstGeom>
          <a:solidFill>
            <a:schemeClr val="tx1"/>
          </a:solidFill>
        </p:spPr>
        <p:txBody>
          <a:bodyPr wrap="square" tIns="274320" bIns="274320" anchor="ctr">
            <a:noAutofit/>
          </a:bodyPr>
          <a:lstStyle/>
          <a:p>
            <a:pPr lvl="0"/>
            <a:r>
              <a:rPr lang="en-US" sz="1200" dirty="0">
                <a:solidFill>
                  <a:schemeClr val="bg1"/>
                </a:solidFill>
                <a:cs typeface="Arial Bold"/>
              </a:rPr>
              <a:t>Effective multi-disciplinary discovery and opportunity finding</a:t>
            </a:r>
            <a:endParaRPr lang="en-US" sz="1200" dirty="0">
              <a:solidFill>
                <a:schemeClr val="bg1"/>
              </a:solidFill>
            </a:endParaRPr>
          </a:p>
        </p:txBody>
      </p:sp>
      <p:sp>
        <p:nvSpPr>
          <p:cNvPr id="5" name="Rectangle 4">
            <a:extLst>
              <a:ext uri="{FF2B5EF4-FFF2-40B4-BE49-F238E27FC236}">
                <a16:creationId xmlns:a16="http://schemas.microsoft.com/office/drawing/2014/main" id="{F3CE000D-31D4-3442-B326-1883818C058C}"/>
              </a:ext>
            </a:extLst>
          </p:cNvPr>
          <p:cNvSpPr/>
          <p:nvPr/>
        </p:nvSpPr>
        <p:spPr>
          <a:xfrm>
            <a:off x="576261" y="2081052"/>
            <a:ext cx="3048398" cy="303193"/>
          </a:xfrm>
          <a:prstGeom prst="rect">
            <a:avLst/>
          </a:prstGeom>
          <a:solidFill>
            <a:schemeClr val="tx1"/>
          </a:solidFill>
        </p:spPr>
        <p:txBody>
          <a:bodyPr wrap="square" tIns="91440" bIns="91440" anchor="ctr">
            <a:noAutofit/>
          </a:bodyPr>
          <a:lstStyle/>
          <a:p>
            <a:pPr lvl="0">
              <a:lnSpc>
                <a:spcPct val="100000"/>
              </a:lnSpc>
            </a:pPr>
            <a:r>
              <a:rPr lang="en-US" altLang="en-US" sz="1200" dirty="0">
                <a:solidFill>
                  <a:schemeClr val="bg1"/>
                </a:solidFill>
                <a:cs typeface="Arial Bold"/>
              </a:rPr>
              <a:t>Efficient research and publication process</a:t>
            </a:r>
          </a:p>
        </p:txBody>
      </p:sp>
      <p:sp>
        <p:nvSpPr>
          <p:cNvPr id="6" name="Rectangle 5">
            <a:extLst>
              <a:ext uri="{FF2B5EF4-FFF2-40B4-BE49-F238E27FC236}">
                <a16:creationId xmlns:a16="http://schemas.microsoft.com/office/drawing/2014/main" id="{4698DC4D-67E9-C944-BB50-EBD40B5AA260}"/>
              </a:ext>
            </a:extLst>
          </p:cNvPr>
          <p:cNvSpPr/>
          <p:nvPr/>
        </p:nvSpPr>
        <p:spPr>
          <a:xfrm>
            <a:off x="576261" y="2482970"/>
            <a:ext cx="3049590" cy="448502"/>
          </a:xfrm>
          <a:prstGeom prst="rect">
            <a:avLst/>
          </a:prstGeom>
          <a:solidFill>
            <a:schemeClr val="tx1"/>
          </a:solidFill>
        </p:spPr>
        <p:txBody>
          <a:bodyPr wrap="square" tIns="91440" bIns="91440" anchor="ctr">
            <a:noAutofit/>
          </a:bodyPr>
          <a:lstStyle/>
          <a:p>
            <a:pPr lvl="0">
              <a:lnSpc>
                <a:spcPct val="100000"/>
              </a:lnSpc>
            </a:pPr>
            <a:r>
              <a:rPr lang="en-GB" altLang="en-US" sz="1200" dirty="0">
                <a:solidFill>
                  <a:schemeClr val="bg1"/>
                </a:solidFill>
                <a:cs typeface="Arial Bold"/>
              </a:rPr>
              <a:t>Effective</a:t>
            </a:r>
            <a:r>
              <a:rPr lang="en-GB" altLang="en-US" sz="1200" dirty="0">
                <a:solidFill>
                  <a:schemeClr val="bg1"/>
                </a:solidFill>
              </a:rPr>
              <a:t> </a:t>
            </a:r>
            <a:r>
              <a:rPr lang="en-GB" altLang="en-US" sz="1200" dirty="0">
                <a:solidFill>
                  <a:schemeClr val="bg1"/>
                </a:solidFill>
                <a:cs typeface="Arial Bold"/>
              </a:rPr>
              <a:t>research assessment, improved output and ranking</a:t>
            </a:r>
          </a:p>
        </p:txBody>
      </p:sp>
      <p:sp>
        <p:nvSpPr>
          <p:cNvPr id="12" name="Rectangle 11">
            <a:extLst>
              <a:ext uri="{FF2B5EF4-FFF2-40B4-BE49-F238E27FC236}">
                <a16:creationId xmlns:a16="http://schemas.microsoft.com/office/drawing/2014/main" id="{7F26079D-30DA-E042-8AEC-0F351EDAD6D1}"/>
              </a:ext>
            </a:extLst>
          </p:cNvPr>
          <p:cNvSpPr/>
          <p:nvPr/>
        </p:nvSpPr>
        <p:spPr>
          <a:xfrm>
            <a:off x="576260" y="3068726"/>
            <a:ext cx="3048398" cy="661720"/>
          </a:xfrm>
          <a:prstGeom prst="rect">
            <a:avLst/>
          </a:prstGeom>
          <a:solidFill>
            <a:schemeClr val="tx1"/>
          </a:solidFill>
        </p:spPr>
        <p:txBody>
          <a:bodyPr wrap="square" tIns="274320" bIns="274320" anchor="ctr">
            <a:noAutofit/>
          </a:bodyPr>
          <a:lstStyle/>
          <a:p>
            <a:pPr lvl="0">
              <a:lnSpc>
                <a:spcPct val="100000"/>
              </a:lnSpc>
            </a:pPr>
            <a:r>
              <a:rPr lang="en-GB" altLang="en-US" sz="1200" dirty="0">
                <a:solidFill>
                  <a:schemeClr val="bg1"/>
                </a:solidFill>
                <a:cs typeface="Arial Bold"/>
              </a:rPr>
              <a:t>Find the best collaborators </a:t>
            </a:r>
          </a:p>
        </p:txBody>
      </p:sp>
      <p:sp>
        <p:nvSpPr>
          <p:cNvPr id="7" name="Rectangle 6">
            <a:extLst>
              <a:ext uri="{FF2B5EF4-FFF2-40B4-BE49-F238E27FC236}">
                <a16:creationId xmlns:a16="http://schemas.microsoft.com/office/drawing/2014/main" id="{3C4C3D34-4F0E-6B4E-B21F-E3F2701B493D}"/>
              </a:ext>
            </a:extLst>
          </p:cNvPr>
          <p:cNvSpPr/>
          <p:nvPr/>
        </p:nvSpPr>
        <p:spPr>
          <a:xfrm>
            <a:off x="576261" y="3838820"/>
            <a:ext cx="3055023" cy="356577"/>
          </a:xfrm>
          <a:prstGeom prst="rect">
            <a:avLst/>
          </a:prstGeom>
          <a:solidFill>
            <a:schemeClr val="tx1"/>
          </a:solidFill>
        </p:spPr>
        <p:txBody>
          <a:bodyPr wrap="square" tIns="137160" bIns="137160" anchor="ctr">
            <a:noAutofit/>
          </a:bodyPr>
          <a:lstStyle/>
          <a:p>
            <a:pPr lvl="0">
              <a:lnSpc>
                <a:spcPct val="100000"/>
              </a:lnSpc>
            </a:pPr>
            <a:r>
              <a:rPr lang="en-GB" altLang="en-US" sz="1200" dirty="0">
                <a:solidFill>
                  <a:schemeClr val="bg1"/>
                </a:solidFill>
                <a:cs typeface="Arial Bold"/>
              </a:rPr>
              <a:t>Better career development</a:t>
            </a:r>
          </a:p>
        </p:txBody>
      </p:sp>
      <p:sp>
        <p:nvSpPr>
          <p:cNvPr id="8" name="Rectangle 7">
            <a:extLst>
              <a:ext uri="{FF2B5EF4-FFF2-40B4-BE49-F238E27FC236}">
                <a16:creationId xmlns:a16="http://schemas.microsoft.com/office/drawing/2014/main" id="{DB5C4F78-2959-4241-B3B0-41F1A08A3571}"/>
              </a:ext>
            </a:extLst>
          </p:cNvPr>
          <p:cNvSpPr/>
          <p:nvPr/>
        </p:nvSpPr>
        <p:spPr>
          <a:xfrm>
            <a:off x="3624657" y="2100232"/>
            <a:ext cx="4929827" cy="215444"/>
          </a:xfrm>
          <a:prstGeom prst="rect">
            <a:avLst/>
          </a:prstGeom>
        </p:spPr>
        <p:txBody>
          <a:bodyPr wrap="square">
            <a:spAutoFit/>
          </a:bodyPr>
          <a:lstStyle/>
          <a:p>
            <a:pPr marL="114300" indent="-114300">
              <a:spcBef>
                <a:spcPts val="600"/>
              </a:spcBef>
              <a:buClr>
                <a:schemeClr val="tx2"/>
              </a:buClr>
              <a:buFont typeface="Arial" charset="0"/>
              <a:buChar char="•"/>
            </a:pPr>
            <a:r>
              <a:rPr lang="en-US" altLang="en-US" sz="800" dirty="0">
                <a:ea typeface="Arial" charset="0"/>
                <a:cs typeface="Arial" charset="0"/>
              </a:rPr>
              <a:t>Speed up publication process, find the best journals using journal metrics and journal analysis tools.</a:t>
            </a:r>
            <a:endParaRPr lang="en-US" sz="800" dirty="0">
              <a:ea typeface="Arial" charset="0"/>
              <a:cs typeface="Arial" charset="0"/>
            </a:endParaRPr>
          </a:p>
        </p:txBody>
      </p:sp>
      <p:sp>
        <p:nvSpPr>
          <p:cNvPr id="14" name="Rectangle 13">
            <a:extLst>
              <a:ext uri="{FF2B5EF4-FFF2-40B4-BE49-F238E27FC236}">
                <a16:creationId xmlns:a16="http://schemas.microsoft.com/office/drawing/2014/main" id="{CB403795-4879-534B-B0A3-E4B2CA2DF0E9}"/>
              </a:ext>
            </a:extLst>
          </p:cNvPr>
          <p:cNvSpPr/>
          <p:nvPr/>
        </p:nvSpPr>
        <p:spPr>
          <a:xfrm>
            <a:off x="3631284" y="2591914"/>
            <a:ext cx="4572000" cy="215444"/>
          </a:xfrm>
          <a:prstGeom prst="rect">
            <a:avLst/>
          </a:prstGeom>
        </p:spPr>
        <p:txBody>
          <a:bodyPr>
            <a:spAutoFit/>
          </a:bodyPr>
          <a:lstStyle/>
          <a:p>
            <a:pPr marL="114300" lvl="0" indent="-114300">
              <a:lnSpc>
                <a:spcPct val="100000"/>
              </a:lnSpc>
              <a:buClr>
                <a:schemeClr val="tx2"/>
              </a:buClr>
              <a:buFont typeface="Arial" charset="0"/>
              <a:buChar char="•"/>
            </a:pPr>
            <a:r>
              <a:rPr lang="en-GB" altLang="en-US" sz="800" dirty="0">
                <a:ea typeface="Arial" charset="0"/>
                <a:cs typeface="Arial" charset="0"/>
              </a:rPr>
              <a:t>Identify researchers and institutes for potential collaboration and track their work/output.</a:t>
            </a:r>
            <a:endParaRPr lang="en-US" altLang="en-US" sz="800" dirty="0">
              <a:ea typeface="Arial" charset="0"/>
              <a:cs typeface="Arial" charset="0"/>
            </a:endParaRPr>
          </a:p>
        </p:txBody>
      </p:sp>
      <p:sp>
        <p:nvSpPr>
          <p:cNvPr id="19" name="Rectangle 18">
            <a:extLst>
              <a:ext uri="{FF2B5EF4-FFF2-40B4-BE49-F238E27FC236}">
                <a16:creationId xmlns:a16="http://schemas.microsoft.com/office/drawing/2014/main" id="{C35E6B9C-83B7-184E-86B7-A3E8C75342B7}"/>
              </a:ext>
            </a:extLst>
          </p:cNvPr>
          <p:cNvSpPr/>
          <p:nvPr/>
        </p:nvSpPr>
        <p:spPr>
          <a:xfrm>
            <a:off x="3631284" y="3130281"/>
            <a:ext cx="4572000" cy="538609"/>
          </a:xfrm>
          <a:prstGeom prst="rect">
            <a:avLst/>
          </a:prstGeom>
        </p:spPr>
        <p:txBody>
          <a:bodyPr>
            <a:spAutoFit/>
          </a:bodyPr>
          <a:lstStyle/>
          <a:p>
            <a:pPr marL="117475" lvl="0" indent="-117475">
              <a:spcBef>
                <a:spcPts val="300"/>
              </a:spcBef>
              <a:buClr>
                <a:schemeClr val="tx2"/>
              </a:buClr>
              <a:buFont typeface="Arial" charset="0"/>
              <a:buChar char="•"/>
            </a:pPr>
            <a:r>
              <a:rPr lang="en-US" sz="800" dirty="0">
                <a:ea typeface="Arial" charset="0"/>
                <a:cs typeface="Arial" charset="0"/>
              </a:rPr>
              <a:t>Monitoring and measuring research impact.</a:t>
            </a:r>
          </a:p>
          <a:p>
            <a:pPr marL="117475" indent="-117475">
              <a:spcBef>
                <a:spcPts val="300"/>
              </a:spcBef>
              <a:buClr>
                <a:schemeClr val="tx2"/>
              </a:buClr>
              <a:buFont typeface="Arial" charset="0"/>
              <a:buChar char="•"/>
            </a:pPr>
            <a:r>
              <a:rPr lang="en-US" sz="800" dirty="0">
                <a:ea typeface="Arial" charset="0"/>
                <a:cs typeface="Arial" charset="0"/>
              </a:rPr>
              <a:t>Effectively analyze research from peer researchers.</a:t>
            </a:r>
          </a:p>
          <a:p>
            <a:pPr marL="117475" lvl="0" indent="-117475">
              <a:spcBef>
                <a:spcPts val="300"/>
              </a:spcBef>
              <a:buClr>
                <a:schemeClr val="tx2"/>
              </a:buClr>
              <a:buFont typeface="Arial" charset="0"/>
              <a:buChar char="•"/>
            </a:pPr>
            <a:r>
              <a:rPr lang="en-US" altLang="en-US" sz="800" dirty="0">
                <a:ea typeface="Arial" charset="0"/>
                <a:cs typeface="Arial" charset="0"/>
              </a:rPr>
              <a:t>Improve publication output and </a:t>
            </a:r>
            <a:r>
              <a:rPr lang="en-US" altLang="en-US" sz="800" i="1" dirty="0">
                <a:ea typeface="Arial" charset="0"/>
                <a:cs typeface="Arial" charset="0"/>
              </a:rPr>
              <a:t>h</a:t>
            </a:r>
            <a:r>
              <a:rPr lang="en-US" altLang="en-US" sz="800" dirty="0">
                <a:ea typeface="Arial" charset="0"/>
                <a:cs typeface="Arial" charset="0"/>
              </a:rPr>
              <a:t>-index.</a:t>
            </a:r>
          </a:p>
        </p:txBody>
      </p:sp>
      <p:sp>
        <p:nvSpPr>
          <p:cNvPr id="23" name="Rectangle 22">
            <a:extLst>
              <a:ext uri="{FF2B5EF4-FFF2-40B4-BE49-F238E27FC236}">
                <a16:creationId xmlns:a16="http://schemas.microsoft.com/office/drawing/2014/main" id="{1B857F98-A48D-6740-865A-BFA9E49F0B44}"/>
              </a:ext>
            </a:extLst>
          </p:cNvPr>
          <p:cNvSpPr/>
          <p:nvPr/>
        </p:nvSpPr>
        <p:spPr>
          <a:xfrm>
            <a:off x="3631284" y="3829171"/>
            <a:ext cx="4936454" cy="381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DF1CFE0-3B41-224E-8E5D-AD47E40B0F05}"/>
              </a:ext>
            </a:extLst>
          </p:cNvPr>
          <p:cNvSpPr/>
          <p:nvPr/>
        </p:nvSpPr>
        <p:spPr>
          <a:xfrm>
            <a:off x="3637911" y="3856843"/>
            <a:ext cx="4699639" cy="338554"/>
          </a:xfrm>
          <a:prstGeom prst="rect">
            <a:avLst/>
          </a:prstGeom>
        </p:spPr>
        <p:txBody>
          <a:bodyPr wrap="square">
            <a:spAutoFit/>
          </a:bodyPr>
          <a:lstStyle/>
          <a:p>
            <a:pPr marL="117475" lvl="0" indent="-117475">
              <a:lnSpc>
                <a:spcPct val="100000"/>
              </a:lnSpc>
              <a:buClr>
                <a:schemeClr val="tx2"/>
              </a:buClr>
              <a:buFont typeface="Arial" charset="0"/>
              <a:buChar char="•"/>
            </a:pPr>
            <a:r>
              <a:rPr lang="en-GB" altLang="en-US" sz="800" dirty="0">
                <a:ea typeface="Arial" charset="0"/>
                <a:cs typeface="Arial" charset="0"/>
              </a:rPr>
              <a:t>Manage career, track citations, find job opportunities, find collaborators, secure funding, find the best journals to publish in.</a:t>
            </a:r>
            <a:endParaRPr lang="en-US" altLang="en-US" sz="800" dirty="0">
              <a:ea typeface="Arial" charset="0"/>
              <a:cs typeface="Arial" charset="0"/>
            </a:endParaRPr>
          </a:p>
        </p:txBody>
      </p:sp>
    </p:spTree>
    <p:extLst>
      <p:ext uri="{BB962C8B-B14F-4D97-AF65-F5344CB8AC3E}">
        <p14:creationId xmlns:p14="http://schemas.microsoft.com/office/powerpoint/2010/main" val="62026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GB" dirty="0"/>
              <a:t>Built to address your needs</a:t>
            </a:r>
            <a:endParaRPr lang="en-US" dirty="0"/>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206" name="Text Placeholder 18">
            <a:extLst>
              <a:ext uri="{FF2B5EF4-FFF2-40B4-BE49-F238E27FC236}">
                <a16:creationId xmlns:a16="http://schemas.microsoft.com/office/drawing/2014/main" id="{E3C5465A-4797-D84F-857C-1EC591B158B1}"/>
              </a:ext>
            </a:extLst>
          </p:cNvPr>
          <p:cNvSpPr>
            <a:spLocks noGrp="1"/>
          </p:cNvSpPr>
          <p:nvPr>
            <p:ph type="body" sz="quarter" idx="13"/>
          </p:nvPr>
        </p:nvSpPr>
        <p:spPr>
          <a:xfrm>
            <a:off x="576261" y="903817"/>
            <a:ext cx="7170739" cy="289983"/>
          </a:xfrm>
        </p:spPr>
        <p:txBody>
          <a:bodyPr anchor="t">
            <a:noAutofit/>
          </a:bodyPr>
          <a:lstStyle/>
          <a:p>
            <a:pPr marL="58738" indent="0">
              <a:spcBef>
                <a:spcPts val="1200"/>
              </a:spcBef>
              <a:buClr>
                <a:srgbClr val="000000"/>
              </a:buClr>
              <a:buFont typeface="Times" pitchFamily="18" charset="0"/>
              <a:buNone/>
              <a:tabLst/>
            </a:pPr>
            <a:r>
              <a:rPr lang="en-US" sz="1600" dirty="0">
                <a:latin typeface="Arial" charset="0"/>
                <a:ea typeface="Arial" charset="0"/>
                <a:cs typeface="Arial" charset="0"/>
              </a:rPr>
              <a:t>Scopus supports your goals across your career, wherever that may take you</a:t>
            </a:r>
            <a:endParaRPr lang="en-US" sz="1000" dirty="0"/>
          </a:p>
        </p:txBody>
      </p:sp>
      <p:graphicFrame>
        <p:nvGraphicFramePr>
          <p:cNvPr id="21" name="Diagram 20">
            <a:extLst>
              <a:ext uri="{FF2B5EF4-FFF2-40B4-BE49-F238E27FC236}">
                <a16:creationId xmlns:a16="http://schemas.microsoft.com/office/drawing/2014/main" id="{877B2913-3907-974B-A97E-C791B4B82621}"/>
              </a:ext>
            </a:extLst>
          </p:cNvPr>
          <p:cNvGraphicFramePr/>
          <p:nvPr>
            <p:extLst>
              <p:ext uri="{D42A27DB-BD31-4B8C-83A1-F6EECF244321}">
                <p14:modId xmlns:p14="http://schemas.microsoft.com/office/powerpoint/2010/main" val="3311548788"/>
              </p:ext>
            </p:extLst>
          </p:nvPr>
        </p:nvGraphicFramePr>
        <p:xfrm>
          <a:off x="576261" y="1543050"/>
          <a:ext cx="7991475" cy="2447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9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Scopus author profiles</a:t>
            </a:r>
            <a:endParaRPr lang="en-GB" dirty="0"/>
          </a:p>
        </p:txBody>
      </p:sp>
    </p:spTree>
    <p:extLst>
      <p:ext uri="{BB962C8B-B14F-4D97-AF65-F5344CB8AC3E}">
        <p14:creationId xmlns:p14="http://schemas.microsoft.com/office/powerpoint/2010/main" val="128242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2DCC7-2DD5-314A-BC35-D99C77749FCB}"/>
              </a:ext>
            </a:extLst>
          </p:cNvPr>
          <p:cNvSpPr>
            <a:spLocks noGrp="1"/>
          </p:cNvSpPr>
          <p:nvPr>
            <p:ph type="dt" sz="half" idx="10"/>
          </p:nvPr>
        </p:nvSpPr>
        <p:spPr/>
        <p:txBody>
          <a:bodyPr/>
          <a:lstStyle/>
          <a:p>
            <a:fld id="{7E3382AD-988F-384B-925D-C99B7B3EF24C}" type="datetime1">
              <a:rPr lang="de-DE" smtClean="0"/>
              <a:t>24.06.2020</a:t>
            </a:fld>
            <a:endParaRPr lang="de-DE"/>
          </a:p>
        </p:txBody>
      </p:sp>
      <p:sp>
        <p:nvSpPr>
          <p:cNvPr id="3" name="Footer Placeholder 2">
            <a:extLst>
              <a:ext uri="{FF2B5EF4-FFF2-40B4-BE49-F238E27FC236}">
                <a16:creationId xmlns:a16="http://schemas.microsoft.com/office/drawing/2014/main" id="{9B16A374-CB40-F940-A845-1ECB953573BC}"/>
              </a:ext>
            </a:extLst>
          </p:cNvPr>
          <p:cNvSpPr>
            <a:spLocks noGrp="1"/>
          </p:cNvSpPr>
          <p:nvPr>
            <p:ph type="ftr" sz="quarter" idx="11"/>
          </p:nvPr>
        </p:nvSpPr>
        <p:spPr/>
        <p:txBody>
          <a:bodyPr/>
          <a:lstStyle/>
          <a:p>
            <a:endParaRPr lang="de-DE" dirty="0"/>
          </a:p>
        </p:txBody>
      </p:sp>
      <p:sp>
        <p:nvSpPr>
          <p:cNvPr id="5" name="Title 3">
            <a:extLst>
              <a:ext uri="{FF2B5EF4-FFF2-40B4-BE49-F238E27FC236}">
                <a16:creationId xmlns:a16="http://schemas.microsoft.com/office/drawing/2014/main" id="{13C4F4E0-9BBA-6847-8577-514EDB434AA7}"/>
              </a:ext>
            </a:extLst>
          </p:cNvPr>
          <p:cNvSpPr>
            <a:spLocks noGrp="1"/>
          </p:cNvSpPr>
          <p:nvPr>
            <p:ph type="title"/>
          </p:nvPr>
        </p:nvSpPr>
        <p:spPr>
          <a:xfrm>
            <a:off x="676489" y="367958"/>
            <a:ext cx="7991475" cy="462759"/>
          </a:xfrm>
        </p:spPr>
        <p:txBody>
          <a:bodyPr>
            <a:normAutofit/>
          </a:bodyPr>
          <a:lstStyle/>
          <a:p>
            <a:r>
              <a:rPr lang="en-GB" sz="2800" dirty="0">
                <a:solidFill>
                  <a:schemeClr val="tx1"/>
                </a:solidFill>
              </a:rPr>
              <a:t>Content</a:t>
            </a:r>
            <a:endParaRPr lang="en-US" sz="2800" dirty="0">
              <a:solidFill>
                <a:schemeClr val="tx1"/>
              </a:solidFill>
            </a:endParaRPr>
          </a:p>
        </p:txBody>
      </p:sp>
      <p:sp>
        <p:nvSpPr>
          <p:cNvPr id="6" name="Text Placeholder 5">
            <a:extLst>
              <a:ext uri="{FF2B5EF4-FFF2-40B4-BE49-F238E27FC236}">
                <a16:creationId xmlns:a16="http://schemas.microsoft.com/office/drawing/2014/main" id="{8B7E6391-82A0-2C43-BCBC-50483C1CA46C}"/>
              </a:ext>
            </a:extLst>
          </p:cNvPr>
          <p:cNvSpPr txBox="1">
            <a:spLocks/>
          </p:cNvSpPr>
          <p:nvPr/>
        </p:nvSpPr>
        <p:spPr>
          <a:xfrm>
            <a:off x="576262" y="1064853"/>
            <a:ext cx="7991475" cy="3264797"/>
          </a:xfrm>
          <a:prstGeom prst="rect">
            <a:avLst/>
          </a:prstGeom>
        </p:spPr>
        <p:txBody>
          <a:bodyPr vert="horz" lIns="91440" tIns="0" rIns="91440" bIns="45720" rtlCol="0">
            <a:normAutofit/>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7313" indent="0">
              <a:lnSpc>
                <a:spcPct val="150000"/>
              </a:lnSpc>
              <a:buClr>
                <a:schemeClr val="accent2"/>
              </a:buClr>
              <a:buFont typeface="Arial" panose="020B0604020202020204" pitchFamily="34" charset="0"/>
              <a:buNone/>
            </a:pPr>
            <a:r>
              <a:rPr lang="en-GB"/>
              <a:t>What is Scopus</a:t>
            </a:r>
          </a:p>
          <a:p>
            <a:pPr marL="87313" indent="0">
              <a:lnSpc>
                <a:spcPct val="150000"/>
              </a:lnSpc>
              <a:buClr>
                <a:schemeClr val="accent2"/>
              </a:buClr>
              <a:buFont typeface="Arial" panose="020B0604020202020204" pitchFamily="34" charset="0"/>
              <a:buNone/>
            </a:pPr>
            <a:r>
              <a:rPr lang="en-GB"/>
              <a:t>Scopus content</a:t>
            </a:r>
          </a:p>
          <a:p>
            <a:pPr marL="87313" indent="0">
              <a:lnSpc>
                <a:spcPct val="150000"/>
              </a:lnSpc>
              <a:buClr>
                <a:schemeClr val="accent2"/>
              </a:buClr>
              <a:buFont typeface="Arial" panose="020B0604020202020204" pitchFamily="34" charset="0"/>
              <a:buNone/>
            </a:pPr>
            <a:r>
              <a:rPr lang="en-GB"/>
              <a:t>Scopus author profiles</a:t>
            </a:r>
          </a:p>
          <a:p>
            <a:pPr marL="87313" indent="0">
              <a:lnSpc>
                <a:spcPct val="150000"/>
              </a:lnSpc>
              <a:buClr>
                <a:schemeClr val="accent2"/>
              </a:buClr>
              <a:buFont typeface="Arial" panose="020B0604020202020204" pitchFamily="34" charset="0"/>
              <a:buNone/>
            </a:pPr>
            <a:r>
              <a:rPr lang="en-GB"/>
              <a:t>Appendix: research metrics</a:t>
            </a:r>
          </a:p>
          <a:p>
            <a:pPr marL="87313" indent="0">
              <a:lnSpc>
                <a:spcPct val="150000"/>
              </a:lnSpc>
              <a:buClr>
                <a:schemeClr val="accent2"/>
              </a:buClr>
              <a:buFont typeface="Arial" panose="020B0604020202020204" pitchFamily="34" charset="0"/>
              <a:buNone/>
            </a:pPr>
            <a:r>
              <a:rPr lang="en-GB"/>
              <a:t>Further resources</a:t>
            </a:r>
          </a:p>
        </p:txBody>
      </p:sp>
      <p:sp>
        <p:nvSpPr>
          <p:cNvPr id="7" name="Rectangle 6">
            <a:extLst>
              <a:ext uri="{FF2B5EF4-FFF2-40B4-BE49-F238E27FC236}">
                <a16:creationId xmlns:a16="http://schemas.microsoft.com/office/drawing/2014/main" id="{EC0A5B03-9426-EC4D-9A68-50FB2AF37FFF}"/>
              </a:ext>
            </a:extLst>
          </p:cNvPr>
          <p:cNvSpPr/>
          <p:nvPr/>
        </p:nvSpPr>
        <p:spPr>
          <a:xfrm>
            <a:off x="0" y="1203480"/>
            <a:ext cx="582890" cy="19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8" name="Rectangle 7">
            <a:extLst>
              <a:ext uri="{FF2B5EF4-FFF2-40B4-BE49-F238E27FC236}">
                <a16:creationId xmlns:a16="http://schemas.microsoft.com/office/drawing/2014/main" id="{6ABC1C59-0FC6-4540-80DA-8D2B17E89802}"/>
              </a:ext>
            </a:extLst>
          </p:cNvPr>
          <p:cNvSpPr/>
          <p:nvPr/>
        </p:nvSpPr>
        <p:spPr>
          <a:xfrm>
            <a:off x="-8467" y="1677613"/>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9" name="Rectangle 8">
            <a:extLst>
              <a:ext uri="{FF2B5EF4-FFF2-40B4-BE49-F238E27FC236}">
                <a16:creationId xmlns:a16="http://schemas.microsoft.com/office/drawing/2014/main" id="{619EF3E8-C397-0A4A-904F-366596AD12D1}"/>
              </a:ext>
            </a:extLst>
          </p:cNvPr>
          <p:cNvSpPr/>
          <p:nvPr/>
        </p:nvSpPr>
        <p:spPr>
          <a:xfrm>
            <a:off x="0" y="2168680"/>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Rectangle 9">
            <a:extLst>
              <a:ext uri="{FF2B5EF4-FFF2-40B4-BE49-F238E27FC236}">
                <a16:creationId xmlns:a16="http://schemas.microsoft.com/office/drawing/2014/main" id="{8BED1F32-E5B6-9E48-89E8-1E807D06E77F}"/>
              </a:ext>
            </a:extLst>
          </p:cNvPr>
          <p:cNvSpPr/>
          <p:nvPr/>
        </p:nvSpPr>
        <p:spPr>
          <a:xfrm>
            <a:off x="-8467" y="2669253"/>
            <a:ext cx="582890" cy="194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Rectangle 10">
            <a:extLst>
              <a:ext uri="{FF2B5EF4-FFF2-40B4-BE49-F238E27FC236}">
                <a16:creationId xmlns:a16="http://schemas.microsoft.com/office/drawing/2014/main" id="{265BDD15-29A9-BF41-A895-2D4CC8DF2C00}"/>
              </a:ext>
            </a:extLst>
          </p:cNvPr>
          <p:cNvSpPr/>
          <p:nvPr/>
        </p:nvSpPr>
        <p:spPr>
          <a:xfrm>
            <a:off x="0" y="3151853"/>
            <a:ext cx="582890" cy="1946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7049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77C70F-EC85-FC45-9A18-19793ED863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3539" y="1038860"/>
            <a:ext cx="5985147" cy="3022566"/>
          </a:xfrm>
          <a:prstGeom prst="rect">
            <a:avLst/>
          </a:prstGeom>
          <a:effectLst>
            <a:outerShdw blurRad="558800" dir="3780000" sx="105000" sy="105000" algn="ctr" rotWithShape="0">
              <a:srgbClr val="000000">
                <a:alpha val="10000"/>
              </a:srgbClr>
            </a:outerShdw>
          </a:effectLst>
        </p:spPr>
      </p:pic>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Scopus author profiles</a:t>
            </a:r>
          </a:p>
        </p:txBody>
      </p:sp>
      <p:sp>
        <p:nvSpPr>
          <p:cNvPr id="7" name="Rectangle 6">
            <a:extLst>
              <a:ext uri="{FF2B5EF4-FFF2-40B4-BE49-F238E27FC236}">
                <a16:creationId xmlns:a16="http://schemas.microsoft.com/office/drawing/2014/main" id="{B0981DD5-329F-D142-836D-DB42105F7E2A}"/>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4" name="Rectangle 3">
            <a:extLst>
              <a:ext uri="{FF2B5EF4-FFF2-40B4-BE49-F238E27FC236}">
                <a16:creationId xmlns:a16="http://schemas.microsoft.com/office/drawing/2014/main" id="{8F6B8DFC-DD5A-5341-ABAE-DBE12DF05689}"/>
              </a:ext>
            </a:extLst>
          </p:cNvPr>
          <p:cNvSpPr/>
          <p:nvPr/>
        </p:nvSpPr>
        <p:spPr>
          <a:xfrm>
            <a:off x="437042" y="1002038"/>
            <a:ext cx="1827480" cy="2015936"/>
          </a:xfrm>
          <a:prstGeom prst="rect">
            <a:avLst/>
          </a:prstGeom>
        </p:spPr>
        <p:txBody>
          <a:bodyPr wrap="square">
            <a:spAutoFit/>
          </a:bodyPr>
          <a:lstStyle/>
          <a:p>
            <a:pPr marL="63500" lvl="1">
              <a:spcBef>
                <a:spcPts val="300"/>
              </a:spcBef>
              <a:buClr>
                <a:schemeClr val="accent2"/>
              </a:buClr>
            </a:pPr>
            <a:r>
              <a:rPr lang="en-US" sz="1000" dirty="0"/>
              <a:t>Author profiles deliver key details on author output, metrics, and identification</a:t>
            </a:r>
          </a:p>
          <a:p>
            <a:pPr marL="176213" lvl="1" indent="-112713">
              <a:spcBef>
                <a:spcPts val="600"/>
              </a:spcBef>
              <a:buClr>
                <a:schemeClr val="accent2"/>
              </a:buClr>
              <a:buFont typeface="Arial" panose="020B0604020202020204" pitchFamily="34" charset="0"/>
              <a:buChar char="•"/>
            </a:pPr>
            <a:r>
              <a:rPr lang="en-US" sz="1000" dirty="0"/>
              <a:t>Identifiers; Affiliation, Author IDs, ORCID, and alternate names</a:t>
            </a:r>
          </a:p>
          <a:p>
            <a:pPr marL="176213" lvl="1" indent="-112713">
              <a:spcBef>
                <a:spcPts val="600"/>
              </a:spcBef>
              <a:buClr>
                <a:schemeClr val="accent2"/>
              </a:buClr>
              <a:buFont typeface="Arial" panose="020B0604020202020204" pitchFamily="34" charset="0"/>
              <a:buChar char="•"/>
            </a:pPr>
            <a:r>
              <a:rPr lang="en-US" sz="1000" dirty="0"/>
              <a:t>Output: subject area coverage; output over time; citations</a:t>
            </a:r>
          </a:p>
          <a:p>
            <a:pPr marL="176213" lvl="1" indent="-112713">
              <a:spcBef>
                <a:spcPts val="600"/>
              </a:spcBef>
              <a:buClr>
                <a:schemeClr val="accent2"/>
              </a:buClr>
              <a:buFont typeface="Arial" panose="020B0604020202020204" pitchFamily="34" charset="0"/>
              <a:buChar char="•"/>
            </a:pPr>
            <a:r>
              <a:rPr lang="en-US" sz="1000" dirty="0"/>
              <a:t>Metrics: </a:t>
            </a:r>
            <a:r>
              <a:rPr lang="en-US" sz="1000" i="1" dirty="0"/>
              <a:t>h</a:t>
            </a:r>
            <a:r>
              <a:rPr lang="en-US" sz="1000" dirty="0"/>
              <a:t>-index; citations, and more</a:t>
            </a:r>
          </a:p>
        </p:txBody>
      </p:sp>
    </p:spTree>
    <p:extLst>
      <p:ext uri="{BB962C8B-B14F-4D97-AF65-F5344CB8AC3E}">
        <p14:creationId xmlns:p14="http://schemas.microsoft.com/office/powerpoint/2010/main" val="294844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68938"/>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GB" dirty="0"/>
              <a:t>Scopus: the premier source of profiles </a:t>
            </a:r>
            <a:endParaRPr lang="en-US" dirty="0"/>
          </a:p>
        </p:txBody>
      </p:sp>
      <p:sp>
        <p:nvSpPr>
          <p:cNvPr id="7" name="Rectangle 6">
            <a:extLst>
              <a:ext uri="{FF2B5EF4-FFF2-40B4-BE49-F238E27FC236}">
                <a16:creationId xmlns:a16="http://schemas.microsoft.com/office/drawing/2014/main" id="{B0981DD5-329F-D142-836D-DB42105F7E2A}"/>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TextBox 3">
            <a:extLst>
              <a:ext uri="{FF2B5EF4-FFF2-40B4-BE49-F238E27FC236}">
                <a16:creationId xmlns:a16="http://schemas.microsoft.com/office/drawing/2014/main" id="{9471225C-CC3C-8246-876B-D7AE55F44AC6}"/>
              </a:ext>
            </a:extLst>
          </p:cNvPr>
          <p:cNvSpPr txBox="1"/>
          <p:nvPr/>
        </p:nvSpPr>
        <p:spPr>
          <a:xfrm>
            <a:off x="571129" y="987763"/>
            <a:ext cx="2674308" cy="2369880"/>
          </a:xfrm>
          <a:prstGeom prst="rect">
            <a:avLst/>
          </a:prstGeom>
          <a:solidFill>
            <a:schemeClr val="bg1"/>
          </a:solid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spcBef>
                <a:spcPts val="600"/>
              </a:spcBef>
            </a:pPr>
            <a:r>
              <a:rPr lang="en-US" dirty="0"/>
              <a:t>The Scopus data model</a:t>
            </a:r>
          </a:p>
          <a:p>
            <a:pPr>
              <a:spcBef>
                <a:spcPts val="600"/>
              </a:spcBef>
            </a:pPr>
            <a:r>
              <a:rPr lang="en-US" sz="1000" dirty="0"/>
              <a:t>The data that goes into </a:t>
            </a:r>
            <a:r>
              <a:rPr lang="en-US" sz="1000" b="1" dirty="0"/>
              <a:t>Scopus</a:t>
            </a:r>
            <a:r>
              <a:rPr lang="en-US" sz="1000" dirty="0"/>
              <a:t> follows the model that</a:t>
            </a:r>
            <a:r>
              <a:rPr lang="en-US" sz="1000" b="1" dirty="0"/>
              <a:t> articles </a:t>
            </a:r>
            <a:r>
              <a:rPr lang="en-US" sz="1000" dirty="0"/>
              <a:t>are written by </a:t>
            </a:r>
            <a:r>
              <a:rPr lang="en-US" sz="1000" b="1" dirty="0"/>
              <a:t>authors</a:t>
            </a:r>
            <a:r>
              <a:rPr lang="en-US" sz="1000" dirty="0"/>
              <a:t> who are affiliated with </a:t>
            </a:r>
            <a:r>
              <a:rPr lang="en-US" sz="1000" b="1" dirty="0"/>
              <a:t>institutions</a:t>
            </a:r>
            <a:r>
              <a:rPr lang="en-US" sz="1000" dirty="0"/>
              <a:t>.</a:t>
            </a:r>
          </a:p>
          <a:p>
            <a:pPr>
              <a:spcBef>
                <a:spcPts val="600"/>
              </a:spcBef>
            </a:pPr>
            <a:r>
              <a:rPr lang="en-US" sz="1000" dirty="0"/>
              <a:t>This relational data model means that Scopus can tell you who is researching what is global literature and where they are doing it with higher accuracy than anyone else.</a:t>
            </a:r>
          </a:p>
          <a:p>
            <a:pPr>
              <a:spcBef>
                <a:spcPts val="2400"/>
              </a:spcBef>
            </a:pPr>
            <a:r>
              <a:rPr lang="en-US" sz="1000" b="1" i="1" dirty="0"/>
              <a:t>Scopus</a:t>
            </a:r>
            <a:r>
              <a:rPr lang="en-US" sz="1000" i="1" dirty="0"/>
              <a:t> is the only database that implements algorithmic &amp; systematic </a:t>
            </a:r>
            <a:br>
              <a:rPr lang="en-US" sz="1000" i="1" dirty="0"/>
            </a:br>
            <a:r>
              <a:rPr lang="en-US" sz="1000" i="1" dirty="0"/>
              <a:t>author disambiguation. </a:t>
            </a:r>
          </a:p>
        </p:txBody>
      </p:sp>
      <p:grpSp>
        <p:nvGrpSpPr>
          <p:cNvPr id="41" name="Group 40">
            <a:extLst>
              <a:ext uri="{FF2B5EF4-FFF2-40B4-BE49-F238E27FC236}">
                <a16:creationId xmlns:a16="http://schemas.microsoft.com/office/drawing/2014/main" id="{DFF7F25F-8516-E648-AAD0-015C5CC91695}"/>
              </a:ext>
            </a:extLst>
          </p:cNvPr>
          <p:cNvGrpSpPr/>
          <p:nvPr/>
        </p:nvGrpSpPr>
        <p:grpSpPr>
          <a:xfrm>
            <a:off x="6288851" y="2923361"/>
            <a:ext cx="2409509" cy="1077218"/>
            <a:chOff x="5921651" y="3038561"/>
            <a:chExt cx="2409509" cy="1077218"/>
          </a:xfrm>
          <a:solidFill>
            <a:schemeClr val="bg1">
              <a:lumMod val="95000"/>
            </a:schemeClr>
          </a:solidFill>
        </p:grpSpPr>
        <p:grpSp>
          <p:nvGrpSpPr>
            <p:cNvPr id="35" name="Group 34">
              <a:extLst>
                <a:ext uri="{FF2B5EF4-FFF2-40B4-BE49-F238E27FC236}">
                  <a16:creationId xmlns:a16="http://schemas.microsoft.com/office/drawing/2014/main" id="{128CB0C2-5951-A040-93C3-3F38487B740B}"/>
                </a:ext>
              </a:extLst>
            </p:cNvPr>
            <p:cNvGrpSpPr/>
            <p:nvPr/>
          </p:nvGrpSpPr>
          <p:grpSpPr>
            <a:xfrm>
              <a:off x="5921651" y="3038561"/>
              <a:ext cx="2409509" cy="1077218"/>
              <a:chOff x="1575691" y="3801785"/>
              <a:chExt cx="2379461" cy="1077218"/>
            </a:xfrm>
            <a:grpFill/>
          </p:grpSpPr>
          <p:sp>
            <p:nvSpPr>
              <p:cNvPr id="36" name="Rectangle 35">
                <a:extLst>
                  <a:ext uri="{FF2B5EF4-FFF2-40B4-BE49-F238E27FC236}">
                    <a16:creationId xmlns:a16="http://schemas.microsoft.com/office/drawing/2014/main" id="{15C1C917-9CF0-954B-90CE-FBA8F1DF5B49}"/>
                  </a:ext>
                </a:extLst>
              </p:cNvPr>
              <p:cNvSpPr/>
              <p:nvPr/>
            </p:nvSpPr>
            <p:spPr>
              <a:xfrm>
                <a:off x="1575691" y="3801785"/>
                <a:ext cx="2221548" cy="1077218"/>
              </a:xfrm>
              <a:prstGeom prst="rect">
                <a:avLst/>
              </a:prstGeom>
              <a:grpFill/>
            </p:spPr>
            <p:txBody>
              <a:bodyPr wrap="square" lIns="182880" tIns="182880" rIns="182880" bIns="731520">
                <a:spAutoFit/>
              </a:bodyPr>
              <a:lstStyle/>
              <a:p>
                <a:pPr>
                  <a:spcBef>
                    <a:spcPts val="600"/>
                  </a:spcBef>
                </a:pPr>
                <a:endParaRPr lang="en-US" sz="1000" dirty="0">
                  <a:solidFill>
                    <a:schemeClr val="tx1"/>
                  </a:solidFill>
                </a:endParaRPr>
              </a:p>
            </p:txBody>
          </p:sp>
          <p:sp>
            <p:nvSpPr>
              <p:cNvPr id="37" name="Rectangle 36">
                <a:extLst>
                  <a:ext uri="{FF2B5EF4-FFF2-40B4-BE49-F238E27FC236}">
                    <a16:creationId xmlns:a16="http://schemas.microsoft.com/office/drawing/2014/main" id="{1B2D2993-A1FF-E346-9F9E-248BF4C1E979}"/>
                  </a:ext>
                </a:extLst>
              </p:cNvPr>
              <p:cNvSpPr/>
              <p:nvPr/>
            </p:nvSpPr>
            <p:spPr>
              <a:xfrm>
                <a:off x="1733604" y="4008595"/>
                <a:ext cx="2221548" cy="707886"/>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Affiliation</a:t>
                </a:r>
              </a:p>
              <a:p>
                <a:r>
                  <a:rPr lang="en-US" sz="1200" b="1" dirty="0"/>
                  <a:t>70,000</a:t>
                </a:r>
              </a:p>
              <a:p>
                <a:r>
                  <a:rPr lang="en-US" sz="1000" dirty="0"/>
                  <a:t>Affiliation profiles</a:t>
                </a:r>
              </a:p>
            </p:txBody>
          </p:sp>
        </p:grpSp>
        <p:pic>
          <p:nvPicPr>
            <p:cNvPr id="12" name="Picture 11">
              <a:extLst>
                <a:ext uri="{FF2B5EF4-FFF2-40B4-BE49-F238E27FC236}">
                  <a16:creationId xmlns:a16="http://schemas.microsoft.com/office/drawing/2014/main" id="{43F1A73E-23A2-5B42-A5E1-DBE7106B46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42465" y="3201074"/>
              <a:ext cx="792735" cy="792735"/>
            </a:xfrm>
            <a:prstGeom prst="rect">
              <a:avLst/>
            </a:prstGeom>
            <a:grpFill/>
          </p:spPr>
        </p:pic>
      </p:grpSp>
      <p:sp>
        <p:nvSpPr>
          <p:cNvPr id="57" name="Rectangle 56">
            <a:extLst>
              <a:ext uri="{FF2B5EF4-FFF2-40B4-BE49-F238E27FC236}">
                <a16:creationId xmlns:a16="http://schemas.microsoft.com/office/drawing/2014/main" id="{22B8116C-7DDF-2641-875B-336FFFCD72F3}"/>
              </a:ext>
            </a:extLst>
          </p:cNvPr>
          <p:cNvSpPr/>
          <p:nvPr/>
        </p:nvSpPr>
        <p:spPr>
          <a:xfrm>
            <a:off x="4786891" y="1093410"/>
            <a:ext cx="2484002" cy="1354217"/>
          </a:xfrm>
          <a:prstGeom prst="rect">
            <a:avLst/>
          </a:prstGeom>
          <a:solidFill>
            <a:schemeClr val="bg1">
              <a:lumMod val="95000"/>
            </a:schemeClr>
          </a:solidFill>
        </p:spPr>
        <p:txBody>
          <a:bodyPr wrap="square" lIns="182880" tIns="182880" rIns="182880" bIns="1005840">
            <a:spAutoFit/>
          </a:bodyPr>
          <a:lstStyle/>
          <a:p>
            <a:pPr>
              <a:spcBef>
                <a:spcPts val="600"/>
              </a:spcBef>
            </a:pPr>
            <a:endParaRPr lang="en-US" sz="1000" dirty="0">
              <a:solidFill>
                <a:schemeClr val="tx1"/>
              </a:solidFill>
            </a:endParaRPr>
          </a:p>
        </p:txBody>
      </p:sp>
      <p:sp>
        <p:nvSpPr>
          <p:cNvPr id="16" name="Rectangle 15">
            <a:extLst>
              <a:ext uri="{FF2B5EF4-FFF2-40B4-BE49-F238E27FC236}">
                <a16:creationId xmlns:a16="http://schemas.microsoft.com/office/drawing/2014/main" id="{F01C0E56-7C42-724A-B871-C59D6C83EC1F}"/>
              </a:ext>
            </a:extLst>
          </p:cNvPr>
          <p:cNvSpPr/>
          <p:nvPr/>
        </p:nvSpPr>
        <p:spPr>
          <a:xfrm>
            <a:off x="4944804" y="1278620"/>
            <a:ext cx="2221548" cy="1015663"/>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Article </a:t>
            </a:r>
          </a:p>
          <a:p>
            <a:r>
              <a:rPr lang="en-US" sz="1200" b="1" dirty="0"/>
              <a:t>78 million </a:t>
            </a:r>
          </a:p>
          <a:p>
            <a:r>
              <a:rPr lang="en-US" sz="1000" dirty="0"/>
              <a:t>records from journals, books, and book series, conference proceedings and trade publications </a:t>
            </a:r>
          </a:p>
        </p:txBody>
      </p:sp>
      <p:pic>
        <p:nvPicPr>
          <p:cNvPr id="23" name="Picture 22">
            <a:extLst>
              <a:ext uri="{FF2B5EF4-FFF2-40B4-BE49-F238E27FC236}">
                <a16:creationId xmlns:a16="http://schemas.microsoft.com/office/drawing/2014/main" id="{5777B310-1832-6546-B888-B1F40E1A14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75843" y="1097233"/>
            <a:ext cx="790509" cy="790509"/>
          </a:xfrm>
          <a:prstGeom prst="rect">
            <a:avLst/>
          </a:prstGeom>
        </p:spPr>
      </p:pic>
      <p:grpSp>
        <p:nvGrpSpPr>
          <p:cNvPr id="22" name="Group 21">
            <a:extLst>
              <a:ext uri="{FF2B5EF4-FFF2-40B4-BE49-F238E27FC236}">
                <a16:creationId xmlns:a16="http://schemas.microsoft.com/office/drawing/2014/main" id="{9B070D23-2115-ED4D-A78C-27FA8DF8B461}"/>
              </a:ext>
            </a:extLst>
          </p:cNvPr>
          <p:cNvGrpSpPr/>
          <p:nvPr/>
        </p:nvGrpSpPr>
        <p:grpSpPr>
          <a:xfrm>
            <a:off x="3575923" y="2923361"/>
            <a:ext cx="2379461" cy="1077218"/>
            <a:chOff x="1575691" y="3801785"/>
            <a:chExt cx="2379461" cy="1077218"/>
          </a:xfrm>
          <a:solidFill>
            <a:schemeClr val="bg1">
              <a:lumMod val="95000"/>
            </a:schemeClr>
          </a:solidFill>
        </p:grpSpPr>
        <p:sp>
          <p:nvSpPr>
            <p:cNvPr id="30" name="Rectangle 29">
              <a:extLst>
                <a:ext uri="{FF2B5EF4-FFF2-40B4-BE49-F238E27FC236}">
                  <a16:creationId xmlns:a16="http://schemas.microsoft.com/office/drawing/2014/main" id="{52978E0E-EF94-9E47-A47D-212B45F3271F}"/>
                </a:ext>
              </a:extLst>
            </p:cNvPr>
            <p:cNvSpPr/>
            <p:nvPr/>
          </p:nvSpPr>
          <p:spPr>
            <a:xfrm>
              <a:off x="1575691" y="3801785"/>
              <a:ext cx="2221548" cy="1077218"/>
            </a:xfrm>
            <a:prstGeom prst="rect">
              <a:avLst/>
            </a:prstGeom>
            <a:grpFill/>
          </p:spPr>
          <p:txBody>
            <a:bodyPr wrap="square" lIns="182880" tIns="182880" rIns="182880" bIns="731520">
              <a:spAutoFit/>
            </a:bodyPr>
            <a:lstStyle/>
            <a:p>
              <a:pPr>
                <a:spcBef>
                  <a:spcPts val="600"/>
                </a:spcBef>
              </a:pPr>
              <a:endParaRPr lang="en-US" sz="1000">
                <a:solidFill>
                  <a:schemeClr val="tx1"/>
                </a:solidFill>
              </a:endParaRPr>
            </a:p>
          </p:txBody>
        </p:sp>
        <p:sp>
          <p:nvSpPr>
            <p:cNvPr id="31" name="Rectangle 30">
              <a:extLst>
                <a:ext uri="{FF2B5EF4-FFF2-40B4-BE49-F238E27FC236}">
                  <a16:creationId xmlns:a16="http://schemas.microsoft.com/office/drawing/2014/main" id="{B44BDA76-2211-9A49-9271-E1495D5212C4}"/>
                </a:ext>
              </a:extLst>
            </p:cNvPr>
            <p:cNvSpPr/>
            <p:nvPr/>
          </p:nvSpPr>
          <p:spPr>
            <a:xfrm>
              <a:off x="1733604" y="4008595"/>
              <a:ext cx="2221548" cy="707886"/>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Author</a:t>
              </a:r>
            </a:p>
            <a:p>
              <a:r>
                <a:rPr lang="en-US" sz="1200" b="1" dirty="0"/>
                <a:t>16 million </a:t>
              </a:r>
            </a:p>
            <a:p>
              <a:r>
                <a:rPr lang="en-US" sz="1000" dirty="0"/>
                <a:t>Author profiles</a:t>
              </a:r>
            </a:p>
          </p:txBody>
        </p:sp>
        <p:pic>
          <p:nvPicPr>
            <p:cNvPr id="34" name="Picture 33">
              <a:extLst>
                <a:ext uri="{FF2B5EF4-FFF2-40B4-BE49-F238E27FC236}">
                  <a16:creationId xmlns:a16="http://schemas.microsoft.com/office/drawing/2014/main" id="{C73491FD-24E3-5344-852C-588FFE3FAB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784473" y="4026700"/>
              <a:ext cx="701533" cy="701533"/>
            </a:xfrm>
            <a:prstGeom prst="rect">
              <a:avLst/>
            </a:prstGeom>
            <a:grpFill/>
          </p:spPr>
        </p:pic>
      </p:grpSp>
      <p:cxnSp>
        <p:nvCxnSpPr>
          <p:cNvPr id="43" name="Straight Connector 42">
            <a:extLst>
              <a:ext uri="{FF2B5EF4-FFF2-40B4-BE49-F238E27FC236}">
                <a16:creationId xmlns:a16="http://schemas.microsoft.com/office/drawing/2014/main" id="{19281E7F-0619-9248-A146-C0E54D294889}"/>
              </a:ext>
            </a:extLst>
          </p:cNvPr>
          <p:cNvCxnSpPr/>
          <p:nvPr/>
        </p:nvCxnSpPr>
        <p:spPr>
          <a:xfrm>
            <a:off x="643989" y="2697003"/>
            <a:ext cx="235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D9A70F2-6621-6D42-AF1B-2FD19DE62652}"/>
              </a:ext>
            </a:extLst>
          </p:cNvPr>
          <p:cNvCxnSpPr/>
          <p:nvPr/>
        </p:nvCxnSpPr>
        <p:spPr>
          <a:xfrm>
            <a:off x="5853600" y="3477600"/>
            <a:ext cx="3744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287251F-83F5-914F-9A26-A3FD96C47725}"/>
              </a:ext>
            </a:extLst>
          </p:cNvPr>
          <p:cNvCxnSpPr>
            <a:cxnSpLocks/>
          </p:cNvCxnSpPr>
          <p:nvPr/>
        </p:nvCxnSpPr>
        <p:spPr>
          <a:xfrm flipV="1">
            <a:off x="4658400" y="2505600"/>
            <a:ext cx="286404" cy="3627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A256F1C-D7AB-9C49-86FE-820CF55BCD2F}"/>
              </a:ext>
            </a:extLst>
          </p:cNvPr>
          <p:cNvCxnSpPr>
            <a:cxnSpLocks/>
          </p:cNvCxnSpPr>
          <p:nvPr/>
        </p:nvCxnSpPr>
        <p:spPr>
          <a:xfrm flipH="1" flipV="1">
            <a:off x="7166352" y="2501093"/>
            <a:ext cx="235248" cy="36727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86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AD25A7-5BEF-3241-83D6-F081033BC917}"/>
              </a:ext>
            </a:extLst>
          </p:cNvPr>
          <p:cNvSpPr/>
          <p:nvPr/>
        </p:nvSpPr>
        <p:spPr>
          <a:xfrm>
            <a:off x="-6629" y="4321147"/>
            <a:ext cx="9150629" cy="82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554525"/>
            <a:ext cx="6237011"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You can make corrections directly from an author profile</a:t>
            </a:r>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Rectangle 2">
            <a:extLst>
              <a:ext uri="{FF2B5EF4-FFF2-40B4-BE49-F238E27FC236}">
                <a16:creationId xmlns:a16="http://schemas.microsoft.com/office/drawing/2014/main" id="{AA33DD7C-BFDF-874D-8767-10D595B03561}"/>
              </a:ext>
            </a:extLst>
          </p:cNvPr>
          <p:cNvSpPr/>
          <p:nvPr/>
        </p:nvSpPr>
        <p:spPr>
          <a:xfrm>
            <a:off x="6219930" y="1411419"/>
            <a:ext cx="2410599" cy="461665"/>
          </a:xfrm>
          <a:prstGeom prst="rect">
            <a:avLst/>
          </a:prstGeom>
        </p:spPr>
        <p:txBody>
          <a:bodyPr wrap="square">
            <a:spAutoFit/>
          </a:bodyPr>
          <a:lstStyle/>
          <a:p>
            <a:pPr marL="231775" lvl="1" indent="-168275">
              <a:spcBef>
                <a:spcPts val="1200"/>
              </a:spcBef>
              <a:buClr>
                <a:schemeClr val="accent2"/>
              </a:buClr>
              <a:buFont typeface="Arial" panose="020B0604020202020204" pitchFamily="34" charset="0"/>
              <a:buChar char="•"/>
            </a:pPr>
            <a:r>
              <a:rPr lang="en-US" sz="1200" dirty="0"/>
              <a:t>Update the profile or suggest updates within a given profile</a:t>
            </a:r>
          </a:p>
        </p:txBody>
      </p:sp>
      <p:pic>
        <p:nvPicPr>
          <p:cNvPr id="5" name="Picture 4">
            <a:extLst>
              <a:ext uri="{FF2B5EF4-FFF2-40B4-BE49-F238E27FC236}">
                <a16:creationId xmlns:a16="http://schemas.microsoft.com/office/drawing/2014/main" id="{539F88EA-F5C2-8C4A-9507-B31E79BCB3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7192" y="1445622"/>
            <a:ext cx="5693982" cy="2875525"/>
          </a:xfrm>
          <a:prstGeom prst="rect">
            <a:avLst/>
          </a:prstGeom>
          <a:effectLst>
            <a:outerShdw blurRad="609600" dist="381000" dir="1020000" sx="93000" sy="93000" algn="ctr" rotWithShape="0">
              <a:srgbClr val="000000">
                <a:alpha val="22000"/>
              </a:srgbClr>
            </a:outerShdw>
          </a:effectLst>
        </p:spPr>
      </p:pic>
      <p:pic>
        <p:nvPicPr>
          <p:cNvPr id="7" name="Picture 6">
            <a:extLst>
              <a:ext uri="{FF2B5EF4-FFF2-40B4-BE49-F238E27FC236}">
                <a16:creationId xmlns:a16="http://schemas.microsoft.com/office/drawing/2014/main" id="{1F1F5929-FF4D-3B49-BAEC-7A7ED5B4291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08134" y="2155930"/>
            <a:ext cx="1923327" cy="2703997"/>
          </a:xfrm>
          <a:prstGeom prst="rect">
            <a:avLst/>
          </a:prstGeom>
          <a:effectLst>
            <a:outerShdw blurRad="609600" dist="381000" dir="1200000" sx="93000" sy="93000" algn="ctr" rotWithShape="0">
              <a:srgbClr val="000000">
                <a:alpha val="22000"/>
              </a:srgbClr>
            </a:outerShdw>
          </a:effectLst>
        </p:spPr>
      </p:pic>
      <p:sp>
        <p:nvSpPr>
          <p:cNvPr id="16" name="Trapezoid 15">
            <a:extLst>
              <a:ext uri="{FF2B5EF4-FFF2-40B4-BE49-F238E27FC236}">
                <a16:creationId xmlns:a16="http://schemas.microsoft.com/office/drawing/2014/main" id="{9CCE5650-D471-374B-AE35-8769793F907D}"/>
              </a:ext>
            </a:extLst>
          </p:cNvPr>
          <p:cNvSpPr/>
          <p:nvPr/>
        </p:nvSpPr>
        <p:spPr>
          <a:xfrm>
            <a:off x="4808134" y="1805942"/>
            <a:ext cx="1890157" cy="346885"/>
          </a:xfrm>
          <a:prstGeom prst="trapezoid">
            <a:avLst>
              <a:gd name="adj" fmla="val 105990"/>
            </a:avLst>
          </a:prstGeom>
          <a:solidFill>
            <a:schemeClr val="bg1">
              <a:lumMod val="95000"/>
              <a:alpha val="60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9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554525"/>
            <a:ext cx="7984849"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You can also make corrections by searching in the Author Feedback Wizard</a:t>
            </a:r>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11" name="Picture 10">
            <a:extLst>
              <a:ext uri="{FF2B5EF4-FFF2-40B4-BE49-F238E27FC236}">
                <a16:creationId xmlns:a16="http://schemas.microsoft.com/office/drawing/2014/main" id="{30EB68BC-AE90-544E-B859-3672D50284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6118" y="1329755"/>
            <a:ext cx="5796153" cy="2410761"/>
          </a:xfrm>
          <a:prstGeom prst="rect">
            <a:avLst/>
          </a:prstGeom>
          <a:ln w="6350">
            <a:noFill/>
          </a:ln>
          <a:effectLst>
            <a:outerShdw blurRad="419100" dist="50800" dir="5400000" algn="ctr" rotWithShape="0">
              <a:srgbClr val="000000">
                <a:alpha val="15000"/>
              </a:srgbClr>
            </a:outerShdw>
          </a:effectLst>
        </p:spPr>
      </p:pic>
      <p:sp>
        <p:nvSpPr>
          <p:cNvPr id="12" name="Rectangle 11">
            <a:extLst>
              <a:ext uri="{FF2B5EF4-FFF2-40B4-BE49-F238E27FC236}">
                <a16:creationId xmlns:a16="http://schemas.microsoft.com/office/drawing/2014/main" id="{DD383E23-4DB7-0A4F-A3C6-A663D7B019D1}"/>
              </a:ext>
            </a:extLst>
          </p:cNvPr>
          <p:cNvSpPr/>
          <p:nvPr/>
        </p:nvSpPr>
        <p:spPr>
          <a:xfrm>
            <a:off x="576261" y="3781995"/>
            <a:ext cx="4041043" cy="538609"/>
          </a:xfrm>
          <a:prstGeom prst="rect">
            <a:avLst/>
          </a:prstGeom>
        </p:spPr>
        <p:txBody>
          <a:bodyPr wrap="none">
            <a:spAutoFit/>
          </a:bodyPr>
          <a:lstStyle/>
          <a:p>
            <a:pPr>
              <a:spcBef>
                <a:spcPts val="600"/>
              </a:spcBef>
            </a:pPr>
            <a:r>
              <a:rPr lang="en-US" sz="1200" dirty="0"/>
              <a:t>For simple merges and splits: </a:t>
            </a:r>
            <a:r>
              <a:rPr lang="en-US" sz="1200" dirty="0">
                <a:solidFill>
                  <a:schemeClr val="accent1"/>
                </a:solidFill>
                <a:hlinkClick r:id="rId4">
                  <a:extLst>
                    <a:ext uri="{A12FA001-AC4F-418D-AE19-62706E023703}">
                      <ahyp:hlinkClr xmlns:ahyp="http://schemas.microsoft.com/office/drawing/2018/hyperlinkcolor" val="tx"/>
                    </a:ext>
                  </a:extLst>
                </a:hlinkClick>
              </a:rPr>
              <a:t>www.scopusfeedback.com</a:t>
            </a:r>
            <a:endParaRPr lang="en-US" sz="1200" dirty="0">
              <a:solidFill>
                <a:schemeClr val="accent1"/>
              </a:solidFill>
            </a:endParaRPr>
          </a:p>
          <a:p>
            <a:pPr>
              <a:spcBef>
                <a:spcPts val="600"/>
              </a:spcBef>
            </a:pPr>
            <a:r>
              <a:rPr lang="en-US" sz="1200" dirty="0"/>
              <a:t>Turnaround time: </a:t>
            </a:r>
            <a:r>
              <a:rPr lang="en-US" sz="1200" b="1" dirty="0"/>
              <a:t>36 hours</a:t>
            </a:r>
          </a:p>
        </p:txBody>
      </p:sp>
    </p:spTree>
    <p:extLst>
      <p:ext uri="{BB962C8B-B14F-4D97-AF65-F5344CB8AC3E}">
        <p14:creationId xmlns:p14="http://schemas.microsoft.com/office/powerpoint/2010/main" val="111377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Types of corrections you can make</a:t>
            </a:r>
          </a:p>
        </p:txBody>
      </p:sp>
      <p:sp>
        <p:nvSpPr>
          <p:cNvPr id="7" name="Rectangle 6">
            <a:extLst>
              <a:ext uri="{FF2B5EF4-FFF2-40B4-BE49-F238E27FC236}">
                <a16:creationId xmlns:a16="http://schemas.microsoft.com/office/drawing/2014/main" id="{B0981DD5-329F-D142-836D-DB42105F7E2A}"/>
              </a:ext>
            </a:extLst>
          </p:cNvPr>
          <p:cNvSpPr/>
          <p:nvPr/>
        </p:nvSpPr>
        <p:spPr>
          <a:xfrm>
            <a:off x="-6627" y="506039"/>
            <a:ext cx="582890" cy="1946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6" name="Content Placeholder 2">
            <a:extLst>
              <a:ext uri="{FF2B5EF4-FFF2-40B4-BE49-F238E27FC236}">
                <a16:creationId xmlns:a16="http://schemas.microsoft.com/office/drawing/2014/main" id="{B20C62E8-AF3D-9C43-A388-5FE611200303}"/>
              </a:ext>
            </a:extLst>
          </p:cNvPr>
          <p:cNvSpPr txBox="1">
            <a:spLocks/>
          </p:cNvSpPr>
          <p:nvPr/>
        </p:nvSpPr>
        <p:spPr>
          <a:xfrm>
            <a:off x="526180" y="1180108"/>
            <a:ext cx="3758483" cy="362942"/>
          </a:xfrm>
          <a:prstGeom prst="rect">
            <a:avLst/>
          </a:prstGeom>
        </p:spPr>
        <p:txBody>
          <a:bodyPr>
            <a:noAutofit/>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6868" indent="0">
              <a:buFont typeface="Arial" panose="020B0604020202020204" pitchFamily="34" charset="0"/>
              <a:buNone/>
            </a:pPr>
            <a:r>
              <a:rPr lang="en-US" sz="1600" dirty="0"/>
              <a:t>Author profile corrections</a:t>
            </a:r>
          </a:p>
        </p:txBody>
      </p:sp>
      <p:sp>
        <p:nvSpPr>
          <p:cNvPr id="11" name="Rectangle 10">
            <a:extLst>
              <a:ext uri="{FF2B5EF4-FFF2-40B4-BE49-F238E27FC236}">
                <a16:creationId xmlns:a16="http://schemas.microsoft.com/office/drawing/2014/main" id="{7D862825-B663-BD48-A30A-38038819ED1F}"/>
              </a:ext>
            </a:extLst>
          </p:cNvPr>
          <p:cNvSpPr/>
          <p:nvPr/>
        </p:nvSpPr>
        <p:spPr>
          <a:xfrm>
            <a:off x="4572000" y="1180108"/>
            <a:ext cx="4002365" cy="923330"/>
          </a:xfrm>
          <a:prstGeom prst="rect">
            <a:avLst/>
          </a:prstGeom>
          <a:solidFill>
            <a:schemeClr val="bg1">
              <a:lumMod val="95000"/>
            </a:schemeClr>
          </a:solidFill>
          <a:ln>
            <a:noFill/>
          </a:ln>
          <a:effectLst/>
        </p:spPr>
        <p:style>
          <a:lnRef idx="3">
            <a:schemeClr val="lt1"/>
          </a:lnRef>
          <a:fillRef idx="1">
            <a:schemeClr val="accent1"/>
          </a:fillRef>
          <a:effectRef idx="1">
            <a:schemeClr val="accent1"/>
          </a:effectRef>
          <a:fontRef idx="minor">
            <a:schemeClr val="lt1"/>
          </a:fontRef>
        </p:style>
        <p:txBody>
          <a:bodyPr wrap="square" lIns="182880" tIns="182880" rIns="182880" bIns="182880" rtlCol="0" anchor="t">
            <a:spAutoFit/>
          </a:bodyPr>
          <a:lstStyle/>
          <a:p>
            <a:r>
              <a:rPr lang="en-US" sz="1200" dirty="0">
                <a:solidFill>
                  <a:schemeClr val="tx1"/>
                </a:solidFill>
              </a:rPr>
              <a:t>Requests to update author’s affiliation isn’t allowed as affiliation history in an author profile is built based on articles linked to respective author profile.</a:t>
            </a:r>
          </a:p>
        </p:txBody>
      </p:sp>
      <p:sp>
        <p:nvSpPr>
          <p:cNvPr id="12" name="Rectangle 11">
            <a:extLst>
              <a:ext uri="{FF2B5EF4-FFF2-40B4-BE49-F238E27FC236}">
                <a16:creationId xmlns:a16="http://schemas.microsoft.com/office/drawing/2014/main" id="{19BECCE5-FFE9-A641-87EE-5ED8FD46F89A}"/>
              </a:ext>
            </a:extLst>
          </p:cNvPr>
          <p:cNvSpPr/>
          <p:nvPr/>
        </p:nvSpPr>
        <p:spPr>
          <a:xfrm>
            <a:off x="520196" y="1404551"/>
            <a:ext cx="3758483" cy="2492990"/>
          </a:xfrm>
          <a:prstGeom prst="rect">
            <a:avLst/>
          </a:prstGeom>
          <a:noFill/>
        </p:spPr>
        <p:txBody>
          <a:bodyPr wrap="square" lIns="91440" tIns="182880" rIns="182880" bIns="182880">
            <a:spAutoFit/>
          </a:bodyPr>
          <a:lstStyle/>
          <a:p>
            <a:pPr marL="176213" lvl="1" indent="-112713">
              <a:spcBef>
                <a:spcPts val="1200"/>
              </a:spcBef>
              <a:buClr>
                <a:schemeClr val="accent2"/>
              </a:buClr>
              <a:buFont typeface="Arial" charset="0"/>
              <a:buChar char="•"/>
            </a:pPr>
            <a:r>
              <a:rPr lang="en-US" sz="1200" b="1" dirty="0"/>
              <a:t>Merges</a:t>
            </a:r>
            <a:r>
              <a:rPr lang="en-US" sz="1200" dirty="0"/>
              <a:t>; combining two or more author profiles together and updating associated Scopus articles as well</a:t>
            </a:r>
          </a:p>
          <a:p>
            <a:pPr marL="176213" lvl="1" indent="-112713">
              <a:spcBef>
                <a:spcPts val="1200"/>
              </a:spcBef>
              <a:buClr>
                <a:schemeClr val="accent2"/>
              </a:buClr>
              <a:buFont typeface="Arial" charset="0"/>
              <a:buChar char="•"/>
            </a:pPr>
            <a:r>
              <a:rPr lang="en-US" sz="1200" b="1" dirty="0"/>
              <a:t>Splits</a:t>
            </a:r>
            <a:r>
              <a:rPr lang="en-US" sz="1200" dirty="0"/>
              <a:t>; separating articles from one author profile to another author profile (existing or new one)</a:t>
            </a:r>
          </a:p>
          <a:p>
            <a:pPr marL="176213" lvl="1" indent="-112713">
              <a:spcBef>
                <a:spcPts val="1200"/>
              </a:spcBef>
              <a:buClr>
                <a:schemeClr val="accent2"/>
              </a:buClr>
              <a:buFont typeface="Arial" charset="0"/>
              <a:buChar char="•"/>
            </a:pPr>
            <a:r>
              <a:rPr lang="en-US" sz="1200" b="1" dirty="0"/>
              <a:t>Overrides</a:t>
            </a:r>
            <a:r>
              <a:rPr lang="en-US" sz="1200" dirty="0"/>
              <a:t> or detail mistakes (changing name, email of author profile)</a:t>
            </a:r>
          </a:p>
          <a:p>
            <a:pPr marL="176213" lvl="1" indent="-112713">
              <a:spcBef>
                <a:spcPts val="1200"/>
              </a:spcBef>
              <a:buClr>
                <a:schemeClr val="accent2"/>
              </a:buClr>
              <a:buFont typeface="Arial" charset="0"/>
              <a:buChar char="•"/>
            </a:pPr>
            <a:r>
              <a:rPr lang="en-US" sz="1200" b="1" dirty="0"/>
              <a:t>Content</a:t>
            </a:r>
            <a:r>
              <a:rPr lang="en-US" sz="1200" dirty="0"/>
              <a:t> is missing and should be in Scopus based on Content Coverage guidelines</a:t>
            </a:r>
            <a:endParaRPr lang="en-US" sz="1200" b="1" dirty="0"/>
          </a:p>
        </p:txBody>
      </p:sp>
    </p:spTree>
    <p:extLst>
      <p:ext uri="{BB962C8B-B14F-4D97-AF65-F5344CB8AC3E}">
        <p14:creationId xmlns:p14="http://schemas.microsoft.com/office/powerpoint/2010/main" val="392039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76263" y="1684754"/>
            <a:ext cx="7991475" cy="1413483"/>
          </a:xfrm>
        </p:spPr>
        <p:txBody>
          <a:bodyPr/>
          <a:lstStyle/>
          <a:p>
            <a:r>
              <a:rPr lang="en-US" dirty="0"/>
              <a:t>Appendix: </a:t>
            </a:r>
          </a:p>
          <a:p>
            <a:r>
              <a:rPr lang="en-US" dirty="0"/>
              <a:t>research metrics in Scopus</a:t>
            </a:r>
            <a:endParaRPr lang="en-GB" dirty="0"/>
          </a:p>
        </p:txBody>
      </p:sp>
    </p:spTree>
    <p:extLst>
      <p:ext uri="{BB962C8B-B14F-4D97-AF65-F5344CB8AC3E}">
        <p14:creationId xmlns:p14="http://schemas.microsoft.com/office/powerpoint/2010/main" val="120874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marL="86868"/>
            <a:r>
              <a:rPr lang="en-US" dirty="0">
                <a:cs typeface="Arial Bold"/>
              </a:rPr>
              <a:t>Elsevier research metrics in Scopus</a:t>
            </a:r>
            <a:endParaRPr lang="en-US" dirty="0"/>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206" name="Text Placeholder 18">
            <a:extLst>
              <a:ext uri="{FF2B5EF4-FFF2-40B4-BE49-F238E27FC236}">
                <a16:creationId xmlns:a16="http://schemas.microsoft.com/office/drawing/2014/main" id="{E3C5465A-4797-D84F-857C-1EC591B158B1}"/>
              </a:ext>
            </a:extLst>
          </p:cNvPr>
          <p:cNvSpPr>
            <a:spLocks noGrp="1"/>
          </p:cNvSpPr>
          <p:nvPr>
            <p:ph type="body" sz="quarter" idx="13"/>
          </p:nvPr>
        </p:nvSpPr>
        <p:spPr>
          <a:xfrm>
            <a:off x="576262" y="903817"/>
            <a:ext cx="6174395" cy="289983"/>
          </a:xfrm>
        </p:spPr>
        <p:txBody>
          <a:bodyPr anchor="t">
            <a:noAutofit/>
          </a:bodyPr>
          <a:lstStyle/>
          <a:p>
            <a:pPr marL="86868" indent="0" fontAlgn="base">
              <a:buNone/>
            </a:pPr>
            <a:r>
              <a:rPr lang="en-CA" sz="1600" dirty="0"/>
              <a:t>A comprehensive suite of metrics embedded throughout Scopus is designed to provide a better view of users </a:t>
            </a:r>
            <a:r>
              <a:rPr lang="en-CA" sz="1600" b="1" dirty="0"/>
              <a:t>research</a:t>
            </a:r>
            <a:r>
              <a:rPr lang="en-CA" sz="1600" dirty="0"/>
              <a:t> </a:t>
            </a:r>
            <a:r>
              <a:rPr lang="en-CA" sz="1600" b="1" dirty="0"/>
              <a:t>interests</a:t>
            </a:r>
            <a:r>
              <a:rPr lang="en-CA" sz="1600" dirty="0"/>
              <a:t>. </a:t>
            </a:r>
          </a:p>
        </p:txBody>
      </p:sp>
      <p:sp>
        <p:nvSpPr>
          <p:cNvPr id="2" name="Rectangle 1">
            <a:extLst>
              <a:ext uri="{FF2B5EF4-FFF2-40B4-BE49-F238E27FC236}">
                <a16:creationId xmlns:a16="http://schemas.microsoft.com/office/drawing/2014/main" id="{6BC9B0BE-A307-0744-A74B-51386A01A553}"/>
              </a:ext>
            </a:extLst>
          </p:cNvPr>
          <p:cNvSpPr/>
          <p:nvPr/>
        </p:nvSpPr>
        <p:spPr>
          <a:xfrm>
            <a:off x="744729" y="1704891"/>
            <a:ext cx="5871402" cy="1092607"/>
          </a:xfrm>
          <a:prstGeom prst="rect">
            <a:avLst/>
          </a:prstGeom>
          <a:solidFill>
            <a:schemeClr val="tx1"/>
          </a:solidFill>
        </p:spPr>
        <p:txBody>
          <a:bodyPr wrap="square" lIns="274320" tIns="182880" rIns="182880" bIns="182880">
            <a:spAutoFit/>
          </a:bodyPr>
          <a:lstStyle/>
          <a:p>
            <a:pPr>
              <a:spcBef>
                <a:spcPts val="600"/>
              </a:spcBef>
            </a:pPr>
            <a:r>
              <a:rPr lang="en-US" sz="1400" b="1" dirty="0">
                <a:solidFill>
                  <a:schemeClr val="bg1"/>
                </a:solidFill>
              </a:rPr>
              <a:t>Two golden rules for using research metrics</a:t>
            </a:r>
          </a:p>
          <a:p>
            <a:pPr>
              <a:spcBef>
                <a:spcPts val="600"/>
              </a:spcBef>
            </a:pPr>
            <a:r>
              <a:rPr lang="en-US" sz="1400" dirty="0">
                <a:solidFill>
                  <a:schemeClr val="bg1"/>
                </a:solidFill>
              </a:rPr>
              <a:t>When used correctly, research metrics  together with qualitative input give a balanced, multi-dimensional view for decision-making </a:t>
            </a:r>
          </a:p>
        </p:txBody>
      </p:sp>
      <p:sp>
        <p:nvSpPr>
          <p:cNvPr id="7" name="Rectangle 6">
            <a:extLst>
              <a:ext uri="{FF2B5EF4-FFF2-40B4-BE49-F238E27FC236}">
                <a16:creationId xmlns:a16="http://schemas.microsoft.com/office/drawing/2014/main" id="{6975FF2D-FCD9-DE46-9114-D24C6FFCE50B}"/>
              </a:ext>
            </a:extLst>
          </p:cNvPr>
          <p:cNvSpPr/>
          <p:nvPr/>
        </p:nvSpPr>
        <p:spPr>
          <a:xfrm>
            <a:off x="744729" y="2924718"/>
            <a:ext cx="2886325" cy="1092607"/>
          </a:xfrm>
          <a:prstGeom prst="rect">
            <a:avLst/>
          </a:prstGeom>
          <a:solidFill>
            <a:schemeClr val="bg1">
              <a:lumMod val="95000"/>
            </a:schemeClr>
          </a:solidFill>
          <a:ln>
            <a:noFill/>
            <a:prstDash val="dash"/>
          </a:ln>
        </p:spPr>
        <p:style>
          <a:lnRef idx="0">
            <a:scrgbClr r="0" g="0" b="0"/>
          </a:lnRef>
          <a:fillRef idx="0">
            <a:scrgbClr r="0" g="0" b="0"/>
          </a:fillRef>
          <a:effectRef idx="0">
            <a:scrgbClr r="0" g="0" b="0"/>
          </a:effectRef>
          <a:fontRef idx="major"/>
        </p:style>
        <p:txBody>
          <a:bodyPr lIns="274320" tIns="182880" rIns="182880" bIns="18288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400" dirty="0"/>
              <a:t>Always use more than one research metric as the quantitative input</a:t>
            </a:r>
          </a:p>
        </p:txBody>
      </p:sp>
      <p:sp>
        <p:nvSpPr>
          <p:cNvPr id="8" name="Rectangle 7">
            <a:extLst>
              <a:ext uri="{FF2B5EF4-FFF2-40B4-BE49-F238E27FC236}">
                <a16:creationId xmlns:a16="http://schemas.microsoft.com/office/drawing/2014/main" id="{FB1C9515-6ED6-FC40-8B23-13187D8695EA}"/>
              </a:ext>
            </a:extLst>
          </p:cNvPr>
          <p:cNvSpPr/>
          <p:nvPr/>
        </p:nvSpPr>
        <p:spPr>
          <a:xfrm>
            <a:off x="3729807" y="2924718"/>
            <a:ext cx="2886324" cy="1092607"/>
          </a:xfrm>
          <a:prstGeom prst="rect">
            <a:avLst/>
          </a:prstGeom>
          <a:solidFill>
            <a:schemeClr val="bg1">
              <a:lumMod val="95000"/>
            </a:schemeClr>
          </a:solidFill>
          <a:ln>
            <a:noFill/>
            <a:prstDash val="dash"/>
          </a:ln>
        </p:spPr>
        <p:style>
          <a:lnRef idx="0">
            <a:scrgbClr r="0" g="0" b="0"/>
          </a:lnRef>
          <a:fillRef idx="0">
            <a:scrgbClr r="0" g="0" b="0"/>
          </a:fillRef>
          <a:effectRef idx="0">
            <a:scrgbClr r="0" g="0" b="0"/>
          </a:effectRef>
          <a:fontRef idx="major"/>
        </p:style>
        <p:txBody>
          <a:bodyPr lIns="274320" tIns="182880" rIns="182880" bIns="18288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400" dirty="0"/>
              <a:t>Always use both qualitative </a:t>
            </a:r>
          </a:p>
          <a:p>
            <a:r>
              <a:rPr lang="en-US" sz="1400" dirty="0"/>
              <a:t>and quantitative input into </a:t>
            </a:r>
            <a:br>
              <a:rPr lang="en-US" sz="1400" dirty="0"/>
            </a:br>
            <a:r>
              <a:rPr lang="en-US" sz="1400" dirty="0"/>
              <a:t>your decisions</a:t>
            </a:r>
          </a:p>
        </p:txBody>
      </p:sp>
    </p:spTree>
    <p:extLst>
      <p:ext uri="{BB962C8B-B14F-4D97-AF65-F5344CB8AC3E}">
        <p14:creationId xmlns:p14="http://schemas.microsoft.com/office/powerpoint/2010/main" val="5766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A basket of metrics for research excellence</a:t>
            </a:r>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206" name="Text Placeholder 18">
            <a:extLst>
              <a:ext uri="{FF2B5EF4-FFF2-40B4-BE49-F238E27FC236}">
                <a16:creationId xmlns:a16="http://schemas.microsoft.com/office/drawing/2014/main" id="{E3C5465A-4797-D84F-857C-1EC591B158B1}"/>
              </a:ext>
            </a:extLst>
          </p:cNvPr>
          <p:cNvSpPr>
            <a:spLocks noGrp="1"/>
          </p:cNvSpPr>
          <p:nvPr>
            <p:ph type="body" sz="quarter" idx="13"/>
          </p:nvPr>
        </p:nvSpPr>
        <p:spPr>
          <a:xfrm>
            <a:off x="576262" y="903817"/>
            <a:ext cx="6969526" cy="289983"/>
          </a:xfrm>
        </p:spPr>
        <p:txBody>
          <a:bodyPr anchor="t">
            <a:noAutofit/>
          </a:bodyPr>
          <a:lstStyle/>
          <a:p>
            <a:pPr marL="0" indent="0">
              <a:buNone/>
            </a:pPr>
            <a:r>
              <a:rPr lang="en-GB" sz="1600" dirty="0"/>
              <a:t>Available for articles, researchers, journals, institutions, subject fields…</a:t>
            </a:r>
          </a:p>
        </p:txBody>
      </p:sp>
      <p:sp>
        <p:nvSpPr>
          <p:cNvPr id="10" name="TextBox 9">
            <a:extLst>
              <a:ext uri="{FF2B5EF4-FFF2-40B4-BE49-F238E27FC236}">
                <a16:creationId xmlns:a16="http://schemas.microsoft.com/office/drawing/2014/main" id="{99644B4F-F70E-074A-8043-BF55C2AE69E9}"/>
              </a:ext>
            </a:extLst>
          </p:cNvPr>
          <p:cNvSpPr txBox="1"/>
          <p:nvPr/>
        </p:nvSpPr>
        <p:spPr>
          <a:xfrm rot="16200000">
            <a:off x="-522240" y="2641551"/>
            <a:ext cx="2590800" cy="393798"/>
          </a:xfrm>
          <a:prstGeom prst="rect">
            <a:avLst/>
          </a:prstGeom>
          <a:solidFill>
            <a:schemeClr val="tx1"/>
          </a:solidFill>
        </p:spPr>
        <p:txBody>
          <a:bodyPr wrap="square" rtlCol="0" anchor="ctr" anchorCtr="0">
            <a:noAutofit/>
          </a:bodyPr>
          <a:lstStyle/>
          <a:p>
            <a:pPr algn="ctr"/>
            <a:r>
              <a:rPr lang="en-US" sz="1200" dirty="0">
                <a:solidFill>
                  <a:schemeClr val="bg1"/>
                </a:solidFill>
              </a:rPr>
              <a:t>Qualitative input </a:t>
            </a:r>
          </a:p>
        </p:txBody>
      </p:sp>
      <p:graphicFrame>
        <p:nvGraphicFramePr>
          <p:cNvPr id="11" name="Table 10">
            <a:extLst>
              <a:ext uri="{FF2B5EF4-FFF2-40B4-BE49-F238E27FC236}">
                <a16:creationId xmlns:a16="http://schemas.microsoft.com/office/drawing/2014/main" id="{DBDAA1E5-CE7C-DF40-80B3-E19A1D88B666}"/>
              </a:ext>
            </a:extLst>
          </p:cNvPr>
          <p:cNvGraphicFramePr>
            <a:graphicFrameLocks noGrp="1"/>
          </p:cNvGraphicFramePr>
          <p:nvPr>
            <p:extLst>
              <p:ext uri="{D42A27DB-BD31-4B8C-83A1-F6EECF244321}">
                <p14:modId xmlns:p14="http://schemas.microsoft.com/office/powerpoint/2010/main" val="3030674720"/>
              </p:ext>
            </p:extLst>
          </p:nvPr>
        </p:nvGraphicFramePr>
        <p:xfrm>
          <a:off x="1023356" y="1543050"/>
          <a:ext cx="5916022" cy="2590802"/>
        </p:xfrm>
        <a:graphic>
          <a:graphicData uri="http://schemas.openxmlformats.org/drawingml/2006/table">
            <a:tbl>
              <a:tblPr firstRow="1" bandRow="1">
                <a:effectLst/>
                <a:tableStyleId>{0660B408-B3CF-4A94-85FC-2B1E0A45F4A2}</a:tableStyleId>
              </a:tblPr>
              <a:tblGrid>
                <a:gridCol w="1766423">
                  <a:extLst>
                    <a:ext uri="{9D8B030D-6E8A-4147-A177-3AD203B41FA5}">
                      <a16:colId xmlns:a16="http://schemas.microsoft.com/office/drawing/2014/main" val="20000"/>
                    </a:ext>
                  </a:extLst>
                </a:gridCol>
                <a:gridCol w="4149599">
                  <a:extLst>
                    <a:ext uri="{9D8B030D-6E8A-4147-A177-3AD203B41FA5}">
                      <a16:colId xmlns:a16="http://schemas.microsoft.com/office/drawing/2014/main" val="20001"/>
                    </a:ext>
                  </a:extLst>
                </a:gridCol>
              </a:tblGrid>
              <a:tr h="256540">
                <a:tc>
                  <a:txBody>
                    <a:bodyPr/>
                    <a:lstStyle/>
                    <a:p>
                      <a:pPr>
                        <a:lnSpc>
                          <a:spcPct val="100000"/>
                        </a:lnSpc>
                      </a:pPr>
                      <a:r>
                        <a:rPr lang="en-US" sz="1000" b="0" kern="1200" dirty="0">
                          <a:solidFill>
                            <a:schemeClr val="bg1"/>
                          </a:solidFill>
                        </a:rPr>
                        <a:t>Theme</a:t>
                      </a:r>
                      <a:endParaRPr lang="en-US" sz="1000" b="0" kern="1200" dirty="0">
                        <a:solidFill>
                          <a:schemeClr val="bg1"/>
                        </a:solidFill>
                        <a:latin typeface="+mn-lt"/>
                        <a:ea typeface="+mn-ea"/>
                        <a:cs typeface="+mn-cs"/>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nSpc>
                          <a:spcPct val="100000"/>
                        </a:lnSpc>
                      </a:pPr>
                      <a:r>
                        <a:rPr lang="en-US" sz="1000" b="0" kern="1200" dirty="0">
                          <a:solidFill>
                            <a:schemeClr val="bg1"/>
                          </a:solidFill>
                        </a:rPr>
                        <a:t>Sub-theme</a:t>
                      </a:r>
                      <a:endParaRPr lang="en-US" sz="1000" b="0" kern="1200" dirty="0">
                        <a:solidFill>
                          <a:schemeClr val="bg1"/>
                        </a:solidFill>
                        <a:latin typeface="+mn-lt"/>
                        <a:ea typeface="+mn-ea"/>
                        <a:cs typeface="+mn-cs"/>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56540">
                <a:tc>
                  <a:txBody>
                    <a:bodyPr/>
                    <a:lstStyle/>
                    <a:p>
                      <a:pPr marL="0" indent="0">
                        <a:lnSpc>
                          <a:spcPct val="100000"/>
                        </a:lnSpc>
                        <a:buNone/>
                      </a:pPr>
                      <a:r>
                        <a:rPr lang="en-US" sz="1000" dirty="0">
                          <a:ln>
                            <a:noFill/>
                          </a:ln>
                          <a:solidFill>
                            <a:schemeClr val="tx2"/>
                          </a:solidFill>
                        </a:rPr>
                        <a:t>A. </a:t>
                      </a:r>
                      <a:r>
                        <a:rPr lang="en-US" sz="1000" dirty="0">
                          <a:ln>
                            <a:noFill/>
                          </a:ln>
                          <a:solidFill>
                            <a:schemeClr val="tx1"/>
                          </a:solidFill>
                        </a:rPr>
                        <a:t>Funding</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solidFill>
                  </a:tcPr>
                </a:tc>
                <a:tc>
                  <a:txBody>
                    <a:bodyPr/>
                    <a:lstStyle/>
                    <a:p>
                      <a:pPr>
                        <a:lnSpc>
                          <a:spcPct val="100000"/>
                        </a:lnSpc>
                      </a:pPr>
                      <a:r>
                        <a:rPr lang="en-US" sz="1000" kern="1200" dirty="0">
                          <a:ln>
                            <a:noFill/>
                          </a:ln>
                          <a:solidFill>
                            <a:schemeClr val="tx1"/>
                          </a:solidFill>
                        </a:rPr>
                        <a:t>Awards</a:t>
                      </a:r>
                      <a:endParaRPr lang="en-US" sz="1000" b="0" kern="1200" dirty="0">
                        <a:ln>
                          <a:noFill/>
                        </a:ln>
                        <a:solidFill>
                          <a:schemeClr val="tx1"/>
                        </a:solidFill>
                        <a:latin typeface="+mn-lt"/>
                        <a:ea typeface="+mn-ea"/>
                        <a:cs typeface="+mn-cs"/>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solidFill>
                  </a:tcPr>
                </a:tc>
                <a:extLst>
                  <a:ext uri="{0D108BD9-81ED-4DB2-BD59-A6C34878D82A}">
                    <a16:rowId xmlns:a16="http://schemas.microsoft.com/office/drawing/2014/main" val="10001"/>
                  </a:ext>
                </a:extLst>
              </a:tr>
              <a:tr h="256540">
                <a:tc rowSpan="2">
                  <a:txBody>
                    <a:bodyPr/>
                    <a:lstStyle/>
                    <a:p>
                      <a:pPr>
                        <a:lnSpc>
                          <a:spcPct val="100000"/>
                        </a:lnSpc>
                      </a:pPr>
                      <a:r>
                        <a:rPr lang="en-US" sz="1000" dirty="0">
                          <a:ln>
                            <a:noFill/>
                          </a:ln>
                          <a:solidFill>
                            <a:schemeClr val="tx2"/>
                          </a:solidFill>
                        </a:rPr>
                        <a:t>B. </a:t>
                      </a:r>
                      <a:r>
                        <a:rPr lang="en-US" sz="1000" dirty="0">
                          <a:ln>
                            <a:noFill/>
                          </a:ln>
                          <a:solidFill>
                            <a:schemeClr val="tx1"/>
                          </a:solidFill>
                        </a:rPr>
                        <a:t>Outputs</a:t>
                      </a:r>
                      <a:endParaRPr lang="en-US" sz="1000" b="0" dirty="0">
                        <a:ln>
                          <a:noFill/>
                        </a:ln>
                        <a:solidFill>
                          <a:schemeClr val="tx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alpha val="30000"/>
                      </a:srgbClr>
                    </a:solidFill>
                  </a:tcPr>
                </a:tc>
                <a:tc>
                  <a:txBody>
                    <a:bodyPr/>
                    <a:lstStyle/>
                    <a:p>
                      <a:pPr>
                        <a:lnSpc>
                          <a:spcPct val="100000"/>
                        </a:lnSpc>
                      </a:pPr>
                      <a:r>
                        <a:rPr lang="en-US" sz="1000" dirty="0">
                          <a:ln>
                            <a:noFill/>
                          </a:ln>
                          <a:solidFill>
                            <a:schemeClr val="tx1"/>
                          </a:solidFill>
                        </a:rPr>
                        <a:t>Productivity of research outputs</a:t>
                      </a:r>
                      <a:endParaRPr lang="en-US" sz="1000" b="0" dirty="0">
                        <a:ln>
                          <a:noFill/>
                        </a:ln>
                        <a:solidFill>
                          <a:schemeClr val="tx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alpha val="30000"/>
                      </a:srgbClr>
                    </a:solidFill>
                  </a:tcPr>
                </a:tc>
                <a:extLst>
                  <a:ext uri="{0D108BD9-81ED-4DB2-BD59-A6C34878D82A}">
                    <a16:rowId xmlns:a16="http://schemas.microsoft.com/office/drawing/2014/main" val="10002"/>
                  </a:ext>
                </a:extLst>
              </a:tr>
              <a:tr h="256540">
                <a:tc vMerge="1">
                  <a:txBody>
                    <a:bodyPr/>
                    <a:lstStyle/>
                    <a:p>
                      <a:endParaRPr lang="en-US" sz="1400" dirty="0"/>
                    </a:p>
                  </a:txBody>
                  <a:tcPr/>
                </a:tc>
                <a:tc>
                  <a:txBody>
                    <a:bodyPr/>
                    <a:lstStyle/>
                    <a:p>
                      <a:pPr>
                        <a:lnSpc>
                          <a:spcPct val="100000"/>
                        </a:lnSpc>
                      </a:pPr>
                      <a:r>
                        <a:rPr lang="en-US" sz="1000" kern="1200" dirty="0">
                          <a:ln>
                            <a:noFill/>
                          </a:ln>
                          <a:solidFill>
                            <a:schemeClr val="tx1"/>
                          </a:solidFill>
                        </a:rPr>
                        <a:t>Visibility of</a:t>
                      </a:r>
                      <a:r>
                        <a:rPr lang="en-US" sz="1000" kern="1200" baseline="0" dirty="0">
                          <a:ln>
                            <a:noFill/>
                          </a:ln>
                          <a:solidFill>
                            <a:schemeClr val="tx1"/>
                          </a:solidFill>
                        </a:rPr>
                        <a:t> communication channels</a:t>
                      </a:r>
                      <a:endParaRPr lang="en-US" sz="1000" b="0" kern="1200" dirty="0">
                        <a:ln>
                          <a:noFill/>
                        </a:ln>
                        <a:solidFill>
                          <a:schemeClr val="tx1"/>
                        </a:solidFill>
                        <a:latin typeface="+mn-lt"/>
                        <a:ea typeface="+mn-ea"/>
                        <a:cs typeface="+mn-cs"/>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alpha val="30000"/>
                      </a:srgbClr>
                    </a:solidFill>
                  </a:tcPr>
                </a:tc>
                <a:extLst>
                  <a:ext uri="{0D108BD9-81ED-4DB2-BD59-A6C34878D82A}">
                    <a16:rowId xmlns:a16="http://schemas.microsoft.com/office/drawing/2014/main" val="10003"/>
                  </a:ext>
                </a:extLst>
              </a:tr>
              <a:tr h="256540">
                <a:tc rowSpan="2">
                  <a:txBody>
                    <a:bodyPr/>
                    <a:lstStyle/>
                    <a:p>
                      <a:pPr>
                        <a:lnSpc>
                          <a:spcPct val="100000"/>
                        </a:lnSpc>
                      </a:pPr>
                      <a:r>
                        <a:rPr lang="en-US" sz="1000" dirty="0">
                          <a:ln>
                            <a:noFill/>
                          </a:ln>
                          <a:solidFill>
                            <a:schemeClr val="tx2"/>
                          </a:solidFill>
                        </a:rPr>
                        <a:t>C. </a:t>
                      </a:r>
                      <a:r>
                        <a:rPr lang="en-US" sz="1000" dirty="0">
                          <a:ln>
                            <a:noFill/>
                          </a:ln>
                          <a:solidFill>
                            <a:schemeClr val="tx1"/>
                          </a:solidFill>
                        </a:rPr>
                        <a:t>Research Impact</a:t>
                      </a:r>
                      <a:endParaRPr lang="en-US" sz="1000" b="0" dirty="0">
                        <a:ln>
                          <a:noFill/>
                        </a:ln>
                        <a:solidFill>
                          <a:schemeClr val="tx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000" dirty="0">
                          <a:ln>
                            <a:noFill/>
                          </a:ln>
                          <a:solidFill>
                            <a:schemeClr val="tx1"/>
                          </a:solidFill>
                        </a:rPr>
                        <a:t>Research</a:t>
                      </a:r>
                      <a:r>
                        <a:rPr lang="en-US" sz="1000" baseline="0" dirty="0">
                          <a:ln>
                            <a:noFill/>
                          </a:ln>
                          <a:solidFill>
                            <a:schemeClr val="tx1"/>
                          </a:solidFill>
                        </a:rPr>
                        <a:t> i</a:t>
                      </a:r>
                      <a:r>
                        <a:rPr lang="en-US" sz="1000" dirty="0">
                          <a:ln>
                            <a:noFill/>
                          </a:ln>
                          <a:solidFill>
                            <a:schemeClr val="tx1"/>
                          </a:solidFill>
                        </a:rPr>
                        <a:t>nfluence</a:t>
                      </a:r>
                      <a:endParaRPr lang="en-US" sz="1000" b="0" dirty="0">
                        <a:ln>
                          <a:noFill/>
                        </a:ln>
                        <a:solidFill>
                          <a:schemeClr val="tx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solidFill>
                  </a:tcPr>
                </a:tc>
                <a:extLst>
                  <a:ext uri="{0D108BD9-81ED-4DB2-BD59-A6C34878D82A}">
                    <a16:rowId xmlns:a16="http://schemas.microsoft.com/office/drawing/2014/main" val="10004"/>
                  </a:ext>
                </a:extLst>
              </a:tr>
              <a:tr h="256540">
                <a:tc vMerge="1">
                  <a:txBody>
                    <a:bodyPr/>
                    <a:lstStyle/>
                    <a:p>
                      <a:endParaRPr lang="en-US" sz="1400" b="1"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000" dirty="0">
                          <a:ln>
                            <a:noFill/>
                          </a:ln>
                          <a:solidFill>
                            <a:schemeClr val="tx1"/>
                          </a:solidFill>
                        </a:rPr>
                        <a:t>Knowledge transfer</a:t>
                      </a:r>
                      <a:endParaRPr lang="en-US" sz="1000" b="0" dirty="0">
                        <a:ln>
                          <a:noFill/>
                        </a:ln>
                        <a:solidFill>
                          <a:schemeClr val="tx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solidFill>
                  </a:tcPr>
                </a:tc>
                <a:extLst>
                  <a:ext uri="{0D108BD9-81ED-4DB2-BD59-A6C34878D82A}">
                    <a16:rowId xmlns:a16="http://schemas.microsoft.com/office/drawing/2014/main" val="10005"/>
                  </a:ext>
                </a:extLst>
              </a:tr>
              <a:tr h="256540">
                <a:tc rowSpan="3">
                  <a:txBody>
                    <a:bodyPr/>
                    <a:lstStyle/>
                    <a:p>
                      <a:pPr>
                        <a:lnSpc>
                          <a:spcPct val="100000"/>
                        </a:lnSpc>
                      </a:pPr>
                      <a:r>
                        <a:rPr lang="en-US" sz="1000" dirty="0">
                          <a:ln>
                            <a:noFill/>
                          </a:ln>
                          <a:solidFill>
                            <a:schemeClr val="tx2"/>
                          </a:solidFill>
                        </a:rPr>
                        <a:t>D. </a:t>
                      </a:r>
                      <a:r>
                        <a:rPr lang="en-US" sz="1000" dirty="0">
                          <a:ln>
                            <a:noFill/>
                          </a:ln>
                          <a:solidFill>
                            <a:schemeClr val="tx1"/>
                          </a:solidFill>
                        </a:rPr>
                        <a:t>Engagement</a:t>
                      </a:r>
                      <a:endParaRPr lang="en-US" sz="1000" b="0" dirty="0">
                        <a:ln>
                          <a:noFill/>
                        </a:ln>
                        <a:solidFill>
                          <a:schemeClr val="tx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alpha val="30000"/>
                      </a:srgbClr>
                    </a:solidFill>
                  </a:tcPr>
                </a:tc>
                <a:tc>
                  <a:txBody>
                    <a:bodyPr/>
                    <a:lstStyle/>
                    <a:p>
                      <a:pPr>
                        <a:lnSpc>
                          <a:spcPct val="100000"/>
                        </a:lnSpc>
                      </a:pPr>
                      <a:r>
                        <a:rPr lang="en-US" sz="1000" dirty="0">
                          <a:ln>
                            <a:noFill/>
                          </a:ln>
                          <a:solidFill>
                            <a:schemeClr val="tx1"/>
                          </a:solidFill>
                        </a:rPr>
                        <a:t>Academic network</a:t>
                      </a:r>
                      <a:endParaRPr lang="en-US" sz="1000" b="0" dirty="0">
                        <a:ln>
                          <a:noFill/>
                        </a:ln>
                        <a:solidFill>
                          <a:schemeClr val="tx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alpha val="30000"/>
                      </a:srgbClr>
                    </a:solidFill>
                  </a:tcPr>
                </a:tc>
                <a:extLst>
                  <a:ext uri="{0D108BD9-81ED-4DB2-BD59-A6C34878D82A}">
                    <a16:rowId xmlns:a16="http://schemas.microsoft.com/office/drawing/2014/main" val="10006"/>
                  </a:ext>
                </a:extLst>
              </a:tr>
              <a:tr h="256540">
                <a:tc vMerge="1">
                  <a:txBody>
                    <a:bodyPr/>
                    <a:lstStyle/>
                    <a:p>
                      <a:endParaRPr lang="en-US" sz="1400" b="1" dirty="0"/>
                    </a:p>
                  </a:txBody>
                  <a:tcPr/>
                </a:tc>
                <a:tc>
                  <a:txBody>
                    <a:bodyPr/>
                    <a:lstStyle/>
                    <a:p>
                      <a:pPr>
                        <a:lnSpc>
                          <a:spcPct val="100000"/>
                        </a:lnSpc>
                      </a:pPr>
                      <a:r>
                        <a:rPr lang="en-US" sz="1000" dirty="0">
                          <a:ln>
                            <a:noFill/>
                          </a:ln>
                          <a:solidFill>
                            <a:schemeClr val="tx1"/>
                          </a:solidFill>
                        </a:rPr>
                        <a:t>Non-academic network</a:t>
                      </a:r>
                      <a:endParaRPr lang="en-US" sz="1000" b="0" dirty="0">
                        <a:ln>
                          <a:noFill/>
                        </a:ln>
                        <a:solidFill>
                          <a:schemeClr val="tx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alpha val="30000"/>
                      </a:srgbClr>
                    </a:solidFill>
                  </a:tcPr>
                </a:tc>
                <a:extLst>
                  <a:ext uri="{0D108BD9-81ED-4DB2-BD59-A6C34878D82A}">
                    <a16:rowId xmlns:a16="http://schemas.microsoft.com/office/drawing/2014/main" val="10007"/>
                  </a:ext>
                </a:extLst>
              </a:tr>
              <a:tr h="256540">
                <a:tc vMerge="1">
                  <a:txBody>
                    <a:bodyPr/>
                    <a:lstStyle/>
                    <a:p>
                      <a:endParaRPr lang="en-US" sz="1400" b="1" dirty="0"/>
                    </a:p>
                  </a:txBody>
                  <a:tcPr/>
                </a:tc>
                <a:tc>
                  <a:txBody>
                    <a:bodyPr/>
                    <a:lstStyle/>
                    <a:p>
                      <a:pPr>
                        <a:lnSpc>
                          <a:spcPct val="100000"/>
                        </a:lnSpc>
                      </a:pPr>
                      <a:r>
                        <a:rPr lang="en-US" sz="1000" dirty="0">
                          <a:ln>
                            <a:noFill/>
                          </a:ln>
                          <a:solidFill>
                            <a:schemeClr val="tx1"/>
                          </a:solidFill>
                        </a:rPr>
                        <a:t>Expertise transfer</a:t>
                      </a:r>
                      <a:endParaRPr lang="en-US" sz="1000" b="0" dirty="0">
                        <a:ln>
                          <a:noFill/>
                        </a:ln>
                        <a:solidFill>
                          <a:schemeClr val="tx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alpha val="30000"/>
                      </a:srgbClr>
                    </a:solidFill>
                  </a:tcPr>
                </a:tc>
                <a:extLst>
                  <a:ext uri="{0D108BD9-81ED-4DB2-BD59-A6C34878D82A}">
                    <a16:rowId xmlns:a16="http://schemas.microsoft.com/office/drawing/2014/main" val="10008"/>
                  </a:ext>
                </a:extLst>
              </a:tr>
              <a:tr h="281942">
                <a:tc>
                  <a:txBody>
                    <a:bodyPr/>
                    <a:lstStyle/>
                    <a:p>
                      <a:pPr>
                        <a:lnSpc>
                          <a:spcPct val="100000"/>
                        </a:lnSpc>
                      </a:pPr>
                      <a:r>
                        <a:rPr lang="en-US" sz="1000" dirty="0">
                          <a:ln>
                            <a:noFill/>
                          </a:ln>
                          <a:solidFill>
                            <a:schemeClr val="tx2"/>
                          </a:solidFill>
                        </a:rPr>
                        <a:t>E. </a:t>
                      </a:r>
                      <a:r>
                        <a:rPr lang="en-US" sz="1000" dirty="0">
                          <a:ln>
                            <a:noFill/>
                          </a:ln>
                          <a:solidFill>
                            <a:schemeClr val="tx1"/>
                          </a:solidFill>
                        </a:rPr>
                        <a:t>Societal Impact</a:t>
                      </a:r>
                      <a:endParaRPr lang="en-US" sz="1000" b="0" dirty="0">
                        <a:ln>
                          <a:noFill/>
                        </a:ln>
                        <a:solidFill>
                          <a:schemeClr val="tx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solidFill>
                  </a:tcPr>
                </a:tc>
                <a:tc>
                  <a:txBody>
                    <a:bodyPr/>
                    <a:lstStyle/>
                    <a:p>
                      <a:pPr>
                        <a:lnSpc>
                          <a:spcPct val="100000"/>
                        </a:lnSpc>
                      </a:pPr>
                      <a:r>
                        <a:rPr lang="en-US" sz="1000" dirty="0">
                          <a:ln>
                            <a:noFill/>
                          </a:ln>
                          <a:solidFill>
                            <a:schemeClr val="tx1"/>
                          </a:solidFill>
                        </a:rPr>
                        <a:t>Societal Impact</a:t>
                      </a:r>
                      <a:endParaRPr lang="en-US" sz="1000" b="0" dirty="0">
                        <a:ln>
                          <a:noFill/>
                        </a:ln>
                        <a:solidFill>
                          <a:schemeClr val="tx1"/>
                        </a:solidFill>
                        <a:latin typeface="+mn-lt"/>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CDD"/>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718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Journal metrics in Scopus</a:t>
            </a:r>
          </a:p>
        </p:txBody>
      </p:sp>
      <p:sp>
        <p:nvSpPr>
          <p:cNvPr id="7" name="Rectangle 6">
            <a:extLst>
              <a:ext uri="{FF2B5EF4-FFF2-40B4-BE49-F238E27FC236}">
                <a16:creationId xmlns:a16="http://schemas.microsoft.com/office/drawing/2014/main" id="{B0981DD5-329F-D142-836D-DB42105F7E2A}"/>
              </a:ext>
            </a:extLst>
          </p:cNvPr>
          <p:cNvSpPr/>
          <p:nvPr/>
        </p:nvSpPr>
        <p:spPr>
          <a:xfrm>
            <a:off x="-6627" y="506039"/>
            <a:ext cx="582890" cy="194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2" name="Rectangle 11">
            <a:extLst>
              <a:ext uri="{FF2B5EF4-FFF2-40B4-BE49-F238E27FC236}">
                <a16:creationId xmlns:a16="http://schemas.microsoft.com/office/drawing/2014/main" id="{19BECCE5-FFE9-A641-87EE-5ED8FD46F89A}"/>
              </a:ext>
            </a:extLst>
          </p:cNvPr>
          <p:cNvSpPr/>
          <p:nvPr/>
        </p:nvSpPr>
        <p:spPr>
          <a:xfrm>
            <a:off x="591653" y="2184046"/>
            <a:ext cx="3686382" cy="1631216"/>
          </a:xfrm>
          <a:prstGeom prst="rect">
            <a:avLst/>
          </a:prstGeom>
          <a:noFill/>
        </p:spPr>
        <p:txBody>
          <a:bodyPr wrap="square" lIns="0" tIns="0" rIns="0" bIns="0">
            <a:spAutoFit/>
          </a:bodyPr>
          <a:lstStyle/>
          <a:p>
            <a:pPr marL="119063" indent="-119063">
              <a:spcBef>
                <a:spcPts val="1200"/>
              </a:spcBef>
              <a:buClr>
                <a:schemeClr val="accent2"/>
              </a:buClr>
              <a:buFont typeface="Arial" panose="020B0604020202020204" pitchFamily="34" charset="0"/>
              <a:buChar char="•"/>
            </a:pPr>
            <a:r>
              <a:rPr lang="en-GB" sz="1200" dirty="0">
                <a:ea typeface="Arial" charset="0"/>
                <a:cs typeface="Arial" charset="0"/>
              </a:rPr>
              <a:t>Comprehensive, clear, current and free metrics for helping to </a:t>
            </a:r>
            <a:r>
              <a:rPr lang="en-GB" sz="1200" dirty="0" err="1">
                <a:ea typeface="Arial" charset="0"/>
                <a:cs typeface="Arial" charset="0"/>
              </a:rPr>
              <a:t>analyze</a:t>
            </a:r>
            <a:r>
              <a:rPr lang="en-GB" sz="1200" dirty="0">
                <a:ea typeface="Arial" charset="0"/>
                <a:cs typeface="Arial" charset="0"/>
              </a:rPr>
              <a:t> where research outputs are published. </a:t>
            </a:r>
          </a:p>
          <a:p>
            <a:pPr marL="119063" indent="-119063">
              <a:spcBef>
                <a:spcPts val="1200"/>
              </a:spcBef>
              <a:buClr>
                <a:schemeClr val="accent2"/>
              </a:buClr>
              <a:buFont typeface="Arial" panose="020B0604020202020204" pitchFamily="34" charset="0"/>
              <a:buChar char="•"/>
            </a:pPr>
            <a:r>
              <a:rPr lang="en-GB" sz="1200" dirty="0">
                <a:ea typeface="Arial" charset="0"/>
                <a:cs typeface="Arial" charset="0"/>
              </a:rPr>
              <a:t>Calculated using data from Scopus, </a:t>
            </a:r>
            <a:r>
              <a:rPr lang="en-GB" sz="1200" dirty="0" err="1">
                <a:ea typeface="Arial" charset="0"/>
                <a:cs typeface="Arial" charset="0"/>
              </a:rPr>
              <a:t>CiteScore</a:t>
            </a:r>
            <a:r>
              <a:rPr lang="en-GB" sz="1200" dirty="0">
                <a:ea typeface="Arial" charset="0"/>
                <a:cs typeface="Arial" charset="0"/>
              </a:rPr>
              <a:t> metrics help validate citations received by journals and proceedings, and empower users with information to make well-informed decisions regarding where to publish. </a:t>
            </a:r>
          </a:p>
        </p:txBody>
      </p:sp>
      <p:sp>
        <p:nvSpPr>
          <p:cNvPr id="8" name="Rectangle 7">
            <a:extLst>
              <a:ext uri="{FF2B5EF4-FFF2-40B4-BE49-F238E27FC236}">
                <a16:creationId xmlns:a16="http://schemas.microsoft.com/office/drawing/2014/main" id="{0CF4C917-D186-114D-BF6E-A96E05B5F657}"/>
              </a:ext>
            </a:extLst>
          </p:cNvPr>
          <p:cNvSpPr/>
          <p:nvPr/>
        </p:nvSpPr>
        <p:spPr>
          <a:xfrm>
            <a:off x="4572000" y="1361115"/>
            <a:ext cx="3995738" cy="1384995"/>
          </a:xfrm>
          <a:prstGeom prst="rect">
            <a:avLst/>
          </a:prstGeom>
          <a:solidFill>
            <a:schemeClr val="bg1">
              <a:lumMod val="95000"/>
            </a:schemeClr>
          </a:solidFill>
        </p:spPr>
        <p:txBody>
          <a:bodyPr wrap="square" lIns="118872" tIns="118872" rIns="91440" bIns="91440">
            <a:spAutoFit/>
          </a:bodyPr>
          <a:lstStyle/>
          <a:p>
            <a:pPr lvl="0">
              <a:spcBef>
                <a:spcPts val="600"/>
              </a:spcBef>
            </a:pPr>
            <a:r>
              <a:rPr lang="en-GB" sz="1000" b="1" dirty="0">
                <a:latin typeface="Arial" charset="0"/>
                <a:ea typeface="Arial" charset="0"/>
                <a:cs typeface="Arial" charset="0"/>
              </a:rPr>
              <a:t>Source-Normalized Impact per Paper (SNIP)</a:t>
            </a:r>
          </a:p>
          <a:p>
            <a:pPr marL="117475" indent="-117475">
              <a:spcBef>
                <a:spcPts val="600"/>
              </a:spcBef>
              <a:buClr>
                <a:schemeClr val="accent2"/>
              </a:buClr>
              <a:buFont typeface="Arial" charset="0"/>
              <a:buChar char="•"/>
            </a:pPr>
            <a:r>
              <a:rPr lang="en-GB" sz="1000" dirty="0">
                <a:latin typeface="Arial" charset="0"/>
                <a:ea typeface="Arial" charset="0"/>
                <a:cs typeface="Arial" charset="0"/>
              </a:rPr>
              <a:t>Developed by CWTS, University of Leiden Netherlands.</a:t>
            </a:r>
          </a:p>
          <a:p>
            <a:pPr marL="117475" indent="-117475">
              <a:spcBef>
                <a:spcPts val="600"/>
              </a:spcBef>
              <a:buClr>
                <a:schemeClr val="accent2"/>
              </a:buClr>
              <a:buFont typeface="Arial" charset="0"/>
              <a:buChar char="•"/>
            </a:pPr>
            <a:r>
              <a:rPr lang="en-GB" sz="1000" dirty="0">
                <a:latin typeface="Arial" charset="0"/>
                <a:ea typeface="Arial" charset="0"/>
                <a:cs typeface="Arial" charset="0"/>
              </a:rPr>
              <a:t>Measures contextual citation impact by </a:t>
            </a:r>
            <a:r>
              <a:rPr lang="en-GB" sz="1000" b="1" dirty="0">
                <a:latin typeface="Arial" charset="0"/>
                <a:ea typeface="Arial" charset="0"/>
                <a:cs typeface="Arial" charset="0"/>
              </a:rPr>
              <a:t>weighting citations based on the total number of citations in a subject field. </a:t>
            </a:r>
          </a:p>
          <a:p>
            <a:pPr marL="117475" indent="-117475">
              <a:spcBef>
                <a:spcPts val="600"/>
              </a:spcBef>
              <a:buClr>
                <a:schemeClr val="accent2"/>
              </a:buClr>
              <a:buFont typeface="Arial" charset="0"/>
              <a:buChar char="•"/>
            </a:pPr>
            <a:r>
              <a:rPr lang="en-GB" sz="1000" dirty="0">
                <a:latin typeface="Arial" charset="0"/>
                <a:ea typeface="Arial" charset="0"/>
                <a:cs typeface="Arial" charset="0"/>
              </a:rPr>
              <a:t>The impact of a single citation is given higher value in subject areas where citations are less likely, and vice versa.</a:t>
            </a:r>
          </a:p>
        </p:txBody>
      </p:sp>
      <p:pic>
        <p:nvPicPr>
          <p:cNvPr id="3" name="Picture 2">
            <a:extLst>
              <a:ext uri="{FF2B5EF4-FFF2-40B4-BE49-F238E27FC236}">
                <a16:creationId xmlns:a16="http://schemas.microsoft.com/office/drawing/2014/main" id="{C362AED2-B8AD-9B4A-A2C6-2F68B3583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07" y="1224843"/>
            <a:ext cx="793275" cy="793275"/>
          </a:xfrm>
          <a:prstGeom prst="rect">
            <a:avLst/>
          </a:prstGeom>
        </p:spPr>
      </p:pic>
      <p:sp>
        <p:nvSpPr>
          <p:cNvPr id="13" name="Rectangle 12">
            <a:extLst>
              <a:ext uri="{FF2B5EF4-FFF2-40B4-BE49-F238E27FC236}">
                <a16:creationId xmlns:a16="http://schemas.microsoft.com/office/drawing/2014/main" id="{2999C5BA-F57A-A04D-8478-8308CF3EF296}"/>
              </a:ext>
            </a:extLst>
          </p:cNvPr>
          <p:cNvSpPr/>
          <p:nvPr/>
        </p:nvSpPr>
        <p:spPr>
          <a:xfrm>
            <a:off x="4572000" y="2859808"/>
            <a:ext cx="3995738" cy="1384995"/>
          </a:xfrm>
          <a:prstGeom prst="rect">
            <a:avLst/>
          </a:prstGeom>
          <a:solidFill>
            <a:schemeClr val="bg1">
              <a:lumMod val="95000"/>
            </a:schemeClr>
          </a:solidFill>
        </p:spPr>
        <p:txBody>
          <a:bodyPr wrap="square" lIns="118872" tIns="118872" rIns="91440" bIns="91440" anchor="t">
            <a:spAutoFit/>
          </a:bodyPr>
          <a:lstStyle/>
          <a:p>
            <a:pPr lvl="0">
              <a:spcBef>
                <a:spcPts val="600"/>
              </a:spcBef>
            </a:pPr>
            <a:r>
              <a:rPr lang="en-GB" sz="1000" b="1" dirty="0" err="1">
                <a:latin typeface="Arial" charset="0"/>
                <a:ea typeface="Arial" charset="0"/>
                <a:cs typeface="Arial" charset="0"/>
              </a:rPr>
              <a:t>SCImago</a:t>
            </a:r>
            <a:r>
              <a:rPr lang="en-GB" sz="1000" b="1" dirty="0">
                <a:latin typeface="Arial" charset="0"/>
                <a:ea typeface="Arial" charset="0"/>
                <a:cs typeface="Arial" charset="0"/>
              </a:rPr>
              <a:t> Journal Rank (SJR)</a:t>
            </a:r>
          </a:p>
          <a:p>
            <a:pPr marL="117475" indent="-117475">
              <a:spcBef>
                <a:spcPts val="600"/>
              </a:spcBef>
              <a:buClr>
                <a:schemeClr val="accent2"/>
              </a:buClr>
              <a:buFont typeface="Arial" charset="0"/>
              <a:buChar char="•"/>
            </a:pPr>
            <a:r>
              <a:rPr lang="en-GB" sz="1000" dirty="0">
                <a:latin typeface="Arial" charset="0"/>
                <a:ea typeface="Arial" charset="0"/>
                <a:cs typeface="Arial" charset="0"/>
              </a:rPr>
              <a:t>Developed by </a:t>
            </a:r>
            <a:r>
              <a:rPr lang="en-GB" sz="1000" dirty="0" err="1">
                <a:latin typeface="Arial" charset="0"/>
                <a:ea typeface="Arial" charset="0"/>
                <a:cs typeface="Arial" charset="0"/>
              </a:rPr>
              <a:t>SCImago</a:t>
            </a:r>
            <a:r>
              <a:rPr lang="en-GB" sz="1000" dirty="0">
                <a:latin typeface="Arial" charset="0"/>
                <a:ea typeface="Arial" charset="0"/>
                <a:cs typeface="Arial" charset="0"/>
              </a:rPr>
              <a:t>, Spain.</a:t>
            </a:r>
          </a:p>
          <a:p>
            <a:pPr marL="117475" indent="-117475">
              <a:spcBef>
                <a:spcPts val="600"/>
              </a:spcBef>
              <a:buClr>
                <a:schemeClr val="accent2"/>
              </a:buClr>
              <a:buFont typeface="Arial" charset="0"/>
              <a:buChar char="•"/>
            </a:pPr>
            <a:r>
              <a:rPr lang="en-GB" sz="1000" b="1" dirty="0">
                <a:latin typeface="Arial" charset="0"/>
                <a:ea typeface="Arial" charset="0"/>
                <a:cs typeface="Arial" charset="0"/>
              </a:rPr>
              <a:t>A prestige metric </a:t>
            </a:r>
            <a:r>
              <a:rPr lang="en-GB" sz="1000" dirty="0">
                <a:latin typeface="Arial" charset="0"/>
                <a:ea typeface="Arial" charset="0"/>
                <a:cs typeface="Arial" charset="0"/>
              </a:rPr>
              <a:t>that can be applied to journals, book series and conference proceedings. </a:t>
            </a:r>
          </a:p>
          <a:p>
            <a:pPr marL="117475" indent="-117475">
              <a:spcBef>
                <a:spcPts val="600"/>
              </a:spcBef>
              <a:buClr>
                <a:schemeClr val="accent2"/>
              </a:buClr>
              <a:buFont typeface="Arial" charset="0"/>
              <a:buChar char="•"/>
            </a:pPr>
            <a:r>
              <a:rPr lang="en-GB" sz="1000" dirty="0">
                <a:latin typeface="Arial" charset="0"/>
                <a:ea typeface="Arial" charset="0"/>
                <a:cs typeface="Arial" charset="0"/>
              </a:rPr>
              <a:t>With SJR, the subject field, quality and reputation of the journal have a direct effect on the value of a citation. </a:t>
            </a:r>
            <a:endParaRPr lang="en-US" sz="1000" dirty="0">
              <a:latin typeface="Arial" charset="0"/>
              <a:ea typeface="Arial" charset="0"/>
              <a:cs typeface="Arial" charset="0"/>
            </a:endParaRPr>
          </a:p>
        </p:txBody>
      </p:sp>
      <p:sp>
        <p:nvSpPr>
          <p:cNvPr id="5" name="Rectangle 4">
            <a:extLst>
              <a:ext uri="{FF2B5EF4-FFF2-40B4-BE49-F238E27FC236}">
                <a16:creationId xmlns:a16="http://schemas.microsoft.com/office/drawing/2014/main" id="{173D8FAE-B5D5-D745-80FD-03E37AC7678A}"/>
              </a:ext>
            </a:extLst>
          </p:cNvPr>
          <p:cNvSpPr/>
          <p:nvPr/>
        </p:nvSpPr>
        <p:spPr>
          <a:xfrm>
            <a:off x="1434313" y="1296072"/>
            <a:ext cx="3010466" cy="738664"/>
          </a:xfrm>
          <a:prstGeom prst="rect">
            <a:avLst/>
          </a:prstGeom>
        </p:spPr>
        <p:txBody>
          <a:bodyPr wrap="square">
            <a:spAutoFit/>
          </a:bodyPr>
          <a:lstStyle/>
          <a:p>
            <a:pPr>
              <a:spcBef>
                <a:spcPts val="1200"/>
              </a:spcBef>
              <a:buClr>
                <a:schemeClr val="accent2"/>
              </a:buClr>
            </a:pPr>
            <a:r>
              <a:rPr lang="en-US" sz="1400" b="1" dirty="0" err="1">
                <a:solidFill>
                  <a:schemeClr val="tx2"/>
                </a:solidFill>
                <a:cs typeface="Arial Bold"/>
              </a:rPr>
              <a:t>CiteScore</a:t>
            </a:r>
            <a:r>
              <a:rPr lang="en-US" sz="1400" b="1" dirty="0">
                <a:solidFill>
                  <a:schemeClr val="tx2"/>
                </a:solidFill>
                <a:cs typeface="Arial Bold"/>
              </a:rPr>
              <a:t>™ </a:t>
            </a:r>
            <a:r>
              <a:rPr lang="en-US" sz="1400" b="1" dirty="0"/>
              <a:t>m</a:t>
            </a:r>
            <a:r>
              <a:rPr lang="en-GB" sz="1400" b="1" dirty="0" err="1"/>
              <a:t>etrics</a:t>
            </a:r>
            <a:r>
              <a:rPr lang="en-GB" sz="1400" b="1" dirty="0"/>
              <a:t> are the new standard that help to measure journal citation impact. </a:t>
            </a:r>
          </a:p>
        </p:txBody>
      </p:sp>
    </p:spTree>
    <p:extLst>
      <p:ext uri="{BB962C8B-B14F-4D97-AF65-F5344CB8AC3E}">
        <p14:creationId xmlns:p14="http://schemas.microsoft.com/office/powerpoint/2010/main" val="18424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111AA6-3902-8A4B-8D04-82F86B2A824B}"/>
              </a:ext>
            </a:extLst>
          </p:cNvPr>
          <p:cNvSpPr/>
          <p:nvPr/>
        </p:nvSpPr>
        <p:spPr>
          <a:xfrm>
            <a:off x="-6629" y="4321147"/>
            <a:ext cx="9150629" cy="82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537352"/>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latin typeface="Arial" charset="0"/>
                <a:ea typeface="Arial" charset="0"/>
                <a:cs typeface="Arial" charset="0"/>
              </a:rPr>
              <a:t>CiteScore provides greater clarity, currency &amp; comprehensiveness </a:t>
            </a:r>
            <a:endParaRPr lang="en-US" dirty="0"/>
          </a:p>
        </p:txBody>
      </p:sp>
      <p:sp>
        <p:nvSpPr>
          <p:cNvPr id="7" name="Rectangle 6">
            <a:extLst>
              <a:ext uri="{FF2B5EF4-FFF2-40B4-BE49-F238E27FC236}">
                <a16:creationId xmlns:a16="http://schemas.microsoft.com/office/drawing/2014/main" id="{B0981DD5-329F-D142-836D-DB42105F7E2A}"/>
              </a:ext>
            </a:extLst>
          </p:cNvPr>
          <p:cNvSpPr/>
          <p:nvPr/>
        </p:nvSpPr>
        <p:spPr>
          <a:xfrm>
            <a:off x="-6627" y="506039"/>
            <a:ext cx="582890" cy="194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Slide Number Placeholder 3">
            <a:extLst>
              <a:ext uri="{FF2B5EF4-FFF2-40B4-BE49-F238E27FC236}">
                <a16:creationId xmlns:a16="http://schemas.microsoft.com/office/drawing/2014/main" id="{BB74B7E7-06A5-48AB-8979-2EAA4C5B4747}"/>
              </a:ext>
            </a:extLst>
          </p:cNvPr>
          <p:cNvSpPr txBox="1">
            <a:spLocks/>
          </p:cNvSpPr>
          <p:nvPr/>
        </p:nvSpPr>
        <p:spPr>
          <a:xfrm>
            <a:off x="7753788" y="4838538"/>
            <a:ext cx="813950" cy="45719"/>
          </a:xfrm>
          <a:prstGeom prst="rect">
            <a:avLst/>
          </a:prstGeom>
          <a:effectLst>
            <a:outerShdw blurRad="50800" dist="38100" dir="5400000" algn="t" rotWithShape="0">
              <a:prstClr val="black">
                <a:alpha val="4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pic>
        <p:nvPicPr>
          <p:cNvPr id="12" name="Picture 11" descr="A screenshot of a cell phone&#10;&#10;Description automatically generated">
            <a:extLst>
              <a:ext uri="{FF2B5EF4-FFF2-40B4-BE49-F238E27FC236}">
                <a16:creationId xmlns:a16="http://schemas.microsoft.com/office/drawing/2014/main" id="{1920093F-E6EA-4EB4-83EC-15C09A576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18" y="1271847"/>
            <a:ext cx="2618380" cy="1374898"/>
          </a:xfrm>
          <a:prstGeom prst="rect">
            <a:avLst/>
          </a:prstGeom>
          <a:effectLst>
            <a:outerShdw blurRad="50800" dist="38100" dir="5400000" algn="t" rotWithShape="0">
              <a:prstClr val="black">
                <a:alpha val="40000"/>
              </a:prstClr>
            </a:outerShdw>
          </a:effectLst>
        </p:spPr>
      </p:pic>
      <p:pic>
        <p:nvPicPr>
          <p:cNvPr id="14" name="Picture 13" descr="A close up of a piece of paper&#10;&#10;Description automatically generated">
            <a:extLst>
              <a:ext uri="{FF2B5EF4-FFF2-40B4-BE49-F238E27FC236}">
                <a16:creationId xmlns:a16="http://schemas.microsoft.com/office/drawing/2014/main" id="{28E04207-1AE6-4998-B235-83976C86E0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4831" y="1264965"/>
            <a:ext cx="2618380" cy="1374898"/>
          </a:xfrm>
          <a:prstGeom prst="rect">
            <a:avLst/>
          </a:prstGeom>
          <a:effectLst>
            <a:outerShdw blurRad="50800" dist="38100" dir="5400000" algn="t" rotWithShape="0">
              <a:prstClr val="black">
                <a:alpha val="40000"/>
              </a:prstClr>
            </a:outerShdw>
          </a:effectLst>
        </p:spPr>
      </p:pic>
      <p:pic>
        <p:nvPicPr>
          <p:cNvPr id="15" name="Picture 14" descr="A screenshot of a cell phone&#10;&#10;Description automatically generated">
            <a:extLst>
              <a:ext uri="{FF2B5EF4-FFF2-40B4-BE49-F238E27FC236}">
                <a16:creationId xmlns:a16="http://schemas.microsoft.com/office/drawing/2014/main" id="{1A6E84F1-60D1-4FE1-AFC9-910CA0B33A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9044" y="1311069"/>
            <a:ext cx="2618380" cy="1374898"/>
          </a:xfrm>
          <a:prstGeom prst="rect">
            <a:avLst/>
          </a:prstGeom>
          <a:effectLst>
            <a:outerShdw blurRad="50800" dist="38100" dir="5400000" algn="t" rotWithShape="0">
              <a:prstClr val="black">
                <a:alpha val="40000"/>
              </a:prstClr>
            </a:outerShdw>
          </a:effectLst>
        </p:spPr>
      </p:pic>
      <p:pic>
        <p:nvPicPr>
          <p:cNvPr id="16" name="Picture 15" descr="A screenshot of a cell phone&#10;&#10;Description automatically generated">
            <a:extLst>
              <a:ext uri="{FF2B5EF4-FFF2-40B4-BE49-F238E27FC236}">
                <a16:creationId xmlns:a16="http://schemas.microsoft.com/office/drawing/2014/main" id="{EE8C5670-4BC4-4CE2-BFD2-CC8BBEE857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0435" y="2213510"/>
            <a:ext cx="2612573" cy="1372620"/>
          </a:xfrm>
          <a:prstGeom prst="rect">
            <a:avLst/>
          </a:prstGeom>
          <a:effectLst>
            <a:outerShdw blurRad="50800" dist="38100" dir="5400000" algn="t" rotWithShape="0">
              <a:prstClr val="black">
                <a:alpha val="40000"/>
              </a:prstClr>
            </a:outerShdw>
          </a:effectLst>
        </p:spPr>
      </p:pic>
      <p:pic>
        <p:nvPicPr>
          <p:cNvPr id="17" name="Picture 16" descr="A screenshot of a cell phone&#10;&#10;Description automatically generated">
            <a:extLst>
              <a:ext uri="{FF2B5EF4-FFF2-40B4-BE49-F238E27FC236}">
                <a16:creationId xmlns:a16="http://schemas.microsoft.com/office/drawing/2014/main" id="{64ADF682-25F0-4C20-8B7D-9D5AB29B13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4678" y="2213510"/>
            <a:ext cx="2612573" cy="1372620"/>
          </a:xfrm>
          <a:prstGeom prst="rect">
            <a:avLst/>
          </a:prstGeom>
          <a:effectLst>
            <a:outerShdw blurRad="50800" dist="38100" dir="5400000" algn="t" rotWithShape="0">
              <a:prstClr val="black">
                <a:alpha val="40000"/>
              </a:prstClr>
            </a:outerShdw>
          </a:effectLst>
        </p:spPr>
      </p:pic>
      <p:pic>
        <p:nvPicPr>
          <p:cNvPr id="18" name="Picture 17" descr="A screenshot of a cell phone&#10;&#10;Description automatically generated">
            <a:extLst>
              <a:ext uri="{FF2B5EF4-FFF2-40B4-BE49-F238E27FC236}">
                <a16:creationId xmlns:a16="http://schemas.microsoft.com/office/drawing/2014/main" id="{BC7D8315-F9EA-4998-9724-7C200931D8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9625" y="3632049"/>
            <a:ext cx="2612573" cy="1372619"/>
          </a:xfrm>
          <a:prstGeom prst="rect">
            <a:avLst/>
          </a:prstGeom>
          <a:effectLst>
            <a:outerShdw blurRad="50800" dist="38100" dir="5400000" algn="t" rotWithShape="0">
              <a:prstClr val="black">
                <a:alpha val="40000"/>
              </a:prstClr>
            </a:outerShdw>
          </a:effectLst>
        </p:spPr>
      </p:pic>
      <p:pic>
        <p:nvPicPr>
          <p:cNvPr id="19" name="Picture 18" descr="A screenshot of a cell phone&#10;&#10;Description automatically generated">
            <a:extLst>
              <a:ext uri="{FF2B5EF4-FFF2-40B4-BE49-F238E27FC236}">
                <a16:creationId xmlns:a16="http://schemas.microsoft.com/office/drawing/2014/main" id="{079602B8-B948-46BA-BDF0-6662C14899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2247" y="3632049"/>
            <a:ext cx="2612572" cy="1371849"/>
          </a:xfrm>
          <a:prstGeom prst="rect">
            <a:avLst/>
          </a:prstGeom>
          <a:effectLst>
            <a:outerShdw blurRad="50800" dist="38100" dir="5400000" algn="t" rotWithShape="0">
              <a:prstClr val="black">
                <a:alpha val="40000"/>
              </a:prstClr>
            </a:outerShdw>
          </a:effectLst>
        </p:spPr>
      </p:pic>
      <p:pic>
        <p:nvPicPr>
          <p:cNvPr id="20" name="Picture 19" descr="A screenshot of a cell phone&#10;&#10;Description automatically generated">
            <a:extLst>
              <a:ext uri="{FF2B5EF4-FFF2-40B4-BE49-F238E27FC236}">
                <a16:creationId xmlns:a16="http://schemas.microsoft.com/office/drawing/2014/main" id="{3A0487E0-5348-4AA7-AFE0-546E904DF2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426" y="3632049"/>
            <a:ext cx="2612572" cy="13718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6422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What is Scopus</a:t>
            </a:r>
            <a:endParaRPr lang="en-GB" dirty="0"/>
          </a:p>
        </p:txBody>
      </p:sp>
    </p:spTree>
    <p:extLst>
      <p:ext uri="{BB962C8B-B14F-4D97-AF65-F5344CB8AC3E}">
        <p14:creationId xmlns:p14="http://schemas.microsoft.com/office/powerpoint/2010/main" val="169939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EAE0B9-A0F2-E149-A62F-DFD457AA753C}"/>
              </a:ext>
            </a:extLst>
          </p:cNvPr>
          <p:cNvSpPr/>
          <p:nvPr/>
        </p:nvSpPr>
        <p:spPr>
          <a:xfrm>
            <a:off x="-6629" y="4321147"/>
            <a:ext cx="9150629" cy="82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537352"/>
            <a:ext cx="7758029"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GB" dirty="0">
                <a:latin typeface="Arial" charset="0"/>
                <a:ea typeface="Arial" charset="0"/>
                <a:cs typeface="Arial" charset="0"/>
              </a:rPr>
              <a:t>Each metric provides a complementary measure of performance</a:t>
            </a:r>
          </a:p>
        </p:txBody>
      </p:sp>
      <p:sp>
        <p:nvSpPr>
          <p:cNvPr id="7" name="Rectangle 6">
            <a:extLst>
              <a:ext uri="{FF2B5EF4-FFF2-40B4-BE49-F238E27FC236}">
                <a16:creationId xmlns:a16="http://schemas.microsoft.com/office/drawing/2014/main" id="{B0981DD5-329F-D142-836D-DB42105F7E2A}"/>
              </a:ext>
            </a:extLst>
          </p:cNvPr>
          <p:cNvSpPr/>
          <p:nvPr/>
        </p:nvSpPr>
        <p:spPr>
          <a:xfrm>
            <a:off x="-6627" y="506039"/>
            <a:ext cx="582890" cy="194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aphicFrame>
        <p:nvGraphicFramePr>
          <p:cNvPr id="8" name="Table 7">
            <a:extLst>
              <a:ext uri="{FF2B5EF4-FFF2-40B4-BE49-F238E27FC236}">
                <a16:creationId xmlns:a16="http://schemas.microsoft.com/office/drawing/2014/main" id="{F040A0D1-2E50-354F-8BEC-4FB0045DEC67}"/>
              </a:ext>
            </a:extLst>
          </p:cNvPr>
          <p:cNvGraphicFramePr>
            <a:graphicFrameLocks noGrp="1"/>
          </p:cNvGraphicFramePr>
          <p:nvPr>
            <p:extLst>
              <p:ext uri="{D42A27DB-BD31-4B8C-83A1-F6EECF244321}">
                <p14:modId xmlns:p14="http://schemas.microsoft.com/office/powerpoint/2010/main" val="3105061345"/>
              </p:ext>
            </p:extLst>
          </p:nvPr>
        </p:nvGraphicFramePr>
        <p:xfrm>
          <a:off x="582889" y="1512428"/>
          <a:ext cx="7998102" cy="3093720"/>
        </p:xfrm>
        <a:graphic>
          <a:graphicData uri="http://schemas.openxmlformats.org/drawingml/2006/table">
            <a:tbl>
              <a:tblPr firstRow="1" bandRow="1">
                <a:tableStyleId>{5C22544A-7EE6-4342-B048-85BDC9FD1C3A}</a:tableStyleId>
              </a:tblPr>
              <a:tblGrid>
                <a:gridCol w="880151">
                  <a:extLst>
                    <a:ext uri="{9D8B030D-6E8A-4147-A177-3AD203B41FA5}">
                      <a16:colId xmlns:a16="http://schemas.microsoft.com/office/drawing/2014/main" val="3060268353"/>
                    </a:ext>
                  </a:extLst>
                </a:gridCol>
                <a:gridCol w="2116878">
                  <a:extLst>
                    <a:ext uri="{9D8B030D-6E8A-4147-A177-3AD203B41FA5}">
                      <a16:colId xmlns:a16="http://schemas.microsoft.com/office/drawing/2014/main" val="1921619327"/>
                    </a:ext>
                  </a:extLst>
                </a:gridCol>
                <a:gridCol w="873518">
                  <a:extLst>
                    <a:ext uri="{9D8B030D-6E8A-4147-A177-3AD203B41FA5}">
                      <a16:colId xmlns:a16="http://schemas.microsoft.com/office/drawing/2014/main" val="2402603949"/>
                    </a:ext>
                  </a:extLst>
                </a:gridCol>
                <a:gridCol w="873518">
                  <a:extLst>
                    <a:ext uri="{9D8B030D-6E8A-4147-A177-3AD203B41FA5}">
                      <a16:colId xmlns:a16="http://schemas.microsoft.com/office/drawing/2014/main" val="2250015285"/>
                    </a:ext>
                  </a:extLst>
                </a:gridCol>
                <a:gridCol w="914504">
                  <a:extLst>
                    <a:ext uri="{9D8B030D-6E8A-4147-A177-3AD203B41FA5}">
                      <a16:colId xmlns:a16="http://schemas.microsoft.com/office/drawing/2014/main" val="1407903"/>
                    </a:ext>
                  </a:extLst>
                </a:gridCol>
                <a:gridCol w="1041937">
                  <a:extLst>
                    <a:ext uri="{9D8B030D-6E8A-4147-A177-3AD203B41FA5}">
                      <a16:colId xmlns:a16="http://schemas.microsoft.com/office/drawing/2014/main" val="703287050"/>
                    </a:ext>
                  </a:extLst>
                </a:gridCol>
                <a:gridCol w="1297596">
                  <a:extLst>
                    <a:ext uri="{9D8B030D-6E8A-4147-A177-3AD203B41FA5}">
                      <a16:colId xmlns:a16="http://schemas.microsoft.com/office/drawing/2014/main" val="96736889"/>
                    </a:ext>
                  </a:extLst>
                </a:gridCol>
              </a:tblGrid>
              <a:tr h="370840">
                <a:tc>
                  <a:txBody>
                    <a:bodyPr/>
                    <a:lstStyle/>
                    <a:p>
                      <a:endParaRPr lang="en-GB" sz="1000" b="0" dirty="0"/>
                    </a:p>
                  </a:txBody>
                  <a:tcPr anchor="ctr">
                    <a:solidFill>
                      <a:schemeClr val="tx1"/>
                    </a:solidFill>
                  </a:tcPr>
                </a:tc>
                <a:tc>
                  <a:txBody>
                    <a:bodyPr/>
                    <a:lstStyle/>
                    <a:p>
                      <a:r>
                        <a:rPr lang="en-GB" sz="1000" b="0" dirty="0"/>
                        <a:t>Measures</a:t>
                      </a:r>
                    </a:p>
                  </a:txBody>
                  <a:tcPr anchor="ctr">
                    <a:solidFill>
                      <a:schemeClr val="tx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effectLst/>
                        </a:rPr>
                        <a:t>Validation in Scopus?</a:t>
                      </a:r>
                      <a:endParaRPr lang="en-GB" sz="1000" b="0" dirty="0"/>
                    </a:p>
                  </a:txBody>
                  <a:tcPr anchor="ctr">
                    <a:solidFill>
                      <a:schemeClr val="tx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effectLst/>
                        </a:rPr>
                        <a:t>Size-normalized?</a:t>
                      </a:r>
                      <a:endParaRPr lang="en-GB" sz="1000" b="0" dirty="0"/>
                    </a:p>
                  </a:txBody>
                  <a:tcPr anchor="ctr">
                    <a:solidFill>
                      <a:schemeClr val="tx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effectLst/>
                        </a:rPr>
                        <a:t>Subject field-normalized?</a:t>
                      </a:r>
                      <a:endParaRPr lang="en-GB" sz="1000" b="0" dirty="0"/>
                    </a:p>
                  </a:txBody>
                  <a:tcPr anchor="ctr">
                    <a:solidFill>
                      <a:schemeClr val="tx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effectLst/>
                        </a:rPr>
                        <a:t>Communicates magnitude?</a:t>
                      </a:r>
                      <a:endParaRPr lang="en-GB" sz="1000" b="0" dirty="0"/>
                    </a:p>
                  </a:txBody>
                  <a:tcPr anchor="ctr">
                    <a:solidFill>
                      <a:schemeClr val="tx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effectLst/>
                        </a:rPr>
                        <a:t>Update frequency</a:t>
                      </a:r>
                      <a:endParaRPr lang="en-GB" sz="1000" b="0" dirty="0"/>
                    </a:p>
                  </a:txBody>
                  <a:tcPr anchor="ctr">
                    <a:solidFill>
                      <a:schemeClr val="tx1"/>
                    </a:solidFill>
                  </a:tcPr>
                </a:tc>
                <a:extLst>
                  <a:ext uri="{0D108BD9-81ED-4DB2-BD59-A6C34878D82A}">
                    <a16:rowId xmlns:a16="http://schemas.microsoft.com/office/drawing/2014/main" val="2405959793"/>
                  </a:ext>
                </a:extLst>
              </a:tr>
              <a:tr h="370840">
                <a:tc>
                  <a:txBody>
                    <a:bodyPr/>
                    <a:lstStyle/>
                    <a:p>
                      <a:r>
                        <a:rPr lang="en-GB" sz="1000" b="1" dirty="0"/>
                        <a:t>CiteScore</a:t>
                      </a:r>
                    </a:p>
                  </a:txBody>
                  <a:tcPr anchor="ctr">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effectLst/>
                        </a:rPr>
                        <a:t>Citations per document</a:t>
                      </a:r>
                      <a:endParaRPr lang="en-GB" sz="1000" dirty="0"/>
                    </a:p>
                  </a:txBody>
                  <a:tcPr anchor="ctr">
                    <a:solidFill>
                      <a:schemeClr val="bg1">
                        <a:lumMod val="95000"/>
                      </a:schemeClr>
                    </a:solidFill>
                  </a:tcPr>
                </a:tc>
                <a:tc>
                  <a:txBody>
                    <a:bodyPr/>
                    <a:lstStyle/>
                    <a:p>
                      <a:r>
                        <a:rPr lang="en-GB" sz="1000" dirty="0"/>
                        <a:t>Yes</a:t>
                      </a:r>
                    </a:p>
                  </a:txBody>
                  <a:tcPr anchor="ctr">
                    <a:solidFill>
                      <a:schemeClr val="bg1">
                        <a:lumMod val="95000"/>
                      </a:schemeClr>
                    </a:solidFill>
                  </a:tcPr>
                </a:tc>
                <a:tc>
                  <a:txBody>
                    <a:bodyPr/>
                    <a:lstStyle/>
                    <a:p>
                      <a:r>
                        <a:rPr lang="en-GB" sz="1000" dirty="0"/>
                        <a:t>Yes</a:t>
                      </a:r>
                    </a:p>
                  </a:txBody>
                  <a:tcPr anchor="ctr">
                    <a:solidFill>
                      <a:schemeClr val="bg1">
                        <a:lumMod val="95000"/>
                      </a:schemeClr>
                    </a:solidFill>
                  </a:tcPr>
                </a:tc>
                <a:tc>
                  <a:txBody>
                    <a:bodyPr/>
                    <a:lstStyle/>
                    <a:p>
                      <a:r>
                        <a:rPr lang="en-GB" sz="1000" dirty="0"/>
                        <a:t>No</a:t>
                      </a:r>
                    </a:p>
                  </a:txBody>
                  <a:tcPr anchor="ctr">
                    <a:solidFill>
                      <a:schemeClr val="bg1">
                        <a:lumMod val="95000"/>
                      </a:schemeClr>
                    </a:solidFill>
                  </a:tcPr>
                </a:tc>
                <a:tc>
                  <a:txBody>
                    <a:bodyPr/>
                    <a:lstStyle/>
                    <a:p>
                      <a:r>
                        <a:rPr lang="en-GB" sz="1000" dirty="0"/>
                        <a:t>Yes</a:t>
                      </a:r>
                    </a:p>
                  </a:txBody>
                  <a:tcPr anchor="ctr">
                    <a:solidFill>
                      <a:schemeClr val="bg1">
                        <a:lumMod val="95000"/>
                      </a:schemeClr>
                    </a:solidFill>
                  </a:tcPr>
                </a:tc>
                <a:tc rowSpan="5">
                  <a:txBody>
                    <a:bodyPr/>
                    <a:lstStyle/>
                    <a:p>
                      <a:r>
                        <a:rPr lang="en-GB" sz="1000" dirty="0"/>
                        <a:t>Annually, and monthly for CiteScore Tracker metrics</a:t>
                      </a:r>
                    </a:p>
                  </a:txBody>
                  <a:tcPr anchor="ctr">
                    <a:solidFill>
                      <a:schemeClr val="bg1">
                        <a:lumMod val="95000"/>
                      </a:schemeClr>
                    </a:solidFill>
                  </a:tcPr>
                </a:tc>
                <a:extLst>
                  <a:ext uri="{0D108BD9-81ED-4DB2-BD59-A6C34878D82A}">
                    <a16:rowId xmlns:a16="http://schemas.microsoft.com/office/drawing/2014/main" val="3679202447"/>
                  </a:ext>
                </a:extLst>
              </a:tr>
              <a:tr h="370840">
                <a:tc>
                  <a:txBody>
                    <a:bodyPr/>
                    <a:lstStyle/>
                    <a:p>
                      <a:r>
                        <a:rPr lang="en-GB" sz="1000" b="1" dirty="0"/>
                        <a:t>CiteScore Percentile</a:t>
                      </a:r>
                    </a:p>
                  </a:txBody>
                  <a:tcPr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effectLst/>
                        </a:rPr>
                        <a:t>Relative position within subject field based on CiteScore</a:t>
                      </a:r>
                      <a:endParaRPr lang="en-GB" sz="1000" dirty="0">
                        <a:solidFill>
                          <a:srgbClr val="FF8200"/>
                        </a:solidFill>
                        <a:effectLst/>
                        <a:latin typeface="Arial" panose="020B0604020202020204" pitchFamily="34" charset="0"/>
                        <a:ea typeface="MS PGothic" panose="020B0600070205080204" pitchFamily="34" charset="-128"/>
                        <a:cs typeface="Times New Roman" panose="02020603050405020304" pitchFamily="18" charset="0"/>
                      </a:endParaRPr>
                    </a:p>
                  </a:txBody>
                  <a:tcPr anchor="ctr">
                    <a:solidFill>
                      <a:schemeClr val="bg1"/>
                    </a:solidFill>
                  </a:tcPr>
                </a:tc>
                <a:tc>
                  <a:txBody>
                    <a:bodyPr/>
                    <a:lstStyle/>
                    <a:p>
                      <a:r>
                        <a:rPr lang="en-GB" sz="1000" dirty="0"/>
                        <a:t>Yes</a:t>
                      </a:r>
                    </a:p>
                  </a:txBody>
                  <a:tcPr anchor="ctr">
                    <a:solidFill>
                      <a:schemeClr val="bg1"/>
                    </a:solidFill>
                  </a:tcPr>
                </a:tc>
                <a:tc>
                  <a:txBody>
                    <a:bodyPr/>
                    <a:lstStyle/>
                    <a:p>
                      <a:r>
                        <a:rPr lang="en-GB" sz="1000" dirty="0"/>
                        <a:t>Yes</a:t>
                      </a:r>
                    </a:p>
                  </a:txBody>
                  <a:tcPr anchor="ctr">
                    <a:solidFill>
                      <a:schemeClr val="bg1"/>
                    </a:solidFill>
                  </a:tcPr>
                </a:tc>
                <a:tc>
                  <a:txBody>
                    <a:bodyPr/>
                    <a:lstStyle/>
                    <a:p>
                      <a:r>
                        <a:rPr lang="en-GB" sz="1000" dirty="0"/>
                        <a:t>Yes</a:t>
                      </a:r>
                    </a:p>
                  </a:txBody>
                  <a:tcPr anchor="ctr">
                    <a:solidFill>
                      <a:schemeClr val="bg1"/>
                    </a:solidFill>
                  </a:tcPr>
                </a:tc>
                <a:tc>
                  <a:txBody>
                    <a:bodyPr/>
                    <a:lstStyle/>
                    <a:p>
                      <a:r>
                        <a:rPr lang="en-GB" sz="1000" dirty="0"/>
                        <a:t>No</a:t>
                      </a:r>
                    </a:p>
                  </a:txBody>
                  <a:tcPr anchor="ctr">
                    <a:solidFill>
                      <a:schemeClr val="bg1"/>
                    </a:solidFill>
                  </a:tcPr>
                </a:tc>
                <a:tc vMerge="1">
                  <a:txBody>
                    <a:bodyPr/>
                    <a:lstStyle/>
                    <a:p>
                      <a:endParaRPr lang="en-GB" sz="1100" dirty="0"/>
                    </a:p>
                  </a:txBody>
                  <a:tcPr/>
                </a:tc>
                <a:extLst>
                  <a:ext uri="{0D108BD9-81ED-4DB2-BD59-A6C34878D82A}">
                    <a16:rowId xmlns:a16="http://schemas.microsoft.com/office/drawing/2014/main" val="2660553736"/>
                  </a:ext>
                </a:extLst>
              </a:tr>
              <a:tr h="370840">
                <a:tc>
                  <a:txBody>
                    <a:bodyPr/>
                    <a:lstStyle/>
                    <a:p>
                      <a:r>
                        <a:rPr lang="en-GB" sz="1000" b="1" dirty="0"/>
                        <a:t>Citation</a:t>
                      </a:r>
                      <a:r>
                        <a:rPr lang="en-GB" sz="1000" b="1" baseline="0" dirty="0"/>
                        <a:t> Count</a:t>
                      </a:r>
                      <a:endParaRPr lang="en-GB" sz="1000" b="1" dirty="0"/>
                    </a:p>
                  </a:txBody>
                  <a:tcPr anchor="ctr">
                    <a:solidFill>
                      <a:schemeClr val="bg1">
                        <a:lumMod val="95000"/>
                      </a:schemeClr>
                    </a:solidFill>
                  </a:tcPr>
                </a:tc>
                <a:tc>
                  <a:txBody>
                    <a:bodyPr/>
                    <a:lstStyle/>
                    <a:p>
                      <a:r>
                        <a:rPr lang="en-US" sz="1000" kern="1200" dirty="0">
                          <a:solidFill>
                            <a:schemeClr val="dk1"/>
                          </a:solidFill>
                          <a:effectLst/>
                          <a:latin typeface="+mn-lt"/>
                          <a:ea typeface="+mn-ea"/>
                          <a:cs typeface="+mn-cs"/>
                        </a:rPr>
                        <a:t>Raw impact of a journal on the research community</a:t>
                      </a:r>
                      <a:endParaRPr lang="en-GB" sz="1000" kern="1200" dirty="0">
                        <a:solidFill>
                          <a:schemeClr val="dk1"/>
                        </a:solidFill>
                        <a:effectLst/>
                        <a:latin typeface="+mn-lt"/>
                        <a:ea typeface="+mn-ea"/>
                        <a:cs typeface="+mn-cs"/>
                      </a:endParaRPr>
                    </a:p>
                  </a:txBody>
                  <a:tcPr anchor="ctr">
                    <a:solidFill>
                      <a:schemeClr val="bg1">
                        <a:lumMod val="95000"/>
                      </a:schemeClr>
                    </a:solidFill>
                  </a:tcPr>
                </a:tc>
                <a:tc>
                  <a:txBody>
                    <a:bodyPr/>
                    <a:lstStyle/>
                    <a:p>
                      <a:r>
                        <a:rPr lang="en-GB" sz="1000" dirty="0"/>
                        <a:t>Yes</a:t>
                      </a:r>
                    </a:p>
                  </a:txBody>
                  <a:tcPr anchor="ctr">
                    <a:solidFill>
                      <a:schemeClr val="bg1">
                        <a:lumMod val="95000"/>
                      </a:schemeClr>
                    </a:solidFill>
                  </a:tcPr>
                </a:tc>
                <a:tc>
                  <a:txBody>
                    <a:bodyPr/>
                    <a:lstStyle/>
                    <a:p>
                      <a:r>
                        <a:rPr lang="en-GB" sz="1000" dirty="0"/>
                        <a:t>No</a:t>
                      </a:r>
                    </a:p>
                  </a:txBody>
                  <a:tcPr anchor="ctr">
                    <a:solidFill>
                      <a:schemeClr val="bg1">
                        <a:lumMod val="95000"/>
                      </a:schemeClr>
                    </a:solidFill>
                  </a:tcPr>
                </a:tc>
                <a:tc>
                  <a:txBody>
                    <a:bodyPr/>
                    <a:lstStyle/>
                    <a:p>
                      <a:r>
                        <a:rPr lang="en-GB" sz="1000" dirty="0"/>
                        <a:t>No</a:t>
                      </a:r>
                    </a:p>
                  </a:txBody>
                  <a:tcPr anchor="ctr">
                    <a:solidFill>
                      <a:schemeClr val="bg1">
                        <a:lumMod val="95000"/>
                      </a:schemeClr>
                    </a:solidFill>
                  </a:tcPr>
                </a:tc>
                <a:tc>
                  <a:txBody>
                    <a:bodyPr/>
                    <a:lstStyle/>
                    <a:p>
                      <a:r>
                        <a:rPr lang="en-GB" sz="1000" dirty="0"/>
                        <a:t>Yes</a:t>
                      </a:r>
                    </a:p>
                  </a:txBody>
                  <a:tcPr anchor="ctr">
                    <a:solidFill>
                      <a:schemeClr val="bg1">
                        <a:lumMod val="95000"/>
                      </a:schemeClr>
                    </a:solidFill>
                  </a:tcPr>
                </a:tc>
                <a:tc vMerge="1">
                  <a:txBody>
                    <a:bodyPr/>
                    <a:lstStyle/>
                    <a:p>
                      <a:endParaRPr lang="en-GB" sz="1100" dirty="0"/>
                    </a:p>
                  </a:txBody>
                  <a:tcPr/>
                </a:tc>
                <a:extLst>
                  <a:ext uri="{0D108BD9-81ED-4DB2-BD59-A6C34878D82A}">
                    <a16:rowId xmlns:a16="http://schemas.microsoft.com/office/drawing/2014/main" val="2185852779"/>
                  </a:ext>
                </a:extLst>
              </a:tr>
              <a:tr h="370840">
                <a:tc>
                  <a:txBody>
                    <a:bodyPr/>
                    <a:lstStyle/>
                    <a:p>
                      <a:r>
                        <a:rPr lang="en-GB" sz="1000" b="1" dirty="0"/>
                        <a:t>Document Count</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Raw scale of a title within the research community</a:t>
                      </a:r>
                    </a:p>
                  </a:txBody>
                  <a:tcPr anchor="ctr">
                    <a:solidFill>
                      <a:schemeClr val="bg1"/>
                    </a:solidFill>
                  </a:tcPr>
                </a:tc>
                <a:tc>
                  <a:txBody>
                    <a:bodyPr/>
                    <a:lstStyle/>
                    <a:p>
                      <a:r>
                        <a:rPr lang="en-GB" sz="1000" dirty="0"/>
                        <a:t>Yes</a:t>
                      </a:r>
                    </a:p>
                  </a:txBody>
                  <a:tcPr anchor="ctr">
                    <a:solidFill>
                      <a:schemeClr val="bg1"/>
                    </a:solidFill>
                  </a:tcPr>
                </a:tc>
                <a:tc>
                  <a:txBody>
                    <a:bodyPr/>
                    <a:lstStyle/>
                    <a:p>
                      <a:r>
                        <a:rPr lang="en-GB" sz="1000" dirty="0"/>
                        <a:t>No</a:t>
                      </a:r>
                    </a:p>
                  </a:txBody>
                  <a:tcPr anchor="ctr">
                    <a:solidFill>
                      <a:schemeClr val="bg1"/>
                    </a:solidFill>
                  </a:tcPr>
                </a:tc>
                <a:tc>
                  <a:txBody>
                    <a:bodyPr/>
                    <a:lstStyle/>
                    <a:p>
                      <a:r>
                        <a:rPr lang="en-GB" sz="1000" dirty="0"/>
                        <a:t>No</a:t>
                      </a:r>
                    </a:p>
                  </a:txBody>
                  <a:tcPr anchor="ctr">
                    <a:solidFill>
                      <a:schemeClr val="bg1"/>
                    </a:solidFill>
                  </a:tcPr>
                </a:tc>
                <a:tc>
                  <a:txBody>
                    <a:bodyPr/>
                    <a:lstStyle/>
                    <a:p>
                      <a:r>
                        <a:rPr lang="en-GB" sz="1000" dirty="0"/>
                        <a:t>Yes</a:t>
                      </a:r>
                    </a:p>
                  </a:txBody>
                  <a:tcPr anchor="ctr">
                    <a:solidFill>
                      <a:schemeClr val="bg1"/>
                    </a:solidFill>
                  </a:tcPr>
                </a:tc>
                <a:tc vMerge="1">
                  <a:txBody>
                    <a:bodyPr/>
                    <a:lstStyle/>
                    <a:p>
                      <a:endParaRPr lang="en-GB" sz="1100" dirty="0"/>
                    </a:p>
                  </a:txBody>
                  <a:tcPr/>
                </a:tc>
                <a:extLst>
                  <a:ext uri="{0D108BD9-81ED-4DB2-BD59-A6C34878D82A}">
                    <a16:rowId xmlns:a16="http://schemas.microsoft.com/office/drawing/2014/main" val="2551236177"/>
                  </a:ext>
                </a:extLst>
              </a:tr>
              <a:tr h="370840">
                <a:tc>
                  <a:txBody>
                    <a:bodyPr/>
                    <a:lstStyle/>
                    <a:p>
                      <a:r>
                        <a:rPr lang="en-GB" sz="1000" b="1" dirty="0"/>
                        <a:t>%</a:t>
                      </a:r>
                      <a:r>
                        <a:rPr lang="en-GB" sz="1000" b="1" baseline="0" dirty="0"/>
                        <a:t> cited</a:t>
                      </a:r>
                      <a:endParaRPr lang="en-GB" sz="1000" b="1" dirty="0"/>
                    </a:p>
                  </a:txBody>
                  <a:tcPr anchor="ctr">
                    <a:solidFill>
                      <a:schemeClr val="bg1">
                        <a:lumMod val="95000"/>
                      </a:schemeClr>
                    </a:solidFill>
                  </a:tcPr>
                </a:tc>
                <a:tc>
                  <a:txBody>
                    <a:bodyPr/>
                    <a:lstStyle/>
                    <a:p>
                      <a:r>
                        <a:rPr lang="en-US" sz="1000" kern="1200" dirty="0">
                          <a:solidFill>
                            <a:schemeClr val="dk1"/>
                          </a:solidFill>
                          <a:effectLst/>
                          <a:latin typeface="+mn-lt"/>
                          <a:ea typeface="+mn-ea"/>
                          <a:cs typeface="+mn-cs"/>
                        </a:rPr>
                        <a:t>Consistency with which a title’s contents are reliably cited</a:t>
                      </a:r>
                      <a:endParaRPr lang="en-GB" sz="1000" kern="1200" dirty="0">
                        <a:solidFill>
                          <a:schemeClr val="dk1"/>
                        </a:solidFill>
                        <a:effectLst/>
                        <a:latin typeface="+mn-lt"/>
                        <a:ea typeface="+mn-ea"/>
                        <a:cs typeface="+mn-cs"/>
                      </a:endParaRPr>
                    </a:p>
                  </a:txBody>
                  <a:tcPr anchor="ctr">
                    <a:solidFill>
                      <a:schemeClr val="bg1">
                        <a:lumMod val="95000"/>
                      </a:schemeClr>
                    </a:solidFill>
                  </a:tcPr>
                </a:tc>
                <a:tc>
                  <a:txBody>
                    <a:bodyPr/>
                    <a:lstStyle/>
                    <a:p>
                      <a:r>
                        <a:rPr lang="en-GB" sz="1000" dirty="0"/>
                        <a:t>Yes</a:t>
                      </a:r>
                    </a:p>
                  </a:txBody>
                  <a:tcPr anchor="ctr">
                    <a:solidFill>
                      <a:schemeClr val="bg1">
                        <a:lumMod val="95000"/>
                      </a:schemeClr>
                    </a:solidFill>
                  </a:tcPr>
                </a:tc>
                <a:tc>
                  <a:txBody>
                    <a:bodyPr/>
                    <a:lstStyle/>
                    <a:p>
                      <a:r>
                        <a:rPr lang="en-GB" sz="1000" dirty="0"/>
                        <a:t>Yes</a:t>
                      </a:r>
                    </a:p>
                  </a:txBody>
                  <a:tcPr anchor="ctr">
                    <a:solidFill>
                      <a:schemeClr val="bg1">
                        <a:lumMod val="95000"/>
                      </a:schemeClr>
                    </a:solidFill>
                  </a:tcPr>
                </a:tc>
                <a:tc>
                  <a:txBody>
                    <a:bodyPr/>
                    <a:lstStyle/>
                    <a:p>
                      <a:r>
                        <a:rPr lang="en-GB" sz="1000" dirty="0"/>
                        <a:t>No</a:t>
                      </a:r>
                    </a:p>
                  </a:txBody>
                  <a:tcPr anchor="ctr">
                    <a:solidFill>
                      <a:schemeClr val="bg1">
                        <a:lumMod val="95000"/>
                      </a:schemeClr>
                    </a:solidFill>
                  </a:tcPr>
                </a:tc>
                <a:tc>
                  <a:txBody>
                    <a:bodyPr/>
                    <a:lstStyle/>
                    <a:p>
                      <a:r>
                        <a:rPr lang="en-GB" sz="1000" dirty="0"/>
                        <a:t>No</a:t>
                      </a:r>
                    </a:p>
                  </a:txBody>
                  <a:tcPr anchor="ctr">
                    <a:solidFill>
                      <a:schemeClr val="bg1">
                        <a:lumMod val="95000"/>
                      </a:schemeClr>
                    </a:solidFill>
                  </a:tcPr>
                </a:tc>
                <a:tc vMerge="1">
                  <a:txBody>
                    <a:bodyPr/>
                    <a:lstStyle/>
                    <a:p>
                      <a:endParaRPr lang="en-GB" sz="1100" dirty="0"/>
                    </a:p>
                  </a:txBody>
                  <a:tcPr/>
                </a:tc>
                <a:extLst>
                  <a:ext uri="{0D108BD9-81ED-4DB2-BD59-A6C34878D82A}">
                    <a16:rowId xmlns:a16="http://schemas.microsoft.com/office/drawing/2014/main" val="1612358402"/>
                  </a:ext>
                </a:extLst>
              </a:tr>
              <a:tr h="370840">
                <a:tc>
                  <a:txBody>
                    <a:bodyPr/>
                    <a:lstStyle/>
                    <a:p>
                      <a:r>
                        <a:rPr lang="en-GB" sz="1000" b="1" dirty="0"/>
                        <a:t>SNIP</a:t>
                      </a:r>
                    </a:p>
                  </a:txBody>
                  <a:tcPr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effectLst/>
                        </a:rPr>
                        <a:t>Relative citations per document</a:t>
                      </a:r>
                      <a:endParaRPr lang="en-GB" sz="1000" dirty="0">
                        <a:solidFill>
                          <a:srgbClr val="FF8200"/>
                        </a:solidFill>
                        <a:effectLst/>
                        <a:latin typeface="Arial" panose="020B0604020202020204" pitchFamily="34" charset="0"/>
                        <a:ea typeface="MS PGothic" panose="020B0600070205080204" pitchFamily="34" charset="-128"/>
                        <a:cs typeface="Times New Roman" panose="02020603050405020304" pitchFamily="18" charset="0"/>
                      </a:endParaRPr>
                    </a:p>
                  </a:txBody>
                  <a:tcPr anchor="ctr">
                    <a:solidFill>
                      <a:schemeClr val="bg1"/>
                    </a:solidFill>
                  </a:tcPr>
                </a:tc>
                <a:tc>
                  <a:txBody>
                    <a:bodyPr/>
                    <a:lstStyle/>
                    <a:p>
                      <a:r>
                        <a:rPr lang="en-GB" sz="1000" dirty="0"/>
                        <a:t>No</a:t>
                      </a:r>
                    </a:p>
                  </a:txBody>
                  <a:tcPr anchor="ctr">
                    <a:solidFill>
                      <a:schemeClr val="bg1"/>
                    </a:solidFill>
                  </a:tcPr>
                </a:tc>
                <a:tc>
                  <a:txBody>
                    <a:bodyPr/>
                    <a:lstStyle/>
                    <a:p>
                      <a:r>
                        <a:rPr lang="en-GB" sz="1000" dirty="0"/>
                        <a:t>Yes</a:t>
                      </a:r>
                    </a:p>
                  </a:txBody>
                  <a:tcPr anchor="ctr">
                    <a:solidFill>
                      <a:schemeClr val="bg1"/>
                    </a:solidFill>
                  </a:tcPr>
                </a:tc>
                <a:tc>
                  <a:txBody>
                    <a:bodyPr/>
                    <a:lstStyle/>
                    <a:p>
                      <a:r>
                        <a:rPr lang="en-GB" sz="1000" dirty="0"/>
                        <a:t>Yes</a:t>
                      </a:r>
                    </a:p>
                  </a:txBody>
                  <a:tcPr anchor="ctr">
                    <a:solidFill>
                      <a:schemeClr val="bg1"/>
                    </a:solidFill>
                  </a:tcPr>
                </a:tc>
                <a:tc>
                  <a:txBody>
                    <a:bodyPr/>
                    <a:lstStyle/>
                    <a:p>
                      <a:r>
                        <a:rPr lang="en-GB" sz="1000" dirty="0"/>
                        <a:t>No</a:t>
                      </a:r>
                    </a:p>
                  </a:txBody>
                  <a:tcPr anchor="ctr">
                    <a:solidFill>
                      <a:schemeClr val="bg1"/>
                    </a:solidFill>
                  </a:tcPr>
                </a:tc>
                <a:tc rowSpan="2">
                  <a:txBody>
                    <a:bodyPr/>
                    <a:lstStyle/>
                    <a:p>
                      <a:r>
                        <a:rPr lang="en-GB" sz="1000" dirty="0"/>
                        <a:t>Annually</a:t>
                      </a:r>
                    </a:p>
                  </a:txBody>
                  <a:tcPr anchor="ctr">
                    <a:solidFill>
                      <a:schemeClr val="bg1">
                        <a:lumMod val="95000"/>
                      </a:schemeClr>
                    </a:solidFill>
                  </a:tcPr>
                </a:tc>
                <a:extLst>
                  <a:ext uri="{0D108BD9-81ED-4DB2-BD59-A6C34878D82A}">
                    <a16:rowId xmlns:a16="http://schemas.microsoft.com/office/drawing/2014/main" val="2611552760"/>
                  </a:ext>
                </a:extLst>
              </a:tr>
              <a:tr h="370840">
                <a:tc>
                  <a:txBody>
                    <a:bodyPr/>
                    <a:lstStyle/>
                    <a:p>
                      <a:r>
                        <a:rPr lang="en-GB" sz="1000" b="1" dirty="0"/>
                        <a:t>SJR</a:t>
                      </a:r>
                    </a:p>
                  </a:txBody>
                  <a:tcPr anchor="ctr">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effectLst/>
                        </a:rPr>
                        <a:t>Prestige of citing sources</a:t>
                      </a:r>
                      <a:endParaRPr lang="en-GB" sz="1000" dirty="0">
                        <a:solidFill>
                          <a:srgbClr val="FF8200"/>
                        </a:solidFill>
                        <a:effectLst/>
                        <a:latin typeface="Arial" panose="020B0604020202020204" pitchFamily="34" charset="0"/>
                        <a:ea typeface="MS PGothic" panose="020B0600070205080204" pitchFamily="34" charset="-128"/>
                        <a:cs typeface="Times New Roman" panose="02020603050405020304" pitchFamily="18" charset="0"/>
                      </a:endParaRPr>
                    </a:p>
                  </a:txBody>
                  <a:tcPr anchor="ctr">
                    <a:solidFill>
                      <a:schemeClr val="bg1">
                        <a:lumMod val="95000"/>
                      </a:schemeClr>
                    </a:solidFill>
                  </a:tcPr>
                </a:tc>
                <a:tc>
                  <a:txBody>
                    <a:bodyPr/>
                    <a:lstStyle/>
                    <a:p>
                      <a:r>
                        <a:rPr lang="en-GB" sz="1000" dirty="0"/>
                        <a:t>No</a:t>
                      </a:r>
                    </a:p>
                  </a:txBody>
                  <a:tcPr anchor="ctr">
                    <a:solidFill>
                      <a:schemeClr val="bg1">
                        <a:lumMod val="95000"/>
                      </a:schemeClr>
                    </a:solidFill>
                  </a:tcPr>
                </a:tc>
                <a:tc>
                  <a:txBody>
                    <a:bodyPr/>
                    <a:lstStyle/>
                    <a:p>
                      <a:r>
                        <a:rPr lang="en-GB" sz="1000" dirty="0"/>
                        <a:t>Yes</a:t>
                      </a:r>
                    </a:p>
                  </a:txBody>
                  <a:tcPr anchor="ctr">
                    <a:solidFill>
                      <a:schemeClr val="bg1">
                        <a:lumMod val="95000"/>
                      </a:schemeClr>
                    </a:solidFill>
                  </a:tcPr>
                </a:tc>
                <a:tc>
                  <a:txBody>
                    <a:bodyPr/>
                    <a:lstStyle/>
                    <a:p>
                      <a:r>
                        <a:rPr lang="en-GB" sz="1000" dirty="0"/>
                        <a:t>Yes</a:t>
                      </a:r>
                    </a:p>
                  </a:txBody>
                  <a:tcPr anchor="ctr">
                    <a:solidFill>
                      <a:schemeClr val="bg1">
                        <a:lumMod val="95000"/>
                      </a:schemeClr>
                    </a:solidFill>
                  </a:tcPr>
                </a:tc>
                <a:tc>
                  <a:txBody>
                    <a:bodyPr/>
                    <a:lstStyle/>
                    <a:p>
                      <a:r>
                        <a:rPr lang="en-GB" sz="1000" dirty="0"/>
                        <a:t>No</a:t>
                      </a:r>
                    </a:p>
                  </a:txBody>
                  <a:tcPr anchor="ctr">
                    <a:solidFill>
                      <a:schemeClr val="bg1">
                        <a:lumMod val="95000"/>
                      </a:schemeClr>
                    </a:solidFill>
                  </a:tcPr>
                </a:tc>
                <a:tc vMerge="1">
                  <a:txBody>
                    <a:bodyPr/>
                    <a:lstStyle/>
                    <a:p>
                      <a:endParaRPr lang="en-GB" sz="1100" dirty="0"/>
                    </a:p>
                  </a:txBody>
                  <a:tcPr/>
                </a:tc>
                <a:extLst>
                  <a:ext uri="{0D108BD9-81ED-4DB2-BD59-A6C34878D82A}">
                    <a16:rowId xmlns:a16="http://schemas.microsoft.com/office/drawing/2014/main" val="3009764140"/>
                  </a:ext>
                </a:extLst>
              </a:tr>
            </a:tbl>
          </a:graphicData>
        </a:graphic>
      </p:graphicFrame>
    </p:spTree>
    <p:extLst>
      <p:ext uri="{BB962C8B-B14F-4D97-AF65-F5344CB8AC3E}">
        <p14:creationId xmlns:p14="http://schemas.microsoft.com/office/powerpoint/2010/main" val="140098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marL="86868"/>
            <a:r>
              <a:rPr lang="en-US" dirty="0">
                <a:latin typeface="Arial" charset="0"/>
                <a:ea typeface="Arial" charset="0"/>
                <a:cs typeface="Arial" charset="0"/>
              </a:rPr>
              <a:t>Article-level metrics in Scopus: </a:t>
            </a:r>
            <a:endParaRPr lang="en-US" dirty="0"/>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206" name="Text Placeholder 18">
            <a:extLst>
              <a:ext uri="{FF2B5EF4-FFF2-40B4-BE49-F238E27FC236}">
                <a16:creationId xmlns:a16="http://schemas.microsoft.com/office/drawing/2014/main" id="{E3C5465A-4797-D84F-857C-1EC591B158B1}"/>
              </a:ext>
            </a:extLst>
          </p:cNvPr>
          <p:cNvSpPr>
            <a:spLocks noGrp="1"/>
          </p:cNvSpPr>
          <p:nvPr>
            <p:ph type="body" sz="quarter" idx="13"/>
          </p:nvPr>
        </p:nvSpPr>
        <p:spPr>
          <a:xfrm>
            <a:off x="576262" y="903817"/>
            <a:ext cx="6174395" cy="289983"/>
          </a:xfrm>
        </p:spPr>
        <p:txBody>
          <a:bodyPr anchor="t">
            <a:noAutofit/>
          </a:bodyPr>
          <a:lstStyle/>
          <a:p>
            <a:pPr marL="63500" indent="0">
              <a:buNone/>
            </a:pPr>
            <a:r>
              <a:rPr lang="en-US" sz="1600" b="1" dirty="0">
                <a:latin typeface="Arial" charset="0"/>
                <a:ea typeface="Arial" charset="0"/>
                <a:cs typeface="Arial" charset="0"/>
              </a:rPr>
              <a:t>PlumX</a:t>
            </a:r>
            <a:r>
              <a:rPr lang="en-US" sz="1600" dirty="0">
                <a:latin typeface="Arial" charset="0"/>
                <a:ea typeface="Arial" charset="0"/>
                <a:cs typeface="Arial" charset="0"/>
              </a:rPr>
              <a:t> compare like with like</a:t>
            </a:r>
            <a:endParaRPr lang="en-US" sz="1600" dirty="0"/>
          </a:p>
        </p:txBody>
      </p:sp>
      <p:sp>
        <p:nvSpPr>
          <p:cNvPr id="10" name="TextBox 9">
            <a:extLst>
              <a:ext uri="{FF2B5EF4-FFF2-40B4-BE49-F238E27FC236}">
                <a16:creationId xmlns:a16="http://schemas.microsoft.com/office/drawing/2014/main" id="{D436D4DB-8691-A445-AC22-11E85558D5CD}"/>
              </a:ext>
            </a:extLst>
          </p:cNvPr>
          <p:cNvSpPr txBox="1"/>
          <p:nvPr/>
        </p:nvSpPr>
        <p:spPr>
          <a:xfrm>
            <a:off x="581754" y="1253836"/>
            <a:ext cx="5564604" cy="1338828"/>
          </a:xfrm>
          <a:prstGeom prst="rect">
            <a:avLst/>
          </a:prstGeom>
          <a:solidFill>
            <a:schemeClr val="bg1">
              <a:lumMod val="95000"/>
            </a:schemeClr>
          </a:solidFill>
        </p:spPr>
        <p:txBody>
          <a:bodyPr wrap="square" lIns="182880" tIns="91440" bIns="91440" rtlCol="0">
            <a:spAutoFit/>
          </a:bodyPr>
          <a:lstStyle/>
          <a:p>
            <a:pPr marL="7938">
              <a:spcBef>
                <a:spcPts val="600"/>
              </a:spcBef>
            </a:pPr>
            <a:r>
              <a:rPr lang="en-GB" sz="1200" b="1" dirty="0">
                <a:latin typeface="Arial" charset="0"/>
                <a:ea typeface="Arial" charset="0"/>
                <a:cs typeface="Arial" charset="0"/>
              </a:rPr>
              <a:t>PlumX metrics </a:t>
            </a:r>
            <a:r>
              <a:rPr lang="en-GB" sz="1200" dirty="0">
                <a:solidFill>
                  <a:srgbClr val="383838"/>
                </a:solidFill>
                <a:latin typeface="Arial" charset="0"/>
                <a:ea typeface="Arial" charset="0"/>
                <a:cs typeface="Arial" charset="0"/>
              </a:rPr>
              <a:t>are comprehensive, item-level metrics that provide insights into the ways people interact with individual pieces of research output: </a:t>
            </a:r>
            <a:endParaRPr lang="en-US" sz="1200" dirty="0">
              <a:solidFill>
                <a:srgbClr val="383838"/>
              </a:solidFill>
              <a:latin typeface="Arial" charset="0"/>
              <a:ea typeface="Arial" charset="0"/>
              <a:cs typeface="Arial" charset="0"/>
            </a:endParaRPr>
          </a:p>
          <a:p>
            <a:pPr marL="117475" indent="-117475">
              <a:spcBef>
                <a:spcPts val="600"/>
              </a:spcBef>
              <a:buClr>
                <a:schemeClr val="accent2"/>
              </a:buClr>
              <a:buFont typeface="Arial" charset="0"/>
              <a:buChar char="•"/>
            </a:pPr>
            <a:r>
              <a:rPr lang="en-US" sz="1200" dirty="0">
                <a:solidFill>
                  <a:srgbClr val="383838"/>
                </a:solidFill>
                <a:latin typeface="Arial" charset="0"/>
                <a:ea typeface="Arial" charset="0"/>
                <a:cs typeface="Arial" charset="0"/>
              </a:rPr>
              <a:t>Visualizes scholarly engagement</a:t>
            </a:r>
          </a:p>
          <a:p>
            <a:pPr marL="117475" indent="-117475">
              <a:spcBef>
                <a:spcPts val="600"/>
              </a:spcBef>
              <a:buClr>
                <a:schemeClr val="accent2"/>
              </a:buClr>
              <a:buFont typeface="Arial" charset="0"/>
              <a:buChar char="•"/>
            </a:pPr>
            <a:r>
              <a:rPr lang="en-US" sz="1200" dirty="0">
                <a:solidFill>
                  <a:srgbClr val="383838"/>
                </a:solidFill>
                <a:latin typeface="Arial" charset="0"/>
                <a:ea typeface="Arial" charset="0"/>
                <a:cs typeface="Arial" charset="0"/>
              </a:rPr>
              <a:t>Includes 5 categories of metrics</a:t>
            </a:r>
          </a:p>
          <a:p>
            <a:pPr marL="117475" indent="-117475">
              <a:spcBef>
                <a:spcPts val="600"/>
              </a:spcBef>
              <a:buClr>
                <a:schemeClr val="accent2"/>
              </a:buClr>
              <a:buFont typeface="Arial" charset="0"/>
              <a:buChar char="•"/>
            </a:pPr>
            <a:r>
              <a:rPr lang="en-US" sz="1200" dirty="0">
                <a:solidFill>
                  <a:srgbClr val="383838"/>
                </a:solidFill>
                <a:latin typeface="Arial" charset="0"/>
                <a:ea typeface="Arial" charset="0"/>
                <a:cs typeface="Arial" charset="0"/>
              </a:rPr>
              <a:t>Designed to communicate engagement without a score </a:t>
            </a:r>
          </a:p>
        </p:txBody>
      </p:sp>
      <p:sp>
        <p:nvSpPr>
          <p:cNvPr id="11" name="TextBox 10">
            <a:extLst>
              <a:ext uri="{FF2B5EF4-FFF2-40B4-BE49-F238E27FC236}">
                <a16:creationId xmlns:a16="http://schemas.microsoft.com/office/drawing/2014/main" id="{E36A7BAA-629D-0E4C-961A-81B68700DECC}"/>
              </a:ext>
            </a:extLst>
          </p:cNvPr>
          <p:cNvSpPr txBox="1"/>
          <p:nvPr/>
        </p:nvSpPr>
        <p:spPr>
          <a:xfrm>
            <a:off x="7396030" y="1169821"/>
            <a:ext cx="1337354" cy="246221"/>
          </a:xfrm>
          <a:prstGeom prst="rect">
            <a:avLst/>
          </a:prstGeom>
          <a:noFill/>
        </p:spPr>
        <p:txBody>
          <a:bodyPr wrap="square" rtlCol="0">
            <a:spAutoFit/>
          </a:bodyPr>
          <a:lstStyle/>
          <a:p>
            <a:pPr algn="r"/>
            <a:r>
              <a:rPr lang="en-GB" sz="1000" b="1" dirty="0">
                <a:latin typeface="Arial" charset="0"/>
                <a:ea typeface="Arial" charset="0"/>
                <a:cs typeface="Arial" charset="0"/>
              </a:rPr>
              <a:t>PlumX in Scopus:</a:t>
            </a:r>
            <a:endParaRPr lang="en-US" sz="1000" b="1" dirty="0">
              <a:latin typeface="Arial" charset="0"/>
              <a:ea typeface="Arial" charset="0"/>
              <a:cs typeface="Arial" charset="0"/>
            </a:endParaRPr>
          </a:p>
        </p:txBody>
      </p:sp>
      <p:pic>
        <p:nvPicPr>
          <p:cNvPr id="12" name="Picture 11" descr="Screenshot 2016-05-26 12.02.23.png">
            <a:extLst>
              <a:ext uri="{FF2B5EF4-FFF2-40B4-BE49-F238E27FC236}">
                <a16:creationId xmlns:a16="http://schemas.microsoft.com/office/drawing/2014/main" id="{5DE8C8F6-C36B-BD43-B112-D3665029F754}"/>
              </a:ext>
            </a:extLst>
          </p:cNvPr>
          <p:cNvPicPr>
            <a:picLocks noChangeAspect="1"/>
          </p:cNvPicPr>
          <p:nvPr/>
        </p:nvPicPr>
        <p:blipFill rotWithShape="1">
          <a:blip r:embed="rId3">
            <a:extLst>
              <a:ext uri="{28A0092B-C50C-407E-A947-70E740481C1C}">
                <a14:useLocalDpi xmlns:a14="http://schemas.microsoft.com/office/drawing/2010/main" val="0"/>
              </a:ext>
            </a:extLst>
          </a:blip>
          <a:srcRect l="6282" t="2300" r="7118" b="3295"/>
          <a:stretch/>
        </p:blipFill>
        <p:spPr>
          <a:xfrm>
            <a:off x="6813701" y="1418770"/>
            <a:ext cx="1820848" cy="2913329"/>
          </a:xfrm>
          <a:prstGeom prst="rect">
            <a:avLst/>
          </a:prstGeom>
          <a:effectLst/>
        </p:spPr>
      </p:pic>
      <p:grpSp>
        <p:nvGrpSpPr>
          <p:cNvPr id="31" name="Group 30">
            <a:extLst>
              <a:ext uri="{FF2B5EF4-FFF2-40B4-BE49-F238E27FC236}">
                <a16:creationId xmlns:a16="http://schemas.microsoft.com/office/drawing/2014/main" id="{F7FC8507-EEE1-994F-A0E9-2AB7A9FBE558}"/>
              </a:ext>
            </a:extLst>
          </p:cNvPr>
          <p:cNvGrpSpPr/>
          <p:nvPr/>
        </p:nvGrpSpPr>
        <p:grpSpPr>
          <a:xfrm>
            <a:off x="545377" y="2725890"/>
            <a:ext cx="6766815" cy="1545487"/>
            <a:chOff x="541754" y="2759488"/>
            <a:chExt cx="6766815" cy="1545487"/>
          </a:xfrm>
        </p:grpSpPr>
        <p:grpSp>
          <p:nvGrpSpPr>
            <p:cNvPr id="5" name="Group 4">
              <a:extLst>
                <a:ext uri="{FF2B5EF4-FFF2-40B4-BE49-F238E27FC236}">
                  <a16:creationId xmlns:a16="http://schemas.microsoft.com/office/drawing/2014/main" id="{0A5F7229-6A1D-B94A-8585-7DE5DED191EA}"/>
                </a:ext>
              </a:extLst>
            </p:cNvPr>
            <p:cNvGrpSpPr/>
            <p:nvPr/>
          </p:nvGrpSpPr>
          <p:grpSpPr>
            <a:xfrm>
              <a:off x="2868862" y="2759488"/>
              <a:ext cx="2194600" cy="700267"/>
              <a:chOff x="2948372" y="2719733"/>
              <a:chExt cx="2194600" cy="700267"/>
            </a:xfrm>
          </p:grpSpPr>
          <p:pic>
            <p:nvPicPr>
              <p:cNvPr id="25" name="Picture 24" descr="Metrics_Icons_Captures.png">
                <a:extLst>
                  <a:ext uri="{FF2B5EF4-FFF2-40B4-BE49-F238E27FC236}">
                    <a16:creationId xmlns:a16="http://schemas.microsoft.com/office/drawing/2014/main" id="{36EF28EB-6224-2E4A-91BC-1F0994B470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8372" y="2719733"/>
                <a:ext cx="718526" cy="700267"/>
              </a:xfrm>
              <a:prstGeom prst="rect">
                <a:avLst/>
              </a:prstGeom>
            </p:spPr>
          </p:pic>
          <p:sp>
            <p:nvSpPr>
              <p:cNvPr id="26" name="TextBox 25">
                <a:extLst>
                  <a:ext uri="{FF2B5EF4-FFF2-40B4-BE49-F238E27FC236}">
                    <a16:creationId xmlns:a16="http://schemas.microsoft.com/office/drawing/2014/main" id="{931E48BA-2B9C-3442-9FC7-D385B6F5D03D}"/>
                  </a:ext>
                </a:extLst>
              </p:cNvPr>
              <p:cNvSpPr txBox="1"/>
              <p:nvPr/>
            </p:nvSpPr>
            <p:spPr>
              <a:xfrm>
                <a:off x="3648888" y="2809702"/>
                <a:ext cx="1494084" cy="523220"/>
              </a:xfrm>
              <a:prstGeom prst="rect">
                <a:avLst/>
              </a:prstGeom>
              <a:noFill/>
            </p:spPr>
            <p:txBody>
              <a:bodyPr wrap="square" rtlCol="0">
                <a:spAutoFit/>
              </a:bodyPr>
              <a:lstStyle/>
              <a:p>
                <a:r>
                  <a:rPr lang="en-US" sz="1200" dirty="0">
                    <a:latin typeface="Arial" charset="0"/>
                    <a:ea typeface="Arial" charset="0"/>
                    <a:cs typeface="Arial" charset="0"/>
                  </a:rPr>
                  <a:t>Captures</a:t>
                </a:r>
              </a:p>
              <a:p>
                <a:r>
                  <a:rPr lang="en-US" sz="800" dirty="0"/>
                  <a:t>(bookmarks, favorites, reference manager saves)</a:t>
                </a:r>
              </a:p>
            </p:txBody>
          </p:sp>
        </p:grpSp>
        <p:grpSp>
          <p:nvGrpSpPr>
            <p:cNvPr id="6" name="Group 5">
              <a:extLst>
                <a:ext uri="{FF2B5EF4-FFF2-40B4-BE49-F238E27FC236}">
                  <a16:creationId xmlns:a16="http://schemas.microsoft.com/office/drawing/2014/main" id="{949980E4-C01A-9D44-9DA7-55F524F7F013}"/>
                </a:ext>
              </a:extLst>
            </p:cNvPr>
            <p:cNvGrpSpPr/>
            <p:nvPr/>
          </p:nvGrpSpPr>
          <p:grpSpPr>
            <a:xfrm>
              <a:off x="541754" y="2759488"/>
              <a:ext cx="2305364" cy="700267"/>
              <a:chOff x="541754" y="2719733"/>
              <a:chExt cx="2305364" cy="700267"/>
            </a:xfrm>
          </p:grpSpPr>
          <p:sp>
            <p:nvSpPr>
              <p:cNvPr id="27" name="TextBox 26">
                <a:extLst>
                  <a:ext uri="{FF2B5EF4-FFF2-40B4-BE49-F238E27FC236}">
                    <a16:creationId xmlns:a16="http://schemas.microsoft.com/office/drawing/2014/main" id="{6E3265B7-33E1-F947-A57C-D08804D7F31F}"/>
                  </a:ext>
                </a:extLst>
              </p:cNvPr>
              <p:cNvSpPr txBox="1"/>
              <p:nvPr/>
            </p:nvSpPr>
            <p:spPr>
              <a:xfrm>
                <a:off x="1249106" y="2808256"/>
                <a:ext cx="1598012" cy="523220"/>
              </a:xfrm>
              <a:prstGeom prst="rect">
                <a:avLst/>
              </a:prstGeom>
              <a:noFill/>
            </p:spPr>
            <p:txBody>
              <a:bodyPr wrap="square" rtlCol="0">
                <a:spAutoFit/>
              </a:bodyPr>
              <a:lstStyle/>
              <a:p>
                <a:r>
                  <a:rPr lang="en-US" sz="1200" dirty="0">
                    <a:latin typeface="Arial" charset="0"/>
                    <a:ea typeface="Arial" charset="0"/>
                    <a:cs typeface="Arial" charset="0"/>
                  </a:rPr>
                  <a:t>Usage</a:t>
                </a:r>
              </a:p>
              <a:p>
                <a:r>
                  <a:rPr lang="en-US" sz="800" dirty="0">
                    <a:latin typeface="Arial" charset="0"/>
                    <a:ea typeface="Arial" charset="0"/>
                    <a:cs typeface="Arial" charset="0"/>
                  </a:rPr>
                  <a:t>(clicks, views, downloads, library holdings, video plays)</a:t>
                </a:r>
              </a:p>
            </p:txBody>
          </p:sp>
          <p:pic>
            <p:nvPicPr>
              <p:cNvPr id="28" name="Picture 27" descr="Metrics_Icons_Usage.png">
                <a:extLst>
                  <a:ext uri="{FF2B5EF4-FFF2-40B4-BE49-F238E27FC236}">
                    <a16:creationId xmlns:a16="http://schemas.microsoft.com/office/drawing/2014/main" id="{24C76E05-ECBE-4A45-9598-226DF46A0A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754" y="2719733"/>
                <a:ext cx="718526" cy="700267"/>
              </a:xfrm>
              <a:prstGeom prst="rect">
                <a:avLst/>
              </a:prstGeom>
            </p:spPr>
          </p:pic>
        </p:grpSp>
        <p:grpSp>
          <p:nvGrpSpPr>
            <p:cNvPr id="4" name="Group 3">
              <a:extLst>
                <a:ext uri="{FF2B5EF4-FFF2-40B4-BE49-F238E27FC236}">
                  <a16:creationId xmlns:a16="http://schemas.microsoft.com/office/drawing/2014/main" id="{7B321877-F8E9-0D45-BAD0-CECF1B0109D8}"/>
                </a:ext>
              </a:extLst>
            </p:cNvPr>
            <p:cNvGrpSpPr/>
            <p:nvPr/>
          </p:nvGrpSpPr>
          <p:grpSpPr>
            <a:xfrm>
              <a:off x="5043727" y="2759488"/>
              <a:ext cx="2264842" cy="700267"/>
              <a:chOff x="5210704" y="2719733"/>
              <a:chExt cx="2264842" cy="700267"/>
            </a:xfrm>
          </p:grpSpPr>
          <p:pic>
            <p:nvPicPr>
              <p:cNvPr id="23" name="Picture 22" descr="Metrics_Icons_Mentions.png">
                <a:extLst>
                  <a:ext uri="{FF2B5EF4-FFF2-40B4-BE49-F238E27FC236}">
                    <a16:creationId xmlns:a16="http://schemas.microsoft.com/office/drawing/2014/main" id="{800454B8-9C13-7248-B708-414D97C71D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0704" y="2719733"/>
                <a:ext cx="718526" cy="700267"/>
              </a:xfrm>
              <a:prstGeom prst="rect">
                <a:avLst/>
              </a:prstGeom>
            </p:spPr>
          </p:pic>
          <p:sp>
            <p:nvSpPr>
              <p:cNvPr id="24" name="TextBox 23">
                <a:extLst>
                  <a:ext uri="{FF2B5EF4-FFF2-40B4-BE49-F238E27FC236}">
                    <a16:creationId xmlns:a16="http://schemas.microsoft.com/office/drawing/2014/main" id="{A937A744-7F58-534A-9F37-E95F61676392}"/>
                  </a:ext>
                </a:extLst>
              </p:cNvPr>
              <p:cNvSpPr txBox="1"/>
              <p:nvPr/>
            </p:nvSpPr>
            <p:spPr>
              <a:xfrm>
                <a:off x="5912005" y="2746700"/>
                <a:ext cx="1563541" cy="646331"/>
              </a:xfrm>
              <a:prstGeom prst="rect">
                <a:avLst/>
              </a:prstGeom>
              <a:noFill/>
            </p:spPr>
            <p:txBody>
              <a:bodyPr wrap="square" rtlCol="0">
                <a:spAutoFit/>
              </a:bodyPr>
              <a:lstStyle/>
              <a:p>
                <a:r>
                  <a:rPr lang="en-US" sz="1200" dirty="0">
                    <a:latin typeface="Arial" charset="0"/>
                    <a:ea typeface="Arial" charset="0"/>
                    <a:cs typeface="Arial" charset="0"/>
                  </a:rPr>
                  <a:t>Mentions</a:t>
                </a:r>
              </a:p>
              <a:p>
                <a:r>
                  <a:rPr lang="en-US" sz="800" dirty="0"/>
                  <a:t>(blog posts, news mentions, comments, reviews, Wikipedia mentions)</a:t>
                </a:r>
              </a:p>
            </p:txBody>
          </p:sp>
        </p:grpSp>
        <p:grpSp>
          <p:nvGrpSpPr>
            <p:cNvPr id="30" name="Group 29">
              <a:extLst>
                <a:ext uri="{FF2B5EF4-FFF2-40B4-BE49-F238E27FC236}">
                  <a16:creationId xmlns:a16="http://schemas.microsoft.com/office/drawing/2014/main" id="{57D934F0-C660-154C-91F2-0AEA10A16810}"/>
                </a:ext>
              </a:extLst>
            </p:cNvPr>
            <p:cNvGrpSpPr/>
            <p:nvPr/>
          </p:nvGrpSpPr>
          <p:grpSpPr>
            <a:xfrm>
              <a:off x="1599369" y="3604708"/>
              <a:ext cx="2129915" cy="700267"/>
              <a:chOff x="1599369" y="3564953"/>
              <a:chExt cx="2129915" cy="700267"/>
            </a:xfrm>
          </p:grpSpPr>
          <p:pic>
            <p:nvPicPr>
              <p:cNvPr id="21" name="Picture 20" descr="Metrics_Icons_SocialMedia.png">
                <a:extLst>
                  <a:ext uri="{FF2B5EF4-FFF2-40B4-BE49-F238E27FC236}">
                    <a16:creationId xmlns:a16="http://schemas.microsoft.com/office/drawing/2014/main" id="{6DF946F6-B66B-544F-A242-227316E05C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9369" y="3564953"/>
                <a:ext cx="718526" cy="700267"/>
              </a:xfrm>
              <a:prstGeom prst="rect">
                <a:avLst/>
              </a:prstGeom>
            </p:spPr>
          </p:pic>
          <p:sp>
            <p:nvSpPr>
              <p:cNvPr id="22" name="TextBox 21">
                <a:extLst>
                  <a:ext uri="{FF2B5EF4-FFF2-40B4-BE49-F238E27FC236}">
                    <a16:creationId xmlns:a16="http://schemas.microsoft.com/office/drawing/2014/main" id="{ED88998D-E956-6544-B37D-400B63E399E1}"/>
                  </a:ext>
                </a:extLst>
              </p:cNvPr>
              <p:cNvSpPr txBox="1"/>
              <p:nvPr/>
            </p:nvSpPr>
            <p:spPr>
              <a:xfrm>
                <a:off x="2298164" y="3715031"/>
                <a:ext cx="1431120" cy="400110"/>
              </a:xfrm>
              <a:prstGeom prst="rect">
                <a:avLst/>
              </a:prstGeom>
              <a:noFill/>
            </p:spPr>
            <p:txBody>
              <a:bodyPr wrap="square" rtlCol="0">
                <a:spAutoFit/>
              </a:bodyPr>
              <a:lstStyle/>
              <a:p>
                <a:r>
                  <a:rPr lang="en-US" sz="1200" dirty="0">
                    <a:latin typeface="Arial" charset="0"/>
                    <a:ea typeface="Arial" charset="0"/>
                    <a:cs typeface="Arial" charset="0"/>
                  </a:rPr>
                  <a:t>Social Media</a:t>
                </a:r>
              </a:p>
              <a:p>
                <a:r>
                  <a:rPr lang="en-US" sz="800" dirty="0"/>
                  <a:t>(tweets, likes, shares)</a:t>
                </a:r>
              </a:p>
            </p:txBody>
          </p:sp>
        </p:grpSp>
        <p:grpSp>
          <p:nvGrpSpPr>
            <p:cNvPr id="29" name="Group 28">
              <a:extLst>
                <a:ext uri="{FF2B5EF4-FFF2-40B4-BE49-F238E27FC236}">
                  <a16:creationId xmlns:a16="http://schemas.microsoft.com/office/drawing/2014/main" id="{2880C9B3-2061-8743-9198-8E9C14BFC8C0}"/>
                </a:ext>
              </a:extLst>
            </p:cNvPr>
            <p:cNvGrpSpPr/>
            <p:nvPr/>
          </p:nvGrpSpPr>
          <p:grpSpPr>
            <a:xfrm>
              <a:off x="3933303" y="3604708"/>
              <a:ext cx="2457738" cy="700267"/>
              <a:chOff x="3933303" y="3564953"/>
              <a:chExt cx="2457738" cy="700267"/>
            </a:xfrm>
          </p:grpSpPr>
          <p:pic>
            <p:nvPicPr>
              <p:cNvPr id="19" name="Picture 18" descr="Metrics_Icons_Citations.png">
                <a:extLst>
                  <a:ext uri="{FF2B5EF4-FFF2-40B4-BE49-F238E27FC236}">
                    <a16:creationId xmlns:a16="http://schemas.microsoft.com/office/drawing/2014/main" id="{343B5326-470C-6944-AF70-463EB8F889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3303" y="3564953"/>
                <a:ext cx="718526" cy="700267"/>
              </a:xfrm>
              <a:prstGeom prst="rect">
                <a:avLst/>
              </a:prstGeom>
            </p:spPr>
          </p:pic>
          <p:sp>
            <p:nvSpPr>
              <p:cNvPr id="20" name="TextBox 19">
                <a:extLst>
                  <a:ext uri="{FF2B5EF4-FFF2-40B4-BE49-F238E27FC236}">
                    <a16:creationId xmlns:a16="http://schemas.microsoft.com/office/drawing/2014/main" id="{EF324BB1-7A92-8447-9AF8-E6387BB6CB02}"/>
                  </a:ext>
                </a:extLst>
              </p:cNvPr>
              <p:cNvSpPr txBox="1"/>
              <p:nvPr/>
            </p:nvSpPr>
            <p:spPr>
              <a:xfrm>
                <a:off x="4633419" y="3645781"/>
                <a:ext cx="1757622" cy="538609"/>
              </a:xfrm>
              <a:prstGeom prst="rect">
                <a:avLst/>
              </a:prstGeom>
              <a:noFill/>
            </p:spPr>
            <p:txBody>
              <a:bodyPr wrap="square" rtlCol="0">
                <a:spAutoFit/>
              </a:bodyPr>
              <a:lstStyle/>
              <a:p>
                <a:r>
                  <a:rPr lang="en-US" sz="1200" dirty="0">
                    <a:latin typeface="Arial" charset="0"/>
                    <a:ea typeface="Arial" charset="0"/>
                    <a:cs typeface="Arial" charset="0"/>
                  </a:rPr>
                  <a:t>Citations</a:t>
                </a:r>
              </a:p>
              <a:p>
                <a:r>
                  <a:rPr lang="en-US" sz="900" dirty="0"/>
                  <a:t>(</a:t>
                </a:r>
                <a:r>
                  <a:rPr lang="en-US" sz="800" dirty="0"/>
                  <a:t>citation indexes, patent, citations, clinical citations, policy citations)</a:t>
                </a:r>
              </a:p>
            </p:txBody>
          </p:sp>
        </p:grpSp>
      </p:grpSp>
    </p:spTree>
    <p:extLst>
      <p:ext uri="{BB962C8B-B14F-4D97-AF65-F5344CB8AC3E}">
        <p14:creationId xmlns:p14="http://schemas.microsoft.com/office/powerpoint/2010/main" val="428429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Further resources</a:t>
            </a:r>
            <a:endParaRPr lang="en-GB" dirty="0"/>
          </a:p>
        </p:txBody>
      </p:sp>
    </p:spTree>
    <p:extLst>
      <p:ext uri="{BB962C8B-B14F-4D97-AF65-F5344CB8AC3E}">
        <p14:creationId xmlns:p14="http://schemas.microsoft.com/office/powerpoint/2010/main" val="407571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30C3EA-AB7A-6444-BE6E-E5EF500CACA4}"/>
              </a:ext>
            </a:extLst>
          </p:cNvPr>
          <p:cNvSpPr/>
          <p:nvPr/>
        </p:nvSpPr>
        <p:spPr>
          <a:xfrm>
            <a:off x="-6629" y="4321147"/>
            <a:ext cx="9150629" cy="82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GB" dirty="0"/>
              <a:t>Where to find more information:</a:t>
            </a:r>
            <a:endParaRPr lang="en-US" dirty="0"/>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206" name="Text Placeholder 18">
            <a:extLst>
              <a:ext uri="{FF2B5EF4-FFF2-40B4-BE49-F238E27FC236}">
                <a16:creationId xmlns:a16="http://schemas.microsoft.com/office/drawing/2014/main" id="{E3C5465A-4797-D84F-857C-1EC591B158B1}"/>
              </a:ext>
            </a:extLst>
          </p:cNvPr>
          <p:cNvSpPr>
            <a:spLocks noGrp="1"/>
          </p:cNvSpPr>
          <p:nvPr>
            <p:ph type="body" sz="quarter" idx="13"/>
          </p:nvPr>
        </p:nvSpPr>
        <p:spPr>
          <a:xfrm>
            <a:off x="576262" y="903817"/>
            <a:ext cx="7991474" cy="289983"/>
          </a:xfrm>
        </p:spPr>
        <p:txBody>
          <a:bodyPr anchor="t">
            <a:noAutofit/>
          </a:bodyPr>
          <a:lstStyle/>
          <a:p>
            <a:pPr marL="0" indent="0">
              <a:buNone/>
            </a:pPr>
            <a:r>
              <a:rPr lang="en-GB" sz="1600" dirty="0"/>
              <a:t>Learn and connect with us via the Scopus blog, newsletter, Twitter, </a:t>
            </a:r>
            <a:r>
              <a:rPr lang="en-GB" sz="1600" dirty="0" err="1"/>
              <a:t>infosite</a:t>
            </a:r>
            <a:r>
              <a:rPr lang="en-GB" sz="1600" dirty="0"/>
              <a:t> &amp; more!</a:t>
            </a:r>
          </a:p>
        </p:txBody>
      </p:sp>
      <p:sp>
        <p:nvSpPr>
          <p:cNvPr id="7" name="Rectangle 6">
            <a:extLst>
              <a:ext uri="{FF2B5EF4-FFF2-40B4-BE49-F238E27FC236}">
                <a16:creationId xmlns:a16="http://schemas.microsoft.com/office/drawing/2014/main" id="{6FB36722-CD2D-DA4C-8736-60A8C2B50879}"/>
              </a:ext>
            </a:extLst>
          </p:cNvPr>
          <p:cNvSpPr/>
          <p:nvPr/>
        </p:nvSpPr>
        <p:spPr>
          <a:xfrm>
            <a:off x="598377" y="4315409"/>
            <a:ext cx="8545623" cy="15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12" name="Picture 11">
            <a:extLst>
              <a:ext uri="{FF2B5EF4-FFF2-40B4-BE49-F238E27FC236}">
                <a16:creationId xmlns:a16="http://schemas.microsoft.com/office/drawing/2014/main" id="{16DD1F5A-95DD-4F4D-AF66-2E4C0AE47A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2889" y="1589927"/>
            <a:ext cx="2765099" cy="1631861"/>
          </a:xfrm>
          <a:prstGeom prst="rect">
            <a:avLst/>
          </a:prstGeom>
          <a:ln w="6350">
            <a:noFill/>
          </a:ln>
          <a:effectLst>
            <a:outerShdw blurRad="292100" dist="38100" dir="2700000" algn="tl" rotWithShape="0">
              <a:prstClr val="black">
                <a:alpha val="13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1112AC2-0304-EF49-92EB-A56B1C3B62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20949" y="1606421"/>
            <a:ext cx="1975420" cy="1615368"/>
          </a:xfrm>
          <a:prstGeom prst="rect">
            <a:avLst/>
          </a:prstGeom>
          <a:ln>
            <a:noFill/>
          </a:ln>
          <a:effectLst>
            <a:outerShdw blurRad="292100" dist="38100" dir="2700000" algn="tl" rotWithShape="0">
              <a:prstClr val="black">
                <a:alpha val="13000"/>
              </a:prstClr>
            </a:outerShd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A03AC36-3296-074E-8EE0-CD86C6B197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7053"/>
          <a:stretch/>
        </p:blipFill>
        <p:spPr>
          <a:xfrm>
            <a:off x="1540140" y="3536257"/>
            <a:ext cx="1767876" cy="1312878"/>
          </a:xfrm>
          <a:prstGeom prst="rect">
            <a:avLst/>
          </a:prstGeom>
          <a:ln>
            <a:noFill/>
          </a:ln>
          <a:effectLst>
            <a:outerShdw blurRad="292100" dist="38100" dir="2700000" algn="tl" rotWithShape="0">
              <a:prstClr val="black">
                <a:alpha val="13000"/>
              </a:prstClr>
            </a:outerShdw>
          </a:effectLst>
        </p:spPr>
      </p:pic>
      <p:sp>
        <p:nvSpPr>
          <p:cNvPr id="17" name="TextBox 8">
            <a:extLst>
              <a:ext uri="{FF2B5EF4-FFF2-40B4-BE49-F238E27FC236}">
                <a16:creationId xmlns:a16="http://schemas.microsoft.com/office/drawing/2014/main" id="{DE29B243-0CC3-9248-8D9D-5EAFB418E318}"/>
              </a:ext>
            </a:extLst>
          </p:cNvPr>
          <p:cNvSpPr txBox="1"/>
          <p:nvPr/>
        </p:nvSpPr>
        <p:spPr>
          <a:xfrm>
            <a:off x="919857" y="3425201"/>
            <a:ext cx="1003870" cy="253916"/>
          </a:xfrm>
          <a:prstGeom prst="rect">
            <a:avLst/>
          </a:prstGeom>
          <a:solidFill>
            <a:schemeClr val="tx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1050" b="1" dirty="0">
                <a:solidFill>
                  <a:schemeClr val="bg1"/>
                </a:solidFill>
                <a:latin typeface="Arial" panose="020B0604020202020204" pitchFamily="34" charset="0"/>
                <a:ea typeface="+mj-ea"/>
                <a:cs typeface="Arial" panose="020B0604020202020204" pitchFamily="34" charset="0"/>
              </a:rPr>
              <a:t>   </a:t>
            </a:r>
            <a:r>
              <a:rPr lang="en-GB" sz="1050" dirty="0">
                <a:solidFill>
                  <a:schemeClr val="bg1"/>
                </a:solidFill>
                <a:latin typeface="Arial" panose="020B0604020202020204" pitchFamily="34" charset="0"/>
                <a:ea typeface="+mj-ea"/>
                <a:cs typeface="Arial" panose="020B0604020202020204" pitchFamily="34" charset="0"/>
              </a:rPr>
              <a:t>Newsletter</a:t>
            </a:r>
            <a:endParaRPr lang="en-US" sz="1050" dirty="0">
              <a:solidFill>
                <a:schemeClr val="bg1"/>
              </a:solidFill>
              <a:latin typeface="Arial" panose="020B0604020202020204" pitchFamily="34" charset="0"/>
              <a:ea typeface="+mj-ea"/>
              <a:cs typeface="Arial" panose="020B0604020202020204" pitchFamily="34" charset="0"/>
            </a:endParaRPr>
          </a:p>
        </p:txBody>
      </p:sp>
      <p:sp>
        <p:nvSpPr>
          <p:cNvPr id="18" name="Oval 17">
            <a:extLst>
              <a:ext uri="{FF2B5EF4-FFF2-40B4-BE49-F238E27FC236}">
                <a16:creationId xmlns:a16="http://schemas.microsoft.com/office/drawing/2014/main" id="{8E03212A-DE40-2D41-89AE-E56FB11A7FA6}"/>
              </a:ext>
            </a:extLst>
          </p:cNvPr>
          <p:cNvSpPr/>
          <p:nvPr/>
        </p:nvSpPr>
        <p:spPr>
          <a:xfrm>
            <a:off x="2726288" y="2708539"/>
            <a:ext cx="598886" cy="378462"/>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350"/>
          </a:p>
        </p:txBody>
      </p:sp>
      <p:cxnSp>
        <p:nvCxnSpPr>
          <p:cNvPr id="19" name="Straight Arrow Connector 18">
            <a:extLst>
              <a:ext uri="{FF2B5EF4-FFF2-40B4-BE49-F238E27FC236}">
                <a16:creationId xmlns:a16="http://schemas.microsoft.com/office/drawing/2014/main" id="{0B79A4CE-AD6F-504A-9FBD-7194C0BC6502}"/>
              </a:ext>
            </a:extLst>
          </p:cNvPr>
          <p:cNvCxnSpPr>
            <a:cxnSpLocks/>
            <a:stCxn id="18" idx="4"/>
          </p:cNvCxnSpPr>
          <p:nvPr/>
        </p:nvCxnSpPr>
        <p:spPr>
          <a:xfrm flipH="1">
            <a:off x="2965839" y="3087001"/>
            <a:ext cx="59892" cy="53091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1">
            <a:extLst>
              <a:ext uri="{FF2B5EF4-FFF2-40B4-BE49-F238E27FC236}">
                <a16:creationId xmlns:a16="http://schemas.microsoft.com/office/drawing/2014/main" id="{F8689EDE-826F-0E46-AB03-7ED852117C61}"/>
              </a:ext>
            </a:extLst>
          </p:cNvPr>
          <p:cNvSpPr txBox="1"/>
          <p:nvPr/>
        </p:nvSpPr>
        <p:spPr>
          <a:xfrm>
            <a:off x="582889" y="1489613"/>
            <a:ext cx="1366692" cy="253916"/>
          </a:xfrm>
          <a:prstGeom prst="rect">
            <a:avLst/>
          </a:prstGeom>
          <a:solidFill>
            <a:schemeClr val="tx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1050" dirty="0">
                <a:solidFill>
                  <a:schemeClr val="bg1"/>
                </a:solidFill>
                <a:latin typeface="Arial" panose="020B0604020202020204" pitchFamily="34" charset="0"/>
                <a:ea typeface="+mj-ea"/>
                <a:cs typeface="Arial" panose="020B0604020202020204" pitchFamily="34" charset="0"/>
              </a:rPr>
              <a:t>   Blog.Scopus.com </a:t>
            </a:r>
            <a:endParaRPr lang="en-US" sz="1050" dirty="0">
              <a:solidFill>
                <a:schemeClr val="bg1"/>
              </a:solidFill>
              <a:latin typeface="Arial" panose="020B0604020202020204" pitchFamily="34" charset="0"/>
              <a:ea typeface="+mj-ea"/>
              <a:cs typeface="Arial" panose="020B0604020202020204" pitchFamily="34" charset="0"/>
            </a:endParaRPr>
          </a:p>
        </p:txBody>
      </p:sp>
      <p:pic>
        <p:nvPicPr>
          <p:cNvPr id="21" name="Picture 20">
            <a:extLst>
              <a:ext uri="{FF2B5EF4-FFF2-40B4-BE49-F238E27FC236}">
                <a16:creationId xmlns:a16="http://schemas.microsoft.com/office/drawing/2014/main" id="{867FA511-CBE7-8349-A5C1-A6F6B9F37CE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34289" y="1627612"/>
            <a:ext cx="2765099" cy="1556488"/>
          </a:xfrm>
          <a:prstGeom prst="rect">
            <a:avLst/>
          </a:prstGeom>
          <a:effectLst>
            <a:outerShdw blurRad="292100" dist="38100" dir="2700000" algn="tl" rotWithShape="0">
              <a:prstClr val="black">
                <a:alpha val="13000"/>
              </a:prstClr>
            </a:outerShdw>
          </a:effectLst>
        </p:spPr>
      </p:pic>
      <p:sp>
        <p:nvSpPr>
          <p:cNvPr id="22" name="TextBox 13">
            <a:extLst>
              <a:ext uri="{FF2B5EF4-FFF2-40B4-BE49-F238E27FC236}">
                <a16:creationId xmlns:a16="http://schemas.microsoft.com/office/drawing/2014/main" id="{B4B41BE6-9A39-8F41-A54A-AFBD24C0F35D}"/>
              </a:ext>
            </a:extLst>
          </p:cNvPr>
          <p:cNvSpPr txBox="1"/>
          <p:nvPr/>
        </p:nvSpPr>
        <p:spPr>
          <a:xfrm>
            <a:off x="3665836" y="1505458"/>
            <a:ext cx="1375292" cy="253916"/>
          </a:xfrm>
          <a:prstGeom prst="rect">
            <a:avLst/>
          </a:prstGeom>
          <a:solidFill>
            <a:schemeClr val="tx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1050" dirty="0">
                <a:solidFill>
                  <a:schemeClr val="bg1"/>
                </a:solidFill>
                <a:latin typeface="Arial" panose="020B0604020202020204" pitchFamily="34" charset="0"/>
                <a:ea typeface="+mj-ea"/>
                <a:cs typeface="Arial" panose="020B0604020202020204" pitchFamily="34" charset="0"/>
              </a:rPr>
              <a:t>Twitter.com/Scopus</a:t>
            </a:r>
            <a:endParaRPr lang="en-US" sz="1050" dirty="0">
              <a:solidFill>
                <a:schemeClr val="bg1"/>
              </a:solidFill>
              <a:latin typeface="Arial" panose="020B0604020202020204" pitchFamily="34" charset="0"/>
              <a:ea typeface="+mj-ea"/>
              <a:cs typeface="Arial" panose="020B0604020202020204" pitchFamily="34" charset="0"/>
            </a:endParaRPr>
          </a:p>
        </p:txBody>
      </p:sp>
      <p:sp>
        <p:nvSpPr>
          <p:cNvPr id="23" name="TextBox 14">
            <a:extLst>
              <a:ext uri="{FF2B5EF4-FFF2-40B4-BE49-F238E27FC236}">
                <a16:creationId xmlns:a16="http://schemas.microsoft.com/office/drawing/2014/main" id="{61F75E38-1B72-8A41-B3C0-CDDD5A0AFDCE}"/>
              </a:ext>
            </a:extLst>
          </p:cNvPr>
          <p:cNvSpPr txBox="1"/>
          <p:nvPr/>
        </p:nvSpPr>
        <p:spPr>
          <a:xfrm>
            <a:off x="5934289" y="1504479"/>
            <a:ext cx="1144790" cy="253916"/>
          </a:xfrm>
          <a:prstGeom prst="rect">
            <a:avLst/>
          </a:prstGeom>
          <a:solidFill>
            <a:schemeClr val="tx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1050" dirty="0">
                <a:solidFill>
                  <a:schemeClr val="bg1"/>
                </a:solidFill>
                <a:latin typeface="Arial" panose="020B0604020202020204" pitchFamily="34" charset="0"/>
                <a:ea typeface="+mj-ea"/>
                <a:cs typeface="Arial" panose="020B0604020202020204" pitchFamily="34" charset="0"/>
              </a:rPr>
              <a:t>Librarian toolkit</a:t>
            </a:r>
            <a:endParaRPr lang="en-US" sz="1050" dirty="0">
              <a:solidFill>
                <a:schemeClr val="bg1"/>
              </a:solidFill>
              <a:latin typeface="Arial" panose="020B0604020202020204" pitchFamily="34" charset="0"/>
              <a:ea typeface="+mj-ea"/>
              <a:cs typeface="Arial" panose="020B0604020202020204" pitchFamily="34" charset="0"/>
            </a:endParaRPr>
          </a:p>
        </p:txBody>
      </p:sp>
      <p:pic>
        <p:nvPicPr>
          <p:cNvPr id="14" name="Picture 13">
            <a:extLst>
              <a:ext uri="{FF2B5EF4-FFF2-40B4-BE49-F238E27FC236}">
                <a16:creationId xmlns:a16="http://schemas.microsoft.com/office/drawing/2014/main" id="{2C8C5AA6-F8C0-724A-A14F-739EBC61A2F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466261" y="3436247"/>
            <a:ext cx="3223311" cy="1544702"/>
          </a:xfrm>
          <a:prstGeom prst="rect">
            <a:avLst/>
          </a:prstGeom>
          <a:ln w="6350">
            <a:noFill/>
          </a:ln>
          <a:effectLst>
            <a:outerShdw blurRad="292100" dist="38100" dir="2700000" algn="tl" rotWithShape="0">
              <a:prstClr val="black">
                <a:alpha val="13000"/>
              </a:prstClr>
            </a:outerShdw>
          </a:effectLst>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7A914BC1-BA34-3E47-844B-0FA0801DBF73}"/>
              </a:ext>
            </a:extLst>
          </p:cNvPr>
          <p:cNvSpPr txBox="1">
            <a:spLocks/>
          </p:cNvSpPr>
          <p:nvPr/>
        </p:nvSpPr>
        <p:spPr>
          <a:xfrm>
            <a:off x="3665836" y="3420356"/>
            <a:ext cx="2406736" cy="258761"/>
          </a:xfrm>
          <a:prstGeom prst="rect">
            <a:avLst/>
          </a:prstGeom>
          <a:solidFill>
            <a:schemeClr val="tx1"/>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ajor"/>
        </p:style>
        <p:txBody>
          <a:bodyPr vert="horz" lIns="68580" tIns="34290" rIns="68580" bIns="34290" rtlCol="0" anchor="ct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1050" b="0" dirty="0">
                <a:solidFill>
                  <a:schemeClr val="bg1"/>
                </a:solidFill>
              </a:rPr>
              <a:t>Scopus info site: </a:t>
            </a:r>
            <a:r>
              <a:rPr lang="en-GB" sz="1050" b="0" dirty="0" err="1">
                <a:solidFill>
                  <a:schemeClr val="bg1"/>
                </a:solidFill>
              </a:rPr>
              <a:t>elsevier.com</a:t>
            </a:r>
            <a:r>
              <a:rPr lang="en-GB" sz="1050" b="0" dirty="0">
                <a:solidFill>
                  <a:schemeClr val="bg1"/>
                </a:solidFill>
              </a:rPr>
              <a:t>/scopus</a:t>
            </a:r>
            <a:endParaRPr lang="en-US" sz="1050" b="0" dirty="0">
              <a:solidFill>
                <a:schemeClr val="bg1"/>
              </a:solidFill>
            </a:endParaRPr>
          </a:p>
        </p:txBody>
      </p:sp>
    </p:spTree>
    <p:extLst>
      <p:ext uri="{BB962C8B-B14F-4D97-AF65-F5344CB8AC3E}">
        <p14:creationId xmlns:p14="http://schemas.microsoft.com/office/powerpoint/2010/main" val="9017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820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576261" y="567788"/>
            <a:ext cx="7991475" cy="462759"/>
          </a:xfrm>
        </p:spPr>
        <p:txBody>
          <a:bodyPr/>
          <a:lstStyle/>
          <a:p>
            <a:r>
              <a:rPr lang="en-US" dirty="0"/>
              <a:t>Scopus delivers a comprehensive view on the world of research</a:t>
            </a:r>
          </a:p>
        </p:txBody>
      </p:sp>
      <p:sp>
        <p:nvSpPr>
          <p:cNvPr id="19" name="Text Placeholder 18"/>
          <p:cNvSpPr>
            <a:spLocks noGrp="1"/>
          </p:cNvSpPr>
          <p:nvPr>
            <p:ph type="body" sz="quarter" idx="13"/>
          </p:nvPr>
        </p:nvSpPr>
        <p:spPr>
          <a:xfrm>
            <a:off x="576262" y="1320800"/>
            <a:ext cx="7687749" cy="575733"/>
          </a:xfrm>
        </p:spPr>
        <p:txBody>
          <a:bodyPr>
            <a:normAutofit/>
          </a:bodyPr>
          <a:lstStyle/>
          <a:p>
            <a:pPr marL="0" indent="0">
              <a:buNone/>
            </a:pPr>
            <a:r>
              <a:rPr lang="en-US" sz="1600" b="1" dirty="0">
                <a:solidFill>
                  <a:srgbClr val="FF8200"/>
                </a:solidFill>
                <a:cs typeface="Arial"/>
              </a:rPr>
              <a:t>Scopus</a:t>
            </a:r>
            <a:r>
              <a:rPr lang="en-US" sz="1600" dirty="0">
                <a:solidFill>
                  <a:srgbClr val="53565A"/>
                </a:solidFill>
                <a:cs typeface="Arial"/>
              </a:rPr>
              <a:t> </a:t>
            </a:r>
            <a:r>
              <a:rPr lang="en-US" sz="1600" dirty="0"/>
              <a:t>is a source-neutral abstract and citation database curated by independent subject matter experts.</a:t>
            </a:r>
          </a:p>
        </p:txBody>
      </p:sp>
      <p:sp>
        <p:nvSpPr>
          <p:cNvPr id="5" name="Rectangle 4">
            <a:extLst>
              <a:ext uri="{FF2B5EF4-FFF2-40B4-BE49-F238E27FC236}">
                <a16:creationId xmlns:a16="http://schemas.microsoft.com/office/drawing/2014/main" id="{3FE885E9-2498-004E-A283-DC1E60B6F432}"/>
              </a:ext>
            </a:extLst>
          </p:cNvPr>
          <p:cNvSpPr/>
          <p:nvPr/>
        </p:nvSpPr>
        <p:spPr>
          <a:xfrm>
            <a:off x="-6629" y="506039"/>
            <a:ext cx="582890" cy="19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53" name="Group 52">
            <a:extLst>
              <a:ext uri="{FF2B5EF4-FFF2-40B4-BE49-F238E27FC236}">
                <a16:creationId xmlns:a16="http://schemas.microsoft.com/office/drawing/2014/main" id="{9FCABE07-C88D-4C48-A113-A08EE91F537E}"/>
              </a:ext>
            </a:extLst>
          </p:cNvPr>
          <p:cNvGrpSpPr/>
          <p:nvPr/>
        </p:nvGrpSpPr>
        <p:grpSpPr>
          <a:xfrm>
            <a:off x="1035363" y="1713134"/>
            <a:ext cx="7532375" cy="2595136"/>
            <a:chOff x="1172624" y="1711457"/>
            <a:chExt cx="7532375" cy="2595136"/>
          </a:xfrm>
        </p:grpSpPr>
        <p:grpSp>
          <p:nvGrpSpPr>
            <p:cNvPr id="4" name="Group 3">
              <a:extLst>
                <a:ext uri="{FF2B5EF4-FFF2-40B4-BE49-F238E27FC236}">
                  <a16:creationId xmlns:a16="http://schemas.microsoft.com/office/drawing/2014/main" id="{4F086C9D-812C-5F4D-A7B4-8D325E431374}"/>
                </a:ext>
              </a:extLst>
            </p:cNvPr>
            <p:cNvGrpSpPr/>
            <p:nvPr/>
          </p:nvGrpSpPr>
          <p:grpSpPr>
            <a:xfrm>
              <a:off x="3148340" y="1711457"/>
              <a:ext cx="2436628" cy="2595136"/>
              <a:chOff x="3148340" y="1711457"/>
              <a:chExt cx="2436628" cy="2595136"/>
            </a:xfrm>
          </p:grpSpPr>
          <p:sp>
            <p:nvSpPr>
              <p:cNvPr id="2" name="Oval 1">
                <a:extLst>
                  <a:ext uri="{FF2B5EF4-FFF2-40B4-BE49-F238E27FC236}">
                    <a16:creationId xmlns:a16="http://schemas.microsoft.com/office/drawing/2014/main" id="{334F6075-E0A0-9C4F-A0EC-4C29A25FD915}"/>
                  </a:ext>
                </a:extLst>
              </p:cNvPr>
              <p:cNvSpPr/>
              <p:nvPr/>
            </p:nvSpPr>
            <p:spPr>
              <a:xfrm>
                <a:off x="3482485" y="2223656"/>
                <a:ext cx="1759324" cy="175932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83459E36-A304-754D-AF06-13F3D3B59942}"/>
                  </a:ext>
                </a:extLst>
              </p:cNvPr>
              <p:cNvSpPr/>
              <p:nvPr/>
            </p:nvSpPr>
            <p:spPr>
              <a:xfrm>
                <a:off x="3875384" y="1711457"/>
                <a:ext cx="957891" cy="957891"/>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4C373F5-845E-E140-BF3A-7CF55DDFC56F}"/>
                  </a:ext>
                </a:extLst>
              </p:cNvPr>
              <p:cNvSpPr/>
              <p:nvPr/>
            </p:nvSpPr>
            <p:spPr>
              <a:xfrm>
                <a:off x="3148340" y="3347646"/>
                <a:ext cx="957891" cy="957891"/>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C8A4A44-4DE2-8B4F-829F-67F2CC06E542}"/>
                  </a:ext>
                </a:extLst>
              </p:cNvPr>
              <p:cNvSpPr/>
              <p:nvPr/>
            </p:nvSpPr>
            <p:spPr>
              <a:xfrm>
                <a:off x="4627077" y="3348702"/>
                <a:ext cx="957891" cy="957891"/>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A44D826D-FCD2-5E4E-A80C-887A86C0F5CE}"/>
                </a:ext>
              </a:extLst>
            </p:cNvPr>
            <p:cNvSpPr txBox="1"/>
            <p:nvPr/>
          </p:nvSpPr>
          <p:spPr>
            <a:xfrm>
              <a:off x="1417376" y="3430433"/>
              <a:ext cx="734786" cy="39241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5,000+</a:t>
              </a:r>
              <a:br>
                <a:rPr lang="en-US" sz="1350" dirty="0"/>
              </a:br>
              <a:r>
                <a:rPr lang="en-US" sz="750" dirty="0"/>
                <a:t>Publishers</a:t>
              </a:r>
            </a:p>
          </p:txBody>
        </p:sp>
        <p:sp>
          <p:nvSpPr>
            <p:cNvPr id="28" name="TextBox 27">
              <a:extLst>
                <a:ext uri="{FF2B5EF4-FFF2-40B4-BE49-F238E27FC236}">
                  <a16:creationId xmlns:a16="http://schemas.microsoft.com/office/drawing/2014/main" id="{A04026DA-80E0-A94E-8963-9C6F8C4AF9A1}"/>
                </a:ext>
              </a:extLst>
            </p:cNvPr>
            <p:cNvSpPr txBox="1"/>
            <p:nvPr/>
          </p:nvSpPr>
          <p:spPr>
            <a:xfrm>
              <a:off x="2421583" y="2661357"/>
              <a:ext cx="734786" cy="323165"/>
            </a:xfrm>
            <a:prstGeom prst="rect">
              <a:avLst/>
            </a:prstGeom>
            <a:noFill/>
          </p:spPr>
          <p:txBody>
            <a:bodyPr wrap="square" rtlCol="0">
              <a:spAutoFit/>
            </a:bodyPr>
            <a:lstStyle/>
            <a:p>
              <a:r>
                <a:rPr lang="en-US" sz="750" dirty="0">
                  <a:latin typeface="Arial" panose="020B0604020202020204" pitchFamily="34" charset="0"/>
                  <a:cs typeface="Arial" panose="020B0604020202020204" pitchFamily="34" charset="0"/>
                </a:rPr>
                <a:t>25,000+</a:t>
              </a:r>
              <a:br>
                <a:rPr lang="en-US" sz="750" dirty="0">
                  <a:latin typeface="Arial" panose="020B0604020202020204" pitchFamily="34" charset="0"/>
                  <a:cs typeface="Arial" panose="020B0604020202020204" pitchFamily="34" charset="0"/>
                </a:rPr>
              </a:br>
              <a:r>
                <a:rPr lang="en-US" sz="750" dirty="0">
                  <a:latin typeface="Arial" panose="020B0604020202020204" pitchFamily="34" charset="0"/>
                  <a:cs typeface="Arial" panose="020B0604020202020204" pitchFamily="34" charset="0"/>
                </a:rPr>
                <a:t>Serial titles</a:t>
              </a:r>
              <a:endParaRPr lang="en-US" sz="750" dirty="0"/>
            </a:p>
          </p:txBody>
        </p:sp>
        <p:sp>
          <p:nvSpPr>
            <p:cNvPr id="29" name="TextBox 28">
              <a:extLst>
                <a:ext uri="{FF2B5EF4-FFF2-40B4-BE49-F238E27FC236}">
                  <a16:creationId xmlns:a16="http://schemas.microsoft.com/office/drawing/2014/main" id="{E5ECDF79-DC5F-424C-8DCF-85EC4E70DBB6}"/>
                </a:ext>
              </a:extLst>
            </p:cNvPr>
            <p:cNvSpPr txBox="1"/>
            <p:nvPr/>
          </p:nvSpPr>
          <p:spPr>
            <a:xfrm>
              <a:off x="2340431" y="3219519"/>
              <a:ext cx="917003" cy="323165"/>
            </a:xfrm>
            <a:prstGeom prst="rect">
              <a:avLst/>
            </a:prstGeom>
            <a:noFill/>
          </p:spPr>
          <p:txBody>
            <a:bodyPr wrap="square" rtlCol="0">
              <a:spAutoFit/>
            </a:bodyPr>
            <a:lstStyle/>
            <a:p>
              <a:pPr algn="r"/>
              <a:r>
                <a:rPr lang="en-US" sz="750" dirty="0">
                  <a:latin typeface="Arial" panose="020B0604020202020204" pitchFamily="34" charset="0"/>
                  <a:cs typeface="Arial" panose="020B0604020202020204" pitchFamily="34" charset="0"/>
                </a:rPr>
                <a:t>220,000+</a:t>
              </a:r>
              <a:br>
                <a:rPr lang="en-US" sz="750" dirty="0">
                  <a:latin typeface="Arial" panose="020B0604020202020204" pitchFamily="34" charset="0"/>
                  <a:cs typeface="Arial" panose="020B0604020202020204" pitchFamily="34" charset="0"/>
                </a:rPr>
              </a:br>
              <a:r>
                <a:rPr lang="en-US" sz="750" dirty="0">
                  <a:latin typeface="Arial" panose="020B0604020202020204" pitchFamily="34" charset="0"/>
                  <a:cs typeface="Arial" panose="020B0604020202020204" pitchFamily="34" charset="0"/>
                </a:rPr>
                <a:t>Books</a:t>
              </a:r>
              <a:endParaRPr lang="en-US" sz="750" dirty="0"/>
            </a:p>
          </p:txBody>
        </p:sp>
        <p:sp>
          <p:nvSpPr>
            <p:cNvPr id="30" name="TextBox 29">
              <a:extLst>
                <a:ext uri="{FF2B5EF4-FFF2-40B4-BE49-F238E27FC236}">
                  <a16:creationId xmlns:a16="http://schemas.microsoft.com/office/drawing/2014/main" id="{FAE1D7D2-04D3-3444-B5B3-3FBFC711A476}"/>
                </a:ext>
              </a:extLst>
            </p:cNvPr>
            <p:cNvSpPr txBox="1"/>
            <p:nvPr/>
          </p:nvSpPr>
          <p:spPr>
            <a:xfrm>
              <a:off x="3884284" y="2013858"/>
              <a:ext cx="955725" cy="39241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78 million</a:t>
              </a:r>
              <a:br>
                <a:rPr lang="en-US" sz="1350" dirty="0"/>
              </a:br>
              <a:r>
                <a:rPr lang="en-US" sz="750" dirty="0"/>
                <a:t>Items</a:t>
              </a:r>
            </a:p>
          </p:txBody>
        </p:sp>
        <p:sp>
          <p:nvSpPr>
            <p:cNvPr id="31" name="TextBox 30">
              <a:extLst>
                <a:ext uri="{FF2B5EF4-FFF2-40B4-BE49-F238E27FC236}">
                  <a16:creationId xmlns:a16="http://schemas.microsoft.com/office/drawing/2014/main" id="{6CFED5A7-2656-D24D-8E4D-E7F6E704BDC9}"/>
                </a:ext>
              </a:extLst>
            </p:cNvPr>
            <p:cNvSpPr txBox="1"/>
            <p:nvPr/>
          </p:nvSpPr>
          <p:spPr>
            <a:xfrm>
              <a:off x="4627077" y="3636448"/>
              <a:ext cx="1008325" cy="39241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16 million</a:t>
              </a:r>
              <a:br>
                <a:rPr lang="en-US" sz="1350" dirty="0"/>
              </a:br>
              <a:r>
                <a:rPr lang="en-US" sz="750" dirty="0"/>
                <a:t>Author profiles</a:t>
              </a:r>
            </a:p>
          </p:txBody>
        </p:sp>
        <p:sp>
          <p:nvSpPr>
            <p:cNvPr id="32" name="TextBox 31">
              <a:extLst>
                <a:ext uri="{FF2B5EF4-FFF2-40B4-BE49-F238E27FC236}">
                  <a16:creationId xmlns:a16="http://schemas.microsoft.com/office/drawing/2014/main" id="{D0EE01DE-2CC2-1447-809E-CC12F505125E}"/>
                </a:ext>
              </a:extLst>
            </p:cNvPr>
            <p:cNvSpPr txBox="1"/>
            <p:nvPr/>
          </p:nvSpPr>
          <p:spPr>
            <a:xfrm>
              <a:off x="3104367" y="3636448"/>
              <a:ext cx="999386" cy="39241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~70,000</a:t>
              </a:r>
              <a:br>
                <a:rPr lang="en-US" sz="1350" dirty="0"/>
              </a:br>
              <a:r>
                <a:rPr lang="en-US" sz="750" dirty="0"/>
                <a:t>Affiliation profiles</a:t>
              </a:r>
            </a:p>
          </p:txBody>
        </p:sp>
        <p:sp>
          <p:nvSpPr>
            <p:cNvPr id="33" name="TextBox 32">
              <a:extLst>
                <a:ext uri="{FF2B5EF4-FFF2-40B4-BE49-F238E27FC236}">
                  <a16:creationId xmlns:a16="http://schemas.microsoft.com/office/drawing/2014/main" id="{EC84D55B-9629-2749-A4F4-2B2500CC59D8}"/>
                </a:ext>
              </a:extLst>
            </p:cNvPr>
            <p:cNvSpPr txBox="1"/>
            <p:nvPr/>
          </p:nvSpPr>
          <p:spPr>
            <a:xfrm>
              <a:off x="3548255" y="2716795"/>
              <a:ext cx="1631223" cy="323165"/>
            </a:xfrm>
            <a:prstGeom prst="rect">
              <a:avLst/>
            </a:prstGeom>
            <a:noFill/>
          </p:spPr>
          <p:txBody>
            <a:bodyPr wrap="square" rtlCol="0">
              <a:spAutoFit/>
            </a:bodyPr>
            <a:lstStyle/>
            <a:p>
              <a:pPr algn="ctr"/>
              <a:r>
                <a:rPr lang="en-US" sz="750" dirty="0">
                  <a:solidFill>
                    <a:schemeClr val="bg1"/>
                  </a:solidFill>
                </a:rPr>
                <a:t>1.4 billion cited references</a:t>
              </a:r>
              <a:br>
                <a:rPr lang="en-US" sz="750" dirty="0">
                  <a:solidFill>
                    <a:schemeClr val="bg1"/>
                  </a:solidFill>
                </a:rPr>
              </a:br>
              <a:r>
                <a:rPr lang="en-US" sz="750" dirty="0">
                  <a:solidFill>
                    <a:schemeClr val="bg1"/>
                  </a:solidFill>
                </a:rPr>
                <a:t>dating back to 1970</a:t>
              </a:r>
            </a:p>
          </p:txBody>
        </p:sp>
        <p:pic>
          <p:nvPicPr>
            <p:cNvPr id="34" name="Picture 33">
              <a:extLst>
                <a:ext uri="{FF2B5EF4-FFF2-40B4-BE49-F238E27FC236}">
                  <a16:creationId xmlns:a16="http://schemas.microsoft.com/office/drawing/2014/main" id="{05F5FA7E-C7C0-A845-B5AA-B67D59608E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7285" y="2911267"/>
              <a:ext cx="1566563" cy="531038"/>
            </a:xfrm>
            <a:prstGeom prst="rect">
              <a:avLst/>
            </a:prstGeom>
          </p:spPr>
        </p:pic>
        <p:sp>
          <p:nvSpPr>
            <p:cNvPr id="35" name="TextBox 34">
              <a:extLst>
                <a:ext uri="{FF2B5EF4-FFF2-40B4-BE49-F238E27FC236}">
                  <a16:creationId xmlns:a16="http://schemas.microsoft.com/office/drawing/2014/main" id="{44AB4D51-6158-6042-909F-3FCF4CF82394}"/>
                </a:ext>
              </a:extLst>
            </p:cNvPr>
            <p:cNvSpPr txBox="1"/>
            <p:nvPr/>
          </p:nvSpPr>
          <p:spPr>
            <a:xfrm>
              <a:off x="6633877" y="1905512"/>
              <a:ext cx="1440566" cy="323165"/>
            </a:xfrm>
            <a:prstGeom prst="rect">
              <a:avLst/>
            </a:prstGeom>
            <a:noFill/>
          </p:spPr>
          <p:txBody>
            <a:bodyPr wrap="square" rtlCol="0">
              <a:spAutoFit/>
            </a:bodyPr>
            <a:lstStyle/>
            <a:p>
              <a:r>
                <a:rPr lang="en-US" sz="750" dirty="0">
                  <a:latin typeface="Arial" panose="020B0604020202020204" pitchFamily="34" charset="0"/>
                  <a:cs typeface="Arial" panose="020B0604020202020204" pitchFamily="34" charset="0"/>
                </a:rPr>
                <a:t>Identify and analyze which journals to read/submit to</a:t>
              </a:r>
              <a:endParaRPr lang="en-US" sz="750" dirty="0"/>
            </a:p>
          </p:txBody>
        </p:sp>
        <p:sp>
          <p:nvSpPr>
            <p:cNvPr id="36" name="TextBox 35">
              <a:extLst>
                <a:ext uri="{FF2B5EF4-FFF2-40B4-BE49-F238E27FC236}">
                  <a16:creationId xmlns:a16="http://schemas.microsoft.com/office/drawing/2014/main" id="{44A89249-2DAF-9842-942A-8A011F84FEE2}"/>
                </a:ext>
              </a:extLst>
            </p:cNvPr>
            <p:cNvSpPr txBox="1"/>
            <p:nvPr/>
          </p:nvSpPr>
          <p:spPr>
            <a:xfrm>
              <a:off x="6633877" y="2306011"/>
              <a:ext cx="1606187" cy="323165"/>
            </a:xfrm>
            <a:prstGeom prst="rect">
              <a:avLst/>
            </a:prstGeom>
            <a:noFill/>
          </p:spPr>
          <p:txBody>
            <a:bodyPr wrap="square" rtlCol="0">
              <a:spAutoFit/>
            </a:bodyPr>
            <a:lstStyle/>
            <a:p>
              <a:r>
                <a:rPr lang="en-US" sz="750" dirty="0">
                  <a:latin typeface="Arial" panose="020B0604020202020204" pitchFamily="34" charset="0"/>
                  <a:cs typeface="Arial" panose="020B0604020202020204" pitchFamily="34" charset="0"/>
                </a:rPr>
                <a:t>Track and assess a researcher’s impact</a:t>
              </a:r>
            </a:p>
          </p:txBody>
        </p:sp>
        <p:sp>
          <p:nvSpPr>
            <p:cNvPr id="37" name="TextBox 36">
              <a:extLst>
                <a:ext uri="{FF2B5EF4-FFF2-40B4-BE49-F238E27FC236}">
                  <a16:creationId xmlns:a16="http://schemas.microsoft.com/office/drawing/2014/main" id="{4F12E840-EC75-1E4A-9735-67210C7CD90E}"/>
                </a:ext>
              </a:extLst>
            </p:cNvPr>
            <p:cNvSpPr txBox="1"/>
            <p:nvPr/>
          </p:nvSpPr>
          <p:spPr>
            <a:xfrm>
              <a:off x="6633877" y="2706510"/>
              <a:ext cx="1606187" cy="323165"/>
            </a:xfrm>
            <a:prstGeom prst="rect">
              <a:avLst/>
            </a:prstGeom>
            <a:noFill/>
          </p:spPr>
          <p:txBody>
            <a:bodyPr wrap="square" rtlCol="0">
              <a:spAutoFit/>
            </a:bodyPr>
            <a:lstStyle/>
            <a:p>
              <a:r>
                <a:rPr lang="en-US" sz="750" dirty="0">
                  <a:latin typeface="Arial" panose="020B0604020202020204" pitchFamily="34" charset="0"/>
                  <a:cs typeface="Arial" panose="020B0604020202020204" pitchFamily="34" charset="0"/>
                </a:rPr>
                <a:t>Decide what, where and with</a:t>
              </a:r>
            </a:p>
            <a:p>
              <a:r>
                <a:rPr lang="en-US" sz="750" dirty="0">
                  <a:latin typeface="Arial" panose="020B0604020202020204" pitchFamily="34" charset="0"/>
                  <a:cs typeface="Arial" panose="020B0604020202020204" pitchFamily="34" charset="0"/>
                </a:rPr>
                <a:t>whom to collaborate</a:t>
              </a:r>
              <a:endParaRPr lang="en-US" sz="750" dirty="0"/>
            </a:p>
          </p:txBody>
        </p:sp>
        <p:sp>
          <p:nvSpPr>
            <p:cNvPr id="38" name="TextBox 37">
              <a:extLst>
                <a:ext uri="{FF2B5EF4-FFF2-40B4-BE49-F238E27FC236}">
                  <a16:creationId xmlns:a16="http://schemas.microsoft.com/office/drawing/2014/main" id="{065F95D5-1ED8-1240-AC5D-04D63E1B2AA3}"/>
                </a:ext>
              </a:extLst>
            </p:cNvPr>
            <p:cNvSpPr txBox="1"/>
            <p:nvPr/>
          </p:nvSpPr>
          <p:spPr>
            <a:xfrm>
              <a:off x="6633877" y="3107009"/>
              <a:ext cx="1606187" cy="323165"/>
            </a:xfrm>
            <a:prstGeom prst="rect">
              <a:avLst/>
            </a:prstGeom>
            <a:noFill/>
          </p:spPr>
          <p:txBody>
            <a:bodyPr wrap="square" rtlCol="0">
              <a:spAutoFit/>
            </a:bodyPr>
            <a:lstStyle/>
            <a:p>
              <a:r>
                <a:rPr lang="en-US" sz="750" dirty="0">
                  <a:latin typeface="Arial" panose="020B0604020202020204" pitchFamily="34" charset="0"/>
                  <a:cs typeface="Arial" panose="020B0604020202020204" pitchFamily="34" charset="0"/>
                </a:rPr>
                <a:t>Track impact of research and monitor global research trends</a:t>
              </a:r>
              <a:endParaRPr lang="en-US" sz="750" dirty="0"/>
            </a:p>
          </p:txBody>
        </p:sp>
        <p:sp>
          <p:nvSpPr>
            <p:cNvPr id="39" name="TextBox 38">
              <a:extLst>
                <a:ext uri="{FF2B5EF4-FFF2-40B4-BE49-F238E27FC236}">
                  <a16:creationId xmlns:a16="http://schemas.microsoft.com/office/drawing/2014/main" id="{12347B4E-DD6C-6947-A2D0-4D70A1389857}"/>
                </a:ext>
              </a:extLst>
            </p:cNvPr>
            <p:cNvSpPr txBox="1"/>
            <p:nvPr/>
          </p:nvSpPr>
          <p:spPr>
            <a:xfrm>
              <a:off x="6633876" y="3507508"/>
              <a:ext cx="2071123" cy="323165"/>
            </a:xfrm>
            <a:prstGeom prst="rect">
              <a:avLst/>
            </a:prstGeom>
            <a:noFill/>
          </p:spPr>
          <p:txBody>
            <a:bodyPr wrap="square" rtlCol="0">
              <a:spAutoFit/>
            </a:bodyPr>
            <a:lstStyle/>
            <a:p>
              <a:r>
                <a:rPr lang="en-US" sz="750" dirty="0">
                  <a:latin typeface="Arial" panose="020B0604020202020204" pitchFamily="34" charset="0"/>
                  <a:cs typeface="Arial" panose="020B0604020202020204" pitchFamily="34" charset="0"/>
                </a:rPr>
                <a:t>Find the current research; what has been published in a research area</a:t>
              </a:r>
              <a:endParaRPr lang="en-US" sz="750" dirty="0"/>
            </a:p>
          </p:txBody>
        </p:sp>
        <p:sp>
          <p:nvSpPr>
            <p:cNvPr id="40" name="TextBox 39">
              <a:extLst>
                <a:ext uri="{FF2B5EF4-FFF2-40B4-BE49-F238E27FC236}">
                  <a16:creationId xmlns:a16="http://schemas.microsoft.com/office/drawing/2014/main" id="{4BC7D758-514D-3740-AE46-1D5626897C08}"/>
                </a:ext>
              </a:extLst>
            </p:cNvPr>
            <p:cNvSpPr txBox="1"/>
            <p:nvPr/>
          </p:nvSpPr>
          <p:spPr>
            <a:xfrm>
              <a:off x="6633877" y="3908008"/>
              <a:ext cx="1606187" cy="323165"/>
            </a:xfrm>
            <a:prstGeom prst="rect">
              <a:avLst/>
            </a:prstGeom>
            <a:noFill/>
          </p:spPr>
          <p:txBody>
            <a:bodyPr wrap="square" rtlCol="0">
              <a:spAutoFit/>
            </a:bodyPr>
            <a:lstStyle/>
            <a:p>
              <a:r>
                <a:rPr lang="en-US" sz="750" dirty="0">
                  <a:latin typeface="Arial" panose="020B0604020202020204" pitchFamily="34" charset="0"/>
                  <a:cs typeface="Arial" panose="020B0604020202020204" pitchFamily="34" charset="0"/>
                </a:rPr>
                <a:t>Determine how to differentiate</a:t>
              </a:r>
            </a:p>
            <a:p>
              <a:r>
                <a:rPr lang="en-US" sz="750" dirty="0">
                  <a:latin typeface="Arial" panose="020B0604020202020204" pitchFamily="34" charset="0"/>
                  <a:cs typeface="Arial" panose="020B0604020202020204" pitchFamily="34" charset="0"/>
                </a:rPr>
                <a:t>research topics, find ideas</a:t>
              </a:r>
              <a:endParaRPr lang="en-US" sz="750" dirty="0"/>
            </a:p>
          </p:txBody>
        </p:sp>
        <p:pic>
          <p:nvPicPr>
            <p:cNvPr id="7" name="Picture 6">
              <a:extLst>
                <a:ext uri="{FF2B5EF4-FFF2-40B4-BE49-F238E27FC236}">
                  <a16:creationId xmlns:a16="http://schemas.microsoft.com/office/drawing/2014/main" id="{AFB6DD72-D4BD-6A45-8713-989919E37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624" y="2377966"/>
              <a:ext cx="1118318" cy="1118318"/>
            </a:xfrm>
            <a:prstGeom prst="rect">
              <a:avLst/>
            </a:prstGeom>
          </p:spPr>
        </p:pic>
        <p:cxnSp>
          <p:nvCxnSpPr>
            <p:cNvPr id="9" name="Straight Arrow Connector 8">
              <a:extLst>
                <a:ext uri="{FF2B5EF4-FFF2-40B4-BE49-F238E27FC236}">
                  <a16:creationId xmlns:a16="http://schemas.microsoft.com/office/drawing/2014/main" id="{6E9B9235-E995-D14D-9C14-3E7FB1EF51A5}"/>
                </a:ext>
              </a:extLst>
            </p:cNvPr>
            <p:cNvCxnSpPr/>
            <p:nvPr/>
          </p:nvCxnSpPr>
          <p:spPr>
            <a:xfrm>
              <a:off x="2342702" y="3078285"/>
              <a:ext cx="10918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206E3D-402F-9947-AE82-BA25D8495743}"/>
                </a:ext>
              </a:extLst>
            </p:cNvPr>
            <p:cNvCxnSpPr/>
            <p:nvPr/>
          </p:nvCxnSpPr>
          <p:spPr>
            <a:xfrm flipV="1">
              <a:off x="2508787" y="2937125"/>
              <a:ext cx="0" cy="141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558535-95FF-A44E-8217-075D871393B8}"/>
                </a:ext>
              </a:extLst>
            </p:cNvPr>
            <p:cNvCxnSpPr/>
            <p:nvPr/>
          </p:nvCxnSpPr>
          <p:spPr>
            <a:xfrm flipV="1">
              <a:off x="3126461" y="3076404"/>
              <a:ext cx="0" cy="141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E10E14-7EDF-194A-A967-634F03634A55}"/>
                </a:ext>
              </a:extLst>
            </p:cNvPr>
            <p:cNvCxnSpPr>
              <a:cxnSpLocks/>
            </p:cNvCxnSpPr>
            <p:nvPr/>
          </p:nvCxnSpPr>
          <p:spPr>
            <a:xfrm>
              <a:off x="5295900" y="3091202"/>
              <a:ext cx="649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E27320-CC34-4946-B57B-ACF329134FEA}"/>
                </a:ext>
              </a:extLst>
            </p:cNvPr>
            <p:cNvCxnSpPr>
              <a:cxnSpLocks/>
            </p:cNvCxnSpPr>
            <p:nvPr/>
          </p:nvCxnSpPr>
          <p:spPr>
            <a:xfrm>
              <a:off x="5945281" y="2091014"/>
              <a:ext cx="0" cy="197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3AC4EF3-1AAE-DB49-85B3-FC70F4271040}"/>
                </a:ext>
              </a:extLst>
            </p:cNvPr>
            <p:cNvCxnSpPr/>
            <p:nvPr/>
          </p:nvCxnSpPr>
          <p:spPr>
            <a:xfrm>
              <a:off x="5946986" y="2091014"/>
              <a:ext cx="72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5B346E-5914-CA48-9257-1C470DFA340C}"/>
                </a:ext>
              </a:extLst>
            </p:cNvPr>
            <p:cNvCxnSpPr/>
            <p:nvPr/>
          </p:nvCxnSpPr>
          <p:spPr>
            <a:xfrm>
              <a:off x="5946986" y="2484630"/>
              <a:ext cx="72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37B628-0A17-F446-9709-B790C23FED43}"/>
                </a:ext>
              </a:extLst>
            </p:cNvPr>
            <p:cNvCxnSpPr/>
            <p:nvPr/>
          </p:nvCxnSpPr>
          <p:spPr>
            <a:xfrm>
              <a:off x="5946986" y="2878246"/>
              <a:ext cx="72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5124FFE-8629-3246-A7BC-229DBD277EA6}"/>
                </a:ext>
              </a:extLst>
            </p:cNvPr>
            <p:cNvCxnSpPr/>
            <p:nvPr/>
          </p:nvCxnSpPr>
          <p:spPr>
            <a:xfrm>
              <a:off x="5946986" y="3290029"/>
              <a:ext cx="72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2A485E1-6915-764D-B535-D0A5EE63B115}"/>
                </a:ext>
              </a:extLst>
            </p:cNvPr>
            <p:cNvCxnSpPr/>
            <p:nvPr/>
          </p:nvCxnSpPr>
          <p:spPr>
            <a:xfrm>
              <a:off x="5946986" y="3683645"/>
              <a:ext cx="72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5B2D781-930A-F048-A7F2-935CC23C52EA}"/>
                </a:ext>
              </a:extLst>
            </p:cNvPr>
            <p:cNvCxnSpPr/>
            <p:nvPr/>
          </p:nvCxnSpPr>
          <p:spPr>
            <a:xfrm>
              <a:off x="5946986" y="4065150"/>
              <a:ext cx="72669" cy="0"/>
            </a:xfrm>
            <a:prstGeom prst="line">
              <a:avLst/>
            </a:prstGeom>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3596A1F4-27E4-2A4F-9D42-36A1A330D0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965" y="1918547"/>
              <a:ext cx="344934" cy="344934"/>
            </a:xfrm>
            <a:prstGeom prst="rect">
              <a:avLst/>
            </a:prstGeom>
          </p:spPr>
        </p:pic>
        <p:pic>
          <p:nvPicPr>
            <p:cNvPr id="48" name="Picture 47">
              <a:extLst>
                <a:ext uri="{FF2B5EF4-FFF2-40B4-BE49-F238E27FC236}">
                  <a16:creationId xmlns:a16="http://schemas.microsoft.com/office/drawing/2014/main" id="{7B46931E-DC00-F44D-A957-34207477AFA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79619" y="2326339"/>
              <a:ext cx="344934" cy="344934"/>
            </a:xfrm>
            <a:prstGeom prst="rect">
              <a:avLst/>
            </a:prstGeom>
          </p:spPr>
        </p:pic>
        <p:pic>
          <p:nvPicPr>
            <p:cNvPr id="49" name="Picture 48">
              <a:extLst>
                <a:ext uri="{FF2B5EF4-FFF2-40B4-BE49-F238E27FC236}">
                  <a16:creationId xmlns:a16="http://schemas.microsoft.com/office/drawing/2014/main" id="{2F0318D2-2240-D040-B227-A639F7417DE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69839" y="2722567"/>
              <a:ext cx="344934" cy="344934"/>
            </a:xfrm>
            <a:prstGeom prst="rect">
              <a:avLst/>
            </a:prstGeom>
          </p:spPr>
        </p:pic>
        <p:pic>
          <p:nvPicPr>
            <p:cNvPr id="50" name="Picture 49">
              <a:extLst>
                <a:ext uri="{FF2B5EF4-FFF2-40B4-BE49-F238E27FC236}">
                  <a16:creationId xmlns:a16="http://schemas.microsoft.com/office/drawing/2014/main" id="{2E744499-AC77-1A4C-AF5E-F52D07E4FBA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169839" y="3098575"/>
              <a:ext cx="344934" cy="344934"/>
            </a:xfrm>
            <a:prstGeom prst="rect">
              <a:avLst/>
            </a:prstGeom>
          </p:spPr>
        </p:pic>
        <p:pic>
          <p:nvPicPr>
            <p:cNvPr id="51" name="Picture 50">
              <a:extLst>
                <a:ext uri="{FF2B5EF4-FFF2-40B4-BE49-F238E27FC236}">
                  <a16:creationId xmlns:a16="http://schemas.microsoft.com/office/drawing/2014/main" id="{770824EA-1D07-D040-B858-17C0B84CC9E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74703" y="3497307"/>
              <a:ext cx="344934" cy="344934"/>
            </a:xfrm>
            <a:prstGeom prst="rect">
              <a:avLst/>
            </a:prstGeom>
          </p:spPr>
        </p:pic>
        <p:pic>
          <p:nvPicPr>
            <p:cNvPr id="52" name="Picture 51">
              <a:extLst>
                <a:ext uri="{FF2B5EF4-FFF2-40B4-BE49-F238E27FC236}">
                  <a16:creationId xmlns:a16="http://schemas.microsoft.com/office/drawing/2014/main" id="{C54576C9-5973-4F47-9F3F-0E0DCA74A35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169839" y="3903027"/>
              <a:ext cx="344934" cy="344934"/>
            </a:xfrm>
            <a:prstGeom prst="rect">
              <a:avLst/>
            </a:prstGeom>
          </p:spPr>
        </p:pic>
      </p:grpSp>
    </p:spTree>
    <p:extLst>
      <p:ext uri="{BB962C8B-B14F-4D97-AF65-F5344CB8AC3E}">
        <p14:creationId xmlns:p14="http://schemas.microsoft.com/office/powerpoint/2010/main" val="177909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3"/>
          </p:nvPr>
        </p:nvSpPr>
        <p:spPr>
          <a:xfrm>
            <a:off x="576261" y="903817"/>
            <a:ext cx="7991475" cy="575733"/>
          </a:xfrm>
        </p:spPr>
        <p:txBody>
          <a:bodyPr>
            <a:normAutofit/>
          </a:bodyPr>
          <a:lstStyle/>
          <a:p>
            <a:pPr marL="0" indent="0">
              <a:buNone/>
            </a:pPr>
            <a:r>
              <a:rPr lang="en-US" sz="1600" dirty="0"/>
              <a:t>Evaluation, ranking, reporting, landscape analysis and other strategic efforts</a:t>
            </a:r>
          </a:p>
        </p:txBody>
      </p:sp>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65459"/>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dirty="0"/>
              <a:t>Scopus is the gold standard:</a:t>
            </a:r>
          </a:p>
        </p:txBody>
      </p:sp>
      <p:sp>
        <p:nvSpPr>
          <p:cNvPr id="42" name="Rectangle 41">
            <a:extLst>
              <a:ext uri="{FF2B5EF4-FFF2-40B4-BE49-F238E27FC236}">
                <a16:creationId xmlns:a16="http://schemas.microsoft.com/office/drawing/2014/main" id="{54670979-4874-A14D-8CAB-3986A4916B74}"/>
              </a:ext>
            </a:extLst>
          </p:cNvPr>
          <p:cNvSpPr/>
          <p:nvPr/>
        </p:nvSpPr>
        <p:spPr>
          <a:xfrm>
            <a:off x="-6629" y="506039"/>
            <a:ext cx="582890" cy="19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44" name="Rectangle 43">
            <a:extLst>
              <a:ext uri="{FF2B5EF4-FFF2-40B4-BE49-F238E27FC236}">
                <a16:creationId xmlns:a16="http://schemas.microsoft.com/office/drawing/2014/main" id="{68B58D73-96DE-2F41-A34A-D13AAF36FC65}"/>
              </a:ext>
            </a:extLst>
          </p:cNvPr>
          <p:cNvSpPr/>
          <p:nvPr/>
        </p:nvSpPr>
        <p:spPr>
          <a:xfrm>
            <a:off x="284816" y="4164249"/>
            <a:ext cx="8365695" cy="82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extLst>
              <a:ext uri="{FF2B5EF4-FFF2-40B4-BE49-F238E27FC236}">
                <a16:creationId xmlns:a16="http://schemas.microsoft.com/office/drawing/2014/main" id="{9729D479-1C7B-144D-A6F2-8AFE87E563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357"/>
          <a:stretch/>
        </p:blipFill>
        <p:spPr>
          <a:xfrm>
            <a:off x="284816" y="1140215"/>
            <a:ext cx="7254781" cy="4659936"/>
          </a:xfrm>
          <a:prstGeom prst="rect">
            <a:avLst/>
          </a:prstGeom>
        </p:spPr>
      </p:pic>
      <p:sp>
        <p:nvSpPr>
          <p:cNvPr id="46" name="TextBox 45">
            <a:extLst>
              <a:ext uri="{FF2B5EF4-FFF2-40B4-BE49-F238E27FC236}">
                <a16:creationId xmlns:a16="http://schemas.microsoft.com/office/drawing/2014/main" id="{99FCE1EE-9211-1F44-ABD7-26CE2802DA2D}"/>
              </a:ext>
            </a:extLst>
          </p:cNvPr>
          <p:cNvSpPr txBox="1"/>
          <p:nvPr/>
        </p:nvSpPr>
        <p:spPr>
          <a:xfrm>
            <a:off x="546278" y="2107507"/>
            <a:ext cx="807298" cy="603677"/>
          </a:xfrm>
          <a:prstGeom prst="rect">
            <a:avLst/>
          </a:prstGeom>
          <a:noFill/>
        </p:spPr>
        <p:txBody>
          <a:bodyPr wrap="none" rtlCol="0">
            <a:spAutoFit/>
          </a:bodyPr>
          <a:lstStyle/>
          <a:p>
            <a:r>
              <a:rPr lang="en-US" sz="900" dirty="0"/>
              <a:t>New Jersey</a:t>
            </a:r>
            <a:br>
              <a:rPr lang="en-US" sz="900" dirty="0"/>
            </a:br>
            <a:r>
              <a:rPr lang="en-US" sz="900" dirty="0"/>
              <a:t>Economic</a:t>
            </a:r>
            <a:br>
              <a:rPr lang="en-US" sz="900" dirty="0"/>
            </a:br>
            <a:r>
              <a:rPr lang="en-US" sz="900" dirty="0"/>
              <a:t>Development</a:t>
            </a:r>
            <a:br>
              <a:rPr lang="en-US" sz="900" dirty="0"/>
            </a:br>
            <a:r>
              <a:rPr lang="en-US" sz="900" dirty="0"/>
              <a:t>Authority</a:t>
            </a:r>
          </a:p>
        </p:txBody>
      </p:sp>
      <p:sp>
        <p:nvSpPr>
          <p:cNvPr id="47" name="TextBox 46">
            <a:extLst>
              <a:ext uri="{FF2B5EF4-FFF2-40B4-BE49-F238E27FC236}">
                <a16:creationId xmlns:a16="http://schemas.microsoft.com/office/drawing/2014/main" id="{4D28A666-C926-AA40-8039-90A3521E8D4F}"/>
              </a:ext>
            </a:extLst>
          </p:cNvPr>
          <p:cNvSpPr txBox="1"/>
          <p:nvPr/>
        </p:nvSpPr>
        <p:spPr>
          <a:xfrm>
            <a:off x="546278" y="2711185"/>
            <a:ext cx="711477" cy="474318"/>
          </a:xfrm>
          <a:prstGeom prst="rect">
            <a:avLst/>
          </a:prstGeom>
          <a:noFill/>
        </p:spPr>
        <p:txBody>
          <a:bodyPr wrap="none" rtlCol="0">
            <a:spAutoFit/>
          </a:bodyPr>
          <a:lstStyle/>
          <a:p>
            <a:r>
              <a:rPr lang="en-US" sz="900" dirty="0"/>
              <a:t>National</a:t>
            </a:r>
            <a:br>
              <a:rPr lang="en-US" sz="900" dirty="0"/>
            </a:br>
            <a:r>
              <a:rPr lang="en-US" sz="900" dirty="0"/>
              <a:t>Science</a:t>
            </a:r>
            <a:br>
              <a:rPr lang="en-US" sz="900" dirty="0"/>
            </a:br>
            <a:r>
              <a:rPr lang="en-US" sz="900" dirty="0"/>
              <a:t>Foundation</a:t>
            </a:r>
          </a:p>
        </p:txBody>
      </p:sp>
      <p:sp>
        <p:nvSpPr>
          <p:cNvPr id="48" name="TextBox 47">
            <a:extLst>
              <a:ext uri="{FF2B5EF4-FFF2-40B4-BE49-F238E27FC236}">
                <a16:creationId xmlns:a16="http://schemas.microsoft.com/office/drawing/2014/main" id="{2CAB04AF-4666-FB4E-9A6F-273DEAD75EF6}"/>
              </a:ext>
            </a:extLst>
          </p:cNvPr>
          <p:cNvSpPr txBox="1"/>
          <p:nvPr/>
        </p:nvSpPr>
        <p:spPr>
          <a:xfrm>
            <a:off x="1769023" y="1271651"/>
            <a:ext cx="669555" cy="215599"/>
          </a:xfrm>
          <a:prstGeom prst="rect">
            <a:avLst/>
          </a:prstGeom>
          <a:noFill/>
        </p:spPr>
        <p:txBody>
          <a:bodyPr wrap="none" rtlCol="0">
            <a:spAutoFit/>
          </a:bodyPr>
          <a:lstStyle/>
          <a:p>
            <a:r>
              <a:rPr lang="en-US" sz="900" dirty="0"/>
              <a:t>Reach NC</a:t>
            </a:r>
          </a:p>
        </p:txBody>
      </p:sp>
      <p:sp>
        <p:nvSpPr>
          <p:cNvPr id="49" name="TextBox 48">
            <a:extLst>
              <a:ext uri="{FF2B5EF4-FFF2-40B4-BE49-F238E27FC236}">
                <a16:creationId xmlns:a16="http://schemas.microsoft.com/office/drawing/2014/main" id="{17871A29-A66E-9C4D-BF07-AA7B0082BDA5}"/>
              </a:ext>
            </a:extLst>
          </p:cNvPr>
          <p:cNvSpPr txBox="1"/>
          <p:nvPr/>
        </p:nvSpPr>
        <p:spPr>
          <a:xfrm>
            <a:off x="1769023" y="2121525"/>
            <a:ext cx="831254" cy="215599"/>
          </a:xfrm>
          <a:prstGeom prst="rect">
            <a:avLst/>
          </a:prstGeom>
          <a:noFill/>
        </p:spPr>
        <p:txBody>
          <a:bodyPr wrap="none" rtlCol="0">
            <a:spAutoFit/>
          </a:bodyPr>
          <a:lstStyle/>
          <a:p>
            <a:r>
              <a:rPr lang="en-US" sz="900" dirty="0"/>
              <a:t>MD Anderson</a:t>
            </a:r>
          </a:p>
        </p:txBody>
      </p:sp>
      <p:sp>
        <p:nvSpPr>
          <p:cNvPr id="50" name="TextBox 49">
            <a:extLst>
              <a:ext uri="{FF2B5EF4-FFF2-40B4-BE49-F238E27FC236}">
                <a16:creationId xmlns:a16="http://schemas.microsoft.com/office/drawing/2014/main" id="{AAEACD57-7768-A949-8B7D-2D3646974803}"/>
              </a:ext>
            </a:extLst>
          </p:cNvPr>
          <p:cNvSpPr txBox="1"/>
          <p:nvPr/>
        </p:nvSpPr>
        <p:spPr>
          <a:xfrm>
            <a:off x="1904414" y="3143343"/>
            <a:ext cx="837243" cy="215599"/>
          </a:xfrm>
          <a:prstGeom prst="rect">
            <a:avLst/>
          </a:prstGeom>
          <a:noFill/>
        </p:spPr>
        <p:txBody>
          <a:bodyPr wrap="none" rtlCol="0">
            <a:spAutoFit/>
          </a:bodyPr>
          <a:lstStyle/>
          <a:p>
            <a:r>
              <a:rPr lang="en-US" sz="900" dirty="0"/>
              <a:t>CAPES Brazil</a:t>
            </a:r>
          </a:p>
        </p:txBody>
      </p:sp>
      <p:sp>
        <p:nvSpPr>
          <p:cNvPr id="51" name="TextBox 50">
            <a:extLst>
              <a:ext uri="{FF2B5EF4-FFF2-40B4-BE49-F238E27FC236}">
                <a16:creationId xmlns:a16="http://schemas.microsoft.com/office/drawing/2014/main" id="{7039FF33-C24E-B245-907E-59247AFEF3F3}"/>
              </a:ext>
            </a:extLst>
          </p:cNvPr>
          <p:cNvSpPr txBox="1"/>
          <p:nvPr/>
        </p:nvSpPr>
        <p:spPr>
          <a:xfrm>
            <a:off x="3683484" y="1210295"/>
            <a:ext cx="525822" cy="215599"/>
          </a:xfrm>
          <a:prstGeom prst="rect">
            <a:avLst/>
          </a:prstGeom>
          <a:noFill/>
        </p:spPr>
        <p:txBody>
          <a:bodyPr wrap="none" rtlCol="0">
            <a:spAutoFit/>
          </a:bodyPr>
          <a:lstStyle/>
          <a:p>
            <a:r>
              <a:rPr lang="en-US" sz="900" dirty="0"/>
              <a:t>UK BIS</a:t>
            </a:r>
          </a:p>
        </p:txBody>
      </p:sp>
      <p:sp>
        <p:nvSpPr>
          <p:cNvPr id="52" name="TextBox 51">
            <a:extLst>
              <a:ext uri="{FF2B5EF4-FFF2-40B4-BE49-F238E27FC236}">
                <a16:creationId xmlns:a16="http://schemas.microsoft.com/office/drawing/2014/main" id="{4CDAC4D2-D667-444D-B627-F001AB627753}"/>
              </a:ext>
            </a:extLst>
          </p:cNvPr>
          <p:cNvSpPr txBox="1"/>
          <p:nvPr/>
        </p:nvSpPr>
        <p:spPr>
          <a:xfrm>
            <a:off x="4284115" y="1222182"/>
            <a:ext cx="645599" cy="474318"/>
          </a:xfrm>
          <a:prstGeom prst="rect">
            <a:avLst/>
          </a:prstGeom>
          <a:noFill/>
        </p:spPr>
        <p:txBody>
          <a:bodyPr wrap="none" rtlCol="0">
            <a:spAutoFit/>
          </a:bodyPr>
          <a:lstStyle/>
          <a:p>
            <a:r>
              <a:rPr lang="en-US" sz="900" dirty="0"/>
              <a:t>Queen’s</a:t>
            </a:r>
            <a:br>
              <a:rPr lang="en-US" sz="900" dirty="0"/>
            </a:br>
            <a:r>
              <a:rPr lang="en-US" sz="900" dirty="0"/>
              <a:t>University</a:t>
            </a:r>
            <a:br>
              <a:rPr lang="en-US" sz="900" dirty="0"/>
            </a:br>
            <a:r>
              <a:rPr lang="en-US" sz="900" dirty="0"/>
              <a:t>Belfast</a:t>
            </a:r>
          </a:p>
        </p:txBody>
      </p:sp>
      <p:sp>
        <p:nvSpPr>
          <p:cNvPr id="53" name="TextBox 52">
            <a:extLst>
              <a:ext uri="{FF2B5EF4-FFF2-40B4-BE49-F238E27FC236}">
                <a16:creationId xmlns:a16="http://schemas.microsoft.com/office/drawing/2014/main" id="{84EAE159-C743-BA43-9F8B-DDE819E31E0C}"/>
              </a:ext>
            </a:extLst>
          </p:cNvPr>
          <p:cNvSpPr txBox="1"/>
          <p:nvPr/>
        </p:nvSpPr>
        <p:spPr>
          <a:xfrm>
            <a:off x="4929714" y="1222182"/>
            <a:ext cx="483900" cy="215599"/>
          </a:xfrm>
          <a:prstGeom prst="rect">
            <a:avLst/>
          </a:prstGeom>
          <a:noFill/>
        </p:spPr>
        <p:txBody>
          <a:bodyPr wrap="none" rtlCol="0">
            <a:spAutoFit/>
          </a:bodyPr>
          <a:lstStyle/>
          <a:p>
            <a:r>
              <a:rPr lang="en-US" sz="900" dirty="0"/>
              <a:t>STINT</a:t>
            </a:r>
          </a:p>
        </p:txBody>
      </p:sp>
      <p:sp>
        <p:nvSpPr>
          <p:cNvPr id="54" name="TextBox 53">
            <a:extLst>
              <a:ext uri="{FF2B5EF4-FFF2-40B4-BE49-F238E27FC236}">
                <a16:creationId xmlns:a16="http://schemas.microsoft.com/office/drawing/2014/main" id="{BF0CDCCC-0646-D647-AF99-8C0DE4531242}"/>
              </a:ext>
            </a:extLst>
          </p:cNvPr>
          <p:cNvSpPr txBox="1"/>
          <p:nvPr/>
        </p:nvSpPr>
        <p:spPr>
          <a:xfrm>
            <a:off x="2996536" y="1992165"/>
            <a:ext cx="771365" cy="344959"/>
          </a:xfrm>
          <a:prstGeom prst="rect">
            <a:avLst/>
          </a:prstGeom>
          <a:noFill/>
        </p:spPr>
        <p:txBody>
          <a:bodyPr wrap="none" rtlCol="0">
            <a:spAutoFit/>
          </a:bodyPr>
          <a:lstStyle/>
          <a:p>
            <a:r>
              <a:rPr lang="en-US" sz="900" dirty="0" err="1"/>
              <a:t>Université</a:t>
            </a:r>
            <a:r>
              <a:rPr lang="en-US" sz="900" dirty="0"/>
              <a:t> </a:t>
            </a:r>
          </a:p>
          <a:p>
            <a:r>
              <a:rPr lang="en-US" sz="900" dirty="0"/>
              <a:t>Paris </a:t>
            </a:r>
            <a:r>
              <a:rPr lang="en-US" sz="900" dirty="0" err="1"/>
              <a:t>Saclay</a:t>
            </a:r>
            <a:endParaRPr lang="en-US" sz="200" dirty="0"/>
          </a:p>
        </p:txBody>
      </p:sp>
      <p:sp>
        <p:nvSpPr>
          <p:cNvPr id="55" name="Rectangle 54">
            <a:extLst>
              <a:ext uri="{FF2B5EF4-FFF2-40B4-BE49-F238E27FC236}">
                <a16:creationId xmlns:a16="http://schemas.microsoft.com/office/drawing/2014/main" id="{FCC75B48-742C-4541-9797-694EB59DC742}"/>
              </a:ext>
            </a:extLst>
          </p:cNvPr>
          <p:cNvSpPr/>
          <p:nvPr/>
        </p:nvSpPr>
        <p:spPr>
          <a:xfrm>
            <a:off x="571140" y="1262218"/>
            <a:ext cx="1147937" cy="430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t>
            </a:r>
          </a:p>
        </p:txBody>
      </p:sp>
      <p:sp>
        <p:nvSpPr>
          <p:cNvPr id="56" name="TextBox 55">
            <a:extLst>
              <a:ext uri="{FF2B5EF4-FFF2-40B4-BE49-F238E27FC236}">
                <a16:creationId xmlns:a16="http://schemas.microsoft.com/office/drawing/2014/main" id="{7B75E7F5-AC70-EE4A-B635-59B8039C1912}"/>
              </a:ext>
            </a:extLst>
          </p:cNvPr>
          <p:cNvSpPr txBox="1"/>
          <p:nvPr/>
        </p:nvSpPr>
        <p:spPr>
          <a:xfrm>
            <a:off x="571140" y="1399354"/>
            <a:ext cx="718862" cy="344959"/>
          </a:xfrm>
          <a:prstGeom prst="rect">
            <a:avLst/>
          </a:prstGeom>
          <a:noFill/>
        </p:spPr>
        <p:txBody>
          <a:bodyPr wrap="square" rtlCol="0">
            <a:spAutoFit/>
          </a:bodyPr>
          <a:lstStyle/>
          <a:p>
            <a:r>
              <a:rPr lang="en-GB" sz="900" dirty="0"/>
              <a:t>The World Bank</a:t>
            </a:r>
          </a:p>
        </p:txBody>
      </p:sp>
      <p:pic>
        <p:nvPicPr>
          <p:cNvPr id="57" name="Picture 56">
            <a:extLst>
              <a:ext uri="{FF2B5EF4-FFF2-40B4-BE49-F238E27FC236}">
                <a16:creationId xmlns:a16="http://schemas.microsoft.com/office/drawing/2014/main" id="{8B6BEEA5-6727-B242-9A09-ADABF6B664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981" y="1466810"/>
            <a:ext cx="277503" cy="277503"/>
          </a:xfrm>
          <a:prstGeom prst="rect">
            <a:avLst/>
          </a:prstGeom>
        </p:spPr>
      </p:pic>
      <p:pic>
        <p:nvPicPr>
          <p:cNvPr id="58" name="Picture 3" descr="Image result for OECD logo">
            <a:hlinkClick r:id="rId4"/>
            <a:extLst>
              <a:ext uri="{FF2B5EF4-FFF2-40B4-BE49-F238E27FC236}">
                <a16:creationId xmlns:a16="http://schemas.microsoft.com/office/drawing/2014/main" id="{F33360AF-99A0-7E42-82EB-BDEA8E7F37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8771" y="1665098"/>
            <a:ext cx="643282" cy="348005"/>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a:extLst>
              <a:ext uri="{FF2B5EF4-FFF2-40B4-BE49-F238E27FC236}">
                <a16:creationId xmlns:a16="http://schemas.microsoft.com/office/drawing/2014/main" id="{F540CF12-3D67-5F4C-A5D4-78F53A79F814}"/>
              </a:ext>
            </a:extLst>
          </p:cNvPr>
          <p:cNvCxnSpPr>
            <a:cxnSpLocks/>
          </p:cNvCxnSpPr>
          <p:nvPr/>
        </p:nvCxnSpPr>
        <p:spPr>
          <a:xfrm>
            <a:off x="3047569" y="1988619"/>
            <a:ext cx="695968" cy="0"/>
          </a:xfrm>
          <a:prstGeom prst="line">
            <a:avLst/>
          </a:prstGeom>
          <a:ln w="9525">
            <a:solidFill>
              <a:schemeClr val="tx1">
                <a:lumMod val="40000"/>
                <a:lumOff val="60000"/>
              </a:schemeClr>
            </a:solidFill>
          </a:ln>
        </p:spPr>
        <p:style>
          <a:lnRef idx="1">
            <a:schemeClr val="dk1"/>
          </a:lnRef>
          <a:fillRef idx="0">
            <a:schemeClr val="dk1"/>
          </a:fillRef>
          <a:effectRef idx="0">
            <a:schemeClr val="dk1"/>
          </a:effectRef>
          <a:fontRef idx="minor">
            <a:schemeClr val="tx1"/>
          </a:fontRef>
        </p:style>
      </p:cxnSp>
      <p:pic>
        <p:nvPicPr>
          <p:cNvPr id="60" name="Picture 59">
            <a:extLst>
              <a:ext uri="{FF2B5EF4-FFF2-40B4-BE49-F238E27FC236}">
                <a16:creationId xmlns:a16="http://schemas.microsoft.com/office/drawing/2014/main" id="{BDF9F89F-8D65-084D-B2DB-2B53E8C64C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1656" y="2023385"/>
            <a:ext cx="666775" cy="326216"/>
          </a:xfrm>
          <a:prstGeom prst="rect">
            <a:avLst/>
          </a:prstGeom>
        </p:spPr>
      </p:pic>
      <p:pic>
        <p:nvPicPr>
          <p:cNvPr id="61" name="Picture 2" descr="http://www.uzh.ch/about/portrait/rankings/news/qsranking2014/world-university-rankings.jpg">
            <a:extLst>
              <a:ext uri="{FF2B5EF4-FFF2-40B4-BE49-F238E27FC236}">
                <a16:creationId xmlns:a16="http://schemas.microsoft.com/office/drawing/2014/main" id="{487F2229-B595-E043-BE8D-4E38FBF7FC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5133" y="1643900"/>
            <a:ext cx="976567" cy="281277"/>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61" descr="https://press.esmt.org/sites/default/files/styles/full_width/public/ft-mba-2014.png?itok=V08ln9m_">
            <a:extLst>
              <a:ext uri="{FF2B5EF4-FFF2-40B4-BE49-F238E27FC236}">
                <a16:creationId xmlns:a16="http://schemas.microsoft.com/office/drawing/2014/main" id="{CD627258-F210-DF4A-813A-9D2B69D2FD8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6623"/>
          <a:stretch/>
        </p:blipFill>
        <p:spPr bwMode="auto">
          <a:xfrm>
            <a:off x="7632593" y="2464146"/>
            <a:ext cx="363554" cy="453219"/>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14" descr="http://upload.wikimedia.org/wikipedia/en/d/da/Sjtu-logo-standard-red.png">
            <a:extLst>
              <a:ext uri="{FF2B5EF4-FFF2-40B4-BE49-F238E27FC236}">
                <a16:creationId xmlns:a16="http://schemas.microsoft.com/office/drawing/2014/main" id="{46072247-DB2D-BE4A-8F87-83F33363303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9460" y="3007371"/>
            <a:ext cx="424206" cy="42420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4" name="Straight Connector 63">
            <a:extLst>
              <a:ext uri="{FF2B5EF4-FFF2-40B4-BE49-F238E27FC236}">
                <a16:creationId xmlns:a16="http://schemas.microsoft.com/office/drawing/2014/main" id="{2C784000-6CC5-E54B-85BD-E005B1A6B7DC}"/>
              </a:ext>
            </a:extLst>
          </p:cNvPr>
          <p:cNvCxnSpPr/>
          <p:nvPr/>
        </p:nvCxnSpPr>
        <p:spPr>
          <a:xfrm>
            <a:off x="7441644" y="1162236"/>
            <a:ext cx="0" cy="3901753"/>
          </a:xfrm>
          <a:prstGeom prst="line">
            <a:avLst/>
          </a:prstGeom>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A04E64CB-544D-804D-97D7-E4F18118F5E2}"/>
              </a:ext>
            </a:extLst>
          </p:cNvPr>
          <p:cNvSpPr txBox="1"/>
          <p:nvPr/>
        </p:nvSpPr>
        <p:spPr>
          <a:xfrm>
            <a:off x="7539597" y="1140215"/>
            <a:ext cx="1187133" cy="431198"/>
          </a:xfrm>
          <a:prstGeom prst="rect">
            <a:avLst/>
          </a:prstGeom>
          <a:noFill/>
        </p:spPr>
        <p:txBody>
          <a:bodyPr wrap="square" rtlCol="0">
            <a:spAutoFit/>
          </a:bodyPr>
          <a:lstStyle/>
          <a:p>
            <a:r>
              <a:rPr lang="en-GB" sz="1200" dirty="0">
                <a:solidFill>
                  <a:schemeClr val="tx2"/>
                </a:solidFill>
              </a:rPr>
              <a:t>Rankings organizations</a:t>
            </a:r>
          </a:p>
        </p:txBody>
      </p:sp>
      <p:sp>
        <p:nvSpPr>
          <p:cNvPr id="66" name="TextBox 65">
            <a:extLst>
              <a:ext uri="{FF2B5EF4-FFF2-40B4-BE49-F238E27FC236}">
                <a16:creationId xmlns:a16="http://schemas.microsoft.com/office/drawing/2014/main" id="{6C51F9F8-78E8-A44C-AE7E-2FEF69BF2F93}"/>
              </a:ext>
            </a:extLst>
          </p:cNvPr>
          <p:cNvSpPr txBox="1"/>
          <p:nvPr/>
        </p:nvSpPr>
        <p:spPr>
          <a:xfrm>
            <a:off x="6357789" y="1253060"/>
            <a:ext cx="711477" cy="603677"/>
          </a:xfrm>
          <a:prstGeom prst="rect">
            <a:avLst/>
          </a:prstGeom>
          <a:noFill/>
        </p:spPr>
        <p:txBody>
          <a:bodyPr wrap="none" rtlCol="0">
            <a:spAutoFit/>
          </a:bodyPr>
          <a:lstStyle/>
          <a:p>
            <a:r>
              <a:rPr lang="en-US" sz="900" dirty="0"/>
              <a:t>Russian</a:t>
            </a:r>
            <a:br>
              <a:rPr lang="en-US" sz="900" dirty="0"/>
            </a:br>
            <a:r>
              <a:rPr lang="en-US" sz="900" dirty="0"/>
              <a:t>Foundation</a:t>
            </a:r>
            <a:br>
              <a:rPr lang="en-US" sz="900" dirty="0"/>
            </a:br>
            <a:r>
              <a:rPr lang="en-US" sz="900" dirty="0"/>
              <a:t>for Basic</a:t>
            </a:r>
            <a:br>
              <a:rPr lang="en-US" sz="900" dirty="0"/>
            </a:br>
            <a:r>
              <a:rPr lang="en-US" sz="900" dirty="0"/>
              <a:t>Research</a:t>
            </a:r>
          </a:p>
        </p:txBody>
      </p:sp>
      <p:sp>
        <p:nvSpPr>
          <p:cNvPr id="67" name="TextBox 66">
            <a:extLst>
              <a:ext uri="{FF2B5EF4-FFF2-40B4-BE49-F238E27FC236}">
                <a16:creationId xmlns:a16="http://schemas.microsoft.com/office/drawing/2014/main" id="{382495A2-3C83-2F47-A32D-5634DABBA76D}"/>
              </a:ext>
            </a:extLst>
          </p:cNvPr>
          <p:cNvSpPr txBox="1"/>
          <p:nvPr/>
        </p:nvSpPr>
        <p:spPr>
          <a:xfrm>
            <a:off x="6358904" y="1863326"/>
            <a:ext cx="645599" cy="474318"/>
          </a:xfrm>
          <a:prstGeom prst="rect">
            <a:avLst/>
          </a:prstGeom>
          <a:noFill/>
        </p:spPr>
        <p:txBody>
          <a:bodyPr wrap="none" rtlCol="0">
            <a:spAutoFit/>
          </a:bodyPr>
          <a:lstStyle/>
          <a:p>
            <a:r>
              <a:rPr lang="en-US" sz="900" dirty="0"/>
              <a:t>Ural</a:t>
            </a:r>
            <a:br>
              <a:rPr lang="en-US" sz="900" dirty="0"/>
            </a:br>
            <a:r>
              <a:rPr lang="en-US" sz="900" dirty="0"/>
              <a:t>Federal</a:t>
            </a:r>
            <a:br>
              <a:rPr lang="en-US" sz="900" dirty="0"/>
            </a:br>
            <a:r>
              <a:rPr lang="en-US" sz="900" dirty="0"/>
              <a:t>University</a:t>
            </a:r>
          </a:p>
        </p:txBody>
      </p:sp>
      <p:sp>
        <p:nvSpPr>
          <p:cNvPr id="68" name="TextBox 67">
            <a:extLst>
              <a:ext uri="{FF2B5EF4-FFF2-40B4-BE49-F238E27FC236}">
                <a16:creationId xmlns:a16="http://schemas.microsoft.com/office/drawing/2014/main" id="{554949EC-F5BC-CD4A-B3E3-C16784D81DDB}"/>
              </a:ext>
            </a:extLst>
          </p:cNvPr>
          <p:cNvSpPr txBox="1"/>
          <p:nvPr/>
        </p:nvSpPr>
        <p:spPr>
          <a:xfrm>
            <a:off x="5479955" y="2900964"/>
            <a:ext cx="447966" cy="215599"/>
          </a:xfrm>
          <a:prstGeom prst="rect">
            <a:avLst/>
          </a:prstGeom>
          <a:noFill/>
        </p:spPr>
        <p:txBody>
          <a:bodyPr wrap="none" rtlCol="0">
            <a:spAutoFit/>
          </a:bodyPr>
          <a:lstStyle/>
          <a:p>
            <a:r>
              <a:rPr lang="en-US" sz="900" dirty="0"/>
              <a:t>ISTIC</a:t>
            </a:r>
          </a:p>
        </p:txBody>
      </p:sp>
      <p:sp>
        <p:nvSpPr>
          <p:cNvPr id="69" name="TextBox 68">
            <a:extLst>
              <a:ext uri="{FF2B5EF4-FFF2-40B4-BE49-F238E27FC236}">
                <a16:creationId xmlns:a16="http://schemas.microsoft.com/office/drawing/2014/main" id="{B3FC4443-8E62-3745-830D-9305868EAE48}"/>
              </a:ext>
            </a:extLst>
          </p:cNvPr>
          <p:cNvSpPr txBox="1"/>
          <p:nvPr/>
        </p:nvSpPr>
        <p:spPr>
          <a:xfrm>
            <a:off x="5479955" y="3758781"/>
            <a:ext cx="453955" cy="215599"/>
          </a:xfrm>
          <a:prstGeom prst="rect">
            <a:avLst/>
          </a:prstGeom>
          <a:noFill/>
        </p:spPr>
        <p:txBody>
          <a:bodyPr wrap="none" rtlCol="0">
            <a:spAutoFit/>
          </a:bodyPr>
          <a:lstStyle/>
          <a:p>
            <a:r>
              <a:rPr lang="en-US" sz="900" dirty="0"/>
              <a:t>IISER</a:t>
            </a:r>
          </a:p>
        </p:txBody>
      </p:sp>
      <p:sp>
        <p:nvSpPr>
          <p:cNvPr id="70" name="TextBox 69">
            <a:extLst>
              <a:ext uri="{FF2B5EF4-FFF2-40B4-BE49-F238E27FC236}">
                <a16:creationId xmlns:a16="http://schemas.microsoft.com/office/drawing/2014/main" id="{CD1CAB06-D359-4640-8605-3E7CB8E3C7ED}"/>
              </a:ext>
            </a:extLst>
          </p:cNvPr>
          <p:cNvSpPr txBox="1"/>
          <p:nvPr/>
        </p:nvSpPr>
        <p:spPr>
          <a:xfrm>
            <a:off x="5472002" y="3987121"/>
            <a:ext cx="645599" cy="344959"/>
          </a:xfrm>
          <a:prstGeom prst="rect">
            <a:avLst/>
          </a:prstGeom>
          <a:noFill/>
        </p:spPr>
        <p:txBody>
          <a:bodyPr wrap="none" rtlCol="0">
            <a:spAutoFit/>
          </a:bodyPr>
          <a:lstStyle/>
          <a:p>
            <a:r>
              <a:rPr lang="en-US" sz="900" dirty="0"/>
              <a:t>Peking</a:t>
            </a:r>
            <a:br>
              <a:rPr lang="en-US" sz="900" dirty="0"/>
            </a:br>
            <a:r>
              <a:rPr lang="en-US" sz="900" dirty="0"/>
              <a:t>University</a:t>
            </a:r>
          </a:p>
        </p:txBody>
      </p:sp>
      <p:sp>
        <p:nvSpPr>
          <p:cNvPr id="71" name="TextBox 70">
            <a:extLst>
              <a:ext uri="{FF2B5EF4-FFF2-40B4-BE49-F238E27FC236}">
                <a16:creationId xmlns:a16="http://schemas.microsoft.com/office/drawing/2014/main" id="{14F83CA0-6F02-D14C-B342-27256BA15C91}"/>
              </a:ext>
            </a:extLst>
          </p:cNvPr>
          <p:cNvSpPr txBox="1"/>
          <p:nvPr/>
        </p:nvSpPr>
        <p:spPr>
          <a:xfrm>
            <a:off x="5491277" y="4432950"/>
            <a:ext cx="645599" cy="344959"/>
          </a:xfrm>
          <a:prstGeom prst="rect">
            <a:avLst/>
          </a:prstGeom>
          <a:noFill/>
        </p:spPr>
        <p:txBody>
          <a:bodyPr wrap="none" rtlCol="0">
            <a:spAutoFit/>
          </a:bodyPr>
          <a:lstStyle/>
          <a:p>
            <a:r>
              <a:rPr lang="en-US" sz="900" dirty="0"/>
              <a:t>Keio</a:t>
            </a:r>
            <a:br>
              <a:rPr lang="en-US" sz="900" dirty="0"/>
            </a:br>
            <a:r>
              <a:rPr lang="en-US" sz="900" dirty="0"/>
              <a:t>University</a:t>
            </a:r>
          </a:p>
        </p:txBody>
      </p:sp>
      <p:sp>
        <p:nvSpPr>
          <p:cNvPr id="72" name="TextBox 71">
            <a:extLst>
              <a:ext uri="{FF2B5EF4-FFF2-40B4-BE49-F238E27FC236}">
                <a16:creationId xmlns:a16="http://schemas.microsoft.com/office/drawing/2014/main" id="{F7B6CB48-611C-4640-8CDF-385E6B989D0A}"/>
              </a:ext>
            </a:extLst>
          </p:cNvPr>
          <p:cNvSpPr txBox="1"/>
          <p:nvPr/>
        </p:nvSpPr>
        <p:spPr>
          <a:xfrm>
            <a:off x="6378950" y="3763430"/>
            <a:ext cx="795321" cy="215599"/>
          </a:xfrm>
          <a:prstGeom prst="rect">
            <a:avLst/>
          </a:prstGeom>
          <a:noFill/>
        </p:spPr>
        <p:txBody>
          <a:bodyPr wrap="none" rtlCol="0">
            <a:spAutoFit/>
          </a:bodyPr>
          <a:lstStyle/>
          <a:p>
            <a:r>
              <a:rPr lang="en-US" sz="900" dirty="0"/>
              <a:t>TCI-Thailand</a:t>
            </a:r>
          </a:p>
        </p:txBody>
      </p:sp>
      <p:sp>
        <p:nvSpPr>
          <p:cNvPr id="73" name="TextBox 72">
            <a:extLst>
              <a:ext uri="{FF2B5EF4-FFF2-40B4-BE49-F238E27FC236}">
                <a16:creationId xmlns:a16="http://schemas.microsoft.com/office/drawing/2014/main" id="{3ADB3015-AE9D-D441-A0AA-466F684DD54E}"/>
              </a:ext>
            </a:extLst>
          </p:cNvPr>
          <p:cNvSpPr txBox="1"/>
          <p:nvPr/>
        </p:nvSpPr>
        <p:spPr>
          <a:xfrm>
            <a:off x="6393484" y="3988609"/>
            <a:ext cx="459945" cy="344959"/>
          </a:xfrm>
          <a:prstGeom prst="rect">
            <a:avLst/>
          </a:prstGeom>
          <a:noFill/>
        </p:spPr>
        <p:txBody>
          <a:bodyPr wrap="none" rtlCol="0">
            <a:spAutoFit/>
          </a:bodyPr>
          <a:lstStyle/>
          <a:p>
            <a:r>
              <a:rPr lang="en-US" sz="900" dirty="0"/>
              <a:t>NRF-</a:t>
            </a:r>
          </a:p>
          <a:p>
            <a:r>
              <a:rPr lang="en-US" sz="900" dirty="0"/>
              <a:t>Korea</a:t>
            </a:r>
          </a:p>
        </p:txBody>
      </p:sp>
      <p:sp>
        <p:nvSpPr>
          <p:cNvPr id="74" name="TextBox 73">
            <a:extLst>
              <a:ext uri="{FF2B5EF4-FFF2-40B4-BE49-F238E27FC236}">
                <a16:creationId xmlns:a16="http://schemas.microsoft.com/office/drawing/2014/main" id="{ACD80CCA-D7CE-E248-8609-97CC5E0012C2}"/>
              </a:ext>
            </a:extLst>
          </p:cNvPr>
          <p:cNvSpPr txBox="1"/>
          <p:nvPr/>
        </p:nvSpPr>
        <p:spPr>
          <a:xfrm>
            <a:off x="6369966" y="4380368"/>
            <a:ext cx="813287" cy="474318"/>
          </a:xfrm>
          <a:prstGeom prst="rect">
            <a:avLst/>
          </a:prstGeom>
          <a:noFill/>
        </p:spPr>
        <p:txBody>
          <a:bodyPr wrap="none" rtlCol="0">
            <a:spAutoFit/>
          </a:bodyPr>
          <a:lstStyle/>
          <a:p>
            <a:r>
              <a:rPr lang="en-US" sz="900" dirty="0"/>
              <a:t>Nanyang</a:t>
            </a:r>
            <a:br>
              <a:rPr lang="en-US" sz="900" dirty="0"/>
            </a:br>
            <a:r>
              <a:rPr lang="en-US" sz="900" dirty="0" err="1"/>
              <a:t>Technologica</a:t>
            </a:r>
            <a:endParaRPr lang="en-US" sz="900" dirty="0"/>
          </a:p>
          <a:p>
            <a:r>
              <a:rPr lang="en-US" sz="900" dirty="0"/>
              <a:t>University</a:t>
            </a:r>
          </a:p>
        </p:txBody>
      </p:sp>
      <p:sp>
        <p:nvSpPr>
          <p:cNvPr id="75" name="TextBox 74">
            <a:extLst>
              <a:ext uri="{FF2B5EF4-FFF2-40B4-BE49-F238E27FC236}">
                <a16:creationId xmlns:a16="http://schemas.microsoft.com/office/drawing/2014/main" id="{154FC2A2-48E1-8F4A-9572-0390D8E21B8D}"/>
              </a:ext>
            </a:extLst>
          </p:cNvPr>
          <p:cNvSpPr txBox="1"/>
          <p:nvPr/>
        </p:nvSpPr>
        <p:spPr>
          <a:xfrm>
            <a:off x="3623396" y="4078009"/>
            <a:ext cx="765376" cy="344959"/>
          </a:xfrm>
          <a:prstGeom prst="rect">
            <a:avLst/>
          </a:prstGeom>
          <a:noFill/>
        </p:spPr>
        <p:txBody>
          <a:bodyPr wrap="none" rtlCol="0">
            <a:spAutoFit/>
          </a:bodyPr>
          <a:lstStyle/>
          <a:p>
            <a:r>
              <a:rPr lang="en-US" sz="900"/>
              <a:t>Nigerian</a:t>
            </a:r>
            <a:br>
              <a:rPr lang="en-US" sz="900"/>
            </a:br>
            <a:r>
              <a:rPr lang="en-US" sz="900"/>
              <a:t>Government</a:t>
            </a:r>
            <a:endParaRPr lang="en-US" sz="900" dirty="0"/>
          </a:p>
        </p:txBody>
      </p:sp>
      <p:sp>
        <p:nvSpPr>
          <p:cNvPr id="76" name="TextBox 75">
            <a:extLst>
              <a:ext uri="{FF2B5EF4-FFF2-40B4-BE49-F238E27FC236}">
                <a16:creationId xmlns:a16="http://schemas.microsoft.com/office/drawing/2014/main" id="{1A866C1C-C5AE-4040-A04A-605C1A58E571}"/>
              </a:ext>
            </a:extLst>
          </p:cNvPr>
          <p:cNvSpPr txBox="1"/>
          <p:nvPr/>
        </p:nvSpPr>
        <p:spPr>
          <a:xfrm>
            <a:off x="4544459" y="4035626"/>
            <a:ext cx="645599" cy="344959"/>
          </a:xfrm>
          <a:prstGeom prst="rect">
            <a:avLst/>
          </a:prstGeom>
          <a:noFill/>
        </p:spPr>
        <p:txBody>
          <a:bodyPr wrap="none" rtlCol="0">
            <a:spAutoFit/>
          </a:bodyPr>
          <a:lstStyle/>
          <a:p>
            <a:r>
              <a:rPr lang="en-US" sz="900" dirty="0"/>
              <a:t>Gazi</a:t>
            </a:r>
            <a:br>
              <a:rPr lang="en-US" sz="900" dirty="0"/>
            </a:br>
            <a:r>
              <a:rPr lang="en-US" sz="900" dirty="0"/>
              <a:t>University</a:t>
            </a:r>
          </a:p>
        </p:txBody>
      </p:sp>
      <p:sp>
        <p:nvSpPr>
          <p:cNvPr id="77" name="TextBox 76">
            <a:extLst>
              <a:ext uri="{FF2B5EF4-FFF2-40B4-BE49-F238E27FC236}">
                <a16:creationId xmlns:a16="http://schemas.microsoft.com/office/drawing/2014/main" id="{0D773F60-4412-354D-A201-9AE2615268CC}"/>
              </a:ext>
            </a:extLst>
          </p:cNvPr>
          <p:cNvSpPr txBox="1"/>
          <p:nvPr/>
        </p:nvSpPr>
        <p:spPr>
          <a:xfrm>
            <a:off x="545556" y="4426111"/>
            <a:ext cx="765376" cy="474318"/>
          </a:xfrm>
          <a:prstGeom prst="rect">
            <a:avLst/>
          </a:prstGeom>
          <a:noFill/>
        </p:spPr>
        <p:txBody>
          <a:bodyPr wrap="none" rtlCol="0">
            <a:spAutoFit/>
          </a:bodyPr>
          <a:lstStyle/>
          <a:p>
            <a:r>
              <a:rPr lang="en-US" sz="900" dirty="0"/>
              <a:t>European</a:t>
            </a:r>
            <a:br>
              <a:rPr lang="en-US" sz="900" dirty="0"/>
            </a:br>
            <a:r>
              <a:rPr lang="en-US" sz="900" dirty="0"/>
              <a:t>Commission</a:t>
            </a:r>
            <a:br>
              <a:rPr lang="en-US" sz="900" dirty="0"/>
            </a:br>
            <a:r>
              <a:rPr lang="en-US" sz="900" dirty="0"/>
              <a:t>&amp; ERC</a:t>
            </a:r>
          </a:p>
        </p:txBody>
      </p:sp>
      <p:sp>
        <p:nvSpPr>
          <p:cNvPr id="78" name="TextBox 77">
            <a:extLst>
              <a:ext uri="{FF2B5EF4-FFF2-40B4-BE49-F238E27FC236}">
                <a16:creationId xmlns:a16="http://schemas.microsoft.com/office/drawing/2014/main" id="{BD0C8B79-B4C5-3D48-97E0-F34B1F37D05C}"/>
              </a:ext>
            </a:extLst>
          </p:cNvPr>
          <p:cNvSpPr txBox="1"/>
          <p:nvPr/>
        </p:nvSpPr>
        <p:spPr>
          <a:xfrm>
            <a:off x="1597605" y="4067407"/>
            <a:ext cx="813287" cy="215599"/>
          </a:xfrm>
          <a:prstGeom prst="rect">
            <a:avLst/>
          </a:prstGeom>
          <a:noFill/>
        </p:spPr>
        <p:txBody>
          <a:bodyPr wrap="none" rtlCol="0">
            <a:spAutoFit/>
          </a:bodyPr>
          <a:lstStyle/>
          <a:p>
            <a:r>
              <a:rPr lang="en-US" sz="900" dirty="0"/>
              <a:t>FCT Portugal</a:t>
            </a:r>
          </a:p>
        </p:txBody>
      </p:sp>
      <p:sp>
        <p:nvSpPr>
          <p:cNvPr id="79" name="TextBox 78">
            <a:extLst>
              <a:ext uri="{FF2B5EF4-FFF2-40B4-BE49-F238E27FC236}">
                <a16:creationId xmlns:a16="http://schemas.microsoft.com/office/drawing/2014/main" id="{D6A51624-3748-5C48-BC1E-C70311C2AB94}"/>
              </a:ext>
            </a:extLst>
          </p:cNvPr>
          <p:cNvSpPr txBox="1"/>
          <p:nvPr/>
        </p:nvSpPr>
        <p:spPr>
          <a:xfrm>
            <a:off x="1597233" y="4373174"/>
            <a:ext cx="777354" cy="215599"/>
          </a:xfrm>
          <a:prstGeom prst="rect">
            <a:avLst/>
          </a:prstGeom>
          <a:noFill/>
        </p:spPr>
        <p:txBody>
          <a:bodyPr wrap="none" rtlCol="0">
            <a:spAutoFit/>
          </a:bodyPr>
          <a:lstStyle/>
          <a:p>
            <a:r>
              <a:rPr lang="en-US" sz="900" dirty="0"/>
              <a:t>Italy ANVUR</a:t>
            </a:r>
          </a:p>
        </p:txBody>
      </p:sp>
      <p:sp>
        <p:nvSpPr>
          <p:cNvPr id="80" name="TextBox 79">
            <a:extLst>
              <a:ext uri="{FF2B5EF4-FFF2-40B4-BE49-F238E27FC236}">
                <a16:creationId xmlns:a16="http://schemas.microsoft.com/office/drawing/2014/main" id="{D1B3ADA5-D343-844C-809E-7FC0E660562E}"/>
              </a:ext>
            </a:extLst>
          </p:cNvPr>
          <p:cNvSpPr txBox="1"/>
          <p:nvPr/>
        </p:nvSpPr>
        <p:spPr>
          <a:xfrm>
            <a:off x="1597233" y="4642847"/>
            <a:ext cx="645599" cy="344959"/>
          </a:xfrm>
          <a:prstGeom prst="rect">
            <a:avLst/>
          </a:prstGeom>
          <a:noFill/>
        </p:spPr>
        <p:txBody>
          <a:bodyPr wrap="none" rtlCol="0">
            <a:spAutoFit/>
          </a:bodyPr>
          <a:lstStyle/>
          <a:p>
            <a:r>
              <a:rPr lang="en-US" sz="900" dirty="0"/>
              <a:t>Kiel</a:t>
            </a:r>
          </a:p>
          <a:p>
            <a:r>
              <a:rPr lang="en-US" sz="900" dirty="0"/>
              <a:t>University</a:t>
            </a:r>
          </a:p>
        </p:txBody>
      </p:sp>
      <p:sp>
        <p:nvSpPr>
          <p:cNvPr id="81" name="TextBox 80">
            <a:extLst>
              <a:ext uri="{FF2B5EF4-FFF2-40B4-BE49-F238E27FC236}">
                <a16:creationId xmlns:a16="http://schemas.microsoft.com/office/drawing/2014/main" id="{35CD6B51-0344-9E4C-AAF9-276C6AE56A71}"/>
              </a:ext>
            </a:extLst>
          </p:cNvPr>
          <p:cNvSpPr txBox="1"/>
          <p:nvPr/>
        </p:nvSpPr>
        <p:spPr>
          <a:xfrm>
            <a:off x="2525665" y="4067407"/>
            <a:ext cx="705488" cy="215599"/>
          </a:xfrm>
          <a:prstGeom prst="rect">
            <a:avLst/>
          </a:prstGeom>
          <a:noFill/>
        </p:spPr>
        <p:txBody>
          <a:bodyPr wrap="none" rtlCol="0">
            <a:spAutoFit/>
          </a:bodyPr>
          <a:lstStyle/>
          <a:p>
            <a:r>
              <a:rPr lang="en-US" sz="900" dirty="0"/>
              <a:t>Danish BFI</a:t>
            </a:r>
          </a:p>
        </p:txBody>
      </p:sp>
      <p:sp>
        <p:nvSpPr>
          <p:cNvPr id="82" name="TextBox 81">
            <a:extLst>
              <a:ext uri="{FF2B5EF4-FFF2-40B4-BE49-F238E27FC236}">
                <a16:creationId xmlns:a16="http://schemas.microsoft.com/office/drawing/2014/main" id="{C330068F-B185-7848-9195-359855A60A2E}"/>
              </a:ext>
            </a:extLst>
          </p:cNvPr>
          <p:cNvSpPr txBox="1"/>
          <p:nvPr/>
        </p:nvSpPr>
        <p:spPr>
          <a:xfrm>
            <a:off x="2515768" y="4391793"/>
            <a:ext cx="825265" cy="215599"/>
          </a:xfrm>
          <a:prstGeom prst="rect">
            <a:avLst/>
          </a:prstGeom>
          <a:noFill/>
        </p:spPr>
        <p:txBody>
          <a:bodyPr wrap="none" rtlCol="0">
            <a:spAutoFit/>
          </a:bodyPr>
          <a:lstStyle/>
          <a:p>
            <a:r>
              <a:rPr lang="en-US" sz="900" dirty="0"/>
              <a:t>Germany IFQ</a:t>
            </a:r>
          </a:p>
        </p:txBody>
      </p:sp>
      <p:pic>
        <p:nvPicPr>
          <p:cNvPr id="83" name="Picture 82">
            <a:extLst>
              <a:ext uri="{FF2B5EF4-FFF2-40B4-BE49-F238E27FC236}">
                <a16:creationId xmlns:a16="http://schemas.microsoft.com/office/drawing/2014/main" id="{D394A8AC-B621-7C43-998B-9E0EE8521D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9460" y="3531268"/>
            <a:ext cx="912950" cy="248047"/>
          </a:xfrm>
          <a:prstGeom prst="rect">
            <a:avLst/>
          </a:prstGeom>
        </p:spPr>
      </p:pic>
      <p:cxnSp>
        <p:nvCxnSpPr>
          <p:cNvPr id="84" name="Straight Connector 83">
            <a:extLst>
              <a:ext uri="{FF2B5EF4-FFF2-40B4-BE49-F238E27FC236}">
                <a16:creationId xmlns:a16="http://schemas.microsoft.com/office/drawing/2014/main" id="{4C889F05-9580-B743-8C4C-4C376C4BA641}"/>
              </a:ext>
            </a:extLst>
          </p:cNvPr>
          <p:cNvCxnSpPr>
            <a:cxnSpLocks/>
          </p:cNvCxnSpPr>
          <p:nvPr/>
        </p:nvCxnSpPr>
        <p:spPr>
          <a:xfrm>
            <a:off x="3039804" y="1670289"/>
            <a:ext cx="695968" cy="0"/>
          </a:xfrm>
          <a:prstGeom prst="line">
            <a:avLst/>
          </a:prstGeom>
          <a:ln w="9525">
            <a:solidFill>
              <a:schemeClr val="tx1">
                <a:lumMod val="40000"/>
                <a:lumOff val="60000"/>
              </a:schemeClr>
            </a:solidFill>
          </a:ln>
        </p:spPr>
        <p:style>
          <a:lnRef idx="1">
            <a:schemeClr val="dk1"/>
          </a:lnRef>
          <a:fillRef idx="0">
            <a:schemeClr val="dk1"/>
          </a:fillRef>
          <a:effectRef idx="0">
            <a:schemeClr val="dk1"/>
          </a:effectRef>
          <a:fontRef idx="minor">
            <a:schemeClr val="tx1"/>
          </a:fontRef>
        </p:style>
      </p:cxnSp>
      <p:pic>
        <p:nvPicPr>
          <p:cNvPr id="85" name="Picture 84">
            <a:extLst>
              <a:ext uri="{FF2B5EF4-FFF2-40B4-BE49-F238E27FC236}">
                <a16:creationId xmlns:a16="http://schemas.microsoft.com/office/drawing/2014/main" id="{8F140112-1ED8-1D4C-A8EE-7F30BD8109C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35222" y="3931105"/>
            <a:ext cx="458226" cy="408168"/>
          </a:xfrm>
          <a:prstGeom prst="rect">
            <a:avLst/>
          </a:prstGeom>
        </p:spPr>
      </p:pic>
      <p:pic>
        <p:nvPicPr>
          <p:cNvPr id="86" name="Picture 85">
            <a:extLst>
              <a:ext uri="{FF2B5EF4-FFF2-40B4-BE49-F238E27FC236}">
                <a16:creationId xmlns:a16="http://schemas.microsoft.com/office/drawing/2014/main" id="{A8D47031-B7B6-2449-AE62-5CB773403BA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4244" r="27818"/>
          <a:stretch/>
        </p:blipFill>
        <p:spPr>
          <a:xfrm>
            <a:off x="7620394" y="4467896"/>
            <a:ext cx="458937" cy="330814"/>
          </a:xfrm>
          <a:prstGeom prst="rect">
            <a:avLst/>
          </a:prstGeom>
        </p:spPr>
      </p:pic>
      <p:pic>
        <p:nvPicPr>
          <p:cNvPr id="87" name="Picture 86">
            <a:extLst>
              <a:ext uri="{FF2B5EF4-FFF2-40B4-BE49-F238E27FC236}">
                <a16:creationId xmlns:a16="http://schemas.microsoft.com/office/drawing/2014/main" id="{FDB9F2D3-4FB0-D047-A0CB-2ED4808A222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4198" t="1" r="24844" b="28887"/>
          <a:stretch/>
        </p:blipFill>
        <p:spPr>
          <a:xfrm>
            <a:off x="6578040" y="3167267"/>
            <a:ext cx="490609" cy="427909"/>
          </a:xfrm>
          <a:prstGeom prst="rect">
            <a:avLst/>
          </a:prstGeom>
        </p:spPr>
      </p:pic>
    </p:spTree>
    <p:extLst>
      <p:ext uri="{BB962C8B-B14F-4D97-AF65-F5344CB8AC3E}">
        <p14:creationId xmlns:p14="http://schemas.microsoft.com/office/powerpoint/2010/main" val="54519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Scopus content</a:t>
            </a:r>
            <a:endParaRPr lang="en-GB" dirty="0"/>
          </a:p>
        </p:txBody>
      </p:sp>
    </p:spTree>
    <p:extLst>
      <p:ext uri="{BB962C8B-B14F-4D97-AF65-F5344CB8AC3E}">
        <p14:creationId xmlns:p14="http://schemas.microsoft.com/office/powerpoint/2010/main" val="21275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175329-B321-664D-9E17-85563D722D4A}"/>
              </a:ext>
            </a:extLst>
          </p:cNvPr>
          <p:cNvSpPr/>
          <p:nvPr/>
        </p:nvSpPr>
        <p:spPr>
          <a:xfrm>
            <a:off x="-6629" y="4321147"/>
            <a:ext cx="9150629" cy="82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45" name="Group 44">
            <a:extLst>
              <a:ext uri="{FF2B5EF4-FFF2-40B4-BE49-F238E27FC236}">
                <a16:creationId xmlns:a16="http://schemas.microsoft.com/office/drawing/2014/main" id="{8E0F5337-B409-954F-8C85-04D9DD604A65}"/>
              </a:ext>
            </a:extLst>
          </p:cNvPr>
          <p:cNvGrpSpPr/>
          <p:nvPr/>
        </p:nvGrpSpPr>
        <p:grpSpPr>
          <a:xfrm>
            <a:off x="1498018" y="1016864"/>
            <a:ext cx="7309686" cy="3900913"/>
            <a:chOff x="1065033" y="2037740"/>
            <a:chExt cx="7252632" cy="3870464"/>
          </a:xfrm>
          <a:solidFill>
            <a:schemeClr val="accent1">
              <a:lumMod val="20000"/>
              <a:lumOff val="80000"/>
              <a:alpha val="60000"/>
            </a:schemeClr>
          </a:solidFill>
        </p:grpSpPr>
        <p:sp>
          <p:nvSpPr>
            <p:cNvPr id="68" name="Freeform 2509">
              <a:extLst>
                <a:ext uri="{FF2B5EF4-FFF2-40B4-BE49-F238E27FC236}">
                  <a16:creationId xmlns:a16="http://schemas.microsoft.com/office/drawing/2014/main" id="{C7E94122-B918-5B4A-9EE5-89D10F2C802B}"/>
                </a:ext>
              </a:extLst>
            </p:cNvPr>
            <p:cNvSpPr>
              <a:spLocks noChangeAspect="1"/>
            </p:cNvSpPr>
            <p:nvPr/>
          </p:nvSpPr>
          <p:spPr bwMode="auto">
            <a:xfrm>
              <a:off x="7307348" y="4517737"/>
              <a:ext cx="210945" cy="213721"/>
            </a:xfrm>
            <a:custGeom>
              <a:avLst/>
              <a:gdLst>
                <a:gd name="T0" fmla="*/ 141 w 127"/>
                <a:gd name="T1" fmla="*/ 146 h 128"/>
                <a:gd name="T2" fmla="*/ 121 w 127"/>
                <a:gd name="T3" fmla="*/ 138 h 128"/>
                <a:gd name="T4" fmla="*/ 121 w 127"/>
                <a:gd name="T5" fmla="*/ 130 h 128"/>
                <a:gd name="T6" fmla="*/ 115 w 127"/>
                <a:gd name="T7" fmla="*/ 120 h 128"/>
                <a:gd name="T8" fmla="*/ 117 w 127"/>
                <a:gd name="T9" fmla="*/ 113 h 128"/>
                <a:gd name="T10" fmla="*/ 111 w 127"/>
                <a:gd name="T11" fmla="*/ 100 h 128"/>
                <a:gd name="T12" fmla="*/ 101 w 127"/>
                <a:gd name="T13" fmla="*/ 84 h 128"/>
                <a:gd name="T14" fmla="*/ 73 w 127"/>
                <a:gd name="T15" fmla="*/ 72 h 128"/>
                <a:gd name="T16" fmla="*/ 56 w 127"/>
                <a:gd name="T17" fmla="*/ 67 h 128"/>
                <a:gd name="T18" fmla="*/ 51 w 127"/>
                <a:gd name="T19" fmla="*/ 64 h 128"/>
                <a:gd name="T20" fmla="*/ 42 w 127"/>
                <a:gd name="T21" fmla="*/ 54 h 128"/>
                <a:gd name="T22" fmla="*/ 42 w 127"/>
                <a:gd name="T23" fmla="*/ 46 h 128"/>
                <a:gd name="T24" fmla="*/ 37 w 127"/>
                <a:gd name="T25" fmla="*/ 60 h 128"/>
                <a:gd name="T26" fmla="*/ 29 w 127"/>
                <a:gd name="T27" fmla="*/ 64 h 128"/>
                <a:gd name="T28" fmla="*/ 29 w 127"/>
                <a:gd name="T29" fmla="*/ 57 h 128"/>
                <a:gd name="T30" fmla="*/ 16 w 127"/>
                <a:gd name="T31" fmla="*/ 45 h 128"/>
                <a:gd name="T32" fmla="*/ 30 w 127"/>
                <a:gd name="T33" fmla="*/ 42 h 128"/>
                <a:gd name="T34" fmla="*/ 38 w 127"/>
                <a:gd name="T35" fmla="*/ 41 h 128"/>
                <a:gd name="T36" fmla="*/ 44 w 127"/>
                <a:gd name="T37" fmla="*/ 31 h 128"/>
                <a:gd name="T38" fmla="*/ 20 w 127"/>
                <a:gd name="T39" fmla="*/ 34 h 128"/>
                <a:gd name="T40" fmla="*/ 11 w 127"/>
                <a:gd name="T41" fmla="*/ 20 h 128"/>
                <a:gd name="T42" fmla="*/ 5 w 127"/>
                <a:gd name="T43" fmla="*/ 14 h 128"/>
                <a:gd name="T44" fmla="*/ 19 w 127"/>
                <a:gd name="T45" fmla="*/ 4 h 128"/>
                <a:gd name="T46" fmla="*/ 39 w 127"/>
                <a:gd name="T47" fmla="*/ 7 h 128"/>
                <a:gd name="T48" fmla="*/ 51 w 127"/>
                <a:gd name="T49" fmla="*/ 17 h 128"/>
                <a:gd name="T50" fmla="*/ 54 w 127"/>
                <a:gd name="T51" fmla="*/ 45 h 128"/>
                <a:gd name="T52" fmla="*/ 56 w 127"/>
                <a:gd name="T53" fmla="*/ 41 h 128"/>
                <a:gd name="T54" fmla="*/ 66 w 127"/>
                <a:gd name="T55" fmla="*/ 54 h 128"/>
                <a:gd name="T56" fmla="*/ 81 w 127"/>
                <a:gd name="T57" fmla="*/ 34 h 128"/>
                <a:gd name="T58" fmla="*/ 95 w 127"/>
                <a:gd name="T59" fmla="*/ 25 h 128"/>
                <a:gd name="T60" fmla="*/ 113 w 127"/>
                <a:gd name="T61" fmla="*/ 22 h 128"/>
                <a:gd name="T62" fmla="*/ 139 w 127"/>
                <a:gd name="T63" fmla="*/ 36 h 128"/>
                <a:gd name="T64" fmla="*/ 152 w 127"/>
                <a:gd name="T65" fmla="*/ 105 h 128"/>
                <a:gd name="T66" fmla="*/ 151 w 127"/>
                <a:gd name="T67" fmla="*/ 115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28"/>
                <a:gd name="T104" fmla="*/ 127 w 127"/>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28">
                  <a:moveTo>
                    <a:pt x="124" y="128"/>
                  </a:moveTo>
                  <a:cubicBezTo>
                    <a:pt x="122" y="127"/>
                    <a:pt x="120" y="124"/>
                    <a:pt x="118" y="121"/>
                  </a:cubicBezTo>
                  <a:cubicBezTo>
                    <a:pt x="116" y="119"/>
                    <a:pt x="114" y="116"/>
                    <a:pt x="110" y="115"/>
                  </a:cubicBezTo>
                  <a:cubicBezTo>
                    <a:pt x="107" y="114"/>
                    <a:pt x="104" y="115"/>
                    <a:pt x="101" y="115"/>
                  </a:cubicBezTo>
                  <a:cubicBezTo>
                    <a:pt x="100" y="115"/>
                    <a:pt x="98" y="115"/>
                    <a:pt x="98" y="114"/>
                  </a:cubicBezTo>
                  <a:cubicBezTo>
                    <a:pt x="98" y="112"/>
                    <a:pt x="100" y="110"/>
                    <a:pt x="101" y="108"/>
                  </a:cubicBezTo>
                  <a:cubicBezTo>
                    <a:pt x="101" y="107"/>
                    <a:pt x="101" y="105"/>
                    <a:pt x="100" y="103"/>
                  </a:cubicBezTo>
                  <a:cubicBezTo>
                    <a:pt x="99" y="102"/>
                    <a:pt x="97" y="102"/>
                    <a:pt x="96" y="100"/>
                  </a:cubicBezTo>
                  <a:cubicBezTo>
                    <a:pt x="95" y="99"/>
                    <a:pt x="94" y="97"/>
                    <a:pt x="95" y="95"/>
                  </a:cubicBezTo>
                  <a:cubicBezTo>
                    <a:pt x="95" y="94"/>
                    <a:pt x="98" y="95"/>
                    <a:pt x="98" y="94"/>
                  </a:cubicBezTo>
                  <a:cubicBezTo>
                    <a:pt x="99" y="93"/>
                    <a:pt x="97" y="93"/>
                    <a:pt x="96" y="92"/>
                  </a:cubicBezTo>
                  <a:cubicBezTo>
                    <a:pt x="95" y="89"/>
                    <a:pt x="94" y="86"/>
                    <a:pt x="93" y="83"/>
                  </a:cubicBezTo>
                  <a:cubicBezTo>
                    <a:pt x="92" y="80"/>
                    <a:pt x="90" y="78"/>
                    <a:pt x="89" y="76"/>
                  </a:cubicBezTo>
                  <a:cubicBezTo>
                    <a:pt x="87" y="74"/>
                    <a:pt x="86" y="72"/>
                    <a:pt x="84" y="70"/>
                  </a:cubicBezTo>
                  <a:cubicBezTo>
                    <a:pt x="81" y="68"/>
                    <a:pt x="77" y="67"/>
                    <a:pt x="74" y="65"/>
                  </a:cubicBezTo>
                  <a:cubicBezTo>
                    <a:pt x="70" y="63"/>
                    <a:pt x="66" y="61"/>
                    <a:pt x="61" y="60"/>
                  </a:cubicBezTo>
                  <a:cubicBezTo>
                    <a:pt x="59" y="59"/>
                    <a:pt x="57" y="60"/>
                    <a:pt x="55" y="60"/>
                  </a:cubicBezTo>
                  <a:cubicBezTo>
                    <a:pt x="52" y="59"/>
                    <a:pt x="49" y="58"/>
                    <a:pt x="47" y="56"/>
                  </a:cubicBezTo>
                  <a:cubicBezTo>
                    <a:pt x="46" y="55"/>
                    <a:pt x="48" y="53"/>
                    <a:pt x="47" y="52"/>
                  </a:cubicBezTo>
                  <a:cubicBezTo>
                    <a:pt x="46" y="51"/>
                    <a:pt x="45" y="54"/>
                    <a:pt x="43" y="53"/>
                  </a:cubicBezTo>
                  <a:cubicBezTo>
                    <a:pt x="41" y="53"/>
                    <a:pt x="40" y="52"/>
                    <a:pt x="39" y="51"/>
                  </a:cubicBezTo>
                  <a:cubicBezTo>
                    <a:pt x="37" y="49"/>
                    <a:pt x="35" y="47"/>
                    <a:pt x="35" y="45"/>
                  </a:cubicBezTo>
                  <a:cubicBezTo>
                    <a:pt x="34" y="43"/>
                    <a:pt x="37" y="42"/>
                    <a:pt x="37" y="40"/>
                  </a:cubicBezTo>
                  <a:cubicBezTo>
                    <a:pt x="37" y="39"/>
                    <a:pt x="36" y="37"/>
                    <a:pt x="35" y="38"/>
                  </a:cubicBezTo>
                  <a:cubicBezTo>
                    <a:pt x="34" y="40"/>
                    <a:pt x="33" y="43"/>
                    <a:pt x="32" y="45"/>
                  </a:cubicBezTo>
                  <a:cubicBezTo>
                    <a:pt x="32" y="47"/>
                    <a:pt x="32" y="48"/>
                    <a:pt x="31" y="50"/>
                  </a:cubicBezTo>
                  <a:cubicBezTo>
                    <a:pt x="30" y="52"/>
                    <a:pt x="28" y="53"/>
                    <a:pt x="27" y="54"/>
                  </a:cubicBezTo>
                  <a:cubicBezTo>
                    <a:pt x="26" y="54"/>
                    <a:pt x="24" y="54"/>
                    <a:pt x="24" y="53"/>
                  </a:cubicBezTo>
                  <a:cubicBezTo>
                    <a:pt x="22" y="52"/>
                    <a:pt x="22" y="50"/>
                    <a:pt x="22" y="48"/>
                  </a:cubicBezTo>
                  <a:cubicBezTo>
                    <a:pt x="22" y="47"/>
                    <a:pt x="25" y="48"/>
                    <a:pt x="24" y="47"/>
                  </a:cubicBezTo>
                  <a:cubicBezTo>
                    <a:pt x="23" y="44"/>
                    <a:pt x="22" y="41"/>
                    <a:pt x="19" y="39"/>
                  </a:cubicBezTo>
                  <a:cubicBezTo>
                    <a:pt x="18" y="37"/>
                    <a:pt x="15" y="38"/>
                    <a:pt x="13" y="37"/>
                  </a:cubicBezTo>
                  <a:cubicBezTo>
                    <a:pt x="13" y="36"/>
                    <a:pt x="15" y="35"/>
                    <a:pt x="17" y="35"/>
                  </a:cubicBezTo>
                  <a:cubicBezTo>
                    <a:pt x="19" y="34"/>
                    <a:pt x="22" y="36"/>
                    <a:pt x="25" y="35"/>
                  </a:cubicBezTo>
                  <a:cubicBezTo>
                    <a:pt x="27" y="35"/>
                    <a:pt x="27" y="31"/>
                    <a:pt x="29" y="31"/>
                  </a:cubicBezTo>
                  <a:cubicBezTo>
                    <a:pt x="30" y="31"/>
                    <a:pt x="31" y="33"/>
                    <a:pt x="32" y="34"/>
                  </a:cubicBezTo>
                  <a:cubicBezTo>
                    <a:pt x="33" y="34"/>
                    <a:pt x="35" y="33"/>
                    <a:pt x="35" y="32"/>
                  </a:cubicBezTo>
                  <a:cubicBezTo>
                    <a:pt x="36" y="31"/>
                    <a:pt x="38" y="28"/>
                    <a:pt x="37" y="26"/>
                  </a:cubicBezTo>
                  <a:cubicBezTo>
                    <a:pt x="36" y="25"/>
                    <a:pt x="33" y="27"/>
                    <a:pt x="32" y="27"/>
                  </a:cubicBezTo>
                  <a:cubicBezTo>
                    <a:pt x="27" y="27"/>
                    <a:pt x="22" y="29"/>
                    <a:pt x="17" y="28"/>
                  </a:cubicBezTo>
                  <a:cubicBezTo>
                    <a:pt x="15" y="27"/>
                    <a:pt x="15" y="25"/>
                    <a:pt x="14" y="23"/>
                  </a:cubicBezTo>
                  <a:cubicBezTo>
                    <a:pt x="13" y="21"/>
                    <a:pt x="11" y="18"/>
                    <a:pt x="9" y="17"/>
                  </a:cubicBezTo>
                  <a:cubicBezTo>
                    <a:pt x="7" y="16"/>
                    <a:pt x="3" y="18"/>
                    <a:pt x="1" y="17"/>
                  </a:cubicBezTo>
                  <a:cubicBezTo>
                    <a:pt x="0" y="15"/>
                    <a:pt x="3" y="14"/>
                    <a:pt x="4" y="12"/>
                  </a:cubicBezTo>
                  <a:cubicBezTo>
                    <a:pt x="5" y="11"/>
                    <a:pt x="5" y="8"/>
                    <a:pt x="6" y="7"/>
                  </a:cubicBezTo>
                  <a:cubicBezTo>
                    <a:pt x="9" y="4"/>
                    <a:pt x="13" y="4"/>
                    <a:pt x="16" y="3"/>
                  </a:cubicBezTo>
                  <a:cubicBezTo>
                    <a:pt x="18" y="2"/>
                    <a:pt x="20" y="0"/>
                    <a:pt x="23" y="1"/>
                  </a:cubicBezTo>
                  <a:cubicBezTo>
                    <a:pt x="27" y="1"/>
                    <a:pt x="30" y="4"/>
                    <a:pt x="33" y="6"/>
                  </a:cubicBezTo>
                  <a:cubicBezTo>
                    <a:pt x="35" y="6"/>
                    <a:pt x="37" y="4"/>
                    <a:pt x="39" y="5"/>
                  </a:cubicBezTo>
                  <a:cubicBezTo>
                    <a:pt x="41" y="7"/>
                    <a:pt x="43" y="11"/>
                    <a:pt x="43" y="14"/>
                  </a:cubicBezTo>
                  <a:cubicBezTo>
                    <a:pt x="44" y="18"/>
                    <a:pt x="40" y="22"/>
                    <a:pt x="41" y="26"/>
                  </a:cubicBezTo>
                  <a:cubicBezTo>
                    <a:pt x="41" y="30"/>
                    <a:pt x="43" y="34"/>
                    <a:pt x="45" y="37"/>
                  </a:cubicBezTo>
                  <a:cubicBezTo>
                    <a:pt x="46" y="38"/>
                    <a:pt x="46" y="35"/>
                    <a:pt x="46" y="34"/>
                  </a:cubicBezTo>
                  <a:cubicBezTo>
                    <a:pt x="46" y="33"/>
                    <a:pt x="47" y="33"/>
                    <a:pt x="47" y="34"/>
                  </a:cubicBezTo>
                  <a:cubicBezTo>
                    <a:pt x="48" y="36"/>
                    <a:pt x="47" y="40"/>
                    <a:pt x="49" y="42"/>
                  </a:cubicBezTo>
                  <a:cubicBezTo>
                    <a:pt x="50" y="44"/>
                    <a:pt x="53" y="46"/>
                    <a:pt x="55" y="45"/>
                  </a:cubicBezTo>
                  <a:cubicBezTo>
                    <a:pt x="60" y="43"/>
                    <a:pt x="64" y="38"/>
                    <a:pt x="67" y="33"/>
                  </a:cubicBezTo>
                  <a:cubicBezTo>
                    <a:pt x="68" y="32"/>
                    <a:pt x="67" y="29"/>
                    <a:pt x="68" y="28"/>
                  </a:cubicBezTo>
                  <a:cubicBezTo>
                    <a:pt x="71" y="27"/>
                    <a:pt x="74" y="29"/>
                    <a:pt x="76" y="28"/>
                  </a:cubicBezTo>
                  <a:cubicBezTo>
                    <a:pt x="78" y="27"/>
                    <a:pt x="77" y="23"/>
                    <a:pt x="79" y="21"/>
                  </a:cubicBezTo>
                  <a:cubicBezTo>
                    <a:pt x="81" y="19"/>
                    <a:pt x="84" y="18"/>
                    <a:pt x="87" y="17"/>
                  </a:cubicBezTo>
                  <a:cubicBezTo>
                    <a:pt x="89" y="17"/>
                    <a:pt x="92" y="17"/>
                    <a:pt x="94" y="18"/>
                  </a:cubicBezTo>
                  <a:cubicBezTo>
                    <a:pt x="100" y="22"/>
                    <a:pt x="105" y="27"/>
                    <a:pt x="111" y="30"/>
                  </a:cubicBezTo>
                  <a:cubicBezTo>
                    <a:pt x="112" y="31"/>
                    <a:pt x="115" y="29"/>
                    <a:pt x="116" y="30"/>
                  </a:cubicBezTo>
                  <a:cubicBezTo>
                    <a:pt x="120" y="31"/>
                    <a:pt x="124" y="32"/>
                    <a:pt x="127" y="34"/>
                  </a:cubicBezTo>
                  <a:lnTo>
                    <a:pt x="127" y="87"/>
                  </a:lnTo>
                  <a:cubicBezTo>
                    <a:pt x="127" y="89"/>
                    <a:pt x="124" y="90"/>
                    <a:pt x="124" y="92"/>
                  </a:cubicBezTo>
                  <a:cubicBezTo>
                    <a:pt x="124" y="93"/>
                    <a:pt x="126" y="95"/>
                    <a:pt x="126" y="96"/>
                  </a:cubicBezTo>
                  <a:lnTo>
                    <a:pt x="124" y="128"/>
                  </a:ln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9" name="Freeform 2510">
              <a:extLst>
                <a:ext uri="{FF2B5EF4-FFF2-40B4-BE49-F238E27FC236}">
                  <a16:creationId xmlns:a16="http://schemas.microsoft.com/office/drawing/2014/main" id="{C2726FAB-5496-BD42-A5B7-B5EDF75F9C98}"/>
                </a:ext>
              </a:extLst>
            </p:cNvPr>
            <p:cNvSpPr>
              <a:spLocks noChangeAspect="1"/>
            </p:cNvSpPr>
            <p:nvPr/>
          </p:nvSpPr>
          <p:spPr bwMode="auto">
            <a:xfrm>
              <a:off x="7142199" y="4727293"/>
              <a:ext cx="37471" cy="37471"/>
            </a:xfrm>
            <a:custGeom>
              <a:avLst/>
              <a:gdLst>
                <a:gd name="T0" fmla="*/ 23 w 23"/>
                <a:gd name="T1" fmla="*/ 0 h 23"/>
                <a:gd name="T2" fmla="*/ 19 w 23"/>
                <a:gd name="T3" fmla="*/ 5 h 23"/>
                <a:gd name="T4" fmla="*/ 11 w 23"/>
                <a:gd name="T5" fmla="*/ 7 h 23"/>
                <a:gd name="T6" fmla="*/ 5 w 23"/>
                <a:gd name="T7" fmla="*/ 12 h 23"/>
                <a:gd name="T8" fmla="*/ 4 w 23"/>
                <a:gd name="T9" fmla="*/ 20 h 23"/>
                <a:gd name="T10" fmla="*/ 0 w 23"/>
                <a:gd name="T11" fmla="*/ 25 h 23"/>
                <a:gd name="T12" fmla="*/ 4 w 23"/>
                <a:gd name="T13" fmla="*/ 26 h 23"/>
                <a:gd name="T14" fmla="*/ 13 w 23"/>
                <a:gd name="T15" fmla="*/ 22 h 23"/>
                <a:gd name="T16" fmla="*/ 16 w 23"/>
                <a:gd name="T17" fmla="*/ 21 h 23"/>
                <a:gd name="T18" fmla="*/ 23 w 23"/>
                <a:gd name="T19" fmla="*/ 14 h 23"/>
                <a:gd name="T20" fmla="*/ 27 w 23"/>
                <a:gd name="T21" fmla="*/ 9 h 23"/>
                <a:gd name="T22" fmla="*/ 27 w 23"/>
                <a:gd name="T23" fmla="*/ 4 h 23"/>
                <a:gd name="T24" fmla="*/ 23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20" y="0"/>
                  </a:moveTo>
                  <a:cubicBezTo>
                    <a:pt x="19" y="2"/>
                    <a:pt x="18" y="3"/>
                    <a:pt x="16" y="4"/>
                  </a:cubicBezTo>
                  <a:cubicBezTo>
                    <a:pt x="14" y="5"/>
                    <a:pt x="11" y="5"/>
                    <a:pt x="9" y="6"/>
                  </a:cubicBezTo>
                  <a:cubicBezTo>
                    <a:pt x="7" y="7"/>
                    <a:pt x="5" y="8"/>
                    <a:pt x="4" y="10"/>
                  </a:cubicBezTo>
                  <a:cubicBezTo>
                    <a:pt x="3" y="12"/>
                    <a:pt x="4" y="15"/>
                    <a:pt x="3" y="17"/>
                  </a:cubicBezTo>
                  <a:cubicBezTo>
                    <a:pt x="3" y="18"/>
                    <a:pt x="1" y="20"/>
                    <a:pt x="0" y="21"/>
                  </a:cubicBezTo>
                  <a:cubicBezTo>
                    <a:pt x="0" y="22"/>
                    <a:pt x="2" y="23"/>
                    <a:pt x="3" y="22"/>
                  </a:cubicBezTo>
                  <a:cubicBezTo>
                    <a:pt x="6" y="22"/>
                    <a:pt x="8" y="20"/>
                    <a:pt x="11" y="19"/>
                  </a:cubicBezTo>
                  <a:cubicBezTo>
                    <a:pt x="12" y="18"/>
                    <a:pt x="13" y="19"/>
                    <a:pt x="14" y="18"/>
                  </a:cubicBezTo>
                  <a:cubicBezTo>
                    <a:pt x="16" y="17"/>
                    <a:pt x="18" y="14"/>
                    <a:pt x="20" y="12"/>
                  </a:cubicBezTo>
                  <a:cubicBezTo>
                    <a:pt x="21" y="11"/>
                    <a:pt x="22" y="10"/>
                    <a:pt x="23" y="8"/>
                  </a:cubicBezTo>
                  <a:cubicBezTo>
                    <a:pt x="23" y="7"/>
                    <a:pt x="23" y="5"/>
                    <a:pt x="23" y="3"/>
                  </a:cubicBezTo>
                  <a:cubicBezTo>
                    <a:pt x="22" y="2"/>
                    <a:pt x="21" y="1"/>
                    <a:pt x="2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0" name="Freeform 2511">
              <a:extLst>
                <a:ext uri="{FF2B5EF4-FFF2-40B4-BE49-F238E27FC236}">
                  <a16:creationId xmlns:a16="http://schemas.microsoft.com/office/drawing/2014/main" id="{DE7C9602-22F7-EE40-9676-BB5A7136BD33}"/>
                </a:ext>
              </a:extLst>
            </p:cNvPr>
            <p:cNvSpPr>
              <a:spLocks noChangeAspect="1"/>
            </p:cNvSpPr>
            <p:nvPr/>
          </p:nvSpPr>
          <p:spPr bwMode="auto">
            <a:xfrm>
              <a:off x="4888416" y="5053425"/>
              <a:ext cx="342786" cy="327519"/>
            </a:xfrm>
            <a:custGeom>
              <a:avLst/>
              <a:gdLst>
                <a:gd name="T0" fmla="*/ 235 w 206"/>
                <a:gd name="T1" fmla="*/ 85 h 197"/>
                <a:gd name="T2" fmla="*/ 229 w 206"/>
                <a:gd name="T3" fmla="*/ 95 h 197"/>
                <a:gd name="T4" fmla="*/ 215 w 206"/>
                <a:gd name="T5" fmla="*/ 86 h 197"/>
                <a:gd name="T6" fmla="*/ 218 w 206"/>
                <a:gd name="T7" fmla="*/ 71 h 197"/>
                <a:gd name="T8" fmla="*/ 235 w 206"/>
                <a:gd name="T9" fmla="*/ 72 h 197"/>
                <a:gd name="T10" fmla="*/ 233 w 206"/>
                <a:gd name="T11" fmla="*/ 62 h 197"/>
                <a:gd name="T12" fmla="*/ 231 w 206"/>
                <a:gd name="T13" fmla="*/ 36 h 197"/>
                <a:gd name="T14" fmla="*/ 229 w 206"/>
                <a:gd name="T15" fmla="*/ 19 h 197"/>
                <a:gd name="T16" fmla="*/ 225 w 206"/>
                <a:gd name="T17" fmla="*/ 5 h 197"/>
                <a:gd name="T18" fmla="*/ 218 w 206"/>
                <a:gd name="T19" fmla="*/ 2 h 197"/>
                <a:gd name="T20" fmla="*/ 201 w 206"/>
                <a:gd name="T21" fmla="*/ 1 h 197"/>
                <a:gd name="T22" fmla="*/ 188 w 206"/>
                <a:gd name="T23" fmla="*/ 4 h 197"/>
                <a:gd name="T24" fmla="*/ 175 w 206"/>
                <a:gd name="T25" fmla="*/ 12 h 197"/>
                <a:gd name="T26" fmla="*/ 158 w 206"/>
                <a:gd name="T27" fmla="*/ 36 h 197"/>
                <a:gd name="T28" fmla="*/ 143 w 206"/>
                <a:gd name="T29" fmla="*/ 46 h 197"/>
                <a:gd name="T30" fmla="*/ 138 w 206"/>
                <a:gd name="T31" fmla="*/ 63 h 197"/>
                <a:gd name="T32" fmla="*/ 122 w 206"/>
                <a:gd name="T33" fmla="*/ 66 h 197"/>
                <a:gd name="T34" fmla="*/ 109 w 206"/>
                <a:gd name="T35" fmla="*/ 56 h 197"/>
                <a:gd name="T36" fmla="*/ 97 w 206"/>
                <a:gd name="T37" fmla="*/ 59 h 197"/>
                <a:gd name="T38" fmla="*/ 89 w 206"/>
                <a:gd name="T39" fmla="*/ 74 h 197"/>
                <a:gd name="T40" fmla="*/ 79 w 206"/>
                <a:gd name="T41" fmla="*/ 84 h 197"/>
                <a:gd name="T42" fmla="*/ 62 w 206"/>
                <a:gd name="T43" fmla="*/ 85 h 197"/>
                <a:gd name="T44" fmla="*/ 65 w 206"/>
                <a:gd name="T45" fmla="*/ 69 h 197"/>
                <a:gd name="T46" fmla="*/ 59 w 206"/>
                <a:gd name="T47" fmla="*/ 53 h 197"/>
                <a:gd name="T48" fmla="*/ 53 w 206"/>
                <a:gd name="T49" fmla="*/ 115 h 197"/>
                <a:gd name="T50" fmla="*/ 44 w 206"/>
                <a:gd name="T51" fmla="*/ 121 h 197"/>
                <a:gd name="T52" fmla="*/ 34 w 206"/>
                <a:gd name="T53" fmla="*/ 122 h 197"/>
                <a:gd name="T54" fmla="*/ 16 w 206"/>
                <a:gd name="T55" fmla="*/ 121 h 197"/>
                <a:gd name="T56" fmla="*/ 8 w 206"/>
                <a:gd name="T57" fmla="*/ 108 h 197"/>
                <a:gd name="T58" fmla="*/ 5 w 206"/>
                <a:gd name="T59" fmla="*/ 117 h 197"/>
                <a:gd name="T60" fmla="*/ 4 w 206"/>
                <a:gd name="T61" fmla="*/ 129 h 197"/>
                <a:gd name="T62" fmla="*/ 19 w 206"/>
                <a:gd name="T63" fmla="*/ 168 h 197"/>
                <a:gd name="T64" fmla="*/ 25 w 206"/>
                <a:gd name="T65" fmla="*/ 195 h 197"/>
                <a:gd name="T66" fmla="*/ 20 w 206"/>
                <a:gd name="T67" fmla="*/ 199 h 197"/>
                <a:gd name="T68" fmla="*/ 26 w 206"/>
                <a:gd name="T69" fmla="*/ 217 h 197"/>
                <a:gd name="T70" fmla="*/ 34 w 206"/>
                <a:gd name="T71" fmla="*/ 224 h 197"/>
                <a:gd name="T72" fmla="*/ 49 w 206"/>
                <a:gd name="T73" fmla="*/ 235 h 197"/>
                <a:gd name="T74" fmla="*/ 65 w 206"/>
                <a:gd name="T75" fmla="*/ 225 h 197"/>
                <a:gd name="T76" fmla="*/ 80 w 206"/>
                <a:gd name="T77" fmla="*/ 222 h 197"/>
                <a:gd name="T78" fmla="*/ 100 w 206"/>
                <a:gd name="T79" fmla="*/ 222 h 197"/>
                <a:gd name="T80" fmla="*/ 121 w 206"/>
                <a:gd name="T81" fmla="*/ 222 h 197"/>
                <a:gd name="T82" fmla="*/ 134 w 206"/>
                <a:gd name="T83" fmla="*/ 218 h 197"/>
                <a:gd name="T84" fmla="*/ 147 w 206"/>
                <a:gd name="T85" fmla="*/ 213 h 197"/>
                <a:gd name="T86" fmla="*/ 169 w 206"/>
                <a:gd name="T87" fmla="*/ 200 h 197"/>
                <a:gd name="T88" fmla="*/ 191 w 206"/>
                <a:gd name="T89" fmla="*/ 177 h 197"/>
                <a:gd name="T90" fmla="*/ 206 w 206"/>
                <a:gd name="T91" fmla="*/ 161 h 197"/>
                <a:gd name="T92" fmla="*/ 219 w 206"/>
                <a:gd name="T93" fmla="*/ 133 h 197"/>
                <a:gd name="T94" fmla="*/ 235 w 206"/>
                <a:gd name="T95" fmla="*/ 121 h 197"/>
                <a:gd name="T96" fmla="*/ 243 w 206"/>
                <a:gd name="T97" fmla="*/ 97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197"/>
                <a:gd name="T149" fmla="*/ 206 w 206"/>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197">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1" name="Freeform 2512">
              <a:extLst>
                <a:ext uri="{FF2B5EF4-FFF2-40B4-BE49-F238E27FC236}">
                  <a16:creationId xmlns:a16="http://schemas.microsoft.com/office/drawing/2014/main" id="{B1A49C7A-AE5C-134C-83AD-BE264D5B9154}"/>
                </a:ext>
              </a:extLst>
            </p:cNvPr>
            <p:cNvSpPr>
              <a:spLocks noChangeAspect="1"/>
            </p:cNvSpPr>
            <p:nvPr/>
          </p:nvSpPr>
          <p:spPr bwMode="auto">
            <a:xfrm>
              <a:off x="5184018" y="5145019"/>
              <a:ext cx="30532" cy="40247"/>
            </a:xfrm>
            <a:custGeom>
              <a:avLst/>
              <a:gdLst>
                <a:gd name="T0" fmla="*/ 22 w 18"/>
                <a:gd name="T1" fmla="*/ 19 h 24"/>
                <a:gd name="T2" fmla="*/ 22 w 18"/>
                <a:gd name="T3" fmla="*/ 13 h 24"/>
                <a:gd name="T4" fmla="*/ 22 w 18"/>
                <a:gd name="T5" fmla="*/ 6 h 24"/>
                <a:gd name="T6" fmla="*/ 11 w 18"/>
                <a:gd name="T7" fmla="*/ 0 h 24"/>
                <a:gd name="T8" fmla="*/ 5 w 18"/>
                <a:gd name="T9" fmla="*/ 5 h 24"/>
                <a:gd name="T10" fmla="*/ 1 w 18"/>
                <a:gd name="T11" fmla="*/ 12 h 24"/>
                <a:gd name="T12" fmla="*/ 1 w 18"/>
                <a:gd name="T13" fmla="*/ 21 h 24"/>
                <a:gd name="T14" fmla="*/ 9 w 18"/>
                <a:gd name="T15" fmla="*/ 27 h 24"/>
                <a:gd name="T16" fmla="*/ 16 w 18"/>
                <a:gd name="T17" fmla="*/ 29 h 24"/>
                <a:gd name="T18" fmla="*/ 20 w 18"/>
                <a:gd name="T19" fmla="*/ 27 h 24"/>
                <a:gd name="T20" fmla="*/ 22 w 18"/>
                <a:gd name="T21" fmla="*/ 19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2" name="Freeform 2513">
              <a:extLst>
                <a:ext uri="{FF2B5EF4-FFF2-40B4-BE49-F238E27FC236}">
                  <a16:creationId xmlns:a16="http://schemas.microsoft.com/office/drawing/2014/main" id="{62608F0B-97A4-244D-8F33-6AE171C54822}"/>
                </a:ext>
              </a:extLst>
            </p:cNvPr>
            <p:cNvSpPr>
              <a:spLocks noChangeAspect="1"/>
            </p:cNvSpPr>
            <p:nvPr/>
          </p:nvSpPr>
          <p:spPr bwMode="auto">
            <a:xfrm>
              <a:off x="4789883" y="4924362"/>
              <a:ext cx="284499" cy="303928"/>
            </a:xfrm>
            <a:custGeom>
              <a:avLst/>
              <a:gdLst>
                <a:gd name="T0" fmla="*/ 205 w 171"/>
                <a:gd name="T1" fmla="*/ 18 h 182"/>
                <a:gd name="T2" fmla="*/ 199 w 171"/>
                <a:gd name="T3" fmla="*/ 17 h 182"/>
                <a:gd name="T4" fmla="*/ 195 w 171"/>
                <a:gd name="T5" fmla="*/ 20 h 182"/>
                <a:gd name="T6" fmla="*/ 191 w 171"/>
                <a:gd name="T7" fmla="*/ 18 h 182"/>
                <a:gd name="T8" fmla="*/ 183 w 171"/>
                <a:gd name="T9" fmla="*/ 28 h 182"/>
                <a:gd name="T10" fmla="*/ 177 w 171"/>
                <a:gd name="T11" fmla="*/ 28 h 182"/>
                <a:gd name="T12" fmla="*/ 171 w 171"/>
                <a:gd name="T13" fmla="*/ 20 h 182"/>
                <a:gd name="T14" fmla="*/ 162 w 171"/>
                <a:gd name="T15" fmla="*/ 22 h 182"/>
                <a:gd name="T16" fmla="*/ 147 w 171"/>
                <a:gd name="T17" fmla="*/ 25 h 182"/>
                <a:gd name="T18" fmla="*/ 141 w 171"/>
                <a:gd name="T19" fmla="*/ 25 h 182"/>
                <a:gd name="T20" fmla="*/ 141 w 171"/>
                <a:gd name="T21" fmla="*/ 90 h 182"/>
                <a:gd name="T22" fmla="*/ 125 w 171"/>
                <a:gd name="T23" fmla="*/ 90 h 182"/>
                <a:gd name="T24" fmla="*/ 125 w 171"/>
                <a:gd name="T25" fmla="*/ 141 h 182"/>
                <a:gd name="T26" fmla="*/ 123 w 171"/>
                <a:gd name="T27" fmla="*/ 208 h 182"/>
                <a:gd name="T28" fmla="*/ 120 w 171"/>
                <a:gd name="T29" fmla="*/ 212 h 182"/>
                <a:gd name="T30" fmla="*/ 115 w 171"/>
                <a:gd name="T31" fmla="*/ 214 h 182"/>
                <a:gd name="T32" fmla="*/ 111 w 171"/>
                <a:gd name="T33" fmla="*/ 218 h 182"/>
                <a:gd name="T34" fmla="*/ 104 w 171"/>
                <a:gd name="T35" fmla="*/ 215 h 182"/>
                <a:gd name="T36" fmla="*/ 95 w 171"/>
                <a:gd name="T37" fmla="*/ 218 h 182"/>
                <a:gd name="T38" fmla="*/ 86 w 171"/>
                <a:gd name="T39" fmla="*/ 214 h 182"/>
                <a:gd name="T40" fmla="*/ 84 w 171"/>
                <a:gd name="T41" fmla="*/ 207 h 182"/>
                <a:gd name="T42" fmla="*/ 79 w 171"/>
                <a:gd name="T43" fmla="*/ 201 h 182"/>
                <a:gd name="T44" fmla="*/ 76 w 171"/>
                <a:gd name="T45" fmla="*/ 203 h 182"/>
                <a:gd name="T46" fmla="*/ 76 w 171"/>
                <a:gd name="T47" fmla="*/ 211 h 182"/>
                <a:gd name="T48" fmla="*/ 71 w 171"/>
                <a:gd name="T49" fmla="*/ 211 h 182"/>
                <a:gd name="T50" fmla="*/ 60 w 171"/>
                <a:gd name="T51" fmla="*/ 202 h 182"/>
                <a:gd name="T52" fmla="*/ 53 w 171"/>
                <a:gd name="T53" fmla="*/ 185 h 182"/>
                <a:gd name="T54" fmla="*/ 53 w 171"/>
                <a:gd name="T55" fmla="*/ 176 h 182"/>
                <a:gd name="T56" fmla="*/ 48 w 171"/>
                <a:gd name="T57" fmla="*/ 168 h 182"/>
                <a:gd name="T58" fmla="*/ 49 w 171"/>
                <a:gd name="T59" fmla="*/ 162 h 182"/>
                <a:gd name="T60" fmla="*/ 47 w 171"/>
                <a:gd name="T61" fmla="*/ 156 h 182"/>
                <a:gd name="T62" fmla="*/ 47 w 171"/>
                <a:gd name="T63" fmla="*/ 148 h 182"/>
                <a:gd name="T64" fmla="*/ 44 w 171"/>
                <a:gd name="T65" fmla="*/ 137 h 182"/>
                <a:gd name="T66" fmla="*/ 42 w 171"/>
                <a:gd name="T67" fmla="*/ 124 h 182"/>
                <a:gd name="T68" fmla="*/ 42 w 171"/>
                <a:gd name="T69" fmla="*/ 111 h 182"/>
                <a:gd name="T70" fmla="*/ 44 w 171"/>
                <a:gd name="T71" fmla="*/ 102 h 182"/>
                <a:gd name="T72" fmla="*/ 31 w 171"/>
                <a:gd name="T73" fmla="*/ 85 h 182"/>
                <a:gd name="T74" fmla="*/ 24 w 171"/>
                <a:gd name="T75" fmla="*/ 71 h 182"/>
                <a:gd name="T76" fmla="*/ 24 w 171"/>
                <a:gd name="T77" fmla="*/ 59 h 182"/>
                <a:gd name="T78" fmla="*/ 16 w 171"/>
                <a:gd name="T79" fmla="*/ 49 h 182"/>
                <a:gd name="T80" fmla="*/ 12 w 171"/>
                <a:gd name="T81" fmla="*/ 37 h 182"/>
                <a:gd name="T82" fmla="*/ 1 w 171"/>
                <a:gd name="T83" fmla="*/ 23 h 182"/>
                <a:gd name="T84" fmla="*/ 0 w 171"/>
                <a:gd name="T85" fmla="*/ 12 h 182"/>
                <a:gd name="T86" fmla="*/ 2 w 171"/>
                <a:gd name="T87" fmla="*/ 5 h 182"/>
                <a:gd name="T88" fmla="*/ 11 w 171"/>
                <a:gd name="T89" fmla="*/ 5 h 182"/>
                <a:gd name="T90" fmla="*/ 20 w 171"/>
                <a:gd name="T91" fmla="*/ 0 h 182"/>
                <a:gd name="T92" fmla="*/ 29 w 171"/>
                <a:gd name="T93" fmla="*/ 2 h 182"/>
                <a:gd name="T94" fmla="*/ 36 w 171"/>
                <a:gd name="T95" fmla="*/ 7 h 182"/>
                <a:gd name="T96" fmla="*/ 102 w 171"/>
                <a:gd name="T97" fmla="*/ 7 h 182"/>
                <a:gd name="T98" fmla="*/ 109 w 171"/>
                <a:gd name="T99" fmla="*/ 14 h 182"/>
                <a:gd name="T100" fmla="*/ 119 w 171"/>
                <a:gd name="T101" fmla="*/ 17 h 182"/>
                <a:gd name="T102" fmla="*/ 133 w 171"/>
                <a:gd name="T103" fmla="*/ 19 h 182"/>
                <a:gd name="T104" fmla="*/ 141 w 171"/>
                <a:gd name="T105" fmla="*/ 17 h 182"/>
                <a:gd name="T106" fmla="*/ 151 w 171"/>
                <a:gd name="T107" fmla="*/ 19 h 182"/>
                <a:gd name="T108" fmla="*/ 180 w 171"/>
                <a:gd name="T109" fmla="*/ 13 h 182"/>
                <a:gd name="T110" fmla="*/ 193 w 171"/>
                <a:gd name="T111" fmla="*/ 10 h 182"/>
                <a:gd name="T112" fmla="*/ 199 w 171"/>
                <a:gd name="T113" fmla="*/ 11 h 182"/>
                <a:gd name="T114" fmla="*/ 205 w 171"/>
                <a:gd name="T115" fmla="*/ 18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182"/>
                <a:gd name="T176" fmla="*/ 171 w 171"/>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3" name="Freeform 2514">
              <a:extLst>
                <a:ext uri="{FF2B5EF4-FFF2-40B4-BE49-F238E27FC236}">
                  <a16:creationId xmlns:a16="http://schemas.microsoft.com/office/drawing/2014/main" id="{E5DD5AA3-846B-5A41-9419-F8FB60A79A2B}"/>
                </a:ext>
              </a:extLst>
            </p:cNvPr>
            <p:cNvSpPr>
              <a:spLocks noChangeAspect="1"/>
            </p:cNvSpPr>
            <p:nvPr/>
          </p:nvSpPr>
          <p:spPr bwMode="auto">
            <a:xfrm>
              <a:off x="4963357" y="4947954"/>
              <a:ext cx="192903" cy="224823"/>
            </a:xfrm>
            <a:custGeom>
              <a:avLst/>
              <a:gdLst>
                <a:gd name="T0" fmla="*/ 139 w 116"/>
                <a:gd name="T1" fmla="*/ 76 h 135"/>
                <a:gd name="T2" fmla="*/ 137 w 116"/>
                <a:gd name="T3" fmla="*/ 73 h 135"/>
                <a:gd name="T4" fmla="*/ 137 w 116"/>
                <a:gd name="T5" fmla="*/ 70 h 135"/>
                <a:gd name="T6" fmla="*/ 128 w 116"/>
                <a:gd name="T7" fmla="*/ 66 h 135"/>
                <a:gd name="T8" fmla="*/ 121 w 116"/>
                <a:gd name="T9" fmla="*/ 65 h 135"/>
                <a:gd name="T10" fmla="*/ 116 w 116"/>
                <a:gd name="T11" fmla="*/ 58 h 135"/>
                <a:gd name="T12" fmla="*/ 116 w 116"/>
                <a:gd name="T13" fmla="*/ 47 h 135"/>
                <a:gd name="T14" fmla="*/ 111 w 116"/>
                <a:gd name="T15" fmla="*/ 47 h 135"/>
                <a:gd name="T16" fmla="*/ 111 w 116"/>
                <a:gd name="T17" fmla="*/ 40 h 135"/>
                <a:gd name="T18" fmla="*/ 99 w 116"/>
                <a:gd name="T19" fmla="*/ 32 h 135"/>
                <a:gd name="T20" fmla="*/ 93 w 116"/>
                <a:gd name="T21" fmla="*/ 30 h 135"/>
                <a:gd name="T22" fmla="*/ 90 w 116"/>
                <a:gd name="T23" fmla="*/ 18 h 135"/>
                <a:gd name="T24" fmla="*/ 85 w 116"/>
                <a:gd name="T25" fmla="*/ 11 h 135"/>
                <a:gd name="T26" fmla="*/ 80 w 116"/>
                <a:gd name="T27" fmla="*/ 1 h 135"/>
                <a:gd name="T28" fmla="*/ 74 w 116"/>
                <a:gd name="T29" fmla="*/ 0 h 135"/>
                <a:gd name="T30" fmla="*/ 71 w 116"/>
                <a:gd name="T31" fmla="*/ 4 h 135"/>
                <a:gd name="T32" fmla="*/ 66 w 116"/>
                <a:gd name="T33" fmla="*/ 1 h 135"/>
                <a:gd name="T34" fmla="*/ 59 w 116"/>
                <a:gd name="T35" fmla="*/ 11 h 135"/>
                <a:gd name="T36" fmla="*/ 53 w 116"/>
                <a:gd name="T37" fmla="*/ 11 h 135"/>
                <a:gd name="T38" fmla="*/ 47 w 116"/>
                <a:gd name="T39" fmla="*/ 4 h 135"/>
                <a:gd name="T40" fmla="*/ 37 w 116"/>
                <a:gd name="T41" fmla="*/ 5 h 135"/>
                <a:gd name="T42" fmla="*/ 23 w 116"/>
                <a:gd name="T43" fmla="*/ 8 h 135"/>
                <a:gd name="T44" fmla="*/ 17 w 116"/>
                <a:gd name="T45" fmla="*/ 8 h 135"/>
                <a:gd name="T46" fmla="*/ 17 w 116"/>
                <a:gd name="T47" fmla="*/ 73 h 135"/>
                <a:gd name="T48" fmla="*/ 0 w 116"/>
                <a:gd name="T49" fmla="*/ 73 h 135"/>
                <a:gd name="T50" fmla="*/ 0 w 116"/>
                <a:gd name="T51" fmla="*/ 124 h 135"/>
                <a:gd name="T52" fmla="*/ 5 w 116"/>
                <a:gd name="T53" fmla="*/ 128 h 135"/>
                <a:gd name="T54" fmla="*/ 7 w 116"/>
                <a:gd name="T55" fmla="*/ 139 h 135"/>
                <a:gd name="T56" fmla="*/ 11 w 116"/>
                <a:gd name="T57" fmla="*/ 145 h 135"/>
                <a:gd name="T58" fmla="*/ 6 w 116"/>
                <a:gd name="T59" fmla="*/ 155 h 135"/>
                <a:gd name="T60" fmla="*/ 8 w 116"/>
                <a:gd name="T61" fmla="*/ 161 h 135"/>
                <a:gd name="T62" fmla="*/ 14 w 116"/>
                <a:gd name="T63" fmla="*/ 158 h 135"/>
                <a:gd name="T64" fmla="*/ 25 w 116"/>
                <a:gd name="T65" fmla="*/ 160 h 135"/>
                <a:gd name="T66" fmla="*/ 26 w 116"/>
                <a:gd name="T67" fmla="*/ 156 h 135"/>
                <a:gd name="T68" fmla="*/ 35 w 116"/>
                <a:gd name="T69" fmla="*/ 150 h 135"/>
                <a:gd name="T70" fmla="*/ 40 w 116"/>
                <a:gd name="T71" fmla="*/ 144 h 135"/>
                <a:gd name="T72" fmla="*/ 43 w 116"/>
                <a:gd name="T73" fmla="*/ 134 h 135"/>
                <a:gd name="T74" fmla="*/ 49 w 116"/>
                <a:gd name="T75" fmla="*/ 132 h 135"/>
                <a:gd name="T76" fmla="*/ 55 w 116"/>
                <a:gd name="T77" fmla="*/ 132 h 135"/>
                <a:gd name="T78" fmla="*/ 60 w 116"/>
                <a:gd name="T79" fmla="*/ 139 h 135"/>
                <a:gd name="T80" fmla="*/ 68 w 116"/>
                <a:gd name="T81" fmla="*/ 142 h 135"/>
                <a:gd name="T82" fmla="*/ 73 w 116"/>
                <a:gd name="T83" fmla="*/ 140 h 135"/>
                <a:gd name="T84" fmla="*/ 84 w 116"/>
                <a:gd name="T85" fmla="*/ 139 h 135"/>
                <a:gd name="T86" fmla="*/ 86 w 116"/>
                <a:gd name="T87" fmla="*/ 132 h 135"/>
                <a:gd name="T88" fmla="*/ 89 w 116"/>
                <a:gd name="T89" fmla="*/ 121 h 135"/>
                <a:gd name="T90" fmla="*/ 97 w 116"/>
                <a:gd name="T91" fmla="*/ 119 h 135"/>
                <a:gd name="T92" fmla="*/ 104 w 116"/>
                <a:gd name="T93" fmla="*/ 112 h 135"/>
                <a:gd name="T94" fmla="*/ 107 w 116"/>
                <a:gd name="T95" fmla="*/ 101 h 135"/>
                <a:gd name="T96" fmla="*/ 121 w 116"/>
                <a:gd name="T97" fmla="*/ 88 h 135"/>
                <a:gd name="T98" fmla="*/ 129 w 116"/>
                <a:gd name="T99" fmla="*/ 82 h 135"/>
                <a:gd name="T100" fmla="*/ 134 w 116"/>
                <a:gd name="T101" fmla="*/ 79 h 135"/>
                <a:gd name="T102" fmla="*/ 139 w 116"/>
                <a:gd name="T103" fmla="*/ 76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5"/>
                <a:gd name="T158" fmla="*/ 116 w 116"/>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4" name="Freeform 2515">
              <a:extLst>
                <a:ext uri="{FF2B5EF4-FFF2-40B4-BE49-F238E27FC236}">
                  <a16:creationId xmlns:a16="http://schemas.microsoft.com/office/drawing/2014/main" id="{B7110A83-30A6-294A-A7AC-8FB829AF5AF1}"/>
                </a:ext>
              </a:extLst>
            </p:cNvPr>
            <p:cNvSpPr>
              <a:spLocks noChangeAspect="1"/>
            </p:cNvSpPr>
            <p:nvPr/>
          </p:nvSpPr>
          <p:spPr bwMode="auto">
            <a:xfrm>
              <a:off x="5074380" y="4891054"/>
              <a:ext cx="163760" cy="170700"/>
            </a:xfrm>
            <a:custGeom>
              <a:avLst/>
              <a:gdLst>
                <a:gd name="T0" fmla="*/ 92 w 98"/>
                <a:gd name="T1" fmla="*/ 122 h 102"/>
                <a:gd name="T2" fmla="*/ 108 w 98"/>
                <a:gd name="T3" fmla="*/ 103 h 102"/>
                <a:gd name="T4" fmla="*/ 108 w 98"/>
                <a:gd name="T5" fmla="*/ 92 h 102"/>
                <a:gd name="T6" fmla="*/ 111 w 98"/>
                <a:gd name="T7" fmla="*/ 88 h 102"/>
                <a:gd name="T8" fmla="*/ 113 w 98"/>
                <a:gd name="T9" fmla="*/ 82 h 102"/>
                <a:gd name="T10" fmla="*/ 117 w 98"/>
                <a:gd name="T11" fmla="*/ 76 h 102"/>
                <a:gd name="T12" fmla="*/ 112 w 98"/>
                <a:gd name="T13" fmla="*/ 72 h 102"/>
                <a:gd name="T14" fmla="*/ 113 w 98"/>
                <a:gd name="T15" fmla="*/ 68 h 102"/>
                <a:gd name="T16" fmla="*/ 110 w 98"/>
                <a:gd name="T17" fmla="*/ 62 h 102"/>
                <a:gd name="T18" fmla="*/ 112 w 98"/>
                <a:gd name="T19" fmla="*/ 59 h 102"/>
                <a:gd name="T20" fmla="*/ 118 w 98"/>
                <a:gd name="T21" fmla="*/ 52 h 102"/>
                <a:gd name="T22" fmla="*/ 116 w 98"/>
                <a:gd name="T23" fmla="*/ 45 h 102"/>
                <a:gd name="T24" fmla="*/ 116 w 98"/>
                <a:gd name="T25" fmla="*/ 33 h 102"/>
                <a:gd name="T26" fmla="*/ 111 w 98"/>
                <a:gd name="T27" fmla="*/ 22 h 102"/>
                <a:gd name="T28" fmla="*/ 101 w 98"/>
                <a:gd name="T29" fmla="*/ 19 h 102"/>
                <a:gd name="T30" fmla="*/ 98 w 98"/>
                <a:gd name="T31" fmla="*/ 14 h 102"/>
                <a:gd name="T32" fmla="*/ 94 w 98"/>
                <a:gd name="T33" fmla="*/ 10 h 102"/>
                <a:gd name="T34" fmla="*/ 87 w 98"/>
                <a:gd name="T35" fmla="*/ 7 h 102"/>
                <a:gd name="T36" fmla="*/ 78 w 98"/>
                <a:gd name="T37" fmla="*/ 7 h 102"/>
                <a:gd name="T38" fmla="*/ 76 w 98"/>
                <a:gd name="T39" fmla="*/ 5 h 102"/>
                <a:gd name="T40" fmla="*/ 78 w 98"/>
                <a:gd name="T41" fmla="*/ 1 h 102"/>
                <a:gd name="T42" fmla="*/ 70 w 98"/>
                <a:gd name="T43" fmla="*/ 1 h 102"/>
                <a:gd name="T44" fmla="*/ 57 w 98"/>
                <a:gd name="T45" fmla="*/ 8 h 102"/>
                <a:gd name="T46" fmla="*/ 55 w 98"/>
                <a:gd name="T47" fmla="*/ 17 h 102"/>
                <a:gd name="T48" fmla="*/ 43 w 98"/>
                <a:gd name="T49" fmla="*/ 24 h 102"/>
                <a:gd name="T50" fmla="*/ 36 w 98"/>
                <a:gd name="T51" fmla="*/ 30 h 102"/>
                <a:gd name="T52" fmla="*/ 33 w 98"/>
                <a:gd name="T53" fmla="*/ 37 h 102"/>
                <a:gd name="T54" fmla="*/ 26 w 98"/>
                <a:gd name="T55" fmla="*/ 43 h 102"/>
                <a:gd name="T56" fmla="*/ 18 w 98"/>
                <a:gd name="T57" fmla="*/ 45 h 102"/>
                <a:gd name="T58" fmla="*/ 13 w 98"/>
                <a:gd name="T59" fmla="*/ 42 h 102"/>
                <a:gd name="T60" fmla="*/ 5 w 98"/>
                <a:gd name="T61" fmla="*/ 41 h 102"/>
                <a:gd name="T62" fmla="*/ 0 w 98"/>
                <a:gd name="T63" fmla="*/ 42 h 102"/>
                <a:gd name="T64" fmla="*/ 5 w 98"/>
                <a:gd name="T65" fmla="*/ 52 h 102"/>
                <a:gd name="T66" fmla="*/ 10 w 98"/>
                <a:gd name="T67" fmla="*/ 59 h 102"/>
                <a:gd name="T68" fmla="*/ 13 w 98"/>
                <a:gd name="T69" fmla="*/ 71 h 102"/>
                <a:gd name="T70" fmla="*/ 19 w 98"/>
                <a:gd name="T71" fmla="*/ 74 h 102"/>
                <a:gd name="T72" fmla="*/ 31 w 98"/>
                <a:gd name="T73" fmla="*/ 81 h 102"/>
                <a:gd name="T74" fmla="*/ 31 w 98"/>
                <a:gd name="T75" fmla="*/ 88 h 102"/>
                <a:gd name="T76" fmla="*/ 36 w 98"/>
                <a:gd name="T77" fmla="*/ 88 h 102"/>
                <a:gd name="T78" fmla="*/ 36 w 98"/>
                <a:gd name="T79" fmla="*/ 99 h 102"/>
                <a:gd name="T80" fmla="*/ 41 w 98"/>
                <a:gd name="T81" fmla="*/ 106 h 102"/>
                <a:gd name="T82" fmla="*/ 48 w 98"/>
                <a:gd name="T83" fmla="*/ 107 h 102"/>
                <a:gd name="T84" fmla="*/ 57 w 98"/>
                <a:gd name="T85" fmla="*/ 111 h 102"/>
                <a:gd name="T86" fmla="*/ 57 w 98"/>
                <a:gd name="T87" fmla="*/ 115 h 102"/>
                <a:gd name="T88" fmla="*/ 59 w 98"/>
                <a:gd name="T89" fmla="*/ 117 h 102"/>
                <a:gd name="T90" fmla="*/ 67 w 98"/>
                <a:gd name="T91" fmla="*/ 118 h 102"/>
                <a:gd name="T92" fmla="*/ 78 w 98"/>
                <a:gd name="T93" fmla="*/ 119 h 102"/>
                <a:gd name="T94" fmla="*/ 84 w 98"/>
                <a:gd name="T95" fmla="*/ 119 h 102"/>
                <a:gd name="T96" fmla="*/ 89 w 98"/>
                <a:gd name="T97" fmla="*/ 122 h 102"/>
                <a:gd name="T98" fmla="*/ 92 w 98"/>
                <a:gd name="T99" fmla="*/ 122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102"/>
                <a:gd name="T152" fmla="*/ 98 w 98"/>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5" name="Freeform 2516">
              <a:extLst>
                <a:ext uri="{FF2B5EF4-FFF2-40B4-BE49-F238E27FC236}">
                  <a16:creationId xmlns:a16="http://schemas.microsoft.com/office/drawing/2014/main" id="{636C6B79-4B8B-5E41-A88D-A7DD058EEBDA}"/>
                </a:ext>
              </a:extLst>
            </p:cNvPr>
            <p:cNvSpPr>
              <a:spLocks noChangeAspect="1"/>
            </p:cNvSpPr>
            <p:nvPr/>
          </p:nvSpPr>
          <p:spPr bwMode="auto">
            <a:xfrm>
              <a:off x="5179853" y="4761987"/>
              <a:ext cx="223436" cy="410787"/>
            </a:xfrm>
            <a:custGeom>
              <a:avLst/>
              <a:gdLst>
                <a:gd name="T0" fmla="*/ 37 w 134"/>
                <a:gd name="T1" fmla="*/ 290 h 247"/>
                <a:gd name="T2" fmla="*/ 35 w 134"/>
                <a:gd name="T3" fmla="*/ 276 h 247"/>
                <a:gd name="T4" fmla="*/ 40 w 134"/>
                <a:gd name="T5" fmla="*/ 270 h 247"/>
                <a:gd name="T6" fmla="*/ 58 w 134"/>
                <a:gd name="T7" fmla="*/ 260 h 247"/>
                <a:gd name="T8" fmla="*/ 76 w 134"/>
                <a:gd name="T9" fmla="*/ 248 h 247"/>
                <a:gd name="T10" fmla="*/ 77 w 134"/>
                <a:gd name="T11" fmla="*/ 231 h 247"/>
                <a:gd name="T12" fmla="*/ 74 w 134"/>
                <a:gd name="T13" fmla="*/ 207 h 247"/>
                <a:gd name="T14" fmla="*/ 67 w 134"/>
                <a:gd name="T15" fmla="*/ 191 h 247"/>
                <a:gd name="T16" fmla="*/ 66 w 134"/>
                <a:gd name="T17" fmla="*/ 173 h 247"/>
                <a:gd name="T18" fmla="*/ 85 w 134"/>
                <a:gd name="T19" fmla="*/ 153 h 247"/>
                <a:gd name="T20" fmla="*/ 102 w 134"/>
                <a:gd name="T21" fmla="*/ 134 h 247"/>
                <a:gd name="T22" fmla="*/ 137 w 134"/>
                <a:gd name="T23" fmla="*/ 114 h 247"/>
                <a:gd name="T24" fmla="*/ 161 w 134"/>
                <a:gd name="T25" fmla="*/ 80 h 247"/>
                <a:gd name="T26" fmla="*/ 160 w 134"/>
                <a:gd name="T27" fmla="*/ 73 h 247"/>
                <a:gd name="T28" fmla="*/ 157 w 134"/>
                <a:gd name="T29" fmla="*/ 53 h 247"/>
                <a:gd name="T30" fmla="*/ 154 w 134"/>
                <a:gd name="T31" fmla="*/ 22 h 247"/>
                <a:gd name="T32" fmla="*/ 159 w 134"/>
                <a:gd name="T33" fmla="*/ 6 h 247"/>
                <a:gd name="T34" fmla="*/ 153 w 134"/>
                <a:gd name="T35" fmla="*/ 2 h 247"/>
                <a:gd name="T36" fmla="*/ 133 w 134"/>
                <a:gd name="T37" fmla="*/ 16 h 247"/>
                <a:gd name="T38" fmla="*/ 124 w 134"/>
                <a:gd name="T39" fmla="*/ 17 h 247"/>
                <a:gd name="T40" fmla="*/ 113 w 134"/>
                <a:gd name="T41" fmla="*/ 23 h 247"/>
                <a:gd name="T42" fmla="*/ 96 w 134"/>
                <a:gd name="T43" fmla="*/ 24 h 247"/>
                <a:gd name="T44" fmla="*/ 83 w 134"/>
                <a:gd name="T45" fmla="*/ 22 h 247"/>
                <a:gd name="T46" fmla="*/ 70 w 134"/>
                <a:gd name="T47" fmla="*/ 19 h 247"/>
                <a:gd name="T48" fmla="*/ 66 w 134"/>
                <a:gd name="T49" fmla="*/ 35 h 247"/>
                <a:gd name="T50" fmla="*/ 68 w 134"/>
                <a:gd name="T51" fmla="*/ 53 h 247"/>
                <a:gd name="T52" fmla="*/ 77 w 134"/>
                <a:gd name="T53" fmla="*/ 66 h 247"/>
                <a:gd name="T54" fmla="*/ 85 w 134"/>
                <a:gd name="T55" fmla="*/ 81 h 247"/>
                <a:gd name="T56" fmla="*/ 85 w 134"/>
                <a:gd name="T57" fmla="*/ 102 h 247"/>
                <a:gd name="T58" fmla="*/ 77 w 134"/>
                <a:gd name="T59" fmla="*/ 109 h 247"/>
                <a:gd name="T60" fmla="*/ 65 w 134"/>
                <a:gd name="T61" fmla="*/ 107 h 247"/>
                <a:gd name="T62" fmla="*/ 61 w 134"/>
                <a:gd name="T63" fmla="*/ 97 h 247"/>
                <a:gd name="T64" fmla="*/ 66 w 134"/>
                <a:gd name="T65" fmla="*/ 79 h 247"/>
                <a:gd name="T66" fmla="*/ 52 w 134"/>
                <a:gd name="T67" fmla="*/ 75 h 247"/>
                <a:gd name="T68" fmla="*/ 43 w 134"/>
                <a:gd name="T69" fmla="*/ 67 h 247"/>
                <a:gd name="T70" fmla="*/ 4 w 134"/>
                <a:gd name="T71" fmla="*/ 91 h 247"/>
                <a:gd name="T72" fmla="*/ 0 w 134"/>
                <a:gd name="T73" fmla="*/ 98 h 247"/>
                <a:gd name="T74" fmla="*/ 11 w 134"/>
                <a:gd name="T75" fmla="*/ 101 h 247"/>
                <a:gd name="T76" fmla="*/ 22 w 134"/>
                <a:gd name="T77" fmla="*/ 108 h 247"/>
                <a:gd name="T78" fmla="*/ 35 w 134"/>
                <a:gd name="T79" fmla="*/ 115 h 247"/>
                <a:gd name="T80" fmla="*/ 40 w 134"/>
                <a:gd name="T81" fmla="*/ 138 h 247"/>
                <a:gd name="T82" fmla="*/ 36 w 134"/>
                <a:gd name="T83" fmla="*/ 152 h 247"/>
                <a:gd name="T84" fmla="*/ 37 w 134"/>
                <a:gd name="T85" fmla="*/ 161 h 247"/>
                <a:gd name="T86" fmla="*/ 41 w 134"/>
                <a:gd name="T87" fmla="*/ 169 h 247"/>
                <a:gd name="T88" fmla="*/ 35 w 134"/>
                <a:gd name="T89" fmla="*/ 181 h 247"/>
                <a:gd name="T90" fmla="*/ 32 w 134"/>
                <a:gd name="T91" fmla="*/ 195 h 247"/>
                <a:gd name="T92" fmla="*/ 17 w 134"/>
                <a:gd name="T93" fmla="*/ 224 h 247"/>
                <a:gd name="T94" fmla="*/ 19 w 134"/>
                <a:gd name="T95" fmla="*/ 236 h 247"/>
                <a:gd name="T96" fmla="*/ 24 w 134"/>
                <a:gd name="T97" fmla="*/ 254 h 247"/>
                <a:gd name="T98" fmla="*/ 23 w 134"/>
                <a:gd name="T99" fmla="*/ 277 h 247"/>
                <a:gd name="T100" fmla="*/ 25 w 134"/>
                <a:gd name="T101" fmla="*/ 289 h 247"/>
                <a:gd name="T102" fmla="*/ 37 w 134"/>
                <a:gd name="T103" fmla="*/ 296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47"/>
                <a:gd name="T158" fmla="*/ 134 w 134"/>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6" name="Freeform 2517">
              <a:extLst>
                <a:ext uri="{FF2B5EF4-FFF2-40B4-BE49-F238E27FC236}">
                  <a16:creationId xmlns:a16="http://schemas.microsoft.com/office/drawing/2014/main" id="{650CD0B9-93A2-5E49-A4BB-B71F7F42A1F8}"/>
                </a:ext>
              </a:extLst>
            </p:cNvPr>
            <p:cNvSpPr>
              <a:spLocks noChangeAspect="1"/>
            </p:cNvSpPr>
            <p:nvPr/>
          </p:nvSpPr>
          <p:spPr bwMode="auto">
            <a:xfrm>
              <a:off x="5231202" y="4737009"/>
              <a:ext cx="68003" cy="187353"/>
            </a:xfrm>
            <a:custGeom>
              <a:avLst/>
              <a:gdLst>
                <a:gd name="T0" fmla="*/ 7 w 41"/>
                <a:gd name="T1" fmla="*/ 0 h 113"/>
                <a:gd name="T2" fmla="*/ 18 w 41"/>
                <a:gd name="T3" fmla="*/ 6 h 113"/>
                <a:gd name="T4" fmla="*/ 30 w 41"/>
                <a:gd name="T5" fmla="*/ 18 h 113"/>
                <a:gd name="T6" fmla="*/ 29 w 41"/>
                <a:gd name="T7" fmla="*/ 30 h 113"/>
                <a:gd name="T8" fmla="*/ 32 w 41"/>
                <a:gd name="T9" fmla="*/ 37 h 113"/>
                <a:gd name="T10" fmla="*/ 30 w 41"/>
                <a:gd name="T11" fmla="*/ 45 h 113"/>
                <a:gd name="T12" fmla="*/ 29 w 41"/>
                <a:gd name="T13" fmla="*/ 53 h 113"/>
                <a:gd name="T14" fmla="*/ 29 w 41"/>
                <a:gd name="T15" fmla="*/ 61 h 113"/>
                <a:gd name="T16" fmla="*/ 31 w 41"/>
                <a:gd name="T17" fmla="*/ 70 h 113"/>
                <a:gd name="T18" fmla="*/ 32 w 41"/>
                <a:gd name="T19" fmla="*/ 78 h 113"/>
                <a:gd name="T20" fmla="*/ 39 w 41"/>
                <a:gd name="T21" fmla="*/ 84 h 113"/>
                <a:gd name="T22" fmla="*/ 43 w 41"/>
                <a:gd name="T23" fmla="*/ 91 h 113"/>
                <a:gd name="T24" fmla="*/ 48 w 41"/>
                <a:gd name="T25" fmla="*/ 99 h 113"/>
                <a:gd name="T26" fmla="*/ 48 w 41"/>
                <a:gd name="T27" fmla="*/ 112 h 113"/>
                <a:gd name="T28" fmla="*/ 48 w 41"/>
                <a:gd name="T29" fmla="*/ 119 h 113"/>
                <a:gd name="T30" fmla="*/ 41 w 41"/>
                <a:gd name="T31" fmla="*/ 121 h 113"/>
                <a:gd name="T32" fmla="*/ 39 w 41"/>
                <a:gd name="T33" fmla="*/ 127 h 113"/>
                <a:gd name="T34" fmla="*/ 37 w 41"/>
                <a:gd name="T35" fmla="*/ 134 h 113"/>
                <a:gd name="T36" fmla="*/ 27 w 41"/>
                <a:gd name="T37" fmla="*/ 124 h 113"/>
                <a:gd name="T38" fmla="*/ 25 w 41"/>
                <a:gd name="T39" fmla="*/ 118 h 113"/>
                <a:gd name="T40" fmla="*/ 24 w 41"/>
                <a:gd name="T41" fmla="*/ 115 h 113"/>
                <a:gd name="T42" fmla="*/ 29 w 41"/>
                <a:gd name="T43" fmla="*/ 108 h 113"/>
                <a:gd name="T44" fmla="*/ 29 w 41"/>
                <a:gd name="T45" fmla="*/ 97 h 113"/>
                <a:gd name="T46" fmla="*/ 25 w 41"/>
                <a:gd name="T47" fmla="*/ 91 h 113"/>
                <a:gd name="T48" fmla="*/ 14 w 41"/>
                <a:gd name="T49" fmla="*/ 93 h 113"/>
                <a:gd name="T50" fmla="*/ 10 w 41"/>
                <a:gd name="T51" fmla="*/ 84 h 113"/>
                <a:gd name="T52" fmla="*/ 6 w 41"/>
                <a:gd name="T53" fmla="*/ 85 h 113"/>
                <a:gd name="T54" fmla="*/ 0 w 41"/>
                <a:gd name="T55" fmla="*/ 79 h 113"/>
                <a:gd name="T56" fmla="*/ 6 w 41"/>
                <a:gd name="T57" fmla="*/ 69 h 113"/>
                <a:gd name="T58" fmla="*/ 5 w 41"/>
                <a:gd name="T59" fmla="*/ 59 h 113"/>
                <a:gd name="T60" fmla="*/ 13 w 41"/>
                <a:gd name="T61" fmla="*/ 55 h 113"/>
                <a:gd name="T62" fmla="*/ 11 w 41"/>
                <a:gd name="T63" fmla="*/ 53 h 113"/>
                <a:gd name="T64" fmla="*/ 11 w 41"/>
                <a:gd name="T65" fmla="*/ 41 h 113"/>
                <a:gd name="T66" fmla="*/ 13 w 41"/>
                <a:gd name="T67" fmla="*/ 33 h 113"/>
                <a:gd name="T68" fmla="*/ 10 w 41"/>
                <a:gd name="T69" fmla="*/ 27 h 113"/>
                <a:gd name="T70" fmla="*/ 17 w 41"/>
                <a:gd name="T71" fmla="*/ 24 h 113"/>
                <a:gd name="T72" fmla="*/ 14 w 41"/>
                <a:gd name="T73" fmla="*/ 16 h 113"/>
                <a:gd name="T74" fmla="*/ 7 w 41"/>
                <a:gd name="T75" fmla="*/ 7 h 113"/>
                <a:gd name="T76" fmla="*/ 7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113"/>
                <a:gd name="T119" fmla="*/ 41 w 41"/>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7" name="Freeform 2518">
              <a:extLst>
                <a:ext uri="{FF2B5EF4-FFF2-40B4-BE49-F238E27FC236}">
                  <a16:creationId xmlns:a16="http://schemas.microsoft.com/office/drawing/2014/main" id="{BF66377B-940B-C64C-9422-92E7F19B84A6}"/>
                </a:ext>
              </a:extLst>
            </p:cNvPr>
            <p:cNvSpPr>
              <a:spLocks noChangeAspect="1"/>
            </p:cNvSpPr>
            <p:nvPr/>
          </p:nvSpPr>
          <p:spPr bwMode="auto">
            <a:xfrm>
              <a:off x="5007767" y="4710638"/>
              <a:ext cx="248416" cy="244252"/>
            </a:xfrm>
            <a:custGeom>
              <a:avLst/>
              <a:gdLst>
                <a:gd name="T0" fmla="*/ 161 w 149"/>
                <a:gd name="T1" fmla="*/ 19 h 147"/>
                <a:gd name="T2" fmla="*/ 141 w 149"/>
                <a:gd name="T3" fmla="*/ 10 h 147"/>
                <a:gd name="T4" fmla="*/ 106 w 149"/>
                <a:gd name="T5" fmla="*/ 4 h 147"/>
                <a:gd name="T6" fmla="*/ 103 w 149"/>
                <a:gd name="T7" fmla="*/ 29 h 147"/>
                <a:gd name="T8" fmla="*/ 99 w 149"/>
                <a:gd name="T9" fmla="*/ 53 h 147"/>
                <a:gd name="T10" fmla="*/ 109 w 149"/>
                <a:gd name="T11" fmla="*/ 73 h 147"/>
                <a:gd name="T12" fmla="*/ 119 w 149"/>
                <a:gd name="T13" fmla="*/ 72 h 147"/>
                <a:gd name="T14" fmla="*/ 107 w 149"/>
                <a:gd name="T15" fmla="*/ 93 h 147"/>
                <a:gd name="T16" fmla="*/ 89 w 149"/>
                <a:gd name="T17" fmla="*/ 72 h 147"/>
                <a:gd name="T18" fmla="*/ 76 w 149"/>
                <a:gd name="T19" fmla="*/ 59 h 147"/>
                <a:gd name="T20" fmla="*/ 55 w 149"/>
                <a:gd name="T21" fmla="*/ 62 h 147"/>
                <a:gd name="T22" fmla="*/ 48 w 149"/>
                <a:gd name="T23" fmla="*/ 54 h 147"/>
                <a:gd name="T24" fmla="*/ 29 w 149"/>
                <a:gd name="T25" fmla="*/ 51 h 147"/>
                <a:gd name="T26" fmla="*/ 29 w 149"/>
                <a:gd name="T27" fmla="*/ 67 h 147"/>
                <a:gd name="T28" fmla="*/ 26 w 149"/>
                <a:gd name="T29" fmla="*/ 79 h 147"/>
                <a:gd name="T30" fmla="*/ 0 w 149"/>
                <a:gd name="T31" fmla="*/ 84 h 147"/>
                <a:gd name="T32" fmla="*/ 11 w 149"/>
                <a:gd name="T33" fmla="*/ 156 h 147"/>
                <a:gd name="T34" fmla="*/ 23 w 149"/>
                <a:gd name="T35" fmla="*/ 168 h 147"/>
                <a:gd name="T36" fmla="*/ 42 w 149"/>
                <a:gd name="T37" fmla="*/ 165 h 147"/>
                <a:gd name="T38" fmla="*/ 53 w 149"/>
                <a:gd name="T39" fmla="*/ 171 h 147"/>
                <a:gd name="T40" fmla="*/ 66 w 149"/>
                <a:gd name="T41" fmla="*/ 175 h 147"/>
                <a:gd name="T42" fmla="*/ 80 w 149"/>
                <a:gd name="T43" fmla="*/ 168 h 147"/>
                <a:gd name="T44" fmla="*/ 91 w 149"/>
                <a:gd name="T45" fmla="*/ 154 h 147"/>
                <a:gd name="T46" fmla="*/ 105 w 149"/>
                <a:gd name="T47" fmla="*/ 139 h 147"/>
                <a:gd name="T48" fmla="*/ 126 w 149"/>
                <a:gd name="T49" fmla="*/ 132 h 147"/>
                <a:gd name="T50" fmla="*/ 125 w 149"/>
                <a:gd name="T51" fmla="*/ 121 h 147"/>
                <a:gd name="T52" fmla="*/ 161 w 149"/>
                <a:gd name="T53" fmla="*/ 98 h 147"/>
                <a:gd name="T54" fmla="*/ 166 w 149"/>
                <a:gd name="T55" fmla="*/ 78 h 147"/>
                <a:gd name="T56" fmla="*/ 172 w 149"/>
                <a:gd name="T57" fmla="*/ 72 h 147"/>
                <a:gd name="T58" fmla="*/ 174 w 149"/>
                <a:gd name="T59" fmla="*/ 53 h 147"/>
                <a:gd name="T60" fmla="*/ 178 w 149"/>
                <a:gd name="T61" fmla="*/ 43 h 147"/>
                <a:gd name="T62" fmla="*/ 168 w 149"/>
                <a:gd name="T63" fmla="*/ 26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47"/>
                <a:gd name="T98" fmla="*/ 149 w 14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8" name="Freeform 2519">
              <a:extLst>
                <a:ext uri="{FF2B5EF4-FFF2-40B4-BE49-F238E27FC236}">
                  <a16:creationId xmlns:a16="http://schemas.microsoft.com/office/drawing/2014/main" id="{FA760A4C-969C-BC4E-99E0-B1BB4244CBA0}"/>
                </a:ext>
              </a:extLst>
            </p:cNvPr>
            <p:cNvSpPr>
              <a:spLocks noChangeAspect="1"/>
            </p:cNvSpPr>
            <p:nvPr/>
          </p:nvSpPr>
          <p:spPr bwMode="auto">
            <a:xfrm>
              <a:off x="4792658" y="4652351"/>
              <a:ext cx="262294" cy="299764"/>
            </a:xfrm>
            <a:custGeom>
              <a:avLst/>
              <a:gdLst>
                <a:gd name="T0" fmla="*/ 11 w 157"/>
                <a:gd name="T1" fmla="*/ 6 h 180"/>
                <a:gd name="T2" fmla="*/ 12 w 157"/>
                <a:gd name="T3" fmla="*/ 16 h 180"/>
                <a:gd name="T4" fmla="*/ 25 w 157"/>
                <a:gd name="T5" fmla="*/ 48 h 180"/>
                <a:gd name="T6" fmla="*/ 22 w 157"/>
                <a:gd name="T7" fmla="*/ 64 h 180"/>
                <a:gd name="T8" fmla="*/ 33 w 157"/>
                <a:gd name="T9" fmla="*/ 94 h 180"/>
                <a:gd name="T10" fmla="*/ 23 w 157"/>
                <a:gd name="T11" fmla="*/ 120 h 180"/>
                <a:gd name="T12" fmla="*/ 10 w 157"/>
                <a:gd name="T13" fmla="*/ 144 h 180"/>
                <a:gd name="T14" fmla="*/ 1 w 157"/>
                <a:gd name="T15" fmla="*/ 180 h 180"/>
                <a:gd name="T16" fmla="*/ 8 w 157"/>
                <a:gd name="T17" fmla="*/ 202 h 180"/>
                <a:gd name="T18" fmla="*/ 26 w 157"/>
                <a:gd name="T19" fmla="*/ 199 h 180"/>
                <a:gd name="T20" fmla="*/ 100 w 157"/>
                <a:gd name="T21" fmla="*/ 204 h 180"/>
                <a:gd name="T22" fmla="*/ 117 w 157"/>
                <a:gd name="T23" fmla="*/ 214 h 180"/>
                <a:gd name="T24" fmla="*/ 140 w 157"/>
                <a:gd name="T25" fmla="*/ 214 h 180"/>
                <a:gd name="T26" fmla="*/ 178 w 157"/>
                <a:gd name="T27" fmla="*/ 210 h 180"/>
                <a:gd name="T28" fmla="*/ 166 w 157"/>
                <a:gd name="T29" fmla="*/ 198 h 180"/>
                <a:gd name="T30" fmla="*/ 155 w 157"/>
                <a:gd name="T31" fmla="*/ 126 h 180"/>
                <a:gd name="T32" fmla="*/ 182 w 157"/>
                <a:gd name="T33" fmla="*/ 121 h 180"/>
                <a:gd name="T34" fmla="*/ 184 w 157"/>
                <a:gd name="T35" fmla="*/ 109 h 180"/>
                <a:gd name="T36" fmla="*/ 184 w 157"/>
                <a:gd name="T37" fmla="*/ 94 h 180"/>
                <a:gd name="T38" fmla="*/ 171 w 157"/>
                <a:gd name="T39" fmla="*/ 94 h 180"/>
                <a:gd name="T40" fmla="*/ 159 w 157"/>
                <a:gd name="T41" fmla="*/ 92 h 180"/>
                <a:gd name="T42" fmla="*/ 160 w 157"/>
                <a:gd name="T43" fmla="*/ 73 h 180"/>
                <a:gd name="T44" fmla="*/ 154 w 157"/>
                <a:gd name="T45" fmla="*/ 44 h 180"/>
                <a:gd name="T46" fmla="*/ 153 w 157"/>
                <a:gd name="T47" fmla="*/ 31 h 180"/>
                <a:gd name="T48" fmla="*/ 136 w 157"/>
                <a:gd name="T49" fmla="*/ 25 h 180"/>
                <a:gd name="T50" fmla="*/ 130 w 157"/>
                <a:gd name="T51" fmla="*/ 22 h 180"/>
                <a:gd name="T52" fmla="*/ 119 w 157"/>
                <a:gd name="T53" fmla="*/ 31 h 180"/>
                <a:gd name="T54" fmla="*/ 117 w 157"/>
                <a:gd name="T55" fmla="*/ 40 h 180"/>
                <a:gd name="T56" fmla="*/ 102 w 157"/>
                <a:gd name="T57" fmla="*/ 40 h 180"/>
                <a:gd name="T58" fmla="*/ 79 w 157"/>
                <a:gd name="T59" fmla="*/ 26 h 180"/>
                <a:gd name="T60" fmla="*/ 76 w 157"/>
                <a:gd name="T61" fmla="*/ 7 h 180"/>
                <a:gd name="T62" fmla="*/ 24 w 157"/>
                <a:gd name="T63" fmla="*/ 1 h 180"/>
                <a:gd name="T64" fmla="*/ 12 w 157"/>
                <a:gd name="T65" fmla="*/ 4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80"/>
                <a:gd name="T101" fmla="*/ 157 w 157"/>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9" name="Freeform 2520">
              <a:extLst>
                <a:ext uri="{FF2B5EF4-FFF2-40B4-BE49-F238E27FC236}">
                  <a16:creationId xmlns:a16="http://schemas.microsoft.com/office/drawing/2014/main" id="{7E717492-B0D3-5848-AF99-3614E65E9596}"/>
                </a:ext>
              </a:extLst>
            </p:cNvPr>
            <p:cNvSpPr>
              <a:spLocks noChangeAspect="1"/>
            </p:cNvSpPr>
            <p:nvPr/>
          </p:nvSpPr>
          <p:spPr bwMode="auto">
            <a:xfrm>
              <a:off x="5167363" y="4530227"/>
              <a:ext cx="223436" cy="265070"/>
            </a:xfrm>
            <a:custGeom>
              <a:avLst/>
              <a:gdLst>
                <a:gd name="T0" fmla="*/ 18 w 134"/>
                <a:gd name="T1" fmla="*/ 132 h 159"/>
                <a:gd name="T2" fmla="*/ 25 w 134"/>
                <a:gd name="T3" fmla="*/ 139 h 159"/>
                <a:gd name="T4" fmla="*/ 36 w 134"/>
                <a:gd name="T5" fmla="*/ 145 h 159"/>
                <a:gd name="T6" fmla="*/ 46 w 134"/>
                <a:gd name="T7" fmla="*/ 149 h 159"/>
                <a:gd name="T8" fmla="*/ 53 w 134"/>
                <a:gd name="T9" fmla="*/ 149 h 159"/>
                <a:gd name="T10" fmla="*/ 64 w 134"/>
                <a:gd name="T11" fmla="*/ 155 h 159"/>
                <a:gd name="T12" fmla="*/ 76 w 134"/>
                <a:gd name="T13" fmla="*/ 167 h 159"/>
                <a:gd name="T14" fmla="*/ 74 w 134"/>
                <a:gd name="T15" fmla="*/ 179 h 159"/>
                <a:gd name="T16" fmla="*/ 78 w 134"/>
                <a:gd name="T17" fmla="*/ 186 h 159"/>
                <a:gd name="T18" fmla="*/ 83 w 134"/>
                <a:gd name="T19" fmla="*/ 189 h 159"/>
                <a:gd name="T20" fmla="*/ 91 w 134"/>
                <a:gd name="T21" fmla="*/ 189 h 159"/>
                <a:gd name="T22" fmla="*/ 97 w 134"/>
                <a:gd name="T23" fmla="*/ 183 h 159"/>
                <a:gd name="T24" fmla="*/ 105 w 134"/>
                <a:gd name="T25" fmla="*/ 191 h 159"/>
                <a:gd name="T26" fmla="*/ 113 w 134"/>
                <a:gd name="T27" fmla="*/ 187 h 159"/>
                <a:gd name="T28" fmla="*/ 121 w 134"/>
                <a:gd name="T29" fmla="*/ 190 h 159"/>
                <a:gd name="T30" fmla="*/ 127 w 134"/>
                <a:gd name="T31" fmla="*/ 184 h 159"/>
                <a:gd name="T32" fmla="*/ 132 w 134"/>
                <a:gd name="T33" fmla="*/ 184 h 159"/>
                <a:gd name="T34" fmla="*/ 136 w 134"/>
                <a:gd name="T35" fmla="*/ 186 h 159"/>
                <a:gd name="T36" fmla="*/ 142 w 134"/>
                <a:gd name="T37" fmla="*/ 183 h 159"/>
                <a:gd name="T38" fmla="*/ 149 w 134"/>
                <a:gd name="T39" fmla="*/ 180 h 159"/>
                <a:gd name="T40" fmla="*/ 161 w 134"/>
                <a:gd name="T41" fmla="*/ 169 h 159"/>
                <a:gd name="T42" fmla="*/ 159 w 134"/>
                <a:gd name="T43" fmla="*/ 163 h 159"/>
                <a:gd name="T44" fmla="*/ 155 w 134"/>
                <a:gd name="T45" fmla="*/ 155 h 159"/>
                <a:gd name="T46" fmla="*/ 153 w 134"/>
                <a:gd name="T47" fmla="*/ 147 h 159"/>
                <a:gd name="T48" fmla="*/ 147 w 134"/>
                <a:gd name="T49" fmla="*/ 132 h 159"/>
                <a:gd name="T50" fmla="*/ 148 w 134"/>
                <a:gd name="T51" fmla="*/ 124 h 159"/>
                <a:gd name="T52" fmla="*/ 148 w 134"/>
                <a:gd name="T53" fmla="*/ 114 h 159"/>
                <a:gd name="T54" fmla="*/ 150 w 134"/>
                <a:gd name="T55" fmla="*/ 108 h 159"/>
                <a:gd name="T56" fmla="*/ 145 w 134"/>
                <a:gd name="T57" fmla="*/ 96 h 159"/>
                <a:gd name="T58" fmla="*/ 139 w 134"/>
                <a:gd name="T59" fmla="*/ 91 h 159"/>
                <a:gd name="T60" fmla="*/ 139 w 134"/>
                <a:gd name="T61" fmla="*/ 84 h 159"/>
                <a:gd name="T62" fmla="*/ 143 w 134"/>
                <a:gd name="T63" fmla="*/ 76 h 159"/>
                <a:gd name="T64" fmla="*/ 148 w 134"/>
                <a:gd name="T65" fmla="*/ 70 h 159"/>
                <a:gd name="T66" fmla="*/ 123 w 134"/>
                <a:gd name="T67" fmla="*/ 47 h 159"/>
                <a:gd name="T68" fmla="*/ 121 w 134"/>
                <a:gd name="T69" fmla="*/ 40 h 159"/>
                <a:gd name="T70" fmla="*/ 61 w 134"/>
                <a:gd name="T71" fmla="*/ 0 h 159"/>
                <a:gd name="T72" fmla="*/ 55 w 134"/>
                <a:gd name="T73" fmla="*/ 4 h 159"/>
                <a:gd name="T74" fmla="*/ 41 w 134"/>
                <a:gd name="T75" fmla="*/ 4 h 159"/>
                <a:gd name="T76" fmla="*/ 23 w 134"/>
                <a:gd name="T77" fmla="*/ 2 h 159"/>
                <a:gd name="T78" fmla="*/ 13 w 134"/>
                <a:gd name="T79" fmla="*/ 5 h 159"/>
                <a:gd name="T80" fmla="*/ 19 w 134"/>
                <a:gd name="T81" fmla="*/ 12 h 159"/>
                <a:gd name="T82" fmla="*/ 19 w 134"/>
                <a:gd name="T83" fmla="*/ 20 h 159"/>
                <a:gd name="T84" fmla="*/ 22 w 134"/>
                <a:gd name="T85" fmla="*/ 26 h 159"/>
                <a:gd name="T86" fmla="*/ 16 w 134"/>
                <a:gd name="T87" fmla="*/ 32 h 159"/>
                <a:gd name="T88" fmla="*/ 16 w 134"/>
                <a:gd name="T89" fmla="*/ 36 h 159"/>
                <a:gd name="T90" fmla="*/ 20 w 134"/>
                <a:gd name="T91" fmla="*/ 40 h 159"/>
                <a:gd name="T92" fmla="*/ 20 w 134"/>
                <a:gd name="T93" fmla="*/ 44 h 159"/>
                <a:gd name="T94" fmla="*/ 14 w 134"/>
                <a:gd name="T95" fmla="*/ 50 h 159"/>
                <a:gd name="T96" fmla="*/ 11 w 134"/>
                <a:gd name="T97" fmla="*/ 56 h 159"/>
                <a:gd name="T98" fmla="*/ 0 w 134"/>
                <a:gd name="T99" fmla="*/ 68 h 159"/>
                <a:gd name="T100" fmla="*/ 1 w 134"/>
                <a:gd name="T101" fmla="*/ 78 h 159"/>
                <a:gd name="T102" fmla="*/ 1 w 134"/>
                <a:gd name="T103" fmla="*/ 86 h 159"/>
                <a:gd name="T104" fmla="*/ 2 w 134"/>
                <a:gd name="T105" fmla="*/ 97 h 159"/>
                <a:gd name="T106" fmla="*/ 8 w 134"/>
                <a:gd name="T107" fmla="*/ 106 h 159"/>
                <a:gd name="T108" fmla="*/ 14 w 134"/>
                <a:gd name="T109" fmla="*/ 118 h 159"/>
                <a:gd name="T110" fmla="*/ 18 w 134"/>
                <a:gd name="T111" fmla="*/ 132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59"/>
                <a:gd name="T170" fmla="*/ 134 w 134"/>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0" name="Freeform 2521">
              <a:extLst>
                <a:ext uri="{FF2B5EF4-FFF2-40B4-BE49-F238E27FC236}">
                  <a16:creationId xmlns:a16="http://schemas.microsoft.com/office/drawing/2014/main" id="{40D18368-5CA4-D442-892E-EF8340A46349}"/>
                </a:ext>
              </a:extLst>
            </p:cNvPr>
            <p:cNvSpPr>
              <a:spLocks noChangeAspect="1"/>
            </p:cNvSpPr>
            <p:nvPr/>
          </p:nvSpPr>
          <p:spPr bwMode="auto">
            <a:xfrm>
              <a:off x="5156261" y="4567696"/>
              <a:ext cx="40247" cy="56900"/>
            </a:xfrm>
            <a:custGeom>
              <a:avLst/>
              <a:gdLst>
                <a:gd name="T0" fmla="*/ 8 w 24"/>
                <a:gd name="T1" fmla="*/ 41 h 34"/>
                <a:gd name="T2" fmla="*/ 6 w 24"/>
                <a:gd name="T3" fmla="*/ 31 h 34"/>
                <a:gd name="T4" fmla="*/ 4 w 24"/>
                <a:gd name="T5" fmla="*/ 16 h 34"/>
                <a:gd name="T6" fmla="*/ 5 w 24"/>
                <a:gd name="T7" fmla="*/ 11 h 34"/>
                <a:gd name="T8" fmla="*/ 0 w 24"/>
                <a:gd name="T9" fmla="*/ 6 h 34"/>
                <a:gd name="T10" fmla="*/ 5 w 24"/>
                <a:gd name="T11" fmla="*/ 5 h 34"/>
                <a:gd name="T12" fmla="*/ 7 w 24"/>
                <a:gd name="T13" fmla="*/ 7 h 34"/>
                <a:gd name="T14" fmla="*/ 12 w 24"/>
                <a:gd name="T15" fmla="*/ 7 h 34"/>
                <a:gd name="T16" fmla="*/ 15 w 24"/>
                <a:gd name="T17" fmla="*/ 1 h 34"/>
                <a:gd name="T18" fmla="*/ 21 w 24"/>
                <a:gd name="T19" fmla="*/ 2 h 34"/>
                <a:gd name="T20" fmla="*/ 24 w 24"/>
                <a:gd name="T21" fmla="*/ 5 h 34"/>
                <a:gd name="T22" fmla="*/ 24 w 24"/>
                <a:gd name="T23" fmla="*/ 8 h 34"/>
                <a:gd name="T24" fmla="*/ 29 w 24"/>
                <a:gd name="T25" fmla="*/ 12 h 34"/>
                <a:gd name="T26" fmla="*/ 29 w 24"/>
                <a:gd name="T27" fmla="*/ 17 h 34"/>
                <a:gd name="T28" fmla="*/ 23 w 24"/>
                <a:gd name="T29" fmla="*/ 23 h 34"/>
                <a:gd name="T30" fmla="*/ 19 w 24"/>
                <a:gd name="T31" fmla="*/ 29 h 34"/>
                <a:gd name="T32" fmla="*/ 8 w 24"/>
                <a:gd name="T33" fmla="*/ 4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1" name="Freeform 2522">
              <a:extLst>
                <a:ext uri="{FF2B5EF4-FFF2-40B4-BE49-F238E27FC236}">
                  <a16:creationId xmlns:a16="http://schemas.microsoft.com/office/drawing/2014/main" id="{9F76A845-7EC1-0648-95EF-3A53DFC7A8B5}"/>
                </a:ext>
              </a:extLst>
            </p:cNvPr>
            <p:cNvSpPr>
              <a:spLocks noChangeAspect="1"/>
            </p:cNvSpPr>
            <p:nvPr/>
          </p:nvSpPr>
          <p:spPr bwMode="auto">
            <a:xfrm>
              <a:off x="5154873" y="4537166"/>
              <a:ext cx="43022" cy="41634"/>
            </a:xfrm>
            <a:custGeom>
              <a:avLst/>
              <a:gdLst>
                <a:gd name="T0" fmla="*/ 1 w 26"/>
                <a:gd name="T1" fmla="*/ 29 h 25"/>
                <a:gd name="T2" fmla="*/ 0 w 26"/>
                <a:gd name="T3" fmla="*/ 24 h 25"/>
                <a:gd name="T4" fmla="*/ 5 w 26"/>
                <a:gd name="T5" fmla="*/ 10 h 25"/>
                <a:gd name="T6" fmla="*/ 10 w 26"/>
                <a:gd name="T7" fmla="*/ 4 h 25"/>
                <a:gd name="T8" fmla="*/ 17 w 26"/>
                <a:gd name="T9" fmla="*/ 5 h 25"/>
                <a:gd name="T10" fmla="*/ 23 w 26"/>
                <a:gd name="T11" fmla="*/ 0 h 25"/>
                <a:gd name="T12" fmla="*/ 29 w 26"/>
                <a:gd name="T13" fmla="*/ 7 h 25"/>
                <a:gd name="T14" fmla="*/ 29 w 26"/>
                <a:gd name="T15" fmla="*/ 16 h 25"/>
                <a:gd name="T16" fmla="*/ 31 w 26"/>
                <a:gd name="T17" fmla="*/ 22 h 25"/>
                <a:gd name="T18" fmla="*/ 25 w 26"/>
                <a:gd name="T19" fmla="*/ 28 h 25"/>
                <a:gd name="T20" fmla="*/ 21 w 26"/>
                <a:gd name="T21" fmla="*/ 25 h 25"/>
                <a:gd name="T22" fmla="*/ 16 w 26"/>
                <a:gd name="T23" fmla="*/ 24 h 25"/>
                <a:gd name="T24" fmla="*/ 13 w 26"/>
                <a:gd name="T25" fmla="*/ 30 h 25"/>
                <a:gd name="T26" fmla="*/ 8 w 26"/>
                <a:gd name="T27" fmla="*/ 30 h 25"/>
                <a:gd name="T28" fmla="*/ 6 w 26"/>
                <a:gd name="T29" fmla="*/ 28 h 25"/>
                <a:gd name="T30" fmla="*/ 1 w 26"/>
                <a:gd name="T31" fmla="*/ 29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2" name="Freeform 2523">
              <a:extLst>
                <a:ext uri="{FF2B5EF4-FFF2-40B4-BE49-F238E27FC236}">
                  <a16:creationId xmlns:a16="http://schemas.microsoft.com/office/drawing/2014/main" id="{AC580936-0C24-A34F-9395-EC820A1BDCE7}"/>
                </a:ext>
              </a:extLst>
            </p:cNvPr>
            <p:cNvSpPr>
              <a:spLocks noChangeAspect="1"/>
            </p:cNvSpPr>
            <p:nvPr/>
          </p:nvSpPr>
          <p:spPr bwMode="auto">
            <a:xfrm>
              <a:off x="4798209" y="4617659"/>
              <a:ext cx="23593" cy="36083"/>
            </a:xfrm>
            <a:custGeom>
              <a:avLst/>
              <a:gdLst>
                <a:gd name="T0" fmla="*/ 4 w 14"/>
                <a:gd name="T1" fmla="*/ 25 h 21"/>
                <a:gd name="T2" fmla="*/ 4 w 14"/>
                <a:gd name="T3" fmla="*/ 17 h 21"/>
                <a:gd name="T4" fmla="*/ 0 w 14"/>
                <a:gd name="T5" fmla="*/ 10 h 21"/>
                <a:gd name="T6" fmla="*/ 12 w 14"/>
                <a:gd name="T7" fmla="*/ 1 h 21"/>
                <a:gd name="T8" fmla="*/ 17 w 14"/>
                <a:gd name="T9" fmla="*/ 5 h 21"/>
                <a:gd name="T10" fmla="*/ 7 w 14"/>
                <a:gd name="T11" fmla="*/ 11 h 21"/>
                <a:gd name="T12" fmla="*/ 9 w 14"/>
                <a:gd name="T13" fmla="*/ 24 h 21"/>
                <a:gd name="T14" fmla="*/ 4 w 14"/>
                <a:gd name="T15" fmla="*/ 25 h 2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1"/>
                <a:gd name="T26" fmla="*/ 14 w 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3" name="Freeform 2524">
              <a:extLst>
                <a:ext uri="{FF2B5EF4-FFF2-40B4-BE49-F238E27FC236}">
                  <a16:creationId xmlns:a16="http://schemas.microsoft.com/office/drawing/2014/main" id="{DF24856D-6E1B-254F-8C49-772AF8D40A9B}"/>
                </a:ext>
              </a:extLst>
            </p:cNvPr>
            <p:cNvSpPr>
              <a:spLocks noChangeAspect="1"/>
            </p:cNvSpPr>
            <p:nvPr/>
          </p:nvSpPr>
          <p:spPr bwMode="auto">
            <a:xfrm>
              <a:off x="4803760" y="4384508"/>
              <a:ext cx="401074" cy="459362"/>
            </a:xfrm>
            <a:custGeom>
              <a:avLst/>
              <a:gdLst>
                <a:gd name="T0" fmla="*/ 22 w 241"/>
                <a:gd name="T1" fmla="*/ 171 h 275"/>
                <a:gd name="T2" fmla="*/ 40 w 241"/>
                <a:gd name="T3" fmla="*/ 175 h 275"/>
                <a:gd name="T4" fmla="*/ 61 w 241"/>
                <a:gd name="T5" fmla="*/ 146 h 275"/>
                <a:gd name="T6" fmla="*/ 71 w 241"/>
                <a:gd name="T7" fmla="*/ 114 h 275"/>
                <a:gd name="T8" fmla="*/ 86 w 241"/>
                <a:gd name="T9" fmla="*/ 102 h 275"/>
                <a:gd name="T10" fmla="*/ 88 w 241"/>
                <a:gd name="T11" fmla="*/ 65 h 275"/>
                <a:gd name="T12" fmla="*/ 97 w 241"/>
                <a:gd name="T13" fmla="*/ 29 h 275"/>
                <a:gd name="T14" fmla="*/ 107 w 241"/>
                <a:gd name="T15" fmla="*/ 4 h 275"/>
                <a:gd name="T16" fmla="*/ 137 w 241"/>
                <a:gd name="T17" fmla="*/ 16 h 275"/>
                <a:gd name="T18" fmla="*/ 162 w 241"/>
                <a:gd name="T19" fmla="*/ 7 h 275"/>
                <a:gd name="T20" fmla="*/ 186 w 241"/>
                <a:gd name="T21" fmla="*/ 2 h 275"/>
                <a:gd name="T22" fmla="*/ 200 w 241"/>
                <a:gd name="T23" fmla="*/ 0 h 275"/>
                <a:gd name="T24" fmla="*/ 216 w 241"/>
                <a:gd name="T25" fmla="*/ 7 h 275"/>
                <a:gd name="T26" fmla="*/ 236 w 241"/>
                <a:gd name="T27" fmla="*/ 11 h 275"/>
                <a:gd name="T28" fmla="*/ 257 w 241"/>
                <a:gd name="T29" fmla="*/ 12 h 275"/>
                <a:gd name="T30" fmla="*/ 276 w 241"/>
                <a:gd name="T31" fmla="*/ 28 h 275"/>
                <a:gd name="T32" fmla="*/ 279 w 241"/>
                <a:gd name="T33" fmla="*/ 40 h 275"/>
                <a:gd name="T34" fmla="*/ 289 w 241"/>
                <a:gd name="T35" fmla="*/ 54 h 275"/>
                <a:gd name="T36" fmla="*/ 276 w 241"/>
                <a:gd name="T37" fmla="*/ 70 h 275"/>
                <a:gd name="T38" fmla="*/ 265 w 241"/>
                <a:gd name="T39" fmla="*/ 93 h 275"/>
                <a:gd name="T40" fmla="*/ 258 w 241"/>
                <a:gd name="T41" fmla="*/ 119 h 275"/>
                <a:gd name="T42" fmla="*/ 259 w 241"/>
                <a:gd name="T43" fmla="*/ 143 h 275"/>
                <a:gd name="T44" fmla="*/ 263 w 241"/>
                <a:gd name="T45" fmla="*/ 173 h 275"/>
                <a:gd name="T46" fmla="*/ 265 w 241"/>
                <a:gd name="T47" fmla="*/ 202 h 275"/>
                <a:gd name="T48" fmla="*/ 281 w 241"/>
                <a:gd name="T49" fmla="*/ 237 h 275"/>
                <a:gd name="T50" fmla="*/ 251 w 241"/>
                <a:gd name="T51" fmla="*/ 264 h 275"/>
                <a:gd name="T52" fmla="*/ 247 w 241"/>
                <a:gd name="T53" fmla="*/ 300 h 275"/>
                <a:gd name="T54" fmla="*/ 266 w 241"/>
                <a:gd name="T55" fmla="*/ 307 h 275"/>
                <a:gd name="T56" fmla="*/ 245 w 241"/>
                <a:gd name="T57" fmla="*/ 315 h 275"/>
                <a:gd name="T58" fmla="*/ 223 w 241"/>
                <a:gd name="T59" fmla="*/ 294 h 275"/>
                <a:gd name="T60" fmla="*/ 197 w 241"/>
                <a:gd name="T61" fmla="*/ 292 h 275"/>
                <a:gd name="T62" fmla="*/ 176 w 241"/>
                <a:gd name="T63" fmla="*/ 286 h 275"/>
                <a:gd name="T64" fmla="*/ 151 w 241"/>
                <a:gd name="T65" fmla="*/ 290 h 275"/>
                <a:gd name="T66" fmla="*/ 152 w 241"/>
                <a:gd name="T67" fmla="*/ 266 h 275"/>
                <a:gd name="T68" fmla="*/ 144 w 241"/>
                <a:gd name="T69" fmla="*/ 229 h 275"/>
                <a:gd name="T70" fmla="*/ 128 w 241"/>
                <a:gd name="T71" fmla="*/ 218 h 275"/>
                <a:gd name="T72" fmla="*/ 113 w 241"/>
                <a:gd name="T73" fmla="*/ 217 h 275"/>
                <a:gd name="T74" fmla="*/ 109 w 241"/>
                <a:gd name="T75" fmla="*/ 232 h 275"/>
                <a:gd name="T76" fmla="*/ 79 w 241"/>
                <a:gd name="T77" fmla="*/ 232 h 275"/>
                <a:gd name="T78" fmla="*/ 68 w 241"/>
                <a:gd name="T79" fmla="*/ 200 h 275"/>
                <a:gd name="T80" fmla="*/ 10 w 241"/>
                <a:gd name="T81" fmla="*/ 194 h 275"/>
                <a:gd name="T82" fmla="*/ 5 w 241"/>
                <a:gd name="T83" fmla="*/ 191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75"/>
                <a:gd name="T128" fmla="*/ 241 w 241"/>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4" name="Freeform 2525">
              <a:extLst>
                <a:ext uri="{FF2B5EF4-FFF2-40B4-BE49-F238E27FC236}">
                  <a16:creationId xmlns:a16="http://schemas.microsoft.com/office/drawing/2014/main" id="{88518A72-CFDC-B64F-944D-7536315F7A69}"/>
                </a:ext>
              </a:extLst>
            </p:cNvPr>
            <p:cNvSpPr>
              <a:spLocks noChangeAspect="1"/>
            </p:cNvSpPr>
            <p:nvPr/>
          </p:nvSpPr>
          <p:spPr bwMode="auto">
            <a:xfrm>
              <a:off x="4780168" y="4423367"/>
              <a:ext cx="159597" cy="208170"/>
            </a:xfrm>
            <a:custGeom>
              <a:avLst/>
              <a:gdLst>
                <a:gd name="T0" fmla="*/ 13 w 96"/>
                <a:gd name="T1" fmla="*/ 150 h 125"/>
                <a:gd name="T2" fmla="*/ 6 w 96"/>
                <a:gd name="T3" fmla="*/ 140 h 125"/>
                <a:gd name="T4" fmla="*/ 0 w 96"/>
                <a:gd name="T5" fmla="*/ 132 h 125"/>
                <a:gd name="T6" fmla="*/ 2 w 96"/>
                <a:gd name="T7" fmla="*/ 126 h 125"/>
                <a:gd name="T8" fmla="*/ 10 w 96"/>
                <a:gd name="T9" fmla="*/ 127 h 125"/>
                <a:gd name="T10" fmla="*/ 11 w 96"/>
                <a:gd name="T11" fmla="*/ 119 h 125"/>
                <a:gd name="T12" fmla="*/ 5 w 96"/>
                <a:gd name="T13" fmla="*/ 113 h 125"/>
                <a:gd name="T14" fmla="*/ 6 w 96"/>
                <a:gd name="T15" fmla="*/ 104 h 125"/>
                <a:gd name="T16" fmla="*/ 17 w 96"/>
                <a:gd name="T17" fmla="*/ 106 h 125"/>
                <a:gd name="T18" fmla="*/ 19 w 96"/>
                <a:gd name="T19" fmla="*/ 97 h 125"/>
                <a:gd name="T20" fmla="*/ 26 w 96"/>
                <a:gd name="T21" fmla="*/ 103 h 125"/>
                <a:gd name="T22" fmla="*/ 36 w 96"/>
                <a:gd name="T23" fmla="*/ 102 h 125"/>
                <a:gd name="T24" fmla="*/ 38 w 96"/>
                <a:gd name="T25" fmla="*/ 106 h 125"/>
                <a:gd name="T26" fmla="*/ 43 w 96"/>
                <a:gd name="T27" fmla="*/ 106 h 125"/>
                <a:gd name="T28" fmla="*/ 44 w 96"/>
                <a:gd name="T29" fmla="*/ 95 h 125"/>
                <a:gd name="T30" fmla="*/ 44 w 96"/>
                <a:gd name="T31" fmla="*/ 83 h 125"/>
                <a:gd name="T32" fmla="*/ 47 w 96"/>
                <a:gd name="T33" fmla="*/ 74 h 125"/>
                <a:gd name="T34" fmla="*/ 40 w 96"/>
                <a:gd name="T35" fmla="*/ 72 h 125"/>
                <a:gd name="T36" fmla="*/ 42 w 96"/>
                <a:gd name="T37" fmla="*/ 59 h 125"/>
                <a:gd name="T38" fmla="*/ 50 w 96"/>
                <a:gd name="T39" fmla="*/ 54 h 125"/>
                <a:gd name="T40" fmla="*/ 50 w 96"/>
                <a:gd name="T41" fmla="*/ 42 h 125"/>
                <a:gd name="T42" fmla="*/ 34 w 96"/>
                <a:gd name="T43" fmla="*/ 41 h 125"/>
                <a:gd name="T44" fmla="*/ 31 w 96"/>
                <a:gd name="T45" fmla="*/ 35 h 125"/>
                <a:gd name="T46" fmla="*/ 35 w 96"/>
                <a:gd name="T47" fmla="*/ 26 h 125"/>
                <a:gd name="T48" fmla="*/ 52 w 96"/>
                <a:gd name="T49" fmla="*/ 26 h 125"/>
                <a:gd name="T50" fmla="*/ 75 w 96"/>
                <a:gd name="T51" fmla="*/ 35 h 125"/>
                <a:gd name="T52" fmla="*/ 75 w 96"/>
                <a:gd name="T53" fmla="*/ 29 h 125"/>
                <a:gd name="T54" fmla="*/ 77 w 96"/>
                <a:gd name="T55" fmla="*/ 22 h 125"/>
                <a:gd name="T56" fmla="*/ 80 w 96"/>
                <a:gd name="T57" fmla="*/ 18 h 125"/>
                <a:gd name="T58" fmla="*/ 81 w 96"/>
                <a:gd name="T59" fmla="*/ 8 h 125"/>
                <a:gd name="T60" fmla="*/ 83 w 96"/>
                <a:gd name="T61" fmla="*/ 2 h 125"/>
                <a:gd name="T62" fmla="*/ 93 w 96"/>
                <a:gd name="T63" fmla="*/ 2 h 125"/>
                <a:gd name="T64" fmla="*/ 98 w 96"/>
                <a:gd name="T65" fmla="*/ 0 h 125"/>
                <a:gd name="T66" fmla="*/ 105 w 96"/>
                <a:gd name="T67" fmla="*/ 2 h 125"/>
                <a:gd name="T68" fmla="*/ 114 w 96"/>
                <a:gd name="T69" fmla="*/ 1 h 125"/>
                <a:gd name="T70" fmla="*/ 114 w 96"/>
                <a:gd name="T71" fmla="*/ 8 h 125"/>
                <a:gd name="T72" fmla="*/ 109 w 96"/>
                <a:gd name="T73" fmla="*/ 22 h 125"/>
                <a:gd name="T74" fmla="*/ 104 w 96"/>
                <a:gd name="T75" fmla="*/ 37 h 125"/>
                <a:gd name="T76" fmla="*/ 103 w 96"/>
                <a:gd name="T77" fmla="*/ 48 h 125"/>
                <a:gd name="T78" fmla="*/ 103 w 96"/>
                <a:gd name="T79" fmla="*/ 62 h 125"/>
                <a:gd name="T80" fmla="*/ 103 w 96"/>
                <a:gd name="T81" fmla="*/ 74 h 125"/>
                <a:gd name="T82" fmla="*/ 96 w 96"/>
                <a:gd name="T83" fmla="*/ 78 h 125"/>
                <a:gd name="T84" fmla="*/ 96 w 96"/>
                <a:gd name="T85" fmla="*/ 84 h 125"/>
                <a:gd name="T86" fmla="*/ 87 w 96"/>
                <a:gd name="T87" fmla="*/ 86 h 125"/>
                <a:gd name="T88" fmla="*/ 85 w 96"/>
                <a:gd name="T89" fmla="*/ 94 h 125"/>
                <a:gd name="T90" fmla="*/ 77 w 96"/>
                <a:gd name="T91" fmla="*/ 104 h 125"/>
                <a:gd name="T92" fmla="*/ 78 w 96"/>
                <a:gd name="T93" fmla="*/ 118 h 125"/>
                <a:gd name="T94" fmla="*/ 73 w 96"/>
                <a:gd name="T95" fmla="*/ 133 h 125"/>
                <a:gd name="T96" fmla="*/ 62 w 96"/>
                <a:gd name="T97" fmla="*/ 138 h 125"/>
                <a:gd name="T98" fmla="*/ 56 w 96"/>
                <a:gd name="T99" fmla="*/ 146 h 125"/>
                <a:gd name="T100" fmla="*/ 49 w 96"/>
                <a:gd name="T101" fmla="*/ 145 h 125"/>
                <a:gd name="T102" fmla="*/ 49 w 96"/>
                <a:gd name="T103" fmla="*/ 138 h 125"/>
                <a:gd name="T104" fmla="*/ 38 w 96"/>
                <a:gd name="T105" fmla="*/ 143 h 125"/>
                <a:gd name="T106" fmla="*/ 36 w 96"/>
                <a:gd name="T107" fmla="*/ 149 h 125"/>
                <a:gd name="T108" fmla="*/ 30 w 96"/>
                <a:gd name="T109" fmla="*/ 145 h 125"/>
                <a:gd name="T110" fmla="*/ 25 w 96"/>
                <a:gd name="T111" fmla="*/ 142 h 125"/>
                <a:gd name="T112" fmla="*/ 13 w 96"/>
                <a:gd name="T113" fmla="*/ 150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5"/>
                <a:gd name="T173" fmla="*/ 96 w 96"/>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5" name="Freeform 2527">
              <a:extLst>
                <a:ext uri="{FF2B5EF4-FFF2-40B4-BE49-F238E27FC236}">
                  <a16:creationId xmlns:a16="http://schemas.microsoft.com/office/drawing/2014/main" id="{69F0939E-2295-8244-9935-118EB77CF8BB}"/>
                </a:ext>
              </a:extLst>
            </p:cNvPr>
            <p:cNvSpPr>
              <a:spLocks noChangeAspect="1"/>
            </p:cNvSpPr>
            <p:nvPr/>
          </p:nvSpPr>
          <p:spPr bwMode="auto">
            <a:xfrm>
              <a:off x="3084277" y="4741170"/>
              <a:ext cx="256743" cy="328908"/>
            </a:xfrm>
            <a:custGeom>
              <a:avLst/>
              <a:gdLst>
                <a:gd name="T0" fmla="*/ 118 w 154"/>
                <a:gd name="T1" fmla="*/ 201 h 197"/>
                <a:gd name="T2" fmla="*/ 121 w 154"/>
                <a:gd name="T3" fmla="*/ 186 h 197"/>
                <a:gd name="T4" fmla="*/ 150 w 154"/>
                <a:gd name="T5" fmla="*/ 168 h 197"/>
                <a:gd name="T6" fmla="*/ 179 w 154"/>
                <a:gd name="T7" fmla="*/ 179 h 197"/>
                <a:gd name="T8" fmla="*/ 185 w 154"/>
                <a:gd name="T9" fmla="*/ 147 h 197"/>
                <a:gd name="T10" fmla="*/ 172 w 154"/>
                <a:gd name="T11" fmla="*/ 130 h 197"/>
                <a:gd name="T12" fmla="*/ 174 w 154"/>
                <a:gd name="T13" fmla="*/ 117 h 197"/>
                <a:gd name="T14" fmla="*/ 145 w 154"/>
                <a:gd name="T15" fmla="*/ 117 h 197"/>
                <a:gd name="T16" fmla="*/ 139 w 154"/>
                <a:gd name="T17" fmla="*/ 97 h 197"/>
                <a:gd name="T18" fmla="*/ 143 w 154"/>
                <a:gd name="T19" fmla="*/ 88 h 197"/>
                <a:gd name="T20" fmla="*/ 139 w 154"/>
                <a:gd name="T21" fmla="*/ 70 h 197"/>
                <a:gd name="T22" fmla="*/ 117 w 154"/>
                <a:gd name="T23" fmla="*/ 66 h 197"/>
                <a:gd name="T24" fmla="*/ 106 w 154"/>
                <a:gd name="T25" fmla="*/ 59 h 197"/>
                <a:gd name="T26" fmla="*/ 91 w 154"/>
                <a:gd name="T27" fmla="*/ 52 h 197"/>
                <a:gd name="T28" fmla="*/ 66 w 154"/>
                <a:gd name="T29" fmla="*/ 34 h 197"/>
                <a:gd name="T30" fmla="*/ 60 w 154"/>
                <a:gd name="T31" fmla="*/ 14 h 197"/>
                <a:gd name="T32" fmla="*/ 44 w 154"/>
                <a:gd name="T33" fmla="*/ 2 h 197"/>
                <a:gd name="T34" fmla="*/ 29 w 154"/>
                <a:gd name="T35" fmla="*/ 12 h 197"/>
                <a:gd name="T36" fmla="*/ 12 w 154"/>
                <a:gd name="T37" fmla="*/ 22 h 197"/>
                <a:gd name="T38" fmla="*/ 0 w 154"/>
                <a:gd name="T39" fmla="*/ 20 h 197"/>
                <a:gd name="T40" fmla="*/ 16 w 154"/>
                <a:gd name="T41" fmla="*/ 57 h 197"/>
                <a:gd name="T42" fmla="*/ 13 w 154"/>
                <a:gd name="T43" fmla="*/ 71 h 197"/>
                <a:gd name="T44" fmla="*/ 13 w 154"/>
                <a:gd name="T45" fmla="*/ 79 h 197"/>
                <a:gd name="T46" fmla="*/ 10 w 154"/>
                <a:gd name="T47" fmla="*/ 100 h 197"/>
                <a:gd name="T48" fmla="*/ 6 w 154"/>
                <a:gd name="T49" fmla="*/ 129 h 197"/>
                <a:gd name="T50" fmla="*/ 6 w 154"/>
                <a:gd name="T51" fmla="*/ 141 h 197"/>
                <a:gd name="T52" fmla="*/ 16 w 154"/>
                <a:gd name="T53" fmla="*/ 164 h 197"/>
                <a:gd name="T54" fmla="*/ 19 w 154"/>
                <a:gd name="T55" fmla="*/ 177 h 197"/>
                <a:gd name="T56" fmla="*/ 19 w 154"/>
                <a:gd name="T57" fmla="*/ 183 h 197"/>
                <a:gd name="T58" fmla="*/ 23 w 154"/>
                <a:gd name="T59" fmla="*/ 194 h 197"/>
                <a:gd name="T60" fmla="*/ 26 w 154"/>
                <a:gd name="T61" fmla="*/ 200 h 197"/>
                <a:gd name="T62" fmla="*/ 35 w 154"/>
                <a:gd name="T63" fmla="*/ 226 h 197"/>
                <a:gd name="T64" fmla="*/ 40 w 154"/>
                <a:gd name="T65" fmla="*/ 233 h 197"/>
                <a:gd name="T66" fmla="*/ 49 w 154"/>
                <a:gd name="T67" fmla="*/ 227 h 197"/>
                <a:gd name="T68" fmla="*/ 56 w 154"/>
                <a:gd name="T69" fmla="*/ 221 h 197"/>
                <a:gd name="T70" fmla="*/ 67 w 154"/>
                <a:gd name="T71" fmla="*/ 220 h 197"/>
                <a:gd name="T72" fmla="*/ 88 w 154"/>
                <a:gd name="T73" fmla="*/ 235 h 197"/>
                <a:gd name="T74" fmla="*/ 94 w 154"/>
                <a:gd name="T75" fmla="*/ 218 h 197"/>
                <a:gd name="T76" fmla="*/ 113 w 154"/>
                <a:gd name="T77" fmla="*/ 223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97"/>
                <a:gd name="T119" fmla="*/ 154 w 154"/>
                <a:gd name="T120" fmla="*/ 197 h 1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97">
                  <a:moveTo>
                    <a:pt x="94" y="185"/>
                  </a:moveTo>
                  <a:cubicBezTo>
                    <a:pt x="96" y="179"/>
                    <a:pt x="97" y="173"/>
                    <a:pt x="98" y="167"/>
                  </a:cubicBezTo>
                  <a:cubicBezTo>
                    <a:pt x="98" y="164"/>
                    <a:pt x="97" y="162"/>
                    <a:pt x="97" y="160"/>
                  </a:cubicBezTo>
                  <a:cubicBezTo>
                    <a:pt x="99" y="158"/>
                    <a:pt x="100" y="156"/>
                    <a:pt x="101" y="155"/>
                  </a:cubicBezTo>
                  <a:cubicBezTo>
                    <a:pt x="102" y="152"/>
                    <a:pt x="102" y="149"/>
                    <a:pt x="103" y="147"/>
                  </a:cubicBezTo>
                  <a:cubicBezTo>
                    <a:pt x="110" y="144"/>
                    <a:pt x="117" y="142"/>
                    <a:pt x="125" y="140"/>
                  </a:cubicBezTo>
                  <a:cubicBezTo>
                    <a:pt x="129" y="140"/>
                    <a:pt x="133" y="141"/>
                    <a:pt x="138" y="141"/>
                  </a:cubicBezTo>
                  <a:cubicBezTo>
                    <a:pt x="141" y="144"/>
                    <a:pt x="145" y="146"/>
                    <a:pt x="149" y="149"/>
                  </a:cubicBezTo>
                  <a:cubicBezTo>
                    <a:pt x="150" y="145"/>
                    <a:pt x="152" y="140"/>
                    <a:pt x="153" y="136"/>
                  </a:cubicBezTo>
                  <a:cubicBezTo>
                    <a:pt x="154" y="131"/>
                    <a:pt x="154" y="127"/>
                    <a:pt x="154" y="122"/>
                  </a:cubicBezTo>
                  <a:cubicBezTo>
                    <a:pt x="153" y="118"/>
                    <a:pt x="153" y="114"/>
                    <a:pt x="150" y="111"/>
                  </a:cubicBezTo>
                  <a:cubicBezTo>
                    <a:pt x="149" y="109"/>
                    <a:pt x="144" y="110"/>
                    <a:pt x="143" y="108"/>
                  </a:cubicBezTo>
                  <a:cubicBezTo>
                    <a:pt x="142" y="105"/>
                    <a:pt x="145" y="103"/>
                    <a:pt x="145" y="100"/>
                  </a:cubicBezTo>
                  <a:cubicBezTo>
                    <a:pt x="146" y="99"/>
                    <a:pt x="145" y="98"/>
                    <a:pt x="145" y="97"/>
                  </a:cubicBezTo>
                  <a:cubicBezTo>
                    <a:pt x="145" y="96"/>
                    <a:pt x="144" y="97"/>
                    <a:pt x="144" y="97"/>
                  </a:cubicBezTo>
                  <a:cubicBezTo>
                    <a:pt x="136" y="97"/>
                    <a:pt x="128" y="97"/>
                    <a:pt x="121" y="97"/>
                  </a:cubicBezTo>
                  <a:cubicBezTo>
                    <a:pt x="120" y="97"/>
                    <a:pt x="121" y="96"/>
                    <a:pt x="121" y="95"/>
                  </a:cubicBezTo>
                  <a:cubicBezTo>
                    <a:pt x="119" y="90"/>
                    <a:pt x="116" y="86"/>
                    <a:pt x="116" y="81"/>
                  </a:cubicBezTo>
                  <a:cubicBezTo>
                    <a:pt x="116" y="79"/>
                    <a:pt x="119" y="80"/>
                    <a:pt x="119" y="79"/>
                  </a:cubicBezTo>
                  <a:cubicBezTo>
                    <a:pt x="120" y="77"/>
                    <a:pt x="120" y="75"/>
                    <a:pt x="119" y="73"/>
                  </a:cubicBezTo>
                  <a:cubicBezTo>
                    <a:pt x="119" y="71"/>
                    <a:pt x="117" y="69"/>
                    <a:pt x="116" y="67"/>
                  </a:cubicBezTo>
                  <a:cubicBezTo>
                    <a:pt x="116" y="64"/>
                    <a:pt x="118" y="60"/>
                    <a:pt x="116" y="58"/>
                  </a:cubicBezTo>
                  <a:cubicBezTo>
                    <a:pt x="115" y="57"/>
                    <a:pt x="111" y="56"/>
                    <a:pt x="108" y="56"/>
                  </a:cubicBezTo>
                  <a:cubicBezTo>
                    <a:pt x="104" y="55"/>
                    <a:pt x="101" y="56"/>
                    <a:pt x="97" y="55"/>
                  </a:cubicBezTo>
                  <a:cubicBezTo>
                    <a:pt x="95" y="54"/>
                    <a:pt x="95" y="50"/>
                    <a:pt x="93" y="49"/>
                  </a:cubicBezTo>
                  <a:cubicBezTo>
                    <a:pt x="91" y="49"/>
                    <a:pt x="90" y="50"/>
                    <a:pt x="88" y="49"/>
                  </a:cubicBezTo>
                  <a:cubicBezTo>
                    <a:pt x="86" y="48"/>
                    <a:pt x="86" y="44"/>
                    <a:pt x="84" y="43"/>
                  </a:cubicBezTo>
                  <a:cubicBezTo>
                    <a:pt x="81" y="42"/>
                    <a:pt x="79" y="43"/>
                    <a:pt x="76" y="43"/>
                  </a:cubicBezTo>
                  <a:cubicBezTo>
                    <a:pt x="73" y="42"/>
                    <a:pt x="68" y="43"/>
                    <a:pt x="65" y="41"/>
                  </a:cubicBezTo>
                  <a:cubicBezTo>
                    <a:pt x="62" y="37"/>
                    <a:pt x="58" y="32"/>
                    <a:pt x="55" y="28"/>
                  </a:cubicBezTo>
                  <a:cubicBezTo>
                    <a:pt x="54" y="26"/>
                    <a:pt x="54" y="24"/>
                    <a:pt x="53" y="22"/>
                  </a:cubicBezTo>
                  <a:cubicBezTo>
                    <a:pt x="52" y="19"/>
                    <a:pt x="53" y="16"/>
                    <a:pt x="50" y="12"/>
                  </a:cubicBezTo>
                  <a:cubicBezTo>
                    <a:pt x="50" y="9"/>
                    <a:pt x="54" y="3"/>
                    <a:pt x="51" y="1"/>
                  </a:cubicBezTo>
                  <a:cubicBezTo>
                    <a:pt x="47" y="2"/>
                    <a:pt x="42" y="0"/>
                    <a:pt x="37" y="2"/>
                  </a:cubicBezTo>
                  <a:cubicBezTo>
                    <a:pt x="34" y="3"/>
                    <a:pt x="33" y="7"/>
                    <a:pt x="30" y="8"/>
                  </a:cubicBezTo>
                  <a:cubicBezTo>
                    <a:pt x="28" y="9"/>
                    <a:pt x="25" y="9"/>
                    <a:pt x="24" y="10"/>
                  </a:cubicBezTo>
                  <a:cubicBezTo>
                    <a:pt x="21" y="11"/>
                    <a:pt x="20" y="14"/>
                    <a:pt x="18" y="15"/>
                  </a:cubicBezTo>
                  <a:cubicBezTo>
                    <a:pt x="15" y="17"/>
                    <a:pt x="13" y="18"/>
                    <a:pt x="10" y="18"/>
                  </a:cubicBezTo>
                  <a:cubicBezTo>
                    <a:pt x="8" y="19"/>
                    <a:pt x="6" y="18"/>
                    <a:pt x="5" y="18"/>
                  </a:cubicBezTo>
                  <a:cubicBezTo>
                    <a:pt x="3" y="18"/>
                    <a:pt x="1" y="17"/>
                    <a:pt x="0" y="17"/>
                  </a:cubicBezTo>
                  <a:cubicBezTo>
                    <a:pt x="5" y="25"/>
                    <a:pt x="10" y="33"/>
                    <a:pt x="16" y="41"/>
                  </a:cubicBezTo>
                  <a:cubicBezTo>
                    <a:pt x="15" y="43"/>
                    <a:pt x="14" y="45"/>
                    <a:pt x="13" y="47"/>
                  </a:cubicBezTo>
                  <a:cubicBezTo>
                    <a:pt x="12" y="49"/>
                    <a:pt x="11" y="50"/>
                    <a:pt x="10" y="52"/>
                  </a:cubicBezTo>
                  <a:cubicBezTo>
                    <a:pt x="10" y="54"/>
                    <a:pt x="11" y="56"/>
                    <a:pt x="11" y="59"/>
                  </a:cubicBezTo>
                  <a:cubicBezTo>
                    <a:pt x="10" y="60"/>
                    <a:pt x="8" y="58"/>
                    <a:pt x="8" y="59"/>
                  </a:cubicBezTo>
                  <a:cubicBezTo>
                    <a:pt x="8" y="61"/>
                    <a:pt x="11" y="64"/>
                    <a:pt x="11" y="66"/>
                  </a:cubicBezTo>
                  <a:cubicBezTo>
                    <a:pt x="11" y="70"/>
                    <a:pt x="6" y="73"/>
                    <a:pt x="6" y="77"/>
                  </a:cubicBezTo>
                  <a:cubicBezTo>
                    <a:pt x="5" y="79"/>
                    <a:pt x="8" y="81"/>
                    <a:pt x="8" y="83"/>
                  </a:cubicBezTo>
                  <a:cubicBezTo>
                    <a:pt x="9" y="88"/>
                    <a:pt x="9" y="94"/>
                    <a:pt x="8" y="100"/>
                  </a:cubicBezTo>
                  <a:cubicBezTo>
                    <a:pt x="8" y="102"/>
                    <a:pt x="7" y="105"/>
                    <a:pt x="5" y="107"/>
                  </a:cubicBezTo>
                  <a:cubicBezTo>
                    <a:pt x="4" y="108"/>
                    <a:pt x="2" y="109"/>
                    <a:pt x="2" y="110"/>
                  </a:cubicBezTo>
                  <a:cubicBezTo>
                    <a:pt x="1" y="112"/>
                    <a:pt x="4" y="115"/>
                    <a:pt x="5" y="117"/>
                  </a:cubicBezTo>
                  <a:cubicBezTo>
                    <a:pt x="6" y="119"/>
                    <a:pt x="9" y="120"/>
                    <a:pt x="10" y="122"/>
                  </a:cubicBezTo>
                  <a:cubicBezTo>
                    <a:pt x="12" y="127"/>
                    <a:pt x="11" y="131"/>
                    <a:pt x="13" y="136"/>
                  </a:cubicBezTo>
                  <a:cubicBezTo>
                    <a:pt x="14" y="138"/>
                    <a:pt x="17" y="140"/>
                    <a:pt x="18" y="142"/>
                  </a:cubicBezTo>
                  <a:cubicBezTo>
                    <a:pt x="18" y="144"/>
                    <a:pt x="16" y="145"/>
                    <a:pt x="16" y="147"/>
                  </a:cubicBezTo>
                  <a:cubicBezTo>
                    <a:pt x="16" y="148"/>
                    <a:pt x="18" y="149"/>
                    <a:pt x="17" y="150"/>
                  </a:cubicBezTo>
                  <a:cubicBezTo>
                    <a:pt x="17" y="150"/>
                    <a:pt x="16" y="151"/>
                    <a:pt x="16" y="152"/>
                  </a:cubicBezTo>
                  <a:cubicBezTo>
                    <a:pt x="16" y="154"/>
                    <a:pt x="16" y="156"/>
                    <a:pt x="16" y="158"/>
                  </a:cubicBezTo>
                  <a:cubicBezTo>
                    <a:pt x="17" y="159"/>
                    <a:pt x="19" y="159"/>
                    <a:pt x="19" y="161"/>
                  </a:cubicBezTo>
                  <a:cubicBezTo>
                    <a:pt x="19" y="162"/>
                    <a:pt x="18" y="164"/>
                    <a:pt x="19" y="165"/>
                  </a:cubicBezTo>
                  <a:cubicBezTo>
                    <a:pt x="19" y="166"/>
                    <a:pt x="21" y="165"/>
                    <a:pt x="22" y="166"/>
                  </a:cubicBezTo>
                  <a:cubicBezTo>
                    <a:pt x="23" y="168"/>
                    <a:pt x="23" y="171"/>
                    <a:pt x="24" y="173"/>
                  </a:cubicBezTo>
                  <a:cubicBezTo>
                    <a:pt x="26" y="178"/>
                    <a:pt x="28" y="183"/>
                    <a:pt x="29" y="188"/>
                  </a:cubicBezTo>
                  <a:cubicBezTo>
                    <a:pt x="30" y="189"/>
                    <a:pt x="29" y="191"/>
                    <a:pt x="30" y="193"/>
                  </a:cubicBezTo>
                  <a:cubicBezTo>
                    <a:pt x="31" y="194"/>
                    <a:pt x="32" y="194"/>
                    <a:pt x="33" y="194"/>
                  </a:cubicBezTo>
                  <a:cubicBezTo>
                    <a:pt x="35" y="195"/>
                    <a:pt x="36" y="194"/>
                    <a:pt x="37" y="194"/>
                  </a:cubicBezTo>
                  <a:cubicBezTo>
                    <a:pt x="38" y="193"/>
                    <a:pt x="39" y="191"/>
                    <a:pt x="41" y="189"/>
                  </a:cubicBezTo>
                  <a:cubicBezTo>
                    <a:pt x="41" y="188"/>
                    <a:pt x="42" y="187"/>
                    <a:pt x="44" y="186"/>
                  </a:cubicBezTo>
                  <a:cubicBezTo>
                    <a:pt x="45" y="185"/>
                    <a:pt x="47" y="186"/>
                    <a:pt x="47" y="184"/>
                  </a:cubicBezTo>
                  <a:cubicBezTo>
                    <a:pt x="49" y="183"/>
                    <a:pt x="47" y="178"/>
                    <a:pt x="49" y="178"/>
                  </a:cubicBezTo>
                  <a:cubicBezTo>
                    <a:pt x="52" y="177"/>
                    <a:pt x="53" y="182"/>
                    <a:pt x="56" y="183"/>
                  </a:cubicBezTo>
                  <a:cubicBezTo>
                    <a:pt x="60" y="185"/>
                    <a:pt x="66" y="182"/>
                    <a:pt x="69" y="184"/>
                  </a:cubicBezTo>
                  <a:cubicBezTo>
                    <a:pt x="72" y="186"/>
                    <a:pt x="70" y="193"/>
                    <a:pt x="73" y="195"/>
                  </a:cubicBezTo>
                  <a:cubicBezTo>
                    <a:pt x="75" y="197"/>
                    <a:pt x="73" y="190"/>
                    <a:pt x="74" y="188"/>
                  </a:cubicBezTo>
                  <a:cubicBezTo>
                    <a:pt x="75" y="185"/>
                    <a:pt x="76" y="182"/>
                    <a:pt x="78" y="181"/>
                  </a:cubicBezTo>
                  <a:cubicBezTo>
                    <a:pt x="82" y="180"/>
                    <a:pt x="87" y="180"/>
                    <a:pt x="91" y="181"/>
                  </a:cubicBezTo>
                  <a:cubicBezTo>
                    <a:pt x="92" y="182"/>
                    <a:pt x="93" y="184"/>
                    <a:pt x="94" y="18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6" name="Freeform 2528">
              <a:extLst>
                <a:ext uri="{FF2B5EF4-FFF2-40B4-BE49-F238E27FC236}">
                  <a16:creationId xmlns:a16="http://schemas.microsoft.com/office/drawing/2014/main" id="{94E26D22-5FEE-004F-9B36-20AC94E4B118}"/>
                </a:ext>
              </a:extLst>
            </p:cNvPr>
            <p:cNvSpPr>
              <a:spLocks noChangeAspect="1"/>
            </p:cNvSpPr>
            <p:nvPr/>
          </p:nvSpPr>
          <p:spPr bwMode="auto">
            <a:xfrm>
              <a:off x="3241101" y="4974321"/>
              <a:ext cx="180414" cy="206782"/>
            </a:xfrm>
            <a:custGeom>
              <a:avLst/>
              <a:gdLst>
                <a:gd name="T0" fmla="*/ 124 w 109"/>
                <a:gd name="T1" fmla="*/ 113 h 124"/>
                <a:gd name="T2" fmla="*/ 124 w 109"/>
                <a:gd name="T3" fmla="*/ 106 h 124"/>
                <a:gd name="T4" fmla="*/ 128 w 109"/>
                <a:gd name="T5" fmla="*/ 96 h 124"/>
                <a:gd name="T6" fmla="*/ 130 w 109"/>
                <a:gd name="T7" fmla="*/ 83 h 124"/>
                <a:gd name="T8" fmla="*/ 123 w 109"/>
                <a:gd name="T9" fmla="*/ 79 h 124"/>
                <a:gd name="T10" fmla="*/ 110 w 109"/>
                <a:gd name="T11" fmla="*/ 82 h 124"/>
                <a:gd name="T12" fmla="*/ 104 w 109"/>
                <a:gd name="T13" fmla="*/ 72 h 124"/>
                <a:gd name="T14" fmla="*/ 106 w 109"/>
                <a:gd name="T15" fmla="*/ 55 h 124"/>
                <a:gd name="T16" fmla="*/ 97 w 109"/>
                <a:gd name="T17" fmla="*/ 50 h 124"/>
                <a:gd name="T18" fmla="*/ 83 w 109"/>
                <a:gd name="T19" fmla="*/ 49 h 124"/>
                <a:gd name="T20" fmla="*/ 73 w 109"/>
                <a:gd name="T21" fmla="*/ 49 h 124"/>
                <a:gd name="T22" fmla="*/ 73 w 109"/>
                <a:gd name="T23" fmla="*/ 46 h 124"/>
                <a:gd name="T24" fmla="*/ 73 w 109"/>
                <a:gd name="T25" fmla="*/ 29 h 124"/>
                <a:gd name="T26" fmla="*/ 66 w 109"/>
                <a:gd name="T27" fmla="*/ 22 h 124"/>
                <a:gd name="T28" fmla="*/ 66 w 109"/>
                <a:gd name="T29" fmla="*/ 11 h 124"/>
                <a:gd name="T30" fmla="*/ 52 w 109"/>
                <a:gd name="T31" fmla="*/ 1 h 124"/>
                <a:gd name="T32" fmla="*/ 37 w 109"/>
                <a:gd name="T33" fmla="*/ 0 h 124"/>
                <a:gd name="T34" fmla="*/ 11 w 109"/>
                <a:gd name="T35" fmla="*/ 8 h 124"/>
                <a:gd name="T36" fmla="*/ 8 w 109"/>
                <a:gd name="T37" fmla="*/ 18 h 124"/>
                <a:gd name="T38" fmla="*/ 4 w 109"/>
                <a:gd name="T39" fmla="*/ 24 h 124"/>
                <a:gd name="T40" fmla="*/ 5 w 109"/>
                <a:gd name="T41" fmla="*/ 32 h 124"/>
                <a:gd name="T42" fmla="*/ 0 w 109"/>
                <a:gd name="T43" fmla="*/ 54 h 124"/>
                <a:gd name="T44" fmla="*/ 6 w 109"/>
                <a:gd name="T45" fmla="*/ 61 h 124"/>
                <a:gd name="T46" fmla="*/ 11 w 109"/>
                <a:gd name="T47" fmla="*/ 71 h 124"/>
                <a:gd name="T48" fmla="*/ 25 w 109"/>
                <a:gd name="T49" fmla="*/ 79 h 124"/>
                <a:gd name="T50" fmla="*/ 35 w 109"/>
                <a:gd name="T51" fmla="*/ 87 h 124"/>
                <a:gd name="T52" fmla="*/ 43 w 109"/>
                <a:gd name="T53" fmla="*/ 87 h 124"/>
                <a:gd name="T54" fmla="*/ 57 w 109"/>
                <a:gd name="T55" fmla="*/ 99 h 124"/>
                <a:gd name="T56" fmla="*/ 74 w 109"/>
                <a:gd name="T57" fmla="*/ 103 h 124"/>
                <a:gd name="T58" fmla="*/ 78 w 109"/>
                <a:gd name="T59" fmla="*/ 109 h 124"/>
                <a:gd name="T60" fmla="*/ 78 w 109"/>
                <a:gd name="T61" fmla="*/ 123 h 124"/>
                <a:gd name="T62" fmla="*/ 70 w 109"/>
                <a:gd name="T63" fmla="*/ 125 h 124"/>
                <a:gd name="T64" fmla="*/ 70 w 109"/>
                <a:gd name="T65" fmla="*/ 133 h 124"/>
                <a:gd name="T66" fmla="*/ 66 w 109"/>
                <a:gd name="T67" fmla="*/ 144 h 124"/>
                <a:gd name="T68" fmla="*/ 76 w 109"/>
                <a:gd name="T69" fmla="*/ 144 h 124"/>
                <a:gd name="T70" fmla="*/ 92 w 109"/>
                <a:gd name="T71" fmla="*/ 149 h 124"/>
                <a:gd name="T72" fmla="*/ 101 w 109"/>
                <a:gd name="T73" fmla="*/ 145 h 124"/>
                <a:gd name="T74" fmla="*/ 107 w 109"/>
                <a:gd name="T75" fmla="*/ 147 h 124"/>
                <a:gd name="T76" fmla="*/ 110 w 109"/>
                <a:gd name="T77" fmla="*/ 148 h 124"/>
                <a:gd name="T78" fmla="*/ 116 w 109"/>
                <a:gd name="T79" fmla="*/ 137 h 124"/>
                <a:gd name="T80" fmla="*/ 124 w 109"/>
                <a:gd name="T81" fmla="*/ 130 h 124"/>
                <a:gd name="T82" fmla="*/ 124 w 109"/>
                <a:gd name="T83" fmla="*/ 123 h 124"/>
                <a:gd name="T84" fmla="*/ 124 w 109"/>
                <a:gd name="T85" fmla="*/ 113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24"/>
                <a:gd name="T131" fmla="*/ 109 w 10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24">
                  <a:moveTo>
                    <a:pt x="104" y="94"/>
                  </a:moveTo>
                  <a:cubicBezTo>
                    <a:pt x="104" y="92"/>
                    <a:pt x="104" y="90"/>
                    <a:pt x="104" y="88"/>
                  </a:cubicBezTo>
                  <a:cubicBezTo>
                    <a:pt x="105" y="86"/>
                    <a:pt x="106" y="83"/>
                    <a:pt x="107" y="80"/>
                  </a:cubicBezTo>
                  <a:cubicBezTo>
                    <a:pt x="107" y="77"/>
                    <a:pt x="109" y="73"/>
                    <a:pt x="109" y="69"/>
                  </a:cubicBezTo>
                  <a:cubicBezTo>
                    <a:pt x="108" y="67"/>
                    <a:pt x="105" y="66"/>
                    <a:pt x="103" y="66"/>
                  </a:cubicBezTo>
                  <a:cubicBezTo>
                    <a:pt x="99" y="65"/>
                    <a:pt x="95" y="70"/>
                    <a:pt x="92" y="68"/>
                  </a:cubicBezTo>
                  <a:cubicBezTo>
                    <a:pt x="89" y="67"/>
                    <a:pt x="87" y="63"/>
                    <a:pt x="87" y="60"/>
                  </a:cubicBezTo>
                  <a:cubicBezTo>
                    <a:pt x="86" y="56"/>
                    <a:pt x="90" y="51"/>
                    <a:pt x="89" y="46"/>
                  </a:cubicBezTo>
                  <a:cubicBezTo>
                    <a:pt x="88" y="44"/>
                    <a:pt x="84" y="43"/>
                    <a:pt x="81" y="42"/>
                  </a:cubicBezTo>
                  <a:cubicBezTo>
                    <a:pt x="77" y="41"/>
                    <a:pt x="73" y="42"/>
                    <a:pt x="70" y="41"/>
                  </a:cubicBezTo>
                  <a:cubicBezTo>
                    <a:pt x="67" y="41"/>
                    <a:pt x="64" y="42"/>
                    <a:pt x="61" y="41"/>
                  </a:cubicBezTo>
                  <a:cubicBezTo>
                    <a:pt x="60" y="41"/>
                    <a:pt x="61" y="39"/>
                    <a:pt x="61" y="38"/>
                  </a:cubicBezTo>
                  <a:cubicBezTo>
                    <a:pt x="61" y="33"/>
                    <a:pt x="62" y="29"/>
                    <a:pt x="61" y="24"/>
                  </a:cubicBezTo>
                  <a:cubicBezTo>
                    <a:pt x="60" y="21"/>
                    <a:pt x="56" y="21"/>
                    <a:pt x="55" y="18"/>
                  </a:cubicBezTo>
                  <a:cubicBezTo>
                    <a:pt x="54" y="15"/>
                    <a:pt x="55" y="12"/>
                    <a:pt x="55" y="9"/>
                  </a:cubicBezTo>
                  <a:cubicBezTo>
                    <a:pt x="51" y="6"/>
                    <a:pt x="47" y="4"/>
                    <a:pt x="44" y="1"/>
                  </a:cubicBezTo>
                  <a:cubicBezTo>
                    <a:pt x="39" y="1"/>
                    <a:pt x="35" y="0"/>
                    <a:pt x="31" y="0"/>
                  </a:cubicBezTo>
                  <a:cubicBezTo>
                    <a:pt x="23" y="2"/>
                    <a:pt x="16" y="4"/>
                    <a:pt x="9" y="7"/>
                  </a:cubicBezTo>
                  <a:cubicBezTo>
                    <a:pt x="8" y="9"/>
                    <a:pt x="8" y="12"/>
                    <a:pt x="7" y="15"/>
                  </a:cubicBezTo>
                  <a:cubicBezTo>
                    <a:pt x="6" y="16"/>
                    <a:pt x="5" y="18"/>
                    <a:pt x="3" y="20"/>
                  </a:cubicBezTo>
                  <a:cubicBezTo>
                    <a:pt x="3" y="22"/>
                    <a:pt x="4" y="24"/>
                    <a:pt x="4" y="27"/>
                  </a:cubicBezTo>
                  <a:cubicBezTo>
                    <a:pt x="3" y="33"/>
                    <a:pt x="2" y="39"/>
                    <a:pt x="0" y="45"/>
                  </a:cubicBezTo>
                  <a:cubicBezTo>
                    <a:pt x="2" y="47"/>
                    <a:pt x="4" y="49"/>
                    <a:pt x="5" y="51"/>
                  </a:cubicBezTo>
                  <a:cubicBezTo>
                    <a:pt x="7" y="53"/>
                    <a:pt x="7" y="56"/>
                    <a:pt x="9" y="59"/>
                  </a:cubicBezTo>
                  <a:cubicBezTo>
                    <a:pt x="13" y="62"/>
                    <a:pt x="17" y="63"/>
                    <a:pt x="21" y="66"/>
                  </a:cubicBezTo>
                  <a:cubicBezTo>
                    <a:pt x="24" y="68"/>
                    <a:pt x="26" y="70"/>
                    <a:pt x="29" y="72"/>
                  </a:cubicBezTo>
                  <a:cubicBezTo>
                    <a:pt x="31" y="73"/>
                    <a:pt x="34" y="71"/>
                    <a:pt x="36" y="72"/>
                  </a:cubicBezTo>
                  <a:cubicBezTo>
                    <a:pt x="40" y="74"/>
                    <a:pt x="43" y="79"/>
                    <a:pt x="48" y="82"/>
                  </a:cubicBezTo>
                  <a:cubicBezTo>
                    <a:pt x="52" y="84"/>
                    <a:pt x="57" y="84"/>
                    <a:pt x="62" y="86"/>
                  </a:cubicBezTo>
                  <a:cubicBezTo>
                    <a:pt x="64" y="87"/>
                    <a:pt x="65" y="89"/>
                    <a:pt x="65" y="91"/>
                  </a:cubicBezTo>
                  <a:cubicBezTo>
                    <a:pt x="66" y="95"/>
                    <a:pt x="66" y="99"/>
                    <a:pt x="65" y="102"/>
                  </a:cubicBezTo>
                  <a:cubicBezTo>
                    <a:pt x="64" y="104"/>
                    <a:pt x="60" y="103"/>
                    <a:pt x="59" y="104"/>
                  </a:cubicBezTo>
                  <a:cubicBezTo>
                    <a:pt x="57" y="106"/>
                    <a:pt x="59" y="109"/>
                    <a:pt x="59" y="111"/>
                  </a:cubicBezTo>
                  <a:cubicBezTo>
                    <a:pt x="58" y="114"/>
                    <a:pt x="53" y="117"/>
                    <a:pt x="55" y="120"/>
                  </a:cubicBezTo>
                  <a:cubicBezTo>
                    <a:pt x="56" y="123"/>
                    <a:pt x="61" y="119"/>
                    <a:pt x="64" y="120"/>
                  </a:cubicBezTo>
                  <a:cubicBezTo>
                    <a:pt x="69" y="121"/>
                    <a:pt x="73" y="124"/>
                    <a:pt x="77" y="124"/>
                  </a:cubicBezTo>
                  <a:cubicBezTo>
                    <a:pt x="80" y="124"/>
                    <a:pt x="82" y="121"/>
                    <a:pt x="85" y="121"/>
                  </a:cubicBezTo>
                  <a:cubicBezTo>
                    <a:pt x="87" y="120"/>
                    <a:pt x="89" y="121"/>
                    <a:pt x="90" y="122"/>
                  </a:cubicBezTo>
                  <a:cubicBezTo>
                    <a:pt x="91" y="122"/>
                    <a:pt x="91" y="123"/>
                    <a:pt x="92" y="123"/>
                  </a:cubicBezTo>
                  <a:cubicBezTo>
                    <a:pt x="94" y="120"/>
                    <a:pt x="95" y="117"/>
                    <a:pt x="97" y="114"/>
                  </a:cubicBezTo>
                  <a:cubicBezTo>
                    <a:pt x="99" y="112"/>
                    <a:pt x="102" y="110"/>
                    <a:pt x="104" y="108"/>
                  </a:cubicBezTo>
                  <a:cubicBezTo>
                    <a:pt x="105" y="106"/>
                    <a:pt x="104" y="104"/>
                    <a:pt x="104" y="102"/>
                  </a:cubicBezTo>
                  <a:cubicBezTo>
                    <a:pt x="104" y="99"/>
                    <a:pt x="104" y="97"/>
                    <a:pt x="104" y="9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7" name="Freeform 2529">
              <a:extLst>
                <a:ext uri="{FF2B5EF4-FFF2-40B4-BE49-F238E27FC236}">
                  <a16:creationId xmlns:a16="http://schemas.microsoft.com/office/drawing/2014/main" id="{E1CDDAE5-1043-554D-9E58-B6B791AE0C7B}"/>
                </a:ext>
              </a:extLst>
            </p:cNvPr>
            <p:cNvSpPr>
              <a:spLocks noChangeAspect="1"/>
            </p:cNvSpPr>
            <p:nvPr/>
          </p:nvSpPr>
          <p:spPr bwMode="auto">
            <a:xfrm>
              <a:off x="3345185" y="5243555"/>
              <a:ext cx="109637" cy="130453"/>
            </a:xfrm>
            <a:custGeom>
              <a:avLst/>
              <a:gdLst>
                <a:gd name="T0" fmla="*/ 74 w 66"/>
                <a:gd name="T1" fmla="*/ 68 h 79"/>
                <a:gd name="T2" fmla="*/ 79 w 66"/>
                <a:gd name="T3" fmla="*/ 71 h 79"/>
                <a:gd name="T4" fmla="*/ 74 w 66"/>
                <a:gd name="T5" fmla="*/ 79 h 79"/>
                <a:gd name="T6" fmla="*/ 71 w 66"/>
                <a:gd name="T7" fmla="*/ 83 h 79"/>
                <a:gd name="T8" fmla="*/ 55 w 66"/>
                <a:gd name="T9" fmla="*/ 93 h 79"/>
                <a:gd name="T10" fmla="*/ 32 w 66"/>
                <a:gd name="T11" fmla="*/ 93 h 79"/>
                <a:gd name="T12" fmla="*/ 12 w 66"/>
                <a:gd name="T13" fmla="*/ 86 h 79"/>
                <a:gd name="T14" fmla="*/ 2 w 66"/>
                <a:gd name="T15" fmla="*/ 79 h 79"/>
                <a:gd name="T16" fmla="*/ 2 w 66"/>
                <a:gd name="T17" fmla="*/ 64 h 79"/>
                <a:gd name="T18" fmla="*/ 5 w 66"/>
                <a:gd name="T19" fmla="*/ 55 h 79"/>
                <a:gd name="T20" fmla="*/ 4 w 66"/>
                <a:gd name="T21" fmla="*/ 49 h 79"/>
                <a:gd name="T22" fmla="*/ 6 w 66"/>
                <a:gd name="T23" fmla="*/ 45 h 79"/>
                <a:gd name="T24" fmla="*/ 2 w 66"/>
                <a:gd name="T25" fmla="*/ 37 h 79"/>
                <a:gd name="T26" fmla="*/ 7 w 66"/>
                <a:gd name="T27" fmla="*/ 29 h 79"/>
                <a:gd name="T28" fmla="*/ 7 w 66"/>
                <a:gd name="T29" fmla="*/ 13 h 79"/>
                <a:gd name="T30" fmla="*/ 11 w 66"/>
                <a:gd name="T31" fmla="*/ 6 h 79"/>
                <a:gd name="T32" fmla="*/ 23 w 66"/>
                <a:gd name="T33" fmla="*/ 2 h 79"/>
                <a:gd name="T34" fmla="*/ 34 w 66"/>
                <a:gd name="T35" fmla="*/ 21 h 79"/>
                <a:gd name="T36" fmla="*/ 37 w 66"/>
                <a:gd name="T37" fmla="*/ 19 h 79"/>
                <a:gd name="T38" fmla="*/ 38 w 66"/>
                <a:gd name="T39" fmla="*/ 17 h 79"/>
                <a:gd name="T40" fmla="*/ 45 w 66"/>
                <a:gd name="T41" fmla="*/ 25 h 79"/>
                <a:gd name="T42" fmla="*/ 59 w 66"/>
                <a:gd name="T43" fmla="*/ 30 h 79"/>
                <a:gd name="T44" fmla="*/ 71 w 66"/>
                <a:gd name="T45" fmla="*/ 42 h 79"/>
                <a:gd name="T46" fmla="*/ 73 w 66"/>
                <a:gd name="T47" fmla="*/ 46 h 79"/>
                <a:gd name="T48" fmla="*/ 77 w 66"/>
                <a:gd name="T49" fmla="*/ 49 h 79"/>
                <a:gd name="T50" fmla="*/ 74 w 66"/>
                <a:gd name="T51" fmla="*/ 57 h 79"/>
                <a:gd name="T52" fmla="*/ 72 w 66"/>
                <a:gd name="T53" fmla="*/ 61 h 79"/>
                <a:gd name="T54" fmla="*/ 74 w 66"/>
                <a:gd name="T55" fmla="*/ 68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79"/>
                <a:gd name="T86" fmla="*/ 66 w 66"/>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79">
                  <a:moveTo>
                    <a:pt x="62" y="57"/>
                  </a:moveTo>
                  <a:cubicBezTo>
                    <a:pt x="63" y="58"/>
                    <a:pt x="65" y="59"/>
                    <a:pt x="66" y="60"/>
                  </a:cubicBezTo>
                  <a:cubicBezTo>
                    <a:pt x="65" y="62"/>
                    <a:pt x="63" y="64"/>
                    <a:pt x="62" y="66"/>
                  </a:cubicBezTo>
                  <a:cubicBezTo>
                    <a:pt x="61" y="67"/>
                    <a:pt x="61" y="69"/>
                    <a:pt x="59" y="70"/>
                  </a:cubicBezTo>
                  <a:cubicBezTo>
                    <a:pt x="55" y="73"/>
                    <a:pt x="51" y="77"/>
                    <a:pt x="46" y="78"/>
                  </a:cubicBezTo>
                  <a:cubicBezTo>
                    <a:pt x="40" y="79"/>
                    <a:pt x="34" y="77"/>
                    <a:pt x="27" y="78"/>
                  </a:cubicBezTo>
                  <a:cubicBezTo>
                    <a:pt x="23" y="75"/>
                    <a:pt x="17" y="72"/>
                    <a:pt x="10" y="72"/>
                  </a:cubicBezTo>
                  <a:cubicBezTo>
                    <a:pt x="7" y="72"/>
                    <a:pt x="3" y="69"/>
                    <a:pt x="2" y="66"/>
                  </a:cubicBezTo>
                  <a:cubicBezTo>
                    <a:pt x="0" y="63"/>
                    <a:pt x="1" y="58"/>
                    <a:pt x="2" y="54"/>
                  </a:cubicBezTo>
                  <a:cubicBezTo>
                    <a:pt x="2" y="52"/>
                    <a:pt x="4" y="49"/>
                    <a:pt x="4" y="46"/>
                  </a:cubicBezTo>
                  <a:cubicBezTo>
                    <a:pt x="4" y="45"/>
                    <a:pt x="3" y="43"/>
                    <a:pt x="3" y="41"/>
                  </a:cubicBezTo>
                  <a:cubicBezTo>
                    <a:pt x="3" y="40"/>
                    <a:pt x="5" y="39"/>
                    <a:pt x="5" y="38"/>
                  </a:cubicBezTo>
                  <a:cubicBezTo>
                    <a:pt x="4" y="35"/>
                    <a:pt x="2" y="33"/>
                    <a:pt x="2" y="31"/>
                  </a:cubicBezTo>
                  <a:cubicBezTo>
                    <a:pt x="3" y="28"/>
                    <a:pt x="5" y="26"/>
                    <a:pt x="6" y="24"/>
                  </a:cubicBezTo>
                  <a:cubicBezTo>
                    <a:pt x="6" y="20"/>
                    <a:pt x="5" y="15"/>
                    <a:pt x="6" y="11"/>
                  </a:cubicBezTo>
                  <a:cubicBezTo>
                    <a:pt x="6" y="9"/>
                    <a:pt x="8" y="7"/>
                    <a:pt x="9" y="5"/>
                  </a:cubicBezTo>
                  <a:cubicBezTo>
                    <a:pt x="12" y="4"/>
                    <a:pt x="17" y="0"/>
                    <a:pt x="19" y="2"/>
                  </a:cubicBezTo>
                  <a:cubicBezTo>
                    <a:pt x="24" y="5"/>
                    <a:pt x="24" y="13"/>
                    <a:pt x="28" y="18"/>
                  </a:cubicBezTo>
                  <a:cubicBezTo>
                    <a:pt x="29" y="18"/>
                    <a:pt x="30" y="16"/>
                    <a:pt x="31" y="16"/>
                  </a:cubicBezTo>
                  <a:cubicBezTo>
                    <a:pt x="32" y="15"/>
                    <a:pt x="32" y="14"/>
                    <a:pt x="32" y="14"/>
                  </a:cubicBezTo>
                  <a:cubicBezTo>
                    <a:pt x="35" y="16"/>
                    <a:pt x="36" y="19"/>
                    <a:pt x="38" y="21"/>
                  </a:cubicBezTo>
                  <a:cubicBezTo>
                    <a:pt x="41" y="23"/>
                    <a:pt x="45" y="23"/>
                    <a:pt x="49" y="25"/>
                  </a:cubicBezTo>
                  <a:cubicBezTo>
                    <a:pt x="53" y="27"/>
                    <a:pt x="56" y="31"/>
                    <a:pt x="59" y="35"/>
                  </a:cubicBezTo>
                  <a:cubicBezTo>
                    <a:pt x="60" y="36"/>
                    <a:pt x="60" y="38"/>
                    <a:pt x="61" y="39"/>
                  </a:cubicBezTo>
                  <a:cubicBezTo>
                    <a:pt x="62" y="40"/>
                    <a:pt x="63" y="41"/>
                    <a:pt x="64" y="41"/>
                  </a:cubicBezTo>
                  <a:cubicBezTo>
                    <a:pt x="64" y="43"/>
                    <a:pt x="63" y="46"/>
                    <a:pt x="62" y="48"/>
                  </a:cubicBezTo>
                  <a:cubicBezTo>
                    <a:pt x="62" y="49"/>
                    <a:pt x="60" y="50"/>
                    <a:pt x="60" y="51"/>
                  </a:cubicBezTo>
                  <a:cubicBezTo>
                    <a:pt x="60" y="53"/>
                    <a:pt x="60" y="56"/>
                    <a:pt x="62" y="5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8" name="Freeform 2530">
              <a:extLst>
                <a:ext uri="{FF2B5EF4-FFF2-40B4-BE49-F238E27FC236}">
                  <a16:creationId xmlns:a16="http://schemas.microsoft.com/office/drawing/2014/main" id="{E8F98F85-9A49-A64B-BC16-F1DC78C2AE6B}"/>
                </a:ext>
              </a:extLst>
            </p:cNvPr>
            <p:cNvSpPr>
              <a:spLocks noChangeAspect="1"/>
            </p:cNvSpPr>
            <p:nvPr/>
          </p:nvSpPr>
          <p:spPr bwMode="auto">
            <a:xfrm>
              <a:off x="3160607" y="5798569"/>
              <a:ext cx="47185" cy="74941"/>
            </a:xfrm>
            <a:custGeom>
              <a:avLst/>
              <a:gdLst>
                <a:gd name="T0" fmla="*/ 34 w 28"/>
                <a:gd name="T1" fmla="*/ 52 h 45"/>
                <a:gd name="T2" fmla="*/ 32 w 28"/>
                <a:gd name="T3" fmla="*/ 50 h 45"/>
                <a:gd name="T4" fmla="*/ 32 w 28"/>
                <a:gd name="T5" fmla="*/ 54 h 45"/>
                <a:gd name="T6" fmla="*/ 22 w 28"/>
                <a:gd name="T7" fmla="*/ 52 h 45"/>
                <a:gd name="T8" fmla="*/ 11 w 28"/>
                <a:gd name="T9" fmla="*/ 50 h 45"/>
                <a:gd name="T10" fmla="*/ 4 w 28"/>
                <a:gd name="T11" fmla="*/ 52 h 45"/>
                <a:gd name="T12" fmla="*/ 1 w 28"/>
                <a:gd name="T13" fmla="*/ 46 h 45"/>
                <a:gd name="T14" fmla="*/ 1 w 28"/>
                <a:gd name="T15" fmla="*/ 41 h 45"/>
                <a:gd name="T16" fmla="*/ 5 w 28"/>
                <a:gd name="T17" fmla="*/ 44 h 45"/>
                <a:gd name="T18" fmla="*/ 11 w 28"/>
                <a:gd name="T19" fmla="*/ 43 h 45"/>
                <a:gd name="T20" fmla="*/ 11 w 28"/>
                <a:gd name="T21" fmla="*/ 41 h 45"/>
                <a:gd name="T22" fmla="*/ 16 w 28"/>
                <a:gd name="T23" fmla="*/ 40 h 45"/>
                <a:gd name="T24" fmla="*/ 22 w 28"/>
                <a:gd name="T25" fmla="*/ 44 h 45"/>
                <a:gd name="T26" fmla="*/ 27 w 28"/>
                <a:gd name="T27" fmla="*/ 44 h 45"/>
                <a:gd name="T28" fmla="*/ 27 w 28"/>
                <a:gd name="T29" fmla="*/ 42 h 45"/>
                <a:gd name="T30" fmla="*/ 16 w 28"/>
                <a:gd name="T31" fmla="*/ 36 h 45"/>
                <a:gd name="T32" fmla="*/ 10 w 28"/>
                <a:gd name="T33" fmla="*/ 32 h 45"/>
                <a:gd name="T34" fmla="*/ 12 w 28"/>
                <a:gd name="T35" fmla="*/ 28 h 45"/>
                <a:gd name="T36" fmla="*/ 21 w 28"/>
                <a:gd name="T37" fmla="*/ 23 h 45"/>
                <a:gd name="T38" fmla="*/ 19 w 28"/>
                <a:gd name="T39" fmla="*/ 18 h 45"/>
                <a:gd name="T40" fmla="*/ 7 w 28"/>
                <a:gd name="T41" fmla="*/ 23 h 45"/>
                <a:gd name="T42" fmla="*/ 4 w 28"/>
                <a:gd name="T43" fmla="*/ 14 h 45"/>
                <a:gd name="T44" fmla="*/ 9 w 28"/>
                <a:gd name="T45" fmla="*/ 11 h 45"/>
                <a:gd name="T46" fmla="*/ 5 w 28"/>
                <a:gd name="T47" fmla="*/ 6 h 45"/>
                <a:gd name="T48" fmla="*/ 9 w 28"/>
                <a:gd name="T49" fmla="*/ 7 h 45"/>
                <a:gd name="T50" fmla="*/ 12 w 28"/>
                <a:gd name="T51" fmla="*/ 7 h 45"/>
                <a:gd name="T52" fmla="*/ 16 w 28"/>
                <a:gd name="T53" fmla="*/ 0 h 45"/>
                <a:gd name="T54" fmla="*/ 22 w 28"/>
                <a:gd name="T55" fmla="*/ 5 h 45"/>
                <a:gd name="T56" fmla="*/ 27 w 28"/>
                <a:gd name="T57" fmla="*/ 4 h 45"/>
                <a:gd name="T58" fmla="*/ 34 w 28"/>
                <a:gd name="T59" fmla="*/ 52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45"/>
                <a:gd name="T92" fmla="*/ 28 w 28"/>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45">
                  <a:moveTo>
                    <a:pt x="28" y="43"/>
                  </a:moveTo>
                  <a:cubicBezTo>
                    <a:pt x="28" y="43"/>
                    <a:pt x="27" y="41"/>
                    <a:pt x="26" y="42"/>
                  </a:cubicBezTo>
                  <a:cubicBezTo>
                    <a:pt x="25" y="42"/>
                    <a:pt x="27" y="45"/>
                    <a:pt x="26" y="45"/>
                  </a:cubicBezTo>
                  <a:cubicBezTo>
                    <a:pt x="23" y="45"/>
                    <a:pt x="21" y="44"/>
                    <a:pt x="18" y="43"/>
                  </a:cubicBezTo>
                  <a:cubicBezTo>
                    <a:pt x="15" y="43"/>
                    <a:pt x="12" y="42"/>
                    <a:pt x="9" y="42"/>
                  </a:cubicBezTo>
                  <a:cubicBezTo>
                    <a:pt x="7" y="42"/>
                    <a:pt x="4" y="44"/>
                    <a:pt x="3" y="43"/>
                  </a:cubicBezTo>
                  <a:cubicBezTo>
                    <a:pt x="1" y="42"/>
                    <a:pt x="2" y="40"/>
                    <a:pt x="1" y="38"/>
                  </a:cubicBezTo>
                  <a:cubicBezTo>
                    <a:pt x="1" y="37"/>
                    <a:pt x="0" y="35"/>
                    <a:pt x="1" y="34"/>
                  </a:cubicBezTo>
                  <a:cubicBezTo>
                    <a:pt x="2" y="34"/>
                    <a:pt x="3" y="37"/>
                    <a:pt x="4" y="37"/>
                  </a:cubicBezTo>
                  <a:cubicBezTo>
                    <a:pt x="6" y="37"/>
                    <a:pt x="8" y="37"/>
                    <a:pt x="9" y="36"/>
                  </a:cubicBezTo>
                  <a:cubicBezTo>
                    <a:pt x="10" y="35"/>
                    <a:pt x="9" y="34"/>
                    <a:pt x="9" y="34"/>
                  </a:cubicBezTo>
                  <a:cubicBezTo>
                    <a:pt x="10" y="33"/>
                    <a:pt x="12" y="33"/>
                    <a:pt x="13" y="33"/>
                  </a:cubicBezTo>
                  <a:cubicBezTo>
                    <a:pt x="15" y="34"/>
                    <a:pt x="16" y="36"/>
                    <a:pt x="18" y="37"/>
                  </a:cubicBezTo>
                  <a:cubicBezTo>
                    <a:pt x="19" y="38"/>
                    <a:pt x="21" y="38"/>
                    <a:pt x="22" y="37"/>
                  </a:cubicBezTo>
                  <a:cubicBezTo>
                    <a:pt x="23" y="37"/>
                    <a:pt x="23" y="35"/>
                    <a:pt x="22" y="35"/>
                  </a:cubicBezTo>
                  <a:cubicBezTo>
                    <a:pt x="19" y="33"/>
                    <a:pt x="16" y="32"/>
                    <a:pt x="13" y="30"/>
                  </a:cubicBezTo>
                  <a:cubicBezTo>
                    <a:pt x="11" y="29"/>
                    <a:pt x="9" y="28"/>
                    <a:pt x="8" y="27"/>
                  </a:cubicBezTo>
                  <a:cubicBezTo>
                    <a:pt x="8" y="25"/>
                    <a:pt x="9" y="24"/>
                    <a:pt x="10" y="23"/>
                  </a:cubicBezTo>
                  <a:cubicBezTo>
                    <a:pt x="12" y="21"/>
                    <a:pt x="15" y="21"/>
                    <a:pt x="17" y="19"/>
                  </a:cubicBezTo>
                  <a:cubicBezTo>
                    <a:pt x="18" y="18"/>
                    <a:pt x="17" y="15"/>
                    <a:pt x="16" y="15"/>
                  </a:cubicBezTo>
                  <a:cubicBezTo>
                    <a:pt x="12" y="15"/>
                    <a:pt x="9" y="20"/>
                    <a:pt x="6" y="19"/>
                  </a:cubicBezTo>
                  <a:cubicBezTo>
                    <a:pt x="3" y="18"/>
                    <a:pt x="3" y="14"/>
                    <a:pt x="3" y="12"/>
                  </a:cubicBezTo>
                  <a:cubicBezTo>
                    <a:pt x="3" y="10"/>
                    <a:pt x="7" y="11"/>
                    <a:pt x="7" y="9"/>
                  </a:cubicBezTo>
                  <a:cubicBezTo>
                    <a:pt x="7" y="7"/>
                    <a:pt x="4" y="6"/>
                    <a:pt x="4" y="5"/>
                  </a:cubicBezTo>
                  <a:cubicBezTo>
                    <a:pt x="4" y="4"/>
                    <a:pt x="6" y="6"/>
                    <a:pt x="7" y="6"/>
                  </a:cubicBezTo>
                  <a:cubicBezTo>
                    <a:pt x="8" y="6"/>
                    <a:pt x="9" y="7"/>
                    <a:pt x="10" y="6"/>
                  </a:cubicBezTo>
                  <a:cubicBezTo>
                    <a:pt x="12" y="4"/>
                    <a:pt x="11" y="1"/>
                    <a:pt x="13" y="0"/>
                  </a:cubicBezTo>
                  <a:cubicBezTo>
                    <a:pt x="15" y="0"/>
                    <a:pt x="16" y="4"/>
                    <a:pt x="18" y="4"/>
                  </a:cubicBezTo>
                  <a:cubicBezTo>
                    <a:pt x="19" y="4"/>
                    <a:pt x="20" y="4"/>
                    <a:pt x="22" y="3"/>
                  </a:cubicBezTo>
                  <a:cubicBezTo>
                    <a:pt x="24" y="16"/>
                    <a:pt x="26" y="30"/>
                    <a:pt x="28" y="4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9" name="Freeform 2531">
              <a:extLst>
                <a:ext uri="{FF2B5EF4-FFF2-40B4-BE49-F238E27FC236}">
                  <a16:creationId xmlns:a16="http://schemas.microsoft.com/office/drawing/2014/main" id="{57EF7436-FB37-8B47-B4B4-974073484DD0}"/>
                </a:ext>
              </a:extLst>
            </p:cNvPr>
            <p:cNvSpPr>
              <a:spLocks noChangeAspect="1"/>
            </p:cNvSpPr>
            <p:nvPr/>
          </p:nvSpPr>
          <p:spPr bwMode="auto">
            <a:xfrm>
              <a:off x="3088443" y="5036774"/>
              <a:ext cx="346950" cy="829902"/>
            </a:xfrm>
            <a:custGeom>
              <a:avLst/>
              <a:gdLst>
                <a:gd name="T0" fmla="*/ 67 w 208"/>
                <a:gd name="T1" fmla="*/ 568 h 498"/>
                <a:gd name="T2" fmla="*/ 72 w 208"/>
                <a:gd name="T3" fmla="*/ 540 h 498"/>
                <a:gd name="T4" fmla="*/ 84 w 208"/>
                <a:gd name="T5" fmla="*/ 522 h 498"/>
                <a:gd name="T6" fmla="*/ 102 w 208"/>
                <a:gd name="T7" fmla="*/ 483 h 498"/>
                <a:gd name="T8" fmla="*/ 78 w 208"/>
                <a:gd name="T9" fmla="*/ 456 h 498"/>
                <a:gd name="T10" fmla="*/ 100 w 208"/>
                <a:gd name="T11" fmla="*/ 436 h 498"/>
                <a:gd name="T12" fmla="*/ 113 w 208"/>
                <a:gd name="T13" fmla="*/ 400 h 498"/>
                <a:gd name="T14" fmla="*/ 121 w 208"/>
                <a:gd name="T15" fmla="*/ 400 h 498"/>
                <a:gd name="T16" fmla="*/ 119 w 208"/>
                <a:gd name="T17" fmla="*/ 388 h 498"/>
                <a:gd name="T18" fmla="*/ 106 w 208"/>
                <a:gd name="T19" fmla="*/ 382 h 498"/>
                <a:gd name="T20" fmla="*/ 105 w 208"/>
                <a:gd name="T21" fmla="*/ 355 h 498"/>
                <a:gd name="T22" fmla="*/ 130 w 208"/>
                <a:gd name="T23" fmla="*/ 364 h 498"/>
                <a:gd name="T24" fmla="*/ 143 w 208"/>
                <a:gd name="T25" fmla="*/ 337 h 498"/>
                <a:gd name="T26" fmla="*/ 151 w 208"/>
                <a:gd name="T27" fmla="*/ 322 h 498"/>
                <a:gd name="T28" fmla="*/ 207 w 208"/>
                <a:gd name="T29" fmla="*/ 300 h 498"/>
                <a:gd name="T30" fmla="*/ 212 w 208"/>
                <a:gd name="T31" fmla="*/ 270 h 498"/>
                <a:gd name="T32" fmla="*/ 207 w 208"/>
                <a:gd name="T33" fmla="*/ 250 h 498"/>
                <a:gd name="T34" fmla="*/ 186 w 208"/>
                <a:gd name="T35" fmla="*/ 232 h 498"/>
                <a:gd name="T36" fmla="*/ 190 w 208"/>
                <a:gd name="T37" fmla="*/ 204 h 498"/>
                <a:gd name="T38" fmla="*/ 188 w 208"/>
                <a:gd name="T39" fmla="*/ 186 h 498"/>
                <a:gd name="T40" fmla="*/ 196 w 208"/>
                <a:gd name="T41" fmla="*/ 155 h 498"/>
                <a:gd name="T42" fmla="*/ 227 w 208"/>
                <a:gd name="T43" fmla="*/ 114 h 498"/>
                <a:gd name="T44" fmla="*/ 248 w 208"/>
                <a:gd name="T45" fmla="*/ 88 h 498"/>
                <a:gd name="T46" fmla="*/ 240 w 208"/>
                <a:gd name="T47" fmla="*/ 68 h 498"/>
                <a:gd name="T48" fmla="*/ 234 w 208"/>
                <a:gd name="T49" fmla="*/ 85 h 498"/>
                <a:gd name="T50" fmla="*/ 218 w 208"/>
                <a:gd name="T51" fmla="*/ 102 h 498"/>
                <a:gd name="T52" fmla="*/ 186 w 208"/>
                <a:gd name="T53" fmla="*/ 100 h 498"/>
                <a:gd name="T54" fmla="*/ 180 w 208"/>
                <a:gd name="T55" fmla="*/ 80 h 498"/>
                <a:gd name="T56" fmla="*/ 184 w 208"/>
                <a:gd name="T57" fmla="*/ 59 h 498"/>
                <a:gd name="T58" fmla="*/ 144 w 208"/>
                <a:gd name="T59" fmla="*/ 42 h 498"/>
                <a:gd name="T60" fmla="*/ 115 w 208"/>
                <a:gd name="T61" fmla="*/ 17 h 498"/>
                <a:gd name="T62" fmla="*/ 90 w 208"/>
                <a:gd name="T63" fmla="*/ 5 h 498"/>
                <a:gd name="T64" fmla="*/ 79 w 208"/>
                <a:gd name="T65" fmla="*/ 8 h 498"/>
                <a:gd name="T66" fmla="*/ 53 w 208"/>
                <a:gd name="T67" fmla="*/ 8 h 498"/>
                <a:gd name="T68" fmla="*/ 41 w 208"/>
                <a:gd name="T69" fmla="*/ 20 h 498"/>
                <a:gd name="T70" fmla="*/ 28 w 208"/>
                <a:gd name="T71" fmla="*/ 49 h 498"/>
                <a:gd name="T72" fmla="*/ 25 w 208"/>
                <a:gd name="T73" fmla="*/ 64 h 498"/>
                <a:gd name="T74" fmla="*/ 26 w 208"/>
                <a:gd name="T75" fmla="*/ 90 h 498"/>
                <a:gd name="T76" fmla="*/ 19 w 208"/>
                <a:gd name="T77" fmla="*/ 114 h 498"/>
                <a:gd name="T78" fmla="*/ 8 w 208"/>
                <a:gd name="T79" fmla="*/ 138 h 498"/>
                <a:gd name="T80" fmla="*/ 5 w 208"/>
                <a:gd name="T81" fmla="*/ 181 h 498"/>
                <a:gd name="T82" fmla="*/ 13 w 208"/>
                <a:gd name="T83" fmla="*/ 198 h 498"/>
                <a:gd name="T84" fmla="*/ 17 w 208"/>
                <a:gd name="T85" fmla="*/ 225 h 498"/>
                <a:gd name="T86" fmla="*/ 12 w 208"/>
                <a:gd name="T87" fmla="*/ 267 h 498"/>
                <a:gd name="T88" fmla="*/ 12 w 208"/>
                <a:gd name="T89" fmla="*/ 312 h 498"/>
                <a:gd name="T90" fmla="*/ 2 w 208"/>
                <a:gd name="T91" fmla="*/ 336 h 498"/>
                <a:gd name="T92" fmla="*/ 6 w 208"/>
                <a:gd name="T93" fmla="*/ 375 h 498"/>
                <a:gd name="T94" fmla="*/ 8 w 208"/>
                <a:gd name="T95" fmla="*/ 401 h 498"/>
                <a:gd name="T96" fmla="*/ 11 w 208"/>
                <a:gd name="T97" fmla="*/ 427 h 498"/>
                <a:gd name="T98" fmla="*/ 20 w 208"/>
                <a:gd name="T99" fmla="*/ 436 h 498"/>
                <a:gd name="T100" fmla="*/ 22 w 208"/>
                <a:gd name="T101" fmla="*/ 443 h 498"/>
                <a:gd name="T102" fmla="*/ 19 w 208"/>
                <a:gd name="T103" fmla="*/ 470 h 498"/>
                <a:gd name="T104" fmla="*/ 8 w 208"/>
                <a:gd name="T105" fmla="*/ 494 h 498"/>
                <a:gd name="T106" fmla="*/ 10 w 208"/>
                <a:gd name="T107" fmla="*/ 520 h 498"/>
                <a:gd name="T108" fmla="*/ 10 w 208"/>
                <a:gd name="T109" fmla="*/ 558 h 498"/>
                <a:gd name="T110" fmla="*/ 26 w 208"/>
                <a:gd name="T111" fmla="*/ 575 h 498"/>
                <a:gd name="T112" fmla="*/ 70 w 208"/>
                <a:gd name="T113" fmla="*/ 590 h 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498"/>
                <a:gd name="T173" fmla="*/ 208 w 208"/>
                <a:gd name="T174" fmla="*/ 498 h 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498">
                  <a:moveTo>
                    <a:pt x="58" y="491"/>
                  </a:moveTo>
                  <a:cubicBezTo>
                    <a:pt x="61" y="492"/>
                    <a:pt x="69" y="498"/>
                    <a:pt x="68" y="494"/>
                  </a:cubicBezTo>
                  <a:cubicBezTo>
                    <a:pt x="68" y="486"/>
                    <a:pt x="60" y="480"/>
                    <a:pt x="56" y="473"/>
                  </a:cubicBezTo>
                  <a:cubicBezTo>
                    <a:pt x="55" y="470"/>
                    <a:pt x="54" y="467"/>
                    <a:pt x="55" y="464"/>
                  </a:cubicBezTo>
                  <a:cubicBezTo>
                    <a:pt x="56" y="461"/>
                    <a:pt x="60" y="459"/>
                    <a:pt x="61" y="455"/>
                  </a:cubicBezTo>
                  <a:cubicBezTo>
                    <a:pt x="62" y="454"/>
                    <a:pt x="58" y="451"/>
                    <a:pt x="60" y="450"/>
                  </a:cubicBezTo>
                  <a:cubicBezTo>
                    <a:pt x="61" y="449"/>
                    <a:pt x="62" y="453"/>
                    <a:pt x="64" y="453"/>
                  </a:cubicBezTo>
                  <a:cubicBezTo>
                    <a:pt x="66" y="453"/>
                    <a:pt x="69" y="452"/>
                    <a:pt x="70" y="450"/>
                  </a:cubicBezTo>
                  <a:cubicBezTo>
                    <a:pt x="72" y="445"/>
                    <a:pt x="68" y="439"/>
                    <a:pt x="70" y="435"/>
                  </a:cubicBezTo>
                  <a:cubicBezTo>
                    <a:pt x="74" y="428"/>
                    <a:pt x="83" y="424"/>
                    <a:pt x="88" y="417"/>
                  </a:cubicBezTo>
                  <a:cubicBezTo>
                    <a:pt x="90" y="414"/>
                    <a:pt x="91" y="410"/>
                    <a:pt x="90" y="407"/>
                  </a:cubicBezTo>
                  <a:cubicBezTo>
                    <a:pt x="90" y="404"/>
                    <a:pt x="87" y="403"/>
                    <a:pt x="85" y="402"/>
                  </a:cubicBezTo>
                  <a:cubicBezTo>
                    <a:pt x="82" y="401"/>
                    <a:pt x="78" y="401"/>
                    <a:pt x="75" y="399"/>
                  </a:cubicBezTo>
                  <a:cubicBezTo>
                    <a:pt x="71" y="396"/>
                    <a:pt x="67" y="392"/>
                    <a:pt x="65" y="387"/>
                  </a:cubicBezTo>
                  <a:cubicBezTo>
                    <a:pt x="64" y="385"/>
                    <a:pt x="64" y="382"/>
                    <a:pt x="65" y="380"/>
                  </a:cubicBezTo>
                  <a:cubicBezTo>
                    <a:pt x="69" y="375"/>
                    <a:pt x="73" y="370"/>
                    <a:pt x="78" y="367"/>
                  </a:cubicBezTo>
                  <a:cubicBezTo>
                    <a:pt x="80" y="365"/>
                    <a:pt x="84" y="368"/>
                    <a:pt x="87" y="367"/>
                  </a:cubicBezTo>
                  <a:cubicBezTo>
                    <a:pt x="88" y="366"/>
                    <a:pt x="83" y="365"/>
                    <a:pt x="83" y="363"/>
                  </a:cubicBezTo>
                  <a:cubicBezTo>
                    <a:pt x="84" y="361"/>
                    <a:pt x="88" y="360"/>
                    <a:pt x="88" y="358"/>
                  </a:cubicBezTo>
                  <a:cubicBezTo>
                    <a:pt x="89" y="354"/>
                    <a:pt x="86" y="349"/>
                    <a:pt x="87" y="345"/>
                  </a:cubicBezTo>
                  <a:cubicBezTo>
                    <a:pt x="88" y="341"/>
                    <a:pt x="93" y="338"/>
                    <a:pt x="94" y="333"/>
                  </a:cubicBezTo>
                  <a:cubicBezTo>
                    <a:pt x="94" y="331"/>
                    <a:pt x="89" y="330"/>
                    <a:pt x="90" y="328"/>
                  </a:cubicBezTo>
                  <a:cubicBezTo>
                    <a:pt x="92" y="326"/>
                    <a:pt x="96" y="325"/>
                    <a:pt x="99" y="326"/>
                  </a:cubicBezTo>
                  <a:cubicBezTo>
                    <a:pt x="101" y="327"/>
                    <a:pt x="99" y="333"/>
                    <a:pt x="101" y="333"/>
                  </a:cubicBezTo>
                  <a:cubicBezTo>
                    <a:pt x="104" y="332"/>
                    <a:pt x="105" y="328"/>
                    <a:pt x="105" y="325"/>
                  </a:cubicBezTo>
                  <a:cubicBezTo>
                    <a:pt x="106" y="322"/>
                    <a:pt x="104" y="319"/>
                    <a:pt x="101" y="318"/>
                  </a:cubicBezTo>
                  <a:cubicBezTo>
                    <a:pt x="100" y="317"/>
                    <a:pt x="100" y="322"/>
                    <a:pt x="99" y="323"/>
                  </a:cubicBezTo>
                  <a:cubicBezTo>
                    <a:pt x="97" y="324"/>
                    <a:pt x="95" y="324"/>
                    <a:pt x="94" y="323"/>
                  </a:cubicBezTo>
                  <a:cubicBezTo>
                    <a:pt x="93" y="323"/>
                    <a:pt x="95" y="321"/>
                    <a:pt x="94" y="320"/>
                  </a:cubicBezTo>
                  <a:cubicBezTo>
                    <a:pt x="92" y="319"/>
                    <a:pt x="89" y="320"/>
                    <a:pt x="88" y="318"/>
                  </a:cubicBezTo>
                  <a:cubicBezTo>
                    <a:pt x="87" y="316"/>
                    <a:pt x="89" y="313"/>
                    <a:pt x="88" y="310"/>
                  </a:cubicBezTo>
                  <a:cubicBezTo>
                    <a:pt x="87" y="307"/>
                    <a:pt x="83" y="306"/>
                    <a:pt x="83" y="303"/>
                  </a:cubicBezTo>
                  <a:cubicBezTo>
                    <a:pt x="83" y="300"/>
                    <a:pt x="85" y="298"/>
                    <a:pt x="87" y="296"/>
                  </a:cubicBezTo>
                  <a:cubicBezTo>
                    <a:pt x="88" y="296"/>
                    <a:pt x="88" y="298"/>
                    <a:pt x="89" y="298"/>
                  </a:cubicBezTo>
                  <a:cubicBezTo>
                    <a:pt x="92" y="300"/>
                    <a:pt x="95" y="302"/>
                    <a:pt x="99" y="303"/>
                  </a:cubicBezTo>
                  <a:cubicBezTo>
                    <a:pt x="102" y="303"/>
                    <a:pt x="105" y="303"/>
                    <a:pt x="108" y="303"/>
                  </a:cubicBezTo>
                  <a:cubicBezTo>
                    <a:pt x="111" y="302"/>
                    <a:pt x="115" y="301"/>
                    <a:pt x="118" y="298"/>
                  </a:cubicBezTo>
                  <a:cubicBezTo>
                    <a:pt x="119" y="296"/>
                    <a:pt x="115" y="294"/>
                    <a:pt x="115" y="292"/>
                  </a:cubicBezTo>
                  <a:cubicBezTo>
                    <a:pt x="115" y="288"/>
                    <a:pt x="119" y="285"/>
                    <a:pt x="119" y="281"/>
                  </a:cubicBezTo>
                  <a:cubicBezTo>
                    <a:pt x="119" y="278"/>
                    <a:pt x="117" y="275"/>
                    <a:pt x="116" y="273"/>
                  </a:cubicBezTo>
                  <a:cubicBezTo>
                    <a:pt x="116" y="270"/>
                    <a:pt x="113" y="265"/>
                    <a:pt x="116" y="263"/>
                  </a:cubicBezTo>
                  <a:cubicBezTo>
                    <a:pt x="119" y="262"/>
                    <a:pt x="122" y="268"/>
                    <a:pt x="126" y="268"/>
                  </a:cubicBezTo>
                  <a:cubicBezTo>
                    <a:pt x="130" y="269"/>
                    <a:pt x="134" y="267"/>
                    <a:pt x="138" y="267"/>
                  </a:cubicBezTo>
                  <a:cubicBezTo>
                    <a:pt x="144" y="266"/>
                    <a:pt x="150" y="266"/>
                    <a:pt x="155" y="263"/>
                  </a:cubicBezTo>
                  <a:cubicBezTo>
                    <a:pt x="161" y="260"/>
                    <a:pt x="167" y="255"/>
                    <a:pt x="172" y="250"/>
                  </a:cubicBezTo>
                  <a:cubicBezTo>
                    <a:pt x="176" y="246"/>
                    <a:pt x="180" y="240"/>
                    <a:pt x="181" y="235"/>
                  </a:cubicBezTo>
                  <a:cubicBezTo>
                    <a:pt x="182" y="232"/>
                    <a:pt x="181" y="228"/>
                    <a:pt x="180" y="225"/>
                  </a:cubicBezTo>
                  <a:cubicBezTo>
                    <a:pt x="179" y="224"/>
                    <a:pt x="177" y="226"/>
                    <a:pt x="176" y="225"/>
                  </a:cubicBezTo>
                  <a:cubicBezTo>
                    <a:pt x="175" y="224"/>
                    <a:pt x="173" y="221"/>
                    <a:pt x="173" y="219"/>
                  </a:cubicBezTo>
                  <a:cubicBezTo>
                    <a:pt x="172" y="218"/>
                    <a:pt x="174" y="217"/>
                    <a:pt x="174" y="215"/>
                  </a:cubicBezTo>
                  <a:cubicBezTo>
                    <a:pt x="174" y="213"/>
                    <a:pt x="174" y="210"/>
                    <a:pt x="172" y="208"/>
                  </a:cubicBezTo>
                  <a:cubicBezTo>
                    <a:pt x="167" y="204"/>
                    <a:pt x="161" y="203"/>
                    <a:pt x="156" y="200"/>
                  </a:cubicBezTo>
                  <a:cubicBezTo>
                    <a:pt x="154" y="199"/>
                    <a:pt x="153" y="197"/>
                    <a:pt x="152" y="195"/>
                  </a:cubicBezTo>
                  <a:cubicBezTo>
                    <a:pt x="152" y="194"/>
                    <a:pt x="155" y="194"/>
                    <a:pt x="155" y="193"/>
                  </a:cubicBezTo>
                  <a:cubicBezTo>
                    <a:pt x="155" y="191"/>
                    <a:pt x="153" y="189"/>
                    <a:pt x="153" y="187"/>
                  </a:cubicBezTo>
                  <a:cubicBezTo>
                    <a:pt x="152" y="183"/>
                    <a:pt x="152" y="180"/>
                    <a:pt x="153" y="176"/>
                  </a:cubicBezTo>
                  <a:cubicBezTo>
                    <a:pt x="154" y="174"/>
                    <a:pt x="157" y="172"/>
                    <a:pt x="158" y="170"/>
                  </a:cubicBezTo>
                  <a:cubicBezTo>
                    <a:pt x="158" y="169"/>
                    <a:pt x="157" y="167"/>
                    <a:pt x="157" y="165"/>
                  </a:cubicBezTo>
                  <a:cubicBezTo>
                    <a:pt x="157" y="164"/>
                    <a:pt x="159" y="163"/>
                    <a:pt x="159" y="162"/>
                  </a:cubicBezTo>
                  <a:cubicBezTo>
                    <a:pt x="158" y="159"/>
                    <a:pt x="156" y="157"/>
                    <a:pt x="156" y="155"/>
                  </a:cubicBezTo>
                  <a:cubicBezTo>
                    <a:pt x="157" y="152"/>
                    <a:pt x="159" y="150"/>
                    <a:pt x="160" y="148"/>
                  </a:cubicBezTo>
                  <a:cubicBezTo>
                    <a:pt x="160" y="144"/>
                    <a:pt x="159" y="139"/>
                    <a:pt x="160" y="135"/>
                  </a:cubicBezTo>
                  <a:cubicBezTo>
                    <a:pt x="160" y="133"/>
                    <a:pt x="162" y="131"/>
                    <a:pt x="163" y="129"/>
                  </a:cubicBezTo>
                  <a:cubicBezTo>
                    <a:pt x="167" y="124"/>
                    <a:pt x="171" y="120"/>
                    <a:pt x="174" y="115"/>
                  </a:cubicBezTo>
                  <a:cubicBezTo>
                    <a:pt x="177" y="110"/>
                    <a:pt x="178" y="104"/>
                    <a:pt x="181" y="100"/>
                  </a:cubicBezTo>
                  <a:cubicBezTo>
                    <a:pt x="183" y="97"/>
                    <a:pt x="187" y="97"/>
                    <a:pt x="189" y="95"/>
                  </a:cubicBezTo>
                  <a:cubicBezTo>
                    <a:pt x="191" y="93"/>
                    <a:pt x="192" y="90"/>
                    <a:pt x="194" y="88"/>
                  </a:cubicBezTo>
                  <a:cubicBezTo>
                    <a:pt x="198" y="85"/>
                    <a:pt x="204" y="85"/>
                    <a:pt x="206" y="82"/>
                  </a:cubicBezTo>
                  <a:cubicBezTo>
                    <a:pt x="208" y="79"/>
                    <a:pt x="206" y="76"/>
                    <a:pt x="206" y="73"/>
                  </a:cubicBezTo>
                  <a:cubicBezTo>
                    <a:pt x="206" y="70"/>
                    <a:pt x="208" y="68"/>
                    <a:pt x="207" y="66"/>
                  </a:cubicBezTo>
                  <a:cubicBezTo>
                    <a:pt x="207" y="64"/>
                    <a:pt x="204" y="61"/>
                    <a:pt x="203" y="59"/>
                  </a:cubicBezTo>
                  <a:cubicBezTo>
                    <a:pt x="202" y="58"/>
                    <a:pt x="201" y="57"/>
                    <a:pt x="200" y="57"/>
                  </a:cubicBezTo>
                  <a:cubicBezTo>
                    <a:pt x="198" y="57"/>
                    <a:pt x="196" y="57"/>
                    <a:pt x="195" y="57"/>
                  </a:cubicBezTo>
                  <a:cubicBezTo>
                    <a:pt x="195" y="60"/>
                    <a:pt x="195" y="62"/>
                    <a:pt x="195" y="65"/>
                  </a:cubicBezTo>
                  <a:cubicBezTo>
                    <a:pt x="195" y="67"/>
                    <a:pt x="196" y="69"/>
                    <a:pt x="195" y="71"/>
                  </a:cubicBezTo>
                  <a:cubicBezTo>
                    <a:pt x="193" y="73"/>
                    <a:pt x="190" y="75"/>
                    <a:pt x="188" y="77"/>
                  </a:cubicBezTo>
                  <a:cubicBezTo>
                    <a:pt x="186" y="80"/>
                    <a:pt x="185" y="83"/>
                    <a:pt x="183" y="86"/>
                  </a:cubicBezTo>
                  <a:cubicBezTo>
                    <a:pt x="182" y="86"/>
                    <a:pt x="182" y="85"/>
                    <a:pt x="181" y="85"/>
                  </a:cubicBezTo>
                  <a:cubicBezTo>
                    <a:pt x="180" y="84"/>
                    <a:pt x="178" y="83"/>
                    <a:pt x="176" y="84"/>
                  </a:cubicBezTo>
                  <a:cubicBezTo>
                    <a:pt x="173" y="84"/>
                    <a:pt x="171" y="87"/>
                    <a:pt x="168" y="87"/>
                  </a:cubicBezTo>
                  <a:cubicBezTo>
                    <a:pt x="164" y="87"/>
                    <a:pt x="160" y="84"/>
                    <a:pt x="155" y="83"/>
                  </a:cubicBezTo>
                  <a:cubicBezTo>
                    <a:pt x="152" y="82"/>
                    <a:pt x="147" y="86"/>
                    <a:pt x="146" y="83"/>
                  </a:cubicBezTo>
                  <a:cubicBezTo>
                    <a:pt x="144" y="80"/>
                    <a:pt x="149" y="77"/>
                    <a:pt x="150" y="74"/>
                  </a:cubicBezTo>
                  <a:cubicBezTo>
                    <a:pt x="150" y="72"/>
                    <a:pt x="148" y="69"/>
                    <a:pt x="150" y="67"/>
                  </a:cubicBezTo>
                  <a:cubicBezTo>
                    <a:pt x="151" y="66"/>
                    <a:pt x="155" y="67"/>
                    <a:pt x="156" y="65"/>
                  </a:cubicBezTo>
                  <a:cubicBezTo>
                    <a:pt x="157" y="62"/>
                    <a:pt x="157" y="58"/>
                    <a:pt x="156" y="54"/>
                  </a:cubicBezTo>
                  <a:cubicBezTo>
                    <a:pt x="156" y="52"/>
                    <a:pt x="155" y="50"/>
                    <a:pt x="153" y="49"/>
                  </a:cubicBezTo>
                  <a:cubicBezTo>
                    <a:pt x="148" y="47"/>
                    <a:pt x="143" y="47"/>
                    <a:pt x="139" y="45"/>
                  </a:cubicBezTo>
                  <a:cubicBezTo>
                    <a:pt x="134" y="42"/>
                    <a:pt x="131" y="37"/>
                    <a:pt x="127" y="35"/>
                  </a:cubicBezTo>
                  <a:cubicBezTo>
                    <a:pt x="125" y="34"/>
                    <a:pt x="122" y="36"/>
                    <a:pt x="120" y="35"/>
                  </a:cubicBezTo>
                  <a:cubicBezTo>
                    <a:pt x="117" y="33"/>
                    <a:pt x="115" y="31"/>
                    <a:pt x="112" y="29"/>
                  </a:cubicBezTo>
                  <a:cubicBezTo>
                    <a:pt x="108" y="26"/>
                    <a:pt x="104" y="25"/>
                    <a:pt x="100" y="22"/>
                  </a:cubicBezTo>
                  <a:cubicBezTo>
                    <a:pt x="98" y="19"/>
                    <a:pt x="98" y="16"/>
                    <a:pt x="96" y="14"/>
                  </a:cubicBezTo>
                  <a:cubicBezTo>
                    <a:pt x="95" y="12"/>
                    <a:pt x="93" y="10"/>
                    <a:pt x="91" y="8"/>
                  </a:cubicBezTo>
                  <a:cubicBezTo>
                    <a:pt x="90" y="7"/>
                    <a:pt x="89" y="5"/>
                    <a:pt x="88" y="4"/>
                  </a:cubicBezTo>
                  <a:cubicBezTo>
                    <a:pt x="84" y="3"/>
                    <a:pt x="79" y="3"/>
                    <a:pt x="75" y="4"/>
                  </a:cubicBezTo>
                  <a:cubicBezTo>
                    <a:pt x="73" y="5"/>
                    <a:pt x="72" y="8"/>
                    <a:pt x="71" y="11"/>
                  </a:cubicBezTo>
                  <a:cubicBezTo>
                    <a:pt x="70" y="13"/>
                    <a:pt x="72" y="20"/>
                    <a:pt x="70" y="18"/>
                  </a:cubicBezTo>
                  <a:cubicBezTo>
                    <a:pt x="67" y="16"/>
                    <a:pt x="69" y="9"/>
                    <a:pt x="66" y="7"/>
                  </a:cubicBezTo>
                  <a:cubicBezTo>
                    <a:pt x="63" y="5"/>
                    <a:pt x="57" y="8"/>
                    <a:pt x="53" y="6"/>
                  </a:cubicBezTo>
                  <a:cubicBezTo>
                    <a:pt x="50" y="5"/>
                    <a:pt x="49" y="0"/>
                    <a:pt x="46" y="1"/>
                  </a:cubicBezTo>
                  <a:cubicBezTo>
                    <a:pt x="44" y="1"/>
                    <a:pt x="46" y="6"/>
                    <a:pt x="44" y="7"/>
                  </a:cubicBezTo>
                  <a:cubicBezTo>
                    <a:pt x="44" y="9"/>
                    <a:pt x="42" y="8"/>
                    <a:pt x="41" y="9"/>
                  </a:cubicBezTo>
                  <a:cubicBezTo>
                    <a:pt x="39" y="10"/>
                    <a:pt x="38" y="11"/>
                    <a:pt x="38" y="12"/>
                  </a:cubicBezTo>
                  <a:cubicBezTo>
                    <a:pt x="36" y="14"/>
                    <a:pt x="35" y="16"/>
                    <a:pt x="34" y="17"/>
                  </a:cubicBezTo>
                  <a:cubicBezTo>
                    <a:pt x="35" y="19"/>
                    <a:pt x="36" y="22"/>
                    <a:pt x="36" y="24"/>
                  </a:cubicBezTo>
                  <a:cubicBezTo>
                    <a:pt x="35" y="28"/>
                    <a:pt x="36" y="32"/>
                    <a:pt x="33" y="36"/>
                  </a:cubicBezTo>
                  <a:cubicBezTo>
                    <a:pt x="31" y="39"/>
                    <a:pt x="26" y="39"/>
                    <a:pt x="23" y="41"/>
                  </a:cubicBezTo>
                  <a:cubicBezTo>
                    <a:pt x="21" y="42"/>
                    <a:pt x="18" y="44"/>
                    <a:pt x="18" y="46"/>
                  </a:cubicBezTo>
                  <a:cubicBezTo>
                    <a:pt x="18" y="49"/>
                    <a:pt x="22" y="50"/>
                    <a:pt x="23" y="52"/>
                  </a:cubicBezTo>
                  <a:cubicBezTo>
                    <a:pt x="23" y="53"/>
                    <a:pt x="21" y="52"/>
                    <a:pt x="21" y="53"/>
                  </a:cubicBezTo>
                  <a:cubicBezTo>
                    <a:pt x="20" y="55"/>
                    <a:pt x="20" y="57"/>
                    <a:pt x="20" y="58"/>
                  </a:cubicBezTo>
                  <a:cubicBezTo>
                    <a:pt x="21" y="62"/>
                    <a:pt x="23" y="65"/>
                    <a:pt x="23" y="68"/>
                  </a:cubicBezTo>
                  <a:cubicBezTo>
                    <a:pt x="23" y="71"/>
                    <a:pt x="21" y="73"/>
                    <a:pt x="22" y="75"/>
                  </a:cubicBezTo>
                  <a:cubicBezTo>
                    <a:pt x="22" y="77"/>
                    <a:pt x="27" y="79"/>
                    <a:pt x="26" y="82"/>
                  </a:cubicBezTo>
                  <a:cubicBezTo>
                    <a:pt x="25" y="84"/>
                    <a:pt x="20" y="81"/>
                    <a:pt x="19" y="83"/>
                  </a:cubicBezTo>
                  <a:cubicBezTo>
                    <a:pt x="17" y="86"/>
                    <a:pt x="18" y="91"/>
                    <a:pt x="16" y="95"/>
                  </a:cubicBezTo>
                  <a:cubicBezTo>
                    <a:pt x="15" y="98"/>
                    <a:pt x="11" y="100"/>
                    <a:pt x="9" y="103"/>
                  </a:cubicBezTo>
                  <a:cubicBezTo>
                    <a:pt x="8" y="106"/>
                    <a:pt x="11" y="112"/>
                    <a:pt x="9" y="111"/>
                  </a:cubicBezTo>
                  <a:cubicBezTo>
                    <a:pt x="8" y="113"/>
                    <a:pt x="8" y="114"/>
                    <a:pt x="7" y="115"/>
                  </a:cubicBezTo>
                  <a:cubicBezTo>
                    <a:pt x="11" y="116"/>
                    <a:pt x="10" y="123"/>
                    <a:pt x="10" y="127"/>
                  </a:cubicBezTo>
                  <a:cubicBezTo>
                    <a:pt x="9" y="132"/>
                    <a:pt x="5" y="136"/>
                    <a:pt x="4" y="141"/>
                  </a:cubicBezTo>
                  <a:cubicBezTo>
                    <a:pt x="3" y="144"/>
                    <a:pt x="3" y="147"/>
                    <a:pt x="4" y="151"/>
                  </a:cubicBezTo>
                  <a:cubicBezTo>
                    <a:pt x="4" y="153"/>
                    <a:pt x="7" y="154"/>
                    <a:pt x="7" y="156"/>
                  </a:cubicBezTo>
                  <a:cubicBezTo>
                    <a:pt x="7" y="158"/>
                    <a:pt x="4" y="159"/>
                    <a:pt x="5" y="160"/>
                  </a:cubicBezTo>
                  <a:cubicBezTo>
                    <a:pt x="6" y="163"/>
                    <a:pt x="10" y="163"/>
                    <a:pt x="11" y="165"/>
                  </a:cubicBezTo>
                  <a:cubicBezTo>
                    <a:pt x="12" y="169"/>
                    <a:pt x="9" y="173"/>
                    <a:pt x="10" y="176"/>
                  </a:cubicBezTo>
                  <a:cubicBezTo>
                    <a:pt x="11" y="178"/>
                    <a:pt x="15" y="174"/>
                    <a:pt x="15" y="176"/>
                  </a:cubicBezTo>
                  <a:cubicBezTo>
                    <a:pt x="17" y="179"/>
                    <a:pt x="14" y="184"/>
                    <a:pt x="14" y="187"/>
                  </a:cubicBezTo>
                  <a:cubicBezTo>
                    <a:pt x="12" y="193"/>
                    <a:pt x="10" y="199"/>
                    <a:pt x="9" y="207"/>
                  </a:cubicBezTo>
                  <a:cubicBezTo>
                    <a:pt x="9" y="208"/>
                    <a:pt x="7" y="208"/>
                    <a:pt x="7" y="209"/>
                  </a:cubicBezTo>
                  <a:cubicBezTo>
                    <a:pt x="7" y="214"/>
                    <a:pt x="12" y="214"/>
                    <a:pt x="10" y="222"/>
                  </a:cubicBezTo>
                  <a:cubicBezTo>
                    <a:pt x="9" y="225"/>
                    <a:pt x="3" y="224"/>
                    <a:pt x="2" y="226"/>
                  </a:cubicBezTo>
                  <a:cubicBezTo>
                    <a:pt x="1" y="233"/>
                    <a:pt x="3" y="239"/>
                    <a:pt x="5" y="246"/>
                  </a:cubicBezTo>
                  <a:cubicBezTo>
                    <a:pt x="6" y="251"/>
                    <a:pt x="11" y="255"/>
                    <a:pt x="10" y="260"/>
                  </a:cubicBezTo>
                  <a:cubicBezTo>
                    <a:pt x="10" y="263"/>
                    <a:pt x="4" y="263"/>
                    <a:pt x="2" y="265"/>
                  </a:cubicBezTo>
                  <a:cubicBezTo>
                    <a:pt x="1" y="268"/>
                    <a:pt x="4" y="271"/>
                    <a:pt x="4" y="274"/>
                  </a:cubicBezTo>
                  <a:cubicBezTo>
                    <a:pt x="4" y="276"/>
                    <a:pt x="2" y="278"/>
                    <a:pt x="2" y="280"/>
                  </a:cubicBezTo>
                  <a:cubicBezTo>
                    <a:pt x="2" y="283"/>
                    <a:pt x="2" y="286"/>
                    <a:pt x="2" y="289"/>
                  </a:cubicBezTo>
                  <a:cubicBezTo>
                    <a:pt x="1" y="293"/>
                    <a:pt x="1" y="297"/>
                    <a:pt x="1" y="301"/>
                  </a:cubicBezTo>
                  <a:cubicBezTo>
                    <a:pt x="2" y="305"/>
                    <a:pt x="5" y="308"/>
                    <a:pt x="5" y="312"/>
                  </a:cubicBezTo>
                  <a:cubicBezTo>
                    <a:pt x="6" y="315"/>
                    <a:pt x="3" y="317"/>
                    <a:pt x="3" y="320"/>
                  </a:cubicBezTo>
                  <a:cubicBezTo>
                    <a:pt x="2" y="324"/>
                    <a:pt x="1" y="328"/>
                    <a:pt x="3" y="333"/>
                  </a:cubicBezTo>
                  <a:cubicBezTo>
                    <a:pt x="3" y="334"/>
                    <a:pt x="6" y="333"/>
                    <a:pt x="7" y="334"/>
                  </a:cubicBezTo>
                  <a:cubicBezTo>
                    <a:pt x="8" y="335"/>
                    <a:pt x="7" y="336"/>
                    <a:pt x="7" y="337"/>
                  </a:cubicBezTo>
                  <a:cubicBezTo>
                    <a:pt x="7" y="341"/>
                    <a:pt x="9" y="344"/>
                    <a:pt x="9" y="347"/>
                  </a:cubicBezTo>
                  <a:cubicBezTo>
                    <a:pt x="10" y="350"/>
                    <a:pt x="7" y="353"/>
                    <a:pt x="9" y="356"/>
                  </a:cubicBezTo>
                  <a:cubicBezTo>
                    <a:pt x="11" y="358"/>
                    <a:pt x="15" y="356"/>
                    <a:pt x="17" y="357"/>
                  </a:cubicBezTo>
                  <a:cubicBezTo>
                    <a:pt x="19" y="357"/>
                    <a:pt x="19" y="359"/>
                    <a:pt x="19" y="360"/>
                  </a:cubicBezTo>
                  <a:cubicBezTo>
                    <a:pt x="19" y="361"/>
                    <a:pt x="18" y="363"/>
                    <a:pt x="17" y="363"/>
                  </a:cubicBezTo>
                  <a:cubicBezTo>
                    <a:pt x="15" y="364"/>
                    <a:pt x="14" y="361"/>
                    <a:pt x="12" y="361"/>
                  </a:cubicBezTo>
                  <a:cubicBezTo>
                    <a:pt x="11" y="361"/>
                    <a:pt x="7" y="362"/>
                    <a:pt x="8" y="363"/>
                  </a:cubicBezTo>
                  <a:cubicBezTo>
                    <a:pt x="10" y="366"/>
                    <a:pt x="17" y="365"/>
                    <a:pt x="18" y="369"/>
                  </a:cubicBezTo>
                  <a:cubicBezTo>
                    <a:pt x="19" y="372"/>
                    <a:pt x="12" y="373"/>
                    <a:pt x="11" y="376"/>
                  </a:cubicBezTo>
                  <a:cubicBezTo>
                    <a:pt x="11" y="378"/>
                    <a:pt x="16" y="379"/>
                    <a:pt x="16" y="381"/>
                  </a:cubicBezTo>
                  <a:cubicBezTo>
                    <a:pt x="17" y="385"/>
                    <a:pt x="16" y="388"/>
                    <a:pt x="16" y="391"/>
                  </a:cubicBezTo>
                  <a:cubicBezTo>
                    <a:pt x="15" y="393"/>
                    <a:pt x="14" y="394"/>
                    <a:pt x="13" y="396"/>
                  </a:cubicBezTo>
                  <a:cubicBezTo>
                    <a:pt x="13" y="397"/>
                    <a:pt x="13" y="399"/>
                    <a:pt x="13" y="400"/>
                  </a:cubicBezTo>
                  <a:cubicBezTo>
                    <a:pt x="11" y="404"/>
                    <a:pt x="7" y="407"/>
                    <a:pt x="7" y="411"/>
                  </a:cubicBezTo>
                  <a:cubicBezTo>
                    <a:pt x="7" y="414"/>
                    <a:pt x="13" y="415"/>
                    <a:pt x="14" y="417"/>
                  </a:cubicBezTo>
                  <a:cubicBezTo>
                    <a:pt x="14" y="421"/>
                    <a:pt x="12" y="424"/>
                    <a:pt x="11" y="427"/>
                  </a:cubicBezTo>
                  <a:cubicBezTo>
                    <a:pt x="10" y="429"/>
                    <a:pt x="10" y="431"/>
                    <a:pt x="8" y="433"/>
                  </a:cubicBezTo>
                  <a:cubicBezTo>
                    <a:pt x="6" y="436"/>
                    <a:pt x="2" y="437"/>
                    <a:pt x="1" y="441"/>
                  </a:cubicBezTo>
                  <a:cubicBezTo>
                    <a:pt x="0" y="445"/>
                    <a:pt x="1" y="450"/>
                    <a:pt x="3" y="453"/>
                  </a:cubicBezTo>
                  <a:cubicBezTo>
                    <a:pt x="5" y="457"/>
                    <a:pt x="4" y="462"/>
                    <a:pt x="8" y="465"/>
                  </a:cubicBezTo>
                  <a:cubicBezTo>
                    <a:pt x="10" y="466"/>
                    <a:pt x="14" y="460"/>
                    <a:pt x="16" y="463"/>
                  </a:cubicBezTo>
                  <a:cubicBezTo>
                    <a:pt x="20" y="466"/>
                    <a:pt x="19" y="472"/>
                    <a:pt x="21" y="477"/>
                  </a:cubicBezTo>
                  <a:cubicBezTo>
                    <a:pt x="21" y="478"/>
                    <a:pt x="21" y="478"/>
                    <a:pt x="22" y="479"/>
                  </a:cubicBezTo>
                  <a:cubicBezTo>
                    <a:pt x="23" y="482"/>
                    <a:pt x="24" y="487"/>
                    <a:pt x="27" y="488"/>
                  </a:cubicBezTo>
                  <a:cubicBezTo>
                    <a:pt x="34" y="490"/>
                    <a:pt x="41" y="487"/>
                    <a:pt x="49" y="488"/>
                  </a:cubicBezTo>
                  <a:cubicBezTo>
                    <a:pt x="52" y="488"/>
                    <a:pt x="55" y="490"/>
                    <a:pt x="58" y="49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0" name="Freeform 2532">
              <a:extLst>
                <a:ext uri="{FF2B5EF4-FFF2-40B4-BE49-F238E27FC236}">
                  <a16:creationId xmlns:a16="http://schemas.microsoft.com/office/drawing/2014/main" id="{857EF215-8038-944D-9AEB-F523D96162EA}"/>
                </a:ext>
              </a:extLst>
            </p:cNvPr>
            <p:cNvSpPr>
              <a:spLocks noChangeAspect="1"/>
            </p:cNvSpPr>
            <p:nvPr/>
          </p:nvSpPr>
          <p:spPr bwMode="auto">
            <a:xfrm>
              <a:off x="3035705" y="4935462"/>
              <a:ext cx="113799" cy="910396"/>
            </a:xfrm>
            <a:custGeom>
              <a:avLst/>
              <a:gdLst>
                <a:gd name="T0" fmla="*/ 71 w 68"/>
                <a:gd name="T1" fmla="*/ 92 h 547"/>
                <a:gd name="T2" fmla="*/ 61 w 68"/>
                <a:gd name="T3" fmla="*/ 60 h 547"/>
                <a:gd name="T4" fmla="*/ 54 w 68"/>
                <a:gd name="T5" fmla="*/ 50 h 547"/>
                <a:gd name="T6" fmla="*/ 54 w 68"/>
                <a:gd name="T7" fmla="*/ 37 h 547"/>
                <a:gd name="T8" fmla="*/ 47 w 68"/>
                <a:gd name="T9" fmla="*/ 7 h 547"/>
                <a:gd name="T10" fmla="*/ 35 w 68"/>
                <a:gd name="T11" fmla="*/ 11 h 547"/>
                <a:gd name="T12" fmla="*/ 34 w 68"/>
                <a:gd name="T13" fmla="*/ 43 h 547"/>
                <a:gd name="T14" fmla="*/ 34 w 68"/>
                <a:gd name="T15" fmla="*/ 97 h 547"/>
                <a:gd name="T16" fmla="*/ 34 w 68"/>
                <a:gd name="T17" fmla="*/ 133 h 547"/>
                <a:gd name="T18" fmla="*/ 33 w 68"/>
                <a:gd name="T19" fmla="*/ 165 h 547"/>
                <a:gd name="T20" fmla="*/ 28 w 68"/>
                <a:gd name="T21" fmla="*/ 223 h 547"/>
                <a:gd name="T22" fmla="*/ 30 w 68"/>
                <a:gd name="T23" fmla="*/ 273 h 547"/>
                <a:gd name="T24" fmla="*/ 27 w 68"/>
                <a:gd name="T25" fmla="*/ 305 h 547"/>
                <a:gd name="T26" fmla="*/ 13 w 68"/>
                <a:gd name="T27" fmla="*/ 354 h 547"/>
                <a:gd name="T28" fmla="*/ 12 w 68"/>
                <a:gd name="T29" fmla="*/ 386 h 547"/>
                <a:gd name="T30" fmla="*/ 12 w 68"/>
                <a:gd name="T31" fmla="*/ 437 h 547"/>
                <a:gd name="T32" fmla="*/ 27 w 68"/>
                <a:gd name="T33" fmla="*/ 433 h 547"/>
                <a:gd name="T34" fmla="*/ 34 w 68"/>
                <a:gd name="T35" fmla="*/ 447 h 547"/>
                <a:gd name="T36" fmla="*/ 36 w 68"/>
                <a:gd name="T37" fmla="*/ 458 h 547"/>
                <a:gd name="T38" fmla="*/ 34 w 68"/>
                <a:gd name="T39" fmla="*/ 491 h 547"/>
                <a:gd name="T40" fmla="*/ 37 w 68"/>
                <a:gd name="T41" fmla="*/ 511 h 547"/>
                <a:gd name="T42" fmla="*/ 28 w 68"/>
                <a:gd name="T43" fmla="*/ 543 h 547"/>
                <a:gd name="T44" fmla="*/ 10 w 68"/>
                <a:gd name="T45" fmla="*/ 529 h 547"/>
                <a:gd name="T46" fmla="*/ 5 w 68"/>
                <a:gd name="T47" fmla="*/ 542 h 547"/>
                <a:gd name="T48" fmla="*/ 27 w 68"/>
                <a:gd name="T49" fmla="*/ 548 h 547"/>
                <a:gd name="T50" fmla="*/ 17 w 68"/>
                <a:gd name="T51" fmla="*/ 562 h 547"/>
                <a:gd name="T52" fmla="*/ 36 w 68"/>
                <a:gd name="T53" fmla="*/ 574 h 547"/>
                <a:gd name="T54" fmla="*/ 22 w 68"/>
                <a:gd name="T55" fmla="*/ 578 h 547"/>
                <a:gd name="T56" fmla="*/ 29 w 68"/>
                <a:gd name="T57" fmla="*/ 602 h 547"/>
                <a:gd name="T58" fmla="*/ 30 w 68"/>
                <a:gd name="T59" fmla="*/ 609 h 547"/>
                <a:gd name="T60" fmla="*/ 34 w 68"/>
                <a:gd name="T61" fmla="*/ 627 h 547"/>
                <a:gd name="T62" fmla="*/ 41 w 68"/>
                <a:gd name="T63" fmla="*/ 639 h 547"/>
                <a:gd name="T64" fmla="*/ 53 w 68"/>
                <a:gd name="T65" fmla="*/ 650 h 547"/>
                <a:gd name="T66" fmla="*/ 58 w 68"/>
                <a:gd name="T67" fmla="*/ 644 h 547"/>
                <a:gd name="T68" fmla="*/ 58 w 68"/>
                <a:gd name="T69" fmla="*/ 628 h 547"/>
                <a:gd name="T70" fmla="*/ 40 w 68"/>
                <a:gd name="T71" fmla="*/ 602 h 547"/>
                <a:gd name="T72" fmla="*/ 55 w 68"/>
                <a:gd name="T73" fmla="*/ 573 h 547"/>
                <a:gd name="T74" fmla="*/ 54 w 68"/>
                <a:gd name="T75" fmla="*/ 548 h 547"/>
                <a:gd name="T76" fmla="*/ 52 w 68"/>
                <a:gd name="T77" fmla="*/ 524 h 547"/>
                <a:gd name="T78" fmla="*/ 53 w 68"/>
                <a:gd name="T79" fmla="*/ 506 h 547"/>
                <a:gd name="T80" fmla="*/ 59 w 68"/>
                <a:gd name="T81" fmla="*/ 501 h 547"/>
                <a:gd name="T82" fmla="*/ 47 w 68"/>
                <a:gd name="T83" fmla="*/ 477 h 547"/>
                <a:gd name="T84" fmla="*/ 42 w 68"/>
                <a:gd name="T85" fmla="*/ 457 h 547"/>
                <a:gd name="T86" fmla="*/ 41 w 68"/>
                <a:gd name="T87" fmla="*/ 420 h 547"/>
                <a:gd name="T88" fmla="*/ 41 w 68"/>
                <a:gd name="T89" fmla="*/ 391 h 547"/>
                <a:gd name="T90" fmla="*/ 41 w 68"/>
                <a:gd name="T91" fmla="*/ 344 h 547"/>
                <a:gd name="T92" fmla="*/ 49 w 68"/>
                <a:gd name="T93" fmla="*/ 321 h 547"/>
                <a:gd name="T94" fmla="*/ 51 w 68"/>
                <a:gd name="T95" fmla="*/ 284 h 547"/>
                <a:gd name="T96" fmla="*/ 47 w 68"/>
                <a:gd name="T97" fmla="*/ 260 h 547"/>
                <a:gd name="T98" fmla="*/ 51 w 68"/>
                <a:gd name="T99" fmla="*/ 225 h 547"/>
                <a:gd name="T100" fmla="*/ 49 w 68"/>
                <a:gd name="T101" fmla="*/ 197 h 547"/>
                <a:gd name="T102" fmla="*/ 70 w 68"/>
                <a:gd name="T103" fmla="*/ 171 h 547"/>
                <a:gd name="T104" fmla="*/ 63 w 68"/>
                <a:gd name="T105" fmla="*/ 143 h 547"/>
                <a:gd name="T106" fmla="*/ 60 w 68"/>
                <a:gd name="T107" fmla="*/ 128 h 547"/>
                <a:gd name="T108" fmla="*/ 82 w 68"/>
                <a:gd name="T109" fmla="*/ 102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
                <a:gd name="T166" fmla="*/ 0 h 547"/>
                <a:gd name="T167" fmla="*/ 68 w 6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 h="547">
                  <a:moveTo>
                    <a:pt x="66" y="78"/>
                  </a:moveTo>
                  <a:cubicBezTo>
                    <a:pt x="65" y="78"/>
                    <a:pt x="64" y="79"/>
                    <a:pt x="62" y="78"/>
                  </a:cubicBezTo>
                  <a:cubicBezTo>
                    <a:pt x="61" y="78"/>
                    <a:pt x="60" y="78"/>
                    <a:pt x="59" y="77"/>
                  </a:cubicBezTo>
                  <a:cubicBezTo>
                    <a:pt x="58" y="75"/>
                    <a:pt x="59" y="73"/>
                    <a:pt x="58" y="72"/>
                  </a:cubicBezTo>
                  <a:cubicBezTo>
                    <a:pt x="57" y="67"/>
                    <a:pt x="55" y="62"/>
                    <a:pt x="53" y="57"/>
                  </a:cubicBezTo>
                  <a:cubicBezTo>
                    <a:pt x="52" y="55"/>
                    <a:pt x="52" y="52"/>
                    <a:pt x="51" y="50"/>
                  </a:cubicBezTo>
                  <a:cubicBezTo>
                    <a:pt x="50" y="49"/>
                    <a:pt x="48" y="50"/>
                    <a:pt x="48" y="49"/>
                  </a:cubicBezTo>
                  <a:cubicBezTo>
                    <a:pt x="47" y="48"/>
                    <a:pt x="48" y="46"/>
                    <a:pt x="48" y="45"/>
                  </a:cubicBezTo>
                  <a:cubicBezTo>
                    <a:pt x="48" y="43"/>
                    <a:pt x="46" y="43"/>
                    <a:pt x="45" y="42"/>
                  </a:cubicBezTo>
                  <a:cubicBezTo>
                    <a:pt x="45" y="40"/>
                    <a:pt x="45" y="38"/>
                    <a:pt x="45" y="36"/>
                  </a:cubicBezTo>
                  <a:cubicBezTo>
                    <a:pt x="45" y="35"/>
                    <a:pt x="46" y="34"/>
                    <a:pt x="46" y="34"/>
                  </a:cubicBezTo>
                  <a:cubicBezTo>
                    <a:pt x="47" y="33"/>
                    <a:pt x="45" y="32"/>
                    <a:pt x="45" y="31"/>
                  </a:cubicBezTo>
                  <a:cubicBezTo>
                    <a:pt x="45" y="29"/>
                    <a:pt x="47" y="28"/>
                    <a:pt x="47" y="26"/>
                  </a:cubicBezTo>
                  <a:cubicBezTo>
                    <a:pt x="46" y="24"/>
                    <a:pt x="43" y="22"/>
                    <a:pt x="42" y="20"/>
                  </a:cubicBezTo>
                  <a:cubicBezTo>
                    <a:pt x="40" y="15"/>
                    <a:pt x="41" y="11"/>
                    <a:pt x="39" y="6"/>
                  </a:cubicBezTo>
                  <a:cubicBezTo>
                    <a:pt x="38" y="4"/>
                    <a:pt x="35" y="3"/>
                    <a:pt x="34" y="1"/>
                  </a:cubicBezTo>
                  <a:cubicBezTo>
                    <a:pt x="32" y="1"/>
                    <a:pt x="30" y="0"/>
                    <a:pt x="29" y="1"/>
                  </a:cubicBezTo>
                  <a:cubicBezTo>
                    <a:pt x="28" y="4"/>
                    <a:pt x="31" y="7"/>
                    <a:pt x="29" y="9"/>
                  </a:cubicBezTo>
                  <a:cubicBezTo>
                    <a:pt x="28" y="11"/>
                    <a:pt x="25" y="11"/>
                    <a:pt x="22" y="12"/>
                  </a:cubicBezTo>
                  <a:cubicBezTo>
                    <a:pt x="23" y="15"/>
                    <a:pt x="24" y="18"/>
                    <a:pt x="24" y="21"/>
                  </a:cubicBezTo>
                  <a:cubicBezTo>
                    <a:pt x="25" y="26"/>
                    <a:pt x="27" y="31"/>
                    <a:pt x="28" y="36"/>
                  </a:cubicBezTo>
                  <a:cubicBezTo>
                    <a:pt x="28" y="39"/>
                    <a:pt x="27" y="43"/>
                    <a:pt x="27" y="47"/>
                  </a:cubicBezTo>
                  <a:cubicBezTo>
                    <a:pt x="27" y="51"/>
                    <a:pt x="29" y="54"/>
                    <a:pt x="29" y="58"/>
                  </a:cubicBezTo>
                  <a:cubicBezTo>
                    <a:pt x="30" y="66"/>
                    <a:pt x="29" y="73"/>
                    <a:pt x="28" y="81"/>
                  </a:cubicBezTo>
                  <a:cubicBezTo>
                    <a:pt x="27" y="83"/>
                    <a:pt x="26" y="86"/>
                    <a:pt x="26" y="88"/>
                  </a:cubicBezTo>
                  <a:cubicBezTo>
                    <a:pt x="26" y="90"/>
                    <a:pt x="27" y="91"/>
                    <a:pt x="27" y="93"/>
                  </a:cubicBezTo>
                  <a:cubicBezTo>
                    <a:pt x="28" y="99"/>
                    <a:pt x="27" y="105"/>
                    <a:pt x="28" y="111"/>
                  </a:cubicBezTo>
                  <a:cubicBezTo>
                    <a:pt x="28" y="113"/>
                    <a:pt x="30" y="114"/>
                    <a:pt x="29" y="116"/>
                  </a:cubicBezTo>
                  <a:cubicBezTo>
                    <a:pt x="29" y="118"/>
                    <a:pt x="27" y="120"/>
                    <a:pt x="26" y="122"/>
                  </a:cubicBezTo>
                  <a:cubicBezTo>
                    <a:pt x="26" y="127"/>
                    <a:pt x="27" y="133"/>
                    <a:pt x="27" y="138"/>
                  </a:cubicBezTo>
                  <a:cubicBezTo>
                    <a:pt x="27" y="142"/>
                    <a:pt x="26" y="147"/>
                    <a:pt x="25" y="151"/>
                  </a:cubicBezTo>
                  <a:cubicBezTo>
                    <a:pt x="24" y="158"/>
                    <a:pt x="21" y="164"/>
                    <a:pt x="21" y="171"/>
                  </a:cubicBezTo>
                  <a:cubicBezTo>
                    <a:pt x="20" y="176"/>
                    <a:pt x="24" y="181"/>
                    <a:pt x="23" y="186"/>
                  </a:cubicBezTo>
                  <a:cubicBezTo>
                    <a:pt x="23" y="189"/>
                    <a:pt x="18" y="191"/>
                    <a:pt x="18" y="195"/>
                  </a:cubicBezTo>
                  <a:cubicBezTo>
                    <a:pt x="18" y="200"/>
                    <a:pt x="21" y="205"/>
                    <a:pt x="22" y="211"/>
                  </a:cubicBezTo>
                  <a:cubicBezTo>
                    <a:pt x="23" y="216"/>
                    <a:pt x="25" y="222"/>
                    <a:pt x="25" y="228"/>
                  </a:cubicBezTo>
                  <a:cubicBezTo>
                    <a:pt x="25" y="231"/>
                    <a:pt x="22" y="233"/>
                    <a:pt x="22" y="236"/>
                  </a:cubicBezTo>
                  <a:cubicBezTo>
                    <a:pt x="22" y="239"/>
                    <a:pt x="23" y="242"/>
                    <a:pt x="23" y="246"/>
                  </a:cubicBezTo>
                  <a:cubicBezTo>
                    <a:pt x="23" y="249"/>
                    <a:pt x="23" y="251"/>
                    <a:pt x="22" y="254"/>
                  </a:cubicBezTo>
                  <a:cubicBezTo>
                    <a:pt x="21" y="257"/>
                    <a:pt x="18" y="260"/>
                    <a:pt x="18" y="263"/>
                  </a:cubicBezTo>
                  <a:cubicBezTo>
                    <a:pt x="16" y="272"/>
                    <a:pt x="17" y="280"/>
                    <a:pt x="15" y="289"/>
                  </a:cubicBezTo>
                  <a:cubicBezTo>
                    <a:pt x="15" y="291"/>
                    <a:pt x="12" y="293"/>
                    <a:pt x="11" y="295"/>
                  </a:cubicBezTo>
                  <a:cubicBezTo>
                    <a:pt x="9" y="299"/>
                    <a:pt x="7" y="302"/>
                    <a:pt x="7" y="305"/>
                  </a:cubicBezTo>
                  <a:cubicBezTo>
                    <a:pt x="7" y="308"/>
                    <a:pt x="10" y="311"/>
                    <a:pt x="11" y="314"/>
                  </a:cubicBezTo>
                  <a:cubicBezTo>
                    <a:pt x="11" y="316"/>
                    <a:pt x="10" y="319"/>
                    <a:pt x="10" y="322"/>
                  </a:cubicBezTo>
                  <a:cubicBezTo>
                    <a:pt x="10" y="326"/>
                    <a:pt x="13" y="329"/>
                    <a:pt x="13" y="333"/>
                  </a:cubicBezTo>
                  <a:cubicBezTo>
                    <a:pt x="13" y="337"/>
                    <a:pt x="10" y="341"/>
                    <a:pt x="10" y="346"/>
                  </a:cubicBezTo>
                  <a:cubicBezTo>
                    <a:pt x="9" y="352"/>
                    <a:pt x="9" y="358"/>
                    <a:pt x="10" y="364"/>
                  </a:cubicBezTo>
                  <a:cubicBezTo>
                    <a:pt x="11" y="367"/>
                    <a:pt x="12" y="371"/>
                    <a:pt x="15" y="373"/>
                  </a:cubicBezTo>
                  <a:cubicBezTo>
                    <a:pt x="17" y="374"/>
                    <a:pt x="20" y="375"/>
                    <a:pt x="21" y="373"/>
                  </a:cubicBezTo>
                  <a:cubicBezTo>
                    <a:pt x="23" y="370"/>
                    <a:pt x="21" y="365"/>
                    <a:pt x="22" y="361"/>
                  </a:cubicBezTo>
                  <a:cubicBezTo>
                    <a:pt x="22" y="360"/>
                    <a:pt x="24" y="360"/>
                    <a:pt x="24" y="361"/>
                  </a:cubicBezTo>
                  <a:cubicBezTo>
                    <a:pt x="25" y="363"/>
                    <a:pt x="24" y="366"/>
                    <a:pt x="25" y="368"/>
                  </a:cubicBezTo>
                  <a:cubicBezTo>
                    <a:pt x="25" y="369"/>
                    <a:pt x="27" y="371"/>
                    <a:pt x="28" y="373"/>
                  </a:cubicBezTo>
                  <a:cubicBezTo>
                    <a:pt x="27" y="374"/>
                    <a:pt x="25" y="376"/>
                    <a:pt x="26" y="377"/>
                  </a:cubicBezTo>
                  <a:cubicBezTo>
                    <a:pt x="26" y="378"/>
                    <a:pt x="28" y="376"/>
                    <a:pt x="29" y="378"/>
                  </a:cubicBezTo>
                  <a:cubicBezTo>
                    <a:pt x="30" y="380"/>
                    <a:pt x="30" y="380"/>
                    <a:pt x="30" y="382"/>
                  </a:cubicBezTo>
                  <a:cubicBezTo>
                    <a:pt x="26" y="383"/>
                    <a:pt x="29" y="391"/>
                    <a:pt x="28" y="394"/>
                  </a:cubicBezTo>
                  <a:cubicBezTo>
                    <a:pt x="27" y="396"/>
                    <a:pt x="26" y="398"/>
                    <a:pt x="26" y="401"/>
                  </a:cubicBezTo>
                  <a:cubicBezTo>
                    <a:pt x="26" y="404"/>
                    <a:pt x="28" y="406"/>
                    <a:pt x="28" y="409"/>
                  </a:cubicBezTo>
                  <a:cubicBezTo>
                    <a:pt x="28" y="411"/>
                    <a:pt x="25" y="413"/>
                    <a:pt x="26" y="415"/>
                  </a:cubicBezTo>
                  <a:cubicBezTo>
                    <a:pt x="27" y="417"/>
                    <a:pt x="32" y="416"/>
                    <a:pt x="32" y="417"/>
                  </a:cubicBezTo>
                  <a:cubicBezTo>
                    <a:pt x="34" y="420"/>
                    <a:pt x="33" y="424"/>
                    <a:pt x="31" y="426"/>
                  </a:cubicBezTo>
                  <a:cubicBezTo>
                    <a:pt x="30" y="428"/>
                    <a:pt x="26" y="426"/>
                    <a:pt x="25" y="428"/>
                  </a:cubicBezTo>
                  <a:cubicBezTo>
                    <a:pt x="25" y="431"/>
                    <a:pt x="29" y="432"/>
                    <a:pt x="28" y="434"/>
                  </a:cubicBezTo>
                  <a:cubicBezTo>
                    <a:pt x="28" y="441"/>
                    <a:pt x="25" y="447"/>
                    <a:pt x="23" y="453"/>
                  </a:cubicBezTo>
                  <a:cubicBezTo>
                    <a:pt x="22" y="454"/>
                    <a:pt x="21" y="453"/>
                    <a:pt x="21" y="452"/>
                  </a:cubicBezTo>
                  <a:cubicBezTo>
                    <a:pt x="20" y="449"/>
                    <a:pt x="24" y="445"/>
                    <a:pt x="22" y="444"/>
                  </a:cubicBezTo>
                  <a:cubicBezTo>
                    <a:pt x="17" y="443"/>
                    <a:pt x="13" y="440"/>
                    <a:pt x="8" y="441"/>
                  </a:cubicBezTo>
                  <a:cubicBezTo>
                    <a:pt x="7" y="446"/>
                    <a:pt x="3" y="446"/>
                    <a:pt x="2" y="450"/>
                  </a:cubicBezTo>
                  <a:cubicBezTo>
                    <a:pt x="1" y="452"/>
                    <a:pt x="0" y="456"/>
                    <a:pt x="2" y="457"/>
                  </a:cubicBezTo>
                  <a:cubicBezTo>
                    <a:pt x="4" y="457"/>
                    <a:pt x="6" y="455"/>
                    <a:pt x="4" y="452"/>
                  </a:cubicBezTo>
                  <a:cubicBezTo>
                    <a:pt x="5" y="451"/>
                    <a:pt x="7" y="452"/>
                    <a:pt x="8" y="452"/>
                  </a:cubicBezTo>
                  <a:cubicBezTo>
                    <a:pt x="10" y="451"/>
                    <a:pt x="11" y="454"/>
                    <a:pt x="12" y="455"/>
                  </a:cubicBezTo>
                  <a:cubicBezTo>
                    <a:pt x="15" y="453"/>
                    <a:pt x="20" y="455"/>
                    <a:pt x="22" y="457"/>
                  </a:cubicBezTo>
                  <a:cubicBezTo>
                    <a:pt x="23" y="459"/>
                    <a:pt x="20" y="461"/>
                    <a:pt x="20" y="462"/>
                  </a:cubicBezTo>
                  <a:cubicBezTo>
                    <a:pt x="19" y="463"/>
                    <a:pt x="18" y="465"/>
                    <a:pt x="17" y="466"/>
                  </a:cubicBezTo>
                  <a:cubicBezTo>
                    <a:pt x="16" y="467"/>
                    <a:pt x="14" y="467"/>
                    <a:pt x="14" y="469"/>
                  </a:cubicBezTo>
                  <a:cubicBezTo>
                    <a:pt x="13" y="470"/>
                    <a:pt x="12" y="472"/>
                    <a:pt x="13" y="472"/>
                  </a:cubicBezTo>
                  <a:cubicBezTo>
                    <a:pt x="18" y="473"/>
                    <a:pt x="23" y="470"/>
                    <a:pt x="28" y="472"/>
                  </a:cubicBezTo>
                  <a:cubicBezTo>
                    <a:pt x="30" y="473"/>
                    <a:pt x="32" y="477"/>
                    <a:pt x="30" y="479"/>
                  </a:cubicBezTo>
                  <a:cubicBezTo>
                    <a:pt x="29" y="481"/>
                    <a:pt x="26" y="477"/>
                    <a:pt x="23" y="477"/>
                  </a:cubicBezTo>
                  <a:cubicBezTo>
                    <a:pt x="21" y="476"/>
                    <a:pt x="18" y="474"/>
                    <a:pt x="17" y="476"/>
                  </a:cubicBezTo>
                  <a:cubicBezTo>
                    <a:pt x="15" y="477"/>
                    <a:pt x="16" y="481"/>
                    <a:pt x="18" y="482"/>
                  </a:cubicBezTo>
                  <a:cubicBezTo>
                    <a:pt x="20" y="484"/>
                    <a:pt x="24" y="480"/>
                    <a:pt x="25" y="482"/>
                  </a:cubicBezTo>
                  <a:cubicBezTo>
                    <a:pt x="26" y="485"/>
                    <a:pt x="21" y="487"/>
                    <a:pt x="21" y="490"/>
                  </a:cubicBezTo>
                  <a:cubicBezTo>
                    <a:pt x="21" y="494"/>
                    <a:pt x="21" y="499"/>
                    <a:pt x="24" y="502"/>
                  </a:cubicBezTo>
                  <a:cubicBezTo>
                    <a:pt x="26" y="503"/>
                    <a:pt x="26" y="495"/>
                    <a:pt x="28" y="496"/>
                  </a:cubicBezTo>
                  <a:cubicBezTo>
                    <a:pt x="31" y="497"/>
                    <a:pt x="28" y="501"/>
                    <a:pt x="29" y="503"/>
                  </a:cubicBezTo>
                  <a:cubicBezTo>
                    <a:pt x="28" y="505"/>
                    <a:pt x="26" y="506"/>
                    <a:pt x="25" y="508"/>
                  </a:cubicBezTo>
                  <a:cubicBezTo>
                    <a:pt x="23" y="510"/>
                    <a:pt x="21" y="513"/>
                    <a:pt x="22" y="516"/>
                  </a:cubicBezTo>
                  <a:cubicBezTo>
                    <a:pt x="24" y="518"/>
                    <a:pt x="28" y="517"/>
                    <a:pt x="30" y="519"/>
                  </a:cubicBezTo>
                  <a:cubicBezTo>
                    <a:pt x="31" y="520"/>
                    <a:pt x="28" y="522"/>
                    <a:pt x="28" y="523"/>
                  </a:cubicBezTo>
                  <a:cubicBezTo>
                    <a:pt x="29" y="525"/>
                    <a:pt x="34" y="523"/>
                    <a:pt x="34" y="525"/>
                  </a:cubicBezTo>
                  <a:cubicBezTo>
                    <a:pt x="34" y="527"/>
                    <a:pt x="29" y="526"/>
                    <a:pt x="29" y="528"/>
                  </a:cubicBezTo>
                  <a:cubicBezTo>
                    <a:pt x="29" y="530"/>
                    <a:pt x="33" y="531"/>
                    <a:pt x="34" y="533"/>
                  </a:cubicBezTo>
                  <a:cubicBezTo>
                    <a:pt x="35" y="536"/>
                    <a:pt x="34" y="540"/>
                    <a:pt x="36" y="542"/>
                  </a:cubicBezTo>
                  <a:cubicBezTo>
                    <a:pt x="38" y="545"/>
                    <a:pt x="40" y="547"/>
                    <a:pt x="43" y="547"/>
                  </a:cubicBezTo>
                  <a:cubicBezTo>
                    <a:pt x="45" y="547"/>
                    <a:pt x="43" y="543"/>
                    <a:pt x="44" y="542"/>
                  </a:cubicBezTo>
                  <a:cubicBezTo>
                    <a:pt x="44" y="540"/>
                    <a:pt x="47" y="540"/>
                    <a:pt x="47" y="539"/>
                  </a:cubicBezTo>
                  <a:cubicBezTo>
                    <a:pt x="47" y="537"/>
                    <a:pt x="44" y="536"/>
                    <a:pt x="45" y="535"/>
                  </a:cubicBezTo>
                  <a:cubicBezTo>
                    <a:pt x="45" y="534"/>
                    <a:pt x="47" y="536"/>
                    <a:pt x="48" y="537"/>
                  </a:cubicBezTo>
                  <a:cubicBezTo>
                    <a:pt x="49" y="538"/>
                    <a:pt x="52" y="539"/>
                    <a:pt x="54" y="540"/>
                  </a:cubicBezTo>
                  <a:cubicBezTo>
                    <a:pt x="53" y="539"/>
                    <a:pt x="53" y="539"/>
                    <a:pt x="53" y="538"/>
                  </a:cubicBezTo>
                  <a:cubicBezTo>
                    <a:pt x="51" y="533"/>
                    <a:pt x="52" y="527"/>
                    <a:pt x="48" y="524"/>
                  </a:cubicBezTo>
                  <a:cubicBezTo>
                    <a:pt x="46" y="521"/>
                    <a:pt x="42" y="527"/>
                    <a:pt x="40" y="526"/>
                  </a:cubicBezTo>
                  <a:cubicBezTo>
                    <a:pt x="36" y="523"/>
                    <a:pt x="37" y="518"/>
                    <a:pt x="35" y="514"/>
                  </a:cubicBezTo>
                  <a:cubicBezTo>
                    <a:pt x="33" y="511"/>
                    <a:pt x="32" y="506"/>
                    <a:pt x="33" y="502"/>
                  </a:cubicBezTo>
                  <a:cubicBezTo>
                    <a:pt x="34" y="498"/>
                    <a:pt x="38" y="497"/>
                    <a:pt x="40" y="494"/>
                  </a:cubicBezTo>
                  <a:cubicBezTo>
                    <a:pt x="42" y="492"/>
                    <a:pt x="42" y="490"/>
                    <a:pt x="43" y="488"/>
                  </a:cubicBezTo>
                  <a:cubicBezTo>
                    <a:pt x="44" y="485"/>
                    <a:pt x="46" y="482"/>
                    <a:pt x="46" y="478"/>
                  </a:cubicBezTo>
                  <a:cubicBezTo>
                    <a:pt x="45" y="476"/>
                    <a:pt x="39" y="475"/>
                    <a:pt x="39" y="472"/>
                  </a:cubicBezTo>
                  <a:cubicBezTo>
                    <a:pt x="39" y="468"/>
                    <a:pt x="43" y="465"/>
                    <a:pt x="45" y="461"/>
                  </a:cubicBezTo>
                  <a:cubicBezTo>
                    <a:pt x="45" y="460"/>
                    <a:pt x="45" y="458"/>
                    <a:pt x="45" y="457"/>
                  </a:cubicBezTo>
                  <a:cubicBezTo>
                    <a:pt x="46" y="455"/>
                    <a:pt x="47" y="454"/>
                    <a:pt x="48" y="452"/>
                  </a:cubicBezTo>
                  <a:cubicBezTo>
                    <a:pt x="48" y="449"/>
                    <a:pt x="49" y="446"/>
                    <a:pt x="48" y="442"/>
                  </a:cubicBezTo>
                  <a:cubicBezTo>
                    <a:pt x="48" y="440"/>
                    <a:pt x="43" y="439"/>
                    <a:pt x="43" y="437"/>
                  </a:cubicBezTo>
                  <a:cubicBezTo>
                    <a:pt x="44" y="434"/>
                    <a:pt x="51" y="433"/>
                    <a:pt x="50" y="430"/>
                  </a:cubicBezTo>
                  <a:cubicBezTo>
                    <a:pt x="49" y="426"/>
                    <a:pt x="42" y="427"/>
                    <a:pt x="40" y="424"/>
                  </a:cubicBezTo>
                  <a:cubicBezTo>
                    <a:pt x="39" y="423"/>
                    <a:pt x="43" y="422"/>
                    <a:pt x="44" y="422"/>
                  </a:cubicBezTo>
                  <a:cubicBezTo>
                    <a:pt x="46" y="422"/>
                    <a:pt x="47" y="425"/>
                    <a:pt x="49" y="424"/>
                  </a:cubicBezTo>
                  <a:cubicBezTo>
                    <a:pt x="50" y="424"/>
                    <a:pt x="51" y="422"/>
                    <a:pt x="51" y="421"/>
                  </a:cubicBezTo>
                  <a:cubicBezTo>
                    <a:pt x="51" y="420"/>
                    <a:pt x="51" y="418"/>
                    <a:pt x="49" y="418"/>
                  </a:cubicBezTo>
                  <a:cubicBezTo>
                    <a:pt x="47" y="417"/>
                    <a:pt x="43" y="419"/>
                    <a:pt x="41" y="417"/>
                  </a:cubicBezTo>
                  <a:cubicBezTo>
                    <a:pt x="39" y="414"/>
                    <a:pt x="42" y="411"/>
                    <a:pt x="41" y="408"/>
                  </a:cubicBezTo>
                  <a:cubicBezTo>
                    <a:pt x="41" y="405"/>
                    <a:pt x="39" y="402"/>
                    <a:pt x="39" y="398"/>
                  </a:cubicBezTo>
                  <a:cubicBezTo>
                    <a:pt x="39" y="397"/>
                    <a:pt x="40" y="396"/>
                    <a:pt x="39" y="395"/>
                  </a:cubicBezTo>
                  <a:cubicBezTo>
                    <a:pt x="38" y="394"/>
                    <a:pt x="35" y="395"/>
                    <a:pt x="35" y="394"/>
                  </a:cubicBezTo>
                  <a:cubicBezTo>
                    <a:pt x="33" y="389"/>
                    <a:pt x="34" y="385"/>
                    <a:pt x="35" y="381"/>
                  </a:cubicBezTo>
                  <a:cubicBezTo>
                    <a:pt x="35" y="378"/>
                    <a:pt x="38" y="376"/>
                    <a:pt x="37" y="373"/>
                  </a:cubicBezTo>
                  <a:cubicBezTo>
                    <a:pt x="37" y="369"/>
                    <a:pt x="34" y="366"/>
                    <a:pt x="33" y="362"/>
                  </a:cubicBezTo>
                  <a:cubicBezTo>
                    <a:pt x="33" y="358"/>
                    <a:pt x="33" y="354"/>
                    <a:pt x="34" y="350"/>
                  </a:cubicBezTo>
                  <a:cubicBezTo>
                    <a:pt x="34" y="347"/>
                    <a:pt x="34" y="344"/>
                    <a:pt x="34" y="341"/>
                  </a:cubicBezTo>
                  <a:cubicBezTo>
                    <a:pt x="34" y="339"/>
                    <a:pt x="36" y="337"/>
                    <a:pt x="36" y="335"/>
                  </a:cubicBezTo>
                  <a:cubicBezTo>
                    <a:pt x="36" y="332"/>
                    <a:pt x="33" y="329"/>
                    <a:pt x="34" y="326"/>
                  </a:cubicBezTo>
                  <a:cubicBezTo>
                    <a:pt x="36" y="324"/>
                    <a:pt x="42" y="324"/>
                    <a:pt x="42" y="321"/>
                  </a:cubicBezTo>
                  <a:cubicBezTo>
                    <a:pt x="43" y="316"/>
                    <a:pt x="38" y="312"/>
                    <a:pt x="37" y="307"/>
                  </a:cubicBezTo>
                  <a:cubicBezTo>
                    <a:pt x="35" y="300"/>
                    <a:pt x="33" y="294"/>
                    <a:pt x="34" y="287"/>
                  </a:cubicBezTo>
                  <a:cubicBezTo>
                    <a:pt x="35" y="285"/>
                    <a:pt x="41" y="286"/>
                    <a:pt x="42" y="283"/>
                  </a:cubicBezTo>
                  <a:cubicBezTo>
                    <a:pt x="44" y="275"/>
                    <a:pt x="39" y="275"/>
                    <a:pt x="39" y="270"/>
                  </a:cubicBezTo>
                  <a:cubicBezTo>
                    <a:pt x="39" y="269"/>
                    <a:pt x="41" y="269"/>
                    <a:pt x="41" y="268"/>
                  </a:cubicBezTo>
                  <a:cubicBezTo>
                    <a:pt x="42" y="260"/>
                    <a:pt x="44" y="254"/>
                    <a:pt x="46" y="248"/>
                  </a:cubicBezTo>
                  <a:cubicBezTo>
                    <a:pt x="46" y="245"/>
                    <a:pt x="49" y="240"/>
                    <a:pt x="47" y="237"/>
                  </a:cubicBezTo>
                  <a:cubicBezTo>
                    <a:pt x="47" y="235"/>
                    <a:pt x="43" y="239"/>
                    <a:pt x="42" y="237"/>
                  </a:cubicBezTo>
                  <a:cubicBezTo>
                    <a:pt x="41" y="234"/>
                    <a:pt x="44" y="230"/>
                    <a:pt x="43" y="226"/>
                  </a:cubicBezTo>
                  <a:cubicBezTo>
                    <a:pt x="42" y="224"/>
                    <a:pt x="38" y="224"/>
                    <a:pt x="37" y="221"/>
                  </a:cubicBezTo>
                  <a:cubicBezTo>
                    <a:pt x="36" y="220"/>
                    <a:pt x="39" y="219"/>
                    <a:pt x="39" y="217"/>
                  </a:cubicBezTo>
                  <a:cubicBezTo>
                    <a:pt x="39" y="215"/>
                    <a:pt x="36" y="214"/>
                    <a:pt x="36" y="212"/>
                  </a:cubicBezTo>
                  <a:cubicBezTo>
                    <a:pt x="35" y="208"/>
                    <a:pt x="35" y="205"/>
                    <a:pt x="36" y="202"/>
                  </a:cubicBezTo>
                  <a:cubicBezTo>
                    <a:pt x="37" y="197"/>
                    <a:pt x="41" y="193"/>
                    <a:pt x="42" y="188"/>
                  </a:cubicBezTo>
                  <a:cubicBezTo>
                    <a:pt x="42" y="184"/>
                    <a:pt x="43" y="177"/>
                    <a:pt x="39" y="176"/>
                  </a:cubicBezTo>
                  <a:cubicBezTo>
                    <a:pt x="40" y="175"/>
                    <a:pt x="40" y="174"/>
                    <a:pt x="41" y="172"/>
                  </a:cubicBezTo>
                  <a:cubicBezTo>
                    <a:pt x="43" y="173"/>
                    <a:pt x="40" y="167"/>
                    <a:pt x="41" y="164"/>
                  </a:cubicBezTo>
                  <a:cubicBezTo>
                    <a:pt x="43" y="161"/>
                    <a:pt x="47" y="159"/>
                    <a:pt x="48" y="156"/>
                  </a:cubicBezTo>
                  <a:cubicBezTo>
                    <a:pt x="50" y="152"/>
                    <a:pt x="49" y="147"/>
                    <a:pt x="51" y="144"/>
                  </a:cubicBezTo>
                  <a:cubicBezTo>
                    <a:pt x="52" y="142"/>
                    <a:pt x="57" y="145"/>
                    <a:pt x="58" y="143"/>
                  </a:cubicBezTo>
                  <a:cubicBezTo>
                    <a:pt x="59" y="140"/>
                    <a:pt x="54" y="138"/>
                    <a:pt x="54" y="136"/>
                  </a:cubicBezTo>
                  <a:cubicBezTo>
                    <a:pt x="53" y="134"/>
                    <a:pt x="55" y="132"/>
                    <a:pt x="55" y="129"/>
                  </a:cubicBezTo>
                  <a:cubicBezTo>
                    <a:pt x="55" y="126"/>
                    <a:pt x="53" y="123"/>
                    <a:pt x="52" y="119"/>
                  </a:cubicBezTo>
                  <a:cubicBezTo>
                    <a:pt x="52" y="118"/>
                    <a:pt x="52" y="116"/>
                    <a:pt x="53" y="114"/>
                  </a:cubicBezTo>
                  <a:cubicBezTo>
                    <a:pt x="53" y="113"/>
                    <a:pt x="55" y="114"/>
                    <a:pt x="55" y="113"/>
                  </a:cubicBezTo>
                  <a:cubicBezTo>
                    <a:pt x="54" y="111"/>
                    <a:pt x="50" y="110"/>
                    <a:pt x="50" y="107"/>
                  </a:cubicBezTo>
                  <a:cubicBezTo>
                    <a:pt x="50" y="105"/>
                    <a:pt x="53" y="103"/>
                    <a:pt x="55" y="102"/>
                  </a:cubicBezTo>
                  <a:cubicBezTo>
                    <a:pt x="58" y="100"/>
                    <a:pt x="63" y="100"/>
                    <a:pt x="65" y="97"/>
                  </a:cubicBezTo>
                  <a:cubicBezTo>
                    <a:pt x="68" y="93"/>
                    <a:pt x="67" y="89"/>
                    <a:pt x="68" y="85"/>
                  </a:cubicBezTo>
                  <a:cubicBezTo>
                    <a:pt x="68" y="83"/>
                    <a:pt x="67" y="80"/>
                    <a:pt x="66" y="7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1" name="Freeform 2533">
              <a:extLst>
                <a:ext uri="{FF2B5EF4-FFF2-40B4-BE49-F238E27FC236}">
                  <a16:creationId xmlns:a16="http://schemas.microsoft.com/office/drawing/2014/main" id="{16A43087-03AA-B64B-B014-EBEEE4714D61}"/>
                </a:ext>
              </a:extLst>
            </p:cNvPr>
            <p:cNvSpPr>
              <a:spLocks noChangeAspect="1"/>
            </p:cNvSpPr>
            <p:nvPr/>
          </p:nvSpPr>
          <p:spPr bwMode="auto">
            <a:xfrm>
              <a:off x="2830311" y="4506635"/>
              <a:ext cx="280335" cy="448259"/>
            </a:xfrm>
            <a:custGeom>
              <a:avLst/>
              <a:gdLst>
                <a:gd name="T0" fmla="*/ 94 w 168"/>
                <a:gd name="T1" fmla="*/ 1 h 269"/>
                <a:gd name="T2" fmla="*/ 105 w 168"/>
                <a:gd name="T3" fmla="*/ 11 h 269"/>
                <a:gd name="T4" fmla="*/ 115 w 168"/>
                <a:gd name="T5" fmla="*/ 22 h 269"/>
                <a:gd name="T6" fmla="*/ 124 w 168"/>
                <a:gd name="T7" fmla="*/ 29 h 269"/>
                <a:gd name="T8" fmla="*/ 123 w 168"/>
                <a:gd name="T9" fmla="*/ 38 h 269"/>
                <a:gd name="T10" fmla="*/ 138 w 168"/>
                <a:gd name="T11" fmla="*/ 41 h 269"/>
                <a:gd name="T12" fmla="*/ 151 w 168"/>
                <a:gd name="T13" fmla="*/ 41 h 269"/>
                <a:gd name="T14" fmla="*/ 167 w 168"/>
                <a:gd name="T15" fmla="*/ 38 h 269"/>
                <a:gd name="T16" fmla="*/ 172 w 168"/>
                <a:gd name="T17" fmla="*/ 43 h 269"/>
                <a:gd name="T18" fmla="*/ 170 w 168"/>
                <a:gd name="T19" fmla="*/ 62 h 269"/>
                <a:gd name="T20" fmla="*/ 173 w 168"/>
                <a:gd name="T21" fmla="*/ 68 h 269"/>
                <a:gd name="T22" fmla="*/ 168 w 168"/>
                <a:gd name="T23" fmla="*/ 73 h 269"/>
                <a:gd name="T24" fmla="*/ 148 w 168"/>
                <a:gd name="T25" fmla="*/ 79 h 269"/>
                <a:gd name="T26" fmla="*/ 131 w 168"/>
                <a:gd name="T27" fmla="*/ 89 h 269"/>
                <a:gd name="T28" fmla="*/ 125 w 168"/>
                <a:gd name="T29" fmla="*/ 106 h 269"/>
                <a:gd name="T30" fmla="*/ 115 w 168"/>
                <a:gd name="T31" fmla="*/ 119 h 269"/>
                <a:gd name="T32" fmla="*/ 115 w 168"/>
                <a:gd name="T33" fmla="*/ 137 h 269"/>
                <a:gd name="T34" fmla="*/ 131 w 168"/>
                <a:gd name="T35" fmla="*/ 156 h 269"/>
                <a:gd name="T36" fmla="*/ 139 w 168"/>
                <a:gd name="T37" fmla="*/ 167 h 269"/>
                <a:gd name="T38" fmla="*/ 154 w 168"/>
                <a:gd name="T39" fmla="*/ 177 h 269"/>
                <a:gd name="T40" fmla="*/ 166 w 168"/>
                <a:gd name="T41" fmla="*/ 166 h 269"/>
                <a:gd name="T42" fmla="*/ 178 w 168"/>
                <a:gd name="T43" fmla="*/ 191 h 269"/>
                <a:gd name="T44" fmla="*/ 202 w 168"/>
                <a:gd name="T45" fmla="*/ 219 h 269"/>
                <a:gd name="T46" fmla="*/ 195 w 168"/>
                <a:gd name="T47" fmla="*/ 232 h 269"/>
                <a:gd name="T48" fmla="*/ 192 w 168"/>
                <a:gd name="T49" fmla="*/ 240 h 269"/>
                <a:gd name="T50" fmla="*/ 190 w 168"/>
                <a:gd name="T51" fmla="*/ 262 h 269"/>
                <a:gd name="T52" fmla="*/ 192 w 168"/>
                <a:gd name="T53" fmla="*/ 289 h 269"/>
                <a:gd name="T54" fmla="*/ 185 w 168"/>
                <a:gd name="T55" fmla="*/ 301 h 269"/>
                <a:gd name="T56" fmla="*/ 183 w 168"/>
                <a:gd name="T57" fmla="*/ 310 h 269"/>
                <a:gd name="T58" fmla="*/ 174 w 168"/>
                <a:gd name="T59" fmla="*/ 323 h 269"/>
                <a:gd name="T60" fmla="*/ 159 w 168"/>
                <a:gd name="T61" fmla="*/ 306 h 269"/>
                <a:gd name="T62" fmla="*/ 131 w 168"/>
                <a:gd name="T63" fmla="*/ 288 h 269"/>
                <a:gd name="T64" fmla="*/ 97 w 168"/>
                <a:gd name="T65" fmla="*/ 265 h 269"/>
                <a:gd name="T66" fmla="*/ 83 w 168"/>
                <a:gd name="T67" fmla="*/ 247 h 269"/>
                <a:gd name="T68" fmla="*/ 87 w 168"/>
                <a:gd name="T69" fmla="*/ 235 h 269"/>
                <a:gd name="T70" fmla="*/ 61 w 168"/>
                <a:gd name="T71" fmla="*/ 197 h 269"/>
                <a:gd name="T72" fmla="*/ 42 w 168"/>
                <a:gd name="T73" fmla="*/ 149 h 269"/>
                <a:gd name="T74" fmla="*/ 31 w 168"/>
                <a:gd name="T75" fmla="*/ 122 h 269"/>
                <a:gd name="T76" fmla="*/ 17 w 168"/>
                <a:gd name="T77" fmla="*/ 114 h 269"/>
                <a:gd name="T78" fmla="*/ 5 w 168"/>
                <a:gd name="T79" fmla="*/ 100 h 269"/>
                <a:gd name="T80" fmla="*/ 7 w 168"/>
                <a:gd name="T81" fmla="*/ 92 h 269"/>
                <a:gd name="T82" fmla="*/ 5 w 168"/>
                <a:gd name="T83" fmla="*/ 85 h 269"/>
                <a:gd name="T84" fmla="*/ 11 w 168"/>
                <a:gd name="T85" fmla="*/ 62 h 269"/>
                <a:gd name="T86" fmla="*/ 20 w 168"/>
                <a:gd name="T87" fmla="*/ 64 h 269"/>
                <a:gd name="T88" fmla="*/ 13 w 168"/>
                <a:gd name="T89" fmla="*/ 68 h 269"/>
                <a:gd name="T90" fmla="*/ 16 w 168"/>
                <a:gd name="T91" fmla="*/ 77 h 269"/>
                <a:gd name="T92" fmla="*/ 30 w 168"/>
                <a:gd name="T93" fmla="*/ 76 h 269"/>
                <a:gd name="T94" fmla="*/ 35 w 168"/>
                <a:gd name="T95" fmla="*/ 85 h 269"/>
                <a:gd name="T96" fmla="*/ 44 w 168"/>
                <a:gd name="T97" fmla="*/ 58 h 269"/>
                <a:gd name="T98" fmla="*/ 73 w 168"/>
                <a:gd name="T99" fmla="*/ 43 h 269"/>
                <a:gd name="T100" fmla="*/ 82 w 168"/>
                <a:gd name="T101" fmla="*/ 32 h 269"/>
                <a:gd name="T102" fmla="*/ 89 w 168"/>
                <a:gd name="T103" fmla="*/ 18 h 269"/>
                <a:gd name="T104" fmla="*/ 93 w 168"/>
                <a:gd name="T105" fmla="*/ 8 h 269"/>
                <a:gd name="T106" fmla="*/ 89 w 168"/>
                <a:gd name="T107" fmla="*/ 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269"/>
                <a:gd name="T164" fmla="*/ 168 w 16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269">
                  <a:moveTo>
                    <a:pt x="74" y="0"/>
                  </a:moveTo>
                  <a:cubicBezTo>
                    <a:pt x="75" y="0"/>
                    <a:pt x="77" y="0"/>
                    <a:pt x="78" y="1"/>
                  </a:cubicBezTo>
                  <a:cubicBezTo>
                    <a:pt x="79" y="1"/>
                    <a:pt x="80" y="2"/>
                    <a:pt x="81" y="3"/>
                  </a:cubicBezTo>
                  <a:cubicBezTo>
                    <a:pt x="83" y="5"/>
                    <a:pt x="85" y="7"/>
                    <a:pt x="87" y="9"/>
                  </a:cubicBezTo>
                  <a:cubicBezTo>
                    <a:pt x="88" y="11"/>
                    <a:pt x="87" y="14"/>
                    <a:pt x="89" y="15"/>
                  </a:cubicBezTo>
                  <a:cubicBezTo>
                    <a:pt x="91" y="17"/>
                    <a:pt x="94" y="17"/>
                    <a:pt x="96" y="18"/>
                  </a:cubicBezTo>
                  <a:cubicBezTo>
                    <a:pt x="98" y="20"/>
                    <a:pt x="99" y="23"/>
                    <a:pt x="101" y="25"/>
                  </a:cubicBezTo>
                  <a:cubicBezTo>
                    <a:pt x="101" y="26"/>
                    <a:pt x="102" y="23"/>
                    <a:pt x="103" y="24"/>
                  </a:cubicBezTo>
                  <a:cubicBezTo>
                    <a:pt x="104" y="25"/>
                    <a:pt x="104" y="26"/>
                    <a:pt x="103" y="28"/>
                  </a:cubicBezTo>
                  <a:cubicBezTo>
                    <a:pt x="103" y="29"/>
                    <a:pt x="101" y="30"/>
                    <a:pt x="102" y="32"/>
                  </a:cubicBezTo>
                  <a:cubicBezTo>
                    <a:pt x="102" y="33"/>
                    <a:pt x="105" y="33"/>
                    <a:pt x="107" y="33"/>
                  </a:cubicBezTo>
                  <a:cubicBezTo>
                    <a:pt x="110" y="34"/>
                    <a:pt x="112" y="34"/>
                    <a:pt x="115" y="34"/>
                  </a:cubicBezTo>
                  <a:cubicBezTo>
                    <a:pt x="117" y="33"/>
                    <a:pt x="119" y="31"/>
                    <a:pt x="122" y="31"/>
                  </a:cubicBezTo>
                  <a:cubicBezTo>
                    <a:pt x="124" y="31"/>
                    <a:pt x="125" y="34"/>
                    <a:pt x="126" y="34"/>
                  </a:cubicBezTo>
                  <a:cubicBezTo>
                    <a:pt x="128" y="34"/>
                    <a:pt x="130" y="32"/>
                    <a:pt x="132" y="31"/>
                  </a:cubicBezTo>
                  <a:cubicBezTo>
                    <a:pt x="134" y="31"/>
                    <a:pt x="137" y="31"/>
                    <a:pt x="139" y="32"/>
                  </a:cubicBezTo>
                  <a:cubicBezTo>
                    <a:pt x="140" y="33"/>
                    <a:pt x="138" y="35"/>
                    <a:pt x="139" y="36"/>
                  </a:cubicBezTo>
                  <a:cubicBezTo>
                    <a:pt x="140" y="37"/>
                    <a:pt x="143" y="35"/>
                    <a:pt x="143" y="36"/>
                  </a:cubicBezTo>
                  <a:cubicBezTo>
                    <a:pt x="142" y="42"/>
                    <a:pt x="138" y="46"/>
                    <a:pt x="137" y="51"/>
                  </a:cubicBezTo>
                  <a:cubicBezTo>
                    <a:pt x="137" y="53"/>
                    <a:pt x="140" y="51"/>
                    <a:pt x="141" y="52"/>
                  </a:cubicBezTo>
                  <a:cubicBezTo>
                    <a:pt x="142" y="52"/>
                    <a:pt x="140" y="53"/>
                    <a:pt x="141" y="54"/>
                  </a:cubicBezTo>
                  <a:cubicBezTo>
                    <a:pt x="141" y="55"/>
                    <a:pt x="143" y="56"/>
                    <a:pt x="144" y="57"/>
                  </a:cubicBezTo>
                  <a:cubicBezTo>
                    <a:pt x="145" y="59"/>
                    <a:pt x="145" y="60"/>
                    <a:pt x="145" y="62"/>
                  </a:cubicBezTo>
                  <a:cubicBezTo>
                    <a:pt x="143" y="62"/>
                    <a:pt x="142" y="61"/>
                    <a:pt x="140" y="61"/>
                  </a:cubicBezTo>
                  <a:cubicBezTo>
                    <a:pt x="138" y="61"/>
                    <a:pt x="135" y="63"/>
                    <a:pt x="133" y="63"/>
                  </a:cubicBezTo>
                  <a:cubicBezTo>
                    <a:pt x="130" y="64"/>
                    <a:pt x="127" y="66"/>
                    <a:pt x="123" y="66"/>
                  </a:cubicBezTo>
                  <a:cubicBezTo>
                    <a:pt x="122" y="67"/>
                    <a:pt x="120" y="66"/>
                    <a:pt x="118" y="66"/>
                  </a:cubicBezTo>
                  <a:cubicBezTo>
                    <a:pt x="115" y="68"/>
                    <a:pt x="111" y="70"/>
                    <a:pt x="109" y="74"/>
                  </a:cubicBezTo>
                  <a:cubicBezTo>
                    <a:pt x="108" y="76"/>
                    <a:pt x="110" y="78"/>
                    <a:pt x="109" y="81"/>
                  </a:cubicBezTo>
                  <a:cubicBezTo>
                    <a:pt x="108" y="84"/>
                    <a:pt x="104" y="85"/>
                    <a:pt x="104" y="88"/>
                  </a:cubicBezTo>
                  <a:cubicBezTo>
                    <a:pt x="103" y="90"/>
                    <a:pt x="107" y="91"/>
                    <a:pt x="106" y="92"/>
                  </a:cubicBezTo>
                  <a:cubicBezTo>
                    <a:pt x="104" y="96"/>
                    <a:pt x="98" y="96"/>
                    <a:pt x="96" y="99"/>
                  </a:cubicBezTo>
                  <a:cubicBezTo>
                    <a:pt x="94" y="101"/>
                    <a:pt x="96" y="104"/>
                    <a:pt x="96" y="106"/>
                  </a:cubicBezTo>
                  <a:cubicBezTo>
                    <a:pt x="96" y="109"/>
                    <a:pt x="96" y="112"/>
                    <a:pt x="96" y="114"/>
                  </a:cubicBezTo>
                  <a:cubicBezTo>
                    <a:pt x="96" y="117"/>
                    <a:pt x="95" y="121"/>
                    <a:pt x="97" y="123"/>
                  </a:cubicBezTo>
                  <a:cubicBezTo>
                    <a:pt x="99" y="127"/>
                    <a:pt x="106" y="127"/>
                    <a:pt x="109" y="130"/>
                  </a:cubicBezTo>
                  <a:cubicBezTo>
                    <a:pt x="110" y="132"/>
                    <a:pt x="106" y="135"/>
                    <a:pt x="108" y="137"/>
                  </a:cubicBezTo>
                  <a:cubicBezTo>
                    <a:pt x="109" y="139"/>
                    <a:pt x="114" y="137"/>
                    <a:pt x="116" y="139"/>
                  </a:cubicBezTo>
                  <a:cubicBezTo>
                    <a:pt x="118" y="141"/>
                    <a:pt x="117" y="145"/>
                    <a:pt x="119" y="147"/>
                  </a:cubicBezTo>
                  <a:cubicBezTo>
                    <a:pt x="122" y="148"/>
                    <a:pt x="126" y="148"/>
                    <a:pt x="128" y="147"/>
                  </a:cubicBezTo>
                  <a:cubicBezTo>
                    <a:pt x="132" y="145"/>
                    <a:pt x="133" y="141"/>
                    <a:pt x="136" y="138"/>
                  </a:cubicBezTo>
                  <a:cubicBezTo>
                    <a:pt x="137" y="138"/>
                    <a:pt x="138" y="138"/>
                    <a:pt x="138" y="138"/>
                  </a:cubicBezTo>
                  <a:cubicBezTo>
                    <a:pt x="139" y="145"/>
                    <a:pt x="137" y="153"/>
                    <a:pt x="140" y="159"/>
                  </a:cubicBezTo>
                  <a:cubicBezTo>
                    <a:pt x="141" y="162"/>
                    <a:pt x="145" y="159"/>
                    <a:pt x="148" y="159"/>
                  </a:cubicBezTo>
                  <a:cubicBezTo>
                    <a:pt x="149" y="159"/>
                    <a:pt x="151" y="158"/>
                    <a:pt x="152" y="158"/>
                  </a:cubicBezTo>
                  <a:cubicBezTo>
                    <a:pt x="157" y="166"/>
                    <a:pt x="162" y="174"/>
                    <a:pt x="168" y="182"/>
                  </a:cubicBezTo>
                  <a:cubicBezTo>
                    <a:pt x="167" y="184"/>
                    <a:pt x="166" y="186"/>
                    <a:pt x="165" y="188"/>
                  </a:cubicBezTo>
                  <a:cubicBezTo>
                    <a:pt x="164" y="190"/>
                    <a:pt x="163" y="191"/>
                    <a:pt x="162" y="193"/>
                  </a:cubicBezTo>
                  <a:cubicBezTo>
                    <a:pt x="162" y="195"/>
                    <a:pt x="163" y="197"/>
                    <a:pt x="163" y="200"/>
                  </a:cubicBezTo>
                  <a:cubicBezTo>
                    <a:pt x="162" y="201"/>
                    <a:pt x="160" y="199"/>
                    <a:pt x="160" y="200"/>
                  </a:cubicBezTo>
                  <a:cubicBezTo>
                    <a:pt x="160" y="202"/>
                    <a:pt x="163" y="205"/>
                    <a:pt x="163" y="207"/>
                  </a:cubicBezTo>
                  <a:cubicBezTo>
                    <a:pt x="163" y="211"/>
                    <a:pt x="158" y="214"/>
                    <a:pt x="158" y="218"/>
                  </a:cubicBezTo>
                  <a:cubicBezTo>
                    <a:pt x="157" y="220"/>
                    <a:pt x="160" y="222"/>
                    <a:pt x="160" y="224"/>
                  </a:cubicBezTo>
                  <a:cubicBezTo>
                    <a:pt x="161" y="229"/>
                    <a:pt x="161" y="235"/>
                    <a:pt x="160" y="241"/>
                  </a:cubicBezTo>
                  <a:cubicBezTo>
                    <a:pt x="160" y="243"/>
                    <a:pt x="159" y="246"/>
                    <a:pt x="157" y="248"/>
                  </a:cubicBezTo>
                  <a:cubicBezTo>
                    <a:pt x="156" y="249"/>
                    <a:pt x="154" y="250"/>
                    <a:pt x="154" y="251"/>
                  </a:cubicBezTo>
                  <a:cubicBezTo>
                    <a:pt x="153" y="253"/>
                    <a:pt x="156" y="256"/>
                    <a:pt x="157" y="258"/>
                  </a:cubicBezTo>
                  <a:cubicBezTo>
                    <a:pt x="155" y="258"/>
                    <a:pt x="153" y="257"/>
                    <a:pt x="152" y="258"/>
                  </a:cubicBezTo>
                  <a:cubicBezTo>
                    <a:pt x="151" y="261"/>
                    <a:pt x="154" y="264"/>
                    <a:pt x="152" y="266"/>
                  </a:cubicBezTo>
                  <a:cubicBezTo>
                    <a:pt x="151" y="268"/>
                    <a:pt x="148" y="268"/>
                    <a:pt x="145" y="269"/>
                  </a:cubicBezTo>
                  <a:cubicBezTo>
                    <a:pt x="143" y="266"/>
                    <a:pt x="140" y="264"/>
                    <a:pt x="138" y="262"/>
                  </a:cubicBezTo>
                  <a:cubicBezTo>
                    <a:pt x="136" y="260"/>
                    <a:pt x="134" y="257"/>
                    <a:pt x="132" y="255"/>
                  </a:cubicBezTo>
                  <a:cubicBezTo>
                    <a:pt x="129" y="252"/>
                    <a:pt x="127" y="249"/>
                    <a:pt x="123" y="246"/>
                  </a:cubicBezTo>
                  <a:cubicBezTo>
                    <a:pt x="119" y="244"/>
                    <a:pt x="114" y="242"/>
                    <a:pt x="109" y="240"/>
                  </a:cubicBezTo>
                  <a:cubicBezTo>
                    <a:pt x="105" y="237"/>
                    <a:pt x="100" y="233"/>
                    <a:pt x="95" y="230"/>
                  </a:cubicBezTo>
                  <a:cubicBezTo>
                    <a:pt x="91" y="227"/>
                    <a:pt x="86" y="225"/>
                    <a:pt x="81" y="221"/>
                  </a:cubicBezTo>
                  <a:cubicBezTo>
                    <a:pt x="79" y="219"/>
                    <a:pt x="76" y="216"/>
                    <a:pt x="74" y="213"/>
                  </a:cubicBezTo>
                  <a:cubicBezTo>
                    <a:pt x="72" y="211"/>
                    <a:pt x="70" y="209"/>
                    <a:pt x="69" y="206"/>
                  </a:cubicBezTo>
                  <a:cubicBezTo>
                    <a:pt x="68" y="205"/>
                    <a:pt x="68" y="203"/>
                    <a:pt x="69" y="202"/>
                  </a:cubicBezTo>
                  <a:cubicBezTo>
                    <a:pt x="69" y="200"/>
                    <a:pt x="72" y="198"/>
                    <a:pt x="72" y="196"/>
                  </a:cubicBezTo>
                  <a:cubicBezTo>
                    <a:pt x="70" y="191"/>
                    <a:pt x="66" y="188"/>
                    <a:pt x="63" y="184"/>
                  </a:cubicBezTo>
                  <a:cubicBezTo>
                    <a:pt x="59" y="177"/>
                    <a:pt x="55" y="171"/>
                    <a:pt x="51" y="164"/>
                  </a:cubicBezTo>
                  <a:cubicBezTo>
                    <a:pt x="47" y="156"/>
                    <a:pt x="43" y="147"/>
                    <a:pt x="40" y="139"/>
                  </a:cubicBezTo>
                  <a:cubicBezTo>
                    <a:pt x="38" y="134"/>
                    <a:pt x="37" y="128"/>
                    <a:pt x="35" y="124"/>
                  </a:cubicBezTo>
                  <a:cubicBezTo>
                    <a:pt x="34" y="120"/>
                    <a:pt x="31" y="117"/>
                    <a:pt x="29" y="113"/>
                  </a:cubicBezTo>
                  <a:cubicBezTo>
                    <a:pt x="28" y="110"/>
                    <a:pt x="28" y="105"/>
                    <a:pt x="26" y="102"/>
                  </a:cubicBezTo>
                  <a:cubicBezTo>
                    <a:pt x="24" y="99"/>
                    <a:pt x="22" y="97"/>
                    <a:pt x="19" y="95"/>
                  </a:cubicBezTo>
                  <a:cubicBezTo>
                    <a:pt x="17" y="94"/>
                    <a:pt x="15" y="95"/>
                    <a:pt x="14" y="95"/>
                  </a:cubicBezTo>
                  <a:cubicBezTo>
                    <a:pt x="11" y="93"/>
                    <a:pt x="7" y="91"/>
                    <a:pt x="5" y="88"/>
                  </a:cubicBezTo>
                  <a:cubicBezTo>
                    <a:pt x="4" y="87"/>
                    <a:pt x="4" y="85"/>
                    <a:pt x="4" y="83"/>
                  </a:cubicBezTo>
                  <a:cubicBezTo>
                    <a:pt x="5" y="82"/>
                    <a:pt x="7" y="82"/>
                    <a:pt x="7" y="80"/>
                  </a:cubicBezTo>
                  <a:cubicBezTo>
                    <a:pt x="7" y="79"/>
                    <a:pt x="7" y="78"/>
                    <a:pt x="6" y="77"/>
                  </a:cubicBezTo>
                  <a:cubicBezTo>
                    <a:pt x="5" y="76"/>
                    <a:pt x="3" y="76"/>
                    <a:pt x="3" y="75"/>
                  </a:cubicBezTo>
                  <a:cubicBezTo>
                    <a:pt x="3" y="74"/>
                    <a:pt x="4" y="72"/>
                    <a:pt x="4" y="71"/>
                  </a:cubicBezTo>
                  <a:cubicBezTo>
                    <a:pt x="3" y="68"/>
                    <a:pt x="0" y="65"/>
                    <a:pt x="1" y="62"/>
                  </a:cubicBezTo>
                  <a:cubicBezTo>
                    <a:pt x="2" y="58"/>
                    <a:pt x="6" y="55"/>
                    <a:pt x="9" y="52"/>
                  </a:cubicBezTo>
                  <a:cubicBezTo>
                    <a:pt x="10" y="50"/>
                    <a:pt x="12" y="49"/>
                    <a:pt x="14" y="48"/>
                  </a:cubicBezTo>
                  <a:cubicBezTo>
                    <a:pt x="15" y="50"/>
                    <a:pt x="16" y="51"/>
                    <a:pt x="17" y="53"/>
                  </a:cubicBezTo>
                  <a:cubicBezTo>
                    <a:pt x="17" y="54"/>
                    <a:pt x="16" y="55"/>
                    <a:pt x="16" y="55"/>
                  </a:cubicBezTo>
                  <a:cubicBezTo>
                    <a:pt x="14" y="56"/>
                    <a:pt x="12" y="56"/>
                    <a:pt x="11" y="57"/>
                  </a:cubicBezTo>
                  <a:cubicBezTo>
                    <a:pt x="12" y="59"/>
                    <a:pt x="12" y="60"/>
                    <a:pt x="13" y="61"/>
                  </a:cubicBezTo>
                  <a:cubicBezTo>
                    <a:pt x="13" y="62"/>
                    <a:pt x="12" y="64"/>
                    <a:pt x="13" y="64"/>
                  </a:cubicBezTo>
                  <a:cubicBezTo>
                    <a:pt x="15" y="64"/>
                    <a:pt x="16" y="62"/>
                    <a:pt x="18" y="61"/>
                  </a:cubicBezTo>
                  <a:cubicBezTo>
                    <a:pt x="20" y="61"/>
                    <a:pt x="23" y="61"/>
                    <a:pt x="25" y="63"/>
                  </a:cubicBezTo>
                  <a:cubicBezTo>
                    <a:pt x="26" y="65"/>
                    <a:pt x="26" y="68"/>
                    <a:pt x="27" y="70"/>
                  </a:cubicBezTo>
                  <a:cubicBezTo>
                    <a:pt x="28" y="70"/>
                    <a:pt x="29" y="71"/>
                    <a:pt x="29" y="71"/>
                  </a:cubicBezTo>
                  <a:cubicBezTo>
                    <a:pt x="31" y="69"/>
                    <a:pt x="33" y="67"/>
                    <a:pt x="34" y="64"/>
                  </a:cubicBezTo>
                  <a:cubicBezTo>
                    <a:pt x="35" y="59"/>
                    <a:pt x="36" y="53"/>
                    <a:pt x="37" y="48"/>
                  </a:cubicBezTo>
                  <a:cubicBezTo>
                    <a:pt x="38" y="46"/>
                    <a:pt x="40" y="45"/>
                    <a:pt x="42" y="44"/>
                  </a:cubicBezTo>
                  <a:cubicBezTo>
                    <a:pt x="49" y="41"/>
                    <a:pt x="55" y="39"/>
                    <a:pt x="61" y="36"/>
                  </a:cubicBezTo>
                  <a:cubicBezTo>
                    <a:pt x="62" y="35"/>
                    <a:pt x="61" y="34"/>
                    <a:pt x="62" y="33"/>
                  </a:cubicBezTo>
                  <a:cubicBezTo>
                    <a:pt x="63" y="31"/>
                    <a:pt x="66" y="29"/>
                    <a:pt x="68" y="27"/>
                  </a:cubicBezTo>
                  <a:cubicBezTo>
                    <a:pt x="69" y="26"/>
                    <a:pt x="71" y="24"/>
                    <a:pt x="72" y="23"/>
                  </a:cubicBezTo>
                  <a:cubicBezTo>
                    <a:pt x="73" y="20"/>
                    <a:pt x="72" y="17"/>
                    <a:pt x="74" y="15"/>
                  </a:cubicBezTo>
                  <a:cubicBezTo>
                    <a:pt x="74" y="13"/>
                    <a:pt x="77" y="14"/>
                    <a:pt x="77" y="13"/>
                  </a:cubicBezTo>
                  <a:cubicBezTo>
                    <a:pt x="78" y="11"/>
                    <a:pt x="78" y="9"/>
                    <a:pt x="77" y="7"/>
                  </a:cubicBezTo>
                  <a:cubicBezTo>
                    <a:pt x="77" y="5"/>
                    <a:pt x="75" y="4"/>
                    <a:pt x="74" y="2"/>
                  </a:cubicBezTo>
                  <a:cubicBezTo>
                    <a:pt x="74" y="1"/>
                    <a:pt x="74" y="1"/>
                    <a:pt x="7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2" name="Freeform 2534">
              <a:extLst>
                <a:ext uri="{FF2B5EF4-FFF2-40B4-BE49-F238E27FC236}">
                  <a16:creationId xmlns:a16="http://schemas.microsoft.com/office/drawing/2014/main" id="{C9C941AD-5607-0047-A6DC-DCBE8C84EAAA}"/>
                </a:ext>
              </a:extLst>
            </p:cNvPr>
            <p:cNvSpPr>
              <a:spLocks noChangeAspect="1"/>
            </p:cNvSpPr>
            <p:nvPr/>
          </p:nvSpPr>
          <p:spPr bwMode="auto">
            <a:xfrm>
              <a:off x="2837251" y="4473326"/>
              <a:ext cx="123515" cy="151270"/>
            </a:xfrm>
            <a:custGeom>
              <a:avLst/>
              <a:gdLst>
                <a:gd name="T0" fmla="*/ 12 w 74"/>
                <a:gd name="T1" fmla="*/ 81 h 91"/>
                <a:gd name="T2" fmla="*/ 19 w 74"/>
                <a:gd name="T3" fmla="*/ 78 h 91"/>
                <a:gd name="T4" fmla="*/ 22 w 74"/>
                <a:gd name="T5" fmla="*/ 67 h 91"/>
                <a:gd name="T6" fmla="*/ 19 w 74"/>
                <a:gd name="T7" fmla="*/ 65 h 91"/>
                <a:gd name="T8" fmla="*/ 17 w 74"/>
                <a:gd name="T9" fmla="*/ 67 h 91"/>
                <a:gd name="T10" fmla="*/ 13 w 74"/>
                <a:gd name="T11" fmla="*/ 66 h 91"/>
                <a:gd name="T12" fmla="*/ 10 w 74"/>
                <a:gd name="T13" fmla="*/ 69 h 91"/>
                <a:gd name="T14" fmla="*/ 1 w 74"/>
                <a:gd name="T15" fmla="*/ 65 h 91"/>
                <a:gd name="T16" fmla="*/ 2 w 74"/>
                <a:gd name="T17" fmla="*/ 60 h 91"/>
                <a:gd name="T18" fmla="*/ 5 w 74"/>
                <a:gd name="T19" fmla="*/ 54 h 91"/>
                <a:gd name="T20" fmla="*/ 2 w 74"/>
                <a:gd name="T21" fmla="*/ 50 h 91"/>
                <a:gd name="T22" fmla="*/ 2 w 74"/>
                <a:gd name="T23" fmla="*/ 43 h 91"/>
                <a:gd name="T24" fmla="*/ 7 w 74"/>
                <a:gd name="T25" fmla="*/ 35 h 91"/>
                <a:gd name="T26" fmla="*/ 5 w 74"/>
                <a:gd name="T27" fmla="*/ 31 h 91"/>
                <a:gd name="T28" fmla="*/ 12 w 74"/>
                <a:gd name="T29" fmla="*/ 24 h 91"/>
                <a:gd name="T30" fmla="*/ 13 w 74"/>
                <a:gd name="T31" fmla="*/ 17 h 91"/>
                <a:gd name="T32" fmla="*/ 13 w 74"/>
                <a:gd name="T33" fmla="*/ 11 h 91"/>
                <a:gd name="T34" fmla="*/ 20 w 74"/>
                <a:gd name="T35" fmla="*/ 7 h 91"/>
                <a:gd name="T36" fmla="*/ 28 w 74"/>
                <a:gd name="T37" fmla="*/ 2 h 91"/>
                <a:gd name="T38" fmla="*/ 32 w 74"/>
                <a:gd name="T39" fmla="*/ 0 h 91"/>
                <a:gd name="T40" fmla="*/ 41 w 74"/>
                <a:gd name="T41" fmla="*/ 4 h 91"/>
                <a:gd name="T42" fmla="*/ 45 w 74"/>
                <a:gd name="T43" fmla="*/ 7 h 91"/>
                <a:gd name="T44" fmla="*/ 51 w 74"/>
                <a:gd name="T45" fmla="*/ 11 h 91"/>
                <a:gd name="T46" fmla="*/ 54 w 74"/>
                <a:gd name="T47" fmla="*/ 16 h 91"/>
                <a:gd name="T48" fmla="*/ 59 w 74"/>
                <a:gd name="T49" fmla="*/ 16 h 91"/>
                <a:gd name="T50" fmla="*/ 64 w 74"/>
                <a:gd name="T51" fmla="*/ 18 h 91"/>
                <a:gd name="T52" fmla="*/ 69 w 74"/>
                <a:gd name="T53" fmla="*/ 18 h 91"/>
                <a:gd name="T54" fmla="*/ 70 w 74"/>
                <a:gd name="T55" fmla="*/ 16 h 91"/>
                <a:gd name="T56" fmla="*/ 75 w 74"/>
                <a:gd name="T57" fmla="*/ 17 h 91"/>
                <a:gd name="T58" fmla="*/ 84 w 74"/>
                <a:gd name="T59" fmla="*/ 24 h 91"/>
                <a:gd name="T60" fmla="*/ 84 w 74"/>
                <a:gd name="T61" fmla="*/ 26 h 91"/>
                <a:gd name="T62" fmla="*/ 88 w 74"/>
                <a:gd name="T63" fmla="*/ 32 h 91"/>
                <a:gd name="T64" fmla="*/ 88 w 74"/>
                <a:gd name="T65" fmla="*/ 40 h 91"/>
                <a:gd name="T66" fmla="*/ 84 w 74"/>
                <a:gd name="T67" fmla="*/ 42 h 91"/>
                <a:gd name="T68" fmla="*/ 82 w 74"/>
                <a:gd name="T69" fmla="*/ 52 h 91"/>
                <a:gd name="T70" fmla="*/ 77 w 74"/>
                <a:gd name="T71" fmla="*/ 56 h 91"/>
                <a:gd name="T72" fmla="*/ 70 w 74"/>
                <a:gd name="T73" fmla="*/ 63 h 91"/>
                <a:gd name="T74" fmla="*/ 69 w 74"/>
                <a:gd name="T75" fmla="*/ 67 h 91"/>
                <a:gd name="T76" fmla="*/ 46 w 74"/>
                <a:gd name="T77" fmla="*/ 77 h 91"/>
                <a:gd name="T78" fmla="*/ 40 w 74"/>
                <a:gd name="T79" fmla="*/ 81 h 91"/>
                <a:gd name="T80" fmla="*/ 36 w 74"/>
                <a:gd name="T81" fmla="*/ 101 h 91"/>
                <a:gd name="T82" fmla="*/ 30 w 74"/>
                <a:gd name="T83" fmla="*/ 109 h 91"/>
                <a:gd name="T84" fmla="*/ 28 w 74"/>
                <a:gd name="T85" fmla="*/ 108 h 91"/>
                <a:gd name="T86" fmla="*/ 25 w 74"/>
                <a:gd name="T87" fmla="*/ 99 h 91"/>
                <a:gd name="T88" fmla="*/ 17 w 74"/>
                <a:gd name="T89" fmla="*/ 97 h 91"/>
                <a:gd name="T90" fmla="*/ 11 w 74"/>
                <a:gd name="T91" fmla="*/ 101 h 91"/>
                <a:gd name="T92" fmla="*/ 11 w 74"/>
                <a:gd name="T93" fmla="*/ 97 h 91"/>
                <a:gd name="T94" fmla="*/ 8 w 74"/>
                <a:gd name="T95" fmla="*/ 92 h 91"/>
                <a:gd name="T96" fmla="*/ 14 w 74"/>
                <a:gd name="T97" fmla="*/ 90 h 91"/>
                <a:gd name="T98" fmla="*/ 16 w 74"/>
                <a:gd name="T99" fmla="*/ 87 h 91"/>
                <a:gd name="T100" fmla="*/ 12 w 74"/>
                <a:gd name="T101" fmla="*/ 81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91"/>
                <a:gd name="T155" fmla="*/ 74 w 74"/>
                <a:gd name="T156" fmla="*/ 91 h 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91">
                  <a:moveTo>
                    <a:pt x="10" y="68"/>
                  </a:moveTo>
                  <a:cubicBezTo>
                    <a:pt x="12" y="67"/>
                    <a:pt x="15" y="67"/>
                    <a:pt x="16" y="65"/>
                  </a:cubicBezTo>
                  <a:cubicBezTo>
                    <a:pt x="18" y="63"/>
                    <a:pt x="18" y="60"/>
                    <a:pt x="18" y="56"/>
                  </a:cubicBezTo>
                  <a:cubicBezTo>
                    <a:pt x="18" y="55"/>
                    <a:pt x="17" y="54"/>
                    <a:pt x="16" y="54"/>
                  </a:cubicBezTo>
                  <a:cubicBezTo>
                    <a:pt x="15" y="54"/>
                    <a:pt x="15" y="56"/>
                    <a:pt x="14" y="56"/>
                  </a:cubicBezTo>
                  <a:cubicBezTo>
                    <a:pt x="13" y="56"/>
                    <a:pt x="12" y="54"/>
                    <a:pt x="11" y="55"/>
                  </a:cubicBezTo>
                  <a:cubicBezTo>
                    <a:pt x="10" y="55"/>
                    <a:pt x="9" y="58"/>
                    <a:pt x="8" y="58"/>
                  </a:cubicBezTo>
                  <a:cubicBezTo>
                    <a:pt x="5" y="57"/>
                    <a:pt x="3" y="56"/>
                    <a:pt x="1" y="54"/>
                  </a:cubicBezTo>
                  <a:cubicBezTo>
                    <a:pt x="0" y="53"/>
                    <a:pt x="2" y="51"/>
                    <a:pt x="2" y="50"/>
                  </a:cubicBezTo>
                  <a:cubicBezTo>
                    <a:pt x="3" y="48"/>
                    <a:pt x="4" y="47"/>
                    <a:pt x="4" y="45"/>
                  </a:cubicBezTo>
                  <a:cubicBezTo>
                    <a:pt x="4" y="44"/>
                    <a:pt x="2" y="43"/>
                    <a:pt x="2" y="42"/>
                  </a:cubicBezTo>
                  <a:cubicBezTo>
                    <a:pt x="1" y="40"/>
                    <a:pt x="1" y="37"/>
                    <a:pt x="2" y="36"/>
                  </a:cubicBezTo>
                  <a:cubicBezTo>
                    <a:pt x="2" y="33"/>
                    <a:pt x="5" y="31"/>
                    <a:pt x="6" y="29"/>
                  </a:cubicBezTo>
                  <a:cubicBezTo>
                    <a:pt x="6" y="28"/>
                    <a:pt x="3" y="27"/>
                    <a:pt x="4" y="26"/>
                  </a:cubicBezTo>
                  <a:cubicBezTo>
                    <a:pt x="5" y="24"/>
                    <a:pt x="8" y="22"/>
                    <a:pt x="10" y="20"/>
                  </a:cubicBezTo>
                  <a:cubicBezTo>
                    <a:pt x="11" y="18"/>
                    <a:pt x="11" y="16"/>
                    <a:pt x="11" y="14"/>
                  </a:cubicBezTo>
                  <a:cubicBezTo>
                    <a:pt x="12" y="12"/>
                    <a:pt x="10" y="10"/>
                    <a:pt x="11" y="9"/>
                  </a:cubicBezTo>
                  <a:cubicBezTo>
                    <a:pt x="12" y="7"/>
                    <a:pt x="15" y="7"/>
                    <a:pt x="17" y="6"/>
                  </a:cubicBezTo>
                  <a:cubicBezTo>
                    <a:pt x="19" y="5"/>
                    <a:pt x="21" y="3"/>
                    <a:pt x="23" y="2"/>
                  </a:cubicBezTo>
                  <a:cubicBezTo>
                    <a:pt x="24" y="1"/>
                    <a:pt x="26" y="1"/>
                    <a:pt x="27" y="0"/>
                  </a:cubicBezTo>
                  <a:lnTo>
                    <a:pt x="34" y="3"/>
                  </a:lnTo>
                  <a:lnTo>
                    <a:pt x="37" y="6"/>
                  </a:lnTo>
                  <a:lnTo>
                    <a:pt x="42" y="9"/>
                  </a:lnTo>
                  <a:lnTo>
                    <a:pt x="45" y="13"/>
                  </a:lnTo>
                  <a:lnTo>
                    <a:pt x="49" y="13"/>
                  </a:lnTo>
                  <a:lnTo>
                    <a:pt x="53" y="15"/>
                  </a:lnTo>
                  <a:lnTo>
                    <a:pt x="57" y="15"/>
                  </a:lnTo>
                  <a:lnTo>
                    <a:pt x="58" y="13"/>
                  </a:lnTo>
                  <a:lnTo>
                    <a:pt x="62" y="14"/>
                  </a:lnTo>
                  <a:lnTo>
                    <a:pt x="70" y="20"/>
                  </a:lnTo>
                  <a:cubicBezTo>
                    <a:pt x="70" y="21"/>
                    <a:pt x="70" y="21"/>
                    <a:pt x="70" y="22"/>
                  </a:cubicBezTo>
                  <a:cubicBezTo>
                    <a:pt x="71" y="24"/>
                    <a:pt x="73" y="25"/>
                    <a:pt x="73" y="27"/>
                  </a:cubicBezTo>
                  <a:cubicBezTo>
                    <a:pt x="74" y="29"/>
                    <a:pt x="74" y="31"/>
                    <a:pt x="73" y="33"/>
                  </a:cubicBezTo>
                  <a:cubicBezTo>
                    <a:pt x="73" y="34"/>
                    <a:pt x="70" y="33"/>
                    <a:pt x="70" y="35"/>
                  </a:cubicBezTo>
                  <a:cubicBezTo>
                    <a:pt x="68" y="37"/>
                    <a:pt x="69" y="40"/>
                    <a:pt x="68" y="43"/>
                  </a:cubicBezTo>
                  <a:cubicBezTo>
                    <a:pt x="67" y="44"/>
                    <a:pt x="65" y="46"/>
                    <a:pt x="64" y="47"/>
                  </a:cubicBezTo>
                  <a:cubicBezTo>
                    <a:pt x="62" y="49"/>
                    <a:pt x="59" y="51"/>
                    <a:pt x="58" y="53"/>
                  </a:cubicBezTo>
                  <a:cubicBezTo>
                    <a:pt x="57" y="54"/>
                    <a:pt x="58" y="55"/>
                    <a:pt x="57" y="56"/>
                  </a:cubicBezTo>
                  <a:cubicBezTo>
                    <a:pt x="51" y="59"/>
                    <a:pt x="45" y="61"/>
                    <a:pt x="38" y="64"/>
                  </a:cubicBezTo>
                  <a:cubicBezTo>
                    <a:pt x="36" y="65"/>
                    <a:pt x="34" y="66"/>
                    <a:pt x="33" y="68"/>
                  </a:cubicBezTo>
                  <a:cubicBezTo>
                    <a:pt x="32" y="73"/>
                    <a:pt x="31" y="79"/>
                    <a:pt x="30" y="84"/>
                  </a:cubicBezTo>
                  <a:cubicBezTo>
                    <a:pt x="29" y="87"/>
                    <a:pt x="27" y="89"/>
                    <a:pt x="25" y="91"/>
                  </a:cubicBezTo>
                  <a:cubicBezTo>
                    <a:pt x="25" y="91"/>
                    <a:pt x="24" y="90"/>
                    <a:pt x="23" y="90"/>
                  </a:cubicBezTo>
                  <a:cubicBezTo>
                    <a:pt x="22" y="88"/>
                    <a:pt x="22" y="85"/>
                    <a:pt x="21" y="83"/>
                  </a:cubicBezTo>
                  <a:cubicBezTo>
                    <a:pt x="19" y="81"/>
                    <a:pt x="16" y="81"/>
                    <a:pt x="14" y="81"/>
                  </a:cubicBezTo>
                  <a:cubicBezTo>
                    <a:pt x="12" y="82"/>
                    <a:pt x="11" y="84"/>
                    <a:pt x="9" y="84"/>
                  </a:cubicBezTo>
                  <a:cubicBezTo>
                    <a:pt x="8" y="84"/>
                    <a:pt x="9" y="82"/>
                    <a:pt x="9" y="81"/>
                  </a:cubicBezTo>
                  <a:cubicBezTo>
                    <a:pt x="8" y="80"/>
                    <a:pt x="8" y="79"/>
                    <a:pt x="7" y="77"/>
                  </a:cubicBezTo>
                  <a:cubicBezTo>
                    <a:pt x="8" y="76"/>
                    <a:pt x="10" y="76"/>
                    <a:pt x="12" y="75"/>
                  </a:cubicBezTo>
                  <a:cubicBezTo>
                    <a:pt x="12" y="75"/>
                    <a:pt x="13" y="74"/>
                    <a:pt x="13" y="73"/>
                  </a:cubicBezTo>
                  <a:cubicBezTo>
                    <a:pt x="12" y="71"/>
                    <a:pt x="11" y="70"/>
                    <a:pt x="10" y="6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3" name="Freeform 2535">
              <a:extLst>
                <a:ext uri="{FF2B5EF4-FFF2-40B4-BE49-F238E27FC236}">
                  <a16:creationId xmlns:a16="http://schemas.microsoft.com/office/drawing/2014/main" id="{9658D5A8-DF0F-8E4B-B9BA-CB968904DFCA}"/>
                </a:ext>
              </a:extLst>
            </p:cNvPr>
            <p:cNvSpPr>
              <a:spLocks noChangeAspect="1"/>
            </p:cNvSpPr>
            <p:nvPr/>
          </p:nvSpPr>
          <p:spPr bwMode="auto">
            <a:xfrm>
              <a:off x="3037093" y="4026455"/>
              <a:ext cx="79105" cy="49961"/>
            </a:xfrm>
            <a:custGeom>
              <a:avLst/>
              <a:gdLst>
                <a:gd name="T0" fmla="*/ 5 w 47"/>
                <a:gd name="T1" fmla="*/ 30 h 30"/>
                <a:gd name="T2" fmla="*/ 8 w 47"/>
                <a:gd name="T3" fmla="*/ 36 h 30"/>
                <a:gd name="T4" fmla="*/ 15 w 47"/>
                <a:gd name="T5" fmla="*/ 26 h 30"/>
                <a:gd name="T6" fmla="*/ 24 w 47"/>
                <a:gd name="T7" fmla="*/ 28 h 30"/>
                <a:gd name="T8" fmla="*/ 34 w 47"/>
                <a:gd name="T9" fmla="*/ 24 h 30"/>
                <a:gd name="T10" fmla="*/ 50 w 47"/>
                <a:gd name="T11" fmla="*/ 25 h 30"/>
                <a:gd name="T12" fmla="*/ 56 w 47"/>
                <a:gd name="T13" fmla="*/ 19 h 30"/>
                <a:gd name="T14" fmla="*/ 47 w 47"/>
                <a:gd name="T15" fmla="*/ 12 h 30"/>
                <a:gd name="T16" fmla="*/ 36 w 47"/>
                <a:gd name="T17" fmla="*/ 7 h 30"/>
                <a:gd name="T18" fmla="*/ 29 w 47"/>
                <a:gd name="T19" fmla="*/ 5 h 30"/>
                <a:gd name="T20" fmla="*/ 16 w 47"/>
                <a:gd name="T21" fmla="*/ 0 h 30"/>
                <a:gd name="T22" fmla="*/ 5 w 47"/>
                <a:gd name="T23" fmla="*/ 1 h 30"/>
                <a:gd name="T24" fmla="*/ 6 w 47"/>
                <a:gd name="T25" fmla="*/ 10 h 30"/>
                <a:gd name="T26" fmla="*/ 4 w 47"/>
                <a:gd name="T27" fmla="*/ 13 h 30"/>
                <a:gd name="T28" fmla="*/ 5 w 47"/>
                <a:gd name="T29" fmla="*/ 17 h 30"/>
                <a:gd name="T30" fmla="*/ 0 w 47"/>
                <a:gd name="T31" fmla="*/ 22 h 30"/>
                <a:gd name="T32" fmla="*/ 6 w 47"/>
                <a:gd name="T33" fmla="*/ 28 h 30"/>
                <a:gd name="T34" fmla="*/ 5 w 47"/>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0"/>
                <a:gd name="T56" fmla="*/ 47 w 4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0">
                  <a:moveTo>
                    <a:pt x="4" y="25"/>
                  </a:moveTo>
                  <a:cubicBezTo>
                    <a:pt x="5" y="27"/>
                    <a:pt x="6" y="30"/>
                    <a:pt x="7" y="30"/>
                  </a:cubicBezTo>
                  <a:cubicBezTo>
                    <a:pt x="10" y="28"/>
                    <a:pt x="9" y="23"/>
                    <a:pt x="12" y="22"/>
                  </a:cubicBezTo>
                  <a:cubicBezTo>
                    <a:pt x="14" y="21"/>
                    <a:pt x="17" y="23"/>
                    <a:pt x="20" y="23"/>
                  </a:cubicBezTo>
                  <a:cubicBezTo>
                    <a:pt x="23" y="23"/>
                    <a:pt x="25" y="20"/>
                    <a:pt x="28" y="20"/>
                  </a:cubicBezTo>
                  <a:cubicBezTo>
                    <a:pt x="32" y="20"/>
                    <a:pt x="37" y="22"/>
                    <a:pt x="41" y="21"/>
                  </a:cubicBezTo>
                  <a:cubicBezTo>
                    <a:pt x="44" y="20"/>
                    <a:pt x="47" y="18"/>
                    <a:pt x="46" y="16"/>
                  </a:cubicBezTo>
                  <a:cubicBezTo>
                    <a:pt x="46" y="13"/>
                    <a:pt x="42" y="11"/>
                    <a:pt x="39" y="10"/>
                  </a:cubicBezTo>
                  <a:cubicBezTo>
                    <a:pt x="36" y="8"/>
                    <a:pt x="33" y="8"/>
                    <a:pt x="30" y="6"/>
                  </a:cubicBezTo>
                  <a:cubicBezTo>
                    <a:pt x="28" y="6"/>
                    <a:pt x="26" y="4"/>
                    <a:pt x="24" y="4"/>
                  </a:cubicBezTo>
                  <a:cubicBezTo>
                    <a:pt x="20" y="2"/>
                    <a:pt x="16" y="1"/>
                    <a:pt x="13" y="0"/>
                  </a:cubicBezTo>
                  <a:cubicBezTo>
                    <a:pt x="10" y="0"/>
                    <a:pt x="7" y="1"/>
                    <a:pt x="4" y="1"/>
                  </a:cubicBezTo>
                  <a:cubicBezTo>
                    <a:pt x="5" y="4"/>
                    <a:pt x="6" y="6"/>
                    <a:pt x="5" y="8"/>
                  </a:cubicBezTo>
                  <a:cubicBezTo>
                    <a:pt x="5" y="10"/>
                    <a:pt x="4" y="10"/>
                    <a:pt x="3" y="11"/>
                  </a:cubicBezTo>
                  <a:cubicBezTo>
                    <a:pt x="3" y="12"/>
                    <a:pt x="4" y="13"/>
                    <a:pt x="4" y="14"/>
                  </a:cubicBezTo>
                  <a:cubicBezTo>
                    <a:pt x="3" y="16"/>
                    <a:pt x="0" y="17"/>
                    <a:pt x="0" y="18"/>
                  </a:cubicBezTo>
                  <a:cubicBezTo>
                    <a:pt x="1" y="20"/>
                    <a:pt x="4" y="21"/>
                    <a:pt x="5" y="23"/>
                  </a:cubicBezTo>
                  <a:cubicBezTo>
                    <a:pt x="5" y="24"/>
                    <a:pt x="4" y="25"/>
                    <a:pt x="4" y="2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4" name="Freeform 2536">
              <a:extLst>
                <a:ext uri="{FF2B5EF4-FFF2-40B4-BE49-F238E27FC236}">
                  <a16:creationId xmlns:a16="http://schemas.microsoft.com/office/drawing/2014/main" id="{1ACBD6AA-B0F6-0A4A-9F6F-F10447C3E5D4}"/>
                </a:ext>
              </a:extLst>
            </p:cNvPr>
            <p:cNvSpPr>
              <a:spLocks noChangeAspect="1"/>
            </p:cNvSpPr>
            <p:nvPr/>
          </p:nvSpPr>
          <p:spPr bwMode="auto">
            <a:xfrm>
              <a:off x="2130861" y="3700322"/>
              <a:ext cx="602305" cy="456586"/>
            </a:xfrm>
            <a:custGeom>
              <a:avLst/>
              <a:gdLst>
                <a:gd name="T0" fmla="*/ 414 w 361"/>
                <a:gd name="T1" fmla="*/ 257 h 274"/>
                <a:gd name="T2" fmla="*/ 421 w 361"/>
                <a:gd name="T3" fmla="*/ 243 h 274"/>
                <a:gd name="T4" fmla="*/ 434 w 361"/>
                <a:gd name="T5" fmla="*/ 214 h 274"/>
                <a:gd name="T6" fmla="*/ 396 w 361"/>
                <a:gd name="T7" fmla="*/ 209 h 274"/>
                <a:gd name="T8" fmla="*/ 371 w 361"/>
                <a:gd name="T9" fmla="*/ 245 h 274"/>
                <a:gd name="T10" fmla="*/ 364 w 361"/>
                <a:gd name="T11" fmla="*/ 256 h 274"/>
                <a:gd name="T12" fmla="*/ 349 w 361"/>
                <a:gd name="T13" fmla="*/ 259 h 274"/>
                <a:gd name="T14" fmla="*/ 339 w 361"/>
                <a:gd name="T15" fmla="*/ 258 h 274"/>
                <a:gd name="T16" fmla="*/ 296 w 361"/>
                <a:gd name="T17" fmla="*/ 255 h 274"/>
                <a:gd name="T18" fmla="*/ 269 w 361"/>
                <a:gd name="T19" fmla="*/ 204 h 274"/>
                <a:gd name="T20" fmla="*/ 274 w 361"/>
                <a:gd name="T21" fmla="*/ 202 h 274"/>
                <a:gd name="T22" fmla="*/ 270 w 361"/>
                <a:gd name="T23" fmla="*/ 152 h 274"/>
                <a:gd name="T24" fmla="*/ 281 w 361"/>
                <a:gd name="T25" fmla="*/ 128 h 274"/>
                <a:gd name="T26" fmla="*/ 251 w 361"/>
                <a:gd name="T27" fmla="*/ 107 h 274"/>
                <a:gd name="T28" fmla="*/ 234 w 361"/>
                <a:gd name="T29" fmla="*/ 62 h 274"/>
                <a:gd name="T30" fmla="*/ 208 w 361"/>
                <a:gd name="T31" fmla="*/ 55 h 274"/>
                <a:gd name="T32" fmla="*/ 190 w 361"/>
                <a:gd name="T33" fmla="*/ 62 h 274"/>
                <a:gd name="T34" fmla="*/ 162 w 361"/>
                <a:gd name="T35" fmla="*/ 25 h 274"/>
                <a:gd name="T36" fmla="*/ 89 w 361"/>
                <a:gd name="T37" fmla="*/ 24 h 274"/>
                <a:gd name="T38" fmla="*/ 6 w 361"/>
                <a:gd name="T39" fmla="*/ 0 h 274"/>
                <a:gd name="T40" fmla="*/ 7 w 361"/>
                <a:gd name="T41" fmla="*/ 22 h 274"/>
                <a:gd name="T42" fmla="*/ 12 w 361"/>
                <a:gd name="T43" fmla="*/ 46 h 274"/>
                <a:gd name="T44" fmla="*/ 32 w 361"/>
                <a:gd name="T45" fmla="*/ 77 h 274"/>
                <a:gd name="T46" fmla="*/ 36 w 361"/>
                <a:gd name="T47" fmla="*/ 91 h 274"/>
                <a:gd name="T48" fmla="*/ 19 w 361"/>
                <a:gd name="T49" fmla="*/ 90 h 274"/>
                <a:gd name="T50" fmla="*/ 46 w 361"/>
                <a:gd name="T51" fmla="*/ 107 h 274"/>
                <a:gd name="T52" fmla="*/ 55 w 361"/>
                <a:gd name="T53" fmla="*/ 139 h 274"/>
                <a:gd name="T54" fmla="*/ 72 w 361"/>
                <a:gd name="T55" fmla="*/ 157 h 274"/>
                <a:gd name="T56" fmla="*/ 95 w 361"/>
                <a:gd name="T57" fmla="*/ 172 h 274"/>
                <a:gd name="T58" fmla="*/ 83 w 361"/>
                <a:gd name="T59" fmla="*/ 157 h 274"/>
                <a:gd name="T60" fmla="*/ 73 w 361"/>
                <a:gd name="T61" fmla="*/ 119 h 274"/>
                <a:gd name="T62" fmla="*/ 54 w 361"/>
                <a:gd name="T63" fmla="*/ 91 h 274"/>
                <a:gd name="T64" fmla="*/ 41 w 361"/>
                <a:gd name="T65" fmla="*/ 60 h 274"/>
                <a:gd name="T66" fmla="*/ 31 w 361"/>
                <a:gd name="T67" fmla="*/ 18 h 274"/>
                <a:gd name="T68" fmla="*/ 53 w 361"/>
                <a:gd name="T69" fmla="*/ 26 h 274"/>
                <a:gd name="T70" fmla="*/ 61 w 361"/>
                <a:gd name="T71" fmla="*/ 67 h 274"/>
                <a:gd name="T72" fmla="*/ 85 w 361"/>
                <a:gd name="T73" fmla="*/ 94 h 274"/>
                <a:gd name="T74" fmla="*/ 95 w 361"/>
                <a:gd name="T75" fmla="*/ 109 h 274"/>
                <a:gd name="T76" fmla="*/ 100 w 361"/>
                <a:gd name="T77" fmla="*/ 121 h 274"/>
                <a:gd name="T78" fmla="*/ 118 w 361"/>
                <a:gd name="T79" fmla="*/ 138 h 274"/>
                <a:gd name="T80" fmla="*/ 138 w 361"/>
                <a:gd name="T81" fmla="*/ 172 h 274"/>
                <a:gd name="T82" fmla="*/ 148 w 361"/>
                <a:gd name="T83" fmla="*/ 217 h 274"/>
                <a:gd name="T84" fmla="*/ 153 w 361"/>
                <a:gd name="T85" fmla="*/ 239 h 274"/>
                <a:gd name="T86" fmla="*/ 198 w 361"/>
                <a:gd name="T87" fmla="*/ 267 h 274"/>
                <a:gd name="T88" fmla="*/ 252 w 361"/>
                <a:gd name="T89" fmla="*/ 295 h 274"/>
                <a:gd name="T90" fmla="*/ 302 w 361"/>
                <a:gd name="T91" fmla="*/ 300 h 274"/>
                <a:gd name="T92" fmla="*/ 321 w 361"/>
                <a:gd name="T93" fmla="*/ 304 h 274"/>
                <a:gd name="T94" fmla="*/ 345 w 361"/>
                <a:gd name="T95" fmla="*/ 318 h 274"/>
                <a:gd name="T96" fmla="*/ 369 w 361"/>
                <a:gd name="T97" fmla="*/ 292 h 274"/>
                <a:gd name="T98" fmla="*/ 365 w 361"/>
                <a:gd name="T99" fmla="*/ 274 h 274"/>
                <a:gd name="T100" fmla="*/ 403 w 361"/>
                <a:gd name="T101" fmla="*/ 265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1"/>
                <a:gd name="T154" fmla="*/ 0 h 274"/>
                <a:gd name="T155" fmla="*/ 361 w 361"/>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1" h="274">
                  <a:moveTo>
                    <a:pt x="340" y="217"/>
                  </a:moveTo>
                  <a:cubicBezTo>
                    <a:pt x="340" y="216"/>
                    <a:pt x="339" y="215"/>
                    <a:pt x="340" y="214"/>
                  </a:cubicBezTo>
                  <a:cubicBezTo>
                    <a:pt x="340" y="213"/>
                    <a:pt x="341" y="212"/>
                    <a:pt x="342" y="212"/>
                  </a:cubicBezTo>
                  <a:cubicBezTo>
                    <a:pt x="343" y="212"/>
                    <a:pt x="343" y="213"/>
                    <a:pt x="344" y="214"/>
                  </a:cubicBezTo>
                  <a:cubicBezTo>
                    <a:pt x="345" y="215"/>
                    <a:pt x="345" y="218"/>
                    <a:pt x="347" y="218"/>
                  </a:cubicBezTo>
                  <a:cubicBezTo>
                    <a:pt x="348" y="219"/>
                    <a:pt x="348" y="216"/>
                    <a:pt x="348" y="215"/>
                  </a:cubicBezTo>
                  <a:cubicBezTo>
                    <a:pt x="349" y="212"/>
                    <a:pt x="351" y="209"/>
                    <a:pt x="352" y="206"/>
                  </a:cubicBezTo>
                  <a:cubicBezTo>
                    <a:pt x="352" y="204"/>
                    <a:pt x="350" y="203"/>
                    <a:pt x="350" y="202"/>
                  </a:cubicBezTo>
                  <a:cubicBezTo>
                    <a:pt x="350" y="199"/>
                    <a:pt x="352" y="198"/>
                    <a:pt x="353" y="195"/>
                  </a:cubicBezTo>
                  <a:cubicBezTo>
                    <a:pt x="353" y="193"/>
                    <a:pt x="353" y="191"/>
                    <a:pt x="354" y="189"/>
                  </a:cubicBezTo>
                  <a:cubicBezTo>
                    <a:pt x="355" y="186"/>
                    <a:pt x="358" y="185"/>
                    <a:pt x="359" y="183"/>
                  </a:cubicBezTo>
                  <a:cubicBezTo>
                    <a:pt x="360" y="181"/>
                    <a:pt x="361" y="180"/>
                    <a:pt x="361" y="178"/>
                  </a:cubicBezTo>
                  <a:cubicBezTo>
                    <a:pt x="361" y="176"/>
                    <a:pt x="360" y="174"/>
                    <a:pt x="359" y="173"/>
                  </a:cubicBezTo>
                  <a:cubicBezTo>
                    <a:pt x="356" y="172"/>
                    <a:pt x="352" y="172"/>
                    <a:pt x="349" y="172"/>
                  </a:cubicBezTo>
                  <a:cubicBezTo>
                    <a:pt x="346" y="172"/>
                    <a:pt x="343" y="172"/>
                    <a:pt x="339" y="172"/>
                  </a:cubicBezTo>
                  <a:cubicBezTo>
                    <a:pt x="336" y="173"/>
                    <a:pt x="332" y="174"/>
                    <a:pt x="329" y="174"/>
                  </a:cubicBezTo>
                  <a:cubicBezTo>
                    <a:pt x="325" y="175"/>
                    <a:pt x="321" y="174"/>
                    <a:pt x="318" y="176"/>
                  </a:cubicBezTo>
                  <a:cubicBezTo>
                    <a:pt x="315" y="179"/>
                    <a:pt x="314" y="183"/>
                    <a:pt x="313" y="186"/>
                  </a:cubicBezTo>
                  <a:cubicBezTo>
                    <a:pt x="312" y="190"/>
                    <a:pt x="313" y="193"/>
                    <a:pt x="312" y="196"/>
                  </a:cubicBezTo>
                  <a:cubicBezTo>
                    <a:pt x="311" y="199"/>
                    <a:pt x="310" y="202"/>
                    <a:pt x="309" y="204"/>
                  </a:cubicBezTo>
                  <a:cubicBezTo>
                    <a:pt x="308" y="206"/>
                    <a:pt x="306" y="208"/>
                    <a:pt x="304" y="209"/>
                  </a:cubicBezTo>
                  <a:cubicBezTo>
                    <a:pt x="303" y="209"/>
                    <a:pt x="300" y="209"/>
                    <a:pt x="299" y="210"/>
                  </a:cubicBezTo>
                  <a:cubicBezTo>
                    <a:pt x="298" y="210"/>
                    <a:pt x="300" y="210"/>
                    <a:pt x="301" y="210"/>
                  </a:cubicBezTo>
                  <a:cubicBezTo>
                    <a:pt x="302" y="211"/>
                    <a:pt x="303" y="212"/>
                    <a:pt x="303" y="213"/>
                  </a:cubicBezTo>
                  <a:cubicBezTo>
                    <a:pt x="303" y="214"/>
                    <a:pt x="300" y="215"/>
                    <a:pt x="299" y="215"/>
                  </a:cubicBezTo>
                  <a:cubicBezTo>
                    <a:pt x="298" y="216"/>
                    <a:pt x="298" y="218"/>
                    <a:pt x="296" y="218"/>
                  </a:cubicBezTo>
                  <a:cubicBezTo>
                    <a:pt x="296" y="219"/>
                    <a:pt x="297" y="217"/>
                    <a:pt x="296" y="217"/>
                  </a:cubicBezTo>
                  <a:cubicBezTo>
                    <a:pt x="294" y="216"/>
                    <a:pt x="291" y="218"/>
                    <a:pt x="290" y="216"/>
                  </a:cubicBezTo>
                  <a:cubicBezTo>
                    <a:pt x="289" y="215"/>
                    <a:pt x="294" y="215"/>
                    <a:pt x="295" y="214"/>
                  </a:cubicBezTo>
                  <a:cubicBezTo>
                    <a:pt x="295" y="213"/>
                    <a:pt x="294" y="213"/>
                    <a:pt x="294" y="212"/>
                  </a:cubicBezTo>
                  <a:cubicBezTo>
                    <a:pt x="292" y="212"/>
                    <a:pt x="290" y="211"/>
                    <a:pt x="288" y="211"/>
                  </a:cubicBezTo>
                  <a:cubicBezTo>
                    <a:pt x="286" y="212"/>
                    <a:pt x="284" y="214"/>
                    <a:pt x="282" y="215"/>
                  </a:cubicBezTo>
                  <a:cubicBezTo>
                    <a:pt x="278" y="216"/>
                    <a:pt x="273" y="218"/>
                    <a:pt x="268" y="219"/>
                  </a:cubicBezTo>
                  <a:cubicBezTo>
                    <a:pt x="266" y="220"/>
                    <a:pt x="263" y="220"/>
                    <a:pt x="261" y="218"/>
                  </a:cubicBezTo>
                  <a:cubicBezTo>
                    <a:pt x="258" y="217"/>
                    <a:pt x="257" y="214"/>
                    <a:pt x="254" y="212"/>
                  </a:cubicBezTo>
                  <a:cubicBezTo>
                    <a:pt x="252" y="211"/>
                    <a:pt x="249" y="214"/>
                    <a:pt x="246" y="212"/>
                  </a:cubicBezTo>
                  <a:cubicBezTo>
                    <a:pt x="244" y="211"/>
                    <a:pt x="243" y="209"/>
                    <a:pt x="242" y="207"/>
                  </a:cubicBezTo>
                  <a:cubicBezTo>
                    <a:pt x="241" y="203"/>
                    <a:pt x="240" y="200"/>
                    <a:pt x="238" y="196"/>
                  </a:cubicBezTo>
                  <a:cubicBezTo>
                    <a:pt x="236" y="193"/>
                    <a:pt x="232" y="190"/>
                    <a:pt x="230" y="187"/>
                  </a:cubicBezTo>
                  <a:cubicBezTo>
                    <a:pt x="228" y="182"/>
                    <a:pt x="226" y="176"/>
                    <a:pt x="224" y="170"/>
                  </a:cubicBezTo>
                  <a:cubicBezTo>
                    <a:pt x="224" y="169"/>
                    <a:pt x="223" y="166"/>
                    <a:pt x="224" y="167"/>
                  </a:cubicBezTo>
                  <a:cubicBezTo>
                    <a:pt x="226" y="168"/>
                    <a:pt x="226" y="170"/>
                    <a:pt x="227" y="172"/>
                  </a:cubicBezTo>
                  <a:cubicBezTo>
                    <a:pt x="227" y="173"/>
                    <a:pt x="228" y="174"/>
                    <a:pt x="228" y="173"/>
                  </a:cubicBezTo>
                  <a:cubicBezTo>
                    <a:pt x="229" y="171"/>
                    <a:pt x="228" y="170"/>
                    <a:pt x="228" y="168"/>
                  </a:cubicBezTo>
                  <a:cubicBezTo>
                    <a:pt x="227" y="165"/>
                    <a:pt x="225" y="163"/>
                    <a:pt x="224" y="160"/>
                  </a:cubicBezTo>
                  <a:cubicBezTo>
                    <a:pt x="224" y="158"/>
                    <a:pt x="224" y="155"/>
                    <a:pt x="224" y="153"/>
                  </a:cubicBezTo>
                  <a:cubicBezTo>
                    <a:pt x="224" y="148"/>
                    <a:pt x="224" y="144"/>
                    <a:pt x="224" y="140"/>
                  </a:cubicBezTo>
                  <a:cubicBezTo>
                    <a:pt x="224" y="135"/>
                    <a:pt x="224" y="131"/>
                    <a:pt x="225" y="127"/>
                  </a:cubicBezTo>
                  <a:cubicBezTo>
                    <a:pt x="225" y="125"/>
                    <a:pt x="227" y="123"/>
                    <a:pt x="228" y="120"/>
                  </a:cubicBezTo>
                  <a:cubicBezTo>
                    <a:pt x="229" y="118"/>
                    <a:pt x="227" y="116"/>
                    <a:pt x="228" y="113"/>
                  </a:cubicBezTo>
                  <a:cubicBezTo>
                    <a:pt x="229" y="112"/>
                    <a:pt x="231" y="115"/>
                    <a:pt x="231" y="114"/>
                  </a:cubicBezTo>
                  <a:cubicBezTo>
                    <a:pt x="233" y="113"/>
                    <a:pt x="233" y="109"/>
                    <a:pt x="234" y="107"/>
                  </a:cubicBezTo>
                  <a:cubicBezTo>
                    <a:pt x="232" y="106"/>
                    <a:pt x="231" y="103"/>
                    <a:pt x="229" y="103"/>
                  </a:cubicBezTo>
                  <a:cubicBezTo>
                    <a:pt x="227" y="102"/>
                    <a:pt x="225" y="103"/>
                    <a:pt x="223" y="103"/>
                  </a:cubicBezTo>
                  <a:cubicBezTo>
                    <a:pt x="220" y="101"/>
                    <a:pt x="217" y="100"/>
                    <a:pt x="215" y="98"/>
                  </a:cubicBezTo>
                  <a:cubicBezTo>
                    <a:pt x="212" y="95"/>
                    <a:pt x="211" y="92"/>
                    <a:pt x="209" y="89"/>
                  </a:cubicBezTo>
                  <a:cubicBezTo>
                    <a:pt x="208" y="87"/>
                    <a:pt x="209" y="84"/>
                    <a:pt x="208" y="82"/>
                  </a:cubicBezTo>
                  <a:cubicBezTo>
                    <a:pt x="207" y="80"/>
                    <a:pt x="205" y="78"/>
                    <a:pt x="204" y="75"/>
                  </a:cubicBezTo>
                  <a:cubicBezTo>
                    <a:pt x="202" y="71"/>
                    <a:pt x="200" y="67"/>
                    <a:pt x="198" y="62"/>
                  </a:cubicBezTo>
                  <a:cubicBezTo>
                    <a:pt x="197" y="59"/>
                    <a:pt x="196" y="55"/>
                    <a:pt x="195" y="52"/>
                  </a:cubicBezTo>
                  <a:cubicBezTo>
                    <a:pt x="194" y="49"/>
                    <a:pt x="192" y="46"/>
                    <a:pt x="190" y="45"/>
                  </a:cubicBezTo>
                  <a:cubicBezTo>
                    <a:pt x="187" y="44"/>
                    <a:pt x="185" y="44"/>
                    <a:pt x="182" y="44"/>
                  </a:cubicBezTo>
                  <a:cubicBezTo>
                    <a:pt x="180" y="44"/>
                    <a:pt x="178" y="44"/>
                    <a:pt x="177" y="44"/>
                  </a:cubicBezTo>
                  <a:cubicBezTo>
                    <a:pt x="175" y="45"/>
                    <a:pt x="174" y="45"/>
                    <a:pt x="173" y="46"/>
                  </a:cubicBezTo>
                  <a:cubicBezTo>
                    <a:pt x="172" y="47"/>
                    <a:pt x="172" y="48"/>
                    <a:pt x="171" y="49"/>
                  </a:cubicBezTo>
                  <a:cubicBezTo>
                    <a:pt x="171" y="51"/>
                    <a:pt x="171" y="53"/>
                    <a:pt x="170" y="55"/>
                  </a:cubicBezTo>
                  <a:cubicBezTo>
                    <a:pt x="170" y="56"/>
                    <a:pt x="168" y="57"/>
                    <a:pt x="167" y="57"/>
                  </a:cubicBezTo>
                  <a:cubicBezTo>
                    <a:pt x="164" y="56"/>
                    <a:pt x="161" y="53"/>
                    <a:pt x="158" y="52"/>
                  </a:cubicBezTo>
                  <a:cubicBezTo>
                    <a:pt x="156" y="50"/>
                    <a:pt x="152" y="50"/>
                    <a:pt x="151" y="48"/>
                  </a:cubicBezTo>
                  <a:cubicBezTo>
                    <a:pt x="148" y="45"/>
                    <a:pt x="148" y="41"/>
                    <a:pt x="146" y="38"/>
                  </a:cubicBezTo>
                  <a:cubicBezTo>
                    <a:pt x="145" y="35"/>
                    <a:pt x="145" y="32"/>
                    <a:pt x="143" y="30"/>
                  </a:cubicBezTo>
                  <a:cubicBezTo>
                    <a:pt x="141" y="27"/>
                    <a:pt x="138" y="24"/>
                    <a:pt x="135" y="21"/>
                  </a:cubicBezTo>
                  <a:cubicBezTo>
                    <a:pt x="133" y="18"/>
                    <a:pt x="132" y="16"/>
                    <a:pt x="131" y="13"/>
                  </a:cubicBezTo>
                  <a:cubicBezTo>
                    <a:pt x="124" y="13"/>
                    <a:pt x="117" y="13"/>
                    <a:pt x="109" y="13"/>
                  </a:cubicBezTo>
                  <a:cubicBezTo>
                    <a:pt x="109" y="16"/>
                    <a:pt x="108" y="18"/>
                    <a:pt x="108" y="21"/>
                  </a:cubicBezTo>
                  <a:cubicBezTo>
                    <a:pt x="97" y="20"/>
                    <a:pt x="86" y="20"/>
                    <a:pt x="74" y="20"/>
                  </a:cubicBezTo>
                  <a:cubicBezTo>
                    <a:pt x="74" y="20"/>
                    <a:pt x="73" y="20"/>
                    <a:pt x="72" y="20"/>
                  </a:cubicBezTo>
                  <a:cubicBezTo>
                    <a:pt x="57" y="14"/>
                    <a:pt x="43" y="8"/>
                    <a:pt x="28" y="2"/>
                  </a:cubicBezTo>
                  <a:cubicBezTo>
                    <a:pt x="28" y="2"/>
                    <a:pt x="28" y="1"/>
                    <a:pt x="28" y="0"/>
                  </a:cubicBezTo>
                  <a:cubicBezTo>
                    <a:pt x="20" y="0"/>
                    <a:pt x="13" y="0"/>
                    <a:pt x="5" y="0"/>
                  </a:cubicBezTo>
                  <a:cubicBezTo>
                    <a:pt x="3" y="1"/>
                    <a:pt x="2" y="2"/>
                    <a:pt x="0" y="3"/>
                  </a:cubicBezTo>
                  <a:cubicBezTo>
                    <a:pt x="1" y="5"/>
                    <a:pt x="3" y="7"/>
                    <a:pt x="3" y="9"/>
                  </a:cubicBezTo>
                  <a:cubicBezTo>
                    <a:pt x="4" y="11"/>
                    <a:pt x="3" y="13"/>
                    <a:pt x="3" y="15"/>
                  </a:cubicBezTo>
                  <a:cubicBezTo>
                    <a:pt x="4" y="16"/>
                    <a:pt x="5" y="17"/>
                    <a:pt x="6" y="18"/>
                  </a:cubicBezTo>
                  <a:cubicBezTo>
                    <a:pt x="6" y="22"/>
                    <a:pt x="5" y="26"/>
                    <a:pt x="6" y="29"/>
                  </a:cubicBezTo>
                  <a:cubicBezTo>
                    <a:pt x="6" y="30"/>
                    <a:pt x="7" y="31"/>
                    <a:pt x="8" y="32"/>
                  </a:cubicBezTo>
                  <a:cubicBezTo>
                    <a:pt x="8" y="33"/>
                    <a:pt x="8" y="34"/>
                    <a:pt x="8" y="35"/>
                  </a:cubicBezTo>
                  <a:cubicBezTo>
                    <a:pt x="8" y="37"/>
                    <a:pt x="10" y="37"/>
                    <a:pt x="10" y="38"/>
                  </a:cubicBezTo>
                  <a:cubicBezTo>
                    <a:pt x="11" y="40"/>
                    <a:pt x="10" y="42"/>
                    <a:pt x="10" y="45"/>
                  </a:cubicBezTo>
                  <a:cubicBezTo>
                    <a:pt x="11" y="46"/>
                    <a:pt x="12" y="47"/>
                    <a:pt x="13" y="48"/>
                  </a:cubicBezTo>
                  <a:cubicBezTo>
                    <a:pt x="15" y="50"/>
                    <a:pt x="18" y="51"/>
                    <a:pt x="20" y="54"/>
                  </a:cubicBezTo>
                  <a:cubicBezTo>
                    <a:pt x="22" y="57"/>
                    <a:pt x="25" y="60"/>
                    <a:pt x="27" y="64"/>
                  </a:cubicBezTo>
                  <a:cubicBezTo>
                    <a:pt x="27" y="65"/>
                    <a:pt x="27" y="67"/>
                    <a:pt x="27" y="68"/>
                  </a:cubicBezTo>
                  <a:cubicBezTo>
                    <a:pt x="26" y="70"/>
                    <a:pt x="24" y="70"/>
                    <a:pt x="24" y="71"/>
                  </a:cubicBezTo>
                  <a:cubicBezTo>
                    <a:pt x="24" y="73"/>
                    <a:pt x="26" y="73"/>
                    <a:pt x="27" y="74"/>
                  </a:cubicBezTo>
                  <a:cubicBezTo>
                    <a:pt x="28" y="75"/>
                    <a:pt x="30" y="75"/>
                    <a:pt x="30" y="76"/>
                  </a:cubicBezTo>
                  <a:cubicBezTo>
                    <a:pt x="29" y="78"/>
                    <a:pt x="27" y="77"/>
                    <a:pt x="25" y="77"/>
                  </a:cubicBezTo>
                  <a:cubicBezTo>
                    <a:pt x="24" y="76"/>
                    <a:pt x="23" y="75"/>
                    <a:pt x="22" y="74"/>
                  </a:cubicBezTo>
                  <a:cubicBezTo>
                    <a:pt x="19" y="74"/>
                    <a:pt x="17" y="72"/>
                    <a:pt x="14" y="73"/>
                  </a:cubicBezTo>
                  <a:cubicBezTo>
                    <a:pt x="13" y="73"/>
                    <a:pt x="15" y="74"/>
                    <a:pt x="16" y="75"/>
                  </a:cubicBezTo>
                  <a:cubicBezTo>
                    <a:pt x="18" y="77"/>
                    <a:pt x="20" y="79"/>
                    <a:pt x="21" y="81"/>
                  </a:cubicBezTo>
                  <a:cubicBezTo>
                    <a:pt x="24" y="83"/>
                    <a:pt x="26" y="86"/>
                    <a:pt x="29" y="88"/>
                  </a:cubicBezTo>
                  <a:cubicBezTo>
                    <a:pt x="30" y="89"/>
                    <a:pt x="31" y="89"/>
                    <a:pt x="33" y="90"/>
                  </a:cubicBezTo>
                  <a:cubicBezTo>
                    <a:pt x="35" y="90"/>
                    <a:pt x="37" y="88"/>
                    <a:pt x="38" y="89"/>
                  </a:cubicBezTo>
                  <a:cubicBezTo>
                    <a:pt x="40" y="90"/>
                    <a:pt x="40" y="93"/>
                    <a:pt x="41" y="94"/>
                  </a:cubicBezTo>
                  <a:cubicBezTo>
                    <a:pt x="42" y="96"/>
                    <a:pt x="43" y="97"/>
                    <a:pt x="45" y="99"/>
                  </a:cubicBezTo>
                  <a:cubicBezTo>
                    <a:pt x="46" y="101"/>
                    <a:pt x="49" y="104"/>
                    <a:pt x="49" y="107"/>
                  </a:cubicBezTo>
                  <a:cubicBezTo>
                    <a:pt x="49" y="110"/>
                    <a:pt x="46" y="113"/>
                    <a:pt x="46" y="116"/>
                  </a:cubicBezTo>
                  <a:cubicBezTo>
                    <a:pt x="45" y="118"/>
                    <a:pt x="45" y="120"/>
                    <a:pt x="46" y="121"/>
                  </a:cubicBezTo>
                  <a:cubicBezTo>
                    <a:pt x="46" y="122"/>
                    <a:pt x="48" y="121"/>
                    <a:pt x="49" y="121"/>
                  </a:cubicBezTo>
                  <a:cubicBezTo>
                    <a:pt x="50" y="122"/>
                    <a:pt x="50" y="124"/>
                    <a:pt x="52" y="125"/>
                  </a:cubicBezTo>
                  <a:cubicBezTo>
                    <a:pt x="54" y="127"/>
                    <a:pt x="57" y="129"/>
                    <a:pt x="60" y="131"/>
                  </a:cubicBezTo>
                  <a:cubicBezTo>
                    <a:pt x="63" y="133"/>
                    <a:pt x="65" y="136"/>
                    <a:pt x="68" y="139"/>
                  </a:cubicBezTo>
                  <a:cubicBezTo>
                    <a:pt x="69" y="141"/>
                    <a:pt x="70" y="144"/>
                    <a:pt x="70" y="146"/>
                  </a:cubicBezTo>
                  <a:cubicBezTo>
                    <a:pt x="71" y="148"/>
                    <a:pt x="69" y="152"/>
                    <a:pt x="70" y="151"/>
                  </a:cubicBezTo>
                  <a:cubicBezTo>
                    <a:pt x="74" y="150"/>
                    <a:pt x="77" y="147"/>
                    <a:pt x="79" y="143"/>
                  </a:cubicBezTo>
                  <a:cubicBezTo>
                    <a:pt x="79" y="142"/>
                    <a:pt x="76" y="142"/>
                    <a:pt x="75" y="140"/>
                  </a:cubicBezTo>
                  <a:cubicBezTo>
                    <a:pt x="75" y="139"/>
                    <a:pt x="76" y="138"/>
                    <a:pt x="75" y="137"/>
                  </a:cubicBezTo>
                  <a:cubicBezTo>
                    <a:pt x="74" y="134"/>
                    <a:pt x="72" y="131"/>
                    <a:pt x="70" y="129"/>
                  </a:cubicBezTo>
                  <a:cubicBezTo>
                    <a:pt x="70" y="128"/>
                    <a:pt x="70" y="132"/>
                    <a:pt x="69" y="131"/>
                  </a:cubicBezTo>
                  <a:cubicBezTo>
                    <a:pt x="68" y="131"/>
                    <a:pt x="68" y="129"/>
                    <a:pt x="67" y="128"/>
                  </a:cubicBezTo>
                  <a:cubicBezTo>
                    <a:pt x="66" y="126"/>
                    <a:pt x="66" y="123"/>
                    <a:pt x="65" y="121"/>
                  </a:cubicBezTo>
                  <a:cubicBezTo>
                    <a:pt x="63" y="116"/>
                    <a:pt x="60" y="111"/>
                    <a:pt x="59" y="106"/>
                  </a:cubicBezTo>
                  <a:cubicBezTo>
                    <a:pt x="59" y="104"/>
                    <a:pt x="61" y="101"/>
                    <a:pt x="61" y="99"/>
                  </a:cubicBezTo>
                  <a:cubicBezTo>
                    <a:pt x="60" y="96"/>
                    <a:pt x="58" y="92"/>
                    <a:pt x="56" y="90"/>
                  </a:cubicBezTo>
                  <a:cubicBezTo>
                    <a:pt x="55" y="89"/>
                    <a:pt x="55" y="94"/>
                    <a:pt x="54" y="93"/>
                  </a:cubicBezTo>
                  <a:cubicBezTo>
                    <a:pt x="52" y="90"/>
                    <a:pt x="52" y="86"/>
                    <a:pt x="51" y="84"/>
                  </a:cubicBezTo>
                  <a:cubicBezTo>
                    <a:pt x="49" y="81"/>
                    <a:pt x="46" y="79"/>
                    <a:pt x="45" y="76"/>
                  </a:cubicBezTo>
                  <a:cubicBezTo>
                    <a:pt x="44" y="73"/>
                    <a:pt x="44" y="70"/>
                    <a:pt x="43" y="67"/>
                  </a:cubicBezTo>
                  <a:cubicBezTo>
                    <a:pt x="42" y="65"/>
                    <a:pt x="40" y="63"/>
                    <a:pt x="39" y="62"/>
                  </a:cubicBezTo>
                  <a:cubicBezTo>
                    <a:pt x="38" y="61"/>
                    <a:pt x="37" y="61"/>
                    <a:pt x="36" y="60"/>
                  </a:cubicBezTo>
                  <a:cubicBezTo>
                    <a:pt x="35" y="57"/>
                    <a:pt x="36" y="53"/>
                    <a:pt x="34" y="50"/>
                  </a:cubicBezTo>
                  <a:cubicBezTo>
                    <a:pt x="32" y="47"/>
                    <a:pt x="27" y="46"/>
                    <a:pt x="25" y="42"/>
                  </a:cubicBezTo>
                  <a:cubicBezTo>
                    <a:pt x="23" y="39"/>
                    <a:pt x="25" y="36"/>
                    <a:pt x="25" y="32"/>
                  </a:cubicBezTo>
                  <a:cubicBezTo>
                    <a:pt x="25" y="30"/>
                    <a:pt x="23" y="28"/>
                    <a:pt x="23" y="26"/>
                  </a:cubicBezTo>
                  <a:cubicBezTo>
                    <a:pt x="23" y="22"/>
                    <a:pt x="22" y="17"/>
                    <a:pt x="26" y="15"/>
                  </a:cubicBezTo>
                  <a:cubicBezTo>
                    <a:pt x="29" y="13"/>
                    <a:pt x="32" y="18"/>
                    <a:pt x="35" y="19"/>
                  </a:cubicBezTo>
                  <a:cubicBezTo>
                    <a:pt x="37" y="19"/>
                    <a:pt x="38" y="17"/>
                    <a:pt x="39" y="18"/>
                  </a:cubicBezTo>
                  <a:cubicBezTo>
                    <a:pt x="40" y="19"/>
                    <a:pt x="38" y="21"/>
                    <a:pt x="39" y="22"/>
                  </a:cubicBezTo>
                  <a:cubicBezTo>
                    <a:pt x="40" y="23"/>
                    <a:pt x="43" y="21"/>
                    <a:pt x="44" y="22"/>
                  </a:cubicBezTo>
                  <a:cubicBezTo>
                    <a:pt x="45" y="24"/>
                    <a:pt x="43" y="27"/>
                    <a:pt x="44" y="30"/>
                  </a:cubicBezTo>
                  <a:cubicBezTo>
                    <a:pt x="44" y="33"/>
                    <a:pt x="45" y="36"/>
                    <a:pt x="46" y="39"/>
                  </a:cubicBezTo>
                  <a:cubicBezTo>
                    <a:pt x="47" y="43"/>
                    <a:pt x="50" y="46"/>
                    <a:pt x="51" y="49"/>
                  </a:cubicBezTo>
                  <a:cubicBezTo>
                    <a:pt x="52" y="51"/>
                    <a:pt x="50" y="54"/>
                    <a:pt x="51" y="56"/>
                  </a:cubicBezTo>
                  <a:cubicBezTo>
                    <a:pt x="52" y="59"/>
                    <a:pt x="55" y="61"/>
                    <a:pt x="58" y="64"/>
                  </a:cubicBezTo>
                  <a:cubicBezTo>
                    <a:pt x="60" y="67"/>
                    <a:pt x="62" y="70"/>
                    <a:pt x="65" y="73"/>
                  </a:cubicBezTo>
                  <a:cubicBezTo>
                    <a:pt x="67" y="74"/>
                    <a:pt x="70" y="72"/>
                    <a:pt x="72" y="74"/>
                  </a:cubicBezTo>
                  <a:cubicBezTo>
                    <a:pt x="73" y="75"/>
                    <a:pt x="71" y="77"/>
                    <a:pt x="71" y="78"/>
                  </a:cubicBezTo>
                  <a:cubicBezTo>
                    <a:pt x="71" y="80"/>
                    <a:pt x="71" y="82"/>
                    <a:pt x="72" y="84"/>
                  </a:cubicBezTo>
                  <a:cubicBezTo>
                    <a:pt x="72" y="85"/>
                    <a:pt x="73" y="85"/>
                    <a:pt x="74" y="85"/>
                  </a:cubicBezTo>
                  <a:cubicBezTo>
                    <a:pt x="75" y="85"/>
                    <a:pt x="77" y="83"/>
                    <a:pt x="77" y="84"/>
                  </a:cubicBezTo>
                  <a:cubicBezTo>
                    <a:pt x="79" y="86"/>
                    <a:pt x="77" y="89"/>
                    <a:pt x="79" y="91"/>
                  </a:cubicBezTo>
                  <a:cubicBezTo>
                    <a:pt x="79" y="92"/>
                    <a:pt x="82" y="90"/>
                    <a:pt x="83" y="91"/>
                  </a:cubicBezTo>
                  <a:cubicBezTo>
                    <a:pt x="84" y="92"/>
                    <a:pt x="84" y="93"/>
                    <a:pt x="84" y="94"/>
                  </a:cubicBezTo>
                  <a:cubicBezTo>
                    <a:pt x="85" y="96"/>
                    <a:pt x="86" y="97"/>
                    <a:pt x="86" y="99"/>
                  </a:cubicBezTo>
                  <a:cubicBezTo>
                    <a:pt x="86" y="100"/>
                    <a:pt x="84" y="100"/>
                    <a:pt x="83" y="101"/>
                  </a:cubicBezTo>
                  <a:cubicBezTo>
                    <a:pt x="83" y="102"/>
                    <a:pt x="82" y="105"/>
                    <a:pt x="83" y="107"/>
                  </a:cubicBezTo>
                  <a:cubicBezTo>
                    <a:pt x="83" y="108"/>
                    <a:pt x="86" y="105"/>
                    <a:pt x="87" y="106"/>
                  </a:cubicBezTo>
                  <a:cubicBezTo>
                    <a:pt x="89" y="107"/>
                    <a:pt x="89" y="111"/>
                    <a:pt x="91" y="112"/>
                  </a:cubicBezTo>
                  <a:cubicBezTo>
                    <a:pt x="93" y="114"/>
                    <a:pt x="96" y="113"/>
                    <a:pt x="98" y="115"/>
                  </a:cubicBezTo>
                  <a:cubicBezTo>
                    <a:pt x="99" y="116"/>
                    <a:pt x="98" y="119"/>
                    <a:pt x="99" y="121"/>
                  </a:cubicBezTo>
                  <a:cubicBezTo>
                    <a:pt x="100" y="123"/>
                    <a:pt x="102" y="125"/>
                    <a:pt x="104" y="127"/>
                  </a:cubicBezTo>
                  <a:cubicBezTo>
                    <a:pt x="106" y="129"/>
                    <a:pt x="107" y="131"/>
                    <a:pt x="108" y="133"/>
                  </a:cubicBezTo>
                  <a:cubicBezTo>
                    <a:pt x="110" y="136"/>
                    <a:pt x="113" y="140"/>
                    <a:pt x="115" y="143"/>
                  </a:cubicBezTo>
                  <a:cubicBezTo>
                    <a:pt x="118" y="148"/>
                    <a:pt x="122" y="152"/>
                    <a:pt x="125" y="157"/>
                  </a:cubicBezTo>
                  <a:cubicBezTo>
                    <a:pt x="127" y="161"/>
                    <a:pt x="128" y="166"/>
                    <a:pt x="129" y="170"/>
                  </a:cubicBezTo>
                  <a:cubicBezTo>
                    <a:pt x="129" y="172"/>
                    <a:pt x="129" y="174"/>
                    <a:pt x="129" y="175"/>
                  </a:cubicBezTo>
                  <a:cubicBezTo>
                    <a:pt x="127" y="177"/>
                    <a:pt x="124" y="178"/>
                    <a:pt x="123" y="181"/>
                  </a:cubicBezTo>
                  <a:cubicBezTo>
                    <a:pt x="123" y="182"/>
                    <a:pt x="126" y="181"/>
                    <a:pt x="127" y="183"/>
                  </a:cubicBezTo>
                  <a:cubicBezTo>
                    <a:pt x="127" y="184"/>
                    <a:pt x="125" y="185"/>
                    <a:pt x="125" y="185"/>
                  </a:cubicBezTo>
                  <a:cubicBezTo>
                    <a:pt x="124" y="187"/>
                    <a:pt x="121" y="187"/>
                    <a:pt x="122" y="189"/>
                  </a:cubicBezTo>
                  <a:cubicBezTo>
                    <a:pt x="122" y="193"/>
                    <a:pt x="125" y="196"/>
                    <a:pt x="127" y="199"/>
                  </a:cubicBezTo>
                  <a:cubicBezTo>
                    <a:pt x="129" y="201"/>
                    <a:pt x="132" y="204"/>
                    <a:pt x="135" y="206"/>
                  </a:cubicBezTo>
                  <a:cubicBezTo>
                    <a:pt x="137" y="207"/>
                    <a:pt x="140" y="207"/>
                    <a:pt x="142" y="209"/>
                  </a:cubicBezTo>
                  <a:cubicBezTo>
                    <a:pt x="145" y="211"/>
                    <a:pt x="146" y="215"/>
                    <a:pt x="150" y="217"/>
                  </a:cubicBezTo>
                  <a:cubicBezTo>
                    <a:pt x="154" y="220"/>
                    <a:pt x="161" y="219"/>
                    <a:pt x="165" y="222"/>
                  </a:cubicBezTo>
                  <a:cubicBezTo>
                    <a:pt x="169" y="224"/>
                    <a:pt x="171" y="228"/>
                    <a:pt x="174" y="230"/>
                  </a:cubicBezTo>
                  <a:cubicBezTo>
                    <a:pt x="180" y="234"/>
                    <a:pt x="187" y="238"/>
                    <a:pt x="194" y="240"/>
                  </a:cubicBezTo>
                  <a:cubicBezTo>
                    <a:pt x="197" y="242"/>
                    <a:pt x="200" y="241"/>
                    <a:pt x="203" y="242"/>
                  </a:cubicBezTo>
                  <a:cubicBezTo>
                    <a:pt x="206" y="242"/>
                    <a:pt x="208" y="245"/>
                    <a:pt x="210" y="246"/>
                  </a:cubicBezTo>
                  <a:cubicBezTo>
                    <a:pt x="213" y="248"/>
                    <a:pt x="215" y="251"/>
                    <a:pt x="219" y="252"/>
                  </a:cubicBezTo>
                  <a:cubicBezTo>
                    <a:pt x="223" y="254"/>
                    <a:pt x="228" y="256"/>
                    <a:pt x="233" y="257"/>
                  </a:cubicBezTo>
                  <a:cubicBezTo>
                    <a:pt x="235" y="258"/>
                    <a:pt x="238" y="258"/>
                    <a:pt x="241" y="257"/>
                  </a:cubicBezTo>
                  <a:cubicBezTo>
                    <a:pt x="244" y="255"/>
                    <a:pt x="247" y="252"/>
                    <a:pt x="251" y="250"/>
                  </a:cubicBezTo>
                  <a:cubicBezTo>
                    <a:pt x="252" y="249"/>
                    <a:pt x="252" y="248"/>
                    <a:pt x="253" y="248"/>
                  </a:cubicBezTo>
                  <a:cubicBezTo>
                    <a:pt x="255" y="248"/>
                    <a:pt x="256" y="249"/>
                    <a:pt x="258" y="250"/>
                  </a:cubicBezTo>
                  <a:cubicBezTo>
                    <a:pt x="258" y="250"/>
                    <a:pt x="259" y="249"/>
                    <a:pt x="259" y="250"/>
                  </a:cubicBezTo>
                  <a:cubicBezTo>
                    <a:pt x="262" y="250"/>
                    <a:pt x="265" y="251"/>
                    <a:pt x="267" y="253"/>
                  </a:cubicBezTo>
                  <a:cubicBezTo>
                    <a:pt x="270" y="256"/>
                    <a:pt x="272" y="260"/>
                    <a:pt x="275" y="264"/>
                  </a:cubicBezTo>
                  <a:cubicBezTo>
                    <a:pt x="278" y="267"/>
                    <a:pt x="283" y="271"/>
                    <a:pt x="286" y="274"/>
                  </a:cubicBezTo>
                  <a:cubicBezTo>
                    <a:pt x="286" y="273"/>
                    <a:pt x="287" y="271"/>
                    <a:pt x="288" y="270"/>
                  </a:cubicBezTo>
                  <a:cubicBezTo>
                    <a:pt x="288" y="268"/>
                    <a:pt x="287" y="267"/>
                    <a:pt x="287" y="265"/>
                  </a:cubicBezTo>
                  <a:cubicBezTo>
                    <a:pt x="289" y="261"/>
                    <a:pt x="291" y="257"/>
                    <a:pt x="293" y="252"/>
                  </a:cubicBezTo>
                  <a:cubicBezTo>
                    <a:pt x="298" y="252"/>
                    <a:pt x="304" y="253"/>
                    <a:pt x="309" y="253"/>
                  </a:cubicBezTo>
                  <a:cubicBezTo>
                    <a:pt x="309" y="251"/>
                    <a:pt x="310" y="248"/>
                    <a:pt x="308" y="246"/>
                  </a:cubicBezTo>
                  <a:cubicBezTo>
                    <a:pt x="307" y="246"/>
                    <a:pt x="308" y="244"/>
                    <a:pt x="307" y="243"/>
                  </a:cubicBezTo>
                  <a:cubicBezTo>
                    <a:pt x="306" y="242"/>
                    <a:pt x="304" y="243"/>
                    <a:pt x="303" y="242"/>
                  </a:cubicBezTo>
                  <a:cubicBezTo>
                    <a:pt x="301" y="241"/>
                    <a:pt x="298" y="239"/>
                    <a:pt x="298" y="237"/>
                  </a:cubicBezTo>
                  <a:cubicBezTo>
                    <a:pt x="298" y="236"/>
                    <a:pt x="302" y="238"/>
                    <a:pt x="303" y="236"/>
                  </a:cubicBezTo>
                  <a:cubicBezTo>
                    <a:pt x="305" y="234"/>
                    <a:pt x="304" y="231"/>
                    <a:pt x="304" y="228"/>
                  </a:cubicBezTo>
                  <a:cubicBezTo>
                    <a:pt x="312" y="227"/>
                    <a:pt x="320" y="228"/>
                    <a:pt x="328" y="227"/>
                  </a:cubicBezTo>
                  <a:cubicBezTo>
                    <a:pt x="329" y="226"/>
                    <a:pt x="329" y="225"/>
                    <a:pt x="330" y="225"/>
                  </a:cubicBezTo>
                  <a:cubicBezTo>
                    <a:pt x="331" y="224"/>
                    <a:pt x="332" y="227"/>
                    <a:pt x="333" y="226"/>
                  </a:cubicBezTo>
                  <a:cubicBezTo>
                    <a:pt x="335" y="225"/>
                    <a:pt x="335" y="223"/>
                    <a:pt x="335" y="221"/>
                  </a:cubicBezTo>
                  <a:cubicBezTo>
                    <a:pt x="336" y="220"/>
                    <a:pt x="338" y="218"/>
                    <a:pt x="340" y="21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5" name="Freeform 2537">
              <a:extLst>
                <a:ext uri="{FF2B5EF4-FFF2-40B4-BE49-F238E27FC236}">
                  <a16:creationId xmlns:a16="http://schemas.microsoft.com/office/drawing/2014/main" id="{087E0B79-5436-FF4F-8198-7B204001CFE3}"/>
                </a:ext>
              </a:extLst>
            </p:cNvPr>
            <p:cNvSpPr>
              <a:spLocks noChangeAspect="1"/>
            </p:cNvSpPr>
            <p:nvPr/>
          </p:nvSpPr>
          <p:spPr bwMode="auto">
            <a:xfrm>
              <a:off x="2674878" y="4062539"/>
              <a:ext cx="27756" cy="59676"/>
            </a:xfrm>
            <a:custGeom>
              <a:avLst/>
              <a:gdLst>
                <a:gd name="T0" fmla="*/ 6 w 17"/>
                <a:gd name="T1" fmla="*/ 43 h 36"/>
                <a:gd name="T2" fmla="*/ 9 w 17"/>
                <a:gd name="T3" fmla="*/ 37 h 36"/>
                <a:gd name="T4" fmla="*/ 15 w 17"/>
                <a:gd name="T5" fmla="*/ 32 h 36"/>
                <a:gd name="T6" fmla="*/ 15 w 17"/>
                <a:gd name="T7" fmla="*/ 20 h 36"/>
                <a:gd name="T8" fmla="*/ 16 w 17"/>
                <a:gd name="T9" fmla="*/ 13 h 36"/>
                <a:gd name="T10" fmla="*/ 20 w 17"/>
                <a:gd name="T11" fmla="*/ 2 h 36"/>
                <a:gd name="T12" fmla="*/ 15 w 17"/>
                <a:gd name="T13" fmla="*/ 4 h 36"/>
                <a:gd name="T14" fmla="*/ 16 w 17"/>
                <a:gd name="T15" fmla="*/ 0 h 36"/>
                <a:gd name="T16" fmla="*/ 11 w 17"/>
                <a:gd name="T17" fmla="*/ 5 h 36"/>
                <a:gd name="T18" fmla="*/ 8 w 17"/>
                <a:gd name="T19" fmla="*/ 11 h 36"/>
                <a:gd name="T20" fmla="*/ 5 w 17"/>
                <a:gd name="T21" fmla="*/ 10 h 36"/>
                <a:gd name="T22" fmla="*/ 2 w 17"/>
                <a:gd name="T23" fmla="*/ 12 h 36"/>
                <a:gd name="T24" fmla="*/ 4 w 17"/>
                <a:gd name="T25" fmla="*/ 24 h 36"/>
                <a:gd name="T26" fmla="*/ 0 w 17"/>
                <a:gd name="T27" fmla="*/ 43 h 36"/>
                <a:gd name="T28" fmla="*/ 6 w 17"/>
                <a:gd name="T29" fmla="*/ 43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6"/>
                <a:gd name="T47" fmla="*/ 17 w 17"/>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6">
                  <a:moveTo>
                    <a:pt x="5" y="36"/>
                  </a:moveTo>
                  <a:cubicBezTo>
                    <a:pt x="6" y="35"/>
                    <a:pt x="7" y="32"/>
                    <a:pt x="8" y="31"/>
                  </a:cubicBezTo>
                  <a:cubicBezTo>
                    <a:pt x="9" y="29"/>
                    <a:pt x="12" y="29"/>
                    <a:pt x="13" y="27"/>
                  </a:cubicBezTo>
                  <a:cubicBezTo>
                    <a:pt x="14" y="24"/>
                    <a:pt x="12" y="21"/>
                    <a:pt x="13" y="17"/>
                  </a:cubicBezTo>
                  <a:cubicBezTo>
                    <a:pt x="13" y="15"/>
                    <a:pt x="13" y="13"/>
                    <a:pt x="14" y="11"/>
                  </a:cubicBezTo>
                  <a:cubicBezTo>
                    <a:pt x="15" y="8"/>
                    <a:pt x="17" y="5"/>
                    <a:pt x="17" y="2"/>
                  </a:cubicBezTo>
                  <a:cubicBezTo>
                    <a:pt x="17" y="1"/>
                    <a:pt x="15" y="4"/>
                    <a:pt x="13" y="3"/>
                  </a:cubicBezTo>
                  <a:cubicBezTo>
                    <a:pt x="13" y="3"/>
                    <a:pt x="14" y="1"/>
                    <a:pt x="14" y="0"/>
                  </a:cubicBezTo>
                  <a:cubicBezTo>
                    <a:pt x="12" y="1"/>
                    <a:pt x="10" y="3"/>
                    <a:pt x="9" y="4"/>
                  </a:cubicBezTo>
                  <a:cubicBezTo>
                    <a:pt x="9" y="6"/>
                    <a:pt x="9" y="8"/>
                    <a:pt x="7" y="9"/>
                  </a:cubicBezTo>
                  <a:cubicBezTo>
                    <a:pt x="6" y="10"/>
                    <a:pt x="5" y="7"/>
                    <a:pt x="4" y="8"/>
                  </a:cubicBezTo>
                  <a:cubicBezTo>
                    <a:pt x="3" y="8"/>
                    <a:pt x="3" y="9"/>
                    <a:pt x="2" y="10"/>
                  </a:cubicBezTo>
                  <a:cubicBezTo>
                    <a:pt x="2" y="14"/>
                    <a:pt x="2" y="16"/>
                    <a:pt x="3" y="20"/>
                  </a:cubicBezTo>
                  <a:cubicBezTo>
                    <a:pt x="2" y="25"/>
                    <a:pt x="1" y="31"/>
                    <a:pt x="0" y="36"/>
                  </a:cubicBezTo>
                  <a:cubicBezTo>
                    <a:pt x="2" y="36"/>
                    <a:pt x="3" y="36"/>
                    <a:pt x="5" y="3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6" name="Freeform 2538">
              <a:extLst>
                <a:ext uri="{FF2B5EF4-FFF2-40B4-BE49-F238E27FC236}">
                  <a16:creationId xmlns:a16="http://schemas.microsoft.com/office/drawing/2014/main" id="{36E33214-2A12-7B47-8365-944CB8D2F616}"/>
                </a:ext>
              </a:extLst>
            </p:cNvPr>
            <p:cNvSpPr>
              <a:spLocks noChangeAspect="1"/>
            </p:cNvSpPr>
            <p:nvPr/>
          </p:nvSpPr>
          <p:spPr bwMode="auto">
            <a:xfrm>
              <a:off x="2608264" y="4079191"/>
              <a:ext cx="87432" cy="95759"/>
            </a:xfrm>
            <a:custGeom>
              <a:avLst/>
              <a:gdLst>
                <a:gd name="T0" fmla="*/ 48 w 53"/>
                <a:gd name="T1" fmla="*/ 56 h 58"/>
                <a:gd name="T2" fmla="*/ 48 w 53"/>
                <a:gd name="T3" fmla="*/ 49 h 58"/>
                <a:gd name="T4" fmla="*/ 53 w 53"/>
                <a:gd name="T5" fmla="*/ 45 h 58"/>
                <a:gd name="T6" fmla="*/ 62 w 53"/>
                <a:gd name="T7" fmla="*/ 39 h 58"/>
                <a:gd name="T8" fmla="*/ 63 w 53"/>
                <a:gd name="T9" fmla="*/ 36 h 58"/>
                <a:gd name="T10" fmla="*/ 58 w 53"/>
                <a:gd name="T11" fmla="*/ 33 h 58"/>
                <a:gd name="T12" fmla="*/ 53 w 53"/>
                <a:gd name="T13" fmla="*/ 31 h 58"/>
                <a:gd name="T14" fmla="*/ 48 w 53"/>
                <a:gd name="T15" fmla="*/ 31 h 58"/>
                <a:gd name="T16" fmla="*/ 51 w 53"/>
                <a:gd name="T17" fmla="*/ 12 h 58"/>
                <a:gd name="T18" fmla="*/ 50 w 53"/>
                <a:gd name="T19" fmla="*/ 0 h 58"/>
                <a:gd name="T20" fmla="*/ 21 w 53"/>
                <a:gd name="T21" fmla="*/ 1 h 58"/>
                <a:gd name="T22" fmla="*/ 20 w 53"/>
                <a:gd name="T23" fmla="*/ 11 h 58"/>
                <a:gd name="T24" fmla="*/ 14 w 53"/>
                <a:gd name="T25" fmla="*/ 12 h 58"/>
                <a:gd name="T26" fmla="*/ 20 w 53"/>
                <a:gd name="T27" fmla="*/ 18 h 58"/>
                <a:gd name="T28" fmla="*/ 25 w 53"/>
                <a:gd name="T29" fmla="*/ 19 h 58"/>
                <a:gd name="T30" fmla="*/ 26 w 53"/>
                <a:gd name="T31" fmla="*/ 23 h 58"/>
                <a:gd name="T32" fmla="*/ 27 w 53"/>
                <a:gd name="T33" fmla="*/ 31 h 58"/>
                <a:gd name="T34" fmla="*/ 8 w 53"/>
                <a:gd name="T35" fmla="*/ 30 h 58"/>
                <a:gd name="T36" fmla="*/ 1 w 53"/>
                <a:gd name="T37" fmla="*/ 45 h 58"/>
                <a:gd name="T38" fmla="*/ 2 w 53"/>
                <a:gd name="T39" fmla="*/ 51 h 58"/>
                <a:gd name="T40" fmla="*/ 0 w 53"/>
                <a:gd name="T41" fmla="*/ 56 h 58"/>
                <a:gd name="T42" fmla="*/ 5 w 53"/>
                <a:gd name="T43" fmla="*/ 61 h 58"/>
                <a:gd name="T44" fmla="*/ 12 w 53"/>
                <a:gd name="T45" fmla="*/ 65 h 58"/>
                <a:gd name="T46" fmla="*/ 23 w 53"/>
                <a:gd name="T47" fmla="*/ 68 h 58"/>
                <a:gd name="T48" fmla="*/ 30 w 53"/>
                <a:gd name="T49" fmla="*/ 69 h 58"/>
                <a:gd name="T50" fmla="*/ 34 w 53"/>
                <a:gd name="T51" fmla="*/ 65 h 58"/>
                <a:gd name="T52" fmla="*/ 38 w 53"/>
                <a:gd name="T53" fmla="*/ 65 h 58"/>
                <a:gd name="T54" fmla="*/ 40 w 53"/>
                <a:gd name="T55" fmla="*/ 57 h 58"/>
                <a:gd name="T56" fmla="*/ 45 w 53"/>
                <a:gd name="T57" fmla="*/ 56 h 58"/>
                <a:gd name="T58" fmla="*/ 48 w 53"/>
                <a:gd name="T59" fmla="*/ 56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58"/>
                <a:gd name="T92" fmla="*/ 53 w 53"/>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58">
                  <a:moveTo>
                    <a:pt x="40" y="47"/>
                  </a:moveTo>
                  <a:cubicBezTo>
                    <a:pt x="40" y="45"/>
                    <a:pt x="40" y="43"/>
                    <a:pt x="40" y="41"/>
                  </a:cubicBezTo>
                  <a:cubicBezTo>
                    <a:pt x="41" y="40"/>
                    <a:pt x="43" y="39"/>
                    <a:pt x="45" y="38"/>
                  </a:cubicBezTo>
                  <a:cubicBezTo>
                    <a:pt x="47" y="36"/>
                    <a:pt x="50" y="35"/>
                    <a:pt x="52" y="33"/>
                  </a:cubicBezTo>
                  <a:cubicBezTo>
                    <a:pt x="53" y="33"/>
                    <a:pt x="52" y="31"/>
                    <a:pt x="53" y="30"/>
                  </a:cubicBezTo>
                  <a:cubicBezTo>
                    <a:pt x="51" y="30"/>
                    <a:pt x="50" y="29"/>
                    <a:pt x="49" y="28"/>
                  </a:cubicBezTo>
                  <a:cubicBezTo>
                    <a:pt x="47" y="28"/>
                    <a:pt x="46" y="27"/>
                    <a:pt x="45" y="26"/>
                  </a:cubicBezTo>
                  <a:cubicBezTo>
                    <a:pt x="43" y="26"/>
                    <a:pt x="42" y="26"/>
                    <a:pt x="40" y="26"/>
                  </a:cubicBezTo>
                  <a:cubicBezTo>
                    <a:pt x="41" y="21"/>
                    <a:pt x="42" y="15"/>
                    <a:pt x="43" y="10"/>
                  </a:cubicBezTo>
                  <a:cubicBezTo>
                    <a:pt x="42" y="6"/>
                    <a:pt x="42" y="4"/>
                    <a:pt x="42" y="0"/>
                  </a:cubicBezTo>
                  <a:cubicBezTo>
                    <a:pt x="34" y="1"/>
                    <a:pt x="26" y="0"/>
                    <a:pt x="18" y="1"/>
                  </a:cubicBezTo>
                  <a:cubicBezTo>
                    <a:pt x="18" y="4"/>
                    <a:pt x="19" y="7"/>
                    <a:pt x="17" y="9"/>
                  </a:cubicBezTo>
                  <a:cubicBezTo>
                    <a:pt x="16" y="11"/>
                    <a:pt x="12" y="9"/>
                    <a:pt x="12" y="10"/>
                  </a:cubicBezTo>
                  <a:cubicBezTo>
                    <a:pt x="12" y="12"/>
                    <a:pt x="15" y="14"/>
                    <a:pt x="17" y="15"/>
                  </a:cubicBezTo>
                  <a:cubicBezTo>
                    <a:pt x="18" y="16"/>
                    <a:pt x="20" y="15"/>
                    <a:pt x="21" y="16"/>
                  </a:cubicBezTo>
                  <a:cubicBezTo>
                    <a:pt x="22" y="17"/>
                    <a:pt x="21" y="19"/>
                    <a:pt x="22" y="19"/>
                  </a:cubicBezTo>
                  <a:cubicBezTo>
                    <a:pt x="24" y="21"/>
                    <a:pt x="23" y="24"/>
                    <a:pt x="23" y="26"/>
                  </a:cubicBezTo>
                  <a:cubicBezTo>
                    <a:pt x="18" y="26"/>
                    <a:pt x="12" y="25"/>
                    <a:pt x="7" y="25"/>
                  </a:cubicBezTo>
                  <a:cubicBezTo>
                    <a:pt x="5" y="30"/>
                    <a:pt x="3" y="34"/>
                    <a:pt x="1" y="38"/>
                  </a:cubicBezTo>
                  <a:cubicBezTo>
                    <a:pt x="1" y="40"/>
                    <a:pt x="2" y="41"/>
                    <a:pt x="2" y="43"/>
                  </a:cubicBezTo>
                  <a:cubicBezTo>
                    <a:pt x="1" y="44"/>
                    <a:pt x="0" y="46"/>
                    <a:pt x="0" y="47"/>
                  </a:cubicBezTo>
                  <a:cubicBezTo>
                    <a:pt x="1" y="48"/>
                    <a:pt x="2" y="50"/>
                    <a:pt x="4" y="51"/>
                  </a:cubicBezTo>
                  <a:cubicBezTo>
                    <a:pt x="6" y="53"/>
                    <a:pt x="8" y="54"/>
                    <a:pt x="10" y="55"/>
                  </a:cubicBezTo>
                  <a:cubicBezTo>
                    <a:pt x="13" y="56"/>
                    <a:pt x="16" y="57"/>
                    <a:pt x="19" y="57"/>
                  </a:cubicBezTo>
                  <a:cubicBezTo>
                    <a:pt x="21" y="58"/>
                    <a:pt x="23" y="58"/>
                    <a:pt x="25" y="58"/>
                  </a:cubicBezTo>
                  <a:cubicBezTo>
                    <a:pt x="27" y="57"/>
                    <a:pt x="28" y="56"/>
                    <a:pt x="29" y="55"/>
                  </a:cubicBezTo>
                  <a:cubicBezTo>
                    <a:pt x="30" y="55"/>
                    <a:pt x="31" y="56"/>
                    <a:pt x="32" y="55"/>
                  </a:cubicBezTo>
                  <a:cubicBezTo>
                    <a:pt x="33" y="53"/>
                    <a:pt x="32" y="50"/>
                    <a:pt x="34" y="48"/>
                  </a:cubicBezTo>
                  <a:cubicBezTo>
                    <a:pt x="34" y="47"/>
                    <a:pt x="36" y="47"/>
                    <a:pt x="38" y="47"/>
                  </a:cubicBezTo>
                  <a:cubicBezTo>
                    <a:pt x="38" y="47"/>
                    <a:pt x="39" y="47"/>
                    <a:pt x="40" y="4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7" name="Freeform 2539">
              <a:extLst>
                <a:ext uri="{FF2B5EF4-FFF2-40B4-BE49-F238E27FC236}">
                  <a16:creationId xmlns:a16="http://schemas.microsoft.com/office/drawing/2014/main" id="{599D13D4-7F0C-0649-9F48-C7E89F71A434}"/>
                </a:ext>
              </a:extLst>
            </p:cNvPr>
            <p:cNvSpPr>
              <a:spLocks noChangeAspect="1"/>
            </p:cNvSpPr>
            <p:nvPr/>
          </p:nvSpPr>
          <p:spPr bwMode="auto">
            <a:xfrm>
              <a:off x="2649897" y="4156908"/>
              <a:ext cx="54125" cy="36083"/>
            </a:xfrm>
            <a:custGeom>
              <a:avLst/>
              <a:gdLst>
                <a:gd name="T0" fmla="*/ 38 w 33"/>
                <a:gd name="T1" fmla="*/ 20 h 22"/>
                <a:gd name="T2" fmla="*/ 38 w 33"/>
                <a:gd name="T3" fmla="*/ 14 h 22"/>
                <a:gd name="T4" fmla="*/ 35 w 33"/>
                <a:gd name="T5" fmla="*/ 11 h 22"/>
                <a:gd name="T6" fmla="*/ 28 w 33"/>
                <a:gd name="T7" fmla="*/ 12 h 22"/>
                <a:gd name="T8" fmla="*/ 28 w 33"/>
                <a:gd name="T9" fmla="*/ 7 h 22"/>
                <a:gd name="T10" fmla="*/ 24 w 33"/>
                <a:gd name="T11" fmla="*/ 6 h 22"/>
                <a:gd name="T12" fmla="*/ 20 w 33"/>
                <a:gd name="T13" fmla="*/ 4 h 22"/>
                <a:gd name="T14" fmla="*/ 18 w 33"/>
                <a:gd name="T15" fmla="*/ 0 h 22"/>
                <a:gd name="T16" fmla="*/ 15 w 33"/>
                <a:gd name="T17" fmla="*/ 0 h 22"/>
                <a:gd name="T18" fmla="*/ 11 w 33"/>
                <a:gd name="T19" fmla="*/ 1 h 22"/>
                <a:gd name="T20" fmla="*/ 8 w 33"/>
                <a:gd name="T21" fmla="*/ 9 h 22"/>
                <a:gd name="T22" fmla="*/ 5 w 33"/>
                <a:gd name="T23" fmla="*/ 9 h 22"/>
                <a:gd name="T24" fmla="*/ 0 w 33"/>
                <a:gd name="T25" fmla="*/ 13 h 22"/>
                <a:gd name="T26" fmla="*/ 6 w 33"/>
                <a:gd name="T27" fmla="*/ 15 h 22"/>
                <a:gd name="T28" fmla="*/ 8 w 33"/>
                <a:gd name="T29" fmla="*/ 19 h 22"/>
                <a:gd name="T30" fmla="*/ 17 w 33"/>
                <a:gd name="T31" fmla="*/ 20 h 22"/>
                <a:gd name="T32" fmla="*/ 19 w 33"/>
                <a:gd name="T33" fmla="*/ 22 h 22"/>
                <a:gd name="T34" fmla="*/ 26 w 33"/>
                <a:gd name="T35" fmla="*/ 21 h 22"/>
                <a:gd name="T36" fmla="*/ 31 w 33"/>
                <a:gd name="T37" fmla="*/ 25 h 22"/>
                <a:gd name="T38" fmla="*/ 34 w 33"/>
                <a:gd name="T39" fmla="*/ 25 h 22"/>
                <a:gd name="T40" fmla="*/ 35 w 33"/>
                <a:gd name="T41" fmla="*/ 21 h 22"/>
                <a:gd name="T42" fmla="*/ 38 w 33"/>
                <a:gd name="T43" fmla="*/ 2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2"/>
                <a:gd name="T68" fmla="*/ 33 w 3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2">
                  <a:moveTo>
                    <a:pt x="32" y="17"/>
                  </a:moveTo>
                  <a:cubicBezTo>
                    <a:pt x="32" y="15"/>
                    <a:pt x="33" y="14"/>
                    <a:pt x="32" y="12"/>
                  </a:cubicBezTo>
                  <a:cubicBezTo>
                    <a:pt x="32" y="10"/>
                    <a:pt x="31" y="10"/>
                    <a:pt x="30" y="9"/>
                  </a:cubicBezTo>
                  <a:cubicBezTo>
                    <a:pt x="28" y="9"/>
                    <a:pt x="26" y="11"/>
                    <a:pt x="24" y="10"/>
                  </a:cubicBezTo>
                  <a:cubicBezTo>
                    <a:pt x="23" y="9"/>
                    <a:pt x="25" y="7"/>
                    <a:pt x="24" y="6"/>
                  </a:cubicBezTo>
                  <a:cubicBezTo>
                    <a:pt x="23" y="5"/>
                    <a:pt x="21" y="5"/>
                    <a:pt x="20" y="5"/>
                  </a:cubicBezTo>
                  <a:cubicBezTo>
                    <a:pt x="19" y="4"/>
                    <a:pt x="18" y="4"/>
                    <a:pt x="17" y="3"/>
                  </a:cubicBezTo>
                  <a:cubicBezTo>
                    <a:pt x="16" y="2"/>
                    <a:pt x="15" y="1"/>
                    <a:pt x="15" y="0"/>
                  </a:cubicBezTo>
                  <a:cubicBezTo>
                    <a:pt x="14" y="0"/>
                    <a:pt x="13" y="0"/>
                    <a:pt x="13" y="0"/>
                  </a:cubicBezTo>
                  <a:cubicBezTo>
                    <a:pt x="11" y="0"/>
                    <a:pt x="9" y="0"/>
                    <a:pt x="9" y="1"/>
                  </a:cubicBezTo>
                  <a:cubicBezTo>
                    <a:pt x="7" y="3"/>
                    <a:pt x="8" y="6"/>
                    <a:pt x="7" y="8"/>
                  </a:cubicBezTo>
                  <a:cubicBezTo>
                    <a:pt x="6" y="9"/>
                    <a:pt x="5" y="8"/>
                    <a:pt x="4" y="8"/>
                  </a:cubicBezTo>
                  <a:cubicBezTo>
                    <a:pt x="3" y="9"/>
                    <a:pt x="2" y="10"/>
                    <a:pt x="0" y="11"/>
                  </a:cubicBezTo>
                  <a:cubicBezTo>
                    <a:pt x="2" y="12"/>
                    <a:pt x="4" y="12"/>
                    <a:pt x="5" y="13"/>
                  </a:cubicBezTo>
                  <a:cubicBezTo>
                    <a:pt x="6" y="13"/>
                    <a:pt x="6" y="15"/>
                    <a:pt x="7" y="16"/>
                  </a:cubicBezTo>
                  <a:cubicBezTo>
                    <a:pt x="9" y="17"/>
                    <a:pt x="12" y="16"/>
                    <a:pt x="14" y="17"/>
                  </a:cubicBezTo>
                  <a:cubicBezTo>
                    <a:pt x="15" y="17"/>
                    <a:pt x="15" y="19"/>
                    <a:pt x="16" y="19"/>
                  </a:cubicBezTo>
                  <a:cubicBezTo>
                    <a:pt x="18" y="19"/>
                    <a:pt x="20" y="17"/>
                    <a:pt x="22" y="18"/>
                  </a:cubicBezTo>
                  <a:cubicBezTo>
                    <a:pt x="24" y="18"/>
                    <a:pt x="24" y="21"/>
                    <a:pt x="26" y="21"/>
                  </a:cubicBezTo>
                  <a:cubicBezTo>
                    <a:pt x="27" y="22"/>
                    <a:pt x="29" y="22"/>
                    <a:pt x="29" y="21"/>
                  </a:cubicBezTo>
                  <a:cubicBezTo>
                    <a:pt x="30" y="20"/>
                    <a:pt x="29" y="18"/>
                    <a:pt x="30" y="18"/>
                  </a:cubicBezTo>
                  <a:cubicBezTo>
                    <a:pt x="30" y="17"/>
                    <a:pt x="31" y="17"/>
                    <a:pt x="32" y="1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8" name="Freeform 2540">
              <a:extLst>
                <a:ext uri="{FF2B5EF4-FFF2-40B4-BE49-F238E27FC236}">
                  <a16:creationId xmlns:a16="http://schemas.microsoft.com/office/drawing/2014/main" id="{C34B29F4-70DB-4C46-8A16-A78CF81F823D}"/>
                </a:ext>
              </a:extLst>
            </p:cNvPr>
            <p:cNvSpPr>
              <a:spLocks noChangeAspect="1"/>
            </p:cNvSpPr>
            <p:nvPr/>
          </p:nvSpPr>
          <p:spPr bwMode="auto">
            <a:xfrm>
              <a:off x="2674879" y="4123601"/>
              <a:ext cx="124902" cy="73554"/>
            </a:xfrm>
            <a:custGeom>
              <a:avLst/>
              <a:gdLst>
                <a:gd name="T0" fmla="*/ 20 w 75"/>
                <a:gd name="T1" fmla="*/ 45 h 44"/>
                <a:gd name="T2" fmla="*/ 20 w 75"/>
                <a:gd name="T3" fmla="*/ 39 h 44"/>
                <a:gd name="T4" fmla="*/ 18 w 75"/>
                <a:gd name="T5" fmla="*/ 35 h 44"/>
                <a:gd name="T6" fmla="*/ 11 w 75"/>
                <a:gd name="T7" fmla="*/ 36 h 44"/>
                <a:gd name="T8" fmla="*/ 11 w 75"/>
                <a:gd name="T9" fmla="*/ 31 h 44"/>
                <a:gd name="T10" fmla="*/ 6 w 75"/>
                <a:gd name="T11" fmla="*/ 30 h 44"/>
                <a:gd name="T12" fmla="*/ 2 w 75"/>
                <a:gd name="T13" fmla="*/ 28 h 44"/>
                <a:gd name="T14" fmla="*/ 0 w 75"/>
                <a:gd name="T15" fmla="*/ 24 h 44"/>
                <a:gd name="T16" fmla="*/ 0 w 75"/>
                <a:gd name="T17" fmla="*/ 17 h 44"/>
                <a:gd name="T18" fmla="*/ 6 w 75"/>
                <a:gd name="T19" fmla="*/ 13 h 44"/>
                <a:gd name="T20" fmla="*/ 14 w 75"/>
                <a:gd name="T21" fmla="*/ 7 h 44"/>
                <a:gd name="T22" fmla="*/ 16 w 75"/>
                <a:gd name="T23" fmla="*/ 4 h 44"/>
                <a:gd name="T24" fmla="*/ 22 w 75"/>
                <a:gd name="T25" fmla="*/ 0 h 44"/>
                <a:gd name="T26" fmla="*/ 28 w 75"/>
                <a:gd name="T27" fmla="*/ 1 h 44"/>
                <a:gd name="T28" fmla="*/ 30 w 75"/>
                <a:gd name="T29" fmla="*/ 4 h 44"/>
                <a:gd name="T30" fmla="*/ 41 w 75"/>
                <a:gd name="T31" fmla="*/ 4 h 44"/>
                <a:gd name="T32" fmla="*/ 49 w 75"/>
                <a:gd name="T33" fmla="*/ 0 h 44"/>
                <a:gd name="T34" fmla="*/ 54 w 75"/>
                <a:gd name="T35" fmla="*/ 0 h 44"/>
                <a:gd name="T36" fmla="*/ 64 w 75"/>
                <a:gd name="T37" fmla="*/ 1 h 44"/>
                <a:gd name="T38" fmla="*/ 71 w 75"/>
                <a:gd name="T39" fmla="*/ 2 h 44"/>
                <a:gd name="T40" fmla="*/ 76 w 75"/>
                <a:gd name="T41" fmla="*/ 2 h 44"/>
                <a:gd name="T42" fmla="*/ 80 w 75"/>
                <a:gd name="T43" fmla="*/ 6 h 44"/>
                <a:gd name="T44" fmla="*/ 80 w 75"/>
                <a:gd name="T45" fmla="*/ 7 h 44"/>
                <a:gd name="T46" fmla="*/ 76 w 75"/>
                <a:gd name="T47" fmla="*/ 6 h 44"/>
                <a:gd name="T48" fmla="*/ 76 w 75"/>
                <a:gd name="T49" fmla="*/ 11 h 44"/>
                <a:gd name="T50" fmla="*/ 77 w 75"/>
                <a:gd name="T51" fmla="*/ 12 h 44"/>
                <a:gd name="T52" fmla="*/ 83 w 75"/>
                <a:gd name="T53" fmla="*/ 12 h 44"/>
                <a:gd name="T54" fmla="*/ 83 w 75"/>
                <a:gd name="T55" fmla="*/ 11 h 44"/>
                <a:gd name="T56" fmla="*/ 83 w 75"/>
                <a:gd name="T57" fmla="*/ 8 h 44"/>
                <a:gd name="T58" fmla="*/ 89 w 75"/>
                <a:gd name="T59" fmla="*/ 13 h 44"/>
                <a:gd name="T60" fmla="*/ 89 w 75"/>
                <a:gd name="T61" fmla="*/ 18 h 44"/>
                <a:gd name="T62" fmla="*/ 82 w 75"/>
                <a:gd name="T63" fmla="*/ 18 h 44"/>
                <a:gd name="T64" fmla="*/ 78 w 75"/>
                <a:gd name="T65" fmla="*/ 20 h 44"/>
                <a:gd name="T66" fmla="*/ 68 w 75"/>
                <a:gd name="T67" fmla="*/ 24 h 44"/>
                <a:gd name="T68" fmla="*/ 66 w 75"/>
                <a:gd name="T69" fmla="*/ 20 h 44"/>
                <a:gd name="T70" fmla="*/ 60 w 75"/>
                <a:gd name="T71" fmla="*/ 25 h 44"/>
                <a:gd name="T72" fmla="*/ 59 w 75"/>
                <a:gd name="T73" fmla="*/ 30 h 44"/>
                <a:gd name="T74" fmla="*/ 50 w 75"/>
                <a:gd name="T75" fmla="*/ 35 h 44"/>
                <a:gd name="T76" fmla="*/ 44 w 75"/>
                <a:gd name="T77" fmla="*/ 35 h 44"/>
                <a:gd name="T78" fmla="*/ 41 w 75"/>
                <a:gd name="T79" fmla="*/ 39 h 44"/>
                <a:gd name="T80" fmla="*/ 35 w 75"/>
                <a:gd name="T81" fmla="*/ 39 h 44"/>
                <a:gd name="T82" fmla="*/ 35 w 75"/>
                <a:gd name="T83" fmla="*/ 47 h 44"/>
                <a:gd name="T84" fmla="*/ 30 w 75"/>
                <a:gd name="T85" fmla="*/ 53 h 44"/>
                <a:gd name="T86" fmla="*/ 26 w 75"/>
                <a:gd name="T87" fmla="*/ 53 h 44"/>
                <a:gd name="T88" fmla="*/ 24 w 75"/>
                <a:gd name="T89" fmla="*/ 49 h 44"/>
                <a:gd name="T90" fmla="*/ 20 w 75"/>
                <a:gd name="T91" fmla="*/ 45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44"/>
                <a:gd name="T140" fmla="*/ 75 w 75"/>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44">
                  <a:moveTo>
                    <a:pt x="17" y="37"/>
                  </a:moveTo>
                  <a:cubicBezTo>
                    <a:pt x="17" y="35"/>
                    <a:pt x="18" y="34"/>
                    <a:pt x="17" y="32"/>
                  </a:cubicBezTo>
                  <a:cubicBezTo>
                    <a:pt x="17" y="30"/>
                    <a:pt x="16" y="30"/>
                    <a:pt x="15" y="29"/>
                  </a:cubicBezTo>
                  <a:cubicBezTo>
                    <a:pt x="13" y="29"/>
                    <a:pt x="11" y="31"/>
                    <a:pt x="9" y="30"/>
                  </a:cubicBezTo>
                  <a:cubicBezTo>
                    <a:pt x="8" y="29"/>
                    <a:pt x="10" y="27"/>
                    <a:pt x="9" y="26"/>
                  </a:cubicBezTo>
                  <a:cubicBezTo>
                    <a:pt x="8" y="25"/>
                    <a:pt x="6" y="25"/>
                    <a:pt x="5" y="25"/>
                  </a:cubicBezTo>
                  <a:cubicBezTo>
                    <a:pt x="4" y="24"/>
                    <a:pt x="3" y="24"/>
                    <a:pt x="2" y="23"/>
                  </a:cubicBezTo>
                  <a:cubicBezTo>
                    <a:pt x="1" y="22"/>
                    <a:pt x="0" y="21"/>
                    <a:pt x="0" y="20"/>
                  </a:cubicBezTo>
                  <a:cubicBezTo>
                    <a:pt x="0" y="18"/>
                    <a:pt x="0" y="16"/>
                    <a:pt x="0" y="14"/>
                  </a:cubicBezTo>
                  <a:cubicBezTo>
                    <a:pt x="1" y="13"/>
                    <a:pt x="3" y="12"/>
                    <a:pt x="5" y="11"/>
                  </a:cubicBezTo>
                  <a:cubicBezTo>
                    <a:pt x="7" y="9"/>
                    <a:pt x="10" y="8"/>
                    <a:pt x="12" y="6"/>
                  </a:cubicBezTo>
                  <a:cubicBezTo>
                    <a:pt x="13" y="6"/>
                    <a:pt x="12" y="4"/>
                    <a:pt x="13" y="3"/>
                  </a:cubicBezTo>
                  <a:cubicBezTo>
                    <a:pt x="14" y="2"/>
                    <a:pt x="16" y="1"/>
                    <a:pt x="18" y="0"/>
                  </a:cubicBezTo>
                  <a:cubicBezTo>
                    <a:pt x="20" y="0"/>
                    <a:pt x="21" y="0"/>
                    <a:pt x="23" y="1"/>
                  </a:cubicBezTo>
                  <a:cubicBezTo>
                    <a:pt x="24" y="1"/>
                    <a:pt x="24" y="3"/>
                    <a:pt x="25" y="3"/>
                  </a:cubicBezTo>
                  <a:cubicBezTo>
                    <a:pt x="28" y="4"/>
                    <a:pt x="31" y="4"/>
                    <a:pt x="34" y="3"/>
                  </a:cubicBezTo>
                  <a:cubicBezTo>
                    <a:pt x="37" y="3"/>
                    <a:pt x="39" y="1"/>
                    <a:pt x="41" y="0"/>
                  </a:cubicBezTo>
                  <a:cubicBezTo>
                    <a:pt x="43" y="0"/>
                    <a:pt x="44" y="0"/>
                    <a:pt x="45" y="0"/>
                  </a:cubicBezTo>
                  <a:cubicBezTo>
                    <a:pt x="48" y="0"/>
                    <a:pt x="51" y="0"/>
                    <a:pt x="53" y="1"/>
                  </a:cubicBezTo>
                  <a:cubicBezTo>
                    <a:pt x="55" y="1"/>
                    <a:pt x="57" y="2"/>
                    <a:pt x="59" y="2"/>
                  </a:cubicBezTo>
                  <a:cubicBezTo>
                    <a:pt x="60" y="2"/>
                    <a:pt x="62" y="1"/>
                    <a:pt x="63" y="2"/>
                  </a:cubicBezTo>
                  <a:cubicBezTo>
                    <a:pt x="65" y="2"/>
                    <a:pt x="66" y="4"/>
                    <a:pt x="67" y="5"/>
                  </a:cubicBezTo>
                  <a:cubicBezTo>
                    <a:pt x="67" y="6"/>
                    <a:pt x="67" y="6"/>
                    <a:pt x="67" y="6"/>
                  </a:cubicBezTo>
                  <a:cubicBezTo>
                    <a:pt x="66" y="6"/>
                    <a:pt x="64" y="5"/>
                    <a:pt x="63" y="5"/>
                  </a:cubicBezTo>
                  <a:cubicBezTo>
                    <a:pt x="62" y="6"/>
                    <a:pt x="63" y="8"/>
                    <a:pt x="63" y="9"/>
                  </a:cubicBezTo>
                  <a:cubicBezTo>
                    <a:pt x="63" y="9"/>
                    <a:pt x="64" y="10"/>
                    <a:pt x="64" y="10"/>
                  </a:cubicBezTo>
                  <a:cubicBezTo>
                    <a:pt x="66" y="11"/>
                    <a:pt x="67" y="11"/>
                    <a:pt x="69" y="10"/>
                  </a:cubicBezTo>
                  <a:cubicBezTo>
                    <a:pt x="69" y="10"/>
                    <a:pt x="69" y="9"/>
                    <a:pt x="69" y="9"/>
                  </a:cubicBezTo>
                  <a:cubicBezTo>
                    <a:pt x="69" y="8"/>
                    <a:pt x="68" y="6"/>
                    <a:pt x="69" y="7"/>
                  </a:cubicBezTo>
                  <a:cubicBezTo>
                    <a:pt x="71" y="8"/>
                    <a:pt x="73" y="9"/>
                    <a:pt x="74" y="11"/>
                  </a:cubicBezTo>
                  <a:cubicBezTo>
                    <a:pt x="75" y="12"/>
                    <a:pt x="74" y="14"/>
                    <a:pt x="74" y="15"/>
                  </a:cubicBezTo>
                  <a:cubicBezTo>
                    <a:pt x="72" y="15"/>
                    <a:pt x="70" y="14"/>
                    <a:pt x="68" y="15"/>
                  </a:cubicBezTo>
                  <a:cubicBezTo>
                    <a:pt x="67" y="15"/>
                    <a:pt x="66" y="17"/>
                    <a:pt x="65" y="17"/>
                  </a:cubicBezTo>
                  <a:cubicBezTo>
                    <a:pt x="62" y="18"/>
                    <a:pt x="59" y="20"/>
                    <a:pt x="57" y="20"/>
                  </a:cubicBezTo>
                  <a:cubicBezTo>
                    <a:pt x="55" y="20"/>
                    <a:pt x="56" y="17"/>
                    <a:pt x="55" y="17"/>
                  </a:cubicBezTo>
                  <a:cubicBezTo>
                    <a:pt x="53" y="17"/>
                    <a:pt x="51" y="19"/>
                    <a:pt x="50" y="21"/>
                  </a:cubicBezTo>
                  <a:cubicBezTo>
                    <a:pt x="49" y="22"/>
                    <a:pt x="50" y="24"/>
                    <a:pt x="49" y="25"/>
                  </a:cubicBezTo>
                  <a:cubicBezTo>
                    <a:pt x="47" y="27"/>
                    <a:pt x="45" y="28"/>
                    <a:pt x="42" y="29"/>
                  </a:cubicBezTo>
                  <a:cubicBezTo>
                    <a:pt x="40" y="29"/>
                    <a:pt x="38" y="29"/>
                    <a:pt x="37" y="29"/>
                  </a:cubicBezTo>
                  <a:cubicBezTo>
                    <a:pt x="35" y="30"/>
                    <a:pt x="35" y="31"/>
                    <a:pt x="34" y="32"/>
                  </a:cubicBezTo>
                  <a:cubicBezTo>
                    <a:pt x="32" y="32"/>
                    <a:pt x="30" y="31"/>
                    <a:pt x="29" y="32"/>
                  </a:cubicBezTo>
                  <a:cubicBezTo>
                    <a:pt x="28" y="34"/>
                    <a:pt x="30" y="37"/>
                    <a:pt x="29" y="39"/>
                  </a:cubicBezTo>
                  <a:cubicBezTo>
                    <a:pt x="28" y="41"/>
                    <a:pt x="27" y="42"/>
                    <a:pt x="25" y="44"/>
                  </a:cubicBezTo>
                  <a:cubicBezTo>
                    <a:pt x="24" y="44"/>
                    <a:pt x="23" y="44"/>
                    <a:pt x="22" y="44"/>
                  </a:cubicBezTo>
                  <a:cubicBezTo>
                    <a:pt x="21" y="43"/>
                    <a:pt x="20" y="42"/>
                    <a:pt x="20" y="41"/>
                  </a:cubicBezTo>
                  <a:cubicBezTo>
                    <a:pt x="19" y="40"/>
                    <a:pt x="18" y="38"/>
                    <a:pt x="17" y="3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9" name="Freeform 2541">
              <a:extLst>
                <a:ext uri="{FF2B5EF4-FFF2-40B4-BE49-F238E27FC236}">
                  <a16:creationId xmlns:a16="http://schemas.microsoft.com/office/drawing/2014/main" id="{DE94E89B-BF83-6D42-89CB-C89C3FA556AF}"/>
                </a:ext>
              </a:extLst>
            </p:cNvPr>
            <p:cNvSpPr>
              <a:spLocks noChangeAspect="1"/>
            </p:cNvSpPr>
            <p:nvPr/>
          </p:nvSpPr>
          <p:spPr bwMode="auto">
            <a:xfrm>
              <a:off x="2701245" y="4147194"/>
              <a:ext cx="95759" cy="104085"/>
            </a:xfrm>
            <a:custGeom>
              <a:avLst/>
              <a:gdLst>
                <a:gd name="T0" fmla="*/ 31 w 58"/>
                <a:gd name="T1" fmla="*/ 65 h 63"/>
                <a:gd name="T2" fmla="*/ 42 w 58"/>
                <a:gd name="T3" fmla="*/ 70 h 63"/>
                <a:gd name="T4" fmla="*/ 46 w 58"/>
                <a:gd name="T5" fmla="*/ 70 h 63"/>
                <a:gd name="T6" fmla="*/ 51 w 58"/>
                <a:gd name="T7" fmla="*/ 74 h 63"/>
                <a:gd name="T8" fmla="*/ 59 w 58"/>
                <a:gd name="T9" fmla="*/ 74 h 63"/>
                <a:gd name="T10" fmla="*/ 61 w 58"/>
                <a:gd name="T11" fmla="*/ 70 h 63"/>
                <a:gd name="T12" fmla="*/ 57 w 58"/>
                <a:gd name="T13" fmla="*/ 63 h 63"/>
                <a:gd name="T14" fmla="*/ 59 w 58"/>
                <a:gd name="T15" fmla="*/ 55 h 63"/>
                <a:gd name="T16" fmla="*/ 58 w 58"/>
                <a:gd name="T17" fmla="*/ 48 h 63"/>
                <a:gd name="T18" fmla="*/ 62 w 58"/>
                <a:gd name="T19" fmla="*/ 42 h 63"/>
                <a:gd name="T20" fmla="*/ 62 w 58"/>
                <a:gd name="T21" fmla="*/ 26 h 63"/>
                <a:gd name="T22" fmla="*/ 68 w 58"/>
                <a:gd name="T23" fmla="*/ 15 h 63"/>
                <a:gd name="T24" fmla="*/ 68 w 58"/>
                <a:gd name="T25" fmla="*/ 7 h 63"/>
                <a:gd name="T26" fmla="*/ 69 w 58"/>
                <a:gd name="T27" fmla="*/ 1 h 63"/>
                <a:gd name="T28" fmla="*/ 62 w 58"/>
                <a:gd name="T29" fmla="*/ 1 h 63"/>
                <a:gd name="T30" fmla="*/ 58 w 58"/>
                <a:gd name="T31" fmla="*/ 4 h 63"/>
                <a:gd name="T32" fmla="*/ 49 w 58"/>
                <a:gd name="T33" fmla="*/ 7 h 63"/>
                <a:gd name="T34" fmla="*/ 46 w 58"/>
                <a:gd name="T35" fmla="*/ 4 h 63"/>
                <a:gd name="T36" fmla="*/ 40 w 58"/>
                <a:gd name="T37" fmla="*/ 8 h 63"/>
                <a:gd name="T38" fmla="*/ 39 w 58"/>
                <a:gd name="T39" fmla="*/ 13 h 63"/>
                <a:gd name="T40" fmla="*/ 31 w 58"/>
                <a:gd name="T41" fmla="*/ 18 h 63"/>
                <a:gd name="T42" fmla="*/ 25 w 58"/>
                <a:gd name="T43" fmla="*/ 18 h 63"/>
                <a:gd name="T44" fmla="*/ 21 w 58"/>
                <a:gd name="T45" fmla="*/ 21 h 63"/>
                <a:gd name="T46" fmla="*/ 15 w 58"/>
                <a:gd name="T47" fmla="*/ 21 h 63"/>
                <a:gd name="T48" fmla="*/ 15 w 58"/>
                <a:gd name="T49" fmla="*/ 30 h 63"/>
                <a:gd name="T50" fmla="*/ 11 w 58"/>
                <a:gd name="T51" fmla="*/ 36 h 63"/>
                <a:gd name="T52" fmla="*/ 7 w 58"/>
                <a:gd name="T53" fmla="*/ 36 h 63"/>
                <a:gd name="T54" fmla="*/ 5 w 58"/>
                <a:gd name="T55" fmla="*/ 37 h 63"/>
                <a:gd name="T56" fmla="*/ 1 w 58"/>
                <a:gd name="T57" fmla="*/ 33 h 63"/>
                <a:gd name="T58" fmla="*/ 1 w 58"/>
                <a:gd name="T59" fmla="*/ 38 h 63"/>
                <a:gd name="T60" fmla="*/ 15 w 58"/>
                <a:gd name="T61" fmla="*/ 54 h 63"/>
                <a:gd name="T62" fmla="*/ 27 w 58"/>
                <a:gd name="T63" fmla="*/ 67 h 63"/>
                <a:gd name="T64" fmla="*/ 30 w 58"/>
                <a:gd name="T65" fmla="*/ 65 h 63"/>
                <a:gd name="T66" fmla="*/ 27 w 58"/>
                <a:gd name="T67" fmla="*/ 60 h 63"/>
                <a:gd name="T68" fmla="*/ 26 w 58"/>
                <a:gd name="T69" fmla="*/ 51 h 63"/>
                <a:gd name="T70" fmla="*/ 27 w 58"/>
                <a:gd name="T71" fmla="*/ 50 h 63"/>
                <a:gd name="T72" fmla="*/ 36 w 58"/>
                <a:gd name="T73" fmla="*/ 56 h 63"/>
                <a:gd name="T74" fmla="*/ 43 w 58"/>
                <a:gd name="T75" fmla="*/ 64 h 63"/>
                <a:gd name="T76" fmla="*/ 43 w 58"/>
                <a:gd name="T77" fmla="*/ 68 h 63"/>
                <a:gd name="T78" fmla="*/ 32 w 58"/>
                <a:gd name="T79" fmla="*/ 63 h 63"/>
                <a:gd name="T80" fmla="*/ 31 w 58"/>
                <a:gd name="T81" fmla="*/ 6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3"/>
                <a:gd name="T125" fmla="*/ 58 w 58"/>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3">
                  <a:moveTo>
                    <a:pt x="26" y="55"/>
                  </a:moveTo>
                  <a:cubicBezTo>
                    <a:pt x="30" y="55"/>
                    <a:pt x="31" y="58"/>
                    <a:pt x="35" y="59"/>
                  </a:cubicBezTo>
                  <a:cubicBezTo>
                    <a:pt x="36" y="59"/>
                    <a:pt x="38" y="58"/>
                    <a:pt x="39" y="59"/>
                  </a:cubicBezTo>
                  <a:cubicBezTo>
                    <a:pt x="41" y="59"/>
                    <a:pt x="41" y="62"/>
                    <a:pt x="43" y="62"/>
                  </a:cubicBezTo>
                  <a:cubicBezTo>
                    <a:pt x="45" y="63"/>
                    <a:pt x="48" y="63"/>
                    <a:pt x="50" y="62"/>
                  </a:cubicBezTo>
                  <a:cubicBezTo>
                    <a:pt x="51" y="62"/>
                    <a:pt x="51" y="60"/>
                    <a:pt x="51" y="59"/>
                  </a:cubicBezTo>
                  <a:cubicBezTo>
                    <a:pt x="50" y="57"/>
                    <a:pt x="48" y="55"/>
                    <a:pt x="48" y="53"/>
                  </a:cubicBezTo>
                  <a:cubicBezTo>
                    <a:pt x="48" y="50"/>
                    <a:pt x="50" y="48"/>
                    <a:pt x="50" y="46"/>
                  </a:cubicBezTo>
                  <a:cubicBezTo>
                    <a:pt x="50" y="44"/>
                    <a:pt x="48" y="42"/>
                    <a:pt x="49" y="40"/>
                  </a:cubicBezTo>
                  <a:cubicBezTo>
                    <a:pt x="49" y="38"/>
                    <a:pt x="52" y="37"/>
                    <a:pt x="52" y="35"/>
                  </a:cubicBezTo>
                  <a:cubicBezTo>
                    <a:pt x="53" y="31"/>
                    <a:pt x="51" y="26"/>
                    <a:pt x="52" y="22"/>
                  </a:cubicBezTo>
                  <a:cubicBezTo>
                    <a:pt x="53" y="18"/>
                    <a:pt x="56" y="16"/>
                    <a:pt x="57" y="13"/>
                  </a:cubicBezTo>
                  <a:cubicBezTo>
                    <a:pt x="58" y="11"/>
                    <a:pt x="57" y="8"/>
                    <a:pt x="57" y="6"/>
                  </a:cubicBezTo>
                  <a:cubicBezTo>
                    <a:pt x="57" y="4"/>
                    <a:pt x="57" y="3"/>
                    <a:pt x="58" y="1"/>
                  </a:cubicBezTo>
                  <a:cubicBezTo>
                    <a:pt x="56" y="1"/>
                    <a:pt x="54" y="0"/>
                    <a:pt x="52" y="1"/>
                  </a:cubicBezTo>
                  <a:cubicBezTo>
                    <a:pt x="51" y="1"/>
                    <a:pt x="50" y="3"/>
                    <a:pt x="49" y="3"/>
                  </a:cubicBezTo>
                  <a:cubicBezTo>
                    <a:pt x="46" y="4"/>
                    <a:pt x="43" y="6"/>
                    <a:pt x="41" y="6"/>
                  </a:cubicBezTo>
                  <a:cubicBezTo>
                    <a:pt x="39" y="6"/>
                    <a:pt x="40" y="3"/>
                    <a:pt x="39" y="3"/>
                  </a:cubicBezTo>
                  <a:cubicBezTo>
                    <a:pt x="37" y="3"/>
                    <a:pt x="35" y="5"/>
                    <a:pt x="34" y="7"/>
                  </a:cubicBezTo>
                  <a:cubicBezTo>
                    <a:pt x="33" y="8"/>
                    <a:pt x="34" y="10"/>
                    <a:pt x="33" y="11"/>
                  </a:cubicBezTo>
                  <a:cubicBezTo>
                    <a:pt x="31" y="13"/>
                    <a:pt x="29" y="14"/>
                    <a:pt x="26" y="15"/>
                  </a:cubicBezTo>
                  <a:cubicBezTo>
                    <a:pt x="24" y="15"/>
                    <a:pt x="22" y="15"/>
                    <a:pt x="21" y="15"/>
                  </a:cubicBezTo>
                  <a:cubicBezTo>
                    <a:pt x="19" y="16"/>
                    <a:pt x="19" y="17"/>
                    <a:pt x="18" y="18"/>
                  </a:cubicBezTo>
                  <a:cubicBezTo>
                    <a:pt x="16" y="18"/>
                    <a:pt x="14" y="17"/>
                    <a:pt x="13" y="18"/>
                  </a:cubicBezTo>
                  <a:cubicBezTo>
                    <a:pt x="12" y="20"/>
                    <a:pt x="14" y="23"/>
                    <a:pt x="13" y="25"/>
                  </a:cubicBezTo>
                  <a:cubicBezTo>
                    <a:pt x="12" y="27"/>
                    <a:pt x="11" y="28"/>
                    <a:pt x="9" y="30"/>
                  </a:cubicBezTo>
                  <a:cubicBezTo>
                    <a:pt x="8" y="30"/>
                    <a:pt x="7" y="30"/>
                    <a:pt x="6" y="30"/>
                  </a:cubicBezTo>
                  <a:cubicBezTo>
                    <a:pt x="5" y="30"/>
                    <a:pt x="4" y="32"/>
                    <a:pt x="4" y="31"/>
                  </a:cubicBezTo>
                  <a:cubicBezTo>
                    <a:pt x="3" y="31"/>
                    <a:pt x="2" y="28"/>
                    <a:pt x="1" y="28"/>
                  </a:cubicBezTo>
                  <a:cubicBezTo>
                    <a:pt x="0" y="29"/>
                    <a:pt x="0" y="31"/>
                    <a:pt x="1" y="32"/>
                  </a:cubicBezTo>
                  <a:cubicBezTo>
                    <a:pt x="4" y="37"/>
                    <a:pt x="9" y="41"/>
                    <a:pt x="13" y="45"/>
                  </a:cubicBezTo>
                  <a:cubicBezTo>
                    <a:pt x="17" y="49"/>
                    <a:pt x="19" y="53"/>
                    <a:pt x="23" y="56"/>
                  </a:cubicBezTo>
                  <a:cubicBezTo>
                    <a:pt x="24" y="56"/>
                    <a:pt x="24" y="55"/>
                    <a:pt x="25" y="55"/>
                  </a:cubicBezTo>
                  <a:cubicBezTo>
                    <a:pt x="25" y="53"/>
                    <a:pt x="23" y="52"/>
                    <a:pt x="23" y="50"/>
                  </a:cubicBezTo>
                  <a:cubicBezTo>
                    <a:pt x="22" y="48"/>
                    <a:pt x="22" y="45"/>
                    <a:pt x="22" y="43"/>
                  </a:cubicBezTo>
                  <a:cubicBezTo>
                    <a:pt x="22" y="42"/>
                    <a:pt x="23" y="42"/>
                    <a:pt x="23" y="42"/>
                  </a:cubicBezTo>
                  <a:cubicBezTo>
                    <a:pt x="26" y="43"/>
                    <a:pt x="28" y="45"/>
                    <a:pt x="30" y="47"/>
                  </a:cubicBezTo>
                  <a:cubicBezTo>
                    <a:pt x="32" y="49"/>
                    <a:pt x="34" y="51"/>
                    <a:pt x="36" y="54"/>
                  </a:cubicBezTo>
                  <a:cubicBezTo>
                    <a:pt x="36" y="55"/>
                    <a:pt x="37" y="57"/>
                    <a:pt x="36" y="57"/>
                  </a:cubicBezTo>
                  <a:cubicBezTo>
                    <a:pt x="32" y="57"/>
                    <a:pt x="30" y="54"/>
                    <a:pt x="27" y="53"/>
                  </a:cubicBezTo>
                  <a:cubicBezTo>
                    <a:pt x="26" y="53"/>
                    <a:pt x="26" y="54"/>
                    <a:pt x="26" y="5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0" name="Freeform 2542">
              <a:extLst>
                <a:ext uri="{FF2B5EF4-FFF2-40B4-BE49-F238E27FC236}">
                  <a16:creationId xmlns:a16="http://schemas.microsoft.com/office/drawing/2014/main" id="{46896F68-D832-994F-BF0E-3C60D856678B}"/>
                </a:ext>
              </a:extLst>
            </p:cNvPr>
            <p:cNvSpPr>
              <a:spLocks noChangeAspect="1"/>
            </p:cNvSpPr>
            <p:nvPr/>
          </p:nvSpPr>
          <p:spPr bwMode="auto">
            <a:xfrm>
              <a:off x="2799779" y="4276258"/>
              <a:ext cx="116575" cy="61063"/>
            </a:xfrm>
            <a:custGeom>
              <a:avLst/>
              <a:gdLst>
                <a:gd name="T0" fmla="*/ 76 w 70"/>
                <a:gd name="T1" fmla="*/ 40 h 36"/>
                <a:gd name="T2" fmla="*/ 79 w 70"/>
                <a:gd name="T3" fmla="*/ 35 h 36"/>
                <a:gd name="T4" fmla="*/ 83 w 70"/>
                <a:gd name="T5" fmla="*/ 35 h 36"/>
                <a:gd name="T6" fmla="*/ 84 w 70"/>
                <a:gd name="T7" fmla="*/ 27 h 36"/>
                <a:gd name="T8" fmla="*/ 82 w 70"/>
                <a:gd name="T9" fmla="*/ 22 h 36"/>
                <a:gd name="T10" fmla="*/ 84 w 70"/>
                <a:gd name="T11" fmla="*/ 18 h 36"/>
                <a:gd name="T12" fmla="*/ 77 w 70"/>
                <a:gd name="T13" fmla="*/ 10 h 36"/>
                <a:gd name="T14" fmla="*/ 65 w 70"/>
                <a:gd name="T15" fmla="*/ 6 h 36"/>
                <a:gd name="T16" fmla="*/ 56 w 70"/>
                <a:gd name="T17" fmla="*/ 1 h 36"/>
                <a:gd name="T18" fmla="*/ 50 w 70"/>
                <a:gd name="T19" fmla="*/ 5 h 36"/>
                <a:gd name="T20" fmla="*/ 40 w 70"/>
                <a:gd name="T21" fmla="*/ 7 h 36"/>
                <a:gd name="T22" fmla="*/ 26 w 70"/>
                <a:gd name="T23" fmla="*/ 15 h 36"/>
                <a:gd name="T24" fmla="*/ 19 w 70"/>
                <a:gd name="T25" fmla="*/ 12 h 36"/>
                <a:gd name="T26" fmla="*/ 13 w 70"/>
                <a:gd name="T27" fmla="*/ 12 h 36"/>
                <a:gd name="T28" fmla="*/ 10 w 70"/>
                <a:gd name="T29" fmla="*/ 5 h 36"/>
                <a:gd name="T30" fmla="*/ 4 w 70"/>
                <a:gd name="T31" fmla="*/ 1 h 36"/>
                <a:gd name="T32" fmla="*/ 2 w 70"/>
                <a:gd name="T33" fmla="*/ 9 h 36"/>
                <a:gd name="T34" fmla="*/ 6 w 70"/>
                <a:gd name="T35" fmla="*/ 13 h 36"/>
                <a:gd name="T36" fmla="*/ 2 w 70"/>
                <a:gd name="T37" fmla="*/ 17 h 36"/>
                <a:gd name="T38" fmla="*/ 2 w 70"/>
                <a:gd name="T39" fmla="*/ 22 h 36"/>
                <a:gd name="T40" fmla="*/ 0 w 70"/>
                <a:gd name="T41" fmla="*/ 26 h 36"/>
                <a:gd name="T42" fmla="*/ 11 w 70"/>
                <a:gd name="T43" fmla="*/ 26 h 36"/>
                <a:gd name="T44" fmla="*/ 19 w 70"/>
                <a:gd name="T45" fmla="*/ 26 h 36"/>
                <a:gd name="T46" fmla="*/ 22 w 70"/>
                <a:gd name="T47" fmla="*/ 33 h 36"/>
                <a:gd name="T48" fmla="*/ 24 w 70"/>
                <a:gd name="T49" fmla="*/ 37 h 36"/>
                <a:gd name="T50" fmla="*/ 28 w 70"/>
                <a:gd name="T51" fmla="*/ 31 h 36"/>
                <a:gd name="T52" fmla="*/ 30 w 70"/>
                <a:gd name="T53" fmla="*/ 38 h 36"/>
                <a:gd name="T54" fmla="*/ 35 w 70"/>
                <a:gd name="T55" fmla="*/ 43 h 36"/>
                <a:gd name="T56" fmla="*/ 44 w 70"/>
                <a:gd name="T57" fmla="*/ 39 h 36"/>
                <a:gd name="T58" fmla="*/ 41 w 70"/>
                <a:gd name="T59" fmla="*/ 32 h 36"/>
                <a:gd name="T60" fmla="*/ 37 w 70"/>
                <a:gd name="T61" fmla="*/ 26 h 36"/>
                <a:gd name="T62" fmla="*/ 42 w 70"/>
                <a:gd name="T63" fmla="*/ 23 h 36"/>
                <a:gd name="T64" fmla="*/ 47 w 70"/>
                <a:gd name="T65" fmla="*/ 20 h 36"/>
                <a:gd name="T66" fmla="*/ 47 w 70"/>
                <a:gd name="T67" fmla="*/ 13 h 36"/>
                <a:gd name="T68" fmla="*/ 56 w 70"/>
                <a:gd name="T69" fmla="*/ 10 h 36"/>
                <a:gd name="T70" fmla="*/ 65 w 70"/>
                <a:gd name="T71" fmla="*/ 16 h 36"/>
                <a:gd name="T72" fmla="*/ 70 w 70"/>
                <a:gd name="T73" fmla="*/ 18 h 36"/>
                <a:gd name="T74" fmla="*/ 72 w 70"/>
                <a:gd name="T75" fmla="*/ 27 h 36"/>
                <a:gd name="T76" fmla="*/ 68 w 70"/>
                <a:gd name="T77" fmla="*/ 28 h 36"/>
                <a:gd name="T78" fmla="*/ 71 w 70"/>
                <a:gd name="T79" fmla="*/ 35 h 36"/>
                <a:gd name="T80" fmla="*/ 76 w 70"/>
                <a:gd name="T81" fmla="*/ 40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36"/>
                <a:gd name="T125" fmla="*/ 70 w 70"/>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36">
                  <a:moveTo>
                    <a:pt x="63" y="33"/>
                  </a:moveTo>
                  <a:cubicBezTo>
                    <a:pt x="64" y="32"/>
                    <a:pt x="65" y="30"/>
                    <a:pt x="66" y="29"/>
                  </a:cubicBezTo>
                  <a:cubicBezTo>
                    <a:pt x="67" y="28"/>
                    <a:pt x="69" y="30"/>
                    <a:pt x="69" y="29"/>
                  </a:cubicBezTo>
                  <a:cubicBezTo>
                    <a:pt x="70" y="27"/>
                    <a:pt x="70" y="25"/>
                    <a:pt x="70" y="22"/>
                  </a:cubicBezTo>
                  <a:cubicBezTo>
                    <a:pt x="70" y="21"/>
                    <a:pt x="68" y="19"/>
                    <a:pt x="68" y="18"/>
                  </a:cubicBezTo>
                  <a:cubicBezTo>
                    <a:pt x="68" y="16"/>
                    <a:pt x="69" y="16"/>
                    <a:pt x="70" y="15"/>
                  </a:cubicBezTo>
                  <a:cubicBezTo>
                    <a:pt x="68" y="12"/>
                    <a:pt x="67" y="10"/>
                    <a:pt x="64" y="8"/>
                  </a:cubicBezTo>
                  <a:cubicBezTo>
                    <a:pt x="61" y="6"/>
                    <a:pt x="58" y="7"/>
                    <a:pt x="54" y="5"/>
                  </a:cubicBezTo>
                  <a:cubicBezTo>
                    <a:pt x="52" y="4"/>
                    <a:pt x="50" y="1"/>
                    <a:pt x="47" y="1"/>
                  </a:cubicBezTo>
                  <a:cubicBezTo>
                    <a:pt x="45" y="0"/>
                    <a:pt x="44" y="4"/>
                    <a:pt x="42" y="4"/>
                  </a:cubicBezTo>
                  <a:cubicBezTo>
                    <a:pt x="39" y="5"/>
                    <a:pt x="35" y="5"/>
                    <a:pt x="33" y="6"/>
                  </a:cubicBezTo>
                  <a:cubicBezTo>
                    <a:pt x="29" y="7"/>
                    <a:pt x="26" y="11"/>
                    <a:pt x="22" y="12"/>
                  </a:cubicBezTo>
                  <a:cubicBezTo>
                    <a:pt x="20" y="13"/>
                    <a:pt x="18" y="10"/>
                    <a:pt x="16" y="10"/>
                  </a:cubicBezTo>
                  <a:cubicBezTo>
                    <a:pt x="14" y="10"/>
                    <a:pt x="12" y="11"/>
                    <a:pt x="11" y="10"/>
                  </a:cubicBezTo>
                  <a:cubicBezTo>
                    <a:pt x="9" y="9"/>
                    <a:pt x="9" y="6"/>
                    <a:pt x="8" y="4"/>
                  </a:cubicBezTo>
                  <a:cubicBezTo>
                    <a:pt x="7" y="3"/>
                    <a:pt x="4" y="2"/>
                    <a:pt x="3" y="1"/>
                  </a:cubicBezTo>
                  <a:cubicBezTo>
                    <a:pt x="3" y="3"/>
                    <a:pt x="1" y="5"/>
                    <a:pt x="2" y="7"/>
                  </a:cubicBezTo>
                  <a:cubicBezTo>
                    <a:pt x="2" y="9"/>
                    <a:pt x="5" y="9"/>
                    <a:pt x="5" y="11"/>
                  </a:cubicBezTo>
                  <a:cubicBezTo>
                    <a:pt x="5" y="12"/>
                    <a:pt x="2" y="12"/>
                    <a:pt x="2" y="14"/>
                  </a:cubicBezTo>
                  <a:cubicBezTo>
                    <a:pt x="1" y="15"/>
                    <a:pt x="2" y="16"/>
                    <a:pt x="2" y="18"/>
                  </a:cubicBezTo>
                  <a:cubicBezTo>
                    <a:pt x="2" y="19"/>
                    <a:pt x="1" y="20"/>
                    <a:pt x="0" y="21"/>
                  </a:cubicBezTo>
                  <a:cubicBezTo>
                    <a:pt x="3" y="21"/>
                    <a:pt x="6" y="21"/>
                    <a:pt x="9" y="21"/>
                  </a:cubicBezTo>
                  <a:cubicBezTo>
                    <a:pt x="11" y="21"/>
                    <a:pt x="14" y="20"/>
                    <a:pt x="16" y="21"/>
                  </a:cubicBezTo>
                  <a:cubicBezTo>
                    <a:pt x="17" y="22"/>
                    <a:pt x="17" y="25"/>
                    <a:pt x="18" y="27"/>
                  </a:cubicBezTo>
                  <a:cubicBezTo>
                    <a:pt x="18" y="28"/>
                    <a:pt x="18" y="31"/>
                    <a:pt x="20" y="30"/>
                  </a:cubicBezTo>
                  <a:cubicBezTo>
                    <a:pt x="22" y="30"/>
                    <a:pt x="21" y="25"/>
                    <a:pt x="23" y="25"/>
                  </a:cubicBezTo>
                  <a:cubicBezTo>
                    <a:pt x="25" y="25"/>
                    <a:pt x="24" y="29"/>
                    <a:pt x="25" y="31"/>
                  </a:cubicBezTo>
                  <a:cubicBezTo>
                    <a:pt x="26" y="33"/>
                    <a:pt x="27" y="35"/>
                    <a:pt x="29" y="35"/>
                  </a:cubicBezTo>
                  <a:cubicBezTo>
                    <a:pt x="32" y="36"/>
                    <a:pt x="36" y="35"/>
                    <a:pt x="37" y="32"/>
                  </a:cubicBezTo>
                  <a:cubicBezTo>
                    <a:pt x="38" y="30"/>
                    <a:pt x="35" y="28"/>
                    <a:pt x="34" y="26"/>
                  </a:cubicBezTo>
                  <a:cubicBezTo>
                    <a:pt x="33" y="24"/>
                    <a:pt x="30" y="23"/>
                    <a:pt x="31" y="21"/>
                  </a:cubicBezTo>
                  <a:cubicBezTo>
                    <a:pt x="31" y="19"/>
                    <a:pt x="33" y="19"/>
                    <a:pt x="35" y="19"/>
                  </a:cubicBezTo>
                  <a:cubicBezTo>
                    <a:pt x="36" y="18"/>
                    <a:pt x="38" y="17"/>
                    <a:pt x="39" y="16"/>
                  </a:cubicBezTo>
                  <a:cubicBezTo>
                    <a:pt x="40" y="14"/>
                    <a:pt x="38" y="12"/>
                    <a:pt x="39" y="11"/>
                  </a:cubicBezTo>
                  <a:cubicBezTo>
                    <a:pt x="41" y="9"/>
                    <a:pt x="45" y="8"/>
                    <a:pt x="47" y="8"/>
                  </a:cubicBezTo>
                  <a:cubicBezTo>
                    <a:pt x="50" y="9"/>
                    <a:pt x="52" y="12"/>
                    <a:pt x="54" y="13"/>
                  </a:cubicBezTo>
                  <a:cubicBezTo>
                    <a:pt x="55" y="14"/>
                    <a:pt x="57" y="14"/>
                    <a:pt x="58" y="15"/>
                  </a:cubicBezTo>
                  <a:cubicBezTo>
                    <a:pt x="59" y="17"/>
                    <a:pt x="60" y="20"/>
                    <a:pt x="60" y="22"/>
                  </a:cubicBezTo>
                  <a:cubicBezTo>
                    <a:pt x="60" y="23"/>
                    <a:pt x="58" y="22"/>
                    <a:pt x="57" y="23"/>
                  </a:cubicBezTo>
                  <a:cubicBezTo>
                    <a:pt x="57" y="25"/>
                    <a:pt x="58" y="27"/>
                    <a:pt x="59" y="29"/>
                  </a:cubicBezTo>
                  <a:cubicBezTo>
                    <a:pt x="60" y="30"/>
                    <a:pt x="62" y="32"/>
                    <a:pt x="63" y="3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1" name="Freeform 2543">
              <a:extLst>
                <a:ext uri="{FF2B5EF4-FFF2-40B4-BE49-F238E27FC236}">
                  <a16:creationId xmlns:a16="http://schemas.microsoft.com/office/drawing/2014/main" id="{82E136C3-AE61-4142-93C6-899004048400}"/>
                </a:ext>
              </a:extLst>
            </p:cNvPr>
            <p:cNvSpPr>
              <a:spLocks noChangeAspect="1"/>
            </p:cNvSpPr>
            <p:nvPr/>
          </p:nvSpPr>
          <p:spPr bwMode="auto">
            <a:xfrm>
              <a:off x="2737328" y="4238787"/>
              <a:ext cx="70778" cy="77717"/>
            </a:xfrm>
            <a:custGeom>
              <a:avLst/>
              <a:gdLst>
                <a:gd name="T0" fmla="*/ 49 w 42"/>
                <a:gd name="T1" fmla="*/ 29 h 47"/>
                <a:gd name="T2" fmla="*/ 47 w 42"/>
                <a:gd name="T3" fmla="*/ 26 h 47"/>
                <a:gd name="T4" fmla="*/ 44 w 42"/>
                <a:gd name="T5" fmla="*/ 23 h 47"/>
                <a:gd name="T6" fmla="*/ 36 w 42"/>
                <a:gd name="T7" fmla="*/ 15 h 47"/>
                <a:gd name="T8" fmla="*/ 36 w 42"/>
                <a:gd name="T9" fmla="*/ 8 h 47"/>
                <a:gd name="T10" fmla="*/ 35 w 42"/>
                <a:gd name="T11" fmla="*/ 5 h 47"/>
                <a:gd name="T12" fmla="*/ 34 w 42"/>
                <a:gd name="T13" fmla="*/ 8 h 47"/>
                <a:gd name="T14" fmla="*/ 25 w 42"/>
                <a:gd name="T15" fmla="*/ 8 h 47"/>
                <a:gd name="T16" fmla="*/ 21 w 42"/>
                <a:gd name="T17" fmla="*/ 5 h 47"/>
                <a:gd name="T18" fmla="*/ 16 w 42"/>
                <a:gd name="T19" fmla="*/ 5 h 47"/>
                <a:gd name="T20" fmla="*/ 5 w 42"/>
                <a:gd name="T21" fmla="*/ 0 h 47"/>
                <a:gd name="T22" fmla="*/ 4 w 42"/>
                <a:gd name="T23" fmla="*/ 0 h 47"/>
                <a:gd name="T24" fmla="*/ 1 w 42"/>
                <a:gd name="T25" fmla="*/ 1 h 47"/>
                <a:gd name="T26" fmla="*/ 0 w 42"/>
                <a:gd name="T27" fmla="*/ 5 h 47"/>
                <a:gd name="T28" fmla="*/ 1 w 42"/>
                <a:gd name="T29" fmla="*/ 8 h 47"/>
                <a:gd name="T30" fmla="*/ 1 w 42"/>
                <a:gd name="T31" fmla="*/ 12 h 47"/>
                <a:gd name="T32" fmla="*/ 0 w 42"/>
                <a:gd name="T33" fmla="*/ 19 h 47"/>
                <a:gd name="T34" fmla="*/ 1 w 42"/>
                <a:gd name="T35" fmla="*/ 23 h 47"/>
                <a:gd name="T36" fmla="*/ 7 w 42"/>
                <a:gd name="T37" fmla="*/ 26 h 47"/>
                <a:gd name="T38" fmla="*/ 12 w 42"/>
                <a:gd name="T39" fmla="*/ 27 h 47"/>
                <a:gd name="T40" fmla="*/ 12 w 42"/>
                <a:gd name="T41" fmla="*/ 25 h 47"/>
                <a:gd name="T42" fmla="*/ 10 w 42"/>
                <a:gd name="T43" fmla="*/ 19 h 47"/>
                <a:gd name="T44" fmla="*/ 11 w 42"/>
                <a:gd name="T45" fmla="*/ 18 h 47"/>
                <a:gd name="T46" fmla="*/ 16 w 42"/>
                <a:gd name="T47" fmla="*/ 23 h 47"/>
                <a:gd name="T48" fmla="*/ 18 w 42"/>
                <a:gd name="T49" fmla="*/ 29 h 47"/>
                <a:gd name="T50" fmla="*/ 28 w 42"/>
                <a:gd name="T51" fmla="*/ 32 h 47"/>
                <a:gd name="T52" fmla="*/ 34 w 42"/>
                <a:gd name="T53" fmla="*/ 38 h 47"/>
                <a:gd name="T54" fmla="*/ 34 w 42"/>
                <a:gd name="T55" fmla="*/ 46 h 47"/>
                <a:gd name="T56" fmla="*/ 39 w 42"/>
                <a:gd name="T57" fmla="*/ 50 h 47"/>
                <a:gd name="T58" fmla="*/ 36 w 42"/>
                <a:gd name="T59" fmla="*/ 46 h 47"/>
                <a:gd name="T60" fmla="*/ 36 w 42"/>
                <a:gd name="T61" fmla="*/ 43 h 47"/>
                <a:gd name="T62" fmla="*/ 40 w 42"/>
                <a:gd name="T63" fmla="*/ 46 h 47"/>
                <a:gd name="T64" fmla="*/ 45 w 42"/>
                <a:gd name="T65" fmla="*/ 55 h 47"/>
                <a:gd name="T66" fmla="*/ 45 w 42"/>
                <a:gd name="T67" fmla="*/ 52 h 47"/>
                <a:gd name="T68" fmla="*/ 47 w 42"/>
                <a:gd name="T69" fmla="*/ 49 h 47"/>
                <a:gd name="T70" fmla="*/ 47 w 42"/>
                <a:gd name="T71" fmla="*/ 44 h 47"/>
                <a:gd name="T72" fmla="*/ 51 w 42"/>
                <a:gd name="T73" fmla="*/ 41 h 47"/>
                <a:gd name="T74" fmla="*/ 47 w 42"/>
                <a:gd name="T75" fmla="*/ 36 h 47"/>
                <a:gd name="T76" fmla="*/ 49 w 42"/>
                <a:gd name="T77" fmla="*/ 29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47"/>
                <a:gd name="T119" fmla="*/ 42 w 42"/>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47">
                  <a:moveTo>
                    <a:pt x="40" y="24"/>
                  </a:moveTo>
                  <a:cubicBezTo>
                    <a:pt x="40" y="23"/>
                    <a:pt x="40" y="23"/>
                    <a:pt x="39" y="22"/>
                  </a:cubicBezTo>
                  <a:cubicBezTo>
                    <a:pt x="38" y="21"/>
                    <a:pt x="37" y="20"/>
                    <a:pt x="36" y="19"/>
                  </a:cubicBezTo>
                  <a:cubicBezTo>
                    <a:pt x="34" y="17"/>
                    <a:pt x="31" y="15"/>
                    <a:pt x="30" y="13"/>
                  </a:cubicBezTo>
                  <a:cubicBezTo>
                    <a:pt x="29" y="11"/>
                    <a:pt x="30" y="9"/>
                    <a:pt x="30" y="7"/>
                  </a:cubicBezTo>
                  <a:cubicBezTo>
                    <a:pt x="30" y="6"/>
                    <a:pt x="29" y="5"/>
                    <a:pt x="29" y="4"/>
                  </a:cubicBezTo>
                  <a:cubicBezTo>
                    <a:pt x="29" y="5"/>
                    <a:pt x="29" y="7"/>
                    <a:pt x="28" y="7"/>
                  </a:cubicBezTo>
                  <a:cubicBezTo>
                    <a:pt x="26" y="8"/>
                    <a:pt x="23" y="8"/>
                    <a:pt x="21" y="7"/>
                  </a:cubicBezTo>
                  <a:cubicBezTo>
                    <a:pt x="19" y="7"/>
                    <a:pt x="19" y="4"/>
                    <a:pt x="17" y="4"/>
                  </a:cubicBezTo>
                  <a:cubicBezTo>
                    <a:pt x="16" y="3"/>
                    <a:pt x="14" y="4"/>
                    <a:pt x="13" y="4"/>
                  </a:cubicBezTo>
                  <a:cubicBezTo>
                    <a:pt x="9" y="3"/>
                    <a:pt x="8" y="0"/>
                    <a:pt x="4" y="0"/>
                  </a:cubicBezTo>
                  <a:lnTo>
                    <a:pt x="3" y="0"/>
                  </a:lnTo>
                  <a:cubicBezTo>
                    <a:pt x="2" y="0"/>
                    <a:pt x="2" y="1"/>
                    <a:pt x="1" y="1"/>
                  </a:cubicBezTo>
                  <a:cubicBezTo>
                    <a:pt x="1" y="2"/>
                    <a:pt x="0" y="3"/>
                    <a:pt x="0" y="4"/>
                  </a:cubicBezTo>
                  <a:cubicBezTo>
                    <a:pt x="0" y="5"/>
                    <a:pt x="1" y="6"/>
                    <a:pt x="1" y="7"/>
                  </a:cubicBezTo>
                  <a:cubicBezTo>
                    <a:pt x="1" y="8"/>
                    <a:pt x="1" y="9"/>
                    <a:pt x="1" y="10"/>
                  </a:cubicBezTo>
                  <a:cubicBezTo>
                    <a:pt x="1" y="12"/>
                    <a:pt x="0" y="14"/>
                    <a:pt x="0" y="16"/>
                  </a:cubicBezTo>
                  <a:cubicBezTo>
                    <a:pt x="0" y="17"/>
                    <a:pt x="0" y="18"/>
                    <a:pt x="1" y="19"/>
                  </a:cubicBezTo>
                  <a:cubicBezTo>
                    <a:pt x="3" y="20"/>
                    <a:pt x="4" y="21"/>
                    <a:pt x="6" y="22"/>
                  </a:cubicBezTo>
                  <a:cubicBezTo>
                    <a:pt x="7" y="23"/>
                    <a:pt x="9" y="24"/>
                    <a:pt x="10" y="23"/>
                  </a:cubicBezTo>
                  <a:cubicBezTo>
                    <a:pt x="11" y="23"/>
                    <a:pt x="10" y="22"/>
                    <a:pt x="10" y="21"/>
                  </a:cubicBezTo>
                  <a:cubicBezTo>
                    <a:pt x="10" y="19"/>
                    <a:pt x="8" y="18"/>
                    <a:pt x="8" y="16"/>
                  </a:cubicBezTo>
                  <a:cubicBezTo>
                    <a:pt x="8" y="15"/>
                    <a:pt x="9" y="15"/>
                    <a:pt x="9" y="15"/>
                  </a:cubicBezTo>
                  <a:cubicBezTo>
                    <a:pt x="11" y="16"/>
                    <a:pt x="12" y="18"/>
                    <a:pt x="13" y="19"/>
                  </a:cubicBezTo>
                  <a:cubicBezTo>
                    <a:pt x="14" y="21"/>
                    <a:pt x="13" y="23"/>
                    <a:pt x="15" y="24"/>
                  </a:cubicBezTo>
                  <a:cubicBezTo>
                    <a:pt x="17" y="26"/>
                    <a:pt x="21" y="25"/>
                    <a:pt x="23" y="27"/>
                  </a:cubicBezTo>
                  <a:cubicBezTo>
                    <a:pt x="25" y="28"/>
                    <a:pt x="27" y="30"/>
                    <a:pt x="28" y="32"/>
                  </a:cubicBezTo>
                  <a:cubicBezTo>
                    <a:pt x="28" y="34"/>
                    <a:pt x="27" y="37"/>
                    <a:pt x="28" y="39"/>
                  </a:cubicBezTo>
                  <a:cubicBezTo>
                    <a:pt x="28" y="41"/>
                    <a:pt x="31" y="42"/>
                    <a:pt x="32" y="42"/>
                  </a:cubicBezTo>
                  <a:cubicBezTo>
                    <a:pt x="34" y="42"/>
                    <a:pt x="31" y="40"/>
                    <a:pt x="30" y="39"/>
                  </a:cubicBezTo>
                  <a:cubicBezTo>
                    <a:pt x="30" y="38"/>
                    <a:pt x="29" y="36"/>
                    <a:pt x="30" y="36"/>
                  </a:cubicBezTo>
                  <a:cubicBezTo>
                    <a:pt x="32" y="36"/>
                    <a:pt x="32" y="38"/>
                    <a:pt x="33" y="39"/>
                  </a:cubicBezTo>
                  <a:cubicBezTo>
                    <a:pt x="35" y="41"/>
                    <a:pt x="35" y="44"/>
                    <a:pt x="37" y="46"/>
                  </a:cubicBezTo>
                  <a:cubicBezTo>
                    <a:pt x="37" y="47"/>
                    <a:pt x="37" y="44"/>
                    <a:pt x="37" y="44"/>
                  </a:cubicBezTo>
                  <a:cubicBezTo>
                    <a:pt x="38" y="43"/>
                    <a:pt x="39" y="42"/>
                    <a:pt x="39" y="41"/>
                  </a:cubicBezTo>
                  <a:cubicBezTo>
                    <a:pt x="39" y="39"/>
                    <a:pt x="38" y="38"/>
                    <a:pt x="39" y="37"/>
                  </a:cubicBezTo>
                  <a:cubicBezTo>
                    <a:pt x="39" y="35"/>
                    <a:pt x="42" y="35"/>
                    <a:pt x="42" y="34"/>
                  </a:cubicBezTo>
                  <a:cubicBezTo>
                    <a:pt x="42" y="32"/>
                    <a:pt x="39" y="32"/>
                    <a:pt x="39" y="30"/>
                  </a:cubicBezTo>
                  <a:cubicBezTo>
                    <a:pt x="38" y="28"/>
                    <a:pt x="40" y="26"/>
                    <a:pt x="40" y="2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2" name="Freeform 2544">
              <a:extLst>
                <a:ext uri="{FF2B5EF4-FFF2-40B4-BE49-F238E27FC236}">
                  <a16:creationId xmlns:a16="http://schemas.microsoft.com/office/drawing/2014/main" id="{01149F28-8F22-614D-A7FF-5D21B279C252}"/>
                </a:ext>
              </a:extLst>
            </p:cNvPr>
            <p:cNvSpPr>
              <a:spLocks noChangeAspect="1"/>
            </p:cNvSpPr>
            <p:nvPr/>
          </p:nvSpPr>
          <p:spPr bwMode="auto">
            <a:xfrm>
              <a:off x="2880271" y="4208256"/>
              <a:ext cx="253968" cy="401074"/>
            </a:xfrm>
            <a:custGeom>
              <a:avLst/>
              <a:gdLst>
                <a:gd name="T0" fmla="*/ 33 w 152"/>
                <a:gd name="T1" fmla="*/ 80 h 241"/>
                <a:gd name="T2" fmla="*/ 41 w 152"/>
                <a:gd name="T3" fmla="*/ 65 h 241"/>
                <a:gd name="T4" fmla="*/ 51 w 152"/>
                <a:gd name="T5" fmla="*/ 50 h 241"/>
                <a:gd name="T6" fmla="*/ 61 w 152"/>
                <a:gd name="T7" fmla="*/ 29 h 241"/>
                <a:gd name="T8" fmla="*/ 73 w 152"/>
                <a:gd name="T9" fmla="*/ 26 h 241"/>
                <a:gd name="T10" fmla="*/ 95 w 152"/>
                <a:gd name="T11" fmla="*/ 18 h 241"/>
                <a:gd name="T12" fmla="*/ 110 w 152"/>
                <a:gd name="T13" fmla="*/ 6 h 241"/>
                <a:gd name="T14" fmla="*/ 122 w 152"/>
                <a:gd name="T15" fmla="*/ 8 h 241"/>
                <a:gd name="T16" fmla="*/ 104 w 152"/>
                <a:gd name="T17" fmla="*/ 24 h 241"/>
                <a:gd name="T18" fmla="*/ 85 w 152"/>
                <a:gd name="T19" fmla="*/ 59 h 241"/>
                <a:gd name="T20" fmla="*/ 98 w 152"/>
                <a:gd name="T21" fmla="*/ 60 h 241"/>
                <a:gd name="T22" fmla="*/ 104 w 152"/>
                <a:gd name="T23" fmla="*/ 90 h 241"/>
                <a:gd name="T24" fmla="*/ 122 w 152"/>
                <a:gd name="T25" fmla="*/ 94 h 241"/>
                <a:gd name="T26" fmla="*/ 136 w 152"/>
                <a:gd name="T27" fmla="*/ 96 h 241"/>
                <a:gd name="T28" fmla="*/ 153 w 152"/>
                <a:gd name="T29" fmla="*/ 109 h 241"/>
                <a:gd name="T30" fmla="*/ 175 w 152"/>
                <a:gd name="T31" fmla="*/ 109 h 241"/>
                <a:gd name="T32" fmla="*/ 171 w 152"/>
                <a:gd name="T33" fmla="*/ 128 h 241"/>
                <a:gd name="T34" fmla="*/ 172 w 152"/>
                <a:gd name="T35" fmla="*/ 149 h 241"/>
                <a:gd name="T36" fmla="*/ 167 w 152"/>
                <a:gd name="T37" fmla="*/ 165 h 241"/>
                <a:gd name="T38" fmla="*/ 183 w 152"/>
                <a:gd name="T39" fmla="*/ 192 h 241"/>
                <a:gd name="T40" fmla="*/ 172 w 152"/>
                <a:gd name="T41" fmla="*/ 177 h 241"/>
                <a:gd name="T42" fmla="*/ 163 w 152"/>
                <a:gd name="T43" fmla="*/ 183 h 241"/>
                <a:gd name="T44" fmla="*/ 146 w 152"/>
                <a:gd name="T45" fmla="*/ 194 h 241"/>
                <a:gd name="T46" fmla="*/ 140 w 152"/>
                <a:gd name="T47" fmla="*/ 201 h 241"/>
                <a:gd name="T48" fmla="*/ 142 w 152"/>
                <a:gd name="T49" fmla="*/ 225 h 241"/>
                <a:gd name="T50" fmla="*/ 138 w 152"/>
                <a:gd name="T51" fmla="*/ 289 h 241"/>
                <a:gd name="T52" fmla="*/ 134 w 152"/>
                <a:gd name="T53" fmla="*/ 277 h 241"/>
                <a:gd name="T54" fmla="*/ 131 w 152"/>
                <a:gd name="T55" fmla="*/ 258 h 241"/>
                <a:gd name="T56" fmla="*/ 116 w 152"/>
                <a:gd name="T57" fmla="*/ 255 h 241"/>
                <a:gd name="T58" fmla="*/ 93 w 152"/>
                <a:gd name="T59" fmla="*/ 254 h 241"/>
                <a:gd name="T60" fmla="*/ 88 w 152"/>
                <a:gd name="T61" fmla="*/ 243 h 241"/>
                <a:gd name="T62" fmla="*/ 71 w 152"/>
                <a:gd name="T63" fmla="*/ 233 h 241"/>
                <a:gd name="T64" fmla="*/ 58 w 152"/>
                <a:gd name="T65" fmla="*/ 216 h 241"/>
                <a:gd name="T66" fmla="*/ 39 w 152"/>
                <a:gd name="T67" fmla="*/ 206 h 241"/>
                <a:gd name="T68" fmla="*/ 28 w 152"/>
                <a:gd name="T69" fmla="*/ 206 h 241"/>
                <a:gd name="T70" fmla="*/ 13 w 152"/>
                <a:gd name="T71" fmla="*/ 198 h 241"/>
                <a:gd name="T72" fmla="*/ 1 w 152"/>
                <a:gd name="T73" fmla="*/ 186 h 241"/>
                <a:gd name="T74" fmla="*/ 4 w 152"/>
                <a:gd name="T75" fmla="*/ 176 h 241"/>
                <a:gd name="T76" fmla="*/ 19 w 152"/>
                <a:gd name="T77" fmla="*/ 168 h 241"/>
                <a:gd name="T78" fmla="*/ 29 w 152"/>
                <a:gd name="T79" fmla="*/ 149 h 241"/>
                <a:gd name="T80" fmla="*/ 20 w 152"/>
                <a:gd name="T81" fmla="*/ 140 h 241"/>
                <a:gd name="T82" fmla="*/ 20 w 152"/>
                <a:gd name="T83" fmla="*/ 121 h 241"/>
                <a:gd name="T84" fmla="*/ 25 w 152"/>
                <a:gd name="T85" fmla="*/ 104 h 241"/>
                <a:gd name="T86" fmla="*/ 17 w 152"/>
                <a:gd name="T87" fmla="*/ 89 h 241"/>
                <a:gd name="T88" fmla="*/ 25 w 152"/>
                <a:gd name="T89" fmla="*/ 76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41"/>
                <a:gd name="T137" fmla="*/ 152 w 152"/>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41">
                  <a:moveTo>
                    <a:pt x="21" y="56"/>
                  </a:moveTo>
                  <a:cubicBezTo>
                    <a:pt x="22" y="58"/>
                    <a:pt x="26" y="61"/>
                    <a:pt x="27" y="63"/>
                  </a:cubicBezTo>
                  <a:cubicBezTo>
                    <a:pt x="27" y="64"/>
                    <a:pt x="26" y="66"/>
                    <a:pt x="27" y="67"/>
                  </a:cubicBezTo>
                  <a:cubicBezTo>
                    <a:pt x="27" y="68"/>
                    <a:pt x="29" y="68"/>
                    <a:pt x="29" y="67"/>
                  </a:cubicBezTo>
                  <a:cubicBezTo>
                    <a:pt x="30" y="64"/>
                    <a:pt x="27" y="61"/>
                    <a:pt x="28" y="58"/>
                  </a:cubicBezTo>
                  <a:cubicBezTo>
                    <a:pt x="29" y="56"/>
                    <a:pt x="32" y="56"/>
                    <a:pt x="34" y="54"/>
                  </a:cubicBezTo>
                  <a:cubicBezTo>
                    <a:pt x="36" y="52"/>
                    <a:pt x="36" y="49"/>
                    <a:pt x="38" y="48"/>
                  </a:cubicBezTo>
                  <a:cubicBezTo>
                    <a:pt x="40" y="46"/>
                    <a:pt x="42" y="48"/>
                    <a:pt x="44" y="46"/>
                  </a:cubicBezTo>
                  <a:cubicBezTo>
                    <a:pt x="44" y="45"/>
                    <a:pt x="42" y="43"/>
                    <a:pt x="42" y="42"/>
                  </a:cubicBezTo>
                  <a:cubicBezTo>
                    <a:pt x="43" y="38"/>
                    <a:pt x="44" y="35"/>
                    <a:pt x="44" y="31"/>
                  </a:cubicBezTo>
                  <a:cubicBezTo>
                    <a:pt x="44" y="31"/>
                    <a:pt x="43" y="30"/>
                    <a:pt x="44" y="29"/>
                  </a:cubicBezTo>
                  <a:cubicBezTo>
                    <a:pt x="46" y="27"/>
                    <a:pt x="49" y="26"/>
                    <a:pt x="51" y="24"/>
                  </a:cubicBezTo>
                  <a:cubicBezTo>
                    <a:pt x="53" y="23"/>
                    <a:pt x="54" y="20"/>
                    <a:pt x="57" y="20"/>
                  </a:cubicBezTo>
                  <a:cubicBezTo>
                    <a:pt x="58" y="20"/>
                    <a:pt x="58" y="23"/>
                    <a:pt x="60" y="24"/>
                  </a:cubicBezTo>
                  <a:cubicBezTo>
                    <a:pt x="61" y="24"/>
                    <a:pt x="61" y="23"/>
                    <a:pt x="61" y="22"/>
                  </a:cubicBezTo>
                  <a:cubicBezTo>
                    <a:pt x="62" y="20"/>
                    <a:pt x="62" y="17"/>
                    <a:pt x="64" y="16"/>
                  </a:cubicBezTo>
                  <a:cubicBezTo>
                    <a:pt x="66" y="15"/>
                    <a:pt x="69" y="17"/>
                    <a:pt x="71" y="17"/>
                  </a:cubicBezTo>
                  <a:cubicBezTo>
                    <a:pt x="74" y="17"/>
                    <a:pt x="77" y="16"/>
                    <a:pt x="79" y="15"/>
                  </a:cubicBezTo>
                  <a:cubicBezTo>
                    <a:pt x="83" y="13"/>
                    <a:pt x="86" y="11"/>
                    <a:pt x="88" y="8"/>
                  </a:cubicBezTo>
                  <a:cubicBezTo>
                    <a:pt x="89" y="7"/>
                    <a:pt x="87" y="4"/>
                    <a:pt x="88" y="3"/>
                  </a:cubicBezTo>
                  <a:cubicBezTo>
                    <a:pt x="89" y="2"/>
                    <a:pt x="90" y="5"/>
                    <a:pt x="91" y="5"/>
                  </a:cubicBezTo>
                  <a:cubicBezTo>
                    <a:pt x="93" y="4"/>
                    <a:pt x="94" y="1"/>
                    <a:pt x="96" y="0"/>
                  </a:cubicBezTo>
                  <a:cubicBezTo>
                    <a:pt x="97" y="0"/>
                    <a:pt x="99" y="0"/>
                    <a:pt x="99" y="1"/>
                  </a:cubicBezTo>
                  <a:cubicBezTo>
                    <a:pt x="101" y="2"/>
                    <a:pt x="101" y="5"/>
                    <a:pt x="101" y="7"/>
                  </a:cubicBezTo>
                  <a:cubicBezTo>
                    <a:pt x="101" y="8"/>
                    <a:pt x="100" y="7"/>
                    <a:pt x="99" y="8"/>
                  </a:cubicBezTo>
                  <a:cubicBezTo>
                    <a:pt x="96" y="9"/>
                    <a:pt x="92" y="9"/>
                    <a:pt x="89" y="12"/>
                  </a:cubicBezTo>
                  <a:cubicBezTo>
                    <a:pt x="87" y="14"/>
                    <a:pt x="87" y="17"/>
                    <a:pt x="86" y="20"/>
                  </a:cubicBezTo>
                  <a:cubicBezTo>
                    <a:pt x="84" y="24"/>
                    <a:pt x="80" y="26"/>
                    <a:pt x="78" y="31"/>
                  </a:cubicBezTo>
                  <a:cubicBezTo>
                    <a:pt x="77" y="33"/>
                    <a:pt x="79" y="37"/>
                    <a:pt x="78" y="39"/>
                  </a:cubicBezTo>
                  <a:cubicBezTo>
                    <a:pt x="76" y="43"/>
                    <a:pt x="72" y="45"/>
                    <a:pt x="71" y="49"/>
                  </a:cubicBezTo>
                  <a:cubicBezTo>
                    <a:pt x="71" y="50"/>
                    <a:pt x="72" y="51"/>
                    <a:pt x="73" y="51"/>
                  </a:cubicBezTo>
                  <a:cubicBezTo>
                    <a:pt x="74" y="51"/>
                    <a:pt x="75" y="49"/>
                    <a:pt x="76" y="49"/>
                  </a:cubicBezTo>
                  <a:cubicBezTo>
                    <a:pt x="77" y="48"/>
                    <a:pt x="79" y="49"/>
                    <a:pt x="81" y="50"/>
                  </a:cubicBezTo>
                  <a:cubicBezTo>
                    <a:pt x="83" y="52"/>
                    <a:pt x="83" y="55"/>
                    <a:pt x="84" y="58"/>
                  </a:cubicBezTo>
                  <a:cubicBezTo>
                    <a:pt x="85" y="62"/>
                    <a:pt x="83" y="65"/>
                    <a:pt x="84" y="69"/>
                  </a:cubicBezTo>
                  <a:cubicBezTo>
                    <a:pt x="84" y="71"/>
                    <a:pt x="85" y="73"/>
                    <a:pt x="86" y="75"/>
                  </a:cubicBezTo>
                  <a:cubicBezTo>
                    <a:pt x="87" y="76"/>
                    <a:pt x="87" y="78"/>
                    <a:pt x="88" y="78"/>
                  </a:cubicBezTo>
                  <a:cubicBezTo>
                    <a:pt x="91" y="78"/>
                    <a:pt x="94" y="77"/>
                    <a:pt x="96" y="77"/>
                  </a:cubicBezTo>
                  <a:cubicBezTo>
                    <a:pt x="98" y="77"/>
                    <a:pt x="100" y="78"/>
                    <a:pt x="101" y="78"/>
                  </a:cubicBezTo>
                  <a:cubicBezTo>
                    <a:pt x="103" y="78"/>
                    <a:pt x="104" y="76"/>
                    <a:pt x="106" y="76"/>
                  </a:cubicBezTo>
                  <a:cubicBezTo>
                    <a:pt x="108" y="76"/>
                    <a:pt x="107" y="79"/>
                    <a:pt x="108" y="80"/>
                  </a:cubicBezTo>
                  <a:cubicBezTo>
                    <a:pt x="110" y="81"/>
                    <a:pt x="112" y="79"/>
                    <a:pt x="113" y="80"/>
                  </a:cubicBezTo>
                  <a:cubicBezTo>
                    <a:pt x="116" y="83"/>
                    <a:pt x="118" y="88"/>
                    <a:pt x="121" y="91"/>
                  </a:cubicBezTo>
                  <a:cubicBezTo>
                    <a:pt x="122" y="92"/>
                    <a:pt x="123" y="90"/>
                    <a:pt x="125" y="90"/>
                  </a:cubicBezTo>
                  <a:cubicBezTo>
                    <a:pt x="125" y="90"/>
                    <a:pt x="126" y="91"/>
                    <a:pt x="127" y="91"/>
                  </a:cubicBezTo>
                  <a:cubicBezTo>
                    <a:pt x="129" y="91"/>
                    <a:pt x="130" y="91"/>
                    <a:pt x="132" y="91"/>
                  </a:cubicBezTo>
                  <a:cubicBezTo>
                    <a:pt x="136" y="91"/>
                    <a:pt x="139" y="90"/>
                    <a:pt x="142" y="90"/>
                  </a:cubicBezTo>
                  <a:cubicBezTo>
                    <a:pt x="143" y="90"/>
                    <a:pt x="145" y="90"/>
                    <a:pt x="145" y="91"/>
                  </a:cubicBezTo>
                  <a:cubicBezTo>
                    <a:pt x="146" y="94"/>
                    <a:pt x="146" y="98"/>
                    <a:pt x="145" y="101"/>
                  </a:cubicBezTo>
                  <a:cubicBezTo>
                    <a:pt x="144" y="102"/>
                    <a:pt x="141" y="102"/>
                    <a:pt x="141" y="104"/>
                  </a:cubicBezTo>
                  <a:cubicBezTo>
                    <a:pt x="140" y="105"/>
                    <a:pt x="142" y="106"/>
                    <a:pt x="142" y="107"/>
                  </a:cubicBezTo>
                  <a:cubicBezTo>
                    <a:pt x="141" y="109"/>
                    <a:pt x="139" y="111"/>
                    <a:pt x="139" y="113"/>
                  </a:cubicBezTo>
                  <a:cubicBezTo>
                    <a:pt x="140" y="115"/>
                    <a:pt x="143" y="116"/>
                    <a:pt x="143" y="118"/>
                  </a:cubicBezTo>
                  <a:cubicBezTo>
                    <a:pt x="144" y="120"/>
                    <a:pt x="143" y="122"/>
                    <a:pt x="143" y="124"/>
                  </a:cubicBezTo>
                  <a:cubicBezTo>
                    <a:pt x="143" y="124"/>
                    <a:pt x="145" y="124"/>
                    <a:pt x="145" y="124"/>
                  </a:cubicBezTo>
                  <a:cubicBezTo>
                    <a:pt x="146" y="126"/>
                    <a:pt x="146" y="129"/>
                    <a:pt x="145" y="131"/>
                  </a:cubicBezTo>
                  <a:cubicBezTo>
                    <a:pt x="144" y="134"/>
                    <a:pt x="140" y="135"/>
                    <a:pt x="139" y="138"/>
                  </a:cubicBezTo>
                  <a:cubicBezTo>
                    <a:pt x="139" y="140"/>
                    <a:pt x="143" y="140"/>
                    <a:pt x="144" y="142"/>
                  </a:cubicBezTo>
                  <a:cubicBezTo>
                    <a:pt x="146" y="143"/>
                    <a:pt x="146" y="145"/>
                    <a:pt x="147" y="146"/>
                  </a:cubicBezTo>
                  <a:cubicBezTo>
                    <a:pt x="149" y="151"/>
                    <a:pt x="150" y="155"/>
                    <a:pt x="152" y="160"/>
                  </a:cubicBezTo>
                  <a:cubicBezTo>
                    <a:pt x="151" y="161"/>
                    <a:pt x="151" y="162"/>
                    <a:pt x="150" y="163"/>
                  </a:cubicBezTo>
                  <a:cubicBezTo>
                    <a:pt x="148" y="159"/>
                    <a:pt x="147" y="155"/>
                    <a:pt x="145" y="151"/>
                  </a:cubicBezTo>
                  <a:cubicBezTo>
                    <a:pt x="144" y="150"/>
                    <a:pt x="144" y="147"/>
                    <a:pt x="143" y="148"/>
                  </a:cubicBezTo>
                  <a:cubicBezTo>
                    <a:pt x="141" y="148"/>
                    <a:pt x="141" y="151"/>
                    <a:pt x="140" y="153"/>
                  </a:cubicBezTo>
                  <a:cubicBezTo>
                    <a:pt x="138" y="152"/>
                    <a:pt x="137" y="151"/>
                    <a:pt x="136" y="151"/>
                  </a:cubicBezTo>
                  <a:cubicBezTo>
                    <a:pt x="135" y="151"/>
                    <a:pt x="135" y="152"/>
                    <a:pt x="135" y="153"/>
                  </a:cubicBezTo>
                  <a:cubicBezTo>
                    <a:pt x="129" y="153"/>
                    <a:pt x="123" y="154"/>
                    <a:pt x="117" y="154"/>
                  </a:cubicBezTo>
                  <a:cubicBezTo>
                    <a:pt x="117" y="157"/>
                    <a:pt x="117" y="159"/>
                    <a:pt x="118" y="162"/>
                  </a:cubicBezTo>
                  <a:cubicBezTo>
                    <a:pt x="119" y="162"/>
                    <a:pt x="120" y="161"/>
                    <a:pt x="121" y="162"/>
                  </a:cubicBezTo>
                  <a:cubicBezTo>
                    <a:pt x="122" y="163"/>
                    <a:pt x="122" y="164"/>
                    <a:pt x="123" y="166"/>
                  </a:cubicBezTo>
                  <a:cubicBezTo>
                    <a:pt x="123" y="167"/>
                    <a:pt x="124" y="168"/>
                    <a:pt x="123" y="168"/>
                  </a:cubicBezTo>
                  <a:cubicBezTo>
                    <a:pt x="121" y="169"/>
                    <a:pt x="119" y="168"/>
                    <a:pt x="116" y="168"/>
                  </a:cubicBezTo>
                  <a:cubicBezTo>
                    <a:pt x="115" y="169"/>
                    <a:pt x="114" y="169"/>
                    <a:pt x="113" y="170"/>
                  </a:cubicBezTo>
                  <a:cubicBezTo>
                    <a:pt x="113" y="175"/>
                    <a:pt x="113" y="180"/>
                    <a:pt x="113" y="185"/>
                  </a:cubicBezTo>
                  <a:cubicBezTo>
                    <a:pt x="114" y="186"/>
                    <a:pt x="116" y="187"/>
                    <a:pt x="118" y="188"/>
                  </a:cubicBezTo>
                  <a:cubicBezTo>
                    <a:pt x="119" y="190"/>
                    <a:pt x="121" y="191"/>
                    <a:pt x="123" y="193"/>
                  </a:cubicBezTo>
                  <a:cubicBezTo>
                    <a:pt x="122" y="195"/>
                    <a:pt x="122" y="197"/>
                    <a:pt x="121" y="200"/>
                  </a:cubicBezTo>
                  <a:cubicBezTo>
                    <a:pt x="119" y="213"/>
                    <a:pt x="117" y="228"/>
                    <a:pt x="115" y="241"/>
                  </a:cubicBezTo>
                  <a:cubicBezTo>
                    <a:pt x="115" y="239"/>
                    <a:pt x="115" y="238"/>
                    <a:pt x="114" y="236"/>
                  </a:cubicBezTo>
                  <a:cubicBezTo>
                    <a:pt x="113" y="235"/>
                    <a:pt x="111" y="234"/>
                    <a:pt x="111" y="233"/>
                  </a:cubicBezTo>
                  <a:cubicBezTo>
                    <a:pt x="110" y="232"/>
                    <a:pt x="112" y="231"/>
                    <a:pt x="111" y="231"/>
                  </a:cubicBezTo>
                  <a:cubicBezTo>
                    <a:pt x="110" y="230"/>
                    <a:pt x="107" y="232"/>
                    <a:pt x="107" y="230"/>
                  </a:cubicBezTo>
                  <a:cubicBezTo>
                    <a:pt x="108" y="225"/>
                    <a:pt x="112" y="221"/>
                    <a:pt x="113" y="215"/>
                  </a:cubicBezTo>
                  <a:cubicBezTo>
                    <a:pt x="113" y="214"/>
                    <a:pt x="110" y="216"/>
                    <a:pt x="109" y="215"/>
                  </a:cubicBezTo>
                  <a:cubicBezTo>
                    <a:pt x="108" y="214"/>
                    <a:pt x="110" y="212"/>
                    <a:pt x="109" y="211"/>
                  </a:cubicBezTo>
                  <a:cubicBezTo>
                    <a:pt x="107" y="210"/>
                    <a:pt x="104" y="210"/>
                    <a:pt x="102" y="210"/>
                  </a:cubicBezTo>
                  <a:cubicBezTo>
                    <a:pt x="100" y="211"/>
                    <a:pt x="98" y="213"/>
                    <a:pt x="96" y="213"/>
                  </a:cubicBezTo>
                  <a:cubicBezTo>
                    <a:pt x="95" y="213"/>
                    <a:pt x="94" y="210"/>
                    <a:pt x="92" y="210"/>
                  </a:cubicBezTo>
                  <a:cubicBezTo>
                    <a:pt x="89" y="210"/>
                    <a:pt x="87" y="212"/>
                    <a:pt x="85" y="213"/>
                  </a:cubicBezTo>
                  <a:cubicBezTo>
                    <a:pt x="82" y="213"/>
                    <a:pt x="80" y="213"/>
                    <a:pt x="77" y="212"/>
                  </a:cubicBezTo>
                  <a:cubicBezTo>
                    <a:pt x="75" y="212"/>
                    <a:pt x="72" y="212"/>
                    <a:pt x="72" y="211"/>
                  </a:cubicBezTo>
                  <a:cubicBezTo>
                    <a:pt x="71" y="209"/>
                    <a:pt x="73" y="208"/>
                    <a:pt x="73" y="207"/>
                  </a:cubicBezTo>
                  <a:cubicBezTo>
                    <a:pt x="74" y="205"/>
                    <a:pt x="74" y="204"/>
                    <a:pt x="73" y="203"/>
                  </a:cubicBezTo>
                  <a:cubicBezTo>
                    <a:pt x="72" y="202"/>
                    <a:pt x="71" y="205"/>
                    <a:pt x="71" y="204"/>
                  </a:cubicBezTo>
                  <a:cubicBezTo>
                    <a:pt x="69" y="202"/>
                    <a:pt x="68" y="199"/>
                    <a:pt x="66" y="197"/>
                  </a:cubicBezTo>
                  <a:cubicBezTo>
                    <a:pt x="64" y="196"/>
                    <a:pt x="61" y="196"/>
                    <a:pt x="59" y="194"/>
                  </a:cubicBezTo>
                  <a:cubicBezTo>
                    <a:pt x="57" y="193"/>
                    <a:pt x="58" y="190"/>
                    <a:pt x="57" y="188"/>
                  </a:cubicBezTo>
                  <a:cubicBezTo>
                    <a:pt x="55" y="186"/>
                    <a:pt x="53" y="184"/>
                    <a:pt x="51" y="182"/>
                  </a:cubicBezTo>
                  <a:cubicBezTo>
                    <a:pt x="50" y="181"/>
                    <a:pt x="49" y="180"/>
                    <a:pt x="48" y="180"/>
                  </a:cubicBezTo>
                  <a:cubicBezTo>
                    <a:pt x="47" y="179"/>
                    <a:pt x="45" y="179"/>
                    <a:pt x="44" y="179"/>
                  </a:cubicBezTo>
                  <a:lnTo>
                    <a:pt x="36" y="173"/>
                  </a:lnTo>
                  <a:lnTo>
                    <a:pt x="32" y="172"/>
                  </a:lnTo>
                  <a:lnTo>
                    <a:pt x="31" y="174"/>
                  </a:lnTo>
                  <a:lnTo>
                    <a:pt x="27" y="174"/>
                  </a:lnTo>
                  <a:lnTo>
                    <a:pt x="23" y="172"/>
                  </a:lnTo>
                  <a:lnTo>
                    <a:pt x="19" y="172"/>
                  </a:lnTo>
                  <a:lnTo>
                    <a:pt x="16" y="168"/>
                  </a:lnTo>
                  <a:lnTo>
                    <a:pt x="11" y="165"/>
                  </a:lnTo>
                  <a:lnTo>
                    <a:pt x="8" y="162"/>
                  </a:lnTo>
                  <a:lnTo>
                    <a:pt x="1" y="159"/>
                  </a:lnTo>
                  <a:cubicBezTo>
                    <a:pt x="1" y="158"/>
                    <a:pt x="0" y="156"/>
                    <a:pt x="1" y="155"/>
                  </a:cubicBezTo>
                  <a:cubicBezTo>
                    <a:pt x="1" y="154"/>
                    <a:pt x="4" y="156"/>
                    <a:pt x="5" y="155"/>
                  </a:cubicBezTo>
                  <a:cubicBezTo>
                    <a:pt x="6" y="154"/>
                    <a:pt x="5" y="152"/>
                    <a:pt x="5" y="150"/>
                  </a:cubicBezTo>
                  <a:cubicBezTo>
                    <a:pt x="4" y="149"/>
                    <a:pt x="3" y="148"/>
                    <a:pt x="3" y="147"/>
                  </a:cubicBezTo>
                  <a:cubicBezTo>
                    <a:pt x="3" y="145"/>
                    <a:pt x="3" y="143"/>
                    <a:pt x="5" y="143"/>
                  </a:cubicBezTo>
                  <a:cubicBezTo>
                    <a:pt x="7" y="142"/>
                    <a:pt x="9" y="143"/>
                    <a:pt x="11" y="143"/>
                  </a:cubicBezTo>
                  <a:cubicBezTo>
                    <a:pt x="13" y="142"/>
                    <a:pt x="15" y="141"/>
                    <a:pt x="16" y="140"/>
                  </a:cubicBezTo>
                  <a:cubicBezTo>
                    <a:pt x="17" y="138"/>
                    <a:pt x="16" y="136"/>
                    <a:pt x="16" y="135"/>
                  </a:cubicBezTo>
                  <a:cubicBezTo>
                    <a:pt x="17" y="132"/>
                    <a:pt x="19" y="130"/>
                    <a:pt x="21" y="128"/>
                  </a:cubicBezTo>
                  <a:cubicBezTo>
                    <a:pt x="22" y="127"/>
                    <a:pt x="24" y="126"/>
                    <a:pt x="24" y="124"/>
                  </a:cubicBezTo>
                  <a:cubicBezTo>
                    <a:pt x="25" y="123"/>
                    <a:pt x="24" y="122"/>
                    <a:pt x="23" y="121"/>
                  </a:cubicBezTo>
                  <a:cubicBezTo>
                    <a:pt x="22" y="121"/>
                    <a:pt x="21" y="123"/>
                    <a:pt x="20" y="123"/>
                  </a:cubicBezTo>
                  <a:cubicBezTo>
                    <a:pt x="18" y="121"/>
                    <a:pt x="17" y="119"/>
                    <a:pt x="17" y="117"/>
                  </a:cubicBezTo>
                  <a:cubicBezTo>
                    <a:pt x="17" y="115"/>
                    <a:pt x="20" y="114"/>
                    <a:pt x="21" y="112"/>
                  </a:cubicBezTo>
                  <a:cubicBezTo>
                    <a:pt x="21" y="110"/>
                    <a:pt x="20" y="107"/>
                    <a:pt x="19" y="104"/>
                  </a:cubicBezTo>
                  <a:cubicBezTo>
                    <a:pt x="19" y="103"/>
                    <a:pt x="16" y="102"/>
                    <a:pt x="17" y="101"/>
                  </a:cubicBezTo>
                  <a:cubicBezTo>
                    <a:pt x="18" y="99"/>
                    <a:pt x="22" y="99"/>
                    <a:pt x="23" y="97"/>
                  </a:cubicBezTo>
                  <a:cubicBezTo>
                    <a:pt x="24" y="95"/>
                    <a:pt x="20" y="94"/>
                    <a:pt x="20" y="92"/>
                  </a:cubicBezTo>
                  <a:cubicBezTo>
                    <a:pt x="19" y="90"/>
                    <a:pt x="21" y="88"/>
                    <a:pt x="21" y="87"/>
                  </a:cubicBezTo>
                  <a:cubicBezTo>
                    <a:pt x="20" y="85"/>
                    <a:pt x="18" y="85"/>
                    <a:pt x="18" y="83"/>
                  </a:cubicBezTo>
                  <a:cubicBezTo>
                    <a:pt x="17" y="81"/>
                    <a:pt x="19" y="79"/>
                    <a:pt x="18" y="78"/>
                  </a:cubicBezTo>
                  <a:cubicBezTo>
                    <a:pt x="17" y="76"/>
                    <a:pt x="15" y="76"/>
                    <a:pt x="14" y="74"/>
                  </a:cubicBezTo>
                  <a:cubicBezTo>
                    <a:pt x="15" y="73"/>
                    <a:pt x="16" y="71"/>
                    <a:pt x="17" y="70"/>
                  </a:cubicBezTo>
                  <a:cubicBezTo>
                    <a:pt x="18" y="69"/>
                    <a:pt x="20" y="71"/>
                    <a:pt x="20" y="70"/>
                  </a:cubicBezTo>
                  <a:cubicBezTo>
                    <a:pt x="21" y="68"/>
                    <a:pt x="21" y="66"/>
                    <a:pt x="21" y="63"/>
                  </a:cubicBezTo>
                  <a:cubicBezTo>
                    <a:pt x="21" y="62"/>
                    <a:pt x="19" y="60"/>
                    <a:pt x="19" y="59"/>
                  </a:cubicBezTo>
                  <a:cubicBezTo>
                    <a:pt x="19" y="57"/>
                    <a:pt x="20" y="57"/>
                    <a:pt x="21" y="5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3" name="Freeform 2545">
              <a:extLst>
                <a:ext uri="{FF2B5EF4-FFF2-40B4-BE49-F238E27FC236}">
                  <a16:creationId xmlns:a16="http://schemas.microsoft.com/office/drawing/2014/main" id="{AEE0857B-4F98-F54D-ADEA-6811387C759A}"/>
                </a:ext>
              </a:extLst>
            </p:cNvPr>
            <p:cNvSpPr>
              <a:spLocks noChangeAspect="1"/>
            </p:cNvSpPr>
            <p:nvPr/>
          </p:nvSpPr>
          <p:spPr bwMode="auto">
            <a:xfrm>
              <a:off x="2999623" y="4216583"/>
              <a:ext cx="287275" cy="274784"/>
            </a:xfrm>
            <a:custGeom>
              <a:avLst/>
              <a:gdLst>
                <a:gd name="T0" fmla="*/ 182 w 173"/>
                <a:gd name="T1" fmla="*/ 104 h 165"/>
                <a:gd name="T2" fmla="*/ 191 w 173"/>
                <a:gd name="T3" fmla="*/ 92 h 165"/>
                <a:gd name="T4" fmla="*/ 190 w 173"/>
                <a:gd name="T5" fmla="*/ 82 h 165"/>
                <a:gd name="T6" fmla="*/ 207 w 173"/>
                <a:gd name="T7" fmla="*/ 67 h 165"/>
                <a:gd name="T8" fmla="*/ 188 w 173"/>
                <a:gd name="T9" fmla="*/ 62 h 165"/>
                <a:gd name="T10" fmla="*/ 191 w 173"/>
                <a:gd name="T11" fmla="*/ 49 h 165"/>
                <a:gd name="T12" fmla="*/ 168 w 173"/>
                <a:gd name="T13" fmla="*/ 38 h 165"/>
                <a:gd name="T14" fmla="*/ 173 w 173"/>
                <a:gd name="T15" fmla="*/ 25 h 165"/>
                <a:gd name="T16" fmla="*/ 144 w 173"/>
                <a:gd name="T17" fmla="*/ 28 h 165"/>
                <a:gd name="T18" fmla="*/ 134 w 173"/>
                <a:gd name="T19" fmla="*/ 34 h 165"/>
                <a:gd name="T20" fmla="*/ 110 w 173"/>
                <a:gd name="T21" fmla="*/ 29 h 165"/>
                <a:gd name="T22" fmla="*/ 83 w 173"/>
                <a:gd name="T23" fmla="*/ 31 h 165"/>
                <a:gd name="T24" fmla="*/ 71 w 173"/>
                <a:gd name="T25" fmla="*/ 12 h 165"/>
                <a:gd name="T26" fmla="*/ 56 w 173"/>
                <a:gd name="T27" fmla="*/ 4 h 165"/>
                <a:gd name="T28" fmla="*/ 50 w 173"/>
                <a:gd name="T29" fmla="*/ 10 h 165"/>
                <a:gd name="T30" fmla="*/ 51 w 173"/>
                <a:gd name="T31" fmla="*/ 13 h 165"/>
                <a:gd name="T32" fmla="*/ 34 w 173"/>
                <a:gd name="T33" fmla="*/ 23 h 165"/>
                <a:gd name="T34" fmla="*/ 35 w 173"/>
                <a:gd name="T35" fmla="*/ 42 h 165"/>
                <a:gd name="T36" fmla="*/ 24 w 173"/>
                <a:gd name="T37" fmla="*/ 48 h 165"/>
                <a:gd name="T38" fmla="*/ 28 w 173"/>
                <a:gd name="T39" fmla="*/ 29 h 165"/>
                <a:gd name="T40" fmla="*/ 23 w 173"/>
                <a:gd name="T41" fmla="*/ 10 h 165"/>
                <a:gd name="T42" fmla="*/ 22 w 173"/>
                <a:gd name="T43" fmla="*/ 8 h 165"/>
                <a:gd name="T44" fmla="*/ 8 w 173"/>
                <a:gd name="T45" fmla="*/ 41 h 165"/>
                <a:gd name="T46" fmla="*/ 6 w 173"/>
                <a:gd name="T47" fmla="*/ 53 h 165"/>
                <a:gd name="T48" fmla="*/ 16 w 173"/>
                <a:gd name="T49" fmla="*/ 77 h 165"/>
                <a:gd name="T50" fmla="*/ 30 w 173"/>
                <a:gd name="T51" fmla="*/ 86 h 165"/>
                <a:gd name="T52" fmla="*/ 44 w 173"/>
                <a:gd name="T53" fmla="*/ 90 h 165"/>
                <a:gd name="T54" fmla="*/ 65 w 173"/>
                <a:gd name="T55" fmla="*/ 102 h 165"/>
                <a:gd name="T56" fmla="*/ 85 w 173"/>
                <a:gd name="T57" fmla="*/ 102 h 165"/>
                <a:gd name="T58" fmla="*/ 84 w 173"/>
                <a:gd name="T59" fmla="*/ 119 h 165"/>
                <a:gd name="T60" fmla="*/ 86 w 173"/>
                <a:gd name="T61" fmla="*/ 136 h 165"/>
                <a:gd name="T62" fmla="*/ 89 w 173"/>
                <a:gd name="T63" fmla="*/ 151 h 165"/>
                <a:gd name="T64" fmla="*/ 91 w 173"/>
                <a:gd name="T65" fmla="*/ 169 h 165"/>
                <a:gd name="T66" fmla="*/ 116 w 173"/>
                <a:gd name="T67" fmla="*/ 196 h 165"/>
                <a:gd name="T68" fmla="*/ 134 w 173"/>
                <a:gd name="T69" fmla="*/ 182 h 165"/>
                <a:gd name="T70" fmla="*/ 138 w 173"/>
                <a:gd name="T71" fmla="*/ 175 h 165"/>
                <a:gd name="T72" fmla="*/ 151 w 173"/>
                <a:gd name="T73" fmla="*/ 168 h 165"/>
                <a:gd name="T74" fmla="*/ 138 w 173"/>
                <a:gd name="T75" fmla="*/ 163 h 165"/>
                <a:gd name="T76" fmla="*/ 139 w 173"/>
                <a:gd name="T77" fmla="*/ 150 h 165"/>
                <a:gd name="T78" fmla="*/ 138 w 173"/>
                <a:gd name="T79" fmla="*/ 138 h 165"/>
                <a:gd name="T80" fmla="*/ 160 w 173"/>
                <a:gd name="T81" fmla="*/ 144 h 165"/>
                <a:gd name="T82" fmla="*/ 183 w 173"/>
                <a:gd name="T83" fmla="*/ 133 h 165"/>
                <a:gd name="T84" fmla="*/ 191 w 173"/>
                <a:gd name="T85" fmla="*/ 119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65"/>
                <a:gd name="T131" fmla="*/ 173 w 173"/>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65">
                  <a:moveTo>
                    <a:pt x="160" y="99"/>
                  </a:moveTo>
                  <a:cubicBezTo>
                    <a:pt x="157" y="95"/>
                    <a:pt x="153" y="92"/>
                    <a:pt x="150" y="88"/>
                  </a:cubicBezTo>
                  <a:cubicBezTo>
                    <a:pt x="150" y="87"/>
                    <a:pt x="152" y="87"/>
                    <a:pt x="152" y="87"/>
                  </a:cubicBezTo>
                  <a:cubicBezTo>
                    <a:pt x="152" y="85"/>
                    <a:pt x="152" y="83"/>
                    <a:pt x="152" y="82"/>
                  </a:cubicBezTo>
                  <a:cubicBezTo>
                    <a:pt x="152" y="81"/>
                    <a:pt x="153" y="80"/>
                    <a:pt x="153" y="79"/>
                  </a:cubicBezTo>
                  <a:cubicBezTo>
                    <a:pt x="155" y="78"/>
                    <a:pt x="158" y="78"/>
                    <a:pt x="160" y="77"/>
                  </a:cubicBezTo>
                  <a:cubicBezTo>
                    <a:pt x="162" y="76"/>
                    <a:pt x="165" y="76"/>
                    <a:pt x="166" y="74"/>
                  </a:cubicBezTo>
                  <a:cubicBezTo>
                    <a:pt x="167" y="73"/>
                    <a:pt x="163" y="73"/>
                    <a:pt x="162" y="72"/>
                  </a:cubicBezTo>
                  <a:cubicBezTo>
                    <a:pt x="161" y="71"/>
                    <a:pt x="159" y="70"/>
                    <a:pt x="159" y="68"/>
                  </a:cubicBezTo>
                  <a:cubicBezTo>
                    <a:pt x="159" y="66"/>
                    <a:pt x="162" y="64"/>
                    <a:pt x="164" y="62"/>
                  </a:cubicBezTo>
                  <a:cubicBezTo>
                    <a:pt x="165" y="61"/>
                    <a:pt x="167" y="59"/>
                    <a:pt x="169" y="58"/>
                  </a:cubicBezTo>
                  <a:cubicBezTo>
                    <a:pt x="170" y="57"/>
                    <a:pt x="172" y="57"/>
                    <a:pt x="173" y="56"/>
                  </a:cubicBezTo>
                  <a:cubicBezTo>
                    <a:pt x="172" y="54"/>
                    <a:pt x="171" y="54"/>
                    <a:pt x="170" y="53"/>
                  </a:cubicBezTo>
                  <a:cubicBezTo>
                    <a:pt x="168" y="52"/>
                    <a:pt x="166" y="51"/>
                    <a:pt x="164" y="50"/>
                  </a:cubicBezTo>
                  <a:cubicBezTo>
                    <a:pt x="162" y="50"/>
                    <a:pt x="160" y="52"/>
                    <a:pt x="157" y="52"/>
                  </a:cubicBezTo>
                  <a:cubicBezTo>
                    <a:pt x="156" y="52"/>
                    <a:pt x="160" y="51"/>
                    <a:pt x="160" y="50"/>
                  </a:cubicBezTo>
                  <a:cubicBezTo>
                    <a:pt x="161" y="49"/>
                    <a:pt x="159" y="48"/>
                    <a:pt x="159" y="47"/>
                  </a:cubicBezTo>
                  <a:cubicBezTo>
                    <a:pt x="159" y="45"/>
                    <a:pt x="161" y="43"/>
                    <a:pt x="160" y="41"/>
                  </a:cubicBezTo>
                  <a:cubicBezTo>
                    <a:pt x="159" y="39"/>
                    <a:pt x="156" y="38"/>
                    <a:pt x="154" y="36"/>
                  </a:cubicBezTo>
                  <a:cubicBezTo>
                    <a:pt x="151" y="35"/>
                    <a:pt x="149" y="33"/>
                    <a:pt x="146" y="32"/>
                  </a:cubicBezTo>
                  <a:cubicBezTo>
                    <a:pt x="144" y="31"/>
                    <a:pt x="141" y="33"/>
                    <a:pt x="140" y="32"/>
                  </a:cubicBezTo>
                  <a:cubicBezTo>
                    <a:pt x="137" y="30"/>
                    <a:pt x="134" y="27"/>
                    <a:pt x="135" y="25"/>
                  </a:cubicBezTo>
                  <a:cubicBezTo>
                    <a:pt x="137" y="22"/>
                    <a:pt x="141" y="25"/>
                    <a:pt x="144" y="24"/>
                  </a:cubicBezTo>
                  <a:cubicBezTo>
                    <a:pt x="145" y="23"/>
                    <a:pt x="145" y="21"/>
                    <a:pt x="145" y="21"/>
                  </a:cubicBezTo>
                  <a:cubicBezTo>
                    <a:pt x="142" y="21"/>
                    <a:pt x="139" y="22"/>
                    <a:pt x="136" y="22"/>
                  </a:cubicBezTo>
                  <a:cubicBezTo>
                    <a:pt x="132" y="22"/>
                    <a:pt x="129" y="22"/>
                    <a:pt x="125" y="22"/>
                  </a:cubicBezTo>
                  <a:cubicBezTo>
                    <a:pt x="123" y="22"/>
                    <a:pt x="120" y="21"/>
                    <a:pt x="120" y="23"/>
                  </a:cubicBezTo>
                  <a:cubicBezTo>
                    <a:pt x="120" y="25"/>
                    <a:pt x="127" y="24"/>
                    <a:pt x="126" y="26"/>
                  </a:cubicBezTo>
                  <a:cubicBezTo>
                    <a:pt x="125" y="28"/>
                    <a:pt x="121" y="25"/>
                    <a:pt x="119" y="25"/>
                  </a:cubicBezTo>
                  <a:cubicBezTo>
                    <a:pt x="117" y="26"/>
                    <a:pt x="114" y="27"/>
                    <a:pt x="112" y="28"/>
                  </a:cubicBezTo>
                  <a:cubicBezTo>
                    <a:pt x="110" y="29"/>
                    <a:pt x="108" y="32"/>
                    <a:pt x="105" y="32"/>
                  </a:cubicBezTo>
                  <a:cubicBezTo>
                    <a:pt x="102" y="32"/>
                    <a:pt x="99" y="30"/>
                    <a:pt x="97" y="29"/>
                  </a:cubicBezTo>
                  <a:cubicBezTo>
                    <a:pt x="95" y="27"/>
                    <a:pt x="94" y="25"/>
                    <a:pt x="92" y="24"/>
                  </a:cubicBezTo>
                  <a:cubicBezTo>
                    <a:pt x="89" y="23"/>
                    <a:pt x="86" y="23"/>
                    <a:pt x="83" y="23"/>
                  </a:cubicBezTo>
                  <a:cubicBezTo>
                    <a:pt x="80" y="23"/>
                    <a:pt x="78" y="25"/>
                    <a:pt x="75" y="25"/>
                  </a:cubicBezTo>
                  <a:cubicBezTo>
                    <a:pt x="73" y="26"/>
                    <a:pt x="71" y="26"/>
                    <a:pt x="69" y="26"/>
                  </a:cubicBezTo>
                  <a:cubicBezTo>
                    <a:pt x="68" y="26"/>
                    <a:pt x="67" y="25"/>
                    <a:pt x="66" y="24"/>
                  </a:cubicBezTo>
                  <a:cubicBezTo>
                    <a:pt x="66" y="21"/>
                    <a:pt x="68" y="18"/>
                    <a:pt x="66" y="16"/>
                  </a:cubicBezTo>
                  <a:cubicBezTo>
                    <a:pt x="65" y="14"/>
                    <a:pt x="62" y="12"/>
                    <a:pt x="59" y="10"/>
                  </a:cubicBezTo>
                  <a:cubicBezTo>
                    <a:pt x="56" y="9"/>
                    <a:pt x="53" y="11"/>
                    <a:pt x="50" y="10"/>
                  </a:cubicBezTo>
                  <a:cubicBezTo>
                    <a:pt x="49" y="10"/>
                    <a:pt x="49" y="9"/>
                    <a:pt x="49" y="8"/>
                  </a:cubicBezTo>
                  <a:cubicBezTo>
                    <a:pt x="48" y="6"/>
                    <a:pt x="48" y="5"/>
                    <a:pt x="47" y="3"/>
                  </a:cubicBezTo>
                  <a:cubicBezTo>
                    <a:pt x="46" y="2"/>
                    <a:pt x="45" y="0"/>
                    <a:pt x="44" y="0"/>
                  </a:cubicBezTo>
                  <a:cubicBezTo>
                    <a:pt x="43" y="0"/>
                    <a:pt x="41" y="1"/>
                    <a:pt x="40" y="2"/>
                  </a:cubicBezTo>
                  <a:cubicBezTo>
                    <a:pt x="40" y="4"/>
                    <a:pt x="41" y="7"/>
                    <a:pt x="42" y="8"/>
                  </a:cubicBezTo>
                  <a:cubicBezTo>
                    <a:pt x="43" y="9"/>
                    <a:pt x="46" y="8"/>
                    <a:pt x="47" y="8"/>
                  </a:cubicBezTo>
                  <a:cubicBezTo>
                    <a:pt x="48" y="9"/>
                    <a:pt x="49" y="10"/>
                    <a:pt x="49" y="11"/>
                  </a:cubicBezTo>
                  <a:cubicBezTo>
                    <a:pt x="47" y="12"/>
                    <a:pt x="45" y="10"/>
                    <a:pt x="43" y="11"/>
                  </a:cubicBezTo>
                  <a:cubicBezTo>
                    <a:pt x="41" y="11"/>
                    <a:pt x="40" y="13"/>
                    <a:pt x="39" y="14"/>
                  </a:cubicBezTo>
                  <a:cubicBezTo>
                    <a:pt x="37" y="14"/>
                    <a:pt x="35" y="14"/>
                    <a:pt x="34" y="15"/>
                  </a:cubicBezTo>
                  <a:cubicBezTo>
                    <a:pt x="32" y="16"/>
                    <a:pt x="30" y="17"/>
                    <a:pt x="28" y="19"/>
                  </a:cubicBezTo>
                  <a:cubicBezTo>
                    <a:pt x="27" y="20"/>
                    <a:pt x="26" y="21"/>
                    <a:pt x="26" y="23"/>
                  </a:cubicBezTo>
                  <a:cubicBezTo>
                    <a:pt x="26" y="25"/>
                    <a:pt x="26" y="27"/>
                    <a:pt x="27" y="28"/>
                  </a:cubicBezTo>
                  <a:cubicBezTo>
                    <a:pt x="27" y="31"/>
                    <a:pt x="28" y="33"/>
                    <a:pt x="29" y="35"/>
                  </a:cubicBezTo>
                  <a:cubicBezTo>
                    <a:pt x="29" y="37"/>
                    <a:pt x="30" y="39"/>
                    <a:pt x="29" y="41"/>
                  </a:cubicBezTo>
                  <a:cubicBezTo>
                    <a:pt x="28" y="43"/>
                    <a:pt x="25" y="46"/>
                    <a:pt x="23" y="45"/>
                  </a:cubicBezTo>
                  <a:cubicBezTo>
                    <a:pt x="21" y="45"/>
                    <a:pt x="21" y="42"/>
                    <a:pt x="20" y="40"/>
                  </a:cubicBezTo>
                  <a:cubicBezTo>
                    <a:pt x="19" y="39"/>
                    <a:pt x="17" y="38"/>
                    <a:pt x="17" y="36"/>
                  </a:cubicBezTo>
                  <a:cubicBezTo>
                    <a:pt x="17" y="33"/>
                    <a:pt x="18" y="31"/>
                    <a:pt x="19" y="30"/>
                  </a:cubicBezTo>
                  <a:cubicBezTo>
                    <a:pt x="20" y="28"/>
                    <a:pt x="22" y="26"/>
                    <a:pt x="23" y="24"/>
                  </a:cubicBezTo>
                  <a:cubicBezTo>
                    <a:pt x="24" y="22"/>
                    <a:pt x="24" y="20"/>
                    <a:pt x="24" y="18"/>
                  </a:cubicBezTo>
                  <a:cubicBezTo>
                    <a:pt x="23" y="16"/>
                    <a:pt x="21" y="14"/>
                    <a:pt x="19" y="11"/>
                  </a:cubicBezTo>
                  <a:cubicBezTo>
                    <a:pt x="19" y="10"/>
                    <a:pt x="19" y="9"/>
                    <a:pt x="19" y="8"/>
                  </a:cubicBezTo>
                  <a:cubicBezTo>
                    <a:pt x="22" y="7"/>
                    <a:pt x="25" y="8"/>
                    <a:pt x="27" y="6"/>
                  </a:cubicBezTo>
                  <a:cubicBezTo>
                    <a:pt x="28" y="6"/>
                    <a:pt x="28" y="4"/>
                    <a:pt x="28" y="3"/>
                  </a:cubicBezTo>
                  <a:cubicBezTo>
                    <a:pt x="25" y="4"/>
                    <a:pt x="21" y="4"/>
                    <a:pt x="18" y="7"/>
                  </a:cubicBezTo>
                  <a:cubicBezTo>
                    <a:pt x="16" y="9"/>
                    <a:pt x="16" y="12"/>
                    <a:pt x="15" y="15"/>
                  </a:cubicBezTo>
                  <a:cubicBezTo>
                    <a:pt x="13" y="19"/>
                    <a:pt x="9" y="21"/>
                    <a:pt x="7" y="26"/>
                  </a:cubicBezTo>
                  <a:cubicBezTo>
                    <a:pt x="6" y="28"/>
                    <a:pt x="8" y="32"/>
                    <a:pt x="7" y="34"/>
                  </a:cubicBezTo>
                  <a:cubicBezTo>
                    <a:pt x="5" y="38"/>
                    <a:pt x="1" y="40"/>
                    <a:pt x="0" y="44"/>
                  </a:cubicBezTo>
                  <a:cubicBezTo>
                    <a:pt x="0" y="45"/>
                    <a:pt x="1" y="46"/>
                    <a:pt x="2" y="46"/>
                  </a:cubicBezTo>
                  <a:cubicBezTo>
                    <a:pt x="3" y="46"/>
                    <a:pt x="4" y="44"/>
                    <a:pt x="5" y="44"/>
                  </a:cubicBezTo>
                  <a:cubicBezTo>
                    <a:pt x="6" y="43"/>
                    <a:pt x="8" y="44"/>
                    <a:pt x="10" y="45"/>
                  </a:cubicBezTo>
                  <a:cubicBezTo>
                    <a:pt x="12" y="47"/>
                    <a:pt x="12" y="50"/>
                    <a:pt x="13" y="53"/>
                  </a:cubicBezTo>
                  <a:cubicBezTo>
                    <a:pt x="14" y="57"/>
                    <a:pt x="12" y="60"/>
                    <a:pt x="13" y="64"/>
                  </a:cubicBezTo>
                  <a:cubicBezTo>
                    <a:pt x="13" y="66"/>
                    <a:pt x="14" y="68"/>
                    <a:pt x="15" y="70"/>
                  </a:cubicBezTo>
                  <a:cubicBezTo>
                    <a:pt x="16" y="71"/>
                    <a:pt x="16" y="73"/>
                    <a:pt x="17" y="73"/>
                  </a:cubicBezTo>
                  <a:cubicBezTo>
                    <a:pt x="20" y="73"/>
                    <a:pt x="23" y="72"/>
                    <a:pt x="25" y="72"/>
                  </a:cubicBezTo>
                  <a:cubicBezTo>
                    <a:pt x="27" y="72"/>
                    <a:pt x="29" y="73"/>
                    <a:pt x="30" y="73"/>
                  </a:cubicBezTo>
                  <a:cubicBezTo>
                    <a:pt x="32" y="73"/>
                    <a:pt x="33" y="71"/>
                    <a:pt x="35" y="71"/>
                  </a:cubicBezTo>
                  <a:cubicBezTo>
                    <a:pt x="37" y="71"/>
                    <a:pt x="36" y="74"/>
                    <a:pt x="37" y="75"/>
                  </a:cubicBezTo>
                  <a:cubicBezTo>
                    <a:pt x="39" y="76"/>
                    <a:pt x="41" y="74"/>
                    <a:pt x="42" y="75"/>
                  </a:cubicBezTo>
                  <a:cubicBezTo>
                    <a:pt x="45" y="78"/>
                    <a:pt x="47" y="83"/>
                    <a:pt x="50" y="86"/>
                  </a:cubicBezTo>
                  <a:cubicBezTo>
                    <a:pt x="51" y="87"/>
                    <a:pt x="52" y="85"/>
                    <a:pt x="54" y="85"/>
                  </a:cubicBezTo>
                  <a:cubicBezTo>
                    <a:pt x="54" y="85"/>
                    <a:pt x="55" y="86"/>
                    <a:pt x="56" y="86"/>
                  </a:cubicBezTo>
                  <a:cubicBezTo>
                    <a:pt x="58" y="86"/>
                    <a:pt x="59" y="86"/>
                    <a:pt x="61" y="86"/>
                  </a:cubicBezTo>
                  <a:cubicBezTo>
                    <a:pt x="65" y="86"/>
                    <a:pt x="68" y="85"/>
                    <a:pt x="71" y="85"/>
                  </a:cubicBezTo>
                  <a:cubicBezTo>
                    <a:pt x="72" y="85"/>
                    <a:pt x="74" y="85"/>
                    <a:pt x="74" y="86"/>
                  </a:cubicBezTo>
                  <a:cubicBezTo>
                    <a:pt x="75" y="89"/>
                    <a:pt x="75" y="93"/>
                    <a:pt x="74" y="96"/>
                  </a:cubicBezTo>
                  <a:cubicBezTo>
                    <a:pt x="73" y="97"/>
                    <a:pt x="70" y="97"/>
                    <a:pt x="70" y="99"/>
                  </a:cubicBezTo>
                  <a:cubicBezTo>
                    <a:pt x="69" y="100"/>
                    <a:pt x="71" y="101"/>
                    <a:pt x="71" y="102"/>
                  </a:cubicBezTo>
                  <a:cubicBezTo>
                    <a:pt x="70" y="104"/>
                    <a:pt x="68" y="106"/>
                    <a:pt x="68" y="108"/>
                  </a:cubicBezTo>
                  <a:cubicBezTo>
                    <a:pt x="69" y="110"/>
                    <a:pt x="72" y="111"/>
                    <a:pt x="72" y="113"/>
                  </a:cubicBezTo>
                  <a:cubicBezTo>
                    <a:pt x="73" y="115"/>
                    <a:pt x="72" y="117"/>
                    <a:pt x="72" y="119"/>
                  </a:cubicBezTo>
                  <a:cubicBezTo>
                    <a:pt x="72" y="119"/>
                    <a:pt x="74" y="119"/>
                    <a:pt x="74" y="119"/>
                  </a:cubicBezTo>
                  <a:cubicBezTo>
                    <a:pt x="75" y="121"/>
                    <a:pt x="75" y="124"/>
                    <a:pt x="74" y="126"/>
                  </a:cubicBezTo>
                  <a:cubicBezTo>
                    <a:pt x="73" y="129"/>
                    <a:pt x="69" y="130"/>
                    <a:pt x="68" y="133"/>
                  </a:cubicBezTo>
                  <a:cubicBezTo>
                    <a:pt x="68" y="135"/>
                    <a:pt x="72" y="135"/>
                    <a:pt x="73" y="137"/>
                  </a:cubicBezTo>
                  <a:cubicBezTo>
                    <a:pt x="75" y="138"/>
                    <a:pt x="75" y="140"/>
                    <a:pt x="76" y="141"/>
                  </a:cubicBezTo>
                  <a:cubicBezTo>
                    <a:pt x="78" y="146"/>
                    <a:pt x="79" y="150"/>
                    <a:pt x="81" y="155"/>
                  </a:cubicBezTo>
                  <a:cubicBezTo>
                    <a:pt x="84" y="158"/>
                    <a:pt x="86" y="162"/>
                    <a:pt x="89" y="163"/>
                  </a:cubicBezTo>
                  <a:cubicBezTo>
                    <a:pt x="91" y="165"/>
                    <a:pt x="94" y="164"/>
                    <a:pt x="97" y="163"/>
                  </a:cubicBezTo>
                  <a:cubicBezTo>
                    <a:pt x="100" y="161"/>
                    <a:pt x="103" y="158"/>
                    <a:pt x="106" y="156"/>
                  </a:cubicBezTo>
                  <a:cubicBezTo>
                    <a:pt x="107" y="155"/>
                    <a:pt x="108" y="155"/>
                    <a:pt x="109" y="154"/>
                  </a:cubicBezTo>
                  <a:cubicBezTo>
                    <a:pt x="110" y="154"/>
                    <a:pt x="111" y="152"/>
                    <a:pt x="112" y="152"/>
                  </a:cubicBezTo>
                  <a:cubicBezTo>
                    <a:pt x="113" y="152"/>
                    <a:pt x="113" y="154"/>
                    <a:pt x="114" y="154"/>
                  </a:cubicBezTo>
                  <a:cubicBezTo>
                    <a:pt x="115" y="154"/>
                    <a:pt x="115" y="153"/>
                    <a:pt x="115" y="152"/>
                  </a:cubicBezTo>
                  <a:cubicBezTo>
                    <a:pt x="116" y="150"/>
                    <a:pt x="114" y="148"/>
                    <a:pt x="115" y="146"/>
                  </a:cubicBezTo>
                  <a:cubicBezTo>
                    <a:pt x="116" y="145"/>
                    <a:pt x="119" y="146"/>
                    <a:pt x="121" y="145"/>
                  </a:cubicBezTo>
                  <a:cubicBezTo>
                    <a:pt x="121" y="144"/>
                    <a:pt x="120" y="143"/>
                    <a:pt x="121" y="143"/>
                  </a:cubicBezTo>
                  <a:cubicBezTo>
                    <a:pt x="122" y="141"/>
                    <a:pt x="125" y="141"/>
                    <a:pt x="126" y="140"/>
                  </a:cubicBezTo>
                  <a:cubicBezTo>
                    <a:pt x="127" y="139"/>
                    <a:pt x="127" y="138"/>
                    <a:pt x="126" y="138"/>
                  </a:cubicBezTo>
                  <a:cubicBezTo>
                    <a:pt x="123" y="137"/>
                    <a:pt x="120" y="138"/>
                    <a:pt x="117" y="138"/>
                  </a:cubicBezTo>
                  <a:cubicBezTo>
                    <a:pt x="116" y="138"/>
                    <a:pt x="115" y="137"/>
                    <a:pt x="115" y="136"/>
                  </a:cubicBezTo>
                  <a:cubicBezTo>
                    <a:pt x="114" y="135"/>
                    <a:pt x="115" y="133"/>
                    <a:pt x="115" y="132"/>
                  </a:cubicBezTo>
                  <a:cubicBezTo>
                    <a:pt x="114" y="132"/>
                    <a:pt x="113" y="131"/>
                    <a:pt x="113" y="130"/>
                  </a:cubicBezTo>
                  <a:cubicBezTo>
                    <a:pt x="114" y="128"/>
                    <a:pt x="116" y="127"/>
                    <a:pt x="116" y="125"/>
                  </a:cubicBezTo>
                  <a:cubicBezTo>
                    <a:pt x="117" y="123"/>
                    <a:pt x="117" y="121"/>
                    <a:pt x="116" y="119"/>
                  </a:cubicBezTo>
                  <a:cubicBezTo>
                    <a:pt x="115" y="117"/>
                    <a:pt x="112" y="118"/>
                    <a:pt x="111" y="116"/>
                  </a:cubicBezTo>
                  <a:cubicBezTo>
                    <a:pt x="111" y="115"/>
                    <a:pt x="113" y="115"/>
                    <a:pt x="115" y="115"/>
                  </a:cubicBezTo>
                  <a:cubicBezTo>
                    <a:pt x="118" y="115"/>
                    <a:pt x="120" y="118"/>
                    <a:pt x="123" y="118"/>
                  </a:cubicBezTo>
                  <a:cubicBezTo>
                    <a:pt x="125" y="119"/>
                    <a:pt x="126" y="118"/>
                    <a:pt x="127" y="118"/>
                  </a:cubicBezTo>
                  <a:cubicBezTo>
                    <a:pt x="130" y="119"/>
                    <a:pt x="132" y="120"/>
                    <a:pt x="134" y="120"/>
                  </a:cubicBezTo>
                  <a:cubicBezTo>
                    <a:pt x="135" y="119"/>
                    <a:pt x="134" y="117"/>
                    <a:pt x="136" y="116"/>
                  </a:cubicBezTo>
                  <a:cubicBezTo>
                    <a:pt x="140" y="115"/>
                    <a:pt x="145" y="116"/>
                    <a:pt x="149" y="115"/>
                  </a:cubicBezTo>
                  <a:cubicBezTo>
                    <a:pt x="151" y="114"/>
                    <a:pt x="151" y="112"/>
                    <a:pt x="153" y="111"/>
                  </a:cubicBezTo>
                  <a:cubicBezTo>
                    <a:pt x="155" y="110"/>
                    <a:pt x="157" y="111"/>
                    <a:pt x="158" y="110"/>
                  </a:cubicBezTo>
                  <a:cubicBezTo>
                    <a:pt x="159" y="109"/>
                    <a:pt x="160" y="107"/>
                    <a:pt x="160" y="105"/>
                  </a:cubicBezTo>
                  <a:cubicBezTo>
                    <a:pt x="161" y="103"/>
                    <a:pt x="160" y="100"/>
                    <a:pt x="160" y="9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4" name="Freeform 2546">
              <a:extLst>
                <a:ext uri="{FF2B5EF4-FFF2-40B4-BE49-F238E27FC236}">
                  <a16:creationId xmlns:a16="http://schemas.microsoft.com/office/drawing/2014/main" id="{20B62307-6204-A047-BAA3-F013C892F157}"/>
                </a:ext>
              </a:extLst>
            </p:cNvPr>
            <p:cNvSpPr>
              <a:spLocks noChangeAspect="1"/>
            </p:cNvSpPr>
            <p:nvPr/>
          </p:nvSpPr>
          <p:spPr bwMode="auto">
            <a:xfrm>
              <a:off x="3249425" y="4309566"/>
              <a:ext cx="104085" cy="172087"/>
            </a:xfrm>
            <a:custGeom>
              <a:avLst/>
              <a:gdLst>
                <a:gd name="T0" fmla="*/ 75 w 63"/>
                <a:gd name="T1" fmla="*/ 108 h 103"/>
                <a:gd name="T2" fmla="*/ 71 w 63"/>
                <a:gd name="T3" fmla="*/ 104 h 103"/>
                <a:gd name="T4" fmla="*/ 68 w 63"/>
                <a:gd name="T5" fmla="*/ 98 h 103"/>
                <a:gd name="T6" fmla="*/ 65 w 63"/>
                <a:gd name="T7" fmla="*/ 88 h 103"/>
                <a:gd name="T8" fmla="*/ 63 w 63"/>
                <a:gd name="T9" fmla="*/ 87 h 103"/>
                <a:gd name="T10" fmla="*/ 63 w 63"/>
                <a:gd name="T11" fmla="*/ 82 h 103"/>
                <a:gd name="T12" fmla="*/ 60 w 63"/>
                <a:gd name="T13" fmla="*/ 82 h 103"/>
                <a:gd name="T14" fmla="*/ 52 w 63"/>
                <a:gd name="T15" fmla="*/ 71 h 103"/>
                <a:gd name="T16" fmla="*/ 55 w 63"/>
                <a:gd name="T17" fmla="*/ 64 h 103"/>
                <a:gd name="T18" fmla="*/ 56 w 63"/>
                <a:gd name="T19" fmla="*/ 57 h 103"/>
                <a:gd name="T20" fmla="*/ 62 w 63"/>
                <a:gd name="T21" fmla="*/ 57 h 103"/>
                <a:gd name="T22" fmla="*/ 64 w 63"/>
                <a:gd name="T23" fmla="*/ 52 h 103"/>
                <a:gd name="T24" fmla="*/ 63 w 63"/>
                <a:gd name="T25" fmla="*/ 45 h 103"/>
                <a:gd name="T26" fmla="*/ 67 w 63"/>
                <a:gd name="T27" fmla="*/ 40 h 103"/>
                <a:gd name="T28" fmla="*/ 64 w 63"/>
                <a:gd name="T29" fmla="*/ 35 h 103"/>
                <a:gd name="T30" fmla="*/ 60 w 63"/>
                <a:gd name="T31" fmla="*/ 31 h 103"/>
                <a:gd name="T32" fmla="*/ 52 w 63"/>
                <a:gd name="T33" fmla="*/ 26 h 103"/>
                <a:gd name="T34" fmla="*/ 46 w 63"/>
                <a:gd name="T35" fmla="*/ 25 h 103"/>
                <a:gd name="T36" fmla="*/ 44 w 63"/>
                <a:gd name="T37" fmla="*/ 31 h 103"/>
                <a:gd name="T38" fmla="*/ 44 w 63"/>
                <a:gd name="T39" fmla="*/ 25 h 103"/>
                <a:gd name="T40" fmla="*/ 44 w 63"/>
                <a:gd name="T41" fmla="*/ 18 h 103"/>
                <a:gd name="T42" fmla="*/ 39 w 63"/>
                <a:gd name="T43" fmla="*/ 8 h 103"/>
                <a:gd name="T44" fmla="*/ 36 w 63"/>
                <a:gd name="T45" fmla="*/ 5 h 103"/>
                <a:gd name="T46" fmla="*/ 30 w 63"/>
                <a:gd name="T47" fmla="*/ 1 h 103"/>
                <a:gd name="T48" fmla="*/ 27 w 63"/>
                <a:gd name="T49" fmla="*/ 0 h 103"/>
                <a:gd name="T50" fmla="*/ 23 w 63"/>
                <a:gd name="T51" fmla="*/ 2 h 103"/>
                <a:gd name="T52" fmla="*/ 17 w 63"/>
                <a:gd name="T53" fmla="*/ 7 h 103"/>
                <a:gd name="T54" fmla="*/ 11 w 63"/>
                <a:gd name="T55" fmla="*/ 14 h 103"/>
                <a:gd name="T56" fmla="*/ 14 w 63"/>
                <a:gd name="T57" fmla="*/ 19 h 103"/>
                <a:gd name="T58" fmla="*/ 19 w 63"/>
                <a:gd name="T59" fmla="*/ 22 h 103"/>
                <a:gd name="T60" fmla="*/ 12 w 63"/>
                <a:gd name="T61" fmla="*/ 25 h 103"/>
                <a:gd name="T62" fmla="*/ 4 w 63"/>
                <a:gd name="T63" fmla="*/ 28 h 103"/>
                <a:gd name="T64" fmla="*/ 2 w 63"/>
                <a:gd name="T65" fmla="*/ 31 h 103"/>
                <a:gd name="T66" fmla="*/ 2 w 63"/>
                <a:gd name="T67" fmla="*/ 37 h 103"/>
                <a:gd name="T68" fmla="*/ 0 w 63"/>
                <a:gd name="T69" fmla="*/ 39 h 103"/>
                <a:gd name="T70" fmla="*/ 12 w 63"/>
                <a:gd name="T71" fmla="*/ 52 h 103"/>
                <a:gd name="T72" fmla="*/ 20 w 63"/>
                <a:gd name="T73" fmla="*/ 52 h 103"/>
                <a:gd name="T74" fmla="*/ 21 w 63"/>
                <a:gd name="T75" fmla="*/ 57 h 103"/>
                <a:gd name="T76" fmla="*/ 19 w 63"/>
                <a:gd name="T77" fmla="*/ 60 h 103"/>
                <a:gd name="T78" fmla="*/ 20 w 63"/>
                <a:gd name="T79" fmla="*/ 64 h 103"/>
                <a:gd name="T80" fmla="*/ 27 w 63"/>
                <a:gd name="T81" fmla="*/ 64 h 103"/>
                <a:gd name="T82" fmla="*/ 27 w 63"/>
                <a:gd name="T83" fmla="*/ 71 h 103"/>
                <a:gd name="T84" fmla="*/ 32 w 63"/>
                <a:gd name="T85" fmla="*/ 73 h 103"/>
                <a:gd name="T86" fmla="*/ 23 w 63"/>
                <a:gd name="T87" fmla="*/ 79 h 103"/>
                <a:gd name="T88" fmla="*/ 23 w 63"/>
                <a:gd name="T89" fmla="*/ 96 h 103"/>
                <a:gd name="T90" fmla="*/ 26 w 63"/>
                <a:gd name="T91" fmla="*/ 100 h 103"/>
                <a:gd name="T92" fmla="*/ 26 w 63"/>
                <a:gd name="T93" fmla="*/ 106 h 103"/>
                <a:gd name="T94" fmla="*/ 29 w 63"/>
                <a:gd name="T95" fmla="*/ 110 h 103"/>
                <a:gd name="T96" fmla="*/ 36 w 63"/>
                <a:gd name="T97" fmla="*/ 113 h 103"/>
                <a:gd name="T98" fmla="*/ 36 w 63"/>
                <a:gd name="T99" fmla="*/ 118 h 103"/>
                <a:gd name="T100" fmla="*/ 40 w 63"/>
                <a:gd name="T101" fmla="*/ 122 h 103"/>
                <a:gd name="T102" fmla="*/ 45 w 63"/>
                <a:gd name="T103" fmla="*/ 123 h 103"/>
                <a:gd name="T104" fmla="*/ 44 w 63"/>
                <a:gd name="T105" fmla="*/ 118 h 103"/>
                <a:gd name="T106" fmla="*/ 50 w 63"/>
                <a:gd name="T107" fmla="*/ 113 h 103"/>
                <a:gd name="T108" fmla="*/ 54 w 63"/>
                <a:gd name="T109" fmla="*/ 116 h 103"/>
                <a:gd name="T110" fmla="*/ 56 w 63"/>
                <a:gd name="T111" fmla="*/ 110 h 103"/>
                <a:gd name="T112" fmla="*/ 61 w 63"/>
                <a:gd name="T113" fmla="*/ 110 h 103"/>
                <a:gd name="T114" fmla="*/ 63 w 63"/>
                <a:gd name="T115" fmla="*/ 107 h 103"/>
                <a:gd name="T116" fmla="*/ 68 w 63"/>
                <a:gd name="T117" fmla="*/ 108 h 103"/>
                <a:gd name="T118" fmla="*/ 75 w 63"/>
                <a:gd name="T119" fmla="*/ 108 h 1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103"/>
                <a:gd name="T182" fmla="*/ 63 w 63"/>
                <a:gd name="T183" fmla="*/ 103 h 1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103">
                  <a:moveTo>
                    <a:pt x="63" y="90"/>
                  </a:moveTo>
                  <a:cubicBezTo>
                    <a:pt x="62" y="89"/>
                    <a:pt x="60" y="87"/>
                    <a:pt x="60" y="86"/>
                  </a:cubicBezTo>
                  <a:cubicBezTo>
                    <a:pt x="59" y="84"/>
                    <a:pt x="58" y="83"/>
                    <a:pt x="57" y="81"/>
                  </a:cubicBezTo>
                  <a:cubicBezTo>
                    <a:pt x="56" y="78"/>
                    <a:pt x="54" y="75"/>
                    <a:pt x="55" y="73"/>
                  </a:cubicBezTo>
                  <a:cubicBezTo>
                    <a:pt x="55" y="72"/>
                    <a:pt x="53" y="73"/>
                    <a:pt x="53" y="72"/>
                  </a:cubicBezTo>
                  <a:cubicBezTo>
                    <a:pt x="52" y="71"/>
                    <a:pt x="54" y="69"/>
                    <a:pt x="53" y="68"/>
                  </a:cubicBezTo>
                  <a:cubicBezTo>
                    <a:pt x="52" y="67"/>
                    <a:pt x="51" y="69"/>
                    <a:pt x="50" y="68"/>
                  </a:cubicBezTo>
                  <a:cubicBezTo>
                    <a:pt x="48" y="65"/>
                    <a:pt x="45" y="62"/>
                    <a:pt x="44" y="59"/>
                  </a:cubicBezTo>
                  <a:cubicBezTo>
                    <a:pt x="44" y="57"/>
                    <a:pt x="46" y="55"/>
                    <a:pt x="46" y="53"/>
                  </a:cubicBezTo>
                  <a:cubicBezTo>
                    <a:pt x="47" y="51"/>
                    <a:pt x="46" y="49"/>
                    <a:pt x="47" y="47"/>
                  </a:cubicBezTo>
                  <a:cubicBezTo>
                    <a:pt x="48" y="46"/>
                    <a:pt x="50" y="47"/>
                    <a:pt x="52" y="47"/>
                  </a:cubicBezTo>
                  <a:cubicBezTo>
                    <a:pt x="53" y="46"/>
                    <a:pt x="54" y="45"/>
                    <a:pt x="54" y="43"/>
                  </a:cubicBezTo>
                  <a:cubicBezTo>
                    <a:pt x="54" y="41"/>
                    <a:pt x="53" y="39"/>
                    <a:pt x="53" y="37"/>
                  </a:cubicBezTo>
                  <a:cubicBezTo>
                    <a:pt x="53" y="36"/>
                    <a:pt x="55" y="35"/>
                    <a:pt x="56" y="33"/>
                  </a:cubicBezTo>
                  <a:cubicBezTo>
                    <a:pt x="56" y="32"/>
                    <a:pt x="55" y="30"/>
                    <a:pt x="54" y="29"/>
                  </a:cubicBezTo>
                  <a:cubicBezTo>
                    <a:pt x="53" y="28"/>
                    <a:pt x="51" y="27"/>
                    <a:pt x="50" y="26"/>
                  </a:cubicBezTo>
                  <a:cubicBezTo>
                    <a:pt x="48" y="25"/>
                    <a:pt x="46" y="23"/>
                    <a:pt x="44" y="22"/>
                  </a:cubicBezTo>
                  <a:cubicBezTo>
                    <a:pt x="43" y="21"/>
                    <a:pt x="41" y="20"/>
                    <a:pt x="39" y="21"/>
                  </a:cubicBezTo>
                  <a:cubicBezTo>
                    <a:pt x="38" y="22"/>
                    <a:pt x="38" y="26"/>
                    <a:pt x="37" y="26"/>
                  </a:cubicBezTo>
                  <a:cubicBezTo>
                    <a:pt x="35" y="26"/>
                    <a:pt x="37" y="23"/>
                    <a:pt x="37" y="21"/>
                  </a:cubicBezTo>
                  <a:cubicBezTo>
                    <a:pt x="37" y="19"/>
                    <a:pt x="37" y="17"/>
                    <a:pt x="37" y="15"/>
                  </a:cubicBezTo>
                  <a:cubicBezTo>
                    <a:pt x="36" y="12"/>
                    <a:pt x="34" y="10"/>
                    <a:pt x="33" y="7"/>
                  </a:cubicBezTo>
                  <a:cubicBezTo>
                    <a:pt x="32" y="6"/>
                    <a:pt x="31" y="5"/>
                    <a:pt x="30" y="4"/>
                  </a:cubicBezTo>
                  <a:cubicBezTo>
                    <a:pt x="28" y="3"/>
                    <a:pt x="27" y="1"/>
                    <a:pt x="25" y="1"/>
                  </a:cubicBezTo>
                  <a:cubicBezTo>
                    <a:pt x="24" y="0"/>
                    <a:pt x="24" y="0"/>
                    <a:pt x="23" y="0"/>
                  </a:cubicBezTo>
                  <a:cubicBezTo>
                    <a:pt x="22" y="1"/>
                    <a:pt x="20" y="1"/>
                    <a:pt x="19" y="2"/>
                  </a:cubicBezTo>
                  <a:cubicBezTo>
                    <a:pt x="17" y="3"/>
                    <a:pt x="15" y="5"/>
                    <a:pt x="14" y="6"/>
                  </a:cubicBezTo>
                  <a:cubicBezTo>
                    <a:pt x="12" y="8"/>
                    <a:pt x="9" y="10"/>
                    <a:pt x="9" y="12"/>
                  </a:cubicBezTo>
                  <a:cubicBezTo>
                    <a:pt x="9" y="14"/>
                    <a:pt x="11" y="15"/>
                    <a:pt x="12" y="16"/>
                  </a:cubicBezTo>
                  <a:cubicBezTo>
                    <a:pt x="13" y="17"/>
                    <a:pt x="17" y="17"/>
                    <a:pt x="16" y="18"/>
                  </a:cubicBezTo>
                  <a:cubicBezTo>
                    <a:pt x="15" y="20"/>
                    <a:pt x="12" y="20"/>
                    <a:pt x="10" y="21"/>
                  </a:cubicBezTo>
                  <a:cubicBezTo>
                    <a:pt x="8" y="22"/>
                    <a:pt x="5" y="22"/>
                    <a:pt x="3" y="23"/>
                  </a:cubicBezTo>
                  <a:cubicBezTo>
                    <a:pt x="3" y="24"/>
                    <a:pt x="2" y="25"/>
                    <a:pt x="2" y="26"/>
                  </a:cubicBezTo>
                  <a:cubicBezTo>
                    <a:pt x="2" y="27"/>
                    <a:pt x="2" y="29"/>
                    <a:pt x="2" y="31"/>
                  </a:cubicBezTo>
                  <a:cubicBezTo>
                    <a:pt x="2" y="31"/>
                    <a:pt x="0" y="31"/>
                    <a:pt x="0" y="32"/>
                  </a:cubicBezTo>
                  <a:cubicBezTo>
                    <a:pt x="3" y="36"/>
                    <a:pt x="7" y="39"/>
                    <a:pt x="10" y="43"/>
                  </a:cubicBezTo>
                  <a:cubicBezTo>
                    <a:pt x="13" y="43"/>
                    <a:pt x="15" y="42"/>
                    <a:pt x="17" y="43"/>
                  </a:cubicBezTo>
                  <a:cubicBezTo>
                    <a:pt x="19" y="43"/>
                    <a:pt x="18" y="46"/>
                    <a:pt x="18" y="47"/>
                  </a:cubicBezTo>
                  <a:cubicBezTo>
                    <a:pt x="18" y="48"/>
                    <a:pt x="16" y="49"/>
                    <a:pt x="16" y="50"/>
                  </a:cubicBezTo>
                  <a:cubicBezTo>
                    <a:pt x="16" y="51"/>
                    <a:pt x="16" y="53"/>
                    <a:pt x="17" y="53"/>
                  </a:cubicBezTo>
                  <a:cubicBezTo>
                    <a:pt x="19" y="54"/>
                    <a:pt x="21" y="52"/>
                    <a:pt x="23" y="53"/>
                  </a:cubicBezTo>
                  <a:cubicBezTo>
                    <a:pt x="24" y="54"/>
                    <a:pt x="22" y="57"/>
                    <a:pt x="23" y="59"/>
                  </a:cubicBezTo>
                  <a:cubicBezTo>
                    <a:pt x="24" y="60"/>
                    <a:pt x="27" y="59"/>
                    <a:pt x="27" y="61"/>
                  </a:cubicBezTo>
                  <a:cubicBezTo>
                    <a:pt x="25" y="63"/>
                    <a:pt x="20" y="63"/>
                    <a:pt x="19" y="66"/>
                  </a:cubicBezTo>
                  <a:cubicBezTo>
                    <a:pt x="19" y="70"/>
                    <a:pt x="19" y="76"/>
                    <a:pt x="19" y="80"/>
                  </a:cubicBezTo>
                  <a:cubicBezTo>
                    <a:pt x="19" y="82"/>
                    <a:pt x="22" y="82"/>
                    <a:pt x="22" y="83"/>
                  </a:cubicBezTo>
                  <a:cubicBezTo>
                    <a:pt x="23" y="84"/>
                    <a:pt x="22" y="87"/>
                    <a:pt x="22" y="88"/>
                  </a:cubicBezTo>
                  <a:cubicBezTo>
                    <a:pt x="22" y="90"/>
                    <a:pt x="23" y="91"/>
                    <a:pt x="24" y="91"/>
                  </a:cubicBezTo>
                  <a:cubicBezTo>
                    <a:pt x="25" y="93"/>
                    <a:pt x="28" y="93"/>
                    <a:pt x="30" y="94"/>
                  </a:cubicBezTo>
                  <a:cubicBezTo>
                    <a:pt x="31" y="95"/>
                    <a:pt x="29" y="97"/>
                    <a:pt x="30" y="98"/>
                  </a:cubicBezTo>
                  <a:cubicBezTo>
                    <a:pt x="31" y="99"/>
                    <a:pt x="32" y="101"/>
                    <a:pt x="34" y="101"/>
                  </a:cubicBezTo>
                  <a:cubicBezTo>
                    <a:pt x="35" y="102"/>
                    <a:pt x="37" y="103"/>
                    <a:pt x="38" y="102"/>
                  </a:cubicBezTo>
                  <a:cubicBezTo>
                    <a:pt x="39" y="101"/>
                    <a:pt x="37" y="99"/>
                    <a:pt x="37" y="98"/>
                  </a:cubicBezTo>
                  <a:cubicBezTo>
                    <a:pt x="38" y="96"/>
                    <a:pt x="40" y="95"/>
                    <a:pt x="42" y="94"/>
                  </a:cubicBezTo>
                  <a:cubicBezTo>
                    <a:pt x="43" y="94"/>
                    <a:pt x="44" y="96"/>
                    <a:pt x="45" y="96"/>
                  </a:cubicBezTo>
                  <a:cubicBezTo>
                    <a:pt x="46" y="95"/>
                    <a:pt x="45" y="92"/>
                    <a:pt x="47" y="91"/>
                  </a:cubicBezTo>
                  <a:cubicBezTo>
                    <a:pt x="48" y="91"/>
                    <a:pt x="49" y="92"/>
                    <a:pt x="51" y="91"/>
                  </a:cubicBezTo>
                  <a:cubicBezTo>
                    <a:pt x="52" y="91"/>
                    <a:pt x="52" y="89"/>
                    <a:pt x="53" y="89"/>
                  </a:cubicBezTo>
                  <a:cubicBezTo>
                    <a:pt x="55" y="89"/>
                    <a:pt x="56" y="90"/>
                    <a:pt x="57" y="90"/>
                  </a:cubicBezTo>
                  <a:cubicBezTo>
                    <a:pt x="59" y="91"/>
                    <a:pt x="61" y="90"/>
                    <a:pt x="63" y="9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5" name="Freeform 2548">
              <a:extLst>
                <a:ext uri="{FF2B5EF4-FFF2-40B4-BE49-F238E27FC236}">
                  <a16:creationId xmlns:a16="http://schemas.microsoft.com/office/drawing/2014/main" id="{15EE55CF-C472-744C-A415-79E2A086181A}"/>
                </a:ext>
              </a:extLst>
            </p:cNvPr>
            <p:cNvSpPr>
              <a:spLocks noChangeAspect="1"/>
            </p:cNvSpPr>
            <p:nvPr/>
          </p:nvSpPr>
          <p:spPr bwMode="auto">
            <a:xfrm>
              <a:off x="3321592" y="4363689"/>
              <a:ext cx="86044" cy="95759"/>
            </a:xfrm>
            <a:custGeom>
              <a:avLst/>
              <a:gdLst>
                <a:gd name="T0" fmla="*/ 50 w 51"/>
                <a:gd name="T1" fmla="*/ 61 h 58"/>
                <a:gd name="T2" fmla="*/ 47 w 51"/>
                <a:gd name="T3" fmla="*/ 57 h 58"/>
                <a:gd name="T4" fmla="*/ 45 w 51"/>
                <a:gd name="T5" fmla="*/ 58 h 58"/>
                <a:gd name="T6" fmla="*/ 40 w 51"/>
                <a:gd name="T7" fmla="*/ 59 h 58"/>
                <a:gd name="T8" fmla="*/ 34 w 51"/>
                <a:gd name="T9" fmla="*/ 57 h 58"/>
                <a:gd name="T10" fmla="*/ 29 w 51"/>
                <a:gd name="T11" fmla="*/ 63 h 58"/>
                <a:gd name="T12" fmla="*/ 34 w 51"/>
                <a:gd name="T13" fmla="*/ 67 h 58"/>
                <a:gd name="T14" fmla="*/ 29 w 51"/>
                <a:gd name="T15" fmla="*/ 69 h 58"/>
                <a:gd name="T16" fmla="*/ 23 w 51"/>
                <a:gd name="T17" fmla="*/ 69 h 58"/>
                <a:gd name="T18" fmla="*/ 19 w 51"/>
                <a:gd name="T19" fmla="*/ 64 h 58"/>
                <a:gd name="T20" fmla="*/ 16 w 51"/>
                <a:gd name="T21" fmla="*/ 58 h 58"/>
                <a:gd name="T22" fmla="*/ 13 w 51"/>
                <a:gd name="T23" fmla="*/ 49 h 58"/>
                <a:gd name="T24" fmla="*/ 11 w 51"/>
                <a:gd name="T25" fmla="*/ 48 h 58"/>
                <a:gd name="T26" fmla="*/ 11 w 51"/>
                <a:gd name="T27" fmla="*/ 43 h 58"/>
                <a:gd name="T28" fmla="*/ 7 w 51"/>
                <a:gd name="T29" fmla="*/ 43 h 58"/>
                <a:gd name="T30" fmla="*/ 0 w 51"/>
                <a:gd name="T31" fmla="*/ 32 h 58"/>
                <a:gd name="T32" fmla="*/ 2 w 51"/>
                <a:gd name="T33" fmla="*/ 25 h 58"/>
                <a:gd name="T34" fmla="*/ 4 w 51"/>
                <a:gd name="T35" fmla="*/ 18 h 58"/>
                <a:gd name="T36" fmla="*/ 10 w 51"/>
                <a:gd name="T37" fmla="*/ 18 h 58"/>
                <a:gd name="T38" fmla="*/ 12 w 51"/>
                <a:gd name="T39" fmla="*/ 13 h 58"/>
                <a:gd name="T40" fmla="*/ 11 w 51"/>
                <a:gd name="T41" fmla="*/ 6 h 58"/>
                <a:gd name="T42" fmla="*/ 15 w 51"/>
                <a:gd name="T43" fmla="*/ 1 h 58"/>
                <a:gd name="T44" fmla="*/ 24 w 51"/>
                <a:gd name="T45" fmla="*/ 2 h 58"/>
                <a:gd name="T46" fmla="*/ 32 w 51"/>
                <a:gd name="T47" fmla="*/ 5 h 58"/>
                <a:gd name="T48" fmla="*/ 38 w 51"/>
                <a:gd name="T49" fmla="*/ 0 h 58"/>
                <a:gd name="T50" fmla="*/ 43 w 51"/>
                <a:gd name="T51" fmla="*/ 2 h 58"/>
                <a:gd name="T52" fmla="*/ 47 w 51"/>
                <a:gd name="T53" fmla="*/ 2 h 58"/>
                <a:gd name="T54" fmla="*/ 53 w 51"/>
                <a:gd name="T55" fmla="*/ 2 h 58"/>
                <a:gd name="T56" fmla="*/ 58 w 51"/>
                <a:gd name="T57" fmla="*/ 2 h 58"/>
                <a:gd name="T58" fmla="*/ 62 w 51"/>
                <a:gd name="T59" fmla="*/ 6 h 58"/>
                <a:gd name="T60" fmla="*/ 60 w 51"/>
                <a:gd name="T61" fmla="*/ 12 h 58"/>
                <a:gd name="T62" fmla="*/ 53 w 51"/>
                <a:gd name="T63" fmla="*/ 20 h 58"/>
                <a:gd name="T64" fmla="*/ 57 w 51"/>
                <a:gd name="T65" fmla="*/ 33 h 58"/>
                <a:gd name="T66" fmla="*/ 61 w 51"/>
                <a:gd name="T67" fmla="*/ 40 h 58"/>
                <a:gd name="T68" fmla="*/ 57 w 51"/>
                <a:gd name="T69" fmla="*/ 48 h 58"/>
                <a:gd name="T70" fmla="*/ 56 w 51"/>
                <a:gd name="T71" fmla="*/ 58 h 58"/>
                <a:gd name="T72" fmla="*/ 50 w 51"/>
                <a:gd name="T73" fmla="*/ 61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8"/>
                <a:gd name="T113" fmla="*/ 51 w 51"/>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8">
                  <a:moveTo>
                    <a:pt x="41" y="51"/>
                  </a:moveTo>
                  <a:cubicBezTo>
                    <a:pt x="41" y="50"/>
                    <a:pt x="41" y="48"/>
                    <a:pt x="39" y="48"/>
                  </a:cubicBezTo>
                  <a:cubicBezTo>
                    <a:pt x="39" y="47"/>
                    <a:pt x="38" y="49"/>
                    <a:pt x="37" y="49"/>
                  </a:cubicBezTo>
                  <a:cubicBezTo>
                    <a:pt x="36" y="49"/>
                    <a:pt x="34" y="50"/>
                    <a:pt x="33" y="50"/>
                  </a:cubicBezTo>
                  <a:cubicBezTo>
                    <a:pt x="31" y="50"/>
                    <a:pt x="30" y="48"/>
                    <a:pt x="28" y="48"/>
                  </a:cubicBezTo>
                  <a:cubicBezTo>
                    <a:pt x="26" y="49"/>
                    <a:pt x="24" y="51"/>
                    <a:pt x="24" y="53"/>
                  </a:cubicBezTo>
                  <a:cubicBezTo>
                    <a:pt x="24" y="55"/>
                    <a:pt x="28" y="54"/>
                    <a:pt x="28" y="56"/>
                  </a:cubicBezTo>
                  <a:cubicBezTo>
                    <a:pt x="28" y="57"/>
                    <a:pt x="26" y="58"/>
                    <a:pt x="24" y="58"/>
                  </a:cubicBezTo>
                  <a:cubicBezTo>
                    <a:pt x="23" y="58"/>
                    <a:pt x="20" y="58"/>
                    <a:pt x="19" y="58"/>
                  </a:cubicBezTo>
                  <a:cubicBezTo>
                    <a:pt x="18" y="57"/>
                    <a:pt x="16" y="55"/>
                    <a:pt x="16" y="54"/>
                  </a:cubicBezTo>
                  <a:cubicBezTo>
                    <a:pt x="15" y="52"/>
                    <a:pt x="14" y="51"/>
                    <a:pt x="13" y="49"/>
                  </a:cubicBezTo>
                  <a:cubicBezTo>
                    <a:pt x="12" y="46"/>
                    <a:pt x="10" y="43"/>
                    <a:pt x="11" y="41"/>
                  </a:cubicBezTo>
                  <a:cubicBezTo>
                    <a:pt x="11" y="40"/>
                    <a:pt x="9" y="41"/>
                    <a:pt x="9" y="40"/>
                  </a:cubicBezTo>
                  <a:cubicBezTo>
                    <a:pt x="8" y="39"/>
                    <a:pt x="10" y="37"/>
                    <a:pt x="9" y="36"/>
                  </a:cubicBezTo>
                  <a:cubicBezTo>
                    <a:pt x="8" y="35"/>
                    <a:pt x="7" y="37"/>
                    <a:pt x="6" y="36"/>
                  </a:cubicBezTo>
                  <a:cubicBezTo>
                    <a:pt x="4" y="33"/>
                    <a:pt x="1" y="30"/>
                    <a:pt x="0" y="27"/>
                  </a:cubicBezTo>
                  <a:cubicBezTo>
                    <a:pt x="0" y="25"/>
                    <a:pt x="2" y="23"/>
                    <a:pt x="2" y="21"/>
                  </a:cubicBezTo>
                  <a:cubicBezTo>
                    <a:pt x="3" y="19"/>
                    <a:pt x="2" y="17"/>
                    <a:pt x="3" y="15"/>
                  </a:cubicBezTo>
                  <a:cubicBezTo>
                    <a:pt x="4" y="14"/>
                    <a:pt x="6" y="15"/>
                    <a:pt x="8" y="15"/>
                  </a:cubicBezTo>
                  <a:cubicBezTo>
                    <a:pt x="9" y="14"/>
                    <a:pt x="10" y="13"/>
                    <a:pt x="10" y="11"/>
                  </a:cubicBezTo>
                  <a:cubicBezTo>
                    <a:pt x="10" y="9"/>
                    <a:pt x="9" y="7"/>
                    <a:pt x="9" y="5"/>
                  </a:cubicBezTo>
                  <a:cubicBezTo>
                    <a:pt x="9" y="4"/>
                    <a:pt x="11" y="3"/>
                    <a:pt x="12" y="1"/>
                  </a:cubicBezTo>
                  <a:cubicBezTo>
                    <a:pt x="15" y="2"/>
                    <a:pt x="17" y="1"/>
                    <a:pt x="20" y="2"/>
                  </a:cubicBezTo>
                  <a:cubicBezTo>
                    <a:pt x="22" y="2"/>
                    <a:pt x="24" y="4"/>
                    <a:pt x="26" y="4"/>
                  </a:cubicBezTo>
                  <a:cubicBezTo>
                    <a:pt x="28" y="4"/>
                    <a:pt x="29" y="1"/>
                    <a:pt x="31" y="0"/>
                  </a:cubicBezTo>
                  <a:cubicBezTo>
                    <a:pt x="32" y="0"/>
                    <a:pt x="34" y="1"/>
                    <a:pt x="35" y="2"/>
                  </a:cubicBezTo>
                  <a:cubicBezTo>
                    <a:pt x="36" y="2"/>
                    <a:pt x="38" y="2"/>
                    <a:pt x="39" y="2"/>
                  </a:cubicBezTo>
                  <a:cubicBezTo>
                    <a:pt x="41" y="3"/>
                    <a:pt x="42" y="3"/>
                    <a:pt x="44" y="2"/>
                  </a:cubicBezTo>
                  <a:cubicBezTo>
                    <a:pt x="45" y="2"/>
                    <a:pt x="46" y="1"/>
                    <a:pt x="48" y="2"/>
                  </a:cubicBezTo>
                  <a:cubicBezTo>
                    <a:pt x="49" y="2"/>
                    <a:pt x="50" y="4"/>
                    <a:pt x="51" y="5"/>
                  </a:cubicBezTo>
                  <a:cubicBezTo>
                    <a:pt x="51" y="6"/>
                    <a:pt x="49" y="9"/>
                    <a:pt x="49" y="10"/>
                  </a:cubicBezTo>
                  <a:cubicBezTo>
                    <a:pt x="47" y="12"/>
                    <a:pt x="45" y="14"/>
                    <a:pt x="44" y="17"/>
                  </a:cubicBezTo>
                  <a:cubicBezTo>
                    <a:pt x="44" y="21"/>
                    <a:pt x="46" y="24"/>
                    <a:pt x="47" y="28"/>
                  </a:cubicBezTo>
                  <a:cubicBezTo>
                    <a:pt x="48" y="30"/>
                    <a:pt x="50" y="32"/>
                    <a:pt x="50" y="34"/>
                  </a:cubicBezTo>
                  <a:cubicBezTo>
                    <a:pt x="50" y="36"/>
                    <a:pt x="48" y="38"/>
                    <a:pt x="47" y="40"/>
                  </a:cubicBezTo>
                  <a:cubicBezTo>
                    <a:pt x="46" y="43"/>
                    <a:pt x="47" y="46"/>
                    <a:pt x="46" y="49"/>
                  </a:cubicBezTo>
                  <a:cubicBezTo>
                    <a:pt x="45" y="50"/>
                    <a:pt x="43" y="50"/>
                    <a:pt x="41" y="5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6" name="Freeform 2549">
              <a:extLst>
                <a:ext uri="{FF2B5EF4-FFF2-40B4-BE49-F238E27FC236}">
                  <a16:creationId xmlns:a16="http://schemas.microsoft.com/office/drawing/2014/main" id="{3B853598-A8BC-0347-BDD9-51124D77F295}"/>
                </a:ext>
              </a:extLst>
            </p:cNvPr>
            <p:cNvSpPr>
              <a:spLocks noChangeAspect="1"/>
            </p:cNvSpPr>
            <p:nvPr/>
          </p:nvSpPr>
          <p:spPr bwMode="auto">
            <a:xfrm>
              <a:off x="3390983" y="4370630"/>
              <a:ext cx="69390" cy="86044"/>
            </a:xfrm>
            <a:custGeom>
              <a:avLst/>
              <a:gdLst>
                <a:gd name="T0" fmla="*/ 50 w 42"/>
                <a:gd name="T1" fmla="*/ 27 h 52"/>
                <a:gd name="T2" fmla="*/ 46 w 42"/>
                <a:gd name="T3" fmla="*/ 21 h 52"/>
                <a:gd name="T4" fmla="*/ 42 w 42"/>
                <a:gd name="T5" fmla="*/ 21 h 52"/>
                <a:gd name="T6" fmla="*/ 33 w 42"/>
                <a:gd name="T7" fmla="*/ 13 h 52"/>
                <a:gd name="T8" fmla="*/ 30 w 42"/>
                <a:gd name="T9" fmla="*/ 7 h 52"/>
                <a:gd name="T10" fmla="*/ 23 w 42"/>
                <a:gd name="T11" fmla="*/ 6 h 52"/>
                <a:gd name="T12" fmla="*/ 17 w 42"/>
                <a:gd name="T13" fmla="*/ 1 h 52"/>
                <a:gd name="T14" fmla="*/ 12 w 42"/>
                <a:gd name="T15" fmla="*/ 1 h 52"/>
                <a:gd name="T16" fmla="*/ 10 w 42"/>
                <a:gd name="T17" fmla="*/ 7 h 52"/>
                <a:gd name="T18" fmla="*/ 4 w 42"/>
                <a:gd name="T19" fmla="*/ 16 h 52"/>
                <a:gd name="T20" fmla="*/ 7 w 42"/>
                <a:gd name="T21" fmla="*/ 29 h 52"/>
                <a:gd name="T22" fmla="*/ 11 w 42"/>
                <a:gd name="T23" fmla="*/ 36 h 52"/>
                <a:gd name="T24" fmla="*/ 7 w 42"/>
                <a:gd name="T25" fmla="*/ 43 h 52"/>
                <a:gd name="T26" fmla="*/ 6 w 42"/>
                <a:gd name="T27" fmla="*/ 54 h 52"/>
                <a:gd name="T28" fmla="*/ 0 w 42"/>
                <a:gd name="T29" fmla="*/ 56 h 52"/>
                <a:gd name="T30" fmla="*/ 6 w 42"/>
                <a:gd name="T31" fmla="*/ 61 h 52"/>
                <a:gd name="T32" fmla="*/ 12 w 42"/>
                <a:gd name="T33" fmla="*/ 61 h 52"/>
                <a:gd name="T34" fmla="*/ 15 w 42"/>
                <a:gd name="T35" fmla="*/ 58 h 52"/>
                <a:gd name="T36" fmla="*/ 20 w 42"/>
                <a:gd name="T37" fmla="*/ 58 h 52"/>
                <a:gd name="T38" fmla="*/ 23 w 42"/>
                <a:gd name="T39" fmla="*/ 61 h 52"/>
                <a:gd name="T40" fmla="*/ 30 w 42"/>
                <a:gd name="T41" fmla="*/ 61 h 52"/>
                <a:gd name="T42" fmla="*/ 33 w 42"/>
                <a:gd name="T43" fmla="*/ 54 h 52"/>
                <a:gd name="T44" fmla="*/ 36 w 42"/>
                <a:gd name="T45" fmla="*/ 42 h 52"/>
                <a:gd name="T46" fmla="*/ 42 w 42"/>
                <a:gd name="T47" fmla="*/ 33 h 52"/>
                <a:gd name="T48" fmla="*/ 50 w 42"/>
                <a:gd name="T49" fmla="*/ 2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2"/>
                <a:gd name="T77" fmla="*/ 42 w 4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2">
                  <a:moveTo>
                    <a:pt x="42" y="23"/>
                  </a:moveTo>
                  <a:cubicBezTo>
                    <a:pt x="41" y="22"/>
                    <a:pt x="40" y="19"/>
                    <a:pt x="39" y="18"/>
                  </a:cubicBezTo>
                  <a:cubicBezTo>
                    <a:pt x="38" y="17"/>
                    <a:pt x="36" y="19"/>
                    <a:pt x="35" y="18"/>
                  </a:cubicBezTo>
                  <a:cubicBezTo>
                    <a:pt x="32" y="16"/>
                    <a:pt x="30" y="13"/>
                    <a:pt x="28" y="11"/>
                  </a:cubicBezTo>
                  <a:cubicBezTo>
                    <a:pt x="27" y="9"/>
                    <a:pt x="27" y="6"/>
                    <a:pt x="25" y="6"/>
                  </a:cubicBezTo>
                  <a:cubicBezTo>
                    <a:pt x="23" y="6"/>
                    <a:pt x="21" y="6"/>
                    <a:pt x="19" y="5"/>
                  </a:cubicBezTo>
                  <a:cubicBezTo>
                    <a:pt x="17" y="4"/>
                    <a:pt x="16" y="1"/>
                    <a:pt x="14" y="1"/>
                  </a:cubicBezTo>
                  <a:cubicBezTo>
                    <a:pt x="13" y="0"/>
                    <a:pt x="12" y="1"/>
                    <a:pt x="10" y="1"/>
                  </a:cubicBezTo>
                  <a:cubicBezTo>
                    <a:pt x="10" y="2"/>
                    <a:pt x="8" y="5"/>
                    <a:pt x="8" y="6"/>
                  </a:cubicBezTo>
                  <a:cubicBezTo>
                    <a:pt x="6" y="8"/>
                    <a:pt x="4" y="10"/>
                    <a:pt x="3" y="13"/>
                  </a:cubicBezTo>
                  <a:cubicBezTo>
                    <a:pt x="3" y="17"/>
                    <a:pt x="5" y="20"/>
                    <a:pt x="6" y="24"/>
                  </a:cubicBezTo>
                  <a:cubicBezTo>
                    <a:pt x="7" y="26"/>
                    <a:pt x="9" y="28"/>
                    <a:pt x="9" y="30"/>
                  </a:cubicBezTo>
                  <a:cubicBezTo>
                    <a:pt x="9" y="32"/>
                    <a:pt x="7" y="34"/>
                    <a:pt x="6" y="36"/>
                  </a:cubicBezTo>
                  <a:cubicBezTo>
                    <a:pt x="5" y="39"/>
                    <a:pt x="6" y="42"/>
                    <a:pt x="5" y="45"/>
                  </a:cubicBezTo>
                  <a:cubicBezTo>
                    <a:pt x="4" y="46"/>
                    <a:pt x="2" y="46"/>
                    <a:pt x="0" y="47"/>
                  </a:cubicBezTo>
                  <a:cubicBezTo>
                    <a:pt x="2" y="49"/>
                    <a:pt x="3" y="50"/>
                    <a:pt x="5" y="51"/>
                  </a:cubicBezTo>
                  <a:cubicBezTo>
                    <a:pt x="7" y="52"/>
                    <a:pt x="9" y="52"/>
                    <a:pt x="10" y="51"/>
                  </a:cubicBezTo>
                  <a:cubicBezTo>
                    <a:pt x="11" y="51"/>
                    <a:pt x="12" y="49"/>
                    <a:pt x="13" y="49"/>
                  </a:cubicBezTo>
                  <a:cubicBezTo>
                    <a:pt x="15" y="48"/>
                    <a:pt x="16" y="48"/>
                    <a:pt x="17" y="49"/>
                  </a:cubicBezTo>
                  <a:cubicBezTo>
                    <a:pt x="18" y="49"/>
                    <a:pt x="18" y="51"/>
                    <a:pt x="19" y="51"/>
                  </a:cubicBezTo>
                  <a:cubicBezTo>
                    <a:pt x="20" y="52"/>
                    <a:pt x="23" y="52"/>
                    <a:pt x="25" y="51"/>
                  </a:cubicBezTo>
                  <a:cubicBezTo>
                    <a:pt x="27" y="50"/>
                    <a:pt x="28" y="47"/>
                    <a:pt x="28" y="45"/>
                  </a:cubicBezTo>
                  <a:cubicBezTo>
                    <a:pt x="29" y="42"/>
                    <a:pt x="29" y="39"/>
                    <a:pt x="30" y="35"/>
                  </a:cubicBezTo>
                  <a:cubicBezTo>
                    <a:pt x="31" y="33"/>
                    <a:pt x="33" y="30"/>
                    <a:pt x="35" y="28"/>
                  </a:cubicBezTo>
                  <a:cubicBezTo>
                    <a:pt x="37" y="26"/>
                    <a:pt x="39" y="25"/>
                    <a:pt x="42" y="2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7" name="Freeform 2550">
              <a:extLst>
                <a:ext uri="{FF2B5EF4-FFF2-40B4-BE49-F238E27FC236}">
                  <a16:creationId xmlns:a16="http://schemas.microsoft.com/office/drawing/2014/main" id="{8B2F8093-C16D-C44A-BD2A-9A739A1FB219}"/>
                </a:ext>
              </a:extLst>
            </p:cNvPr>
            <p:cNvSpPr>
              <a:spLocks noChangeAspect="1"/>
            </p:cNvSpPr>
            <p:nvPr/>
          </p:nvSpPr>
          <p:spPr bwMode="auto">
            <a:xfrm>
              <a:off x="4188965" y="3834938"/>
              <a:ext cx="172087" cy="166536"/>
            </a:xfrm>
            <a:custGeom>
              <a:avLst/>
              <a:gdLst>
                <a:gd name="T0" fmla="*/ 1 w 104"/>
                <a:gd name="T1" fmla="*/ 120 h 100"/>
                <a:gd name="T2" fmla="*/ 1 w 104"/>
                <a:gd name="T3" fmla="*/ 103 h 100"/>
                <a:gd name="T4" fmla="*/ 5 w 104"/>
                <a:gd name="T5" fmla="*/ 95 h 100"/>
                <a:gd name="T6" fmla="*/ 11 w 104"/>
                <a:gd name="T7" fmla="*/ 83 h 100"/>
                <a:gd name="T8" fmla="*/ 18 w 104"/>
                <a:gd name="T9" fmla="*/ 71 h 100"/>
                <a:gd name="T10" fmla="*/ 24 w 104"/>
                <a:gd name="T11" fmla="*/ 60 h 100"/>
                <a:gd name="T12" fmla="*/ 32 w 104"/>
                <a:gd name="T13" fmla="*/ 52 h 100"/>
                <a:gd name="T14" fmla="*/ 36 w 104"/>
                <a:gd name="T15" fmla="*/ 28 h 100"/>
                <a:gd name="T16" fmla="*/ 50 w 104"/>
                <a:gd name="T17" fmla="*/ 19 h 100"/>
                <a:gd name="T18" fmla="*/ 54 w 104"/>
                <a:gd name="T19" fmla="*/ 4 h 100"/>
                <a:gd name="T20" fmla="*/ 57 w 104"/>
                <a:gd name="T21" fmla="*/ 0 h 100"/>
                <a:gd name="T22" fmla="*/ 124 w 104"/>
                <a:gd name="T23" fmla="*/ 0 h 100"/>
                <a:gd name="T24" fmla="*/ 124 w 104"/>
                <a:gd name="T25" fmla="*/ 6 h 100"/>
                <a:gd name="T26" fmla="*/ 124 w 104"/>
                <a:gd name="T27" fmla="*/ 31 h 100"/>
                <a:gd name="T28" fmla="*/ 75 w 104"/>
                <a:gd name="T29" fmla="*/ 31 h 100"/>
                <a:gd name="T30" fmla="*/ 75 w 104"/>
                <a:gd name="T31" fmla="*/ 76 h 100"/>
                <a:gd name="T32" fmla="*/ 70 w 104"/>
                <a:gd name="T33" fmla="*/ 78 h 100"/>
                <a:gd name="T34" fmla="*/ 64 w 104"/>
                <a:gd name="T35" fmla="*/ 79 h 100"/>
                <a:gd name="T36" fmla="*/ 56 w 104"/>
                <a:gd name="T37" fmla="*/ 89 h 100"/>
                <a:gd name="T38" fmla="*/ 58 w 104"/>
                <a:gd name="T39" fmla="*/ 110 h 100"/>
                <a:gd name="T40" fmla="*/ 56 w 104"/>
                <a:gd name="T41" fmla="*/ 114 h 100"/>
                <a:gd name="T42" fmla="*/ 6 w 104"/>
                <a:gd name="T43" fmla="*/ 113 h 100"/>
                <a:gd name="T44" fmla="*/ 1 w 104"/>
                <a:gd name="T45" fmla="*/ 12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00"/>
                <a:gd name="T71" fmla="*/ 104 w 10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0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8" name="Freeform 2551">
              <a:extLst>
                <a:ext uri="{FF2B5EF4-FFF2-40B4-BE49-F238E27FC236}">
                  <a16:creationId xmlns:a16="http://schemas.microsoft.com/office/drawing/2014/main" id="{9FA8B52D-6C2B-A549-BFF8-2774339B8533}"/>
                </a:ext>
              </a:extLst>
            </p:cNvPr>
            <p:cNvSpPr>
              <a:spLocks noChangeAspect="1"/>
            </p:cNvSpPr>
            <p:nvPr/>
          </p:nvSpPr>
          <p:spPr bwMode="auto">
            <a:xfrm>
              <a:off x="4268071" y="3618443"/>
              <a:ext cx="249804" cy="216497"/>
            </a:xfrm>
            <a:custGeom>
              <a:avLst/>
              <a:gdLst>
                <a:gd name="T0" fmla="*/ 166 w 150"/>
                <a:gd name="T1" fmla="*/ 17 h 130"/>
                <a:gd name="T2" fmla="*/ 157 w 150"/>
                <a:gd name="T3" fmla="*/ 16 h 130"/>
                <a:gd name="T4" fmla="*/ 151 w 150"/>
                <a:gd name="T5" fmla="*/ 12 h 130"/>
                <a:gd name="T6" fmla="*/ 142 w 150"/>
                <a:gd name="T7" fmla="*/ 13 h 130"/>
                <a:gd name="T8" fmla="*/ 128 w 150"/>
                <a:gd name="T9" fmla="*/ 14 h 130"/>
                <a:gd name="T10" fmla="*/ 121 w 150"/>
                <a:gd name="T11" fmla="*/ 6 h 130"/>
                <a:gd name="T12" fmla="*/ 122 w 150"/>
                <a:gd name="T13" fmla="*/ 1 h 130"/>
                <a:gd name="T14" fmla="*/ 112 w 150"/>
                <a:gd name="T15" fmla="*/ 4 h 130"/>
                <a:gd name="T16" fmla="*/ 106 w 150"/>
                <a:gd name="T17" fmla="*/ 14 h 130"/>
                <a:gd name="T18" fmla="*/ 98 w 150"/>
                <a:gd name="T19" fmla="*/ 31 h 130"/>
                <a:gd name="T20" fmla="*/ 91 w 150"/>
                <a:gd name="T21" fmla="*/ 42 h 130"/>
                <a:gd name="T22" fmla="*/ 78 w 150"/>
                <a:gd name="T23" fmla="*/ 48 h 130"/>
                <a:gd name="T24" fmla="*/ 70 w 150"/>
                <a:gd name="T25" fmla="*/ 54 h 130"/>
                <a:gd name="T26" fmla="*/ 59 w 150"/>
                <a:gd name="T27" fmla="*/ 65 h 130"/>
                <a:gd name="T28" fmla="*/ 59 w 150"/>
                <a:gd name="T29" fmla="*/ 70 h 130"/>
                <a:gd name="T30" fmla="*/ 52 w 150"/>
                <a:gd name="T31" fmla="*/ 82 h 130"/>
                <a:gd name="T32" fmla="*/ 50 w 150"/>
                <a:gd name="T33" fmla="*/ 101 h 130"/>
                <a:gd name="T34" fmla="*/ 55 w 150"/>
                <a:gd name="T35" fmla="*/ 108 h 130"/>
                <a:gd name="T36" fmla="*/ 46 w 150"/>
                <a:gd name="T37" fmla="*/ 120 h 130"/>
                <a:gd name="T38" fmla="*/ 42 w 150"/>
                <a:gd name="T39" fmla="*/ 126 h 130"/>
                <a:gd name="T40" fmla="*/ 30 w 150"/>
                <a:gd name="T41" fmla="*/ 136 h 130"/>
                <a:gd name="T42" fmla="*/ 25 w 150"/>
                <a:gd name="T43" fmla="*/ 144 h 130"/>
                <a:gd name="T44" fmla="*/ 18 w 150"/>
                <a:gd name="T45" fmla="*/ 144 h 130"/>
                <a:gd name="T46" fmla="*/ 6 w 150"/>
                <a:gd name="T47" fmla="*/ 150 h 130"/>
                <a:gd name="T48" fmla="*/ 0 w 150"/>
                <a:gd name="T49" fmla="*/ 156 h 130"/>
                <a:gd name="T50" fmla="*/ 67 w 150"/>
                <a:gd name="T51" fmla="*/ 156 h 130"/>
                <a:gd name="T52" fmla="*/ 67 w 150"/>
                <a:gd name="T53" fmla="*/ 138 h 130"/>
                <a:gd name="T54" fmla="*/ 79 w 150"/>
                <a:gd name="T55" fmla="*/ 128 h 130"/>
                <a:gd name="T56" fmla="*/ 89 w 150"/>
                <a:gd name="T57" fmla="*/ 122 h 130"/>
                <a:gd name="T58" fmla="*/ 97 w 150"/>
                <a:gd name="T59" fmla="*/ 120 h 130"/>
                <a:gd name="T60" fmla="*/ 101 w 150"/>
                <a:gd name="T61" fmla="*/ 116 h 130"/>
                <a:gd name="T62" fmla="*/ 110 w 150"/>
                <a:gd name="T63" fmla="*/ 116 h 130"/>
                <a:gd name="T64" fmla="*/ 120 w 150"/>
                <a:gd name="T65" fmla="*/ 114 h 130"/>
                <a:gd name="T66" fmla="*/ 127 w 150"/>
                <a:gd name="T67" fmla="*/ 103 h 130"/>
                <a:gd name="T68" fmla="*/ 142 w 150"/>
                <a:gd name="T69" fmla="*/ 100 h 130"/>
                <a:gd name="T70" fmla="*/ 145 w 150"/>
                <a:gd name="T71" fmla="*/ 95 h 130"/>
                <a:gd name="T72" fmla="*/ 139 w 150"/>
                <a:gd name="T73" fmla="*/ 90 h 130"/>
                <a:gd name="T74" fmla="*/ 144 w 150"/>
                <a:gd name="T75" fmla="*/ 83 h 130"/>
                <a:gd name="T76" fmla="*/ 155 w 150"/>
                <a:gd name="T77" fmla="*/ 80 h 130"/>
                <a:gd name="T78" fmla="*/ 169 w 150"/>
                <a:gd name="T79" fmla="*/ 77 h 130"/>
                <a:gd name="T80" fmla="*/ 176 w 150"/>
                <a:gd name="T81" fmla="*/ 76 h 130"/>
                <a:gd name="T82" fmla="*/ 180 w 150"/>
                <a:gd name="T83" fmla="*/ 67 h 130"/>
                <a:gd name="T84" fmla="*/ 175 w 150"/>
                <a:gd name="T85" fmla="*/ 62 h 130"/>
                <a:gd name="T86" fmla="*/ 175 w 150"/>
                <a:gd name="T87" fmla="*/ 58 h 130"/>
                <a:gd name="T88" fmla="*/ 172 w 150"/>
                <a:gd name="T89" fmla="*/ 53 h 130"/>
                <a:gd name="T90" fmla="*/ 173 w 150"/>
                <a:gd name="T91" fmla="*/ 40 h 130"/>
                <a:gd name="T92" fmla="*/ 172 w 150"/>
                <a:gd name="T93" fmla="*/ 24 h 130"/>
                <a:gd name="T94" fmla="*/ 166 w 150"/>
                <a:gd name="T95" fmla="*/ 17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130"/>
                <a:gd name="T146" fmla="*/ 150 w 150"/>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13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9" name="Freeform 2552">
              <a:extLst>
                <a:ext uri="{FF2B5EF4-FFF2-40B4-BE49-F238E27FC236}">
                  <a16:creationId xmlns:a16="http://schemas.microsoft.com/office/drawing/2014/main" id="{EEDC695A-38AB-D44A-A217-5F8BC95BE65D}"/>
                </a:ext>
              </a:extLst>
            </p:cNvPr>
            <p:cNvSpPr>
              <a:spLocks noChangeAspect="1"/>
            </p:cNvSpPr>
            <p:nvPr/>
          </p:nvSpPr>
          <p:spPr bwMode="auto">
            <a:xfrm>
              <a:off x="4190354" y="3843265"/>
              <a:ext cx="251192" cy="312254"/>
            </a:xfrm>
            <a:custGeom>
              <a:avLst/>
              <a:gdLst>
                <a:gd name="T0" fmla="*/ 70 w 151"/>
                <a:gd name="T1" fmla="*/ 224 h 187"/>
                <a:gd name="T2" fmla="*/ 76 w 151"/>
                <a:gd name="T3" fmla="*/ 223 h 187"/>
                <a:gd name="T4" fmla="*/ 79 w 151"/>
                <a:gd name="T5" fmla="*/ 213 h 187"/>
                <a:gd name="T6" fmla="*/ 84 w 151"/>
                <a:gd name="T7" fmla="*/ 213 h 187"/>
                <a:gd name="T8" fmla="*/ 90 w 151"/>
                <a:gd name="T9" fmla="*/ 220 h 187"/>
                <a:gd name="T10" fmla="*/ 95 w 151"/>
                <a:gd name="T11" fmla="*/ 214 h 187"/>
                <a:gd name="T12" fmla="*/ 110 w 151"/>
                <a:gd name="T13" fmla="*/ 214 h 187"/>
                <a:gd name="T14" fmla="*/ 114 w 151"/>
                <a:gd name="T15" fmla="*/ 209 h 187"/>
                <a:gd name="T16" fmla="*/ 116 w 151"/>
                <a:gd name="T17" fmla="*/ 214 h 187"/>
                <a:gd name="T18" fmla="*/ 173 w 151"/>
                <a:gd name="T19" fmla="*/ 214 h 187"/>
                <a:gd name="T20" fmla="*/ 176 w 151"/>
                <a:gd name="T21" fmla="*/ 197 h 187"/>
                <a:gd name="T22" fmla="*/ 171 w 151"/>
                <a:gd name="T23" fmla="*/ 195 h 187"/>
                <a:gd name="T24" fmla="*/ 158 w 151"/>
                <a:gd name="T25" fmla="*/ 42 h 187"/>
                <a:gd name="T26" fmla="*/ 181 w 151"/>
                <a:gd name="T27" fmla="*/ 42 h 187"/>
                <a:gd name="T28" fmla="*/ 123 w 151"/>
                <a:gd name="T29" fmla="*/ 0 h 187"/>
                <a:gd name="T30" fmla="*/ 123 w 151"/>
                <a:gd name="T31" fmla="*/ 25 h 187"/>
                <a:gd name="T32" fmla="*/ 74 w 151"/>
                <a:gd name="T33" fmla="*/ 25 h 187"/>
                <a:gd name="T34" fmla="*/ 74 w 151"/>
                <a:gd name="T35" fmla="*/ 70 h 187"/>
                <a:gd name="T36" fmla="*/ 70 w 151"/>
                <a:gd name="T37" fmla="*/ 72 h 187"/>
                <a:gd name="T38" fmla="*/ 64 w 151"/>
                <a:gd name="T39" fmla="*/ 73 h 187"/>
                <a:gd name="T40" fmla="*/ 55 w 151"/>
                <a:gd name="T41" fmla="*/ 83 h 187"/>
                <a:gd name="T42" fmla="*/ 58 w 151"/>
                <a:gd name="T43" fmla="*/ 105 h 187"/>
                <a:gd name="T44" fmla="*/ 55 w 151"/>
                <a:gd name="T45" fmla="*/ 108 h 187"/>
                <a:gd name="T46" fmla="*/ 5 w 151"/>
                <a:gd name="T47" fmla="*/ 107 h 187"/>
                <a:gd name="T48" fmla="*/ 0 w 151"/>
                <a:gd name="T49" fmla="*/ 114 h 187"/>
                <a:gd name="T50" fmla="*/ 5 w 151"/>
                <a:gd name="T51" fmla="*/ 119 h 187"/>
                <a:gd name="T52" fmla="*/ 7 w 151"/>
                <a:gd name="T53" fmla="*/ 119 h 187"/>
                <a:gd name="T54" fmla="*/ 10 w 151"/>
                <a:gd name="T55" fmla="*/ 129 h 187"/>
                <a:gd name="T56" fmla="*/ 6 w 151"/>
                <a:gd name="T57" fmla="*/ 146 h 187"/>
                <a:gd name="T58" fmla="*/ 8 w 151"/>
                <a:gd name="T59" fmla="*/ 149 h 187"/>
                <a:gd name="T60" fmla="*/ 11 w 151"/>
                <a:gd name="T61" fmla="*/ 162 h 187"/>
                <a:gd name="T62" fmla="*/ 8 w 151"/>
                <a:gd name="T63" fmla="*/ 179 h 187"/>
                <a:gd name="T64" fmla="*/ 4 w 151"/>
                <a:gd name="T65" fmla="*/ 197 h 187"/>
                <a:gd name="T66" fmla="*/ 10 w 151"/>
                <a:gd name="T67" fmla="*/ 191 h 187"/>
                <a:gd name="T68" fmla="*/ 25 w 151"/>
                <a:gd name="T69" fmla="*/ 191 h 187"/>
                <a:gd name="T70" fmla="*/ 28 w 151"/>
                <a:gd name="T71" fmla="*/ 189 h 187"/>
                <a:gd name="T72" fmla="*/ 37 w 151"/>
                <a:gd name="T73" fmla="*/ 190 h 187"/>
                <a:gd name="T74" fmla="*/ 44 w 151"/>
                <a:gd name="T75" fmla="*/ 200 h 187"/>
                <a:gd name="T76" fmla="*/ 52 w 151"/>
                <a:gd name="T77" fmla="*/ 200 h 187"/>
                <a:gd name="T78" fmla="*/ 55 w 151"/>
                <a:gd name="T79" fmla="*/ 212 h 187"/>
                <a:gd name="T80" fmla="*/ 61 w 151"/>
                <a:gd name="T81" fmla="*/ 219 h 187"/>
                <a:gd name="T82" fmla="*/ 70 w 151"/>
                <a:gd name="T83" fmla="*/ 224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87"/>
                <a:gd name="T128" fmla="*/ 151 w 151"/>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87">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0" name="Freeform 2553">
              <a:extLst>
                <a:ext uri="{FF2B5EF4-FFF2-40B4-BE49-F238E27FC236}">
                  <a16:creationId xmlns:a16="http://schemas.microsoft.com/office/drawing/2014/main" id="{33F7A5C8-95CB-9E43-B9A7-E54DE524BC75}"/>
                </a:ext>
              </a:extLst>
            </p:cNvPr>
            <p:cNvSpPr>
              <a:spLocks noChangeAspect="1"/>
            </p:cNvSpPr>
            <p:nvPr/>
          </p:nvSpPr>
          <p:spPr bwMode="auto">
            <a:xfrm>
              <a:off x="4173699" y="4104171"/>
              <a:ext cx="129066" cy="105473"/>
            </a:xfrm>
            <a:custGeom>
              <a:avLst/>
              <a:gdLst>
                <a:gd name="T0" fmla="*/ 12 w 78"/>
                <a:gd name="T1" fmla="*/ 76 h 64"/>
                <a:gd name="T2" fmla="*/ 11 w 78"/>
                <a:gd name="T3" fmla="*/ 70 h 64"/>
                <a:gd name="T4" fmla="*/ 11 w 78"/>
                <a:gd name="T5" fmla="*/ 64 h 64"/>
                <a:gd name="T6" fmla="*/ 24 w 78"/>
                <a:gd name="T7" fmla="*/ 64 h 64"/>
                <a:gd name="T8" fmla="*/ 36 w 78"/>
                <a:gd name="T9" fmla="*/ 61 h 64"/>
                <a:gd name="T10" fmla="*/ 46 w 78"/>
                <a:gd name="T11" fmla="*/ 62 h 64"/>
                <a:gd name="T12" fmla="*/ 55 w 78"/>
                <a:gd name="T13" fmla="*/ 61 h 64"/>
                <a:gd name="T14" fmla="*/ 56 w 78"/>
                <a:gd name="T15" fmla="*/ 56 h 64"/>
                <a:gd name="T16" fmla="*/ 43 w 78"/>
                <a:gd name="T17" fmla="*/ 53 h 64"/>
                <a:gd name="T18" fmla="*/ 35 w 78"/>
                <a:gd name="T19" fmla="*/ 52 h 64"/>
                <a:gd name="T20" fmla="*/ 31 w 78"/>
                <a:gd name="T21" fmla="*/ 56 h 64"/>
                <a:gd name="T22" fmla="*/ 17 w 78"/>
                <a:gd name="T23" fmla="*/ 57 h 64"/>
                <a:gd name="T24" fmla="*/ 13 w 78"/>
                <a:gd name="T25" fmla="*/ 49 h 64"/>
                <a:gd name="T26" fmla="*/ 10 w 78"/>
                <a:gd name="T27" fmla="*/ 39 h 64"/>
                <a:gd name="T28" fmla="*/ 0 w 78"/>
                <a:gd name="T29" fmla="*/ 37 h 64"/>
                <a:gd name="T30" fmla="*/ 10 w 78"/>
                <a:gd name="T31" fmla="*/ 27 h 64"/>
                <a:gd name="T32" fmla="*/ 17 w 78"/>
                <a:gd name="T33" fmla="*/ 19 h 64"/>
                <a:gd name="T34" fmla="*/ 15 w 78"/>
                <a:gd name="T35" fmla="*/ 10 h 64"/>
                <a:gd name="T36" fmla="*/ 21 w 78"/>
                <a:gd name="T37" fmla="*/ 4 h 64"/>
                <a:gd name="T38" fmla="*/ 37 w 78"/>
                <a:gd name="T39" fmla="*/ 4 h 64"/>
                <a:gd name="T40" fmla="*/ 39 w 78"/>
                <a:gd name="T41" fmla="*/ 1 h 64"/>
                <a:gd name="T42" fmla="*/ 49 w 78"/>
                <a:gd name="T43" fmla="*/ 2 h 64"/>
                <a:gd name="T44" fmla="*/ 56 w 78"/>
                <a:gd name="T45" fmla="*/ 12 h 64"/>
                <a:gd name="T46" fmla="*/ 63 w 78"/>
                <a:gd name="T47" fmla="*/ 12 h 64"/>
                <a:gd name="T48" fmla="*/ 67 w 78"/>
                <a:gd name="T49" fmla="*/ 24 h 64"/>
                <a:gd name="T50" fmla="*/ 73 w 78"/>
                <a:gd name="T51" fmla="*/ 31 h 64"/>
                <a:gd name="T52" fmla="*/ 81 w 78"/>
                <a:gd name="T53" fmla="*/ 36 h 64"/>
                <a:gd name="T54" fmla="*/ 85 w 78"/>
                <a:gd name="T55" fmla="*/ 45 h 64"/>
                <a:gd name="T56" fmla="*/ 82 w 78"/>
                <a:gd name="T57" fmla="*/ 56 h 64"/>
                <a:gd name="T58" fmla="*/ 86 w 78"/>
                <a:gd name="T59" fmla="*/ 61 h 64"/>
                <a:gd name="T60" fmla="*/ 89 w 78"/>
                <a:gd name="T61" fmla="*/ 61 h 64"/>
                <a:gd name="T62" fmla="*/ 93 w 78"/>
                <a:gd name="T63" fmla="*/ 68 h 64"/>
                <a:gd name="T64" fmla="*/ 91 w 78"/>
                <a:gd name="T65" fmla="*/ 75 h 64"/>
                <a:gd name="T66" fmla="*/ 81 w 78"/>
                <a:gd name="T67" fmla="*/ 76 h 64"/>
                <a:gd name="T68" fmla="*/ 72 w 78"/>
                <a:gd name="T69" fmla="*/ 75 h 64"/>
                <a:gd name="T70" fmla="*/ 68 w 78"/>
                <a:gd name="T71" fmla="*/ 75 h 64"/>
                <a:gd name="T72" fmla="*/ 66 w 78"/>
                <a:gd name="T73" fmla="*/ 72 h 64"/>
                <a:gd name="T74" fmla="*/ 57 w 78"/>
                <a:gd name="T75" fmla="*/ 72 h 64"/>
                <a:gd name="T76" fmla="*/ 39 w 78"/>
                <a:gd name="T77" fmla="*/ 71 h 64"/>
                <a:gd name="T78" fmla="*/ 30 w 78"/>
                <a:gd name="T79" fmla="*/ 76 h 64"/>
                <a:gd name="T80" fmla="*/ 19 w 78"/>
                <a:gd name="T81" fmla="*/ 75 h 64"/>
                <a:gd name="T82" fmla="*/ 12 w 78"/>
                <a:gd name="T83" fmla="*/ 76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1" name="Freeform 2554">
              <a:extLst>
                <a:ext uri="{FF2B5EF4-FFF2-40B4-BE49-F238E27FC236}">
                  <a16:creationId xmlns:a16="http://schemas.microsoft.com/office/drawing/2014/main" id="{99A6237F-7D2B-2E44-A841-849FDB3E304A}"/>
                </a:ext>
              </a:extLst>
            </p:cNvPr>
            <p:cNvSpPr>
              <a:spLocks noChangeAspect="1"/>
            </p:cNvSpPr>
            <p:nvPr/>
          </p:nvSpPr>
          <p:spPr bwMode="auto">
            <a:xfrm>
              <a:off x="4190353" y="4201317"/>
              <a:ext cx="69390" cy="45798"/>
            </a:xfrm>
            <a:custGeom>
              <a:avLst/>
              <a:gdLst>
                <a:gd name="T0" fmla="*/ 26 w 42"/>
                <a:gd name="T1" fmla="*/ 33 h 27"/>
                <a:gd name="T2" fmla="*/ 31 w 42"/>
                <a:gd name="T3" fmla="*/ 22 h 27"/>
                <a:gd name="T4" fmla="*/ 39 w 42"/>
                <a:gd name="T5" fmla="*/ 18 h 27"/>
                <a:gd name="T6" fmla="*/ 48 w 42"/>
                <a:gd name="T7" fmla="*/ 17 h 27"/>
                <a:gd name="T8" fmla="*/ 45 w 42"/>
                <a:gd name="T9" fmla="*/ 10 h 27"/>
                <a:gd name="T10" fmla="*/ 46 w 42"/>
                <a:gd name="T11" fmla="*/ 6 h 27"/>
                <a:gd name="T12" fmla="*/ 45 w 42"/>
                <a:gd name="T13" fmla="*/ 2 h 27"/>
                <a:gd name="T14" fmla="*/ 27 w 42"/>
                <a:gd name="T15" fmla="*/ 1 h 27"/>
                <a:gd name="T16" fmla="*/ 18 w 42"/>
                <a:gd name="T17" fmla="*/ 6 h 27"/>
                <a:gd name="T18" fmla="*/ 7 w 42"/>
                <a:gd name="T19" fmla="*/ 5 h 27"/>
                <a:gd name="T20" fmla="*/ 0 w 42"/>
                <a:gd name="T21" fmla="*/ 6 h 27"/>
                <a:gd name="T22" fmla="*/ 6 w 42"/>
                <a:gd name="T23" fmla="*/ 15 h 27"/>
                <a:gd name="T24" fmla="*/ 26 w 42"/>
                <a:gd name="T25" fmla="*/ 15 h 27"/>
                <a:gd name="T26" fmla="*/ 17 w 42"/>
                <a:gd name="T27" fmla="*/ 18 h 27"/>
                <a:gd name="T28" fmla="*/ 21 w 42"/>
                <a:gd name="T29" fmla="*/ 24 h 27"/>
                <a:gd name="T30" fmla="*/ 26 w 42"/>
                <a:gd name="T31" fmla="*/ 33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2" name="Freeform 2555">
              <a:extLst>
                <a:ext uri="{FF2B5EF4-FFF2-40B4-BE49-F238E27FC236}">
                  <a16:creationId xmlns:a16="http://schemas.microsoft.com/office/drawing/2014/main" id="{C1C074CE-15A3-B140-8E1F-1C7A900AC031}"/>
                </a:ext>
              </a:extLst>
            </p:cNvPr>
            <p:cNvSpPr>
              <a:spLocks noChangeAspect="1"/>
            </p:cNvSpPr>
            <p:nvPr/>
          </p:nvSpPr>
          <p:spPr bwMode="auto">
            <a:xfrm>
              <a:off x="4188966" y="4176338"/>
              <a:ext cx="63839" cy="19429"/>
            </a:xfrm>
            <a:custGeom>
              <a:avLst/>
              <a:gdLst>
                <a:gd name="T0" fmla="*/ 0 w 39"/>
                <a:gd name="T1" fmla="*/ 13 h 11"/>
                <a:gd name="T2" fmla="*/ 17 w 39"/>
                <a:gd name="T3" fmla="*/ 9 h 11"/>
                <a:gd name="T4" fmla="*/ 6 w 39"/>
                <a:gd name="T5" fmla="*/ 5 h 11"/>
                <a:gd name="T6" fmla="*/ 20 w 39"/>
                <a:gd name="T7" fmla="*/ 4 h 11"/>
                <a:gd name="T8" fmla="*/ 24 w 39"/>
                <a:gd name="T9" fmla="*/ 0 h 11"/>
                <a:gd name="T10" fmla="*/ 32 w 39"/>
                <a:gd name="T11" fmla="*/ 1 h 11"/>
                <a:gd name="T12" fmla="*/ 45 w 39"/>
                <a:gd name="T13" fmla="*/ 4 h 11"/>
                <a:gd name="T14" fmla="*/ 44 w 39"/>
                <a:gd name="T15" fmla="*/ 9 h 11"/>
                <a:gd name="T16" fmla="*/ 35 w 39"/>
                <a:gd name="T17" fmla="*/ 10 h 11"/>
                <a:gd name="T18" fmla="*/ 25 w 39"/>
                <a:gd name="T19" fmla="*/ 9 h 11"/>
                <a:gd name="T20" fmla="*/ 13 w 39"/>
                <a:gd name="T21" fmla="*/ 13 h 11"/>
                <a:gd name="T22" fmla="*/ 0 w 39"/>
                <a:gd name="T23" fmla="*/ 13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1"/>
                <a:gd name="T38" fmla="*/ 39 w 3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1">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3" name="Freeform 2556">
              <a:extLst>
                <a:ext uri="{FF2B5EF4-FFF2-40B4-BE49-F238E27FC236}">
                  <a16:creationId xmlns:a16="http://schemas.microsoft.com/office/drawing/2014/main" id="{1BFAA9F5-EB71-A34D-A31A-ED2AF7C05689}"/>
                </a:ext>
              </a:extLst>
            </p:cNvPr>
            <p:cNvSpPr>
              <a:spLocks noChangeAspect="1"/>
            </p:cNvSpPr>
            <p:nvPr/>
          </p:nvSpPr>
          <p:spPr bwMode="auto">
            <a:xfrm>
              <a:off x="4226437" y="4204093"/>
              <a:ext cx="159597" cy="134617"/>
            </a:xfrm>
            <a:custGeom>
              <a:avLst/>
              <a:gdLst>
                <a:gd name="T0" fmla="*/ 102 w 96"/>
                <a:gd name="T1" fmla="*/ 38 h 81"/>
                <a:gd name="T2" fmla="*/ 96 w 96"/>
                <a:gd name="T3" fmla="*/ 32 h 81"/>
                <a:gd name="T4" fmla="*/ 96 w 96"/>
                <a:gd name="T5" fmla="*/ 18 h 81"/>
                <a:gd name="T6" fmla="*/ 85 w 96"/>
                <a:gd name="T7" fmla="*/ 6 h 81"/>
                <a:gd name="T8" fmla="*/ 80 w 96"/>
                <a:gd name="T9" fmla="*/ 11 h 81"/>
                <a:gd name="T10" fmla="*/ 67 w 96"/>
                <a:gd name="T11" fmla="*/ 14 h 81"/>
                <a:gd name="T12" fmla="*/ 59 w 96"/>
                <a:gd name="T13" fmla="*/ 11 h 81"/>
                <a:gd name="T14" fmla="*/ 53 w 96"/>
                <a:gd name="T15" fmla="*/ 4 h 81"/>
                <a:gd name="T16" fmla="*/ 34 w 96"/>
                <a:gd name="T17" fmla="*/ 4 h 81"/>
                <a:gd name="T18" fmla="*/ 28 w 96"/>
                <a:gd name="T19" fmla="*/ 1 h 81"/>
                <a:gd name="T20" fmla="*/ 20 w 96"/>
                <a:gd name="T21" fmla="*/ 5 h 81"/>
                <a:gd name="T22" fmla="*/ 22 w 96"/>
                <a:gd name="T23" fmla="*/ 16 h 81"/>
                <a:gd name="T24" fmla="*/ 5 w 96"/>
                <a:gd name="T25" fmla="*/ 20 h 81"/>
                <a:gd name="T26" fmla="*/ 7 w 96"/>
                <a:gd name="T27" fmla="*/ 31 h 81"/>
                <a:gd name="T28" fmla="*/ 14 w 96"/>
                <a:gd name="T29" fmla="*/ 44 h 81"/>
                <a:gd name="T30" fmla="*/ 25 w 96"/>
                <a:gd name="T31" fmla="*/ 56 h 81"/>
                <a:gd name="T32" fmla="*/ 34 w 96"/>
                <a:gd name="T33" fmla="*/ 57 h 81"/>
                <a:gd name="T34" fmla="*/ 47 w 96"/>
                <a:gd name="T35" fmla="*/ 50 h 81"/>
                <a:gd name="T36" fmla="*/ 56 w 96"/>
                <a:gd name="T37" fmla="*/ 48 h 81"/>
                <a:gd name="T38" fmla="*/ 62 w 96"/>
                <a:gd name="T39" fmla="*/ 55 h 81"/>
                <a:gd name="T40" fmla="*/ 66 w 96"/>
                <a:gd name="T41" fmla="*/ 63 h 81"/>
                <a:gd name="T42" fmla="*/ 66 w 96"/>
                <a:gd name="T43" fmla="*/ 75 h 81"/>
                <a:gd name="T44" fmla="*/ 74 w 96"/>
                <a:gd name="T45" fmla="*/ 74 h 81"/>
                <a:gd name="T46" fmla="*/ 80 w 96"/>
                <a:gd name="T47" fmla="*/ 73 h 81"/>
                <a:gd name="T48" fmla="*/ 85 w 96"/>
                <a:gd name="T49" fmla="*/ 80 h 81"/>
                <a:gd name="T50" fmla="*/ 85 w 96"/>
                <a:gd name="T51" fmla="*/ 89 h 81"/>
                <a:gd name="T52" fmla="*/ 89 w 96"/>
                <a:gd name="T53" fmla="*/ 97 h 81"/>
                <a:gd name="T54" fmla="*/ 97 w 96"/>
                <a:gd name="T55" fmla="*/ 89 h 81"/>
                <a:gd name="T56" fmla="*/ 105 w 96"/>
                <a:gd name="T57" fmla="*/ 90 h 81"/>
                <a:gd name="T58" fmla="*/ 109 w 96"/>
                <a:gd name="T59" fmla="*/ 80 h 81"/>
                <a:gd name="T60" fmla="*/ 114 w 96"/>
                <a:gd name="T61" fmla="*/ 74 h 81"/>
                <a:gd name="T62" fmla="*/ 111 w 96"/>
                <a:gd name="T63" fmla="*/ 66 h 81"/>
                <a:gd name="T64" fmla="*/ 105 w 96"/>
                <a:gd name="T65" fmla="*/ 5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1"/>
                <a:gd name="T101" fmla="*/ 96 w 9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1">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4" name="Freeform 2557">
              <a:extLst>
                <a:ext uri="{FF2B5EF4-FFF2-40B4-BE49-F238E27FC236}">
                  <a16:creationId xmlns:a16="http://schemas.microsoft.com/office/drawing/2014/main" id="{22B460F6-9EB3-1E4B-94DC-9BE9430B9B8E}"/>
                </a:ext>
              </a:extLst>
            </p:cNvPr>
            <p:cNvSpPr>
              <a:spLocks noChangeAspect="1"/>
            </p:cNvSpPr>
            <p:nvPr/>
          </p:nvSpPr>
          <p:spPr bwMode="auto">
            <a:xfrm>
              <a:off x="4265294" y="4267932"/>
              <a:ext cx="59676" cy="77717"/>
            </a:xfrm>
            <a:custGeom>
              <a:avLst/>
              <a:gdLst>
                <a:gd name="T0" fmla="*/ 41 w 36"/>
                <a:gd name="T1" fmla="*/ 32 h 46"/>
                <a:gd name="T2" fmla="*/ 42 w 36"/>
                <a:gd name="T3" fmla="*/ 41 h 46"/>
                <a:gd name="T4" fmla="*/ 33 w 36"/>
                <a:gd name="T5" fmla="*/ 46 h 46"/>
                <a:gd name="T6" fmla="*/ 31 w 36"/>
                <a:gd name="T7" fmla="*/ 51 h 46"/>
                <a:gd name="T8" fmla="*/ 27 w 36"/>
                <a:gd name="T9" fmla="*/ 56 h 46"/>
                <a:gd name="T10" fmla="*/ 13 w 36"/>
                <a:gd name="T11" fmla="*/ 49 h 46"/>
                <a:gd name="T12" fmla="*/ 13 w 36"/>
                <a:gd name="T13" fmla="*/ 44 h 46"/>
                <a:gd name="T14" fmla="*/ 5 w 36"/>
                <a:gd name="T15" fmla="*/ 39 h 46"/>
                <a:gd name="T16" fmla="*/ 5 w 36"/>
                <a:gd name="T17" fmla="*/ 32 h 46"/>
                <a:gd name="T18" fmla="*/ 0 w 36"/>
                <a:gd name="T19" fmla="*/ 28 h 46"/>
                <a:gd name="T20" fmla="*/ 1 w 36"/>
                <a:gd name="T21" fmla="*/ 21 h 46"/>
                <a:gd name="T22" fmla="*/ 2 w 36"/>
                <a:gd name="T23" fmla="*/ 16 h 46"/>
                <a:gd name="T24" fmla="*/ 6 w 36"/>
                <a:gd name="T25" fmla="*/ 11 h 46"/>
                <a:gd name="T26" fmla="*/ 13 w 36"/>
                <a:gd name="T27" fmla="*/ 4 h 46"/>
                <a:gd name="T28" fmla="*/ 19 w 36"/>
                <a:gd name="T29" fmla="*/ 4 h 46"/>
                <a:gd name="T30" fmla="*/ 22 w 36"/>
                <a:gd name="T31" fmla="*/ 1 h 46"/>
                <a:gd name="T32" fmla="*/ 29 w 36"/>
                <a:gd name="T33" fmla="*/ 1 h 46"/>
                <a:gd name="T34" fmla="*/ 33 w 36"/>
                <a:gd name="T35" fmla="*/ 4 h 46"/>
                <a:gd name="T36" fmla="*/ 35 w 36"/>
                <a:gd name="T37" fmla="*/ 9 h 46"/>
                <a:gd name="T38" fmla="*/ 39 w 36"/>
                <a:gd name="T39" fmla="*/ 12 h 46"/>
                <a:gd name="T40" fmla="*/ 38 w 36"/>
                <a:gd name="T41" fmla="*/ 17 h 46"/>
                <a:gd name="T42" fmla="*/ 42 w 36"/>
                <a:gd name="T43" fmla="*/ 24 h 46"/>
                <a:gd name="T44" fmla="*/ 38 w 36"/>
                <a:gd name="T45" fmla="*/ 29 h 46"/>
                <a:gd name="T46" fmla="*/ 41 w 36"/>
                <a:gd name="T47" fmla="*/ 32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6"/>
                <a:gd name="T74" fmla="*/ 36 w 3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6">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5" name="Freeform 2558">
              <a:extLst>
                <a:ext uri="{FF2B5EF4-FFF2-40B4-BE49-F238E27FC236}">
                  <a16:creationId xmlns:a16="http://schemas.microsoft.com/office/drawing/2014/main" id="{ADA16884-BFCA-3F49-9B82-75DEE24CD326}"/>
                </a:ext>
              </a:extLst>
            </p:cNvPr>
            <p:cNvSpPr>
              <a:spLocks noChangeAspect="1"/>
            </p:cNvSpPr>
            <p:nvPr/>
          </p:nvSpPr>
          <p:spPr bwMode="auto">
            <a:xfrm>
              <a:off x="4302765" y="4305403"/>
              <a:ext cx="87432" cy="102697"/>
            </a:xfrm>
            <a:custGeom>
              <a:avLst/>
              <a:gdLst>
                <a:gd name="T0" fmla="*/ 59 w 52"/>
                <a:gd name="T1" fmla="*/ 74 h 62"/>
                <a:gd name="T2" fmla="*/ 52 w 52"/>
                <a:gd name="T3" fmla="*/ 69 h 62"/>
                <a:gd name="T4" fmla="*/ 42 w 52"/>
                <a:gd name="T5" fmla="*/ 64 h 62"/>
                <a:gd name="T6" fmla="*/ 30 w 52"/>
                <a:gd name="T7" fmla="*/ 56 h 62"/>
                <a:gd name="T8" fmla="*/ 19 w 52"/>
                <a:gd name="T9" fmla="*/ 45 h 62"/>
                <a:gd name="T10" fmla="*/ 10 w 52"/>
                <a:gd name="T11" fmla="*/ 38 h 62"/>
                <a:gd name="T12" fmla="*/ 1 w 52"/>
                <a:gd name="T13" fmla="*/ 33 h 62"/>
                <a:gd name="T14" fmla="*/ 0 w 52"/>
                <a:gd name="T15" fmla="*/ 29 h 62"/>
                <a:gd name="T16" fmla="*/ 4 w 52"/>
                <a:gd name="T17" fmla="*/ 24 h 62"/>
                <a:gd name="T18" fmla="*/ 6 w 52"/>
                <a:gd name="T19" fmla="*/ 19 h 62"/>
                <a:gd name="T20" fmla="*/ 15 w 52"/>
                <a:gd name="T21" fmla="*/ 14 h 62"/>
                <a:gd name="T22" fmla="*/ 13 w 52"/>
                <a:gd name="T23" fmla="*/ 5 h 62"/>
                <a:gd name="T24" fmla="*/ 19 w 52"/>
                <a:gd name="T25" fmla="*/ 1 h 62"/>
                <a:gd name="T26" fmla="*/ 24 w 52"/>
                <a:gd name="T27" fmla="*/ 2 h 62"/>
                <a:gd name="T28" fmla="*/ 25 w 52"/>
                <a:gd name="T29" fmla="*/ 0 h 62"/>
                <a:gd name="T30" fmla="*/ 30 w 52"/>
                <a:gd name="T31" fmla="*/ 1 h 62"/>
                <a:gd name="T32" fmla="*/ 30 w 52"/>
                <a:gd name="T33" fmla="*/ 7 h 62"/>
                <a:gd name="T34" fmla="*/ 35 w 52"/>
                <a:gd name="T35" fmla="*/ 13 h 62"/>
                <a:gd name="T36" fmla="*/ 30 w 52"/>
                <a:gd name="T37" fmla="*/ 16 h 62"/>
                <a:gd name="T38" fmla="*/ 29 w 52"/>
                <a:gd name="T39" fmla="*/ 23 h 62"/>
                <a:gd name="T40" fmla="*/ 34 w 52"/>
                <a:gd name="T41" fmla="*/ 24 h 62"/>
                <a:gd name="T42" fmla="*/ 39 w 52"/>
                <a:gd name="T43" fmla="*/ 21 h 62"/>
                <a:gd name="T44" fmla="*/ 42 w 52"/>
                <a:gd name="T45" fmla="*/ 16 h 62"/>
                <a:gd name="T46" fmla="*/ 48 w 52"/>
                <a:gd name="T47" fmla="*/ 21 h 62"/>
                <a:gd name="T48" fmla="*/ 50 w 52"/>
                <a:gd name="T49" fmla="*/ 27 h 62"/>
                <a:gd name="T50" fmla="*/ 45 w 52"/>
                <a:gd name="T51" fmla="*/ 33 h 62"/>
                <a:gd name="T52" fmla="*/ 50 w 52"/>
                <a:gd name="T53" fmla="*/ 39 h 62"/>
                <a:gd name="T54" fmla="*/ 56 w 52"/>
                <a:gd name="T55" fmla="*/ 41 h 62"/>
                <a:gd name="T56" fmla="*/ 56 w 52"/>
                <a:gd name="T57" fmla="*/ 45 h 62"/>
                <a:gd name="T58" fmla="*/ 62 w 52"/>
                <a:gd name="T59" fmla="*/ 47 h 62"/>
                <a:gd name="T60" fmla="*/ 62 w 52"/>
                <a:gd name="T61" fmla="*/ 55 h 62"/>
                <a:gd name="T62" fmla="*/ 58 w 52"/>
                <a:gd name="T63" fmla="*/ 61 h 62"/>
                <a:gd name="T64" fmla="*/ 59 w 52"/>
                <a:gd name="T65" fmla="*/ 74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2"/>
                <a:gd name="T101" fmla="*/ 52 w 5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2">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6" name="Freeform 2559">
              <a:extLst>
                <a:ext uri="{FF2B5EF4-FFF2-40B4-BE49-F238E27FC236}">
                  <a16:creationId xmlns:a16="http://schemas.microsoft.com/office/drawing/2014/main" id="{A9755687-AFF4-7C4E-B6E6-F14DB33CDCB4}"/>
                </a:ext>
              </a:extLst>
            </p:cNvPr>
            <p:cNvSpPr>
              <a:spLocks noChangeAspect="1"/>
            </p:cNvSpPr>
            <p:nvPr/>
          </p:nvSpPr>
          <p:spPr bwMode="auto">
            <a:xfrm>
              <a:off x="4365217" y="4255443"/>
              <a:ext cx="126290" cy="152658"/>
            </a:xfrm>
            <a:custGeom>
              <a:avLst/>
              <a:gdLst>
                <a:gd name="T0" fmla="*/ 86 w 76"/>
                <a:gd name="T1" fmla="*/ 97 h 92"/>
                <a:gd name="T2" fmla="*/ 72 w 76"/>
                <a:gd name="T3" fmla="*/ 94 h 92"/>
                <a:gd name="T4" fmla="*/ 68 w 76"/>
                <a:gd name="T5" fmla="*/ 97 h 92"/>
                <a:gd name="T6" fmla="*/ 63 w 76"/>
                <a:gd name="T7" fmla="*/ 94 h 92"/>
                <a:gd name="T8" fmla="*/ 46 w 76"/>
                <a:gd name="T9" fmla="*/ 96 h 92"/>
                <a:gd name="T10" fmla="*/ 28 w 76"/>
                <a:gd name="T11" fmla="*/ 102 h 92"/>
                <a:gd name="T12" fmla="*/ 14 w 76"/>
                <a:gd name="T13" fmla="*/ 110 h 92"/>
                <a:gd name="T14" fmla="*/ 13 w 76"/>
                <a:gd name="T15" fmla="*/ 97 h 92"/>
                <a:gd name="T16" fmla="*/ 17 w 76"/>
                <a:gd name="T17" fmla="*/ 91 h 92"/>
                <a:gd name="T18" fmla="*/ 17 w 76"/>
                <a:gd name="T19" fmla="*/ 83 h 92"/>
                <a:gd name="T20" fmla="*/ 11 w 76"/>
                <a:gd name="T21" fmla="*/ 81 h 92"/>
                <a:gd name="T22" fmla="*/ 11 w 76"/>
                <a:gd name="T23" fmla="*/ 77 h 92"/>
                <a:gd name="T24" fmla="*/ 5 w 76"/>
                <a:gd name="T25" fmla="*/ 75 h 92"/>
                <a:gd name="T26" fmla="*/ 0 w 76"/>
                <a:gd name="T27" fmla="*/ 69 h 92"/>
                <a:gd name="T28" fmla="*/ 5 w 76"/>
                <a:gd name="T29" fmla="*/ 63 h 92"/>
                <a:gd name="T30" fmla="*/ 4 w 76"/>
                <a:gd name="T31" fmla="*/ 57 h 92"/>
                <a:gd name="T32" fmla="*/ 6 w 76"/>
                <a:gd name="T33" fmla="*/ 53 h 92"/>
                <a:gd name="T34" fmla="*/ 5 w 76"/>
                <a:gd name="T35" fmla="*/ 49 h 92"/>
                <a:gd name="T36" fmla="*/ 10 w 76"/>
                <a:gd name="T37" fmla="*/ 43 h 92"/>
                <a:gd name="T38" fmla="*/ 4 w 76"/>
                <a:gd name="T39" fmla="*/ 41 h 92"/>
                <a:gd name="T40" fmla="*/ 14 w 76"/>
                <a:gd name="T41" fmla="*/ 37 h 92"/>
                <a:gd name="T42" fmla="*/ 8 w 76"/>
                <a:gd name="T43" fmla="*/ 32 h 92"/>
                <a:gd name="T44" fmla="*/ 12 w 76"/>
                <a:gd name="T45" fmla="*/ 29 h 92"/>
                <a:gd name="T46" fmla="*/ 11 w 76"/>
                <a:gd name="T47" fmla="*/ 23 h 92"/>
                <a:gd name="T48" fmla="*/ 6 w 76"/>
                <a:gd name="T49" fmla="*/ 14 h 92"/>
                <a:gd name="T50" fmla="*/ 11 w 76"/>
                <a:gd name="T51" fmla="*/ 8 h 92"/>
                <a:gd name="T52" fmla="*/ 13 w 76"/>
                <a:gd name="T53" fmla="*/ 4 h 92"/>
                <a:gd name="T54" fmla="*/ 19 w 76"/>
                <a:gd name="T55" fmla="*/ 5 h 92"/>
                <a:gd name="T56" fmla="*/ 25 w 76"/>
                <a:gd name="T57" fmla="*/ 6 h 92"/>
                <a:gd name="T58" fmla="*/ 26 w 76"/>
                <a:gd name="T59" fmla="*/ 0 h 92"/>
                <a:gd name="T60" fmla="*/ 30 w 76"/>
                <a:gd name="T61" fmla="*/ 2 h 92"/>
                <a:gd name="T62" fmla="*/ 35 w 76"/>
                <a:gd name="T63" fmla="*/ 0 h 92"/>
                <a:gd name="T64" fmla="*/ 35 w 76"/>
                <a:gd name="T65" fmla="*/ 7 h 92"/>
                <a:gd name="T66" fmla="*/ 40 w 76"/>
                <a:gd name="T67" fmla="*/ 6 h 92"/>
                <a:gd name="T68" fmla="*/ 49 w 76"/>
                <a:gd name="T69" fmla="*/ 4 h 92"/>
                <a:gd name="T70" fmla="*/ 49 w 76"/>
                <a:gd name="T71" fmla="*/ 8 h 92"/>
                <a:gd name="T72" fmla="*/ 53 w 76"/>
                <a:gd name="T73" fmla="*/ 10 h 92"/>
                <a:gd name="T74" fmla="*/ 53 w 76"/>
                <a:gd name="T75" fmla="*/ 14 h 92"/>
                <a:gd name="T76" fmla="*/ 56 w 76"/>
                <a:gd name="T77" fmla="*/ 16 h 92"/>
                <a:gd name="T78" fmla="*/ 60 w 76"/>
                <a:gd name="T79" fmla="*/ 17 h 92"/>
                <a:gd name="T80" fmla="*/ 67 w 76"/>
                <a:gd name="T81" fmla="*/ 14 h 92"/>
                <a:gd name="T82" fmla="*/ 77 w 76"/>
                <a:gd name="T83" fmla="*/ 13 h 92"/>
                <a:gd name="T84" fmla="*/ 83 w 76"/>
                <a:gd name="T85" fmla="*/ 14 h 92"/>
                <a:gd name="T86" fmla="*/ 86 w 76"/>
                <a:gd name="T87" fmla="*/ 18 h 92"/>
                <a:gd name="T88" fmla="*/ 87 w 76"/>
                <a:gd name="T89" fmla="*/ 25 h 92"/>
                <a:gd name="T90" fmla="*/ 89 w 76"/>
                <a:gd name="T91" fmla="*/ 30 h 92"/>
                <a:gd name="T92" fmla="*/ 90 w 76"/>
                <a:gd name="T93" fmla="*/ 36 h 92"/>
                <a:gd name="T94" fmla="*/ 90 w 76"/>
                <a:gd name="T95" fmla="*/ 42 h 92"/>
                <a:gd name="T96" fmla="*/ 87 w 76"/>
                <a:gd name="T97" fmla="*/ 48 h 92"/>
                <a:gd name="T98" fmla="*/ 86 w 76"/>
                <a:gd name="T99" fmla="*/ 59 h 92"/>
                <a:gd name="T100" fmla="*/ 81 w 76"/>
                <a:gd name="T101" fmla="*/ 66 h 92"/>
                <a:gd name="T102" fmla="*/ 84 w 76"/>
                <a:gd name="T103" fmla="*/ 75 h 92"/>
                <a:gd name="T104" fmla="*/ 83 w 76"/>
                <a:gd name="T105" fmla="*/ 84 h 92"/>
                <a:gd name="T106" fmla="*/ 87 w 76"/>
                <a:gd name="T107" fmla="*/ 87 h 92"/>
                <a:gd name="T108" fmla="*/ 87 w 76"/>
                <a:gd name="T109" fmla="*/ 94 h 92"/>
                <a:gd name="T110" fmla="*/ 86 w 76"/>
                <a:gd name="T111" fmla="*/ 9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2"/>
                <a:gd name="T170" fmla="*/ 76 w 76"/>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2">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7" name="Freeform 2560">
              <a:extLst>
                <a:ext uri="{FF2B5EF4-FFF2-40B4-BE49-F238E27FC236}">
                  <a16:creationId xmlns:a16="http://schemas.microsoft.com/office/drawing/2014/main" id="{673C300A-0E35-8A4D-8435-A6CC92B06FD5}"/>
                </a:ext>
              </a:extLst>
            </p:cNvPr>
            <p:cNvSpPr>
              <a:spLocks noChangeAspect="1"/>
            </p:cNvSpPr>
            <p:nvPr/>
          </p:nvSpPr>
          <p:spPr bwMode="auto">
            <a:xfrm>
              <a:off x="4286111" y="3891840"/>
              <a:ext cx="346950" cy="374706"/>
            </a:xfrm>
            <a:custGeom>
              <a:avLst/>
              <a:gdLst>
                <a:gd name="T0" fmla="*/ 96 w 208"/>
                <a:gd name="T1" fmla="*/ 268 h 225"/>
                <a:gd name="T2" fmla="*/ 91 w 208"/>
                <a:gd name="T3" fmla="*/ 262 h 225"/>
                <a:gd name="T4" fmla="*/ 83 w 208"/>
                <a:gd name="T5" fmla="*/ 262 h 225"/>
                <a:gd name="T6" fmla="*/ 76 w 208"/>
                <a:gd name="T7" fmla="*/ 266 h 225"/>
                <a:gd name="T8" fmla="*/ 67 w 208"/>
                <a:gd name="T9" fmla="*/ 270 h 225"/>
                <a:gd name="T10" fmla="*/ 59 w 208"/>
                <a:gd name="T11" fmla="*/ 256 h 225"/>
                <a:gd name="T12" fmla="*/ 58 w 208"/>
                <a:gd name="T13" fmla="*/ 247 h 225"/>
                <a:gd name="T14" fmla="*/ 52 w 208"/>
                <a:gd name="T15" fmla="*/ 233 h 225"/>
                <a:gd name="T16" fmla="*/ 42 w 208"/>
                <a:gd name="T17" fmla="*/ 234 h 225"/>
                <a:gd name="T18" fmla="*/ 32 w 208"/>
                <a:gd name="T19" fmla="*/ 234 h 225"/>
                <a:gd name="T20" fmla="*/ 19 w 208"/>
                <a:gd name="T21" fmla="*/ 232 h 225"/>
                <a:gd name="T22" fmla="*/ 11 w 208"/>
                <a:gd name="T23" fmla="*/ 235 h 225"/>
                <a:gd name="T24" fmla="*/ 12 w 208"/>
                <a:gd name="T25" fmla="*/ 221 h 225"/>
                <a:gd name="T26" fmla="*/ 5 w 208"/>
                <a:gd name="T27" fmla="*/ 214 h 225"/>
                <a:gd name="T28" fmla="*/ 4 w 208"/>
                <a:gd name="T29" fmla="*/ 198 h 225"/>
                <a:gd name="T30" fmla="*/ 6 w 208"/>
                <a:gd name="T31" fmla="*/ 187 h 225"/>
                <a:gd name="T32" fmla="*/ 14 w 208"/>
                <a:gd name="T33" fmla="*/ 178 h 225"/>
                <a:gd name="T34" fmla="*/ 25 w 208"/>
                <a:gd name="T35" fmla="*/ 179 h 225"/>
                <a:gd name="T36" fmla="*/ 44 w 208"/>
                <a:gd name="T37" fmla="*/ 174 h 225"/>
                <a:gd name="T38" fmla="*/ 103 w 208"/>
                <a:gd name="T39" fmla="*/ 179 h 225"/>
                <a:gd name="T40" fmla="*/ 102 w 208"/>
                <a:gd name="T41" fmla="*/ 160 h 225"/>
                <a:gd name="T42" fmla="*/ 112 w 208"/>
                <a:gd name="T43" fmla="*/ 7 h 225"/>
                <a:gd name="T44" fmla="*/ 203 w 208"/>
                <a:gd name="T45" fmla="*/ 86 h 225"/>
                <a:gd name="T46" fmla="*/ 215 w 208"/>
                <a:gd name="T47" fmla="*/ 95 h 225"/>
                <a:gd name="T48" fmla="*/ 233 w 208"/>
                <a:gd name="T49" fmla="*/ 102 h 225"/>
                <a:gd name="T50" fmla="*/ 236 w 208"/>
                <a:gd name="T51" fmla="*/ 116 h 225"/>
                <a:gd name="T52" fmla="*/ 250 w 208"/>
                <a:gd name="T53" fmla="*/ 167 h 225"/>
                <a:gd name="T54" fmla="*/ 243 w 208"/>
                <a:gd name="T55" fmla="*/ 173 h 225"/>
                <a:gd name="T56" fmla="*/ 236 w 208"/>
                <a:gd name="T57" fmla="*/ 179 h 225"/>
                <a:gd name="T58" fmla="*/ 198 w 208"/>
                <a:gd name="T59" fmla="*/ 187 h 225"/>
                <a:gd name="T60" fmla="*/ 177 w 208"/>
                <a:gd name="T61" fmla="*/ 184 h 225"/>
                <a:gd name="T62" fmla="*/ 155 w 208"/>
                <a:gd name="T63" fmla="*/ 200 h 225"/>
                <a:gd name="T64" fmla="*/ 144 w 208"/>
                <a:gd name="T65" fmla="*/ 204 h 225"/>
                <a:gd name="T66" fmla="*/ 138 w 208"/>
                <a:gd name="T67" fmla="*/ 209 h 225"/>
                <a:gd name="T68" fmla="*/ 133 w 208"/>
                <a:gd name="T69" fmla="*/ 217 h 225"/>
                <a:gd name="T70" fmla="*/ 121 w 208"/>
                <a:gd name="T71" fmla="*/ 216 h 225"/>
                <a:gd name="T72" fmla="*/ 119 w 208"/>
                <a:gd name="T73" fmla="*/ 227 h 225"/>
                <a:gd name="T74" fmla="*/ 118 w 208"/>
                <a:gd name="T75" fmla="*/ 232 h 225"/>
                <a:gd name="T76" fmla="*/ 103 w 208"/>
                <a:gd name="T77" fmla="*/ 239 h 225"/>
                <a:gd name="T78" fmla="*/ 105 w 208"/>
                <a:gd name="T79" fmla="*/ 254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25"/>
                <a:gd name="T122" fmla="*/ 208 w 208"/>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25">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8" name="Freeform 2561">
              <a:extLst>
                <a:ext uri="{FF2B5EF4-FFF2-40B4-BE49-F238E27FC236}">
                  <a16:creationId xmlns:a16="http://schemas.microsoft.com/office/drawing/2014/main" id="{46827A0D-2A6B-3F47-B48C-C047634C0395}"/>
                </a:ext>
              </a:extLst>
            </p:cNvPr>
            <p:cNvSpPr>
              <a:spLocks noChangeAspect="1"/>
            </p:cNvSpPr>
            <p:nvPr/>
          </p:nvSpPr>
          <p:spPr bwMode="auto">
            <a:xfrm>
              <a:off x="4427666" y="4145805"/>
              <a:ext cx="165148" cy="134617"/>
            </a:xfrm>
            <a:custGeom>
              <a:avLst/>
              <a:gdLst>
                <a:gd name="T0" fmla="*/ 41 w 99"/>
                <a:gd name="T1" fmla="*/ 97 h 81"/>
                <a:gd name="T2" fmla="*/ 37 w 99"/>
                <a:gd name="T3" fmla="*/ 93 h 81"/>
                <a:gd name="T4" fmla="*/ 31 w 99"/>
                <a:gd name="T5" fmla="*/ 92 h 81"/>
                <a:gd name="T6" fmla="*/ 22 w 99"/>
                <a:gd name="T7" fmla="*/ 93 h 81"/>
                <a:gd name="T8" fmla="*/ 14 w 99"/>
                <a:gd name="T9" fmla="*/ 96 h 81"/>
                <a:gd name="T10" fmla="*/ 11 w 99"/>
                <a:gd name="T11" fmla="*/ 95 h 81"/>
                <a:gd name="T12" fmla="*/ 7 w 99"/>
                <a:gd name="T13" fmla="*/ 93 h 81"/>
                <a:gd name="T14" fmla="*/ 7 w 99"/>
                <a:gd name="T15" fmla="*/ 89 h 81"/>
                <a:gd name="T16" fmla="*/ 4 w 99"/>
                <a:gd name="T17" fmla="*/ 87 h 81"/>
                <a:gd name="T18" fmla="*/ 4 w 99"/>
                <a:gd name="T19" fmla="*/ 83 h 81"/>
                <a:gd name="T20" fmla="*/ 2 w 99"/>
                <a:gd name="T21" fmla="*/ 72 h 81"/>
                <a:gd name="T22" fmla="*/ 5 w 99"/>
                <a:gd name="T23" fmla="*/ 63 h 81"/>
                <a:gd name="T24" fmla="*/ 1 w 99"/>
                <a:gd name="T25" fmla="*/ 56 h 81"/>
                <a:gd name="T26" fmla="*/ 10 w 99"/>
                <a:gd name="T27" fmla="*/ 56 h 81"/>
                <a:gd name="T28" fmla="*/ 16 w 99"/>
                <a:gd name="T29" fmla="*/ 49 h 81"/>
                <a:gd name="T30" fmla="*/ 13 w 99"/>
                <a:gd name="T31" fmla="*/ 44 h 81"/>
                <a:gd name="T32" fmla="*/ 17 w 99"/>
                <a:gd name="T33" fmla="*/ 44 h 81"/>
                <a:gd name="T34" fmla="*/ 14 w 99"/>
                <a:gd name="T35" fmla="*/ 36 h 81"/>
                <a:gd name="T36" fmla="*/ 19 w 99"/>
                <a:gd name="T37" fmla="*/ 34 h 81"/>
                <a:gd name="T38" fmla="*/ 24 w 99"/>
                <a:gd name="T39" fmla="*/ 30 h 81"/>
                <a:gd name="T40" fmla="*/ 31 w 99"/>
                <a:gd name="T41" fmla="*/ 35 h 81"/>
                <a:gd name="T42" fmla="*/ 36 w 99"/>
                <a:gd name="T43" fmla="*/ 32 h 81"/>
                <a:gd name="T44" fmla="*/ 36 w 99"/>
                <a:gd name="T45" fmla="*/ 26 h 81"/>
                <a:gd name="T46" fmla="*/ 42 w 99"/>
                <a:gd name="T47" fmla="*/ 28 h 81"/>
                <a:gd name="T48" fmla="*/ 42 w 99"/>
                <a:gd name="T49" fmla="*/ 22 h 81"/>
                <a:gd name="T50" fmla="*/ 49 w 99"/>
                <a:gd name="T51" fmla="*/ 17 h 81"/>
                <a:gd name="T52" fmla="*/ 53 w 99"/>
                <a:gd name="T53" fmla="*/ 18 h 81"/>
                <a:gd name="T54" fmla="*/ 55 w 99"/>
                <a:gd name="T55" fmla="*/ 12 h 81"/>
                <a:gd name="T56" fmla="*/ 75 w 99"/>
                <a:gd name="T57" fmla="*/ 1 h 81"/>
                <a:gd name="T58" fmla="*/ 85 w 99"/>
                <a:gd name="T59" fmla="*/ 4 h 81"/>
                <a:gd name="T60" fmla="*/ 84 w 99"/>
                <a:gd name="T61" fmla="*/ 14 h 81"/>
                <a:gd name="T62" fmla="*/ 87 w 99"/>
                <a:gd name="T63" fmla="*/ 23 h 81"/>
                <a:gd name="T64" fmla="*/ 94 w 99"/>
                <a:gd name="T65" fmla="*/ 29 h 81"/>
                <a:gd name="T66" fmla="*/ 97 w 99"/>
                <a:gd name="T67" fmla="*/ 30 h 81"/>
                <a:gd name="T68" fmla="*/ 94 w 99"/>
                <a:gd name="T69" fmla="*/ 38 h 81"/>
                <a:gd name="T70" fmla="*/ 108 w 99"/>
                <a:gd name="T71" fmla="*/ 44 h 81"/>
                <a:gd name="T72" fmla="*/ 113 w 99"/>
                <a:gd name="T73" fmla="*/ 43 h 81"/>
                <a:gd name="T74" fmla="*/ 118 w 99"/>
                <a:gd name="T75" fmla="*/ 47 h 81"/>
                <a:gd name="T76" fmla="*/ 115 w 99"/>
                <a:gd name="T77" fmla="*/ 50 h 81"/>
                <a:gd name="T78" fmla="*/ 117 w 99"/>
                <a:gd name="T79" fmla="*/ 57 h 81"/>
                <a:gd name="T80" fmla="*/ 119 w 99"/>
                <a:gd name="T81" fmla="*/ 59 h 81"/>
                <a:gd name="T82" fmla="*/ 118 w 99"/>
                <a:gd name="T83" fmla="*/ 63 h 81"/>
                <a:gd name="T84" fmla="*/ 112 w 99"/>
                <a:gd name="T85" fmla="*/ 66 h 81"/>
                <a:gd name="T86" fmla="*/ 105 w 99"/>
                <a:gd name="T87" fmla="*/ 66 h 81"/>
                <a:gd name="T88" fmla="*/ 100 w 99"/>
                <a:gd name="T89" fmla="*/ 67 h 81"/>
                <a:gd name="T90" fmla="*/ 100 w 99"/>
                <a:gd name="T91" fmla="*/ 73 h 81"/>
                <a:gd name="T92" fmla="*/ 96 w 99"/>
                <a:gd name="T93" fmla="*/ 72 h 81"/>
                <a:gd name="T94" fmla="*/ 95 w 99"/>
                <a:gd name="T95" fmla="*/ 77 h 81"/>
                <a:gd name="T96" fmla="*/ 89 w 99"/>
                <a:gd name="T97" fmla="*/ 75 h 81"/>
                <a:gd name="T98" fmla="*/ 83 w 99"/>
                <a:gd name="T99" fmla="*/ 73 h 81"/>
                <a:gd name="T100" fmla="*/ 78 w 99"/>
                <a:gd name="T101" fmla="*/ 71 h 81"/>
                <a:gd name="T102" fmla="*/ 73 w 99"/>
                <a:gd name="T103" fmla="*/ 73 h 81"/>
                <a:gd name="T104" fmla="*/ 53 w 99"/>
                <a:gd name="T105" fmla="*/ 73 h 81"/>
                <a:gd name="T106" fmla="*/ 41 w 99"/>
                <a:gd name="T107" fmla="*/ 73 h 81"/>
                <a:gd name="T108" fmla="*/ 38 w 99"/>
                <a:gd name="T109" fmla="*/ 78 h 81"/>
                <a:gd name="T110" fmla="*/ 41 w 99"/>
                <a:gd name="T111" fmla="*/ 81 h 81"/>
                <a:gd name="T112" fmla="*/ 40 w 99"/>
                <a:gd name="T113" fmla="*/ 84 h 81"/>
                <a:gd name="T114" fmla="*/ 42 w 99"/>
                <a:gd name="T115" fmla="*/ 86 h 81"/>
                <a:gd name="T116" fmla="*/ 40 w 99"/>
                <a:gd name="T117" fmla="*/ 87 h 81"/>
                <a:gd name="T118" fmla="*/ 41 w 99"/>
                <a:gd name="T119" fmla="*/ 97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81"/>
                <a:gd name="T182" fmla="*/ 99 w 99"/>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81">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9" name="Freeform 2562">
              <a:extLst>
                <a:ext uri="{FF2B5EF4-FFF2-40B4-BE49-F238E27FC236}">
                  <a16:creationId xmlns:a16="http://schemas.microsoft.com/office/drawing/2014/main" id="{C811F456-0DB2-254B-B23D-DBB040330749}"/>
                </a:ext>
              </a:extLst>
            </p:cNvPr>
            <p:cNvSpPr>
              <a:spLocks noChangeAspect="1"/>
            </p:cNvSpPr>
            <p:nvPr/>
          </p:nvSpPr>
          <p:spPr bwMode="auto">
            <a:xfrm>
              <a:off x="4476240" y="4242953"/>
              <a:ext cx="97146" cy="154046"/>
            </a:xfrm>
            <a:custGeom>
              <a:avLst/>
              <a:gdLst>
                <a:gd name="T0" fmla="*/ 6 w 58"/>
                <a:gd name="T1" fmla="*/ 106 h 92"/>
                <a:gd name="T2" fmla="*/ 21 w 58"/>
                <a:gd name="T3" fmla="*/ 111 h 92"/>
                <a:gd name="T4" fmla="*/ 25 w 58"/>
                <a:gd name="T5" fmla="*/ 106 h 92"/>
                <a:gd name="T6" fmla="*/ 35 w 58"/>
                <a:gd name="T7" fmla="*/ 106 h 92"/>
                <a:gd name="T8" fmla="*/ 41 w 58"/>
                <a:gd name="T9" fmla="*/ 103 h 92"/>
                <a:gd name="T10" fmla="*/ 46 w 58"/>
                <a:gd name="T11" fmla="*/ 98 h 92"/>
                <a:gd name="T12" fmla="*/ 57 w 58"/>
                <a:gd name="T13" fmla="*/ 95 h 92"/>
                <a:gd name="T14" fmla="*/ 63 w 58"/>
                <a:gd name="T15" fmla="*/ 92 h 92"/>
                <a:gd name="T16" fmla="*/ 70 w 58"/>
                <a:gd name="T17" fmla="*/ 89 h 92"/>
                <a:gd name="T18" fmla="*/ 59 w 58"/>
                <a:gd name="T19" fmla="*/ 83 h 92"/>
                <a:gd name="T20" fmla="*/ 56 w 58"/>
                <a:gd name="T21" fmla="*/ 78 h 92"/>
                <a:gd name="T22" fmla="*/ 58 w 58"/>
                <a:gd name="T23" fmla="*/ 70 h 92"/>
                <a:gd name="T24" fmla="*/ 57 w 58"/>
                <a:gd name="T25" fmla="*/ 65 h 92"/>
                <a:gd name="T26" fmla="*/ 58 w 58"/>
                <a:gd name="T27" fmla="*/ 56 h 92"/>
                <a:gd name="T28" fmla="*/ 59 w 58"/>
                <a:gd name="T29" fmla="*/ 51 h 92"/>
                <a:gd name="T30" fmla="*/ 57 w 58"/>
                <a:gd name="T31" fmla="*/ 45 h 92"/>
                <a:gd name="T32" fmla="*/ 57 w 58"/>
                <a:gd name="T33" fmla="*/ 31 h 92"/>
                <a:gd name="T34" fmla="*/ 53 w 58"/>
                <a:gd name="T35" fmla="*/ 28 h 92"/>
                <a:gd name="T36" fmla="*/ 54 w 58"/>
                <a:gd name="T37" fmla="*/ 17 h 92"/>
                <a:gd name="T38" fmla="*/ 51 w 58"/>
                <a:gd name="T39" fmla="*/ 14 h 92"/>
                <a:gd name="T40" fmla="*/ 51 w 58"/>
                <a:gd name="T41" fmla="*/ 11 h 92"/>
                <a:gd name="T42" fmla="*/ 47 w 58"/>
                <a:gd name="T43" fmla="*/ 7 h 92"/>
                <a:gd name="T44" fmla="*/ 48 w 58"/>
                <a:gd name="T45" fmla="*/ 2 h 92"/>
                <a:gd name="T46" fmla="*/ 43 w 58"/>
                <a:gd name="T47" fmla="*/ 0 h 92"/>
                <a:gd name="T48" fmla="*/ 39 w 58"/>
                <a:gd name="T49" fmla="*/ 2 h 92"/>
                <a:gd name="T50" fmla="*/ 18 w 58"/>
                <a:gd name="T51" fmla="*/ 2 h 92"/>
                <a:gd name="T52" fmla="*/ 6 w 58"/>
                <a:gd name="T53" fmla="*/ 2 h 92"/>
                <a:gd name="T54" fmla="*/ 4 w 58"/>
                <a:gd name="T55" fmla="*/ 7 h 92"/>
                <a:gd name="T56" fmla="*/ 6 w 58"/>
                <a:gd name="T57" fmla="*/ 11 h 92"/>
                <a:gd name="T58" fmla="*/ 5 w 58"/>
                <a:gd name="T59" fmla="*/ 13 h 92"/>
                <a:gd name="T60" fmla="*/ 7 w 58"/>
                <a:gd name="T61" fmla="*/ 16 h 92"/>
                <a:gd name="T62" fmla="*/ 5 w 58"/>
                <a:gd name="T63" fmla="*/ 17 h 92"/>
                <a:gd name="T64" fmla="*/ 6 w 58"/>
                <a:gd name="T65" fmla="*/ 27 h 92"/>
                <a:gd name="T66" fmla="*/ 7 w 58"/>
                <a:gd name="T67" fmla="*/ 34 h 92"/>
                <a:gd name="T68" fmla="*/ 8 w 58"/>
                <a:gd name="T69" fmla="*/ 39 h 92"/>
                <a:gd name="T70" fmla="*/ 10 w 58"/>
                <a:gd name="T71" fmla="*/ 45 h 92"/>
                <a:gd name="T72" fmla="*/ 10 w 58"/>
                <a:gd name="T73" fmla="*/ 51 h 92"/>
                <a:gd name="T74" fmla="*/ 7 w 58"/>
                <a:gd name="T75" fmla="*/ 57 h 92"/>
                <a:gd name="T76" fmla="*/ 6 w 58"/>
                <a:gd name="T77" fmla="*/ 68 h 92"/>
                <a:gd name="T78" fmla="*/ 1 w 58"/>
                <a:gd name="T79" fmla="*/ 75 h 92"/>
                <a:gd name="T80" fmla="*/ 4 w 58"/>
                <a:gd name="T81" fmla="*/ 84 h 92"/>
                <a:gd name="T82" fmla="*/ 2 w 58"/>
                <a:gd name="T83" fmla="*/ 93 h 92"/>
                <a:gd name="T84" fmla="*/ 7 w 58"/>
                <a:gd name="T85" fmla="*/ 97 h 92"/>
                <a:gd name="T86" fmla="*/ 7 w 58"/>
                <a:gd name="T87" fmla="*/ 104 h 92"/>
                <a:gd name="T88" fmla="*/ 6 w 58"/>
                <a:gd name="T89" fmla="*/ 106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92"/>
                <a:gd name="T137" fmla="*/ 58 w 58"/>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92">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0" name="Freeform 2563">
              <a:extLst>
                <a:ext uri="{FF2B5EF4-FFF2-40B4-BE49-F238E27FC236}">
                  <a16:creationId xmlns:a16="http://schemas.microsoft.com/office/drawing/2014/main" id="{79510DD1-DD74-9643-98E8-BF455EF3CFB0}"/>
                </a:ext>
              </a:extLst>
            </p:cNvPr>
            <p:cNvSpPr>
              <a:spLocks noChangeAspect="1"/>
            </p:cNvSpPr>
            <p:nvPr/>
          </p:nvSpPr>
          <p:spPr bwMode="auto">
            <a:xfrm>
              <a:off x="4541466" y="4247116"/>
              <a:ext cx="40247" cy="119351"/>
            </a:xfrm>
            <a:custGeom>
              <a:avLst/>
              <a:gdLst>
                <a:gd name="T0" fmla="*/ 23 w 24"/>
                <a:gd name="T1" fmla="*/ 86 h 72"/>
                <a:gd name="T2" fmla="*/ 12 w 24"/>
                <a:gd name="T3" fmla="*/ 80 h 72"/>
                <a:gd name="T4" fmla="*/ 8 w 24"/>
                <a:gd name="T5" fmla="*/ 75 h 72"/>
                <a:gd name="T6" fmla="*/ 11 w 24"/>
                <a:gd name="T7" fmla="*/ 67 h 72"/>
                <a:gd name="T8" fmla="*/ 10 w 24"/>
                <a:gd name="T9" fmla="*/ 62 h 72"/>
                <a:gd name="T10" fmla="*/ 11 w 24"/>
                <a:gd name="T11" fmla="*/ 53 h 72"/>
                <a:gd name="T12" fmla="*/ 12 w 24"/>
                <a:gd name="T13" fmla="*/ 48 h 72"/>
                <a:gd name="T14" fmla="*/ 10 w 24"/>
                <a:gd name="T15" fmla="*/ 42 h 72"/>
                <a:gd name="T16" fmla="*/ 10 w 24"/>
                <a:gd name="T17" fmla="*/ 29 h 72"/>
                <a:gd name="T18" fmla="*/ 6 w 24"/>
                <a:gd name="T19" fmla="*/ 25 h 72"/>
                <a:gd name="T20" fmla="*/ 7 w 24"/>
                <a:gd name="T21" fmla="*/ 14 h 72"/>
                <a:gd name="T22" fmla="*/ 4 w 24"/>
                <a:gd name="T23" fmla="*/ 12 h 72"/>
                <a:gd name="T24" fmla="*/ 4 w 24"/>
                <a:gd name="T25" fmla="*/ 8 h 72"/>
                <a:gd name="T26" fmla="*/ 0 w 24"/>
                <a:gd name="T27" fmla="*/ 5 h 72"/>
                <a:gd name="T28" fmla="*/ 1 w 24"/>
                <a:gd name="T29" fmla="*/ 0 h 72"/>
                <a:gd name="T30" fmla="*/ 7 w 24"/>
                <a:gd name="T31" fmla="*/ 2 h 72"/>
                <a:gd name="T32" fmla="*/ 13 w 24"/>
                <a:gd name="T33" fmla="*/ 4 h 72"/>
                <a:gd name="T34" fmla="*/ 15 w 24"/>
                <a:gd name="T35" fmla="*/ 11 h 72"/>
                <a:gd name="T36" fmla="*/ 21 w 24"/>
                <a:gd name="T37" fmla="*/ 18 h 72"/>
                <a:gd name="T38" fmla="*/ 22 w 24"/>
                <a:gd name="T39" fmla="*/ 29 h 72"/>
                <a:gd name="T40" fmla="*/ 25 w 24"/>
                <a:gd name="T41" fmla="*/ 33 h 72"/>
                <a:gd name="T42" fmla="*/ 25 w 24"/>
                <a:gd name="T43" fmla="*/ 74 h 72"/>
                <a:gd name="T44" fmla="*/ 29 w 24"/>
                <a:gd name="T45" fmla="*/ 82 h 72"/>
                <a:gd name="T46" fmla="*/ 23 w 24"/>
                <a:gd name="T47" fmla="*/ 86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1" name="Freeform 2564">
              <a:extLst>
                <a:ext uri="{FF2B5EF4-FFF2-40B4-BE49-F238E27FC236}">
                  <a16:creationId xmlns:a16="http://schemas.microsoft.com/office/drawing/2014/main" id="{0020FD26-5FD9-CD44-B9B7-A544DE79FC06}"/>
                </a:ext>
              </a:extLst>
            </p:cNvPr>
            <p:cNvSpPr>
              <a:spLocks noChangeAspect="1"/>
            </p:cNvSpPr>
            <p:nvPr/>
          </p:nvSpPr>
          <p:spPr bwMode="auto">
            <a:xfrm>
              <a:off x="4559508" y="4209646"/>
              <a:ext cx="65227" cy="152658"/>
            </a:xfrm>
            <a:custGeom>
              <a:avLst/>
              <a:gdLst>
                <a:gd name="T0" fmla="*/ 16 w 39"/>
                <a:gd name="T1" fmla="*/ 110 h 91"/>
                <a:gd name="T2" fmla="*/ 23 w 39"/>
                <a:gd name="T3" fmla="*/ 109 h 91"/>
                <a:gd name="T4" fmla="*/ 31 w 39"/>
                <a:gd name="T5" fmla="*/ 109 h 91"/>
                <a:gd name="T6" fmla="*/ 29 w 39"/>
                <a:gd name="T7" fmla="*/ 88 h 91"/>
                <a:gd name="T8" fmla="*/ 30 w 39"/>
                <a:gd name="T9" fmla="*/ 76 h 91"/>
                <a:gd name="T10" fmla="*/ 31 w 39"/>
                <a:gd name="T11" fmla="*/ 60 h 91"/>
                <a:gd name="T12" fmla="*/ 36 w 39"/>
                <a:gd name="T13" fmla="*/ 59 h 91"/>
                <a:gd name="T14" fmla="*/ 40 w 39"/>
                <a:gd name="T15" fmla="*/ 50 h 91"/>
                <a:gd name="T16" fmla="*/ 45 w 39"/>
                <a:gd name="T17" fmla="*/ 44 h 91"/>
                <a:gd name="T18" fmla="*/ 42 w 39"/>
                <a:gd name="T19" fmla="*/ 37 h 91"/>
                <a:gd name="T20" fmla="*/ 47 w 39"/>
                <a:gd name="T21" fmla="*/ 35 h 91"/>
                <a:gd name="T22" fmla="*/ 43 w 39"/>
                <a:gd name="T23" fmla="*/ 29 h 91"/>
                <a:gd name="T24" fmla="*/ 41 w 39"/>
                <a:gd name="T25" fmla="*/ 21 h 91"/>
                <a:gd name="T26" fmla="*/ 45 w 39"/>
                <a:gd name="T27" fmla="*/ 12 h 91"/>
                <a:gd name="T28" fmla="*/ 40 w 39"/>
                <a:gd name="T29" fmla="*/ 11 h 91"/>
                <a:gd name="T30" fmla="*/ 31 w 39"/>
                <a:gd name="T31" fmla="*/ 1 h 91"/>
                <a:gd name="T32" fmla="*/ 27 w 39"/>
                <a:gd name="T33" fmla="*/ 4 h 91"/>
                <a:gd name="T34" fmla="*/ 25 w 39"/>
                <a:gd name="T35" fmla="*/ 10 h 91"/>
                <a:gd name="T36" fmla="*/ 24 w 39"/>
                <a:gd name="T37" fmla="*/ 12 h 91"/>
                <a:gd name="T38" fmla="*/ 23 w 39"/>
                <a:gd name="T39" fmla="*/ 17 h 91"/>
                <a:gd name="T40" fmla="*/ 17 w 39"/>
                <a:gd name="T41" fmla="*/ 19 h 91"/>
                <a:gd name="T42" fmla="*/ 10 w 39"/>
                <a:gd name="T43" fmla="*/ 19 h 91"/>
                <a:gd name="T44" fmla="*/ 5 w 39"/>
                <a:gd name="T45" fmla="*/ 21 h 91"/>
                <a:gd name="T46" fmla="*/ 5 w 39"/>
                <a:gd name="T47" fmla="*/ 27 h 91"/>
                <a:gd name="T48" fmla="*/ 1 w 39"/>
                <a:gd name="T49" fmla="*/ 25 h 91"/>
                <a:gd name="T50" fmla="*/ 0 w 39"/>
                <a:gd name="T51" fmla="*/ 30 h 91"/>
                <a:gd name="T52" fmla="*/ 1 w 39"/>
                <a:gd name="T53" fmla="*/ 37 h 91"/>
                <a:gd name="T54" fmla="*/ 7 w 39"/>
                <a:gd name="T55" fmla="*/ 45 h 91"/>
                <a:gd name="T56" fmla="*/ 8 w 39"/>
                <a:gd name="T57" fmla="*/ 56 h 91"/>
                <a:gd name="T58" fmla="*/ 12 w 39"/>
                <a:gd name="T59" fmla="*/ 60 h 91"/>
                <a:gd name="T60" fmla="*/ 12 w 39"/>
                <a:gd name="T61" fmla="*/ 102 h 91"/>
                <a:gd name="T62" fmla="*/ 16 w 39"/>
                <a:gd name="T63" fmla="*/ 11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2" name="Freeform 2566">
              <a:extLst>
                <a:ext uri="{FF2B5EF4-FFF2-40B4-BE49-F238E27FC236}">
                  <a16:creationId xmlns:a16="http://schemas.microsoft.com/office/drawing/2014/main" id="{9FBFD4D1-DEF9-0D4F-943A-019C1E12BDA1}"/>
                </a:ext>
              </a:extLst>
            </p:cNvPr>
            <p:cNvSpPr>
              <a:spLocks noChangeAspect="1"/>
            </p:cNvSpPr>
            <p:nvPr/>
          </p:nvSpPr>
          <p:spPr bwMode="auto">
            <a:xfrm>
              <a:off x="4544242" y="3940413"/>
              <a:ext cx="334460" cy="285886"/>
            </a:xfrm>
            <a:custGeom>
              <a:avLst/>
              <a:gdLst>
                <a:gd name="T0" fmla="*/ 206 w 200"/>
                <a:gd name="T1" fmla="*/ 175 h 172"/>
                <a:gd name="T2" fmla="*/ 206 w 200"/>
                <a:gd name="T3" fmla="*/ 157 h 172"/>
                <a:gd name="T4" fmla="*/ 234 w 200"/>
                <a:gd name="T5" fmla="*/ 122 h 172"/>
                <a:gd name="T6" fmla="*/ 233 w 200"/>
                <a:gd name="T7" fmla="*/ 98 h 172"/>
                <a:gd name="T8" fmla="*/ 233 w 200"/>
                <a:gd name="T9" fmla="*/ 72 h 172"/>
                <a:gd name="T10" fmla="*/ 241 w 200"/>
                <a:gd name="T11" fmla="*/ 55 h 172"/>
                <a:gd name="T12" fmla="*/ 233 w 200"/>
                <a:gd name="T13" fmla="*/ 49 h 172"/>
                <a:gd name="T14" fmla="*/ 234 w 200"/>
                <a:gd name="T15" fmla="*/ 42 h 172"/>
                <a:gd name="T16" fmla="*/ 229 w 200"/>
                <a:gd name="T17" fmla="*/ 36 h 172"/>
                <a:gd name="T18" fmla="*/ 230 w 200"/>
                <a:gd name="T19" fmla="*/ 25 h 172"/>
                <a:gd name="T20" fmla="*/ 225 w 200"/>
                <a:gd name="T21" fmla="*/ 11 h 172"/>
                <a:gd name="T22" fmla="*/ 208 w 200"/>
                <a:gd name="T23" fmla="*/ 18 h 172"/>
                <a:gd name="T24" fmla="*/ 201 w 200"/>
                <a:gd name="T25" fmla="*/ 7 h 172"/>
                <a:gd name="T26" fmla="*/ 187 w 200"/>
                <a:gd name="T27" fmla="*/ 6 h 172"/>
                <a:gd name="T28" fmla="*/ 178 w 200"/>
                <a:gd name="T29" fmla="*/ 0 h 172"/>
                <a:gd name="T30" fmla="*/ 83 w 200"/>
                <a:gd name="T31" fmla="*/ 71 h 172"/>
                <a:gd name="T32" fmla="*/ 64 w 200"/>
                <a:gd name="T33" fmla="*/ 78 h 172"/>
                <a:gd name="T34" fmla="*/ 64 w 200"/>
                <a:gd name="T35" fmla="*/ 132 h 172"/>
                <a:gd name="T36" fmla="*/ 59 w 200"/>
                <a:gd name="T37" fmla="*/ 133 h 172"/>
                <a:gd name="T38" fmla="*/ 57 w 200"/>
                <a:gd name="T39" fmla="*/ 138 h 172"/>
                <a:gd name="T40" fmla="*/ 52 w 200"/>
                <a:gd name="T41" fmla="*/ 139 h 172"/>
                <a:gd name="T42" fmla="*/ 49 w 200"/>
                <a:gd name="T43" fmla="*/ 144 h 172"/>
                <a:gd name="T44" fmla="*/ 17 w 200"/>
                <a:gd name="T45" fmla="*/ 147 h 172"/>
                <a:gd name="T46" fmla="*/ 12 w 200"/>
                <a:gd name="T47" fmla="*/ 152 h 172"/>
                <a:gd name="T48" fmla="*/ 1 w 200"/>
                <a:gd name="T49" fmla="*/ 151 h 172"/>
                <a:gd name="T50" fmla="*/ 0 w 200"/>
                <a:gd name="T51" fmla="*/ 162 h 172"/>
                <a:gd name="T52" fmla="*/ 2 w 200"/>
                <a:gd name="T53" fmla="*/ 170 h 172"/>
                <a:gd name="T54" fmla="*/ 10 w 200"/>
                <a:gd name="T55" fmla="*/ 176 h 172"/>
                <a:gd name="T56" fmla="*/ 13 w 200"/>
                <a:gd name="T57" fmla="*/ 177 h 172"/>
                <a:gd name="T58" fmla="*/ 10 w 200"/>
                <a:gd name="T59" fmla="*/ 186 h 172"/>
                <a:gd name="T60" fmla="*/ 24 w 200"/>
                <a:gd name="T61" fmla="*/ 192 h 172"/>
                <a:gd name="T62" fmla="*/ 29 w 200"/>
                <a:gd name="T63" fmla="*/ 190 h 172"/>
                <a:gd name="T64" fmla="*/ 34 w 200"/>
                <a:gd name="T65" fmla="*/ 194 h 172"/>
                <a:gd name="T66" fmla="*/ 31 w 200"/>
                <a:gd name="T67" fmla="*/ 198 h 172"/>
                <a:gd name="T68" fmla="*/ 33 w 200"/>
                <a:gd name="T69" fmla="*/ 205 h 172"/>
                <a:gd name="T70" fmla="*/ 35 w 200"/>
                <a:gd name="T71" fmla="*/ 206 h 172"/>
                <a:gd name="T72" fmla="*/ 36 w 200"/>
                <a:gd name="T73" fmla="*/ 204 h 172"/>
                <a:gd name="T74" fmla="*/ 37 w 200"/>
                <a:gd name="T75" fmla="*/ 198 h 172"/>
                <a:gd name="T76" fmla="*/ 42 w 200"/>
                <a:gd name="T77" fmla="*/ 195 h 172"/>
                <a:gd name="T78" fmla="*/ 51 w 200"/>
                <a:gd name="T79" fmla="*/ 205 h 172"/>
                <a:gd name="T80" fmla="*/ 55 w 200"/>
                <a:gd name="T81" fmla="*/ 206 h 172"/>
                <a:gd name="T82" fmla="*/ 54 w 200"/>
                <a:gd name="T83" fmla="*/ 194 h 172"/>
                <a:gd name="T84" fmla="*/ 59 w 200"/>
                <a:gd name="T85" fmla="*/ 187 h 172"/>
                <a:gd name="T86" fmla="*/ 63 w 200"/>
                <a:gd name="T87" fmla="*/ 175 h 172"/>
                <a:gd name="T88" fmla="*/ 78 w 200"/>
                <a:gd name="T89" fmla="*/ 172 h 172"/>
                <a:gd name="T90" fmla="*/ 98 w 200"/>
                <a:gd name="T91" fmla="*/ 178 h 172"/>
                <a:gd name="T92" fmla="*/ 107 w 200"/>
                <a:gd name="T93" fmla="*/ 183 h 172"/>
                <a:gd name="T94" fmla="*/ 116 w 200"/>
                <a:gd name="T95" fmla="*/ 181 h 172"/>
                <a:gd name="T96" fmla="*/ 128 w 200"/>
                <a:gd name="T97" fmla="*/ 183 h 172"/>
                <a:gd name="T98" fmla="*/ 137 w 200"/>
                <a:gd name="T99" fmla="*/ 190 h 172"/>
                <a:gd name="T100" fmla="*/ 145 w 200"/>
                <a:gd name="T101" fmla="*/ 189 h 172"/>
                <a:gd name="T102" fmla="*/ 154 w 200"/>
                <a:gd name="T103" fmla="*/ 182 h 172"/>
                <a:gd name="T104" fmla="*/ 169 w 200"/>
                <a:gd name="T105" fmla="*/ 181 h 172"/>
                <a:gd name="T106" fmla="*/ 184 w 200"/>
                <a:gd name="T107" fmla="*/ 183 h 172"/>
                <a:gd name="T108" fmla="*/ 192 w 200"/>
                <a:gd name="T109" fmla="*/ 181 h 172"/>
                <a:gd name="T110" fmla="*/ 198 w 200"/>
                <a:gd name="T111" fmla="*/ 176 h 172"/>
                <a:gd name="T112" fmla="*/ 206 w 200"/>
                <a:gd name="T113" fmla="*/ 175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72"/>
                <a:gd name="T173" fmla="*/ 200 w 200"/>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72">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3" name="Freeform 2567">
              <a:extLst>
                <a:ext uri="{FF2B5EF4-FFF2-40B4-BE49-F238E27FC236}">
                  <a16:creationId xmlns:a16="http://schemas.microsoft.com/office/drawing/2014/main" id="{9D3A3120-492B-5C4D-8101-9F504400D3ED}"/>
                </a:ext>
              </a:extLst>
            </p:cNvPr>
            <p:cNvSpPr>
              <a:spLocks noChangeAspect="1"/>
            </p:cNvSpPr>
            <p:nvPr/>
          </p:nvSpPr>
          <p:spPr bwMode="auto">
            <a:xfrm>
              <a:off x="4361053" y="3590688"/>
              <a:ext cx="430218" cy="463524"/>
            </a:xfrm>
            <a:custGeom>
              <a:avLst/>
              <a:gdLst>
                <a:gd name="T0" fmla="*/ 215 w 258"/>
                <a:gd name="T1" fmla="*/ 323 h 278"/>
                <a:gd name="T2" fmla="*/ 181 w 258"/>
                <a:gd name="T3" fmla="*/ 334 h 278"/>
                <a:gd name="T4" fmla="*/ 179 w 258"/>
                <a:gd name="T5" fmla="*/ 320 h 278"/>
                <a:gd name="T6" fmla="*/ 161 w 258"/>
                <a:gd name="T7" fmla="*/ 312 h 278"/>
                <a:gd name="T8" fmla="*/ 149 w 258"/>
                <a:gd name="T9" fmla="*/ 304 h 278"/>
                <a:gd name="T10" fmla="*/ 58 w 258"/>
                <a:gd name="T11" fmla="*/ 225 h 278"/>
                <a:gd name="T12" fmla="*/ 0 w 258"/>
                <a:gd name="T13" fmla="*/ 177 h 278"/>
                <a:gd name="T14" fmla="*/ 12 w 258"/>
                <a:gd name="T15" fmla="*/ 149 h 278"/>
                <a:gd name="T16" fmla="*/ 30 w 258"/>
                <a:gd name="T17" fmla="*/ 141 h 278"/>
                <a:gd name="T18" fmla="*/ 43 w 258"/>
                <a:gd name="T19" fmla="*/ 137 h 278"/>
                <a:gd name="T20" fmla="*/ 60 w 258"/>
                <a:gd name="T21" fmla="*/ 124 h 278"/>
                <a:gd name="T22" fmla="*/ 78 w 258"/>
                <a:gd name="T23" fmla="*/ 115 h 278"/>
                <a:gd name="T24" fmla="*/ 77 w 258"/>
                <a:gd name="T25" fmla="*/ 103 h 278"/>
                <a:gd name="T26" fmla="*/ 102 w 258"/>
                <a:gd name="T27" fmla="*/ 97 h 278"/>
                <a:gd name="T28" fmla="*/ 113 w 258"/>
                <a:gd name="T29" fmla="*/ 88 h 278"/>
                <a:gd name="T30" fmla="*/ 108 w 258"/>
                <a:gd name="T31" fmla="*/ 78 h 278"/>
                <a:gd name="T32" fmla="*/ 106 w 258"/>
                <a:gd name="T33" fmla="*/ 60 h 278"/>
                <a:gd name="T34" fmla="*/ 99 w 258"/>
                <a:gd name="T35" fmla="*/ 37 h 278"/>
                <a:gd name="T36" fmla="*/ 112 w 258"/>
                <a:gd name="T37" fmla="*/ 28 h 278"/>
                <a:gd name="T38" fmla="*/ 129 w 258"/>
                <a:gd name="T39" fmla="*/ 22 h 278"/>
                <a:gd name="T40" fmla="*/ 150 w 258"/>
                <a:gd name="T41" fmla="*/ 8 h 278"/>
                <a:gd name="T42" fmla="*/ 181 w 258"/>
                <a:gd name="T43" fmla="*/ 4 h 278"/>
                <a:gd name="T44" fmla="*/ 205 w 258"/>
                <a:gd name="T45" fmla="*/ 5 h 278"/>
                <a:gd name="T46" fmla="*/ 216 w 258"/>
                <a:gd name="T47" fmla="*/ 4 h 278"/>
                <a:gd name="T48" fmla="*/ 231 w 258"/>
                <a:gd name="T49" fmla="*/ 0 h 278"/>
                <a:gd name="T50" fmla="*/ 240 w 258"/>
                <a:gd name="T51" fmla="*/ 0 h 278"/>
                <a:gd name="T52" fmla="*/ 257 w 258"/>
                <a:gd name="T53" fmla="*/ 2 h 278"/>
                <a:gd name="T54" fmla="*/ 254 w 258"/>
                <a:gd name="T55" fmla="*/ 10 h 278"/>
                <a:gd name="T56" fmla="*/ 255 w 258"/>
                <a:gd name="T57" fmla="*/ 17 h 278"/>
                <a:gd name="T58" fmla="*/ 255 w 258"/>
                <a:gd name="T59" fmla="*/ 35 h 278"/>
                <a:gd name="T60" fmla="*/ 248 w 258"/>
                <a:gd name="T61" fmla="*/ 50 h 278"/>
                <a:gd name="T62" fmla="*/ 242 w 258"/>
                <a:gd name="T63" fmla="*/ 64 h 278"/>
                <a:gd name="T64" fmla="*/ 254 w 258"/>
                <a:gd name="T65" fmla="*/ 79 h 278"/>
                <a:gd name="T66" fmla="*/ 260 w 258"/>
                <a:gd name="T67" fmla="*/ 91 h 278"/>
                <a:gd name="T68" fmla="*/ 272 w 258"/>
                <a:gd name="T69" fmla="*/ 129 h 278"/>
                <a:gd name="T70" fmla="*/ 278 w 258"/>
                <a:gd name="T71" fmla="*/ 156 h 278"/>
                <a:gd name="T72" fmla="*/ 280 w 258"/>
                <a:gd name="T73" fmla="*/ 197 h 278"/>
                <a:gd name="T74" fmla="*/ 282 w 258"/>
                <a:gd name="T75" fmla="*/ 225 h 278"/>
                <a:gd name="T76" fmla="*/ 293 w 258"/>
                <a:gd name="T77" fmla="*/ 237 h 278"/>
                <a:gd name="T78" fmla="*/ 302 w 258"/>
                <a:gd name="T79" fmla="*/ 246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278"/>
                <a:gd name="T122" fmla="*/ 258 w 258"/>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278">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4" name="Freeform 2568">
              <a:extLst>
                <a:ext uri="{FF2B5EF4-FFF2-40B4-BE49-F238E27FC236}">
                  <a16:creationId xmlns:a16="http://schemas.microsoft.com/office/drawing/2014/main" id="{A54ADA48-B8B3-014D-9044-6CCA6EBE3156}"/>
                </a:ext>
              </a:extLst>
            </p:cNvPr>
            <p:cNvSpPr>
              <a:spLocks noChangeAspect="1"/>
            </p:cNvSpPr>
            <p:nvPr/>
          </p:nvSpPr>
          <p:spPr bwMode="auto">
            <a:xfrm>
              <a:off x="4695513" y="3583748"/>
              <a:ext cx="87432" cy="184578"/>
            </a:xfrm>
            <a:custGeom>
              <a:avLst/>
              <a:gdLst>
                <a:gd name="T0" fmla="*/ 31 w 53"/>
                <a:gd name="T1" fmla="*/ 133 h 111"/>
                <a:gd name="T2" fmla="*/ 39 w 53"/>
                <a:gd name="T3" fmla="*/ 128 h 111"/>
                <a:gd name="T4" fmla="*/ 42 w 53"/>
                <a:gd name="T5" fmla="*/ 121 h 111"/>
                <a:gd name="T6" fmla="*/ 39 w 53"/>
                <a:gd name="T7" fmla="*/ 108 h 111"/>
                <a:gd name="T8" fmla="*/ 45 w 53"/>
                <a:gd name="T9" fmla="*/ 104 h 111"/>
                <a:gd name="T10" fmla="*/ 52 w 53"/>
                <a:gd name="T11" fmla="*/ 97 h 111"/>
                <a:gd name="T12" fmla="*/ 62 w 53"/>
                <a:gd name="T13" fmla="*/ 91 h 111"/>
                <a:gd name="T14" fmla="*/ 59 w 53"/>
                <a:gd name="T15" fmla="*/ 87 h 111"/>
                <a:gd name="T16" fmla="*/ 61 w 53"/>
                <a:gd name="T17" fmla="*/ 78 h 111"/>
                <a:gd name="T18" fmla="*/ 45 w 53"/>
                <a:gd name="T19" fmla="*/ 69 h 111"/>
                <a:gd name="T20" fmla="*/ 40 w 53"/>
                <a:gd name="T21" fmla="*/ 66 h 111"/>
                <a:gd name="T22" fmla="*/ 38 w 53"/>
                <a:gd name="T23" fmla="*/ 58 h 111"/>
                <a:gd name="T24" fmla="*/ 46 w 53"/>
                <a:gd name="T25" fmla="*/ 54 h 111"/>
                <a:gd name="T26" fmla="*/ 52 w 53"/>
                <a:gd name="T27" fmla="*/ 42 h 111"/>
                <a:gd name="T28" fmla="*/ 52 w 53"/>
                <a:gd name="T29" fmla="*/ 30 h 111"/>
                <a:gd name="T30" fmla="*/ 45 w 53"/>
                <a:gd name="T31" fmla="*/ 25 h 111"/>
                <a:gd name="T32" fmla="*/ 44 w 53"/>
                <a:gd name="T33" fmla="*/ 20 h 111"/>
                <a:gd name="T34" fmla="*/ 50 w 53"/>
                <a:gd name="T35" fmla="*/ 17 h 111"/>
                <a:gd name="T36" fmla="*/ 53 w 53"/>
                <a:gd name="T37" fmla="*/ 10 h 111"/>
                <a:gd name="T38" fmla="*/ 52 w 53"/>
                <a:gd name="T39" fmla="*/ 5 h 111"/>
                <a:gd name="T40" fmla="*/ 46 w 53"/>
                <a:gd name="T41" fmla="*/ 11 h 111"/>
                <a:gd name="T42" fmla="*/ 40 w 53"/>
                <a:gd name="T43" fmla="*/ 10 h 111"/>
                <a:gd name="T44" fmla="*/ 43 w 53"/>
                <a:gd name="T45" fmla="*/ 4 h 111"/>
                <a:gd name="T46" fmla="*/ 36 w 53"/>
                <a:gd name="T47" fmla="*/ 1 h 111"/>
                <a:gd name="T48" fmla="*/ 26 w 53"/>
                <a:gd name="T49" fmla="*/ 1 h 111"/>
                <a:gd name="T50" fmla="*/ 17 w 53"/>
                <a:gd name="T51" fmla="*/ 7 h 111"/>
                <a:gd name="T52" fmla="*/ 17 w 53"/>
                <a:gd name="T53" fmla="*/ 11 h 111"/>
                <a:gd name="T54" fmla="*/ 13 w 53"/>
                <a:gd name="T55" fmla="*/ 14 h 111"/>
                <a:gd name="T56" fmla="*/ 11 w 53"/>
                <a:gd name="T57" fmla="*/ 17 h 111"/>
                <a:gd name="T58" fmla="*/ 14 w 53"/>
                <a:gd name="T59" fmla="*/ 22 h 111"/>
                <a:gd name="T60" fmla="*/ 13 w 53"/>
                <a:gd name="T61" fmla="*/ 26 h 111"/>
                <a:gd name="T62" fmla="*/ 14 w 53"/>
                <a:gd name="T63" fmla="*/ 40 h 111"/>
                <a:gd name="T64" fmla="*/ 12 w 53"/>
                <a:gd name="T65" fmla="*/ 50 h 111"/>
                <a:gd name="T66" fmla="*/ 7 w 53"/>
                <a:gd name="T67" fmla="*/ 55 h 111"/>
                <a:gd name="T68" fmla="*/ 1 w 53"/>
                <a:gd name="T69" fmla="*/ 62 h 111"/>
                <a:gd name="T70" fmla="*/ 1 w 53"/>
                <a:gd name="T71" fmla="*/ 68 h 111"/>
                <a:gd name="T72" fmla="*/ 5 w 53"/>
                <a:gd name="T73" fmla="*/ 78 h 111"/>
                <a:gd name="T74" fmla="*/ 13 w 53"/>
                <a:gd name="T75" fmla="*/ 84 h 111"/>
                <a:gd name="T76" fmla="*/ 13 w 53"/>
                <a:gd name="T77" fmla="*/ 91 h 111"/>
                <a:gd name="T78" fmla="*/ 19 w 53"/>
                <a:gd name="T79" fmla="*/ 96 h 111"/>
                <a:gd name="T80" fmla="*/ 25 w 53"/>
                <a:gd name="T81" fmla="*/ 98 h 111"/>
                <a:gd name="T82" fmla="*/ 31 w 53"/>
                <a:gd name="T83" fmla="*/ 133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11"/>
                <a:gd name="T128" fmla="*/ 53 w 53"/>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11">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5" name="Freeform 2569">
              <a:extLst>
                <a:ext uri="{FF2B5EF4-FFF2-40B4-BE49-F238E27FC236}">
                  <a16:creationId xmlns:a16="http://schemas.microsoft.com/office/drawing/2014/main" id="{C2E5AA5C-A4F7-E54A-B043-5C09BBB50827}"/>
                </a:ext>
              </a:extLst>
            </p:cNvPr>
            <p:cNvSpPr>
              <a:spLocks noChangeAspect="1"/>
            </p:cNvSpPr>
            <p:nvPr/>
          </p:nvSpPr>
          <p:spPr bwMode="auto">
            <a:xfrm>
              <a:off x="4732982" y="4456672"/>
              <a:ext cx="122126" cy="149882"/>
            </a:xfrm>
            <a:custGeom>
              <a:avLst/>
              <a:gdLst>
                <a:gd name="T0" fmla="*/ 69 w 73"/>
                <a:gd name="T1" fmla="*/ 2 h 90"/>
                <a:gd name="T2" fmla="*/ 60 w 73"/>
                <a:gd name="T3" fmla="*/ 0 h 90"/>
                <a:gd name="T4" fmla="*/ 36 w 73"/>
                <a:gd name="T5" fmla="*/ 0 h 90"/>
                <a:gd name="T6" fmla="*/ 35 w 73"/>
                <a:gd name="T7" fmla="*/ 4 h 90"/>
                <a:gd name="T8" fmla="*/ 36 w 73"/>
                <a:gd name="T9" fmla="*/ 19 h 90"/>
                <a:gd name="T10" fmla="*/ 33 w 73"/>
                <a:gd name="T11" fmla="*/ 22 h 90"/>
                <a:gd name="T12" fmla="*/ 11 w 73"/>
                <a:gd name="T13" fmla="*/ 20 h 90"/>
                <a:gd name="T14" fmla="*/ 10 w 73"/>
                <a:gd name="T15" fmla="*/ 30 h 90"/>
                <a:gd name="T16" fmla="*/ 7 w 73"/>
                <a:gd name="T17" fmla="*/ 41 h 90"/>
                <a:gd name="T18" fmla="*/ 4 w 73"/>
                <a:gd name="T19" fmla="*/ 54 h 90"/>
                <a:gd name="T20" fmla="*/ 0 w 73"/>
                <a:gd name="T21" fmla="*/ 52 h 90"/>
                <a:gd name="T22" fmla="*/ 4 w 73"/>
                <a:gd name="T23" fmla="*/ 62 h 90"/>
                <a:gd name="T24" fmla="*/ 11 w 73"/>
                <a:gd name="T25" fmla="*/ 68 h 90"/>
                <a:gd name="T26" fmla="*/ 6 w 73"/>
                <a:gd name="T27" fmla="*/ 70 h 90"/>
                <a:gd name="T28" fmla="*/ 11 w 73"/>
                <a:gd name="T29" fmla="*/ 74 h 90"/>
                <a:gd name="T30" fmla="*/ 10 w 73"/>
                <a:gd name="T31" fmla="*/ 79 h 90"/>
                <a:gd name="T32" fmla="*/ 18 w 73"/>
                <a:gd name="T33" fmla="*/ 84 h 90"/>
                <a:gd name="T34" fmla="*/ 14 w 73"/>
                <a:gd name="T35" fmla="*/ 85 h 90"/>
                <a:gd name="T36" fmla="*/ 20 w 73"/>
                <a:gd name="T37" fmla="*/ 92 h 90"/>
                <a:gd name="T38" fmla="*/ 28 w 73"/>
                <a:gd name="T39" fmla="*/ 103 h 90"/>
                <a:gd name="T40" fmla="*/ 34 w 73"/>
                <a:gd name="T41" fmla="*/ 108 h 90"/>
                <a:gd name="T42" fmla="*/ 36 w 73"/>
                <a:gd name="T43" fmla="*/ 102 h 90"/>
                <a:gd name="T44" fmla="*/ 43 w 73"/>
                <a:gd name="T45" fmla="*/ 103 h 90"/>
                <a:gd name="T46" fmla="*/ 45 w 73"/>
                <a:gd name="T47" fmla="*/ 95 h 90"/>
                <a:gd name="T48" fmla="*/ 39 w 73"/>
                <a:gd name="T49" fmla="*/ 89 h 90"/>
                <a:gd name="T50" fmla="*/ 40 w 73"/>
                <a:gd name="T51" fmla="*/ 80 h 90"/>
                <a:gd name="T52" fmla="*/ 51 w 73"/>
                <a:gd name="T53" fmla="*/ 82 h 90"/>
                <a:gd name="T54" fmla="*/ 53 w 73"/>
                <a:gd name="T55" fmla="*/ 73 h 90"/>
                <a:gd name="T56" fmla="*/ 60 w 73"/>
                <a:gd name="T57" fmla="*/ 79 h 90"/>
                <a:gd name="T58" fmla="*/ 70 w 73"/>
                <a:gd name="T59" fmla="*/ 78 h 90"/>
                <a:gd name="T60" fmla="*/ 72 w 73"/>
                <a:gd name="T61" fmla="*/ 82 h 90"/>
                <a:gd name="T62" fmla="*/ 77 w 73"/>
                <a:gd name="T63" fmla="*/ 82 h 90"/>
                <a:gd name="T64" fmla="*/ 78 w 73"/>
                <a:gd name="T65" fmla="*/ 71 h 90"/>
                <a:gd name="T66" fmla="*/ 78 w 73"/>
                <a:gd name="T67" fmla="*/ 59 h 90"/>
                <a:gd name="T68" fmla="*/ 81 w 73"/>
                <a:gd name="T69" fmla="*/ 50 h 90"/>
                <a:gd name="T70" fmla="*/ 74 w 73"/>
                <a:gd name="T71" fmla="*/ 48 h 90"/>
                <a:gd name="T72" fmla="*/ 76 w 73"/>
                <a:gd name="T73" fmla="*/ 35 h 90"/>
                <a:gd name="T74" fmla="*/ 84 w 73"/>
                <a:gd name="T75" fmla="*/ 30 h 90"/>
                <a:gd name="T76" fmla="*/ 84 w 73"/>
                <a:gd name="T77" fmla="*/ 18 h 90"/>
                <a:gd name="T78" fmla="*/ 68 w 73"/>
                <a:gd name="T79" fmla="*/ 17 h 90"/>
                <a:gd name="T80" fmla="*/ 65 w 73"/>
                <a:gd name="T81" fmla="*/ 11 h 90"/>
                <a:gd name="T82" fmla="*/ 69 w 73"/>
                <a:gd name="T83" fmla="*/ 2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90"/>
                <a:gd name="T128" fmla="*/ 73 w 7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6" name="Freeform 2570">
              <a:extLst>
                <a:ext uri="{FF2B5EF4-FFF2-40B4-BE49-F238E27FC236}">
                  <a16:creationId xmlns:a16="http://schemas.microsoft.com/office/drawing/2014/main" id="{64F4E340-0362-1941-BCE4-7911F894E2B1}"/>
                </a:ext>
              </a:extLst>
            </p:cNvPr>
            <p:cNvSpPr>
              <a:spLocks noChangeAspect="1"/>
            </p:cNvSpPr>
            <p:nvPr/>
          </p:nvSpPr>
          <p:spPr bwMode="auto">
            <a:xfrm>
              <a:off x="4746860" y="4459447"/>
              <a:ext cx="37471" cy="27756"/>
            </a:xfrm>
            <a:custGeom>
              <a:avLst/>
              <a:gdLst>
                <a:gd name="T0" fmla="*/ 1 w 23"/>
                <a:gd name="T1" fmla="*/ 19 h 16"/>
                <a:gd name="T2" fmla="*/ 1 w 23"/>
                <a:gd name="T3" fmla="*/ 7 h 16"/>
                <a:gd name="T4" fmla="*/ 2 w 23"/>
                <a:gd name="T5" fmla="*/ 0 h 16"/>
                <a:gd name="T6" fmla="*/ 25 w 23"/>
                <a:gd name="T7" fmla="*/ 1 h 16"/>
                <a:gd name="T8" fmla="*/ 26 w 23"/>
                <a:gd name="T9" fmla="*/ 17 h 16"/>
                <a:gd name="T10" fmla="*/ 22 w 23"/>
                <a:gd name="T11" fmla="*/ 20 h 16"/>
                <a:gd name="T12" fmla="*/ 1 w 23"/>
                <a:gd name="T13" fmla="*/ 19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7" name="Freeform 2571">
              <a:extLst>
                <a:ext uri="{FF2B5EF4-FFF2-40B4-BE49-F238E27FC236}">
                  <a16:creationId xmlns:a16="http://schemas.microsoft.com/office/drawing/2014/main" id="{DC13E627-D243-1841-A881-6FEA3AD85AEF}"/>
                </a:ext>
              </a:extLst>
            </p:cNvPr>
            <p:cNvSpPr>
              <a:spLocks noChangeAspect="1"/>
            </p:cNvSpPr>
            <p:nvPr/>
          </p:nvSpPr>
          <p:spPr bwMode="auto">
            <a:xfrm>
              <a:off x="4721879" y="4201319"/>
              <a:ext cx="165148" cy="270621"/>
            </a:xfrm>
            <a:custGeom>
              <a:avLst/>
              <a:gdLst>
                <a:gd name="T0" fmla="*/ 23 w 99"/>
                <a:gd name="T1" fmla="*/ 175 h 162"/>
                <a:gd name="T2" fmla="*/ 19 w 99"/>
                <a:gd name="T3" fmla="*/ 158 h 162"/>
                <a:gd name="T4" fmla="*/ 16 w 99"/>
                <a:gd name="T5" fmla="*/ 156 h 162"/>
                <a:gd name="T6" fmla="*/ 7 w 99"/>
                <a:gd name="T7" fmla="*/ 144 h 162"/>
                <a:gd name="T8" fmla="*/ 0 w 99"/>
                <a:gd name="T9" fmla="*/ 141 h 162"/>
                <a:gd name="T10" fmla="*/ 5 w 99"/>
                <a:gd name="T11" fmla="*/ 122 h 162"/>
                <a:gd name="T12" fmla="*/ 18 w 99"/>
                <a:gd name="T13" fmla="*/ 110 h 162"/>
                <a:gd name="T14" fmla="*/ 30 w 99"/>
                <a:gd name="T15" fmla="*/ 105 h 162"/>
                <a:gd name="T16" fmla="*/ 34 w 99"/>
                <a:gd name="T17" fmla="*/ 101 h 162"/>
                <a:gd name="T18" fmla="*/ 47 w 99"/>
                <a:gd name="T19" fmla="*/ 111 h 162"/>
                <a:gd name="T20" fmla="*/ 58 w 99"/>
                <a:gd name="T21" fmla="*/ 88 h 162"/>
                <a:gd name="T22" fmla="*/ 66 w 99"/>
                <a:gd name="T23" fmla="*/ 72 h 162"/>
                <a:gd name="T24" fmla="*/ 73 w 99"/>
                <a:gd name="T25" fmla="*/ 54 h 162"/>
                <a:gd name="T26" fmla="*/ 77 w 99"/>
                <a:gd name="T27" fmla="*/ 42 h 162"/>
                <a:gd name="T28" fmla="*/ 95 w 99"/>
                <a:gd name="T29" fmla="*/ 24 h 162"/>
                <a:gd name="T30" fmla="*/ 85 w 99"/>
                <a:gd name="T31" fmla="*/ 8 h 162"/>
                <a:gd name="T32" fmla="*/ 93 w 99"/>
                <a:gd name="T33" fmla="*/ 0 h 162"/>
                <a:gd name="T34" fmla="*/ 101 w 99"/>
                <a:gd name="T35" fmla="*/ 30 h 162"/>
                <a:gd name="T36" fmla="*/ 112 w 99"/>
                <a:gd name="T37" fmla="*/ 52 h 162"/>
                <a:gd name="T38" fmla="*/ 97 w 99"/>
                <a:gd name="T39" fmla="*/ 51 h 162"/>
                <a:gd name="T40" fmla="*/ 85 w 99"/>
                <a:gd name="T41" fmla="*/ 57 h 162"/>
                <a:gd name="T42" fmla="*/ 101 w 99"/>
                <a:gd name="T43" fmla="*/ 75 h 162"/>
                <a:gd name="T44" fmla="*/ 109 w 99"/>
                <a:gd name="T45" fmla="*/ 90 h 162"/>
                <a:gd name="T46" fmla="*/ 103 w 99"/>
                <a:gd name="T47" fmla="*/ 102 h 162"/>
                <a:gd name="T48" fmla="*/ 93 w 99"/>
                <a:gd name="T49" fmla="*/ 119 h 162"/>
                <a:gd name="T50" fmla="*/ 96 w 99"/>
                <a:gd name="T51" fmla="*/ 144 h 162"/>
                <a:gd name="T52" fmla="*/ 105 w 99"/>
                <a:gd name="T53" fmla="*/ 153 h 162"/>
                <a:gd name="T54" fmla="*/ 109 w 99"/>
                <a:gd name="T55" fmla="*/ 170 h 162"/>
                <a:gd name="T56" fmla="*/ 119 w 99"/>
                <a:gd name="T57" fmla="*/ 182 h 162"/>
                <a:gd name="T58" fmla="*/ 118 w 99"/>
                <a:gd name="T59" fmla="*/ 195 h 162"/>
                <a:gd name="T60" fmla="*/ 77 w 99"/>
                <a:gd name="T61" fmla="*/ 187 h 162"/>
                <a:gd name="T62" fmla="*/ 44 w 99"/>
                <a:gd name="T63" fmla="*/ 184 h 162"/>
                <a:gd name="T64" fmla="*/ 20 w 99"/>
                <a:gd name="T65" fmla="*/ 18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62"/>
                <a:gd name="T101" fmla="*/ 99 w 9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62">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8" name="Freeform 2572">
              <a:extLst>
                <a:ext uri="{FF2B5EF4-FFF2-40B4-BE49-F238E27FC236}">
                  <a16:creationId xmlns:a16="http://schemas.microsoft.com/office/drawing/2014/main" id="{FCA70898-E979-1E41-8C5B-E3A5990EDEA4}"/>
                </a:ext>
              </a:extLst>
            </p:cNvPr>
            <p:cNvSpPr>
              <a:spLocks noChangeAspect="1"/>
            </p:cNvSpPr>
            <p:nvPr/>
          </p:nvSpPr>
          <p:spPr bwMode="auto">
            <a:xfrm>
              <a:off x="4830128" y="3943188"/>
              <a:ext cx="216497" cy="387196"/>
            </a:xfrm>
            <a:custGeom>
              <a:avLst/>
              <a:gdLst>
                <a:gd name="T0" fmla="*/ 31 w 130"/>
                <a:gd name="T1" fmla="*/ 279 h 232"/>
                <a:gd name="T2" fmla="*/ 40 w 130"/>
                <a:gd name="T3" fmla="*/ 278 h 232"/>
                <a:gd name="T4" fmla="*/ 47 w 130"/>
                <a:gd name="T5" fmla="*/ 274 h 232"/>
                <a:gd name="T6" fmla="*/ 54 w 130"/>
                <a:gd name="T7" fmla="*/ 278 h 232"/>
                <a:gd name="T8" fmla="*/ 58 w 130"/>
                <a:gd name="T9" fmla="*/ 273 h 232"/>
                <a:gd name="T10" fmla="*/ 71 w 130"/>
                <a:gd name="T11" fmla="*/ 271 h 232"/>
                <a:gd name="T12" fmla="*/ 76 w 130"/>
                <a:gd name="T13" fmla="*/ 271 h 232"/>
                <a:gd name="T14" fmla="*/ 80 w 130"/>
                <a:gd name="T15" fmla="*/ 266 h 232"/>
                <a:gd name="T16" fmla="*/ 85 w 130"/>
                <a:gd name="T17" fmla="*/ 260 h 232"/>
                <a:gd name="T18" fmla="*/ 80 w 130"/>
                <a:gd name="T19" fmla="*/ 257 h 232"/>
                <a:gd name="T20" fmla="*/ 85 w 130"/>
                <a:gd name="T21" fmla="*/ 254 h 232"/>
                <a:gd name="T22" fmla="*/ 98 w 130"/>
                <a:gd name="T23" fmla="*/ 254 h 232"/>
                <a:gd name="T24" fmla="*/ 112 w 130"/>
                <a:gd name="T25" fmla="*/ 248 h 232"/>
                <a:gd name="T26" fmla="*/ 114 w 130"/>
                <a:gd name="T27" fmla="*/ 238 h 232"/>
                <a:gd name="T28" fmla="*/ 120 w 130"/>
                <a:gd name="T29" fmla="*/ 238 h 232"/>
                <a:gd name="T30" fmla="*/ 126 w 130"/>
                <a:gd name="T31" fmla="*/ 231 h 232"/>
                <a:gd name="T32" fmla="*/ 126 w 130"/>
                <a:gd name="T33" fmla="*/ 222 h 232"/>
                <a:gd name="T34" fmla="*/ 139 w 130"/>
                <a:gd name="T35" fmla="*/ 220 h 232"/>
                <a:gd name="T36" fmla="*/ 140 w 130"/>
                <a:gd name="T37" fmla="*/ 215 h 232"/>
                <a:gd name="T38" fmla="*/ 134 w 130"/>
                <a:gd name="T39" fmla="*/ 208 h 232"/>
                <a:gd name="T40" fmla="*/ 138 w 130"/>
                <a:gd name="T41" fmla="*/ 203 h 232"/>
                <a:gd name="T42" fmla="*/ 134 w 130"/>
                <a:gd name="T43" fmla="*/ 202 h 232"/>
                <a:gd name="T44" fmla="*/ 133 w 130"/>
                <a:gd name="T45" fmla="*/ 190 h 232"/>
                <a:gd name="T46" fmla="*/ 125 w 130"/>
                <a:gd name="T47" fmla="*/ 192 h 232"/>
                <a:gd name="T48" fmla="*/ 125 w 130"/>
                <a:gd name="T49" fmla="*/ 186 h 232"/>
                <a:gd name="T50" fmla="*/ 131 w 130"/>
                <a:gd name="T51" fmla="*/ 179 h 232"/>
                <a:gd name="T52" fmla="*/ 130 w 130"/>
                <a:gd name="T53" fmla="*/ 168 h 232"/>
                <a:gd name="T54" fmla="*/ 136 w 130"/>
                <a:gd name="T55" fmla="*/ 165 h 232"/>
                <a:gd name="T56" fmla="*/ 132 w 130"/>
                <a:gd name="T57" fmla="*/ 158 h 232"/>
                <a:gd name="T58" fmla="*/ 136 w 130"/>
                <a:gd name="T59" fmla="*/ 154 h 232"/>
                <a:gd name="T60" fmla="*/ 142 w 130"/>
                <a:gd name="T61" fmla="*/ 146 h 232"/>
                <a:gd name="T62" fmla="*/ 140 w 130"/>
                <a:gd name="T63" fmla="*/ 140 h 232"/>
                <a:gd name="T64" fmla="*/ 146 w 130"/>
                <a:gd name="T65" fmla="*/ 136 h 232"/>
                <a:gd name="T66" fmla="*/ 154 w 130"/>
                <a:gd name="T67" fmla="*/ 136 h 232"/>
                <a:gd name="T68" fmla="*/ 154 w 130"/>
                <a:gd name="T69" fmla="*/ 72 h 232"/>
                <a:gd name="T70" fmla="*/ 29 w 130"/>
                <a:gd name="T71" fmla="*/ 0 h 232"/>
                <a:gd name="T72" fmla="*/ 19 w 130"/>
                <a:gd name="T73" fmla="*/ 8 h 232"/>
                <a:gd name="T74" fmla="*/ 24 w 130"/>
                <a:gd name="T75" fmla="*/ 23 h 232"/>
                <a:gd name="T76" fmla="*/ 23 w 130"/>
                <a:gd name="T77" fmla="*/ 34 h 232"/>
                <a:gd name="T78" fmla="*/ 28 w 130"/>
                <a:gd name="T79" fmla="*/ 40 h 232"/>
                <a:gd name="T80" fmla="*/ 26 w 130"/>
                <a:gd name="T81" fmla="*/ 47 h 232"/>
                <a:gd name="T82" fmla="*/ 35 w 130"/>
                <a:gd name="T83" fmla="*/ 53 h 232"/>
                <a:gd name="T84" fmla="*/ 26 w 130"/>
                <a:gd name="T85" fmla="*/ 70 h 232"/>
                <a:gd name="T86" fmla="*/ 26 w 130"/>
                <a:gd name="T87" fmla="*/ 96 h 232"/>
                <a:gd name="T88" fmla="*/ 28 w 130"/>
                <a:gd name="T89" fmla="*/ 120 h 232"/>
                <a:gd name="T90" fmla="*/ 0 w 130"/>
                <a:gd name="T91" fmla="*/ 155 h 232"/>
                <a:gd name="T92" fmla="*/ 0 w 130"/>
                <a:gd name="T93" fmla="*/ 173 h 232"/>
                <a:gd name="T94" fmla="*/ 6 w 130"/>
                <a:gd name="T95" fmla="*/ 183 h 232"/>
                <a:gd name="T96" fmla="*/ 10 w 130"/>
                <a:gd name="T97" fmla="*/ 188 h 232"/>
                <a:gd name="T98" fmla="*/ 14 w 130"/>
                <a:gd name="T99" fmla="*/ 186 h 232"/>
                <a:gd name="T100" fmla="*/ 22 w 130"/>
                <a:gd name="T101" fmla="*/ 201 h 232"/>
                <a:gd name="T102" fmla="*/ 23 w 130"/>
                <a:gd name="T103" fmla="*/ 216 h 232"/>
                <a:gd name="T104" fmla="*/ 25 w 130"/>
                <a:gd name="T105" fmla="*/ 228 h 232"/>
                <a:gd name="T106" fmla="*/ 34 w 130"/>
                <a:gd name="T107" fmla="*/ 238 h 232"/>
                <a:gd name="T108" fmla="*/ 23 w 130"/>
                <a:gd name="T109" fmla="*/ 237 h 232"/>
                <a:gd name="T110" fmla="*/ 19 w 130"/>
                <a:gd name="T111" fmla="*/ 237 h 232"/>
                <a:gd name="T112" fmla="*/ 10 w 130"/>
                <a:gd name="T113" fmla="*/ 236 h 232"/>
                <a:gd name="T114" fmla="*/ 7 w 130"/>
                <a:gd name="T115" fmla="*/ 243 h 232"/>
                <a:gd name="T116" fmla="*/ 13 w 130"/>
                <a:gd name="T117" fmla="*/ 250 h 232"/>
                <a:gd name="T118" fmla="*/ 23 w 130"/>
                <a:gd name="T119" fmla="*/ 261 h 232"/>
                <a:gd name="T120" fmla="*/ 28 w 130"/>
                <a:gd name="T121" fmla="*/ 269 h 232"/>
                <a:gd name="T122" fmla="*/ 31 w 130"/>
                <a:gd name="T123" fmla="*/ 277 h 232"/>
                <a:gd name="T124" fmla="*/ 31 w 130"/>
                <a:gd name="T125" fmla="*/ 279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232"/>
                <a:gd name="T191" fmla="*/ 130 w 130"/>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232">
                  <a:moveTo>
                    <a:pt x="26" y="232"/>
                  </a:moveTo>
                  <a:cubicBezTo>
                    <a:pt x="28" y="231"/>
                    <a:pt x="31" y="231"/>
                    <a:pt x="33" y="231"/>
                  </a:cubicBezTo>
                  <a:cubicBezTo>
                    <a:pt x="35" y="230"/>
                    <a:pt x="37" y="228"/>
                    <a:pt x="39" y="228"/>
                  </a:cubicBezTo>
                  <a:cubicBezTo>
                    <a:pt x="41" y="228"/>
                    <a:pt x="43" y="231"/>
                    <a:pt x="45" y="231"/>
                  </a:cubicBezTo>
                  <a:cubicBezTo>
                    <a:pt x="47" y="231"/>
                    <a:pt x="47" y="228"/>
                    <a:pt x="48" y="227"/>
                  </a:cubicBezTo>
                  <a:cubicBezTo>
                    <a:pt x="52" y="226"/>
                    <a:pt x="55" y="225"/>
                    <a:pt x="59" y="225"/>
                  </a:cubicBezTo>
                  <a:cubicBezTo>
                    <a:pt x="60" y="225"/>
                    <a:pt x="61" y="225"/>
                    <a:pt x="63" y="225"/>
                  </a:cubicBezTo>
                  <a:cubicBezTo>
                    <a:pt x="64" y="224"/>
                    <a:pt x="65" y="223"/>
                    <a:pt x="67" y="221"/>
                  </a:cubicBezTo>
                  <a:cubicBezTo>
                    <a:pt x="68" y="220"/>
                    <a:pt x="71" y="218"/>
                    <a:pt x="71" y="216"/>
                  </a:cubicBezTo>
                  <a:cubicBezTo>
                    <a:pt x="71" y="214"/>
                    <a:pt x="67" y="215"/>
                    <a:pt x="67" y="214"/>
                  </a:cubicBezTo>
                  <a:cubicBezTo>
                    <a:pt x="67" y="212"/>
                    <a:pt x="70" y="212"/>
                    <a:pt x="71" y="211"/>
                  </a:cubicBezTo>
                  <a:cubicBezTo>
                    <a:pt x="75" y="211"/>
                    <a:pt x="78" y="212"/>
                    <a:pt x="82" y="211"/>
                  </a:cubicBezTo>
                  <a:cubicBezTo>
                    <a:pt x="86" y="210"/>
                    <a:pt x="90" y="209"/>
                    <a:pt x="93" y="206"/>
                  </a:cubicBezTo>
                  <a:cubicBezTo>
                    <a:pt x="95" y="204"/>
                    <a:pt x="93" y="200"/>
                    <a:pt x="95" y="198"/>
                  </a:cubicBezTo>
                  <a:cubicBezTo>
                    <a:pt x="96" y="197"/>
                    <a:pt x="99" y="199"/>
                    <a:pt x="100" y="198"/>
                  </a:cubicBezTo>
                  <a:cubicBezTo>
                    <a:pt x="102" y="197"/>
                    <a:pt x="104" y="195"/>
                    <a:pt x="105" y="192"/>
                  </a:cubicBezTo>
                  <a:cubicBezTo>
                    <a:pt x="106" y="190"/>
                    <a:pt x="103" y="186"/>
                    <a:pt x="105" y="185"/>
                  </a:cubicBezTo>
                  <a:cubicBezTo>
                    <a:pt x="108" y="182"/>
                    <a:pt x="113" y="184"/>
                    <a:pt x="116" y="183"/>
                  </a:cubicBezTo>
                  <a:cubicBezTo>
                    <a:pt x="117" y="182"/>
                    <a:pt x="118" y="180"/>
                    <a:pt x="117" y="179"/>
                  </a:cubicBezTo>
                  <a:cubicBezTo>
                    <a:pt x="116" y="177"/>
                    <a:pt x="113" y="176"/>
                    <a:pt x="112" y="173"/>
                  </a:cubicBezTo>
                  <a:cubicBezTo>
                    <a:pt x="112" y="171"/>
                    <a:pt x="115" y="170"/>
                    <a:pt x="115" y="169"/>
                  </a:cubicBezTo>
                  <a:cubicBezTo>
                    <a:pt x="115" y="168"/>
                    <a:pt x="113" y="169"/>
                    <a:pt x="112" y="168"/>
                  </a:cubicBezTo>
                  <a:cubicBezTo>
                    <a:pt x="111" y="165"/>
                    <a:pt x="113" y="161"/>
                    <a:pt x="111" y="158"/>
                  </a:cubicBezTo>
                  <a:cubicBezTo>
                    <a:pt x="109" y="157"/>
                    <a:pt x="106" y="161"/>
                    <a:pt x="104" y="160"/>
                  </a:cubicBezTo>
                  <a:cubicBezTo>
                    <a:pt x="103" y="159"/>
                    <a:pt x="103" y="156"/>
                    <a:pt x="104" y="155"/>
                  </a:cubicBezTo>
                  <a:cubicBezTo>
                    <a:pt x="105" y="153"/>
                    <a:pt x="109" y="152"/>
                    <a:pt x="109" y="149"/>
                  </a:cubicBezTo>
                  <a:cubicBezTo>
                    <a:pt x="110" y="146"/>
                    <a:pt x="107" y="143"/>
                    <a:pt x="108" y="140"/>
                  </a:cubicBezTo>
                  <a:cubicBezTo>
                    <a:pt x="108" y="138"/>
                    <a:pt x="113" y="139"/>
                    <a:pt x="113" y="137"/>
                  </a:cubicBezTo>
                  <a:cubicBezTo>
                    <a:pt x="114" y="135"/>
                    <a:pt x="110" y="133"/>
                    <a:pt x="110" y="131"/>
                  </a:cubicBezTo>
                  <a:cubicBezTo>
                    <a:pt x="109" y="130"/>
                    <a:pt x="112" y="129"/>
                    <a:pt x="113" y="128"/>
                  </a:cubicBezTo>
                  <a:cubicBezTo>
                    <a:pt x="115" y="126"/>
                    <a:pt x="117" y="124"/>
                    <a:pt x="118" y="121"/>
                  </a:cubicBezTo>
                  <a:cubicBezTo>
                    <a:pt x="119" y="119"/>
                    <a:pt x="116" y="117"/>
                    <a:pt x="117" y="116"/>
                  </a:cubicBezTo>
                  <a:cubicBezTo>
                    <a:pt x="118" y="114"/>
                    <a:pt x="120" y="113"/>
                    <a:pt x="122" y="113"/>
                  </a:cubicBezTo>
                  <a:cubicBezTo>
                    <a:pt x="124" y="112"/>
                    <a:pt x="128" y="115"/>
                    <a:pt x="128" y="113"/>
                  </a:cubicBezTo>
                  <a:cubicBezTo>
                    <a:pt x="130" y="96"/>
                    <a:pt x="128" y="78"/>
                    <a:pt x="128" y="60"/>
                  </a:cubicBezTo>
                  <a:lnTo>
                    <a:pt x="24" y="0"/>
                  </a:lnTo>
                  <a:lnTo>
                    <a:pt x="16" y="7"/>
                  </a:lnTo>
                  <a:lnTo>
                    <a:pt x="20" y="19"/>
                  </a:lnTo>
                  <a:lnTo>
                    <a:pt x="19" y="28"/>
                  </a:lnTo>
                  <a:lnTo>
                    <a:pt x="23" y="33"/>
                  </a:lnTo>
                  <a:lnTo>
                    <a:pt x="22" y="39"/>
                  </a:lnTo>
                  <a:lnTo>
                    <a:pt x="29" y="44"/>
                  </a:lnTo>
                  <a:lnTo>
                    <a:pt x="22" y="58"/>
                  </a:lnTo>
                  <a:lnTo>
                    <a:pt x="22" y="80"/>
                  </a:lnTo>
                  <a:lnTo>
                    <a:pt x="23" y="100"/>
                  </a:lnTo>
                  <a:lnTo>
                    <a:pt x="0" y="129"/>
                  </a:lnTo>
                  <a:lnTo>
                    <a:pt x="0" y="144"/>
                  </a:lnTo>
                  <a:cubicBezTo>
                    <a:pt x="2" y="146"/>
                    <a:pt x="3" y="150"/>
                    <a:pt x="5" y="152"/>
                  </a:cubicBezTo>
                  <a:cubicBezTo>
                    <a:pt x="6" y="153"/>
                    <a:pt x="7" y="155"/>
                    <a:pt x="8" y="156"/>
                  </a:cubicBezTo>
                  <a:cubicBezTo>
                    <a:pt x="9" y="156"/>
                    <a:pt x="11" y="155"/>
                    <a:pt x="12" y="155"/>
                  </a:cubicBezTo>
                  <a:cubicBezTo>
                    <a:pt x="15" y="159"/>
                    <a:pt x="17" y="163"/>
                    <a:pt x="18" y="167"/>
                  </a:cubicBezTo>
                  <a:cubicBezTo>
                    <a:pt x="19" y="171"/>
                    <a:pt x="18" y="176"/>
                    <a:pt x="19" y="180"/>
                  </a:cubicBezTo>
                  <a:cubicBezTo>
                    <a:pt x="19" y="184"/>
                    <a:pt x="19" y="187"/>
                    <a:pt x="21" y="190"/>
                  </a:cubicBezTo>
                  <a:cubicBezTo>
                    <a:pt x="23" y="193"/>
                    <a:pt x="26" y="194"/>
                    <a:pt x="28" y="198"/>
                  </a:cubicBezTo>
                  <a:cubicBezTo>
                    <a:pt x="25" y="198"/>
                    <a:pt x="22" y="197"/>
                    <a:pt x="19" y="197"/>
                  </a:cubicBezTo>
                  <a:cubicBezTo>
                    <a:pt x="18" y="197"/>
                    <a:pt x="17" y="198"/>
                    <a:pt x="16" y="197"/>
                  </a:cubicBezTo>
                  <a:cubicBezTo>
                    <a:pt x="13" y="197"/>
                    <a:pt x="11" y="195"/>
                    <a:pt x="8" y="196"/>
                  </a:cubicBezTo>
                  <a:cubicBezTo>
                    <a:pt x="6" y="197"/>
                    <a:pt x="5" y="200"/>
                    <a:pt x="6" y="202"/>
                  </a:cubicBezTo>
                  <a:cubicBezTo>
                    <a:pt x="6" y="204"/>
                    <a:pt x="10" y="206"/>
                    <a:pt x="11" y="208"/>
                  </a:cubicBezTo>
                  <a:cubicBezTo>
                    <a:pt x="14" y="211"/>
                    <a:pt x="16" y="214"/>
                    <a:pt x="19" y="217"/>
                  </a:cubicBezTo>
                  <a:cubicBezTo>
                    <a:pt x="20" y="219"/>
                    <a:pt x="22" y="221"/>
                    <a:pt x="23" y="224"/>
                  </a:cubicBezTo>
                  <a:cubicBezTo>
                    <a:pt x="24" y="226"/>
                    <a:pt x="25" y="228"/>
                    <a:pt x="26" y="230"/>
                  </a:cubicBezTo>
                  <a:cubicBezTo>
                    <a:pt x="26" y="230"/>
                    <a:pt x="26" y="231"/>
                    <a:pt x="26" y="23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9" name="Freeform 2573">
              <a:extLst>
                <a:ext uri="{FF2B5EF4-FFF2-40B4-BE49-F238E27FC236}">
                  <a16:creationId xmlns:a16="http://schemas.microsoft.com/office/drawing/2014/main" id="{06A57238-4530-5E4A-82D4-3378AC460EDB}"/>
                </a:ext>
              </a:extLst>
            </p:cNvPr>
            <p:cNvSpPr>
              <a:spLocks noChangeAspect="1"/>
            </p:cNvSpPr>
            <p:nvPr/>
          </p:nvSpPr>
          <p:spPr bwMode="auto">
            <a:xfrm>
              <a:off x="4848169" y="4247114"/>
              <a:ext cx="274784" cy="206782"/>
            </a:xfrm>
            <a:custGeom>
              <a:avLst/>
              <a:gdLst>
                <a:gd name="T0" fmla="*/ 198 w 165"/>
                <a:gd name="T1" fmla="*/ 97 h 124"/>
                <a:gd name="T2" fmla="*/ 190 w 165"/>
                <a:gd name="T3" fmla="*/ 87 h 124"/>
                <a:gd name="T4" fmla="*/ 185 w 165"/>
                <a:gd name="T5" fmla="*/ 78 h 124"/>
                <a:gd name="T6" fmla="*/ 170 w 165"/>
                <a:gd name="T7" fmla="*/ 68 h 124"/>
                <a:gd name="T8" fmla="*/ 166 w 165"/>
                <a:gd name="T9" fmla="*/ 55 h 124"/>
                <a:gd name="T10" fmla="*/ 160 w 165"/>
                <a:gd name="T11" fmla="*/ 49 h 124"/>
                <a:gd name="T12" fmla="*/ 149 w 165"/>
                <a:gd name="T13" fmla="*/ 41 h 124"/>
                <a:gd name="T14" fmla="*/ 136 w 165"/>
                <a:gd name="T15" fmla="*/ 35 h 124"/>
                <a:gd name="T16" fmla="*/ 140 w 165"/>
                <a:gd name="T17" fmla="*/ 22 h 124"/>
                <a:gd name="T18" fmla="*/ 126 w 165"/>
                <a:gd name="T19" fmla="*/ 1 h 124"/>
                <a:gd name="T20" fmla="*/ 113 w 165"/>
                <a:gd name="T21" fmla="*/ 12 h 124"/>
                <a:gd name="T22" fmla="*/ 101 w 165"/>
                <a:gd name="T23" fmla="*/ 19 h 124"/>
                <a:gd name="T24" fmla="*/ 85 w 165"/>
                <a:gd name="T25" fmla="*/ 35 h 124"/>
                <a:gd name="T26" fmla="*/ 67 w 165"/>
                <a:gd name="T27" fmla="*/ 38 h 124"/>
                <a:gd name="T28" fmla="*/ 67 w 165"/>
                <a:gd name="T29" fmla="*/ 47 h 124"/>
                <a:gd name="T30" fmla="*/ 58 w 165"/>
                <a:gd name="T31" fmla="*/ 52 h 124"/>
                <a:gd name="T32" fmla="*/ 41 w 165"/>
                <a:gd name="T33" fmla="*/ 59 h 124"/>
                <a:gd name="T34" fmla="*/ 26 w 165"/>
                <a:gd name="T35" fmla="*/ 59 h 124"/>
                <a:gd name="T36" fmla="*/ 12 w 165"/>
                <a:gd name="T37" fmla="*/ 70 h 124"/>
                <a:gd name="T38" fmla="*/ 1 w 165"/>
                <a:gd name="T39" fmla="*/ 87 h 124"/>
                <a:gd name="T40" fmla="*/ 5 w 165"/>
                <a:gd name="T41" fmla="*/ 112 h 124"/>
                <a:gd name="T42" fmla="*/ 13 w 165"/>
                <a:gd name="T43" fmla="*/ 120 h 124"/>
                <a:gd name="T44" fmla="*/ 18 w 165"/>
                <a:gd name="T45" fmla="*/ 137 h 124"/>
                <a:gd name="T46" fmla="*/ 28 w 165"/>
                <a:gd name="T47" fmla="*/ 149 h 124"/>
                <a:gd name="T48" fmla="*/ 32 w 165"/>
                <a:gd name="T49" fmla="*/ 136 h 124"/>
                <a:gd name="T50" fmla="*/ 44 w 165"/>
                <a:gd name="T51" fmla="*/ 130 h 124"/>
                <a:gd name="T52" fmla="*/ 56 w 165"/>
                <a:gd name="T53" fmla="*/ 130 h 124"/>
                <a:gd name="T54" fmla="*/ 65 w 165"/>
                <a:gd name="T55" fmla="*/ 117 h 124"/>
                <a:gd name="T56" fmla="*/ 74 w 165"/>
                <a:gd name="T57" fmla="*/ 103 h 124"/>
                <a:gd name="T58" fmla="*/ 94 w 165"/>
                <a:gd name="T59" fmla="*/ 113 h 124"/>
                <a:gd name="T60" fmla="*/ 120 w 165"/>
                <a:gd name="T61" fmla="*/ 119 h 124"/>
                <a:gd name="T62" fmla="*/ 130 w 165"/>
                <a:gd name="T63" fmla="*/ 107 h 124"/>
                <a:gd name="T64" fmla="*/ 150 w 165"/>
                <a:gd name="T65" fmla="*/ 107 h 124"/>
                <a:gd name="T66" fmla="*/ 157 w 165"/>
                <a:gd name="T67" fmla="*/ 106 h 124"/>
                <a:gd name="T68" fmla="*/ 168 w 165"/>
                <a:gd name="T69" fmla="*/ 100 h 124"/>
                <a:gd name="T70" fmla="*/ 180 w 165"/>
                <a:gd name="T71" fmla="*/ 102 h 124"/>
                <a:gd name="T72" fmla="*/ 192 w 165"/>
                <a:gd name="T73" fmla="*/ 102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24"/>
                <a:gd name="T113" fmla="*/ 165 w 16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24">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30" name="Freeform 2574">
              <a:extLst>
                <a:ext uri="{FF2B5EF4-FFF2-40B4-BE49-F238E27FC236}">
                  <a16:creationId xmlns:a16="http://schemas.microsoft.com/office/drawing/2014/main" id="{18FC5563-A589-1A45-A6EC-7FA53B37F7A1}"/>
                </a:ext>
              </a:extLst>
            </p:cNvPr>
            <p:cNvSpPr>
              <a:spLocks noChangeAspect="1"/>
            </p:cNvSpPr>
            <p:nvPr/>
          </p:nvSpPr>
          <p:spPr bwMode="auto">
            <a:xfrm>
              <a:off x="5253407" y="4381731"/>
              <a:ext cx="167924" cy="244252"/>
            </a:xfrm>
            <a:custGeom>
              <a:avLst/>
              <a:gdLst>
                <a:gd name="T0" fmla="*/ 121 w 101"/>
                <a:gd name="T1" fmla="*/ 26 h 147"/>
                <a:gd name="T2" fmla="*/ 115 w 101"/>
                <a:gd name="T3" fmla="*/ 26 h 147"/>
                <a:gd name="T4" fmla="*/ 108 w 101"/>
                <a:gd name="T5" fmla="*/ 19 h 147"/>
                <a:gd name="T6" fmla="*/ 93 w 101"/>
                <a:gd name="T7" fmla="*/ 26 h 147"/>
                <a:gd name="T8" fmla="*/ 91 w 101"/>
                <a:gd name="T9" fmla="*/ 34 h 147"/>
                <a:gd name="T10" fmla="*/ 69 w 101"/>
                <a:gd name="T11" fmla="*/ 32 h 147"/>
                <a:gd name="T12" fmla="*/ 53 w 101"/>
                <a:gd name="T13" fmla="*/ 18 h 147"/>
                <a:gd name="T14" fmla="*/ 43 w 101"/>
                <a:gd name="T15" fmla="*/ 17 h 147"/>
                <a:gd name="T16" fmla="*/ 35 w 101"/>
                <a:gd name="T17" fmla="*/ 14 h 147"/>
                <a:gd name="T18" fmla="*/ 34 w 101"/>
                <a:gd name="T19" fmla="*/ 2 h 147"/>
                <a:gd name="T20" fmla="*/ 25 w 101"/>
                <a:gd name="T21" fmla="*/ 0 h 147"/>
                <a:gd name="T22" fmla="*/ 6 w 101"/>
                <a:gd name="T23" fmla="*/ 20 h 147"/>
                <a:gd name="T24" fmla="*/ 8 w 101"/>
                <a:gd name="T25" fmla="*/ 26 h 147"/>
                <a:gd name="T26" fmla="*/ 13 w 101"/>
                <a:gd name="T27" fmla="*/ 29 h 147"/>
                <a:gd name="T28" fmla="*/ 14 w 101"/>
                <a:gd name="T29" fmla="*/ 40 h 147"/>
                <a:gd name="T30" fmla="*/ 22 w 101"/>
                <a:gd name="T31" fmla="*/ 50 h 147"/>
                <a:gd name="T32" fmla="*/ 23 w 101"/>
                <a:gd name="T33" fmla="*/ 63 h 147"/>
                <a:gd name="T34" fmla="*/ 16 w 101"/>
                <a:gd name="T35" fmla="*/ 74 h 147"/>
                <a:gd name="T36" fmla="*/ 6 w 101"/>
                <a:gd name="T37" fmla="*/ 86 h 147"/>
                <a:gd name="T38" fmla="*/ 0 w 101"/>
                <a:gd name="T39" fmla="*/ 107 h 147"/>
                <a:gd name="T40" fmla="*/ 60 w 101"/>
                <a:gd name="T41" fmla="*/ 146 h 147"/>
                <a:gd name="T42" fmla="*/ 61 w 101"/>
                <a:gd name="T43" fmla="*/ 153 h 147"/>
                <a:gd name="T44" fmla="*/ 86 w 101"/>
                <a:gd name="T45" fmla="*/ 176 h 147"/>
                <a:gd name="T46" fmla="*/ 87 w 101"/>
                <a:gd name="T47" fmla="*/ 170 h 147"/>
                <a:gd name="T48" fmla="*/ 90 w 101"/>
                <a:gd name="T49" fmla="*/ 163 h 147"/>
                <a:gd name="T50" fmla="*/ 96 w 101"/>
                <a:gd name="T51" fmla="*/ 152 h 147"/>
                <a:gd name="T52" fmla="*/ 99 w 101"/>
                <a:gd name="T53" fmla="*/ 144 h 147"/>
                <a:gd name="T54" fmla="*/ 99 w 101"/>
                <a:gd name="T55" fmla="*/ 138 h 147"/>
                <a:gd name="T56" fmla="*/ 105 w 101"/>
                <a:gd name="T57" fmla="*/ 136 h 147"/>
                <a:gd name="T58" fmla="*/ 109 w 101"/>
                <a:gd name="T59" fmla="*/ 131 h 147"/>
                <a:gd name="T60" fmla="*/ 114 w 101"/>
                <a:gd name="T61" fmla="*/ 126 h 147"/>
                <a:gd name="T62" fmla="*/ 120 w 101"/>
                <a:gd name="T63" fmla="*/ 122 h 147"/>
                <a:gd name="T64" fmla="*/ 110 w 101"/>
                <a:gd name="T65" fmla="*/ 110 h 147"/>
                <a:gd name="T66" fmla="*/ 110 w 101"/>
                <a:gd name="T67" fmla="*/ 45 h 147"/>
                <a:gd name="T68" fmla="*/ 117 w 101"/>
                <a:gd name="T69" fmla="*/ 37 h 147"/>
                <a:gd name="T70" fmla="*/ 121 w 101"/>
                <a:gd name="T71" fmla="*/ 26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31" name="Freeform 2575">
              <a:extLst>
                <a:ext uri="{FF2B5EF4-FFF2-40B4-BE49-F238E27FC236}">
                  <a16:creationId xmlns:a16="http://schemas.microsoft.com/office/drawing/2014/main" id="{412C040E-D437-0D4C-96D7-BB76406EBD17}"/>
                </a:ext>
              </a:extLst>
            </p:cNvPr>
            <p:cNvSpPr>
              <a:spLocks noChangeAspect="1"/>
            </p:cNvSpPr>
            <p:nvPr/>
          </p:nvSpPr>
          <p:spPr bwMode="auto">
            <a:xfrm>
              <a:off x="5167364" y="4409488"/>
              <a:ext cx="119351" cy="136004"/>
            </a:xfrm>
            <a:custGeom>
              <a:avLst/>
              <a:gdLst>
                <a:gd name="T0" fmla="*/ 62 w 71"/>
                <a:gd name="T1" fmla="*/ 87 h 81"/>
                <a:gd name="T2" fmla="*/ 56 w 71"/>
                <a:gd name="T3" fmla="*/ 91 h 81"/>
                <a:gd name="T4" fmla="*/ 41 w 71"/>
                <a:gd name="T5" fmla="*/ 91 h 81"/>
                <a:gd name="T6" fmla="*/ 23 w 71"/>
                <a:gd name="T7" fmla="*/ 90 h 81"/>
                <a:gd name="T8" fmla="*/ 13 w 71"/>
                <a:gd name="T9" fmla="*/ 92 h 81"/>
                <a:gd name="T10" fmla="*/ 7 w 71"/>
                <a:gd name="T11" fmla="*/ 97 h 81"/>
                <a:gd name="T12" fmla="*/ 0 w 71"/>
                <a:gd name="T13" fmla="*/ 96 h 81"/>
                <a:gd name="T14" fmla="*/ 1 w 71"/>
                <a:gd name="T15" fmla="*/ 82 h 81"/>
                <a:gd name="T16" fmla="*/ 2 w 71"/>
                <a:gd name="T17" fmla="*/ 75 h 81"/>
                <a:gd name="T18" fmla="*/ 6 w 71"/>
                <a:gd name="T19" fmla="*/ 64 h 81"/>
                <a:gd name="T20" fmla="*/ 10 w 71"/>
                <a:gd name="T21" fmla="*/ 56 h 81"/>
                <a:gd name="T22" fmla="*/ 13 w 71"/>
                <a:gd name="T23" fmla="*/ 52 h 81"/>
                <a:gd name="T24" fmla="*/ 15 w 71"/>
                <a:gd name="T25" fmla="*/ 46 h 81"/>
                <a:gd name="T26" fmla="*/ 21 w 71"/>
                <a:gd name="T27" fmla="*/ 41 h 81"/>
                <a:gd name="T28" fmla="*/ 27 w 71"/>
                <a:gd name="T29" fmla="*/ 36 h 81"/>
                <a:gd name="T30" fmla="*/ 19 w 71"/>
                <a:gd name="T31" fmla="*/ 34 h 81"/>
                <a:gd name="T32" fmla="*/ 22 w 71"/>
                <a:gd name="T33" fmla="*/ 25 h 81"/>
                <a:gd name="T34" fmla="*/ 17 w 71"/>
                <a:gd name="T35" fmla="*/ 22 h 81"/>
                <a:gd name="T36" fmla="*/ 19 w 71"/>
                <a:gd name="T37" fmla="*/ 18 h 81"/>
                <a:gd name="T38" fmla="*/ 17 w 71"/>
                <a:gd name="T39" fmla="*/ 13 h 81"/>
                <a:gd name="T40" fmla="*/ 21 w 71"/>
                <a:gd name="T41" fmla="*/ 10 h 81"/>
                <a:gd name="T42" fmla="*/ 29 w 71"/>
                <a:gd name="T43" fmla="*/ 10 h 81"/>
                <a:gd name="T44" fmla="*/ 35 w 71"/>
                <a:gd name="T45" fmla="*/ 6 h 81"/>
                <a:gd name="T46" fmla="*/ 39 w 71"/>
                <a:gd name="T47" fmla="*/ 11 h 81"/>
                <a:gd name="T48" fmla="*/ 44 w 71"/>
                <a:gd name="T49" fmla="*/ 8 h 81"/>
                <a:gd name="T50" fmla="*/ 52 w 71"/>
                <a:gd name="T51" fmla="*/ 5 h 81"/>
                <a:gd name="T52" fmla="*/ 56 w 71"/>
                <a:gd name="T53" fmla="*/ 7 h 81"/>
                <a:gd name="T54" fmla="*/ 62 w 71"/>
                <a:gd name="T55" fmla="*/ 7 h 81"/>
                <a:gd name="T56" fmla="*/ 68 w 71"/>
                <a:gd name="T57" fmla="*/ 0 h 81"/>
                <a:gd name="T58" fmla="*/ 70 w 71"/>
                <a:gd name="T59" fmla="*/ 6 h 81"/>
                <a:gd name="T60" fmla="*/ 75 w 71"/>
                <a:gd name="T61" fmla="*/ 8 h 81"/>
                <a:gd name="T62" fmla="*/ 76 w 71"/>
                <a:gd name="T63" fmla="*/ 19 h 81"/>
                <a:gd name="T64" fmla="*/ 84 w 71"/>
                <a:gd name="T65" fmla="*/ 30 h 81"/>
                <a:gd name="T66" fmla="*/ 85 w 71"/>
                <a:gd name="T67" fmla="*/ 44 h 81"/>
                <a:gd name="T68" fmla="*/ 78 w 71"/>
                <a:gd name="T69" fmla="*/ 54 h 81"/>
                <a:gd name="T70" fmla="*/ 68 w 71"/>
                <a:gd name="T71" fmla="*/ 67 h 81"/>
                <a:gd name="T72" fmla="*/ 62 w 71"/>
                <a:gd name="T73" fmla="*/ 8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32" name="Freeform 2576">
              <a:extLst>
                <a:ext uri="{FF2B5EF4-FFF2-40B4-BE49-F238E27FC236}">
                  <a16:creationId xmlns:a16="http://schemas.microsoft.com/office/drawing/2014/main" id="{D3B62425-7D41-C642-8836-7942007B2FCE}"/>
                </a:ext>
              </a:extLst>
            </p:cNvPr>
            <p:cNvSpPr>
              <a:spLocks noChangeAspect="1"/>
            </p:cNvSpPr>
            <p:nvPr/>
          </p:nvSpPr>
          <p:spPr bwMode="auto">
            <a:xfrm>
              <a:off x="5233978" y="4148583"/>
              <a:ext cx="321969" cy="280335"/>
            </a:xfrm>
            <a:custGeom>
              <a:avLst/>
              <a:gdLst>
                <a:gd name="T0" fmla="*/ 139 w 193"/>
                <a:gd name="T1" fmla="*/ 55 h 168"/>
                <a:gd name="T2" fmla="*/ 135 w 193"/>
                <a:gd name="T3" fmla="*/ 72 h 168"/>
                <a:gd name="T4" fmla="*/ 144 w 193"/>
                <a:gd name="T5" fmla="*/ 72 h 168"/>
                <a:gd name="T6" fmla="*/ 145 w 193"/>
                <a:gd name="T7" fmla="*/ 83 h 168"/>
                <a:gd name="T8" fmla="*/ 157 w 193"/>
                <a:gd name="T9" fmla="*/ 99 h 168"/>
                <a:gd name="T10" fmla="*/ 214 w 193"/>
                <a:gd name="T11" fmla="*/ 125 h 168"/>
                <a:gd name="T12" fmla="*/ 184 w 193"/>
                <a:gd name="T13" fmla="*/ 177 h 168"/>
                <a:gd name="T14" fmla="*/ 150 w 193"/>
                <a:gd name="T15" fmla="*/ 185 h 168"/>
                <a:gd name="T16" fmla="*/ 129 w 193"/>
                <a:gd name="T17" fmla="*/ 195 h 168"/>
                <a:gd name="T18" fmla="*/ 107 w 193"/>
                <a:gd name="T19" fmla="*/ 195 h 168"/>
                <a:gd name="T20" fmla="*/ 83 w 193"/>
                <a:gd name="T21" fmla="*/ 201 h 168"/>
                <a:gd name="T22" fmla="*/ 56 w 193"/>
                <a:gd name="T23" fmla="*/ 185 h 168"/>
                <a:gd name="T24" fmla="*/ 47 w 193"/>
                <a:gd name="T25" fmla="*/ 171 h 168"/>
                <a:gd name="T26" fmla="*/ 35 w 193"/>
                <a:gd name="T27" fmla="*/ 162 h 168"/>
                <a:gd name="T28" fmla="*/ 24 w 193"/>
                <a:gd name="T29" fmla="*/ 141 h 168"/>
                <a:gd name="T30" fmla="*/ 2 w 193"/>
                <a:gd name="T31" fmla="*/ 127 h 168"/>
                <a:gd name="T32" fmla="*/ 13 w 193"/>
                <a:gd name="T33" fmla="*/ 117 h 168"/>
                <a:gd name="T34" fmla="*/ 19 w 193"/>
                <a:gd name="T35" fmla="*/ 100 h 168"/>
                <a:gd name="T36" fmla="*/ 19 w 193"/>
                <a:gd name="T37" fmla="*/ 81 h 168"/>
                <a:gd name="T38" fmla="*/ 28 w 193"/>
                <a:gd name="T39" fmla="*/ 77 h 168"/>
                <a:gd name="T40" fmla="*/ 32 w 193"/>
                <a:gd name="T41" fmla="*/ 55 h 168"/>
                <a:gd name="T42" fmla="*/ 41 w 193"/>
                <a:gd name="T43" fmla="*/ 41 h 168"/>
                <a:gd name="T44" fmla="*/ 49 w 193"/>
                <a:gd name="T45" fmla="*/ 35 h 168"/>
                <a:gd name="T46" fmla="*/ 53 w 193"/>
                <a:gd name="T47" fmla="*/ 19 h 168"/>
                <a:gd name="T48" fmla="*/ 63 w 193"/>
                <a:gd name="T49" fmla="*/ 14 h 168"/>
                <a:gd name="T50" fmla="*/ 71 w 193"/>
                <a:gd name="T51" fmla="*/ 16 h 168"/>
                <a:gd name="T52" fmla="*/ 79 w 193"/>
                <a:gd name="T53" fmla="*/ 7 h 168"/>
                <a:gd name="T54" fmla="*/ 90 w 193"/>
                <a:gd name="T55" fmla="*/ 10 h 168"/>
                <a:gd name="T56" fmla="*/ 99 w 193"/>
                <a:gd name="T57" fmla="*/ 11 h 168"/>
                <a:gd name="T58" fmla="*/ 120 w 193"/>
                <a:gd name="T59" fmla="*/ 18 h 168"/>
                <a:gd name="T60" fmla="*/ 136 w 193"/>
                <a:gd name="T61" fmla="*/ 36 h 168"/>
                <a:gd name="T62" fmla="*/ 143 w 193"/>
                <a:gd name="T63" fmla="*/ 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33" name="Freeform 2577">
              <a:extLst>
                <a:ext uri="{FF2B5EF4-FFF2-40B4-BE49-F238E27FC236}">
                  <a16:creationId xmlns:a16="http://schemas.microsoft.com/office/drawing/2014/main" id="{2E77A816-E05E-4040-90F7-3AB61FED4251}"/>
                </a:ext>
              </a:extLst>
            </p:cNvPr>
            <p:cNvSpPr>
              <a:spLocks noChangeAspect="1"/>
            </p:cNvSpPr>
            <p:nvPr/>
          </p:nvSpPr>
          <p:spPr bwMode="auto">
            <a:xfrm>
              <a:off x="5421329" y="4208256"/>
              <a:ext cx="36083" cy="43022"/>
            </a:xfrm>
            <a:custGeom>
              <a:avLst/>
              <a:gdLst>
                <a:gd name="T0" fmla="*/ 17 w 22"/>
                <a:gd name="T1" fmla="*/ 29 h 26"/>
                <a:gd name="T2" fmla="*/ 9 w 22"/>
                <a:gd name="T3" fmla="*/ 29 h 26"/>
                <a:gd name="T4" fmla="*/ 4 w 22"/>
                <a:gd name="T5" fmla="*/ 31 h 26"/>
                <a:gd name="T6" fmla="*/ 0 w 22"/>
                <a:gd name="T7" fmla="*/ 29 h 26"/>
                <a:gd name="T8" fmla="*/ 0 w 22"/>
                <a:gd name="T9" fmla="*/ 19 h 26"/>
                <a:gd name="T10" fmla="*/ 5 w 22"/>
                <a:gd name="T11" fmla="*/ 12 h 26"/>
                <a:gd name="T12" fmla="*/ 8 w 22"/>
                <a:gd name="T13" fmla="*/ 4 h 26"/>
                <a:gd name="T14" fmla="*/ 14 w 22"/>
                <a:gd name="T15" fmla="*/ 5 h 26"/>
                <a:gd name="T16" fmla="*/ 17 w 22"/>
                <a:gd name="T17" fmla="*/ 1 h 26"/>
                <a:gd name="T18" fmla="*/ 20 w 22"/>
                <a:gd name="T19" fmla="*/ 1 h 26"/>
                <a:gd name="T20" fmla="*/ 22 w 22"/>
                <a:gd name="T21" fmla="*/ 6 h 26"/>
                <a:gd name="T22" fmla="*/ 25 w 22"/>
                <a:gd name="T23" fmla="*/ 12 h 26"/>
                <a:gd name="T24" fmla="*/ 18 w 22"/>
                <a:gd name="T25" fmla="*/ 16 h 26"/>
                <a:gd name="T26" fmla="*/ 9 w 22"/>
                <a:gd name="T27" fmla="*/ 23 h 26"/>
                <a:gd name="T28" fmla="*/ 18 w 22"/>
                <a:gd name="T29" fmla="*/ 21 h 26"/>
                <a:gd name="T30" fmla="*/ 24 w 22"/>
                <a:gd name="T31" fmla="*/ 24 h 26"/>
                <a:gd name="T32" fmla="*/ 20 w 22"/>
                <a:gd name="T33" fmla="*/ 26 h 26"/>
                <a:gd name="T34" fmla="*/ 17 w 22"/>
                <a:gd name="T35" fmla="*/ 29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34" name="Freeform 2578">
              <a:extLst>
                <a:ext uri="{FF2B5EF4-FFF2-40B4-BE49-F238E27FC236}">
                  <a16:creationId xmlns:a16="http://schemas.microsoft.com/office/drawing/2014/main" id="{AA3C0EC5-0801-8947-9F27-A904A3CC303B}"/>
                </a:ext>
              </a:extLst>
            </p:cNvPr>
            <p:cNvSpPr>
              <a:spLocks noChangeAspect="1"/>
            </p:cNvSpPr>
            <p:nvPr/>
          </p:nvSpPr>
          <p:spPr bwMode="auto">
            <a:xfrm>
              <a:off x="5306144" y="4080580"/>
              <a:ext cx="142944" cy="136004"/>
            </a:xfrm>
            <a:custGeom>
              <a:avLst/>
              <a:gdLst>
                <a:gd name="T0" fmla="*/ 103 w 86"/>
                <a:gd name="T1" fmla="*/ 93 h 82"/>
                <a:gd name="T2" fmla="*/ 98 w 86"/>
                <a:gd name="T3" fmla="*/ 88 h 82"/>
                <a:gd name="T4" fmla="*/ 92 w 86"/>
                <a:gd name="T5" fmla="*/ 81 h 82"/>
                <a:gd name="T6" fmla="*/ 90 w 86"/>
                <a:gd name="T7" fmla="*/ 78 h 82"/>
                <a:gd name="T8" fmla="*/ 80 w 86"/>
                <a:gd name="T9" fmla="*/ 69 h 82"/>
                <a:gd name="T10" fmla="*/ 73 w 86"/>
                <a:gd name="T11" fmla="*/ 60 h 82"/>
                <a:gd name="T12" fmla="*/ 67 w 86"/>
                <a:gd name="T13" fmla="*/ 56 h 82"/>
                <a:gd name="T14" fmla="*/ 65 w 86"/>
                <a:gd name="T15" fmla="*/ 53 h 82"/>
                <a:gd name="T16" fmla="*/ 60 w 86"/>
                <a:gd name="T17" fmla="*/ 53 h 82"/>
                <a:gd name="T18" fmla="*/ 55 w 86"/>
                <a:gd name="T19" fmla="*/ 50 h 82"/>
                <a:gd name="T20" fmla="*/ 52 w 86"/>
                <a:gd name="T21" fmla="*/ 44 h 82"/>
                <a:gd name="T22" fmla="*/ 48 w 86"/>
                <a:gd name="T23" fmla="*/ 48 h 82"/>
                <a:gd name="T24" fmla="*/ 44 w 86"/>
                <a:gd name="T25" fmla="*/ 39 h 82"/>
                <a:gd name="T26" fmla="*/ 42 w 86"/>
                <a:gd name="T27" fmla="*/ 30 h 82"/>
                <a:gd name="T28" fmla="*/ 38 w 86"/>
                <a:gd name="T29" fmla="*/ 17 h 82"/>
                <a:gd name="T30" fmla="*/ 34 w 86"/>
                <a:gd name="T31" fmla="*/ 0 h 82"/>
                <a:gd name="T32" fmla="*/ 26 w 86"/>
                <a:gd name="T33" fmla="*/ 4 h 82"/>
                <a:gd name="T34" fmla="*/ 22 w 86"/>
                <a:gd name="T35" fmla="*/ 7 h 82"/>
                <a:gd name="T36" fmla="*/ 17 w 86"/>
                <a:gd name="T37" fmla="*/ 5 h 82"/>
                <a:gd name="T38" fmla="*/ 14 w 86"/>
                <a:gd name="T39" fmla="*/ 12 h 82"/>
                <a:gd name="T40" fmla="*/ 8 w 86"/>
                <a:gd name="T41" fmla="*/ 12 h 82"/>
                <a:gd name="T42" fmla="*/ 7 w 86"/>
                <a:gd name="T43" fmla="*/ 18 h 82"/>
                <a:gd name="T44" fmla="*/ 5 w 86"/>
                <a:gd name="T45" fmla="*/ 23 h 82"/>
                <a:gd name="T46" fmla="*/ 8 w 86"/>
                <a:gd name="T47" fmla="*/ 27 h 82"/>
                <a:gd name="T48" fmla="*/ 5 w 86"/>
                <a:gd name="T49" fmla="*/ 38 h 82"/>
                <a:gd name="T50" fmla="*/ 1 w 86"/>
                <a:gd name="T51" fmla="*/ 45 h 82"/>
                <a:gd name="T52" fmla="*/ 2 w 86"/>
                <a:gd name="T53" fmla="*/ 57 h 82"/>
                <a:gd name="T54" fmla="*/ 5 w 86"/>
                <a:gd name="T55" fmla="*/ 63 h 82"/>
                <a:gd name="T56" fmla="*/ 11 w 86"/>
                <a:gd name="T57" fmla="*/ 63 h 82"/>
                <a:gd name="T58" fmla="*/ 14 w 86"/>
                <a:gd name="T59" fmla="*/ 60 h 82"/>
                <a:gd name="T60" fmla="*/ 19 w 86"/>
                <a:gd name="T61" fmla="*/ 65 h 82"/>
                <a:gd name="T62" fmla="*/ 23 w 86"/>
                <a:gd name="T63" fmla="*/ 51 h 82"/>
                <a:gd name="T64" fmla="*/ 28 w 86"/>
                <a:gd name="T65" fmla="*/ 56 h 82"/>
                <a:gd name="T66" fmla="*/ 31 w 86"/>
                <a:gd name="T67" fmla="*/ 60 h 82"/>
                <a:gd name="T68" fmla="*/ 38 w 86"/>
                <a:gd name="T69" fmla="*/ 59 h 82"/>
                <a:gd name="T70" fmla="*/ 42 w 86"/>
                <a:gd name="T71" fmla="*/ 56 h 82"/>
                <a:gd name="T72" fmla="*/ 47 w 86"/>
                <a:gd name="T73" fmla="*/ 60 h 82"/>
                <a:gd name="T74" fmla="*/ 60 w 86"/>
                <a:gd name="T75" fmla="*/ 61 h 82"/>
                <a:gd name="T76" fmla="*/ 68 w 86"/>
                <a:gd name="T77" fmla="*/ 67 h 82"/>
                <a:gd name="T78" fmla="*/ 73 w 86"/>
                <a:gd name="T79" fmla="*/ 75 h 82"/>
                <a:gd name="T80" fmla="*/ 84 w 86"/>
                <a:gd name="T81" fmla="*/ 85 h 82"/>
                <a:gd name="T82" fmla="*/ 86 w 86"/>
                <a:gd name="T83" fmla="*/ 91 h 82"/>
                <a:gd name="T84" fmla="*/ 91 w 86"/>
                <a:gd name="T85" fmla="*/ 96 h 82"/>
                <a:gd name="T86" fmla="*/ 97 w 86"/>
                <a:gd name="T87" fmla="*/ 97 h 82"/>
                <a:gd name="T88" fmla="*/ 99 w 86"/>
                <a:gd name="T89" fmla="*/ 93 h 82"/>
                <a:gd name="T90" fmla="*/ 103 w 86"/>
                <a:gd name="T91" fmla="*/ 93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35" name="Freeform 2579">
              <a:extLst>
                <a:ext uri="{FF2B5EF4-FFF2-40B4-BE49-F238E27FC236}">
                  <a16:creationId xmlns:a16="http://schemas.microsoft.com/office/drawing/2014/main" id="{4BF24488-AB49-F645-9B92-BB2D10DEBBE1}"/>
                </a:ext>
              </a:extLst>
            </p:cNvPr>
            <p:cNvSpPr>
              <a:spLocks noChangeAspect="1"/>
            </p:cNvSpPr>
            <p:nvPr/>
          </p:nvSpPr>
          <p:spPr bwMode="auto">
            <a:xfrm>
              <a:off x="5000827" y="3951514"/>
              <a:ext cx="352501" cy="477402"/>
            </a:xfrm>
            <a:custGeom>
              <a:avLst/>
              <a:gdLst>
                <a:gd name="T0" fmla="*/ 223 w 211"/>
                <a:gd name="T1" fmla="*/ 150 h 286"/>
                <a:gd name="T2" fmla="*/ 225 w 211"/>
                <a:gd name="T3" fmla="*/ 131 h 286"/>
                <a:gd name="T4" fmla="*/ 225 w 211"/>
                <a:gd name="T5" fmla="*/ 115 h 286"/>
                <a:gd name="T6" fmla="*/ 229 w 211"/>
                <a:gd name="T7" fmla="*/ 105 h 286"/>
                <a:gd name="T8" fmla="*/ 237 w 211"/>
                <a:gd name="T9" fmla="*/ 97 h 286"/>
                <a:gd name="T10" fmla="*/ 247 w 211"/>
                <a:gd name="T11" fmla="*/ 96 h 286"/>
                <a:gd name="T12" fmla="*/ 244 w 211"/>
                <a:gd name="T13" fmla="*/ 87 h 286"/>
                <a:gd name="T14" fmla="*/ 237 w 211"/>
                <a:gd name="T15" fmla="*/ 77 h 286"/>
                <a:gd name="T16" fmla="*/ 230 w 211"/>
                <a:gd name="T17" fmla="*/ 52 h 286"/>
                <a:gd name="T18" fmla="*/ 225 w 211"/>
                <a:gd name="T19" fmla="*/ 26 h 286"/>
                <a:gd name="T20" fmla="*/ 215 w 211"/>
                <a:gd name="T21" fmla="*/ 6 h 286"/>
                <a:gd name="T22" fmla="*/ 206 w 211"/>
                <a:gd name="T23" fmla="*/ 0 h 286"/>
                <a:gd name="T24" fmla="*/ 193 w 211"/>
                <a:gd name="T25" fmla="*/ 7 h 286"/>
                <a:gd name="T26" fmla="*/ 184 w 211"/>
                <a:gd name="T27" fmla="*/ 16 h 286"/>
                <a:gd name="T28" fmla="*/ 176 w 211"/>
                <a:gd name="T29" fmla="*/ 26 h 286"/>
                <a:gd name="T30" fmla="*/ 46 w 211"/>
                <a:gd name="T31" fmla="*/ 19 h 286"/>
                <a:gd name="T32" fmla="*/ 31 w 211"/>
                <a:gd name="T33" fmla="*/ 58 h 286"/>
                <a:gd name="T34" fmla="*/ 30 w 211"/>
                <a:gd name="T35" fmla="*/ 130 h 286"/>
                <a:gd name="T36" fmla="*/ 17 w 211"/>
                <a:gd name="T37" fmla="*/ 134 h 286"/>
                <a:gd name="T38" fmla="*/ 12 w 211"/>
                <a:gd name="T39" fmla="*/ 148 h 286"/>
                <a:gd name="T40" fmla="*/ 12 w 211"/>
                <a:gd name="T41" fmla="*/ 159 h 286"/>
                <a:gd name="T42" fmla="*/ 7 w 211"/>
                <a:gd name="T43" fmla="*/ 173 h 286"/>
                <a:gd name="T44" fmla="*/ 1 w 211"/>
                <a:gd name="T45" fmla="*/ 186 h 286"/>
                <a:gd name="T46" fmla="*/ 11 w 211"/>
                <a:gd name="T47" fmla="*/ 196 h 286"/>
                <a:gd name="T48" fmla="*/ 11 w 211"/>
                <a:gd name="T49" fmla="*/ 202 h 286"/>
                <a:gd name="T50" fmla="*/ 16 w 211"/>
                <a:gd name="T51" fmla="*/ 214 h 286"/>
                <a:gd name="T52" fmla="*/ 30 w 211"/>
                <a:gd name="T53" fmla="*/ 235 h 286"/>
                <a:gd name="T54" fmla="*/ 25 w 211"/>
                <a:gd name="T55" fmla="*/ 248 h 286"/>
                <a:gd name="T56" fmla="*/ 39 w 211"/>
                <a:gd name="T57" fmla="*/ 254 h 286"/>
                <a:gd name="T58" fmla="*/ 49 w 211"/>
                <a:gd name="T59" fmla="*/ 262 h 286"/>
                <a:gd name="T60" fmla="*/ 55 w 211"/>
                <a:gd name="T61" fmla="*/ 268 h 286"/>
                <a:gd name="T62" fmla="*/ 60 w 211"/>
                <a:gd name="T63" fmla="*/ 281 h 286"/>
                <a:gd name="T64" fmla="*/ 75 w 211"/>
                <a:gd name="T65" fmla="*/ 291 h 286"/>
                <a:gd name="T66" fmla="*/ 79 w 211"/>
                <a:gd name="T67" fmla="*/ 299 h 286"/>
                <a:gd name="T68" fmla="*/ 88 w 211"/>
                <a:gd name="T69" fmla="*/ 310 h 286"/>
                <a:gd name="T70" fmla="*/ 94 w 211"/>
                <a:gd name="T71" fmla="*/ 324 h 286"/>
                <a:gd name="T72" fmla="*/ 107 w 211"/>
                <a:gd name="T73" fmla="*/ 325 h 286"/>
                <a:gd name="T74" fmla="*/ 119 w 211"/>
                <a:gd name="T75" fmla="*/ 321 h 286"/>
                <a:gd name="T76" fmla="*/ 134 w 211"/>
                <a:gd name="T77" fmla="*/ 340 h 286"/>
                <a:gd name="T78" fmla="*/ 141 w 211"/>
                <a:gd name="T79" fmla="*/ 340 h 286"/>
                <a:gd name="T80" fmla="*/ 155 w 211"/>
                <a:gd name="T81" fmla="*/ 337 h 286"/>
                <a:gd name="T82" fmla="*/ 164 w 211"/>
                <a:gd name="T83" fmla="*/ 339 h 286"/>
                <a:gd name="T84" fmla="*/ 176 w 211"/>
                <a:gd name="T85" fmla="*/ 338 h 286"/>
                <a:gd name="T86" fmla="*/ 188 w 211"/>
                <a:gd name="T87" fmla="*/ 331 h 286"/>
                <a:gd name="T88" fmla="*/ 203 w 211"/>
                <a:gd name="T89" fmla="*/ 304 h 286"/>
                <a:gd name="T90" fmla="*/ 193 w 211"/>
                <a:gd name="T91" fmla="*/ 283 h 286"/>
                <a:gd name="T92" fmla="*/ 171 w 211"/>
                <a:gd name="T93" fmla="*/ 269 h 286"/>
                <a:gd name="T94" fmla="*/ 182 w 211"/>
                <a:gd name="T95" fmla="*/ 259 h 286"/>
                <a:gd name="T96" fmla="*/ 188 w 211"/>
                <a:gd name="T97" fmla="*/ 242 h 286"/>
                <a:gd name="T98" fmla="*/ 188 w 211"/>
                <a:gd name="T99" fmla="*/ 223 h 286"/>
                <a:gd name="T100" fmla="*/ 196 w 211"/>
                <a:gd name="T101" fmla="*/ 219 h 286"/>
                <a:gd name="T102" fmla="*/ 201 w 211"/>
                <a:gd name="T103" fmla="*/ 197 h 286"/>
                <a:gd name="T104" fmla="*/ 209 w 211"/>
                <a:gd name="T105" fmla="*/ 183 h 286"/>
                <a:gd name="T106" fmla="*/ 218 w 211"/>
                <a:gd name="T107" fmla="*/ 177 h 286"/>
                <a:gd name="T108" fmla="*/ 221 w 211"/>
                <a:gd name="T109" fmla="*/ 161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36" name="Freeform 2580">
              <a:extLst>
                <a:ext uri="{FF2B5EF4-FFF2-40B4-BE49-F238E27FC236}">
                  <a16:creationId xmlns:a16="http://schemas.microsoft.com/office/drawing/2014/main" id="{D5D9F034-CF06-D34E-BD79-0DD7516648FC}"/>
                </a:ext>
              </a:extLst>
            </p:cNvPr>
            <p:cNvSpPr>
              <a:spLocks noChangeAspect="1"/>
            </p:cNvSpPr>
            <p:nvPr/>
          </p:nvSpPr>
          <p:spPr bwMode="auto">
            <a:xfrm>
              <a:off x="4732983" y="3691995"/>
              <a:ext cx="331684" cy="351113"/>
            </a:xfrm>
            <a:custGeom>
              <a:avLst/>
              <a:gdLst>
                <a:gd name="T0" fmla="*/ 239 w 199"/>
                <a:gd name="T1" fmla="*/ 206 h 211"/>
                <a:gd name="T2" fmla="*/ 238 w 199"/>
                <a:gd name="T3" fmla="*/ 245 h 211"/>
                <a:gd name="T4" fmla="*/ 225 w 199"/>
                <a:gd name="T5" fmla="*/ 245 h 211"/>
                <a:gd name="T6" fmla="*/ 223 w 199"/>
                <a:gd name="T7" fmla="*/ 253 h 211"/>
                <a:gd name="T8" fmla="*/ 98 w 199"/>
                <a:gd name="T9" fmla="*/ 181 h 211"/>
                <a:gd name="T10" fmla="*/ 89 w 199"/>
                <a:gd name="T11" fmla="*/ 189 h 211"/>
                <a:gd name="T12" fmla="*/ 72 w 199"/>
                <a:gd name="T13" fmla="*/ 197 h 211"/>
                <a:gd name="T14" fmla="*/ 65 w 199"/>
                <a:gd name="T15" fmla="*/ 186 h 211"/>
                <a:gd name="T16" fmla="*/ 50 w 199"/>
                <a:gd name="T17" fmla="*/ 185 h 211"/>
                <a:gd name="T18" fmla="*/ 42 w 199"/>
                <a:gd name="T19" fmla="*/ 179 h 211"/>
                <a:gd name="T20" fmla="*/ 34 w 199"/>
                <a:gd name="T21" fmla="*/ 173 h 211"/>
                <a:gd name="T22" fmla="*/ 37 w 199"/>
                <a:gd name="T23" fmla="*/ 169 h 211"/>
                <a:gd name="T24" fmla="*/ 25 w 199"/>
                <a:gd name="T25" fmla="*/ 163 h 211"/>
                <a:gd name="T26" fmla="*/ 16 w 199"/>
                <a:gd name="T27" fmla="*/ 164 h 211"/>
                <a:gd name="T28" fmla="*/ 14 w 199"/>
                <a:gd name="T29" fmla="*/ 151 h 211"/>
                <a:gd name="T30" fmla="*/ 4 w 199"/>
                <a:gd name="T31" fmla="*/ 129 h 211"/>
                <a:gd name="T32" fmla="*/ 12 w 199"/>
                <a:gd name="T33" fmla="*/ 124 h 211"/>
                <a:gd name="T34" fmla="*/ 8 w 199"/>
                <a:gd name="T35" fmla="*/ 106 h 211"/>
                <a:gd name="T36" fmla="*/ 10 w 199"/>
                <a:gd name="T37" fmla="*/ 83 h 211"/>
                <a:gd name="T38" fmla="*/ 0 w 199"/>
                <a:gd name="T39" fmla="*/ 58 h 211"/>
                <a:gd name="T40" fmla="*/ 4 w 199"/>
                <a:gd name="T41" fmla="*/ 55 h 211"/>
                <a:gd name="T42" fmla="*/ 12 w 199"/>
                <a:gd name="T43" fmla="*/ 50 h 211"/>
                <a:gd name="T44" fmla="*/ 14 w 199"/>
                <a:gd name="T45" fmla="*/ 43 h 211"/>
                <a:gd name="T46" fmla="*/ 12 w 199"/>
                <a:gd name="T47" fmla="*/ 30 h 211"/>
                <a:gd name="T48" fmla="*/ 18 w 199"/>
                <a:gd name="T49" fmla="*/ 26 h 211"/>
                <a:gd name="T50" fmla="*/ 25 w 199"/>
                <a:gd name="T51" fmla="*/ 19 h 211"/>
                <a:gd name="T52" fmla="*/ 35 w 199"/>
                <a:gd name="T53" fmla="*/ 13 h 211"/>
                <a:gd name="T54" fmla="*/ 32 w 199"/>
                <a:gd name="T55" fmla="*/ 10 h 211"/>
                <a:gd name="T56" fmla="*/ 34 w 199"/>
                <a:gd name="T57" fmla="*/ 0 h 211"/>
                <a:gd name="T58" fmla="*/ 41 w 199"/>
                <a:gd name="T59" fmla="*/ 4 h 211"/>
                <a:gd name="T60" fmla="*/ 58 w 199"/>
                <a:gd name="T61" fmla="*/ 6 h 211"/>
                <a:gd name="T62" fmla="*/ 73 w 199"/>
                <a:gd name="T63" fmla="*/ 10 h 211"/>
                <a:gd name="T64" fmla="*/ 86 w 199"/>
                <a:gd name="T65" fmla="*/ 14 h 211"/>
                <a:gd name="T66" fmla="*/ 92 w 199"/>
                <a:gd name="T67" fmla="*/ 28 h 211"/>
                <a:gd name="T68" fmla="*/ 101 w 199"/>
                <a:gd name="T69" fmla="*/ 36 h 211"/>
                <a:gd name="T70" fmla="*/ 113 w 199"/>
                <a:gd name="T71" fmla="*/ 38 h 211"/>
                <a:gd name="T72" fmla="*/ 131 w 199"/>
                <a:gd name="T73" fmla="*/ 43 h 211"/>
                <a:gd name="T74" fmla="*/ 142 w 199"/>
                <a:gd name="T75" fmla="*/ 53 h 211"/>
                <a:gd name="T76" fmla="*/ 153 w 199"/>
                <a:gd name="T77" fmla="*/ 54 h 211"/>
                <a:gd name="T78" fmla="*/ 159 w 199"/>
                <a:gd name="T79" fmla="*/ 47 h 211"/>
                <a:gd name="T80" fmla="*/ 162 w 199"/>
                <a:gd name="T81" fmla="*/ 38 h 211"/>
                <a:gd name="T82" fmla="*/ 160 w 199"/>
                <a:gd name="T83" fmla="*/ 31 h 211"/>
                <a:gd name="T84" fmla="*/ 160 w 199"/>
                <a:gd name="T85" fmla="*/ 20 h 211"/>
                <a:gd name="T86" fmla="*/ 166 w 199"/>
                <a:gd name="T87" fmla="*/ 12 h 211"/>
                <a:gd name="T88" fmla="*/ 179 w 199"/>
                <a:gd name="T89" fmla="*/ 7 h 211"/>
                <a:gd name="T90" fmla="*/ 189 w 199"/>
                <a:gd name="T91" fmla="*/ 5 h 211"/>
                <a:gd name="T92" fmla="*/ 198 w 199"/>
                <a:gd name="T93" fmla="*/ 8 h 211"/>
                <a:gd name="T94" fmla="*/ 204 w 199"/>
                <a:gd name="T95" fmla="*/ 11 h 211"/>
                <a:gd name="T96" fmla="*/ 209 w 199"/>
                <a:gd name="T97" fmla="*/ 18 h 211"/>
                <a:gd name="T98" fmla="*/ 222 w 199"/>
                <a:gd name="T99" fmla="*/ 23 h 211"/>
                <a:gd name="T100" fmla="*/ 231 w 199"/>
                <a:gd name="T101" fmla="*/ 23 h 211"/>
                <a:gd name="T102" fmla="*/ 235 w 199"/>
                <a:gd name="T103" fmla="*/ 23 h 211"/>
                <a:gd name="T104" fmla="*/ 238 w 199"/>
                <a:gd name="T105" fmla="*/ 26 h 211"/>
                <a:gd name="T106" fmla="*/ 234 w 199"/>
                <a:gd name="T107" fmla="*/ 32 h 211"/>
                <a:gd name="T108" fmla="*/ 234 w 199"/>
                <a:gd name="T109" fmla="*/ 46 h 211"/>
                <a:gd name="T110" fmla="*/ 231 w 199"/>
                <a:gd name="T111" fmla="*/ 55 h 211"/>
                <a:gd name="T112" fmla="*/ 235 w 199"/>
                <a:gd name="T113" fmla="*/ 74 h 211"/>
                <a:gd name="T114" fmla="*/ 239 w 199"/>
                <a:gd name="T115" fmla="*/ 206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
                <a:gd name="T175" fmla="*/ 0 h 211"/>
                <a:gd name="T176" fmla="*/ 199 w 199"/>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 h="211">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37" name="Freeform 2583">
              <a:extLst>
                <a:ext uri="{FF2B5EF4-FFF2-40B4-BE49-F238E27FC236}">
                  <a16:creationId xmlns:a16="http://schemas.microsoft.com/office/drawing/2014/main" id="{1DA06B0C-3AC6-4F42-89DF-BB3DD9A18F62}"/>
                </a:ext>
              </a:extLst>
            </p:cNvPr>
            <p:cNvSpPr>
              <a:spLocks noChangeAspect="1"/>
            </p:cNvSpPr>
            <p:nvPr/>
          </p:nvSpPr>
          <p:spPr bwMode="auto">
            <a:xfrm>
              <a:off x="4655266" y="3217370"/>
              <a:ext cx="15266" cy="19429"/>
            </a:xfrm>
            <a:custGeom>
              <a:avLst/>
              <a:gdLst>
                <a:gd name="T0" fmla="*/ 10 w 9"/>
                <a:gd name="T1" fmla="*/ 14 h 12"/>
                <a:gd name="T2" fmla="*/ 11 w 9"/>
                <a:gd name="T3" fmla="*/ 9 h 12"/>
                <a:gd name="T4" fmla="*/ 10 w 9"/>
                <a:gd name="T5" fmla="*/ 7 h 12"/>
                <a:gd name="T6" fmla="*/ 6 w 9"/>
                <a:gd name="T7" fmla="*/ 4 h 12"/>
                <a:gd name="T8" fmla="*/ 5 w 9"/>
                <a:gd name="T9" fmla="*/ 0 h 12"/>
                <a:gd name="T10" fmla="*/ 2 w 9"/>
                <a:gd name="T11" fmla="*/ 1 h 12"/>
                <a:gd name="T12" fmla="*/ 0 w 9"/>
                <a:gd name="T13" fmla="*/ 5 h 12"/>
                <a:gd name="T14" fmla="*/ 1 w 9"/>
                <a:gd name="T15" fmla="*/ 8 h 12"/>
                <a:gd name="T16" fmla="*/ 2 w 9"/>
                <a:gd name="T17" fmla="*/ 13 h 12"/>
                <a:gd name="T18" fmla="*/ 6 w 9"/>
                <a:gd name="T19" fmla="*/ 14 h 12"/>
                <a:gd name="T20" fmla="*/ 10 w 9"/>
                <a:gd name="T21" fmla="*/ 1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38" name="Freeform 2585">
              <a:extLst>
                <a:ext uri="{FF2B5EF4-FFF2-40B4-BE49-F238E27FC236}">
                  <a16:creationId xmlns:a16="http://schemas.microsoft.com/office/drawing/2014/main" id="{7D94B32D-6BEA-0243-8B70-501A1BAE3A13}"/>
                </a:ext>
              </a:extLst>
            </p:cNvPr>
            <p:cNvSpPr>
              <a:spLocks noChangeAspect="1"/>
            </p:cNvSpPr>
            <p:nvPr/>
          </p:nvSpPr>
          <p:spPr bwMode="auto">
            <a:xfrm>
              <a:off x="4662205" y="3286758"/>
              <a:ext cx="88819" cy="56900"/>
            </a:xfrm>
            <a:custGeom>
              <a:avLst/>
              <a:gdLst>
                <a:gd name="T0" fmla="*/ 64 w 54"/>
                <a:gd name="T1" fmla="*/ 21 h 34"/>
                <a:gd name="T2" fmla="*/ 63 w 54"/>
                <a:gd name="T3" fmla="*/ 17 h 34"/>
                <a:gd name="T4" fmla="*/ 58 w 54"/>
                <a:gd name="T5" fmla="*/ 21 h 34"/>
                <a:gd name="T6" fmla="*/ 55 w 54"/>
                <a:gd name="T7" fmla="*/ 17 h 34"/>
                <a:gd name="T8" fmla="*/ 51 w 54"/>
                <a:gd name="T9" fmla="*/ 16 h 34"/>
                <a:gd name="T10" fmla="*/ 51 w 54"/>
                <a:gd name="T11" fmla="*/ 12 h 34"/>
                <a:gd name="T12" fmla="*/ 51 w 54"/>
                <a:gd name="T13" fmla="*/ 10 h 34"/>
                <a:gd name="T14" fmla="*/ 50 w 54"/>
                <a:gd name="T15" fmla="*/ 6 h 34"/>
                <a:gd name="T16" fmla="*/ 46 w 54"/>
                <a:gd name="T17" fmla="*/ 2 h 34"/>
                <a:gd name="T18" fmla="*/ 40 w 54"/>
                <a:gd name="T19" fmla="*/ 2 h 34"/>
                <a:gd name="T20" fmla="*/ 36 w 54"/>
                <a:gd name="T21" fmla="*/ 0 h 34"/>
                <a:gd name="T22" fmla="*/ 36 w 54"/>
                <a:gd name="T23" fmla="*/ 4 h 34"/>
                <a:gd name="T24" fmla="*/ 32 w 54"/>
                <a:gd name="T25" fmla="*/ 5 h 34"/>
                <a:gd name="T26" fmla="*/ 28 w 54"/>
                <a:gd name="T27" fmla="*/ 7 h 34"/>
                <a:gd name="T28" fmla="*/ 23 w 54"/>
                <a:gd name="T29" fmla="*/ 6 h 34"/>
                <a:gd name="T30" fmla="*/ 19 w 54"/>
                <a:gd name="T31" fmla="*/ 8 h 34"/>
                <a:gd name="T32" fmla="*/ 14 w 54"/>
                <a:gd name="T33" fmla="*/ 7 h 34"/>
                <a:gd name="T34" fmla="*/ 12 w 54"/>
                <a:gd name="T35" fmla="*/ 8 h 34"/>
                <a:gd name="T36" fmla="*/ 14 w 54"/>
                <a:gd name="T37" fmla="*/ 11 h 34"/>
                <a:gd name="T38" fmla="*/ 9 w 54"/>
                <a:gd name="T39" fmla="*/ 16 h 34"/>
                <a:gd name="T40" fmla="*/ 6 w 54"/>
                <a:gd name="T41" fmla="*/ 19 h 34"/>
                <a:gd name="T42" fmla="*/ 4 w 54"/>
                <a:gd name="T43" fmla="*/ 24 h 34"/>
                <a:gd name="T44" fmla="*/ 2 w 54"/>
                <a:gd name="T45" fmla="*/ 29 h 34"/>
                <a:gd name="T46" fmla="*/ 1 w 54"/>
                <a:gd name="T47" fmla="*/ 35 h 34"/>
                <a:gd name="T48" fmla="*/ 6 w 54"/>
                <a:gd name="T49" fmla="*/ 30 h 34"/>
                <a:gd name="T50" fmla="*/ 9 w 54"/>
                <a:gd name="T51" fmla="*/ 30 h 34"/>
                <a:gd name="T52" fmla="*/ 12 w 54"/>
                <a:gd name="T53" fmla="*/ 31 h 34"/>
                <a:gd name="T54" fmla="*/ 12 w 54"/>
                <a:gd name="T55" fmla="*/ 36 h 34"/>
                <a:gd name="T56" fmla="*/ 15 w 54"/>
                <a:gd name="T57" fmla="*/ 40 h 34"/>
                <a:gd name="T58" fmla="*/ 19 w 54"/>
                <a:gd name="T59" fmla="*/ 40 h 34"/>
                <a:gd name="T60" fmla="*/ 23 w 54"/>
                <a:gd name="T61" fmla="*/ 39 h 34"/>
                <a:gd name="T62" fmla="*/ 26 w 54"/>
                <a:gd name="T63" fmla="*/ 40 h 34"/>
                <a:gd name="T64" fmla="*/ 31 w 54"/>
                <a:gd name="T65" fmla="*/ 35 h 34"/>
                <a:gd name="T66" fmla="*/ 31 w 54"/>
                <a:gd name="T67" fmla="*/ 31 h 34"/>
                <a:gd name="T68" fmla="*/ 34 w 54"/>
                <a:gd name="T69" fmla="*/ 28 h 34"/>
                <a:gd name="T70" fmla="*/ 36 w 54"/>
                <a:gd name="T71" fmla="*/ 34 h 34"/>
                <a:gd name="T72" fmla="*/ 39 w 54"/>
                <a:gd name="T73" fmla="*/ 36 h 34"/>
                <a:gd name="T74" fmla="*/ 41 w 54"/>
                <a:gd name="T75" fmla="*/ 39 h 34"/>
                <a:gd name="T76" fmla="*/ 45 w 54"/>
                <a:gd name="T77" fmla="*/ 37 h 34"/>
                <a:gd name="T78" fmla="*/ 46 w 54"/>
                <a:gd name="T79" fmla="*/ 31 h 34"/>
                <a:gd name="T80" fmla="*/ 47 w 54"/>
                <a:gd name="T81" fmla="*/ 29 h 34"/>
                <a:gd name="T82" fmla="*/ 51 w 54"/>
                <a:gd name="T83" fmla="*/ 31 h 34"/>
                <a:gd name="T84" fmla="*/ 56 w 54"/>
                <a:gd name="T85" fmla="*/ 31 h 34"/>
                <a:gd name="T86" fmla="*/ 58 w 54"/>
                <a:gd name="T87" fmla="*/ 33 h 34"/>
                <a:gd name="T88" fmla="*/ 58 w 54"/>
                <a:gd name="T89" fmla="*/ 27 h 34"/>
                <a:gd name="T90" fmla="*/ 59 w 54"/>
                <a:gd name="T91" fmla="*/ 25 h 34"/>
                <a:gd name="T92" fmla="*/ 63 w 54"/>
                <a:gd name="T93" fmla="*/ 28 h 34"/>
                <a:gd name="T94" fmla="*/ 63 w 54"/>
                <a:gd name="T95" fmla="*/ 23 h 34"/>
                <a:gd name="T96" fmla="*/ 64 w 54"/>
                <a:gd name="T97" fmla="*/ 21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39" name="Freeform 2586">
              <a:extLst>
                <a:ext uri="{FF2B5EF4-FFF2-40B4-BE49-F238E27FC236}">
                  <a16:creationId xmlns:a16="http://schemas.microsoft.com/office/drawing/2014/main" id="{3A1D4117-DABC-3945-AE83-5F007FB34E5D}"/>
                </a:ext>
              </a:extLst>
            </p:cNvPr>
            <p:cNvSpPr>
              <a:spLocks noChangeAspect="1"/>
            </p:cNvSpPr>
            <p:nvPr/>
          </p:nvSpPr>
          <p:spPr bwMode="auto">
            <a:xfrm>
              <a:off x="4731594" y="3249289"/>
              <a:ext cx="151270" cy="79105"/>
            </a:xfrm>
            <a:custGeom>
              <a:avLst/>
              <a:gdLst>
                <a:gd name="T0" fmla="*/ 97 w 91"/>
                <a:gd name="T1" fmla="*/ 46 h 48"/>
                <a:gd name="T2" fmla="*/ 98 w 91"/>
                <a:gd name="T3" fmla="*/ 44 h 48"/>
                <a:gd name="T4" fmla="*/ 101 w 91"/>
                <a:gd name="T5" fmla="*/ 44 h 48"/>
                <a:gd name="T6" fmla="*/ 98 w 91"/>
                <a:gd name="T7" fmla="*/ 37 h 48"/>
                <a:gd name="T8" fmla="*/ 103 w 91"/>
                <a:gd name="T9" fmla="*/ 33 h 48"/>
                <a:gd name="T10" fmla="*/ 105 w 91"/>
                <a:gd name="T11" fmla="*/ 30 h 48"/>
                <a:gd name="T12" fmla="*/ 108 w 91"/>
                <a:gd name="T13" fmla="*/ 29 h 48"/>
                <a:gd name="T14" fmla="*/ 109 w 91"/>
                <a:gd name="T15" fmla="*/ 23 h 48"/>
                <a:gd name="T16" fmla="*/ 105 w 91"/>
                <a:gd name="T17" fmla="*/ 18 h 48"/>
                <a:gd name="T18" fmla="*/ 105 w 91"/>
                <a:gd name="T19" fmla="*/ 13 h 48"/>
                <a:gd name="T20" fmla="*/ 105 w 91"/>
                <a:gd name="T21" fmla="*/ 8 h 48"/>
                <a:gd name="T22" fmla="*/ 99 w 91"/>
                <a:gd name="T23" fmla="*/ 7 h 48"/>
                <a:gd name="T24" fmla="*/ 95 w 91"/>
                <a:gd name="T25" fmla="*/ 7 h 48"/>
                <a:gd name="T26" fmla="*/ 86 w 91"/>
                <a:gd name="T27" fmla="*/ 4 h 48"/>
                <a:gd name="T28" fmla="*/ 79 w 91"/>
                <a:gd name="T29" fmla="*/ 2 h 48"/>
                <a:gd name="T30" fmla="*/ 77 w 91"/>
                <a:gd name="T31" fmla="*/ 1 h 48"/>
                <a:gd name="T32" fmla="*/ 77 w 91"/>
                <a:gd name="T33" fmla="*/ 7 h 48"/>
                <a:gd name="T34" fmla="*/ 68 w 91"/>
                <a:gd name="T35" fmla="*/ 11 h 48"/>
                <a:gd name="T36" fmla="*/ 61 w 91"/>
                <a:gd name="T37" fmla="*/ 7 h 48"/>
                <a:gd name="T38" fmla="*/ 61 w 91"/>
                <a:gd name="T39" fmla="*/ 11 h 48"/>
                <a:gd name="T40" fmla="*/ 55 w 91"/>
                <a:gd name="T41" fmla="*/ 11 h 48"/>
                <a:gd name="T42" fmla="*/ 55 w 91"/>
                <a:gd name="T43" fmla="*/ 15 h 48"/>
                <a:gd name="T44" fmla="*/ 47 w 91"/>
                <a:gd name="T45" fmla="*/ 19 h 48"/>
                <a:gd name="T46" fmla="*/ 49 w 91"/>
                <a:gd name="T47" fmla="*/ 26 h 48"/>
                <a:gd name="T48" fmla="*/ 40 w 91"/>
                <a:gd name="T49" fmla="*/ 30 h 48"/>
                <a:gd name="T50" fmla="*/ 30 w 91"/>
                <a:gd name="T51" fmla="*/ 32 h 48"/>
                <a:gd name="T52" fmla="*/ 25 w 91"/>
                <a:gd name="T53" fmla="*/ 36 h 48"/>
                <a:gd name="T54" fmla="*/ 19 w 91"/>
                <a:gd name="T55" fmla="*/ 33 h 48"/>
                <a:gd name="T56" fmla="*/ 13 w 91"/>
                <a:gd name="T57" fmla="*/ 33 h 48"/>
                <a:gd name="T58" fmla="*/ 11 w 91"/>
                <a:gd name="T59" fmla="*/ 38 h 48"/>
                <a:gd name="T60" fmla="*/ 4 w 91"/>
                <a:gd name="T61" fmla="*/ 32 h 48"/>
                <a:gd name="T62" fmla="*/ 1 w 91"/>
                <a:gd name="T63" fmla="*/ 37 h 48"/>
                <a:gd name="T64" fmla="*/ 1 w 91"/>
                <a:gd name="T65" fmla="*/ 39 h 48"/>
                <a:gd name="T66" fmla="*/ 1 w 91"/>
                <a:gd name="T67" fmla="*/ 43 h 48"/>
                <a:gd name="T68" fmla="*/ 5 w 91"/>
                <a:gd name="T69" fmla="*/ 44 h 48"/>
                <a:gd name="T70" fmla="*/ 8 w 91"/>
                <a:gd name="T71" fmla="*/ 48 h 48"/>
                <a:gd name="T72" fmla="*/ 13 w 91"/>
                <a:gd name="T73" fmla="*/ 44 h 48"/>
                <a:gd name="T74" fmla="*/ 14 w 91"/>
                <a:gd name="T75" fmla="*/ 48 h 48"/>
                <a:gd name="T76" fmla="*/ 18 w 91"/>
                <a:gd name="T77" fmla="*/ 49 h 48"/>
                <a:gd name="T78" fmla="*/ 23 w 91"/>
                <a:gd name="T79" fmla="*/ 50 h 48"/>
                <a:gd name="T80" fmla="*/ 23 w 91"/>
                <a:gd name="T81" fmla="*/ 46 h 48"/>
                <a:gd name="T82" fmla="*/ 29 w 91"/>
                <a:gd name="T83" fmla="*/ 45 h 48"/>
                <a:gd name="T84" fmla="*/ 35 w 91"/>
                <a:gd name="T85" fmla="*/ 44 h 48"/>
                <a:gd name="T86" fmla="*/ 40 w 91"/>
                <a:gd name="T87" fmla="*/ 43 h 48"/>
                <a:gd name="T88" fmla="*/ 40 w 91"/>
                <a:gd name="T89" fmla="*/ 46 h 48"/>
                <a:gd name="T90" fmla="*/ 43 w 91"/>
                <a:gd name="T91" fmla="*/ 51 h 48"/>
                <a:gd name="T92" fmla="*/ 50 w 91"/>
                <a:gd name="T93" fmla="*/ 52 h 48"/>
                <a:gd name="T94" fmla="*/ 60 w 91"/>
                <a:gd name="T95" fmla="*/ 53 h 48"/>
                <a:gd name="T96" fmla="*/ 61 w 91"/>
                <a:gd name="T97" fmla="*/ 55 h 48"/>
                <a:gd name="T98" fmla="*/ 72 w 91"/>
                <a:gd name="T99" fmla="*/ 57 h 48"/>
                <a:gd name="T100" fmla="*/ 78 w 91"/>
                <a:gd name="T101" fmla="*/ 52 h 48"/>
                <a:gd name="T102" fmla="*/ 86 w 91"/>
                <a:gd name="T103" fmla="*/ 52 h 48"/>
                <a:gd name="T104" fmla="*/ 92 w 91"/>
                <a:gd name="T105" fmla="*/ 51 h 48"/>
                <a:gd name="T106" fmla="*/ 97 w 91"/>
                <a:gd name="T107" fmla="*/ 46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40" name="Freeform 2587">
              <a:extLst>
                <a:ext uri="{FF2B5EF4-FFF2-40B4-BE49-F238E27FC236}">
                  <a16:creationId xmlns:a16="http://schemas.microsoft.com/office/drawing/2014/main" id="{73EFFF3F-6441-1243-AD74-EF9FEEFB9A78}"/>
                </a:ext>
              </a:extLst>
            </p:cNvPr>
            <p:cNvSpPr>
              <a:spLocks noChangeAspect="1"/>
            </p:cNvSpPr>
            <p:nvPr/>
          </p:nvSpPr>
          <p:spPr bwMode="auto">
            <a:xfrm>
              <a:off x="4780168" y="3191000"/>
              <a:ext cx="136004" cy="73554"/>
            </a:xfrm>
            <a:custGeom>
              <a:avLst/>
              <a:gdLst>
                <a:gd name="T0" fmla="*/ 98 w 82"/>
                <a:gd name="T1" fmla="*/ 34 h 44"/>
                <a:gd name="T2" fmla="*/ 93 w 82"/>
                <a:gd name="T3" fmla="*/ 30 h 44"/>
                <a:gd name="T4" fmla="*/ 91 w 82"/>
                <a:gd name="T5" fmla="*/ 25 h 44"/>
                <a:gd name="T6" fmla="*/ 86 w 82"/>
                <a:gd name="T7" fmla="*/ 23 h 44"/>
                <a:gd name="T8" fmla="*/ 84 w 82"/>
                <a:gd name="T9" fmla="*/ 23 h 44"/>
                <a:gd name="T10" fmla="*/ 79 w 82"/>
                <a:gd name="T11" fmla="*/ 20 h 44"/>
                <a:gd name="T12" fmla="*/ 80 w 82"/>
                <a:gd name="T13" fmla="*/ 18 h 44"/>
                <a:gd name="T14" fmla="*/ 76 w 82"/>
                <a:gd name="T15" fmla="*/ 18 h 44"/>
                <a:gd name="T16" fmla="*/ 72 w 82"/>
                <a:gd name="T17" fmla="*/ 16 h 44"/>
                <a:gd name="T18" fmla="*/ 68 w 82"/>
                <a:gd name="T19" fmla="*/ 14 h 44"/>
                <a:gd name="T20" fmla="*/ 71 w 82"/>
                <a:gd name="T21" fmla="*/ 18 h 44"/>
                <a:gd name="T22" fmla="*/ 66 w 82"/>
                <a:gd name="T23" fmla="*/ 22 h 44"/>
                <a:gd name="T24" fmla="*/ 62 w 82"/>
                <a:gd name="T25" fmla="*/ 18 h 44"/>
                <a:gd name="T26" fmla="*/ 61 w 82"/>
                <a:gd name="T27" fmla="*/ 10 h 44"/>
                <a:gd name="T28" fmla="*/ 56 w 82"/>
                <a:gd name="T29" fmla="*/ 10 h 44"/>
                <a:gd name="T30" fmla="*/ 51 w 82"/>
                <a:gd name="T31" fmla="*/ 6 h 44"/>
                <a:gd name="T32" fmla="*/ 45 w 82"/>
                <a:gd name="T33" fmla="*/ 7 h 44"/>
                <a:gd name="T34" fmla="*/ 45 w 82"/>
                <a:gd name="T35" fmla="*/ 4 h 44"/>
                <a:gd name="T36" fmla="*/ 41 w 82"/>
                <a:gd name="T37" fmla="*/ 1 h 44"/>
                <a:gd name="T38" fmla="*/ 38 w 82"/>
                <a:gd name="T39" fmla="*/ 6 h 44"/>
                <a:gd name="T40" fmla="*/ 33 w 82"/>
                <a:gd name="T41" fmla="*/ 1 h 44"/>
                <a:gd name="T42" fmla="*/ 32 w 82"/>
                <a:gd name="T43" fmla="*/ 5 h 44"/>
                <a:gd name="T44" fmla="*/ 25 w 82"/>
                <a:gd name="T45" fmla="*/ 8 h 44"/>
                <a:gd name="T46" fmla="*/ 17 w 82"/>
                <a:gd name="T47" fmla="*/ 12 h 44"/>
                <a:gd name="T48" fmla="*/ 8 w 82"/>
                <a:gd name="T49" fmla="*/ 14 h 44"/>
                <a:gd name="T50" fmla="*/ 4 w 82"/>
                <a:gd name="T51" fmla="*/ 16 h 44"/>
                <a:gd name="T52" fmla="*/ 0 w 82"/>
                <a:gd name="T53" fmla="*/ 17 h 44"/>
                <a:gd name="T54" fmla="*/ 6 w 82"/>
                <a:gd name="T55" fmla="*/ 23 h 44"/>
                <a:gd name="T56" fmla="*/ 6 w 82"/>
                <a:gd name="T57" fmla="*/ 28 h 44"/>
                <a:gd name="T58" fmla="*/ 11 w 82"/>
                <a:gd name="T59" fmla="*/ 36 h 44"/>
                <a:gd name="T60" fmla="*/ 18 w 82"/>
                <a:gd name="T61" fmla="*/ 41 h 44"/>
                <a:gd name="T62" fmla="*/ 26 w 82"/>
                <a:gd name="T63" fmla="*/ 49 h 44"/>
                <a:gd name="T64" fmla="*/ 33 w 82"/>
                <a:gd name="T65" fmla="*/ 53 h 44"/>
                <a:gd name="T66" fmla="*/ 42 w 82"/>
                <a:gd name="T67" fmla="*/ 49 h 44"/>
                <a:gd name="T68" fmla="*/ 42 w 82"/>
                <a:gd name="T69" fmla="*/ 43 h 44"/>
                <a:gd name="T70" fmla="*/ 44 w 82"/>
                <a:gd name="T71" fmla="*/ 45 h 44"/>
                <a:gd name="T72" fmla="*/ 51 w 82"/>
                <a:gd name="T73" fmla="*/ 46 h 44"/>
                <a:gd name="T74" fmla="*/ 60 w 82"/>
                <a:gd name="T75" fmla="*/ 49 h 44"/>
                <a:gd name="T76" fmla="*/ 65 w 82"/>
                <a:gd name="T77" fmla="*/ 49 h 44"/>
                <a:gd name="T78" fmla="*/ 71 w 82"/>
                <a:gd name="T79" fmla="*/ 51 h 44"/>
                <a:gd name="T80" fmla="*/ 74 w 82"/>
                <a:gd name="T81" fmla="*/ 47 h 44"/>
                <a:gd name="T82" fmla="*/ 80 w 82"/>
                <a:gd name="T83" fmla="*/ 47 h 44"/>
                <a:gd name="T84" fmla="*/ 87 w 82"/>
                <a:gd name="T85" fmla="*/ 42 h 44"/>
                <a:gd name="T86" fmla="*/ 88 w 82"/>
                <a:gd name="T87" fmla="*/ 37 h 44"/>
                <a:gd name="T88" fmla="*/ 93 w 82"/>
                <a:gd name="T89" fmla="*/ 35 h 44"/>
                <a:gd name="T90" fmla="*/ 98 w 82"/>
                <a:gd name="T91" fmla="*/ 3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41" name="Freeform 2588">
              <a:extLst>
                <a:ext uri="{FF2B5EF4-FFF2-40B4-BE49-F238E27FC236}">
                  <a16:creationId xmlns:a16="http://schemas.microsoft.com/office/drawing/2014/main" id="{69B46625-0B16-1643-BD9C-B5C38982CCC7}"/>
                </a:ext>
              </a:extLst>
            </p:cNvPr>
            <p:cNvSpPr>
              <a:spLocks noChangeAspect="1"/>
            </p:cNvSpPr>
            <p:nvPr/>
          </p:nvSpPr>
          <p:spPr bwMode="auto">
            <a:xfrm>
              <a:off x="4809311" y="3314515"/>
              <a:ext cx="62451" cy="44410"/>
            </a:xfrm>
            <a:custGeom>
              <a:avLst/>
              <a:gdLst>
                <a:gd name="T0" fmla="*/ 45 w 37"/>
                <a:gd name="T1" fmla="*/ 8 h 27"/>
                <a:gd name="T2" fmla="*/ 43 w 37"/>
                <a:gd name="T3" fmla="*/ 5 h 27"/>
                <a:gd name="T4" fmla="*/ 41 w 37"/>
                <a:gd name="T5" fmla="*/ 0 h 27"/>
                <a:gd name="T6" fmla="*/ 36 w 37"/>
                <a:gd name="T7" fmla="*/ 5 h 27"/>
                <a:gd name="T8" fmla="*/ 30 w 37"/>
                <a:gd name="T9" fmla="*/ 6 h 27"/>
                <a:gd name="T10" fmla="*/ 22 w 37"/>
                <a:gd name="T11" fmla="*/ 6 h 27"/>
                <a:gd name="T12" fmla="*/ 16 w 37"/>
                <a:gd name="T13" fmla="*/ 11 h 27"/>
                <a:gd name="T14" fmla="*/ 5 w 37"/>
                <a:gd name="T15" fmla="*/ 8 h 27"/>
                <a:gd name="T16" fmla="*/ 1 w 37"/>
                <a:gd name="T17" fmla="*/ 11 h 27"/>
                <a:gd name="T18" fmla="*/ 2 w 37"/>
                <a:gd name="T19" fmla="*/ 15 h 27"/>
                <a:gd name="T20" fmla="*/ 2 w 37"/>
                <a:gd name="T21" fmla="*/ 20 h 27"/>
                <a:gd name="T22" fmla="*/ 5 w 37"/>
                <a:gd name="T23" fmla="*/ 25 h 27"/>
                <a:gd name="T24" fmla="*/ 7 w 37"/>
                <a:gd name="T25" fmla="*/ 27 h 27"/>
                <a:gd name="T26" fmla="*/ 4 w 37"/>
                <a:gd name="T27" fmla="*/ 31 h 27"/>
                <a:gd name="T28" fmla="*/ 7 w 37"/>
                <a:gd name="T29" fmla="*/ 31 h 27"/>
                <a:gd name="T30" fmla="*/ 10 w 37"/>
                <a:gd name="T31" fmla="*/ 28 h 27"/>
                <a:gd name="T32" fmla="*/ 13 w 37"/>
                <a:gd name="T33" fmla="*/ 30 h 27"/>
                <a:gd name="T34" fmla="*/ 17 w 37"/>
                <a:gd name="T35" fmla="*/ 27 h 27"/>
                <a:gd name="T36" fmla="*/ 19 w 37"/>
                <a:gd name="T37" fmla="*/ 30 h 27"/>
                <a:gd name="T38" fmla="*/ 23 w 37"/>
                <a:gd name="T39" fmla="*/ 30 h 27"/>
                <a:gd name="T40" fmla="*/ 28 w 37"/>
                <a:gd name="T41" fmla="*/ 31 h 27"/>
                <a:gd name="T42" fmla="*/ 28 w 37"/>
                <a:gd name="T43" fmla="*/ 23 h 27"/>
                <a:gd name="T44" fmla="*/ 33 w 37"/>
                <a:gd name="T45" fmla="*/ 23 h 27"/>
                <a:gd name="T46" fmla="*/ 33 w 37"/>
                <a:gd name="T47" fmla="*/ 14 h 27"/>
                <a:gd name="T48" fmla="*/ 41 w 37"/>
                <a:gd name="T49" fmla="*/ 11 h 27"/>
                <a:gd name="T50" fmla="*/ 41 w 37"/>
                <a:gd name="T51" fmla="*/ 7 h 27"/>
                <a:gd name="T52" fmla="*/ 45 w 37"/>
                <a:gd name="T53" fmla="*/ 8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42" name="Freeform 2589">
              <a:extLst>
                <a:ext uri="{FF2B5EF4-FFF2-40B4-BE49-F238E27FC236}">
                  <a16:creationId xmlns:a16="http://schemas.microsoft.com/office/drawing/2014/main" id="{5D7EAD31-92AA-6043-8AAE-9AF5454645AE}"/>
                </a:ext>
              </a:extLst>
            </p:cNvPr>
            <p:cNvSpPr>
              <a:spLocks noChangeAspect="1" noEditPoints="1"/>
            </p:cNvSpPr>
            <p:nvPr/>
          </p:nvSpPr>
          <p:spPr bwMode="auto">
            <a:xfrm>
              <a:off x="4866210" y="3264554"/>
              <a:ext cx="131841" cy="83268"/>
            </a:xfrm>
            <a:custGeom>
              <a:avLst/>
              <a:gdLst>
                <a:gd name="T0" fmla="*/ 0 w 79"/>
                <a:gd name="T1" fmla="*/ 36 h 50"/>
                <a:gd name="T2" fmla="*/ 1 w 79"/>
                <a:gd name="T3" fmla="*/ 41 h 50"/>
                <a:gd name="T4" fmla="*/ 4 w 79"/>
                <a:gd name="T5" fmla="*/ 44 h 50"/>
                <a:gd name="T6" fmla="*/ 4 w 79"/>
                <a:gd name="T7" fmla="*/ 44 h 50"/>
                <a:gd name="T8" fmla="*/ 6 w 79"/>
                <a:gd name="T9" fmla="*/ 48 h 50"/>
                <a:gd name="T10" fmla="*/ 10 w 79"/>
                <a:gd name="T11" fmla="*/ 48 h 50"/>
                <a:gd name="T12" fmla="*/ 11 w 79"/>
                <a:gd name="T13" fmla="*/ 52 h 50"/>
                <a:gd name="T14" fmla="*/ 12 w 79"/>
                <a:gd name="T15" fmla="*/ 52 h 50"/>
                <a:gd name="T16" fmla="*/ 16 w 79"/>
                <a:gd name="T17" fmla="*/ 56 h 50"/>
                <a:gd name="T18" fmla="*/ 24 w 79"/>
                <a:gd name="T19" fmla="*/ 59 h 50"/>
                <a:gd name="T20" fmla="*/ 32 w 79"/>
                <a:gd name="T21" fmla="*/ 60 h 50"/>
                <a:gd name="T22" fmla="*/ 36 w 79"/>
                <a:gd name="T23" fmla="*/ 58 h 50"/>
                <a:gd name="T24" fmla="*/ 38 w 79"/>
                <a:gd name="T25" fmla="*/ 58 h 50"/>
                <a:gd name="T26" fmla="*/ 42 w 79"/>
                <a:gd name="T27" fmla="*/ 54 h 50"/>
                <a:gd name="T28" fmla="*/ 48 w 79"/>
                <a:gd name="T29" fmla="*/ 53 h 50"/>
                <a:gd name="T30" fmla="*/ 52 w 79"/>
                <a:gd name="T31" fmla="*/ 50 h 50"/>
                <a:gd name="T32" fmla="*/ 59 w 79"/>
                <a:gd name="T33" fmla="*/ 52 h 50"/>
                <a:gd name="T34" fmla="*/ 67 w 79"/>
                <a:gd name="T35" fmla="*/ 49 h 50"/>
                <a:gd name="T36" fmla="*/ 73 w 79"/>
                <a:gd name="T37" fmla="*/ 47 h 50"/>
                <a:gd name="T38" fmla="*/ 73 w 79"/>
                <a:gd name="T39" fmla="*/ 42 h 50"/>
                <a:gd name="T40" fmla="*/ 77 w 79"/>
                <a:gd name="T41" fmla="*/ 41 h 50"/>
                <a:gd name="T42" fmla="*/ 78 w 79"/>
                <a:gd name="T43" fmla="*/ 32 h 50"/>
                <a:gd name="T44" fmla="*/ 83 w 79"/>
                <a:gd name="T45" fmla="*/ 24 h 50"/>
                <a:gd name="T46" fmla="*/ 88 w 79"/>
                <a:gd name="T47" fmla="*/ 18 h 50"/>
                <a:gd name="T48" fmla="*/ 93 w 79"/>
                <a:gd name="T49" fmla="*/ 17 h 50"/>
                <a:gd name="T50" fmla="*/ 95 w 79"/>
                <a:gd name="T51" fmla="*/ 14 h 50"/>
                <a:gd name="T52" fmla="*/ 95 w 79"/>
                <a:gd name="T53" fmla="*/ 11 h 50"/>
                <a:gd name="T54" fmla="*/ 90 w 79"/>
                <a:gd name="T55" fmla="*/ 11 h 50"/>
                <a:gd name="T56" fmla="*/ 90 w 79"/>
                <a:gd name="T57" fmla="*/ 8 h 50"/>
                <a:gd name="T58" fmla="*/ 88 w 79"/>
                <a:gd name="T59" fmla="*/ 6 h 50"/>
                <a:gd name="T60" fmla="*/ 84 w 79"/>
                <a:gd name="T61" fmla="*/ 4 h 50"/>
                <a:gd name="T62" fmla="*/ 78 w 79"/>
                <a:gd name="T63" fmla="*/ 6 h 50"/>
                <a:gd name="T64" fmla="*/ 73 w 79"/>
                <a:gd name="T65" fmla="*/ 0 h 50"/>
                <a:gd name="T66" fmla="*/ 69 w 79"/>
                <a:gd name="T67" fmla="*/ 1 h 50"/>
                <a:gd name="T68" fmla="*/ 61 w 79"/>
                <a:gd name="T69" fmla="*/ 1 h 50"/>
                <a:gd name="T70" fmla="*/ 58 w 79"/>
                <a:gd name="T71" fmla="*/ 6 h 50"/>
                <a:gd name="T72" fmla="*/ 53 w 79"/>
                <a:gd name="T73" fmla="*/ 10 h 50"/>
                <a:gd name="T74" fmla="*/ 47 w 79"/>
                <a:gd name="T75" fmla="*/ 7 h 50"/>
                <a:gd name="T76" fmla="*/ 46 w 79"/>
                <a:gd name="T77" fmla="*/ 12 h 50"/>
                <a:gd name="T78" fmla="*/ 38 w 79"/>
                <a:gd name="T79" fmla="*/ 12 h 50"/>
                <a:gd name="T80" fmla="*/ 35 w 79"/>
                <a:gd name="T81" fmla="*/ 12 h 50"/>
                <a:gd name="T82" fmla="*/ 36 w 79"/>
                <a:gd name="T83" fmla="*/ 16 h 50"/>
                <a:gd name="T84" fmla="*/ 34 w 79"/>
                <a:gd name="T85" fmla="*/ 18 h 50"/>
                <a:gd name="T86" fmla="*/ 18 w 79"/>
                <a:gd name="T87" fmla="*/ 17 h 50"/>
                <a:gd name="T88" fmla="*/ 12 w 79"/>
                <a:gd name="T89" fmla="*/ 12 h 50"/>
                <a:gd name="T90" fmla="*/ 11 w 79"/>
                <a:gd name="T91" fmla="*/ 18 h 50"/>
                <a:gd name="T92" fmla="*/ 8 w 79"/>
                <a:gd name="T93" fmla="*/ 19 h 50"/>
                <a:gd name="T94" fmla="*/ 6 w 79"/>
                <a:gd name="T95" fmla="*/ 23 h 50"/>
                <a:gd name="T96" fmla="*/ 1 w 79"/>
                <a:gd name="T97" fmla="*/ 26 h 50"/>
                <a:gd name="T98" fmla="*/ 4 w 79"/>
                <a:gd name="T99" fmla="*/ 34 h 50"/>
                <a:gd name="T100" fmla="*/ 1 w 79"/>
                <a:gd name="T101" fmla="*/ 34 h 50"/>
                <a:gd name="T102" fmla="*/ 0 w 79"/>
                <a:gd name="T103" fmla="*/ 36 h 50"/>
                <a:gd name="T104" fmla="*/ 1 w 79"/>
                <a:gd name="T105" fmla="*/ 41 h 50"/>
                <a:gd name="T106" fmla="*/ 4 w 79"/>
                <a:gd name="T107" fmla="*/ 44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43" name="Freeform 2590">
              <a:extLst>
                <a:ext uri="{FF2B5EF4-FFF2-40B4-BE49-F238E27FC236}">
                  <a16:creationId xmlns:a16="http://schemas.microsoft.com/office/drawing/2014/main" id="{CBCD801C-A3D3-7041-8EBD-69304B5932FC}"/>
                </a:ext>
              </a:extLst>
            </p:cNvPr>
            <p:cNvSpPr>
              <a:spLocks noChangeAspect="1"/>
            </p:cNvSpPr>
            <p:nvPr/>
          </p:nvSpPr>
          <p:spPr bwMode="auto">
            <a:xfrm>
              <a:off x="4875926" y="3234022"/>
              <a:ext cx="115188" cy="55512"/>
            </a:xfrm>
            <a:custGeom>
              <a:avLst/>
              <a:gdLst>
                <a:gd name="T0" fmla="*/ 77 w 69"/>
                <a:gd name="T1" fmla="*/ 25 h 33"/>
                <a:gd name="T2" fmla="*/ 77 w 69"/>
                <a:gd name="T3" fmla="*/ 22 h 33"/>
                <a:gd name="T4" fmla="*/ 79 w 69"/>
                <a:gd name="T5" fmla="*/ 18 h 33"/>
                <a:gd name="T6" fmla="*/ 81 w 69"/>
                <a:gd name="T7" fmla="*/ 13 h 33"/>
                <a:gd name="T8" fmla="*/ 83 w 69"/>
                <a:gd name="T9" fmla="*/ 11 h 33"/>
                <a:gd name="T10" fmla="*/ 76 w 69"/>
                <a:gd name="T11" fmla="*/ 10 h 33"/>
                <a:gd name="T12" fmla="*/ 71 w 69"/>
                <a:gd name="T13" fmla="*/ 5 h 33"/>
                <a:gd name="T14" fmla="*/ 64 w 69"/>
                <a:gd name="T15" fmla="*/ 4 h 33"/>
                <a:gd name="T16" fmla="*/ 59 w 69"/>
                <a:gd name="T17" fmla="*/ 7 h 33"/>
                <a:gd name="T18" fmla="*/ 57 w 69"/>
                <a:gd name="T19" fmla="*/ 5 h 33"/>
                <a:gd name="T20" fmla="*/ 49 w 69"/>
                <a:gd name="T21" fmla="*/ 5 h 33"/>
                <a:gd name="T22" fmla="*/ 46 w 69"/>
                <a:gd name="T23" fmla="*/ 8 h 33"/>
                <a:gd name="T24" fmla="*/ 42 w 69"/>
                <a:gd name="T25" fmla="*/ 10 h 33"/>
                <a:gd name="T26" fmla="*/ 42 w 69"/>
                <a:gd name="T27" fmla="*/ 6 h 33"/>
                <a:gd name="T28" fmla="*/ 37 w 69"/>
                <a:gd name="T29" fmla="*/ 0 h 33"/>
                <a:gd name="T30" fmla="*/ 32 w 69"/>
                <a:gd name="T31" fmla="*/ 5 h 33"/>
                <a:gd name="T32" fmla="*/ 29 w 69"/>
                <a:gd name="T33" fmla="*/ 2 h 33"/>
                <a:gd name="T34" fmla="*/ 24 w 69"/>
                <a:gd name="T35" fmla="*/ 4 h 33"/>
                <a:gd name="T36" fmla="*/ 19 w 69"/>
                <a:gd name="T37" fmla="*/ 6 h 33"/>
                <a:gd name="T38" fmla="*/ 18 w 69"/>
                <a:gd name="T39" fmla="*/ 11 h 33"/>
                <a:gd name="T40" fmla="*/ 11 w 69"/>
                <a:gd name="T41" fmla="*/ 16 h 33"/>
                <a:gd name="T42" fmla="*/ 5 w 69"/>
                <a:gd name="T43" fmla="*/ 16 h 33"/>
                <a:gd name="T44" fmla="*/ 1 w 69"/>
                <a:gd name="T45" fmla="*/ 19 h 33"/>
                <a:gd name="T46" fmla="*/ 1 w 69"/>
                <a:gd name="T47" fmla="*/ 24 h 33"/>
                <a:gd name="T48" fmla="*/ 1 w 69"/>
                <a:gd name="T49" fmla="*/ 29 h 33"/>
                <a:gd name="T50" fmla="*/ 5 w 69"/>
                <a:gd name="T51" fmla="*/ 34 h 33"/>
                <a:gd name="T52" fmla="*/ 11 w 69"/>
                <a:gd name="T53" fmla="*/ 39 h 33"/>
                <a:gd name="T54" fmla="*/ 26 w 69"/>
                <a:gd name="T55" fmla="*/ 40 h 33"/>
                <a:gd name="T56" fmla="*/ 29 w 69"/>
                <a:gd name="T57" fmla="*/ 38 h 33"/>
                <a:gd name="T58" fmla="*/ 28 w 69"/>
                <a:gd name="T59" fmla="*/ 34 h 33"/>
                <a:gd name="T60" fmla="*/ 31 w 69"/>
                <a:gd name="T61" fmla="*/ 34 h 33"/>
                <a:gd name="T62" fmla="*/ 38 w 69"/>
                <a:gd name="T63" fmla="*/ 34 h 33"/>
                <a:gd name="T64" fmla="*/ 40 w 69"/>
                <a:gd name="T65" fmla="*/ 29 h 33"/>
                <a:gd name="T66" fmla="*/ 46 w 69"/>
                <a:gd name="T67" fmla="*/ 32 h 33"/>
                <a:gd name="T68" fmla="*/ 51 w 69"/>
                <a:gd name="T69" fmla="*/ 28 h 33"/>
                <a:gd name="T70" fmla="*/ 54 w 69"/>
                <a:gd name="T71" fmla="*/ 23 h 33"/>
                <a:gd name="T72" fmla="*/ 61 w 69"/>
                <a:gd name="T73" fmla="*/ 23 h 33"/>
                <a:gd name="T74" fmla="*/ 66 w 69"/>
                <a:gd name="T75" fmla="*/ 22 h 33"/>
                <a:gd name="T76" fmla="*/ 71 w 69"/>
                <a:gd name="T77" fmla="*/ 28 h 33"/>
                <a:gd name="T78" fmla="*/ 77 w 69"/>
                <a:gd name="T79" fmla="*/ 25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44" name="Freeform 2591">
              <a:extLst>
                <a:ext uri="{FF2B5EF4-FFF2-40B4-BE49-F238E27FC236}">
                  <a16:creationId xmlns:a16="http://schemas.microsoft.com/office/drawing/2014/main" id="{B0B180D8-1C7D-8647-AAC8-7D3FEF7B5AA6}"/>
                </a:ext>
              </a:extLst>
            </p:cNvPr>
            <p:cNvSpPr>
              <a:spLocks noChangeAspect="1"/>
            </p:cNvSpPr>
            <p:nvPr/>
          </p:nvSpPr>
          <p:spPr bwMode="auto">
            <a:xfrm>
              <a:off x="4812087" y="3324229"/>
              <a:ext cx="117963" cy="101310"/>
            </a:xfrm>
            <a:custGeom>
              <a:avLst/>
              <a:gdLst>
                <a:gd name="T0" fmla="*/ 81 w 71"/>
                <a:gd name="T1" fmla="*/ 30 h 61"/>
                <a:gd name="T2" fmla="*/ 81 w 71"/>
                <a:gd name="T3" fmla="*/ 26 h 61"/>
                <a:gd name="T4" fmla="*/ 80 w 71"/>
                <a:gd name="T5" fmla="*/ 19 h 61"/>
                <a:gd name="T6" fmla="*/ 75 w 71"/>
                <a:gd name="T7" fmla="*/ 14 h 61"/>
                <a:gd name="T8" fmla="*/ 63 w 71"/>
                <a:gd name="T9" fmla="*/ 16 h 61"/>
                <a:gd name="T10" fmla="*/ 51 w 71"/>
                <a:gd name="T11" fmla="*/ 8 h 61"/>
                <a:gd name="T12" fmla="*/ 49 w 71"/>
                <a:gd name="T13" fmla="*/ 5 h 61"/>
                <a:gd name="T14" fmla="*/ 43 w 71"/>
                <a:gd name="T15" fmla="*/ 1 h 61"/>
                <a:gd name="T16" fmla="*/ 40 w 71"/>
                <a:gd name="T17" fmla="*/ 4 h 61"/>
                <a:gd name="T18" fmla="*/ 31 w 71"/>
                <a:gd name="T19" fmla="*/ 16 h 61"/>
                <a:gd name="T20" fmla="*/ 26 w 71"/>
                <a:gd name="T21" fmla="*/ 24 h 61"/>
                <a:gd name="T22" fmla="*/ 18 w 71"/>
                <a:gd name="T23" fmla="*/ 23 h 61"/>
                <a:gd name="T24" fmla="*/ 12 w 71"/>
                <a:gd name="T25" fmla="*/ 23 h 61"/>
                <a:gd name="T26" fmla="*/ 6 w 71"/>
                <a:gd name="T27" fmla="*/ 24 h 61"/>
                <a:gd name="T28" fmla="*/ 0 w 71"/>
                <a:gd name="T29" fmla="*/ 23 h 61"/>
                <a:gd name="T30" fmla="*/ 7 w 71"/>
                <a:gd name="T31" fmla="*/ 37 h 61"/>
                <a:gd name="T32" fmla="*/ 12 w 71"/>
                <a:gd name="T33" fmla="*/ 25 h 61"/>
                <a:gd name="T34" fmla="*/ 20 w 71"/>
                <a:gd name="T35" fmla="*/ 31 h 61"/>
                <a:gd name="T36" fmla="*/ 24 w 71"/>
                <a:gd name="T37" fmla="*/ 42 h 61"/>
                <a:gd name="T38" fmla="*/ 28 w 71"/>
                <a:gd name="T39" fmla="*/ 51 h 61"/>
                <a:gd name="T40" fmla="*/ 36 w 71"/>
                <a:gd name="T41" fmla="*/ 59 h 61"/>
                <a:gd name="T42" fmla="*/ 45 w 71"/>
                <a:gd name="T43" fmla="*/ 63 h 61"/>
                <a:gd name="T44" fmla="*/ 62 w 71"/>
                <a:gd name="T45" fmla="*/ 73 h 61"/>
                <a:gd name="T46" fmla="*/ 53 w 71"/>
                <a:gd name="T47" fmla="*/ 61 h 61"/>
                <a:gd name="T48" fmla="*/ 42 w 71"/>
                <a:gd name="T49" fmla="*/ 49 h 61"/>
                <a:gd name="T50" fmla="*/ 36 w 71"/>
                <a:gd name="T51" fmla="*/ 37 h 61"/>
                <a:gd name="T52" fmla="*/ 34 w 71"/>
                <a:gd name="T53" fmla="*/ 30 h 61"/>
                <a:gd name="T54" fmla="*/ 42 w 71"/>
                <a:gd name="T55" fmla="*/ 32 h 61"/>
                <a:gd name="T56" fmla="*/ 47 w 71"/>
                <a:gd name="T57" fmla="*/ 28 h 61"/>
                <a:gd name="T58" fmla="*/ 55 w 71"/>
                <a:gd name="T59" fmla="*/ 29 h 61"/>
                <a:gd name="T60" fmla="*/ 63 w 71"/>
                <a:gd name="T61" fmla="*/ 32 h 61"/>
                <a:gd name="T62" fmla="*/ 74 w 71"/>
                <a:gd name="T63" fmla="*/ 31 h 61"/>
                <a:gd name="T64" fmla="*/ 79 w 71"/>
                <a:gd name="T65" fmla="*/ 3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45" name="Freeform 2592">
              <a:extLst>
                <a:ext uri="{FF2B5EF4-FFF2-40B4-BE49-F238E27FC236}">
                  <a16:creationId xmlns:a16="http://schemas.microsoft.com/office/drawing/2014/main" id="{F9135260-C234-1D47-8937-36D79C92DCBD}"/>
                </a:ext>
              </a:extLst>
            </p:cNvPr>
            <p:cNvSpPr>
              <a:spLocks noChangeAspect="1"/>
            </p:cNvSpPr>
            <p:nvPr/>
          </p:nvSpPr>
          <p:spPr bwMode="auto">
            <a:xfrm>
              <a:off x="4856497" y="3361699"/>
              <a:ext cx="81881" cy="77717"/>
            </a:xfrm>
            <a:custGeom>
              <a:avLst/>
              <a:gdLst>
                <a:gd name="T0" fmla="*/ 30 w 49"/>
                <a:gd name="T1" fmla="*/ 46 h 46"/>
                <a:gd name="T2" fmla="*/ 26 w 49"/>
                <a:gd name="T3" fmla="*/ 41 h 46"/>
                <a:gd name="T4" fmla="*/ 20 w 49"/>
                <a:gd name="T5" fmla="*/ 34 h 46"/>
                <a:gd name="T6" fmla="*/ 14 w 49"/>
                <a:gd name="T7" fmla="*/ 27 h 46"/>
                <a:gd name="T8" fmla="*/ 10 w 49"/>
                <a:gd name="T9" fmla="*/ 22 h 46"/>
                <a:gd name="T10" fmla="*/ 7 w 49"/>
                <a:gd name="T11" fmla="*/ 16 h 46"/>
                <a:gd name="T12" fmla="*/ 4 w 49"/>
                <a:gd name="T13" fmla="*/ 10 h 46"/>
                <a:gd name="T14" fmla="*/ 1 w 49"/>
                <a:gd name="T15" fmla="*/ 10 h 46"/>
                <a:gd name="T16" fmla="*/ 1 w 49"/>
                <a:gd name="T17" fmla="*/ 2 h 46"/>
                <a:gd name="T18" fmla="*/ 4 w 49"/>
                <a:gd name="T19" fmla="*/ 1 h 46"/>
                <a:gd name="T20" fmla="*/ 10 w 49"/>
                <a:gd name="T21" fmla="*/ 5 h 46"/>
                <a:gd name="T22" fmla="*/ 12 w 49"/>
                <a:gd name="T23" fmla="*/ 2 h 46"/>
                <a:gd name="T24" fmla="*/ 14 w 49"/>
                <a:gd name="T25" fmla="*/ 0 h 46"/>
                <a:gd name="T26" fmla="*/ 17 w 49"/>
                <a:gd name="T27" fmla="*/ 2 h 46"/>
                <a:gd name="T28" fmla="*/ 23 w 49"/>
                <a:gd name="T29" fmla="*/ 1 h 46"/>
                <a:gd name="T30" fmla="*/ 31 w 49"/>
                <a:gd name="T31" fmla="*/ 2 h 46"/>
                <a:gd name="T32" fmla="*/ 31 w 49"/>
                <a:gd name="T33" fmla="*/ 5 h 46"/>
                <a:gd name="T34" fmla="*/ 34 w 49"/>
                <a:gd name="T35" fmla="*/ 4 h 46"/>
                <a:gd name="T36" fmla="*/ 42 w 49"/>
                <a:gd name="T37" fmla="*/ 4 h 46"/>
                <a:gd name="T38" fmla="*/ 46 w 49"/>
                <a:gd name="T39" fmla="*/ 5 h 46"/>
                <a:gd name="T40" fmla="*/ 47 w 49"/>
                <a:gd name="T41" fmla="*/ 9 h 46"/>
                <a:gd name="T42" fmla="*/ 51 w 49"/>
                <a:gd name="T43" fmla="*/ 7 h 46"/>
                <a:gd name="T44" fmla="*/ 54 w 49"/>
                <a:gd name="T45" fmla="*/ 7 h 46"/>
                <a:gd name="T46" fmla="*/ 51 w 49"/>
                <a:gd name="T47" fmla="*/ 18 h 46"/>
                <a:gd name="T48" fmla="*/ 58 w 49"/>
                <a:gd name="T49" fmla="*/ 26 h 46"/>
                <a:gd name="T50" fmla="*/ 53 w 49"/>
                <a:gd name="T51" fmla="*/ 26 h 46"/>
                <a:gd name="T52" fmla="*/ 58 w 49"/>
                <a:gd name="T53" fmla="*/ 34 h 46"/>
                <a:gd name="T54" fmla="*/ 53 w 49"/>
                <a:gd name="T55" fmla="*/ 34 h 46"/>
                <a:gd name="T56" fmla="*/ 49 w 49"/>
                <a:gd name="T57" fmla="*/ 35 h 46"/>
                <a:gd name="T58" fmla="*/ 49 w 49"/>
                <a:gd name="T59" fmla="*/ 40 h 46"/>
                <a:gd name="T60" fmla="*/ 45 w 49"/>
                <a:gd name="T61" fmla="*/ 45 h 46"/>
                <a:gd name="T62" fmla="*/ 41 w 49"/>
                <a:gd name="T63" fmla="*/ 49 h 46"/>
                <a:gd name="T64" fmla="*/ 42 w 49"/>
                <a:gd name="T65" fmla="*/ 56 h 46"/>
                <a:gd name="T66" fmla="*/ 34 w 49"/>
                <a:gd name="T67" fmla="*/ 49 h 46"/>
                <a:gd name="T68" fmla="*/ 30 w 49"/>
                <a:gd name="T69" fmla="*/ 4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46" name="Freeform 2593">
              <a:extLst>
                <a:ext uri="{FF2B5EF4-FFF2-40B4-BE49-F238E27FC236}">
                  <a16:creationId xmlns:a16="http://schemas.microsoft.com/office/drawing/2014/main" id="{68927CC7-8EC2-8A4A-B9DD-8282317B27E8}"/>
                </a:ext>
              </a:extLst>
            </p:cNvPr>
            <p:cNvSpPr>
              <a:spLocks noChangeAspect="1"/>
            </p:cNvSpPr>
            <p:nvPr/>
          </p:nvSpPr>
          <p:spPr bwMode="auto">
            <a:xfrm>
              <a:off x="4913396" y="3333944"/>
              <a:ext cx="91595" cy="123514"/>
            </a:xfrm>
            <a:custGeom>
              <a:avLst/>
              <a:gdLst>
                <a:gd name="T0" fmla="*/ 25 w 55"/>
                <a:gd name="T1" fmla="*/ 1 h 74"/>
                <a:gd name="T2" fmla="*/ 29 w 55"/>
                <a:gd name="T3" fmla="*/ 7 h 74"/>
                <a:gd name="T4" fmla="*/ 32 w 55"/>
                <a:gd name="T5" fmla="*/ 12 h 74"/>
                <a:gd name="T6" fmla="*/ 35 w 55"/>
                <a:gd name="T7" fmla="*/ 18 h 74"/>
                <a:gd name="T8" fmla="*/ 43 w 55"/>
                <a:gd name="T9" fmla="*/ 23 h 74"/>
                <a:gd name="T10" fmla="*/ 43 w 55"/>
                <a:gd name="T11" fmla="*/ 30 h 74"/>
                <a:gd name="T12" fmla="*/ 50 w 55"/>
                <a:gd name="T13" fmla="*/ 34 h 74"/>
                <a:gd name="T14" fmla="*/ 55 w 55"/>
                <a:gd name="T15" fmla="*/ 36 h 74"/>
                <a:gd name="T16" fmla="*/ 56 w 55"/>
                <a:gd name="T17" fmla="*/ 32 h 74"/>
                <a:gd name="T18" fmla="*/ 60 w 55"/>
                <a:gd name="T19" fmla="*/ 35 h 74"/>
                <a:gd name="T20" fmla="*/ 58 w 55"/>
                <a:gd name="T21" fmla="*/ 37 h 74"/>
                <a:gd name="T22" fmla="*/ 59 w 55"/>
                <a:gd name="T23" fmla="*/ 40 h 74"/>
                <a:gd name="T24" fmla="*/ 55 w 55"/>
                <a:gd name="T25" fmla="*/ 46 h 74"/>
                <a:gd name="T26" fmla="*/ 55 w 55"/>
                <a:gd name="T27" fmla="*/ 55 h 74"/>
                <a:gd name="T28" fmla="*/ 61 w 55"/>
                <a:gd name="T29" fmla="*/ 61 h 74"/>
                <a:gd name="T30" fmla="*/ 65 w 55"/>
                <a:gd name="T31" fmla="*/ 65 h 74"/>
                <a:gd name="T32" fmla="*/ 58 w 55"/>
                <a:gd name="T33" fmla="*/ 69 h 74"/>
                <a:gd name="T34" fmla="*/ 58 w 55"/>
                <a:gd name="T35" fmla="*/ 78 h 74"/>
                <a:gd name="T36" fmla="*/ 54 w 55"/>
                <a:gd name="T37" fmla="*/ 81 h 74"/>
                <a:gd name="T38" fmla="*/ 46 w 55"/>
                <a:gd name="T39" fmla="*/ 79 h 74"/>
                <a:gd name="T40" fmla="*/ 42 w 55"/>
                <a:gd name="T41" fmla="*/ 83 h 74"/>
                <a:gd name="T42" fmla="*/ 38 w 55"/>
                <a:gd name="T43" fmla="*/ 82 h 74"/>
                <a:gd name="T44" fmla="*/ 35 w 55"/>
                <a:gd name="T45" fmla="*/ 85 h 74"/>
                <a:gd name="T46" fmla="*/ 35 w 55"/>
                <a:gd name="T47" fmla="*/ 89 h 74"/>
                <a:gd name="T48" fmla="*/ 32 w 55"/>
                <a:gd name="T49" fmla="*/ 89 h 74"/>
                <a:gd name="T50" fmla="*/ 32 w 55"/>
                <a:gd name="T51" fmla="*/ 82 h 74"/>
                <a:gd name="T52" fmla="*/ 28 w 55"/>
                <a:gd name="T53" fmla="*/ 77 h 74"/>
                <a:gd name="T54" fmla="*/ 22 w 55"/>
                <a:gd name="T55" fmla="*/ 75 h 74"/>
                <a:gd name="T56" fmla="*/ 18 w 55"/>
                <a:gd name="T57" fmla="*/ 75 h 74"/>
                <a:gd name="T58" fmla="*/ 16 w 55"/>
                <a:gd name="T59" fmla="*/ 79 h 74"/>
                <a:gd name="T60" fmla="*/ 11 w 55"/>
                <a:gd name="T61" fmla="*/ 81 h 74"/>
                <a:gd name="T62" fmla="*/ 16 w 55"/>
                <a:gd name="T63" fmla="*/ 84 h 74"/>
                <a:gd name="T64" fmla="*/ 16 w 55"/>
                <a:gd name="T65" fmla="*/ 89 h 74"/>
                <a:gd name="T66" fmla="*/ 8 w 55"/>
                <a:gd name="T67" fmla="*/ 82 h 74"/>
                <a:gd name="T68" fmla="*/ 4 w 55"/>
                <a:gd name="T69" fmla="*/ 79 h 74"/>
                <a:gd name="T70" fmla="*/ 6 w 55"/>
                <a:gd name="T71" fmla="*/ 77 h 74"/>
                <a:gd name="T72" fmla="*/ 5 w 55"/>
                <a:gd name="T73" fmla="*/ 76 h 74"/>
                <a:gd name="T74" fmla="*/ 1 w 55"/>
                <a:gd name="T75" fmla="*/ 76 h 74"/>
                <a:gd name="T76" fmla="*/ 0 w 55"/>
                <a:gd name="T77" fmla="*/ 69 h 74"/>
                <a:gd name="T78" fmla="*/ 4 w 55"/>
                <a:gd name="T79" fmla="*/ 65 h 74"/>
                <a:gd name="T80" fmla="*/ 8 w 55"/>
                <a:gd name="T81" fmla="*/ 60 h 74"/>
                <a:gd name="T82" fmla="*/ 8 w 55"/>
                <a:gd name="T83" fmla="*/ 55 h 74"/>
                <a:gd name="T84" fmla="*/ 12 w 55"/>
                <a:gd name="T85" fmla="*/ 54 h 74"/>
                <a:gd name="T86" fmla="*/ 17 w 55"/>
                <a:gd name="T87" fmla="*/ 54 h 74"/>
                <a:gd name="T88" fmla="*/ 12 w 55"/>
                <a:gd name="T89" fmla="*/ 46 h 74"/>
                <a:gd name="T90" fmla="*/ 17 w 55"/>
                <a:gd name="T91" fmla="*/ 46 h 74"/>
                <a:gd name="T92" fmla="*/ 10 w 55"/>
                <a:gd name="T93" fmla="*/ 38 h 74"/>
                <a:gd name="T94" fmla="*/ 13 w 55"/>
                <a:gd name="T95" fmla="*/ 28 h 74"/>
                <a:gd name="T96" fmla="*/ 10 w 55"/>
                <a:gd name="T97" fmla="*/ 28 h 74"/>
                <a:gd name="T98" fmla="*/ 8 w 55"/>
                <a:gd name="T99" fmla="*/ 23 h 74"/>
                <a:gd name="T100" fmla="*/ 12 w 55"/>
                <a:gd name="T101" fmla="*/ 20 h 74"/>
                <a:gd name="T102" fmla="*/ 8 w 55"/>
                <a:gd name="T103" fmla="*/ 19 h 74"/>
                <a:gd name="T104" fmla="*/ 7 w 55"/>
                <a:gd name="T105" fmla="*/ 16 h 74"/>
                <a:gd name="T106" fmla="*/ 7 w 55"/>
                <a:gd name="T107" fmla="*/ 12 h 74"/>
                <a:gd name="T108" fmla="*/ 5 w 55"/>
                <a:gd name="T109" fmla="*/ 7 h 74"/>
                <a:gd name="T110" fmla="*/ 8 w 55"/>
                <a:gd name="T111" fmla="*/ 4 h 74"/>
                <a:gd name="T112" fmla="*/ 14 w 55"/>
                <a:gd name="T113" fmla="*/ 2 h 74"/>
                <a:gd name="T114" fmla="*/ 18 w 55"/>
                <a:gd name="T115" fmla="*/ 0 h 74"/>
                <a:gd name="T116" fmla="*/ 25 w 55"/>
                <a:gd name="T117" fmla="*/ 1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47" name="Freeform 2594">
              <a:extLst>
                <a:ext uri="{FF2B5EF4-FFF2-40B4-BE49-F238E27FC236}">
                  <a16:creationId xmlns:a16="http://schemas.microsoft.com/office/drawing/2014/main" id="{9ABF7FB5-3313-224E-81AE-7D98A6D299B2}"/>
                </a:ext>
              </a:extLst>
            </p:cNvPr>
            <p:cNvSpPr>
              <a:spLocks noChangeAspect="1"/>
            </p:cNvSpPr>
            <p:nvPr/>
          </p:nvSpPr>
          <p:spPr bwMode="auto">
            <a:xfrm>
              <a:off x="4956418" y="3442193"/>
              <a:ext cx="49961" cy="43022"/>
            </a:xfrm>
            <a:custGeom>
              <a:avLst/>
              <a:gdLst>
                <a:gd name="T0" fmla="*/ 35 w 30"/>
                <a:gd name="T1" fmla="*/ 19 h 26"/>
                <a:gd name="T2" fmla="*/ 31 w 30"/>
                <a:gd name="T3" fmla="*/ 20 h 26"/>
                <a:gd name="T4" fmla="*/ 22 w 30"/>
                <a:gd name="T5" fmla="*/ 24 h 26"/>
                <a:gd name="T6" fmla="*/ 17 w 30"/>
                <a:gd name="T7" fmla="*/ 30 h 26"/>
                <a:gd name="T8" fmla="*/ 8 w 30"/>
                <a:gd name="T9" fmla="*/ 31 h 26"/>
                <a:gd name="T10" fmla="*/ 5 w 30"/>
                <a:gd name="T11" fmla="*/ 29 h 26"/>
                <a:gd name="T12" fmla="*/ 1 w 30"/>
                <a:gd name="T13" fmla="*/ 24 h 26"/>
                <a:gd name="T14" fmla="*/ 1 w 30"/>
                <a:gd name="T15" fmla="*/ 17 h 26"/>
                <a:gd name="T16" fmla="*/ 1 w 30"/>
                <a:gd name="T17" fmla="*/ 11 h 26"/>
                <a:gd name="T18" fmla="*/ 4 w 30"/>
                <a:gd name="T19" fmla="*/ 11 h 26"/>
                <a:gd name="T20" fmla="*/ 4 w 30"/>
                <a:gd name="T21" fmla="*/ 7 h 26"/>
                <a:gd name="T22" fmla="*/ 7 w 30"/>
                <a:gd name="T23" fmla="*/ 4 h 26"/>
                <a:gd name="T24" fmla="*/ 11 w 30"/>
                <a:gd name="T25" fmla="*/ 5 h 26"/>
                <a:gd name="T26" fmla="*/ 14 w 30"/>
                <a:gd name="T27" fmla="*/ 1 h 26"/>
                <a:gd name="T28" fmla="*/ 23 w 30"/>
                <a:gd name="T29" fmla="*/ 2 h 26"/>
                <a:gd name="T30" fmla="*/ 26 w 30"/>
                <a:gd name="T31" fmla="*/ 0 h 26"/>
                <a:gd name="T32" fmla="*/ 28 w 30"/>
                <a:gd name="T33" fmla="*/ 5 h 26"/>
                <a:gd name="T34" fmla="*/ 34 w 30"/>
                <a:gd name="T35" fmla="*/ 7 h 26"/>
                <a:gd name="T36" fmla="*/ 35 w 30"/>
                <a:gd name="T37" fmla="*/ 13 h 26"/>
                <a:gd name="T38" fmla="*/ 35 w 30"/>
                <a:gd name="T39" fmla="*/ 19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48" name="Freeform 2595">
              <a:extLst>
                <a:ext uri="{FF2B5EF4-FFF2-40B4-BE49-F238E27FC236}">
                  <a16:creationId xmlns:a16="http://schemas.microsoft.com/office/drawing/2014/main" id="{CB09B79B-F080-CB4B-94F0-6ECC05DB553D}"/>
                </a:ext>
              </a:extLst>
            </p:cNvPr>
            <p:cNvSpPr>
              <a:spLocks noChangeAspect="1"/>
            </p:cNvSpPr>
            <p:nvPr/>
          </p:nvSpPr>
          <p:spPr bwMode="auto">
            <a:xfrm>
              <a:off x="4932826" y="3435254"/>
              <a:ext cx="37471" cy="83268"/>
            </a:xfrm>
            <a:custGeom>
              <a:avLst/>
              <a:gdLst>
                <a:gd name="T0" fmla="*/ 14 w 22"/>
                <a:gd name="T1" fmla="*/ 60 h 50"/>
                <a:gd name="T2" fmla="*/ 9 w 22"/>
                <a:gd name="T3" fmla="*/ 52 h 50"/>
                <a:gd name="T4" fmla="*/ 1 w 22"/>
                <a:gd name="T5" fmla="*/ 46 h 50"/>
                <a:gd name="T6" fmla="*/ 2 w 22"/>
                <a:gd name="T7" fmla="*/ 43 h 50"/>
                <a:gd name="T8" fmla="*/ 0 w 22"/>
                <a:gd name="T9" fmla="*/ 40 h 50"/>
                <a:gd name="T10" fmla="*/ 1 w 22"/>
                <a:gd name="T11" fmla="*/ 38 h 50"/>
                <a:gd name="T12" fmla="*/ 1 w 22"/>
                <a:gd name="T13" fmla="*/ 32 h 50"/>
                <a:gd name="T14" fmla="*/ 2 w 22"/>
                <a:gd name="T15" fmla="*/ 24 h 50"/>
                <a:gd name="T16" fmla="*/ 1 w 22"/>
                <a:gd name="T17" fmla="*/ 17 h 50"/>
                <a:gd name="T18" fmla="*/ 1 w 22"/>
                <a:gd name="T19" fmla="*/ 12 h 50"/>
                <a:gd name="T20" fmla="*/ 1 w 22"/>
                <a:gd name="T21" fmla="*/ 6 h 50"/>
                <a:gd name="T22" fmla="*/ 4 w 22"/>
                <a:gd name="T23" fmla="*/ 1 h 50"/>
                <a:gd name="T24" fmla="*/ 7 w 22"/>
                <a:gd name="T25" fmla="*/ 1 h 50"/>
                <a:gd name="T26" fmla="*/ 14 w 22"/>
                <a:gd name="T27" fmla="*/ 4 h 50"/>
                <a:gd name="T28" fmla="*/ 18 w 22"/>
                <a:gd name="T29" fmla="*/ 8 h 50"/>
                <a:gd name="T30" fmla="*/ 18 w 22"/>
                <a:gd name="T31" fmla="*/ 16 h 50"/>
                <a:gd name="T32" fmla="*/ 18 w 22"/>
                <a:gd name="T33" fmla="*/ 22 h 50"/>
                <a:gd name="T34" fmla="*/ 18 w 22"/>
                <a:gd name="T35" fmla="*/ 29 h 50"/>
                <a:gd name="T36" fmla="*/ 22 w 22"/>
                <a:gd name="T37" fmla="*/ 34 h 50"/>
                <a:gd name="T38" fmla="*/ 26 w 22"/>
                <a:gd name="T39" fmla="*/ 36 h 50"/>
                <a:gd name="T40" fmla="*/ 27 w 22"/>
                <a:gd name="T41" fmla="*/ 41 h 50"/>
                <a:gd name="T42" fmla="*/ 23 w 22"/>
                <a:gd name="T43" fmla="*/ 43 h 50"/>
                <a:gd name="T44" fmla="*/ 22 w 22"/>
                <a:gd name="T45" fmla="*/ 50 h 50"/>
                <a:gd name="T46" fmla="*/ 17 w 22"/>
                <a:gd name="T47" fmla="*/ 52 h 50"/>
                <a:gd name="T48" fmla="*/ 17 w 22"/>
                <a:gd name="T49" fmla="*/ 56 h 50"/>
                <a:gd name="T50" fmla="*/ 14 w 22"/>
                <a:gd name="T51" fmla="*/ 6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49" name="Freeform 2596">
              <a:extLst>
                <a:ext uri="{FF2B5EF4-FFF2-40B4-BE49-F238E27FC236}">
                  <a16:creationId xmlns:a16="http://schemas.microsoft.com/office/drawing/2014/main" id="{7181B02B-FE0F-2949-9351-44611886270F}"/>
                </a:ext>
              </a:extLst>
            </p:cNvPr>
            <p:cNvSpPr>
              <a:spLocks noChangeAspect="1"/>
            </p:cNvSpPr>
            <p:nvPr/>
          </p:nvSpPr>
          <p:spPr bwMode="auto">
            <a:xfrm>
              <a:off x="4950866" y="3461620"/>
              <a:ext cx="127677" cy="144331"/>
            </a:xfrm>
            <a:custGeom>
              <a:avLst/>
              <a:gdLst>
                <a:gd name="T0" fmla="*/ 87 w 76"/>
                <a:gd name="T1" fmla="*/ 15 h 86"/>
                <a:gd name="T2" fmla="*/ 92 w 76"/>
                <a:gd name="T3" fmla="*/ 6 h 86"/>
                <a:gd name="T4" fmla="*/ 87 w 76"/>
                <a:gd name="T5" fmla="*/ 0 h 86"/>
                <a:gd name="T6" fmla="*/ 76 w 76"/>
                <a:gd name="T7" fmla="*/ 7 h 86"/>
                <a:gd name="T8" fmla="*/ 64 w 76"/>
                <a:gd name="T9" fmla="*/ 5 h 86"/>
                <a:gd name="T10" fmla="*/ 56 w 76"/>
                <a:gd name="T11" fmla="*/ 2 h 86"/>
                <a:gd name="T12" fmla="*/ 44 w 76"/>
                <a:gd name="T13" fmla="*/ 5 h 86"/>
                <a:gd name="T14" fmla="*/ 35 w 76"/>
                <a:gd name="T15" fmla="*/ 6 h 86"/>
                <a:gd name="T16" fmla="*/ 21 w 76"/>
                <a:gd name="T17" fmla="*/ 16 h 86"/>
                <a:gd name="T18" fmla="*/ 13 w 76"/>
                <a:gd name="T19" fmla="*/ 22 h 86"/>
                <a:gd name="T20" fmla="*/ 8 w 76"/>
                <a:gd name="T21" fmla="*/ 31 h 86"/>
                <a:gd name="T22" fmla="*/ 4 w 76"/>
                <a:gd name="T23" fmla="*/ 37 h 86"/>
                <a:gd name="T24" fmla="*/ 4 w 76"/>
                <a:gd name="T25" fmla="*/ 47 h 86"/>
                <a:gd name="T26" fmla="*/ 15 w 76"/>
                <a:gd name="T27" fmla="*/ 53 h 86"/>
                <a:gd name="T28" fmla="*/ 12 w 76"/>
                <a:gd name="T29" fmla="*/ 59 h 86"/>
                <a:gd name="T30" fmla="*/ 16 w 76"/>
                <a:gd name="T31" fmla="*/ 67 h 86"/>
                <a:gd name="T32" fmla="*/ 22 w 76"/>
                <a:gd name="T33" fmla="*/ 67 h 86"/>
                <a:gd name="T34" fmla="*/ 34 w 76"/>
                <a:gd name="T35" fmla="*/ 65 h 86"/>
                <a:gd name="T36" fmla="*/ 47 w 76"/>
                <a:gd name="T37" fmla="*/ 70 h 86"/>
                <a:gd name="T38" fmla="*/ 40 w 76"/>
                <a:gd name="T39" fmla="*/ 73 h 86"/>
                <a:gd name="T40" fmla="*/ 24 w 76"/>
                <a:gd name="T41" fmla="*/ 70 h 86"/>
                <a:gd name="T42" fmla="*/ 16 w 76"/>
                <a:gd name="T43" fmla="*/ 75 h 86"/>
                <a:gd name="T44" fmla="*/ 24 w 76"/>
                <a:gd name="T45" fmla="*/ 87 h 86"/>
                <a:gd name="T46" fmla="*/ 28 w 76"/>
                <a:gd name="T47" fmla="*/ 98 h 86"/>
                <a:gd name="T48" fmla="*/ 35 w 76"/>
                <a:gd name="T49" fmla="*/ 98 h 86"/>
                <a:gd name="T50" fmla="*/ 38 w 76"/>
                <a:gd name="T51" fmla="*/ 104 h 86"/>
                <a:gd name="T52" fmla="*/ 41 w 76"/>
                <a:gd name="T53" fmla="*/ 97 h 86"/>
                <a:gd name="T54" fmla="*/ 47 w 76"/>
                <a:gd name="T55" fmla="*/ 103 h 86"/>
                <a:gd name="T56" fmla="*/ 45 w 76"/>
                <a:gd name="T57" fmla="*/ 94 h 86"/>
                <a:gd name="T58" fmla="*/ 45 w 76"/>
                <a:gd name="T59" fmla="*/ 83 h 86"/>
                <a:gd name="T60" fmla="*/ 51 w 76"/>
                <a:gd name="T61" fmla="*/ 83 h 86"/>
                <a:gd name="T62" fmla="*/ 46 w 76"/>
                <a:gd name="T63" fmla="*/ 75 h 86"/>
                <a:gd name="T64" fmla="*/ 56 w 76"/>
                <a:gd name="T65" fmla="*/ 75 h 86"/>
                <a:gd name="T66" fmla="*/ 59 w 76"/>
                <a:gd name="T67" fmla="*/ 76 h 86"/>
                <a:gd name="T68" fmla="*/ 51 w 76"/>
                <a:gd name="T69" fmla="*/ 65 h 86"/>
                <a:gd name="T70" fmla="*/ 36 w 76"/>
                <a:gd name="T71" fmla="*/ 56 h 86"/>
                <a:gd name="T72" fmla="*/ 40 w 76"/>
                <a:gd name="T73" fmla="*/ 47 h 86"/>
                <a:gd name="T74" fmla="*/ 46 w 76"/>
                <a:gd name="T75" fmla="*/ 50 h 86"/>
                <a:gd name="T76" fmla="*/ 41 w 76"/>
                <a:gd name="T77" fmla="*/ 40 h 86"/>
                <a:gd name="T78" fmla="*/ 35 w 76"/>
                <a:gd name="T79" fmla="*/ 25 h 86"/>
                <a:gd name="T80" fmla="*/ 45 w 76"/>
                <a:gd name="T81" fmla="*/ 28 h 86"/>
                <a:gd name="T82" fmla="*/ 52 w 76"/>
                <a:gd name="T83" fmla="*/ 34 h 86"/>
                <a:gd name="T84" fmla="*/ 51 w 76"/>
                <a:gd name="T85" fmla="*/ 29 h 86"/>
                <a:gd name="T86" fmla="*/ 57 w 76"/>
                <a:gd name="T87" fmla="*/ 33 h 86"/>
                <a:gd name="T88" fmla="*/ 56 w 76"/>
                <a:gd name="T89" fmla="*/ 27 h 86"/>
                <a:gd name="T90" fmla="*/ 62 w 76"/>
                <a:gd name="T91" fmla="*/ 28 h 86"/>
                <a:gd name="T92" fmla="*/ 52 w 76"/>
                <a:gd name="T93" fmla="*/ 18 h 86"/>
                <a:gd name="T94" fmla="*/ 57 w 76"/>
                <a:gd name="T95" fmla="*/ 19 h 86"/>
                <a:gd name="T96" fmla="*/ 68 w 76"/>
                <a:gd name="T97" fmla="*/ 17 h 86"/>
                <a:gd name="T98" fmla="*/ 80 w 76"/>
                <a:gd name="T99" fmla="*/ 1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50" name="Freeform 2597">
              <a:extLst>
                <a:ext uri="{FF2B5EF4-FFF2-40B4-BE49-F238E27FC236}">
                  <a16:creationId xmlns:a16="http://schemas.microsoft.com/office/drawing/2014/main" id="{D13549BC-0EE0-0141-91CD-15AF72466CDF}"/>
                </a:ext>
              </a:extLst>
            </p:cNvPr>
            <p:cNvSpPr>
              <a:spLocks noChangeAspect="1"/>
            </p:cNvSpPr>
            <p:nvPr/>
          </p:nvSpPr>
          <p:spPr bwMode="auto">
            <a:xfrm>
              <a:off x="5067441" y="3449132"/>
              <a:ext cx="58288" cy="44410"/>
            </a:xfrm>
            <a:custGeom>
              <a:avLst/>
              <a:gdLst>
                <a:gd name="T0" fmla="*/ 26 w 35"/>
                <a:gd name="T1" fmla="*/ 2 h 27"/>
                <a:gd name="T2" fmla="*/ 30 w 35"/>
                <a:gd name="T3" fmla="*/ 2 h 27"/>
                <a:gd name="T4" fmla="*/ 30 w 35"/>
                <a:gd name="T5" fmla="*/ 6 h 27"/>
                <a:gd name="T6" fmla="*/ 32 w 35"/>
                <a:gd name="T7" fmla="*/ 14 h 27"/>
                <a:gd name="T8" fmla="*/ 41 w 35"/>
                <a:gd name="T9" fmla="*/ 17 h 27"/>
                <a:gd name="T10" fmla="*/ 38 w 35"/>
                <a:gd name="T11" fmla="*/ 21 h 27"/>
                <a:gd name="T12" fmla="*/ 34 w 35"/>
                <a:gd name="T13" fmla="*/ 20 h 27"/>
                <a:gd name="T14" fmla="*/ 29 w 35"/>
                <a:gd name="T15" fmla="*/ 21 h 27"/>
                <a:gd name="T16" fmla="*/ 23 w 35"/>
                <a:gd name="T17" fmla="*/ 21 h 27"/>
                <a:gd name="T18" fmla="*/ 18 w 35"/>
                <a:gd name="T19" fmla="*/ 27 h 27"/>
                <a:gd name="T20" fmla="*/ 12 w 35"/>
                <a:gd name="T21" fmla="*/ 32 h 27"/>
                <a:gd name="T22" fmla="*/ 12 w 35"/>
                <a:gd name="T23" fmla="*/ 28 h 27"/>
                <a:gd name="T24" fmla="*/ 1 w 35"/>
                <a:gd name="T25" fmla="*/ 30 h 27"/>
                <a:gd name="T26" fmla="*/ 1 w 35"/>
                <a:gd name="T27" fmla="*/ 27 h 27"/>
                <a:gd name="T28" fmla="*/ 2 w 35"/>
                <a:gd name="T29" fmla="*/ 24 h 27"/>
                <a:gd name="T30" fmla="*/ 2 w 35"/>
                <a:gd name="T31" fmla="*/ 18 h 27"/>
                <a:gd name="T32" fmla="*/ 7 w 35"/>
                <a:gd name="T33" fmla="*/ 15 h 27"/>
                <a:gd name="T34" fmla="*/ 7 w 35"/>
                <a:gd name="T35" fmla="*/ 12 h 27"/>
                <a:gd name="T36" fmla="*/ 2 w 35"/>
                <a:gd name="T37" fmla="*/ 9 h 27"/>
                <a:gd name="T38" fmla="*/ 2 w 35"/>
                <a:gd name="T39" fmla="*/ 5 h 27"/>
                <a:gd name="T40" fmla="*/ 7 w 35"/>
                <a:gd name="T41" fmla="*/ 4 h 27"/>
                <a:gd name="T42" fmla="*/ 13 w 35"/>
                <a:gd name="T43" fmla="*/ 5 h 27"/>
                <a:gd name="T44" fmla="*/ 17 w 35"/>
                <a:gd name="T45" fmla="*/ 1 h 27"/>
                <a:gd name="T46" fmla="*/ 22 w 35"/>
                <a:gd name="T47" fmla="*/ 1 h 27"/>
                <a:gd name="T48" fmla="*/ 25 w 35"/>
                <a:gd name="T49" fmla="*/ 4 h 27"/>
                <a:gd name="T50" fmla="*/ 26 w 35"/>
                <a:gd name="T51" fmla="*/ 2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51" name="Freeform 2598">
              <a:extLst>
                <a:ext uri="{FF2B5EF4-FFF2-40B4-BE49-F238E27FC236}">
                  <a16:creationId xmlns:a16="http://schemas.microsoft.com/office/drawing/2014/main" id="{38BD3D90-0A66-0C4E-AAA8-B8EFAD9B7C5A}"/>
                </a:ext>
              </a:extLst>
            </p:cNvPr>
            <p:cNvSpPr>
              <a:spLocks noChangeAspect="1"/>
            </p:cNvSpPr>
            <p:nvPr/>
          </p:nvSpPr>
          <p:spPr bwMode="auto">
            <a:xfrm>
              <a:off x="4988337" y="3389455"/>
              <a:ext cx="129066" cy="84656"/>
            </a:xfrm>
            <a:custGeom>
              <a:avLst/>
              <a:gdLst>
                <a:gd name="T0" fmla="*/ 83 w 78"/>
                <a:gd name="T1" fmla="*/ 45 h 51"/>
                <a:gd name="T2" fmla="*/ 81 w 78"/>
                <a:gd name="T3" fmla="*/ 39 h 51"/>
                <a:gd name="T4" fmla="*/ 76 w 78"/>
                <a:gd name="T5" fmla="*/ 36 h 51"/>
                <a:gd name="T6" fmla="*/ 82 w 78"/>
                <a:gd name="T7" fmla="*/ 31 h 51"/>
                <a:gd name="T8" fmla="*/ 82 w 78"/>
                <a:gd name="T9" fmla="*/ 24 h 51"/>
                <a:gd name="T10" fmla="*/ 86 w 78"/>
                <a:gd name="T11" fmla="*/ 17 h 51"/>
                <a:gd name="T12" fmla="*/ 89 w 78"/>
                <a:gd name="T13" fmla="*/ 17 h 51"/>
                <a:gd name="T14" fmla="*/ 92 w 78"/>
                <a:gd name="T15" fmla="*/ 17 h 51"/>
                <a:gd name="T16" fmla="*/ 93 w 78"/>
                <a:gd name="T17" fmla="*/ 10 h 51"/>
                <a:gd name="T18" fmla="*/ 89 w 78"/>
                <a:gd name="T19" fmla="*/ 10 h 51"/>
                <a:gd name="T20" fmla="*/ 86 w 78"/>
                <a:gd name="T21" fmla="*/ 7 h 51"/>
                <a:gd name="T22" fmla="*/ 79 w 78"/>
                <a:gd name="T23" fmla="*/ 6 h 51"/>
                <a:gd name="T24" fmla="*/ 73 w 78"/>
                <a:gd name="T25" fmla="*/ 4 h 51"/>
                <a:gd name="T26" fmla="*/ 67 w 78"/>
                <a:gd name="T27" fmla="*/ 4 h 51"/>
                <a:gd name="T28" fmla="*/ 60 w 78"/>
                <a:gd name="T29" fmla="*/ 5 h 51"/>
                <a:gd name="T30" fmla="*/ 55 w 78"/>
                <a:gd name="T31" fmla="*/ 8 h 51"/>
                <a:gd name="T32" fmla="*/ 41 w 78"/>
                <a:gd name="T33" fmla="*/ 11 h 51"/>
                <a:gd name="T34" fmla="*/ 31 w 78"/>
                <a:gd name="T35" fmla="*/ 10 h 51"/>
                <a:gd name="T36" fmla="*/ 15 w 78"/>
                <a:gd name="T37" fmla="*/ 8 h 51"/>
                <a:gd name="T38" fmla="*/ 7 w 78"/>
                <a:gd name="T39" fmla="*/ 10 h 51"/>
                <a:gd name="T40" fmla="*/ 10 w 78"/>
                <a:gd name="T41" fmla="*/ 5 h 51"/>
                <a:gd name="T42" fmla="*/ 5 w 78"/>
                <a:gd name="T43" fmla="*/ 0 h 51"/>
                <a:gd name="T44" fmla="*/ 1 w 78"/>
                <a:gd name="T45" fmla="*/ 6 h 51"/>
                <a:gd name="T46" fmla="*/ 1 w 78"/>
                <a:gd name="T47" fmla="*/ 16 h 51"/>
                <a:gd name="T48" fmla="*/ 7 w 78"/>
                <a:gd name="T49" fmla="*/ 22 h 51"/>
                <a:gd name="T50" fmla="*/ 11 w 78"/>
                <a:gd name="T51" fmla="*/ 25 h 51"/>
                <a:gd name="T52" fmla="*/ 4 w 78"/>
                <a:gd name="T53" fmla="*/ 29 h 51"/>
                <a:gd name="T54" fmla="*/ 4 w 78"/>
                <a:gd name="T55" fmla="*/ 38 h 51"/>
                <a:gd name="T56" fmla="*/ 5 w 78"/>
                <a:gd name="T57" fmla="*/ 43 h 51"/>
                <a:gd name="T58" fmla="*/ 11 w 78"/>
                <a:gd name="T59" fmla="*/ 45 h 51"/>
                <a:gd name="T60" fmla="*/ 12 w 78"/>
                <a:gd name="T61" fmla="*/ 51 h 51"/>
                <a:gd name="T62" fmla="*/ 12 w 78"/>
                <a:gd name="T63" fmla="*/ 57 h 51"/>
                <a:gd name="T64" fmla="*/ 17 w 78"/>
                <a:gd name="T65" fmla="*/ 57 h 51"/>
                <a:gd name="T66" fmla="*/ 25 w 78"/>
                <a:gd name="T67" fmla="*/ 57 h 51"/>
                <a:gd name="T68" fmla="*/ 29 w 78"/>
                <a:gd name="T69" fmla="*/ 55 h 51"/>
                <a:gd name="T70" fmla="*/ 35 w 78"/>
                <a:gd name="T71" fmla="*/ 55 h 51"/>
                <a:gd name="T72" fmla="*/ 37 w 78"/>
                <a:gd name="T73" fmla="*/ 57 h 51"/>
                <a:gd name="T74" fmla="*/ 43 w 78"/>
                <a:gd name="T75" fmla="*/ 59 h 51"/>
                <a:gd name="T76" fmla="*/ 49 w 78"/>
                <a:gd name="T77" fmla="*/ 60 h 51"/>
                <a:gd name="T78" fmla="*/ 58 w 78"/>
                <a:gd name="T79" fmla="*/ 56 h 51"/>
                <a:gd name="T80" fmla="*/ 60 w 78"/>
                <a:gd name="T81" fmla="*/ 53 h 51"/>
                <a:gd name="T82" fmla="*/ 60 w 78"/>
                <a:gd name="T83" fmla="*/ 48 h 51"/>
                <a:gd name="T84" fmla="*/ 64 w 78"/>
                <a:gd name="T85" fmla="*/ 47 h 51"/>
                <a:gd name="T86" fmla="*/ 70 w 78"/>
                <a:gd name="T87" fmla="*/ 48 h 51"/>
                <a:gd name="T88" fmla="*/ 74 w 78"/>
                <a:gd name="T89" fmla="*/ 44 h 51"/>
                <a:gd name="T90" fmla="*/ 79 w 78"/>
                <a:gd name="T91" fmla="*/ 44 h 51"/>
                <a:gd name="T92" fmla="*/ 82 w 78"/>
                <a:gd name="T93" fmla="*/ 47 h 51"/>
                <a:gd name="T94" fmla="*/ 83 w 78"/>
                <a:gd name="T95" fmla="*/ 45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52" name="Freeform 2599">
              <a:extLst>
                <a:ext uri="{FF2B5EF4-FFF2-40B4-BE49-F238E27FC236}">
                  <a16:creationId xmlns:a16="http://schemas.microsoft.com/office/drawing/2014/main" id="{F238DA87-B663-CD41-8508-5F9DC0959EB0}"/>
                </a:ext>
              </a:extLst>
            </p:cNvPr>
            <p:cNvSpPr>
              <a:spLocks noChangeAspect="1"/>
            </p:cNvSpPr>
            <p:nvPr/>
          </p:nvSpPr>
          <p:spPr bwMode="auto">
            <a:xfrm>
              <a:off x="4948092" y="3277045"/>
              <a:ext cx="192903" cy="126289"/>
            </a:xfrm>
            <a:custGeom>
              <a:avLst/>
              <a:gdLst>
                <a:gd name="T0" fmla="*/ 137 w 116"/>
                <a:gd name="T1" fmla="*/ 63 h 76"/>
                <a:gd name="T2" fmla="*/ 129 w 116"/>
                <a:gd name="T3" fmla="*/ 59 h 76"/>
                <a:gd name="T4" fmla="*/ 125 w 116"/>
                <a:gd name="T5" fmla="*/ 62 h 76"/>
                <a:gd name="T6" fmla="*/ 119 w 116"/>
                <a:gd name="T7" fmla="*/ 63 h 76"/>
                <a:gd name="T8" fmla="*/ 114 w 116"/>
                <a:gd name="T9" fmla="*/ 61 h 76"/>
                <a:gd name="T10" fmla="*/ 111 w 116"/>
                <a:gd name="T11" fmla="*/ 47 h 76"/>
                <a:gd name="T12" fmla="*/ 116 w 116"/>
                <a:gd name="T13" fmla="*/ 36 h 76"/>
                <a:gd name="T14" fmla="*/ 109 w 116"/>
                <a:gd name="T15" fmla="*/ 25 h 76"/>
                <a:gd name="T16" fmla="*/ 99 w 116"/>
                <a:gd name="T17" fmla="*/ 14 h 76"/>
                <a:gd name="T18" fmla="*/ 95 w 116"/>
                <a:gd name="T19" fmla="*/ 2 h 76"/>
                <a:gd name="T20" fmla="*/ 89 w 116"/>
                <a:gd name="T21" fmla="*/ 0 h 76"/>
                <a:gd name="T22" fmla="*/ 84 w 116"/>
                <a:gd name="T23" fmla="*/ 1 h 76"/>
                <a:gd name="T24" fmla="*/ 79 w 116"/>
                <a:gd name="T25" fmla="*/ 2 h 76"/>
                <a:gd name="T26" fmla="*/ 70 w 116"/>
                <a:gd name="T27" fmla="*/ 4 h 76"/>
                <a:gd name="T28" fmla="*/ 65 w 116"/>
                <a:gd name="T29" fmla="*/ 10 h 76"/>
                <a:gd name="T30" fmla="*/ 60 w 116"/>
                <a:gd name="T31" fmla="*/ 5 h 76"/>
                <a:gd name="T32" fmla="*/ 55 w 116"/>
                <a:gd name="T33" fmla="*/ 5 h 76"/>
                <a:gd name="T34" fmla="*/ 46 w 116"/>
                <a:gd name="T35" fmla="*/ 4 h 76"/>
                <a:gd name="T36" fmla="*/ 40 w 116"/>
                <a:gd name="T37" fmla="*/ 0 h 76"/>
                <a:gd name="T38" fmla="*/ 36 w 116"/>
                <a:gd name="T39" fmla="*/ 5 h 76"/>
                <a:gd name="T40" fmla="*/ 34 w 116"/>
                <a:gd name="T41" fmla="*/ 7 h 76"/>
                <a:gd name="T42" fmla="*/ 29 w 116"/>
                <a:gd name="T43" fmla="*/ 8 h 76"/>
                <a:gd name="T44" fmla="*/ 24 w 116"/>
                <a:gd name="T45" fmla="*/ 14 h 76"/>
                <a:gd name="T46" fmla="*/ 19 w 116"/>
                <a:gd name="T47" fmla="*/ 23 h 76"/>
                <a:gd name="T48" fmla="*/ 18 w 116"/>
                <a:gd name="T49" fmla="*/ 31 h 76"/>
                <a:gd name="T50" fmla="*/ 14 w 116"/>
                <a:gd name="T51" fmla="*/ 32 h 76"/>
                <a:gd name="T52" fmla="*/ 14 w 116"/>
                <a:gd name="T53" fmla="*/ 37 h 76"/>
                <a:gd name="T54" fmla="*/ 8 w 116"/>
                <a:gd name="T55" fmla="*/ 40 h 76"/>
                <a:gd name="T56" fmla="*/ 0 w 116"/>
                <a:gd name="T57" fmla="*/ 42 h 76"/>
                <a:gd name="T58" fmla="*/ 4 w 116"/>
                <a:gd name="T59" fmla="*/ 48 h 76"/>
                <a:gd name="T60" fmla="*/ 7 w 116"/>
                <a:gd name="T61" fmla="*/ 53 h 76"/>
                <a:gd name="T62" fmla="*/ 10 w 116"/>
                <a:gd name="T63" fmla="*/ 59 h 76"/>
                <a:gd name="T64" fmla="*/ 18 w 116"/>
                <a:gd name="T65" fmla="*/ 63 h 76"/>
                <a:gd name="T66" fmla="*/ 18 w 116"/>
                <a:gd name="T67" fmla="*/ 71 h 76"/>
                <a:gd name="T68" fmla="*/ 25 w 116"/>
                <a:gd name="T69" fmla="*/ 74 h 76"/>
                <a:gd name="T70" fmla="*/ 30 w 116"/>
                <a:gd name="T71" fmla="*/ 77 h 76"/>
                <a:gd name="T72" fmla="*/ 31 w 116"/>
                <a:gd name="T73" fmla="*/ 73 h 76"/>
                <a:gd name="T74" fmla="*/ 35 w 116"/>
                <a:gd name="T75" fmla="*/ 75 h 76"/>
                <a:gd name="T76" fmla="*/ 32 w 116"/>
                <a:gd name="T77" fmla="*/ 78 h 76"/>
                <a:gd name="T78" fmla="*/ 34 w 116"/>
                <a:gd name="T79" fmla="*/ 80 h 76"/>
                <a:gd name="T80" fmla="*/ 38 w 116"/>
                <a:gd name="T81" fmla="*/ 85 h 76"/>
                <a:gd name="T82" fmla="*/ 36 w 116"/>
                <a:gd name="T83" fmla="*/ 90 h 76"/>
                <a:gd name="T84" fmla="*/ 44 w 116"/>
                <a:gd name="T85" fmla="*/ 89 h 76"/>
                <a:gd name="T86" fmla="*/ 60 w 116"/>
                <a:gd name="T87" fmla="*/ 90 h 76"/>
                <a:gd name="T88" fmla="*/ 70 w 116"/>
                <a:gd name="T89" fmla="*/ 91 h 76"/>
                <a:gd name="T90" fmla="*/ 84 w 116"/>
                <a:gd name="T91" fmla="*/ 89 h 76"/>
                <a:gd name="T92" fmla="*/ 89 w 116"/>
                <a:gd name="T93" fmla="*/ 85 h 76"/>
                <a:gd name="T94" fmla="*/ 96 w 116"/>
                <a:gd name="T95" fmla="*/ 84 h 76"/>
                <a:gd name="T96" fmla="*/ 102 w 116"/>
                <a:gd name="T97" fmla="*/ 84 h 76"/>
                <a:gd name="T98" fmla="*/ 108 w 116"/>
                <a:gd name="T99" fmla="*/ 86 h 76"/>
                <a:gd name="T100" fmla="*/ 115 w 116"/>
                <a:gd name="T101" fmla="*/ 87 h 76"/>
                <a:gd name="T102" fmla="*/ 119 w 116"/>
                <a:gd name="T103" fmla="*/ 90 h 76"/>
                <a:gd name="T104" fmla="*/ 122 w 116"/>
                <a:gd name="T105" fmla="*/ 90 h 76"/>
                <a:gd name="T106" fmla="*/ 122 w 116"/>
                <a:gd name="T107" fmla="*/ 81 h 76"/>
                <a:gd name="T108" fmla="*/ 125 w 116"/>
                <a:gd name="T109" fmla="*/ 77 h 76"/>
                <a:gd name="T110" fmla="*/ 121 w 116"/>
                <a:gd name="T111" fmla="*/ 72 h 76"/>
                <a:gd name="T112" fmla="*/ 126 w 116"/>
                <a:gd name="T113" fmla="*/ 66 h 76"/>
                <a:gd name="T114" fmla="*/ 129 w 116"/>
                <a:gd name="T115" fmla="*/ 67 h 76"/>
                <a:gd name="T116" fmla="*/ 128 w 116"/>
                <a:gd name="T117" fmla="*/ 74 h 76"/>
                <a:gd name="T118" fmla="*/ 137 w 116"/>
                <a:gd name="T119" fmla="*/ 72 h 76"/>
                <a:gd name="T120" fmla="*/ 137 w 116"/>
                <a:gd name="T121" fmla="*/ 63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53" name="Freeform 2600">
              <a:extLst>
                <a:ext uri="{FF2B5EF4-FFF2-40B4-BE49-F238E27FC236}">
                  <a16:creationId xmlns:a16="http://schemas.microsoft.com/office/drawing/2014/main" id="{01C1BBF7-56BE-DD4C-B7FA-8446134384DE}"/>
                </a:ext>
              </a:extLst>
            </p:cNvPr>
            <p:cNvSpPr>
              <a:spLocks noChangeAspect="1"/>
            </p:cNvSpPr>
            <p:nvPr/>
          </p:nvSpPr>
          <p:spPr bwMode="auto">
            <a:xfrm>
              <a:off x="5071606" y="3265942"/>
              <a:ext cx="70778" cy="95759"/>
            </a:xfrm>
            <a:custGeom>
              <a:avLst/>
              <a:gdLst>
                <a:gd name="T0" fmla="*/ 25 w 43"/>
                <a:gd name="T1" fmla="*/ 69 h 58"/>
                <a:gd name="T2" fmla="*/ 31 w 43"/>
                <a:gd name="T3" fmla="*/ 62 h 58"/>
                <a:gd name="T4" fmla="*/ 36 w 43"/>
                <a:gd name="T5" fmla="*/ 52 h 58"/>
                <a:gd name="T6" fmla="*/ 37 w 43"/>
                <a:gd name="T7" fmla="*/ 44 h 58"/>
                <a:gd name="T8" fmla="*/ 43 w 43"/>
                <a:gd name="T9" fmla="*/ 45 h 58"/>
                <a:gd name="T10" fmla="*/ 50 w 43"/>
                <a:gd name="T11" fmla="*/ 45 h 58"/>
                <a:gd name="T12" fmla="*/ 50 w 43"/>
                <a:gd name="T13" fmla="*/ 37 h 58"/>
                <a:gd name="T14" fmla="*/ 44 w 43"/>
                <a:gd name="T15" fmla="*/ 35 h 58"/>
                <a:gd name="T16" fmla="*/ 43 w 43"/>
                <a:gd name="T17" fmla="*/ 26 h 58"/>
                <a:gd name="T18" fmla="*/ 38 w 43"/>
                <a:gd name="T19" fmla="*/ 20 h 58"/>
                <a:gd name="T20" fmla="*/ 37 w 43"/>
                <a:gd name="T21" fmla="*/ 12 h 58"/>
                <a:gd name="T22" fmla="*/ 28 w 43"/>
                <a:gd name="T23" fmla="*/ 10 h 58"/>
                <a:gd name="T24" fmla="*/ 25 w 43"/>
                <a:gd name="T25" fmla="*/ 10 h 58"/>
                <a:gd name="T26" fmla="*/ 13 w 43"/>
                <a:gd name="T27" fmla="*/ 1 h 58"/>
                <a:gd name="T28" fmla="*/ 6 w 43"/>
                <a:gd name="T29" fmla="*/ 2 h 58"/>
                <a:gd name="T30" fmla="*/ 1 w 43"/>
                <a:gd name="T31" fmla="*/ 2 h 58"/>
                <a:gd name="T32" fmla="*/ 0 w 43"/>
                <a:gd name="T33" fmla="*/ 8 h 58"/>
                <a:gd name="T34" fmla="*/ 6 w 43"/>
                <a:gd name="T35" fmla="*/ 11 h 58"/>
                <a:gd name="T36" fmla="*/ 11 w 43"/>
                <a:gd name="T37" fmla="*/ 23 h 58"/>
                <a:gd name="T38" fmla="*/ 20 w 43"/>
                <a:gd name="T39" fmla="*/ 33 h 58"/>
                <a:gd name="T40" fmla="*/ 27 w 43"/>
                <a:gd name="T41" fmla="*/ 44 h 58"/>
                <a:gd name="T42" fmla="*/ 23 w 43"/>
                <a:gd name="T43" fmla="*/ 55 h 58"/>
                <a:gd name="T44" fmla="*/ 25 w 43"/>
                <a:gd name="T45" fmla="*/ 69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54" name="Freeform 2601">
              <a:extLst>
                <a:ext uri="{FF2B5EF4-FFF2-40B4-BE49-F238E27FC236}">
                  <a16:creationId xmlns:a16="http://schemas.microsoft.com/office/drawing/2014/main" id="{0795F02B-FECE-D044-B164-433D18F66F9C}"/>
                </a:ext>
              </a:extLst>
            </p:cNvPr>
            <p:cNvSpPr>
              <a:spLocks noChangeAspect="1"/>
            </p:cNvSpPr>
            <p:nvPr/>
          </p:nvSpPr>
          <p:spPr bwMode="auto">
            <a:xfrm>
              <a:off x="4982786" y="3152142"/>
              <a:ext cx="356665" cy="233150"/>
            </a:xfrm>
            <a:custGeom>
              <a:avLst/>
              <a:gdLst>
                <a:gd name="T0" fmla="*/ 223 w 214"/>
                <a:gd name="T1" fmla="*/ 113 h 140"/>
                <a:gd name="T2" fmla="*/ 197 w 214"/>
                <a:gd name="T3" fmla="*/ 122 h 140"/>
                <a:gd name="T4" fmla="*/ 185 w 214"/>
                <a:gd name="T5" fmla="*/ 130 h 140"/>
                <a:gd name="T6" fmla="*/ 169 w 214"/>
                <a:gd name="T7" fmla="*/ 128 h 140"/>
                <a:gd name="T8" fmla="*/ 189 w 214"/>
                <a:gd name="T9" fmla="*/ 145 h 140"/>
                <a:gd name="T10" fmla="*/ 207 w 214"/>
                <a:gd name="T11" fmla="*/ 148 h 140"/>
                <a:gd name="T12" fmla="*/ 201 w 214"/>
                <a:gd name="T13" fmla="*/ 157 h 140"/>
                <a:gd name="T14" fmla="*/ 184 w 214"/>
                <a:gd name="T15" fmla="*/ 161 h 140"/>
                <a:gd name="T16" fmla="*/ 166 w 214"/>
                <a:gd name="T17" fmla="*/ 152 h 140"/>
                <a:gd name="T18" fmla="*/ 168 w 214"/>
                <a:gd name="T19" fmla="*/ 134 h 140"/>
                <a:gd name="T20" fmla="*/ 147 w 214"/>
                <a:gd name="T21" fmla="*/ 131 h 140"/>
                <a:gd name="T22" fmla="*/ 138 w 214"/>
                <a:gd name="T23" fmla="*/ 125 h 140"/>
                <a:gd name="T24" fmla="*/ 145 w 214"/>
                <a:gd name="T25" fmla="*/ 125 h 140"/>
                <a:gd name="T26" fmla="*/ 130 w 214"/>
                <a:gd name="T27" fmla="*/ 119 h 140"/>
                <a:gd name="T28" fmla="*/ 116 w 214"/>
                <a:gd name="T29" fmla="*/ 127 h 140"/>
                <a:gd name="T30" fmla="*/ 118 w 214"/>
                <a:gd name="T31" fmla="*/ 134 h 140"/>
                <a:gd name="T32" fmla="*/ 109 w 214"/>
                <a:gd name="T33" fmla="*/ 140 h 140"/>
                <a:gd name="T34" fmla="*/ 104 w 214"/>
                <a:gd name="T35" fmla="*/ 149 h 140"/>
                <a:gd name="T36" fmla="*/ 89 w 214"/>
                <a:gd name="T37" fmla="*/ 151 h 140"/>
                <a:gd name="T38" fmla="*/ 101 w 214"/>
                <a:gd name="T39" fmla="*/ 126 h 140"/>
                <a:gd name="T40" fmla="*/ 114 w 214"/>
                <a:gd name="T41" fmla="*/ 119 h 140"/>
                <a:gd name="T42" fmla="*/ 102 w 214"/>
                <a:gd name="T43" fmla="*/ 102 h 140"/>
                <a:gd name="T44" fmla="*/ 89 w 214"/>
                <a:gd name="T45" fmla="*/ 91 h 140"/>
                <a:gd name="T46" fmla="*/ 65 w 214"/>
                <a:gd name="T47" fmla="*/ 84 h 140"/>
                <a:gd name="T48" fmla="*/ 54 w 214"/>
                <a:gd name="T49" fmla="*/ 92 h 140"/>
                <a:gd name="T50" fmla="*/ 35 w 214"/>
                <a:gd name="T51" fmla="*/ 95 h 140"/>
                <a:gd name="T52" fmla="*/ 14 w 214"/>
                <a:gd name="T53" fmla="*/ 90 h 140"/>
                <a:gd name="T54" fmla="*/ 6 w 214"/>
                <a:gd name="T55" fmla="*/ 91 h 140"/>
                <a:gd name="T56" fmla="*/ 0 w 214"/>
                <a:gd name="T57" fmla="*/ 84 h 140"/>
                <a:gd name="T58" fmla="*/ 4 w 214"/>
                <a:gd name="T59" fmla="*/ 72 h 140"/>
                <a:gd name="T60" fmla="*/ 10 w 214"/>
                <a:gd name="T61" fmla="*/ 68 h 140"/>
                <a:gd name="T62" fmla="*/ 6 w 214"/>
                <a:gd name="T63" fmla="*/ 59 h 140"/>
                <a:gd name="T64" fmla="*/ 24 w 214"/>
                <a:gd name="T65" fmla="*/ 44 h 140"/>
                <a:gd name="T66" fmla="*/ 25 w 214"/>
                <a:gd name="T67" fmla="*/ 35 h 140"/>
                <a:gd name="T68" fmla="*/ 26 w 214"/>
                <a:gd name="T69" fmla="*/ 20 h 140"/>
                <a:gd name="T70" fmla="*/ 49 w 214"/>
                <a:gd name="T71" fmla="*/ 13 h 140"/>
                <a:gd name="T72" fmla="*/ 73 w 214"/>
                <a:gd name="T73" fmla="*/ 20 h 140"/>
                <a:gd name="T74" fmla="*/ 90 w 214"/>
                <a:gd name="T75" fmla="*/ 22 h 140"/>
                <a:gd name="T76" fmla="*/ 108 w 214"/>
                <a:gd name="T77" fmla="*/ 22 h 140"/>
                <a:gd name="T78" fmla="*/ 121 w 214"/>
                <a:gd name="T79" fmla="*/ 10 h 140"/>
                <a:gd name="T80" fmla="*/ 142 w 214"/>
                <a:gd name="T81" fmla="*/ 4 h 140"/>
                <a:gd name="T82" fmla="*/ 167 w 214"/>
                <a:gd name="T83" fmla="*/ 10 h 140"/>
                <a:gd name="T84" fmla="*/ 168 w 214"/>
                <a:gd name="T85" fmla="*/ 25 h 140"/>
                <a:gd name="T86" fmla="*/ 201 w 214"/>
                <a:gd name="T87" fmla="*/ 44 h 140"/>
                <a:gd name="T88" fmla="*/ 221 w 214"/>
                <a:gd name="T89" fmla="*/ 48 h 140"/>
                <a:gd name="T90" fmla="*/ 244 w 214"/>
                <a:gd name="T91" fmla="*/ 56 h 140"/>
                <a:gd name="T92" fmla="*/ 256 w 214"/>
                <a:gd name="T93" fmla="*/ 70 h 140"/>
                <a:gd name="T94" fmla="*/ 250 w 214"/>
                <a:gd name="T95" fmla="*/ 78 h 140"/>
                <a:gd name="T96" fmla="*/ 255 w 214"/>
                <a:gd name="T97" fmla="*/ 92 h 140"/>
                <a:gd name="T98" fmla="*/ 232 w 214"/>
                <a:gd name="T99" fmla="*/ 106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55" name="Freeform 2602">
              <a:extLst>
                <a:ext uri="{FF2B5EF4-FFF2-40B4-BE49-F238E27FC236}">
                  <a16:creationId xmlns:a16="http://schemas.microsoft.com/office/drawing/2014/main" id="{811CEE42-5917-2B4B-A6DF-E107927DF6B3}"/>
                </a:ext>
              </a:extLst>
            </p:cNvPr>
            <p:cNvSpPr>
              <a:spLocks noChangeAspect="1"/>
            </p:cNvSpPr>
            <p:nvPr/>
          </p:nvSpPr>
          <p:spPr bwMode="auto">
            <a:xfrm>
              <a:off x="5462965" y="3061935"/>
              <a:ext cx="813249" cy="427441"/>
            </a:xfrm>
            <a:custGeom>
              <a:avLst/>
              <a:gdLst>
                <a:gd name="T0" fmla="*/ 579 w 488"/>
                <a:gd name="T1" fmla="*/ 153 h 256"/>
                <a:gd name="T2" fmla="*/ 564 w 488"/>
                <a:gd name="T3" fmla="*/ 183 h 256"/>
                <a:gd name="T4" fmla="*/ 528 w 488"/>
                <a:gd name="T5" fmla="*/ 213 h 256"/>
                <a:gd name="T6" fmla="*/ 509 w 488"/>
                <a:gd name="T7" fmla="*/ 221 h 256"/>
                <a:gd name="T8" fmla="*/ 500 w 488"/>
                <a:gd name="T9" fmla="*/ 232 h 256"/>
                <a:gd name="T10" fmla="*/ 504 w 488"/>
                <a:gd name="T11" fmla="*/ 277 h 256"/>
                <a:gd name="T12" fmla="*/ 488 w 488"/>
                <a:gd name="T13" fmla="*/ 268 h 256"/>
                <a:gd name="T14" fmla="*/ 444 w 488"/>
                <a:gd name="T15" fmla="*/ 265 h 256"/>
                <a:gd name="T16" fmla="*/ 409 w 488"/>
                <a:gd name="T17" fmla="*/ 260 h 256"/>
                <a:gd name="T18" fmla="*/ 382 w 488"/>
                <a:gd name="T19" fmla="*/ 269 h 256"/>
                <a:gd name="T20" fmla="*/ 358 w 488"/>
                <a:gd name="T21" fmla="*/ 283 h 256"/>
                <a:gd name="T22" fmla="*/ 330 w 488"/>
                <a:gd name="T23" fmla="*/ 298 h 256"/>
                <a:gd name="T24" fmla="*/ 303 w 488"/>
                <a:gd name="T25" fmla="*/ 291 h 256"/>
                <a:gd name="T26" fmla="*/ 295 w 488"/>
                <a:gd name="T27" fmla="*/ 268 h 256"/>
                <a:gd name="T28" fmla="*/ 271 w 488"/>
                <a:gd name="T29" fmla="*/ 254 h 256"/>
                <a:gd name="T30" fmla="*/ 184 w 488"/>
                <a:gd name="T31" fmla="*/ 208 h 256"/>
                <a:gd name="T32" fmla="*/ 148 w 488"/>
                <a:gd name="T33" fmla="*/ 297 h 256"/>
                <a:gd name="T34" fmla="*/ 121 w 488"/>
                <a:gd name="T35" fmla="*/ 276 h 256"/>
                <a:gd name="T36" fmla="*/ 98 w 488"/>
                <a:gd name="T37" fmla="*/ 278 h 256"/>
                <a:gd name="T38" fmla="*/ 86 w 488"/>
                <a:gd name="T39" fmla="*/ 260 h 256"/>
                <a:gd name="T40" fmla="*/ 64 w 488"/>
                <a:gd name="T41" fmla="*/ 233 h 256"/>
                <a:gd name="T42" fmla="*/ 73 w 488"/>
                <a:gd name="T43" fmla="*/ 224 h 256"/>
                <a:gd name="T44" fmla="*/ 98 w 488"/>
                <a:gd name="T45" fmla="*/ 208 h 256"/>
                <a:gd name="T46" fmla="*/ 89 w 488"/>
                <a:gd name="T47" fmla="*/ 185 h 256"/>
                <a:gd name="T48" fmla="*/ 42 w 488"/>
                <a:gd name="T49" fmla="*/ 195 h 256"/>
                <a:gd name="T50" fmla="*/ 38 w 488"/>
                <a:gd name="T51" fmla="*/ 184 h 256"/>
                <a:gd name="T52" fmla="*/ 11 w 488"/>
                <a:gd name="T53" fmla="*/ 164 h 256"/>
                <a:gd name="T54" fmla="*/ 8 w 488"/>
                <a:gd name="T55" fmla="*/ 136 h 256"/>
                <a:gd name="T56" fmla="*/ 11 w 488"/>
                <a:gd name="T57" fmla="*/ 106 h 256"/>
                <a:gd name="T58" fmla="*/ 31 w 488"/>
                <a:gd name="T59" fmla="*/ 114 h 256"/>
                <a:gd name="T60" fmla="*/ 38 w 488"/>
                <a:gd name="T61" fmla="*/ 93 h 256"/>
                <a:gd name="T62" fmla="*/ 64 w 488"/>
                <a:gd name="T63" fmla="*/ 85 h 256"/>
                <a:gd name="T64" fmla="*/ 92 w 488"/>
                <a:gd name="T65" fmla="*/ 84 h 256"/>
                <a:gd name="T66" fmla="*/ 115 w 488"/>
                <a:gd name="T67" fmla="*/ 105 h 256"/>
                <a:gd name="T68" fmla="*/ 148 w 488"/>
                <a:gd name="T69" fmla="*/ 94 h 256"/>
                <a:gd name="T70" fmla="*/ 169 w 488"/>
                <a:gd name="T71" fmla="*/ 101 h 256"/>
                <a:gd name="T72" fmla="*/ 209 w 488"/>
                <a:gd name="T73" fmla="*/ 95 h 256"/>
                <a:gd name="T74" fmla="*/ 199 w 488"/>
                <a:gd name="T75" fmla="*/ 69 h 256"/>
                <a:gd name="T76" fmla="*/ 208 w 488"/>
                <a:gd name="T77" fmla="*/ 51 h 256"/>
                <a:gd name="T78" fmla="*/ 197 w 488"/>
                <a:gd name="T79" fmla="*/ 35 h 256"/>
                <a:gd name="T80" fmla="*/ 257 w 488"/>
                <a:gd name="T81" fmla="*/ 26 h 256"/>
                <a:gd name="T82" fmla="*/ 298 w 488"/>
                <a:gd name="T83" fmla="*/ 4 h 256"/>
                <a:gd name="T84" fmla="*/ 337 w 488"/>
                <a:gd name="T85" fmla="*/ 17 h 256"/>
                <a:gd name="T86" fmla="*/ 351 w 488"/>
                <a:gd name="T87" fmla="*/ 26 h 256"/>
                <a:gd name="T88" fmla="*/ 364 w 488"/>
                <a:gd name="T89" fmla="*/ 34 h 256"/>
                <a:gd name="T90" fmla="*/ 377 w 488"/>
                <a:gd name="T91" fmla="*/ 42 h 256"/>
                <a:gd name="T92" fmla="*/ 420 w 488"/>
                <a:gd name="T93" fmla="*/ 25 h 256"/>
                <a:gd name="T94" fmla="*/ 478 w 488"/>
                <a:gd name="T95" fmla="*/ 101 h 256"/>
                <a:gd name="T96" fmla="*/ 494 w 488"/>
                <a:gd name="T97" fmla="*/ 97 h 256"/>
                <a:gd name="T98" fmla="*/ 515 w 488"/>
                <a:gd name="T99" fmla="*/ 103 h 256"/>
                <a:gd name="T100" fmla="*/ 551 w 488"/>
                <a:gd name="T101" fmla="*/ 115 h 256"/>
                <a:gd name="T102" fmla="*/ 575 w 488"/>
                <a:gd name="T103" fmla="*/ 122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56" name="Freeform 2604">
              <a:extLst>
                <a:ext uri="{FF2B5EF4-FFF2-40B4-BE49-F238E27FC236}">
                  <a16:creationId xmlns:a16="http://schemas.microsoft.com/office/drawing/2014/main" id="{16D31118-9F68-994E-8682-5A955BAF488A}"/>
                </a:ext>
              </a:extLst>
            </p:cNvPr>
            <p:cNvSpPr>
              <a:spLocks noChangeAspect="1"/>
            </p:cNvSpPr>
            <p:nvPr/>
          </p:nvSpPr>
          <p:spPr bwMode="auto">
            <a:xfrm>
              <a:off x="5053565" y="3729466"/>
              <a:ext cx="238701" cy="260905"/>
            </a:xfrm>
            <a:custGeom>
              <a:avLst/>
              <a:gdLst>
                <a:gd name="T0" fmla="*/ 167 w 144"/>
                <a:gd name="T1" fmla="*/ 160 h 157"/>
                <a:gd name="T2" fmla="*/ 165 w 144"/>
                <a:gd name="T3" fmla="*/ 147 h 157"/>
                <a:gd name="T4" fmla="*/ 171 w 144"/>
                <a:gd name="T5" fmla="*/ 147 h 157"/>
                <a:gd name="T6" fmla="*/ 161 w 144"/>
                <a:gd name="T7" fmla="*/ 135 h 157"/>
                <a:gd name="T8" fmla="*/ 150 w 144"/>
                <a:gd name="T9" fmla="*/ 119 h 157"/>
                <a:gd name="T10" fmla="*/ 141 w 144"/>
                <a:gd name="T11" fmla="*/ 99 h 157"/>
                <a:gd name="T12" fmla="*/ 136 w 144"/>
                <a:gd name="T13" fmla="*/ 84 h 157"/>
                <a:gd name="T14" fmla="*/ 131 w 144"/>
                <a:gd name="T15" fmla="*/ 72 h 157"/>
                <a:gd name="T16" fmla="*/ 119 w 144"/>
                <a:gd name="T17" fmla="*/ 59 h 157"/>
                <a:gd name="T18" fmla="*/ 113 w 144"/>
                <a:gd name="T19" fmla="*/ 43 h 157"/>
                <a:gd name="T20" fmla="*/ 115 w 144"/>
                <a:gd name="T21" fmla="*/ 31 h 157"/>
                <a:gd name="T22" fmla="*/ 110 w 144"/>
                <a:gd name="T23" fmla="*/ 23 h 157"/>
                <a:gd name="T24" fmla="*/ 111 w 144"/>
                <a:gd name="T25" fmla="*/ 12 h 157"/>
                <a:gd name="T26" fmla="*/ 104 w 144"/>
                <a:gd name="T27" fmla="*/ 10 h 157"/>
                <a:gd name="T28" fmla="*/ 96 w 144"/>
                <a:gd name="T29" fmla="*/ 6 h 157"/>
                <a:gd name="T30" fmla="*/ 91 w 144"/>
                <a:gd name="T31" fmla="*/ 7 h 157"/>
                <a:gd name="T32" fmla="*/ 84 w 144"/>
                <a:gd name="T33" fmla="*/ 7 h 157"/>
                <a:gd name="T34" fmla="*/ 78 w 144"/>
                <a:gd name="T35" fmla="*/ 12 h 157"/>
                <a:gd name="T36" fmla="*/ 67 w 144"/>
                <a:gd name="T37" fmla="*/ 18 h 157"/>
                <a:gd name="T38" fmla="*/ 56 w 144"/>
                <a:gd name="T39" fmla="*/ 12 h 157"/>
                <a:gd name="T40" fmla="*/ 47 w 144"/>
                <a:gd name="T41" fmla="*/ 10 h 157"/>
                <a:gd name="T42" fmla="*/ 37 w 144"/>
                <a:gd name="T43" fmla="*/ 6 h 157"/>
                <a:gd name="T44" fmla="*/ 24 w 144"/>
                <a:gd name="T45" fmla="*/ 2 h 157"/>
                <a:gd name="T46" fmla="*/ 13 w 144"/>
                <a:gd name="T47" fmla="*/ 2 h 157"/>
                <a:gd name="T48" fmla="*/ 7 w 144"/>
                <a:gd name="T49" fmla="*/ 0 h 157"/>
                <a:gd name="T50" fmla="*/ 4 w 144"/>
                <a:gd name="T51" fmla="*/ 6 h 157"/>
                <a:gd name="T52" fmla="*/ 4 w 144"/>
                <a:gd name="T53" fmla="*/ 19 h 157"/>
                <a:gd name="T54" fmla="*/ 0 w 144"/>
                <a:gd name="T55" fmla="*/ 29 h 157"/>
                <a:gd name="T56" fmla="*/ 5 w 144"/>
                <a:gd name="T57" fmla="*/ 48 h 157"/>
                <a:gd name="T58" fmla="*/ 8 w 144"/>
                <a:gd name="T59" fmla="*/ 180 h 157"/>
                <a:gd name="T60" fmla="*/ 133 w 144"/>
                <a:gd name="T61" fmla="*/ 180 h 157"/>
                <a:gd name="T62" fmla="*/ 137 w 144"/>
                <a:gd name="T63" fmla="*/ 187 h 157"/>
                <a:gd name="T64" fmla="*/ 145 w 144"/>
                <a:gd name="T65" fmla="*/ 183 h 157"/>
                <a:gd name="T66" fmla="*/ 146 w 144"/>
                <a:gd name="T67" fmla="*/ 176 h 157"/>
                <a:gd name="T68" fmla="*/ 152 w 144"/>
                <a:gd name="T69" fmla="*/ 174 h 157"/>
                <a:gd name="T70" fmla="*/ 154 w 144"/>
                <a:gd name="T71" fmla="*/ 168 h 157"/>
                <a:gd name="T72" fmla="*/ 161 w 144"/>
                <a:gd name="T73" fmla="*/ 168 h 157"/>
                <a:gd name="T74" fmla="*/ 167 w 144"/>
                <a:gd name="T75" fmla="*/ 16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7"/>
                <a:gd name="T116" fmla="*/ 144 w 144"/>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7">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57" name="Freeform 2605">
              <a:extLst>
                <a:ext uri="{FF2B5EF4-FFF2-40B4-BE49-F238E27FC236}">
                  <a16:creationId xmlns:a16="http://schemas.microsoft.com/office/drawing/2014/main" id="{958E22F0-44E1-3D44-927D-DBA2D90A690E}"/>
                </a:ext>
              </a:extLst>
            </p:cNvPr>
            <p:cNvSpPr>
              <a:spLocks noChangeAspect="1"/>
            </p:cNvSpPr>
            <p:nvPr/>
          </p:nvSpPr>
          <p:spPr bwMode="auto">
            <a:xfrm>
              <a:off x="5247856" y="3690609"/>
              <a:ext cx="30532" cy="97146"/>
            </a:xfrm>
            <a:custGeom>
              <a:avLst/>
              <a:gdLst>
                <a:gd name="T0" fmla="*/ 0 w 18"/>
                <a:gd name="T1" fmla="*/ 40 h 58"/>
                <a:gd name="T2" fmla="*/ 13 w 18"/>
                <a:gd name="T3" fmla="*/ 70 h 58"/>
                <a:gd name="T4" fmla="*/ 13 w 18"/>
                <a:gd name="T5" fmla="*/ 60 h 58"/>
                <a:gd name="T6" fmla="*/ 16 w 18"/>
                <a:gd name="T7" fmla="*/ 46 h 58"/>
                <a:gd name="T8" fmla="*/ 17 w 18"/>
                <a:gd name="T9" fmla="*/ 39 h 58"/>
                <a:gd name="T10" fmla="*/ 13 w 18"/>
                <a:gd name="T11" fmla="*/ 39 h 58"/>
                <a:gd name="T12" fmla="*/ 12 w 18"/>
                <a:gd name="T13" fmla="*/ 35 h 58"/>
                <a:gd name="T14" fmla="*/ 13 w 18"/>
                <a:gd name="T15" fmla="*/ 28 h 58"/>
                <a:gd name="T16" fmla="*/ 12 w 18"/>
                <a:gd name="T17" fmla="*/ 22 h 58"/>
                <a:gd name="T18" fmla="*/ 15 w 18"/>
                <a:gd name="T19" fmla="*/ 17 h 58"/>
                <a:gd name="T20" fmla="*/ 20 w 18"/>
                <a:gd name="T21" fmla="*/ 14 h 58"/>
                <a:gd name="T22" fmla="*/ 21 w 18"/>
                <a:gd name="T23" fmla="*/ 8 h 58"/>
                <a:gd name="T24" fmla="*/ 22 w 18"/>
                <a:gd name="T25" fmla="*/ 0 h 58"/>
                <a:gd name="T26" fmla="*/ 18 w 18"/>
                <a:gd name="T27" fmla="*/ 1 h 58"/>
                <a:gd name="T28" fmla="*/ 15 w 18"/>
                <a:gd name="T29" fmla="*/ 2 h 58"/>
                <a:gd name="T30" fmla="*/ 12 w 18"/>
                <a:gd name="T31" fmla="*/ 10 h 58"/>
                <a:gd name="T32" fmla="*/ 10 w 18"/>
                <a:gd name="T33" fmla="*/ 18 h 58"/>
                <a:gd name="T34" fmla="*/ 7 w 18"/>
                <a:gd name="T35" fmla="*/ 29 h 58"/>
                <a:gd name="T36" fmla="*/ 5 w 18"/>
                <a:gd name="T37" fmla="*/ 35 h 58"/>
                <a:gd name="T38" fmla="*/ 0 w 18"/>
                <a:gd name="T39" fmla="*/ 4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58"/>
                <a:gd name="T62" fmla="*/ 18 w 1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58">
                  <a:moveTo>
                    <a:pt x="0" y="33"/>
                  </a:moveTo>
                  <a:lnTo>
                    <a:pt x="11" y="58"/>
                  </a:lnTo>
                  <a:cubicBezTo>
                    <a:pt x="11" y="56"/>
                    <a:pt x="11" y="53"/>
                    <a:pt x="11" y="50"/>
                  </a:cubicBezTo>
                  <a:cubicBezTo>
                    <a:pt x="12" y="46"/>
                    <a:pt x="12" y="42"/>
                    <a:pt x="13" y="38"/>
                  </a:cubicBezTo>
                  <a:cubicBezTo>
                    <a:pt x="13" y="36"/>
                    <a:pt x="14" y="34"/>
                    <a:pt x="14" y="32"/>
                  </a:cubicBezTo>
                  <a:cubicBezTo>
                    <a:pt x="13" y="32"/>
                    <a:pt x="11" y="33"/>
                    <a:pt x="11" y="32"/>
                  </a:cubicBezTo>
                  <a:cubicBezTo>
                    <a:pt x="10" y="31"/>
                    <a:pt x="10" y="30"/>
                    <a:pt x="10" y="29"/>
                  </a:cubicBezTo>
                  <a:cubicBezTo>
                    <a:pt x="10" y="27"/>
                    <a:pt x="11" y="25"/>
                    <a:pt x="11" y="23"/>
                  </a:cubicBezTo>
                  <a:cubicBezTo>
                    <a:pt x="11" y="21"/>
                    <a:pt x="10" y="19"/>
                    <a:pt x="10" y="18"/>
                  </a:cubicBezTo>
                  <a:cubicBezTo>
                    <a:pt x="10" y="16"/>
                    <a:pt x="11" y="15"/>
                    <a:pt x="12" y="14"/>
                  </a:cubicBezTo>
                  <a:cubicBezTo>
                    <a:pt x="13" y="13"/>
                    <a:pt x="14" y="13"/>
                    <a:pt x="16" y="12"/>
                  </a:cubicBezTo>
                  <a:cubicBezTo>
                    <a:pt x="16" y="10"/>
                    <a:pt x="16" y="8"/>
                    <a:pt x="17" y="7"/>
                  </a:cubicBezTo>
                  <a:cubicBezTo>
                    <a:pt x="17" y="5"/>
                    <a:pt x="17" y="2"/>
                    <a:pt x="18" y="0"/>
                  </a:cubicBezTo>
                  <a:cubicBezTo>
                    <a:pt x="17" y="0"/>
                    <a:pt x="16" y="0"/>
                    <a:pt x="15" y="1"/>
                  </a:cubicBezTo>
                  <a:cubicBezTo>
                    <a:pt x="14" y="1"/>
                    <a:pt x="13" y="2"/>
                    <a:pt x="12" y="2"/>
                  </a:cubicBezTo>
                  <a:cubicBezTo>
                    <a:pt x="11" y="4"/>
                    <a:pt x="10" y="6"/>
                    <a:pt x="10" y="8"/>
                  </a:cubicBezTo>
                  <a:cubicBezTo>
                    <a:pt x="9" y="10"/>
                    <a:pt x="8" y="13"/>
                    <a:pt x="8" y="15"/>
                  </a:cubicBezTo>
                  <a:cubicBezTo>
                    <a:pt x="7" y="18"/>
                    <a:pt x="7" y="21"/>
                    <a:pt x="6" y="24"/>
                  </a:cubicBezTo>
                  <a:cubicBezTo>
                    <a:pt x="5" y="26"/>
                    <a:pt x="5" y="28"/>
                    <a:pt x="4" y="29"/>
                  </a:cubicBezTo>
                  <a:cubicBezTo>
                    <a:pt x="3" y="31"/>
                    <a:pt x="1" y="32"/>
                    <a:pt x="0" y="3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58" name="Freeform 2606">
              <a:extLst>
                <a:ext uri="{FF2B5EF4-FFF2-40B4-BE49-F238E27FC236}">
                  <a16:creationId xmlns:a16="http://schemas.microsoft.com/office/drawing/2014/main" id="{B3FD152C-AF07-1244-9B7C-54D1B45D0129}"/>
                </a:ext>
              </a:extLst>
            </p:cNvPr>
            <p:cNvSpPr>
              <a:spLocks noChangeAspect="1"/>
            </p:cNvSpPr>
            <p:nvPr/>
          </p:nvSpPr>
          <p:spPr bwMode="auto">
            <a:xfrm>
              <a:off x="5264510" y="3710038"/>
              <a:ext cx="9715" cy="36083"/>
            </a:xfrm>
            <a:custGeom>
              <a:avLst/>
              <a:gdLst>
                <a:gd name="T0" fmla="*/ 5 w 6"/>
                <a:gd name="T1" fmla="*/ 25 h 21"/>
                <a:gd name="T2" fmla="*/ 6 w 6"/>
                <a:gd name="T3" fmla="*/ 10 h 21"/>
                <a:gd name="T4" fmla="*/ 7 w 6"/>
                <a:gd name="T5" fmla="*/ 0 h 21"/>
                <a:gd name="T6" fmla="*/ 2 w 6"/>
                <a:gd name="T7" fmla="*/ 2 h 21"/>
                <a:gd name="T8" fmla="*/ 0 w 6"/>
                <a:gd name="T9" fmla="*/ 7 h 21"/>
                <a:gd name="T10" fmla="*/ 1 w 6"/>
                <a:gd name="T11" fmla="*/ 14 h 21"/>
                <a:gd name="T12" fmla="*/ 0 w 6"/>
                <a:gd name="T13" fmla="*/ 21 h 21"/>
                <a:gd name="T14" fmla="*/ 1 w 6"/>
                <a:gd name="T15" fmla="*/ 25 h 21"/>
                <a:gd name="T16" fmla="*/ 5 w 6"/>
                <a:gd name="T17" fmla="*/ 2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1"/>
                <a:gd name="T29" fmla="*/ 6 w 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1">
                  <a:moveTo>
                    <a:pt x="4" y="20"/>
                  </a:moveTo>
                  <a:cubicBezTo>
                    <a:pt x="4" y="16"/>
                    <a:pt x="4" y="12"/>
                    <a:pt x="5" y="8"/>
                  </a:cubicBezTo>
                  <a:cubicBezTo>
                    <a:pt x="5" y="6"/>
                    <a:pt x="5" y="3"/>
                    <a:pt x="6" y="0"/>
                  </a:cubicBezTo>
                  <a:cubicBezTo>
                    <a:pt x="4" y="1"/>
                    <a:pt x="3" y="1"/>
                    <a:pt x="2" y="2"/>
                  </a:cubicBezTo>
                  <a:cubicBezTo>
                    <a:pt x="1" y="3"/>
                    <a:pt x="0" y="4"/>
                    <a:pt x="0" y="6"/>
                  </a:cubicBezTo>
                  <a:cubicBezTo>
                    <a:pt x="0" y="7"/>
                    <a:pt x="1" y="9"/>
                    <a:pt x="1" y="11"/>
                  </a:cubicBezTo>
                  <a:cubicBezTo>
                    <a:pt x="1" y="13"/>
                    <a:pt x="0" y="15"/>
                    <a:pt x="0" y="17"/>
                  </a:cubicBezTo>
                  <a:cubicBezTo>
                    <a:pt x="0" y="18"/>
                    <a:pt x="0" y="19"/>
                    <a:pt x="1" y="20"/>
                  </a:cubicBezTo>
                  <a:cubicBezTo>
                    <a:pt x="1" y="21"/>
                    <a:pt x="3" y="20"/>
                    <a:pt x="4" y="2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59" name="Freeform 2607">
              <a:extLst>
                <a:ext uri="{FF2B5EF4-FFF2-40B4-BE49-F238E27FC236}">
                  <a16:creationId xmlns:a16="http://schemas.microsoft.com/office/drawing/2014/main" id="{EF00929A-7794-3E46-AF03-BA4E6844A5CC}"/>
                </a:ext>
              </a:extLst>
            </p:cNvPr>
            <p:cNvSpPr>
              <a:spLocks noChangeAspect="1"/>
            </p:cNvSpPr>
            <p:nvPr/>
          </p:nvSpPr>
          <p:spPr bwMode="auto">
            <a:xfrm>
              <a:off x="5274223" y="3582359"/>
              <a:ext cx="133229" cy="138780"/>
            </a:xfrm>
            <a:custGeom>
              <a:avLst/>
              <a:gdLst>
                <a:gd name="T0" fmla="*/ 2 w 80"/>
                <a:gd name="T1" fmla="*/ 78 h 83"/>
                <a:gd name="T2" fmla="*/ 5 w 80"/>
                <a:gd name="T3" fmla="*/ 78 h 83"/>
                <a:gd name="T4" fmla="*/ 7 w 80"/>
                <a:gd name="T5" fmla="*/ 70 h 83"/>
                <a:gd name="T6" fmla="*/ 13 w 80"/>
                <a:gd name="T7" fmla="*/ 70 h 83"/>
                <a:gd name="T8" fmla="*/ 17 w 80"/>
                <a:gd name="T9" fmla="*/ 63 h 83"/>
                <a:gd name="T10" fmla="*/ 12 w 80"/>
                <a:gd name="T11" fmla="*/ 54 h 83"/>
                <a:gd name="T12" fmla="*/ 6 w 80"/>
                <a:gd name="T13" fmla="*/ 53 h 83"/>
                <a:gd name="T14" fmla="*/ 5 w 80"/>
                <a:gd name="T15" fmla="*/ 42 h 83"/>
                <a:gd name="T16" fmla="*/ 6 w 80"/>
                <a:gd name="T17" fmla="*/ 36 h 83"/>
                <a:gd name="T18" fmla="*/ 2 w 80"/>
                <a:gd name="T19" fmla="*/ 34 h 83"/>
                <a:gd name="T20" fmla="*/ 2 w 80"/>
                <a:gd name="T21" fmla="*/ 28 h 83"/>
                <a:gd name="T22" fmla="*/ 7 w 80"/>
                <a:gd name="T23" fmla="*/ 27 h 83"/>
                <a:gd name="T24" fmla="*/ 13 w 80"/>
                <a:gd name="T25" fmla="*/ 19 h 83"/>
                <a:gd name="T26" fmla="*/ 13 w 80"/>
                <a:gd name="T27" fmla="*/ 12 h 83"/>
                <a:gd name="T28" fmla="*/ 25 w 80"/>
                <a:gd name="T29" fmla="*/ 16 h 83"/>
                <a:gd name="T30" fmla="*/ 37 w 80"/>
                <a:gd name="T31" fmla="*/ 11 h 83"/>
                <a:gd name="T32" fmla="*/ 49 w 80"/>
                <a:gd name="T33" fmla="*/ 16 h 83"/>
                <a:gd name="T34" fmla="*/ 65 w 80"/>
                <a:gd name="T35" fmla="*/ 8 h 83"/>
                <a:gd name="T36" fmla="*/ 83 w 80"/>
                <a:gd name="T37" fmla="*/ 2 h 83"/>
                <a:gd name="T38" fmla="*/ 92 w 80"/>
                <a:gd name="T39" fmla="*/ 0 h 83"/>
                <a:gd name="T40" fmla="*/ 96 w 80"/>
                <a:gd name="T41" fmla="*/ 2 h 83"/>
                <a:gd name="T42" fmla="*/ 91 w 80"/>
                <a:gd name="T43" fmla="*/ 11 h 83"/>
                <a:gd name="T44" fmla="*/ 83 w 80"/>
                <a:gd name="T45" fmla="*/ 16 h 83"/>
                <a:gd name="T46" fmla="*/ 79 w 80"/>
                <a:gd name="T47" fmla="*/ 22 h 83"/>
                <a:gd name="T48" fmla="*/ 82 w 80"/>
                <a:gd name="T49" fmla="*/ 33 h 83"/>
                <a:gd name="T50" fmla="*/ 80 w 80"/>
                <a:gd name="T51" fmla="*/ 40 h 83"/>
                <a:gd name="T52" fmla="*/ 78 w 80"/>
                <a:gd name="T53" fmla="*/ 52 h 83"/>
                <a:gd name="T54" fmla="*/ 68 w 80"/>
                <a:gd name="T55" fmla="*/ 58 h 83"/>
                <a:gd name="T56" fmla="*/ 66 w 80"/>
                <a:gd name="T57" fmla="*/ 63 h 83"/>
                <a:gd name="T58" fmla="*/ 50 w 80"/>
                <a:gd name="T59" fmla="*/ 75 h 83"/>
                <a:gd name="T60" fmla="*/ 19 w 80"/>
                <a:gd name="T61" fmla="*/ 96 h 83"/>
                <a:gd name="T62" fmla="*/ 16 w 80"/>
                <a:gd name="T63" fmla="*/ 100 h 83"/>
                <a:gd name="T64" fmla="*/ 16 w 80"/>
                <a:gd name="T65" fmla="*/ 96 h 83"/>
                <a:gd name="T66" fmla="*/ 0 w 80"/>
                <a:gd name="T67" fmla="*/ 93 h 83"/>
                <a:gd name="T68" fmla="*/ 1 w 80"/>
                <a:gd name="T69" fmla="*/ 87 h 83"/>
                <a:gd name="T70" fmla="*/ 2 w 80"/>
                <a:gd name="T71" fmla="*/ 78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60" name="Freeform 2608">
              <a:extLst>
                <a:ext uri="{FF2B5EF4-FFF2-40B4-BE49-F238E27FC236}">
                  <a16:creationId xmlns:a16="http://schemas.microsoft.com/office/drawing/2014/main" id="{265E3A2E-30B2-F648-8E38-196489F12937}"/>
                </a:ext>
              </a:extLst>
            </p:cNvPr>
            <p:cNvSpPr>
              <a:spLocks noChangeAspect="1"/>
            </p:cNvSpPr>
            <p:nvPr/>
          </p:nvSpPr>
          <p:spPr bwMode="auto">
            <a:xfrm>
              <a:off x="5267286" y="3655914"/>
              <a:ext cx="30532" cy="37471"/>
            </a:xfrm>
            <a:custGeom>
              <a:avLst/>
              <a:gdLst>
                <a:gd name="T0" fmla="*/ 0 w 18"/>
                <a:gd name="T1" fmla="*/ 27 h 23"/>
                <a:gd name="T2" fmla="*/ 1 w 18"/>
                <a:gd name="T3" fmla="*/ 18 h 23"/>
                <a:gd name="T4" fmla="*/ 7 w 18"/>
                <a:gd name="T5" fmla="*/ 8 h 23"/>
                <a:gd name="T6" fmla="*/ 11 w 18"/>
                <a:gd name="T7" fmla="*/ 0 h 23"/>
                <a:gd name="T8" fmla="*/ 17 w 18"/>
                <a:gd name="T9" fmla="*/ 1 h 23"/>
                <a:gd name="T10" fmla="*/ 22 w 18"/>
                <a:gd name="T11" fmla="*/ 9 h 23"/>
                <a:gd name="T12" fmla="*/ 18 w 18"/>
                <a:gd name="T13" fmla="*/ 16 h 23"/>
                <a:gd name="T14" fmla="*/ 12 w 18"/>
                <a:gd name="T15" fmla="*/ 16 h 23"/>
                <a:gd name="T16" fmla="*/ 10 w 18"/>
                <a:gd name="T17" fmla="*/ 25 h 23"/>
                <a:gd name="T18" fmla="*/ 7 w 18"/>
                <a:gd name="T19" fmla="*/ 25 h 23"/>
                <a:gd name="T20" fmla="*/ 4 w 18"/>
                <a:gd name="T21" fmla="*/ 26 h 23"/>
                <a:gd name="T22" fmla="*/ 0 w 18"/>
                <a:gd name="T23" fmla="*/ 2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61" name="Freeform 2609">
              <a:extLst>
                <a:ext uri="{FF2B5EF4-FFF2-40B4-BE49-F238E27FC236}">
                  <a16:creationId xmlns:a16="http://schemas.microsoft.com/office/drawing/2014/main" id="{1BDECB1B-30AE-5443-AAAA-89465C29336F}"/>
                </a:ext>
              </a:extLst>
            </p:cNvPr>
            <p:cNvSpPr>
              <a:spLocks noChangeAspect="1"/>
            </p:cNvSpPr>
            <p:nvPr/>
          </p:nvSpPr>
          <p:spPr bwMode="auto">
            <a:xfrm>
              <a:off x="5258959" y="3715590"/>
              <a:ext cx="445484" cy="402462"/>
            </a:xfrm>
            <a:custGeom>
              <a:avLst/>
              <a:gdLst>
                <a:gd name="T0" fmla="*/ 249 w 267"/>
                <a:gd name="T1" fmla="*/ 145 h 242"/>
                <a:gd name="T2" fmla="*/ 243 w 267"/>
                <a:gd name="T3" fmla="*/ 132 h 242"/>
                <a:gd name="T4" fmla="*/ 232 w 267"/>
                <a:gd name="T5" fmla="*/ 117 h 242"/>
                <a:gd name="T6" fmla="*/ 233 w 267"/>
                <a:gd name="T7" fmla="*/ 103 h 242"/>
                <a:gd name="T8" fmla="*/ 220 w 267"/>
                <a:gd name="T9" fmla="*/ 91 h 242"/>
                <a:gd name="T10" fmla="*/ 214 w 267"/>
                <a:gd name="T11" fmla="*/ 84 h 242"/>
                <a:gd name="T12" fmla="*/ 195 w 267"/>
                <a:gd name="T13" fmla="*/ 72 h 242"/>
                <a:gd name="T14" fmla="*/ 176 w 267"/>
                <a:gd name="T15" fmla="*/ 59 h 242"/>
                <a:gd name="T16" fmla="*/ 113 w 267"/>
                <a:gd name="T17" fmla="*/ 24 h 242"/>
                <a:gd name="T18" fmla="*/ 89 w 267"/>
                <a:gd name="T19" fmla="*/ 7 h 242"/>
                <a:gd name="T20" fmla="*/ 63 w 267"/>
                <a:gd name="T21" fmla="*/ 6 h 242"/>
                <a:gd name="T22" fmla="*/ 35 w 267"/>
                <a:gd name="T23" fmla="*/ 16 h 242"/>
                <a:gd name="T24" fmla="*/ 43 w 267"/>
                <a:gd name="T25" fmla="*/ 37 h 242"/>
                <a:gd name="T26" fmla="*/ 28 w 267"/>
                <a:gd name="T27" fmla="*/ 47 h 242"/>
                <a:gd name="T28" fmla="*/ 5 w 267"/>
                <a:gd name="T29" fmla="*/ 56 h 242"/>
                <a:gd name="T30" fmla="*/ 1 w 267"/>
                <a:gd name="T31" fmla="*/ 79 h 242"/>
                <a:gd name="T32" fmla="*/ 13 w 267"/>
                <a:gd name="T33" fmla="*/ 79 h 242"/>
                <a:gd name="T34" fmla="*/ 31 w 267"/>
                <a:gd name="T35" fmla="*/ 114 h 242"/>
                <a:gd name="T36" fmla="*/ 44 w 267"/>
                <a:gd name="T37" fmla="*/ 132 h 242"/>
                <a:gd name="T38" fmla="*/ 52 w 267"/>
                <a:gd name="T39" fmla="*/ 149 h 242"/>
                <a:gd name="T40" fmla="*/ 66 w 267"/>
                <a:gd name="T41" fmla="*/ 165 h 242"/>
                <a:gd name="T42" fmla="*/ 71 w 267"/>
                <a:gd name="T43" fmla="*/ 191 h 242"/>
                <a:gd name="T44" fmla="*/ 81 w 267"/>
                <a:gd name="T45" fmla="*/ 217 h 242"/>
                <a:gd name="T46" fmla="*/ 96 w 267"/>
                <a:gd name="T47" fmla="*/ 231 h 242"/>
                <a:gd name="T48" fmla="*/ 107 w 267"/>
                <a:gd name="T49" fmla="*/ 249 h 242"/>
                <a:gd name="T50" fmla="*/ 120 w 267"/>
                <a:gd name="T51" fmla="*/ 276 h 242"/>
                <a:gd name="T52" fmla="*/ 126 w 267"/>
                <a:gd name="T53" fmla="*/ 280 h 242"/>
                <a:gd name="T54" fmla="*/ 136 w 267"/>
                <a:gd name="T55" fmla="*/ 284 h 242"/>
                <a:gd name="T56" fmla="*/ 139 w 267"/>
                <a:gd name="T57" fmla="*/ 271 h 242"/>
                <a:gd name="T58" fmla="*/ 186 w 267"/>
                <a:gd name="T59" fmla="*/ 271 h 242"/>
                <a:gd name="T60" fmla="*/ 203 w 267"/>
                <a:gd name="T61" fmla="*/ 276 h 242"/>
                <a:gd name="T62" fmla="*/ 267 w 267"/>
                <a:gd name="T63" fmla="*/ 242 h 242"/>
                <a:gd name="T64" fmla="*/ 321 w 267"/>
                <a:gd name="T65" fmla="*/ 189 h 242"/>
                <a:gd name="T66" fmla="*/ 309 w 267"/>
                <a:gd name="T67" fmla="*/ 180 h 242"/>
                <a:gd name="T68" fmla="*/ 257 w 267"/>
                <a:gd name="T69" fmla="*/ 156 h 242"/>
                <a:gd name="T70" fmla="*/ 258 w 267"/>
                <a:gd name="T71" fmla="*/ 149 h 242"/>
                <a:gd name="T72" fmla="*/ 257 w 267"/>
                <a:gd name="T73" fmla="*/ 145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62" name="Freeform 2610">
              <a:extLst>
                <a:ext uri="{FF2B5EF4-FFF2-40B4-BE49-F238E27FC236}">
                  <a16:creationId xmlns:a16="http://schemas.microsoft.com/office/drawing/2014/main" id="{7512FC02-3668-9443-B62A-B07AF1842038}"/>
                </a:ext>
              </a:extLst>
            </p:cNvPr>
            <p:cNvSpPr>
              <a:spLocks noChangeAspect="1"/>
            </p:cNvSpPr>
            <p:nvPr/>
          </p:nvSpPr>
          <p:spPr bwMode="auto">
            <a:xfrm>
              <a:off x="5265897" y="3685057"/>
              <a:ext cx="90207" cy="112412"/>
            </a:xfrm>
            <a:custGeom>
              <a:avLst/>
              <a:gdLst>
                <a:gd name="T0" fmla="*/ 0 w 54"/>
                <a:gd name="T1" fmla="*/ 79 h 67"/>
                <a:gd name="T2" fmla="*/ 0 w 54"/>
                <a:gd name="T3" fmla="*/ 76 h 67"/>
                <a:gd name="T4" fmla="*/ 0 w 54"/>
                <a:gd name="T5" fmla="*/ 74 h 67"/>
                <a:gd name="T6" fmla="*/ 0 w 54"/>
                <a:gd name="T7" fmla="*/ 64 h 67"/>
                <a:gd name="T8" fmla="*/ 2 w 54"/>
                <a:gd name="T9" fmla="*/ 50 h 67"/>
                <a:gd name="T10" fmla="*/ 4 w 54"/>
                <a:gd name="T11" fmla="*/ 42 h 67"/>
                <a:gd name="T12" fmla="*/ 5 w 54"/>
                <a:gd name="T13" fmla="*/ 28 h 67"/>
                <a:gd name="T14" fmla="*/ 6 w 54"/>
                <a:gd name="T15" fmla="*/ 18 h 67"/>
                <a:gd name="T16" fmla="*/ 22 w 54"/>
                <a:gd name="T17" fmla="*/ 22 h 67"/>
                <a:gd name="T18" fmla="*/ 22 w 54"/>
                <a:gd name="T19" fmla="*/ 25 h 67"/>
                <a:gd name="T20" fmla="*/ 25 w 54"/>
                <a:gd name="T21" fmla="*/ 22 h 67"/>
                <a:gd name="T22" fmla="*/ 57 w 54"/>
                <a:gd name="T23" fmla="*/ 0 h 67"/>
                <a:gd name="T24" fmla="*/ 58 w 54"/>
                <a:gd name="T25" fmla="*/ 5 h 67"/>
                <a:gd name="T26" fmla="*/ 60 w 54"/>
                <a:gd name="T27" fmla="*/ 13 h 67"/>
                <a:gd name="T28" fmla="*/ 58 w 54"/>
                <a:gd name="T29" fmla="*/ 17 h 67"/>
                <a:gd name="T30" fmla="*/ 65 w 54"/>
                <a:gd name="T31" fmla="*/ 22 h 67"/>
                <a:gd name="T32" fmla="*/ 58 w 54"/>
                <a:gd name="T33" fmla="*/ 28 h 67"/>
                <a:gd name="T34" fmla="*/ 30 w 54"/>
                <a:gd name="T35" fmla="*/ 35 h 67"/>
                <a:gd name="T36" fmla="*/ 30 w 54"/>
                <a:gd name="T37" fmla="*/ 37 h 67"/>
                <a:gd name="T38" fmla="*/ 43 w 54"/>
                <a:gd name="T39" fmla="*/ 57 h 67"/>
                <a:gd name="T40" fmla="*/ 39 w 54"/>
                <a:gd name="T41" fmla="*/ 59 h 67"/>
                <a:gd name="T42" fmla="*/ 36 w 54"/>
                <a:gd name="T43" fmla="*/ 65 h 67"/>
                <a:gd name="T44" fmla="*/ 23 w 54"/>
                <a:gd name="T45" fmla="*/ 69 h 67"/>
                <a:gd name="T46" fmla="*/ 17 w 54"/>
                <a:gd name="T47" fmla="*/ 81 h 67"/>
                <a:gd name="T48" fmla="*/ 0 w 54"/>
                <a:gd name="T49" fmla="*/ 79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7"/>
                <a:gd name="T77" fmla="*/ 54 w 5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7">
                  <a:moveTo>
                    <a:pt x="0" y="65"/>
                  </a:moveTo>
                  <a:cubicBezTo>
                    <a:pt x="0" y="64"/>
                    <a:pt x="0" y="63"/>
                    <a:pt x="0" y="63"/>
                  </a:cubicBezTo>
                  <a:cubicBezTo>
                    <a:pt x="0" y="62"/>
                    <a:pt x="0" y="62"/>
                    <a:pt x="0" y="61"/>
                  </a:cubicBezTo>
                  <a:cubicBezTo>
                    <a:pt x="0" y="59"/>
                    <a:pt x="0" y="56"/>
                    <a:pt x="0" y="53"/>
                  </a:cubicBezTo>
                  <a:cubicBezTo>
                    <a:pt x="1" y="49"/>
                    <a:pt x="1" y="45"/>
                    <a:pt x="2" y="41"/>
                  </a:cubicBezTo>
                  <a:cubicBezTo>
                    <a:pt x="2" y="39"/>
                    <a:pt x="3" y="37"/>
                    <a:pt x="3" y="35"/>
                  </a:cubicBezTo>
                  <a:cubicBezTo>
                    <a:pt x="3" y="31"/>
                    <a:pt x="3" y="27"/>
                    <a:pt x="4" y="23"/>
                  </a:cubicBezTo>
                  <a:cubicBezTo>
                    <a:pt x="4" y="21"/>
                    <a:pt x="4" y="18"/>
                    <a:pt x="5" y="15"/>
                  </a:cubicBezTo>
                  <a:cubicBezTo>
                    <a:pt x="9" y="16"/>
                    <a:pt x="14" y="16"/>
                    <a:pt x="18" y="18"/>
                  </a:cubicBezTo>
                  <a:cubicBezTo>
                    <a:pt x="19" y="18"/>
                    <a:pt x="17" y="21"/>
                    <a:pt x="18" y="21"/>
                  </a:cubicBezTo>
                  <a:cubicBezTo>
                    <a:pt x="19" y="21"/>
                    <a:pt x="20" y="19"/>
                    <a:pt x="21" y="18"/>
                  </a:cubicBezTo>
                  <a:cubicBezTo>
                    <a:pt x="29" y="12"/>
                    <a:pt x="38" y="6"/>
                    <a:pt x="47" y="0"/>
                  </a:cubicBezTo>
                  <a:cubicBezTo>
                    <a:pt x="47" y="2"/>
                    <a:pt x="47" y="3"/>
                    <a:pt x="48" y="4"/>
                  </a:cubicBezTo>
                  <a:cubicBezTo>
                    <a:pt x="48" y="7"/>
                    <a:pt x="50" y="9"/>
                    <a:pt x="50" y="11"/>
                  </a:cubicBezTo>
                  <a:cubicBezTo>
                    <a:pt x="50" y="13"/>
                    <a:pt x="48" y="13"/>
                    <a:pt x="48" y="14"/>
                  </a:cubicBezTo>
                  <a:cubicBezTo>
                    <a:pt x="50" y="16"/>
                    <a:pt x="52" y="17"/>
                    <a:pt x="54" y="18"/>
                  </a:cubicBezTo>
                  <a:cubicBezTo>
                    <a:pt x="52" y="19"/>
                    <a:pt x="50" y="22"/>
                    <a:pt x="48" y="23"/>
                  </a:cubicBezTo>
                  <a:cubicBezTo>
                    <a:pt x="41" y="26"/>
                    <a:pt x="34" y="27"/>
                    <a:pt x="25" y="29"/>
                  </a:cubicBezTo>
                  <a:cubicBezTo>
                    <a:pt x="25" y="29"/>
                    <a:pt x="24" y="30"/>
                    <a:pt x="25" y="31"/>
                  </a:cubicBezTo>
                  <a:cubicBezTo>
                    <a:pt x="28" y="37"/>
                    <a:pt x="34" y="41"/>
                    <a:pt x="36" y="47"/>
                  </a:cubicBezTo>
                  <a:cubicBezTo>
                    <a:pt x="37" y="48"/>
                    <a:pt x="33" y="47"/>
                    <a:pt x="32" y="49"/>
                  </a:cubicBezTo>
                  <a:cubicBezTo>
                    <a:pt x="31" y="50"/>
                    <a:pt x="32" y="53"/>
                    <a:pt x="30" y="54"/>
                  </a:cubicBezTo>
                  <a:cubicBezTo>
                    <a:pt x="27" y="55"/>
                    <a:pt x="22" y="55"/>
                    <a:pt x="19" y="57"/>
                  </a:cubicBezTo>
                  <a:cubicBezTo>
                    <a:pt x="17" y="59"/>
                    <a:pt x="16" y="63"/>
                    <a:pt x="14" y="67"/>
                  </a:cubicBezTo>
                  <a:cubicBezTo>
                    <a:pt x="9" y="67"/>
                    <a:pt x="5" y="65"/>
                    <a:pt x="0" y="6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63" name="Freeform 2611">
              <a:extLst>
                <a:ext uri="{FF2B5EF4-FFF2-40B4-BE49-F238E27FC236}">
                  <a16:creationId xmlns:a16="http://schemas.microsoft.com/office/drawing/2014/main" id="{16ABED28-B8C9-ED4C-8BB2-0C55144E4F30}"/>
                </a:ext>
              </a:extLst>
            </p:cNvPr>
            <p:cNvSpPr>
              <a:spLocks noChangeAspect="1"/>
            </p:cNvSpPr>
            <p:nvPr/>
          </p:nvSpPr>
          <p:spPr bwMode="auto">
            <a:xfrm>
              <a:off x="5207609" y="3743344"/>
              <a:ext cx="58288" cy="88819"/>
            </a:xfrm>
            <a:custGeom>
              <a:avLst/>
              <a:gdLst>
                <a:gd name="T0" fmla="*/ 42 w 35"/>
                <a:gd name="T1" fmla="*/ 31 h 53"/>
                <a:gd name="T2" fmla="*/ 37 w 35"/>
                <a:gd name="T3" fmla="*/ 37 h 53"/>
                <a:gd name="T4" fmla="*/ 37 w 35"/>
                <a:gd name="T5" fmla="*/ 47 h 53"/>
                <a:gd name="T6" fmla="*/ 34 w 35"/>
                <a:gd name="T7" fmla="*/ 52 h 53"/>
                <a:gd name="T8" fmla="*/ 35 w 35"/>
                <a:gd name="T9" fmla="*/ 62 h 53"/>
                <a:gd name="T10" fmla="*/ 34 w 35"/>
                <a:gd name="T11" fmla="*/ 64 h 53"/>
                <a:gd name="T12" fmla="*/ 23 w 35"/>
                <a:gd name="T13" fmla="*/ 57 h 53"/>
                <a:gd name="T14" fmla="*/ 20 w 35"/>
                <a:gd name="T15" fmla="*/ 50 h 53"/>
                <a:gd name="T16" fmla="*/ 8 w 35"/>
                <a:gd name="T17" fmla="*/ 35 h 53"/>
                <a:gd name="T18" fmla="*/ 8 w 35"/>
                <a:gd name="T19" fmla="*/ 30 h 53"/>
                <a:gd name="T20" fmla="*/ 5 w 35"/>
                <a:gd name="T21" fmla="*/ 22 h 53"/>
                <a:gd name="T22" fmla="*/ 1 w 35"/>
                <a:gd name="T23" fmla="*/ 12 h 53"/>
                <a:gd name="T24" fmla="*/ 2 w 35"/>
                <a:gd name="T25" fmla="*/ 2 h 53"/>
                <a:gd name="T26" fmla="*/ 11 w 35"/>
                <a:gd name="T27" fmla="*/ 0 h 53"/>
                <a:gd name="T28" fmla="*/ 20 w 35"/>
                <a:gd name="T29" fmla="*/ 2 h 53"/>
                <a:gd name="T30" fmla="*/ 29 w 35"/>
                <a:gd name="T31" fmla="*/ 1 h 53"/>
                <a:gd name="T32" fmla="*/ 42 w 35"/>
                <a:gd name="T33" fmla="*/ 31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3"/>
                <a:gd name="T53" fmla="*/ 35 w 3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3">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64" name="Freeform 2612">
              <a:extLst>
                <a:ext uri="{FF2B5EF4-FFF2-40B4-BE49-F238E27FC236}">
                  <a16:creationId xmlns:a16="http://schemas.microsoft.com/office/drawing/2014/main" id="{C3171C01-4E4E-4247-A5C5-B73CF9BD8883}"/>
                </a:ext>
              </a:extLst>
            </p:cNvPr>
            <p:cNvSpPr>
              <a:spLocks noChangeAspect="1"/>
            </p:cNvSpPr>
            <p:nvPr/>
          </p:nvSpPr>
          <p:spPr bwMode="auto">
            <a:xfrm>
              <a:off x="5629500" y="3905717"/>
              <a:ext cx="163760" cy="204007"/>
            </a:xfrm>
            <a:custGeom>
              <a:avLst/>
              <a:gdLst>
                <a:gd name="T0" fmla="*/ 20 w 98"/>
                <a:gd name="T1" fmla="*/ 147 h 123"/>
                <a:gd name="T2" fmla="*/ 31 w 98"/>
                <a:gd name="T3" fmla="*/ 142 h 123"/>
                <a:gd name="T4" fmla="*/ 40 w 98"/>
                <a:gd name="T5" fmla="*/ 140 h 123"/>
                <a:gd name="T6" fmla="*/ 47 w 98"/>
                <a:gd name="T7" fmla="*/ 142 h 123"/>
                <a:gd name="T8" fmla="*/ 54 w 98"/>
                <a:gd name="T9" fmla="*/ 135 h 123"/>
                <a:gd name="T10" fmla="*/ 51 w 98"/>
                <a:gd name="T11" fmla="*/ 130 h 123"/>
                <a:gd name="T12" fmla="*/ 65 w 98"/>
                <a:gd name="T13" fmla="*/ 124 h 123"/>
                <a:gd name="T14" fmla="*/ 71 w 98"/>
                <a:gd name="T15" fmla="*/ 123 h 123"/>
                <a:gd name="T16" fmla="*/ 75 w 98"/>
                <a:gd name="T17" fmla="*/ 112 h 123"/>
                <a:gd name="T18" fmla="*/ 88 w 98"/>
                <a:gd name="T19" fmla="*/ 106 h 123"/>
                <a:gd name="T20" fmla="*/ 88 w 98"/>
                <a:gd name="T21" fmla="*/ 103 h 123"/>
                <a:gd name="T22" fmla="*/ 84 w 98"/>
                <a:gd name="T23" fmla="*/ 94 h 123"/>
                <a:gd name="T24" fmla="*/ 93 w 98"/>
                <a:gd name="T25" fmla="*/ 82 h 123"/>
                <a:gd name="T26" fmla="*/ 94 w 98"/>
                <a:gd name="T27" fmla="*/ 76 h 123"/>
                <a:gd name="T28" fmla="*/ 95 w 98"/>
                <a:gd name="T29" fmla="*/ 81 h 123"/>
                <a:gd name="T30" fmla="*/ 99 w 98"/>
                <a:gd name="T31" fmla="*/ 81 h 123"/>
                <a:gd name="T32" fmla="*/ 102 w 98"/>
                <a:gd name="T33" fmla="*/ 71 h 123"/>
                <a:gd name="T34" fmla="*/ 117 w 98"/>
                <a:gd name="T35" fmla="*/ 47 h 123"/>
                <a:gd name="T36" fmla="*/ 116 w 98"/>
                <a:gd name="T37" fmla="*/ 41 h 123"/>
                <a:gd name="T38" fmla="*/ 105 w 98"/>
                <a:gd name="T39" fmla="*/ 35 h 123"/>
                <a:gd name="T40" fmla="*/ 98 w 98"/>
                <a:gd name="T41" fmla="*/ 20 h 123"/>
                <a:gd name="T42" fmla="*/ 90 w 98"/>
                <a:gd name="T43" fmla="*/ 23 h 123"/>
                <a:gd name="T44" fmla="*/ 75 w 98"/>
                <a:gd name="T45" fmla="*/ 18 h 123"/>
                <a:gd name="T46" fmla="*/ 64 w 98"/>
                <a:gd name="T47" fmla="*/ 2 h 123"/>
                <a:gd name="T48" fmla="*/ 59 w 98"/>
                <a:gd name="T49" fmla="*/ 4 h 123"/>
                <a:gd name="T50" fmla="*/ 57 w 98"/>
                <a:gd name="T51" fmla="*/ 1 h 123"/>
                <a:gd name="T52" fmla="*/ 52 w 98"/>
                <a:gd name="T53" fmla="*/ 7 h 123"/>
                <a:gd name="T54" fmla="*/ 54 w 98"/>
                <a:gd name="T55" fmla="*/ 14 h 123"/>
                <a:gd name="T56" fmla="*/ 48 w 98"/>
                <a:gd name="T57" fmla="*/ 18 h 123"/>
                <a:gd name="T58" fmla="*/ 48 w 98"/>
                <a:gd name="T59" fmla="*/ 24 h 123"/>
                <a:gd name="T60" fmla="*/ 45 w 98"/>
                <a:gd name="T61" fmla="*/ 29 h 123"/>
                <a:gd name="T62" fmla="*/ 47 w 98"/>
                <a:gd name="T63" fmla="*/ 38 h 123"/>
                <a:gd name="T64" fmla="*/ 54 w 98"/>
                <a:gd name="T65" fmla="*/ 53 h 123"/>
                <a:gd name="T66" fmla="*/ 47 w 98"/>
                <a:gd name="T67" fmla="*/ 88 h 123"/>
                <a:gd name="T68" fmla="*/ 0 w 98"/>
                <a:gd name="T69" fmla="*/ 105 h 123"/>
                <a:gd name="T70" fmla="*/ 20 w 98"/>
                <a:gd name="T71" fmla="*/ 147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3"/>
                <a:gd name="T110" fmla="*/ 98 w 98"/>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3">
                  <a:moveTo>
                    <a:pt x="17" y="123"/>
                  </a:moveTo>
                  <a:cubicBezTo>
                    <a:pt x="20" y="122"/>
                    <a:pt x="23" y="120"/>
                    <a:pt x="26" y="119"/>
                  </a:cubicBezTo>
                  <a:cubicBezTo>
                    <a:pt x="28" y="118"/>
                    <a:pt x="31" y="117"/>
                    <a:pt x="33" y="117"/>
                  </a:cubicBezTo>
                  <a:cubicBezTo>
                    <a:pt x="35" y="117"/>
                    <a:pt x="37" y="119"/>
                    <a:pt x="39" y="119"/>
                  </a:cubicBezTo>
                  <a:cubicBezTo>
                    <a:pt x="42" y="118"/>
                    <a:pt x="44" y="115"/>
                    <a:pt x="45" y="113"/>
                  </a:cubicBezTo>
                  <a:cubicBezTo>
                    <a:pt x="45" y="111"/>
                    <a:pt x="41" y="110"/>
                    <a:pt x="42" y="109"/>
                  </a:cubicBezTo>
                  <a:cubicBezTo>
                    <a:pt x="45" y="106"/>
                    <a:pt x="50" y="105"/>
                    <a:pt x="54" y="104"/>
                  </a:cubicBezTo>
                  <a:cubicBezTo>
                    <a:pt x="56" y="103"/>
                    <a:pt x="58" y="104"/>
                    <a:pt x="59" y="103"/>
                  </a:cubicBezTo>
                  <a:cubicBezTo>
                    <a:pt x="61" y="101"/>
                    <a:pt x="60" y="96"/>
                    <a:pt x="62" y="94"/>
                  </a:cubicBezTo>
                  <a:cubicBezTo>
                    <a:pt x="65" y="91"/>
                    <a:pt x="69" y="92"/>
                    <a:pt x="73" y="89"/>
                  </a:cubicBezTo>
                  <a:cubicBezTo>
                    <a:pt x="73" y="89"/>
                    <a:pt x="73" y="87"/>
                    <a:pt x="73" y="86"/>
                  </a:cubicBezTo>
                  <a:cubicBezTo>
                    <a:pt x="72" y="84"/>
                    <a:pt x="70" y="81"/>
                    <a:pt x="70" y="79"/>
                  </a:cubicBezTo>
                  <a:cubicBezTo>
                    <a:pt x="71" y="75"/>
                    <a:pt x="75" y="72"/>
                    <a:pt x="77" y="69"/>
                  </a:cubicBezTo>
                  <a:cubicBezTo>
                    <a:pt x="77" y="67"/>
                    <a:pt x="77" y="65"/>
                    <a:pt x="78" y="64"/>
                  </a:cubicBezTo>
                  <a:cubicBezTo>
                    <a:pt x="79" y="64"/>
                    <a:pt x="78" y="67"/>
                    <a:pt x="79" y="68"/>
                  </a:cubicBezTo>
                  <a:cubicBezTo>
                    <a:pt x="79" y="69"/>
                    <a:pt x="81" y="69"/>
                    <a:pt x="82" y="68"/>
                  </a:cubicBezTo>
                  <a:cubicBezTo>
                    <a:pt x="84" y="65"/>
                    <a:pt x="84" y="62"/>
                    <a:pt x="85" y="59"/>
                  </a:cubicBezTo>
                  <a:cubicBezTo>
                    <a:pt x="89" y="52"/>
                    <a:pt x="94" y="46"/>
                    <a:pt x="97" y="39"/>
                  </a:cubicBezTo>
                  <a:cubicBezTo>
                    <a:pt x="98" y="37"/>
                    <a:pt x="97" y="35"/>
                    <a:pt x="96" y="34"/>
                  </a:cubicBezTo>
                  <a:cubicBezTo>
                    <a:pt x="94" y="32"/>
                    <a:pt x="90" y="31"/>
                    <a:pt x="87" y="29"/>
                  </a:cubicBezTo>
                  <a:cubicBezTo>
                    <a:pt x="84" y="26"/>
                    <a:pt x="85" y="20"/>
                    <a:pt x="81" y="17"/>
                  </a:cubicBezTo>
                  <a:cubicBezTo>
                    <a:pt x="79" y="16"/>
                    <a:pt x="77" y="19"/>
                    <a:pt x="75" y="19"/>
                  </a:cubicBezTo>
                  <a:cubicBezTo>
                    <a:pt x="71" y="18"/>
                    <a:pt x="66" y="18"/>
                    <a:pt x="62" y="15"/>
                  </a:cubicBezTo>
                  <a:cubicBezTo>
                    <a:pt x="58" y="12"/>
                    <a:pt x="57" y="7"/>
                    <a:pt x="53" y="2"/>
                  </a:cubicBezTo>
                  <a:cubicBezTo>
                    <a:pt x="52" y="2"/>
                    <a:pt x="51" y="3"/>
                    <a:pt x="49" y="3"/>
                  </a:cubicBezTo>
                  <a:cubicBezTo>
                    <a:pt x="48" y="3"/>
                    <a:pt x="48" y="0"/>
                    <a:pt x="47" y="1"/>
                  </a:cubicBezTo>
                  <a:cubicBezTo>
                    <a:pt x="45" y="2"/>
                    <a:pt x="43" y="4"/>
                    <a:pt x="43" y="6"/>
                  </a:cubicBezTo>
                  <a:cubicBezTo>
                    <a:pt x="43" y="8"/>
                    <a:pt x="46" y="10"/>
                    <a:pt x="45" y="12"/>
                  </a:cubicBezTo>
                  <a:cubicBezTo>
                    <a:pt x="44" y="14"/>
                    <a:pt x="41" y="13"/>
                    <a:pt x="40" y="15"/>
                  </a:cubicBezTo>
                  <a:cubicBezTo>
                    <a:pt x="39" y="16"/>
                    <a:pt x="41" y="18"/>
                    <a:pt x="40" y="20"/>
                  </a:cubicBezTo>
                  <a:cubicBezTo>
                    <a:pt x="40" y="21"/>
                    <a:pt x="37" y="23"/>
                    <a:pt x="37" y="24"/>
                  </a:cubicBezTo>
                  <a:cubicBezTo>
                    <a:pt x="37" y="27"/>
                    <a:pt x="38" y="29"/>
                    <a:pt x="39" y="32"/>
                  </a:cubicBezTo>
                  <a:lnTo>
                    <a:pt x="45" y="44"/>
                  </a:lnTo>
                  <a:lnTo>
                    <a:pt x="39" y="74"/>
                  </a:lnTo>
                  <a:lnTo>
                    <a:pt x="0" y="88"/>
                  </a:lnTo>
                  <a:lnTo>
                    <a:pt x="17" y="123"/>
                  </a:ln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65" name="Freeform 2613">
              <a:extLst>
                <a:ext uri="{FF2B5EF4-FFF2-40B4-BE49-F238E27FC236}">
                  <a16:creationId xmlns:a16="http://schemas.microsoft.com/office/drawing/2014/main" id="{97586621-BFAC-DB4A-A01F-6C02A1F6C5A4}"/>
                </a:ext>
              </a:extLst>
            </p:cNvPr>
            <p:cNvSpPr>
              <a:spLocks noChangeAspect="1"/>
            </p:cNvSpPr>
            <p:nvPr/>
          </p:nvSpPr>
          <p:spPr bwMode="auto">
            <a:xfrm>
              <a:off x="5615623" y="3873799"/>
              <a:ext cx="104085" cy="91595"/>
            </a:xfrm>
            <a:custGeom>
              <a:avLst/>
              <a:gdLst>
                <a:gd name="T0" fmla="*/ 68 w 62"/>
                <a:gd name="T1" fmla="*/ 0 h 55"/>
                <a:gd name="T2" fmla="*/ 63 w 62"/>
                <a:gd name="T3" fmla="*/ 8 h 55"/>
                <a:gd name="T4" fmla="*/ 52 w 62"/>
                <a:gd name="T5" fmla="*/ 22 h 55"/>
                <a:gd name="T6" fmla="*/ 44 w 62"/>
                <a:gd name="T7" fmla="*/ 32 h 55"/>
                <a:gd name="T8" fmla="*/ 30 w 62"/>
                <a:gd name="T9" fmla="*/ 37 h 55"/>
                <a:gd name="T10" fmla="*/ 16 w 62"/>
                <a:gd name="T11" fmla="*/ 36 h 55"/>
                <a:gd name="T12" fmla="*/ 12 w 62"/>
                <a:gd name="T13" fmla="*/ 41 h 55"/>
                <a:gd name="T14" fmla="*/ 6 w 62"/>
                <a:gd name="T15" fmla="*/ 41 h 55"/>
                <a:gd name="T16" fmla="*/ 4 w 62"/>
                <a:gd name="T17" fmla="*/ 37 h 55"/>
                <a:gd name="T18" fmla="*/ 0 w 62"/>
                <a:gd name="T19" fmla="*/ 42 h 55"/>
                <a:gd name="T20" fmla="*/ 5 w 62"/>
                <a:gd name="T21" fmla="*/ 56 h 55"/>
                <a:gd name="T22" fmla="*/ 52 w 62"/>
                <a:gd name="T23" fmla="*/ 66 h 55"/>
                <a:gd name="T24" fmla="*/ 57 w 62"/>
                <a:gd name="T25" fmla="*/ 61 h 55"/>
                <a:gd name="T26" fmla="*/ 54 w 62"/>
                <a:gd name="T27" fmla="*/ 52 h 55"/>
                <a:gd name="T28" fmla="*/ 58 w 62"/>
                <a:gd name="T29" fmla="*/ 47 h 55"/>
                <a:gd name="T30" fmla="*/ 58 w 62"/>
                <a:gd name="T31" fmla="*/ 41 h 55"/>
                <a:gd name="T32" fmla="*/ 64 w 62"/>
                <a:gd name="T33" fmla="*/ 37 h 55"/>
                <a:gd name="T34" fmla="*/ 62 w 62"/>
                <a:gd name="T35" fmla="*/ 30 h 55"/>
                <a:gd name="T36" fmla="*/ 67 w 62"/>
                <a:gd name="T37" fmla="*/ 24 h 55"/>
                <a:gd name="T38" fmla="*/ 69 w 62"/>
                <a:gd name="T39" fmla="*/ 26 h 55"/>
                <a:gd name="T40" fmla="*/ 74 w 62"/>
                <a:gd name="T41" fmla="*/ 25 h 55"/>
                <a:gd name="T42" fmla="*/ 74 w 62"/>
                <a:gd name="T43" fmla="*/ 18 h 55"/>
                <a:gd name="T44" fmla="*/ 74 w 62"/>
                <a:gd name="T45" fmla="*/ 12 h 55"/>
                <a:gd name="T46" fmla="*/ 71 w 62"/>
                <a:gd name="T47" fmla="*/ 12 h 55"/>
                <a:gd name="T48" fmla="*/ 69 w 62"/>
                <a:gd name="T49" fmla="*/ 13 h 55"/>
                <a:gd name="T50" fmla="*/ 69 w 62"/>
                <a:gd name="T51" fmla="*/ 6 h 55"/>
                <a:gd name="T52" fmla="*/ 68 w 6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55"/>
                <a:gd name="T83" fmla="*/ 62 w 6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55">
                  <a:moveTo>
                    <a:pt x="56" y="0"/>
                  </a:moveTo>
                  <a:cubicBezTo>
                    <a:pt x="55" y="2"/>
                    <a:pt x="54" y="5"/>
                    <a:pt x="52" y="7"/>
                  </a:cubicBezTo>
                  <a:cubicBezTo>
                    <a:pt x="49" y="10"/>
                    <a:pt x="46" y="14"/>
                    <a:pt x="43" y="18"/>
                  </a:cubicBezTo>
                  <a:cubicBezTo>
                    <a:pt x="41" y="21"/>
                    <a:pt x="39" y="24"/>
                    <a:pt x="36" y="27"/>
                  </a:cubicBezTo>
                  <a:cubicBezTo>
                    <a:pt x="33" y="29"/>
                    <a:pt x="29" y="30"/>
                    <a:pt x="25" y="31"/>
                  </a:cubicBezTo>
                  <a:cubicBezTo>
                    <a:pt x="21" y="32"/>
                    <a:pt x="17" y="30"/>
                    <a:pt x="13" y="30"/>
                  </a:cubicBezTo>
                  <a:cubicBezTo>
                    <a:pt x="12" y="31"/>
                    <a:pt x="12" y="33"/>
                    <a:pt x="10" y="34"/>
                  </a:cubicBezTo>
                  <a:cubicBezTo>
                    <a:pt x="9" y="35"/>
                    <a:pt x="7" y="34"/>
                    <a:pt x="5" y="34"/>
                  </a:cubicBezTo>
                  <a:cubicBezTo>
                    <a:pt x="4" y="33"/>
                    <a:pt x="4" y="32"/>
                    <a:pt x="3" y="31"/>
                  </a:cubicBezTo>
                  <a:lnTo>
                    <a:pt x="0" y="35"/>
                  </a:lnTo>
                  <a:lnTo>
                    <a:pt x="4" y="47"/>
                  </a:lnTo>
                  <a:lnTo>
                    <a:pt x="43" y="55"/>
                  </a:lnTo>
                  <a:lnTo>
                    <a:pt x="47" y="51"/>
                  </a:lnTo>
                  <a:cubicBezTo>
                    <a:pt x="46" y="48"/>
                    <a:pt x="45" y="46"/>
                    <a:pt x="45" y="43"/>
                  </a:cubicBezTo>
                  <a:cubicBezTo>
                    <a:pt x="45" y="42"/>
                    <a:pt x="48" y="40"/>
                    <a:pt x="48" y="39"/>
                  </a:cubicBezTo>
                  <a:cubicBezTo>
                    <a:pt x="49" y="37"/>
                    <a:pt x="47" y="35"/>
                    <a:pt x="48" y="34"/>
                  </a:cubicBezTo>
                  <a:cubicBezTo>
                    <a:pt x="49" y="32"/>
                    <a:pt x="52" y="33"/>
                    <a:pt x="53" y="31"/>
                  </a:cubicBezTo>
                  <a:cubicBezTo>
                    <a:pt x="54" y="29"/>
                    <a:pt x="51" y="27"/>
                    <a:pt x="51" y="25"/>
                  </a:cubicBezTo>
                  <a:cubicBezTo>
                    <a:pt x="51" y="23"/>
                    <a:pt x="53" y="21"/>
                    <a:pt x="55" y="20"/>
                  </a:cubicBezTo>
                  <a:cubicBezTo>
                    <a:pt x="56" y="19"/>
                    <a:pt x="56" y="22"/>
                    <a:pt x="57" y="22"/>
                  </a:cubicBezTo>
                  <a:cubicBezTo>
                    <a:pt x="59" y="22"/>
                    <a:pt x="60" y="21"/>
                    <a:pt x="61" y="21"/>
                  </a:cubicBezTo>
                  <a:cubicBezTo>
                    <a:pt x="62" y="19"/>
                    <a:pt x="62" y="17"/>
                    <a:pt x="61" y="15"/>
                  </a:cubicBezTo>
                  <a:cubicBezTo>
                    <a:pt x="61" y="14"/>
                    <a:pt x="62" y="12"/>
                    <a:pt x="61" y="10"/>
                  </a:cubicBezTo>
                  <a:cubicBezTo>
                    <a:pt x="61" y="10"/>
                    <a:pt x="60" y="10"/>
                    <a:pt x="59" y="10"/>
                  </a:cubicBezTo>
                  <a:cubicBezTo>
                    <a:pt x="58" y="11"/>
                    <a:pt x="57" y="11"/>
                    <a:pt x="57" y="11"/>
                  </a:cubicBezTo>
                  <a:cubicBezTo>
                    <a:pt x="56" y="9"/>
                    <a:pt x="57" y="7"/>
                    <a:pt x="57" y="5"/>
                  </a:cubicBezTo>
                  <a:cubicBezTo>
                    <a:pt x="57" y="3"/>
                    <a:pt x="57" y="1"/>
                    <a:pt x="56"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66" name="Freeform 2614">
              <a:extLst>
                <a:ext uri="{FF2B5EF4-FFF2-40B4-BE49-F238E27FC236}">
                  <a16:creationId xmlns:a16="http://schemas.microsoft.com/office/drawing/2014/main" id="{6D6B24B8-3FC1-B34E-897F-41EA82646C05}"/>
                </a:ext>
              </a:extLst>
            </p:cNvPr>
            <p:cNvSpPr>
              <a:spLocks noChangeAspect="1"/>
            </p:cNvSpPr>
            <p:nvPr/>
          </p:nvSpPr>
          <p:spPr bwMode="auto">
            <a:xfrm>
              <a:off x="5503209" y="3772489"/>
              <a:ext cx="44410" cy="43022"/>
            </a:xfrm>
            <a:custGeom>
              <a:avLst/>
              <a:gdLst>
                <a:gd name="T0" fmla="*/ 32 w 27"/>
                <a:gd name="T1" fmla="*/ 31 h 26"/>
                <a:gd name="T2" fmla="*/ 27 w 27"/>
                <a:gd name="T3" fmla="*/ 23 h 26"/>
                <a:gd name="T4" fmla="*/ 24 w 27"/>
                <a:gd name="T5" fmla="*/ 19 h 26"/>
                <a:gd name="T6" fmla="*/ 17 w 27"/>
                <a:gd name="T7" fmla="*/ 17 h 26"/>
                <a:gd name="T8" fmla="*/ 23 w 27"/>
                <a:gd name="T9" fmla="*/ 12 h 26"/>
                <a:gd name="T10" fmla="*/ 25 w 27"/>
                <a:gd name="T11" fmla="*/ 10 h 26"/>
                <a:gd name="T12" fmla="*/ 23 w 27"/>
                <a:gd name="T13" fmla="*/ 4 h 26"/>
                <a:gd name="T14" fmla="*/ 21 w 27"/>
                <a:gd name="T15" fmla="*/ 1 h 26"/>
                <a:gd name="T16" fmla="*/ 11 w 27"/>
                <a:gd name="T17" fmla="*/ 2 h 26"/>
                <a:gd name="T18" fmla="*/ 6 w 27"/>
                <a:gd name="T19" fmla="*/ 10 h 26"/>
                <a:gd name="T20" fmla="*/ 0 w 27"/>
                <a:gd name="T21" fmla="*/ 18 h 26"/>
                <a:gd name="T22" fmla="*/ 14 w 27"/>
                <a:gd name="T23" fmla="*/ 21 h 26"/>
                <a:gd name="T24" fmla="*/ 19 w 27"/>
                <a:gd name="T25" fmla="*/ 31 h 26"/>
                <a:gd name="T26" fmla="*/ 32 w 27"/>
                <a:gd name="T27" fmla="*/ 3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7" y="26"/>
                  </a:moveTo>
                  <a:cubicBezTo>
                    <a:pt x="26" y="24"/>
                    <a:pt x="24" y="21"/>
                    <a:pt x="23" y="19"/>
                  </a:cubicBezTo>
                  <a:cubicBezTo>
                    <a:pt x="22" y="18"/>
                    <a:pt x="22" y="17"/>
                    <a:pt x="20" y="16"/>
                  </a:cubicBezTo>
                  <a:cubicBezTo>
                    <a:pt x="19" y="15"/>
                    <a:pt x="15" y="16"/>
                    <a:pt x="14" y="14"/>
                  </a:cubicBezTo>
                  <a:cubicBezTo>
                    <a:pt x="14" y="12"/>
                    <a:pt x="17" y="11"/>
                    <a:pt x="19" y="10"/>
                  </a:cubicBezTo>
                  <a:cubicBezTo>
                    <a:pt x="19" y="9"/>
                    <a:pt x="21" y="9"/>
                    <a:pt x="21" y="8"/>
                  </a:cubicBezTo>
                  <a:cubicBezTo>
                    <a:pt x="21" y="6"/>
                    <a:pt x="20" y="5"/>
                    <a:pt x="19" y="3"/>
                  </a:cubicBezTo>
                  <a:cubicBezTo>
                    <a:pt x="19" y="2"/>
                    <a:pt x="18" y="1"/>
                    <a:pt x="18" y="1"/>
                  </a:cubicBezTo>
                  <a:cubicBezTo>
                    <a:pt x="15" y="1"/>
                    <a:pt x="12" y="0"/>
                    <a:pt x="9" y="2"/>
                  </a:cubicBezTo>
                  <a:cubicBezTo>
                    <a:pt x="7" y="3"/>
                    <a:pt x="7" y="6"/>
                    <a:pt x="5" y="8"/>
                  </a:cubicBezTo>
                  <a:cubicBezTo>
                    <a:pt x="4" y="11"/>
                    <a:pt x="1" y="13"/>
                    <a:pt x="0" y="15"/>
                  </a:cubicBezTo>
                  <a:cubicBezTo>
                    <a:pt x="4" y="16"/>
                    <a:pt x="8" y="17"/>
                    <a:pt x="12" y="18"/>
                  </a:cubicBezTo>
                  <a:cubicBezTo>
                    <a:pt x="14" y="20"/>
                    <a:pt x="14" y="24"/>
                    <a:pt x="16" y="26"/>
                  </a:cubicBezTo>
                  <a:cubicBezTo>
                    <a:pt x="19" y="26"/>
                    <a:pt x="23" y="26"/>
                    <a:pt x="27" y="2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67" name="Freeform 2615">
              <a:extLst>
                <a:ext uri="{FF2B5EF4-FFF2-40B4-BE49-F238E27FC236}">
                  <a16:creationId xmlns:a16="http://schemas.microsoft.com/office/drawing/2014/main" id="{7AB8A6DC-5645-0F49-9975-732F1B80BFED}"/>
                </a:ext>
              </a:extLst>
            </p:cNvPr>
            <p:cNvSpPr>
              <a:spLocks noChangeAspect="1"/>
            </p:cNvSpPr>
            <p:nvPr/>
          </p:nvSpPr>
          <p:spPr bwMode="auto">
            <a:xfrm>
              <a:off x="5345002" y="3579584"/>
              <a:ext cx="204007" cy="217885"/>
            </a:xfrm>
            <a:custGeom>
              <a:avLst/>
              <a:gdLst>
                <a:gd name="T0" fmla="*/ 147 w 123"/>
                <a:gd name="T1" fmla="*/ 143 h 131"/>
                <a:gd name="T2" fmla="*/ 139 w 123"/>
                <a:gd name="T3" fmla="*/ 140 h 131"/>
                <a:gd name="T4" fmla="*/ 135 w 123"/>
                <a:gd name="T5" fmla="*/ 140 h 131"/>
                <a:gd name="T6" fmla="*/ 124 w 123"/>
                <a:gd name="T7" fmla="*/ 141 h 131"/>
                <a:gd name="T8" fmla="*/ 120 w 123"/>
                <a:gd name="T9" fmla="*/ 149 h 131"/>
                <a:gd name="T10" fmla="*/ 114 w 123"/>
                <a:gd name="T11" fmla="*/ 157 h 131"/>
                <a:gd name="T12" fmla="*/ 87 w 123"/>
                <a:gd name="T13" fmla="*/ 156 h 131"/>
                <a:gd name="T14" fmla="*/ 51 w 123"/>
                <a:gd name="T15" fmla="*/ 122 h 131"/>
                <a:gd name="T16" fmla="*/ 39 w 123"/>
                <a:gd name="T17" fmla="*/ 115 h 131"/>
                <a:gd name="T18" fmla="*/ 27 w 123"/>
                <a:gd name="T19" fmla="*/ 105 h 131"/>
                <a:gd name="T20" fmla="*/ 8 w 123"/>
                <a:gd name="T21" fmla="*/ 98 h 131"/>
                <a:gd name="T22" fmla="*/ 1 w 123"/>
                <a:gd name="T23" fmla="*/ 93 h 131"/>
                <a:gd name="T24" fmla="*/ 4 w 123"/>
                <a:gd name="T25" fmla="*/ 90 h 131"/>
                <a:gd name="T26" fmla="*/ 1 w 123"/>
                <a:gd name="T27" fmla="*/ 81 h 131"/>
                <a:gd name="T28" fmla="*/ 0 w 123"/>
                <a:gd name="T29" fmla="*/ 77 h 131"/>
                <a:gd name="T30" fmla="*/ 16 w 123"/>
                <a:gd name="T31" fmla="*/ 65 h 131"/>
                <a:gd name="T32" fmla="*/ 18 w 123"/>
                <a:gd name="T33" fmla="*/ 60 h 131"/>
                <a:gd name="T34" fmla="*/ 27 w 123"/>
                <a:gd name="T35" fmla="*/ 54 h 131"/>
                <a:gd name="T36" fmla="*/ 30 w 123"/>
                <a:gd name="T37" fmla="*/ 42 h 131"/>
                <a:gd name="T38" fmla="*/ 31 w 123"/>
                <a:gd name="T39" fmla="*/ 35 h 131"/>
                <a:gd name="T40" fmla="*/ 29 w 123"/>
                <a:gd name="T41" fmla="*/ 24 h 131"/>
                <a:gd name="T42" fmla="*/ 32 w 123"/>
                <a:gd name="T43" fmla="*/ 18 h 131"/>
                <a:gd name="T44" fmla="*/ 41 w 123"/>
                <a:gd name="T45" fmla="*/ 13 h 131"/>
                <a:gd name="T46" fmla="*/ 45 w 123"/>
                <a:gd name="T47" fmla="*/ 5 h 131"/>
                <a:gd name="T48" fmla="*/ 51 w 123"/>
                <a:gd name="T49" fmla="*/ 0 h 131"/>
                <a:gd name="T50" fmla="*/ 60 w 123"/>
                <a:gd name="T51" fmla="*/ 4 h 131"/>
                <a:gd name="T52" fmla="*/ 66 w 123"/>
                <a:gd name="T53" fmla="*/ 6 h 131"/>
                <a:gd name="T54" fmla="*/ 71 w 123"/>
                <a:gd name="T55" fmla="*/ 2 h 131"/>
                <a:gd name="T56" fmla="*/ 73 w 123"/>
                <a:gd name="T57" fmla="*/ 8 h 131"/>
                <a:gd name="T58" fmla="*/ 79 w 123"/>
                <a:gd name="T59" fmla="*/ 6 h 131"/>
                <a:gd name="T60" fmla="*/ 82 w 123"/>
                <a:gd name="T61" fmla="*/ 13 h 131"/>
                <a:gd name="T62" fmla="*/ 86 w 123"/>
                <a:gd name="T63" fmla="*/ 18 h 131"/>
                <a:gd name="T64" fmla="*/ 93 w 123"/>
                <a:gd name="T65" fmla="*/ 28 h 131"/>
                <a:gd name="T66" fmla="*/ 96 w 123"/>
                <a:gd name="T67" fmla="*/ 28 h 131"/>
                <a:gd name="T68" fmla="*/ 99 w 123"/>
                <a:gd name="T69" fmla="*/ 30 h 131"/>
                <a:gd name="T70" fmla="*/ 103 w 123"/>
                <a:gd name="T71" fmla="*/ 30 h 131"/>
                <a:gd name="T72" fmla="*/ 102 w 123"/>
                <a:gd name="T73" fmla="*/ 36 h 131"/>
                <a:gd name="T74" fmla="*/ 103 w 123"/>
                <a:gd name="T75" fmla="*/ 46 h 131"/>
                <a:gd name="T76" fmla="*/ 98 w 123"/>
                <a:gd name="T77" fmla="*/ 47 h 131"/>
                <a:gd name="T78" fmla="*/ 96 w 123"/>
                <a:gd name="T79" fmla="*/ 58 h 131"/>
                <a:gd name="T80" fmla="*/ 96 w 123"/>
                <a:gd name="T81" fmla="*/ 67 h 131"/>
                <a:gd name="T82" fmla="*/ 106 w 123"/>
                <a:gd name="T83" fmla="*/ 81 h 131"/>
                <a:gd name="T84" fmla="*/ 106 w 123"/>
                <a:gd name="T85" fmla="*/ 85 h 131"/>
                <a:gd name="T86" fmla="*/ 125 w 123"/>
                <a:gd name="T87" fmla="*/ 99 h 131"/>
                <a:gd name="T88" fmla="*/ 133 w 123"/>
                <a:gd name="T89" fmla="*/ 113 h 131"/>
                <a:gd name="T90" fmla="*/ 133 w 123"/>
                <a:gd name="T91" fmla="*/ 122 h 131"/>
                <a:gd name="T92" fmla="*/ 136 w 123"/>
                <a:gd name="T93" fmla="*/ 126 h 131"/>
                <a:gd name="T94" fmla="*/ 136 w 123"/>
                <a:gd name="T95" fmla="*/ 133 h 131"/>
                <a:gd name="T96" fmla="*/ 147 w 123"/>
                <a:gd name="T97" fmla="*/ 143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31"/>
                <a:gd name="T149" fmla="*/ 123 w 123"/>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31">
                  <a:moveTo>
                    <a:pt x="123" y="119"/>
                  </a:moveTo>
                  <a:cubicBezTo>
                    <a:pt x="121" y="118"/>
                    <a:pt x="119" y="118"/>
                    <a:pt x="116" y="117"/>
                  </a:cubicBezTo>
                  <a:cubicBezTo>
                    <a:pt x="115" y="117"/>
                    <a:pt x="114" y="117"/>
                    <a:pt x="113" y="117"/>
                  </a:cubicBezTo>
                  <a:cubicBezTo>
                    <a:pt x="110" y="117"/>
                    <a:pt x="107" y="116"/>
                    <a:pt x="104" y="118"/>
                  </a:cubicBezTo>
                  <a:cubicBezTo>
                    <a:pt x="102" y="119"/>
                    <a:pt x="102" y="122"/>
                    <a:pt x="100" y="124"/>
                  </a:cubicBezTo>
                  <a:cubicBezTo>
                    <a:pt x="99" y="127"/>
                    <a:pt x="96" y="129"/>
                    <a:pt x="95" y="131"/>
                  </a:cubicBezTo>
                  <a:cubicBezTo>
                    <a:pt x="88" y="130"/>
                    <a:pt x="80" y="130"/>
                    <a:pt x="73" y="130"/>
                  </a:cubicBezTo>
                  <a:cubicBezTo>
                    <a:pt x="63" y="120"/>
                    <a:pt x="53" y="111"/>
                    <a:pt x="43" y="102"/>
                  </a:cubicBezTo>
                  <a:cubicBezTo>
                    <a:pt x="40" y="100"/>
                    <a:pt x="36" y="98"/>
                    <a:pt x="33" y="96"/>
                  </a:cubicBezTo>
                  <a:cubicBezTo>
                    <a:pt x="29" y="93"/>
                    <a:pt x="26" y="91"/>
                    <a:pt x="23" y="88"/>
                  </a:cubicBezTo>
                  <a:cubicBezTo>
                    <a:pt x="17" y="86"/>
                    <a:pt x="12" y="84"/>
                    <a:pt x="7" y="82"/>
                  </a:cubicBezTo>
                  <a:cubicBezTo>
                    <a:pt x="5" y="81"/>
                    <a:pt x="3" y="80"/>
                    <a:pt x="1" y="78"/>
                  </a:cubicBezTo>
                  <a:cubicBezTo>
                    <a:pt x="1" y="77"/>
                    <a:pt x="3" y="77"/>
                    <a:pt x="3" y="75"/>
                  </a:cubicBezTo>
                  <a:cubicBezTo>
                    <a:pt x="3" y="73"/>
                    <a:pt x="1" y="71"/>
                    <a:pt x="1" y="68"/>
                  </a:cubicBezTo>
                  <a:cubicBezTo>
                    <a:pt x="0" y="67"/>
                    <a:pt x="0" y="66"/>
                    <a:pt x="0" y="64"/>
                  </a:cubicBezTo>
                  <a:cubicBezTo>
                    <a:pt x="4" y="61"/>
                    <a:pt x="9" y="58"/>
                    <a:pt x="13" y="54"/>
                  </a:cubicBezTo>
                  <a:cubicBezTo>
                    <a:pt x="14" y="53"/>
                    <a:pt x="14" y="51"/>
                    <a:pt x="15" y="50"/>
                  </a:cubicBezTo>
                  <a:cubicBezTo>
                    <a:pt x="17" y="48"/>
                    <a:pt x="21" y="48"/>
                    <a:pt x="23" y="45"/>
                  </a:cubicBezTo>
                  <a:cubicBezTo>
                    <a:pt x="25" y="42"/>
                    <a:pt x="24" y="38"/>
                    <a:pt x="25" y="35"/>
                  </a:cubicBezTo>
                  <a:cubicBezTo>
                    <a:pt x="25" y="33"/>
                    <a:pt x="26" y="31"/>
                    <a:pt x="26" y="29"/>
                  </a:cubicBezTo>
                  <a:cubicBezTo>
                    <a:pt x="26" y="26"/>
                    <a:pt x="24" y="23"/>
                    <a:pt x="24" y="20"/>
                  </a:cubicBezTo>
                  <a:cubicBezTo>
                    <a:pt x="25" y="18"/>
                    <a:pt x="26" y="16"/>
                    <a:pt x="27" y="15"/>
                  </a:cubicBezTo>
                  <a:cubicBezTo>
                    <a:pt x="29" y="13"/>
                    <a:pt x="32" y="13"/>
                    <a:pt x="34" y="11"/>
                  </a:cubicBezTo>
                  <a:cubicBezTo>
                    <a:pt x="36" y="10"/>
                    <a:pt x="37" y="6"/>
                    <a:pt x="38" y="4"/>
                  </a:cubicBezTo>
                  <a:cubicBezTo>
                    <a:pt x="40" y="3"/>
                    <a:pt x="40" y="1"/>
                    <a:pt x="43" y="0"/>
                  </a:cubicBezTo>
                  <a:cubicBezTo>
                    <a:pt x="45" y="0"/>
                    <a:pt x="47" y="2"/>
                    <a:pt x="50" y="3"/>
                  </a:cubicBezTo>
                  <a:cubicBezTo>
                    <a:pt x="52" y="3"/>
                    <a:pt x="53" y="5"/>
                    <a:pt x="55" y="5"/>
                  </a:cubicBezTo>
                  <a:cubicBezTo>
                    <a:pt x="57" y="5"/>
                    <a:pt x="58" y="1"/>
                    <a:pt x="59" y="2"/>
                  </a:cubicBezTo>
                  <a:cubicBezTo>
                    <a:pt x="61" y="3"/>
                    <a:pt x="59" y="7"/>
                    <a:pt x="61" y="7"/>
                  </a:cubicBezTo>
                  <a:cubicBezTo>
                    <a:pt x="63" y="8"/>
                    <a:pt x="64" y="6"/>
                    <a:pt x="66" y="5"/>
                  </a:cubicBezTo>
                  <a:cubicBezTo>
                    <a:pt x="67" y="7"/>
                    <a:pt x="68" y="9"/>
                    <a:pt x="69" y="11"/>
                  </a:cubicBezTo>
                  <a:cubicBezTo>
                    <a:pt x="70" y="12"/>
                    <a:pt x="71" y="14"/>
                    <a:pt x="72" y="15"/>
                  </a:cubicBezTo>
                  <a:cubicBezTo>
                    <a:pt x="74" y="18"/>
                    <a:pt x="76" y="21"/>
                    <a:pt x="78" y="23"/>
                  </a:cubicBezTo>
                  <a:cubicBezTo>
                    <a:pt x="78" y="24"/>
                    <a:pt x="79" y="23"/>
                    <a:pt x="80" y="23"/>
                  </a:cubicBezTo>
                  <a:cubicBezTo>
                    <a:pt x="81" y="24"/>
                    <a:pt x="82" y="25"/>
                    <a:pt x="83" y="25"/>
                  </a:cubicBezTo>
                  <a:cubicBezTo>
                    <a:pt x="84" y="25"/>
                    <a:pt x="86" y="24"/>
                    <a:pt x="86" y="25"/>
                  </a:cubicBezTo>
                  <a:cubicBezTo>
                    <a:pt x="87" y="27"/>
                    <a:pt x="85" y="29"/>
                    <a:pt x="85" y="30"/>
                  </a:cubicBezTo>
                  <a:cubicBezTo>
                    <a:pt x="84" y="33"/>
                    <a:pt x="86" y="35"/>
                    <a:pt x="86" y="38"/>
                  </a:cubicBezTo>
                  <a:cubicBezTo>
                    <a:pt x="85" y="39"/>
                    <a:pt x="83" y="38"/>
                    <a:pt x="82" y="39"/>
                  </a:cubicBezTo>
                  <a:cubicBezTo>
                    <a:pt x="80" y="42"/>
                    <a:pt x="80" y="45"/>
                    <a:pt x="80" y="48"/>
                  </a:cubicBezTo>
                  <a:cubicBezTo>
                    <a:pt x="80" y="51"/>
                    <a:pt x="79" y="54"/>
                    <a:pt x="80" y="56"/>
                  </a:cubicBezTo>
                  <a:cubicBezTo>
                    <a:pt x="82" y="61"/>
                    <a:pt x="86" y="64"/>
                    <a:pt x="89" y="68"/>
                  </a:cubicBezTo>
                  <a:cubicBezTo>
                    <a:pt x="89" y="69"/>
                    <a:pt x="88" y="70"/>
                    <a:pt x="89" y="71"/>
                  </a:cubicBezTo>
                  <a:cubicBezTo>
                    <a:pt x="94" y="75"/>
                    <a:pt x="100" y="78"/>
                    <a:pt x="105" y="83"/>
                  </a:cubicBezTo>
                  <a:cubicBezTo>
                    <a:pt x="108" y="87"/>
                    <a:pt x="110" y="90"/>
                    <a:pt x="111" y="94"/>
                  </a:cubicBezTo>
                  <a:cubicBezTo>
                    <a:pt x="112" y="97"/>
                    <a:pt x="111" y="100"/>
                    <a:pt x="111" y="102"/>
                  </a:cubicBezTo>
                  <a:cubicBezTo>
                    <a:pt x="112" y="104"/>
                    <a:pt x="114" y="103"/>
                    <a:pt x="114" y="105"/>
                  </a:cubicBezTo>
                  <a:cubicBezTo>
                    <a:pt x="115" y="107"/>
                    <a:pt x="113" y="109"/>
                    <a:pt x="114" y="111"/>
                  </a:cubicBezTo>
                  <a:cubicBezTo>
                    <a:pt x="117" y="114"/>
                    <a:pt x="120" y="116"/>
                    <a:pt x="123" y="11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68" name="Freeform 2616">
              <a:extLst>
                <a:ext uri="{FF2B5EF4-FFF2-40B4-BE49-F238E27FC236}">
                  <a16:creationId xmlns:a16="http://schemas.microsoft.com/office/drawing/2014/main" id="{8B8D4D04-F489-CF4D-B059-EAA692F3C4C1}"/>
                </a:ext>
              </a:extLst>
            </p:cNvPr>
            <p:cNvSpPr>
              <a:spLocks noChangeAspect="1"/>
            </p:cNvSpPr>
            <p:nvPr/>
          </p:nvSpPr>
          <p:spPr bwMode="auto">
            <a:xfrm>
              <a:off x="5436595" y="3514358"/>
              <a:ext cx="417728" cy="387196"/>
            </a:xfrm>
            <a:custGeom>
              <a:avLst/>
              <a:gdLst>
                <a:gd name="T0" fmla="*/ 13 w 251"/>
                <a:gd name="T1" fmla="*/ 46 h 233"/>
                <a:gd name="T2" fmla="*/ 6 w 251"/>
                <a:gd name="T3" fmla="*/ 32 h 233"/>
                <a:gd name="T4" fmla="*/ 1 w 251"/>
                <a:gd name="T5" fmla="*/ 10 h 233"/>
                <a:gd name="T6" fmla="*/ 14 w 251"/>
                <a:gd name="T7" fmla="*/ 6 h 233"/>
                <a:gd name="T8" fmla="*/ 24 w 251"/>
                <a:gd name="T9" fmla="*/ 12 h 233"/>
                <a:gd name="T10" fmla="*/ 34 w 251"/>
                <a:gd name="T11" fmla="*/ 20 h 233"/>
                <a:gd name="T12" fmla="*/ 38 w 251"/>
                <a:gd name="T13" fmla="*/ 18 h 233"/>
                <a:gd name="T14" fmla="*/ 44 w 251"/>
                <a:gd name="T15" fmla="*/ 13 h 233"/>
                <a:gd name="T16" fmla="*/ 64 w 251"/>
                <a:gd name="T17" fmla="*/ 7 h 233"/>
                <a:gd name="T18" fmla="*/ 65 w 251"/>
                <a:gd name="T19" fmla="*/ 18 h 233"/>
                <a:gd name="T20" fmla="*/ 68 w 251"/>
                <a:gd name="T21" fmla="*/ 26 h 233"/>
                <a:gd name="T22" fmla="*/ 74 w 251"/>
                <a:gd name="T23" fmla="*/ 41 h 233"/>
                <a:gd name="T24" fmla="*/ 96 w 251"/>
                <a:gd name="T25" fmla="*/ 51 h 233"/>
                <a:gd name="T26" fmla="*/ 127 w 251"/>
                <a:gd name="T27" fmla="*/ 62 h 233"/>
                <a:gd name="T28" fmla="*/ 152 w 251"/>
                <a:gd name="T29" fmla="*/ 59 h 233"/>
                <a:gd name="T30" fmla="*/ 150 w 251"/>
                <a:gd name="T31" fmla="*/ 49 h 233"/>
                <a:gd name="T32" fmla="*/ 165 w 251"/>
                <a:gd name="T33" fmla="*/ 38 h 233"/>
                <a:gd name="T34" fmla="*/ 186 w 251"/>
                <a:gd name="T35" fmla="*/ 31 h 233"/>
                <a:gd name="T36" fmla="*/ 197 w 251"/>
                <a:gd name="T37" fmla="*/ 37 h 233"/>
                <a:gd name="T38" fmla="*/ 219 w 251"/>
                <a:gd name="T39" fmla="*/ 44 h 233"/>
                <a:gd name="T40" fmla="*/ 227 w 251"/>
                <a:gd name="T41" fmla="*/ 53 h 233"/>
                <a:gd name="T42" fmla="*/ 241 w 251"/>
                <a:gd name="T43" fmla="*/ 60 h 233"/>
                <a:gd name="T44" fmla="*/ 258 w 251"/>
                <a:gd name="T45" fmla="*/ 69 h 233"/>
                <a:gd name="T46" fmla="*/ 261 w 251"/>
                <a:gd name="T47" fmla="*/ 84 h 233"/>
                <a:gd name="T48" fmla="*/ 253 w 251"/>
                <a:gd name="T49" fmla="*/ 101 h 233"/>
                <a:gd name="T50" fmla="*/ 252 w 251"/>
                <a:gd name="T51" fmla="*/ 104 h 233"/>
                <a:gd name="T52" fmla="*/ 254 w 251"/>
                <a:gd name="T53" fmla="*/ 122 h 233"/>
                <a:gd name="T54" fmla="*/ 254 w 251"/>
                <a:gd name="T55" fmla="*/ 134 h 233"/>
                <a:gd name="T56" fmla="*/ 260 w 251"/>
                <a:gd name="T57" fmla="*/ 159 h 233"/>
                <a:gd name="T58" fmla="*/ 272 w 251"/>
                <a:gd name="T59" fmla="*/ 169 h 233"/>
                <a:gd name="T60" fmla="*/ 261 w 251"/>
                <a:gd name="T61" fmla="*/ 188 h 233"/>
                <a:gd name="T62" fmla="*/ 273 w 251"/>
                <a:gd name="T63" fmla="*/ 208 h 233"/>
                <a:gd name="T64" fmla="*/ 285 w 251"/>
                <a:gd name="T65" fmla="*/ 216 h 233"/>
                <a:gd name="T66" fmla="*/ 293 w 251"/>
                <a:gd name="T67" fmla="*/ 237 h 233"/>
                <a:gd name="T68" fmla="*/ 299 w 251"/>
                <a:gd name="T69" fmla="*/ 247 h 233"/>
                <a:gd name="T70" fmla="*/ 290 w 251"/>
                <a:gd name="T71" fmla="*/ 251 h 233"/>
                <a:gd name="T72" fmla="*/ 279 w 251"/>
                <a:gd name="T73" fmla="*/ 266 h 233"/>
                <a:gd name="T74" fmla="*/ 277 w 251"/>
                <a:gd name="T75" fmla="*/ 279 h 233"/>
                <a:gd name="T76" fmla="*/ 258 w 251"/>
                <a:gd name="T77" fmla="*/ 274 h 233"/>
                <a:gd name="T78" fmla="*/ 234 w 251"/>
                <a:gd name="T79" fmla="*/ 271 h 233"/>
                <a:gd name="T80" fmla="*/ 212 w 251"/>
                <a:gd name="T81" fmla="*/ 260 h 233"/>
                <a:gd name="T82" fmla="*/ 198 w 251"/>
                <a:gd name="T83" fmla="*/ 239 h 233"/>
                <a:gd name="T84" fmla="*/ 177 w 251"/>
                <a:gd name="T85" fmla="*/ 250 h 233"/>
                <a:gd name="T86" fmla="*/ 158 w 251"/>
                <a:gd name="T87" fmla="*/ 247 h 233"/>
                <a:gd name="T88" fmla="*/ 149 w 251"/>
                <a:gd name="T89" fmla="*/ 239 h 233"/>
                <a:gd name="T90" fmla="*/ 143 w 251"/>
                <a:gd name="T91" fmla="*/ 232 h 233"/>
                <a:gd name="T92" fmla="*/ 128 w 251"/>
                <a:gd name="T93" fmla="*/ 229 h 233"/>
                <a:gd name="T94" fmla="*/ 116 w 251"/>
                <a:gd name="T95" fmla="*/ 205 h 233"/>
                <a:gd name="T96" fmla="*/ 112 w 251"/>
                <a:gd name="T97" fmla="*/ 199 h 233"/>
                <a:gd name="T98" fmla="*/ 94 w 251"/>
                <a:gd name="T99" fmla="*/ 187 h 233"/>
                <a:gd name="T100" fmla="*/ 88 w 251"/>
                <a:gd name="T101" fmla="*/ 186 h 233"/>
                <a:gd name="T102" fmla="*/ 85 w 251"/>
                <a:gd name="T103" fmla="*/ 188 h 233"/>
                <a:gd name="T104" fmla="*/ 71 w 251"/>
                <a:gd name="T105" fmla="*/ 180 h 233"/>
                <a:gd name="T106" fmla="*/ 67 w 251"/>
                <a:gd name="T107" fmla="*/ 169 h 233"/>
                <a:gd name="T108" fmla="*/ 60 w 251"/>
                <a:gd name="T109" fmla="*/ 146 h 233"/>
                <a:gd name="T110" fmla="*/ 41 w 251"/>
                <a:gd name="T111" fmla="*/ 128 h 233"/>
                <a:gd name="T112" fmla="*/ 30 w 251"/>
                <a:gd name="T113" fmla="*/ 104 h 233"/>
                <a:gd name="T114" fmla="*/ 37 w 251"/>
                <a:gd name="T115" fmla="*/ 92 h 233"/>
                <a:gd name="T116" fmla="*/ 37 w 251"/>
                <a:gd name="T117" fmla="*/ 77 h 233"/>
                <a:gd name="T118" fmla="*/ 30 w 251"/>
                <a:gd name="T119" fmla="*/ 74 h 233"/>
                <a:gd name="T120" fmla="*/ 20 w 251"/>
                <a:gd name="T121" fmla="*/ 65 h 233"/>
                <a:gd name="T122" fmla="*/ 13 w 251"/>
                <a:gd name="T123" fmla="*/ 53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233"/>
                <a:gd name="T188" fmla="*/ 251 w 251"/>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233">
                  <a:moveTo>
                    <a:pt x="11" y="44"/>
                  </a:moveTo>
                  <a:cubicBezTo>
                    <a:pt x="11" y="42"/>
                    <a:pt x="12" y="40"/>
                    <a:pt x="11" y="38"/>
                  </a:cubicBezTo>
                  <a:cubicBezTo>
                    <a:pt x="10" y="36"/>
                    <a:pt x="6" y="36"/>
                    <a:pt x="5" y="34"/>
                  </a:cubicBezTo>
                  <a:cubicBezTo>
                    <a:pt x="4" y="32"/>
                    <a:pt x="5" y="29"/>
                    <a:pt x="5" y="27"/>
                  </a:cubicBezTo>
                  <a:cubicBezTo>
                    <a:pt x="5" y="24"/>
                    <a:pt x="7" y="22"/>
                    <a:pt x="6" y="20"/>
                  </a:cubicBezTo>
                  <a:cubicBezTo>
                    <a:pt x="5" y="16"/>
                    <a:pt x="0" y="12"/>
                    <a:pt x="1" y="8"/>
                  </a:cubicBezTo>
                  <a:cubicBezTo>
                    <a:pt x="2" y="5"/>
                    <a:pt x="7" y="4"/>
                    <a:pt x="10" y="2"/>
                  </a:cubicBezTo>
                  <a:cubicBezTo>
                    <a:pt x="11" y="3"/>
                    <a:pt x="11" y="4"/>
                    <a:pt x="12" y="5"/>
                  </a:cubicBezTo>
                  <a:cubicBezTo>
                    <a:pt x="13" y="7"/>
                    <a:pt x="15" y="9"/>
                    <a:pt x="17" y="10"/>
                  </a:cubicBezTo>
                  <a:cubicBezTo>
                    <a:pt x="18" y="11"/>
                    <a:pt x="20" y="9"/>
                    <a:pt x="20" y="10"/>
                  </a:cubicBezTo>
                  <a:cubicBezTo>
                    <a:pt x="22" y="11"/>
                    <a:pt x="19" y="14"/>
                    <a:pt x="20" y="15"/>
                  </a:cubicBezTo>
                  <a:cubicBezTo>
                    <a:pt x="22" y="17"/>
                    <a:pt x="26" y="16"/>
                    <a:pt x="28" y="17"/>
                  </a:cubicBezTo>
                  <a:cubicBezTo>
                    <a:pt x="29" y="16"/>
                    <a:pt x="29" y="16"/>
                    <a:pt x="30" y="16"/>
                  </a:cubicBezTo>
                  <a:cubicBezTo>
                    <a:pt x="31" y="16"/>
                    <a:pt x="31" y="16"/>
                    <a:pt x="32" y="15"/>
                  </a:cubicBezTo>
                  <a:cubicBezTo>
                    <a:pt x="34" y="15"/>
                    <a:pt x="36" y="17"/>
                    <a:pt x="37" y="16"/>
                  </a:cubicBezTo>
                  <a:cubicBezTo>
                    <a:pt x="38" y="15"/>
                    <a:pt x="36" y="12"/>
                    <a:pt x="37" y="11"/>
                  </a:cubicBezTo>
                  <a:cubicBezTo>
                    <a:pt x="41" y="7"/>
                    <a:pt x="44" y="3"/>
                    <a:pt x="49" y="1"/>
                  </a:cubicBezTo>
                  <a:cubicBezTo>
                    <a:pt x="51" y="0"/>
                    <a:pt x="53" y="3"/>
                    <a:pt x="53" y="6"/>
                  </a:cubicBezTo>
                  <a:cubicBezTo>
                    <a:pt x="53" y="7"/>
                    <a:pt x="49" y="7"/>
                    <a:pt x="50" y="9"/>
                  </a:cubicBezTo>
                  <a:cubicBezTo>
                    <a:pt x="50" y="11"/>
                    <a:pt x="54" y="12"/>
                    <a:pt x="54" y="15"/>
                  </a:cubicBezTo>
                  <a:cubicBezTo>
                    <a:pt x="55" y="16"/>
                    <a:pt x="50" y="16"/>
                    <a:pt x="50" y="18"/>
                  </a:cubicBezTo>
                  <a:cubicBezTo>
                    <a:pt x="51" y="21"/>
                    <a:pt x="54" y="21"/>
                    <a:pt x="57" y="22"/>
                  </a:cubicBezTo>
                  <a:cubicBezTo>
                    <a:pt x="58" y="23"/>
                    <a:pt x="58" y="22"/>
                    <a:pt x="59" y="22"/>
                  </a:cubicBezTo>
                  <a:cubicBezTo>
                    <a:pt x="60" y="26"/>
                    <a:pt x="60" y="30"/>
                    <a:pt x="62" y="34"/>
                  </a:cubicBezTo>
                  <a:cubicBezTo>
                    <a:pt x="64" y="37"/>
                    <a:pt x="68" y="38"/>
                    <a:pt x="71" y="40"/>
                  </a:cubicBezTo>
                  <a:cubicBezTo>
                    <a:pt x="74" y="41"/>
                    <a:pt x="77" y="41"/>
                    <a:pt x="80" y="43"/>
                  </a:cubicBezTo>
                  <a:cubicBezTo>
                    <a:pt x="83" y="45"/>
                    <a:pt x="85" y="48"/>
                    <a:pt x="89" y="50"/>
                  </a:cubicBezTo>
                  <a:cubicBezTo>
                    <a:pt x="94" y="52"/>
                    <a:pt x="100" y="52"/>
                    <a:pt x="106" y="52"/>
                  </a:cubicBezTo>
                  <a:cubicBezTo>
                    <a:pt x="111" y="52"/>
                    <a:pt x="115" y="50"/>
                    <a:pt x="120" y="49"/>
                  </a:cubicBezTo>
                  <a:cubicBezTo>
                    <a:pt x="122" y="49"/>
                    <a:pt x="125" y="51"/>
                    <a:pt x="127" y="49"/>
                  </a:cubicBezTo>
                  <a:cubicBezTo>
                    <a:pt x="128" y="48"/>
                    <a:pt x="125" y="46"/>
                    <a:pt x="125" y="44"/>
                  </a:cubicBezTo>
                  <a:cubicBezTo>
                    <a:pt x="124" y="43"/>
                    <a:pt x="125" y="42"/>
                    <a:pt x="125" y="41"/>
                  </a:cubicBezTo>
                  <a:cubicBezTo>
                    <a:pt x="128" y="40"/>
                    <a:pt x="132" y="40"/>
                    <a:pt x="135" y="38"/>
                  </a:cubicBezTo>
                  <a:cubicBezTo>
                    <a:pt x="137" y="37"/>
                    <a:pt x="136" y="33"/>
                    <a:pt x="138" y="32"/>
                  </a:cubicBezTo>
                  <a:cubicBezTo>
                    <a:pt x="141" y="29"/>
                    <a:pt x="146" y="30"/>
                    <a:pt x="150" y="29"/>
                  </a:cubicBezTo>
                  <a:cubicBezTo>
                    <a:pt x="152" y="28"/>
                    <a:pt x="152" y="26"/>
                    <a:pt x="155" y="26"/>
                  </a:cubicBezTo>
                  <a:cubicBezTo>
                    <a:pt x="157" y="26"/>
                    <a:pt x="159" y="27"/>
                    <a:pt x="161" y="28"/>
                  </a:cubicBezTo>
                  <a:cubicBezTo>
                    <a:pt x="162" y="29"/>
                    <a:pt x="163" y="30"/>
                    <a:pt x="164" y="31"/>
                  </a:cubicBezTo>
                  <a:cubicBezTo>
                    <a:pt x="168" y="32"/>
                    <a:pt x="171" y="33"/>
                    <a:pt x="175" y="34"/>
                  </a:cubicBezTo>
                  <a:cubicBezTo>
                    <a:pt x="177" y="35"/>
                    <a:pt x="180" y="36"/>
                    <a:pt x="183" y="37"/>
                  </a:cubicBezTo>
                  <a:cubicBezTo>
                    <a:pt x="185" y="38"/>
                    <a:pt x="188" y="38"/>
                    <a:pt x="189" y="39"/>
                  </a:cubicBezTo>
                  <a:cubicBezTo>
                    <a:pt x="190" y="41"/>
                    <a:pt x="187" y="43"/>
                    <a:pt x="189" y="44"/>
                  </a:cubicBezTo>
                  <a:cubicBezTo>
                    <a:pt x="191" y="46"/>
                    <a:pt x="195" y="44"/>
                    <a:pt x="197" y="45"/>
                  </a:cubicBezTo>
                  <a:cubicBezTo>
                    <a:pt x="199" y="46"/>
                    <a:pt x="199" y="50"/>
                    <a:pt x="201" y="50"/>
                  </a:cubicBezTo>
                  <a:cubicBezTo>
                    <a:pt x="205" y="52"/>
                    <a:pt x="210" y="51"/>
                    <a:pt x="214" y="53"/>
                  </a:cubicBezTo>
                  <a:cubicBezTo>
                    <a:pt x="215" y="54"/>
                    <a:pt x="215" y="56"/>
                    <a:pt x="215" y="58"/>
                  </a:cubicBezTo>
                  <a:cubicBezTo>
                    <a:pt x="215" y="60"/>
                    <a:pt x="215" y="62"/>
                    <a:pt x="215" y="64"/>
                  </a:cubicBezTo>
                  <a:cubicBezTo>
                    <a:pt x="215" y="66"/>
                    <a:pt x="217" y="68"/>
                    <a:pt x="218" y="70"/>
                  </a:cubicBezTo>
                  <a:cubicBezTo>
                    <a:pt x="217" y="72"/>
                    <a:pt x="217" y="75"/>
                    <a:pt x="216" y="77"/>
                  </a:cubicBezTo>
                  <a:cubicBezTo>
                    <a:pt x="215" y="79"/>
                    <a:pt x="212" y="81"/>
                    <a:pt x="211" y="84"/>
                  </a:cubicBezTo>
                  <a:cubicBezTo>
                    <a:pt x="211" y="85"/>
                    <a:pt x="213" y="86"/>
                    <a:pt x="213" y="87"/>
                  </a:cubicBezTo>
                  <a:cubicBezTo>
                    <a:pt x="212" y="88"/>
                    <a:pt x="210" y="86"/>
                    <a:pt x="210" y="87"/>
                  </a:cubicBezTo>
                  <a:cubicBezTo>
                    <a:pt x="209" y="90"/>
                    <a:pt x="208" y="94"/>
                    <a:pt x="209" y="97"/>
                  </a:cubicBezTo>
                  <a:cubicBezTo>
                    <a:pt x="209" y="99"/>
                    <a:pt x="212" y="100"/>
                    <a:pt x="212" y="102"/>
                  </a:cubicBezTo>
                  <a:cubicBezTo>
                    <a:pt x="212" y="104"/>
                    <a:pt x="209" y="104"/>
                    <a:pt x="209" y="106"/>
                  </a:cubicBezTo>
                  <a:cubicBezTo>
                    <a:pt x="209" y="108"/>
                    <a:pt x="212" y="110"/>
                    <a:pt x="212" y="112"/>
                  </a:cubicBezTo>
                  <a:cubicBezTo>
                    <a:pt x="213" y="116"/>
                    <a:pt x="214" y="122"/>
                    <a:pt x="212" y="126"/>
                  </a:cubicBezTo>
                  <a:cubicBezTo>
                    <a:pt x="213" y="129"/>
                    <a:pt x="215" y="131"/>
                    <a:pt x="217" y="133"/>
                  </a:cubicBezTo>
                  <a:cubicBezTo>
                    <a:pt x="219" y="134"/>
                    <a:pt x="223" y="131"/>
                    <a:pt x="225" y="133"/>
                  </a:cubicBezTo>
                  <a:cubicBezTo>
                    <a:pt x="227" y="134"/>
                    <a:pt x="228" y="138"/>
                    <a:pt x="227" y="141"/>
                  </a:cubicBezTo>
                  <a:cubicBezTo>
                    <a:pt x="226" y="145"/>
                    <a:pt x="222" y="148"/>
                    <a:pt x="220" y="152"/>
                  </a:cubicBezTo>
                  <a:cubicBezTo>
                    <a:pt x="219" y="153"/>
                    <a:pt x="219" y="155"/>
                    <a:pt x="218" y="157"/>
                  </a:cubicBezTo>
                  <a:cubicBezTo>
                    <a:pt x="221" y="160"/>
                    <a:pt x="224" y="163"/>
                    <a:pt x="226" y="166"/>
                  </a:cubicBezTo>
                  <a:cubicBezTo>
                    <a:pt x="228" y="169"/>
                    <a:pt x="227" y="172"/>
                    <a:pt x="228" y="174"/>
                  </a:cubicBezTo>
                  <a:cubicBezTo>
                    <a:pt x="228" y="176"/>
                    <a:pt x="230" y="177"/>
                    <a:pt x="231" y="178"/>
                  </a:cubicBezTo>
                  <a:cubicBezTo>
                    <a:pt x="233" y="179"/>
                    <a:pt x="236" y="179"/>
                    <a:pt x="238" y="180"/>
                  </a:cubicBezTo>
                  <a:cubicBezTo>
                    <a:pt x="240" y="181"/>
                    <a:pt x="241" y="182"/>
                    <a:pt x="242" y="183"/>
                  </a:cubicBezTo>
                  <a:cubicBezTo>
                    <a:pt x="243" y="188"/>
                    <a:pt x="241" y="194"/>
                    <a:pt x="244" y="198"/>
                  </a:cubicBezTo>
                  <a:cubicBezTo>
                    <a:pt x="245" y="200"/>
                    <a:pt x="249" y="198"/>
                    <a:pt x="250" y="200"/>
                  </a:cubicBezTo>
                  <a:cubicBezTo>
                    <a:pt x="251" y="201"/>
                    <a:pt x="250" y="204"/>
                    <a:pt x="249" y="206"/>
                  </a:cubicBezTo>
                  <a:cubicBezTo>
                    <a:pt x="249" y="207"/>
                    <a:pt x="250" y="208"/>
                    <a:pt x="249" y="209"/>
                  </a:cubicBezTo>
                  <a:cubicBezTo>
                    <a:pt x="247" y="210"/>
                    <a:pt x="244" y="209"/>
                    <a:pt x="242" y="210"/>
                  </a:cubicBezTo>
                  <a:cubicBezTo>
                    <a:pt x="239" y="211"/>
                    <a:pt x="237" y="212"/>
                    <a:pt x="235" y="214"/>
                  </a:cubicBezTo>
                  <a:cubicBezTo>
                    <a:pt x="234" y="216"/>
                    <a:pt x="233" y="219"/>
                    <a:pt x="233" y="222"/>
                  </a:cubicBezTo>
                  <a:cubicBezTo>
                    <a:pt x="233" y="224"/>
                    <a:pt x="234" y="227"/>
                    <a:pt x="234" y="229"/>
                  </a:cubicBezTo>
                  <a:cubicBezTo>
                    <a:pt x="233" y="230"/>
                    <a:pt x="232" y="233"/>
                    <a:pt x="231" y="233"/>
                  </a:cubicBezTo>
                  <a:cubicBezTo>
                    <a:pt x="229" y="232"/>
                    <a:pt x="227" y="230"/>
                    <a:pt x="225" y="230"/>
                  </a:cubicBezTo>
                  <a:cubicBezTo>
                    <a:pt x="221" y="229"/>
                    <a:pt x="218" y="229"/>
                    <a:pt x="215" y="229"/>
                  </a:cubicBezTo>
                  <a:cubicBezTo>
                    <a:pt x="210" y="229"/>
                    <a:pt x="205" y="230"/>
                    <a:pt x="201" y="229"/>
                  </a:cubicBezTo>
                  <a:cubicBezTo>
                    <a:pt x="199" y="229"/>
                    <a:pt x="197" y="227"/>
                    <a:pt x="195" y="226"/>
                  </a:cubicBezTo>
                  <a:cubicBezTo>
                    <a:pt x="190" y="225"/>
                    <a:pt x="185" y="225"/>
                    <a:pt x="181" y="222"/>
                  </a:cubicBezTo>
                  <a:cubicBezTo>
                    <a:pt x="179" y="221"/>
                    <a:pt x="178" y="219"/>
                    <a:pt x="177" y="217"/>
                  </a:cubicBezTo>
                  <a:cubicBezTo>
                    <a:pt x="176" y="213"/>
                    <a:pt x="176" y="208"/>
                    <a:pt x="173" y="204"/>
                  </a:cubicBezTo>
                  <a:cubicBezTo>
                    <a:pt x="171" y="202"/>
                    <a:pt x="168" y="200"/>
                    <a:pt x="165" y="200"/>
                  </a:cubicBezTo>
                  <a:cubicBezTo>
                    <a:pt x="162" y="201"/>
                    <a:pt x="159" y="203"/>
                    <a:pt x="156" y="205"/>
                  </a:cubicBezTo>
                  <a:cubicBezTo>
                    <a:pt x="153" y="206"/>
                    <a:pt x="151" y="209"/>
                    <a:pt x="148" y="209"/>
                  </a:cubicBezTo>
                  <a:cubicBezTo>
                    <a:pt x="145" y="209"/>
                    <a:pt x="143" y="206"/>
                    <a:pt x="141" y="205"/>
                  </a:cubicBezTo>
                  <a:cubicBezTo>
                    <a:pt x="138" y="205"/>
                    <a:pt x="135" y="206"/>
                    <a:pt x="132" y="206"/>
                  </a:cubicBezTo>
                  <a:cubicBezTo>
                    <a:pt x="131" y="206"/>
                    <a:pt x="132" y="204"/>
                    <a:pt x="132" y="203"/>
                  </a:cubicBezTo>
                  <a:cubicBezTo>
                    <a:pt x="129" y="202"/>
                    <a:pt x="126" y="202"/>
                    <a:pt x="124" y="200"/>
                  </a:cubicBezTo>
                  <a:cubicBezTo>
                    <a:pt x="122" y="200"/>
                    <a:pt x="120" y="199"/>
                    <a:pt x="119" y="197"/>
                  </a:cubicBezTo>
                  <a:cubicBezTo>
                    <a:pt x="118" y="196"/>
                    <a:pt x="120" y="195"/>
                    <a:pt x="119" y="194"/>
                  </a:cubicBezTo>
                  <a:cubicBezTo>
                    <a:pt x="118" y="192"/>
                    <a:pt x="116" y="192"/>
                    <a:pt x="114" y="192"/>
                  </a:cubicBezTo>
                  <a:cubicBezTo>
                    <a:pt x="112" y="191"/>
                    <a:pt x="109" y="193"/>
                    <a:pt x="107" y="191"/>
                  </a:cubicBezTo>
                  <a:cubicBezTo>
                    <a:pt x="103" y="188"/>
                    <a:pt x="101" y="184"/>
                    <a:pt x="99" y="179"/>
                  </a:cubicBezTo>
                  <a:cubicBezTo>
                    <a:pt x="97" y="177"/>
                    <a:pt x="99" y="173"/>
                    <a:pt x="97" y="171"/>
                  </a:cubicBezTo>
                  <a:cubicBezTo>
                    <a:pt x="96" y="169"/>
                    <a:pt x="94" y="172"/>
                    <a:pt x="93" y="171"/>
                  </a:cubicBezTo>
                  <a:cubicBezTo>
                    <a:pt x="92" y="170"/>
                    <a:pt x="94" y="168"/>
                    <a:pt x="93" y="166"/>
                  </a:cubicBezTo>
                  <a:cubicBezTo>
                    <a:pt x="91" y="161"/>
                    <a:pt x="88" y="155"/>
                    <a:pt x="83" y="152"/>
                  </a:cubicBezTo>
                  <a:cubicBezTo>
                    <a:pt x="81" y="151"/>
                    <a:pt x="80" y="156"/>
                    <a:pt x="78" y="156"/>
                  </a:cubicBezTo>
                  <a:cubicBezTo>
                    <a:pt x="78" y="156"/>
                    <a:pt x="78" y="155"/>
                    <a:pt x="78" y="155"/>
                  </a:cubicBezTo>
                  <a:cubicBezTo>
                    <a:pt x="76" y="155"/>
                    <a:pt x="75" y="156"/>
                    <a:pt x="73" y="155"/>
                  </a:cubicBezTo>
                  <a:cubicBezTo>
                    <a:pt x="72" y="154"/>
                    <a:pt x="72" y="151"/>
                    <a:pt x="71" y="152"/>
                  </a:cubicBezTo>
                  <a:cubicBezTo>
                    <a:pt x="70" y="153"/>
                    <a:pt x="72" y="155"/>
                    <a:pt x="71" y="157"/>
                  </a:cubicBezTo>
                  <a:cubicBezTo>
                    <a:pt x="71" y="157"/>
                    <a:pt x="69" y="158"/>
                    <a:pt x="68" y="158"/>
                  </a:cubicBezTo>
                  <a:cubicBezTo>
                    <a:pt x="65" y="155"/>
                    <a:pt x="62" y="153"/>
                    <a:pt x="59" y="150"/>
                  </a:cubicBezTo>
                  <a:cubicBezTo>
                    <a:pt x="58" y="148"/>
                    <a:pt x="60" y="146"/>
                    <a:pt x="59" y="144"/>
                  </a:cubicBezTo>
                  <a:cubicBezTo>
                    <a:pt x="59" y="142"/>
                    <a:pt x="57" y="143"/>
                    <a:pt x="56" y="141"/>
                  </a:cubicBezTo>
                  <a:cubicBezTo>
                    <a:pt x="56" y="139"/>
                    <a:pt x="57" y="136"/>
                    <a:pt x="56" y="133"/>
                  </a:cubicBezTo>
                  <a:cubicBezTo>
                    <a:pt x="55" y="129"/>
                    <a:pt x="53" y="126"/>
                    <a:pt x="50" y="122"/>
                  </a:cubicBezTo>
                  <a:cubicBezTo>
                    <a:pt x="45" y="117"/>
                    <a:pt x="39" y="114"/>
                    <a:pt x="34" y="110"/>
                  </a:cubicBezTo>
                  <a:cubicBezTo>
                    <a:pt x="33" y="109"/>
                    <a:pt x="34" y="108"/>
                    <a:pt x="34" y="107"/>
                  </a:cubicBezTo>
                  <a:cubicBezTo>
                    <a:pt x="31" y="103"/>
                    <a:pt x="27" y="100"/>
                    <a:pt x="25" y="95"/>
                  </a:cubicBezTo>
                  <a:cubicBezTo>
                    <a:pt x="24" y="93"/>
                    <a:pt x="25" y="90"/>
                    <a:pt x="25" y="87"/>
                  </a:cubicBezTo>
                  <a:cubicBezTo>
                    <a:pt x="25" y="84"/>
                    <a:pt x="25" y="81"/>
                    <a:pt x="27" y="78"/>
                  </a:cubicBezTo>
                  <a:cubicBezTo>
                    <a:pt x="28" y="77"/>
                    <a:pt x="30" y="78"/>
                    <a:pt x="31" y="77"/>
                  </a:cubicBezTo>
                  <a:cubicBezTo>
                    <a:pt x="31" y="74"/>
                    <a:pt x="29" y="72"/>
                    <a:pt x="30" y="69"/>
                  </a:cubicBezTo>
                  <a:cubicBezTo>
                    <a:pt x="30" y="68"/>
                    <a:pt x="32" y="66"/>
                    <a:pt x="31" y="64"/>
                  </a:cubicBezTo>
                  <a:cubicBezTo>
                    <a:pt x="31" y="63"/>
                    <a:pt x="29" y="64"/>
                    <a:pt x="28" y="64"/>
                  </a:cubicBezTo>
                  <a:cubicBezTo>
                    <a:pt x="27" y="64"/>
                    <a:pt x="26" y="63"/>
                    <a:pt x="25" y="62"/>
                  </a:cubicBezTo>
                  <a:cubicBezTo>
                    <a:pt x="24" y="62"/>
                    <a:pt x="23" y="63"/>
                    <a:pt x="23" y="62"/>
                  </a:cubicBezTo>
                  <a:cubicBezTo>
                    <a:pt x="21" y="60"/>
                    <a:pt x="19" y="57"/>
                    <a:pt x="17" y="54"/>
                  </a:cubicBezTo>
                  <a:cubicBezTo>
                    <a:pt x="16" y="53"/>
                    <a:pt x="15" y="51"/>
                    <a:pt x="14" y="50"/>
                  </a:cubicBezTo>
                  <a:cubicBezTo>
                    <a:pt x="13" y="48"/>
                    <a:pt x="12" y="46"/>
                    <a:pt x="11" y="4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69" name="Freeform 2617">
              <a:extLst>
                <a:ext uri="{FF2B5EF4-FFF2-40B4-BE49-F238E27FC236}">
                  <a16:creationId xmlns:a16="http://schemas.microsoft.com/office/drawing/2014/main" id="{5706E86E-4B29-8D43-9E4E-1FF52E53D48B}"/>
                </a:ext>
              </a:extLst>
            </p:cNvPr>
            <p:cNvSpPr>
              <a:spLocks noChangeAspect="1"/>
            </p:cNvSpPr>
            <p:nvPr/>
          </p:nvSpPr>
          <p:spPr bwMode="auto">
            <a:xfrm>
              <a:off x="5349164" y="3410274"/>
              <a:ext cx="138780" cy="70778"/>
            </a:xfrm>
            <a:custGeom>
              <a:avLst/>
              <a:gdLst>
                <a:gd name="T0" fmla="*/ 0 w 83"/>
                <a:gd name="T1" fmla="*/ 1 h 42"/>
                <a:gd name="T2" fmla="*/ 10 w 83"/>
                <a:gd name="T3" fmla="*/ 7 h 42"/>
                <a:gd name="T4" fmla="*/ 14 w 83"/>
                <a:gd name="T5" fmla="*/ 13 h 42"/>
                <a:gd name="T6" fmla="*/ 23 w 83"/>
                <a:gd name="T7" fmla="*/ 17 h 42"/>
                <a:gd name="T8" fmla="*/ 23 w 83"/>
                <a:gd name="T9" fmla="*/ 24 h 42"/>
                <a:gd name="T10" fmla="*/ 28 w 83"/>
                <a:gd name="T11" fmla="*/ 34 h 42"/>
                <a:gd name="T12" fmla="*/ 24 w 83"/>
                <a:gd name="T13" fmla="*/ 44 h 42"/>
                <a:gd name="T14" fmla="*/ 30 w 83"/>
                <a:gd name="T15" fmla="*/ 44 h 42"/>
                <a:gd name="T16" fmla="*/ 39 w 83"/>
                <a:gd name="T17" fmla="*/ 41 h 42"/>
                <a:gd name="T18" fmla="*/ 47 w 83"/>
                <a:gd name="T19" fmla="*/ 45 h 42"/>
                <a:gd name="T20" fmla="*/ 53 w 83"/>
                <a:gd name="T21" fmla="*/ 49 h 42"/>
                <a:gd name="T22" fmla="*/ 59 w 83"/>
                <a:gd name="T23" fmla="*/ 46 h 42"/>
                <a:gd name="T24" fmla="*/ 64 w 83"/>
                <a:gd name="T25" fmla="*/ 46 h 42"/>
                <a:gd name="T26" fmla="*/ 70 w 83"/>
                <a:gd name="T27" fmla="*/ 46 h 42"/>
                <a:gd name="T28" fmla="*/ 75 w 83"/>
                <a:gd name="T29" fmla="*/ 46 h 42"/>
                <a:gd name="T30" fmla="*/ 78 w 83"/>
                <a:gd name="T31" fmla="*/ 41 h 42"/>
                <a:gd name="T32" fmla="*/ 84 w 83"/>
                <a:gd name="T33" fmla="*/ 45 h 42"/>
                <a:gd name="T34" fmla="*/ 90 w 83"/>
                <a:gd name="T35" fmla="*/ 47 h 42"/>
                <a:gd name="T36" fmla="*/ 99 w 83"/>
                <a:gd name="T37" fmla="*/ 50 h 42"/>
                <a:gd name="T38" fmla="*/ 99 w 83"/>
                <a:gd name="T39" fmla="*/ 45 h 42"/>
                <a:gd name="T40" fmla="*/ 94 w 83"/>
                <a:gd name="T41" fmla="*/ 43 h 42"/>
                <a:gd name="T42" fmla="*/ 90 w 83"/>
                <a:gd name="T43" fmla="*/ 36 h 42"/>
                <a:gd name="T44" fmla="*/ 95 w 83"/>
                <a:gd name="T45" fmla="*/ 33 h 42"/>
                <a:gd name="T46" fmla="*/ 82 w 83"/>
                <a:gd name="T47" fmla="*/ 25 h 42"/>
                <a:gd name="T48" fmla="*/ 82 w 83"/>
                <a:gd name="T49" fmla="*/ 21 h 42"/>
                <a:gd name="T50" fmla="*/ 73 w 83"/>
                <a:gd name="T51" fmla="*/ 16 h 42"/>
                <a:gd name="T52" fmla="*/ 70 w 83"/>
                <a:gd name="T53" fmla="*/ 16 h 42"/>
                <a:gd name="T54" fmla="*/ 65 w 83"/>
                <a:gd name="T55" fmla="*/ 17 h 42"/>
                <a:gd name="T56" fmla="*/ 58 w 83"/>
                <a:gd name="T57" fmla="*/ 19 h 42"/>
                <a:gd name="T58" fmla="*/ 54 w 83"/>
                <a:gd name="T59" fmla="*/ 16 h 42"/>
                <a:gd name="T60" fmla="*/ 45 w 83"/>
                <a:gd name="T61" fmla="*/ 11 h 42"/>
                <a:gd name="T62" fmla="*/ 35 w 83"/>
                <a:gd name="T63" fmla="*/ 5 h 42"/>
                <a:gd name="T64" fmla="*/ 23 w 83"/>
                <a:gd name="T65" fmla="*/ 6 h 42"/>
                <a:gd name="T66" fmla="*/ 13 w 83"/>
                <a:gd name="T67" fmla="*/ 1 h 42"/>
                <a:gd name="T68" fmla="*/ 0 w 83"/>
                <a:gd name="T69" fmla="*/ 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70" name="Freeform 2618">
              <a:extLst>
                <a:ext uri="{FF2B5EF4-FFF2-40B4-BE49-F238E27FC236}">
                  <a16:creationId xmlns:a16="http://schemas.microsoft.com/office/drawing/2014/main" id="{29DA4DE4-D81C-A244-84DD-2EBACADCEDFD}"/>
                </a:ext>
              </a:extLst>
            </p:cNvPr>
            <p:cNvSpPr>
              <a:spLocks noChangeAspect="1"/>
            </p:cNvSpPr>
            <p:nvPr/>
          </p:nvSpPr>
          <p:spPr bwMode="auto">
            <a:xfrm>
              <a:off x="5453250" y="3517135"/>
              <a:ext cx="29144" cy="24980"/>
            </a:xfrm>
            <a:custGeom>
              <a:avLst/>
              <a:gdLst>
                <a:gd name="T0" fmla="*/ 21 w 18"/>
                <a:gd name="T1" fmla="*/ 18 h 15"/>
                <a:gd name="T2" fmla="*/ 16 w 18"/>
                <a:gd name="T3" fmla="*/ 7 h 15"/>
                <a:gd name="T4" fmla="*/ 14 w 18"/>
                <a:gd name="T5" fmla="*/ 1 h 15"/>
                <a:gd name="T6" fmla="*/ 8 w 18"/>
                <a:gd name="T7" fmla="*/ 4 h 15"/>
                <a:gd name="T8" fmla="*/ 7 w 18"/>
                <a:gd name="T9" fmla="*/ 0 h 15"/>
                <a:gd name="T10" fmla="*/ 0 w 18"/>
                <a:gd name="T11" fmla="*/ 0 h 15"/>
                <a:gd name="T12" fmla="*/ 2 w 18"/>
                <a:gd name="T13" fmla="*/ 4 h 15"/>
                <a:gd name="T14" fmla="*/ 8 w 18"/>
                <a:gd name="T15" fmla="*/ 10 h 15"/>
                <a:gd name="T16" fmla="*/ 12 w 18"/>
                <a:gd name="T17" fmla="*/ 10 h 15"/>
                <a:gd name="T18" fmla="*/ 12 w 18"/>
                <a:gd name="T19" fmla="*/ 16 h 15"/>
                <a:gd name="T20" fmla="*/ 21 w 18"/>
                <a:gd name="T21" fmla="*/ 18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71" name="Freeform 2619">
              <a:extLst>
                <a:ext uri="{FF2B5EF4-FFF2-40B4-BE49-F238E27FC236}">
                  <a16:creationId xmlns:a16="http://schemas.microsoft.com/office/drawing/2014/main" id="{56DFA2CB-49FE-9A41-BD0A-3582171443E5}"/>
                </a:ext>
              </a:extLst>
            </p:cNvPr>
            <p:cNvSpPr>
              <a:spLocks noChangeAspect="1"/>
            </p:cNvSpPr>
            <p:nvPr/>
          </p:nvSpPr>
          <p:spPr bwMode="auto">
            <a:xfrm>
              <a:off x="5422719" y="3474111"/>
              <a:ext cx="68003" cy="68003"/>
            </a:xfrm>
            <a:custGeom>
              <a:avLst/>
              <a:gdLst>
                <a:gd name="T0" fmla="*/ 48 w 41"/>
                <a:gd name="T1" fmla="*/ 47 h 41"/>
                <a:gd name="T2" fmla="*/ 48 w 41"/>
                <a:gd name="T3" fmla="*/ 39 h 41"/>
                <a:gd name="T4" fmla="*/ 44 w 41"/>
                <a:gd name="T5" fmla="*/ 36 h 41"/>
                <a:gd name="T6" fmla="*/ 39 w 41"/>
                <a:gd name="T7" fmla="*/ 31 h 41"/>
                <a:gd name="T8" fmla="*/ 32 w 41"/>
                <a:gd name="T9" fmla="*/ 26 h 41"/>
                <a:gd name="T10" fmla="*/ 36 w 41"/>
                <a:gd name="T11" fmla="*/ 24 h 41"/>
                <a:gd name="T12" fmla="*/ 36 w 41"/>
                <a:gd name="T13" fmla="*/ 20 h 41"/>
                <a:gd name="T14" fmla="*/ 29 w 41"/>
                <a:gd name="T15" fmla="*/ 17 h 41"/>
                <a:gd name="T16" fmla="*/ 30 w 41"/>
                <a:gd name="T17" fmla="*/ 11 h 41"/>
                <a:gd name="T18" fmla="*/ 29 w 41"/>
                <a:gd name="T19" fmla="*/ 6 h 41"/>
                <a:gd name="T20" fmla="*/ 23 w 41"/>
                <a:gd name="T21" fmla="*/ 5 h 41"/>
                <a:gd name="T22" fmla="*/ 22 w 41"/>
                <a:gd name="T23" fmla="*/ 0 h 41"/>
                <a:gd name="T24" fmla="*/ 17 w 41"/>
                <a:gd name="T25" fmla="*/ 0 h 41"/>
                <a:gd name="T26" fmla="*/ 11 w 41"/>
                <a:gd name="T27" fmla="*/ 0 h 41"/>
                <a:gd name="T28" fmla="*/ 6 w 41"/>
                <a:gd name="T29" fmla="*/ 0 h 41"/>
                <a:gd name="T30" fmla="*/ 0 w 41"/>
                <a:gd name="T31" fmla="*/ 2 h 41"/>
                <a:gd name="T32" fmla="*/ 2 w 41"/>
                <a:gd name="T33" fmla="*/ 11 h 41"/>
                <a:gd name="T34" fmla="*/ 2 w 41"/>
                <a:gd name="T35" fmla="*/ 19 h 41"/>
                <a:gd name="T36" fmla="*/ 6 w 41"/>
                <a:gd name="T37" fmla="*/ 24 h 41"/>
                <a:gd name="T38" fmla="*/ 16 w 41"/>
                <a:gd name="T39" fmla="*/ 25 h 41"/>
                <a:gd name="T40" fmla="*/ 22 w 41"/>
                <a:gd name="T41" fmla="*/ 31 h 41"/>
                <a:gd name="T42" fmla="*/ 29 w 41"/>
                <a:gd name="T43" fmla="*/ 31 h 41"/>
                <a:gd name="T44" fmla="*/ 30 w 41"/>
                <a:gd name="T45" fmla="*/ 35 h 41"/>
                <a:gd name="T46" fmla="*/ 36 w 41"/>
                <a:gd name="T47" fmla="*/ 32 h 41"/>
                <a:gd name="T48" fmla="*/ 38 w 41"/>
                <a:gd name="T49" fmla="*/ 38 h 41"/>
                <a:gd name="T50" fmla="*/ 43 w 41"/>
                <a:gd name="T51" fmla="*/ 49 h 41"/>
                <a:gd name="T52" fmla="*/ 45 w 41"/>
                <a:gd name="T53" fmla="*/ 48 h 41"/>
                <a:gd name="T54" fmla="*/ 48 w 41"/>
                <a:gd name="T55" fmla="*/ 47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72" name="Freeform 2620">
              <a:extLst>
                <a:ext uri="{FF2B5EF4-FFF2-40B4-BE49-F238E27FC236}">
                  <a16:creationId xmlns:a16="http://schemas.microsoft.com/office/drawing/2014/main" id="{AC2AE6AF-745A-BB42-9358-E9286B6A1C0A}"/>
                </a:ext>
              </a:extLst>
            </p:cNvPr>
            <p:cNvSpPr>
              <a:spLocks noChangeAspect="1"/>
            </p:cNvSpPr>
            <p:nvPr/>
          </p:nvSpPr>
          <p:spPr bwMode="auto">
            <a:xfrm>
              <a:off x="5453250" y="3456069"/>
              <a:ext cx="111024" cy="95759"/>
            </a:xfrm>
            <a:custGeom>
              <a:avLst/>
              <a:gdLst>
                <a:gd name="T0" fmla="*/ 59 w 67"/>
                <a:gd name="T1" fmla="*/ 68 h 58"/>
                <a:gd name="T2" fmla="*/ 56 w 67"/>
                <a:gd name="T3" fmla="*/ 68 h 58"/>
                <a:gd name="T4" fmla="*/ 48 w 67"/>
                <a:gd name="T5" fmla="*/ 63 h 58"/>
                <a:gd name="T6" fmla="*/ 53 w 67"/>
                <a:gd name="T7" fmla="*/ 59 h 58"/>
                <a:gd name="T8" fmla="*/ 48 w 67"/>
                <a:gd name="T9" fmla="*/ 52 h 58"/>
                <a:gd name="T10" fmla="*/ 51 w 67"/>
                <a:gd name="T11" fmla="*/ 49 h 58"/>
                <a:gd name="T12" fmla="*/ 47 w 67"/>
                <a:gd name="T13" fmla="*/ 43 h 58"/>
                <a:gd name="T14" fmla="*/ 32 w 67"/>
                <a:gd name="T15" fmla="*/ 55 h 58"/>
                <a:gd name="T16" fmla="*/ 32 w 67"/>
                <a:gd name="T17" fmla="*/ 61 h 58"/>
                <a:gd name="T18" fmla="*/ 26 w 67"/>
                <a:gd name="T19" fmla="*/ 59 h 58"/>
                <a:gd name="T20" fmla="*/ 26 w 67"/>
                <a:gd name="T21" fmla="*/ 52 h 58"/>
                <a:gd name="T22" fmla="*/ 23 w 67"/>
                <a:gd name="T23" fmla="*/ 49 h 58"/>
                <a:gd name="T24" fmla="*/ 18 w 67"/>
                <a:gd name="T25" fmla="*/ 44 h 58"/>
                <a:gd name="T26" fmla="*/ 11 w 67"/>
                <a:gd name="T27" fmla="*/ 39 h 58"/>
                <a:gd name="T28" fmla="*/ 14 w 67"/>
                <a:gd name="T29" fmla="*/ 37 h 58"/>
                <a:gd name="T30" fmla="*/ 14 w 67"/>
                <a:gd name="T31" fmla="*/ 33 h 58"/>
                <a:gd name="T32" fmla="*/ 7 w 67"/>
                <a:gd name="T33" fmla="*/ 30 h 58"/>
                <a:gd name="T34" fmla="*/ 8 w 67"/>
                <a:gd name="T35" fmla="*/ 24 h 58"/>
                <a:gd name="T36" fmla="*/ 7 w 67"/>
                <a:gd name="T37" fmla="*/ 19 h 58"/>
                <a:gd name="T38" fmla="*/ 1 w 67"/>
                <a:gd name="T39" fmla="*/ 18 h 58"/>
                <a:gd name="T40" fmla="*/ 0 w 67"/>
                <a:gd name="T41" fmla="*/ 13 h 58"/>
                <a:gd name="T42" fmla="*/ 4 w 67"/>
                <a:gd name="T43" fmla="*/ 8 h 58"/>
                <a:gd name="T44" fmla="*/ 10 w 67"/>
                <a:gd name="T45" fmla="*/ 12 h 58"/>
                <a:gd name="T46" fmla="*/ 16 w 67"/>
                <a:gd name="T47" fmla="*/ 14 h 58"/>
                <a:gd name="T48" fmla="*/ 24 w 67"/>
                <a:gd name="T49" fmla="*/ 17 h 58"/>
                <a:gd name="T50" fmla="*/ 24 w 67"/>
                <a:gd name="T51" fmla="*/ 12 h 58"/>
                <a:gd name="T52" fmla="*/ 19 w 67"/>
                <a:gd name="T53" fmla="*/ 10 h 58"/>
                <a:gd name="T54" fmla="*/ 16 w 67"/>
                <a:gd name="T55" fmla="*/ 4 h 58"/>
                <a:gd name="T56" fmla="*/ 20 w 67"/>
                <a:gd name="T57" fmla="*/ 0 h 58"/>
                <a:gd name="T58" fmla="*/ 29 w 67"/>
                <a:gd name="T59" fmla="*/ 5 h 58"/>
                <a:gd name="T60" fmla="*/ 32 w 67"/>
                <a:gd name="T61" fmla="*/ 12 h 58"/>
                <a:gd name="T62" fmla="*/ 42 w 67"/>
                <a:gd name="T63" fmla="*/ 14 h 58"/>
                <a:gd name="T64" fmla="*/ 43 w 67"/>
                <a:gd name="T65" fmla="*/ 8 h 58"/>
                <a:gd name="T66" fmla="*/ 48 w 67"/>
                <a:gd name="T67" fmla="*/ 7 h 58"/>
                <a:gd name="T68" fmla="*/ 50 w 67"/>
                <a:gd name="T69" fmla="*/ 2 h 58"/>
                <a:gd name="T70" fmla="*/ 59 w 67"/>
                <a:gd name="T71" fmla="*/ 12 h 58"/>
                <a:gd name="T72" fmla="*/ 62 w 67"/>
                <a:gd name="T73" fmla="*/ 21 h 58"/>
                <a:gd name="T74" fmla="*/ 69 w 67"/>
                <a:gd name="T75" fmla="*/ 26 h 58"/>
                <a:gd name="T76" fmla="*/ 75 w 67"/>
                <a:gd name="T77" fmla="*/ 26 h 58"/>
                <a:gd name="T78" fmla="*/ 80 w 67"/>
                <a:gd name="T79" fmla="*/ 29 h 58"/>
                <a:gd name="T80" fmla="*/ 79 w 67"/>
                <a:gd name="T81" fmla="*/ 30 h 58"/>
                <a:gd name="T82" fmla="*/ 70 w 67"/>
                <a:gd name="T83" fmla="*/ 30 h 58"/>
                <a:gd name="T84" fmla="*/ 66 w 67"/>
                <a:gd name="T85" fmla="*/ 38 h 58"/>
                <a:gd name="T86" fmla="*/ 66 w 67"/>
                <a:gd name="T87" fmla="*/ 46 h 58"/>
                <a:gd name="T88" fmla="*/ 68 w 67"/>
                <a:gd name="T89" fmla="*/ 51 h 58"/>
                <a:gd name="T90" fmla="*/ 66 w 67"/>
                <a:gd name="T91" fmla="*/ 56 h 58"/>
                <a:gd name="T92" fmla="*/ 60 w 67"/>
                <a:gd name="T93" fmla="*/ 55 h 58"/>
                <a:gd name="T94" fmla="*/ 59 w 67"/>
                <a:gd name="T95" fmla="*/ 59 h 58"/>
                <a:gd name="T96" fmla="*/ 59 w 67"/>
                <a:gd name="T97" fmla="*/ 68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73" name="Freeform 2621">
              <a:extLst>
                <a:ext uri="{FF2B5EF4-FFF2-40B4-BE49-F238E27FC236}">
                  <a16:creationId xmlns:a16="http://schemas.microsoft.com/office/drawing/2014/main" id="{CF6C2543-FEFB-A147-9F30-C46100830423}"/>
                </a:ext>
              </a:extLst>
            </p:cNvPr>
            <p:cNvSpPr>
              <a:spLocks noChangeAspect="1"/>
            </p:cNvSpPr>
            <p:nvPr/>
          </p:nvSpPr>
          <p:spPr bwMode="auto">
            <a:xfrm>
              <a:off x="5604519" y="3433867"/>
              <a:ext cx="298377" cy="204007"/>
            </a:xfrm>
            <a:custGeom>
              <a:avLst/>
              <a:gdLst>
                <a:gd name="T0" fmla="*/ 210 w 179"/>
                <a:gd name="T1" fmla="*/ 107 h 122"/>
                <a:gd name="T2" fmla="*/ 198 w 179"/>
                <a:gd name="T3" fmla="*/ 107 h 122"/>
                <a:gd name="T4" fmla="*/ 190 w 179"/>
                <a:gd name="T5" fmla="*/ 108 h 122"/>
                <a:gd name="T6" fmla="*/ 184 w 179"/>
                <a:gd name="T7" fmla="*/ 124 h 122"/>
                <a:gd name="T8" fmla="*/ 167 w 179"/>
                <a:gd name="T9" fmla="*/ 136 h 122"/>
                <a:gd name="T10" fmla="*/ 161 w 179"/>
                <a:gd name="T11" fmla="*/ 147 h 122"/>
                <a:gd name="T12" fmla="*/ 153 w 179"/>
                <a:gd name="T13" fmla="*/ 146 h 122"/>
                <a:gd name="T14" fmla="*/ 141 w 179"/>
                <a:gd name="T15" fmla="*/ 142 h 122"/>
                <a:gd name="T16" fmla="*/ 137 w 179"/>
                <a:gd name="T17" fmla="*/ 128 h 122"/>
                <a:gd name="T18" fmla="*/ 120 w 179"/>
                <a:gd name="T19" fmla="*/ 118 h 122"/>
                <a:gd name="T20" fmla="*/ 106 w 179"/>
                <a:gd name="T21" fmla="*/ 111 h 122"/>
                <a:gd name="T22" fmla="*/ 98 w 179"/>
                <a:gd name="T23" fmla="*/ 102 h 122"/>
                <a:gd name="T24" fmla="*/ 76 w 179"/>
                <a:gd name="T25" fmla="*/ 95 h 122"/>
                <a:gd name="T26" fmla="*/ 65 w 179"/>
                <a:gd name="T27" fmla="*/ 89 h 122"/>
                <a:gd name="T28" fmla="*/ 44 w 179"/>
                <a:gd name="T29" fmla="*/ 96 h 122"/>
                <a:gd name="T30" fmla="*/ 29 w 179"/>
                <a:gd name="T31" fmla="*/ 107 h 122"/>
                <a:gd name="T32" fmla="*/ 24 w 179"/>
                <a:gd name="T33" fmla="*/ 86 h 122"/>
                <a:gd name="T34" fmla="*/ 19 w 179"/>
                <a:gd name="T35" fmla="*/ 66 h 122"/>
                <a:gd name="T36" fmla="*/ 13 w 179"/>
                <a:gd name="T37" fmla="*/ 71 h 122"/>
                <a:gd name="T38" fmla="*/ 13 w 179"/>
                <a:gd name="T39" fmla="*/ 60 h 122"/>
                <a:gd name="T40" fmla="*/ 20 w 179"/>
                <a:gd name="T41" fmla="*/ 63 h 122"/>
                <a:gd name="T42" fmla="*/ 17 w 179"/>
                <a:gd name="T43" fmla="*/ 55 h 122"/>
                <a:gd name="T44" fmla="*/ 6 w 179"/>
                <a:gd name="T45" fmla="*/ 55 h 122"/>
                <a:gd name="T46" fmla="*/ 5 w 179"/>
                <a:gd name="T47" fmla="*/ 39 h 122"/>
                <a:gd name="T48" fmla="*/ 10 w 179"/>
                <a:gd name="T49" fmla="*/ 40 h 122"/>
                <a:gd name="T50" fmla="*/ 20 w 179"/>
                <a:gd name="T51" fmla="*/ 37 h 122"/>
                <a:gd name="T52" fmla="*/ 29 w 179"/>
                <a:gd name="T53" fmla="*/ 41 h 122"/>
                <a:gd name="T54" fmla="*/ 32 w 179"/>
                <a:gd name="T55" fmla="*/ 37 h 122"/>
                <a:gd name="T56" fmla="*/ 34 w 179"/>
                <a:gd name="T57" fmla="*/ 30 h 122"/>
                <a:gd name="T58" fmla="*/ 19 w 179"/>
                <a:gd name="T59" fmla="*/ 11 h 122"/>
                <a:gd name="T60" fmla="*/ 5 w 179"/>
                <a:gd name="T61" fmla="*/ 18 h 122"/>
                <a:gd name="T62" fmla="*/ 4 w 179"/>
                <a:gd name="T63" fmla="*/ 31 h 122"/>
                <a:gd name="T64" fmla="*/ 0 w 179"/>
                <a:gd name="T65" fmla="*/ 19 h 122"/>
                <a:gd name="T66" fmla="*/ 11 w 179"/>
                <a:gd name="T67" fmla="*/ 7 h 122"/>
                <a:gd name="T68" fmla="*/ 30 w 179"/>
                <a:gd name="T69" fmla="*/ 11 h 122"/>
                <a:gd name="T70" fmla="*/ 41 w 179"/>
                <a:gd name="T71" fmla="*/ 29 h 122"/>
                <a:gd name="T72" fmla="*/ 50 w 179"/>
                <a:gd name="T73" fmla="*/ 28 h 122"/>
                <a:gd name="T74" fmla="*/ 66 w 179"/>
                <a:gd name="T75" fmla="*/ 31 h 122"/>
                <a:gd name="T76" fmla="*/ 66 w 179"/>
                <a:gd name="T77" fmla="*/ 20 h 122"/>
                <a:gd name="T78" fmla="*/ 73 w 179"/>
                <a:gd name="T79" fmla="*/ 11 h 122"/>
                <a:gd name="T80" fmla="*/ 84 w 179"/>
                <a:gd name="T81" fmla="*/ 10 h 122"/>
                <a:gd name="T82" fmla="*/ 89 w 179"/>
                <a:gd name="T83" fmla="*/ 1 h 122"/>
                <a:gd name="T84" fmla="*/ 96 w 179"/>
                <a:gd name="T85" fmla="*/ 10 h 122"/>
                <a:gd name="T86" fmla="*/ 106 w 179"/>
                <a:gd name="T87" fmla="*/ 19 h 122"/>
                <a:gd name="T88" fmla="*/ 111 w 179"/>
                <a:gd name="T89" fmla="*/ 30 h 122"/>
                <a:gd name="T90" fmla="*/ 130 w 179"/>
                <a:gd name="T91" fmla="*/ 30 h 122"/>
                <a:gd name="T92" fmla="*/ 142 w 179"/>
                <a:gd name="T93" fmla="*/ 35 h 122"/>
                <a:gd name="T94" fmla="*/ 147 w 179"/>
                <a:gd name="T95" fmla="*/ 46 h 122"/>
                <a:gd name="T96" fmla="*/ 150 w 179"/>
                <a:gd name="T97" fmla="*/ 53 h 122"/>
                <a:gd name="T98" fmla="*/ 166 w 179"/>
                <a:gd name="T99" fmla="*/ 69 h 122"/>
                <a:gd name="T100" fmla="*/ 198 w 179"/>
                <a:gd name="T101" fmla="*/ 90 h 122"/>
                <a:gd name="T102" fmla="*/ 213 w 179"/>
                <a:gd name="T103" fmla="*/ 96 h 122"/>
                <a:gd name="T104" fmla="*/ 214 w 179"/>
                <a:gd name="T105" fmla="*/ 104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74" name="Freeform 2622">
              <a:extLst>
                <a:ext uri="{FF2B5EF4-FFF2-40B4-BE49-F238E27FC236}">
                  <a16:creationId xmlns:a16="http://schemas.microsoft.com/office/drawing/2014/main" id="{7CFC7BCA-3024-614B-80D2-49A464C8DABC}"/>
                </a:ext>
              </a:extLst>
            </p:cNvPr>
            <p:cNvSpPr>
              <a:spLocks noChangeAspect="1"/>
            </p:cNvSpPr>
            <p:nvPr/>
          </p:nvSpPr>
          <p:spPr bwMode="auto">
            <a:xfrm>
              <a:off x="5666972" y="3350597"/>
              <a:ext cx="360827" cy="233150"/>
            </a:xfrm>
            <a:custGeom>
              <a:avLst/>
              <a:gdLst>
                <a:gd name="T0" fmla="*/ 176 w 216"/>
                <a:gd name="T1" fmla="*/ 166 h 140"/>
                <a:gd name="T2" fmla="*/ 185 w 216"/>
                <a:gd name="T3" fmla="*/ 166 h 140"/>
                <a:gd name="T4" fmla="*/ 194 w 216"/>
                <a:gd name="T5" fmla="*/ 150 h 140"/>
                <a:gd name="T6" fmla="*/ 188 w 216"/>
                <a:gd name="T7" fmla="*/ 140 h 140"/>
                <a:gd name="T8" fmla="*/ 181 w 216"/>
                <a:gd name="T9" fmla="*/ 133 h 140"/>
                <a:gd name="T10" fmla="*/ 181 w 216"/>
                <a:gd name="T11" fmla="*/ 125 h 140"/>
                <a:gd name="T12" fmla="*/ 195 w 216"/>
                <a:gd name="T13" fmla="*/ 118 h 140"/>
                <a:gd name="T14" fmla="*/ 193 w 216"/>
                <a:gd name="T15" fmla="*/ 113 h 140"/>
                <a:gd name="T16" fmla="*/ 205 w 216"/>
                <a:gd name="T17" fmla="*/ 103 h 140"/>
                <a:gd name="T18" fmla="*/ 217 w 216"/>
                <a:gd name="T19" fmla="*/ 98 h 140"/>
                <a:gd name="T20" fmla="*/ 223 w 216"/>
                <a:gd name="T21" fmla="*/ 108 h 140"/>
                <a:gd name="T22" fmla="*/ 229 w 216"/>
                <a:gd name="T23" fmla="*/ 113 h 140"/>
                <a:gd name="T24" fmla="*/ 236 w 216"/>
                <a:gd name="T25" fmla="*/ 113 h 140"/>
                <a:gd name="T26" fmla="*/ 248 w 216"/>
                <a:gd name="T27" fmla="*/ 106 h 140"/>
                <a:gd name="T28" fmla="*/ 259 w 216"/>
                <a:gd name="T29" fmla="*/ 97 h 140"/>
                <a:gd name="T30" fmla="*/ 242 w 216"/>
                <a:gd name="T31" fmla="*/ 94 h 140"/>
                <a:gd name="T32" fmla="*/ 232 w 216"/>
                <a:gd name="T33" fmla="*/ 95 h 140"/>
                <a:gd name="T34" fmla="*/ 223 w 216"/>
                <a:gd name="T35" fmla="*/ 88 h 140"/>
                <a:gd name="T36" fmla="*/ 215 w 216"/>
                <a:gd name="T37" fmla="*/ 83 h 140"/>
                <a:gd name="T38" fmla="*/ 221 w 216"/>
                <a:gd name="T39" fmla="*/ 68 h 140"/>
                <a:gd name="T40" fmla="*/ 211 w 216"/>
                <a:gd name="T41" fmla="*/ 74 h 140"/>
                <a:gd name="T42" fmla="*/ 191 w 216"/>
                <a:gd name="T43" fmla="*/ 98 h 140"/>
                <a:gd name="T44" fmla="*/ 183 w 216"/>
                <a:gd name="T45" fmla="*/ 90 h 140"/>
                <a:gd name="T46" fmla="*/ 163 w 216"/>
                <a:gd name="T47" fmla="*/ 92 h 140"/>
                <a:gd name="T48" fmla="*/ 155 w 216"/>
                <a:gd name="T49" fmla="*/ 83 h 140"/>
                <a:gd name="T50" fmla="*/ 147 w 216"/>
                <a:gd name="T51" fmla="*/ 72 h 140"/>
                <a:gd name="T52" fmla="*/ 148 w 216"/>
                <a:gd name="T53" fmla="*/ 60 h 140"/>
                <a:gd name="T54" fmla="*/ 136 w 216"/>
                <a:gd name="T55" fmla="*/ 48 h 140"/>
                <a:gd name="T56" fmla="*/ 124 w 216"/>
                <a:gd name="T57" fmla="*/ 46 h 140"/>
                <a:gd name="T58" fmla="*/ 84 w 216"/>
                <a:gd name="T59" fmla="*/ 47 h 140"/>
                <a:gd name="T60" fmla="*/ 36 w 216"/>
                <a:gd name="T61" fmla="*/ 0 h 140"/>
                <a:gd name="T62" fmla="*/ 0 w 216"/>
                <a:gd name="T63" fmla="*/ 11 h 140"/>
                <a:gd name="T64" fmla="*/ 10 w 216"/>
                <a:gd name="T65" fmla="*/ 89 h 140"/>
                <a:gd name="T66" fmla="*/ 23 w 216"/>
                <a:gd name="T67" fmla="*/ 90 h 140"/>
                <a:gd name="T68" fmla="*/ 22 w 216"/>
                <a:gd name="T69" fmla="*/ 72 h 140"/>
                <a:gd name="T70" fmla="*/ 31 w 216"/>
                <a:gd name="T71" fmla="*/ 65 h 140"/>
                <a:gd name="T72" fmla="*/ 36 w 216"/>
                <a:gd name="T73" fmla="*/ 62 h 140"/>
                <a:gd name="T74" fmla="*/ 45 w 216"/>
                <a:gd name="T75" fmla="*/ 65 h 140"/>
                <a:gd name="T76" fmla="*/ 63 w 216"/>
                <a:gd name="T77" fmla="*/ 74 h 140"/>
                <a:gd name="T78" fmla="*/ 69 w 216"/>
                <a:gd name="T79" fmla="*/ 85 h 140"/>
                <a:gd name="T80" fmla="*/ 70 w 216"/>
                <a:gd name="T81" fmla="*/ 91 h 140"/>
                <a:gd name="T82" fmla="*/ 88 w 216"/>
                <a:gd name="T83" fmla="*/ 86 h 140"/>
                <a:gd name="T84" fmla="*/ 98 w 216"/>
                <a:gd name="T85" fmla="*/ 97 h 140"/>
                <a:gd name="T86" fmla="*/ 105 w 216"/>
                <a:gd name="T87" fmla="*/ 106 h 140"/>
                <a:gd name="T88" fmla="*/ 108 w 216"/>
                <a:gd name="T89" fmla="*/ 118 h 140"/>
                <a:gd name="T90" fmla="*/ 134 w 216"/>
                <a:gd name="T91" fmla="*/ 137 h 140"/>
                <a:gd name="T92" fmla="*/ 158 w 216"/>
                <a:gd name="T93" fmla="*/ 150 h 140"/>
                <a:gd name="T94" fmla="*/ 169 w 216"/>
                <a:gd name="T95" fmla="*/ 157 h 140"/>
                <a:gd name="T96" fmla="*/ 170 w 216"/>
                <a:gd name="T97" fmla="*/ 167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75" name="Freeform 2623">
              <a:extLst>
                <a:ext uri="{FF2B5EF4-FFF2-40B4-BE49-F238E27FC236}">
                  <a16:creationId xmlns:a16="http://schemas.microsoft.com/office/drawing/2014/main" id="{7F2702C5-A423-5C4A-B4A3-DCF295D40F82}"/>
                </a:ext>
              </a:extLst>
            </p:cNvPr>
            <p:cNvSpPr>
              <a:spLocks noChangeAspect="1"/>
            </p:cNvSpPr>
            <p:nvPr/>
          </p:nvSpPr>
          <p:spPr bwMode="auto">
            <a:xfrm>
              <a:off x="5782158" y="3550440"/>
              <a:ext cx="288662" cy="234538"/>
            </a:xfrm>
            <a:custGeom>
              <a:avLst/>
              <a:gdLst>
                <a:gd name="T0" fmla="*/ 23 w 173"/>
                <a:gd name="T1" fmla="*/ 164 h 141"/>
                <a:gd name="T2" fmla="*/ 59 w 173"/>
                <a:gd name="T3" fmla="*/ 167 h 141"/>
                <a:gd name="T4" fmla="*/ 66 w 173"/>
                <a:gd name="T5" fmla="*/ 167 h 141"/>
                <a:gd name="T6" fmla="*/ 93 w 173"/>
                <a:gd name="T7" fmla="*/ 162 h 141"/>
                <a:gd name="T8" fmla="*/ 91 w 173"/>
                <a:gd name="T9" fmla="*/ 150 h 141"/>
                <a:gd name="T10" fmla="*/ 105 w 173"/>
                <a:gd name="T11" fmla="*/ 137 h 141"/>
                <a:gd name="T12" fmla="*/ 111 w 173"/>
                <a:gd name="T13" fmla="*/ 137 h 141"/>
                <a:gd name="T14" fmla="*/ 115 w 173"/>
                <a:gd name="T15" fmla="*/ 133 h 141"/>
                <a:gd name="T16" fmla="*/ 125 w 173"/>
                <a:gd name="T17" fmla="*/ 128 h 141"/>
                <a:gd name="T18" fmla="*/ 135 w 173"/>
                <a:gd name="T19" fmla="*/ 126 h 141"/>
                <a:gd name="T20" fmla="*/ 133 w 173"/>
                <a:gd name="T21" fmla="*/ 115 h 141"/>
                <a:gd name="T22" fmla="*/ 145 w 173"/>
                <a:gd name="T23" fmla="*/ 104 h 141"/>
                <a:gd name="T24" fmla="*/ 141 w 173"/>
                <a:gd name="T25" fmla="*/ 89 h 141"/>
                <a:gd name="T26" fmla="*/ 149 w 173"/>
                <a:gd name="T27" fmla="*/ 89 h 141"/>
                <a:gd name="T28" fmla="*/ 160 w 173"/>
                <a:gd name="T29" fmla="*/ 79 h 141"/>
                <a:gd name="T30" fmla="*/ 165 w 173"/>
                <a:gd name="T31" fmla="*/ 68 h 141"/>
                <a:gd name="T32" fmla="*/ 156 w 173"/>
                <a:gd name="T33" fmla="*/ 50 h 141"/>
                <a:gd name="T34" fmla="*/ 166 w 173"/>
                <a:gd name="T35" fmla="*/ 43 h 141"/>
                <a:gd name="T36" fmla="*/ 194 w 173"/>
                <a:gd name="T37" fmla="*/ 31 h 141"/>
                <a:gd name="T38" fmla="*/ 207 w 173"/>
                <a:gd name="T39" fmla="*/ 29 h 141"/>
                <a:gd name="T40" fmla="*/ 208 w 173"/>
                <a:gd name="T41" fmla="*/ 22 h 141"/>
                <a:gd name="T42" fmla="*/ 194 w 173"/>
                <a:gd name="T43" fmla="*/ 26 h 141"/>
                <a:gd name="T44" fmla="*/ 180 w 173"/>
                <a:gd name="T45" fmla="*/ 26 h 141"/>
                <a:gd name="T46" fmla="*/ 168 w 173"/>
                <a:gd name="T47" fmla="*/ 30 h 141"/>
                <a:gd name="T48" fmla="*/ 161 w 173"/>
                <a:gd name="T49" fmla="*/ 31 h 141"/>
                <a:gd name="T50" fmla="*/ 159 w 173"/>
                <a:gd name="T51" fmla="*/ 12 h 141"/>
                <a:gd name="T52" fmla="*/ 153 w 173"/>
                <a:gd name="T53" fmla="*/ 5 h 141"/>
                <a:gd name="T54" fmla="*/ 135 w 173"/>
                <a:gd name="T55" fmla="*/ 12 h 141"/>
                <a:gd name="T56" fmla="*/ 131 w 173"/>
                <a:gd name="T57" fmla="*/ 17 h 141"/>
                <a:gd name="T58" fmla="*/ 127 w 173"/>
                <a:gd name="T59" fmla="*/ 28 h 141"/>
                <a:gd name="T60" fmla="*/ 113 w 173"/>
                <a:gd name="T61" fmla="*/ 30 h 141"/>
                <a:gd name="T62" fmla="*/ 102 w 173"/>
                <a:gd name="T63" fmla="*/ 22 h 141"/>
                <a:gd name="T64" fmla="*/ 93 w 173"/>
                <a:gd name="T65" fmla="*/ 22 h 141"/>
                <a:gd name="T66" fmla="*/ 82 w 173"/>
                <a:gd name="T67" fmla="*/ 23 h 141"/>
                <a:gd name="T68" fmla="*/ 70 w 173"/>
                <a:gd name="T69" fmla="*/ 23 h 141"/>
                <a:gd name="T70" fmla="*/ 61 w 173"/>
                <a:gd name="T71" fmla="*/ 24 h 141"/>
                <a:gd name="T72" fmla="*/ 55 w 173"/>
                <a:gd name="T73" fmla="*/ 40 h 141"/>
                <a:gd name="T74" fmla="*/ 38 w 173"/>
                <a:gd name="T75" fmla="*/ 52 h 141"/>
                <a:gd name="T76" fmla="*/ 32 w 173"/>
                <a:gd name="T77" fmla="*/ 62 h 141"/>
                <a:gd name="T78" fmla="*/ 24 w 173"/>
                <a:gd name="T79" fmla="*/ 61 h 141"/>
                <a:gd name="T80" fmla="*/ 12 w 173"/>
                <a:gd name="T81" fmla="*/ 58 h 141"/>
                <a:gd name="T82" fmla="*/ 4 w 173"/>
                <a:gd name="T83" fmla="*/ 74 h 141"/>
                <a:gd name="T84" fmla="*/ 2 w 173"/>
                <a:gd name="T85" fmla="*/ 78 h 141"/>
                <a:gd name="T86" fmla="*/ 5 w 173"/>
                <a:gd name="T87" fmla="*/ 96 h 141"/>
                <a:gd name="T88" fmla="*/ 5 w 173"/>
                <a:gd name="T89" fmla="*/ 108 h 141"/>
                <a:gd name="T90" fmla="*/ 11 w 173"/>
                <a:gd name="T91" fmla="*/ 133 h 141"/>
                <a:gd name="T92" fmla="*/ 23 w 173"/>
                <a:gd name="T93" fmla="*/ 143 h 141"/>
                <a:gd name="T94" fmla="*/ 12 w 173"/>
                <a:gd name="T95" fmla="*/ 162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141"/>
                <a:gd name="T146" fmla="*/ 173 w 173"/>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141">
                  <a:moveTo>
                    <a:pt x="10" y="135"/>
                  </a:moveTo>
                  <a:cubicBezTo>
                    <a:pt x="13" y="136"/>
                    <a:pt x="16" y="136"/>
                    <a:pt x="19" y="137"/>
                  </a:cubicBezTo>
                  <a:cubicBezTo>
                    <a:pt x="23" y="138"/>
                    <a:pt x="28" y="139"/>
                    <a:pt x="32" y="140"/>
                  </a:cubicBezTo>
                  <a:cubicBezTo>
                    <a:pt x="38" y="140"/>
                    <a:pt x="43" y="138"/>
                    <a:pt x="49" y="139"/>
                  </a:cubicBezTo>
                  <a:cubicBezTo>
                    <a:pt x="50" y="139"/>
                    <a:pt x="51" y="140"/>
                    <a:pt x="53" y="140"/>
                  </a:cubicBezTo>
                  <a:cubicBezTo>
                    <a:pt x="54" y="140"/>
                    <a:pt x="54" y="139"/>
                    <a:pt x="55" y="139"/>
                  </a:cubicBezTo>
                  <a:cubicBezTo>
                    <a:pt x="57" y="139"/>
                    <a:pt x="59" y="141"/>
                    <a:pt x="62" y="141"/>
                  </a:cubicBezTo>
                  <a:cubicBezTo>
                    <a:pt x="67" y="140"/>
                    <a:pt x="73" y="138"/>
                    <a:pt x="77" y="135"/>
                  </a:cubicBezTo>
                  <a:cubicBezTo>
                    <a:pt x="79" y="134"/>
                    <a:pt x="78" y="132"/>
                    <a:pt x="78" y="131"/>
                  </a:cubicBezTo>
                  <a:cubicBezTo>
                    <a:pt x="77" y="129"/>
                    <a:pt x="76" y="127"/>
                    <a:pt x="76" y="125"/>
                  </a:cubicBezTo>
                  <a:cubicBezTo>
                    <a:pt x="77" y="122"/>
                    <a:pt x="79" y="119"/>
                    <a:pt x="81" y="116"/>
                  </a:cubicBezTo>
                  <a:cubicBezTo>
                    <a:pt x="82" y="114"/>
                    <a:pt x="85" y="114"/>
                    <a:pt x="87" y="114"/>
                  </a:cubicBezTo>
                  <a:cubicBezTo>
                    <a:pt x="87" y="114"/>
                    <a:pt x="86" y="116"/>
                    <a:pt x="87" y="116"/>
                  </a:cubicBezTo>
                  <a:cubicBezTo>
                    <a:pt x="89" y="116"/>
                    <a:pt x="91" y="115"/>
                    <a:pt x="92" y="114"/>
                  </a:cubicBezTo>
                  <a:cubicBezTo>
                    <a:pt x="93" y="113"/>
                    <a:pt x="90" y="111"/>
                    <a:pt x="90" y="111"/>
                  </a:cubicBezTo>
                  <a:cubicBezTo>
                    <a:pt x="92" y="109"/>
                    <a:pt x="94" y="112"/>
                    <a:pt x="96" y="111"/>
                  </a:cubicBezTo>
                  <a:cubicBezTo>
                    <a:pt x="98" y="109"/>
                    <a:pt x="98" y="106"/>
                    <a:pt x="100" y="105"/>
                  </a:cubicBezTo>
                  <a:cubicBezTo>
                    <a:pt x="102" y="104"/>
                    <a:pt x="103" y="106"/>
                    <a:pt x="104" y="107"/>
                  </a:cubicBezTo>
                  <a:cubicBezTo>
                    <a:pt x="106" y="108"/>
                    <a:pt x="107" y="110"/>
                    <a:pt x="108" y="110"/>
                  </a:cubicBezTo>
                  <a:cubicBezTo>
                    <a:pt x="110" y="109"/>
                    <a:pt x="112" y="107"/>
                    <a:pt x="112" y="105"/>
                  </a:cubicBezTo>
                  <a:cubicBezTo>
                    <a:pt x="113" y="104"/>
                    <a:pt x="110" y="104"/>
                    <a:pt x="110" y="102"/>
                  </a:cubicBezTo>
                  <a:cubicBezTo>
                    <a:pt x="110" y="100"/>
                    <a:pt x="110" y="98"/>
                    <a:pt x="111" y="96"/>
                  </a:cubicBezTo>
                  <a:cubicBezTo>
                    <a:pt x="112" y="93"/>
                    <a:pt x="112" y="89"/>
                    <a:pt x="114" y="88"/>
                  </a:cubicBezTo>
                  <a:cubicBezTo>
                    <a:pt x="116" y="86"/>
                    <a:pt x="120" y="89"/>
                    <a:pt x="121" y="87"/>
                  </a:cubicBezTo>
                  <a:cubicBezTo>
                    <a:pt x="123" y="86"/>
                    <a:pt x="122" y="83"/>
                    <a:pt x="121" y="81"/>
                  </a:cubicBezTo>
                  <a:cubicBezTo>
                    <a:pt x="120" y="78"/>
                    <a:pt x="118" y="76"/>
                    <a:pt x="117" y="74"/>
                  </a:cubicBezTo>
                  <a:cubicBezTo>
                    <a:pt x="117" y="73"/>
                    <a:pt x="117" y="71"/>
                    <a:pt x="118" y="71"/>
                  </a:cubicBezTo>
                  <a:cubicBezTo>
                    <a:pt x="120" y="71"/>
                    <a:pt x="121" y="74"/>
                    <a:pt x="124" y="74"/>
                  </a:cubicBezTo>
                  <a:cubicBezTo>
                    <a:pt x="126" y="74"/>
                    <a:pt x="129" y="73"/>
                    <a:pt x="130" y="72"/>
                  </a:cubicBezTo>
                  <a:cubicBezTo>
                    <a:pt x="132" y="70"/>
                    <a:pt x="132" y="68"/>
                    <a:pt x="133" y="66"/>
                  </a:cubicBezTo>
                  <a:cubicBezTo>
                    <a:pt x="133" y="65"/>
                    <a:pt x="132" y="64"/>
                    <a:pt x="133" y="63"/>
                  </a:cubicBezTo>
                  <a:cubicBezTo>
                    <a:pt x="134" y="61"/>
                    <a:pt x="137" y="59"/>
                    <a:pt x="137" y="57"/>
                  </a:cubicBezTo>
                  <a:cubicBezTo>
                    <a:pt x="138" y="53"/>
                    <a:pt x="136" y="49"/>
                    <a:pt x="134" y="45"/>
                  </a:cubicBezTo>
                  <a:cubicBezTo>
                    <a:pt x="134" y="43"/>
                    <a:pt x="131" y="43"/>
                    <a:pt x="130" y="42"/>
                  </a:cubicBezTo>
                  <a:cubicBezTo>
                    <a:pt x="130" y="40"/>
                    <a:pt x="131" y="37"/>
                    <a:pt x="133" y="36"/>
                  </a:cubicBezTo>
                  <a:cubicBezTo>
                    <a:pt x="135" y="35"/>
                    <a:pt x="137" y="37"/>
                    <a:pt x="138" y="36"/>
                  </a:cubicBezTo>
                  <a:cubicBezTo>
                    <a:pt x="143" y="34"/>
                    <a:pt x="145" y="29"/>
                    <a:pt x="149" y="27"/>
                  </a:cubicBezTo>
                  <a:cubicBezTo>
                    <a:pt x="153" y="25"/>
                    <a:pt x="157" y="26"/>
                    <a:pt x="161" y="26"/>
                  </a:cubicBezTo>
                  <a:cubicBezTo>
                    <a:pt x="162" y="26"/>
                    <a:pt x="164" y="27"/>
                    <a:pt x="166" y="27"/>
                  </a:cubicBezTo>
                  <a:cubicBezTo>
                    <a:pt x="168" y="27"/>
                    <a:pt x="170" y="25"/>
                    <a:pt x="172" y="24"/>
                  </a:cubicBezTo>
                  <a:cubicBezTo>
                    <a:pt x="171" y="24"/>
                    <a:pt x="171" y="23"/>
                    <a:pt x="171" y="22"/>
                  </a:cubicBezTo>
                  <a:cubicBezTo>
                    <a:pt x="171" y="21"/>
                    <a:pt x="172" y="20"/>
                    <a:pt x="173" y="18"/>
                  </a:cubicBezTo>
                  <a:cubicBezTo>
                    <a:pt x="172" y="18"/>
                    <a:pt x="171" y="18"/>
                    <a:pt x="170" y="18"/>
                  </a:cubicBezTo>
                  <a:cubicBezTo>
                    <a:pt x="167" y="19"/>
                    <a:pt x="164" y="22"/>
                    <a:pt x="161" y="22"/>
                  </a:cubicBezTo>
                  <a:cubicBezTo>
                    <a:pt x="159" y="22"/>
                    <a:pt x="159" y="19"/>
                    <a:pt x="157" y="19"/>
                  </a:cubicBezTo>
                  <a:cubicBezTo>
                    <a:pt x="155" y="19"/>
                    <a:pt x="152" y="21"/>
                    <a:pt x="150" y="22"/>
                  </a:cubicBezTo>
                  <a:cubicBezTo>
                    <a:pt x="148" y="23"/>
                    <a:pt x="146" y="24"/>
                    <a:pt x="144" y="24"/>
                  </a:cubicBezTo>
                  <a:cubicBezTo>
                    <a:pt x="143" y="25"/>
                    <a:pt x="141" y="24"/>
                    <a:pt x="140" y="25"/>
                  </a:cubicBezTo>
                  <a:cubicBezTo>
                    <a:pt x="139" y="26"/>
                    <a:pt x="139" y="29"/>
                    <a:pt x="137" y="30"/>
                  </a:cubicBezTo>
                  <a:cubicBezTo>
                    <a:pt x="135" y="30"/>
                    <a:pt x="135" y="27"/>
                    <a:pt x="134" y="26"/>
                  </a:cubicBezTo>
                  <a:cubicBezTo>
                    <a:pt x="133" y="23"/>
                    <a:pt x="132" y="21"/>
                    <a:pt x="132" y="19"/>
                  </a:cubicBezTo>
                  <a:cubicBezTo>
                    <a:pt x="131" y="16"/>
                    <a:pt x="133" y="12"/>
                    <a:pt x="132" y="10"/>
                  </a:cubicBezTo>
                  <a:cubicBezTo>
                    <a:pt x="131" y="8"/>
                    <a:pt x="128" y="11"/>
                    <a:pt x="127" y="10"/>
                  </a:cubicBezTo>
                  <a:cubicBezTo>
                    <a:pt x="126" y="8"/>
                    <a:pt x="128" y="6"/>
                    <a:pt x="127" y="4"/>
                  </a:cubicBezTo>
                  <a:cubicBezTo>
                    <a:pt x="126" y="2"/>
                    <a:pt x="123" y="0"/>
                    <a:pt x="120" y="1"/>
                  </a:cubicBezTo>
                  <a:cubicBezTo>
                    <a:pt x="116" y="2"/>
                    <a:pt x="113" y="6"/>
                    <a:pt x="112" y="10"/>
                  </a:cubicBezTo>
                  <a:cubicBezTo>
                    <a:pt x="112" y="12"/>
                    <a:pt x="117" y="12"/>
                    <a:pt x="116" y="13"/>
                  </a:cubicBezTo>
                  <a:cubicBezTo>
                    <a:pt x="115" y="15"/>
                    <a:pt x="111" y="13"/>
                    <a:pt x="109" y="14"/>
                  </a:cubicBezTo>
                  <a:cubicBezTo>
                    <a:pt x="107" y="15"/>
                    <a:pt x="107" y="17"/>
                    <a:pt x="106" y="19"/>
                  </a:cubicBezTo>
                  <a:cubicBezTo>
                    <a:pt x="106" y="20"/>
                    <a:pt x="107" y="23"/>
                    <a:pt x="106" y="23"/>
                  </a:cubicBezTo>
                  <a:cubicBezTo>
                    <a:pt x="104" y="22"/>
                    <a:pt x="104" y="18"/>
                    <a:pt x="102" y="19"/>
                  </a:cubicBezTo>
                  <a:cubicBezTo>
                    <a:pt x="99" y="19"/>
                    <a:pt x="97" y="24"/>
                    <a:pt x="94" y="25"/>
                  </a:cubicBezTo>
                  <a:cubicBezTo>
                    <a:pt x="92" y="25"/>
                    <a:pt x="90" y="24"/>
                    <a:pt x="88" y="23"/>
                  </a:cubicBezTo>
                  <a:cubicBezTo>
                    <a:pt x="87" y="21"/>
                    <a:pt x="86" y="20"/>
                    <a:pt x="85" y="18"/>
                  </a:cubicBezTo>
                  <a:cubicBezTo>
                    <a:pt x="84" y="19"/>
                    <a:pt x="82" y="20"/>
                    <a:pt x="81" y="20"/>
                  </a:cubicBezTo>
                  <a:cubicBezTo>
                    <a:pt x="79" y="20"/>
                    <a:pt x="79" y="18"/>
                    <a:pt x="77" y="18"/>
                  </a:cubicBezTo>
                  <a:cubicBezTo>
                    <a:pt x="75" y="18"/>
                    <a:pt x="73" y="19"/>
                    <a:pt x="72" y="19"/>
                  </a:cubicBezTo>
                  <a:cubicBezTo>
                    <a:pt x="70" y="19"/>
                    <a:pt x="69" y="19"/>
                    <a:pt x="68" y="19"/>
                  </a:cubicBezTo>
                  <a:cubicBezTo>
                    <a:pt x="66" y="18"/>
                    <a:pt x="64" y="16"/>
                    <a:pt x="61" y="16"/>
                  </a:cubicBezTo>
                  <a:cubicBezTo>
                    <a:pt x="60" y="16"/>
                    <a:pt x="59" y="18"/>
                    <a:pt x="58" y="19"/>
                  </a:cubicBezTo>
                  <a:cubicBezTo>
                    <a:pt x="58" y="20"/>
                    <a:pt x="57" y="20"/>
                    <a:pt x="56" y="20"/>
                  </a:cubicBezTo>
                  <a:cubicBezTo>
                    <a:pt x="54" y="20"/>
                    <a:pt x="53" y="20"/>
                    <a:pt x="51" y="20"/>
                  </a:cubicBezTo>
                  <a:cubicBezTo>
                    <a:pt x="50" y="21"/>
                    <a:pt x="49" y="22"/>
                    <a:pt x="49" y="23"/>
                  </a:cubicBezTo>
                  <a:cubicBezTo>
                    <a:pt x="47" y="26"/>
                    <a:pt x="48" y="30"/>
                    <a:pt x="46" y="33"/>
                  </a:cubicBezTo>
                  <a:cubicBezTo>
                    <a:pt x="44" y="36"/>
                    <a:pt x="41" y="39"/>
                    <a:pt x="37" y="41"/>
                  </a:cubicBezTo>
                  <a:cubicBezTo>
                    <a:pt x="36" y="42"/>
                    <a:pt x="33" y="42"/>
                    <a:pt x="32" y="43"/>
                  </a:cubicBezTo>
                  <a:cubicBezTo>
                    <a:pt x="31" y="44"/>
                    <a:pt x="32" y="46"/>
                    <a:pt x="31" y="47"/>
                  </a:cubicBezTo>
                  <a:cubicBezTo>
                    <a:pt x="30" y="49"/>
                    <a:pt x="29" y="51"/>
                    <a:pt x="27" y="52"/>
                  </a:cubicBezTo>
                  <a:cubicBezTo>
                    <a:pt x="26" y="52"/>
                    <a:pt x="25" y="51"/>
                    <a:pt x="24" y="51"/>
                  </a:cubicBezTo>
                  <a:cubicBezTo>
                    <a:pt x="23" y="51"/>
                    <a:pt x="21" y="52"/>
                    <a:pt x="20" y="51"/>
                  </a:cubicBezTo>
                  <a:cubicBezTo>
                    <a:pt x="18" y="51"/>
                    <a:pt x="16" y="50"/>
                    <a:pt x="14" y="49"/>
                  </a:cubicBezTo>
                  <a:cubicBezTo>
                    <a:pt x="13" y="49"/>
                    <a:pt x="11" y="48"/>
                    <a:pt x="10" y="48"/>
                  </a:cubicBezTo>
                  <a:cubicBezTo>
                    <a:pt x="9" y="50"/>
                    <a:pt x="9" y="53"/>
                    <a:pt x="8" y="55"/>
                  </a:cubicBezTo>
                  <a:cubicBezTo>
                    <a:pt x="7" y="57"/>
                    <a:pt x="4" y="59"/>
                    <a:pt x="3" y="62"/>
                  </a:cubicBezTo>
                  <a:cubicBezTo>
                    <a:pt x="3" y="63"/>
                    <a:pt x="5" y="64"/>
                    <a:pt x="5" y="65"/>
                  </a:cubicBezTo>
                  <a:cubicBezTo>
                    <a:pt x="4" y="66"/>
                    <a:pt x="2" y="64"/>
                    <a:pt x="2" y="65"/>
                  </a:cubicBezTo>
                  <a:cubicBezTo>
                    <a:pt x="1" y="68"/>
                    <a:pt x="0" y="72"/>
                    <a:pt x="1" y="75"/>
                  </a:cubicBezTo>
                  <a:cubicBezTo>
                    <a:pt x="1" y="77"/>
                    <a:pt x="4" y="78"/>
                    <a:pt x="4" y="80"/>
                  </a:cubicBezTo>
                  <a:cubicBezTo>
                    <a:pt x="4" y="82"/>
                    <a:pt x="1" y="82"/>
                    <a:pt x="1" y="84"/>
                  </a:cubicBezTo>
                  <a:cubicBezTo>
                    <a:pt x="1" y="86"/>
                    <a:pt x="4" y="88"/>
                    <a:pt x="4" y="90"/>
                  </a:cubicBezTo>
                  <a:cubicBezTo>
                    <a:pt x="5" y="94"/>
                    <a:pt x="6" y="100"/>
                    <a:pt x="4" y="104"/>
                  </a:cubicBezTo>
                  <a:cubicBezTo>
                    <a:pt x="5" y="107"/>
                    <a:pt x="7" y="109"/>
                    <a:pt x="9" y="111"/>
                  </a:cubicBezTo>
                  <a:cubicBezTo>
                    <a:pt x="11" y="112"/>
                    <a:pt x="15" y="109"/>
                    <a:pt x="17" y="111"/>
                  </a:cubicBezTo>
                  <a:cubicBezTo>
                    <a:pt x="19" y="112"/>
                    <a:pt x="20" y="116"/>
                    <a:pt x="19" y="119"/>
                  </a:cubicBezTo>
                  <a:cubicBezTo>
                    <a:pt x="18" y="123"/>
                    <a:pt x="14" y="126"/>
                    <a:pt x="12" y="130"/>
                  </a:cubicBezTo>
                  <a:cubicBezTo>
                    <a:pt x="11" y="131"/>
                    <a:pt x="11" y="133"/>
                    <a:pt x="10" y="13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76" name="Freeform 2624">
              <a:extLst>
                <a:ext uri="{FF2B5EF4-FFF2-40B4-BE49-F238E27FC236}">
                  <a16:creationId xmlns:a16="http://schemas.microsoft.com/office/drawing/2014/main" id="{75F4A658-C3CD-9B40-8AD4-B28E6B63DAE4}"/>
                </a:ext>
              </a:extLst>
            </p:cNvPr>
            <p:cNvSpPr>
              <a:spLocks noChangeAspect="1"/>
            </p:cNvSpPr>
            <p:nvPr/>
          </p:nvSpPr>
          <p:spPr bwMode="auto">
            <a:xfrm>
              <a:off x="5798812" y="3590686"/>
              <a:ext cx="335847" cy="344173"/>
            </a:xfrm>
            <a:custGeom>
              <a:avLst/>
              <a:gdLst>
                <a:gd name="T0" fmla="*/ 237 w 201"/>
                <a:gd name="T1" fmla="*/ 40 h 207"/>
                <a:gd name="T2" fmla="*/ 224 w 201"/>
                <a:gd name="T3" fmla="*/ 50 h 207"/>
                <a:gd name="T4" fmla="*/ 200 w 201"/>
                <a:gd name="T5" fmla="*/ 46 h 207"/>
                <a:gd name="T6" fmla="*/ 195 w 201"/>
                <a:gd name="T7" fmla="*/ 59 h 207"/>
                <a:gd name="T8" fmla="*/ 202 w 201"/>
                <a:gd name="T9" fmla="*/ 80 h 207"/>
                <a:gd name="T10" fmla="*/ 212 w 201"/>
                <a:gd name="T11" fmla="*/ 83 h 207"/>
                <a:gd name="T12" fmla="*/ 208 w 201"/>
                <a:gd name="T13" fmla="*/ 95 h 207"/>
                <a:gd name="T14" fmla="*/ 206 w 201"/>
                <a:gd name="T15" fmla="*/ 105 h 207"/>
                <a:gd name="T16" fmla="*/ 206 w 201"/>
                <a:gd name="T17" fmla="*/ 114 h 207"/>
                <a:gd name="T18" fmla="*/ 197 w 201"/>
                <a:gd name="T19" fmla="*/ 125 h 207"/>
                <a:gd name="T20" fmla="*/ 188 w 201"/>
                <a:gd name="T21" fmla="*/ 134 h 207"/>
                <a:gd name="T22" fmla="*/ 178 w 201"/>
                <a:gd name="T23" fmla="*/ 155 h 207"/>
                <a:gd name="T24" fmla="*/ 169 w 201"/>
                <a:gd name="T25" fmla="*/ 163 h 207"/>
                <a:gd name="T26" fmla="*/ 161 w 201"/>
                <a:gd name="T27" fmla="*/ 171 h 207"/>
                <a:gd name="T28" fmla="*/ 149 w 201"/>
                <a:gd name="T29" fmla="*/ 171 h 207"/>
                <a:gd name="T30" fmla="*/ 132 w 201"/>
                <a:gd name="T31" fmla="*/ 189 h 207"/>
                <a:gd name="T32" fmla="*/ 141 w 201"/>
                <a:gd name="T33" fmla="*/ 195 h 207"/>
                <a:gd name="T34" fmla="*/ 144 w 201"/>
                <a:gd name="T35" fmla="*/ 206 h 207"/>
                <a:gd name="T36" fmla="*/ 155 w 201"/>
                <a:gd name="T37" fmla="*/ 214 h 207"/>
                <a:gd name="T38" fmla="*/ 163 w 201"/>
                <a:gd name="T39" fmla="*/ 232 h 207"/>
                <a:gd name="T40" fmla="*/ 161 w 201"/>
                <a:gd name="T41" fmla="*/ 238 h 207"/>
                <a:gd name="T42" fmla="*/ 157 w 201"/>
                <a:gd name="T43" fmla="*/ 236 h 207"/>
                <a:gd name="T44" fmla="*/ 140 w 201"/>
                <a:gd name="T45" fmla="*/ 240 h 207"/>
                <a:gd name="T46" fmla="*/ 126 w 201"/>
                <a:gd name="T47" fmla="*/ 242 h 207"/>
                <a:gd name="T48" fmla="*/ 117 w 201"/>
                <a:gd name="T49" fmla="*/ 248 h 207"/>
                <a:gd name="T50" fmla="*/ 102 w 201"/>
                <a:gd name="T51" fmla="*/ 230 h 207"/>
                <a:gd name="T52" fmla="*/ 92 w 201"/>
                <a:gd name="T53" fmla="*/ 219 h 207"/>
                <a:gd name="T54" fmla="*/ 67 w 201"/>
                <a:gd name="T55" fmla="*/ 218 h 207"/>
                <a:gd name="T56" fmla="*/ 47 w 201"/>
                <a:gd name="T57" fmla="*/ 220 h 207"/>
                <a:gd name="T58" fmla="*/ 31 w 201"/>
                <a:gd name="T59" fmla="*/ 220 h 207"/>
                <a:gd name="T60" fmla="*/ 19 w 201"/>
                <a:gd name="T61" fmla="*/ 219 h 207"/>
                <a:gd name="T62" fmla="*/ 20 w 201"/>
                <a:gd name="T63" fmla="*/ 201 h 207"/>
                <a:gd name="T64" fmla="*/ 37 w 201"/>
                <a:gd name="T65" fmla="*/ 195 h 207"/>
                <a:gd name="T66" fmla="*/ 39 w 201"/>
                <a:gd name="T67" fmla="*/ 185 h 207"/>
                <a:gd name="T68" fmla="*/ 29 w 201"/>
                <a:gd name="T69" fmla="*/ 164 h 207"/>
                <a:gd name="T70" fmla="*/ 16 w 201"/>
                <a:gd name="T71" fmla="*/ 158 h 207"/>
                <a:gd name="T72" fmla="*/ 10 w 201"/>
                <a:gd name="T73" fmla="*/ 144 h 207"/>
                <a:gd name="T74" fmla="*/ 11 w 201"/>
                <a:gd name="T75" fmla="*/ 135 h 207"/>
                <a:gd name="T76" fmla="*/ 47 w 201"/>
                <a:gd name="T77" fmla="*/ 138 h 207"/>
                <a:gd name="T78" fmla="*/ 54 w 201"/>
                <a:gd name="T79" fmla="*/ 138 h 207"/>
                <a:gd name="T80" fmla="*/ 81 w 201"/>
                <a:gd name="T81" fmla="*/ 133 h 207"/>
                <a:gd name="T82" fmla="*/ 79 w 201"/>
                <a:gd name="T83" fmla="*/ 121 h 207"/>
                <a:gd name="T84" fmla="*/ 93 w 201"/>
                <a:gd name="T85" fmla="*/ 108 h 207"/>
                <a:gd name="T86" fmla="*/ 99 w 201"/>
                <a:gd name="T87" fmla="*/ 108 h 207"/>
                <a:gd name="T88" fmla="*/ 104 w 201"/>
                <a:gd name="T89" fmla="*/ 104 h 207"/>
                <a:gd name="T90" fmla="*/ 113 w 201"/>
                <a:gd name="T91" fmla="*/ 99 h 207"/>
                <a:gd name="T92" fmla="*/ 123 w 201"/>
                <a:gd name="T93" fmla="*/ 97 h 207"/>
                <a:gd name="T94" fmla="*/ 122 w 201"/>
                <a:gd name="T95" fmla="*/ 86 h 207"/>
                <a:gd name="T96" fmla="*/ 134 w 201"/>
                <a:gd name="T97" fmla="*/ 75 h 207"/>
                <a:gd name="T98" fmla="*/ 129 w 201"/>
                <a:gd name="T99" fmla="*/ 60 h 207"/>
                <a:gd name="T100" fmla="*/ 137 w 201"/>
                <a:gd name="T101" fmla="*/ 60 h 207"/>
                <a:gd name="T102" fmla="*/ 148 w 201"/>
                <a:gd name="T103" fmla="*/ 50 h 207"/>
                <a:gd name="T104" fmla="*/ 153 w 201"/>
                <a:gd name="T105" fmla="*/ 40 h 207"/>
                <a:gd name="T106" fmla="*/ 144 w 201"/>
                <a:gd name="T107" fmla="*/ 22 h 207"/>
                <a:gd name="T108" fmla="*/ 154 w 201"/>
                <a:gd name="T109" fmla="*/ 14 h 207"/>
                <a:gd name="T110" fmla="*/ 182 w 201"/>
                <a:gd name="T111" fmla="*/ 2 h 207"/>
                <a:gd name="T112" fmla="*/ 195 w 201"/>
                <a:gd name="T113" fmla="*/ 0 h 207"/>
                <a:gd name="T114" fmla="*/ 206 w 201"/>
                <a:gd name="T115" fmla="*/ 1 h 207"/>
                <a:gd name="T116" fmla="*/ 217 w 201"/>
                <a:gd name="T117" fmla="*/ 20 h 207"/>
                <a:gd name="T118" fmla="*/ 230 w 201"/>
                <a:gd name="T119" fmla="*/ 25 h 207"/>
                <a:gd name="T120" fmla="*/ 242 w 201"/>
                <a:gd name="T121" fmla="*/ 32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07"/>
                <a:gd name="T185" fmla="*/ 201 w 201"/>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07">
                  <a:moveTo>
                    <a:pt x="201" y="27"/>
                  </a:moveTo>
                  <a:cubicBezTo>
                    <a:pt x="200" y="29"/>
                    <a:pt x="199" y="31"/>
                    <a:pt x="197" y="33"/>
                  </a:cubicBezTo>
                  <a:cubicBezTo>
                    <a:pt x="196" y="35"/>
                    <a:pt x="195" y="37"/>
                    <a:pt x="194" y="38"/>
                  </a:cubicBezTo>
                  <a:cubicBezTo>
                    <a:pt x="192" y="40"/>
                    <a:pt x="189" y="41"/>
                    <a:pt x="186" y="42"/>
                  </a:cubicBezTo>
                  <a:cubicBezTo>
                    <a:pt x="182" y="42"/>
                    <a:pt x="178" y="43"/>
                    <a:pt x="174" y="42"/>
                  </a:cubicBezTo>
                  <a:cubicBezTo>
                    <a:pt x="171" y="41"/>
                    <a:pt x="169" y="38"/>
                    <a:pt x="166" y="38"/>
                  </a:cubicBezTo>
                  <a:cubicBezTo>
                    <a:pt x="164" y="38"/>
                    <a:pt x="162" y="39"/>
                    <a:pt x="162" y="40"/>
                  </a:cubicBezTo>
                  <a:cubicBezTo>
                    <a:pt x="161" y="43"/>
                    <a:pt x="162" y="46"/>
                    <a:pt x="162" y="49"/>
                  </a:cubicBezTo>
                  <a:cubicBezTo>
                    <a:pt x="162" y="53"/>
                    <a:pt x="161" y="58"/>
                    <a:pt x="162" y="62"/>
                  </a:cubicBezTo>
                  <a:cubicBezTo>
                    <a:pt x="163" y="64"/>
                    <a:pt x="166" y="65"/>
                    <a:pt x="168" y="67"/>
                  </a:cubicBezTo>
                  <a:cubicBezTo>
                    <a:pt x="168" y="68"/>
                    <a:pt x="167" y="69"/>
                    <a:pt x="168" y="70"/>
                  </a:cubicBezTo>
                  <a:cubicBezTo>
                    <a:pt x="170" y="70"/>
                    <a:pt x="173" y="68"/>
                    <a:pt x="176" y="69"/>
                  </a:cubicBezTo>
                  <a:cubicBezTo>
                    <a:pt x="178" y="70"/>
                    <a:pt x="182" y="72"/>
                    <a:pt x="181" y="75"/>
                  </a:cubicBezTo>
                  <a:cubicBezTo>
                    <a:pt x="180" y="77"/>
                    <a:pt x="176" y="77"/>
                    <a:pt x="173" y="79"/>
                  </a:cubicBezTo>
                  <a:cubicBezTo>
                    <a:pt x="172" y="80"/>
                    <a:pt x="170" y="82"/>
                    <a:pt x="170" y="84"/>
                  </a:cubicBezTo>
                  <a:cubicBezTo>
                    <a:pt x="169" y="85"/>
                    <a:pt x="171" y="87"/>
                    <a:pt x="171" y="88"/>
                  </a:cubicBezTo>
                  <a:cubicBezTo>
                    <a:pt x="171" y="90"/>
                    <a:pt x="169" y="91"/>
                    <a:pt x="169" y="92"/>
                  </a:cubicBezTo>
                  <a:cubicBezTo>
                    <a:pt x="169" y="94"/>
                    <a:pt x="172" y="94"/>
                    <a:pt x="171" y="95"/>
                  </a:cubicBezTo>
                  <a:cubicBezTo>
                    <a:pt x="171" y="97"/>
                    <a:pt x="169" y="96"/>
                    <a:pt x="168" y="97"/>
                  </a:cubicBezTo>
                  <a:cubicBezTo>
                    <a:pt x="166" y="99"/>
                    <a:pt x="165" y="102"/>
                    <a:pt x="164" y="104"/>
                  </a:cubicBezTo>
                  <a:cubicBezTo>
                    <a:pt x="163" y="105"/>
                    <a:pt x="164" y="107"/>
                    <a:pt x="164" y="108"/>
                  </a:cubicBezTo>
                  <a:cubicBezTo>
                    <a:pt x="162" y="109"/>
                    <a:pt x="157" y="109"/>
                    <a:pt x="156" y="112"/>
                  </a:cubicBezTo>
                  <a:cubicBezTo>
                    <a:pt x="155" y="115"/>
                    <a:pt x="158" y="120"/>
                    <a:pt x="156" y="123"/>
                  </a:cubicBezTo>
                  <a:cubicBezTo>
                    <a:pt x="155" y="126"/>
                    <a:pt x="150" y="126"/>
                    <a:pt x="148" y="129"/>
                  </a:cubicBezTo>
                  <a:cubicBezTo>
                    <a:pt x="146" y="130"/>
                    <a:pt x="146" y="133"/>
                    <a:pt x="144" y="135"/>
                  </a:cubicBezTo>
                  <a:cubicBezTo>
                    <a:pt x="143" y="136"/>
                    <a:pt x="141" y="135"/>
                    <a:pt x="140" y="136"/>
                  </a:cubicBezTo>
                  <a:cubicBezTo>
                    <a:pt x="140" y="139"/>
                    <a:pt x="142" y="142"/>
                    <a:pt x="140" y="144"/>
                  </a:cubicBezTo>
                  <a:cubicBezTo>
                    <a:pt x="139" y="146"/>
                    <a:pt x="136" y="143"/>
                    <a:pt x="134" y="143"/>
                  </a:cubicBezTo>
                  <a:cubicBezTo>
                    <a:pt x="132" y="144"/>
                    <a:pt x="131" y="147"/>
                    <a:pt x="129" y="147"/>
                  </a:cubicBezTo>
                  <a:cubicBezTo>
                    <a:pt x="127" y="146"/>
                    <a:pt x="126" y="143"/>
                    <a:pt x="124" y="143"/>
                  </a:cubicBezTo>
                  <a:cubicBezTo>
                    <a:pt x="123" y="142"/>
                    <a:pt x="122" y="143"/>
                    <a:pt x="121" y="143"/>
                  </a:cubicBezTo>
                  <a:cubicBezTo>
                    <a:pt x="117" y="148"/>
                    <a:pt x="112" y="152"/>
                    <a:pt x="110" y="158"/>
                  </a:cubicBezTo>
                  <a:cubicBezTo>
                    <a:pt x="109" y="160"/>
                    <a:pt x="110" y="162"/>
                    <a:pt x="112" y="163"/>
                  </a:cubicBezTo>
                  <a:cubicBezTo>
                    <a:pt x="113" y="164"/>
                    <a:pt x="115" y="163"/>
                    <a:pt x="117" y="163"/>
                  </a:cubicBezTo>
                  <a:cubicBezTo>
                    <a:pt x="118" y="164"/>
                    <a:pt x="120" y="164"/>
                    <a:pt x="120" y="165"/>
                  </a:cubicBezTo>
                  <a:cubicBezTo>
                    <a:pt x="121" y="168"/>
                    <a:pt x="119" y="170"/>
                    <a:pt x="120" y="172"/>
                  </a:cubicBezTo>
                  <a:cubicBezTo>
                    <a:pt x="121" y="175"/>
                    <a:pt x="122" y="178"/>
                    <a:pt x="125" y="179"/>
                  </a:cubicBezTo>
                  <a:cubicBezTo>
                    <a:pt x="126" y="180"/>
                    <a:pt x="128" y="179"/>
                    <a:pt x="129" y="179"/>
                  </a:cubicBezTo>
                  <a:cubicBezTo>
                    <a:pt x="130" y="180"/>
                    <a:pt x="128" y="182"/>
                    <a:pt x="129" y="183"/>
                  </a:cubicBezTo>
                  <a:cubicBezTo>
                    <a:pt x="130" y="187"/>
                    <a:pt x="134" y="190"/>
                    <a:pt x="135" y="194"/>
                  </a:cubicBezTo>
                  <a:cubicBezTo>
                    <a:pt x="135" y="194"/>
                    <a:pt x="132" y="194"/>
                    <a:pt x="132" y="195"/>
                  </a:cubicBezTo>
                  <a:cubicBezTo>
                    <a:pt x="132" y="196"/>
                    <a:pt x="135" y="198"/>
                    <a:pt x="134" y="199"/>
                  </a:cubicBezTo>
                  <a:cubicBezTo>
                    <a:pt x="134" y="200"/>
                    <a:pt x="131" y="201"/>
                    <a:pt x="130" y="200"/>
                  </a:cubicBezTo>
                  <a:cubicBezTo>
                    <a:pt x="128" y="200"/>
                    <a:pt x="131" y="197"/>
                    <a:pt x="130" y="197"/>
                  </a:cubicBezTo>
                  <a:cubicBezTo>
                    <a:pt x="127" y="197"/>
                    <a:pt x="125" y="201"/>
                    <a:pt x="122" y="201"/>
                  </a:cubicBezTo>
                  <a:cubicBezTo>
                    <a:pt x="120" y="201"/>
                    <a:pt x="118" y="200"/>
                    <a:pt x="116" y="200"/>
                  </a:cubicBezTo>
                  <a:cubicBezTo>
                    <a:pt x="112" y="199"/>
                    <a:pt x="109" y="198"/>
                    <a:pt x="105" y="199"/>
                  </a:cubicBezTo>
                  <a:cubicBezTo>
                    <a:pt x="104" y="199"/>
                    <a:pt x="106" y="201"/>
                    <a:pt x="105" y="202"/>
                  </a:cubicBezTo>
                  <a:cubicBezTo>
                    <a:pt x="104" y="203"/>
                    <a:pt x="102" y="203"/>
                    <a:pt x="101" y="204"/>
                  </a:cubicBezTo>
                  <a:cubicBezTo>
                    <a:pt x="100" y="205"/>
                    <a:pt x="98" y="206"/>
                    <a:pt x="97" y="207"/>
                  </a:cubicBezTo>
                  <a:cubicBezTo>
                    <a:pt x="95" y="206"/>
                    <a:pt x="92" y="205"/>
                    <a:pt x="90" y="203"/>
                  </a:cubicBezTo>
                  <a:cubicBezTo>
                    <a:pt x="88" y="200"/>
                    <a:pt x="88" y="195"/>
                    <a:pt x="85" y="192"/>
                  </a:cubicBezTo>
                  <a:cubicBezTo>
                    <a:pt x="83" y="190"/>
                    <a:pt x="79" y="190"/>
                    <a:pt x="76" y="188"/>
                  </a:cubicBezTo>
                  <a:cubicBezTo>
                    <a:pt x="75" y="187"/>
                    <a:pt x="77" y="184"/>
                    <a:pt x="76" y="183"/>
                  </a:cubicBezTo>
                  <a:cubicBezTo>
                    <a:pt x="74" y="181"/>
                    <a:pt x="71" y="180"/>
                    <a:pt x="68" y="180"/>
                  </a:cubicBezTo>
                  <a:cubicBezTo>
                    <a:pt x="64" y="180"/>
                    <a:pt x="60" y="181"/>
                    <a:pt x="56" y="182"/>
                  </a:cubicBezTo>
                  <a:cubicBezTo>
                    <a:pt x="54" y="182"/>
                    <a:pt x="52" y="183"/>
                    <a:pt x="50" y="184"/>
                  </a:cubicBezTo>
                  <a:cubicBezTo>
                    <a:pt x="46" y="184"/>
                    <a:pt x="43" y="184"/>
                    <a:pt x="39" y="184"/>
                  </a:cubicBezTo>
                  <a:cubicBezTo>
                    <a:pt x="37" y="184"/>
                    <a:pt x="35" y="184"/>
                    <a:pt x="33" y="184"/>
                  </a:cubicBezTo>
                  <a:cubicBezTo>
                    <a:pt x="31" y="184"/>
                    <a:pt x="28" y="184"/>
                    <a:pt x="26" y="184"/>
                  </a:cubicBezTo>
                  <a:cubicBezTo>
                    <a:pt x="23" y="185"/>
                    <a:pt x="21" y="188"/>
                    <a:pt x="18" y="187"/>
                  </a:cubicBezTo>
                  <a:cubicBezTo>
                    <a:pt x="16" y="187"/>
                    <a:pt x="16" y="184"/>
                    <a:pt x="16" y="183"/>
                  </a:cubicBezTo>
                  <a:cubicBezTo>
                    <a:pt x="16" y="181"/>
                    <a:pt x="15" y="178"/>
                    <a:pt x="15" y="176"/>
                  </a:cubicBezTo>
                  <a:cubicBezTo>
                    <a:pt x="15" y="173"/>
                    <a:pt x="16" y="170"/>
                    <a:pt x="17" y="168"/>
                  </a:cubicBezTo>
                  <a:cubicBezTo>
                    <a:pt x="19" y="166"/>
                    <a:pt x="21" y="165"/>
                    <a:pt x="24" y="164"/>
                  </a:cubicBezTo>
                  <a:cubicBezTo>
                    <a:pt x="26" y="163"/>
                    <a:pt x="29" y="164"/>
                    <a:pt x="31" y="163"/>
                  </a:cubicBezTo>
                  <a:cubicBezTo>
                    <a:pt x="32" y="162"/>
                    <a:pt x="31" y="161"/>
                    <a:pt x="31" y="160"/>
                  </a:cubicBezTo>
                  <a:cubicBezTo>
                    <a:pt x="32" y="158"/>
                    <a:pt x="33" y="155"/>
                    <a:pt x="32" y="154"/>
                  </a:cubicBezTo>
                  <a:cubicBezTo>
                    <a:pt x="31" y="152"/>
                    <a:pt x="27" y="154"/>
                    <a:pt x="26" y="152"/>
                  </a:cubicBezTo>
                  <a:cubicBezTo>
                    <a:pt x="23" y="148"/>
                    <a:pt x="25" y="142"/>
                    <a:pt x="24" y="137"/>
                  </a:cubicBezTo>
                  <a:cubicBezTo>
                    <a:pt x="23" y="136"/>
                    <a:pt x="22" y="135"/>
                    <a:pt x="20" y="134"/>
                  </a:cubicBezTo>
                  <a:cubicBezTo>
                    <a:pt x="18" y="133"/>
                    <a:pt x="15" y="133"/>
                    <a:pt x="13" y="132"/>
                  </a:cubicBezTo>
                  <a:cubicBezTo>
                    <a:pt x="12" y="131"/>
                    <a:pt x="10" y="130"/>
                    <a:pt x="10" y="128"/>
                  </a:cubicBezTo>
                  <a:cubicBezTo>
                    <a:pt x="9" y="126"/>
                    <a:pt x="10" y="123"/>
                    <a:pt x="8" y="120"/>
                  </a:cubicBezTo>
                  <a:cubicBezTo>
                    <a:pt x="6" y="117"/>
                    <a:pt x="3" y="114"/>
                    <a:pt x="0" y="111"/>
                  </a:cubicBezTo>
                  <a:cubicBezTo>
                    <a:pt x="3" y="112"/>
                    <a:pt x="6" y="112"/>
                    <a:pt x="9" y="113"/>
                  </a:cubicBezTo>
                  <a:cubicBezTo>
                    <a:pt x="13" y="114"/>
                    <a:pt x="18" y="115"/>
                    <a:pt x="22" y="116"/>
                  </a:cubicBezTo>
                  <a:cubicBezTo>
                    <a:pt x="28" y="116"/>
                    <a:pt x="33" y="114"/>
                    <a:pt x="39" y="115"/>
                  </a:cubicBezTo>
                  <a:cubicBezTo>
                    <a:pt x="40" y="115"/>
                    <a:pt x="41" y="116"/>
                    <a:pt x="43" y="116"/>
                  </a:cubicBezTo>
                  <a:cubicBezTo>
                    <a:pt x="44" y="116"/>
                    <a:pt x="44" y="115"/>
                    <a:pt x="45" y="115"/>
                  </a:cubicBezTo>
                  <a:cubicBezTo>
                    <a:pt x="47" y="115"/>
                    <a:pt x="49" y="117"/>
                    <a:pt x="52" y="117"/>
                  </a:cubicBezTo>
                  <a:cubicBezTo>
                    <a:pt x="57" y="116"/>
                    <a:pt x="63" y="114"/>
                    <a:pt x="67" y="111"/>
                  </a:cubicBezTo>
                  <a:cubicBezTo>
                    <a:pt x="69" y="110"/>
                    <a:pt x="68" y="108"/>
                    <a:pt x="68" y="107"/>
                  </a:cubicBezTo>
                  <a:cubicBezTo>
                    <a:pt x="67" y="105"/>
                    <a:pt x="66" y="103"/>
                    <a:pt x="66" y="101"/>
                  </a:cubicBezTo>
                  <a:cubicBezTo>
                    <a:pt x="67" y="98"/>
                    <a:pt x="69" y="95"/>
                    <a:pt x="71" y="92"/>
                  </a:cubicBezTo>
                  <a:cubicBezTo>
                    <a:pt x="72" y="90"/>
                    <a:pt x="75" y="90"/>
                    <a:pt x="77" y="90"/>
                  </a:cubicBezTo>
                  <a:cubicBezTo>
                    <a:pt x="77" y="90"/>
                    <a:pt x="76" y="92"/>
                    <a:pt x="77" y="92"/>
                  </a:cubicBezTo>
                  <a:cubicBezTo>
                    <a:pt x="79" y="92"/>
                    <a:pt x="81" y="91"/>
                    <a:pt x="82" y="90"/>
                  </a:cubicBezTo>
                  <a:cubicBezTo>
                    <a:pt x="83" y="89"/>
                    <a:pt x="80" y="87"/>
                    <a:pt x="80" y="87"/>
                  </a:cubicBezTo>
                  <a:cubicBezTo>
                    <a:pt x="82" y="85"/>
                    <a:pt x="84" y="88"/>
                    <a:pt x="86" y="87"/>
                  </a:cubicBezTo>
                  <a:cubicBezTo>
                    <a:pt x="88" y="85"/>
                    <a:pt x="88" y="82"/>
                    <a:pt x="90" y="81"/>
                  </a:cubicBezTo>
                  <a:cubicBezTo>
                    <a:pt x="92" y="80"/>
                    <a:pt x="93" y="82"/>
                    <a:pt x="94" y="83"/>
                  </a:cubicBezTo>
                  <a:cubicBezTo>
                    <a:pt x="96" y="84"/>
                    <a:pt x="97" y="86"/>
                    <a:pt x="98" y="86"/>
                  </a:cubicBezTo>
                  <a:cubicBezTo>
                    <a:pt x="100" y="85"/>
                    <a:pt x="102" y="83"/>
                    <a:pt x="102" y="81"/>
                  </a:cubicBezTo>
                  <a:cubicBezTo>
                    <a:pt x="103" y="80"/>
                    <a:pt x="100" y="80"/>
                    <a:pt x="100" y="78"/>
                  </a:cubicBezTo>
                  <a:cubicBezTo>
                    <a:pt x="100" y="76"/>
                    <a:pt x="100" y="74"/>
                    <a:pt x="101" y="72"/>
                  </a:cubicBezTo>
                  <a:cubicBezTo>
                    <a:pt x="102" y="69"/>
                    <a:pt x="102" y="65"/>
                    <a:pt x="104" y="64"/>
                  </a:cubicBezTo>
                  <a:cubicBezTo>
                    <a:pt x="106" y="62"/>
                    <a:pt x="110" y="65"/>
                    <a:pt x="111" y="63"/>
                  </a:cubicBezTo>
                  <a:cubicBezTo>
                    <a:pt x="113" y="62"/>
                    <a:pt x="112" y="59"/>
                    <a:pt x="111" y="57"/>
                  </a:cubicBezTo>
                  <a:cubicBezTo>
                    <a:pt x="110" y="54"/>
                    <a:pt x="108" y="52"/>
                    <a:pt x="107" y="50"/>
                  </a:cubicBezTo>
                  <a:cubicBezTo>
                    <a:pt x="107" y="49"/>
                    <a:pt x="107" y="47"/>
                    <a:pt x="108" y="47"/>
                  </a:cubicBezTo>
                  <a:cubicBezTo>
                    <a:pt x="110" y="47"/>
                    <a:pt x="111" y="50"/>
                    <a:pt x="114" y="50"/>
                  </a:cubicBezTo>
                  <a:cubicBezTo>
                    <a:pt x="116" y="50"/>
                    <a:pt x="119" y="49"/>
                    <a:pt x="120" y="48"/>
                  </a:cubicBezTo>
                  <a:cubicBezTo>
                    <a:pt x="122" y="46"/>
                    <a:pt x="122" y="44"/>
                    <a:pt x="123" y="42"/>
                  </a:cubicBezTo>
                  <a:cubicBezTo>
                    <a:pt x="123" y="41"/>
                    <a:pt x="122" y="40"/>
                    <a:pt x="123" y="39"/>
                  </a:cubicBezTo>
                  <a:cubicBezTo>
                    <a:pt x="124" y="37"/>
                    <a:pt x="127" y="35"/>
                    <a:pt x="127" y="33"/>
                  </a:cubicBezTo>
                  <a:cubicBezTo>
                    <a:pt x="128" y="29"/>
                    <a:pt x="126" y="25"/>
                    <a:pt x="124" y="21"/>
                  </a:cubicBezTo>
                  <a:cubicBezTo>
                    <a:pt x="124" y="19"/>
                    <a:pt x="121" y="19"/>
                    <a:pt x="120" y="18"/>
                  </a:cubicBezTo>
                  <a:cubicBezTo>
                    <a:pt x="120" y="16"/>
                    <a:pt x="121" y="13"/>
                    <a:pt x="123" y="12"/>
                  </a:cubicBezTo>
                  <a:cubicBezTo>
                    <a:pt x="125" y="11"/>
                    <a:pt x="127" y="13"/>
                    <a:pt x="128" y="12"/>
                  </a:cubicBezTo>
                  <a:cubicBezTo>
                    <a:pt x="133" y="10"/>
                    <a:pt x="135" y="5"/>
                    <a:pt x="139" y="3"/>
                  </a:cubicBezTo>
                  <a:cubicBezTo>
                    <a:pt x="143" y="1"/>
                    <a:pt x="147" y="2"/>
                    <a:pt x="151" y="2"/>
                  </a:cubicBezTo>
                  <a:cubicBezTo>
                    <a:pt x="152" y="2"/>
                    <a:pt x="154" y="3"/>
                    <a:pt x="156" y="3"/>
                  </a:cubicBezTo>
                  <a:cubicBezTo>
                    <a:pt x="158" y="3"/>
                    <a:pt x="160" y="1"/>
                    <a:pt x="162" y="0"/>
                  </a:cubicBezTo>
                  <a:cubicBezTo>
                    <a:pt x="164" y="1"/>
                    <a:pt x="166" y="2"/>
                    <a:pt x="168" y="3"/>
                  </a:cubicBezTo>
                  <a:cubicBezTo>
                    <a:pt x="169" y="3"/>
                    <a:pt x="170" y="1"/>
                    <a:pt x="171" y="1"/>
                  </a:cubicBezTo>
                  <a:cubicBezTo>
                    <a:pt x="175" y="4"/>
                    <a:pt x="178" y="7"/>
                    <a:pt x="180" y="11"/>
                  </a:cubicBezTo>
                  <a:cubicBezTo>
                    <a:pt x="181" y="12"/>
                    <a:pt x="179" y="15"/>
                    <a:pt x="180" y="17"/>
                  </a:cubicBezTo>
                  <a:cubicBezTo>
                    <a:pt x="180" y="18"/>
                    <a:pt x="181" y="20"/>
                    <a:pt x="182" y="21"/>
                  </a:cubicBezTo>
                  <a:cubicBezTo>
                    <a:pt x="185" y="22"/>
                    <a:pt x="188" y="20"/>
                    <a:pt x="191" y="21"/>
                  </a:cubicBezTo>
                  <a:cubicBezTo>
                    <a:pt x="192" y="22"/>
                    <a:pt x="191" y="25"/>
                    <a:pt x="192" y="26"/>
                  </a:cubicBezTo>
                  <a:cubicBezTo>
                    <a:pt x="195" y="27"/>
                    <a:pt x="198" y="27"/>
                    <a:pt x="201" y="2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77" name="Freeform 2626">
              <a:extLst>
                <a:ext uri="{FF2B5EF4-FFF2-40B4-BE49-F238E27FC236}">
                  <a16:creationId xmlns:a16="http://schemas.microsoft.com/office/drawing/2014/main" id="{7949B6A5-7DC9-E440-95FD-E9DE5E5DF6B6}"/>
                </a:ext>
              </a:extLst>
            </p:cNvPr>
            <p:cNvSpPr>
              <a:spLocks noChangeAspect="1"/>
            </p:cNvSpPr>
            <p:nvPr/>
          </p:nvSpPr>
          <p:spPr bwMode="auto">
            <a:xfrm>
              <a:off x="6287316" y="3160470"/>
              <a:ext cx="655041" cy="308091"/>
            </a:xfrm>
            <a:custGeom>
              <a:avLst/>
              <a:gdLst>
                <a:gd name="T0" fmla="*/ 407 w 393"/>
                <a:gd name="T1" fmla="*/ 49 h 185"/>
                <a:gd name="T2" fmla="*/ 390 w 393"/>
                <a:gd name="T3" fmla="*/ 48 h 185"/>
                <a:gd name="T4" fmla="*/ 372 w 393"/>
                <a:gd name="T5" fmla="*/ 46 h 185"/>
                <a:gd name="T6" fmla="*/ 357 w 393"/>
                <a:gd name="T7" fmla="*/ 55 h 185"/>
                <a:gd name="T8" fmla="*/ 335 w 393"/>
                <a:gd name="T9" fmla="*/ 60 h 185"/>
                <a:gd name="T10" fmla="*/ 322 w 393"/>
                <a:gd name="T11" fmla="*/ 64 h 185"/>
                <a:gd name="T12" fmla="*/ 288 w 393"/>
                <a:gd name="T13" fmla="*/ 55 h 185"/>
                <a:gd name="T14" fmla="*/ 276 w 393"/>
                <a:gd name="T15" fmla="*/ 46 h 185"/>
                <a:gd name="T16" fmla="*/ 245 w 393"/>
                <a:gd name="T17" fmla="*/ 42 h 185"/>
                <a:gd name="T18" fmla="*/ 226 w 393"/>
                <a:gd name="T19" fmla="*/ 44 h 185"/>
                <a:gd name="T20" fmla="*/ 219 w 393"/>
                <a:gd name="T21" fmla="*/ 41 h 185"/>
                <a:gd name="T22" fmla="*/ 202 w 393"/>
                <a:gd name="T23" fmla="*/ 35 h 185"/>
                <a:gd name="T24" fmla="*/ 192 w 393"/>
                <a:gd name="T25" fmla="*/ 14 h 185"/>
                <a:gd name="T26" fmla="*/ 173 w 393"/>
                <a:gd name="T27" fmla="*/ 7 h 185"/>
                <a:gd name="T28" fmla="*/ 145 w 393"/>
                <a:gd name="T29" fmla="*/ 1 h 185"/>
                <a:gd name="T30" fmla="*/ 139 w 393"/>
                <a:gd name="T31" fmla="*/ 14 h 185"/>
                <a:gd name="T32" fmla="*/ 141 w 393"/>
                <a:gd name="T33" fmla="*/ 34 h 185"/>
                <a:gd name="T34" fmla="*/ 142 w 393"/>
                <a:gd name="T35" fmla="*/ 48 h 185"/>
                <a:gd name="T36" fmla="*/ 129 w 393"/>
                <a:gd name="T37" fmla="*/ 49 h 185"/>
                <a:gd name="T38" fmla="*/ 106 w 393"/>
                <a:gd name="T39" fmla="*/ 50 h 185"/>
                <a:gd name="T40" fmla="*/ 89 w 393"/>
                <a:gd name="T41" fmla="*/ 40 h 185"/>
                <a:gd name="T42" fmla="*/ 72 w 393"/>
                <a:gd name="T43" fmla="*/ 34 h 185"/>
                <a:gd name="T44" fmla="*/ 64 w 393"/>
                <a:gd name="T45" fmla="*/ 32 h 185"/>
                <a:gd name="T46" fmla="*/ 56 w 393"/>
                <a:gd name="T47" fmla="*/ 34 h 185"/>
                <a:gd name="T48" fmla="*/ 47 w 393"/>
                <a:gd name="T49" fmla="*/ 38 h 185"/>
                <a:gd name="T50" fmla="*/ 29 w 393"/>
                <a:gd name="T51" fmla="*/ 48 h 185"/>
                <a:gd name="T52" fmla="*/ 10 w 393"/>
                <a:gd name="T53" fmla="*/ 59 h 185"/>
                <a:gd name="T54" fmla="*/ 0 w 393"/>
                <a:gd name="T55" fmla="*/ 72 h 185"/>
                <a:gd name="T56" fmla="*/ 7 w 393"/>
                <a:gd name="T57" fmla="*/ 82 h 185"/>
                <a:gd name="T58" fmla="*/ 22 w 393"/>
                <a:gd name="T59" fmla="*/ 92 h 185"/>
                <a:gd name="T60" fmla="*/ 30 w 393"/>
                <a:gd name="T61" fmla="*/ 94 h 185"/>
                <a:gd name="T62" fmla="*/ 46 w 393"/>
                <a:gd name="T63" fmla="*/ 100 h 185"/>
                <a:gd name="T64" fmla="*/ 55 w 393"/>
                <a:gd name="T65" fmla="*/ 113 h 185"/>
                <a:gd name="T66" fmla="*/ 54 w 393"/>
                <a:gd name="T67" fmla="*/ 126 h 185"/>
                <a:gd name="T68" fmla="*/ 55 w 393"/>
                <a:gd name="T69" fmla="*/ 149 h 185"/>
                <a:gd name="T70" fmla="*/ 73 w 393"/>
                <a:gd name="T71" fmla="*/ 155 h 185"/>
                <a:gd name="T72" fmla="*/ 103 w 393"/>
                <a:gd name="T73" fmla="*/ 160 h 185"/>
                <a:gd name="T74" fmla="*/ 126 w 393"/>
                <a:gd name="T75" fmla="*/ 168 h 185"/>
                <a:gd name="T76" fmla="*/ 133 w 393"/>
                <a:gd name="T77" fmla="*/ 175 h 185"/>
                <a:gd name="T78" fmla="*/ 144 w 393"/>
                <a:gd name="T79" fmla="*/ 194 h 185"/>
                <a:gd name="T80" fmla="*/ 160 w 393"/>
                <a:gd name="T81" fmla="*/ 200 h 185"/>
                <a:gd name="T82" fmla="*/ 189 w 393"/>
                <a:gd name="T83" fmla="*/ 202 h 185"/>
                <a:gd name="T84" fmla="*/ 226 w 393"/>
                <a:gd name="T85" fmla="*/ 202 h 185"/>
                <a:gd name="T86" fmla="*/ 256 w 393"/>
                <a:gd name="T87" fmla="*/ 216 h 185"/>
                <a:gd name="T88" fmla="*/ 277 w 393"/>
                <a:gd name="T89" fmla="*/ 221 h 185"/>
                <a:gd name="T90" fmla="*/ 323 w 393"/>
                <a:gd name="T91" fmla="*/ 204 h 185"/>
                <a:gd name="T92" fmla="*/ 351 w 393"/>
                <a:gd name="T93" fmla="*/ 198 h 185"/>
                <a:gd name="T94" fmla="*/ 369 w 393"/>
                <a:gd name="T95" fmla="*/ 173 h 185"/>
                <a:gd name="T96" fmla="*/ 360 w 393"/>
                <a:gd name="T97" fmla="*/ 162 h 185"/>
                <a:gd name="T98" fmla="*/ 374 w 393"/>
                <a:gd name="T99" fmla="*/ 152 h 185"/>
                <a:gd name="T100" fmla="*/ 396 w 393"/>
                <a:gd name="T101" fmla="*/ 155 h 185"/>
                <a:gd name="T102" fmla="*/ 414 w 393"/>
                <a:gd name="T103" fmla="*/ 145 h 185"/>
                <a:gd name="T104" fmla="*/ 423 w 393"/>
                <a:gd name="T105" fmla="*/ 133 h 185"/>
                <a:gd name="T106" fmla="*/ 437 w 393"/>
                <a:gd name="T107" fmla="*/ 128 h 185"/>
                <a:gd name="T108" fmla="*/ 443 w 393"/>
                <a:gd name="T109" fmla="*/ 124 h 185"/>
                <a:gd name="T110" fmla="*/ 458 w 393"/>
                <a:gd name="T111" fmla="*/ 118 h 185"/>
                <a:gd name="T112" fmla="*/ 472 w 393"/>
                <a:gd name="T113" fmla="*/ 115 h 185"/>
                <a:gd name="T114" fmla="*/ 450 w 393"/>
                <a:gd name="T115" fmla="*/ 91 h 185"/>
                <a:gd name="T116" fmla="*/ 436 w 393"/>
                <a:gd name="T117" fmla="*/ 91 h 185"/>
                <a:gd name="T118" fmla="*/ 423 w 393"/>
                <a:gd name="T119" fmla="*/ 91 h 185"/>
                <a:gd name="T120" fmla="*/ 405 w 393"/>
                <a:gd name="T121" fmla="*/ 94 h 185"/>
                <a:gd name="T122" fmla="*/ 406 w 393"/>
                <a:gd name="T123" fmla="*/ 86 h 185"/>
                <a:gd name="T124" fmla="*/ 406 w 393"/>
                <a:gd name="T125" fmla="*/ 67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78" name="Freeform 2627">
              <a:extLst>
                <a:ext uri="{FF2B5EF4-FFF2-40B4-BE49-F238E27FC236}">
                  <a16:creationId xmlns:a16="http://schemas.microsoft.com/office/drawing/2014/main" id="{583248F2-B541-A043-8DAE-A2D98937A1E7}"/>
                </a:ext>
              </a:extLst>
            </p:cNvPr>
            <p:cNvSpPr>
              <a:spLocks noChangeAspect="1"/>
            </p:cNvSpPr>
            <p:nvPr/>
          </p:nvSpPr>
          <p:spPr bwMode="auto">
            <a:xfrm>
              <a:off x="5947306" y="3418600"/>
              <a:ext cx="217885" cy="112412"/>
            </a:xfrm>
            <a:custGeom>
              <a:avLst/>
              <a:gdLst>
                <a:gd name="T0" fmla="*/ 70 w 131"/>
                <a:gd name="T1" fmla="*/ 77 h 67"/>
                <a:gd name="T2" fmla="*/ 70 w 131"/>
                <a:gd name="T3" fmla="*/ 66 h 67"/>
                <a:gd name="T4" fmla="*/ 77 w 131"/>
                <a:gd name="T5" fmla="*/ 63 h 67"/>
                <a:gd name="T6" fmla="*/ 84 w 131"/>
                <a:gd name="T7" fmla="*/ 58 h 67"/>
                <a:gd name="T8" fmla="*/ 90 w 131"/>
                <a:gd name="T9" fmla="*/ 59 h 67"/>
                <a:gd name="T10" fmla="*/ 95 w 131"/>
                <a:gd name="T11" fmla="*/ 54 h 67"/>
                <a:gd name="T12" fmla="*/ 96 w 131"/>
                <a:gd name="T13" fmla="*/ 60 h 67"/>
                <a:gd name="T14" fmla="*/ 107 w 131"/>
                <a:gd name="T15" fmla="*/ 58 h 67"/>
                <a:gd name="T16" fmla="*/ 111 w 131"/>
                <a:gd name="T17" fmla="*/ 46 h 67"/>
                <a:gd name="T18" fmla="*/ 117 w 131"/>
                <a:gd name="T19" fmla="*/ 45 h 67"/>
                <a:gd name="T20" fmla="*/ 131 w 131"/>
                <a:gd name="T21" fmla="*/ 45 h 67"/>
                <a:gd name="T22" fmla="*/ 134 w 131"/>
                <a:gd name="T23" fmla="*/ 37 h 67"/>
                <a:gd name="T24" fmla="*/ 144 w 131"/>
                <a:gd name="T25" fmla="*/ 29 h 67"/>
                <a:gd name="T26" fmla="*/ 149 w 131"/>
                <a:gd name="T27" fmla="*/ 31 h 67"/>
                <a:gd name="T28" fmla="*/ 152 w 131"/>
                <a:gd name="T29" fmla="*/ 25 h 67"/>
                <a:gd name="T30" fmla="*/ 157 w 131"/>
                <a:gd name="T31" fmla="*/ 22 h 67"/>
                <a:gd name="T32" fmla="*/ 155 w 131"/>
                <a:gd name="T33" fmla="*/ 19 h 67"/>
                <a:gd name="T34" fmla="*/ 151 w 131"/>
                <a:gd name="T35" fmla="*/ 18 h 67"/>
                <a:gd name="T36" fmla="*/ 143 w 131"/>
                <a:gd name="T37" fmla="*/ 16 h 67"/>
                <a:gd name="T38" fmla="*/ 141 w 131"/>
                <a:gd name="T39" fmla="*/ 11 h 67"/>
                <a:gd name="T40" fmla="*/ 138 w 131"/>
                <a:gd name="T41" fmla="*/ 11 h 67"/>
                <a:gd name="T42" fmla="*/ 131 w 131"/>
                <a:gd name="T43" fmla="*/ 8 h 67"/>
                <a:gd name="T44" fmla="*/ 119 w 131"/>
                <a:gd name="T45" fmla="*/ 8 h 67"/>
                <a:gd name="T46" fmla="*/ 105 w 131"/>
                <a:gd name="T47" fmla="*/ 7 h 67"/>
                <a:gd name="T48" fmla="*/ 95 w 131"/>
                <a:gd name="T49" fmla="*/ 7 h 67"/>
                <a:gd name="T50" fmla="*/ 93 w 131"/>
                <a:gd name="T51" fmla="*/ 10 h 67"/>
                <a:gd name="T52" fmla="*/ 80 w 131"/>
                <a:gd name="T53" fmla="*/ 7 h 67"/>
                <a:gd name="T54" fmla="*/ 68 w 131"/>
                <a:gd name="T55" fmla="*/ 1 h 67"/>
                <a:gd name="T56" fmla="*/ 60 w 131"/>
                <a:gd name="T57" fmla="*/ 2 h 67"/>
                <a:gd name="T58" fmla="*/ 55 w 131"/>
                <a:gd name="T59" fmla="*/ 6 h 67"/>
                <a:gd name="T60" fmla="*/ 55 w 131"/>
                <a:gd name="T61" fmla="*/ 16 h 67"/>
                <a:gd name="T62" fmla="*/ 49 w 131"/>
                <a:gd name="T63" fmla="*/ 17 h 67"/>
                <a:gd name="T64" fmla="*/ 32 w 131"/>
                <a:gd name="T65" fmla="*/ 12 h 67"/>
                <a:gd name="T66" fmla="*/ 26 w 131"/>
                <a:gd name="T67" fmla="*/ 13 h 67"/>
                <a:gd name="T68" fmla="*/ 19 w 131"/>
                <a:gd name="T69" fmla="*/ 19 h 67"/>
                <a:gd name="T70" fmla="*/ 26 w 131"/>
                <a:gd name="T71" fmla="*/ 22 h 67"/>
                <a:gd name="T72" fmla="*/ 13 w 131"/>
                <a:gd name="T73" fmla="*/ 34 h 67"/>
                <a:gd name="T74" fmla="*/ 13 w 131"/>
                <a:gd name="T75" fmla="*/ 39 h 67"/>
                <a:gd name="T76" fmla="*/ 20 w 131"/>
                <a:gd name="T77" fmla="*/ 39 h 67"/>
                <a:gd name="T78" fmla="*/ 20 w 131"/>
                <a:gd name="T79" fmla="*/ 46 h 67"/>
                <a:gd name="T80" fmla="*/ 30 w 131"/>
                <a:gd name="T81" fmla="*/ 46 h 67"/>
                <a:gd name="T82" fmla="*/ 32 w 131"/>
                <a:gd name="T83" fmla="*/ 36 h 67"/>
                <a:gd name="T84" fmla="*/ 40 w 131"/>
                <a:gd name="T85" fmla="*/ 45 h 67"/>
                <a:gd name="T86" fmla="*/ 48 w 131"/>
                <a:gd name="T87" fmla="*/ 46 h 67"/>
                <a:gd name="T88" fmla="*/ 56 w 131"/>
                <a:gd name="T89" fmla="*/ 48 h 67"/>
                <a:gd name="T90" fmla="*/ 53 w 131"/>
                <a:gd name="T91" fmla="*/ 57 h 67"/>
                <a:gd name="T92" fmla="*/ 46 w 131"/>
                <a:gd name="T93" fmla="*/ 57 h 67"/>
                <a:gd name="T94" fmla="*/ 38 w 131"/>
                <a:gd name="T95" fmla="*/ 64 h 67"/>
                <a:gd name="T96" fmla="*/ 34 w 131"/>
                <a:gd name="T97" fmla="*/ 64 h 67"/>
                <a:gd name="T98" fmla="*/ 30 w 131"/>
                <a:gd name="T99" fmla="*/ 62 h 67"/>
                <a:gd name="T100" fmla="*/ 26 w 131"/>
                <a:gd name="T101" fmla="*/ 64 h 67"/>
                <a:gd name="T102" fmla="*/ 23 w 131"/>
                <a:gd name="T103" fmla="*/ 64 h 67"/>
                <a:gd name="T104" fmla="*/ 10 w 131"/>
                <a:gd name="T105" fmla="*/ 66 h 67"/>
                <a:gd name="T106" fmla="*/ 1 w 131"/>
                <a:gd name="T107" fmla="*/ 69 h 67"/>
                <a:gd name="T108" fmla="*/ 5 w 131"/>
                <a:gd name="T109" fmla="*/ 76 h 67"/>
                <a:gd name="T110" fmla="*/ 19 w 131"/>
                <a:gd name="T111" fmla="*/ 75 h 67"/>
                <a:gd name="T112" fmla="*/ 26 w 131"/>
                <a:gd name="T113" fmla="*/ 79 h 67"/>
                <a:gd name="T114" fmla="*/ 37 w 131"/>
                <a:gd name="T115" fmla="*/ 74 h 67"/>
                <a:gd name="T116" fmla="*/ 41 w 131"/>
                <a:gd name="T117" fmla="*/ 80 h 67"/>
                <a:gd name="T118" fmla="*/ 50 w 131"/>
                <a:gd name="T119" fmla="*/ 80 h 67"/>
                <a:gd name="T120" fmla="*/ 70 w 131"/>
                <a:gd name="T121" fmla="*/ 7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79" name="Freeform 2628">
              <a:extLst>
                <a:ext uri="{FF2B5EF4-FFF2-40B4-BE49-F238E27FC236}">
                  <a16:creationId xmlns:a16="http://schemas.microsoft.com/office/drawing/2014/main" id="{D02BA3D9-93D6-0845-8170-4019EB5C5020}"/>
                </a:ext>
              </a:extLst>
            </p:cNvPr>
            <p:cNvSpPr>
              <a:spLocks noChangeAspect="1"/>
            </p:cNvSpPr>
            <p:nvPr/>
          </p:nvSpPr>
          <p:spPr bwMode="auto">
            <a:xfrm>
              <a:off x="5913999" y="3486602"/>
              <a:ext cx="165148" cy="113799"/>
            </a:xfrm>
            <a:custGeom>
              <a:avLst/>
              <a:gdLst>
                <a:gd name="T0" fmla="*/ 113 w 99"/>
                <a:gd name="T1" fmla="*/ 68 h 68"/>
                <a:gd name="T2" fmla="*/ 119 w 99"/>
                <a:gd name="T3" fmla="*/ 64 h 68"/>
                <a:gd name="T4" fmla="*/ 113 w 99"/>
                <a:gd name="T5" fmla="*/ 48 h 68"/>
                <a:gd name="T6" fmla="*/ 106 w 99"/>
                <a:gd name="T7" fmla="*/ 40 h 68"/>
                <a:gd name="T8" fmla="*/ 95 w 99"/>
                <a:gd name="T9" fmla="*/ 45 h 68"/>
                <a:gd name="T10" fmla="*/ 95 w 99"/>
                <a:gd name="T11" fmla="*/ 39 h 68"/>
                <a:gd name="T12" fmla="*/ 96 w 99"/>
                <a:gd name="T13" fmla="*/ 35 h 68"/>
                <a:gd name="T14" fmla="*/ 94 w 99"/>
                <a:gd name="T15" fmla="*/ 28 h 68"/>
                <a:gd name="T16" fmla="*/ 75 w 99"/>
                <a:gd name="T17" fmla="*/ 30 h 68"/>
                <a:gd name="T18" fmla="*/ 65 w 99"/>
                <a:gd name="T19" fmla="*/ 30 h 68"/>
                <a:gd name="T20" fmla="*/ 61 w 99"/>
                <a:gd name="T21" fmla="*/ 24 h 68"/>
                <a:gd name="T22" fmla="*/ 50 w 99"/>
                <a:gd name="T23" fmla="*/ 29 h 68"/>
                <a:gd name="T24" fmla="*/ 43 w 99"/>
                <a:gd name="T25" fmla="*/ 25 h 68"/>
                <a:gd name="T26" fmla="*/ 29 w 99"/>
                <a:gd name="T27" fmla="*/ 27 h 68"/>
                <a:gd name="T28" fmla="*/ 25 w 99"/>
                <a:gd name="T29" fmla="*/ 19 h 68"/>
                <a:gd name="T30" fmla="*/ 34 w 99"/>
                <a:gd name="T31" fmla="*/ 17 h 68"/>
                <a:gd name="T32" fmla="*/ 47 w 99"/>
                <a:gd name="T33" fmla="*/ 14 h 68"/>
                <a:gd name="T34" fmla="*/ 44 w 99"/>
                <a:gd name="T35" fmla="*/ 10 h 68"/>
                <a:gd name="T36" fmla="*/ 47 w 99"/>
                <a:gd name="T37" fmla="*/ 5 h 68"/>
                <a:gd name="T38" fmla="*/ 38 w 99"/>
                <a:gd name="T39" fmla="*/ 0 h 68"/>
                <a:gd name="T40" fmla="*/ 34 w 99"/>
                <a:gd name="T41" fmla="*/ 6 h 68"/>
                <a:gd name="T42" fmla="*/ 26 w 99"/>
                <a:gd name="T43" fmla="*/ 5 h 68"/>
                <a:gd name="T44" fmla="*/ 24 w 99"/>
                <a:gd name="T45" fmla="*/ 12 h 68"/>
                <a:gd name="T46" fmla="*/ 14 w 99"/>
                <a:gd name="T47" fmla="*/ 14 h 68"/>
                <a:gd name="T48" fmla="*/ 17 w 99"/>
                <a:gd name="T49" fmla="*/ 16 h 68"/>
                <a:gd name="T50" fmla="*/ 17 w 99"/>
                <a:gd name="T51" fmla="*/ 19 h 68"/>
                <a:gd name="T52" fmla="*/ 13 w 99"/>
                <a:gd name="T53" fmla="*/ 25 h 68"/>
                <a:gd name="T54" fmla="*/ 2 w 99"/>
                <a:gd name="T55" fmla="*/ 27 h 68"/>
                <a:gd name="T56" fmla="*/ 0 w 99"/>
                <a:gd name="T57" fmla="*/ 33 h 68"/>
                <a:gd name="T58" fmla="*/ 2 w 99"/>
                <a:gd name="T59" fmla="*/ 35 h 68"/>
                <a:gd name="T60" fmla="*/ 10 w 99"/>
                <a:gd name="T61" fmla="*/ 36 h 68"/>
                <a:gd name="T62" fmla="*/ 10 w 99"/>
                <a:gd name="T63" fmla="*/ 42 h 68"/>
                <a:gd name="T64" fmla="*/ 14 w 99"/>
                <a:gd name="T65" fmla="*/ 47 h 68"/>
                <a:gd name="T66" fmla="*/ 16 w 99"/>
                <a:gd name="T67" fmla="*/ 52 h 68"/>
                <a:gd name="T68" fmla="*/ 7 w 99"/>
                <a:gd name="T69" fmla="*/ 63 h 68"/>
                <a:gd name="T70" fmla="*/ 7 w 99"/>
                <a:gd name="T71" fmla="*/ 68 h 68"/>
                <a:gd name="T72" fmla="*/ 11 w 99"/>
                <a:gd name="T73" fmla="*/ 74 h 68"/>
                <a:gd name="T74" fmla="*/ 18 w 99"/>
                <a:gd name="T75" fmla="*/ 76 h 68"/>
                <a:gd name="T76" fmla="*/ 28 w 99"/>
                <a:gd name="T77" fmla="*/ 69 h 68"/>
                <a:gd name="T78" fmla="*/ 32 w 99"/>
                <a:gd name="T79" fmla="*/ 74 h 68"/>
                <a:gd name="T80" fmla="*/ 32 w 99"/>
                <a:gd name="T81" fmla="*/ 69 h 68"/>
                <a:gd name="T82" fmla="*/ 36 w 99"/>
                <a:gd name="T83" fmla="*/ 63 h 68"/>
                <a:gd name="T84" fmla="*/ 44 w 99"/>
                <a:gd name="T85" fmla="*/ 61 h 68"/>
                <a:gd name="T86" fmla="*/ 40 w 99"/>
                <a:gd name="T87" fmla="*/ 58 h 68"/>
                <a:gd name="T88" fmla="*/ 49 w 99"/>
                <a:gd name="T89" fmla="*/ 47 h 68"/>
                <a:gd name="T90" fmla="*/ 58 w 99"/>
                <a:gd name="T91" fmla="*/ 51 h 68"/>
                <a:gd name="T92" fmla="*/ 58 w 99"/>
                <a:gd name="T93" fmla="*/ 58 h 68"/>
                <a:gd name="T94" fmla="*/ 64 w 99"/>
                <a:gd name="T95" fmla="*/ 58 h 68"/>
                <a:gd name="T96" fmla="*/ 64 w 99"/>
                <a:gd name="T97" fmla="*/ 69 h 68"/>
                <a:gd name="T98" fmla="*/ 66 w 99"/>
                <a:gd name="T99" fmla="*/ 77 h 68"/>
                <a:gd name="T100" fmla="*/ 70 w 99"/>
                <a:gd name="T101" fmla="*/ 82 h 68"/>
                <a:gd name="T102" fmla="*/ 73 w 99"/>
                <a:gd name="T103" fmla="*/ 76 h 68"/>
                <a:gd name="T104" fmla="*/ 78 w 99"/>
                <a:gd name="T105" fmla="*/ 75 h 68"/>
                <a:gd name="T106" fmla="*/ 85 w 99"/>
                <a:gd name="T107" fmla="*/ 72 h 68"/>
                <a:gd name="T108" fmla="*/ 94 w 99"/>
                <a:gd name="T109" fmla="*/ 69 h 68"/>
                <a:gd name="T110" fmla="*/ 99 w 99"/>
                <a:gd name="T111" fmla="*/ 72 h 68"/>
                <a:gd name="T112" fmla="*/ 109 w 99"/>
                <a:gd name="T113" fmla="*/ 68 h 68"/>
                <a:gd name="T114" fmla="*/ 113 w 99"/>
                <a:gd name="T115" fmla="*/ 68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80" name="Freeform 2630">
              <a:extLst>
                <a:ext uri="{FF2B5EF4-FFF2-40B4-BE49-F238E27FC236}">
                  <a16:creationId xmlns:a16="http://schemas.microsoft.com/office/drawing/2014/main" id="{80325429-6950-B24F-BC58-CBD573AD6004}"/>
                </a:ext>
              </a:extLst>
            </p:cNvPr>
            <p:cNvSpPr>
              <a:spLocks noChangeAspect="1"/>
            </p:cNvSpPr>
            <p:nvPr/>
          </p:nvSpPr>
          <p:spPr bwMode="auto">
            <a:xfrm>
              <a:off x="6385851" y="3821063"/>
              <a:ext cx="70778" cy="41634"/>
            </a:xfrm>
            <a:custGeom>
              <a:avLst/>
              <a:gdLst>
                <a:gd name="T0" fmla="*/ 39 w 43"/>
                <a:gd name="T1" fmla="*/ 10 h 25"/>
                <a:gd name="T2" fmla="*/ 38 w 43"/>
                <a:gd name="T3" fmla="*/ 14 h 25"/>
                <a:gd name="T4" fmla="*/ 46 w 43"/>
                <a:gd name="T5" fmla="*/ 16 h 25"/>
                <a:gd name="T6" fmla="*/ 49 w 43"/>
                <a:gd name="T7" fmla="*/ 25 h 25"/>
                <a:gd name="T8" fmla="*/ 39 w 43"/>
                <a:gd name="T9" fmla="*/ 26 h 25"/>
                <a:gd name="T10" fmla="*/ 26 w 43"/>
                <a:gd name="T11" fmla="*/ 29 h 25"/>
                <a:gd name="T12" fmla="*/ 21 w 43"/>
                <a:gd name="T13" fmla="*/ 26 h 25"/>
                <a:gd name="T14" fmla="*/ 17 w 43"/>
                <a:gd name="T15" fmla="*/ 30 h 25"/>
                <a:gd name="T16" fmla="*/ 4 w 43"/>
                <a:gd name="T17" fmla="*/ 26 h 25"/>
                <a:gd name="T18" fmla="*/ 0 w 43"/>
                <a:gd name="T19" fmla="*/ 20 h 25"/>
                <a:gd name="T20" fmla="*/ 5 w 43"/>
                <a:gd name="T21" fmla="*/ 11 h 25"/>
                <a:gd name="T22" fmla="*/ 6 w 43"/>
                <a:gd name="T23" fmla="*/ 5 h 25"/>
                <a:gd name="T24" fmla="*/ 11 w 43"/>
                <a:gd name="T25" fmla="*/ 1 h 25"/>
                <a:gd name="T26" fmla="*/ 15 w 43"/>
                <a:gd name="T27" fmla="*/ 2 h 25"/>
                <a:gd name="T28" fmla="*/ 20 w 43"/>
                <a:gd name="T29" fmla="*/ 1 h 25"/>
                <a:gd name="T30" fmla="*/ 25 w 43"/>
                <a:gd name="T31" fmla="*/ 5 h 25"/>
                <a:gd name="T32" fmla="*/ 33 w 43"/>
                <a:gd name="T33" fmla="*/ 6 h 25"/>
                <a:gd name="T34" fmla="*/ 38 w 43"/>
                <a:gd name="T35" fmla="*/ 5 h 25"/>
                <a:gd name="T36" fmla="*/ 39 w 43"/>
                <a:gd name="T37" fmla="*/ 1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25"/>
                <a:gd name="T59" fmla="*/ 43 w 4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25">
                  <a:moveTo>
                    <a:pt x="33" y="8"/>
                  </a:moveTo>
                  <a:cubicBezTo>
                    <a:pt x="33" y="9"/>
                    <a:pt x="31" y="11"/>
                    <a:pt x="32" y="12"/>
                  </a:cubicBezTo>
                  <a:cubicBezTo>
                    <a:pt x="34" y="13"/>
                    <a:pt x="38" y="12"/>
                    <a:pt x="39" y="13"/>
                  </a:cubicBezTo>
                  <a:cubicBezTo>
                    <a:pt x="41" y="15"/>
                    <a:pt x="43" y="19"/>
                    <a:pt x="41" y="21"/>
                  </a:cubicBezTo>
                  <a:cubicBezTo>
                    <a:pt x="40" y="23"/>
                    <a:pt x="36" y="22"/>
                    <a:pt x="33" y="22"/>
                  </a:cubicBezTo>
                  <a:cubicBezTo>
                    <a:pt x="30" y="23"/>
                    <a:pt x="26" y="24"/>
                    <a:pt x="22" y="24"/>
                  </a:cubicBezTo>
                  <a:cubicBezTo>
                    <a:pt x="20" y="24"/>
                    <a:pt x="19" y="22"/>
                    <a:pt x="18" y="22"/>
                  </a:cubicBezTo>
                  <a:cubicBezTo>
                    <a:pt x="16" y="22"/>
                    <a:pt x="16" y="25"/>
                    <a:pt x="14" y="25"/>
                  </a:cubicBezTo>
                  <a:cubicBezTo>
                    <a:pt x="10" y="25"/>
                    <a:pt x="6" y="24"/>
                    <a:pt x="3" y="22"/>
                  </a:cubicBezTo>
                  <a:cubicBezTo>
                    <a:pt x="1" y="21"/>
                    <a:pt x="1" y="19"/>
                    <a:pt x="0" y="17"/>
                  </a:cubicBezTo>
                  <a:cubicBezTo>
                    <a:pt x="2" y="15"/>
                    <a:pt x="4" y="11"/>
                    <a:pt x="4" y="9"/>
                  </a:cubicBezTo>
                  <a:cubicBezTo>
                    <a:pt x="5" y="7"/>
                    <a:pt x="4" y="6"/>
                    <a:pt x="5" y="4"/>
                  </a:cubicBezTo>
                  <a:cubicBezTo>
                    <a:pt x="6" y="3"/>
                    <a:pt x="8" y="2"/>
                    <a:pt x="9" y="1"/>
                  </a:cubicBezTo>
                  <a:cubicBezTo>
                    <a:pt x="11" y="1"/>
                    <a:pt x="12" y="2"/>
                    <a:pt x="13" y="2"/>
                  </a:cubicBezTo>
                  <a:cubicBezTo>
                    <a:pt x="15" y="2"/>
                    <a:pt x="16" y="0"/>
                    <a:pt x="17" y="1"/>
                  </a:cubicBezTo>
                  <a:cubicBezTo>
                    <a:pt x="19" y="1"/>
                    <a:pt x="20" y="3"/>
                    <a:pt x="21" y="4"/>
                  </a:cubicBezTo>
                  <a:cubicBezTo>
                    <a:pt x="23" y="5"/>
                    <a:pt x="25" y="5"/>
                    <a:pt x="28" y="5"/>
                  </a:cubicBezTo>
                  <a:cubicBezTo>
                    <a:pt x="29" y="5"/>
                    <a:pt x="31" y="4"/>
                    <a:pt x="32" y="4"/>
                  </a:cubicBezTo>
                  <a:cubicBezTo>
                    <a:pt x="33" y="5"/>
                    <a:pt x="33" y="7"/>
                    <a:pt x="33" y="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81" name="Freeform 2631">
              <a:extLst>
                <a:ext uri="{FF2B5EF4-FFF2-40B4-BE49-F238E27FC236}">
                  <a16:creationId xmlns:a16="http://schemas.microsoft.com/office/drawing/2014/main" id="{BE881D88-4D8F-ED44-BFDD-5C909672DEDD}"/>
                </a:ext>
              </a:extLst>
            </p:cNvPr>
            <p:cNvSpPr>
              <a:spLocks noChangeAspect="1"/>
            </p:cNvSpPr>
            <p:nvPr/>
          </p:nvSpPr>
          <p:spPr bwMode="auto">
            <a:xfrm>
              <a:off x="6201274" y="3768324"/>
              <a:ext cx="170700" cy="105473"/>
            </a:xfrm>
            <a:custGeom>
              <a:avLst/>
              <a:gdLst>
                <a:gd name="T0" fmla="*/ 121 w 103"/>
                <a:gd name="T1" fmla="*/ 47 h 63"/>
                <a:gd name="T2" fmla="*/ 121 w 103"/>
                <a:gd name="T3" fmla="*/ 53 h 63"/>
                <a:gd name="T4" fmla="*/ 119 w 103"/>
                <a:gd name="T5" fmla="*/ 60 h 63"/>
                <a:gd name="T6" fmla="*/ 123 w 103"/>
                <a:gd name="T7" fmla="*/ 71 h 63"/>
                <a:gd name="T8" fmla="*/ 118 w 103"/>
                <a:gd name="T9" fmla="*/ 75 h 63"/>
                <a:gd name="T10" fmla="*/ 104 w 103"/>
                <a:gd name="T11" fmla="*/ 74 h 63"/>
                <a:gd name="T12" fmla="*/ 94 w 103"/>
                <a:gd name="T13" fmla="*/ 70 h 63"/>
                <a:gd name="T14" fmla="*/ 87 w 103"/>
                <a:gd name="T15" fmla="*/ 70 h 63"/>
                <a:gd name="T16" fmla="*/ 84 w 103"/>
                <a:gd name="T17" fmla="*/ 66 h 63"/>
                <a:gd name="T18" fmla="*/ 80 w 103"/>
                <a:gd name="T19" fmla="*/ 68 h 63"/>
                <a:gd name="T20" fmla="*/ 72 w 103"/>
                <a:gd name="T21" fmla="*/ 62 h 63"/>
                <a:gd name="T22" fmla="*/ 72 w 103"/>
                <a:gd name="T23" fmla="*/ 57 h 63"/>
                <a:gd name="T24" fmla="*/ 61 w 103"/>
                <a:gd name="T25" fmla="*/ 53 h 63"/>
                <a:gd name="T26" fmla="*/ 41 w 103"/>
                <a:gd name="T27" fmla="*/ 52 h 63"/>
                <a:gd name="T28" fmla="*/ 37 w 103"/>
                <a:gd name="T29" fmla="*/ 49 h 63"/>
                <a:gd name="T30" fmla="*/ 21 w 103"/>
                <a:gd name="T31" fmla="*/ 42 h 63"/>
                <a:gd name="T32" fmla="*/ 11 w 103"/>
                <a:gd name="T33" fmla="*/ 30 h 63"/>
                <a:gd name="T34" fmla="*/ 5 w 103"/>
                <a:gd name="T35" fmla="*/ 30 h 63"/>
                <a:gd name="T36" fmla="*/ 0 w 103"/>
                <a:gd name="T37" fmla="*/ 27 h 63"/>
                <a:gd name="T38" fmla="*/ 1 w 103"/>
                <a:gd name="T39" fmla="*/ 18 h 63"/>
                <a:gd name="T40" fmla="*/ 1 w 103"/>
                <a:gd name="T41" fmla="*/ 13 h 63"/>
                <a:gd name="T42" fmla="*/ 6 w 103"/>
                <a:gd name="T43" fmla="*/ 10 h 63"/>
                <a:gd name="T44" fmla="*/ 13 w 103"/>
                <a:gd name="T45" fmla="*/ 2 h 63"/>
                <a:gd name="T46" fmla="*/ 18 w 103"/>
                <a:gd name="T47" fmla="*/ 6 h 63"/>
                <a:gd name="T48" fmla="*/ 18 w 103"/>
                <a:gd name="T49" fmla="*/ 1 h 63"/>
                <a:gd name="T50" fmla="*/ 23 w 103"/>
                <a:gd name="T51" fmla="*/ 1 h 63"/>
                <a:gd name="T52" fmla="*/ 32 w 103"/>
                <a:gd name="T53" fmla="*/ 5 h 63"/>
                <a:gd name="T54" fmla="*/ 44 w 103"/>
                <a:gd name="T55" fmla="*/ 13 h 63"/>
                <a:gd name="T56" fmla="*/ 51 w 103"/>
                <a:gd name="T57" fmla="*/ 22 h 63"/>
                <a:gd name="T58" fmla="*/ 55 w 103"/>
                <a:gd name="T59" fmla="*/ 17 h 63"/>
                <a:gd name="T60" fmla="*/ 60 w 103"/>
                <a:gd name="T61" fmla="*/ 17 h 63"/>
                <a:gd name="T62" fmla="*/ 60 w 103"/>
                <a:gd name="T63" fmla="*/ 24 h 63"/>
                <a:gd name="T64" fmla="*/ 62 w 103"/>
                <a:gd name="T65" fmla="*/ 29 h 63"/>
                <a:gd name="T66" fmla="*/ 75 w 103"/>
                <a:gd name="T67" fmla="*/ 30 h 63"/>
                <a:gd name="T68" fmla="*/ 75 w 103"/>
                <a:gd name="T69" fmla="*/ 36 h 63"/>
                <a:gd name="T70" fmla="*/ 82 w 103"/>
                <a:gd name="T71" fmla="*/ 37 h 63"/>
                <a:gd name="T72" fmla="*/ 87 w 103"/>
                <a:gd name="T73" fmla="*/ 43 h 63"/>
                <a:gd name="T74" fmla="*/ 92 w 103"/>
                <a:gd name="T75" fmla="*/ 42 h 63"/>
                <a:gd name="T76" fmla="*/ 96 w 103"/>
                <a:gd name="T77" fmla="*/ 46 h 63"/>
                <a:gd name="T78" fmla="*/ 100 w 103"/>
                <a:gd name="T79" fmla="*/ 42 h 63"/>
                <a:gd name="T80" fmla="*/ 105 w 103"/>
                <a:gd name="T81" fmla="*/ 47 h 63"/>
                <a:gd name="T82" fmla="*/ 110 w 103"/>
                <a:gd name="T83" fmla="*/ 49 h 63"/>
                <a:gd name="T84" fmla="*/ 117 w 103"/>
                <a:gd name="T85" fmla="*/ 46 h 63"/>
                <a:gd name="T86" fmla="*/ 121 w 103"/>
                <a:gd name="T87" fmla="*/ 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63"/>
                <a:gd name="T134" fmla="*/ 103 w 10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63">
                  <a:moveTo>
                    <a:pt x="101" y="39"/>
                  </a:moveTo>
                  <a:cubicBezTo>
                    <a:pt x="101" y="40"/>
                    <a:pt x="101" y="42"/>
                    <a:pt x="101" y="44"/>
                  </a:cubicBezTo>
                  <a:cubicBezTo>
                    <a:pt x="101" y="46"/>
                    <a:pt x="100" y="48"/>
                    <a:pt x="100" y="50"/>
                  </a:cubicBezTo>
                  <a:cubicBezTo>
                    <a:pt x="101" y="53"/>
                    <a:pt x="103" y="56"/>
                    <a:pt x="103" y="59"/>
                  </a:cubicBezTo>
                  <a:cubicBezTo>
                    <a:pt x="103" y="60"/>
                    <a:pt x="101" y="62"/>
                    <a:pt x="99" y="62"/>
                  </a:cubicBezTo>
                  <a:cubicBezTo>
                    <a:pt x="95" y="63"/>
                    <a:pt x="91" y="61"/>
                    <a:pt x="87" y="61"/>
                  </a:cubicBezTo>
                  <a:cubicBezTo>
                    <a:pt x="84" y="60"/>
                    <a:pt x="82" y="59"/>
                    <a:pt x="79" y="58"/>
                  </a:cubicBezTo>
                  <a:cubicBezTo>
                    <a:pt x="77" y="58"/>
                    <a:pt x="75" y="59"/>
                    <a:pt x="73" y="58"/>
                  </a:cubicBezTo>
                  <a:cubicBezTo>
                    <a:pt x="71" y="58"/>
                    <a:pt x="71" y="55"/>
                    <a:pt x="70" y="55"/>
                  </a:cubicBezTo>
                  <a:cubicBezTo>
                    <a:pt x="69" y="54"/>
                    <a:pt x="68" y="56"/>
                    <a:pt x="67" y="56"/>
                  </a:cubicBezTo>
                  <a:cubicBezTo>
                    <a:pt x="64" y="55"/>
                    <a:pt x="62" y="53"/>
                    <a:pt x="60" y="51"/>
                  </a:cubicBezTo>
                  <a:cubicBezTo>
                    <a:pt x="59" y="50"/>
                    <a:pt x="61" y="48"/>
                    <a:pt x="60" y="47"/>
                  </a:cubicBezTo>
                  <a:cubicBezTo>
                    <a:pt x="58" y="45"/>
                    <a:pt x="54" y="44"/>
                    <a:pt x="51" y="44"/>
                  </a:cubicBezTo>
                  <a:cubicBezTo>
                    <a:pt x="45" y="43"/>
                    <a:pt x="40" y="44"/>
                    <a:pt x="34" y="43"/>
                  </a:cubicBezTo>
                  <a:cubicBezTo>
                    <a:pt x="33" y="43"/>
                    <a:pt x="32" y="41"/>
                    <a:pt x="31" y="41"/>
                  </a:cubicBezTo>
                  <a:cubicBezTo>
                    <a:pt x="27" y="38"/>
                    <a:pt x="22" y="38"/>
                    <a:pt x="18" y="35"/>
                  </a:cubicBezTo>
                  <a:cubicBezTo>
                    <a:pt x="14" y="32"/>
                    <a:pt x="12" y="28"/>
                    <a:pt x="9" y="25"/>
                  </a:cubicBezTo>
                  <a:cubicBezTo>
                    <a:pt x="8" y="24"/>
                    <a:pt x="6" y="26"/>
                    <a:pt x="4" y="25"/>
                  </a:cubicBezTo>
                  <a:cubicBezTo>
                    <a:pt x="3" y="24"/>
                    <a:pt x="1" y="23"/>
                    <a:pt x="0" y="22"/>
                  </a:cubicBezTo>
                  <a:cubicBezTo>
                    <a:pt x="0" y="19"/>
                    <a:pt x="1" y="17"/>
                    <a:pt x="1" y="15"/>
                  </a:cubicBezTo>
                  <a:cubicBezTo>
                    <a:pt x="2" y="13"/>
                    <a:pt x="0" y="13"/>
                    <a:pt x="1" y="11"/>
                  </a:cubicBezTo>
                  <a:cubicBezTo>
                    <a:pt x="2" y="10"/>
                    <a:pt x="3" y="9"/>
                    <a:pt x="5" y="8"/>
                  </a:cubicBezTo>
                  <a:cubicBezTo>
                    <a:pt x="7" y="6"/>
                    <a:pt x="9" y="4"/>
                    <a:pt x="11" y="2"/>
                  </a:cubicBezTo>
                  <a:cubicBezTo>
                    <a:pt x="12" y="3"/>
                    <a:pt x="13" y="6"/>
                    <a:pt x="15" y="5"/>
                  </a:cubicBezTo>
                  <a:cubicBezTo>
                    <a:pt x="16" y="5"/>
                    <a:pt x="14" y="2"/>
                    <a:pt x="15" y="1"/>
                  </a:cubicBezTo>
                  <a:cubicBezTo>
                    <a:pt x="16" y="0"/>
                    <a:pt x="18" y="1"/>
                    <a:pt x="19" y="1"/>
                  </a:cubicBezTo>
                  <a:cubicBezTo>
                    <a:pt x="21" y="2"/>
                    <a:pt x="24" y="3"/>
                    <a:pt x="27" y="4"/>
                  </a:cubicBezTo>
                  <a:cubicBezTo>
                    <a:pt x="30" y="6"/>
                    <a:pt x="34" y="9"/>
                    <a:pt x="37" y="11"/>
                  </a:cubicBezTo>
                  <a:cubicBezTo>
                    <a:pt x="39" y="13"/>
                    <a:pt x="40" y="17"/>
                    <a:pt x="43" y="18"/>
                  </a:cubicBezTo>
                  <a:cubicBezTo>
                    <a:pt x="45" y="18"/>
                    <a:pt x="45" y="14"/>
                    <a:pt x="46" y="14"/>
                  </a:cubicBezTo>
                  <a:cubicBezTo>
                    <a:pt x="47" y="13"/>
                    <a:pt x="49" y="13"/>
                    <a:pt x="50" y="14"/>
                  </a:cubicBezTo>
                  <a:cubicBezTo>
                    <a:pt x="51" y="16"/>
                    <a:pt x="49" y="18"/>
                    <a:pt x="50" y="20"/>
                  </a:cubicBezTo>
                  <a:cubicBezTo>
                    <a:pt x="50" y="22"/>
                    <a:pt x="51" y="23"/>
                    <a:pt x="52" y="24"/>
                  </a:cubicBezTo>
                  <a:cubicBezTo>
                    <a:pt x="55" y="25"/>
                    <a:pt x="60" y="24"/>
                    <a:pt x="63" y="25"/>
                  </a:cubicBezTo>
                  <a:cubicBezTo>
                    <a:pt x="64" y="26"/>
                    <a:pt x="62" y="29"/>
                    <a:pt x="63" y="30"/>
                  </a:cubicBezTo>
                  <a:cubicBezTo>
                    <a:pt x="64" y="31"/>
                    <a:pt x="67" y="30"/>
                    <a:pt x="69" y="31"/>
                  </a:cubicBezTo>
                  <a:cubicBezTo>
                    <a:pt x="71" y="32"/>
                    <a:pt x="71" y="35"/>
                    <a:pt x="73" y="36"/>
                  </a:cubicBezTo>
                  <a:cubicBezTo>
                    <a:pt x="74" y="37"/>
                    <a:pt x="76" y="34"/>
                    <a:pt x="77" y="35"/>
                  </a:cubicBezTo>
                  <a:cubicBezTo>
                    <a:pt x="78" y="35"/>
                    <a:pt x="78" y="38"/>
                    <a:pt x="80" y="38"/>
                  </a:cubicBezTo>
                  <a:cubicBezTo>
                    <a:pt x="81" y="38"/>
                    <a:pt x="82" y="35"/>
                    <a:pt x="84" y="35"/>
                  </a:cubicBezTo>
                  <a:cubicBezTo>
                    <a:pt x="86" y="35"/>
                    <a:pt x="86" y="38"/>
                    <a:pt x="88" y="39"/>
                  </a:cubicBezTo>
                  <a:cubicBezTo>
                    <a:pt x="89" y="40"/>
                    <a:pt x="91" y="41"/>
                    <a:pt x="92" y="41"/>
                  </a:cubicBezTo>
                  <a:cubicBezTo>
                    <a:pt x="94" y="41"/>
                    <a:pt x="96" y="39"/>
                    <a:pt x="98" y="38"/>
                  </a:cubicBezTo>
                  <a:cubicBezTo>
                    <a:pt x="99" y="38"/>
                    <a:pt x="100" y="39"/>
                    <a:pt x="101" y="3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82" name="Freeform 2632">
              <a:extLst>
                <a:ext uri="{FF2B5EF4-FFF2-40B4-BE49-F238E27FC236}">
                  <a16:creationId xmlns:a16="http://schemas.microsoft.com/office/drawing/2014/main" id="{E3F95D39-E677-4344-B7CE-DB3241605A0A}"/>
                </a:ext>
              </a:extLst>
            </p:cNvPr>
            <p:cNvSpPr>
              <a:spLocks noChangeAspect="1"/>
            </p:cNvSpPr>
            <p:nvPr/>
          </p:nvSpPr>
          <p:spPr bwMode="auto">
            <a:xfrm>
              <a:off x="6376134" y="3862696"/>
              <a:ext cx="104085" cy="142943"/>
            </a:xfrm>
            <a:custGeom>
              <a:avLst/>
              <a:gdLst>
                <a:gd name="T0" fmla="*/ 25 w 63"/>
                <a:gd name="T1" fmla="*/ 87 h 86"/>
                <a:gd name="T2" fmla="*/ 29 w 63"/>
                <a:gd name="T3" fmla="*/ 79 h 86"/>
                <a:gd name="T4" fmla="*/ 33 w 63"/>
                <a:gd name="T5" fmla="*/ 85 h 86"/>
                <a:gd name="T6" fmla="*/ 40 w 63"/>
                <a:gd name="T7" fmla="*/ 74 h 86"/>
                <a:gd name="T8" fmla="*/ 36 w 63"/>
                <a:gd name="T9" fmla="*/ 59 h 86"/>
                <a:gd name="T10" fmla="*/ 44 w 63"/>
                <a:gd name="T11" fmla="*/ 68 h 86"/>
                <a:gd name="T12" fmla="*/ 55 w 63"/>
                <a:gd name="T13" fmla="*/ 71 h 86"/>
                <a:gd name="T14" fmla="*/ 60 w 63"/>
                <a:gd name="T15" fmla="*/ 84 h 86"/>
                <a:gd name="T16" fmla="*/ 62 w 63"/>
                <a:gd name="T17" fmla="*/ 92 h 86"/>
                <a:gd name="T18" fmla="*/ 65 w 63"/>
                <a:gd name="T19" fmla="*/ 103 h 86"/>
                <a:gd name="T20" fmla="*/ 73 w 63"/>
                <a:gd name="T21" fmla="*/ 101 h 86"/>
                <a:gd name="T22" fmla="*/ 70 w 63"/>
                <a:gd name="T23" fmla="*/ 72 h 86"/>
                <a:gd name="T24" fmla="*/ 64 w 63"/>
                <a:gd name="T25" fmla="*/ 54 h 86"/>
                <a:gd name="T26" fmla="*/ 57 w 63"/>
                <a:gd name="T27" fmla="*/ 65 h 86"/>
                <a:gd name="T28" fmla="*/ 50 w 63"/>
                <a:gd name="T29" fmla="*/ 61 h 86"/>
                <a:gd name="T30" fmla="*/ 44 w 63"/>
                <a:gd name="T31" fmla="*/ 60 h 86"/>
                <a:gd name="T32" fmla="*/ 56 w 63"/>
                <a:gd name="T33" fmla="*/ 42 h 86"/>
                <a:gd name="T34" fmla="*/ 64 w 63"/>
                <a:gd name="T35" fmla="*/ 35 h 86"/>
                <a:gd name="T36" fmla="*/ 55 w 63"/>
                <a:gd name="T37" fmla="*/ 26 h 86"/>
                <a:gd name="T38" fmla="*/ 26 w 63"/>
                <a:gd name="T39" fmla="*/ 24 h 86"/>
                <a:gd name="T40" fmla="*/ 24 w 63"/>
                <a:gd name="T41" fmla="*/ 10 h 86"/>
                <a:gd name="T42" fmla="*/ 12 w 63"/>
                <a:gd name="T43" fmla="*/ 6 h 86"/>
                <a:gd name="T44" fmla="*/ 1 w 63"/>
                <a:gd name="T45" fmla="*/ 0 h 86"/>
                <a:gd name="T46" fmla="*/ 4 w 63"/>
                <a:gd name="T47" fmla="*/ 6 h 86"/>
                <a:gd name="T48" fmla="*/ 4 w 63"/>
                <a:gd name="T49" fmla="*/ 19 h 86"/>
                <a:gd name="T50" fmla="*/ 6 w 63"/>
                <a:gd name="T51" fmla="*/ 29 h 86"/>
                <a:gd name="T52" fmla="*/ 4 w 63"/>
                <a:gd name="T53" fmla="*/ 34 h 86"/>
                <a:gd name="T54" fmla="*/ 8 w 63"/>
                <a:gd name="T55" fmla="*/ 41 h 86"/>
                <a:gd name="T56" fmla="*/ 8 w 63"/>
                <a:gd name="T57" fmla="*/ 52 h 86"/>
                <a:gd name="T58" fmla="*/ 12 w 63"/>
                <a:gd name="T59" fmla="*/ 62 h 86"/>
                <a:gd name="T60" fmla="*/ 15 w 63"/>
                <a:gd name="T61" fmla="*/ 66 h 86"/>
                <a:gd name="T62" fmla="*/ 17 w 63"/>
                <a:gd name="T63" fmla="*/ 75 h 86"/>
                <a:gd name="T64" fmla="*/ 20 w 63"/>
                <a:gd name="T65" fmla="*/ 87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86"/>
                <a:gd name="T101" fmla="*/ 63 w 6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86">
                  <a:moveTo>
                    <a:pt x="17" y="73"/>
                  </a:moveTo>
                  <a:cubicBezTo>
                    <a:pt x="18" y="73"/>
                    <a:pt x="20" y="74"/>
                    <a:pt x="21" y="73"/>
                  </a:cubicBezTo>
                  <a:cubicBezTo>
                    <a:pt x="22" y="73"/>
                    <a:pt x="24" y="72"/>
                    <a:pt x="24" y="71"/>
                  </a:cubicBezTo>
                  <a:cubicBezTo>
                    <a:pt x="24" y="70"/>
                    <a:pt x="23" y="67"/>
                    <a:pt x="24" y="66"/>
                  </a:cubicBezTo>
                  <a:cubicBezTo>
                    <a:pt x="25" y="65"/>
                    <a:pt x="25" y="68"/>
                    <a:pt x="26" y="69"/>
                  </a:cubicBezTo>
                  <a:cubicBezTo>
                    <a:pt x="27" y="70"/>
                    <a:pt x="27" y="71"/>
                    <a:pt x="28" y="71"/>
                  </a:cubicBezTo>
                  <a:cubicBezTo>
                    <a:pt x="30" y="71"/>
                    <a:pt x="32" y="70"/>
                    <a:pt x="32" y="69"/>
                  </a:cubicBezTo>
                  <a:cubicBezTo>
                    <a:pt x="33" y="67"/>
                    <a:pt x="34" y="64"/>
                    <a:pt x="34" y="62"/>
                  </a:cubicBezTo>
                  <a:cubicBezTo>
                    <a:pt x="33" y="59"/>
                    <a:pt x="31" y="57"/>
                    <a:pt x="30" y="55"/>
                  </a:cubicBezTo>
                  <a:cubicBezTo>
                    <a:pt x="30" y="53"/>
                    <a:pt x="29" y="50"/>
                    <a:pt x="30" y="49"/>
                  </a:cubicBezTo>
                  <a:cubicBezTo>
                    <a:pt x="31" y="48"/>
                    <a:pt x="32" y="50"/>
                    <a:pt x="33" y="52"/>
                  </a:cubicBezTo>
                  <a:cubicBezTo>
                    <a:pt x="34" y="53"/>
                    <a:pt x="35" y="56"/>
                    <a:pt x="37" y="57"/>
                  </a:cubicBezTo>
                  <a:cubicBezTo>
                    <a:pt x="38" y="58"/>
                    <a:pt x="40" y="58"/>
                    <a:pt x="41" y="58"/>
                  </a:cubicBezTo>
                  <a:cubicBezTo>
                    <a:pt x="43" y="58"/>
                    <a:pt x="45" y="58"/>
                    <a:pt x="46" y="59"/>
                  </a:cubicBezTo>
                  <a:cubicBezTo>
                    <a:pt x="48" y="60"/>
                    <a:pt x="50" y="61"/>
                    <a:pt x="50" y="63"/>
                  </a:cubicBezTo>
                  <a:cubicBezTo>
                    <a:pt x="51" y="65"/>
                    <a:pt x="51" y="67"/>
                    <a:pt x="50" y="70"/>
                  </a:cubicBezTo>
                  <a:cubicBezTo>
                    <a:pt x="50" y="71"/>
                    <a:pt x="49" y="73"/>
                    <a:pt x="49" y="74"/>
                  </a:cubicBezTo>
                  <a:cubicBezTo>
                    <a:pt x="49" y="76"/>
                    <a:pt x="52" y="76"/>
                    <a:pt x="52" y="77"/>
                  </a:cubicBezTo>
                  <a:cubicBezTo>
                    <a:pt x="53" y="78"/>
                    <a:pt x="52" y="80"/>
                    <a:pt x="52" y="82"/>
                  </a:cubicBezTo>
                  <a:cubicBezTo>
                    <a:pt x="53" y="83"/>
                    <a:pt x="54" y="85"/>
                    <a:pt x="55" y="86"/>
                  </a:cubicBezTo>
                  <a:cubicBezTo>
                    <a:pt x="55" y="84"/>
                    <a:pt x="54" y="81"/>
                    <a:pt x="55" y="80"/>
                  </a:cubicBezTo>
                  <a:cubicBezTo>
                    <a:pt x="57" y="79"/>
                    <a:pt x="60" y="85"/>
                    <a:pt x="61" y="84"/>
                  </a:cubicBezTo>
                  <a:cubicBezTo>
                    <a:pt x="63" y="80"/>
                    <a:pt x="60" y="76"/>
                    <a:pt x="59" y="72"/>
                  </a:cubicBezTo>
                  <a:cubicBezTo>
                    <a:pt x="59" y="68"/>
                    <a:pt x="60" y="64"/>
                    <a:pt x="59" y="60"/>
                  </a:cubicBezTo>
                  <a:cubicBezTo>
                    <a:pt x="58" y="57"/>
                    <a:pt x="55" y="55"/>
                    <a:pt x="54" y="52"/>
                  </a:cubicBezTo>
                  <a:cubicBezTo>
                    <a:pt x="53" y="49"/>
                    <a:pt x="55" y="47"/>
                    <a:pt x="54" y="45"/>
                  </a:cubicBezTo>
                  <a:cubicBezTo>
                    <a:pt x="53" y="44"/>
                    <a:pt x="50" y="43"/>
                    <a:pt x="49" y="44"/>
                  </a:cubicBezTo>
                  <a:cubicBezTo>
                    <a:pt x="47" y="47"/>
                    <a:pt x="49" y="51"/>
                    <a:pt x="48" y="54"/>
                  </a:cubicBezTo>
                  <a:cubicBezTo>
                    <a:pt x="47" y="56"/>
                    <a:pt x="45" y="57"/>
                    <a:pt x="44" y="56"/>
                  </a:cubicBezTo>
                  <a:cubicBezTo>
                    <a:pt x="42" y="55"/>
                    <a:pt x="44" y="52"/>
                    <a:pt x="42" y="51"/>
                  </a:cubicBezTo>
                  <a:cubicBezTo>
                    <a:pt x="41" y="51"/>
                    <a:pt x="40" y="54"/>
                    <a:pt x="38" y="54"/>
                  </a:cubicBezTo>
                  <a:cubicBezTo>
                    <a:pt x="37" y="54"/>
                    <a:pt x="37" y="52"/>
                    <a:pt x="37" y="50"/>
                  </a:cubicBezTo>
                  <a:cubicBezTo>
                    <a:pt x="37" y="46"/>
                    <a:pt x="38" y="42"/>
                    <a:pt x="40" y="39"/>
                  </a:cubicBezTo>
                  <a:cubicBezTo>
                    <a:pt x="41" y="37"/>
                    <a:pt x="45" y="37"/>
                    <a:pt x="47" y="35"/>
                  </a:cubicBezTo>
                  <a:cubicBezTo>
                    <a:pt x="48" y="33"/>
                    <a:pt x="49" y="31"/>
                    <a:pt x="51" y="29"/>
                  </a:cubicBezTo>
                  <a:cubicBezTo>
                    <a:pt x="52" y="28"/>
                    <a:pt x="54" y="30"/>
                    <a:pt x="54" y="29"/>
                  </a:cubicBezTo>
                  <a:cubicBezTo>
                    <a:pt x="54" y="27"/>
                    <a:pt x="53" y="26"/>
                    <a:pt x="52" y="25"/>
                  </a:cubicBezTo>
                  <a:cubicBezTo>
                    <a:pt x="50" y="24"/>
                    <a:pt x="48" y="22"/>
                    <a:pt x="46" y="22"/>
                  </a:cubicBezTo>
                  <a:cubicBezTo>
                    <a:pt x="40" y="21"/>
                    <a:pt x="33" y="22"/>
                    <a:pt x="27" y="22"/>
                  </a:cubicBezTo>
                  <a:cubicBezTo>
                    <a:pt x="25" y="22"/>
                    <a:pt x="23" y="21"/>
                    <a:pt x="22" y="20"/>
                  </a:cubicBezTo>
                  <a:cubicBezTo>
                    <a:pt x="21" y="18"/>
                    <a:pt x="23" y="16"/>
                    <a:pt x="23" y="13"/>
                  </a:cubicBezTo>
                  <a:cubicBezTo>
                    <a:pt x="23" y="11"/>
                    <a:pt x="22" y="8"/>
                    <a:pt x="20" y="8"/>
                  </a:cubicBezTo>
                  <a:cubicBezTo>
                    <a:pt x="18" y="7"/>
                    <a:pt x="17" y="12"/>
                    <a:pt x="15" y="11"/>
                  </a:cubicBezTo>
                  <a:cubicBezTo>
                    <a:pt x="13" y="10"/>
                    <a:pt x="13" y="6"/>
                    <a:pt x="10" y="5"/>
                  </a:cubicBezTo>
                  <a:cubicBezTo>
                    <a:pt x="9" y="4"/>
                    <a:pt x="8" y="7"/>
                    <a:pt x="7" y="6"/>
                  </a:cubicBezTo>
                  <a:cubicBezTo>
                    <a:pt x="5" y="5"/>
                    <a:pt x="4" y="1"/>
                    <a:pt x="1" y="0"/>
                  </a:cubicBezTo>
                  <a:cubicBezTo>
                    <a:pt x="0" y="0"/>
                    <a:pt x="0" y="2"/>
                    <a:pt x="1" y="3"/>
                  </a:cubicBezTo>
                  <a:cubicBezTo>
                    <a:pt x="1" y="4"/>
                    <a:pt x="3" y="4"/>
                    <a:pt x="3" y="5"/>
                  </a:cubicBezTo>
                  <a:cubicBezTo>
                    <a:pt x="3" y="7"/>
                    <a:pt x="0" y="9"/>
                    <a:pt x="0" y="12"/>
                  </a:cubicBezTo>
                  <a:cubicBezTo>
                    <a:pt x="0" y="14"/>
                    <a:pt x="2" y="15"/>
                    <a:pt x="3" y="16"/>
                  </a:cubicBezTo>
                  <a:cubicBezTo>
                    <a:pt x="5" y="19"/>
                    <a:pt x="10" y="20"/>
                    <a:pt x="10" y="23"/>
                  </a:cubicBezTo>
                  <a:cubicBezTo>
                    <a:pt x="10" y="25"/>
                    <a:pt x="6" y="23"/>
                    <a:pt x="5" y="24"/>
                  </a:cubicBezTo>
                  <a:cubicBezTo>
                    <a:pt x="4" y="24"/>
                    <a:pt x="6" y="26"/>
                    <a:pt x="5" y="27"/>
                  </a:cubicBezTo>
                  <a:cubicBezTo>
                    <a:pt x="5" y="28"/>
                    <a:pt x="4" y="27"/>
                    <a:pt x="3" y="28"/>
                  </a:cubicBezTo>
                  <a:cubicBezTo>
                    <a:pt x="3" y="29"/>
                    <a:pt x="2" y="30"/>
                    <a:pt x="2" y="31"/>
                  </a:cubicBezTo>
                  <a:cubicBezTo>
                    <a:pt x="3" y="33"/>
                    <a:pt x="6" y="33"/>
                    <a:pt x="7" y="34"/>
                  </a:cubicBezTo>
                  <a:cubicBezTo>
                    <a:pt x="9" y="35"/>
                    <a:pt x="10" y="36"/>
                    <a:pt x="10" y="38"/>
                  </a:cubicBezTo>
                  <a:cubicBezTo>
                    <a:pt x="10" y="40"/>
                    <a:pt x="7" y="41"/>
                    <a:pt x="7" y="43"/>
                  </a:cubicBezTo>
                  <a:cubicBezTo>
                    <a:pt x="6" y="44"/>
                    <a:pt x="8" y="45"/>
                    <a:pt x="9" y="46"/>
                  </a:cubicBezTo>
                  <a:cubicBezTo>
                    <a:pt x="10" y="48"/>
                    <a:pt x="9" y="50"/>
                    <a:pt x="10" y="52"/>
                  </a:cubicBezTo>
                  <a:cubicBezTo>
                    <a:pt x="11" y="53"/>
                    <a:pt x="13" y="51"/>
                    <a:pt x="14" y="52"/>
                  </a:cubicBezTo>
                  <a:cubicBezTo>
                    <a:pt x="14" y="53"/>
                    <a:pt x="13" y="54"/>
                    <a:pt x="13" y="55"/>
                  </a:cubicBezTo>
                  <a:cubicBezTo>
                    <a:pt x="13" y="56"/>
                    <a:pt x="13" y="57"/>
                    <a:pt x="13" y="59"/>
                  </a:cubicBezTo>
                  <a:cubicBezTo>
                    <a:pt x="13" y="60"/>
                    <a:pt x="14" y="61"/>
                    <a:pt x="14" y="63"/>
                  </a:cubicBezTo>
                  <a:cubicBezTo>
                    <a:pt x="14" y="64"/>
                    <a:pt x="14" y="65"/>
                    <a:pt x="14" y="67"/>
                  </a:cubicBezTo>
                  <a:cubicBezTo>
                    <a:pt x="14" y="69"/>
                    <a:pt x="16" y="71"/>
                    <a:pt x="17" y="7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83" name="Freeform 2633">
              <a:extLst>
                <a:ext uri="{FF2B5EF4-FFF2-40B4-BE49-F238E27FC236}">
                  <a16:creationId xmlns:a16="http://schemas.microsoft.com/office/drawing/2014/main" id="{88A970E0-DB38-2845-A682-362B45448A61}"/>
                </a:ext>
              </a:extLst>
            </p:cNvPr>
            <p:cNvSpPr>
              <a:spLocks noChangeAspect="1"/>
            </p:cNvSpPr>
            <p:nvPr/>
          </p:nvSpPr>
          <p:spPr bwMode="auto">
            <a:xfrm>
              <a:off x="6464954" y="3816897"/>
              <a:ext cx="188741" cy="456586"/>
            </a:xfrm>
            <a:custGeom>
              <a:avLst/>
              <a:gdLst>
                <a:gd name="T0" fmla="*/ 122 w 113"/>
                <a:gd name="T1" fmla="*/ 124 h 274"/>
                <a:gd name="T2" fmla="*/ 104 w 113"/>
                <a:gd name="T3" fmla="*/ 116 h 274"/>
                <a:gd name="T4" fmla="*/ 107 w 113"/>
                <a:gd name="T5" fmla="*/ 100 h 274"/>
                <a:gd name="T6" fmla="*/ 100 w 113"/>
                <a:gd name="T7" fmla="*/ 78 h 274"/>
                <a:gd name="T8" fmla="*/ 77 w 113"/>
                <a:gd name="T9" fmla="*/ 82 h 274"/>
                <a:gd name="T10" fmla="*/ 82 w 113"/>
                <a:gd name="T11" fmla="*/ 58 h 274"/>
                <a:gd name="T12" fmla="*/ 91 w 113"/>
                <a:gd name="T13" fmla="*/ 41 h 274"/>
                <a:gd name="T14" fmla="*/ 82 w 113"/>
                <a:gd name="T15" fmla="*/ 17 h 274"/>
                <a:gd name="T16" fmla="*/ 70 w 113"/>
                <a:gd name="T17" fmla="*/ 6 h 274"/>
                <a:gd name="T18" fmla="*/ 63 w 113"/>
                <a:gd name="T19" fmla="*/ 18 h 274"/>
                <a:gd name="T20" fmla="*/ 58 w 113"/>
                <a:gd name="T21" fmla="*/ 22 h 274"/>
                <a:gd name="T22" fmla="*/ 39 w 113"/>
                <a:gd name="T23" fmla="*/ 34 h 274"/>
                <a:gd name="T24" fmla="*/ 41 w 113"/>
                <a:gd name="T25" fmla="*/ 46 h 274"/>
                <a:gd name="T26" fmla="*/ 31 w 113"/>
                <a:gd name="T27" fmla="*/ 56 h 274"/>
                <a:gd name="T28" fmla="*/ 24 w 113"/>
                <a:gd name="T29" fmla="*/ 84 h 274"/>
                <a:gd name="T30" fmla="*/ 18 w 113"/>
                <a:gd name="T31" fmla="*/ 89 h 274"/>
                <a:gd name="T32" fmla="*/ 14 w 113"/>
                <a:gd name="T33" fmla="*/ 112 h 274"/>
                <a:gd name="T34" fmla="*/ 6 w 113"/>
                <a:gd name="T35" fmla="*/ 119 h 274"/>
                <a:gd name="T36" fmla="*/ 1 w 113"/>
                <a:gd name="T37" fmla="*/ 136 h 274"/>
                <a:gd name="T38" fmla="*/ 11 w 113"/>
                <a:gd name="T39" fmla="*/ 148 h 274"/>
                <a:gd name="T40" fmla="*/ 28 w 113"/>
                <a:gd name="T41" fmla="*/ 156 h 274"/>
                <a:gd name="T42" fmla="*/ 36 w 113"/>
                <a:gd name="T43" fmla="*/ 174 h 274"/>
                <a:gd name="T44" fmla="*/ 40 w 113"/>
                <a:gd name="T45" fmla="*/ 211 h 274"/>
                <a:gd name="T46" fmla="*/ 45 w 113"/>
                <a:gd name="T47" fmla="*/ 215 h 274"/>
                <a:gd name="T48" fmla="*/ 52 w 113"/>
                <a:gd name="T49" fmla="*/ 221 h 274"/>
                <a:gd name="T50" fmla="*/ 58 w 113"/>
                <a:gd name="T51" fmla="*/ 225 h 274"/>
                <a:gd name="T52" fmla="*/ 69 w 113"/>
                <a:gd name="T53" fmla="*/ 215 h 274"/>
                <a:gd name="T54" fmla="*/ 75 w 113"/>
                <a:gd name="T55" fmla="*/ 209 h 274"/>
                <a:gd name="T56" fmla="*/ 84 w 113"/>
                <a:gd name="T57" fmla="*/ 211 h 274"/>
                <a:gd name="T58" fmla="*/ 91 w 113"/>
                <a:gd name="T59" fmla="*/ 233 h 274"/>
                <a:gd name="T60" fmla="*/ 99 w 113"/>
                <a:gd name="T61" fmla="*/ 265 h 274"/>
                <a:gd name="T62" fmla="*/ 111 w 113"/>
                <a:gd name="T63" fmla="*/ 285 h 274"/>
                <a:gd name="T64" fmla="*/ 113 w 113"/>
                <a:gd name="T65" fmla="*/ 301 h 274"/>
                <a:gd name="T66" fmla="*/ 106 w 113"/>
                <a:gd name="T67" fmla="*/ 318 h 274"/>
                <a:gd name="T68" fmla="*/ 112 w 113"/>
                <a:gd name="T69" fmla="*/ 315 h 274"/>
                <a:gd name="T70" fmla="*/ 122 w 113"/>
                <a:gd name="T71" fmla="*/ 289 h 274"/>
                <a:gd name="T72" fmla="*/ 118 w 113"/>
                <a:gd name="T73" fmla="*/ 265 h 274"/>
                <a:gd name="T74" fmla="*/ 97 w 113"/>
                <a:gd name="T75" fmla="*/ 238 h 274"/>
                <a:gd name="T76" fmla="*/ 107 w 113"/>
                <a:gd name="T77" fmla="*/ 221 h 274"/>
                <a:gd name="T78" fmla="*/ 102 w 113"/>
                <a:gd name="T79" fmla="*/ 209 h 274"/>
                <a:gd name="T80" fmla="*/ 93 w 113"/>
                <a:gd name="T81" fmla="*/ 190 h 274"/>
                <a:gd name="T82" fmla="*/ 85 w 113"/>
                <a:gd name="T83" fmla="*/ 177 h 274"/>
                <a:gd name="T84" fmla="*/ 99 w 113"/>
                <a:gd name="T85" fmla="*/ 161 h 274"/>
                <a:gd name="T86" fmla="*/ 113 w 113"/>
                <a:gd name="T87" fmla="*/ 152 h 274"/>
                <a:gd name="T88" fmla="*/ 122 w 113"/>
                <a:gd name="T89" fmla="*/ 146 h 274"/>
                <a:gd name="T90" fmla="*/ 126 w 113"/>
                <a:gd name="T91" fmla="*/ 133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74"/>
                <a:gd name="T140" fmla="*/ 113 w 113"/>
                <a:gd name="T141" fmla="*/ 274 h 2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74">
                  <a:moveTo>
                    <a:pt x="112" y="103"/>
                  </a:moveTo>
                  <a:cubicBezTo>
                    <a:pt x="112" y="102"/>
                    <a:pt x="113" y="101"/>
                    <a:pt x="112" y="101"/>
                  </a:cubicBezTo>
                  <a:cubicBezTo>
                    <a:pt x="108" y="100"/>
                    <a:pt x="105" y="102"/>
                    <a:pt x="101" y="103"/>
                  </a:cubicBezTo>
                  <a:cubicBezTo>
                    <a:pt x="100" y="103"/>
                    <a:pt x="98" y="104"/>
                    <a:pt x="97" y="103"/>
                  </a:cubicBezTo>
                  <a:cubicBezTo>
                    <a:pt x="96" y="102"/>
                    <a:pt x="98" y="98"/>
                    <a:pt x="97" y="97"/>
                  </a:cubicBezTo>
                  <a:cubicBezTo>
                    <a:pt x="94" y="95"/>
                    <a:pt x="89" y="99"/>
                    <a:pt x="86" y="97"/>
                  </a:cubicBezTo>
                  <a:cubicBezTo>
                    <a:pt x="84" y="95"/>
                    <a:pt x="88" y="92"/>
                    <a:pt x="88" y="90"/>
                  </a:cubicBezTo>
                  <a:cubicBezTo>
                    <a:pt x="89" y="88"/>
                    <a:pt x="86" y="87"/>
                    <a:pt x="86" y="85"/>
                  </a:cubicBezTo>
                  <a:cubicBezTo>
                    <a:pt x="86" y="84"/>
                    <a:pt x="90" y="84"/>
                    <a:pt x="89" y="83"/>
                  </a:cubicBezTo>
                  <a:cubicBezTo>
                    <a:pt x="87" y="81"/>
                    <a:pt x="83" y="82"/>
                    <a:pt x="81" y="80"/>
                  </a:cubicBezTo>
                  <a:cubicBezTo>
                    <a:pt x="79" y="77"/>
                    <a:pt x="79" y="73"/>
                    <a:pt x="80" y="69"/>
                  </a:cubicBezTo>
                  <a:cubicBezTo>
                    <a:pt x="80" y="67"/>
                    <a:pt x="85" y="66"/>
                    <a:pt x="83" y="65"/>
                  </a:cubicBezTo>
                  <a:cubicBezTo>
                    <a:pt x="80" y="66"/>
                    <a:pt x="76" y="65"/>
                    <a:pt x="73" y="66"/>
                  </a:cubicBezTo>
                  <a:cubicBezTo>
                    <a:pt x="70" y="67"/>
                    <a:pt x="69" y="70"/>
                    <a:pt x="67" y="71"/>
                  </a:cubicBezTo>
                  <a:cubicBezTo>
                    <a:pt x="66" y="71"/>
                    <a:pt x="64" y="70"/>
                    <a:pt x="64" y="68"/>
                  </a:cubicBezTo>
                  <a:cubicBezTo>
                    <a:pt x="63" y="66"/>
                    <a:pt x="67" y="66"/>
                    <a:pt x="67" y="64"/>
                  </a:cubicBezTo>
                  <a:cubicBezTo>
                    <a:pt x="66" y="61"/>
                    <a:pt x="61" y="62"/>
                    <a:pt x="62" y="59"/>
                  </a:cubicBezTo>
                  <a:cubicBezTo>
                    <a:pt x="62" y="55"/>
                    <a:pt x="66" y="53"/>
                    <a:pt x="68" y="48"/>
                  </a:cubicBezTo>
                  <a:cubicBezTo>
                    <a:pt x="70" y="45"/>
                    <a:pt x="74" y="44"/>
                    <a:pt x="75" y="40"/>
                  </a:cubicBezTo>
                  <a:cubicBezTo>
                    <a:pt x="76" y="38"/>
                    <a:pt x="73" y="37"/>
                    <a:pt x="73" y="34"/>
                  </a:cubicBezTo>
                  <a:cubicBezTo>
                    <a:pt x="73" y="34"/>
                    <a:pt x="75" y="35"/>
                    <a:pt x="76" y="34"/>
                  </a:cubicBezTo>
                  <a:cubicBezTo>
                    <a:pt x="76" y="32"/>
                    <a:pt x="74" y="30"/>
                    <a:pt x="74" y="28"/>
                  </a:cubicBezTo>
                  <a:cubicBezTo>
                    <a:pt x="73" y="23"/>
                    <a:pt x="74" y="18"/>
                    <a:pt x="72" y="14"/>
                  </a:cubicBezTo>
                  <a:cubicBezTo>
                    <a:pt x="72" y="13"/>
                    <a:pt x="69" y="15"/>
                    <a:pt x="68" y="14"/>
                  </a:cubicBezTo>
                  <a:cubicBezTo>
                    <a:pt x="66" y="12"/>
                    <a:pt x="67" y="8"/>
                    <a:pt x="66" y="5"/>
                  </a:cubicBezTo>
                  <a:cubicBezTo>
                    <a:pt x="64" y="3"/>
                    <a:pt x="62" y="0"/>
                    <a:pt x="59" y="0"/>
                  </a:cubicBezTo>
                  <a:cubicBezTo>
                    <a:pt x="58" y="0"/>
                    <a:pt x="58" y="4"/>
                    <a:pt x="58" y="5"/>
                  </a:cubicBezTo>
                  <a:cubicBezTo>
                    <a:pt x="57" y="7"/>
                    <a:pt x="57" y="8"/>
                    <a:pt x="56" y="9"/>
                  </a:cubicBezTo>
                  <a:cubicBezTo>
                    <a:pt x="55" y="11"/>
                    <a:pt x="53" y="10"/>
                    <a:pt x="52" y="11"/>
                  </a:cubicBezTo>
                  <a:cubicBezTo>
                    <a:pt x="51" y="12"/>
                    <a:pt x="51" y="14"/>
                    <a:pt x="52" y="15"/>
                  </a:cubicBezTo>
                  <a:cubicBezTo>
                    <a:pt x="52" y="17"/>
                    <a:pt x="55" y="18"/>
                    <a:pt x="55" y="20"/>
                  </a:cubicBezTo>
                  <a:cubicBezTo>
                    <a:pt x="55" y="21"/>
                    <a:pt x="53" y="20"/>
                    <a:pt x="52" y="20"/>
                  </a:cubicBezTo>
                  <a:cubicBezTo>
                    <a:pt x="50" y="20"/>
                    <a:pt x="49" y="18"/>
                    <a:pt x="48" y="18"/>
                  </a:cubicBezTo>
                  <a:cubicBezTo>
                    <a:pt x="46" y="18"/>
                    <a:pt x="44" y="19"/>
                    <a:pt x="42" y="20"/>
                  </a:cubicBezTo>
                  <a:cubicBezTo>
                    <a:pt x="40" y="22"/>
                    <a:pt x="39" y="24"/>
                    <a:pt x="37" y="26"/>
                  </a:cubicBezTo>
                  <a:cubicBezTo>
                    <a:pt x="35" y="27"/>
                    <a:pt x="33" y="27"/>
                    <a:pt x="32" y="28"/>
                  </a:cubicBezTo>
                  <a:cubicBezTo>
                    <a:pt x="31" y="29"/>
                    <a:pt x="32" y="30"/>
                    <a:pt x="32" y="32"/>
                  </a:cubicBezTo>
                  <a:cubicBezTo>
                    <a:pt x="32" y="33"/>
                    <a:pt x="31" y="34"/>
                    <a:pt x="32" y="36"/>
                  </a:cubicBezTo>
                  <a:cubicBezTo>
                    <a:pt x="32" y="36"/>
                    <a:pt x="34" y="37"/>
                    <a:pt x="34" y="38"/>
                  </a:cubicBezTo>
                  <a:cubicBezTo>
                    <a:pt x="33" y="39"/>
                    <a:pt x="31" y="39"/>
                    <a:pt x="30" y="40"/>
                  </a:cubicBezTo>
                  <a:cubicBezTo>
                    <a:pt x="30" y="42"/>
                    <a:pt x="31" y="43"/>
                    <a:pt x="30" y="44"/>
                  </a:cubicBezTo>
                  <a:cubicBezTo>
                    <a:pt x="29" y="46"/>
                    <a:pt x="26" y="45"/>
                    <a:pt x="26" y="47"/>
                  </a:cubicBezTo>
                  <a:cubicBezTo>
                    <a:pt x="26" y="49"/>
                    <a:pt x="30" y="50"/>
                    <a:pt x="29" y="51"/>
                  </a:cubicBezTo>
                  <a:cubicBezTo>
                    <a:pt x="27" y="57"/>
                    <a:pt x="25" y="63"/>
                    <a:pt x="23" y="69"/>
                  </a:cubicBezTo>
                  <a:cubicBezTo>
                    <a:pt x="23" y="70"/>
                    <a:pt x="21" y="70"/>
                    <a:pt x="20" y="70"/>
                  </a:cubicBezTo>
                  <a:cubicBezTo>
                    <a:pt x="18" y="69"/>
                    <a:pt x="16" y="67"/>
                    <a:pt x="14" y="67"/>
                  </a:cubicBezTo>
                  <a:cubicBezTo>
                    <a:pt x="13" y="66"/>
                    <a:pt x="12" y="67"/>
                    <a:pt x="12" y="68"/>
                  </a:cubicBezTo>
                  <a:cubicBezTo>
                    <a:pt x="13" y="70"/>
                    <a:pt x="14" y="72"/>
                    <a:pt x="15" y="74"/>
                  </a:cubicBezTo>
                  <a:cubicBezTo>
                    <a:pt x="15" y="77"/>
                    <a:pt x="16" y="80"/>
                    <a:pt x="15" y="83"/>
                  </a:cubicBezTo>
                  <a:cubicBezTo>
                    <a:pt x="15" y="83"/>
                    <a:pt x="12" y="82"/>
                    <a:pt x="12" y="83"/>
                  </a:cubicBezTo>
                  <a:cubicBezTo>
                    <a:pt x="11" y="86"/>
                    <a:pt x="12" y="90"/>
                    <a:pt x="12" y="93"/>
                  </a:cubicBezTo>
                  <a:cubicBezTo>
                    <a:pt x="12" y="95"/>
                    <a:pt x="11" y="97"/>
                    <a:pt x="10" y="99"/>
                  </a:cubicBezTo>
                  <a:cubicBezTo>
                    <a:pt x="10" y="100"/>
                    <a:pt x="9" y="99"/>
                    <a:pt x="8" y="99"/>
                  </a:cubicBezTo>
                  <a:cubicBezTo>
                    <a:pt x="7" y="99"/>
                    <a:pt x="6" y="99"/>
                    <a:pt x="5" y="99"/>
                  </a:cubicBezTo>
                  <a:cubicBezTo>
                    <a:pt x="6" y="103"/>
                    <a:pt x="9" y="107"/>
                    <a:pt x="7" y="111"/>
                  </a:cubicBezTo>
                  <a:cubicBezTo>
                    <a:pt x="6" y="112"/>
                    <a:pt x="3" y="106"/>
                    <a:pt x="1" y="107"/>
                  </a:cubicBezTo>
                  <a:cubicBezTo>
                    <a:pt x="0" y="108"/>
                    <a:pt x="1" y="111"/>
                    <a:pt x="1" y="113"/>
                  </a:cubicBezTo>
                  <a:cubicBezTo>
                    <a:pt x="2" y="113"/>
                    <a:pt x="4" y="112"/>
                    <a:pt x="5" y="113"/>
                  </a:cubicBezTo>
                  <a:cubicBezTo>
                    <a:pt x="6" y="114"/>
                    <a:pt x="5" y="116"/>
                    <a:pt x="6" y="118"/>
                  </a:cubicBezTo>
                  <a:cubicBezTo>
                    <a:pt x="7" y="120"/>
                    <a:pt x="7" y="122"/>
                    <a:pt x="9" y="123"/>
                  </a:cubicBezTo>
                  <a:cubicBezTo>
                    <a:pt x="10" y="123"/>
                    <a:pt x="11" y="122"/>
                    <a:pt x="12" y="123"/>
                  </a:cubicBezTo>
                  <a:cubicBezTo>
                    <a:pt x="14" y="124"/>
                    <a:pt x="15" y="126"/>
                    <a:pt x="17" y="127"/>
                  </a:cubicBezTo>
                  <a:cubicBezTo>
                    <a:pt x="19" y="128"/>
                    <a:pt x="22" y="128"/>
                    <a:pt x="23" y="130"/>
                  </a:cubicBezTo>
                  <a:cubicBezTo>
                    <a:pt x="24" y="131"/>
                    <a:pt x="23" y="134"/>
                    <a:pt x="24" y="136"/>
                  </a:cubicBezTo>
                  <a:cubicBezTo>
                    <a:pt x="25" y="137"/>
                    <a:pt x="28" y="137"/>
                    <a:pt x="29" y="139"/>
                  </a:cubicBezTo>
                  <a:cubicBezTo>
                    <a:pt x="30" y="141"/>
                    <a:pt x="29" y="143"/>
                    <a:pt x="30" y="145"/>
                  </a:cubicBezTo>
                  <a:cubicBezTo>
                    <a:pt x="31" y="149"/>
                    <a:pt x="32" y="152"/>
                    <a:pt x="33" y="155"/>
                  </a:cubicBezTo>
                  <a:cubicBezTo>
                    <a:pt x="33" y="158"/>
                    <a:pt x="32" y="160"/>
                    <a:pt x="32" y="163"/>
                  </a:cubicBezTo>
                  <a:cubicBezTo>
                    <a:pt x="32" y="167"/>
                    <a:pt x="33" y="172"/>
                    <a:pt x="33" y="176"/>
                  </a:cubicBezTo>
                  <a:cubicBezTo>
                    <a:pt x="32" y="178"/>
                    <a:pt x="32" y="179"/>
                    <a:pt x="32" y="180"/>
                  </a:cubicBezTo>
                  <a:cubicBezTo>
                    <a:pt x="31" y="183"/>
                    <a:pt x="30" y="185"/>
                    <a:pt x="32" y="187"/>
                  </a:cubicBezTo>
                  <a:cubicBezTo>
                    <a:pt x="35" y="185"/>
                    <a:pt x="34" y="179"/>
                    <a:pt x="37" y="179"/>
                  </a:cubicBezTo>
                  <a:cubicBezTo>
                    <a:pt x="40" y="179"/>
                    <a:pt x="37" y="184"/>
                    <a:pt x="38" y="187"/>
                  </a:cubicBezTo>
                  <a:cubicBezTo>
                    <a:pt x="38" y="188"/>
                    <a:pt x="40" y="189"/>
                    <a:pt x="41" y="189"/>
                  </a:cubicBezTo>
                  <a:cubicBezTo>
                    <a:pt x="43" y="188"/>
                    <a:pt x="42" y="185"/>
                    <a:pt x="43" y="184"/>
                  </a:cubicBezTo>
                  <a:cubicBezTo>
                    <a:pt x="44" y="184"/>
                    <a:pt x="44" y="186"/>
                    <a:pt x="45" y="187"/>
                  </a:cubicBezTo>
                  <a:cubicBezTo>
                    <a:pt x="46" y="187"/>
                    <a:pt x="46" y="185"/>
                    <a:pt x="47" y="185"/>
                  </a:cubicBezTo>
                  <a:cubicBezTo>
                    <a:pt x="48" y="185"/>
                    <a:pt x="47" y="187"/>
                    <a:pt x="48" y="187"/>
                  </a:cubicBezTo>
                  <a:cubicBezTo>
                    <a:pt x="51" y="186"/>
                    <a:pt x="53" y="184"/>
                    <a:pt x="54" y="181"/>
                  </a:cubicBezTo>
                  <a:cubicBezTo>
                    <a:pt x="55" y="180"/>
                    <a:pt x="52" y="180"/>
                    <a:pt x="53" y="179"/>
                  </a:cubicBezTo>
                  <a:cubicBezTo>
                    <a:pt x="54" y="178"/>
                    <a:pt x="56" y="180"/>
                    <a:pt x="57" y="179"/>
                  </a:cubicBezTo>
                  <a:cubicBezTo>
                    <a:pt x="58" y="177"/>
                    <a:pt x="54" y="175"/>
                    <a:pt x="55" y="174"/>
                  </a:cubicBezTo>
                  <a:cubicBezTo>
                    <a:pt x="57" y="173"/>
                    <a:pt x="57" y="177"/>
                    <a:pt x="59" y="177"/>
                  </a:cubicBezTo>
                  <a:cubicBezTo>
                    <a:pt x="61" y="177"/>
                    <a:pt x="62" y="175"/>
                    <a:pt x="62" y="174"/>
                  </a:cubicBezTo>
                  <a:cubicBezTo>
                    <a:pt x="63" y="171"/>
                    <a:pt x="61" y="167"/>
                    <a:pt x="63" y="165"/>
                  </a:cubicBezTo>
                  <a:cubicBezTo>
                    <a:pt x="64" y="163"/>
                    <a:pt x="66" y="167"/>
                    <a:pt x="67" y="168"/>
                  </a:cubicBezTo>
                  <a:cubicBezTo>
                    <a:pt x="68" y="171"/>
                    <a:pt x="69" y="174"/>
                    <a:pt x="70" y="176"/>
                  </a:cubicBezTo>
                  <a:cubicBezTo>
                    <a:pt x="71" y="179"/>
                    <a:pt x="71" y="181"/>
                    <a:pt x="73" y="183"/>
                  </a:cubicBezTo>
                  <a:cubicBezTo>
                    <a:pt x="74" y="184"/>
                    <a:pt x="75" y="180"/>
                    <a:pt x="76" y="181"/>
                  </a:cubicBezTo>
                  <a:cubicBezTo>
                    <a:pt x="77" y="185"/>
                    <a:pt x="76" y="190"/>
                    <a:pt x="76" y="194"/>
                  </a:cubicBezTo>
                  <a:cubicBezTo>
                    <a:pt x="77" y="198"/>
                    <a:pt x="77" y="202"/>
                    <a:pt x="78" y="206"/>
                  </a:cubicBezTo>
                  <a:cubicBezTo>
                    <a:pt x="79" y="209"/>
                    <a:pt x="81" y="210"/>
                    <a:pt x="81" y="212"/>
                  </a:cubicBezTo>
                  <a:cubicBezTo>
                    <a:pt x="82" y="215"/>
                    <a:pt x="80" y="218"/>
                    <a:pt x="82" y="221"/>
                  </a:cubicBezTo>
                  <a:cubicBezTo>
                    <a:pt x="83" y="222"/>
                    <a:pt x="83" y="215"/>
                    <a:pt x="84" y="216"/>
                  </a:cubicBezTo>
                  <a:cubicBezTo>
                    <a:pt x="87" y="220"/>
                    <a:pt x="87" y="224"/>
                    <a:pt x="89" y="228"/>
                  </a:cubicBezTo>
                  <a:cubicBezTo>
                    <a:pt x="90" y="231"/>
                    <a:pt x="92" y="234"/>
                    <a:pt x="92" y="237"/>
                  </a:cubicBezTo>
                  <a:cubicBezTo>
                    <a:pt x="92" y="238"/>
                    <a:pt x="90" y="239"/>
                    <a:pt x="90" y="240"/>
                  </a:cubicBezTo>
                  <a:cubicBezTo>
                    <a:pt x="89" y="242"/>
                    <a:pt x="89" y="245"/>
                    <a:pt x="90" y="247"/>
                  </a:cubicBezTo>
                  <a:cubicBezTo>
                    <a:pt x="91" y="249"/>
                    <a:pt x="94" y="249"/>
                    <a:pt x="94" y="251"/>
                  </a:cubicBezTo>
                  <a:cubicBezTo>
                    <a:pt x="94" y="253"/>
                    <a:pt x="90" y="251"/>
                    <a:pt x="90" y="252"/>
                  </a:cubicBezTo>
                  <a:cubicBezTo>
                    <a:pt x="89" y="255"/>
                    <a:pt x="91" y="257"/>
                    <a:pt x="91" y="260"/>
                  </a:cubicBezTo>
                  <a:cubicBezTo>
                    <a:pt x="91" y="262"/>
                    <a:pt x="88" y="263"/>
                    <a:pt x="88" y="265"/>
                  </a:cubicBezTo>
                  <a:cubicBezTo>
                    <a:pt x="88" y="268"/>
                    <a:pt x="88" y="271"/>
                    <a:pt x="90" y="273"/>
                  </a:cubicBezTo>
                  <a:cubicBezTo>
                    <a:pt x="92" y="274"/>
                    <a:pt x="92" y="270"/>
                    <a:pt x="93" y="269"/>
                  </a:cubicBezTo>
                  <a:cubicBezTo>
                    <a:pt x="94" y="266"/>
                    <a:pt x="93" y="264"/>
                    <a:pt x="93" y="262"/>
                  </a:cubicBezTo>
                  <a:cubicBezTo>
                    <a:pt x="94" y="259"/>
                    <a:pt x="97" y="257"/>
                    <a:pt x="99" y="255"/>
                  </a:cubicBezTo>
                  <a:cubicBezTo>
                    <a:pt x="101" y="251"/>
                    <a:pt x="103" y="247"/>
                    <a:pt x="103" y="243"/>
                  </a:cubicBezTo>
                  <a:cubicBezTo>
                    <a:pt x="104" y="242"/>
                    <a:pt x="102" y="242"/>
                    <a:pt x="101" y="241"/>
                  </a:cubicBezTo>
                  <a:cubicBezTo>
                    <a:pt x="99" y="237"/>
                    <a:pt x="97" y="232"/>
                    <a:pt x="95" y="227"/>
                  </a:cubicBezTo>
                  <a:cubicBezTo>
                    <a:pt x="95" y="226"/>
                    <a:pt x="97" y="227"/>
                    <a:pt x="97" y="226"/>
                  </a:cubicBezTo>
                  <a:cubicBezTo>
                    <a:pt x="97" y="224"/>
                    <a:pt x="98" y="223"/>
                    <a:pt x="98" y="221"/>
                  </a:cubicBezTo>
                  <a:cubicBezTo>
                    <a:pt x="97" y="219"/>
                    <a:pt x="96" y="217"/>
                    <a:pt x="95" y="215"/>
                  </a:cubicBezTo>
                  <a:cubicBezTo>
                    <a:pt x="92" y="212"/>
                    <a:pt x="88" y="211"/>
                    <a:pt x="85" y="208"/>
                  </a:cubicBezTo>
                  <a:cubicBezTo>
                    <a:pt x="83" y="205"/>
                    <a:pt x="83" y="202"/>
                    <a:pt x="81" y="198"/>
                  </a:cubicBezTo>
                  <a:cubicBezTo>
                    <a:pt x="81" y="197"/>
                    <a:pt x="85" y="198"/>
                    <a:pt x="86" y="196"/>
                  </a:cubicBezTo>
                  <a:cubicBezTo>
                    <a:pt x="86" y="193"/>
                    <a:pt x="85" y="189"/>
                    <a:pt x="86" y="186"/>
                  </a:cubicBezTo>
                  <a:cubicBezTo>
                    <a:pt x="86" y="185"/>
                    <a:pt x="89" y="186"/>
                    <a:pt x="89" y="184"/>
                  </a:cubicBezTo>
                  <a:cubicBezTo>
                    <a:pt x="90" y="183"/>
                    <a:pt x="89" y="181"/>
                    <a:pt x="88" y="181"/>
                  </a:cubicBezTo>
                  <a:cubicBezTo>
                    <a:pt x="88" y="180"/>
                    <a:pt x="86" y="182"/>
                    <a:pt x="85" y="181"/>
                  </a:cubicBezTo>
                  <a:cubicBezTo>
                    <a:pt x="84" y="179"/>
                    <a:pt x="86" y="176"/>
                    <a:pt x="85" y="174"/>
                  </a:cubicBezTo>
                  <a:cubicBezTo>
                    <a:pt x="85" y="173"/>
                    <a:pt x="83" y="173"/>
                    <a:pt x="82" y="172"/>
                  </a:cubicBezTo>
                  <a:cubicBezTo>
                    <a:pt x="80" y="167"/>
                    <a:pt x="78" y="162"/>
                    <a:pt x="75" y="158"/>
                  </a:cubicBezTo>
                  <a:cubicBezTo>
                    <a:pt x="75" y="158"/>
                    <a:pt x="77" y="159"/>
                    <a:pt x="77" y="158"/>
                  </a:cubicBezTo>
                  <a:cubicBezTo>
                    <a:pt x="77" y="155"/>
                    <a:pt x="76" y="153"/>
                    <a:pt x="74" y="151"/>
                  </a:cubicBezTo>
                  <a:cubicBezTo>
                    <a:pt x="73" y="150"/>
                    <a:pt x="72" y="152"/>
                    <a:pt x="71" y="151"/>
                  </a:cubicBezTo>
                  <a:cubicBezTo>
                    <a:pt x="70" y="150"/>
                    <a:pt x="70" y="148"/>
                    <a:pt x="71" y="147"/>
                  </a:cubicBezTo>
                  <a:cubicBezTo>
                    <a:pt x="71" y="146"/>
                    <a:pt x="74" y="148"/>
                    <a:pt x="74" y="147"/>
                  </a:cubicBezTo>
                  <a:cubicBezTo>
                    <a:pt x="76" y="142"/>
                    <a:pt x="74" y="136"/>
                    <a:pt x="76" y="132"/>
                  </a:cubicBezTo>
                  <a:cubicBezTo>
                    <a:pt x="77" y="130"/>
                    <a:pt x="80" y="134"/>
                    <a:pt x="82" y="134"/>
                  </a:cubicBezTo>
                  <a:cubicBezTo>
                    <a:pt x="84" y="134"/>
                    <a:pt x="87" y="133"/>
                    <a:pt x="88" y="131"/>
                  </a:cubicBezTo>
                  <a:cubicBezTo>
                    <a:pt x="89" y="130"/>
                    <a:pt x="87" y="128"/>
                    <a:pt x="88" y="127"/>
                  </a:cubicBezTo>
                  <a:cubicBezTo>
                    <a:pt x="90" y="126"/>
                    <a:pt x="92" y="128"/>
                    <a:pt x="94" y="127"/>
                  </a:cubicBezTo>
                  <a:cubicBezTo>
                    <a:pt x="95" y="127"/>
                    <a:pt x="93" y="124"/>
                    <a:pt x="94" y="123"/>
                  </a:cubicBezTo>
                  <a:cubicBezTo>
                    <a:pt x="95" y="122"/>
                    <a:pt x="96" y="122"/>
                    <a:pt x="98" y="122"/>
                  </a:cubicBezTo>
                  <a:cubicBezTo>
                    <a:pt x="99" y="122"/>
                    <a:pt x="100" y="122"/>
                    <a:pt x="101" y="122"/>
                  </a:cubicBezTo>
                  <a:cubicBezTo>
                    <a:pt x="101" y="120"/>
                    <a:pt x="101" y="118"/>
                    <a:pt x="102" y="116"/>
                  </a:cubicBezTo>
                  <a:cubicBezTo>
                    <a:pt x="103" y="115"/>
                    <a:pt x="107" y="116"/>
                    <a:pt x="108" y="115"/>
                  </a:cubicBezTo>
                  <a:cubicBezTo>
                    <a:pt x="108" y="113"/>
                    <a:pt x="105" y="113"/>
                    <a:pt x="105" y="111"/>
                  </a:cubicBezTo>
                  <a:cubicBezTo>
                    <a:pt x="105" y="109"/>
                    <a:pt x="106" y="107"/>
                    <a:pt x="108" y="105"/>
                  </a:cubicBezTo>
                  <a:cubicBezTo>
                    <a:pt x="109" y="104"/>
                    <a:pt x="111" y="104"/>
                    <a:pt x="112" y="10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84" name="Freeform 2634">
              <a:extLst>
                <a:ext uri="{FF2B5EF4-FFF2-40B4-BE49-F238E27FC236}">
                  <a16:creationId xmlns:a16="http://schemas.microsoft.com/office/drawing/2014/main" id="{C76C2AA9-F2AF-F047-BC11-57D036F00F75}"/>
                </a:ext>
              </a:extLst>
            </p:cNvPr>
            <p:cNvSpPr>
              <a:spLocks noChangeAspect="1"/>
            </p:cNvSpPr>
            <p:nvPr/>
          </p:nvSpPr>
          <p:spPr bwMode="auto">
            <a:xfrm>
              <a:off x="6860477" y="4342872"/>
              <a:ext cx="202619" cy="145719"/>
            </a:xfrm>
            <a:custGeom>
              <a:avLst/>
              <a:gdLst>
                <a:gd name="T0" fmla="*/ 123 w 122"/>
                <a:gd name="T1" fmla="*/ 52 h 87"/>
                <a:gd name="T2" fmla="*/ 134 w 122"/>
                <a:gd name="T3" fmla="*/ 48 h 87"/>
                <a:gd name="T4" fmla="*/ 129 w 122"/>
                <a:gd name="T5" fmla="*/ 45 h 87"/>
                <a:gd name="T6" fmla="*/ 124 w 122"/>
                <a:gd name="T7" fmla="*/ 40 h 87"/>
                <a:gd name="T8" fmla="*/ 124 w 122"/>
                <a:gd name="T9" fmla="*/ 36 h 87"/>
                <a:gd name="T10" fmla="*/ 133 w 122"/>
                <a:gd name="T11" fmla="*/ 37 h 87"/>
                <a:gd name="T12" fmla="*/ 144 w 122"/>
                <a:gd name="T13" fmla="*/ 34 h 87"/>
                <a:gd name="T14" fmla="*/ 145 w 122"/>
                <a:gd name="T15" fmla="*/ 28 h 87"/>
                <a:gd name="T16" fmla="*/ 140 w 122"/>
                <a:gd name="T17" fmla="*/ 27 h 87"/>
                <a:gd name="T18" fmla="*/ 132 w 122"/>
                <a:gd name="T19" fmla="*/ 24 h 87"/>
                <a:gd name="T20" fmla="*/ 126 w 122"/>
                <a:gd name="T21" fmla="*/ 28 h 87"/>
                <a:gd name="T22" fmla="*/ 118 w 122"/>
                <a:gd name="T23" fmla="*/ 25 h 87"/>
                <a:gd name="T24" fmla="*/ 117 w 122"/>
                <a:gd name="T25" fmla="*/ 16 h 87"/>
                <a:gd name="T26" fmla="*/ 120 w 122"/>
                <a:gd name="T27" fmla="*/ 12 h 87"/>
                <a:gd name="T28" fmla="*/ 115 w 122"/>
                <a:gd name="T29" fmla="*/ 11 h 87"/>
                <a:gd name="T30" fmla="*/ 109 w 122"/>
                <a:gd name="T31" fmla="*/ 4 h 87"/>
                <a:gd name="T32" fmla="*/ 105 w 122"/>
                <a:gd name="T33" fmla="*/ 7 h 87"/>
                <a:gd name="T34" fmla="*/ 101 w 122"/>
                <a:gd name="T35" fmla="*/ 1 h 87"/>
                <a:gd name="T36" fmla="*/ 96 w 122"/>
                <a:gd name="T37" fmla="*/ 14 h 87"/>
                <a:gd name="T38" fmla="*/ 91 w 122"/>
                <a:gd name="T39" fmla="*/ 28 h 87"/>
                <a:gd name="T40" fmla="*/ 85 w 122"/>
                <a:gd name="T41" fmla="*/ 28 h 87"/>
                <a:gd name="T42" fmla="*/ 84 w 122"/>
                <a:gd name="T43" fmla="*/ 31 h 87"/>
                <a:gd name="T44" fmla="*/ 87 w 122"/>
                <a:gd name="T45" fmla="*/ 33 h 87"/>
                <a:gd name="T46" fmla="*/ 87 w 122"/>
                <a:gd name="T47" fmla="*/ 36 h 87"/>
                <a:gd name="T48" fmla="*/ 78 w 122"/>
                <a:gd name="T49" fmla="*/ 37 h 87"/>
                <a:gd name="T50" fmla="*/ 65 w 122"/>
                <a:gd name="T51" fmla="*/ 42 h 87"/>
                <a:gd name="T52" fmla="*/ 65 w 122"/>
                <a:gd name="T53" fmla="*/ 51 h 87"/>
                <a:gd name="T54" fmla="*/ 44 w 122"/>
                <a:gd name="T55" fmla="*/ 68 h 87"/>
                <a:gd name="T56" fmla="*/ 30 w 122"/>
                <a:gd name="T57" fmla="*/ 71 h 87"/>
                <a:gd name="T58" fmla="*/ 28 w 122"/>
                <a:gd name="T59" fmla="*/ 80 h 87"/>
                <a:gd name="T60" fmla="*/ 23 w 122"/>
                <a:gd name="T61" fmla="*/ 78 h 87"/>
                <a:gd name="T62" fmla="*/ 25 w 122"/>
                <a:gd name="T63" fmla="*/ 84 h 87"/>
                <a:gd name="T64" fmla="*/ 19 w 122"/>
                <a:gd name="T65" fmla="*/ 94 h 87"/>
                <a:gd name="T66" fmla="*/ 11 w 122"/>
                <a:gd name="T67" fmla="*/ 89 h 87"/>
                <a:gd name="T68" fmla="*/ 10 w 122"/>
                <a:gd name="T69" fmla="*/ 91 h 87"/>
                <a:gd name="T70" fmla="*/ 5 w 122"/>
                <a:gd name="T71" fmla="*/ 91 h 87"/>
                <a:gd name="T72" fmla="*/ 0 w 122"/>
                <a:gd name="T73" fmla="*/ 84 h 87"/>
                <a:gd name="T74" fmla="*/ 2 w 122"/>
                <a:gd name="T75" fmla="*/ 94 h 87"/>
                <a:gd name="T76" fmla="*/ 13 w 122"/>
                <a:gd name="T77" fmla="*/ 101 h 87"/>
                <a:gd name="T78" fmla="*/ 16 w 122"/>
                <a:gd name="T79" fmla="*/ 105 h 87"/>
                <a:gd name="T80" fmla="*/ 23 w 122"/>
                <a:gd name="T81" fmla="*/ 101 h 87"/>
                <a:gd name="T82" fmla="*/ 34 w 122"/>
                <a:gd name="T83" fmla="*/ 104 h 87"/>
                <a:gd name="T84" fmla="*/ 39 w 122"/>
                <a:gd name="T85" fmla="*/ 100 h 87"/>
                <a:gd name="T86" fmla="*/ 39 w 122"/>
                <a:gd name="T87" fmla="*/ 95 h 87"/>
                <a:gd name="T88" fmla="*/ 50 w 122"/>
                <a:gd name="T89" fmla="*/ 94 h 87"/>
                <a:gd name="T90" fmla="*/ 49 w 122"/>
                <a:gd name="T91" fmla="*/ 97 h 87"/>
                <a:gd name="T92" fmla="*/ 54 w 122"/>
                <a:gd name="T93" fmla="*/ 95 h 87"/>
                <a:gd name="T94" fmla="*/ 60 w 122"/>
                <a:gd name="T95" fmla="*/ 100 h 87"/>
                <a:gd name="T96" fmla="*/ 65 w 122"/>
                <a:gd name="T97" fmla="*/ 95 h 87"/>
                <a:gd name="T98" fmla="*/ 74 w 122"/>
                <a:gd name="T99" fmla="*/ 95 h 87"/>
                <a:gd name="T100" fmla="*/ 74 w 122"/>
                <a:gd name="T101" fmla="*/ 89 h 87"/>
                <a:gd name="T102" fmla="*/ 83 w 122"/>
                <a:gd name="T103" fmla="*/ 75 h 87"/>
                <a:gd name="T104" fmla="*/ 90 w 122"/>
                <a:gd name="T105" fmla="*/ 64 h 87"/>
                <a:gd name="T106" fmla="*/ 90 w 122"/>
                <a:gd name="T107" fmla="*/ 51 h 87"/>
                <a:gd name="T108" fmla="*/ 101 w 122"/>
                <a:gd name="T109" fmla="*/ 47 h 87"/>
                <a:gd name="T110" fmla="*/ 107 w 122"/>
                <a:gd name="T111" fmla="*/ 51 h 87"/>
                <a:gd name="T112" fmla="*/ 115 w 122"/>
                <a:gd name="T113" fmla="*/ 48 h 87"/>
                <a:gd name="T114" fmla="*/ 123 w 122"/>
                <a:gd name="T115" fmla="*/ 52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87"/>
                <a:gd name="T176" fmla="*/ 122 w 122"/>
                <a:gd name="T177" fmla="*/ 87 h 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87">
                  <a:moveTo>
                    <a:pt x="103" y="43"/>
                  </a:moveTo>
                  <a:cubicBezTo>
                    <a:pt x="106" y="42"/>
                    <a:pt x="110" y="43"/>
                    <a:pt x="112" y="40"/>
                  </a:cubicBezTo>
                  <a:cubicBezTo>
                    <a:pt x="113" y="39"/>
                    <a:pt x="109" y="38"/>
                    <a:pt x="108" y="37"/>
                  </a:cubicBezTo>
                  <a:cubicBezTo>
                    <a:pt x="106" y="36"/>
                    <a:pt x="105" y="35"/>
                    <a:pt x="104" y="33"/>
                  </a:cubicBezTo>
                  <a:cubicBezTo>
                    <a:pt x="104" y="32"/>
                    <a:pt x="103" y="31"/>
                    <a:pt x="104" y="30"/>
                  </a:cubicBezTo>
                  <a:cubicBezTo>
                    <a:pt x="106" y="29"/>
                    <a:pt x="109" y="31"/>
                    <a:pt x="111" y="31"/>
                  </a:cubicBezTo>
                  <a:cubicBezTo>
                    <a:pt x="114" y="30"/>
                    <a:pt x="118" y="30"/>
                    <a:pt x="120" y="28"/>
                  </a:cubicBezTo>
                  <a:cubicBezTo>
                    <a:pt x="122" y="27"/>
                    <a:pt x="122" y="24"/>
                    <a:pt x="121" y="23"/>
                  </a:cubicBezTo>
                  <a:cubicBezTo>
                    <a:pt x="120" y="21"/>
                    <a:pt x="118" y="22"/>
                    <a:pt x="117" y="22"/>
                  </a:cubicBezTo>
                  <a:cubicBezTo>
                    <a:pt x="115" y="21"/>
                    <a:pt x="113" y="20"/>
                    <a:pt x="110" y="20"/>
                  </a:cubicBezTo>
                  <a:cubicBezTo>
                    <a:pt x="108" y="20"/>
                    <a:pt x="107" y="23"/>
                    <a:pt x="105" y="23"/>
                  </a:cubicBezTo>
                  <a:cubicBezTo>
                    <a:pt x="103" y="24"/>
                    <a:pt x="100" y="23"/>
                    <a:pt x="99" y="21"/>
                  </a:cubicBezTo>
                  <a:cubicBezTo>
                    <a:pt x="97" y="19"/>
                    <a:pt x="98" y="16"/>
                    <a:pt x="98" y="13"/>
                  </a:cubicBezTo>
                  <a:cubicBezTo>
                    <a:pt x="98" y="12"/>
                    <a:pt x="101" y="11"/>
                    <a:pt x="100" y="10"/>
                  </a:cubicBezTo>
                  <a:cubicBezTo>
                    <a:pt x="100" y="8"/>
                    <a:pt x="97" y="10"/>
                    <a:pt x="96" y="9"/>
                  </a:cubicBezTo>
                  <a:cubicBezTo>
                    <a:pt x="94" y="7"/>
                    <a:pt x="94" y="3"/>
                    <a:pt x="91" y="3"/>
                  </a:cubicBezTo>
                  <a:cubicBezTo>
                    <a:pt x="90" y="2"/>
                    <a:pt x="89" y="6"/>
                    <a:pt x="88" y="6"/>
                  </a:cubicBezTo>
                  <a:cubicBezTo>
                    <a:pt x="86" y="5"/>
                    <a:pt x="85" y="0"/>
                    <a:pt x="84" y="1"/>
                  </a:cubicBezTo>
                  <a:cubicBezTo>
                    <a:pt x="81" y="4"/>
                    <a:pt x="81" y="9"/>
                    <a:pt x="80" y="12"/>
                  </a:cubicBezTo>
                  <a:cubicBezTo>
                    <a:pt x="79" y="16"/>
                    <a:pt x="78" y="20"/>
                    <a:pt x="76" y="23"/>
                  </a:cubicBezTo>
                  <a:cubicBezTo>
                    <a:pt x="75" y="25"/>
                    <a:pt x="72" y="22"/>
                    <a:pt x="71" y="23"/>
                  </a:cubicBezTo>
                  <a:cubicBezTo>
                    <a:pt x="70" y="23"/>
                    <a:pt x="70" y="25"/>
                    <a:pt x="70" y="26"/>
                  </a:cubicBezTo>
                  <a:cubicBezTo>
                    <a:pt x="71" y="27"/>
                    <a:pt x="72" y="26"/>
                    <a:pt x="73" y="27"/>
                  </a:cubicBezTo>
                  <a:cubicBezTo>
                    <a:pt x="74" y="28"/>
                    <a:pt x="74" y="30"/>
                    <a:pt x="73" y="30"/>
                  </a:cubicBezTo>
                  <a:cubicBezTo>
                    <a:pt x="70" y="31"/>
                    <a:pt x="68" y="31"/>
                    <a:pt x="65" y="31"/>
                  </a:cubicBezTo>
                  <a:cubicBezTo>
                    <a:pt x="61" y="32"/>
                    <a:pt x="57" y="32"/>
                    <a:pt x="54" y="35"/>
                  </a:cubicBezTo>
                  <a:cubicBezTo>
                    <a:pt x="52" y="37"/>
                    <a:pt x="55" y="40"/>
                    <a:pt x="54" y="42"/>
                  </a:cubicBezTo>
                  <a:cubicBezTo>
                    <a:pt x="49" y="47"/>
                    <a:pt x="43" y="52"/>
                    <a:pt x="37" y="56"/>
                  </a:cubicBezTo>
                  <a:cubicBezTo>
                    <a:pt x="34" y="58"/>
                    <a:pt x="29" y="57"/>
                    <a:pt x="25" y="59"/>
                  </a:cubicBezTo>
                  <a:cubicBezTo>
                    <a:pt x="23" y="61"/>
                    <a:pt x="25" y="65"/>
                    <a:pt x="23" y="66"/>
                  </a:cubicBezTo>
                  <a:cubicBezTo>
                    <a:pt x="22" y="67"/>
                    <a:pt x="20" y="64"/>
                    <a:pt x="19" y="65"/>
                  </a:cubicBezTo>
                  <a:cubicBezTo>
                    <a:pt x="18" y="66"/>
                    <a:pt x="21" y="68"/>
                    <a:pt x="21" y="70"/>
                  </a:cubicBezTo>
                  <a:cubicBezTo>
                    <a:pt x="20" y="73"/>
                    <a:pt x="19" y="76"/>
                    <a:pt x="16" y="78"/>
                  </a:cubicBezTo>
                  <a:cubicBezTo>
                    <a:pt x="13" y="78"/>
                    <a:pt x="12" y="75"/>
                    <a:pt x="9" y="74"/>
                  </a:cubicBezTo>
                  <a:cubicBezTo>
                    <a:pt x="9" y="74"/>
                    <a:pt x="9" y="75"/>
                    <a:pt x="8" y="75"/>
                  </a:cubicBezTo>
                  <a:cubicBezTo>
                    <a:pt x="7" y="75"/>
                    <a:pt x="5" y="75"/>
                    <a:pt x="4" y="75"/>
                  </a:cubicBezTo>
                  <a:cubicBezTo>
                    <a:pt x="2" y="74"/>
                    <a:pt x="1" y="72"/>
                    <a:pt x="0" y="70"/>
                  </a:cubicBezTo>
                  <a:cubicBezTo>
                    <a:pt x="1" y="73"/>
                    <a:pt x="0" y="76"/>
                    <a:pt x="2" y="78"/>
                  </a:cubicBezTo>
                  <a:cubicBezTo>
                    <a:pt x="4" y="81"/>
                    <a:pt x="8" y="82"/>
                    <a:pt x="11" y="84"/>
                  </a:cubicBezTo>
                  <a:cubicBezTo>
                    <a:pt x="12" y="85"/>
                    <a:pt x="12" y="87"/>
                    <a:pt x="13" y="87"/>
                  </a:cubicBezTo>
                  <a:cubicBezTo>
                    <a:pt x="15" y="87"/>
                    <a:pt x="17" y="85"/>
                    <a:pt x="19" y="84"/>
                  </a:cubicBezTo>
                  <a:cubicBezTo>
                    <a:pt x="22" y="84"/>
                    <a:pt x="25" y="86"/>
                    <a:pt x="28" y="86"/>
                  </a:cubicBezTo>
                  <a:cubicBezTo>
                    <a:pt x="30" y="85"/>
                    <a:pt x="32" y="84"/>
                    <a:pt x="33" y="83"/>
                  </a:cubicBezTo>
                  <a:cubicBezTo>
                    <a:pt x="34" y="82"/>
                    <a:pt x="32" y="79"/>
                    <a:pt x="33" y="79"/>
                  </a:cubicBezTo>
                  <a:cubicBezTo>
                    <a:pt x="36" y="77"/>
                    <a:pt x="39" y="78"/>
                    <a:pt x="42" y="78"/>
                  </a:cubicBezTo>
                  <a:cubicBezTo>
                    <a:pt x="42" y="78"/>
                    <a:pt x="41" y="80"/>
                    <a:pt x="41" y="80"/>
                  </a:cubicBezTo>
                  <a:cubicBezTo>
                    <a:pt x="42" y="81"/>
                    <a:pt x="43" y="79"/>
                    <a:pt x="45" y="79"/>
                  </a:cubicBezTo>
                  <a:cubicBezTo>
                    <a:pt x="47" y="80"/>
                    <a:pt x="48" y="83"/>
                    <a:pt x="50" y="83"/>
                  </a:cubicBezTo>
                  <a:cubicBezTo>
                    <a:pt x="52" y="82"/>
                    <a:pt x="52" y="79"/>
                    <a:pt x="54" y="79"/>
                  </a:cubicBezTo>
                  <a:cubicBezTo>
                    <a:pt x="57" y="78"/>
                    <a:pt x="60" y="80"/>
                    <a:pt x="62" y="79"/>
                  </a:cubicBezTo>
                  <a:cubicBezTo>
                    <a:pt x="63" y="78"/>
                    <a:pt x="61" y="76"/>
                    <a:pt x="62" y="74"/>
                  </a:cubicBezTo>
                  <a:cubicBezTo>
                    <a:pt x="64" y="70"/>
                    <a:pt x="67" y="66"/>
                    <a:pt x="69" y="62"/>
                  </a:cubicBezTo>
                  <a:cubicBezTo>
                    <a:pt x="71" y="59"/>
                    <a:pt x="74" y="56"/>
                    <a:pt x="75" y="53"/>
                  </a:cubicBezTo>
                  <a:cubicBezTo>
                    <a:pt x="76" y="49"/>
                    <a:pt x="73" y="45"/>
                    <a:pt x="75" y="42"/>
                  </a:cubicBezTo>
                  <a:cubicBezTo>
                    <a:pt x="77" y="39"/>
                    <a:pt x="81" y="39"/>
                    <a:pt x="84" y="39"/>
                  </a:cubicBezTo>
                  <a:cubicBezTo>
                    <a:pt x="86" y="38"/>
                    <a:pt x="87" y="41"/>
                    <a:pt x="89" y="42"/>
                  </a:cubicBezTo>
                  <a:cubicBezTo>
                    <a:pt x="91" y="42"/>
                    <a:pt x="94" y="40"/>
                    <a:pt x="96" y="40"/>
                  </a:cubicBezTo>
                  <a:cubicBezTo>
                    <a:pt x="99" y="41"/>
                    <a:pt x="101" y="42"/>
                    <a:pt x="103" y="4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85" name="Freeform 2637">
              <a:extLst>
                <a:ext uri="{FF2B5EF4-FFF2-40B4-BE49-F238E27FC236}">
                  <a16:creationId xmlns:a16="http://schemas.microsoft.com/office/drawing/2014/main" id="{8D3C44DC-2A7D-C744-9421-20EF0D0A6120}"/>
                </a:ext>
              </a:extLst>
            </p:cNvPr>
            <p:cNvSpPr>
              <a:spLocks noChangeAspect="1"/>
            </p:cNvSpPr>
            <p:nvPr/>
          </p:nvSpPr>
          <p:spPr bwMode="auto">
            <a:xfrm>
              <a:off x="6634267" y="3966781"/>
              <a:ext cx="167924" cy="213721"/>
            </a:xfrm>
            <a:custGeom>
              <a:avLst/>
              <a:gdLst>
                <a:gd name="T0" fmla="*/ 114 w 101"/>
                <a:gd name="T1" fmla="*/ 144 h 128"/>
                <a:gd name="T2" fmla="*/ 105 w 101"/>
                <a:gd name="T3" fmla="*/ 143 h 128"/>
                <a:gd name="T4" fmla="*/ 99 w 101"/>
                <a:gd name="T5" fmla="*/ 153 h 128"/>
                <a:gd name="T6" fmla="*/ 90 w 101"/>
                <a:gd name="T7" fmla="*/ 149 h 128"/>
                <a:gd name="T8" fmla="*/ 84 w 101"/>
                <a:gd name="T9" fmla="*/ 147 h 128"/>
                <a:gd name="T10" fmla="*/ 89 w 101"/>
                <a:gd name="T11" fmla="*/ 142 h 128"/>
                <a:gd name="T12" fmla="*/ 91 w 101"/>
                <a:gd name="T13" fmla="*/ 123 h 128"/>
                <a:gd name="T14" fmla="*/ 87 w 101"/>
                <a:gd name="T15" fmla="*/ 115 h 128"/>
                <a:gd name="T16" fmla="*/ 77 w 101"/>
                <a:gd name="T17" fmla="*/ 108 h 128"/>
                <a:gd name="T18" fmla="*/ 75 w 101"/>
                <a:gd name="T19" fmla="*/ 91 h 128"/>
                <a:gd name="T20" fmla="*/ 65 w 101"/>
                <a:gd name="T21" fmla="*/ 82 h 128"/>
                <a:gd name="T22" fmla="*/ 60 w 101"/>
                <a:gd name="T23" fmla="*/ 76 h 128"/>
                <a:gd name="T24" fmla="*/ 50 w 101"/>
                <a:gd name="T25" fmla="*/ 73 h 128"/>
                <a:gd name="T26" fmla="*/ 43 w 101"/>
                <a:gd name="T27" fmla="*/ 82 h 128"/>
                <a:gd name="T28" fmla="*/ 37 w 101"/>
                <a:gd name="T29" fmla="*/ 87 h 128"/>
                <a:gd name="T30" fmla="*/ 31 w 101"/>
                <a:gd name="T31" fmla="*/ 77 h 128"/>
                <a:gd name="T32" fmla="*/ 25 w 101"/>
                <a:gd name="T33" fmla="*/ 83 h 128"/>
                <a:gd name="T34" fmla="*/ 16 w 101"/>
                <a:gd name="T35" fmla="*/ 88 h 128"/>
                <a:gd name="T36" fmla="*/ 16 w 101"/>
                <a:gd name="T37" fmla="*/ 69 h 128"/>
                <a:gd name="T38" fmla="*/ 18 w 101"/>
                <a:gd name="T39" fmla="*/ 60 h 128"/>
                <a:gd name="T40" fmla="*/ 13 w 101"/>
                <a:gd name="T41" fmla="*/ 52 h 128"/>
                <a:gd name="T42" fmla="*/ 7 w 101"/>
                <a:gd name="T43" fmla="*/ 47 h 128"/>
                <a:gd name="T44" fmla="*/ 4 w 101"/>
                <a:gd name="T45" fmla="*/ 39 h 128"/>
                <a:gd name="T46" fmla="*/ 1 w 101"/>
                <a:gd name="T47" fmla="*/ 31 h 128"/>
                <a:gd name="T48" fmla="*/ 5 w 101"/>
                <a:gd name="T49" fmla="*/ 25 h 128"/>
                <a:gd name="T50" fmla="*/ 13 w 101"/>
                <a:gd name="T51" fmla="*/ 16 h 128"/>
                <a:gd name="T52" fmla="*/ 18 w 101"/>
                <a:gd name="T53" fmla="*/ 22 h 128"/>
                <a:gd name="T54" fmla="*/ 25 w 101"/>
                <a:gd name="T55" fmla="*/ 20 h 128"/>
                <a:gd name="T56" fmla="*/ 20 w 101"/>
                <a:gd name="T57" fmla="*/ 8 h 128"/>
                <a:gd name="T58" fmla="*/ 22 w 101"/>
                <a:gd name="T59" fmla="*/ 0 h 128"/>
                <a:gd name="T60" fmla="*/ 29 w 101"/>
                <a:gd name="T61" fmla="*/ 2 h 128"/>
                <a:gd name="T62" fmla="*/ 36 w 101"/>
                <a:gd name="T63" fmla="*/ 13 h 128"/>
                <a:gd name="T64" fmla="*/ 42 w 101"/>
                <a:gd name="T65" fmla="*/ 14 h 128"/>
                <a:gd name="T66" fmla="*/ 46 w 101"/>
                <a:gd name="T67" fmla="*/ 30 h 128"/>
                <a:gd name="T68" fmla="*/ 53 w 101"/>
                <a:gd name="T69" fmla="*/ 34 h 128"/>
                <a:gd name="T70" fmla="*/ 62 w 101"/>
                <a:gd name="T71" fmla="*/ 29 h 128"/>
                <a:gd name="T72" fmla="*/ 63 w 101"/>
                <a:gd name="T73" fmla="*/ 37 h 128"/>
                <a:gd name="T74" fmla="*/ 73 w 101"/>
                <a:gd name="T75" fmla="*/ 43 h 128"/>
                <a:gd name="T76" fmla="*/ 71 w 101"/>
                <a:gd name="T77" fmla="*/ 47 h 128"/>
                <a:gd name="T78" fmla="*/ 62 w 101"/>
                <a:gd name="T79" fmla="*/ 51 h 128"/>
                <a:gd name="T80" fmla="*/ 58 w 101"/>
                <a:gd name="T81" fmla="*/ 57 h 128"/>
                <a:gd name="T82" fmla="*/ 79 w 101"/>
                <a:gd name="T83" fmla="*/ 75 h 128"/>
                <a:gd name="T84" fmla="*/ 91 w 101"/>
                <a:gd name="T85" fmla="*/ 89 h 128"/>
                <a:gd name="T86" fmla="*/ 101 w 101"/>
                <a:gd name="T87" fmla="*/ 100 h 128"/>
                <a:gd name="T88" fmla="*/ 111 w 101"/>
                <a:gd name="T89" fmla="*/ 112 h 128"/>
                <a:gd name="T90" fmla="*/ 114 w 101"/>
                <a:gd name="T91" fmla="*/ 119 h 128"/>
                <a:gd name="T92" fmla="*/ 117 w 101"/>
                <a:gd name="T93" fmla="*/ 134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28"/>
                <a:gd name="T143" fmla="*/ 101 w 101"/>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28">
                  <a:moveTo>
                    <a:pt x="99" y="117"/>
                  </a:moveTo>
                  <a:cubicBezTo>
                    <a:pt x="98" y="118"/>
                    <a:pt x="97" y="120"/>
                    <a:pt x="95" y="120"/>
                  </a:cubicBezTo>
                  <a:cubicBezTo>
                    <a:pt x="94" y="121"/>
                    <a:pt x="92" y="121"/>
                    <a:pt x="91" y="120"/>
                  </a:cubicBezTo>
                  <a:cubicBezTo>
                    <a:pt x="90" y="120"/>
                    <a:pt x="89" y="119"/>
                    <a:pt x="88" y="119"/>
                  </a:cubicBezTo>
                  <a:cubicBezTo>
                    <a:pt x="86" y="120"/>
                    <a:pt x="83" y="120"/>
                    <a:pt x="82" y="121"/>
                  </a:cubicBezTo>
                  <a:cubicBezTo>
                    <a:pt x="81" y="123"/>
                    <a:pt x="84" y="125"/>
                    <a:pt x="83" y="127"/>
                  </a:cubicBezTo>
                  <a:cubicBezTo>
                    <a:pt x="82" y="128"/>
                    <a:pt x="81" y="126"/>
                    <a:pt x="80" y="126"/>
                  </a:cubicBezTo>
                  <a:cubicBezTo>
                    <a:pt x="78" y="125"/>
                    <a:pt x="76" y="124"/>
                    <a:pt x="75" y="124"/>
                  </a:cubicBezTo>
                  <a:cubicBezTo>
                    <a:pt x="74" y="124"/>
                    <a:pt x="73" y="125"/>
                    <a:pt x="72" y="124"/>
                  </a:cubicBezTo>
                  <a:cubicBezTo>
                    <a:pt x="71" y="124"/>
                    <a:pt x="71" y="123"/>
                    <a:pt x="70" y="122"/>
                  </a:cubicBezTo>
                  <a:cubicBezTo>
                    <a:pt x="71" y="122"/>
                    <a:pt x="71" y="121"/>
                    <a:pt x="72" y="120"/>
                  </a:cubicBezTo>
                  <a:cubicBezTo>
                    <a:pt x="73" y="120"/>
                    <a:pt x="74" y="119"/>
                    <a:pt x="74" y="118"/>
                  </a:cubicBezTo>
                  <a:cubicBezTo>
                    <a:pt x="75" y="114"/>
                    <a:pt x="73" y="110"/>
                    <a:pt x="73" y="106"/>
                  </a:cubicBezTo>
                  <a:cubicBezTo>
                    <a:pt x="74" y="104"/>
                    <a:pt x="76" y="103"/>
                    <a:pt x="76" y="102"/>
                  </a:cubicBezTo>
                  <a:cubicBezTo>
                    <a:pt x="76" y="100"/>
                    <a:pt x="73" y="100"/>
                    <a:pt x="73" y="98"/>
                  </a:cubicBezTo>
                  <a:cubicBezTo>
                    <a:pt x="72" y="98"/>
                    <a:pt x="74" y="96"/>
                    <a:pt x="73" y="96"/>
                  </a:cubicBezTo>
                  <a:cubicBezTo>
                    <a:pt x="72" y="95"/>
                    <a:pt x="70" y="96"/>
                    <a:pt x="69" y="95"/>
                  </a:cubicBezTo>
                  <a:cubicBezTo>
                    <a:pt x="67" y="93"/>
                    <a:pt x="65" y="92"/>
                    <a:pt x="64" y="90"/>
                  </a:cubicBezTo>
                  <a:cubicBezTo>
                    <a:pt x="63" y="87"/>
                    <a:pt x="62" y="84"/>
                    <a:pt x="62" y="81"/>
                  </a:cubicBezTo>
                  <a:cubicBezTo>
                    <a:pt x="61" y="79"/>
                    <a:pt x="64" y="77"/>
                    <a:pt x="63" y="76"/>
                  </a:cubicBezTo>
                  <a:cubicBezTo>
                    <a:pt x="62" y="74"/>
                    <a:pt x="60" y="73"/>
                    <a:pt x="58" y="72"/>
                  </a:cubicBezTo>
                  <a:cubicBezTo>
                    <a:pt x="57" y="70"/>
                    <a:pt x="55" y="70"/>
                    <a:pt x="54" y="68"/>
                  </a:cubicBezTo>
                  <a:cubicBezTo>
                    <a:pt x="53" y="66"/>
                    <a:pt x="54" y="64"/>
                    <a:pt x="52" y="62"/>
                  </a:cubicBezTo>
                  <a:cubicBezTo>
                    <a:pt x="52" y="61"/>
                    <a:pt x="51" y="63"/>
                    <a:pt x="50" y="63"/>
                  </a:cubicBezTo>
                  <a:cubicBezTo>
                    <a:pt x="49" y="63"/>
                    <a:pt x="48" y="61"/>
                    <a:pt x="47" y="61"/>
                  </a:cubicBezTo>
                  <a:cubicBezTo>
                    <a:pt x="46" y="60"/>
                    <a:pt x="44" y="60"/>
                    <a:pt x="42" y="61"/>
                  </a:cubicBezTo>
                  <a:cubicBezTo>
                    <a:pt x="41" y="62"/>
                    <a:pt x="41" y="65"/>
                    <a:pt x="40" y="67"/>
                  </a:cubicBezTo>
                  <a:cubicBezTo>
                    <a:pt x="39" y="68"/>
                    <a:pt x="37" y="67"/>
                    <a:pt x="36" y="68"/>
                  </a:cubicBezTo>
                  <a:cubicBezTo>
                    <a:pt x="35" y="69"/>
                    <a:pt x="36" y="71"/>
                    <a:pt x="34" y="72"/>
                  </a:cubicBezTo>
                  <a:cubicBezTo>
                    <a:pt x="33" y="73"/>
                    <a:pt x="31" y="73"/>
                    <a:pt x="31" y="72"/>
                  </a:cubicBezTo>
                  <a:cubicBezTo>
                    <a:pt x="30" y="71"/>
                    <a:pt x="32" y="69"/>
                    <a:pt x="32" y="68"/>
                  </a:cubicBezTo>
                  <a:cubicBezTo>
                    <a:pt x="31" y="66"/>
                    <a:pt x="28" y="65"/>
                    <a:pt x="26" y="64"/>
                  </a:cubicBezTo>
                  <a:cubicBezTo>
                    <a:pt x="24" y="64"/>
                    <a:pt x="23" y="65"/>
                    <a:pt x="21" y="66"/>
                  </a:cubicBezTo>
                  <a:cubicBezTo>
                    <a:pt x="21" y="67"/>
                    <a:pt x="22" y="68"/>
                    <a:pt x="21" y="69"/>
                  </a:cubicBezTo>
                  <a:cubicBezTo>
                    <a:pt x="20" y="71"/>
                    <a:pt x="18" y="74"/>
                    <a:pt x="15" y="75"/>
                  </a:cubicBezTo>
                  <a:cubicBezTo>
                    <a:pt x="14" y="75"/>
                    <a:pt x="13" y="74"/>
                    <a:pt x="13" y="73"/>
                  </a:cubicBezTo>
                  <a:cubicBezTo>
                    <a:pt x="12" y="69"/>
                    <a:pt x="14" y="65"/>
                    <a:pt x="14" y="62"/>
                  </a:cubicBezTo>
                  <a:cubicBezTo>
                    <a:pt x="14" y="60"/>
                    <a:pt x="13" y="59"/>
                    <a:pt x="13" y="57"/>
                  </a:cubicBezTo>
                  <a:cubicBezTo>
                    <a:pt x="13" y="56"/>
                    <a:pt x="15" y="55"/>
                    <a:pt x="15" y="54"/>
                  </a:cubicBezTo>
                  <a:cubicBezTo>
                    <a:pt x="16" y="52"/>
                    <a:pt x="15" y="51"/>
                    <a:pt x="15" y="50"/>
                  </a:cubicBezTo>
                  <a:cubicBezTo>
                    <a:pt x="15" y="48"/>
                    <a:pt x="17" y="46"/>
                    <a:pt x="16" y="45"/>
                  </a:cubicBezTo>
                  <a:cubicBezTo>
                    <a:pt x="15" y="43"/>
                    <a:pt x="12" y="44"/>
                    <a:pt x="11" y="43"/>
                  </a:cubicBezTo>
                  <a:cubicBezTo>
                    <a:pt x="8" y="43"/>
                    <a:pt x="6" y="43"/>
                    <a:pt x="4" y="42"/>
                  </a:cubicBezTo>
                  <a:cubicBezTo>
                    <a:pt x="3" y="41"/>
                    <a:pt x="6" y="40"/>
                    <a:pt x="6" y="39"/>
                  </a:cubicBezTo>
                  <a:cubicBezTo>
                    <a:pt x="6" y="38"/>
                    <a:pt x="7" y="36"/>
                    <a:pt x="6" y="35"/>
                  </a:cubicBezTo>
                  <a:cubicBezTo>
                    <a:pt x="6" y="34"/>
                    <a:pt x="4" y="32"/>
                    <a:pt x="3" y="32"/>
                  </a:cubicBezTo>
                  <a:cubicBezTo>
                    <a:pt x="2" y="32"/>
                    <a:pt x="1" y="32"/>
                    <a:pt x="0" y="32"/>
                  </a:cubicBezTo>
                  <a:cubicBezTo>
                    <a:pt x="0" y="30"/>
                    <a:pt x="0" y="28"/>
                    <a:pt x="1" y="26"/>
                  </a:cubicBezTo>
                  <a:cubicBezTo>
                    <a:pt x="2" y="25"/>
                    <a:pt x="6" y="26"/>
                    <a:pt x="7" y="25"/>
                  </a:cubicBezTo>
                  <a:cubicBezTo>
                    <a:pt x="7" y="23"/>
                    <a:pt x="4" y="23"/>
                    <a:pt x="4" y="21"/>
                  </a:cubicBezTo>
                  <a:cubicBezTo>
                    <a:pt x="4" y="19"/>
                    <a:pt x="5" y="17"/>
                    <a:pt x="7" y="15"/>
                  </a:cubicBezTo>
                  <a:cubicBezTo>
                    <a:pt x="8" y="14"/>
                    <a:pt x="10" y="14"/>
                    <a:pt x="11" y="13"/>
                  </a:cubicBezTo>
                  <a:cubicBezTo>
                    <a:pt x="12" y="14"/>
                    <a:pt x="11" y="16"/>
                    <a:pt x="12" y="17"/>
                  </a:cubicBezTo>
                  <a:cubicBezTo>
                    <a:pt x="13" y="18"/>
                    <a:pt x="14" y="18"/>
                    <a:pt x="15" y="18"/>
                  </a:cubicBezTo>
                  <a:cubicBezTo>
                    <a:pt x="16" y="18"/>
                    <a:pt x="18" y="18"/>
                    <a:pt x="19" y="18"/>
                  </a:cubicBezTo>
                  <a:cubicBezTo>
                    <a:pt x="19" y="17"/>
                    <a:pt x="21" y="17"/>
                    <a:pt x="21" y="17"/>
                  </a:cubicBezTo>
                  <a:cubicBezTo>
                    <a:pt x="21" y="15"/>
                    <a:pt x="20" y="14"/>
                    <a:pt x="19" y="12"/>
                  </a:cubicBezTo>
                  <a:cubicBezTo>
                    <a:pt x="19" y="11"/>
                    <a:pt x="18" y="9"/>
                    <a:pt x="17" y="7"/>
                  </a:cubicBezTo>
                  <a:cubicBezTo>
                    <a:pt x="16" y="6"/>
                    <a:pt x="16" y="4"/>
                    <a:pt x="16" y="3"/>
                  </a:cubicBezTo>
                  <a:cubicBezTo>
                    <a:pt x="16" y="2"/>
                    <a:pt x="17" y="1"/>
                    <a:pt x="18" y="0"/>
                  </a:cubicBezTo>
                  <a:cubicBezTo>
                    <a:pt x="19" y="0"/>
                    <a:pt x="20" y="1"/>
                    <a:pt x="21" y="2"/>
                  </a:cubicBezTo>
                  <a:cubicBezTo>
                    <a:pt x="22" y="2"/>
                    <a:pt x="23" y="2"/>
                    <a:pt x="24" y="2"/>
                  </a:cubicBezTo>
                  <a:cubicBezTo>
                    <a:pt x="25" y="3"/>
                    <a:pt x="26" y="5"/>
                    <a:pt x="27" y="6"/>
                  </a:cubicBezTo>
                  <a:cubicBezTo>
                    <a:pt x="27" y="8"/>
                    <a:pt x="28" y="11"/>
                    <a:pt x="30" y="11"/>
                  </a:cubicBezTo>
                  <a:cubicBezTo>
                    <a:pt x="31" y="12"/>
                    <a:pt x="31" y="8"/>
                    <a:pt x="32" y="9"/>
                  </a:cubicBezTo>
                  <a:cubicBezTo>
                    <a:pt x="33" y="9"/>
                    <a:pt x="34" y="11"/>
                    <a:pt x="35" y="12"/>
                  </a:cubicBezTo>
                  <a:cubicBezTo>
                    <a:pt x="35" y="14"/>
                    <a:pt x="33" y="16"/>
                    <a:pt x="33" y="17"/>
                  </a:cubicBezTo>
                  <a:cubicBezTo>
                    <a:pt x="34" y="20"/>
                    <a:pt x="36" y="23"/>
                    <a:pt x="38" y="25"/>
                  </a:cubicBezTo>
                  <a:cubicBezTo>
                    <a:pt x="39" y="26"/>
                    <a:pt x="40" y="25"/>
                    <a:pt x="41" y="26"/>
                  </a:cubicBezTo>
                  <a:cubicBezTo>
                    <a:pt x="42" y="26"/>
                    <a:pt x="43" y="29"/>
                    <a:pt x="44" y="28"/>
                  </a:cubicBezTo>
                  <a:cubicBezTo>
                    <a:pt x="46" y="28"/>
                    <a:pt x="47" y="25"/>
                    <a:pt x="49" y="24"/>
                  </a:cubicBezTo>
                  <a:cubicBezTo>
                    <a:pt x="50" y="24"/>
                    <a:pt x="51" y="24"/>
                    <a:pt x="52" y="24"/>
                  </a:cubicBezTo>
                  <a:cubicBezTo>
                    <a:pt x="54" y="26"/>
                    <a:pt x="56" y="29"/>
                    <a:pt x="56" y="31"/>
                  </a:cubicBezTo>
                  <a:cubicBezTo>
                    <a:pt x="56" y="32"/>
                    <a:pt x="54" y="31"/>
                    <a:pt x="53" y="31"/>
                  </a:cubicBezTo>
                  <a:cubicBezTo>
                    <a:pt x="52" y="32"/>
                    <a:pt x="52" y="33"/>
                    <a:pt x="52" y="33"/>
                  </a:cubicBezTo>
                  <a:cubicBezTo>
                    <a:pt x="55" y="34"/>
                    <a:pt x="59" y="34"/>
                    <a:pt x="61" y="36"/>
                  </a:cubicBezTo>
                  <a:cubicBezTo>
                    <a:pt x="62" y="36"/>
                    <a:pt x="62" y="38"/>
                    <a:pt x="62" y="39"/>
                  </a:cubicBezTo>
                  <a:cubicBezTo>
                    <a:pt x="61" y="40"/>
                    <a:pt x="60" y="38"/>
                    <a:pt x="59" y="39"/>
                  </a:cubicBezTo>
                  <a:cubicBezTo>
                    <a:pt x="58" y="40"/>
                    <a:pt x="58" y="42"/>
                    <a:pt x="57" y="43"/>
                  </a:cubicBezTo>
                  <a:cubicBezTo>
                    <a:pt x="55" y="44"/>
                    <a:pt x="54" y="42"/>
                    <a:pt x="52" y="42"/>
                  </a:cubicBezTo>
                  <a:cubicBezTo>
                    <a:pt x="51" y="43"/>
                    <a:pt x="52" y="44"/>
                    <a:pt x="51" y="45"/>
                  </a:cubicBezTo>
                  <a:cubicBezTo>
                    <a:pt x="50" y="46"/>
                    <a:pt x="47" y="46"/>
                    <a:pt x="48" y="47"/>
                  </a:cubicBezTo>
                  <a:cubicBezTo>
                    <a:pt x="53" y="51"/>
                    <a:pt x="60" y="52"/>
                    <a:pt x="65" y="56"/>
                  </a:cubicBezTo>
                  <a:cubicBezTo>
                    <a:pt x="67" y="58"/>
                    <a:pt x="65" y="60"/>
                    <a:pt x="66" y="62"/>
                  </a:cubicBezTo>
                  <a:cubicBezTo>
                    <a:pt x="66" y="63"/>
                    <a:pt x="68" y="64"/>
                    <a:pt x="69" y="65"/>
                  </a:cubicBezTo>
                  <a:cubicBezTo>
                    <a:pt x="71" y="68"/>
                    <a:pt x="73" y="72"/>
                    <a:pt x="76" y="74"/>
                  </a:cubicBezTo>
                  <a:cubicBezTo>
                    <a:pt x="77" y="76"/>
                    <a:pt x="79" y="76"/>
                    <a:pt x="80" y="77"/>
                  </a:cubicBezTo>
                  <a:cubicBezTo>
                    <a:pt x="82" y="79"/>
                    <a:pt x="83" y="81"/>
                    <a:pt x="84" y="83"/>
                  </a:cubicBezTo>
                  <a:cubicBezTo>
                    <a:pt x="85" y="85"/>
                    <a:pt x="85" y="87"/>
                    <a:pt x="86" y="89"/>
                  </a:cubicBezTo>
                  <a:cubicBezTo>
                    <a:pt x="88" y="91"/>
                    <a:pt x="91" y="91"/>
                    <a:pt x="93" y="93"/>
                  </a:cubicBezTo>
                  <a:cubicBezTo>
                    <a:pt x="95" y="94"/>
                    <a:pt x="98" y="95"/>
                    <a:pt x="98" y="97"/>
                  </a:cubicBezTo>
                  <a:cubicBezTo>
                    <a:pt x="98" y="98"/>
                    <a:pt x="94" y="98"/>
                    <a:pt x="95" y="99"/>
                  </a:cubicBezTo>
                  <a:cubicBezTo>
                    <a:pt x="96" y="103"/>
                    <a:pt x="100" y="104"/>
                    <a:pt x="101" y="107"/>
                  </a:cubicBezTo>
                  <a:cubicBezTo>
                    <a:pt x="101" y="109"/>
                    <a:pt x="98" y="109"/>
                    <a:pt x="98" y="111"/>
                  </a:cubicBezTo>
                  <a:cubicBezTo>
                    <a:pt x="97" y="113"/>
                    <a:pt x="99" y="115"/>
                    <a:pt x="99" y="11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86" name="Freeform 2638">
              <a:extLst>
                <a:ext uri="{FF2B5EF4-FFF2-40B4-BE49-F238E27FC236}">
                  <a16:creationId xmlns:a16="http://schemas.microsoft.com/office/drawing/2014/main" id="{C8737863-50B5-D24C-AC2B-37BC5AD0A5FC}"/>
                </a:ext>
              </a:extLst>
            </p:cNvPr>
            <p:cNvSpPr>
              <a:spLocks noChangeAspect="1"/>
            </p:cNvSpPr>
            <p:nvPr/>
          </p:nvSpPr>
          <p:spPr bwMode="auto">
            <a:xfrm>
              <a:off x="6693942" y="4162459"/>
              <a:ext cx="115188" cy="99921"/>
            </a:xfrm>
            <a:custGeom>
              <a:avLst/>
              <a:gdLst>
                <a:gd name="T0" fmla="*/ 32 w 69"/>
                <a:gd name="T1" fmla="*/ 72 h 60"/>
                <a:gd name="T2" fmla="*/ 28 w 69"/>
                <a:gd name="T3" fmla="*/ 70 h 60"/>
                <a:gd name="T4" fmla="*/ 23 w 69"/>
                <a:gd name="T5" fmla="*/ 65 h 60"/>
                <a:gd name="T6" fmla="*/ 23 w 69"/>
                <a:gd name="T7" fmla="*/ 59 h 60"/>
                <a:gd name="T8" fmla="*/ 19 w 69"/>
                <a:gd name="T9" fmla="*/ 61 h 60"/>
                <a:gd name="T10" fmla="*/ 17 w 69"/>
                <a:gd name="T11" fmla="*/ 65 h 60"/>
                <a:gd name="T12" fmla="*/ 12 w 69"/>
                <a:gd name="T13" fmla="*/ 65 h 60"/>
                <a:gd name="T14" fmla="*/ 13 w 69"/>
                <a:gd name="T15" fmla="*/ 58 h 60"/>
                <a:gd name="T16" fmla="*/ 11 w 69"/>
                <a:gd name="T17" fmla="*/ 50 h 60"/>
                <a:gd name="T18" fmla="*/ 7 w 69"/>
                <a:gd name="T19" fmla="*/ 43 h 60"/>
                <a:gd name="T20" fmla="*/ 6 w 69"/>
                <a:gd name="T21" fmla="*/ 36 h 60"/>
                <a:gd name="T22" fmla="*/ 2 w 69"/>
                <a:gd name="T23" fmla="*/ 32 h 60"/>
                <a:gd name="T24" fmla="*/ 2 w 69"/>
                <a:gd name="T25" fmla="*/ 28 h 60"/>
                <a:gd name="T26" fmla="*/ 0 w 69"/>
                <a:gd name="T27" fmla="*/ 23 h 60"/>
                <a:gd name="T28" fmla="*/ 1 w 69"/>
                <a:gd name="T29" fmla="*/ 16 h 60"/>
                <a:gd name="T30" fmla="*/ 4 w 69"/>
                <a:gd name="T31" fmla="*/ 16 h 60"/>
                <a:gd name="T32" fmla="*/ 8 w 69"/>
                <a:gd name="T33" fmla="*/ 8 h 60"/>
                <a:gd name="T34" fmla="*/ 16 w 69"/>
                <a:gd name="T35" fmla="*/ 2 h 60"/>
                <a:gd name="T36" fmla="*/ 20 w 69"/>
                <a:gd name="T37" fmla="*/ 4 h 60"/>
                <a:gd name="T38" fmla="*/ 24 w 69"/>
                <a:gd name="T39" fmla="*/ 4 h 60"/>
                <a:gd name="T40" fmla="*/ 35 w 69"/>
                <a:gd name="T41" fmla="*/ 4 h 60"/>
                <a:gd name="T42" fmla="*/ 41 w 69"/>
                <a:gd name="T43" fmla="*/ 6 h 60"/>
                <a:gd name="T44" fmla="*/ 43 w 69"/>
                <a:gd name="T45" fmla="*/ 8 h 60"/>
                <a:gd name="T46" fmla="*/ 47 w 69"/>
                <a:gd name="T47" fmla="*/ 8 h 60"/>
                <a:gd name="T48" fmla="*/ 53 w 69"/>
                <a:gd name="T49" fmla="*/ 11 h 60"/>
                <a:gd name="T50" fmla="*/ 57 w 69"/>
                <a:gd name="T51" fmla="*/ 12 h 60"/>
                <a:gd name="T52" fmla="*/ 55 w 69"/>
                <a:gd name="T53" fmla="*/ 5 h 60"/>
                <a:gd name="T54" fmla="*/ 63 w 69"/>
                <a:gd name="T55" fmla="*/ 2 h 60"/>
                <a:gd name="T56" fmla="*/ 66 w 69"/>
                <a:gd name="T57" fmla="*/ 4 h 60"/>
                <a:gd name="T58" fmla="*/ 71 w 69"/>
                <a:gd name="T59" fmla="*/ 4 h 60"/>
                <a:gd name="T60" fmla="*/ 76 w 69"/>
                <a:gd name="T61" fmla="*/ 0 h 60"/>
                <a:gd name="T62" fmla="*/ 77 w 69"/>
                <a:gd name="T63" fmla="*/ 5 h 60"/>
                <a:gd name="T64" fmla="*/ 77 w 69"/>
                <a:gd name="T65" fmla="*/ 8 h 60"/>
                <a:gd name="T66" fmla="*/ 77 w 69"/>
                <a:gd name="T67" fmla="*/ 14 h 60"/>
                <a:gd name="T68" fmla="*/ 81 w 69"/>
                <a:gd name="T69" fmla="*/ 17 h 60"/>
                <a:gd name="T70" fmla="*/ 82 w 69"/>
                <a:gd name="T71" fmla="*/ 28 h 60"/>
                <a:gd name="T72" fmla="*/ 78 w 69"/>
                <a:gd name="T73" fmla="*/ 41 h 60"/>
                <a:gd name="T74" fmla="*/ 76 w 69"/>
                <a:gd name="T75" fmla="*/ 40 h 60"/>
                <a:gd name="T76" fmla="*/ 69 w 69"/>
                <a:gd name="T77" fmla="*/ 46 h 60"/>
                <a:gd name="T78" fmla="*/ 61 w 69"/>
                <a:gd name="T79" fmla="*/ 46 h 60"/>
                <a:gd name="T80" fmla="*/ 60 w 69"/>
                <a:gd name="T81" fmla="*/ 50 h 60"/>
                <a:gd name="T82" fmla="*/ 55 w 69"/>
                <a:gd name="T83" fmla="*/ 49 h 60"/>
                <a:gd name="T84" fmla="*/ 53 w 69"/>
                <a:gd name="T85" fmla="*/ 52 h 60"/>
                <a:gd name="T86" fmla="*/ 55 w 69"/>
                <a:gd name="T87" fmla="*/ 58 h 60"/>
                <a:gd name="T88" fmla="*/ 58 w 69"/>
                <a:gd name="T89" fmla="*/ 60 h 60"/>
                <a:gd name="T90" fmla="*/ 59 w 69"/>
                <a:gd name="T91" fmla="*/ 64 h 60"/>
                <a:gd name="T92" fmla="*/ 58 w 69"/>
                <a:gd name="T93" fmla="*/ 67 h 60"/>
                <a:gd name="T94" fmla="*/ 52 w 69"/>
                <a:gd name="T95" fmla="*/ 65 h 60"/>
                <a:gd name="T96" fmla="*/ 41 w 69"/>
                <a:gd name="T97" fmla="*/ 65 h 60"/>
                <a:gd name="T98" fmla="*/ 42 w 69"/>
                <a:gd name="T99" fmla="*/ 70 h 60"/>
                <a:gd name="T100" fmla="*/ 37 w 69"/>
                <a:gd name="T101" fmla="*/ 72 h 60"/>
                <a:gd name="T102" fmla="*/ 32 w 69"/>
                <a:gd name="T103" fmla="*/ 72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0"/>
                <a:gd name="T158" fmla="*/ 69 w 69"/>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0">
                  <a:moveTo>
                    <a:pt x="27" y="60"/>
                  </a:moveTo>
                  <a:cubicBezTo>
                    <a:pt x="25" y="59"/>
                    <a:pt x="24" y="59"/>
                    <a:pt x="23" y="58"/>
                  </a:cubicBezTo>
                  <a:cubicBezTo>
                    <a:pt x="21" y="57"/>
                    <a:pt x="20" y="55"/>
                    <a:pt x="19" y="54"/>
                  </a:cubicBezTo>
                  <a:cubicBezTo>
                    <a:pt x="19" y="52"/>
                    <a:pt x="20" y="50"/>
                    <a:pt x="19" y="49"/>
                  </a:cubicBezTo>
                  <a:cubicBezTo>
                    <a:pt x="18" y="48"/>
                    <a:pt x="17" y="50"/>
                    <a:pt x="16" y="51"/>
                  </a:cubicBezTo>
                  <a:cubicBezTo>
                    <a:pt x="15" y="51"/>
                    <a:pt x="15" y="53"/>
                    <a:pt x="14" y="54"/>
                  </a:cubicBezTo>
                  <a:cubicBezTo>
                    <a:pt x="13" y="54"/>
                    <a:pt x="11" y="55"/>
                    <a:pt x="10" y="54"/>
                  </a:cubicBezTo>
                  <a:cubicBezTo>
                    <a:pt x="9" y="52"/>
                    <a:pt x="11" y="50"/>
                    <a:pt x="11" y="48"/>
                  </a:cubicBezTo>
                  <a:cubicBezTo>
                    <a:pt x="11" y="46"/>
                    <a:pt x="10" y="44"/>
                    <a:pt x="9" y="42"/>
                  </a:cubicBezTo>
                  <a:cubicBezTo>
                    <a:pt x="8" y="41"/>
                    <a:pt x="7" y="38"/>
                    <a:pt x="6" y="36"/>
                  </a:cubicBezTo>
                  <a:cubicBezTo>
                    <a:pt x="6" y="34"/>
                    <a:pt x="6" y="32"/>
                    <a:pt x="5" y="30"/>
                  </a:cubicBezTo>
                  <a:cubicBezTo>
                    <a:pt x="4" y="29"/>
                    <a:pt x="2" y="29"/>
                    <a:pt x="2" y="27"/>
                  </a:cubicBezTo>
                  <a:cubicBezTo>
                    <a:pt x="1" y="26"/>
                    <a:pt x="2" y="25"/>
                    <a:pt x="2" y="23"/>
                  </a:cubicBezTo>
                  <a:cubicBezTo>
                    <a:pt x="2" y="22"/>
                    <a:pt x="1" y="21"/>
                    <a:pt x="0" y="19"/>
                  </a:cubicBezTo>
                  <a:cubicBezTo>
                    <a:pt x="0" y="17"/>
                    <a:pt x="0" y="15"/>
                    <a:pt x="1" y="13"/>
                  </a:cubicBezTo>
                  <a:cubicBezTo>
                    <a:pt x="1" y="12"/>
                    <a:pt x="3" y="13"/>
                    <a:pt x="3" y="13"/>
                  </a:cubicBezTo>
                  <a:cubicBezTo>
                    <a:pt x="5" y="11"/>
                    <a:pt x="5" y="8"/>
                    <a:pt x="7" y="7"/>
                  </a:cubicBezTo>
                  <a:cubicBezTo>
                    <a:pt x="9" y="5"/>
                    <a:pt x="11" y="3"/>
                    <a:pt x="13" y="2"/>
                  </a:cubicBezTo>
                  <a:cubicBezTo>
                    <a:pt x="14" y="2"/>
                    <a:pt x="16" y="2"/>
                    <a:pt x="17" y="3"/>
                  </a:cubicBezTo>
                  <a:cubicBezTo>
                    <a:pt x="18" y="3"/>
                    <a:pt x="19" y="3"/>
                    <a:pt x="20" y="3"/>
                  </a:cubicBezTo>
                  <a:cubicBezTo>
                    <a:pt x="23" y="3"/>
                    <a:pt x="26" y="2"/>
                    <a:pt x="29" y="3"/>
                  </a:cubicBezTo>
                  <a:cubicBezTo>
                    <a:pt x="31" y="3"/>
                    <a:pt x="33" y="4"/>
                    <a:pt x="34" y="5"/>
                  </a:cubicBezTo>
                  <a:cubicBezTo>
                    <a:pt x="35" y="6"/>
                    <a:pt x="35" y="7"/>
                    <a:pt x="36" y="7"/>
                  </a:cubicBezTo>
                  <a:cubicBezTo>
                    <a:pt x="37" y="8"/>
                    <a:pt x="38" y="7"/>
                    <a:pt x="39" y="7"/>
                  </a:cubicBezTo>
                  <a:cubicBezTo>
                    <a:pt x="40" y="7"/>
                    <a:pt x="42" y="8"/>
                    <a:pt x="44" y="9"/>
                  </a:cubicBezTo>
                  <a:cubicBezTo>
                    <a:pt x="45" y="9"/>
                    <a:pt x="46" y="11"/>
                    <a:pt x="47" y="10"/>
                  </a:cubicBezTo>
                  <a:cubicBezTo>
                    <a:pt x="48" y="8"/>
                    <a:pt x="45" y="6"/>
                    <a:pt x="46" y="4"/>
                  </a:cubicBezTo>
                  <a:cubicBezTo>
                    <a:pt x="47" y="3"/>
                    <a:pt x="50" y="3"/>
                    <a:pt x="52" y="2"/>
                  </a:cubicBezTo>
                  <a:cubicBezTo>
                    <a:pt x="53" y="2"/>
                    <a:pt x="54" y="3"/>
                    <a:pt x="55" y="3"/>
                  </a:cubicBezTo>
                  <a:cubicBezTo>
                    <a:pt x="56" y="4"/>
                    <a:pt x="58" y="4"/>
                    <a:pt x="59" y="3"/>
                  </a:cubicBezTo>
                  <a:cubicBezTo>
                    <a:pt x="61" y="3"/>
                    <a:pt x="62" y="1"/>
                    <a:pt x="63" y="0"/>
                  </a:cubicBezTo>
                  <a:cubicBezTo>
                    <a:pt x="63" y="1"/>
                    <a:pt x="64" y="3"/>
                    <a:pt x="64" y="4"/>
                  </a:cubicBezTo>
                  <a:cubicBezTo>
                    <a:pt x="64" y="5"/>
                    <a:pt x="65" y="6"/>
                    <a:pt x="64" y="7"/>
                  </a:cubicBezTo>
                  <a:cubicBezTo>
                    <a:pt x="64" y="9"/>
                    <a:pt x="63" y="10"/>
                    <a:pt x="64" y="12"/>
                  </a:cubicBezTo>
                  <a:cubicBezTo>
                    <a:pt x="64" y="13"/>
                    <a:pt x="66" y="13"/>
                    <a:pt x="67" y="14"/>
                  </a:cubicBezTo>
                  <a:cubicBezTo>
                    <a:pt x="68" y="17"/>
                    <a:pt x="69" y="20"/>
                    <a:pt x="68" y="23"/>
                  </a:cubicBezTo>
                  <a:cubicBezTo>
                    <a:pt x="68" y="27"/>
                    <a:pt x="67" y="30"/>
                    <a:pt x="65" y="34"/>
                  </a:cubicBezTo>
                  <a:cubicBezTo>
                    <a:pt x="65" y="34"/>
                    <a:pt x="64" y="33"/>
                    <a:pt x="63" y="33"/>
                  </a:cubicBezTo>
                  <a:cubicBezTo>
                    <a:pt x="61" y="34"/>
                    <a:pt x="59" y="37"/>
                    <a:pt x="57" y="38"/>
                  </a:cubicBezTo>
                  <a:cubicBezTo>
                    <a:pt x="55" y="39"/>
                    <a:pt x="52" y="37"/>
                    <a:pt x="51" y="38"/>
                  </a:cubicBezTo>
                  <a:cubicBezTo>
                    <a:pt x="50" y="39"/>
                    <a:pt x="51" y="41"/>
                    <a:pt x="50" y="42"/>
                  </a:cubicBezTo>
                  <a:cubicBezTo>
                    <a:pt x="49" y="42"/>
                    <a:pt x="47" y="41"/>
                    <a:pt x="46" y="41"/>
                  </a:cubicBezTo>
                  <a:cubicBezTo>
                    <a:pt x="45" y="41"/>
                    <a:pt x="44" y="42"/>
                    <a:pt x="44" y="43"/>
                  </a:cubicBezTo>
                  <a:cubicBezTo>
                    <a:pt x="45" y="45"/>
                    <a:pt x="45" y="47"/>
                    <a:pt x="46" y="48"/>
                  </a:cubicBezTo>
                  <a:cubicBezTo>
                    <a:pt x="46" y="49"/>
                    <a:pt x="48" y="49"/>
                    <a:pt x="48" y="50"/>
                  </a:cubicBezTo>
                  <a:cubicBezTo>
                    <a:pt x="49" y="51"/>
                    <a:pt x="49" y="52"/>
                    <a:pt x="49" y="53"/>
                  </a:cubicBezTo>
                  <a:cubicBezTo>
                    <a:pt x="49" y="54"/>
                    <a:pt x="49" y="56"/>
                    <a:pt x="48" y="56"/>
                  </a:cubicBezTo>
                  <a:cubicBezTo>
                    <a:pt x="46" y="56"/>
                    <a:pt x="45" y="54"/>
                    <a:pt x="43" y="54"/>
                  </a:cubicBezTo>
                  <a:cubicBezTo>
                    <a:pt x="40" y="53"/>
                    <a:pt x="37" y="53"/>
                    <a:pt x="34" y="54"/>
                  </a:cubicBezTo>
                  <a:cubicBezTo>
                    <a:pt x="33" y="54"/>
                    <a:pt x="36" y="57"/>
                    <a:pt x="35" y="58"/>
                  </a:cubicBezTo>
                  <a:cubicBezTo>
                    <a:pt x="34" y="59"/>
                    <a:pt x="33" y="60"/>
                    <a:pt x="31" y="60"/>
                  </a:cubicBezTo>
                  <a:cubicBezTo>
                    <a:pt x="30" y="60"/>
                    <a:pt x="28" y="60"/>
                    <a:pt x="27" y="6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87" name="Freeform 2639">
              <a:extLst>
                <a:ext uri="{FF2B5EF4-FFF2-40B4-BE49-F238E27FC236}">
                  <a16:creationId xmlns:a16="http://schemas.microsoft.com/office/drawing/2014/main" id="{DEB01DB6-F65E-9D4B-AC83-B8D3E2D11223}"/>
                </a:ext>
              </a:extLst>
            </p:cNvPr>
            <p:cNvSpPr>
              <a:spLocks noChangeAspect="1"/>
            </p:cNvSpPr>
            <p:nvPr/>
          </p:nvSpPr>
          <p:spPr bwMode="auto">
            <a:xfrm>
              <a:off x="6673124" y="3943188"/>
              <a:ext cx="169311" cy="364991"/>
            </a:xfrm>
            <a:custGeom>
              <a:avLst/>
              <a:gdLst>
                <a:gd name="T0" fmla="*/ 54 w 101"/>
                <a:gd name="T1" fmla="*/ 232 h 219"/>
                <a:gd name="T2" fmla="*/ 57 w 101"/>
                <a:gd name="T3" fmla="*/ 257 h 219"/>
                <a:gd name="T4" fmla="*/ 64 w 101"/>
                <a:gd name="T5" fmla="*/ 262 h 219"/>
                <a:gd name="T6" fmla="*/ 76 w 101"/>
                <a:gd name="T7" fmla="*/ 249 h 219"/>
                <a:gd name="T8" fmla="*/ 81 w 101"/>
                <a:gd name="T9" fmla="*/ 244 h 219"/>
                <a:gd name="T10" fmla="*/ 80 w 101"/>
                <a:gd name="T11" fmla="*/ 237 h 219"/>
                <a:gd name="T12" fmla="*/ 88 w 101"/>
                <a:gd name="T13" fmla="*/ 231 h 219"/>
                <a:gd name="T14" fmla="*/ 103 w 101"/>
                <a:gd name="T15" fmla="*/ 226 h 219"/>
                <a:gd name="T16" fmla="*/ 115 w 101"/>
                <a:gd name="T17" fmla="*/ 214 h 219"/>
                <a:gd name="T18" fmla="*/ 117 w 101"/>
                <a:gd name="T19" fmla="*/ 193 h 219"/>
                <a:gd name="T20" fmla="*/ 117 w 101"/>
                <a:gd name="T21" fmla="*/ 189 h 219"/>
                <a:gd name="T22" fmla="*/ 118 w 101"/>
                <a:gd name="T23" fmla="*/ 175 h 219"/>
                <a:gd name="T24" fmla="*/ 110 w 101"/>
                <a:gd name="T25" fmla="*/ 143 h 219"/>
                <a:gd name="T26" fmla="*/ 98 w 101"/>
                <a:gd name="T27" fmla="*/ 130 h 219"/>
                <a:gd name="T28" fmla="*/ 85 w 101"/>
                <a:gd name="T29" fmla="*/ 116 h 219"/>
                <a:gd name="T30" fmla="*/ 71 w 101"/>
                <a:gd name="T31" fmla="*/ 96 h 219"/>
                <a:gd name="T32" fmla="*/ 57 w 101"/>
                <a:gd name="T33" fmla="*/ 82 h 219"/>
                <a:gd name="T34" fmla="*/ 69 w 101"/>
                <a:gd name="T35" fmla="*/ 56 h 219"/>
                <a:gd name="T36" fmla="*/ 79 w 101"/>
                <a:gd name="T37" fmla="*/ 44 h 219"/>
                <a:gd name="T38" fmla="*/ 79 w 101"/>
                <a:gd name="T39" fmla="*/ 31 h 219"/>
                <a:gd name="T40" fmla="*/ 69 w 101"/>
                <a:gd name="T41" fmla="*/ 13 h 219"/>
                <a:gd name="T42" fmla="*/ 58 w 101"/>
                <a:gd name="T43" fmla="*/ 8 h 219"/>
                <a:gd name="T44" fmla="*/ 41 w 101"/>
                <a:gd name="T45" fmla="*/ 5 h 219"/>
                <a:gd name="T46" fmla="*/ 29 w 101"/>
                <a:gd name="T47" fmla="*/ 13 h 219"/>
                <a:gd name="T48" fmla="*/ 19 w 101"/>
                <a:gd name="T49" fmla="*/ 18 h 219"/>
                <a:gd name="T50" fmla="*/ 8 w 101"/>
                <a:gd name="T51" fmla="*/ 19 h 219"/>
                <a:gd name="T52" fmla="*/ 0 w 101"/>
                <a:gd name="T53" fmla="*/ 19 h 219"/>
                <a:gd name="T54" fmla="*/ 10 w 101"/>
                <a:gd name="T55" fmla="*/ 28 h 219"/>
                <a:gd name="T56" fmla="*/ 17 w 101"/>
                <a:gd name="T57" fmla="*/ 47 h 219"/>
                <a:gd name="T58" fmla="*/ 30 w 101"/>
                <a:gd name="T59" fmla="*/ 46 h 219"/>
                <a:gd name="T60" fmla="*/ 35 w 101"/>
                <a:gd name="T61" fmla="*/ 54 h 219"/>
                <a:gd name="T62" fmla="*/ 46 w 101"/>
                <a:gd name="T63" fmla="*/ 64 h 219"/>
                <a:gd name="T64" fmla="*/ 34 w 101"/>
                <a:gd name="T65" fmla="*/ 67 h 219"/>
                <a:gd name="T66" fmla="*/ 50 w 101"/>
                <a:gd name="T67" fmla="*/ 84 h 219"/>
                <a:gd name="T68" fmla="*/ 63 w 101"/>
                <a:gd name="T69" fmla="*/ 106 h 219"/>
                <a:gd name="T70" fmla="*/ 75 w 101"/>
                <a:gd name="T71" fmla="*/ 124 h 219"/>
                <a:gd name="T72" fmla="*/ 86 w 101"/>
                <a:gd name="T73" fmla="*/ 136 h 219"/>
                <a:gd name="T74" fmla="*/ 91 w 101"/>
                <a:gd name="T75" fmla="*/ 157 h 219"/>
                <a:gd name="T76" fmla="*/ 92 w 101"/>
                <a:gd name="T77" fmla="*/ 172 h 219"/>
                <a:gd name="T78" fmla="*/ 93 w 101"/>
                <a:gd name="T79" fmla="*/ 198 h 219"/>
                <a:gd name="T80" fmla="*/ 76 w 101"/>
                <a:gd name="T81" fmla="*/ 203 h 219"/>
                <a:gd name="T82" fmla="*/ 68 w 101"/>
                <a:gd name="T83" fmla="*/ 209 h 219"/>
                <a:gd name="T84" fmla="*/ 74 w 101"/>
                <a:gd name="T85" fmla="*/ 221 h 219"/>
                <a:gd name="T86" fmla="*/ 56 w 101"/>
                <a:gd name="T87" fmla="*/ 222 h 219"/>
                <a:gd name="T88" fmla="*/ 47 w 101"/>
                <a:gd name="T89" fmla="*/ 229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88" name="Freeform 2640">
              <a:extLst>
                <a:ext uri="{FF2B5EF4-FFF2-40B4-BE49-F238E27FC236}">
                  <a16:creationId xmlns:a16="http://schemas.microsoft.com/office/drawing/2014/main" id="{D8D7FB0A-BD76-6C4D-861B-837441579A0E}"/>
                </a:ext>
              </a:extLst>
            </p:cNvPr>
            <p:cNvSpPr>
              <a:spLocks noChangeAspect="1"/>
            </p:cNvSpPr>
            <p:nvPr/>
          </p:nvSpPr>
          <p:spPr bwMode="auto">
            <a:xfrm>
              <a:off x="7068648" y="3424152"/>
              <a:ext cx="108248" cy="152658"/>
            </a:xfrm>
            <a:custGeom>
              <a:avLst/>
              <a:gdLst>
                <a:gd name="T0" fmla="*/ 36 w 65"/>
                <a:gd name="T1" fmla="*/ 106 h 92"/>
                <a:gd name="T2" fmla="*/ 30 w 65"/>
                <a:gd name="T3" fmla="*/ 102 h 92"/>
                <a:gd name="T4" fmla="*/ 22 w 65"/>
                <a:gd name="T5" fmla="*/ 110 h 92"/>
                <a:gd name="T6" fmla="*/ 23 w 65"/>
                <a:gd name="T7" fmla="*/ 105 h 92"/>
                <a:gd name="T8" fmla="*/ 18 w 65"/>
                <a:gd name="T9" fmla="*/ 102 h 92"/>
                <a:gd name="T10" fmla="*/ 20 w 65"/>
                <a:gd name="T11" fmla="*/ 98 h 92"/>
                <a:gd name="T12" fmla="*/ 12 w 65"/>
                <a:gd name="T13" fmla="*/ 98 h 92"/>
                <a:gd name="T14" fmla="*/ 13 w 65"/>
                <a:gd name="T15" fmla="*/ 91 h 92"/>
                <a:gd name="T16" fmla="*/ 20 w 65"/>
                <a:gd name="T17" fmla="*/ 88 h 92"/>
                <a:gd name="T18" fmla="*/ 16 w 65"/>
                <a:gd name="T19" fmla="*/ 85 h 92"/>
                <a:gd name="T20" fmla="*/ 20 w 65"/>
                <a:gd name="T21" fmla="*/ 74 h 92"/>
                <a:gd name="T22" fmla="*/ 19 w 65"/>
                <a:gd name="T23" fmla="*/ 71 h 92"/>
                <a:gd name="T24" fmla="*/ 22 w 65"/>
                <a:gd name="T25" fmla="*/ 65 h 92"/>
                <a:gd name="T26" fmla="*/ 17 w 65"/>
                <a:gd name="T27" fmla="*/ 68 h 92"/>
                <a:gd name="T28" fmla="*/ 5 w 65"/>
                <a:gd name="T29" fmla="*/ 68 h 92"/>
                <a:gd name="T30" fmla="*/ 0 w 65"/>
                <a:gd name="T31" fmla="*/ 63 h 92"/>
                <a:gd name="T32" fmla="*/ 14 w 65"/>
                <a:gd name="T33" fmla="*/ 49 h 92"/>
                <a:gd name="T34" fmla="*/ 20 w 65"/>
                <a:gd name="T35" fmla="*/ 44 h 92"/>
                <a:gd name="T36" fmla="*/ 25 w 65"/>
                <a:gd name="T37" fmla="*/ 37 h 92"/>
                <a:gd name="T38" fmla="*/ 25 w 65"/>
                <a:gd name="T39" fmla="*/ 29 h 92"/>
                <a:gd name="T40" fmla="*/ 31 w 65"/>
                <a:gd name="T41" fmla="*/ 26 h 92"/>
                <a:gd name="T42" fmla="*/ 32 w 65"/>
                <a:gd name="T43" fmla="*/ 30 h 92"/>
                <a:gd name="T44" fmla="*/ 38 w 65"/>
                <a:gd name="T45" fmla="*/ 32 h 92"/>
                <a:gd name="T46" fmla="*/ 47 w 65"/>
                <a:gd name="T47" fmla="*/ 32 h 92"/>
                <a:gd name="T48" fmla="*/ 47 w 65"/>
                <a:gd name="T49" fmla="*/ 28 h 92"/>
                <a:gd name="T50" fmla="*/ 47 w 65"/>
                <a:gd name="T51" fmla="*/ 23 h 92"/>
                <a:gd name="T52" fmla="*/ 56 w 65"/>
                <a:gd name="T53" fmla="*/ 23 h 92"/>
                <a:gd name="T54" fmla="*/ 64 w 65"/>
                <a:gd name="T55" fmla="*/ 10 h 92"/>
                <a:gd name="T56" fmla="*/ 67 w 65"/>
                <a:gd name="T57" fmla="*/ 10 h 92"/>
                <a:gd name="T58" fmla="*/ 68 w 65"/>
                <a:gd name="T59" fmla="*/ 1 h 92"/>
                <a:gd name="T60" fmla="*/ 73 w 65"/>
                <a:gd name="T61" fmla="*/ 1 h 92"/>
                <a:gd name="T62" fmla="*/ 74 w 65"/>
                <a:gd name="T63" fmla="*/ 8 h 92"/>
                <a:gd name="T64" fmla="*/ 78 w 65"/>
                <a:gd name="T65" fmla="*/ 13 h 92"/>
                <a:gd name="T66" fmla="*/ 72 w 65"/>
                <a:gd name="T67" fmla="*/ 30 h 92"/>
                <a:gd name="T68" fmla="*/ 73 w 65"/>
                <a:gd name="T69" fmla="*/ 35 h 92"/>
                <a:gd name="T70" fmla="*/ 76 w 65"/>
                <a:gd name="T71" fmla="*/ 45 h 92"/>
                <a:gd name="T72" fmla="*/ 72 w 65"/>
                <a:gd name="T73" fmla="*/ 49 h 92"/>
                <a:gd name="T74" fmla="*/ 66 w 65"/>
                <a:gd name="T75" fmla="*/ 55 h 92"/>
                <a:gd name="T76" fmla="*/ 59 w 65"/>
                <a:gd name="T77" fmla="*/ 63 h 92"/>
                <a:gd name="T78" fmla="*/ 50 w 65"/>
                <a:gd name="T79" fmla="*/ 63 h 92"/>
                <a:gd name="T80" fmla="*/ 49 w 65"/>
                <a:gd name="T81" fmla="*/ 66 h 92"/>
                <a:gd name="T82" fmla="*/ 46 w 65"/>
                <a:gd name="T83" fmla="*/ 66 h 92"/>
                <a:gd name="T84" fmla="*/ 46 w 65"/>
                <a:gd name="T85" fmla="*/ 71 h 92"/>
                <a:gd name="T86" fmla="*/ 48 w 65"/>
                <a:gd name="T87" fmla="*/ 73 h 92"/>
                <a:gd name="T88" fmla="*/ 46 w 65"/>
                <a:gd name="T89" fmla="*/ 79 h 92"/>
                <a:gd name="T90" fmla="*/ 53 w 65"/>
                <a:gd name="T91" fmla="*/ 81 h 92"/>
                <a:gd name="T92" fmla="*/ 65 w 65"/>
                <a:gd name="T93" fmla="*/ 91 h 92"/>
                <a:gd name="T94" fmla="*/ 60 w 65"/>
                <a:gd name="T95" fmla="*/ 97 h 92"/>
                <a:gd name="T96" fmla="*/ 52 w 65"/>
                <a:gd name="T97" fmla="*/ 97 h 92"/>
                <a:gd name="T98" fmla="*/ 46 w 65"/>
                <a:gd name="T99" fmla="*/ 98 h 92"/>
                <a:gd name="T100" fmla="*/ 42 w 65"/>
                <a:gd name="T101" fmla="*/ 103 h 92"/>
                <a:gd name="T102" fmla="*/ 36 w 65"/>
                <a:gd name="T103" fmla="*/ 106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2"/>
                <a:gd name="T158" fmla="*/ 65 w 65"/>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2">
                  <a:moveTo>
                    <a:pt x="30" y="89"/>
                  </a:moveTo>
                  <a:cubicBezTo>
                    <a:pt x="29" y="87"/>
                    <a:pt x="27" y="85"/>
                    <a:pt x="25" y="85"/>
                  </a:cubicBezTo>
                  <a:cubicBezTo>
                    <a:pt x="22" y="86"/>
                    <a:pt x="21" y="90"/>
                    <a:pt x="18" y="92"/>
                  </a:cubicBezTo>
                  <a:cubicBezTo>
                    <a:pt x="17" y="92"/>
                    <a:pt x="20" y="89"/>
                    <a:pt x="19" y="88"/>
                  </a:cubicBezTo>
                  <a:cubicBezTo>
                    <a:pt x="18" y="87"/>
                    <a:pt x="16" y="87"/>
                    <a:pt x="15" y="85"/>
                  </a:cubicBezTo>
                  <a:cubicBezTo>
                    <a:pt x="15" y="84"/>
                    <a:pt x="18" y="83"/>
                    <a:pt x="17" y="82"/>
                  </a:cubicBezTo>
                  <a:cubicBezTo>
                    <a:pt x="15" y="81"/>
                    <a:pt x="12" y="83"/>
                    <a:pt x="10" y="82"/>
                  </a:cubicBezTo>
                  <a:cubicBezTo>
                    <a:pt x="10" y="80"/>
                    <a:pt x="13" y="77"/>
                    <a:pt x="11" y="76"/>
                  </a:cubicBezTo>
                  <a:cubicBezTo>
                    <a:pt x="12" y="74"/>
                    <a:pt x="16" y="76"/>
                    <a:pt x="17" y="74"/>
                  </a:cubicBezTo>
                  <a:cubicBezTo>
                    <a:pt x="18" y="72"/>
                    <a:pt x="13" y="73"/>
                    <a:pt x="13" y="71"/>
                  </a:cubicBezTo>
                  <a:cubicBezTo>
                    <a:pt x="13" y="68"/>
                    <a:pt x="16" y="65"/>
                    <a:pt x="17" y="62"/>
                  </a:cubicBezTo>
                  <a:cubicBezTo>
                    <a:pt x="17" y="61"/>
                    <a:pt x="16" y="60"/>
                    <a:pt x="16" y="59"/>
                  </a:cubicBezTo>
                  <a:cubicBezTo>
                    <a:pt x="16" y="58"/>
                    <a:pt x="19" y="55"/>
                    <a:pt x="18" y="54"/>
                  </a:cubicBezTo>
                  <a:cubicBezTo>
                    <a:pt x="17" y="53"/>
                    <a:pt x="15" y="57"/>
                    <a:pt x="14" y="57"/>
                  </a:cubicBezTo>
                  <a:cubicBezTo>
                    <a:pt x="11" y="58"/>
                    <a:pt x="7" y="58"/>
                    <a:pt x="4" y="57"/>
                  </a:cubicBezTo>
                  <a:cubicBezTo>
                    <a:pt x="2" y="57"/>
                    <a:pt x="1" y="54"/>
                    <a:pt x="0" y="53"/>
                  </a:cubicBezTo>
                  <a:cubicBezTo>
                    <a:pt x="4" y="49"/>
                    <a:pt x="8" y="45"/>
                    <a:pt x="12" y="41"/>
                  </a:cubicBezTo>
                  <a:cubicBezTo>
                    <a:pt x="14" y="39"/>
                    <a:pt x="16" y="39"/>
                    <a:pt x="17" y="37"/>
                  </a:cubicBezTo>
                  <a:cubicBezTo>
                    <a:pt x="19" y="36"/>
                    <a:pt x="21" y="33"/>
                    <a:pt x="21" y="31"/>
                  </a:cubicBezTo>
                  <a:cubicBezTo>
                    <a:pt x="22" y="28"/>
                    <a:pt x="20" y="26"/>
                    <a:pt x="21" y="24"/>
                  </a:cubicBezTo>
                  <a:cubicBezTo>
                    <a:pt x="22" y="22"/>
                    <a:pt x="24" y="22"/>
                    <a:pt x="26" y="22"/>
                  </a:cubicBezTo>
                  <a:cubicBezTo>
                    <a:pt x="27" y="22"/>
                    <a:pt x="27" y="24"/>
                    <a:pt x="27" y="25"/>
                  </a:cubicBezTo>
                  <a:cubicBezTo>
                    <a:pt x="29" y="26"/>
                    <a:pt x="30" y="27"/>
                    <a:pt x="32" y="27"/>
                  </a:cubicBezTo>
                  <a:cubicBezTo>
                    <a:pt x="34" y="27"/>
                    <a:pt x="37" y="28"/>
                    <a:pt x="39" y="27"/>
                  </a:cubicBezTo>
                  <a:cubicBezTo>
                    <a:pt x="40" y="26"/>
                    <a:pt x="39" y="24"/>
                    <a:pt x="39" y="23"/>
                  </a:cubicBezTo>
                  <a:cubicBezTo>
                    <a:pt x="39" y="22"/>
                    <a:pt x="38" y="20"/>
                    <a:pt x="39" y="19"/>
                  </a:cubicBezTo>
                  <a:cubicBezTo>
                    <a:pt x="41" y="18"/>
                    <a:pt x="45" y="21"/>
                    <a:pt x="47" y="19"/>
                  </a:cubicBezTo>
                  <a:cubicBezTo>
                    <a:pt x="51" y="17"/>
                    <a:pt x="51" y="12"/>
                    <a:pt x="53" y="8"/>
                  </a:cubicBezTo>
                  <a:cubicBezTo>
                    <a:pt x="54" y="8"/>
                    <a:pt x="56" y="9"/>
                    <a:pt x="56" y="8"/>
                  </a:cubicBezTo>
                  <a:cubicBezTo>
                    <a:pt x="57" y="6"/>
                    <a:pt x="56" y="3"/>
                    <a:pt x="57" y="1"/>
                  </a:cubicBezTo>
                  <a:cubicBezTo>
                    <a:pt x="58" y="0"/>
                    <a:pt x="60" y="0"/>
                    <a:pt x="61" y="1"/>
                  </a:cubicBezTo>
                  <a:cubicBezTo>
                    <a:pt x="62" y="3"/>
                    <a:pt x="62" y="5"/>
                    <a:pt x="62" y="7"/>
                  </a:cubicBezTo>
                  <a:cubicBezTo>
                    <a:pt x="63" y="8"/>
                    <a:pt x="64" y="9"/>
                    <a:pt x="65" y="11"/>
                  </a:cubicBezTo>
                  <a:cubicBezTo>
                    <a:pt x="64" y="15"/>
                    <a:pt x="61" y="20"/>
                    <a:pt x="60" y="25"/>
                  </a:cubicBezTo>
                  <a:cubicBezTo>
                    <a:pt x="60" y="26"/>
                    <a:pt x="61" y="28"/>
                    <a:pt x="61" y="29"/>
                  </a:cubicBezTo>
                  <a:cubicBezTo>
                    <a:pt x="62" y="32"/>
                    <a:pt x="63" y="35"/>
                    <a:pt x="63" y="38"/>
                  </a:cubicBezTo>
                  <a:cubicBezTo>
                    <a:pt x="63" y="39"/>
                    <a:pt x="61" y="40"/>
                    <a:pt x="60" y="41"/>
                  </a:cubicBezTo>
                  <a:cubicBezTo>
                    <a:pt x="57" y="41"/>
                    <a:pt x="57" y="44"/>
                    <a:pt x="55" y="46"/>
                  </a:cubicBezTo>
                  <a:cubicBezTo>
                    <a:pt x="52" y="48"/>
                    <a:pt x="51" y="51"/>
                    <a:pt x="49" y="53"/>
                  </a:cubicBezTo>
                  <a:cubicBezTo>
                    <a:pt x="47" y="54"/>
                    <a:pt x="44" y="52"/>
                    <a:pt x="42" y="53"/>
                  </a:cubicBezTo>
                  <a:cubicBezTo>
                    <a:pt x="41" y="53"/>
                    <a:pt x="42" y="55"/>
                    <a:pt x="41" y="55"/>
                  </a:cubicBezTo>
                  <a:cubicBezTo>
                    <a:pt x="41" y="56"/>
                    <a:pt x="39" y="55"/>
                    <a:pt x="38" y="55"/>
                  </a:cubicBezTo>
                  <a:cubicBezTo>
                    <a:pt x="38" y="56"/>
                    <a:pt x="38" y="58"/>
                    <a:pt x="38" y="59"/>
                  </a:cubicBezTo>
                  <a:cubicBezTo>
                    <a:pt x="39" y="60"/>
                    <a:pt x="40" y="60"/>
                    <a:pt x="40" y="61"/>
                  </a:cubicBezTo>
                  <a:cubicBezTo>
                    <a:pt x="40" y="63"/>
                    <a:pt x="37" y="64"/>
                    <a:pt x="38" y="66"/>
                  </a:cubicBezTo>
                  <a:cubicBezTo>
                    <a:pt x="39" y="68"/>
                    <a:pt x="43" y="67"/>
                    <a:pt x="44" y="68"/>
                  </a:cubicBezTo>
                  <a:cubicBezTo>
                    <a:pt x="48" y="71"/>
                    <a:pt x="51" y="73"/>
                    <a:pt x="54" y="76"/>
                  </a:cubicBezTo>
                  <a:cubicBezTo>
                    <a:pt x="53" y="78"/>
                    <a:pt x="52" y="80"/>
                    <a:pt x="50" y="81"/>
                  </a:cubicBezTo>
                  <a:cubicBezTo>
                    <a:pt x="48" y="82"/>
                    <a:pt x="45" y="80"/>
                    <a:pt x="43" y="81"/>
                  </a:cubicBezTo>
                  <a:cubicBezTo>
                    <a:pt x="41" y="81"/>
                    <a:pt x="39" y="81"/>
                    <a:pt x="38" y="82"/>
                  </a:cubicBezTo>
                  <a:cubicBezTo>
                    <a:pt x="37" y="83"/>
                    <a:pt x="37" y="85"/>
                    <a:pt x="35" y="86"/>
                  </a:cubicBezTo>
                  <a:cubicBezTo>
                    <a:pt x="34" y="87"/>
                    <a:pt x="32" y="88"/>
                    <a:pt x="30" y="8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89" name="Freeform 2642">
              <a:extLst>
                <a:ext uri="{FF2B5EF4-FFF2-40B4-BE49-F238E27FC236}">
                  <a16:creationId xmlns:a16="http://schemas.microsoft.com/office/drawing/2014/main" id="{4C7A0559-3BDD-D747-BDFE-2AB63A44CB14}"/>
                </a:ext>
              </a:extLst>
            </p:cNvPr>
            <p:cNvSpPr>
              <a:spLocks noChangeAspect="1"/>
            </p:cNvSpPr>
            <p:nvPr/>
          </p:nvSpPr>
          <p:spPr bwMode="auto">
            <a:xfrm>
              <a:off x="4998053" y="3041118"/>
              <a:ext cx="185965" cy="145719"/>
            </a:xfrm>
            <a:custGeom>
              <a:avLst/>
              <a:gdLst>
                <a:gd name="T0" fmla="*/ 8 w 112"/>
                <a:gd name="T1" fmla="*/ 99 h 88"/>
                <a:gd name="T2" fmla="*/ 8 w 112"/>
                <a:gd name="T3" fmla="*/ 87 h 88"/>
                <a:gd name="T4" fmla="*/ 5 w 112"/>
                <a:gd name="T5" fmla="*/ 87 h 88"/>
                <a:gd name="T6" fmla="*/ 2 w 112"/>
                <a:gd name="T7" fmla="*/ 85 h 88"/>
                <a:gd name="T8" fmla="*/ 4 w 112"/>
                <a:gd name="T9" fmla="*/ 78 h 88"/>
                <a:gd name="T10" fmla="*/ 6 w 112"/>
                <a:gd name="T11" fmla="*/ 75 h 88"/>
                <a:gd name="T12" fmla="*/ 8 w 112"/>
                <a:gd name="T13" fmla="*/ 72 h 88"/>
                <a:gd name="T14" fmla="*/ 8 w 112"/>
                <a:gd name="T15" fmla="*/ 62 h 88"/>
                <a:gd name="T16" fmla="*/ 6 w 112"/>
                <a:gd name="T17" fmla="*/ 58 h 88"/>
                <a:gd name="T18" fmla="*/ 1 w 112"/>
                <a:gd name="T19" fmla="*/ 55 h 88"/>
                <a:gd name="T20" fmla="*/ 1 w 112"/>
                <a:gd name="T21" fmla="*/ 49 h 88"/>
                <a:gd name="T22" fmla="*/ 7 w 112"/>
                <a:gd name="T23" fmla="*/ 50 h 88"/>
                <a:gd name="T24" fmla="*/ 13 w 112"/>
                <a:gd name="T25" fmla="*/ 48 h 88"/>
                <a:gd name="T26" fmla="*/ 19 w 112"/>
                <a:gd name="T27" fmla="*/ 48 h 88"/>
                <a:gd name="T28" fmla="*/ 23 w 112"/>
                <a:gd name="T29" fmla="*/ 42 h 88"/>
                <a:gd name="T30" fmla="*/ 34 w 112"/>
                <a:gd name="T31" fmla="*/ 42 h 88"/>
                <a:gd name="T32" fmla="*/ 32 w 112"/>
                <a:gd name="T33" fmla="*/ 36 h 88"/>
                <a:gd name="T34" fmla="*/ 36 w 112"/>
                <a:gd name="T35" fmla="*/ 26 h 88"/>
                <a:gd name="T36" fmla="*/ 47 w 112"/>
                <a:gd name="T37" fmla="*/ 24 h 88"/>
                <a:gd name="T38" fmla="*/ 47 w 112"/>
                <a:gd name="T39" fmla="*/ 16 h 88"/>
                <a:gd name="T40" fmla="*/ 51 w 112"/>
                <a:gd name="T41" fmla="*/ 11 h 88"/>
                <a:gd name="T42" fmla="*/ 59 w 112"/>
                <a:gd name="T43" fmla="*/ 12 h 88"/>
                <a:gd name="T44" fmla="*/ 62 w 112"/>
                <a:gd name="T45" fmla="*/ 5 h 88"/>
                <a:gd name="T46" fmla="*/ 66 w 112"/>
                <a:gd name="T47" fmla="*/ 1 h 88"/>
                <a:gd name="T48" fmla="*/ 73 w 112"/>
                <a:gd name="T49" fmla="*/ 1 h 88"/>
                <a:gd name="T50" fmla="*/ 75 w 112"/>
                <a:gd name="T51" fmla="*/ 5 h 88"/>
                <a:gd name="T52" fmla="*/ 83 w 112"/>
                <a:gd name="T53" fmla="*/ 5 h 88"/>
                <a:gd name="T54" fmla="*/ 84 w 112"/>
                <a:gd name="T55" fmla="*/ 11 h 88"/>
                <a:gd name="T56" fmla="*/ 93 w 112"/>
                <a:gd name="T57" fmla="*/ 8 h 88"/>
                <a:gd name="T58" fmla="*/ 108 w 112"/>
                <a:gd name="T59" fmla="*/ 13 h 88"/>
                <a:gd name="T60" fmla="*/ 106 w 112"/>
                <a:gd name="T61" fmla="*/ 30 h 88"/>
                <a:gd name="T62" fmla="*/ 110 w 112"/>
                <a:gd name="T63" fmla="*/ 35 h 88"/>
                <a:gd name="T64" fmla="*/ 111 w 112"/>
                <a:gd name="T65" fmla="*/ 39 h 88"/>
                <a:gd name="T66" fmla="*/ 121 w 112"/>
                <a:gd name="T67" fmla="*/ 45 h 88"/>
                <a:gd name="T68" fmla="*/ 121 w 112"/>
                <a:gd name="T69" fmla="*/ 53 h 88"/>
                <a:gd name="T70" fmla="*/ 128 w 112"/>
                <a:gd name="T71" fmla="*/ 55 h 88"/>
                <a:gd name="T72" fmla="*/ 134 w 112"/>
                <a:gd name="T73" fmla="*/ 62 h 88"/>
                <a:gd name="T74" fmla="*/ 127 w 112"/>
                <a:gd name="T75" fmla="*/ 67 h 88"/>
                <a:gd name="T76" fmla="*/ 122 w 112"/>
                <a:gd name="T77" fmla="*/ 67 h 88"/>
                <a:gd name="T78" fmla="*/ 117 w 112"/>
                <a:gd name="T79" fmla="*/ 63 h 88"/>
                <a:gd name="T80" fmla="*/ 112 w 112"/>
                <a:gd name="T81" fmla="*/ 68 h 88"/>
                <a:gd name="T82" fmla="*/ 117 w 112"/>
                <a:gd name="T83" fmla="*/ 75 h 88"/>
                <a:gd name="T84" fmla="*/ 120 w 112"/>
                <a:gd name="T85" fmla="*/ 86 h 88"/>
                <a:gd name="T86" fmla="*/ 110 w 112"/>
                <a:gd name="T87" fmla="*/ 89 h 88"/>
                <a:gd name="T88" fmla="*/ 106 w 112"/>
                <a:gd name="T89" fmla="*/ 97 h 88"/>
                <a:gd name="T90" fmla="*/ 103 w 112"/>
                <a:gd name="T91" fmla="*/ 104 h 88"/>
                <a:gd name="T92" fmla="*/ 97 w 112"/>
                <a:gd name="T93" fmla="*/ 101 h 88"/>
                <a:gd name="T94" fmla="*/ 91 w 112"/>
                <a:gd name="T95" fmla="*/ 101 h 88"/>
                <a:gd name="T96" fmla="*/ 85 w 112"/>
                <a:gd name="T97" fmla="*/ 100 h 88"/>
                <a:gd name="T98" fmla="*/ 79 w 112"/>
                <a:gd name="T99" fmla="*/ 101 h 88"/>
                <a:gd name="T100" fmla="*/ 73 w 112"/>
                <a:gd name="T101" fmla="*/ 100 h 88"/>
                <a:gd name="T102" fmla="*/ 66 w 112"/>
                <a:gd name="T103" fmla="*/ 103 h 88"/>
                <a:gd name="T104" fmla="*/ 62 w 112"/>
                <a:gd name="T105" fmla="*/ 100 h 88"/>
                <a:gd name="T106" fmla="*/ 53 w 112"/>
                <a:gd name="T107" fmla="*/ 95 h 88"/>
                <a:gd name="T108" fmla="*/ 45 w 112"/>
                <a:gd name="T109" fmla="*/ 95 h 88"/>
                <a:gd name="T110" fmla="*/ 38 w 112"/>
                <a:gd name="T111" fmla="*/ 93 h 88"/>
                <a:gd name="T112" fmla="*/ 26 w 112"/>
                <a:gd name="T113" fmla="*/ 93 h 88"/>
                <a:gd name="T114" fmla="*/ 18 w 112"/>
                <a:gd name="T115" fmla="*/ 93 h 88"/>
                <a:gd name="T116" fmla="*/ 16 w 112"/>
                <a:gd name="T117" fmla="*/ 100 h 88"/>
                <a:gd name="T118" fmla="*/ 8 w 112"/>
                <a:gd name="T119" fmla="*/ 99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90" name="Freeform 2643">
              <a:extLst>
                <a:ext uri="{FF2B5EF4-FFF2-40B4-BE49-F238E27FC236}">
                  <a16:creationId xmlns:a16="http://schemas.microsoft.com/office/drawing/2014/main" id="{79E2FAA6-FBE7-844A-8722-25E3BE74CC95}"/>
                </a:ext>
              </a:extLst>
            </p:cNvPr>
            <p:cNvSpPr>
              <a:spLocks noChangeAspect="1"/>
            </p:cNvSpPr>
            <p:nvPr/>
          </p:nvSpPr>
          <p:spPr bwMode="auto">
            <a:xfrm>
              <a:off x="4820414" y="3082754"/>
              <a:ext cx="199843" cy="169311"/>
            </a:xfrm>
            <a:custGeom>
              <a:avLst/>
              <a:gdLst>
                <a:gd name="T0" fmla="*/ 137 w 120"/>
                <a:gd name="T1" fmla="*/ 57 h 102"/>
                <a:gd name="T2" fmla="*/ 131 w 120"/>
                <a:gd name="T3" fmla="*/ 55 h 102"/>
                <a:gd name="T4" fmla="*/ 134 w 120"/>
                <a:gd name="T5" fmla="*/ 45 h 102"/>
                <a:gd name="T6" fmla="*/ 137 w 120"/>
                <a:gd name="T7" fmla="*/ 32 h 102"/>
                <a:gd name="T8" fmla="*/ 130 w 120"/>
                <a:gd name="T9" fmla="*/ 25 h 102"/>
                <a:gd name="T10" fmla="*/ 124 w 120"/>
                <a:gd name="T11" fmla="*/ 14 h 102"/>
                <a:gd name="T12" fmla="*/ 109 w 120"/>
                <a:gd name="T13" fmla="*/ 12 h 102"/>
                <a:gd name="T14" fmla="*/ 82 w 120"/>
                <a:gd name="T15" fmla="*/ 10 h 102"/>
                <a:gd name="T16" fmla="*/ 74 w 120"/>
                <a:gd name="T17" fmla="*/ 17 h 102"/>
                <a:gd name="T18" fmla="*/ 77 w 120"/>
                <a:gd name="T19" fmla="*/ 12 h 102"/>
                <a:gd name="T20" fmla="*/ 77 w 120"/>
                <a:gd name="T21" fmla="*/ 10 h 102"/>
                <a:gd name="T22" fmla="*/ 62 w 120"/>
                <a:gd name="T23" fmla="*/ 13 h 102"/>
                <a:gd name="T24" fmla="*/ 59 w 120"/>
                <a:gd name="T25" fmla="*/ 5 h 102"/>
                <a:gd name="T26" fmla="*/ 53 w 120"/>
                <a:gd name="T27" fmla="*/ 0 h 102"/>
                <a:gd name="T28" fmla="*/ 38 w 120"/>
                <a:gd name="T29" fmla="*/ 6 h 102"/>
                <a:gd name="T30" fmla="*/ 28 w 120"/>
                <a:gd name="T31" fmla="*/ 12 h 102"/>
                <a:gd name="T32" fmla="*/ 6 w 120"/>
                <a:gd name="T33" fmla="*/ 18 h 102"/>
                <a:gd name="T34" fmla="*/ 6 w 120"/>
                <a:gd name="T35" fmla="*/ 20 h 102"/>
                <a:gd name="T36" fmla="*/ 1 w 120"/>
                <a:gd name="T37" fmla="*/ 23 h 102"/>
                <a:gd name="T38" fmla="*/ 0 w 120"/>
                <a:gd name="T39" fmla="*/ 41 h 102"/>
                <a:gd name="T40" fmla="*/ 5 w 120"/>
                <a:gd name="T41" fmla="*/ 53 h 102"/>
                <a:gd name="T42" fmla="*/ 6 w 120"/>
                <a:gd name="T43" fmla="*/ 65 h 102"/>
                <a:gd name="T44" fmla="*/ 12 w 120"/>
                <a:gd name="T45" fmla="*/ 75 h 102"/>
                <a:gd name="T46" fmla="*/ 17 w 120"/>
                <a:gd name="T47" fmla="*/ 81 h 102"/>
                <a:gd name="T48" fmla="*/ 23 w 120"/>
                <a:gd name="T49" fmla="*/ 84 h 102"/>
                <a:gd name="T50" fmla="*/ 32 w 120"/>
                <a:gd name="T51" fmla="*/ 87 h 102"/>
                <a:gd name="T52" fmla="*/ 37 w 120"/>
                <a:gd name="T53" fmla="*/ 99 h 102"/>
                <a:gd name="T54" fmla="*/ 40 w 120"/>
                <a:gd name="T55" fmla="*/ 92 h 102"/>
                <a:gd name="T56" fmla="*/ 48 w 120"/>
                <a:gd name="T57" fmla="*/ 96 h 102"/>
                <a:gd name="T58" fmla="*/ 50 w 120"/>
                <a:gd name="T59" fmla="*/ 98 h 102"/>
                <a:gd name="T60" fmla="*/ 58 w 120"/>
                <a:gd name="T61" fmla="*/ 100 h 102"/>
                <a:gd name="T62" fmla="*/ 65 w 120"/>
                <a:gd name="T63" fmla="*/ 108 h 102"/>
                <a:gd name="T64" fmla="*/ 73 w 120"/>
                <a:gd name="T65" fmla="*/ 114 h 102"/>
                <a:gd name="T66" fmla="*/ 83 w 120"/>
                <a:gd name="T67" fmla="*/ 115 h 102"/>
                <a:gd name="T68" fmla="*/ 86 w 120"/>
                <a:gd name="T69" fmla="*/ 117 h 102"/>
                <a:gd name="T70" fmla="*/ 97 w 120"/>
                <a:gd name="T71" fmla="*/ 114 h 102"/>
                <a:gd name="T72" fmla="*/ 104 w 120"/>
                <a:gd name="T73" fmla="*/ 112 h 102"/>
                <a:gd name="T74" fmla="*/ 116 w 120"/>
                <a:gd name="T75" fmla="*/ 118 h 102"/>
                <a:gd name="T76" fmla="*/ 127 w 120"/>
                <a:gd name="T77" fmla="*/ 121 h 102"/>
                <a:gd name="T78" fmla="*/ 125 w 120"/>
                <a:gd name="T79" fmla="*/ 117 h 102"/>
                <a:gd name="T80" fmla="*/ 124 w 120"/>
                <a:gd name="T81" fmla="*/ 109 h 102"/>
                <a:gd name="T82" fmla="*/ 138 w 120"/>
                <a:gd name="T83" fmla="*/ 97 h 102"/>
                <a:gd name="T84" fmla="*/ 144 w 120"/>
                <a:gd name="T85" fmla="*/ 91 h 102"/>
                <a:gd name="T86" fmla="*/ 143 w 120"/>
                <a:gd name="T87" fmla="*/ 85 h 102"/>
                <a:gd name="T88" fmla="*/ 137 w 120"/>
                <a:gd name="T89" fmla="*/ 69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91" name="Freeform 2644">
              <a:extLst>
                <a:ext uri="{FF2B5EF4-FFF2-40B4-BE49-F238E27FC236}">
                  <a16:creationId xmlns:a16="http://schemas.microsoft.com/office/drawing/2014/main" id="{61178935-A014-A049-9D70-AED5BEDDEFC1}"/>
                </a:ext>
              </a:extLst>
            </p:cNvPr>
            <p:cNvSpPr>
              <a:spLocks noChangeAspect="1"/>
            </p:cNvSpPr>
            <p:nvPr/>
          </p:nvSpPr>
          <p:spPr bwMode="auto">
            <a:xfrm>
              <a:off x="4930049" y="3074427"/>
              <a:ext cx="58288" cy="24980"/>
            </a:xfrm>
            <a:custGeom>
              <a:avLst/>
              <a:gdLst>
                <a:gd name="T0" fmla="*/ 38 w 35"/>
                <a:gd name="T1" fmla="*/ 16 h 15"/>
                <a:gd name="T2" fmla="*/ 30 w 35"/>
                <a:gd name="T3" fmla="*/ 18 h 15"/>
                <a:gd name="T4" fmla="*/ 23 w 35"/>
                <a:gd name="T5" fmla="*/ 17 h 15"/>
                <a:gd name="T6" fmla="*/ 2 w 35"/>
                <a:gd name="T7" fmla="*/ 16 h 15"/>
                <a:gd name="T8" fmla="*/ 8 w 35"/>
                <a:gd name="T9" fmla="*/ 12 h 15"/>
                <a:gd name="T10" fmla="*/ 7 w 35"/>
                <a:gd name="T11" fmla="*/ 11 h 15"/>
                <a:gd name="T12" fmla="*/ 2 w 35"/>
                <a:gd name="T13" fmla="*/ 12 h 15"/>
                <a:gd name="T14" fmla="*/ 1 w 35"/>
                <a:gd name="T15" fmla="*/ 7 h 15"/>
                <a:gd name="T16" fmla="*/ 7 w 35"/>
                <a:gd name="T17" fmla="*/ 6 h 15"/>
                <a:gd name="T18" fmla="*/ 13 w 35"/>
                <a:gd name="T19" fmla="*/ 1 h 15"/>
                <a:gd name="T20" fmla="*/ 13 w 35"/>
                <a:gd name="T21" fmla="*/ 2 h 15"/>
                <a:gd name="T22" fmla="*/ 11 w 35"/>
                <a:gd name="T23" fmla="*/ 6 h 15"/>
                <a:gd name="T24" fmla="*/ 19 w 35"/>
                <a:gd name="T25" fmla="*/ 6 h 15"/>
                <a:gd name="T26" fmla="*/ 19 w 35"/>
                <a:gd name="T27" fmla="*/ 1 h 15"/>
                <a:gd name="T28" fmla="*/ 22 w 35"/>
                <a:gd name="T29" fmla="*/ 0 h 15"/>
                <a:gd name="T30" fmla="*/ 28 w 35"/>
                <a:gd name="T31" fmla="*/ 4 h 15"/>
                <a:gd name="T32" fmla="*/ 32 w 35"/>
                <a:gd name="T33" fmla="*/ 4 h 15"/>
                <a:gd name="T34" fmla="*/ 35 w 35"/>
                <a:gd name="T35" fmla="*/ 2 h 15"/>
                <a:gd name="T36" fmla="*/ 41 w 35"/>
                <a:gd name="T37" fmla="*/ 6 h 15"/>
                <a:gd name="T38" fmla="*/ 41 w 35"/>
                <a:gd name="T39" fmla="*/ 11 h 15"/>
                <a:gd name="T40" fmla="*/ 38 w 35"/>
                <a:gd name="T41" fmla="*/ 1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92" name="Freeform 2645">
              <a:extLst>
                <a:ext uri="{FF2B5EF4-FFF2-40B4-BE49-F238E27FC236}">
                  <a16:creationId xmlns:a16="http://schemas.microsoft.com/office/drawing/2014/main" id="{923B4D7F-1858-C345-98C2-DDB9F3E938B2}"/>
                </a:ext>
              </a:extLst>
            </p:cNvPr>
            <p:cNvSpPr>
              <a:spLocks noChangeAspect="1"/>
            </p:cNvSpPr>
            <p:nvPr/>
          </p:nvSpPr>
          <p:spPr bwMode="auto">
            <a:xfrm>
              <a:off x="4949478" y="3031404"/>
              <a:ext cx="116575" cy="79105"/>
            </a:xfrm>
            <a:custGeom>
              <a:avLst/>
              <a:gdLst>
                <a:gd name="T0" fmla="*/ 7 w 70"/>
                <a:gd name="T1" fmla="*/ 31 h 48"/>
                <a:gd name="T2" fmla="*/ 5 w 70"/>
                <a:gd name="T3" fmla="*/ 24 h 48"/>
                <a:gd name="T4" fmla="*/ 1 w 70"/>
                <a:gd name="T5" fmla="*/ 17 h 48"/>
                <a:gd name="T6" fmla="*/ 0 w 70"/>
                <a:gd name="T7" fmla="*/ 11 h 48"/>
                <a:gd name="T8" fmla="*/ 5 w 70"/>
                <a:gd name="T9" fmla="*/ 6 h 48"/>
                <a:gd name="T10" fmla="*/ 14 w 70"/>
                <a:gd name="T11" fmla="*/ 1 h 48"/>
                <a:gd name="T12" fmla="*/ 29 w 70"/>
                <a:gd name="T13" fmla="*/ 4 h 48"/>
                <a:gd name="T14" fmla="*/ 43 w 70"/>
                <a:gd name="T15" fmla="*/ 5 h 48"/>
                <a:gd name="T16" fmla="*/ 48 w 70"/>
                <a:gd name="T17" fmla="*/ 7 h 48"/>
                <a:gd name="T18" fmla="*/ 55 w 70"/>
                <a:gd name="T19" fmla="*/ 5 h 48"/>
                <a:gd name="T20" fmla="*/ 62 w 70"/>
                <a:gd name="T21" fmla="*/ 10 h 48"/>
                <a:gd name="T22" fmla="*/ 72 w 70"/>
                <a:gd name="T23" fmla="*/ 15 h 48"/>
                <a:gd name="T24" fmla="*/ 82 w 70"/>
                <a:gd name="T25" fmla="*/ 23 h 48"/>
                <a:gd name="T26" fmla="*/ 82 w 70"/>
                <a:gd name="T27" fmla="*/ 31 h 48"/>
                <a:gd name="T28" fmla="*/ 71 w 70"/>
                <a:gd name="T29" fmla="*/ 33 h 48"/>
                <a:gd name="T30" fmla="*/ 67 w 70"/>
                <a:gd name="T31" fmla="*/ 43 h 48"/>
                <a:gd name="T32" fmla="*/ 68 w 70"/>
                <a:gd name="T33" fmla="*/ 49 h 48"/>
                <a:gd name="T34" fmla="*/ 58 w 70"/>
                <a:gd name="T35" fmla="*/ 49 h 48"/>
                <a:gd name="T36" fmla="*/ 54 w 70"/>
                <a:gd name="T37" fmla="*/ 55 h 48"/>
                <a:gd name="T38" fmla="*/ 48 w 70"/>
                <a:gd name="T39" fmla="*/ 55 h 48"/>
                <a:gd name="T40" fmla="*/ 42 w 70"/>
                <a:gd name="T41" fmla="*/ 57 h 48"/>
                <a:gd name="T42" fmla="*/ 36 w 70"/>
                <a:gd name="T43" fmla="*/ 56 h 48"/>
                <a:gd name="T44" fmla="*/ 30 w 70"/>
                <a:gd name="T45" fmla="*/ 51 h 48"/>
                <a:gd name="T46" fmla="*/ 24 w 70"/>
                <a:gd name="T47" fmla="*/ 46 h 48"/>
                <a:gd name="T48" fmla="*/ 26 w 70"/>
                <a:gd name="T49" fmla="*/ 42 h 48"/>
                <a:gd name="T50" fmla="*/ 26 w 70"/>
                <a:gd name="T51" fmla="*/ 37 h 48"/>
                <a:gd name="T52" fmla="*/ 20 w 70"/>
                <a:gd name="T53" fmla="*/ 33 h 48"/>
                <a:gd name="T54" fmla="*/ 18 w 70"/>
                <a:gd name="T55" fmla="*/ 34 h 48"/>
                <a:gd name="T56" fmla="*/ 13 w 70"/>
                <a:gd name="T57" fmla="*/ 34 h 48"/>
                <a:gd name="T58" fmla="*/ 7 w 70"/>
                <a:gd name="T59" fmla="*/ 31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93" name="Freeform 2646">
              <a:extLst>
                <a:ext uri="{FF2B5EF4-FFF2-40B4-BE49-F238E27FC236}">
                  <a16:creationId xmlns:a16="http://schemas.microsoft.com/office/drawing/2014/main" id="{89C1605C-C044-3C4A-A400-82D9463BFF10}"/>
                </a:ext>
              </a:extLst>
            </p:cNvPr>
            <p:cNvSpPr>
              <a:spLocks noChangeAspect="1"/>
            </p:cNvSpPr>
            <p:nvPr/>
          </p:nvSpPr>
          <p:spPr bwMode="auto">
            <a:xfrm>
              <a:off x="4948092" y="2978667"/>
              <a:ext cx="142944" cy="83268"/>
            </a:xfrm>
            <a:custGeom>
              <a:avLst/>
              <a:gdLst>
                <a:gd name="T0" fmla="*/ 87 w 86"/>
                <a:gd name="T1" fmla="*/ 11 h 50"/>
                <a:gd name="T2" fmla="*/ 84 w 86"/>
                <a:gd name="T3" fmla="*/ 11 h 50"/>
                <a:gd name="T4" fmla="*/ 79 w 86"/>
                <a:gd name="T5" fmla="*/ 13 h 50"/>
                <a:gd name="T6" fmla="*/ 71 w 86"/>
                <a:gd name="T7" fmla="*/ 7 h 50"/>
                <a:gd name="T8" fmla="*/ 60 w 86"/>
                <a:gd name="T9" fmla="*/ 2 h 50"/>
                <a:gd name="T10" fmla="*/ 55 w 86"/>
                <a:gd name="T11" fmla="*/ 1 h 50"/>
                <a:gd name="T12" fmla="*/ 47 w 86"/>
                <a:gd name="T13" fmla="*/ 6 h 50"/>
                <a:gd name="T14" fmla="*/ 49 w 86"/>
                <a:gd name="T15" fmla="*/ 17 h 50"/>
                <a:gd name="T16" fmla="*/ 44 w 86"/>
                <a:gd name="T17" fmla="*/ 24 h 50"/>
                <a:gd name="T18" fmla="*/ 35 w 86"/>
                <a:gd name="T19" fmla="*/ 28 h 50"/>
                <a:gd name="T20" fmla="*/ 29 w 86"/>
                <a:gd name="T21" fmla="*/ 19 h 50"/>
                <a:gd name="T22" fmla="*/ 23 w 86"/>
                <a:gd name="T23" fmla="*/ 13 h 50"/>
                <a:gd name="T24" fmla="*/ 22 w 86"/>
                <a:gd name="T25" fmla="*/ 10 h 50"/>
                <a:gd name="T26" fmla="*/ 11 w 86"/>
                <a:gd name="T27" fmla="*/ 14 h 50"/>
                <a:gd name="T28" fmla="*/ 7 w 86"/>
                <a:gd name="T29" fmla="*/ 19 h 50"/>
                <a:gd name="T30" fmla="*/ 1 w 86"/>
                <a:gd name="T31" fmla="*/ 34 h 50"/>
                <a:gd name="T32" fmla="*/ 1 w 86"/>
                <a:gd name="T33" fmla="*/ 48 h 50"/>
                <a:gd name="T34" fmla="*/ 6 w 86"/>
                <a:gd name="T35" fmla="*/ 43 h 50"/>
                <a:gd name="T36" fmla="*/ 16 w 86"/>
                <a:gd name="T37" fmla="*/ 38 h 50"/>
                <a:gd name="T38" fmla="*/ 30 w 86"/>
                <a:gd name="T39" fmla="*/ 41 h 50"/>
                <a:gd name="T40" fmla="*/ 44 w 86"/>
                <a:gd name="T41" fmla="*/ 42 h 50"/>
                <a:gd name="T42" fmla="*/ 49 w 86"/>
                <a:gd name="T43" fmla="*/ 44 h 50"/>
                <a:gd name="T44" fmla="*/ 56 w 86"/>
                <a:gd name="T45" fmla="*/ 42 h 50"/>
                <a:gd name="T46" fmla="*/ 63 w 86"/>
                <a:gd name="T47" fmla="*/ 47 h 50"/>
                <a:gd name="T48" fmla="*/ 73 w 86"/>
                <a:gd name="T49" fmla="*/ 53 h 50"/>
                <a:gd name="T50" fmla="*/ 83 w 86"/>
                <a:gd name="T51" fmla="*/ 60 h 50"/>
                <a:gd name="T52" fmla="*/ 87 w 86"/>
                <a:gd name="T53" fmla="*/ 55 h 50"/>
                <a:gd name="T54" fmla="*/ 95 w 86"/>
                <a:gd name="T55" fmla="*/ 56 h 50"/>
                <a:gd name="T56" fmla="*/ 98 w 86"/>
                <a:gd name="T57" fmla="*/ 49 h 50"/>
                <a:gd name="T58" fmla="*/ 102 w 86"/>
                <a:gd name="T59" fmla="*/ 46 h 50"/>
                <a:gd name="T60" fmla="*/ 103 w 86"/>
                <a:gd name="T61" fmla="*/ 41 h 50"/>
                <a:gd name="T62" fmla="*/ 96 w 86"/>
                <a:gd name="T63" fmla="*/ 29 h 50"/>
                <a:gd name="T64" fmla="*/ 96 w 86"/>
                <a:gd name="T65" fmla="*/ 20 h 50"/>
                <a:gd name="T66" fmla="*/ 92 w 86"/>
                <a:gd name="T67" fmla="*/ 16 h 50"/>
                <a:gd name="T68" fmla="*/ 87 w 86"/>
                <a:gd name="T69" fmla="*/ 1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94" name="Freeform 2647">
              <a:extLst>
                <a:ext uri="{FF2B5EF4-FFF2-40B4-BE49-F238E27FC236}">
                  <a16:creationId xmlns:a16="http://schemas.microsoft.com/office/drawing/2014/main" id="{982C3259-3041-9945-8F09-67B6B39659E2}"/>
                </a:ext>
              </a:extLst>
            </p:cNvPr>
            <p:cNvSpPr>
              <a:spLocks noChangeAspect="1"/>
            </p:cNvSpPr>
            <p:nvPr/>
          </p:nvSpPr>
          <p:spPr bwMode="auto">
            <a:xfrm>
              <a:off x="4992501" y="2935645"/>
              <a:ext cx="88819" cy="62451"/>
            </a:xfrm>
            <a:custGeom>
              <a:avLst/>
              <a:gdLst>
                <a:gd name="T0" fmla="*/ 56 w 53"/>
                <a:gd name="T1" fmla="*/ 43 h 37"/>
                <a:gd name="T2" fmla="*/ 52 w 53"/>
                <a:gd name="T3" fmla="*/ 43 h 37"/>
                <a:gd name="T4" fmla="*/ 47 w 53"/>
                <a:gd name="T5" fmla="*/ 45 h 37"/>
                <a:gd name="T6" fmla="*/ 39 w 53"/>
                <a:gd name="T7" fmla="*/ 39 h 37"/>
                <a:gd name="T8" fmla="*/ 28 w 53"/>
                <a:gd name="T9" fmla="*/ 34 h 37"/>
                <a:gd name="T10" fmla="*/ 23 w 53"/>
                <a:gd name="T11" fmla="*/ 33 h 37"/>
                <a:gd name="T12" fmla="*/ 14 w 53"/>
                <a:gd name="T13" fmla="*/ 38 h 37"/>
                <a:gd name="T14" fmla="*/ 17 w 53"/>
                <a:gd name="T15" fmla="*/ 27 h 37"/>
                <a:gd name="T16" fmla="*/ 12 w 53"/>
                <a:gd name="T17" fmla="*/ 27 h 37"/>
                <a:gd name="T18" fmla="*/ 8 w 53"/>
                <a:gd name="T19" fmla="*/ 29 h 37"/>
                <a:gd name="T20" fmla="*/ 2 w 53"/>
                <a:gd name="T21" fmla="*/ 23 h 37"/>
                <a:gd name="T22" fmla="*/ 2 w 53"/>
                <a:gd name="T23" fmla="*/ 18 h 37"/>
                <a:gd name="T24" fmla="*/ 0 w 53"/>
                <a:gd name="T25" fmla="*/ 13 h 37"/>
                <a:gd name="T26" fmla="*/ 2 w 53"/>
                <a:gd name="T27" fmla="*/ 7 h 37"/>
                <a:gd name="T28" fmla="*/ 12 w 53"/>
                <a:gd name="T29" fmla="*/ 4 h 37"/>
                <a:gd name="T30" fmla="*/ 29 w 53"/>
                <a:gd name="T31" fmla="*/ 0 h 37"/>
                <a:gd name="T32" fmla="*/ 43 w 53"/>
                <a:gd name="T33" fmla="*/ 0 h 37"/>
                <a:gd name="T34" fmla="*/ 50 w 53"/>
                <a:gd name="T35" fmla="*/ 4 h 37"/>
                <a:gd name="T36" fmla="*/ 64 w 53"/>
                <a:gd name="T37" fmla="*/ 4 h 37"/>
                <a:gd name="T38" fmla="*/ 63 w 53"/>
                <a:gd name="T39" fmla="*/ 10 h 37"/>
                <a:gd name="T40" fmla="*/ 62 w 53"/>
                <a:gd name="T41" fmla="*/ 13 h 37"/>
                <a:gd name="T42" fmla="*/ 54 w 53"/>
                <a:gd name="T43" fmla="*/ 15 h 37"/>
                <a:gd name="T44" fmla="*/ 48 w 53"/>
                <a:gd name="T45" fmla="*/ 17 h 37"/>
                <a:gd name="T46" fmla="*/ 53 w 53"/>
                <a:gd name="T47" fmla="*/ 27 h 37"/>
                <a:gd name="T48" fmla="*/ 58 w 53"/>
                <a:gd name="T49" fmla="*/ 38 h 37"/>
                <a:gd name="T50" fmla="*/ 57 w 53"/>
                <a:gd name="T51" fmla="*/ 40 h 37"/>
                <a:gd name="T52" fmla="*/ 56 w 53"/>
                <a:gd name="T53" fmla="*/ 43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95" name="Freeform 2648">
              <a:extLst>
                <a:ext uri="{FF2B5EF4-FFF2-40B4-BE49-F238E27FC236}">
                  <a16:creationId xmlns:a16="http://schemas.microsoft.com/office/drawing/2014/main" id="{ACEEBF98-5A85-8F40-BA2F-8ED5D0107680}"/>
                </a:ext>
              </a:extLst>
            </p:cNvPr>
            <p:cNvSpPr>
              <a:spLocks noChangeAspect="1"/>
            </p:cNvSpPr>
            <p:nvPr/>
          </p:nvSpPr>
          <p:spPr bwMode="auto">
            <a:xfrm>
              <a:off x="4925886" y="2577594"/>
              <a:ext cx="212334" cy="351113"/>
            </a:xfrm>
            <a:custGeom>
              <a:avLst/>
              <a:gdLst>
                <a:gd name="T0" fmla="*/ 58 w 127"/>
                <a:gd name="T1" fmla="*/ 114 h 211"/>
                <a:gd name="T2" fmla="*/ 66 w 127"/>
                <a:gd name="T3" fmla="*/ 131 h 211"/>
                <a:gd name="T4" fmla="*/ 47 w 127"/>
                <a:gd name="T5" fmla="*/ 146 h 211"/>
                <a:gd name="T6" fmla="*/ 27 w 127"/>
                <a:gd name="T7" fmla="*/ 169 h 211"/>
                <a:gd name="T8" fmla="*/ 12 w 127"/>
                <a:gd name="T9" fmla="*/ 180 h 211"/>
                <a:gd name="T10" fmla="*/ 16 w 127"/>
                <a:gd name="T11" fmla="*/ 222 h 211"/>
                <a:gd name="T12" fmla="*/ 31 w 127"/>
                <a:gd name="T13" fmla="*/ 237 h 211"/>
                <a:gd name="T14" fmla="*/ 41 w 127"/>
                <a:gd name="T15" fmla="*/ 251 h 211"/>
                <a:gd name="T16" fmla="*/ 71 w 127"/>
                <a:gd name="T17" fmla="*/ 245 h 211"/>
                <a:gd name="T18" fmla="*/ 99 w 127"/>
                <a:gd name="T19" fmla="*/ 237 h 211"/>
                <a:gd name="T20" fmla="*/ 113 w 127"/>
                <a:gd name="T21" fmla="*/ 228 h 211"/>
                <a:gd name="T22" fmla="*/ 135 w 127"/>
                <a:gd name="T23" fmla="*/ 206 h 211"/>
                <a:gd name="T24" fmla="*/ 153 w 127"/>
                <a:gd name="T25" fmla="*/ 179 h 211"/>
                <a:gd name="T26" fmla="*/ 134 w 127"/>
                <a:gd name="T27" fmla="*/ 158 h 211"/>
                <a:gd name="T28" fmla="*/ 136 w 127"/>
                <a:gd name="T29" fmla="*/ 145 h 211"/>
                <a:gd name="T30" fmla="*/ 131 w 127"/>
                <a:gd name="T31" fmla="*/ 134 h 211"/>
                <a:gd name="T32" fmla="*/ 126 w 127"/>
                <a:gd name="T33" fmla="*/ 126 h 211"/>
                <a:gd name="T34" fmla="*/ 124 w 127"/>
                <a:gd name="T35" fmla="*/ 119 h 211"/>
                <a:gd name="T36" fmla="*/ 131 w 127"/>
                <a:gd name="T37" fmla="*/ 106 h 211"/>
                <a:gd name="T38" fmla="*/ 125 w 127"/>
                <a:gd name="T39" fmla="*/ 64 h 211"/>
                <a:gd name="T40" fmla="*/ 106 w 127"/>
                <a:gd name="T41" fmla="*/ 50 h 211"/>
                <a:gd name="T42" fmla="*/ 106 w 127"/>
                <a:gd name="T43" fmla="*/ 34 h 211"/>
                <a:gd name="T44" fmla="*/ 107 w 127"/>
                <a:gd name="T45" fmla="*/ 28 h 211"/>
                <a:gd name="T46" fmla="*/ 101 w 127"/>
                <a:gd name="T47" fmla="*/ 8 h 211"/>
                <a:gd name="T48" fmla="*/ 73 w 127"/>
                <a:gd name="T49" fmla="*/ 4 h 211"/>
                <a:gd name="T50" fmla="*/ 66 w 127"/>
                <a:gd name="T51" fmla="*/ 30 h 211"/>
                <a:gd name="T52" fmla="*/ 58 w 127"/>
                <a:gd name="T53" fmla="*/ 40 h 211"/>
                <a:gd name="T54" fmla="*/ 33 w 127"/>
                <a:gd name="T55" fmla="*/ 38 h 211"/>
                <a:gd name="T56" fmla="*/ 5 w 127"/>
                <a:gd name="T57" fmla="*/ 17 h 211"/>
                <a:gd name="T58" fmla="*/ 0 w 127"/>
                <a:gd name="T59" fmla="*/ 28 h 211"/>
                <a:gd name="T60" fmla="*/ 27 w 127"/>
                <a:gd name="T61" fmla="*/ 43 h 211"/>
                <a:gd name="T62" fmla="*/ 37 w 127"/>
                <a:gd name="T63" fmla="*/ 65 h 211"/>
                <a:gd name="T64" fmla="*/ 41 w 127"/>
                <a:gd name="T65" fmla="*/ 72 h 211"/>
                <a:gd name="T66" fmla="*/ 42 w 127"/>
                <a:gd name="T67" fmla="*/ 95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96" name="Freeform 2650">
              <a:extLst>
                <a:ext uri="{FF2B5EF4-FFF2-40B4-BE49-F238E27FC236}">
                  <a16:creationId xmlns:a16="http://schemas.microsoft.com/office/drawing/2014/main" id="{4D3A9BE7-C257-044F-BE57-E429EC781567}"/>
                </a:ext>
              </a:extLst>
            </p:cNvPr>
            <p:cNvSpPr>
              <a:spLocks noChangeAspect="1"/>
            </p:cNvSpPr>
            <p:nvPr/>
          </p:nvSpPr>
          <p:spPr bwMode="auto">
            <a:xfrm>
              <a:off x="4634449" y="2540123"/>
              <a:ext cx="478791" cy="444094"/>
            </a:xfrm>
            <a:custGeom>
              <a:avLst/>
              <a:gdLst>
                <a:gd name="T0" fmla="*/ 84 w 287"/>
                <a:gd name="T1" fmla="*/ 283 h 267"/>
                <a:gd name="T2" fmla="*/ 78 w 287"/>
                <a:gd name="T3" fmla="*/ 294 h 267"/>
                <a:gd name="T4" fmla="*/ 47 w 287"/>
                <a:gd name="T5" fmla="*/ 316 h 267"/>
                <a:gd name="T6" fmla="*/ 7 w 287"/>
                <a:gd name="T7" fmla="*/ 300 h 267"/>
                <a:gd name="T8" fmla="*/ 16 w 287"/>
                <a:gd name="T9" fmla="*/ 284 h 267"/>
                <a:gd name="T10" fmla="*/ 16 w 287"/>
                <a:gd name="T11" fmla="*/ 276 h 267"/>
                <a:gd name="T12" fmla="*/ 11 w 287"/>
                <a:gd name="T13" fmla="*/ 274 h 267"/>
                <a:gd name="T14" fmla="*/ 6 w 287"/>
                <a:gd name="T15" fmla="*/ 250 h 267"/>
                <a:gd name="T16" fmla="*/ 8 w 287"/>
                <a:gd name="T17" fmla="*/ 233 h 267"/>
                <a:gd name="T18" fmla="*/ 1 w 287"/>
                <a:gd name="T19" fmla="*/ 223 h 267"/>
                <a:gd name="T20" fmla="*/ 30 w 287"/>
                <a:gd name="T21" fmla="*/ 222 h 267"/>
                <a:gd name="T22" fmla="*/ 36 w 287"/>
                <a:gd name="T23" fmla="*/ 213 h 267"/>
                <a:gd name="T24" fmla="*/ 46 w 287"/>
                <a:gd name="T25" fmla="*/ 211 h 267"/>
                <a:gd name="T26" fmla="*/ 54 w 287"/>
                <a:gd name="T27" fmla="*/ 195 h 267"/>
                <a:gd name="T28" fmla="*/ 65 w 287"/>
                <a:gd name="T29" fmla="*/ 192 h 267"/>
                <a:gd name="T30" fmla="*/ 85 w 287"/>
                <a:gd name="T31" fmla="*/ 182 h 267"/>
                <a:gd name="T32" fmla="*/ 65 w 287"/>
                <a:gd name="T33" fmla="*/ 183 h 267"/>
                <a:gd name="T34" fmla="*/ 94 w 287"/>
                <a:gd name="T35" fmla="*/ 168 h 267"/>
                <a:gd name="T36" fmla="*/ 103 w 287"/>
                <a:gd name="T37" fmla="*/ 149 h 267"/>
                <a:gd name="T38" fmla="*/ 108 w 287"/>
                <a:gd name="T39" fmla="*/ 129 h 267"/>
                <a:gd name="T40" fmla="*/ 112 w 287"/>
                <a:gd name="T41" fmla="*/ 119 h 267"/>
                <a:gd name="T42" fmla="*/ 127 w 287"/>
                <a:gd name="T43" fmla="*/ 107 h 267"/>
                <a:gd name="T44" fmla="*/ 137 w 287"/>
                <a:gd name="T45" fmla="*/ 96 h 267"/>
                <a:gd name="T46" fmla="*/ 132 w 287"/>
                <a:gd name="T47" fmla="*/ 89 h 267"/>
                <a:gd name="T48" fmla="*/ 165 w 287"/>
                <a:gd name="T49" fmla="*/ 72 h 267"/>
                <a:gd name="T50" fmla="*/ 142 w 287"/>
                <a:gd name="T51" fmla="*/ 56 h 267"/>
                <a:gd name="T52" fmla="*/ 155 w 287"/>
                <a:gd name="T53" fmla="*/ 67 h 267"/>
                <a:gd name="T54" fmla="*/ 161 w 287"/>
                <a:gd name="T55" fmla="*/ 59 h 267"/>
                <a:gd name="T56" fmla="*/ 173 w 287"/>
                <a:gd name="T57" fmla="*/ 43 h 267"/>
                <a:gd name="T58" fmla="*/ 189 w 287"/>
                <a:gd name="T59" fmla="*/ 48 h 267"/>
                <a:gd name="T60" fmla="*/ 194 w 287"/>
                <a:gd name="T61" fmla="*/ 43 h 267"/>
                <a:gd name="T62" fmla="*/ 200 w 287"/>
                <a:gd name="T63" fmla="*/ 47 h 267"/>
                <a:gd name="T64" fmla="*/ 224 w 287"/>
                <a:gd name="T65" fmla="*/ 42 h 267"/>
                <a:gd name="T66" fmla="*/ 225 w 287"/>
                <a:gd name="T67" fmla="*/ 23 h 267"/>
                <a:gd name="T68" fmla="*/ 244 w 287"/>
                <a:gd name="T69" fmla="*/ 24 h 267"/>
                <a:gd name="T70" fmla="*/ 257 w 287"/>
                <a:gd name="T71" fmla="*/ 4 h 267"/>
                <a:gd name="T72" fmla="*/ 274 w 287"/>
                <a:gd name="T73" fmla="*/ 10 h 267"/>
                <a:gd name="T74" fmla="*/ 279 w 287"/>
                <a:gd name="T75" fmla="*/ 12 h 267"/>
                <a:gd name="T76" fmla="*/ 291 w 287"/>
                <a:gd name="T77" fmla="*/ 18 h 267"/>
                <a:gd name="T78" fmla="*/ 303 w 287"/>
                <a:gd name="T79" fmla="*/ 1 h 267"/>
                <a:gd name="T80" fmla="*/ 305 w 287"/>
                <a:gd name="T81" fmla="*/ 14 h 267"/>
                <a:gd name="T82" fmla="*/ 315 w 287"/>
                <a:gd name="T83" fmla="*/ 8 h 267"/>
                <a:gd name="T84" fmla="*/ 343 w 287"/>
                <a:gd name="T85" fmla="*/ 23 h 267"/>
                <a:gd name="T86" fmla="*/ 329 w 287"/>
                <a:gd name="T87" fmla="*/ 34 h 267"/>
                <a:gd name="T88" fmla="*/ 345 w 287"/>
                <a:gd name="T89" fmla="*/ 40 h 267"/>
                <a:gd name="T90" fmla="*/ 332 w 287"/>
                <a:gd name="T91" fmla="*/ 46 h 267"/>
                <a:gd name="T92" fmla="*/ 317 w 287"/>
                <a:gd name="T93" fmla="*/ 55 h 267"/>
                <a:gd name="T94" fmla="*/ 297 w 287"/>
                <a:gd name="T95" fmla="*/ 30 h 267"/>
                <a:gd name="T96" fmla="*/ 276 w 287"/>
                <a:gd name="T97" fmla="*/ 58 h 267"/>
                <a:gd name="T98" fmla="*/ 252 w 287"/>
                <a:gd name="T99" fmla="*/ 61 h 267"/>
                <a:gd name="T100" fmla="*/ 215 w 287"/>
                <a:gd name="T101" fmla="*/ 44 h 267"/>
                <a:gd name="T102" fmla="*/ 202 w 287"/>
                <a:gd name="T103" fmla="*/ 55 h 267"/>
                <a:gd name="T104" fmla="*/ 176 w 287"/>
                <a:gd name="T105" fmla="*/ 66 h 267"/>
                <a:gd name="T106" fmla="*/ 149 w 287"/>
                <a:gd name="T107" fmla="*/ 97 h 267"/>
                <a:gd name="T108" fmla="*/ 129 w 287"/>
                <a:gd name="T109" fmla="*/ 127 h 267"/>
                <a:gd name="T110" fmla="*/ 124 w 287"/>
                <a:gd name="T111" fmla="*/ 177 h 267"/>
                <a:gd name="T112" fmla="*/ 97 w 287"/>
                <a:gd name="T113" fmla="*/ 229 h 267"/>
                <a:gd name="T114" fmla="*/ 102 w 287"/>
                <a:gd name="T115" fmla="*/ 249 h 267"/>
                <a:gd name="T116" fmla="*/ 93 w 287"/>
                <a:gd name="T117" fmla="*/ 286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97" name="Freeform 2652">
              <a:extLst>
                <a:ext uri="{FF2B5EF4-FFF2-40B4-BE49-F238E27FC236}">
                  <a16:creationId xmlns:a16="http://schemas.microsoft.com/office/drawing/2014/main" id="{533EE899-46BA-5045-926E-BA4320705236}"/>
                </a:ext>
              </a:extLst>
            </p:cNvPr>
            <p:cNvSpPr>
              <a:spLocks noChangeAspect="1"/>
            </p:cNvSpPr>
            <p:nvPr/>
          </p:nvSpPr>
          <p:spPr bwMode="auto">
            <a:xfrm>
              <a:off x="4591427" y="3181288"/>
              <a:ext cx="76329" cy="54125"/>
            </a:xfrm>
            <a:custGeom>
              <a:avLst/>
              <a:gdLst>
                <a:gd name="T0" fmla="*/ 0 w 46"/>
                <a:gd name="T1" fmla="*/ 8 h 33"/>
                <a:gd name="T2" fmla="*/ 6 w 46"/>
                <a:gd name="T3" fmla="*/ 4 h 33"/>
                <a:gd name="T4" fmla="*/ 11 w 46"/>
                <a:gd name="T5" fmla="*/ 2 h 33"/>
                <a:gd name="T6" fmla="*/ 16 w 46"/>
                <a:gd name="T7" fmla="*/ 5 h 33"/>
                <a:gd name="T8" fmla="*/ 20 w 46"/>
                <a:gd name="T9" fmla="*/ 5 h 33"/>
                <a:gd name="T10" fmla="*/ 22 w 46"/>
                <a:gd name="T11" fmla="*/ 4 h 33"/>
                <a:gd name="T12" fmla="*/ 25 w 46"/>
                <a:gd name="T13" fmla="*/ 1 h 33"/>
                <a:gd name="T14" fmla="*/ 28 w 46"/>
                <a:gd name="T15" fmla="*/ 0 h 33"/>
                <a:gd name="T16" fmla="*/ 33 w 46"/>
                <a:gd name="T17" fmla="*/ 0 h 33"/>
                <a:gd name="T18" fmla="*/ 37 w 46"/>
                <a:gd name="T19" fmla="*/ 2 h 33"/>
                <a:gd name="T20" fmla="*/ 38 w 46"/>
                <a:gd name="T21" fmla="*/ 5 h 33"/>
                <a:gd name="T22" fmla="*/ 42 w 46"/>
                <a:gd name="T23" fmla="*/ 5 h 33"/>
                <a:gd name="T24" fmla="*/ 45 w 46"/>
                <a:gd name="T25" fmla="*/ 7 h 33"/>
                <a:gd name="T26" fmla="*/ 44 w 46"/>
                <a:gd name="T27" fmla="*/ 13 h 33"/>
                <a:gd name="T28" fmla="*/ 49 w 46"/>
                <a:gd name="T29" fmla="*/ 13 h 33"/>
                <a:gd name="T30" fmla="*/ 53 w 46"/>
                <a:gd name="T31" fmla="*/ 17 h 33"/>
                <a:gd name="T32" fmla="*/ 51 w 46"/>
                <a:gd name="T33" fmla="*/ 19 h 33"/>
                <a:gd name="T34" fmla="*/ 54 w 46"/>
                <a:gd name="T35" fmla="*/ 19 h 33"/>
                <a:gd name="T36" fmla="*/ 55 w 46"/>
                <a:gd name="T37" fmla="*/ 22 h 33"/>
                <a:gd name="T38" fmla="*/ 50 w 46"/>
                <a:gd name="T39" fmla="*/ 26 h 33"/>
                <a:gd name="T40" fmla="*/ 48 w 46"/>
                <a:gd name="T41" fmla="*/ 27 h 33"/>
                <a:gd name="T42" fmla="*/ 45 w 46"/>
                <a:gd name="T43" fmla="*/ 31 h 33"/>
                <a:gd name="T44" fmla="*/ 47 w 46"/>
                <a:gd name="T45" fmla="*/ 34 h 33"/>
                <a:gd name="T46" fmla="*/ 48 w 46"/>
                <a:gd name="T47" fmla="*/ 39 h 33"/>
                <a:gd name="T48" fmla="*/ 44 w 46"/>
                <a:gd name="T49" fmla="*/ 39 h 33"/>
                <a:gd name="T50" fmla="*/ 39 w 46"/>
                <a:gd name="T51" fmla="*/ 37 h 33"/>
                <a:gd name="T52" fmla="*/ 35 w 46"/>
                <a:gd name="T53" fmla="*/ 33 h 33"/>
                <a:gd name="T54" fmla="*/ 32 w 46"/>
                <a:gd name="T55" fmla="*/ 30 h 33"/>
                <a:gd name="T56" fmla="*/ 30 w 46"/>
                <a:gd name="T57" fmla="*/ 30 h 33"/>
                <a:gd name="T58" fmla="*/ 25 w 46"/>
                <a:gd name="T59" fmla="*/ 30 h 33"/>
                <a:gd name="T60" fmla="*/ 24 w 46"/>
                <a:gd name="T61" fmla="*/ 26 h 33"/>
                <a:gd name="T62" fmla="*/ 22 w 46"/>
                <a:gd name="T63" fmla="*/ 22 h 33"/>
                <a:gd name="T64" fmla="*/ 17 w 46"/>
                <a:gd name="T65" fmla="*/ 22 h 33"/>
                <a:gd name="T66" fmla="*/ 16 w 46"/>
                <a:gd name="T67" fmla="*/ 20 h 33"/>
                <a:gd name="T68" fmla="*/ 11 w 46"/>
                <a:gd name="T69" fmla="*/ 19 h 33"/>
                <a:gd name="T70" fmla="*/ 8 w 46"/>
                <a:gd name="T71" fmla="*/ 15 h 33"/>
                <a:gd name="T72" fmla="*/ 5 w 46"/>
                <a:gd name="T73" fmla="*/ 14 h 33"/>
                <a:gd name="T74" fmla="*/ 2 w 46"/>
                <a:gd name="T75" fmla="*/ 13 h 33"/>
                <a:gd name="T76" fmla="*/ 0 w 46"/>
                <a:gd name="T77" fmla="*/ 8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98" name="Freeform 2653">
              <a:extLst>
                <a:ext uri="{FF2B5EF4-FFF2-40B4-BE49-F238E27FC236}">
                  <a16:creationId xmlns:a16="http://schemas.microsoft.com/office/drawing/2014/main" id="{4AC16F17-5766-A74D-AD9F-7A208A37D3E5}"/>
                </a:ext>
              </a:extLst>
            </p:cNvPr>
            <p:cNvSpPr>
              <a:spLocks noChangeAspect="1"/>
            </p:cNvSpPr>
            <p:nvPr/>
          </p:nvSpPr>
          <p:spPr bwMode="auto">
            <a:xfrm>
              <a:off x="4624733" y="3122997"/>
              <a:ext cx="58288" cy="77717"/>
            </a:xfrm>
            <a:custGeom>
              <a:avLst/>
              <a:gdLst>
                <a:gd name="T0" fmla="*/ 1 w 35"/>
                <a:gd name="T1" fmla="*/ 43 h 47"/>
                <a:gd name="T2" fmla="*/ 0 w 35"/>
                <a:gd name="T3" fmla="*/ 37 h 47"/>
                <a:gd name="T4" fmla="*/ 0 w 35"/>
                <a:gd name="T5" fmla="*/ 32 h 47"/>
                <a:gd name="T6" fmla="*/ 0 w 35"/>
                <a:gd name="T7" fmla="*/ 27 h 47"/>
                <a:gd name="T8" fmla="*/ 4 w 35"/>
                <a:gd name="T9" fmla="*/ 21 h 47"/>
                <a:gd name="T10" fmla="*/ 5 w 35"/>
                <a:gd name="T11" fmla="*/ 14 h 47"/>
                <a:gd name="T12" fmla="*/ 7 w 35"/>
                <a:gd name="T13" fmla="*/ 11 h 47"/>
                <a:gd name="T14" fmla="*/ 12 w 35"/>
                <a:gd name="T15" fmla="*/ 10 h 47"/>
                <a:gd name="T16" fmla="*/ 16 w 35"/>
                <a:gd name="T17" fmla="*/ 6 h 47"/>
                <a:gd name="T18" fmla="*/ 23 w 35"/>
                <a:gd name="T19" fmla="*/ 1 h 47"/>
                <a:gd name="T20" fmla="*/ 28 w 35"/>
                <a:gd name="T21" fmla="*/ 2 h 47"/>
                <a:gd name="T22" fmla="*/ 30 w 35"/>
                <a:gd name="T23" fmla="*/ 1 h 47"/>
                <a:gd name="T24" fmla="*/ 36 w 35"/>
                <a:gd name="T25" fmla="*/ 0 h 47"/>
                <a:gd name="T26" fmla="*/ 37 w 35"/>
                <a:gd name="T27" fmla="*/ 2 h 47"/>
                <a:gd name="T28" fmla="*/ 40 w 35"/>
                <a:gd name="T29" fmla="*/ 4 h 47"/>
                <a:gd name="T30" fmla="*/ 42 w 35"/>
                <a:gd name="T31" fmla="*/ 6 h 47"/>
                <a:gd name="T32" fmla="*/ 41 w 35"/>
                <a:gd name="T33" fmla="*/ 11 h 47"/>
                <a:gd name="T34" fmla="*/ 38 w 35"/>
                <a:gd name="T35" fmla="*/ 17 h 47"/>
                <a:gd name="T36" fmla="*/ 40 w 35"/>
                <a:gd name="T37" fmla="*/ 24 h 47"/>
                <a:gd name="T38" fmla="*/ 35 w 35"/>
                <a:gd name="T39" fmla="*/ 27 h 47"/>
                <a:gd name="T40" fmla="*/ 35 w 35"/>
                <a:gd name="T41" fmla="*/ 32 h 47"/>
                <a:gd name="T42" fmla="*/ 30 w 35"/>
                <a:gd name="T43" fmla="*/ 33 h 47"/>
                <a:gd name="T44" fmla="*/ 25 w 35"/>
                <a:gd name="T45" fmla="*/ 33 h 47"/>
                <a:gd name="T46" fmla="*/ 28 w 35"/>
                <a:gd name="T47" fmla="*/ 43 h 47"/>
                <a:gd name="T48" fmla="*/ 26 w 35"/>
                <a:gd name="T49" fmla="*/ 48 h 47"/>
                <a:gd name="T50" fmla="*/ 25 w 35"/>
                <a:gd name="T51" fmla="*/ 51 h 47"/>
                <a:gd name="T52" fmla="*/ 25 w 35"/>
                <a:gd name="T53" fmla="*/ 55 h 47"/>
                <a:gd name="T54" fmla="*/ 20 w 35"/>
                <a:gd name="T55" fmla="*/ 55 h 47"/>
                <a:gd name="T56" fmla="*/ 22 w 35"/>
                <a:gd name="T57" fmla="*/ 49 h 47"/>
                <a:gd name="T58" fmla="*/ 18 w 35"/>
                <a:gd name="T59" fmla="*/ 46 h 47"/>
                <a:gd name="T60" fmla="*/ 14 w 35"/>
                <a:gd name="T61" fmla="*/ 46 h 47"/>
                <a:gd name="T62" fmla="*/ 13 w 35"/>
                <a:gd name="T63" fmla="*/ 44 h 47"/>
                <a:gd name="T64" fmla="*/ 10 w 35"/>
                <a:gd name="T65" fmla="*/ 42 h 47"/>
                <a:gd name="T66" fmla="*/ 4 w 35"/>
                <a:gd name="T67" fmla="*/ 42 h 47"/>
                <a:gd name="T68" fmla="*/ 1 w 35"/>
                <a:gd name="T69" fmla="*/ 43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99" name="Freeform 2654">
              <a:extLst>
                <a:ext uri="{FF2B5EF4-FFF2-40B4-BE49-F238E27FC236}">
                  <a16:creationId xmlns:a16="http://schemas.microsoft.com/office/drawing/2014/main" id="{DDC34ED3-67B3-4C4D-855A-47E5A6875643}"/>
                </a:ext>
              </a:extLst>
            </p:cNvPr>
            <p:cNvSpPr>
              <a:spLocks noChangeAspect="1"/>
            </p:cNvSpPr>
            <p:nvPr/>
          </p:nvSpPr>
          <p:spPr bwMode="auto">
            <a:xfrm>
              <a:off x="4330521" y="3061937"/>
              <a:ext cx="92983" cy="120739"/>
            </a:xfrm>
            <a:custGeom>
              <a:avLst/>
              <a:gdLst>
                <a:gd name="T0" fmla="*/ 63 w 56"/>
                <a:gd name="T1" fmla="*/ 39 h 72"/>
                <a:gd name="T2" fmla="*/ 67 w 56"/>
                <a:gd name="T3" fmla="*/ 54 h 72"/>
                <a:gd name="T4" fmla="*/ 61 w 56"/>
                <a:gd name="T5" fmla="*/ 69 h 72"/>
                <a:gd name="T6" fmla="*/ 50 w 56"/>
                <a:gd name="T7" fmla="*/ 70 h 72"/>
                <a:gd name="T8" fmla="*/ 35 w 56"/>
                <a:gd name="T9" fmla="*/ 79 h 72"/>
                <a:gd name="T10" fmla="*/ 17 w 56"/>
                <a:gd name="T11" fmla="*/ 85 h 72"/>
                <a:gd name="T12" fmla="*/ 16 w 56"/>
                <a:gd name="T13" fmla="*/ 81 h 72"/>
                <a:gd name="T14" fmla="*/ 12 w 56"/>
                <a:gd name="T15" fmla="*/ 79 h 72"/>
                <a:gd name="T16" fmla="*/ 6 w 56"/>
                <a:gd name="T17" fmla="*/ 74 h 72"/>
                <a:gd name="T18" fmla="*/ 2 w 56"/>
                <a:gd name="T19" fmla="*/ 71 h 72"/>
                <a:gd name="T20" fmla="*/ 12 w 56"/>
                <a:gd name="T21" fmla="*/ 68 h 72"/>
                <a:gd name="T22" fmla="*/ 20 w 56"/>
                <a:gd name="T23" fmla="*/ 62 h 72"/>
                <a:gd name="T24" fmla="*/ 23 w 56"/>
                <a:gd name="T25" fmla="*/ 58 h 72"/>
                <a:gd name="T26" fmla="*/ 14 w 56"/>
                <a:gd name="T27" fmla="*/ 59 h 72"/>
                <a:gd name="T28" fmla="*/ 20 w 56"/>
                <a:gd name="T29" fmla="*/ 51 h 72"/>
                <a:gd name="T30" fmla="*/ 23 w 56"/>
                <a:gd name="T31" fmla="*/ 45 h 72"/>
                <a:gd name="T32" fmla="*/ 18 w 56"/>
                <a:gd name="T33" fmla="*/ 42 h 72"/>
                <a:gd name="T34" fmla="*/ 14 w 56"/>
                <a:gd name="T35" fmla="*/ 47 h 72"/>
                <a:gd name="T36" fmla="*/ 10 w 56"/>
                <a:gd name="T37" fmla="*/ 39 h 72"/>
                <a:gd name="T38" fmla="*/ 16 w 56"/>
                <a:gd name="T39" fmla="*/ 33 h 72"/>
                <a:gd name="T40" fmla="*/ 13 w 56"/>
                <a:gd name="T41" fmla="*/ 29 h 72"/>
                <a:gd name="T42" fmla="*/ 14 w 56"/>
                <a:gd name="T43" fmla="*/ 23 h 72"/>
                <a:gd name="T44" fmla="*/ 24 w 56"/>
                <a:gd name="T45" fmla="*/ 27 h 72"/>
                <a:gd name="T46" fmla="*/ 31 w 56"/>
                <a:gd name="T47" fmla="*/ 25 h 72"/>
                <a:gd name="T48" fmla="*/ 36 w 56"/>
                <a:gd name="T49" fmla="*/ 18 h 72"/>
                <a:gd name="T50" fmla="*/ 29 w 56"/>
                <a:gd name="T51" fmla="*/ 13 h 72"/>
                <a:gd name="T52" fmla="*/ 36 w 56"/>
                <a:gd name="T53" fmla="*/ 5 h 72"/>
                <a:gd name="T54" fmla="*/ 48 w 56"/>
                <a:gd name="T55" fmla="*/ 0 h 72"/>
                <a:gd name="T56" fmla="*/ 49 w 56"/>
                <a:gd name="T57" fmla="*/ 10 h 72"/>
                <a:gd name="T58" fmla="*/ 41 w 56"/>
                <a:gd name="T59" fmla="*/ 13 h 72"/>
                <a:gd name="T60" fmla="*/ 36 w 56"/>
                <a:gd name="T61" fmla="*/ 19 h 72"/>
                <a:gd name="T62" fmla="*/ 49 w 56"/>
                <a:gd name="T63" fmla="*/ 28 h 72"/>
                <a:gd name="T64" fmla="*/ 50 w 56"/>
                <a:gd name="T65" fmla="*/ 22 h 72"/>
                <a:gd name="T66" fmla="*/ 57 w 56"/>
                <a:gd name="T67" fmla="*/ 27 h 72"/>
                <a:gd name="T68" fmla="*/ 65 w 56"/>
                <a:gd name="T69" fmla="*/ 3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00" name="Freeform 2655">
              <a:extLst>
                <a:ext uri="{FF2B5EF4-FFF2-40B4-BE49-F238E27FC236}">
                  <a16:creationId xmlns:a16="http://schemas.microsoft.com/office/drawing/2014/main" id="{F4462CD0-0C97-B344-B8E0-343395DD951E}"/>
                </a:ext>
              </a:extLst>
            </p:cNvPr>
            <p:cNvSpPr>
              <a:spLocks noChangeAspect="1"/>
            </p:cNvSpPr>
            <p:nvPr/>
          </p:nvSpPr>
          <p:spPr bwMode="auto">
            <a:xfrm>
              <a:off x="4380481" y="3067488"/>
              <a:ext cx="51349" cy="41634"/>
            </a:xfrm>
            <a:custGeom>
              <a:avLst/>
              <a:gdLst>
                <a:gd name="T0" fmla="*/ 29 w 31"/>
                <a:gd name="T1" fmla="*/ 30 h 25"/>
                <a:gd name="T2" fmla="*/ 31 w 31"/>
                <a:gd name="T3" fmla="*/ 24 h 25"/>
                <a:gd name="T4" fmla="*/ 36 w 31"/>
                <a:gd name="T5" fmla="*/ 22 h 25"/>
                <a:gd name="T6" fmla="*/ 36 w 31"/>
                <a:gd name="T7" fmla="*/ 16 h 25"/>
                <a:gd name="T8" fmla="*/ 35 w 31"/>
                <a:gd name="T9" fmla="*/ 10 h 25"/>
                <a:gd name="T10" fmla="*/ 32 w 31"/>
                <a:gd name="T11" fmla="*/ 2 h 25"/>
                <a:gd name="T12" fmla="*/ 26 w 31"/>
                <a:gd name="T13" fmla="*/ 0 h 25"/>
                <a:gd name="T14" fmla="*/ 20 w 31"/>
                <a:gd name="T15" fmla="*/ 1 h 25"/>
                <a:gd name="T16" fmla="*/ 18 w 31"/>
                <a:gd name="T17" fmla="*/ 0 h 25"/>
                <a:gd name="T18" fmla="*/ 13 w 31"/>
                <a:gd name="T19" fmla="*/ 6 h 25"/>
                <a:gd name="T20" fmla="*/ 10 w 31"/>
                <a:gd name="T21" fmla="*/ 10 h 25"/>
                <a:gd name="T22" fmla="*/ 5 w 31"/>
                <a:gd name="T23" fmla="*/ 10 h 25"/>
                <a:gd name="T24" fmla="*/ 6 w 31"/>
                <a:gd name="T25" fmla="*/ 13 h 25"/>
                <a:gd name="T26" fmla="*/ 0 w 31"/>
                <a:gd name="T27" fmla="*/ 16 h 25"/>
                <a:gd name="T28" fmla="*/ 6 w 31"/>
                <a:gd name="T29" fmla="*/ 23 h 25"/>
                <a:gd name="T30" fmla="*/ 13 w 31"/>
                <a:gd name="T31" fmla="*/ 24 h 25"/>
                <a:gd name="T32" fmla="*/ 16 w 31"/>
                <a:gd name="T33" fmla="*/ 22 h 25"/>
                <a:gd name="T34" fmla="*/ 14 w 31"/>
                <a:gd name="T35" fmla="*/ 18 h 25"/>
                <a:gd name="T36" fmla="*/ 18 w 31"/>
                <a:gd name="T37" fmla="*/ 18 h 25"/>
                <a:gd name="T38" fmla="*/ 21 w 31"/>
                <a:gd name="T39" fmla="*/ 23 h 25"/>
                <a:gd name="T40" fmla="*/ 26 w 31"/>
                <a:gd name="T41" fmla="*/ 26 h 25"/>
                <a:gd name="T42" fmla="*/ 29 w 31"/>
                <a:gd name="T43" fmla="*/ 3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01" name="Freeform 2656">
              <a:extLst>
                <a:ext uri="{FF2B5EF4-FFF2-40B4-BE49-F238E27FC236}">
                  <a16:creationId xmlns:a16="http://schemas.microsoft.com/office/drawing/2014/main" id="{D33A3B31-3CC4-CE4B-A9C3-B84DC764EC17}"/>
                </a:ext>
              </a:extLst>
            </p:cNvPr>
            <p:cNvSpPr>
              <a:spLocks noChangeAspect="1"/>
            </p:cNvSpPr>
            <p:nvPr/>
          </p:nvSpPr>
          <p:spPr bwMode="auto">
            <a:xfrm>
              <a:off x="1836648" y="2504042"/>
              <a:ext cx="1607071" cy="940927"/>
            </a:xfrm>
            <a:custGeom>
              <a:avLst/>
              <a:gdLst>
                <a:gd name="T0" fmla="*/ 938 w 965"/>
                <a:gd name="T1" fmla="*/ 566 h 565"/>
                <a:gd name="T2" fmla="*/ 1022 w 965"/>
                <a:gd name="T3" fmla="*/ 509 h 565"/>
                <a:gd name="T4" fmla="*/ 1120 w 965"/>
                <a:gd name="T5" fmla="*/ 488 h 565"/>
                <a:gd name="T6" fmla="*/ 1156 w 965"/>
                <a:gd name="T7" fmla="*/ 449 h 565"/>
                <a:gd name="T8" fmla="*/ 1112 w 965"/>
                <a:gd name="T9" fmla="*/ 436 h 565"/>
                <a:gd name="T10" fmla="*/ 1117 w 965"/>
                <a:gd name="T11" fmla="*/ 407 h 565"/>
                <a:gd name="T12" fmla="*/ 1074 w 965"/>
                <a:gd name="T13" fmla="*/ 372 h 565"/>
                <a:gd name="T14" fmla="*/ 1080 w 965"/>
                <a:gd name="T15" fmla="*/ 340 h 565"/>
                <a:gd name="T16" fmla="*/ 1062 w 965"/>
                <a:gd name="T17" fmla="*/ 310 h 565"/>
                <a:gd name="T18" fmla="*/ 1028 w 965"/>
                <a:gd name="T19" fmla="*/ 329 h 565"/>
                <a:gd name="T20" fmla="*/ 976 w 965"/>
                <a:gd name="T21" fmla="*/ 324 h 565"/>
                <a:gd name="T22" fmla="*/ 985 w 965"/>
                <a:gd name="T23" fmla="*/ 281 h 565"/>
                <a:gd name="T24" fmla="*/ 948 w 965"/>
                <a:gd name="T25" fmla="*/ 248 h 565"/>
                <a:gd name="T26" fmla="*/ 888 w 965"/>
                <a:gd name="T27" fmla="*/ 236 h 565"/>
                <a:gd name="T28" fmla="*/ 877 w 965"/>
                <a:gd name="T29" fmla="*/ 286 h 565"/>
                <a:gd name="T30" fmla="*/ 874 w 965"/>
                <a:gd name="T31" fmla="*/ 349 h 565"/>
                <a:gd name="T32" fmla="*/ 832 w 965"/>
                <a:gd name="T33" fmla="*/ 444 h 565"/>
                <a:gd name="T34" fmla="*/ 799 w 965"/>
                <a:gd name="T35" fmla="*/ 491 h 565"/>
                <a:gd name="T36" fmla="*/ 790 w 965"/>
                <a:gd name="T37" fmla="*/ 414 h 565"/>
                <a:gd name="T38" fmla="*/ 702 w 965"/>
                <a:gd name="T39" fmla="*/ 371 h 565"/>
                <a:gd name="T40" fmla="*/ 653 w 965"/>
                <a:gd name="T41" fmla="*/ 326 h 565"/>
                <a:gd name="T42" fmla="*/ 664 w 965"/>
                <a:gd name="T43" fmla="*/ 253 h 565"/>
                <a:gd name="T44" fmla="*/ 686 w 965"/>
                <a:gd name="T45" fmla="*/ 211 h 565"/>
                <a:gd name="T46" fmla="*/ 763 w 965"/>
                <a:gd name="T47" fmla="*/ 184 h 565"/>
                <a:gd name="T48" fmla="*/ 782 w 965"/>
                <a:gd name="T49" fmla="*/ 140 h 565"/>
                <a:gd name="T50" fmla="*/ 821 w 965"/>
                <a:gd name="T51" fmla="*/ 145 h 565"/>
                <a:gd name="T52" fmla="*/ 854 w 965"/>
                <a:gd name="T53" fmla="*/ 85 h 565"/>
                <a:gd name="T54" fmla="*/ 829 w 965"/>
                <a:gd name="T55" fmla="*/ 58 h 565"/>
                <a:gd name="T56" fmla="*/ 781 w 965"/>
                <a:gd name="T57" fmla="*/ 121 h 565"/>
                <a:gd name="T58" fmla="*/ 752 w 965"/>
                <a:gd name="T59" fmla="*/ 82 h 565"/>
                <a:gd name="T60" fmla="*/ 721 w 965"/>
                <a:gd name="T61" fmla="*/ 67 h 565"/>
                <a:gd name="T62" fmla="*/ 725 w 965"/>
                <a:gd name="T63" fmla="*/ 20 h 565"/>
                <a:gd name="T64" fmla="*/ 684 w 965"/>
                <a:gd name="T65" fmla="*/ 14 h 565"/>
                <a:gd name="T66" fmla="*/ 698 w 965"/>
                <a:gd name="T67" fmla="*/ 65 h 565"/>
                <a:gd name="T68" fmla="*/ 696 w 965"/>
                <a:gd name="T69" fmla="*/ 82 h 565"/>
                <a:gd name="T70" fmla="*/ 656 w 965"/>
                <a:gd name="T71" fmla="*/ 133 h 565"/>
                <a:gd name="T72" fmla="*/ 632 w 965"/>
                <a:gd name="T73" fmla="*/ 97 h 565"/>
                <a:gd name="T74" fmla="*/ 564 w 965"/>
                <a:gd name="T75" fmla="*/ 103 h 565"/>
                <a:gd name="T76" fmla="*/ 538 w 965"/>
                <a:gd name="T77" fmla="*/ 90 h 565"/>
                <a:gd name="T78" fmla="*/ 499 w 965"/>
                <a:gd name="T79" fmla="*/ 125 h 565"/>
                <a:gd name="T80" fmla="*/ 403 w 965"/>
                <a:gd name="T81" fmla="*/ 108 h 565"/>
                <a:gd name="T82" fmla="*/ 352 w 965"/>
                <a:gd name="T83" fmla="*/ 68 h 565"/>
                <a:gd name="T84" fmla="*/ 282 w 965"/>
                <a:gd name="T85" fmla="*/ 68 h 565"/>
                <a:gd name="T86" fmla="*/ 204 w 965"/>
                <a:gd name="T87" fmla="*/ 72 h 565"/>
                <a:gd name="T88" fmla="*/ 217 w 965"/>
                <a:gd name="T89" fmla="*/ 49 h 565"/>
                <a:gd name="T90" fmla="*/ 107 w 965"/>
                <a:gd name="T91" fmla="*/ 74 h 565"/>
                <a:gd name="T92" fmla="*/ 28 w 965"/>
                <a:gd name="T93" fmla="*/ 301 h 565"/>
                <a:gd name="T94" fmla="*/ 86 w 965"/>
                <a:gd name="T95" fmla="*/ 331 h 565"/>
                <a:gd name="T96" fmla="*/ 131 w 965"/>
                <a:gd name="T97" fmla="*/ 406 h 565"/>
                <a:gd name="T98" fmla="*/ 132 w 965"/>
                <a:gd name="T99" fmla="*/ 432 h 565"/>
                <a:gd name="T100" fmla="*/ 133 w 965"/>
                <a:gd name="T101" fmla="*/ 481 h 565"/>
                <a:gd name="T102" fmla="*/ 169 w 965"/>
                <a:gd name="T103" fmla="*/ 522 h 565"/>
                <a:gd name="T104" fmla="*/ 594 w 965"/>
                <a:gd name="T105" fmla="*/ 540 h 565"/>
                <a:gd name="T106" fmla="*/ 678 w 965"/>
                <a:gd name="T107" fmla="*/ 542 h 565"/>
                <a:gd name="T108" fmla="*/ 728 w 965"/>
                <a:gd name="T109" fmla="*/ 560 h 565"/>
                <a:gd name="T110" fmla="*/ 770 w 965"/>
                <a:gd name="T111" fmla="*/ 599 h 565"/>
                <a:gd name="T112" fmla="*/ 775 w 965"/>
                <a:gd name="T113" fmla="*/ 620 h 565"/>
                <a:gd name="T114" fmla="*/ 750 w 965"/>
                <a:gd name="T115" fmla="*/ 672 h 565"/>
                <a:gd name="T116" fmla="*/ 803 w 965"/>
                <a:gd name="T117" fmla="*/ 662 h 565"/>
                <a:gd name="T118" fmla="*/ 842 w 965"/>
                <a:gd name="T119" fmla="*/ 635 h 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5"/>
                <a:gd name="T181" fmla="*/ 0 h 565"/>
                <a:gd name="T182" fmla="*/ 965 w 965"/>
                <a:gd name="T183" fmla="*/ 565 h 5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5" h="565">
                  <a:moveTo>
                    <a:pt x="711" y="522"/>
                  </a:moveTo>
                  <a:cubicBezTo>
                    <a:pt x="712" y="520"/>
                    <a:pt x="713" y="519"/>
                    <a:pt x="714" y="518"/>
                  </a:cubicBezTo>
                  <a:cubicBezTo>
                    <a:pt x="716" y="516"/>
                    <a:pt x="717" y="515"/>
                    <a:pt x="721" y="514"/>
                  </a:cubicBezTo>
                  <a:cubicBezTo>
                    <a:pt x="724" y="513"/>
                    <a:pt x="726" y="512"/>
                    <a:pt x="729" y="511"/>
                  </a:cubicBezTo>
                  <a:cubicBezTo>
                    <a:pt x="731" y="510"/>
                    <a:pt x="734" y="508"/>
                    <a:pt x="736" y="506"/>
                  </a:cubicBezTo>
                  <a:cubicBezTo>
                    <a:pt x="738" y="504"/>
                    <a:pt x="740" y="502"/>
                    <a:pt x="742" y="500"/>
                  </a:cubicBezTo>
                  <a:cubicBezTo>
                    <a:pt x="744" y="498"/>
                    <a:pt x="746" y="496"/>
                    <a:pt x="749" y="495"/>
                  </a:cubicBezTo>
                  <a:cubicBezTo>
                    <a:pt x="751" y="493"/>
                    <a:pt x="754" y="492"/>
                    <a:pt x="757" y="490"/>
                  </a:cubicBezTo>
                  <a:cubicBezTo>
                    <a:pt x="760" y="488"/>
                    <a:pt x="763" y="486"/>
                    <a:pt x="767" y="484"/>
                  </a:cubicBezTo>
                  <a:cubicBezTo>
                    <a:pt x="769" y="483"/>
                    <a:pt x="772" y="482"/>
                    <a:pt x="774" y="480"/>
                  </a:cubicBezTo>
                  <a:cubicBezTo>
                    <a:pt x="777" y="478"/>
                    <a:pt x="780" y="475"/>
                    <a:pt x="782" y="472"/>
                  </a:cubicBezTo>
                  <a:cubicBezTo>
                    <a:pt x="786" y="468"/>
                    <a:pt x="789" y="463"/>
                    <a:pt x="793" y="459"/>
                  </a:cubicBezTo>
                  <a:cubicBezTo>
                    <a:pt x="796" y="456"/>
                    <a:pt x="798" y="452"/>
                    <a:pt x="801" y="450"/>
                  </a:cubicBezTo>
                  <a:cubicBezTo>
                    <a:pt x="804" y="448"/>
                    <a:pt x="807" y="446"/>
                    <a:pt x="810" y="444"/>
                  </a:cubicBezTo>
                  <a:cubicBezTo>
                    <a:pt x="811" y="443"/>
                    <a:pt x="812" y="442"/>
                    <a:pt x="813" y="441"/>
                  </a:cubicBezTo>
                  <a:cubicBezTo>
                    <a:pt x="815" y="440"/>
                    <a:pt x="816" y="441"/>
                    <a:pt x="818" y="440"/>
                  </a:cubicBezTo>
                  <a:cubicBezTo>
                    <a:pt x="820" y="440"/>
                    <a:pt x="822" y="439"/>
                    <a:pt x="823" y="438"/>
                  </a:cubicBezTo>
                  <a:cubicBezTo>
                    <a:pt x="824" y="437"/>
                    <a:pt x="824" y="434"/>
                    <a:pt x="825" y="433"/>
                  </a:cubicBezTo>
                  <a:cubicBezTo>
                    <a:pt x="825" y="431"/>
                    <a:pt x="827" y="430"/>
                    <a:pt x="828" y="429"/>
                  </a:cubicBezTo>
                  <a:cubicBezTo>
                    <a:pt x="830" y="427"/>
                    <a:pt x="832" y="427"/>
                    <a:pt x="834" y="426"/>
                  </a:cubicBezTo>
                  <a:cubicBezTo>
                    <a:pt x="838" y="425"/>
                    <a:pt x="841" y="426"/>
                    <a:pt x="844" y="425"/>
                  </a:cubicBezTo>
                  <a:cubicBezTo>
                    <a:pt x="847" y="425"/>
                    <a:pt x="849" y="424"/>
                    <a:pt x="852" y="424"/>
                  </a:cubicBezTo>
                  <a:cubicBezTo>
                    <a:pt x="856" y="424"/>
                    <a:pt x="860" y="424"/>
                    <a:pt x="864" y="424"/>
                  </a:cubicBezTo>
                  <a:cubicBezTo>
                    <a:pt x="866" y="424"/>
                    <a:pt x="868" y="426"/>
                    <a:pt x="871" y="426"/>
                  </a:cubicBezTo>
                  <a:cubicBezTo>
                    <a:pt x="873" y="426"/>
                    <a:pt x="876" y="424"/>
                    <a:pt x="879" y="424"/>
                  </a:cubicBezTo>
                  <a:cubicBezTo>
                    <a:pt x="882" y="424"/>
                    <a:pt x="885" y="426"/>
                    <a:pt x="888" y="426"/>
                  </a:cubicBezTo>
                  <a:cubicBezTo>
                    <a:pt x="889" y="427"/>
                    <a:pt x="890" y="428"/>
                    <a:pt x="891" y="428"/>
                  </a:cubicBezTo>
                  <a:cubicBezTo>
                    <a:pt x="897" y="427"/>
                    <a:pt x="903" y="427"/>
                    <a:pt x="909" y="426"/>
                  </a:cubicBezTo>
                  <a:cubicBezTo>
                    <a:pt x="912" y="425"/>
                    <a:pt x="914" y="423"/>
                    <a:pt x="916" y="422"/>
                  </a:cubicBezTo>
                  <a:cubicBezTo>
                    <a:pt x="918" y="420"/>
                    <a:pt x="918" y="417"/>
                    <a:pt x="921" y="415"/>
                  </a:cubicBezTo>
                  <a:cubicBezTo>
                    <a:pt x="922" y="415"/>
                    <a:pt x="923" y="417"/>
                    <a:pt x="924" y="417"/>
                  </a:cubicBezTo>
                  <a:cubicBezTo>
                    <a:pt x="926" y="414"/>
                    <a:pt x="926" y="410"/>
                    <a:pt x="928" y="408"/>
                  </a:cubicBezTo>
                  <a:cubicBezTo>
                    <a:pt x="929" y="407"/>
                    <a:pt x="932" y="407"/>
                    <a:pt x="933" y="407"/>
                  </a:cubicBezTo>
                  <a:cubicBezTo>
                    <a:pt x="936" y="406"/>
                    <a:pt x="938" y="404"/>
                    <a:pt x="941" y="403"/>
                  </a:cubicBezTo>
                  <a:cubicBezTo>
                    <a:pt x="943" y="403"/>
                    <a:pt x="945" y="404"/>
                    <a:pt x="947" y="404"/>
                  </a:cubicBezTo>
                  <a:cubicBezTo>
                    <a:pt x="950" y="403"/>
                    <a:pt x="953" y="402"/>
                    <a:pt x="956" y="400"/>
                  </a:cubicBezTo>
                  <a:cubicBezTo>
                    <a:pt x="959" y="398"/>
                    <a:pt x="962" y="396"/>
                    <a:pt x="963" y="393"/>
                  </a:cubicBezTo>
                  <a:cubicBezTo>
                    <a:pt x="964" y="391"/>
                    <a:pt x="960" y="390"/>
                    <a:pt x="961" y="388"/>
                  </a:cubicBezTo>
                  <a:cubicBezTo>
                    <a:pt x="961" y="387"/>
                    <a:pt x="965" y="389"/>
                    <a:pt x="964" y="388"/>
                  </a:cubicBezTo>
                  <a:cubicBezTo>
                    <a:pt x="962" y="386"/>
                    <a:pt x="957" y="387"/>
                    <a:pt x="955" y="384"/>
                  </a:cubicBezTo>
                  <a:cubicBezTo>
                    <a:pt x="954" y="382"/>
                    <a:pt x="960" y="385"/>
                    <a:pt x="962" y="384"/>
                  </a:cubicBezTo>
                  <a:cubicBezTo>
                    <a:pt x="963" y="384"/>
                    <a:pt x="961" y="382"/>
                    <a:pt x="961" y="381"/>
                  </a:cubicBezTo>
                  <a:cubicBezTo>
                    <a:pt x="962" y="380"/>
                    <a:pt x="964" y="379"/>
                    <a:pt x="964" y="378"/>
                  </a:cubicBezTo>
                  <a:cubicBezTo>
                    <a:pt x="965" y="377"/>
                    <a:pt x="963" y="375"/>
                    <a:pt x="963" y="374"/>
                  </a:cubicBezTo>
                  <a:cubicBezTo>
                    <a:pt x="963" y="373"/>
                    <a:pt x="965" y="375"/>
                    <a:pt x="965" y="374"/>
                  </a:cubicBezTo>
                  <a:cubicBezTo>
                    <a:pt x="965" y="372"/>
                    <a:pt x="965" y="369"/>
                    <a:pt x="964" y="367"/>
                  </a:cubicBezTo>
                  <a:cubicBezTo>
                    <a:pt x="962" y="365"/>
                    <a:pt x="960" y="364"/>
                    <a:pt x="958" y="363"/>
                  </a:cubicBezTo>
                  <a:cubicBezTo>
                    <a:pt x="957" y="362"/>
                    <a:pt x="955" y="362"/>
                    <a:pt x="953" y="363"/>
                  </a:cubicBezTo>
                  <a:cubicBezTo>
                    <a:pt x="951" y="364"/>
                    <a:pt x="950" y="367"/>
                    <a:pt x="948" y="368"/>
                  </a:cubicBezTo>
                  <a:cubicBezTo>
                    <a:pt x="947" y="368"/>
                    <a:pt x="946" y="366"/>
                    <a:pt x="946" y="365"/>
                  </a:cubicBezTo>
                  <a:cubicBezTo>
                    <a:pt x="946" y="363"/>
                    <a:pt x="949" y="362"/>
                    <a:pt x="949" y="360"/>
                  </a:cubicBezTo>
                  <a:cubicBezTo>
                    <a:pt x="949" y="358"/>
                    <a:pt x="947" y="358"/>
                    <a:pt x="945" y="357"/>
                  </a:cubicBezTo>
                  <a:cubicBezTo>
                    <a:pt x="944" y="356"/>
                    <a:pt x="941" y="355"/>
                    <a:pt x="939" y="355"/>
                  </a:cubicBezTo>
                  <a:cubicBezTo>
                    <a:pt x="938" y="355"/>
                    <a:pt x="938" y="357"/>
                    <a:pt x="937" y="358"/>
                  </a:cubicBezTo>
                  <a:cubicBezTo>
                    <a:pt x="934" y="360"/>
                    <a:pt x="930" y="362"/>
                    <a:pt x="927" y="363"/>
                  </a:cubicBezTo>
                  <a:cubicBezTo>
                    <a:pt x="923" y="365"/>
                    <a:pt x="920" y="368"/>
                    <a:pt x="916" y="368"/>
                  </a:cubicBezTo>
                  <a:cubicBezTo>
                    <a:pt x="915" y="368"/>
                    <a:pt x="913" y="365"/>
                    <a:pt x="914" y="364"/>
                  </a:cubicBezTo>
                  <a:cubicBezTo>
                    <a:pt x="917" y="362"/>
                    <a:pt x="921" y="361"/>
                    <a:pt x="925" y="360"/>
                  </a:cubicBezTo>
                  <a:cubicBezTo>
                    <a:pt x="928" y="358"/>
                    <a:pt x="932" y="357"/>
                    <a:pt x="935" y="356"/>
                  </a:cubicBezTo>
                  <a:cubicBezTo>
                    <a:pt x="937" y="354"/>
                    <a:pt x="940" y="353"/>
                    <a:pt x="942" y="351"/>
                  </a:cubicBezTo>
                  <a:cubicBezTo>
                    <a:pt x="945" y="350"/>
                    <a:pt x="948" y="351"/>
                    <a:pt x="950" y="348"/>
                  </a:cubicBezTo>
                  <a:cubicBezTo>
                    <a:pt x="950" y="347"/>
                    <a:pt x="946" y="349"/>
                    <a:pt x="944" y="347"/>
                  </a:cubicBezTo>
                  <a:cubicBezTo>
                    <a:pt x="943" y="346"/>
                    <a:pt x="946" y="344"/>
                    <a:pt x="944" y="344"/>
                  </a:cubicBezTo>
                  <a:cubicBezTo>
                    <a:pt x="942" y="343"/>
                    <a:pt x="940" y="345"/>
                    <a:pt x="937" y="345"/>
                  </a:cubicBezTo>
                  <a:cubicBezTo>
                    <a:pt x="935" y="345"/>
                    <a:pt x="932" y="344"/>
                    <a:pt x="931" y="342"/>
                  </a:cubicBezTo>
                  <a:cubicBezTo>
                    <a:pt x="930" y="341"/>
                    <a:pt x="932" y="340"/>
                    <a:pt x="931" y="339"/>
                  </a:cubicBezTo>
                  <a:cubicBezTo>
                    <a:pt x="930" y="338"/>
                    <a:pt x="928" y="339"/>
                    <a:pt x="926" y="339"/>
                  </a:cubicBezTo>
                  <a:cubicBezTo>
                    <a:pt x="925" y="338"/>
                    <a:pt x="924" y="337"/>
                    <a:pt x="922" y="337"/>
                  </a:cubicBezTo>
                  <a:cubicBezTo>
                    <a:pt x="920" y="336"/>
                    <a:pt x="917" y="338"/>
                    <a:pt x="915" y="336"/>
                  </a:cubicBezTo>
                  <a:cubicBezTo>
                    <a:pt x="914" y="334"/>
                    <a:pt x="917" y="330"/>
                    <a:pt x="916" y="327"/>
                  </a:cubicBezTo>
                  <a:cubicBezTo>
                    <a:pt x="916" y="326"/>
                    <a:pt x="913" y="328"/>
                    <a:pt x="912" y="327"/>
                  </a:cubicBezTo>
                  <a:cubicBezTo>
                    <a:pt x="910" y="326"/>
                    <a:pt x="907" y="325"/>
                    <a:pt x="906" y="323"/>
                  </a:cubicBezTo>
                  <a:cubicBezTo>
                    <a:pt x="905" y="322"/>
                    <a:pt x="908" y="321"/>
                    <a:pt x="907" y="320"/>
                  </a:cubicBezTo>
                  <a:cubicBezTo>
                    <a:pt x="906" y="319"/>
                    <a:pt x="903" y="319"/>
                    <a:pt x="901" y="317"/>
                  </a:cubicBezTo>
                  <a:cubicBezTo>
                    <a:pt x="900" y="317"/>
                    <a:pt x="898" y="316"/>
                    <a:pt x="899" y="315"/>
                  </a:cubicBezTo>
                  <a:cubicBezTo>
                    <a:pt x="899" y="314"/>
                    <a:pt x="904" y="314"/>
                    <a:pt x="903" y="313"/>
                  </a:cubicBezTo>
                  <a:cubicBezTo>
                    <a:pt x="901" y="310"/>
                    <a:pt x="897" y="312"/>
                    <a:pt x="895" y="310"/>
                  </a:cubicBezTo>
                  <a:cubicBezTo>
                    <a:pt x="894" y="310"/>
                    <a:pt x="895" y="308"/>
                    <a:pt x="895" y="308"/>
                  </a:cubicBezTo>
                  <a:cubicBezTo>
                    <a:pt x="898" y="307"/>
                    <a:pt x="901" y="308"/>
                    <a:pt x="904" y="308"/>
                  </a:cubicBezTo>
                  <a:cubicBezTo>
                    <a:pt x="905" y="308"/>
                    <a:pt x="907" y="307"/>
                    <a:pt x="908" y="305"/>
                  </a:cubicBezTo>
                  <a:cubicBezTo>
                    <a:pt x="908" y="304"/>
                    <a:pt x="909" y="302"/>
                    <a:pt x="908" y="301"/>
                  </a:cubicBezTo>
                  <a:cubicBezTo>
                    <a:pt x="906" y="300"/>
                    <a:pt x="904" y="302"/>
                    <a:pt x="903" y="301"/>
                  </a:cubicBezTo>
                  <a:cubicBezTo>
                    <a:pt x="902" y="300"/>
                    <a:pt x="903" y="298"/>
                    <a:pt x="902" y="298"/>
                  </a:cubicBezTo>
                  <a:cubicBezTo>
                    <a:pt x="901" y="296"/>
                    <a:pt x="896" y="298"/>
                    <a:pt x="896" y="295"/>
                  </a:cubicBezTo>
                  <a:cubicBezTo>
                    <a:pt x="896" y="293"/>
                    <a:pt x="902" y="295"/>
                    <a:pt x="903" y="292"/>
                  </a:cubicBezTo>
                  <a:cubicBezTo>
                    <a:pt x="904" y="291"/>
                    <a:pt x="902" y="288"/>
                    <a:pt x="901" y="287"/>
                  </a:cubicBezTo>
                  <a:cubicBezTo>
                    <a:pt x="900" y="286"/>
                    <a:pt x="896" y="288"/>
                    <a:pt x="896" y="287"/>
                  </a:cubicBezTo>
                  <a:cubicBezTo>
                    <a:pt x="895" y="285"/>
                    <a:pt x="900" y="285"/>
                    <a:pt x="900" y="283"/>
                  </a:cubicBezTo>
                  <a:cubicBezTo>
                    <a:pt x="900" y="282"/>
                    <a:pt x="897" y="283"/>
                    <a:pt x="896" y="281"/>
                  </a:cubicBezTo>
                  <a:cubicBezTo>
                    <a:pt x="896" y="280"/>
                    <a:pt x="898" y="277"/>
                    <a:pt x="897" y="276"/>
                  </a:cubicBezTo>
                  <a:cubicBezTo>
                    <a:pt x="894" y="275"/>
                    <a:pt x="891" y="278"/>
                    <a:pt x="888" y="277"/>
                  </a:cubicBezTo>
                  <a:cubicBezTo>
                    <a:pt x="887" y="277"/>
                    <a:pt x="887" y="275"/>
                    <a:pt x="888" y="275"/>
                  </a:cubicBezTo>
                  <a:cubicBezTo>
                    <a:pt x="890" y="274"/>
                    <a:pt x="893" y="275"/>
                    <a:pt x="894" y="273"/>
                  </a:cubicBezTo>
                  <a:cubicBezTo>
                    <a:pt x="895" y="273"/>
                    <a:pt x="895" y="271"/>
                    <a:pt x="894" y="270"/>
                  </a:cubicBezTo>
                  <a:cubicBezTo>
                    <a:pt x="893" y="270"/>
                    <a:pt x="891" y="271"/>
                    <a:pt x="890" y="270"/>
                  </a:cubicBezTo>
                  <a:cubicBezTo>
                    <a:pt x="889" y="269"/>
                    <a:pt x="892" y="266"/>
                    <a:pt x="890" y="265"/>
                  </a:cubicBezTo>
                  <a:cubicBezTo>
                    <a:pt x="889" y="264"/>
                    <a:pt x="885" y="268"/>
                    <a:pt x="884" y="266"/>
                  </a:cubicBezTo>
                  <a:cubicBezTo>
                    <a:pt x="883" y="264"/>
                    <a:pt x="888" y="263"/>
                    <a:pt x="888" y="261"/>
                  </a:cubicBezTo>
                  <a:cubicBezTo>
                    <a:pt x="889" y="260"/>
                    <a:pt x="886" y="259"/>
                    <a:pt x="885" y="258"/>
                  </a:cubicBezTo>
                  <a:cubicBezTo>
                    <a:pt x="884" y="256"/>
                    <a:pt x="885" y="254"/>
                    <a:pt x="884" y="252"/>
                  </a:cubicBezTo>
                  <a:cubicBezTo>
                    <a:pt x="884" y="250"/>
                    <a:pt x="881" y="249"/>
                    <a:pt x="881" y="247"/>
                  </a:cubicBezTo>
                  <a:cubicBezTo>
                    <a:pt x="880" y="245"/>
                    <a:pt x="881" y="243"/>
                    <a:pt x="881" y="240"/>
                  </a:cubicBezTo>
                  <a:cubicBezTo>
                    <a:pt x="880" y="237"/>
                    <a:pt x="878" y="240"/>
                    <a:pt x="877" y="240"/>
                  </a:cubicBezTo>
                  <a:cubicBezTo>
                    <a:pt x="875" y="244"/>
                    <a:pt x="873" y="248"/>
                    <a:pt x="871" y="252"/>
                  </a:cubicBezTo>
                  <a:cubicBezTo>
                    <a:pt x="870" y="254"/>
                    <a:pt x="869" y="256"/>
                    <a:pt x="868" y="258"/>
                  </a:cubicBezTo>
                  <a:cubicBezTo>
                    <a:pt x="868" y="260"/>
                    <a:pt x="867" y="261"/>
                    <a:pt x="866" y="263"/>
                  </a:cubicBezTo>
                  <a:cubicBezTo>
                    <a:pt x="866" y="264"/>
                    <a:pt x="867" y="265"/>
                    <a:pt x="866" y="266"/>
                  </a:cubicBezTo>
                  <a:cubicBezTo>
                    <a:pt x="865" y="268"/>
                    <a:pt x="861" y="267"/>
                    <a:pt x="860" y="269"/>
                  </a:cubicBezTo>
                  <a:cubicBezTo>
                    <a:pt x="858" y="272"/>
                    <a:pt x="860" y="276"/>
                    <a:pt x="858" y="279"/>
                  </a:cubicBezTo>
                  <a:cubicBezTo>
                    <a:pt x="857" y="280"/>
                    <a:pt x="858" y="275"/>
                    <a:pt x="857" y="274"/>
                  </a:cubicBezTo>
                  <a:cubicBezTo>
                    <a:pt x="856" y="272"/>
                    <a:pt x="855" y="270"/>
                    <a:pt x="854" y="270"/>
                  </a:cubicBezTo>
                  <a:cubicBezTo>
                    <a:pt x="851" y="271"/>
                    <a:pt x="852" y="275"/>
                    <a:pt x="850" y="277"/>
                  </a:cubicBezTo>
                  <a:cubicBezTo>
                    <a:pt x="848" y="278"/>
                    <a:pt x="845" y="278"/>
                    <a:pt x="844" y="279"/>
                  </a:cubicBezTo>
                  <a:cubicBezTo>
                    <a:pt x="841" y="280"/>
                    <a:pt x="840" y="286"/>
                    <a:pt x="837" y="285"/>
                  </a:cubicBezTo>
                  <a:cubicBezTo>
                    <a:pt x="834" y="284"/>
                    <a:pt x="838" y="277"/>
                    <a:pt x="835" y="276"/>
                  </a:cubicBezTo>
                  <a:cubicBezTo>
                    <a:pt x="832" y="276"/>
                    <a:pt x="834" y="284"/>
                    <a:pt x="831" y="284"/>
                  </a:cubicBezTo>
                  <a:cubicBezTo>
                    <a:pt x="828" y="284"/>
                    <a:pt x="832" y="278"/>
                    <a:pt x="831" y="276"/>
                  </a:cubicBezTo>
                  <a:cubicBezTo>
                    <a:pt x="831" y="273"/>
                    <a:pt x="831" y="270"/>
                    <a:pt x="828" y="269"/>
                  </a:cubicBezTo>
                  <a:cubicBezTo>
                    <a:pt x="825" y="268"/>
                    <a:pt x="821" y="269"/>
                    <a:pt x="818" y="270"/>
                  </a:cubicBezTo>
                  <a:cubicBezTo>
                    <a:pt x="816" y="271"/>
                    <a:pt x="816" y="274"/>
                    <a:pt x="814" y="274"/>
                  </a:cubicBezTo>
                  <a:cubicBezTo>
                    <a:pt x="812" y="274"/>
                    <a:pt x="812" y="272"/>
                    <a:pt x="813" y="270"/>
                  </a:cubicBezTo>
                  <a:cubicBezTo>
                    <a:pt x="813" y="269"/>
                    <a:pt x="815" y="268"/>
                    <a:pt x="816" y="267"/>
                  </a:cubicBezTo>
                  <a:cubicBezTo>
                    <a:pt x="817" y="266"/>
                    <a:pt x="819" y="265"/>
                    <a:pt x="820" y="263"/>
                  </a:cubicBezTo>
                  <a:cubicBezTo>
                    <a:pt x="821" y="262"/>
                    <a:pt x="820" y="260"/>
                    <a:pt x="819" y="259"/>
                  </a:cubicBezTo>
                  <a:cubicBezTo>
                    <a:pt x="818" y="258"/>
                    <a:pt x="816" y="260"/>
                    <a:pt x="816" y="259"/>
                  </a:cubicBezTo>
                  <a:cubicBezTo>
                    <a:pt x="815" y="258"/>
                    <a:pt x="815" y="256"/>
                    <a:pt x="816" y="254"/>
                  </a:cubicBezTo>
                  <a:cubicBezTo>
                    <a:pt x="816" y="253"/>
                    <a:pt x="818" y="254"/>
                    <a:pt x="818" y="253"/>
                  </a:cubicBezTo>
                  <a:cubicBezTo>
                    <a:pt x="819" y="252"/>
                    <a:pt x="820" y="249"/>
                    <a:pt x="818" y="248"/>
                  </a:cubicBezTo>
                  <a:cubicBezTo>
                    <a:pt x="816" y="247"/>
                    <a:pt x="808" y="250"/>
                    <a:pt x="809" y="248"/>
                  </a:cubicBezTo>
                  <a:cubicBezTo>
                    <a:pt x="811" y="244"/>
                    <a:pt x="817" y="247"/>
                    <a:pt x="820" y="245"/>
                  </a:cubicBezTo>
                  <a:cubicBezTo>
                    <a:pt x="821" y="244"/>
                    <a:pt x="819" y="241"/>
                    <a:pt x="820" y="239"/>
                  </a:cubicBezTo>
                  <a:cubicBezTo>
                    <a:pt x="820" y="237"/>
                    <a:pt x="820" y="236"/>
                    <a:pt x="821" y="234"/>
                  </a:cubicBezTo>
                  <a:cubicBezTo>
                    <a:pt x="822" y="233"/>
                    <a:pt x="825" y="233"/>
                    <a:pt x="826" y="231"/>
                  </a:cubicBezTo>
                  <a:cubicBezTo>
                    <a:pt x="826" y="230"/>
                    <a:pt x="826" y="228"/>
                    <a:pt x="825" y="228"/>
                  </a:cubicBezTo>
                  <a:cubicBezTo>
                    <a:pt x="823" y="228"/>
                    <a:pt x="822" y="230"/>
                    <a:pt x="820" y="230"/>
                  </a:cubicBezTo>
                  <a:cubicBezTo>
                    <a:pt x="819" y="230"/>
                    <a:pt x="818" y="227"/>
                    <a:pt x="817" y="226"/>
                  </a:cubicBezTo>
                  <a:cubicBezTo>
                    <a:pt x="812" y="226"/>
                    <a:pt x="808" y="227"/>
                    <a:pt x="803" y="226"/>
                  </a:cubicBezTo>
                  <a:cubicBezTo>
                    <a:pt x="802" y="226"/>
                    <a:pt x="800" y="224"/>
                    <a:pt x="800" y="223"/>
                  </a:cubicBezTo>
                  <a:cubicBezTo>
                    <a:pt x="799" y="221"/>
                    <a:pt x="801" y="219"/>
                    <a:pt x="800" y="218"/>
                  </a:cubicBezTo>
                  <a:cubicBezTo>
                    <a:pt x="799" y="217"/>
                    <a:pt x="797" y="218"/>
                    <a:pt x="796" y="217"/>
                  </a:cubicBezTo>
                  <a:cubicBezTo>
                    <a:pt x="796" y="216"/>
                    <a:pt x="797" y="215"/>
                    <a:pt x="796" y="214"/>
                  </a:cubicBezTo>
                  <a:cubicBezTo>
                    <a:pt x="795" y="212"/>
                    <a:pt x="792" y="212"/>
                    <a:pt x="790" y="210"/>
                  </a:cubicBezTo>
                  <a:cubicBezTo>
                    <a:pt x="790" y="209"/>
                    <a:pt x="790" y="208"/>
                    <a:pt x="790" y="207"/>
                  </a:cubicBezTo>
                  <a:cubicBezTo>
                    <a:pt x="787" y="205"/>
                    <a:pt x="784" y="203"/>
                    <a:pt x="782" y="201"/>
                  </a:cubicBezTo>
                  <a:cubicBezTo>
                    <a:pt x="781" y="201"/>
                    <a:pt x="780" y="200"/>
                    <a:pt x="780" y="200"/>
                  </a:cubicBezTo>
                  <a:cubicBezTo>
                    <a:pt x="777" y="202"/>
                    <a:pt x="775" y="204"/>
                    <a:pt x="772" y="205"/>
                  </a:cubicBezTo>
                  <a:cubicBezTo>
                    <a:pt x="771" y="206"/>
                    <a:pt x="770" y="204"/>
                    <a:pt x="769" y="205"/>
                  </a:cubicBezTo>
                  <a:cubicBezTo>
                    <a:pt x="769" y="205"/>
                    <a:pt x="769" y="208"/>
                    <a:pt x="768" y="207"/>
                  </a:cubicBezTo>
                  <a:cubicBezTo>
                    <a:pt x="765" y="207"/>
                    <a:pt x="764" y="203"/>
                    <a:pt x="761" y="203"/>
                  </a:cubicBezTo>
                  <a:cubicBezTo>
                    <a:pt x="760" y="202"/>
                    <a:pt x="759" y="204"/>
                    <a:pt x="758" y="204"/>
                  </a:cubicBezTo>
                  <a:cubicBezTo>
                    <a:pt x="757" y="204"/>
                    <a:pt x="758" y="202"/>
                    <a:pt x="757" y="201"/>
                  </a:cubicBezTo>
                  <a:cubicBezTo>
                    <a:pt x="755" y="201"/>
                    <a:pt x="753" y="202"/>
                    <a:pt x="752" y="201"/>
                  </a:cubicBezTo>
                  <a:cubicBezTo>
                    <a:pt x="749" y="200"/>
                    <a:pt x="747" y="199"/>
                    <a:pt x="745" y="198"/>
                  </a:cubicBezTo>
                  <a:cubicBezTo>
                    <a:pt x="743" y="198"/>
                    <a:pt x="742" y="197"/>
                    <a:pt x="740" y="197"/>
                  </a:cubicBezTo>
                  <a:cubicBezTo>
                    <a:pt x="738" y="197"/>
                    <a:pt x="736" y="199"/>
                    <a:pt x="734" y="201"/>
                  </a:cubicBezTo>
                  <a:cubicBezTo>
                    <a:pt x="733" y="202"/>
                    <a:pt x="731" y="202"/>
                    <a:pt x="730" y="203"/>
                  </a:cubicBezTo>
                  <a:cubicBezTo>
                    <a:pt x="729" y="205"/>
                    <a:pt x="729" y="207"/>
                    <a:pt x="729" y="209"/>
                  </a:cubicBezTo>
                  <a:cubicBezTo>
                    <a:pt x="729" y="211"/>
                    <a:pt x="728" y="213"/>
                    <a:pt x="729" y="215"/>
                  </a:cubicBezTo>
                  <a:cubicBezTo>
                    <a:pt x="730" y="216"/>
                    <a:pt x="734" y="216"/>
                    <a:pt x="734" y="217"/>
                  </a:cubicBezTo>
                  <a:cubicBezTo>
                    <a:pt x="734" y="219"/>
                    <a:pt x="731" y="220"/>
                    <a:pt x="730" y="221"/>
                  </a:cubicBezTo>
                  <a:cubicBezTo>
                    <a:pt x="729" y="223"/>
                    <a:pt x="729" y="226"/>
                    <a:pt x="728" y="228"/>
                  </a:cubicBezTo>
                  <a:cubicBezTo>
                    <a:pt x="726" y="231"/>
                    <a:pt x="719" y="230"/>
                    <a:pt x="720" y="234"/>
                  </a:cubicBezTo>
                  <a:cubicBezTo>
                    <a:pt x="720" y="237"/>
                    <a:pt x="726" y="232"/>
                    <a:pt x="729" y="234"/>
                  </a:cubicBezTo>
                  <a:cubicBezTo>
                    <a:pt x="731" y="234"/>
                    <a:pt x="727" y="236"/>
                    <a:pt x="728" y="237"/>
                  </a:cubicBezTo>
                  <a:cubicBezTo>
                    <a:pt x="728" y="238"/>
                    <a:pt x="730" y="237"/>
                    <a:pt x="731" y="238"/>
                  </a:cubicBezTo>
                  <a:cubicBezTo>
                    <a:pt x="731" y="239"/>
                    <a:pt x="728" y="239"/>
                    <a:pt x="728" y="240"/>
                  </a:cubicBezTo>
                  <a:cubicBezTo>
                    <a:pt x="727" y="242"/>
                    <a:pt x="728" y="244"/>
                    <a:pt x="728" y="245"/>
                  </a:cubicBezTo>
                  <a:cubicBezTo>
                    <a:pt x="729" y="247"/>
                    <a:pt x="732" y="247"/>
                    <a:pt x="732" y="248"/>
                  </a:cubicBezTo>
                  <a:cubicBezTo>
                    <a:pt x="732" y="251"/>
                    <a:pt x="730" y="253"/>
                    <a:pt x="728" y="255"/>
                  </a:cubicBezTo>
                  <a:cubicBezTo>
                    <a:pt x="727" y="255"/>
                    <a:pt x="726" y="255"/>
                    <a:pt x="726" y="255"/>
                  </a:cubicBezTo>
                  <a:cubicBezTo>
                    <a:pt x="725" y="257"/>
                    <a:pt x="726" y="259"/>
                    <a:pt x="725" y="261"/>
                  </a:cubicBezTo>
                  <a:cubicBezTo>
                    <a:pt x="723" y="263"/>
                    <a:pt x="720" y="265"/>
                    <a:pt x="718" y="267"/>
                  </a:cubicBezTo>
                  <a:cubicBezTo>
                    <a:pt x="717" y="268"/>
                    <a:pt x="715" y="270"/>
                    <a:pt x="715" y="272"/>
                  </a:cubicBezTo>
                  <a:cubicBezTo>
                    <a:pt x="714" y="273"/>
                    <a:pt x="714" y="276"/>
                    <a:pt x="715" y="277"/>
                  </a:cubicBezTo>
                  <a:cubicBezTo>
                    <a:pt x="717" y="280"/>
                    <a:pt x="721" y="281"/>
                    <a:pt x="723" y="284"/>
                  </a:cubicBezTo>
                  <a:cubicBezTo>
                    <a:pt x="725" y="286"/>
                    <a:pt x="727" y="288"/>
                    <a:pt x="728" y="291"/>
                  </a:cubicBezTo>
                  <a:cubicBezTo>
                    <a:pt x="729" y="294"/>
                    <a:pt x="730" y="298"/>
                    <a:pt x="729" y="301"/>
                  </a:cubicBezTo>
                  <a:cubicBezTo>
                    <a:pt x="729" y="306"/>
                    <a:pt x="729" y="311"/>
                    <a:pt x="728" y="315"/>
                  </a:cubicBezTo>
                  <a:cubicBezTo>
                    <a:pt x="727" y="319"/>
                    <a:pt x="725" y="323"/>
                    <a:pt x="722" y="326"/>
                  </a:cubicBezTo>
                  <a:cubicBezTo>
                    <a:pt x="720" y="329"/>
                    <a:pt x="717" y="331"/>
                    <a:pt x="714" y="334"/>
                  </a:cubicBezTo>
                  <a:cubicBezTo>
                    <a:pt x="710" y="336"/>
                    <a:pt x="707" y="339"/>
                    <a:pt x="704" y="341"/>
                  </a:cubicBezTo>
                  <a:cubicBezTo>
                    <a:pt x="701" y="343"/>
                    <a:pt x="698" y="344"/>
                    <a:pt x="695" y="345"/>
                  </a:cubicBezTo>
                  <a:cubicBezTo>
                    <a:pt x="693" y="346"/>
                    <a:pt x="689" y="345"/>
                    <a:pt x="688" y="347"/>
                  </a:cubicBezTo>
                  <a:cubicBezTo>
                    <a:pt x="686" y="350"/>
                    <a:pt x="688" y="353"/>
                    <a:pt x="689" y="356"/>
                  </a:cubicBezTo>
                  <a:cubicBezTo>
                    <a:pt x="690" y="358"/>
                    <a:pt x="693" y="357"/>
                    <a:pt x="694" y="359"/>
                  </a:cubicBezTo>
                  <a:cubicBezTo>
                    <a:pt x="695" y="361"/>
                    <a:pt x="692" y="364"/>
                    <a:pt x="692" y="366"/>
                  </a:cubicBezTo>
                  <a:cubicBezTo>
                    <a:pt x="692" y="367"/>
                    <a:pt x="693" y="369"/>
                    <a:pt x="693" y="370"/>
                  </a:cubicBezTo>
                  <a:cubicBezTo>
                    <a:pt x="693" y="373"/>
                    <a:pt x="693" y="376"/>
                    <a:pt x="694" y="378"/>
                  </a:cubicBezTo>
                  <a:cubicBezTo>
                    <a:pt x="694" y="382"/>
                    <a:pt x="696" y="386"/>
                    <a:pt x="695" y="389"/>
                  </a:cubicBezTo>
                  <a:cubicBezTo>
                    <a:pt x="694" y="393"/>
                    <a:pt x="690" y="395"/>
                    <a:pt x="689" y="399"/>
                  </a:cubicBezTo>
                  <a:cubicBezTo>
                    <a:pt x="689" y="401"/>
                    <a:pt x="691" y="402"/>
                    <a:pt x="691" y="404"/>
                  </a:cubicBezTo>
                  <a:cubicBezTo>
                    <a:pt x="691" y="406"/>
                    <a:pt x="691" y="409"/>
                    <a:pt x="689" y="410"/>
                  </a:cubicBezTo>
                  <a:cubicBezTo>
                    <a:pt x="688" y="410"/>
                    <a:pt x="687" y="407"/>
                    <a:pt x="686" y="406"/>
                  </a:cubicBezTo>
                  <a:cubicBezTo>
                    <a:pt x="685" y="405"/>
                    <a:pt x="683" y="404"/>
                    <a:pt x="683" y="405"/>
                  </a:cubicBezTo>
                  <a:cubicBezTo>
                    <a:pt x="681" y="406"/>
                    <a:pt x="681" y="409"/>
                    <a:pt x="680" y="410"/>
                  </a:cubicBezTo>
                  <a:cubicBezTo>
                    <a:pt x="679" y="411"/>
                    <a:pt x="677" y="410"/>
                    <a:pt x="676" y="410"/>
                  </a:cubicBezTo>
                  <a:cubicBezTo>
                    <a:pt x="674" y="410"/>
                    <a:pt x="672" y="409"/>
                    <a:pt x="671" y="408"/>
                  </a:cubicBezTo>
                  <a:cubicBezTo>
                    <a:pt x="669" y="408"/>
                    <a:pt x="667" y="410"/>
                    <a:pt x="666" y="409"/>
                  </a:cubicBezTo>
                  <a:cubicBezTo>
                    <a:pt x="666" y="407"/>
                    <a:pt x="670" y="406"/>
                    <a:pt x="670" y="404"/>
                  </a:cubicBezTo>
                  <a:cubicBezTo>
                    <a:pt x="670" y="402"/>
                    <a:pt x="668" y="400"/>
                    <a:pt x="667" y="398"/>
                  </a:cubicBezTo>
                  <a:cubicBezTo>
                    <a:pt x="666" y="396"/>
                    <a:pt x="664" y="394"/>
                    <a:pt x="662" y="392"/>
                  </a:cubicBezTo>
                  <a:cubicBezTo>
                    <a:pt x="661" y="391"/>
                    <a:pt x="658" y="393"/>
                    <a:pt x="657" y="392"/>
                  </a:cubicBezTo>
                  <a:cubicBezTo>
                    <a:pt x="656" y="390"/>
                    <a:pt x="660" y="389"/>
                    <a:pt x="660" y="388"/>
                  </a:cubicBezTo>
                  <a:cubicBezTo>
                    <a:pt x="658" y="384"/>
                    <a:pt x="654" y="382"/>
                    <a:pt x="653" y="379"/>
                  </a:cubicBezTo>
                  <a:cubicBezTo>
                    <a:pt x="652" y="377"/>
                    <a:pt x="653" y="376"/>
                    <a:pt x="653" y="374"/>
                  </a:cubicBezTo>
                  <a:cubicBezTo>
                    <a:pt x="654" y="372"/>
                    <a:pt x="654" y="370"/>
                    <a:pt x="655" y="368"/>
                  </a:cubicBezTo>
                  <a:cubicBezTo>
                    <a:pt x="656" y="366"/>
                    <a:pt x="657" y="364"/>
                    <a:pt x="657" y="362"/>
                  </a:cubicBezTo>
                  <a:cubicBezTo>
                    <a:pt x="656" y="359"/>
                    <a:pt x="654" y="355"/>
                    <a:pt x="655" y="352"/>
                  </a:cubicBezTo>
                  <a:cubicBezTo>
                    <a:pt x="655" y="349"/>
                    <a:pt x="657" y="348"/>
                    <a:pt x="658" y="345"/>
                  </a:cubicBezTo>
                  <a:cubicBezTo>
                    <a:pt x="659" y="344"/>
                    <a:pt x="659" y="341"/>
                    <a:pt x="658" y="340"/>
                  </a:cubicBezTo>
                  <a:cubicBezTo>
                    <a:pt x="656" y="338"/>
                    <a:pt x="652" y="338"/>
                    <a:pt x="649" y="338"/>
                  </a:cubicBezTo>
                  <a:cubicBezTo>
                    <a:pt x="645" y="337"/>
                    <a:pt x="640" y="337"/>
                    <a:pt x="636" y="337"/>
                  </a:cubicBezTo>
                  <a:cubicBezTo>
                    <a:pt x="634" y="337"/>
                    <a:pt x="632" y="339"/>
                    <a:pt x="630" y="339"/>
                  </a:cubicBezTo>
                  <a:cubicBezTo>
                    <a:pt x="628" y="340"/>
                    <a:pt x="626" y="339"/>
                    <a:pt x="624" y="338"/>
                  </a:cubicBezTo>
                  <a:cubicBezTo>
                    <a:pt x="622" y="337"/>
                    <a:pt x="622" y="333"/>
                    <a:pt x="620" y="332"/>
                  </a:cubicBezTo>
                  <a:cubicBezTo>
                    <a:pt x="618" y="330"/>
                    <a:pt x="615" y="329"/>
                    <a:pt x="612" y="328"/>
                  </a:cubicBezTo>
                  <a:cubicBezTo>
                    <a:pt x="610" y="327"/>
                    <a:pt x="607" y="326"/>
                    <a:pt x="604" y="325"/>
                  </a:cubicBezTo>
                  <a:cubicBezTo>
                    <a:pt x="602" y="325"/>
                    <a:pt x="600" y="324"/>
                    <a:pt x="598" y="323"/>
                  </a:cubicBezTo>
                  <a:cubicBezTo>
                    <a:pt x="596" y="321"/>
                    <a:pt x="594" y="318"/>
                    <a:pt x="592" y="316"/>
                  </a:cubicBezTo>
                  <a:cubicBezTo>
                    <a:pt x="590" y="314"/>
                    <a:pt x="588" y="311"/>
                    <a:pt x="585" y="309"/>
                  </a:cubicBezTo>
                  <a:cubicBezTo>
                    <a:pt x="583" y="308"/>
                    <a:pt x="581" y="307"/>
                    <a:pt x="578" y="306"/>
                  </a:cubicBezTo>
                  <a:cubicBezTo>
                    <a:pt x="576" y="306"/>
                    <a:pt x="574" y="305"/>
                    <a:pt x="572" y="304"/>
                  </a:cubicBezTo>
                  <a:cubicBezTo>
                    <a:pt x="570" y="303"/>
                    <a:pt x="570" y="300"/>
                    <a:pt x="567" y="300"/>
                  </a:cubicBezTo>
                  <a:cubicBezTo>
                    <a:pt x="565" y="299"/>
                    <a:pt x="562" y="300"/>
                    <a:pt x="560" y="301"/>
                  </a:cubicBezTo>
                  <a:cubicBezTo>
                    <a:pt x="556" y="302"/>
                    <a:pt x="552" y="304"/>
                    <a:pt x="548" y="305"/>
                  </a:cubicBezTo>
                  <a:cubicBezTo>
                    <a:pt x="546" y="306"/>
                    <a:pt x="542" y="309"/>
                    <a:pt x="543" y="307"/>
                  </a:cubicBezTo>
                  <a:cubicBezTo>
                    <a:pt x="543" y="304"/>
                    <a:pt x="547" y="304"/>
                    <a:pt x="549" y="302"/>
                  </a:cubicBezTo>
                  <a:cubicBezTo>
                    <a:pt x="549" y="300"/>
                    <a:pt x="549" y="299"/>
                    <a:pt x="549" y="297"/>
                  </a:cubicBezTo>
                  <a:cubicBezTo>
                    <a:pt x="548" y="294"/>
                    <a:pt x="547" y="292"/>
                    <a:pt x="547" y="290"/>
                  </a:cubicBezTo>
                  <a:cubicBezTo>
                    <a:pt x="546" y="287"/>
                    <a:pt x="547" y="285"/>
                    <a:pt x="547" y="282"/>
                  </a:cubicBezTo>
                  <a:cubicBezTo>
                    <a:pt x="546" y="279"/>
                    <a:pt x="546" y="274"/>
                    <a:pt x="544" y="272"/>
                  </a:cubicBezTo>
                  <a:cubicBezTo>
                    <a:pt x="542" y="270"/>
                    <a:pt x="538" y="271"/>
                    <a:pt x="536" y="272"/>
                  </a:cubicBezTo>
                  <a:cubicBezTo>
                    <a:pt x="533" y="273"/>
                    <a:pt x="533" y="278"/>
                    <a:pt x="530" y="278"/>
                  </a:cubicBezTo>
                  <a:cubicBezTo>
                    <a:pt x="528" y="278"/>
                    <a:pt x="531" y="274"/>
                    <a:pt x="530" y="272"/>
                  </a:cubicBezTo>
                  <a:cubicBezTo>
                    <a:pt x="530" y="270"/>
                    <a:pt x="526" y="270"/>
                    <a:pt x="526" y="268"/>
                  </a:cubicBezTo>
                  <a:cubicBezTo>
                    <a:pt x="526" y="267"/>
                    <a:pt x="528" y="266"/>
                    <a:pt x="529" y="265"/>
                  </a:cubicBezTo>
                  <a:cubicBezTo>
                    <a:pt x="529" y="262"/>
                    <a:pt x="528" y="258"/>
                    <a:pt x="529" y="254"/>
                  </a:cubicBezTo>
                  <a:cubicBezTo>
                    <a:pt x="530" y="250"/>
                    <a:pt x="532" y="247"/>
                    <a:pt x="534" y="243"/>
                  </a:cubicBezTo>
                  <a:cubicBezTo>
                    <a:pt x="535" y="240"/>
                    <a:pt x="536" y="237"/>
                    <a:pt x="538" y="234"/>
                  </a:cubicBezTo>
                  <a:cubicBezTo>
                    <a:pt x="540" y="230"/>
                    <a:pt x="543" y="227"/>
                    <a:pt x="546" y="224"/>
                  </a:cubicBezTo>
                  <a:cubicBezTo>
                    <a:pt x="549" y="221"/>
                    <a:pt x="553" y="219"/>
                    <a:pt x="555" y="215"/>
                  </a:cubicBezTo>
                  <a:cubicBezTo>
                    <a:pt x="556" y="214"/>
                    <a:pt x="553" y="213"/>
                    <a:pt x="553" y="211"/>
                  </a:cubicBezTo>
                  <a:cubicBezTo>
                    <a:pt x="554" y="209"/>
                    <a:pt x="557" y="209"/>
                    <a:pt x="558" y="208"/>
                  </a:cubicBezTo>
                  <a:cubicBezTo>
                    <a:pt x="560" y="207"/>
                    <a:pt x="561" y="205"/>
                    <a:pt x="563" y="204"/>
                  </a:cubicBezTo>
                  <a:cubicBezTo>
                    <a:pt x="564" y="203"/>
                    <a:pt x="566" y="201"/>
                    <a:pt x="567" y="200"/>
                  </a:cubicBezTo>
                  <a:cubicBezTo>
                    <a:pt x="569" y="199"/>
                    <a:pt x="571" y="200"/>
                    <a:pt x="573" y="198"/>
                  </a:cubicBezTo>
                  <a:cubicBezTo>
                    <a:pt x="573" y="197"/>
                    <a:pt x="571" y="195"/>
                    <a:pt x="572" y="195"/>
                  </a:cubicBezTo>
                  <a:cubicBezTo>
                    <a:pt x="575" y="194"/>
                    <a:pt x="578" y="196"/>
                    <a:pt x="581" y="195"/>
                  </a:cubicBezTo>
                  <a:cubicBezTo>
                    <a:pt x="585" y="194"/>
                    <a:pt x="588" y="192"/>
                    <a:pt x="590" y="189"/>
                  </a:cubicBezTo>
                  <a:cubicBezTo>
                    <a:pt x="591" y="187"/>
                    <a:pt x="590" y="184"/>
                    <a:pt x="589" y="182"/>
                  </a:cubicBezTo>
                  <a:cubicBezTo>
                    <a:pt x="588" y="181"/>
                    <a:pt x="587" y="181"/>
                    <a:pt x="586" y="180"/>
                  </a:cubicBezTo>
                  <a:cubicBezTo>
                    <a:pt x="584" y="179"/>
                    <a:pt x="583" y="177"/>
                    <a:pt x="581" y="177"/>
                  </a:cubicBezTo>
                  <a:cubicBezTo>
                    <a:pt x="578" y="176"/>
                    <a:pt x="575" y="177"/>
                    <a:pt x="572" y="176"/>
                  </a:cubicBezTo>
                  <a:cubicBezTo>
                    <a:pt x="571" y="175"/>
                    <a:pt x="566" y="174"/>
                    <a:pt x="567" y="173"/>
                  </a:cubicBezTo>
                  <a:cubicBezTo>
                    <a:pt x="570" y="171"/>
                    <a:pt x="573" y="174"/>
                    <a:pt x="575" y="174"/>
                  </a:cubicBezTo>
                  <a:cubicBezTo>
                    <a:pt x="579" y="175"/>
                    <a:pt x="582" y="175"/>
                    <a:pt x="585" y="175"/>
                  </a:cubicBezTo>
                  <a:cubicBezTo>
                    <a:pt x="587" y="176"/>
                    <a:pt x="589" y="178"/>
                    <a:pt x="591" y="178"/>
                  </a:cubicBezTo>
                  <a:cubicBezTo>
                    <a:pt x="594" y="177"/>
                    <a:pt x="596" y="176"/>
                    <a:pt x="598" y="175"/>
                  </a:cubicBezTo>
                  <a:cubicBezTo>
                    <a:pt x="600" y="174"/>
                    <a:pt x="600" y="172"/>
                    <a:pt x="601" y="171"/>
                  </a:cubicBezTo>
                  <a:cubicBezTo>
                    <a:pt x="602" y="169"/>
                    <a:pt x="601" y="166"/>
                    <a:pt x="603" y="165"/>
                  </a:cubicBezTo>
                  <a:cubicBezTo>
                    <a:pt x="605" y="165"/>
                    <a:pt x="607" y="168"/>
                    <a:pt x="609" y="169"/>
                  </a:cubicBezTo>
                  <a:cubicBezTo>
                    <a:pt x="611" y="170"/>
                    <a:pt x="615" y="171"/>
                    <a:pt x="617" y="170"/>
                  </a:cubicBezTo>
                  <a:cubicBezTo>
                    <a:pt x="621" y="169"/>
                    <a:pt x="623" y="165"/>
                    <a:pt x="626" y="162"/>
                  </a:cubicBezTo>
                  <a:cubicBezTo>
                    <a:pt x="630" y="159"/>
                    <a:pt x="633" y="156"/>
                    <a:pt x="636" y="153"/>
                  </a:cubicBezTo>
                  <a:cubicBezTo>
                    <a:pt x="638" y="151"/>
                    <a:pt x="641" y="147"/>
                    <a:pt x="639" y="145"/>
                  </a:cubicBezTo>
                  <a:cubicBezTo>
                    <a:pt x="636" y="142"/>
                    <a:pt x="630" y="143"/>
                    <a:pt x="625" y="142"/>
                  </a:cubicBezTo>
                  <a:cubicBezTo>
                    <a:pt x="622" y="142"/>
                    <a:pt x="618" y="142"/>
                    <a:pt x="615" y="140"/>
                  </a:cubicBezTo>
                  <a:cubicBezTo>
                    <a:pt x="612" y="138"/>
                    <a:pt x="606" y="134"/>
                    <a:pt x="608" y="130"/>
                  </a:cubicBezTo>
                  <a:cubicBezTo>
                    <a:pt x="611" y="127"/>
                    <a:pt x="616" y="133"/>
                    <a:pt x="620" y="134"/>
                  </a:cubicBezTo>
                  <a:cubicBezTo>
                    <a:pt x="624" y="136"/>
                    <a:pt x="627" y="139"/>
                    <a:pt x="631" y="140"/>
                  </a:cubicBezTo>
                  <a:cubicBezTo>
                    <a:pt x="633" y="141"/>
                    <a:pt x="636" y="142"/>
                    <a:pt x="639" y="141"/>
                  </a:cubicBezTo>
                  <a:cubicBezTo>
                    <a:pt x="644" y="138"/>
                    <a:pt x="649" y="133"/>
                    <a:pt x="653" y="129"/>
                  </a:cubicBezTo>
                  <a:cubicBezTo>
                    <a:pt x="654" y="128"/>
                    <a:pt x="656" y="127"/>
                    <a:pt x="656" y="126"/>
                  </a:cubicBezTo>
                  <a:cubicBezTo>
                    <a:pt x="655" y="123"/>
                    <a:pt x="651" y="122"/>
                    <a:pt x="649" y="119"/>
                  </a:cubicBezTo>
                  <a:cubicBezTo>
                    <a:pt x="649" y="118"/>
                    <a:pt x="651" y="117"/>
                    <a:pt x="652" y="117"/>
                  </a:cubicBezTo>
                  <a:cubicBezTo>
                    <a:pt x="656" y="117"/>
                    <a:pt x="659" y="118"/>
                    <a:pt x="662" y="119"/>
                  </a:cubicBezTo>
                  <a:cubicBezTo>
                    <a:pt x="664" y="119"/>
                    <a:pt x="665" y="121"/>
                    <a:pt x="666" y="122"/>
                  </a:cubicBezTo>
                  <a:cubicBezTo>
                    <a:pt x="668" y="123"/>
                    <a:pt x="669" y="125"/>
                    <a:pt x="671" y="125"/>
                  </a:cubicBezTo>
                  <a:cubicBezTo>
                    <a:pt x="672" y="125"/>
                    <a:pt x="671" y="123"/>
                    <a:pt x="672" y="123"/>
                  </a:cubicBezTo>
                  <a:cubicBezTo>
                    <a:pt x="674" y="123"/>
                    <a:pt x="677" y="126"/>
                    <a:pt x="680" y="125"/>
                  </a:cubicBezTo>
                  <a:cubicBezTo>
                    <a:pt x="681" y="124"/>
                    <a:pt x="680" y="121"/>
                    <a:pt x="679" y="120"/>
                  </a:cubicBezTo>
                  <a:cubicBezTo>
                    <a:pt x="678" y="117"/>
                    <a:pt x="675" y="115"/>
                    <a:pt x="673" y="112"/>
                  </a:cubicBezTo>
                  <a:cubicBezTo>
                    <a:pt x="672" y="112"/>
                    <a:pt x="669" y="111"/>
                    <a:pt x="670" y="110"/>
                  </a:cubicBezTo>
                  <a:cubicBezTo>
                    <a:pt x="672" y="109"/>
                    <a:pt x="674" y="109"/>
                    <a:pt x="676" y="110"/>
                  </a:cubicBezTo>
                  <a:cubicBezTo>
                    <a:pt x="678" y="111"/>
                    <a:pt x="679" y="114"/>
                    <a:pt x="680" y="115"/>
                  </a:cubicBezTo>
                  <a:cubicBezTo>
                    <a:pt x="682" y="117"/>
                    <a:pt x="682" y="121"/>
                    <a:pt x="684" y="121"/>
                  </a:cubicBezTo>
                  <a:cubicBezTo>
                    <a:pt x="689" y="120"/>
                    <a:pt x="693" y="115"/>
                    <a:pt x="697" y="113"/>
                  </a:cubicBezTo>
                  <a:cubicBezTo>
                    <a:pt x="701" y="111"/>
                    <a:pt x="705" y="111"/>
                    <a:pt x="708" y="108"/>
                  </a:cubicBezTo>
                  <a:cubicBezTo>
                    <a:pt x="710" y="107"/>
                    <a:pt x="710" y="104"/>
                    <a:pt x="711" y="102"/>
                  </a:cubicBezTo>
                  <a:cubicBezTo>
                    <a:pt x="711" y="101"/>
                    <a:pt x="712" y="100"/>
                    <a:pt x="712" y="98"/>
                  </a:cubicBezTo>
                  <a:cubicBezTo>
                    <a:pt x="712" y="96"/>
                    <a:pt x="709" y="94"/>
                    <a:pt x="708" y="91"/>
                  </a:cubicBezTo>
                  <a:cubicBezTo>
                    <a:pt x="707" y="89"/>
                    <a:pt x="707" y="87"/>
                    <a:pt x="706" y="86"/>
                  </a:cubicBezTo>
                  <a:cubicBezTo>
                    <a:pt x="705" y="84"/>
                    <a:pt x="703" y="82"/>
                    <a:pt x="704" y="80"/>
                  </a:cubicBezTo>
                  <a:cubicBezTo>
                    <a:pt x="705" y="78"/>
                    <a:pt x="708" y="79"/>
                    <a:pt x="710" y="79"/>
                  </a:cubicBezTo>
                  <a:cubicBezTo>
                    <a:pt x="711" y="77"/>
                    <a:pt x="716" y="76"/>
                    <a:pt x="719" y="75"/>
                  </a:cubicBezTo>
                  <a:cubicBezTo>
                    <a:pt x="720" y="74"/>
                    <a:pt x="720" y="72"/>
                    <a:pt x="719" y="71"/>
                  </a:cubicBezTo>
                  <a:cubicBezTo>
                    <a:pt x="717" y="70"/>
                    <a:pt x="715" y="70"/>
                    <a:pt x="712" y="71"/>
                  </a:cubicBezTo>
                  <a:cubicBezTo>
                    <a:pt x="711" y="71"/>
                    <a:pt x="710" y="74"/>
                    <a:pt x="708" y="74"/>
                  </a:cubicBezTo>
                  <a:cubicBezTo>
                    <a:pt x="706" y="75"/>
                    <a:pt x="702" y="75"/>
                    <a:pt x="703" y="74"/>
                  </a:cubicBezTo>
                  <a:cubicBezTo>
                    <a:pt x="704" y="71"/>
                    <a:pt x="708" y="70"/>
                    <a:pt x="711" y="68"/>
                  </a:cubicBezTo>
                  <a:cubicBezTo>
                    <a:pt x="713" y="67"/>
                    <a:pt x="715" y="65"/>
                    <a:pt x="717" y="64"/>
                  </a:cubicBezTo>
                  <a:cubicBezTo>
                    <a:pt x="718" y="64"/>
                    <a:pt x="722" y="64"/>
                    <a:pt x="721" y="63"/>
                  </a:cubicBezTo>
                  <a:cubicBezTo>
                    <a:pt x="718" y="61"/>
                    <a:pt x="715" y="61"/>
                    <a:pt x="712" y="59"/>
                  </a:cubicBezTo>
                  <a:cubicBezTo>
                    <a:pt x="709" y="58"/>
                    <a:pt x="706" y="57"/>
                    <a:pt x="705" y="54"/>
                  </a:cubicBezTo>
                  <a:cubicBezTo>
                    <a:pt x="704" y="53"/>
                    <a:pt x="708" y="53"/>
                    <a:pt x="708" y="52"/>
                  </a:cubicBezTo>
                  <a:cubicBezTo>
                    <a:pt x="707" y="51"/>
                    <a:pt x="705" y="51"/>
                    <a:pt x="703" y="50"/>
                  </a:cubicBezTo>
                  <a:cubicBezTo>
                    <a:pt x="702" y="50"/>
                    <a:pt x="701" y="51"/>
                    <a:pt x="699" y="51"/>
                  </a:cubicBezTo>
                  <a:cubicBezTo>
                    <a:pt x="696" y="50"/>
                    <a:pt x="694" y="48"/>
                    <a:pt x="691" y="48"/>
                  </a:cubicBezTo>
                  <a:cubicBezTo>
                    <a:pt x="688" y="48"/>
                    <a:pt x="686" y="49"/>
                    <a:pt x="683" y="49"/>
                  </a:cubicBezTo>
                  <a:cubicBezTo>
                    <a:pt x="682" y="49"/>
                    <a:pt x="680" y="47"/>
                    <a:pt x="680" y="48"/>
                  </a:cubicBezTo>
                  <a:cubicBezTo>
                    <a:pt x="677" y="52"/>
                    <a:pt x="676" y="56"/>
                    <a:pt x="676" y="60"/>
                  </a:cubicBezTo>
                  <a:cubicBezTo>
                    <a:pt x="677" y="63"/>
                    <a:pt x="682" y="65"/>
                    <a:pt x="682" y="68"/>
                  </a:cubicBezTo>
                  <a:cubicBezTo>
                    <a:pt x="683" y="69"/>
                    <a:pt x="679" y="67"/>
                    <a:pt x="678" y="68"/>
                  </a:cubicBezTo>
                  <a:cubicBezTo>
                    <a:pt x="677" y="69"/>
                    <a:pt x="679" y="70"/>
                    <a:pt x="678" y="71"/>
                  </a:cubicBezTo>
                  <a:cubicBezTo>
                    <a:pt x="676" y="72"/>
                    <a:pt x="672" y="69"/>
                    <a:pt x="672" y="73"/>
                  </a:cubicBezTo>
                  <a:cubicBezTo>
                    <a:pt x="670" y="73"/>
                    <a:pt x="669" y="75"/>
                    <a:pt x="668" y="76"/>
                  </a:cubicBezTo>
                  <a:cubicBezTo>
                    <a:pt x="665" y="81"/>
                    <a:pt x="662" y="86"/>
                    <a:pt x="659" y="92"/>
                  </a:cubicBezTo>
                  <a:cubicBezTo>
                    <a:pt x="658" y="94"/>
                    <a:pt x="659" y="97"/>
                    <a:pt x="658" y="98"/>
                  </a:cubicBezTo>
                  <a:cubicBezTo>
                    <a:pt x="656" y="100"/>
                    <a:pt x="653" y="100"/>
                    <a:pt x="651" y="101"/>
                  </a:cubicBezTo>
                  <a:cubicBezTo>
                    <a:pt x="649" y="103"/>
                    <a:pt x="647" y="105"/>
                    <a:pt x="644" y="105"/>
                  </a:cubicBezTo>
                  <a:cubicBezTo>
                    <a:pt x="643" y="105"/>
                    <a:pt x="645" y="102"/>
                    <a:pt x="644" y="101"/>
                  </a:cubicBezTo>
                  <a:cubicBezTo>
                    <a:pt x="643" y="97"/>
                    <a:pt x="639" y="93"/>
                    <a:pt x="639" y="89"/>
                  </a:cubicBezTo>
                  <a:cubicBezTo>
                    <a:pt x="639" y="87"/>
                    <a:pt x="641" y="86"/>
                    <a:pt x="641" y="84"/>
                  </a:cubicBezTo>
                  <a:cubicBezTo>
                    <a:pt x="642" y="83"/>
                    <a:pt x="641" y="81"/>
                    <a:pt x="641" y="80"/>
                  </a:cubicBezTo>
                  <a:cubicBezTo>
                    <a:pt x="642" y="79"/>
                    <a:pt x="644" y="80"/>
                    <a:pt x="644" y="79"/>
                  </a:cubicBezTo>
                  <a:cubicBezTo>
                    <a:pt x="646" y="76"/>
                    <a:pt x="646" y="73"/>
                    <a:pt x="645" y="70"/>
                  </a:cubicBezTo>
                  <a:cubicBezTo>
                    <a:pt x="645" y="68"/>
                    <a:pt x="642" y="67"/>
                    <a:pt x="641" y="65"/>
                  </a:cubicBezTo>
                  <a:cubicBezTo>
                    <a:pt x="639" y="63"/>
                    <a:pt x="638" y="59"/>
                    <a:pt x="635" y="57"/>
                  </a:cubicBezTo>
                  <a:cubicBezTo>
                    <a:pt x="634" y="57"/>
                    <a:pt x="633" y="60"/>
                    <a:pt x="631" y="62"/>
                  </a:cubicBezTo>
                  <a:cubicBezTo>
                    <a:pt x="630" y="64"/>
                    <a:pt x="628" y="66"/>
                    <a:pt x="627" y="68"/>
                  </a:cubicBezTo>
                  <a:cubicBezTo>
                    <a:pt x="625" y="70"/>
                    <a:pt x="625" y="74"/>
                    <a:pt x="623" y="76"/>
                  </a:cubicBezTo>
                  <a:cubicBezTo>
                    <a:pt x="622" y="79"/>
                    <a:pt x="621" y="82"/>
                    <a:pt x="619" y="82"/>
                  </a:cubicBezTo>
                  <a:cubicBezTo>
                    <a:pt x="617" y="83"/>
                    <a:pt x="617" y="80"/>
                    <a:pt x="617" y="79"/>
                  </a:cubicBezTo>
                  <a:cubicBezTo>
                    <a:pt x="617" y="75"/>
                    <a:pt x="618" y="72"/>
                    <a:pt x="618" y="69"/>
                  </a:cubicBezTo>
                  <a:cubicBezTo>
                    <a:pt x="618" y="67"/>
                    <a:pt x="617" y="64"/>
                    <a:pt x="616" y="62"/>
                  </a:cubicBezTo>
                  <a:cubicBezTo>
                    <a:pt x="615" y="60"/>
                    <a:pt x="612" y="58"/>
                    <a:pt x="613" y="56"/>
                  </a:cubicBezTo>
                  <a:cubicBezTo>
                    <a:pt x="613" y="54"/>
                    <a:pt x="617" y="55"/>
                    <a:pt x="617" y="53"/>
                  </a:cubicBezTo>
                  <a:cubicBezTo>
                    <a:pt x="618" y="52"/>
                    <a:pt x="616" y="50"/>
                    <a:pt x="615" y="50"/>
                  </a:cubicBezTo>
                  <a:cubicBezTo>
                    <a:pt x="612" y="51"/>
                    <a:pt x="612" y="54"/>
                    <a:pt x="609" y="54"/>
                  </a:cubicBezTo>
                  <a:cubicBezTo>
                    <a:pt x="608" y="55"/>
                    <a:pt x="607" y="53"/>
                    <a:pt x="605" y="53"/>
                  </a:cubicBezTo>
                  <a:cubicBezTo>
                    <a:pt x="604" y="54"/>
                    <a:pt x="603" y="56"/>
                    <a:pt x="601" y="56"/>
                  </a:cubicBezTo>
                  <a:cubicBezTo>
                    <a:pt x="600" y="55"/>
                    <a:pt x="603" y="52"/>
                    <a:pt x="602" y="51"/>
                  </a:cubicBezTo>
                  <a:cubicBezTo>
                    <a:pt x="602" y="50"/>
                    <a:pt x="599" y="50"/>
                    <a:pt x="600" y="50"/>
                  </a:cubicBezTo>
                  <a:cubicBezTo>
                    <a:pt x="601" y="47"/>
                    <a:pt x="606" y="47"/>
                    <a:pt x="607" y="44"/>
                  </a:cubicBezTo>
                  <a:cubicBezTo>
                    <a:pt x="607" y="42"/>
                    <a:pt x="603" y="43"/>
                    <a:pt x="602" y="41"/>
                  </a:cubicBezTo>
                  <a:cubicBezTo>
                    <a:pt x="602" y="40"/>
                    <a:pt x="603" y="39"/>
                    <a:pt x="604" y="39"/>
                  </a:cubicBezTo>
                  <a:cubicBezTo>
                    <a:pt x="605" y="39"/>
                    <a:pt x="607" y="40"/>
                    <a:pt x="608" y="40"/>
                  </a:cubicBezTo>
                  <a:cubicBezTo>
                    <a:pt x="609" y="40"/>
                    <a:pt x="611" y="40"/>
                    <a:pt x="612" y="39"/>
                  </a:cubicBezTo>
                  <a:cubicBezTo>
                    <a:pt x="612" y="37"/>
                    <a:pt x="611" y="36"/>
                    <a:pt x="610" y="35"/>
                  </a:cubicBezTo>
                  <a:cubicBezTo>
                    <a:pt x="609" y="34"/>
                    <a:pt x="608" y="33"/>
                    <a:pt x="607" y="32"/>
                  </a:cubicBezTo>
                  <a:cubicBezTo>
                    <a:pt x="605" y="30"/>
                    <a:pt x="601" y="28"/>
                    <a:pt x="600" y="25"/>
                  </a:cubicBezTo>
                  <a:cubicBezTo>
                    <a:pt x="600" y="22"/>
                    <a:pt x="603" y="20"/>
                    <a:pt x="604" y="17"/>
                  </a:cubicBezTo>
                  <a:cubicBezTo>
                    <a:pt x="604" y="15"/>
                    <a:pt x="604" y="12"/>
                    <a:pt x="603" y="10"/>
                  </a:cubicBezTo>
                  <a:cubicBezTo>
                    <a:pt x="602" y="9"/>
                    <a:pt x="599" y="9"/>
                    <a:pt x="598" y="8"/>
                  </a:cubicBezTo>
                  <a:cubicBezTo>
                    <a:pt x="597" y="8"/>
                    <a:pt x="597" y="7"/>
                    <a:pt x="596" y="6"/>
                  </a:cubicBezTo>
                  <a:cubicBezTo>
                    <a:pt x="594" y="5"/>
                    <a:pt x="592" y="5"/>
                    <a:pt x="590" y="4"/>
                  </a:cubicBezTo>
                  <a:cubicBezTo>
                    <a:pt x="589" y="3"/>
                    <a:pt x="589" y="1"/>
                    <a:pt x="588" y="1"/>
                  </a:cubicBezTo>
                  <a:cubicBezTo>
                    <a:pt x="586" y="0"/>
                    <a:pt x="584" y="1"/>
                    <a:pt x="582" y="2"/>
                  </a:cubicBezTo>
                  <a:cubicBezTo>
                    <a:pt x="580" y="3"/>
                    <a:pt x="578" y="5"/>
                    <a:pt x="576" y="6"/>
                  </a:cubicBezTo>
                  <a:cubicBezTo>
                    <a:pt x="575" y="7"/>
                    <a:pt x="573" y="9"/>
                    <a:pt x="574" y="10"/>
                  </a:cubicBezTo>
                  <a:cubicBezTo>
                    <a:pt x="574" y="11"/>
                    <a:pt x="578" y="10"/>
                    <a:pt x="578" y="12"/>
                  </a:cubicBezTo>
                  <a:cubicBezTo>
                    <a:pt x="578" y="13"/>
                    <a:pt x="576" y="15"/>
                    <a:pt x="574" y="15"/>
                  </a:cubicBezTo>
                  <a:cubicBezTo>
                    <a:pt x="573" y="15"/>
                    <a:pt x="572" y="12"/>
                    <a:pt x="570" y="12"/>
                  </a:cubicBezTo>
                  <a:cubicBezTo>
                    <a:pt x="567" y="14"/>
                    <a:pt x="566" y="18"/>
                    <a:pt x="565" y="21"/>
                  </a:cubicBezTo>
                  <a:cubicBezTo>
                    <a:pt x="564" y="22"/>
                    <a:pt x="564" y="24"/>
                    <a:pt x="564" y="25"/>
                  </a:cubicBezTo>
                  <a:cubicBezTo>
                    <a:pt x="565" y="27"/>
                    <a:pt x="567" y="27"/>
                    <a:pt x="568" y="29"/>
                  </a:cubicBezTo>
                  <a:cubicBezTo>
                    <a:pt x="568" y="30"/>
                    <a:pt x="569" y="31"/>
                    <a:pt x="568" y="31"/>
                  </a:cubicBezTo>
                  <a:cubicBezTo>
                    <a:pt x="566" y="32"/>
                    <a:pt x="564" y="31"/>
                    <a:pt x="562" y="32"/>
                  </a:cubicBezTo>
                  <a:cubicBezTo>
                    <a:pt x="560" y="33"/>
                    <a:pt x="558" y="36"/>
                    <a:pt x="557" y="39"/>
                  </a:cubicBezTo>
                  <a:cubicBezTo>
                    <a:pt x="556" y="41"/>
                    <a:pt x="557" y="44"/>
                    <a:pt x="559" y="46"/>
                  </a:cubicBezTo>
                  <a:cubicBezTo>
                    <a:pt x="560" y="47"/>
                    <a:pt x="563" y="47"/>
                    <a:pt x="565" y="48"/>
                  </a:cubicBezTo>
                  <a:cubicBezTo>
                    <a:pt x="568" y="49"/>
                    <a:pt x="571" y="52"/>
                    <a:pt x="575" y="52"/>
                  </a:cubicBezTo>
                  <a:cubicBezTo>
                    <a:pt x="576" y="52"/>
                    <a:pt x="577" y="49"/>
                    <a:pt x="578" y="50"/>
                  </a:cubicBezTo>
                  <a:cubicBezTo>
                    <a:pt x="580" y="50"/>
                    <a:pt x="580" y="54"/>
                    <a:pt x="582" y="54"/>
                  </a:cubicBezTo>
                  <a:cubicBezTo>
                    <a:pt x="585" y="55"/>
                    <a:pt x="588" y="53"/>
                    <a:pt x="591" y="53"/>
                  </a:cubicBezTo>
                  <a:cubicBezTo>
                    <a:pt x="592" y="53"/>
                    <a:pt x="595" y="53"/>
                    <a:pt x="595" y="54"/>
                  </a:cubicBezTo>
                  <a:cubicBezTo>
                    <a:pt x="595" y="57"/>
                    <a:pt x="593" y="58"/>
                    <a:pt x="591" y="59"/>
                  </a:cubicBezTo>
                  <a:cubicBezTo>
                    <a:pt x="590" y="60"/>
                    <a:pt x="588" y="61"/>
                    <a:pt x="586" y="60"/>
                  </a:cubicBezTo>
                  <a:cubicBezTo>
                    <a:pt x="585" y="60"/>
                    <a:pt x="585" y="58"/>
                    <a:pt x="584" y="57"/>
                  </a:cubicBezTo>
                  <a:cubicBezTo>
                    <a:pt x="582" y="57"/>
                    <a:pt x="580" y="56"/>
                    <a:pt x="579" y="57"/>
                  </a:cubicBezTo>
                  <a:cubicBezTo>
                    <a:pt x="577" y="59"/>
                    <a:pt x="578" y="62"/>
                    <a:pt x="577" y="63"/>
                  </a:cubicBezTo>
                  <a:cubicBezTo>
                    <a:pt x="575" y="65"/>
                    <a:pt x="572" y="66"/>
                    <a:pt x="570" y="69"/>
                  </a:cubicBezTo>
                  <a:cubicBezTo>
                    <a:pt x="570" y="70"/>
                    <a:pt x="569" y="73"/>
                    <a:pt x="570" y="73"/>
                  </a:cubicBezTo>
                  <a:cubicBezTo>
                    <a:pt x="572" y="74"/>
                    <a:pt x="575" y="72"/>
                    <a:pt x="577" y="71"/>
                  </a:cubicBezTo>
                  <a:cubicBezTo>
                    <a:pt x="578" y="70"/>
                    <a:pt x="579" y="69"/>
                    <a:pt x="580" y="68"/>
                  </a:cubicBezTo>
                  <a:cubicBezTo>
                    <a:pt x="580" y="67"/>
                    <a:pt x="579" y="65"/>
                    <a:pt x="580" y="66"/>
                  </a:cubicBezTo>
                  <a:cubicBezTo>
                    <a:pt x="581" y="67"/>
                    <a:pt x="582" y="69"/>
                    <a:pt x="583" y="71"/>
                  </a:cubicBezTo>
                  <a:cubicBezTo>
                    <a:pt x="583" y="73"/>
                    <a:pt x="584" y="74"/>
                    <a:pt x="583" y="76"/>
                  </a:cubicBezTo>
                  <a:cubicBezTo>
                    <a:pt x="580" y="78"/>
                    <a:pt x="577" y="80"/>
                    <a:pt x="574" y="81"/>
                  </a:cubicBezTo>
                  <a:cubicBezTo>
                    <a:pt x="571" y="83"/>
                    <a:pt x="568" y="85"/>
                    <a:pt x="565" y="86"/>
                  </a:cubicBezTo>
                  <a:cubicBezTo>
                    <a:pt x="563" y="87"/>
                    <a:pt x="561" y="85"/>
                    <a:pt x="560" y="86"/>
                  </a:cubicBezTo>
                  <a:cubicBezTo>
                    <a:pt x="557" y="87"/>
                    <a:pt x="554" y="89"/>
                    <a:pt x="553" y="92"/>
                  </a:cubicBezTo>
                  <a:cubicBezTo>
                    <a:pt x="553" y="94"/>
                    <a:pt x="558" y="95"/>
                    <a:pt x="558" y="97"/>
                  </a:cubicBezTo>
                  <a:cubicBezTo>
                    <a:pt x="559" y="100"/>
                    <a:pt x="559" y="103"/>
                    <a:pt x="558" y="105"/>
                  </a:cubicBezTo>
                  <a:cubicBezTo>
                    <a:pt x="558" y="107"/>
                    <a:pt x="559" y="110"/>
                    <a:pt x="557" y="111"/>
                  </a:cubicBezTo>
                  <a:cubicBezTo>
                    <a:pt x="554" y="112"/>
                    <a:pt x="550" y="111"/>
                    <a:pt x="547" y="111"/>
                  </a:cubicBezTo>
                  <a:cubicBezTo>
                    <a:pt x="546" y="110"/>
                    <a:pt x="543" y="108"/>
                    <a:pt x="544" y="107"/>
                  </a:cubicBezTo>
                  <a:cubicBezTo>
                    <a:pt x="548" y="106"/>
                    <a:pt x="552" y="110"/>
                    <a:pt x="555" y="108"/>
                  </a:cubicBezTo>
                  <a:cubicBezTo>
                    <a:pt x="557" y="107"/>
                    <a:pt x="556" y="103"/>
                    <a:pt x="555" y="102"/>
                  </a:cubicBezTo>
                  <a:cubicBezTo>
                    <a:pt x="553" y="100"/>
                    <a:pt x="550" y="103"/>
                    <a:pt x="548" y="102"/>
                  </a:cubicBezTo>
                  <a:cubicBezTo>
                    <a:pt x="546" y="101"/>
                    <a:pt x="545" y="99"/>
                    <a:pt x="545" y="97"/>
                  </a:cubicBezTo>
                  <a:cubicBezTo>
                    <a:pt x="546" y="95"/>
                    <a:pt x="548" y="93"/>
                    <a:pt x="549" y="91"/>
                  </a:cubicBezTo>
                  <a:cubicBezTo>
                    <a:pt x="551" y="88"/>
                    <a:pt x="554" y="85"/>
                    <a:pt x="553" y="82"/>
                  </a:cubicBezTo>
                  <a:cubicBezTo>
                    <a:pt x="553" y="80"/>
                    <a:pt x="550" y="82"/>
                    <a:pt x="548" y="82"/>
                  </a:cubicBezTo>
                  <a:cubicBezTo>
                    <a:pt x="546" y="82"/>
                    <a:pt x="544" y="81"/>
                    <a:pt x="542" y="81"/>
                  </a:cubicBezTo>
                  <a:cubicBezTo>
                    <a:pt x="539" y="80"/>
                    <a:pt x="537" y="77"/>
                    <a:pt x="534" y="77"/>
                  </a:cubicBezTo>
                  <a:cubicBezTo>
                    <a:pt x="531" y="77"/>
                    <a:pt x="528" y="79"/>
                    <a:pt x="527" y="81"/>
                  </a:cubicBezTo>
                  <a:cubicBezTo>
                    <a:pt x="527" y="83"/>
                    <a:pt x="528" y="86"/>
                    <a:pt x="530" y="87"/>
                  </a:cubicBezTo>
                  <a:cubicBezTo>
                    <a:pt x="532" y="89"/>
                    <a:pt x="535" y="89"/>
                    <a:pt x="538" y="91"/>
                  </a:cubicBezTo>
                  <a:cubicBezTo>
                    <a:pt x="539" y="92"/>
                    <a:pt x="539" y="94"/>
                    <a:pt x="538" y="95"/>
                  </a:cubicBezTo>
                  <a:cubicBezTo>
                    <a:pt x="537" y="96"/>
                    <a:pt x="535" y="97"/>
                    <a:pt x="533" y="96"/>
                  </a:cubicBezTo>
                  <a:cubicBezTo>
                    <a:pt x="531" y="95"/>
                    <a:pt x="530" y="92"/>
                    <a:pt x="527" y="91"/>
                  </a:cubicBezTo>
                  <a:cubicBezTo>
                    <a:pt x="524" y="91"/>
                    <a:pt x="521" y="92"/>
                    <a:pt x="518" y="92"/>
                  </a:cubicBezTo>
                  <a:cubicBezTo>
                    <a:pt x="516" y="92"/>
                    <a:pt x="514" y="91"/>
                    <a:pt x="513" y="90"/>
                  </a:cubicBezTo>
                  <a:cubicBezTo>
                    <a:pt x="506" y="90"/>
                    <a:pt x="500" y="91"/>
                    <a:pt x="494" y="91"/>
                  </a:cubicBezTo>
                  <a:cubicBezTo>
                    <a:pt x="490" y="91"/>
                    <a:pt x="486" y="92"/>
                    <a:pt x="483" y="91"/>
                  </a:cubicBezTo>
                  <a:cubicBezTo>
                    <a:pt x="480" y="91"/>
                    <a:pt x="478" y="90"/>
                    <a:pt x="476" y="89"/>
                  </a:cubicBezTo>
                  <a:cubicBezTo>
                    <a:pt x="474" y="88"/>
                    <a:pt x="472" y="86"/>
                    <a:pt x="470" y="86"/>
                  </a:cubicBezTo>
                  <a:cubicBezTo>
                    <a:pt x="467" y="85"/>
                    <a:pt x="463" y="87"/>
                    <a:pt x="460" y="86"/>
                  </a:cubicBezTo>
                  <a:cubicBezTo>
                    <a:pt x="458" y="85"/>
                    <a:pt x="457" y="83"/>
                    <a:pt x="456" y="82"/>
                  </a:cubicBezTo>
                  <a:cubicBezTo>
                    <a:pt x="454" y="81"/>
                    <a:pt x="452" y="80"/>
                    <a:pt x="451" y="78"/>
                  </a:cubicBezTo>
                  <a:cubicBezTo>
                    <a:pt x="450" y="76"/>
                    <a:pt x="452" y="73"/>
                    <a:pt x="451" y="71"/>
                  </a:cubicBezTo>
                  <a:cubicBezTo>
                    <a:pt x="450" y="69"/>
                    <a:pt x="446" y="66"/>
                    <a:pt x="444" y="68"/>
                  </a:cubicBezTo>
                  <a:cubicBezTo>
                    <a:pt x="436" y="72"/>
                    <a:pt x="428" y="74"/>
                    <a:pt x="421" y="75"/>
                  </a:cubicBezTo>
                  <a:cubicBezTo>
                    <a:pt x="419" y="76"/>
                    <a:pt x="414" y="80"/>
                    <a:pt x="414" y="82"/>
                  </a:cubicBezTo>
                  <a:cubicBezTo>
                    <a:pt x="415" y="85"/>
                    <a:pt x="420" y="83"/>
                    <a:pt x="424" y="83"/>
                  </a:cubicBezTo>
                  <a:cubicBezTo>
                    <a:pt x="424" y="79"/>
                    <a:pt x="428" y="80"/>
                    <a:pt x="431" y="79"/>
                  </a:cubicBezTo>
                  <a:cubicBezTo>
                    <a:pt x="436" y="79"/>
                    <a:pt x="441" y="77"/>
                    <a:pt x="445" y="74"/>
                  </a:cubicBezTo>
                  <a:cubicBezTo>
                    <a:pt x="446" y="73"/>
                    <a:pt x="448" y="73"/>
                    <a:pt x="448" y="75"/>
                  </a:cubicBezTo>
                  <a:cubicBezTo>
                    <a:pt x="448" y="76"/>
                    <a:pt x="447" y="78"/>
                    <a:pt x="445" y="79"/>
                  </a:cubicBezTo>
                  <a:cubicBezTo>
                    <a:pt x="441" y="81"/>
                    <a:pt x="437" y="84"/>
                    <a:pt x="433" y="85"/>
                  </a:cubicBezTo>
                  <a:cubicBezTo>
                    <a:pt x="430" y="86"/>
                    <a:pt x="426" y="85"/>
                    <a:pt x="423" y="87"/>
                  </a:cubicBezTo>
                  <a:cubicBezTo>
                    <a:pt x="421" y="87"/>
                    <a:pt x="419" y="89"/>
                    <a:pt x="418" y="91"/>
                  </a:cubicBezTo>
                  <a:cubicBezTo>
                    <a:pt x="418" y="94"/>
                    <a:pt x="420" y="97"/>
                    <a:pt x="421" y="100"/>
                  </a:cubicBezTo>
                  <a:cubicBezTo>
                    <a:pt x="421" y="104"/>
                    <a:pt x="422" y="108"/>
                    <a:pt x="421" y="111"/>
                  </a:cubicBezTo>
                  <a:cubicBezTo>
                    <a:pt x="421" y="114"/>
                    <a:pt x="420" y="108"/>
                    <a:pt x="418" y="110"/>
                  </a:cubicBezTo>
                  <a:cubicBezTo>
                    <a:pt x="417" y="110"/>
                    <a:pt x="418" y="117"/>
                    <a:pt x="417" y="117"/>
                  </a:cubicBezTo>
                  <a:cubicBezTo>
                    <a:pt x="415" y="117"/>
                    <a:pt x="413" y="114"/>
                    <a:pt x="411" y="112"/>
                  </a:cubicBezTo>
                  <a:cubicBezTo>
                    <a:pt x="411" y="110"/>
                    <a:pt x="410" y="107"/>
                    <a:pt x="411" y="106"/>
                  </a:cubicBezTo>
                  <a:cubicBezTo>
                    <a:pt x="412" y="104"/>
                    <a:pt x="416" y="106"/>
                    <a:pt x="416" y="104"/>
                  </a:cubicBezTo>
                  <a:cubicBezTo>
                    <a:pt x="417" y="101"/>
                    <a:pt x="415" y="96"/>
                    <a:pt x="412" y="95"/>
                  </a:cubicBezTo>
                  <a:cubicBezTo>
                    <a:pt x="410" y="94"/>
                    <a:pt x="409" y="100"/>
                    <a:pt x="407" y="100"/>
                  </a:cubicBezTo>
                  <a:cubicBezTo>
                    <a:pt x="405" y="100"/>
                    <a:pt x="408" y="96"/>
                    <a:pt x="407" y="94"/>
                  </a:cubicBezTo>
                  <a:cubicBezTo>
                    <a:pt x="406" y="93"/>
                    <a:pt x="404" y="91"/>
                    <a:pt x="402" y="91"/>
                  </a:cubicBezTo>
                  <a:cubicBezTo>
                    <a:pt x="400" y="91"/>
                    <a:pt x="399" y="94"/>
                    <a:pt x="398" y="93"/>
                  </a:cubicBezTo>
                  <a:cubicBezTo>
                    <a:pt x="396" y="92"/>
                    <a:pt x="399" y="87"/>
                    <a:pt x="397" y="87"/>
                  </a:cubicBezTo>
                  <a:cubicBezTo>
                    <a:pt x="391" y="87"/>
                    <a:pt x="387" y="92"/>
                    <a:pt x="381" y="93"/>
                  </a:cubicBezTo>
                  <a:cubicBezTo>
                    <a:pt x="377" y="94"/>
                    <a:pt x="374" y="92"/>
                    <a:pt x="370" y="92"/>
                  </a:cubicBezTo>
                  <a:cubicBezTo>
                    <a:pt x="366" y="92"/>
                    <a:pt x="361" y="94"/>
                    <a:pt x="356" y="93"/>
                  </a:cubicBezTo>
                  <a:cubicBezTo>
                    <a:pt x="352" y="93"/>
                    <a:pt x="348" y="91"/>
                    <a:pt x="344" y="90"/>
                  </a:cubicBezTo>
                  <a:cubicBezTo>
                    <a:pt x="341" y="90"/>
                    <a:pt x="338" y="92"/>
                    <a:pt x="336" y="90"/>
                  </a:cubicBezTo>
                  <a:cubicBezTo>
                    <a:pt x="335" y="88"/>
                    <a:pt x="337" y="85"/>
                    <a:pt x="339" y="84"/>
                  </a:cubicBezTo>
                  <a:cubicBezTo>
                    <a:pt x="341" y="82"/>
                    <a:pt x="344" y="81"/>
                    <a:pt x="346" y="81"/>
                  </a:cubicBezTo>
                  <a:cubicBezTo>
                    <a:pt x="348" y="80"/>
                    <a:pt x="351" y="82"/>
                    <a:pt x="352" y="81"/>
                  </a:cubicBezTo>
                  <a:cubicBezTo>
                    <a:pt x="353" y="80"/>
                    <a:pt x="353" y="78"/>
                    <a:pt x="353" y="76"/>
                  </a:cubicBezTo>
                  <a:cubicBezTo>
                    <a:pt x="351" y="74"/>
                    <a:pt x="349" y="71"/>
                    <a:pt x="347" y="69"/>
                  </a:cubicBezTo>
                  <a:cubicBezTo>
                    <a:pt x="344" y="67"/>
                    <a:pt x="341" y="65"/>
                    <a:pt x="338" y="65"/>
                  </a:cubicBezTo>
                  <a:cubicBezTo>
                    <a:pt x="335" y="65"/>
                    <a:pt x="334" y="68"/>
                    <a:pt x="331" y="68"/>
                  </a:cubicBezTo>
                  <a:cubicBezTo>
                    <a:pt x="328" y="69"/>
                    <a:pt x="324" y="68"/>
                    <a:pt x="320" y="67"/>
                  </a:cubicBezTo>
                  <a:cubicBezTo>
                    <a:pt x="317" y="67"/>
                    <a:pt x="314" y="65"/>
                    <a:pt x="311" y="64"/>
                  </a:cubicBezTo>
                  <a:cubicBezTo>
                    <a:pt x="308" y="62"/>
                    <a:pt x="307" y="59"/>
                    <a:pt x="305" y="59"/>
                  </a:cubicBezTo>
                  <a:cubicBezTo>
                    <a:pt x="301" y="57"/>
                    <a:pt x="297" y="58"/>
                    <a:pt x="293" y="57"/>
                  </a:cubicBezTo>
                  <a:cubicBezTo>
                    <a:pt x="290" y="57"/>
                    <a:pt x="286" y="57"/>
                    <a:pt x="284" y="56"/>
                  </a:cubicBezTo>
                  <a:cubicBezTo>
                    <a:pt x="282" y="54"/>
                    <a:pt x="282" y="50"/>
                    <a:pt x="279" y="50"/>
                  </a:cubicBezTo>
                  <a:cubicBezTo>
                    <a:pt x="274" y="48"/>
                    <a:pt x="268" y="46"/>
                    <a:pt x="262" y="48"/>
                  </a:cubicBezTo>
                  <a:cubicBezTo>
                    <a:pt x="259" y="48"/>
                    <a:pt x="260" y="53"/>
                    <a:pt x="258" y="55"/>
                  </a:cubicBezTo>
                  <a:cubicBezTo>
                    <a:pt x="255" y="58"/>
                    <a:pt x="252" y="59"/>
                    <a:pt x="248" y="59"/>
                  </a:cubicBezTo>
                  <a:cubicBezTo>
                    <a:pt x="246" y="60"/>
                    <a:pt x="242" y="61"/>
                    <a:pt x="242" y="59"/>
                  </a:cubicBezTo>
                  <a:cubicBezTo>
                    <a:pt x="241" y="56"/>
                    <a:pt x="246" y="54"/>
                    <a:pt x="247" y="51"/>
                  </a:cubicBezTo>
                  <a:cubicBezTo>
                    <a:pt x="247" y="49"/>
                    <a:pt x="246" y="47"/>
                    <a:pt x="246" y="46"/>
                  </a:cubicBezTo>
                  <a:cubicBezTo>
                    <a:pt x="246" y="45"/>
                    <a:pt x="248" y="42"/>
                    <a:pt x="246" y="42"/>
                  </a:cubicBezTo>
                  <a:cubicBezTo>
                    <a:pt x="244" y="42"/>
                    <a:pt x="241" y="44"/>
                    <a:pt x="240" y="46"/>
                  </a:cubicBezTo>
                  <a:cubicBezTo>
                    <a:pt x="237" y="49"/>
                    <a:pt x="237" y="54"/>
                    <a:pt x="235" y="57"/>
                  </a:cubicBezTo>
                  <a:cubicBezTo>
                    <a:pt x="234" y="58"/>
                    <a:pt x="231" y="59"/>
                    <a:pt x="230" y="58"/>
                  </a:cubicBezTo>
                  <a:cubicBezTo>
                    <a:pt x="227" y="57"/>
                    <a:pt x="224" y="55"/>
                    <a:pt x="222" y="53"/>
                  </a:cubicBezTo>
                  <a:cubicBezTo>
                    <a:pt x="220" y="51"/>
                    <a:pt x="220" y="49"/>
                    <a:pt x="219" y="46"/>
                  </a:cubicBezTo>
                  <a:cubicBezTo>
                    <a:pt x="218" y="44"/>
                    <a:pt x="218" y="41"/>
                    <a:pt x="217" y="39"/>
                  </a:cubicBezTo>
                  <a:cubicBezTo>
                    <a:pt x="216" y="36"/>
                    <a:pt x="215" y="33"/>
                    <a:pt x="212" y="31"/>
                  </a:cubicBezTo>
                  <a:cubicBezTo>
                    <a:pt x="211" y="31"/>
                    <a:pt x="210" y="33"/>
                    <a:pt x="209" y="34"/>
                  </a:cubicBezTo>
                  <a:cubicBezTo>
                    <a:pt x="211" y="37"/>
                    <a:pt x="210" y="39"/>
                    <a:pt x="205" y="39"/>
                  </a:cubicBezTo>
                  <a:cubicBezTo>
                    <a:pt x="204" y="46"/>
                    <a:pt x="197" y="49"/>
                    <a:pt x="194" y="49"/>
                  </a:cubicBezTo>
                  <a:cubicBezTo>
                    <a:pt x="196" y="47"/>
                    <a:pt x="197" y="45"/>
                    <a:pt x="195" y="45"/>
                  </a:cubicBezTo>
                  <a:cubicBezTo>
                    <a:pt x="193" y="45"/>
                    <a:pt x="183" y="50"/>
                    <a:pt x="180" y="51"/>
                  </a:cubicBezTo>
                  <a:cubicBezTo>
                    <a:pt x="176" y="53"/>
                    <a:pt x="174" y="58"/>
                    <a:pt x="170" y="60"/>
                  </a:cubicBezTo>
                  <a:cubicBezTo>
                    <a:pt x="169" y="60"/>
                    <a:pt x="170" y="56"/>
                    <a:pt x="169" y="56"/>
                  </a:cubicBezTo>
                  <a:cubicBezTo>
                    <a:pt x="166" y="56"/>
                    <a:pt x="163" y="58"/>
                    <a:pt x="160" y="59"/>
                  </a:cubicBezTo>
                  <a:cubicBezTo>
                    <a:pt x="158" y="60"/>
                    <a:pt x="155" y="61"/>
                    <a:pt x="152" y="63"/>
                  </a:cubicBezTo>
                  <a:cubicBezTo>
                    <a:pt x="151" y="64"/>
                    <a:pt x="151" y="67"/>
                    <a:pt x="149" y="68"/>
                  </a:cubicBezTo>
                  <a:cubicBezTo>
                    <a:pt x="147" y="69"/>
                    <a:pt x="143" y="70"/>
                    <a:pt x="143" y="68"/>
                  </a:cubicBezTo>
                  <a:cubicBezTo>
                    <a:pt x="144" y="65"/>
                    <a:pt x="147" y="63"/>
                    <a:pt x="150" y="60"/>
                  </a:cubicBezTo>
                  <a:cubicBezTo>
                    <a:pt x="152" y="58"/>
                    <a:pt x="155" y="56"/>
                    <a:pt x="158" y="55"/>
                  </a:cubicBezTo>
                  <a:cubicBezTo>
                    <a:pt x="163" y="53"/>
                    <a:pt x="168" y="53"/>
                    <a:pt x="172" y="52"/>
                  </a:cubicBezTo>
                  <a:cubicBezTo>
                    <a:pt x="179" y="49"/>
                    <a:pt x="187" y="47"/>
                    <a:pt x="192" y="42"/>
                  </a:cubicBezTo>
                  <a:cubicBezTo>
                    <a:pt x="194" y="41"/>
                    <a:pt x="191" y="39"/>
                    <a:pt x="189" y="39"/>
                  </a:cubicBezTo>
                  <a:cubicBezTo>
                    <a:pt x="187" y="41"/>
                    <a:pt x="184" y="40"/>
                    <a:pt x="181" y="41"/>
                  </a:cubicBezTo>
                  <a:cubicBezTo>
                    <a:pt x="178" y="42"/>
                    <a:pt x="176" y="45"/>
                    <a:pt x="173" y="46"/>
                  </a:cubicBezTo>
                  <a:cubicBezTo>
                    <a:pt x="168" y="47"/>
                    <a:pt x="163" y="48"/>
                    <a:pt x="158" y="50"/>
                  </a:cubicBezTo>
                  <a:cubicBezTo>
                    <a:pt x="155" y="51"/>
                    <a:pt x="153" y="52"/>
                    <a:pt x="150" y="54"/>
                  </a:cubicBezTo>
                  <a:cubicBezTo>
                    <a:pt x="149" y="54"/>
                    <a:pt x="148" y="55"/>
                    <a:pt x="146" y="56"/>
                  </a:cubicBezTo>
                  <a:cubicBezTo>
                    <a:pt x="145" y="57"/>
                    <a:pt x="142" y="57"/>
                    <a:pt x="141" y="57"/>
                  </a:cubicBezTo>
                  <a:cubicBezTo>
                    <a:pt x="137" y="60"/>
                    <a:pt x="133" y="62"/>
                    <a:pt x="130" y="65"/>
                  </a:cubicBezTo>
                  <a:cubicBezTo>
                    <a:pt x="129" y="66"/>
                    <a:pt x="128" y="68"/>
                    <a:pt x="127" y="68"/>
                  </a:cubicBezTo>
                  <a:cubicBezTo>
                    <a:pt x="125" y="69"/>
                    <a:pt x="122" y="68"/>
                    <a:pt x="119" y="68"/>
                  </a:cubicBezTo>
                  <a:cubicBezTo>
                    <a:pt x="116" y="68"/>
                    <a:pt x="112" y="68"/>
                    <a:pt x="109" y="68"/>
                  </a:cubicBezTo>
                  <a:cubicBezTo>
                    <a:pt x="106" y="68"/>
                    <a:pt x="102" y="68"/>
                    <a:pt x="99" y="67"/>
                  </a:cubicBezTo>
                  <a:cubicBezTo>
                    <a:pt x="95" y="66"/>
                    <a:pt x="92" y="64"/>
                    <a:pt x="89" y="62"/>
                  </a:cubicBezTo>
                  <a:cubicBezTo>
                    <a:pt x="87" y="60"/>
                    <a:pt x="85" y="57"/>
                    <a:pt x="82" y="55"/>
                  </a:cubicBezTo>
                  <a:cubicBezTo>
                    <a:pt x="83" y="54"/>
                    <a:pt x="85" y="53"/>
                    <a:pt x="83" y="52"/>
                  </a:cubicBezTo>
                  <a:cubicBezTo>
                    <a:pt x="83" y="51"/>
                    <a:pt x="79" y="54"/>
                    <a:pt x="79" y="53"/>
                  </a:cubicBezTo>
                  <a:cubicBezTo>
                    <a:pt x="77" y="52"/>
                    <a:pt x="75" y="52"/>
                    <a:pt x="74" y="51"/>
                  </a:cubicBezTo>
                  <a:cubicBezTo>
                    <a:pt x="70" y="51"/>
                    <a:pt x="65" y="52"/>
                    <a:pt x="62" y="53"/>
                  </a:cubicBezTo>
                  <a:lnTo>
                    <a:pt x="0" y="241"/>
                  </a:lnTo>
                  <a:lnTo>
                    <a:pt x="5" y="244"/>
                  </a:lnTo>
                  <a:cubicBezTo>
                    <a:pt x="7" y="245"/>
                    <a:pt x="7" y="247"/>
                    <a:pt x="9" y="246"/>
                  </a:cubicBezTo>
                  <a:cubicBezTo>
                    <a:pt x="11" y="245"/>
                    <a:pt x="12" y="238"/>
                    <a:pt x="15" y="239"/>
                  </a:cubicBezTo>
                  <a:lnTo>
                    <a:pt x="21" y="242"/>
                  </a:lnTo>
                  <a:cubicBezTo>
                    <a:pt x="24" y="243"/>
                    <a:pt x="22" y="248"/>
                    <a:pt x="23" y="251"/>
                  </a:cubicBezTo>
                  <a:cubicBezTo>
                    <a:pt x="25" y="256"/>
                    <a:pt x="28" y="260"/>
                    <a:pt x="30" y="264"/>
                  </a:cubicBezTo>
                  <a:cubicBezTo>
                    <a:pt x="31" y="266"/>
                    <a:pt x="31" y="268"/>
                    <a:pt x="33" y="268"/>
                  </a:cubicBezTo>
                  <a:cubicBezTo>
                    <a:pt x="36" y="269"/>
                    <a:pt x="36" y="266"/>
                    <a:pt x="38" y="265"/>
                  </a:cubicBezTo>
                  <a:cubicBezTo>
                    <a:pt x="40" y="264"/>
                    <a:pt x="44" y="267"/>
                    <a:pt x="45" y="265"/>
                  </a:cubicBezTo>
                  <a:cubicBezTo>
                    <a:pt x="45" y="262"/>
                    <a:pt x="47" y="260"/>
                    <a:pt x="50" y="259"/>
                  </a:cubicBezTo>
                  <a:cubicBezTo>
                    <a:pt x="51" y="259"/>
                    <a:pt x="50" y="257"/>
                    <a:pt x="50" y="256"/>
                  </a:cubicBezTo>
                  <a:cubicBezTo>
                    <a:pt x="53" y="254"/>
                    <a:pt x="57" y="252"/>
                    <a:pt x="60" y="253"/>
                  </a:cubicBezTo>
                  <a:cubicBezTo>
                    <a:pt x="62" y="253"/>
                    <a:pt x="63" y="256"/>
                    <a:pt x="64" y="259"/>
                  </a:cubicBezTo>
                  <a:cubicBezTo>
                    <a:pt x="65" y="261"/>
                    <a:pt x="62" y="263"/>
                    <a:pt x="63" y="265"/>
                  </a:cubicBezTo>
                  <a:cubicBezTo>
                    <a:pt x="64" y="267"/>
                    <a:pt x="67" y="266"/>
                    <a:pt x="69" y="268"/>
                  </a:cubicBezTo>
                  <a:cubicBezTo>
                    <a:pt x="70" y="270"/>
                    <a:pt x="70" y="274"/>
                    <a:pt x="72" y="276"/>
                  </a:cubicBezTo>
                  <a:cubicBezTo>
                    <a:pt x="74" y="280"/>
                    <a:pt x="79" y="282"/>
                    <a:pt x="81" y="286"/>
                  </a:cubicBezTo>
                  <a:cubicBezTo>
                    <a:pt x="82" y="289"/>
                    <a:pt x="79" y="294"/>
                    <a:pt x="81" y="298"/>
                  </a:cubicBezTo>
                  <a:cubicBezTo>
                    <a:pt x="83" y="302"/>
                    <a:pt x="84" y="307"/>
                    <a:pt x="87" y="311"/>
                  </a:cubicBezTo>
                  <a:cubicBezTo>
                    <a:pt x="89" y="315"/>
                    <a:pt x="94" y="314"/>
                    <a:pt x="97" y="317"/>
                  </a:cubicBezTo>
                  <a:cubicBezTo>
                    <a:pt x="98" y="317"/>
                    <a:pt x="97" y="319"/>
                    <a:pt x="98" y="320"/>
                  </a:cubicBezTo>
                  <a:cubicBezTo>
                    <a:pt x="99" y="322"/>
                    <a:pt x="101" y="322"/>
                    <a:pt x="103" y="322"/>
                  </a:cubicBezTo>
                  <a:cubicBezTo>
                    <a:pt x="102" y="324"/>
                    <a:pt x="101" y="326"/>
                    <a:pt x="101" y="328"/>
                  </a:cubicBezTo>
                  <a:cubicBezTo>
                    <a:pt x="101" y="330"/>
                    <a:pt x="100" y="333"/>
                    <a:pt x="101" y="335"/>
                  </a:cubicBezTo>
                  <a:cubicBezTo>
                    <a:pt x="102" y="336"/>
                    <a:pt x="104" y="330"/>
                    <a:pt x="104" y="332"/>
                  </a:cubicBezTo>
                  <a:cubicBezTo>
                    <a:pt x="104" y="334"/>
                    <a:pt x="99" y="337"/>
                    <a:pt x="101" y="339"/>
                  </a:cubicBezTo>
                  <a:cubicBezTo>
                    <a:pt x="103" y="341"/>
                    <a:pt x="111" y="336"/>
                    <a:pt x="109" y="338"/>
                  </a:cubicBezTo>
                  <a:cubicBezTo>
                    <a:pt x="107" y="341"/>
                    <a:pt x="102" y="340"/>
                    <a:pt x="99" y="342"/>
                  </a:cubicBezTo>
                  <a:cubicBezTo>
                    <a:pt x="97" y="343"/>
                    <a:pt x="96" y="345"/>
                    <a:pt x="96" y="347"/>
                  </a:cubicBezTo>
                  <a:cubicBezTo>
                    <a:pt x="96" y="349"/>
                    <a:pt x="96" y="351"/>
                    <a:pt x="98" y="351"/>
                  </a:cubicBezTo>
                  <a:cubicBezTo>
                    <a:pt x="101" y="352"/>
                    <a:pt x="105" y="348"/>
                    <a:pt x="109" y="350"/>
                  </a:cubicBezTo>
                  <a:cubicBezTo>
                    <a:pt x="111" y="351"/>
                    <a:pt x="106" y="354"/>
                    <a:pt x="103" y="354"/>
                  </a:cubicBezTo>
                  <a:cubicBezTo>
                    <a:pt x="100" y="355"/>
                    <a:pt x="97" y="354"/>
                    <a:pt x="94" y="354"/>
                  </a:cubicBezTo>
                  <a:cubicBezTo>
                    <a:pt x="93" y="355"/>
                    <a:pt x="93" y="356"/>
                    <a:pt x="93" y="357"/>
                  </a:cubicBezTo>
                  <a:cubicBezTo>
                    <a:pt x="93" y="359"/>
                    <a:pt x="93" y="361"/>
                    <a:pt x="94" y="362"/>
                  </a:cubicBezTo>
                  <a:cubicBezTo>
                    <a:pt x="95" y="364"/>
                    <a:pt x="96" y="365"/>
                    <a:pt x="98" y="366"/>
                  </a:cubicBezTo>
                  <a:cubicBezTo>
                    <a:pt x="100" y="366"/>
                    <a:pt x="103" y="366"/>
                    <a:pt x="104" y="365"/>
                  </a:cubicBezTo>
                  <a:cubicBezTo>
                    <a:pt x="107" y="364"/>
                    <a:pt x="108" y="359"/>
                    <a:pt x="110" y="360"/>
                  </a:cubicBezTo>
                  <a:cubicBezTo>
                    <a:pt x="112" y="361"/>
                    <a:pt x="108" y="364"/>
                    <a:pt x="107" y="366"/>
                  </a:cubicBezTo>
                  <a:cubicBezTo>
                    <a:pt x="106" y="368"/>
                    <a:pt x="105" y="369"/>
                    <a:pt x="104" y="371"/>
                  </a:cubicBezTo>
                  <a:cubicBezTo>
                    <a:pt x="103" y="373"/>
                    <a:pt x="101" y="374"/>
                    <a:pt x="101" y="376"/>
                  </a:cubicBezTo>
                  <a:cubicBezTo>
                    <a:pt x="101" y="378"/>
                    <a:pt x="103" y="380"/>
                    <a:pt x="104" y="380"/>
                  </a:cubicBezTo>
                  <a:cubicBezTo>
                    <a:pt x="106" y="380"/>
                    <a:pt x="105" y="377"/>
                    <a:pt x="107" y="376"/>
                  </a:cubicBezTo>
                  <a:cubicBezTo>
                    <a:pt x="109" y="376"/>
                    <a:pt x="112" y="377"/>
                    <a:pt x="112" y="378"/>
                  </a:cubicBezTo>
                  <a:cubicBezTo>
                    <a:pt x="114" y="381"/>
                    <a:pt x="112" y="385"/>
                    <a:pt x="112" y="388"/>
                  </a:cubicBezTo>
                  <a:cubicBezTo>
                    <a:pt x="113" y="390"/>
                    <a:pt x="115" y="390"/>
                    <a:pt x="115" y="392"/>
                  </a:cubicBezTo>
                  <a:cubicBezTo>
                    <a:pt x="114" y="394"/>
                    <a:pt x="111" y="394"/>
                    <a:pt x="111" y="396"/>
                  </a:cubicBezTo>
                  <a:cubicBezTo>
                    <a:pt x="110" y="398"/>
                    <a:pt x="113" y="398"/>
                    <a:pt x="114" y="400"/>
                  </a:cubicBezTo>
                  <a:cubicBezTo>
                    <a:pt x="114" y="401"/>
                    <a:pt x="111" y="401"/>
                    <a:pt x="111" y="401"/>
                  </a:cubicBezTo>
                  <a:cubicBezTo>
                    <a:pt x="112" y="403"/>
                    <a:pt x="115" y="402"/>
                    <a:pt x="115" y="403"/>
                  </a:cubicBezTo>
                  <a:cubicBezTo>
                    <a:pt x="116" y="405"/>
                    <a:pt x="114" y="408"/>
                    <a:pt x="115" y="409"/>
                  </a:cubicBezTo>
                  <a:cubicBezTo>
                    <a:pt x="117" y="411"/>
                    <a:pt x="120" y="411"/>
                    <a:pt x="122" y="412"/>
                  </a:cubicBezTo>
                  <a:cubicBezTo>
                    <a:pt x="124" y="413"/>
                    <a:pt x="125" y="415"/>
                    <a:pt x="127" y="417"/>
                  </a:cubicBezTo>
                  <a:cubicBezTo>
                    <a:pt x="129" y="418"/>
                    <a:pt x="131" y="420"/>
                    <a:pt x="133" y="421"/>
                  </a:cubicBezTo>
                  <a:cubicBezTo>
                    <a:pt x="134" y="422"/>
                    <a:pt x="136" y="420"/>
                    <a:pt x="137" y="420"/>
                  </a:cubicBezTo>
                  <a:cubicBezTo>
                    <a:pt x="139" y="420"/>
                    <a:pt x="141" y="419"/>
                    <a:pt x="142" y="421"/>
                  </a:cubicBezTo>
                  <a:cubicBezTo>
                    <a:pt x="143" y="422"/>
                    <a:pt x="140" y="424"/>
                    <a:pt x="140" y="425"/>
                  </a:cubicBezTo>
                  <a:cubicBezTo>
                    <a:pt x="139" y="428"/>
                    <a:pt x="139" y="431"/>
                    <a:pt x="139" y="434"/>
                  </a:cubicBezTo>
                  <a:cubicBezTo>
                    <a:pt x="139" y="435"/>
                    <a:pt x="139" y="437"/>
                    <a:pt x="141" y="437"/>
                  </a:cubicBezTo>
                  <a:cubicBezTo>
                    <a:pt x="142" y="438"/>
                    <a:pt x="141" y="435"/>
                    <a:pt x="141" y="435"/>
                  </a:cubicBezTo>
                  <a:cubicBezTo>
                    <a:pt x="144" y="434"/>
                    <a:pt x="147" y="432"/>
                    <a:pt x="149" y="433"/>
                  </a:cubicBezTo>
                  <a:cubicBezTo>
                    <a:pt x="151" y="435"/>
                    <a:pt x="147" y="439"/>
                    <a:pt x="149" y="441"/>
                  </a:cubicBezTo>
                  <a:cubicBezTo>
                    <a:pt x="151" y="442"/>
                    <a:pt x="153" y="438"/>
                    <a:pt x="155" y="438"/>
                  </a:cubicBezTo>
                  <a:cubicBezTo>
                    <a:pt x="156" y="438"/>
                    <a:pt x="155" y="441"/>
                    <a:pt x="155" y="442"/>
                  </a:cubicBezTo>
                  <a:cubicBezTo>
                    <a:pt x="156" y="444"/>
                    <a:pt x="157" y="446"/>
                    <a:pt x="158" y="448"/>
                  </a:cubicBezTo>
                  <a:cubicBezTo>
                    <a:pt x="167" y="448"/>
                    <a:pt x="176" y="449"/>
                    <a:pt x="184" y="449"/>
                  </a:cubicBezTo>
                  <a:cubicBezTo>
                    <a:pt x="226" y="449"/>
                    <a:pt x="268" y="449"/>
                    <a:pt x="310" y="449"/>
                  </a:cubicBezTo>
                  <a:cubicBezTo>
                    <a:pt x="345" y="449"/>
                    <a:pt x="380" y="450"/>
                    <a:pt x="415" y="450"/>
                  </a:cubicBezTo>
                  <a:cubicBezTo>
                    <a:pt x="432" y="450"/>
                    <a:pt x="450" y="450"/>
                    <a:pt x="467" y="449"/>
                  </a:cubicBezTo>
                  <a:cubicBezTo>
                    <a:pt x="474" y="449"/>
                    <a:pt x="481" y="448"/>
                    <a:pt x="488" y="448"/>
                  </a:cubicBezTo>
                  <a:cubicBezTo>
                    <a:pt x="490" y="448"/>
                    <a:pt x="492" y="449"/>
                    <a:pt x="495" y="450"/>
                  </a:cubicBezTo>
                  <a:cubicBezTo>
                    <a:pt x="498" y="451"/>
                    <a:pt x="500" y="453"/>
                    <a:pt x="503" y="454"/>
                  </a:cubicBezTo>
                  <a:cubicBezTo>
                    <a:pt x="506" y="455"/>
                    <a:pt x="510" y="454"/>
                    <a:pt x="513" y="455"/>
                  </a:cubicBezTo>
                  <a:cubicBezTo>
                    <a:pt x="515" y="456"/>
                    <a:pt x="517" y="458"/>
                    <a:pt x="519" y="459"/>
                  </a:cubicBezTo>
                  <a:cubicBezTo>
                    <a:pt x="523" y="461"/>
                    <a:pt x="526" y="463"/>
                    <a:pt x="530" y="463"/>
                  </a:cubicBezTo>
                  <a:cubicBezTo>
                    <a:pt x="532" y="464"/>
                    <a:pt x="535" y="463"/>
                    <a:pt x="538" y="463"/>
                  </a:cubicBezTo>
                  <a:cubicBezTo>
                    <a:pt x="542" y="464"/>
                    <a:pt x="546" y="466"/>
                    <a:pt x="549" y="466"/>
                  </a:cubicBezTo>
                  <a:cubicBezTo>
                    <a:pt x="551" y="465"/>
                    <a:pt x="552" y="464"/>
                    <a:pt x="554" y="463"/>
                  </a:cubicBezTo>
                  <a:cubicBezTo>
                    <a:pt x="555" y="462"/>
                    <a:pt x="556" y="460"/>
                    <a:pt x="557" y="459"/>
                  </a:cubicBezTo>
                  <a:cubicBezTo>
                    <a:pt x="559" y="458"/>
                    <a:pt x="560" y="456"/>
                    <a:pt x="562" y="456"/>
                  </a:cubicBezTo>
                  <a:cubicBezTo>
                    <a:pt x="562" y="456"/>
                    <a:pt x="561" y="459"/>
                    <a:pt x="562" y="458"/>
                  </a:cubicBezTo>
                  <a:cubicBezTo>
                    <a:pt x="564" y="457"/>
                    <a:pt x="564" y="454"/>
                    <a:pt x="565" y="452"/>
                  </a:cubicBezTo>
                  <a:cubicBezTo>
                    <a:pt x="566" y="452"/>
                    <a:pt x="567" y="452"/>
                    <a:pt x="567" y="453"/>
                  </a:cubicBezTo>
                  <a:cubicBezTo>
                    <a:pt x="567" y="454"/>
                    <a:pt x="564" y="457"/>
                    <a:pt x="566" y="457"/>
                  </a:cubicBezTo>
                  <a:cubicBezTo>
                    <a:pt x="567" y="458"/>
                    <a:pt x="569" y="455"/>
                    <a:pt x="570" y="454"/>
                  </a:cubicBezTo>
                  <a:cubicBezTo>
                    <a:pt x="571" y="452"/>
                    <a:pt x="570" y="450"/>
                    <a:pt x="572" y="449"/>
                  </a:cubicBezTo>
                  <a:cubicBezTo>
                    <a:pt x="573" y="449"/>
                    <a:pt x="575" y="451"/>
                    <a:pt x="577" y="451"/>
                  </a:cubicBezTo>
                  <a:cubicBezTo>
                    <a:pt x="580" y="452"/>
                    <a:pt x="583" y="452"/>
                    <a:pt x="586" y="452"/>
                  </a:cubicBezTo>
                  <a:cubicBezTo>
                    <a:pt x="588" y="452"/>
                    <a:pt x="591" y="452"/>
                    <a:pt x="593" y="453"/>
                  </a:cubicBezTo>
                  <a:cubicBezTo>
                    <a:pt x="594" y="455"/>
                    <a:pt x="593" y="458"/>
                    <a:pt x="594" y="460"/>
                  </a:cubicBezTo>
                  <a:cubicBezTo>
                    <a:pt x="595" y="462"/>
                    <a:pt x="595" y="465"/>
                    <a:pt x="597" y="466"/>
                  </a:cubicBezTo>
                  <a:cubicBezTo>
                    <a:pt x="598" y="468"/>
                    <a:pt x="599" y="468"/>
                    <a:pt x="601" y="469"/>
                  </a:cubicBezTo>
                  <a:cubicBezTo>
                    <a:pt x="603" y="469"/>
                    <a:pt x="605" y="467"/>
                    <a:pt x="607" y="467"/>
                  </a:cubicBezTo>
                  <a:cubicBezTo>
                    <a:pt x="608" y="468"/>
                    <a:pt x="606" y="470"/>
                    <a:pt x="606" y="471"/>
                  </a:cubicBezTo>
                  <a:cubicBezTo>
                    <a:pt x="606" y="472"/>
                    <a:pt x="604" y="472"/>
                    <a:pt x="604" y="473"/>
                  </a:cubicBezTo>
                  <a:cubicBezTo>
                    <a:pt x="605" y="476"/>
                    <a:pt x="607" y="477"/>
                    <a:pt x="608" y="479"/>
                  </a:cubicBezTo>
                  <a:cubicBezTo>
                    <a:pt x="608" y="481"/>
                    <a:pt x="606" y="482"/>
                    <a:pt x="607" y="484"/>
                  </a:cubicBezTo>
                  <a:cubicBezTo>
                    <a:pt x="608" y="486"/>
                    <a:pt x="611" y="486"/>
                    <a:pt x="612" y="487"/>
                  </a:cubicBezTo>
                  <a:cubicBezTo>
                    <a:pt x="612" y="489"/>
                    <a:pt x="609" y="489"/>
                    <a:pt x="609" y="490"/>
                  </a:cubicBezTo>
                  <a:cubicBezTo>
                    <a:pt x="609" y="491"/>
                    <a:pt x="610" y="493"/>
                    <a:pt x="611" y="493"/>
                  </a:cubicBezTo>
                  <a:cubicBezTo>
                    <a:pt x="612" y="494"/>
                    <a:pt x="614" y="494"/>
                    <a:pt x="616" y="494"/>
                  </a:cubicBezTo>
                  <a:cubicBezTo>
                    <a:pt x="618" y="495"/>
                    <a:pt x="621" y="494"/>
                    <a:pt x="624" y="495"/>
                  </a:cubicBezTo>
                  <a:cubicBezTo>
                    <a:pt x="628" y="496"/>
                    <a:pt x="632" y="497"/>
                    <a:pt x="636" y="498"/>
                  </a:cubicBezTo>
                  <a:cubicBezTo>
                    <a:pt x="638" y="498"/>
                    <a:pt x="640" y="499"/>
                    <a:pt x="642" y="499"/>
                  </a:cubicBezTo>
                  <a:cubicBezTo>
                    <a:pt x="645" y="500"/>
                    <a:pt x="648" y="500"/>
                    <a:pt x="651" y="502"/>
                  </a:cubicBezTo>
                  <a:cubicBezTo>
                    <a:pt x="653" y="504"/>
                    <a:pt x="656" y="506"/>
                    <a:pt x="658" y="509"/>
                  </a:cubicBezTo>
                  <a:cubicBezTo>
                    <a:pt x="659" y="510"/>
                    <a:pt x="659" y="513"/>
                    <a:pt x="660" y="515"/>
                  </a:cubicBezTo>
                  <a:cubicBezTo>
                    <a:pt x="660" y="517"/>
                    <a:pt x="662" y="519"/>
                    <a:pt x="660" y="521"/>
                  </a:cubicBezTo>
                  <a:cubicBezTo>
                    <a:pt x="659" y="522"/>
                    <a:pt x="658" y="517"/>
                    <a:pt x="657" y="518"/>
                  </a:cubicBezTo>
                  <a:cubicBezTo>
                    <a:pt x="656" y="520"/>
                    <a:pt x="659" y="522"/>
                    <a:pt x="658" y="524"/>
                  </a:cubicBezTo>
                  <a:cubicBezTo>
                    <a:pt x="657" y="525"/>
                    <a:pt x="654" y="524"/>
                    <a:pt x="653" y="523"/>
                  </a:cubicBezTo>
                  <a:cubicBezTo>
                    <a:pt x="652" y="523"/>
                    <a:pt x="652" y="521"/>
                    <a:pt x="651" y="521"/>
                  </a:cubicBezTo>
                  <a:cubicBezTo>
                    <a:pt x="650" y="521"/>
                    <a:pt x="649" y="523"/>
                    <a:pt x="648" y="522"/>
                  </a:cubicBezTo>
                  <a:cubicBezTo>
                    <a:pt x="647" y="520"/>
                    <a:pt x="648" y="517"/>
                    <a:pt x="647" y="515"/>
                  </a:cubicBezTo>
                  <a:cubicBezTo>
                    <a:pt x="646" y="514"/>
                    <a:pt x="646" y="518"/>
                    <a:pt x="646" y="517"/>
                  </a:cubicBezTo>
                  <a:cubicBezTo>
                    <a:pt x="644" y="516"/>
                    <a:pt x="644" y="513"/>
                    <a:pt x="642" y="512"/>
                  </a:cubicBezTo>
                  <a:cubicBezTo>
                    <a:pt x="641" y="512"/>
                    <a:pt x="639" y="511"/>
                    <a:pt x="639" y="512"/>
                  </a:cubicBezTo>
                  <a:cubicBezTo>
                    <a:pt x="639" y="515"/>
                    <a:pt x="642" y="518"/>
                    <a:pt x="642" y="521"/>
                  </a:cubicBezTo>
                  <a:cubicBezTo>
                    <a:pt x="642" y="524"/>
                    <a:pt x="639" y="526"/>
                    <a:pt x="638" y="529"/>
                  </a:cubicBezTo>
                  <a:cubicBezTo>
                    <a:pt x="637" y="531"/>
                    <a:pt x="636" y="532"/>
                    <a:pt x="636" y="534"/>
                  </a:cubicBezTo>
                  <a:cubicBezTo>
                    <a:pt x="636" y="536"/>
                    <a:pt x="637" y="538"/>
                    <a:pt x="637" y="540"/>
                  </a:cubicBezTo>
                  <a:cubicBezTo>
                    <a:pt x="637" y="542"/>
                    <a:pt x="636" y="543"/>
                    <a:pt x="634" y="545"/>
                  </a:cubicBezTo>
                  <a:cubicBezTo>
                    <a:pt x="632" y="547"/>
                    <a:pt x="629" y="548"/>
                    <a:pt x="627" y="550"/>
                  </a:cubicBezTo>
                  <a:cubicBezTo>
                    <a:pt x="626" y="552"/>
                    <a:pt x="626" y="554"/>
                    <a:pt x="625" y="555"/>
                  </a:cubicBezTo>
                  <a:cubicBezTo>
                    <a:pt x="625" y="556"/>
                    <a:pt x="627" y="557"/>
                    <a:pt x="627" y="558"/>
                  </a:cubicBezTo>
                  <a:cubicBezTo>
                    <a:pt x="627" y="559"/>
                    <a:pt x="626" y="560"/>
                    <a:pt x="625" y="560"/>
                  </a:cubicBezTo>
                  <a:cubicBezTo>
                    <a:pt x="622" y="561"/>
                    <a:pt x="620" y="559"/>
                    <a:pt x="617" y="559"/>
                  </a:cubicBezTo>
                  <a:cubicBezTo>
                    <a:pt x="617" y="560"/>
                    <a:pt x="616" y="562"/>
                    <a:pt x="615" y="563"/>
                  </a:cubicBezTo>
                  <a:cubicBezTo>
                    <a:pt x="618" y="564"/>
                    <a:pt x="620" y="565"/>
                    <a:pt x="623" y="564"/>
                  </a:cubicBezTo>
                  <a:cubicBezTo>
                    <a:pt x="626" y="564"/>
                    <a:pt x="630" y="562"/>
                    <a:pt x="633" y="560"/>
                  </a:cubicBezTo>
                  <a:cubicBezTo>
                    <a:pt x="635" y="559"/>
                    <a:pt x="636" y="556"/>
                    <a:pt x="638" y="555"/>
                  </a:cubicBezTo>
                  <a:cubicBezTo>
                    <a:pt x="640" y="554"/>
                    <a:pt x="643" y="554"/>
                    <a:pt x="645" y="554"/>
                  </a:cubicBezTo>
                  <a:cubicBezTo>
                    <a:pt x="648" y="554"/>
                    <a:pt x="650" y="556"/>
                    <a:pt x="652" y="555"/>
                  </a:cubicBezTo>
                  <a:cubicBezTo>
                    <a:pt x="652" y="555"/>
                    <a:pt x="650" y="553"/>
                    <a:pt x="651" y="553"/>
                  </a:cubicBezTo>
                  <a:cubicBezTo>
                    <a:pt x="652" y="552"/>
                    <a:pt x="655" y="552"/>
                    <a:pt x="657" y="552"/>
                  </a:cubicBezTo>
                  <a:cubicBezTo>
                    <a:pt x="659" y="552"/>
                    <a:pt x="661" y="552"/>
                    <a:pt x="663" y="552"/>
                  </a:cubicBezTo>
                  <a:cubicBezTo>
                    <a:pt x="665" y="552"/>
                    <a:pt x="667" y="552"/>
                    <a:pt x="669" y="552"/>
                  </a:cubicBezTo>
                  <a:cubicBezTo>
                    <a:pt x="668" y="551"/>
                    <a:pt x="668" y="550"/>
                    <a:pt x="668" y="549"/>
                  </a:cubicBezTo>
                  <a:cubicBezTo>
                    <a:pt x="668" y="547"/>
                    <a:pt x="668" y="546"/>
                    <a:pt x="668" y="545"/>
                  </a:cubicBezTo>
                  <a:cubicBezTo>
                    <a:pt x="667" y="545"/>
                    <a:pt x="666" y="545"/>
                    <a:pt x="664" y="545"/>
                  </a:cubicBezTo>
                  <a:cubicBezTo>
                    <a:pt x="663" y="545"/>
                    <a:pt x="660" y="547"/>
                    <a:pt x="660" y="545"/>
                  </a:cubicBezTo>
                  <a:cubicBezTo>
                    <a:pt x="659" y="544"/>
                    <a:pt x="661" y="542"/>
                    <a:pt x="662" y="541"/>
                  </a:cubicBezTo>
                  <a:cubicBezTo>
                    <a:pt x="663" y="539"/>
                    <a:pt x="664" y="537"/>
                    <a:pt x="666" y="536"/>
                  </a:cubicBezTo>
                  <a:cubicBezTo>
                    <a:pt x="668" y="535"/>
                    <a:pt x="671" y="535"/>
                    <a:pt x="673" y="535"/>
                  </a:cubicBezTo>
                  <a:cubicBezTo>
                    <a:pt x="676" y="535"/>
                    <a:pt x="679" y="534"/>
                    <a:pt x="681" y="533"/>
                  </a:cubicBezTo>
                  <a:cubicBezTo>
                    <a:pt x="684" y="532"/>
                    <a:pt x="686" y="531"/>
                    <a:pt x="689" y="531"/>
                  </a:cubicBezTo>
                  <a:cubicBezTo>
                    <a:pt x="690" y="530"/>
                    <a:pt x="691" y="530"/>
                    <a:pt x="693" y="530"/>
                  </a:cubicBezTo>
                  <a:cubicBezTo>
                    <a:pt x="696" y="529"/>
                    <a:pt x="699" y="530"/>
                    <a:pt x="702" y="529"/>
                  </a:cubicBezTo>
                  <a:cubicBezTo>
                    <a:pt x="703" y="529"/>
                    <a:pt x="706" y="529"/>
                    <a:pt x="707" y="528"/>
                  </a:cubicBezTo>
                  <a:cubicBezTo>
                    <a:pt x="709" y="527"/>
                    <a:pt x="710" y="523"/>
                    <a:pt x="711" y="522"/>
                  </a:cubicBezTo>
                  <a:close/>
                </a:path>
              </a:pathLst>
            </a:custGeom>
            <a:grpFill/>
            <a:ln w="6350" cap="rnd">
              <a:solidFill>
                <a:schemeClr val="bg1"/>
              </a:solidFill>
              <a:round/>
              <a:headEnd/>
              <a:tailEnd/>
            </a:ln>
          </p:spPr>
          <p:txBody>
            <a:bodyPr/>
            <a:lstStyle/>
            <a:p>
              <a:pPr algn="ctr"/>
              <a:endParaRPr lang="en-US" b="1" dirty="0">
                <a:solidFill>
                  <a:srgbClr val="53565A"/>
                </a:solidFill>
              </a:endParaRPr>
            </a:p>
          </p:txBody>
        </p:sp>
        <p:sp>
          <p:nvSpPr>
            <p:cNvPr id="202" name="Freeform 2657">
              <a:extLst>
                <a:ext uri="{FF2B5EF4-FFF2-40B4-BE49-F238E27FC236}">
                  <a16:creationId xmlns:a16="http://schemas.microsoft.com/office/drawing/2014/main" id="{8849D540-B7A7-F642-80C7-586B134D09B0}"/>
                </a:ext>
              </a:extLst>
            </p:cNvPr>
            <p:cNvSpPr>
              <a:spLocks noChangeAspect="1"/>
            </p:cNvSpPr>
            <p:nvPr/>
          </p:nvSpPr>
          <p:spPr bwMode="auto">
            <a:xfrm>
              <a:off x="3021828" y="3236797"/>
              <a:ext cx="296989" cy="172087"/>
            </a:xfrm>
            <a:custGeom>
              <a:avLst/>
              <a:gdLst>
                <a:gd name="T0" fmla="*/ 130 w 178"/>
                <a:gd name="T1" fmla="*/ 90 h 103"/>
                <a:gd name="T2" fmla="*/ 137 w 178"/>
                <a:gd name="T3" fmla="*/ 84 h 103"/>
                <a:gd name="T4" fmla="*/ 143 w 178"/>
                <a:gd name="T5" fmla="*/ 83 h 103"/>
                <a:gd name="T6" fmla="*/ 147 w 178"/>
                <a:gd name="T7" fmla="*/ 88 h 103"/>
                <a:gd name="T8" fmla="*/ 165 w 178"/>
                <a:gd name="T9" fmla="*/ 77 h 103"/>
                <a:gd name="T10" fmla="*/ 160 w 178"/>
                <a:gd name="T11" fmla="*/ 84 h 103"/>
                <a:gd name="T12" fmla="*/ 179 w 178"/>
                <a:gd name="T13" fmla="*/ 87 h 103"/>
                <a:gd name="T14" fmla="*/ 165 w 178"/>
                <a:gd name="T15" fmla="*/ 93 h 103"/>
                <a:gd name="T16" fmla="*/ 150 w 178"/>
                <a:gd name="T17" fmla="*/ 91 h 103"/>
                <a:gd name="T18" fmla="*/ 136 w 178"/>
                <a:gd name="T19" fmla="*/ 110 h 103"/>
                <a:gd name="T20" fmla="*/ 142 w 178"/>
                <a:gd name="T21" fmla="*/ 123 h 103"/>
                <a:gd name="T22" fmla="*/ 157 w 178"/>
                <a:gd name="T23" fmla="*/ 110 h 103"/>
                <a:gd name="T24" fmla="*/ 170 w 178"/>
                <a:gd name="T25" fmla="*/ 102 h 103"/>
                <a:gd name="T26" fmla="*/ 200 w 178"/>
                <a:gd name="T27" fmla="*/ 91 h 103"/>
                <a:gd name="T28" fmla="*/ 208 w 178"/>
                <a:gd name="T29" fmla="*/ 81 h 103"/>
                <a:gd name="T30" fmla="*/ 201 w 178"/>
                <a:gd name="T31" fmla="*/ 75 h 103"/>
                <a:gd name="T32" fmla="*/ 189 w 178"/>
                <a:gd name="T33" fmla="*/ 76 h 103"/>
                <a:gd name="T34" fmla="*/ 171 w 178"/>
                <a:gd name="T35" fmla="*/ 71 h 103"/>
                <a:gd name="T36" fmla="*/ 171 w 178"/>
                <a:gd name="T37" fmla="*/ 67 h 103"/>
                <a:gd name="T38" fmla="*/ 159 w 178"/>
                <a:gd name="T39" fmla="*/ 59 h 103"/>
                <a:gd name="T40" fmla="*/ 157 w 178"/>
                <a:gd name="T41" fmla="*/ 49 h 103"/>
                <a:gd name="T42" fmla="*/ 160 w 178"/>
                <a:gd name="T43" fmla="*/ 43 h 103"/>
                <a:gd name="T44" fmla="*/ 160 w 178"/>
                <a:gd name="T45" fmla="*/ 34 h 103"/>
                <a:gd name="T46" fmla="*/ 148 w 178"/>
                <a:gd name="T47" fmla="*/ 35 h 103"/>
                <a:gd name="T48" fmla="*/ 133 w 178"/>
                <a:gd name="T49" fmla="*/ 28 h 103"/>
                <a:gd name="T50" fmla="*/ 157 w 178"/>
                <a:gd name="T51" fmla="*/ 26 h 103"/>
                <a:gd name="T52" fmla="*/ 172 w 178"/>
                <a:gd name="T53" fmla="*/ 12 h 103"/>
                <a:gd name="T54" fmla="*/ 160 w 178"/>
                <a:gd name="T55" fmla="*/ 1 h 103"/>
                <a:gd name="T56" fmla="*/ 133 w 178"/>
                <a:gd name="T57" fmla="*/ 10 h 103"/>
                <a:gd name="T58" fmla="*/ 112 w 178"/>
                <a:gd name="T59" fmla="*/ 19 h 103"/>
                <a:gd name="T60" fmla="*/ 90 w 178"/>
                <a:gd name="T61" fmla="*/ 39 h 103"/>
                <a:gd name="T62" fmla="*/ 75 w 178"/>
                <a:gd name="T63" fmla="*/ 53 h 103"/>
                <a:gd name="T64" fmla="*/ 57 w 178"/>
                <a:gd name="T65" fmla="*/ 60 h 103"/>
                <a:gd name="T66" fmla="*/ 40 w 178"/>
                <a:gd name="T67" fmla="*/ 71 h 103"/>
                <a:gd name="T68" fmla="*/ 23 w 178"/>
                <a:gd name="T69" fmla="*/ 87 h 103"/>
                <a:gd name="T70" fmla="*/ 7 w 178"/>
                <a:gd name="T71" fmla="*/ 93 h 103"/>
                <a:gd name="T72" fmla="*/ 7 w 178"/>
                <a:gd name="T73" fmla="*/ 93 h 103"/>
                <a:gd name="T74" fmla="*/ 60 w 178"/>
                <a:gd name="T75" fmla="*/ 93 h 103"/>
                <a:gd name="T76" fmla="*/ 65 w 178"/>
                <a:gd name="T77" fmla="*/ 85 h 103"/>
                <a:gd name="T78" fmla="*/ 75 w 178"/>
                <a:gd name="T79" fmla="*/ 79 h 103"/>
                <a:gd name="T80" fmla="*/ 81 w 178"/>
                <a:gd name="T81" fmla="*/ 69 h 103"/>
                <a:gd name="T82" fmla="*/ 87 w 178"/>
                <a:gd name="T83" fmla="*/ 58 h 103"/>
                <a:gd name="T84" fmla="*/ 101 w 178"/>
                <a:gd name="T85" fmla="*/ 41 h 103"/>
                <a:gd name="T86" fmla="*/ 111 w 178"/>
                <a:gd name="T87" fmla="*/ 43 h 103"/>
                <a:gd name="T88" fmla="*/ 120 w 178"/>
                <a:gd name="T89" fmla="*/ 47 h 103"/>
                <a:gd name="T90" fmla="*/ 120 w 178"/>
                <a:gd name="T91" fmla="*/ 73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103"/>
                <a:gd name="T140" fmla="*/ 178 w 178"/>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103">
                  <a:moveTo>
                    <a:pt x="100" y="75"/>
                  </a:moveTo>
                  <a:cubicBezTo>
                    <a:pt x="103" y="75"/>
                    <a:pt x="106" y="75"/>
                    <a:pt x="108" y="75"/>
                  </a:cubicBezTo>
                  <a:cubicBezTo>
                    <a:pt x="110" y="75"/>
                    <a:pt x="113" y="76"/>
                    <a:pt x="114" y="75"/>
                  </a:cubicBezTo>
                  <a:cubicBezTo>
                    <a:pt x="115" y="74"/>
                    <a:pt x="113" y="71"/>
                    <a:pt x="114" y="70"/>
                  </a:cubicBezTo>
                  <a:cubicBezTo>
                    <a:pt x="114" y="68"/>
                    <a:pt x="115" y="64"/>
                    <a:pt x="118" y="64"/>
                  </a:cubicBezTo>
                  <a:cubicBezTo>
                    <a:pt x="119" y="64"/>
                    <a:pt x="118" y="67"/>
                    <a:pt x="119" y="69"/>
                  </a:cubicBezTo>
                  <a:cubicBezTo>
                    <a:pt x="119" y="70"/>
                    <a:pt x="118" y="72"/>
                    <a:pt x="119" y="73"/>
                  </a:cubicBezTo>
                  <a:cubicBezTo>
                    <a:pt x="119" y="74"/>
                    <a:pt x="121" y="74"/>
                    <a:pt x="122" y="73"/>
                  </a:cubicBezTo>
                  <a:cubicBezTo>
                    <a:pt x="126" y="72"/>
                    <a:pt x="128" y="69"/>
                    <a:pt x="131" y="67"/>
                  </a:cubicBezTo>
                  <a:cubicBezTo>
                    <a:pt x="133" y="66"/>
                    <a:pt x="135" y="63"/>
                    <a:pt x="137" y="64"/>
                  </a:cubicBezTo>
                  <a:cubicBezTo>
                    <a:pt x="139" y="65"/>
                    <a:pt x="135" y="66"/>
                    <a:pt x="134" y="68"/>
                  </a:cubicBezTo>
                  <a:cubicBezTo>
                    <a:pt x="133" y="69"/>
                    <a:pt x="132" y="70"/>
                    <a:pt x="133" y="70"/>
                  </a:cubicBezTo>
                  <a:cubicBezTo>
                    <a:pt x="135" y="71"/>
                    <a:pt x="137" y="70"/>
                    <a:pt x="139" y="70"/>
                  </a:cubicBezTo>
                  <a:cubicBezTo>
                    <a:pt x="143" y="71"/>
                    <a:pt x="149" y="69"/>
                    <a:pt x="149" y="72"/>
                  </a:cubicBezTo>
                  <a:cubicBezTo>
                    <a:pt x="149" y="75"/>
                    <a:pt x="142" y="72"/>
                    <a:pt x="139" y="74"/>
                  </a:cubicBezTo>
                  <a:cubicBezTo>
                    <a:pt x="138" y="74"/>
                    <a:pt x="138" y="76"/>
                    <a:pt x="137" y="77"/>
                  </a:cubicBezTo>
                  <a:cubicBezTo>
                    <a:pt x="136" y="77"/>
                    <a:pt x="136" y="74"/>
                    <a:pt x="135" y="74"/>
                  </a:cubicBezTo>
                  <a:cubicBezTo>
                    <a:pt x="132" y="74"/>
                    <a:pt x="128" y="75"/>
                    <a:pt x="125" y="76"/>
                  </a:cubicBezTo>
                  <a:cubicBezTo>
                    <a:pt x="122" y="78"/>
                    <a:pt x="118" y="80"/>
                    <a:pt x="116" y="83"/>
                  </a:cubicBezTo>
                  <a:cubicBezTo>
                    <a:pt x="114" y="85"/>
                    <a:pt x="113" y="88"/>
                    <a:pt x="113" y="91"/>
                  </a:cubicBezTo>
                  <a:cubicBezTo>
                    <a:pt x="112" y="93"/>
                    <a:pt x="113" y="95"/>
                    <a:pt x="114" y="96"/>
                  </a:cubicBezTo>
                  <a:cubicBezTo>
                    <a:pt x="115" y="98"/>
                    <a:pt x="116" y="102"/>
                    <a:pt x="118" y="102"/>
                  </a:cubicBezTo>
                  <a:cubicBezTo>
                    <a:pt x="120" y="103"/>
                    <a:pt x="123" y="100"/>
                    <a:pt x="125" y="98"/>
                  </a:cubicBezTo>
                  <a:cubicBezTo>
                    <a:pt x="127" y="96"/>
                    <a:pt x="129" y="94"/>
                    <a:pt x="131" y="91"/>
                  </a:cubicBezTo>
                  <a:cubicBezTo>
                    <a:pt x="133" y="89"/>
                    <a:pt x="133" y="85"/>
                    <a:pt x="136" y="83"/>
                  </a:cubicBezTo>
                  <a:cubicBezTo>
                    <a:pt x="137" y="82"/>
                    <a:pt x="139" y="85"/>
                    <a:pt x="141" y="85"/>
                  </a:cubicBezTo>
                  <a:cubicBezTo>
                    <a:pt x="144" y="85"/>
                    <a:pt x="146" y="85"/>
                    <a:pt x="148" y="84"/>
                  </a:cubicBezTo>
                  <a:cubicBezTo>
                    <a:pt x="154" y="82"/>
                    <a:pt x="160" y="78"/>
                    <a:pt x="166" y="76"/>
                  </a:cubicBezTo>
                  <a:cubicBezTo>
                    <a:pt x="170" y="75"/>
                    <a:pt x="174" y="76"/>
                    <a:pt x="176" y="73"/>
                  </a:cubicBezTo>
                  <a:cubicBezTo>
                    <a:pt x="178" y="71"/>
                    <a:pt x="175" y="68"/>
                    <a:pt x="173" y="67"/>
                  </a:cubicBezTo>
                  <a:cubicBezTo>
                    <a:pt x="171" y="66"/>
                    <a:pt x="168" y="67"/>
                    <a:pt x="167" y="66"/>
                  </a:cubicBezTo>
                  <a:cubicBezTo>
                    <a:pt x="166" y="65"/>
                    <a:pt x="168" y="62"/>
                    <a:pt x="167" y="62"/>
                  </a:cubicBezTo>
                  <a:cubicBezTo>
                    <a:pt x="163" y="62"/>
                    <a:pt x="161" y="66"/>
                    <a:pt x="157" y="67"/>
                  </a:cubicBezTo>
                  <a:cubicBezTo>
                    <a:pt x="156" y="67"/>
                    <a:pt x="158" y="64"/>
                    <a:pt x="157" y="63"/>
                  </a:cubicBezTo>
                  <a:cubicBezTo>
                    <a:pt x="154" y="62"/>
                    <a:pt x="150" y="63"/>
                    <a:pt x="146" y="62"/>
                  </a:cubicBezTo>
                  <a:cubicBezTo>
                    <a:pt x="144" y="61"/>
                    <a:pt x="143" y="60"/>
                    <a:pt x="142" y="59"/>
                  </a:cubicBezTo>
                  <a:cubicBezTo>
                    <a:pt x="141" y="58"/>
                    <a:pt x="144" y="58"/>
                    <a:pt x="144" y="57"/>
                  </a:cubicBezTo>
                  <a:cubicBezTo>
                    <a:pt x="144" y="56"/>
                    <a:pt x="143" y="56"/>
                    <a:pt x="142" y="56"/>
                  </a:cubicBezTo>
                  <a:cubicBezTo>
                    <a:pt x="140" y="55"/>
                    <a:pt x="138" y="56"/>
                    <a:pt x="136" y="55"/>
                  </a:cubicBezTo>
                  <a:cubicBezTo>
                    <a:pt x="134" y="53"/>
                    <a:pt x="133" y="51"/>
                    <a:pt x="132" y="49"/>
                  </a:cubicBezTo>
                  <a:cubicBezTo>
                    <a:pt x="132" y="46"/>
                    <a:pt x="135" y="44"/>
                    <a:pt x="134" y="41"/>
                  </a:cubicBezTo>
                  <a:cubicBezTo>
                    <a:pt x="134" y="40"/>
                    <a:pt x="132" y="41"/>
                    <a:pt x="131" y="41"/>
                  </a:cubicBezTo>
                  <a:cubicBezTo>
                    <a:pt x="129" y="41"/>
                    <a:pt x="126" y="42"/>
                    <a:pt x="127" y="41"/>
                  </a:cubicBezTo>
                  <a:cubicBezTo>
                    <a:pt x="128" y="38"/>
                    <a:pt x="132" y="38"/>
                    <a:pt x="133" y="36"/>
                  </a:cubicBezTo>
                  <a:cubicBezTo>
                    <a:pt x="135" y="34"/>
                    <a:pt x="137" y="31"/>
                    <a:pt x="137" y="28"/>
                  </a:cubicBezTo>
                  <a:cubicBezTo>
                    <a:pt x="137" y="27"/>
                    <a:pt x="134" y="28"/>
                    <a:pt x="133" y="28"/>
                  </a:cubicBezTo>
                  <a:cubicBezTo>
                    <a:pt x="131" y="28"/>
                    <a:pt x="129" y="29"/>
                    <a:pt x="127" y="30"/>
                  </a:cubicBezTo>
                  <a:cubicBezTo>
                    <a:pt x="125" y="30"/>
                    <a:pt x="124" y="30"/>
                    <a:pt x="123" y="29"/>
                  </a:cubicBezTo>
                  <a:cubicBezTo>
                    <a:pt x="123" y="28"/>
                    <a:pt x="124" y="27"/>
                    <a:pt x="123" y="26"/>
                  </a:cubicBezTo>
                  <a:cubicBezTo>
                    <a:pt x="120" y="24"/>
                    <a:pt x="111" y="27"/>
                    <a:pt x="111" y="23"/>
                  </a:cubicBezTo>
                  <a:cubicBezTo>
                    <a:pt x="111" y="19"/>
                    <a:pt x="119" y="20"/>
                    <a:pt x="123" y="20"/>
                  </a:cubicBezTo>
                  <a:cubicBezTo>
                    <a:pt x="126" y="20"/>
                    <a:pt x="128" y="23"/>
                    <a:pt x="131" y="22"/>
                  </a:cubicBezTo>
                  <a:cubicBezTo>
                    <a:pt x="136" y="20"/>
                    <a:pt x="141" y="17"/>
                    <a:pt x="145" y="13"/>
                  </a:cubicBezTo>
                  <a:cubicBezTo>
                    <a:pt x="146" y="12"/>
                    <a:pt x="143" y="11"/>
                    <a:pt x="143" y="10"/>
                  </a:cubicBezTo>
                  <a:cubicBezTo>
                    <a:pt x="143" y="9"/>
                    <a:pt x="147" y="8"/>
                    <a:pt x="146" y="7"/>
                  </a:cubicBezTo>
                  <a:cubicBezTo>
                    <a:pt x="143" y="4"/>
                    <a:pt x="138" y="2"/>
                    <a:pt x="133" y="1"/>
                  </a:cubicBezTo>
                  <a:cubicBezTo>
                    <a:pt x="130" y="0"/>
                    <a:pt x="127" y="0"/>
                    <a:pt x="124" y="1"/>
                  </a:cubicBezTo>
                  <a:cubicBezTo>
                    <a:pt x="119" y="3"/>
                    <a:pt x="116" y="6"/>
                    <a:pt x="111" y="8"/>
                  </a:cubicBezTo>
                  <a:cubicBezTo>
                    <a:pt x="109" y="9"/>
                    <a:pt x="107" y="7"/>
                    <a:pt x="105" y="8"/>
                  </a:cubicBezTo>
                  <a:cubicBezTo>
                    <a:pt x="101" y="10"/>
                    <a:pt x="97" y="13"/>
                    <a:pt x="93" y="16"/>
                  </a:cubicBezTo>
                  <a:cubicBezTo>
                    <a:pt x="90" y="18"/>
                    <a:pt x="87" y="20"/>
                    <a:pt x="84" y="22"/>
                  </a:cubicBezTo>
                  <a:cubicBezTo>
                    <a:pt x="81" y="25"/>
                    <a:pt x="78" y="29"/>
                    <a:pt x="75" y="32"/>
                  </a:cubicBezTo>
                  <a:cubicBezTo>
                    <a:pt x="73" y="35"/>
                    <a:pt x="71" y="37"/>
                    <a:pt x="69" y="39"/>
                  </a:cubicBezTo>
                  <a:cubicBezTo>
                    <a:pt x="67" y="41"/>
                    <a:pt x="65" y="43"/>
                    <a:pt x="62" y="44"/>
                  </a:cubicBezTo>
                  <a:cubicBezTo>
                    <a:pt x="60" y="45"/>
                    <a:pt x="57" y="46"/>
                    <a:pt x="54" y="47"/>
                  </a:cubicBezTo>
                  <a:cubicBezTo>
                    <a:pt x="51" y="48"/>
                    <a:pt x="49" y="49"/>
                    <a:pt x="47" y="50"/>
                  </a:cubicBezTo>
                  <a:cubicBezTo>
                    <a:pt x="44" y="52"/>
                    <a:pt x="42" y="55"/>
                    <a:pt x="39" y="57"/>
                  </a:cubicBezTo>
                  <a:cubicBezTo>
                    <a:pt x="37" y="58"/>
                    <a:pt x="35" y="57"/>
                    <a:pt x="33" y="59"/>
                  </a:cubicBezTo>
                  <a:cubicBezTo>
                    <a:pt x="31" y="61"/>
                    <a:pt x="29" y="64"/>
                    <a:pt x="27" y="66"/>
                  </a:cubicBezTo>
                  <a:cubicBezTo>
                    <a:pt x="25" y="68"/>
                    <a:pt x="22" y="71"/>
                    <a:pt x="19" y="72"/>
                  </a:cubicBezTo>
                  <a:cubicBezTo>
                    <a:pt x="17" y="74"/>
                    <a:pt x="14" y="74"/>
                    <a:pt x="12" y="75"/>
                  </a:cubicBezTo>
                  <a:cubicBezTo>
                    <a:pt x="10" y="76"/>
                    <a:pt x="8" y="76"/>
                    <a:pt x="6" y="77"/>
                  </a:cubicBezTo>
                  <a:cubicBezTo>
                    <a:pt x="4" y="78"/>
                    <a:pt x="2" y="81"/>
                    <a:pt x="0" y="83"/>
                  </a:cubicBezTo>
                  <a:cubicBezTo>
                    <a:pt x="3" y="81"/>
                    <a:pt x="4" y="79"/>
                    <a:pt x="6" y="77"/>
                  </a:cubicBezTo>
                  <a:cubicBezTo>
                    <a:pt x="12" y="77"/>
                    <a:pt x="19" y="77"/>
                    <a:pt x="25" y="77"/>
                  </a:cubicBezTo>
                  <a:cubicBezTo>
                    <a:pt x="33" y="77"/>
                    <a:pt x="42" y="77"/>
                    <a:pt x="50" y="77"/>
                  </a:cubicBezTo>
                  <a:cubicBezTo>
                    <a:pt x="50" y="76"/>
                    <a:pt x="49" y="74"/>
                    <a:pt x="50" y="73"/>
                  </a:cubicBezTo>
                  <a:cubicBezTo>
                    <a:pt x="51" y="72"/>
                    <a:pt x="52" y="71"/>
                    <a:pt x="54" y="71"/>
                  </a:cubicBezTo>
                  <a:cubicBezTo>
                    <a:pt x="56" y="70"/>
                    <a:pt x="59" y="72"/>
                    <a:pt x="60" y="71"/>
                  </a:cubicBezTo>
                  <a:cubicBezTo>
                    <a:pt x="62" y="70"/>
                    <a:pt x="61" y="68"/>
                    <a:pt x="62" y="66"/>
                  </a:cubicBezTo>
                  <a:cubicBezTo>
                    <a:pt x="63" y="65"/>
                    <a:pt x="65" y="65"/>
                    <a:pt x="66" y="63"/>
                  </a:cubicBezTo>
                  <a:cubicBezTo>
                    <a:pt x="67" y="61"/>
                    <a:pt x="66" y="59"/>
                    <a:pt x="67" y="57"/>
                  </a:cubicBezTo>
                  <a:cubicBezTo>
                    <a:pt x="68" y="55"/>
                    <a:pt x="71" y="53"/>
                    <a:pt x="73" y="51"/>
                  </a:cubicBezTo>
                  <a:cubicBezTo>
                    <a:pt x="73" y="50"/>
                    <a:pt x="71" y="49"/>
                    <a:pt x="72" y="48"/>
                  </a:cubicBezTo>
                  <a:cubicBezTo>
                    <a:pt x="73" y="45"/>
                    <a:pt x="76" y="42"/>
                    <a:pt x="78" y="39"/>
                  </a:cubicBezTo>
                  <a:cubicBezTo>
                    <a:pt x="79" y="37"/>
                    <a:pt x="81" y="34"/>
                    <a:pt x="84" y="34"/>
                  </a:cubicBezTo>
                  <a:cubicBezTo>
                    <a:pt x="86" y="34"/>
                    <a:pt x="85" y="39"/>
                    <a:pt x="87" y="39"/>
                  </a:cubicBezTo>
                  <a:cubicBezTo>
                    <a:pt x="89" y="40"/>
                    <a:pt x="90" y="36"/>
                    <a:pt x="92" y="36"/>
                  </a:cubicBezTo>
                  <a:cubicBezTo>
                    <a:pt x="94" y="36"/>
                    <a:pt x="96" y="37"/>
                    <a:pt x="98" y="38"/>
                  </a:cubicBezTo>
                  <a:cubicBezTo>
                    <a:pt x="98" y="38"/>
                    <a:pt x="99" y="39"/>
                    <a:pt x="100" y="39"/>
                  </a:cubicBezTo>
                  <a:cubicBezTo>
                    <a:pt x="99" y="46"/>
                    <a:pt x="98" y="53"/>
                    <a:pt x="98" y="61"/>
                  </a:cubicBezTo>
                  <a:cubicBezTo>
                    <a:pt x="98" y="61"/>
                    <a:pt x="99" y="61"/>
                    <a:pt x="100" y="61"/>
                  </a:cubicBezTo>
                  <a:cubicBezTo>
                    <a:pt x="100" y="65"/>
                    <a:pt x="100" y="70"/>
                    <a:pt x="100" y="7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03" name="Freeform 2658">
              <a:extLst>
                <a:ext uri="{FF2B5EF4-FFF2-40B4-BE49-F238E27FC236}">
                  <a16:creationId xmlns:a16="http://schemas.microsoft.com/office/drawing/2014/main" id="{D27AE7D6-0754-0240-899C-1D33F234D8CF}"/>
                </a:ext>
              </a:extLst>
            </p:cNvPr>
            <p:cNvSpPr>
              <a:spLocks noChangeAspect="1"/>
            </p:cNvSpPr>
            <p:nvPr/>
          </p:nvSpPr>
          <p:spPr bwMode="auto">
            <a:xfrm>
              <a:off x="1352306" y="2529021"/>
              <a:ext cx="655041" cy="548180"/>
            </a:xfrm>
            <a:custGeom>
              <a:avLst/>
              <a:gdLst>
                <a:gd name="T0" fmla="*/ 460 w 394"/>
                <a:gd name="T1" fmla="*/ 395 h 329"/>
                <a:gd name="T2" fmla="*/ 456 w 394"/>
                <a:gd name="T3" fmla="*/ 369 h 329"/>
                <a:gd name="T4" fmla="*/ 447 w 394"/>
                <a:gd name="T5" fmla="*/ 366 h 329"/>
                <a:gd name="T6" fmla="*/ 432 w 394"/>
                <a:gd name="T7" fmla="*/ 343 h 329"/>
                <a:gd name="T8" fmla="*/ 419 w 394"/>
                <a:gd name="T9" fmla="*/ 311 h 329"/>
                <a:gd name="T10" fmla="*/ 420 w 394"/>
                <a:gd name="T11" fmla="*/ 324 h 329"/>
                <a:gd name="T12" fmla="*/ 416 w 394"/>
                <a:gd name="T13" fmla="*/ 347 h 329"/>
                <a:gd name="T14" fmla="*/ 404 w 394"/>
                <a:gd name="T15" fmla="*/ 309 h 329"/>
                <a:gd name="T16" fmla="*/ 393 w 394"/>
                <a:gd name="T17" fmla="*/ 322 h 329"/>
                <a:gd name="T18" fmla="*/ 357 w 394"/>
                <a:gd name="T19" fmla="*/ 298 h 329"/>
                <a:gd name="T20" fmla="*/ 340 w 394"/>
                <a:gd name="T21" fmla="*/ 285 h 329"/>
                <a:gd name="T22" fmla="*/ 295 w 394"/>
                <a:gd name="T23" fmla="*/ 270 h 329"/>
                <a:gd name="T24" fmla="*/ 274 w 394"/>
                <a:gd name="T25" fmla="*/ 257 h 329"/>
                <a:gd name="T26" fmla="*/ 248 w 394"/>
                <a:gd name="T27" fmla="*/ 256 h 329"/>
                <a:gd name="T28" fmla="*/ 230 w 394"/>
                <a:gd name="T29" fmla="*/ 280 h 329"/>
                <a:gd name="T30" fmla="*/ 188 w 394"/>
                <a:gd name="T31" fmla="*/ 297 h 329"/>
                <a:gd name="T32" fmla="*/ 200 w 394"/>
                <a:gd name="T33" fmla="*/ 271 h 329"/>
                <a:gd name="T34" fmla="*/ 241 w 394"/>
                <a:gd name="T35" fmla="*/ 253 h 329"/>
                <a:gd name="T36" fmla="*/ 219 w 394"/>
                <a:gd name="T37" fmla="*/ 246 h 329"/>
                <a:gd name="T38" fmla="*/ 184 w 394"/>
                <a:gd name="T39" fmla="*/ 281 h 329"/>
                <a:gd name="T40" fmla="*/ 164 w 394"/>
                <a:gd name="T41" fmla="*/ 307 h 329"/>
                <a:gd name="T42" fmla="*/ 129 w 394"/>
                <a:gd name="T43" fmla="*/ 334 h 329"/>
                <a:gd name="T44" fmla="*/ 85 w 394"/>
                <a:gd name="T45" fmla="*/ 357 h 329"/>
                <a:gd name="T46" fmla="*/ 58 w 394"/>
                <a:gd name="T47" fmla="*/ 373 h 329"/>
                <a:gd name="T48" fmla="*/ 16 w 394"/>
                <a:gd name="T49" fmla="*/ 389 h 329"/>
                <a:gd name="T50" fmla="*/ 28 w 394"/>
                <a:gd name="T51" fmla="*/ 371 h 329"/>
                <a:gd name="T52" fmla="*/ 85 w 394"/>
                <a:gd name="T53" fmla="*/ 342 h 329"/>
                <a:gd name="T54" fmla="*/ 115 w 394"/>
                <a:gd name="T55" fmla="*/ 304 h 329"/>
                <a:gd name="T56" fmla="*/ 85 w 394"/>
                <a:gd name="T57" fmla="*/ 319 h 329"/>
                <a:gd name="T58" fmla="*/ 69 w 394"/>
                <a:gd name="T59" fmla="*/ 303 h 329"/>
                <a:gd name="T60" fmla="*/ 47 w 394"/>
                <a:gd name="T61" fmla="*/ 305 h 329"/>
                <a:gd name="T62" fmla="*/ 52 w 394"/>
                <a:gd name="T63" fmla="*/ 275 h 329"/>
                <a:gd name="T64" fmla="*/ 29 w 394"/>
                <a:gd name="T65" fmla="*/ 285 h 329"/>
                <a:gd name="T66" fmla="*/ 30 w 394"/>
                <a:gd name="T67" fmla="*/ 259 h 329"/>
                <a:gd name="T68" fmla="*/ 17 w 394"/>
                <a:gd name="T69" fmla="*/ 250 h 329"/>
                <a:gd name="T70" fmla="*/ 42 w 394"/>
                <a:gd name="T71" fmla="*/ 211 h 329"/>
                <a:gd name="T72" fmla="*/ 91 w 394"/>
                <a:gd name="T73" fmla="*/ 198 h 329"/>
                <a:gd name="T74" fmla="*/ 105 w 394"/>
                <a:gd name="T75" fmla="*/ 173 h 329"/>
                <a:gd name="T76" fmla="*/ 75 w 394"/>
                <a:gd name="T77" fmla="*/ 175 h 329"/>
                <a:gd name="T78" fmla="*/ 41 w 394"/>
                <a:gd name="T79" fmla="*/ 152 h 329"/>
                <a:gd name="T80" fmla="*/ 60 w 394"/>
                <a:gd name="T81" fmla="*/ 133 h 329"/>
                <a:gd name="T82" fmla="*/ 80 w 394"/>
                <a:gd name="T83" fmla="*/ 133 h 329"/>
                <a:gd name="T84" fmla="*/ 110 w 394"/>
                <a:gd name="T85" fmla="*/ 116 h 329"/>
                <a:gd name="T86" fmla="*/ 115 w 394"/>
                <a:gd name="T87" fmla="*/ 116 h 329"/>
                <a:gd name="T88" fmla="*/ 86 w 394"/>
                <a:gd name="T89" fmla="*/ 95 h 329"/>
                <a:gd name="T90" fmla="*/ 111 w 394"/>
                <a:gd name="T91" fmla="*/ 60 h 329"/>
                <a:gd name="T92" fmla="*/ 165 w 394"/>
                <a:gd name="T93" fmla="*/ 24 h 329"/>
                <a:gd name="T94" fmla="*/ 217 w 394"/>
                <a:gd name="T95" fmla="*/ 12 h 329"/>
                <a:gd name="T96" fmla="*/ 236 w 394"/>
                <a:gd name="T97" fmla="*/ 17 h 329"/>
                <a:gd name="T98" fmla="*/ 255 w 394"/>
                <a:gd name="T99" fmla="*/ 19 h 329"/>
                <a:gd name="T100" fmla="*/ 282 w 394"/>
                <a:gd name="T101" fmla="*/ 20 h 329"/>
                <a:gd name="T102" fmla="*/ 321 w 394"/>
                <a:gd name="T103" fmla="*/ 23 h 329"/>
                <a:gd name="T104" fmla="*/ 374 w 394"/>
                <a:gd name="T105" fmla="*/ 38 h 329"/>
                <a:gd name="T106" fmla="*/ 423 w 394"/>
                <a:gd name="T107" fmla="*/ 46 h 329"/>
                <a:gd name="T108" fmla="*/ 367 w 394"/>
                <a:gd name="T109" fmla="*/ 269 h 329"/>
                <a:gd name="T110" fmla="*/ 388 w 394"/>
                <a:gd name="T111" fmla="*/ 304 h 329"/>
                <a:gd name="T112" fmla="*/ 409 w 394"/>
                <a:gd name="T113" fmla="*/ 289 h 329"/>
                <a:gd name="T114" fmla="*/ 431 w 394"/>
                <a:gd name="T115" fmla="*/ 304 h 329"/>
                <a:gd name="T116" fmla="*/ 453 w 394"/>
                <a:gd name="T117" fmla="*/ 355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29"/>
                <a:gd name="T179" fmla="*/ 394 w 39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29">
                  <a:moveTo>
                    <a:pt x="394" y="307"/>
                  </a:moveTo>
                  <a:cubicBezTo>
                    <a:pt x="393" y="309"/>
                    <a:pt x="391" y="310"/>
                    <a:pt x="391" y="312"/>
                  </a:cubicBezTo>
                  <a:cubicBezTo>
                    <a:pt x="389" y="316"/>
                    <a:pt x="389" y="319"/>
                    <a:pt x="388" y="323"/>
                  </a:cubicBezTo>
                  <a:cubicBezTo>
                    <a:pt x="387" y="325"/>
                    <a:pt x="386" y="328"/>
                    <a:pt x="384" y="329"/>
                  </a:cubicBezTo>
                  <a:cubicBezTo>
                    <a:pt x="382" y="329"/>
                    <a:pt x="380" y="328"/>
                    <a:pt x="380" y="327"/>
                  </a:cubicBezTo>
                  <a:cubicBezTo>
                    <a:pt x="379" y="324"/>
                    <a:pt x="381" y="322"/>
                    <a:pt x="381" y="320"/>
                  </a:cubicBezTo>
                  <a:cubicBezTo>
                    <a:pt x="381" y="317"/>
                    <a:pt x="382" y="314"/>
                    <a:pt x="382" y="311"/>
                  </a:cubicBezTo>
                  <a:cubicBezTo>
                    <a:pt x="382" y="309"/>
                    <a:pt x="383" y="307"/>
                    <a:pt x="381" y="307"/>
                  </a:cubicBezTo>
                  <a:cubicBezTo>
                    <a:pt x="378" y="306"/>
                    <a:pt x="375" y="307"/>
                    <a:pt x="373" y="309"/>
                  </a:cubicBezTo>
                  <a:cubicBezTo>
                    <a:pt x="371" y="310"/>
                    <a:pt x="372" y="314"/>
                    <a:pt x="370" y="315"/>
                  </a:cubicBezTo>
                  <a:cubicBezTo>
                    <a:pt x="369" y="316"/>
                    <a:pt x="368" y="313"/>
                    <a:pt x="368" y="312"/>
                  </a:cubicBezTo>
                  <a:cubicBezTo>
                    <a:pt x="369" y="309"/>
                    <a:pt x="372" y="308"/>
                    <a:pt x="373" y="305"/>
                  </a:cubicBezTo>
                  <a:cubicBezTo>
                    <a:pt x="373" y="303"/>
                    <a:pt x="370" y="302"/>
                    <a:pt x="369" y="300"/>
                  </a:cubicBezTo>
                  <a:cubicBezTo>
                    <a:pt x="369" y="299"/>
                    <a:pt x="370" y="297"/>
                    <a:pt x="369" y="295"/>
                  </a:cubicBezTo>
                  <a:cubicBezTo>
                    <a:pt x="368" y="292"/>
                    <a:pt x="366" y="291"/>
                    <a:pt x="364" y="289"/>
                  </a:cubicBezTo>
                  <a:cubicBezTo>
                    <a:pt x="363" y="288"/>
                    <a:pt x="361" y="288"/>
                    <a:pt x="361" y="286"/>
                  </a:cubicBezTo>
                  <a:cubicBezTo>
                    <a:pt x="360" y="284"/>
                    <a:pt x="361" y="281"/>
                    <a:pt x="361" y="278"/>
                  </a:cubicBezTo>
                  <a:cubicBezTo>
                    <a:pt x="360" y="276"/>
                    <a:pt x="360" y="274"/>
                    <a:pt x="359" y="273"/>
                  </a:cubicBezTo>
                  <a:cubicBezTo>
                    <a:pt x="358" y="271"/>
                    <a:pt x="355" y="271"/>
                    <a:pt x="354" y="269"/>
                  </a:cubicBezTo>
                  <a:cubicBezTo>
                    <a:pt x="352" y="266"/>
                    <a:pt x="351" y="262"/>
                    <a:pt x="350" y="259"/>
                  </a:cubicBezTo>
                  <a:cubicBezTo>
                    <a:pt x="349" y="257"/>
                    <a:pt x="351" y="254"/>
                    <a:pt x="350" y="252"/>
                  </a:cubicBezTo>
                  <a:cubicBezTo>
                    <a:pt x="350" y="251"/>
                    <a:pt x="347" y="251"/>
                    <a:pt x="347" y="252"/>
                  </a:cubicBezTo>
                  <a:cubicBezTo>
                    <a:pt x="346" y="256"/>
                    <a:pt x="346" y="260"/>
                    <a:pt x="347" y="264"/>
                  </a:cubicBezTo>
                  <a:cubicBezTo>
                    <a:pt x="348" y="266"/>
                    <a:pt x="349" y="268"/>
                    <a:pt x="351" y="270"/>
                  </a:cubicBezTo>
                  <a:cubicBezTo>
                    <a:pt x="352" y="272"/>
                    <a:pt x="355" y="272"/>
                    <a:pt x="356" y="274"/>
                  </a:cubicBezTo>
                  <a:cubicBezTo>
                    <a:pt x="357" y="275"/>
                    <a:pt x="358" y="277"/>
                    <a:pt x="357" y="279"/>
                  </a:cubicBezTo>
                  <a:cubicBezTo>
                    <a:pt x="356" y="281"/>
                    <a:pt x="354" y="284"/>
                    <a:pt x="352" y="286"/>
                  </a:cubicBezTo>
                  <a:cubicBezTo>
                    <a:pt x="351" y="287"/>
                    <a:pt x="349" y="288"/>
                    <a:pt x="347" y="289"/>
                  </a:cubicBezTo>
                  <a:cubicBezTo>
                    <a:pt x="346" y="289"/>
                    <a:pt x="345" y="288"/>
                    <a:pt x="345" y="288"/>
                  </a:cubicBezTo>
                  <a:cubicBezTo>
                    <a:pt x="345" y="282"/>
                    <a:pt x="349" y="276"/>
                    <a:pt x="347" y="271"/>
                  </a:cubicBezTo>
                  <a:cubicBezTo>
                    <a:pt x="347" y="268"/>
                    <a:pt x="342" y="269"/>
                    <a:pt x="340" y="267"/>
                  </a:cubicBezTo>
                  <a:cubicBezTo>
                    <a:pt x="338" y="264"/>
                    <a:pt x="339" y="260"/>
                    <a:pt x="337" y="257"/>
                  </a:cubicBezTo>
                  <a:cubicBezTo>
                    <a:pt x="336" y="256"/>
                    <a:pt x="333" y="257"/>
                    <a:pt x="332" y="257"/>
                  </a:cubicBezTo>
                  <a:cubicBezTo>
                    <a:pt x="330" y="257"/>
                    <a:pt x="326" y="256"/>
                    <a:pt x="327" y="257"/>
                  </a:cubicBezTo>
                  <a:cubicBezTo>
                    <a:pt x="328" y="260"/>
                    <a:pt x="335" y="261"/>
                    <a:pt x="335" y="264"/>
                  </a:cubicBezTo>
                  <a:cubicBezTo>
                    <a:pt x="335" y="267"/>
                    <a:pt x="331" y="268"/>
                    <a:pt x="328" y="268"/>
                  </a:cubicBezTo>
                  <a:cubicBezTo>
                    <a:pt x="325" y="268"/>
                    <a:pt x="321" y="266"/>
                    <a:pt x="318" y="264"/>
                  </a:cubicBezTo>
                  <a:cubicBezTo>
                    <a:pt x="316" y="262"/>
                    <a:pt x="316" y="259"/>
                    <a:pt x="315" y="257"/>
                  </a:cubicBezTo>
                  <a:cubicBezTo>
                    <a:pt x="313" y="255"/>
                    <a:pt x="311" y="254"/>
                    <a:pt x="309" y="253"/>
                  </a:cubicBezTo>
                  <a:cubicBezTo>
                    <a:pt x="306" y="251"/>
                    <a:pt x="300" y="252"/>
                    <a:pt x="298" y="248"/>
                  </a:cubicBezTo>
                  <a:cubicBezTo>
                    <a:pt x="297" y="245"/>
                    <a:pt x="302" y="242"/>
                    <a:pt x="303" y="239"/>
                  </a:cubicBezTo>
                  <a:cubicBezTo>
                    <a:pt x="304" y="237"/>
                    <a:pt x="305" y="233"/>
                    <a:pt x="303" y="233"/>
                  </a:cubicBezTo>
                  <a:cubicBezTo>
                    <a:pt x="299" y="234"/>
                    <a:pt x="298" y="240"/>
                    <a:pt x="293" y="241"/>
                  </a:cubicBezTo>
                  <a:cubicBezTo>
                    <a:pt x="290" y="242"/>
                    <a:pt x="287" y="239"/>
                    <a:pt x="284" y="237"/>
                  </a:cubicBezTo>
                  <a:cubicBezTo>
                    <a:pt x="283" y="236"/>
                    <a:pt x="283" y="234"/>
                    <a:pt x="281" y="233"/>
                  </a:cubicBezTo>
                  <a:cubicBezTo>
                    <a:pt x="279" y="232"/>
                    <a:pt x="276" y="231"/>
                    <a:pt x="273" y="231"/>
                  </a:cubicBezTo>
                  <a:cubicBezTo>
                    <a:pt x="266" y="230"/>
                    <a:pt x="258" y="233"/>
                    <a:pt x="252" y="231"/>
                  </a:cubicBezTo>
                  <a:cubicBezTo>
                    <a:pt x="249" y="231"/>
                    <a:pt x="247" y="228"/>
                    <a:pt x="246" y="225"/>
                  </a:cubicBezTo>
                  <a:cubicBezTo>
                    <a:pt x="245" y="224"/>
                    <a:pt x="249" y="222"/>
                    <a:pt x="248" y="221"/>
                  </a:cubicBezTo>
                  <a:cubicBezTo>
                    <a:pt x="246" y="220"/>
                    <a:pt x="245" y="223"/>
                    <a:pt x="243" y="223"/>
                  </a:cubicBezTo>
                  <a:cubicBezTo>
                    <a:pt x="241" y="223"/>
                    <a:pt x="239" y="222"/>
                    <a:pt x="237" y="221"/>
                  </a:cubicBezTo>
                  <a:cubicBezTo>
                    <a:pt x="234" y="219"/>
                    <a:pt x="230" y="218"/>
                    <a:pt x="229" y="214"/>
                  </a:cubicBezTo>
                  <a:cubicBezTo>
                    <a:pt x="229" y="212"/>
                    <a:pt x="238" y="210"/>
                    <a:pt x="236" y="208"/>
                  </a:cubicBezTo>
                  <a:cubicBezTo>
                    <a:pt x="232" y="206"/>
                    <a:pt x="228" y="211"/>
                    <a:pt x="224" y="211"/>
                  </a:cubicBezTo>
                  <a:cubicBezTo>
                    <a:pt x="221" y="211"/>
                    <a:pt x="218" y="209"/>
                    <a:pt x="215" y="209"/>
                  </a:cubicBezTo>
                  <a:cubicBezTo>
                    <a:pt x="212" y="210"/>
                    <a:pt x="208" y="211"/>
                    <a:pt x="207" y="213"/>
                  </a:cubicBezTo>
                  <a:cubicBezTo>
                    <a:pt x="206" y="215"/>
                    <a:pt x="210" y="215"/>
                    <a:pt x="210" y="217"/>
                  </a:cubicBezTo>
                  <a:cubicBezTo>
                    <a:pt x="211" y="219"/>
                    <a:pt x="212" y="221"/>
                    <a:pt x="210" y="223"/>
                  </a:cubicBezTo>
                  <a:cubicBezTo>
                    <a:pt x="208" y="227"/>
                    <a:pt x="204" y="231"/>
                    <a:pt x="200" y="233"/>
                  </a:cubicBezTo>
                  <a:cubicBezTo>
                    <a:pt x="198" y="234"/>
                    <a:pt x="194" y="232"/>
                    <a:pt x="192" y="233"/>
                  </a:cubicBezTo>
                  <a:cubicBezTo>
                    <a:pt x="190" y="234"/>
                    <a:pt x="189" y="237"/>
                    <a:pt x="187" y="238"/>
                  </a:cubicBezTo>
                  <a:cubicBezTo>
                    <a:pt x="181" y="243"/>
                    <a:pt x="175" y="249"/>
                    <a:pt x="167" y="252"/>
                  </a:cubicBezTo>
                  <a:cubicBezTo>
                    <a:pt x="164" y="253"/>
                    <a:pt x="160" y="253"/>
                    <a:pt x="157" y="252"/>
                  </a:cubicBezTo>
                  <a:cubicBezTo>
                    <a:pt x="156" y="251"/>
                    <a:pt x="156" y="248"/>
                    <a:pt x="157" y="247"/>
                  </a:cubicBezTo>
                  <a:cubicBezTo>
                    <a:pt x="160" y="244"/>
                    <a:pt x="165" y="244"/>
                    <a:pt x="168" y="242"/>
                  </a:cubicBezTo>
                  <a:cubicBezTo>
                    <a:pt x="170" y="241"/>
                    <a:pt x="173" y="239"/>
                    <a:pt x="171" y="238"/>
                  </a:cubicBezTo>
                  <a:cubicBezTo>
                    <a:pt x="168" y="236"/>
                    <a:pt x="163" y="242"/>
                    <a:pt x="162" y="239"/>
                  </a:cubicBezTo>
                  <a:cubicBezTo>
                    <a:pt x="161" y="234"/>
                    <a:pt x="165" y="230"/>
                    <a:pt x="167" y="226"/>
                  </a:cubicBezTo>
                  <a:cubicBezTo>
                    <a:pt x="169" y="224"/>
                    <a:pt x="171" y="221"/>
                    <a:pt x="173" y="219"/>
                  </a:cubicBezTo>
                  <a:cubicBezTo>
                    <a:pt x="176" y="216"/>
                    <a:pt x="178" y="214"/>
                    <a:pt x="181" y="212"/>
                  </a:cubicBezTo>
                  <a:cubicBezTo>
                    <a:pt x="184" y="210"/>
                    <a:pt x="186" y="208"/>
                    <a:pt x="189" y="208"/>
                  </a:cubicBezTo>
                  <a:cubicBezTo>
                    <a:pt x="193" y="207"/>
                    <a:pt x="197" y="211"/>
                    <a:pt x="201" y="211"/>
                  </a:cubicBezTo>
                  <a:cubicBezTo>
                    <a:pt x="202" y="210"/>
                    <a:pt x="198" y="208"/>
                    <a:pt x="198" y="206"/>
                  </a:cubicBezTo>
                  <a:cubicBezTo>
                    <a:pt x="198" y="205"/>
                    <a:pt x="201" y="203"/>
                    <a:pt x="199" y="202"/>
                  </a:cubicBezTo>
                  <a:cubicBezTo>
                    <a:pt x="198" y="200"/>
                    <a:pt x="195" y="201"/>
                    <a:pt x="193" y="202"/>
                  </a:cubicBezTo>
                  <a:cubicBezTo>
                    <a:pt x="190" y="203"/>
                    <a:pt x="186" y="204"/>
                    <a:pt x="183" y="205"/>
                  </a:cubicBezTo>
                  <a:cubicBezTo>
                    <a:pt x="177" y="209"/>
                    <a:pt x="171" y="212"/>
                    <a:pt x="165" y="217"/>
                  </a:cubicBezTo>
                  <a:cubicBezTo>
                    <a:pt x="163" y="219"/>
                    <a:pt x="163" y="224"/>
                    <a:pt x="160" y="227"/>
                  </a:cubicBezTo>
                  <a:cubicBezTo>
                    <a:pt x="159" y="228"/>
                    <a:pt x="155" y="225"/>
                    <a:pt x="154" y="227"/>
                  </a:cubicBezTo>
                  <a:cubicBezTo>
                    <a:pt x="152" y="228"/>
                    <a:pt x="155" y="232"/>
                    <a:pt x="154" y="234"/>
                  </a:cubicBezTo>
                  <a:cubicBezTo>
                    <a:pt x="151" y="237"/>
                    <a:pt x="147" y="238"/>
                    <a:pt x="144" y="240"/>
                  </a:cubicBezTo>
                  <a:cubicBezTo>
                    <a:pt x="142" y="241"/>
                    <a:pt x="140" y="241"/>
                    <a:pt x="139" y="242"/>
                  </a:cubicBezTo>
                  <a:cubicBezTo>
                    <a:pt x="136" y="245"/>
                    <a:pt x="131" y="247"/>
                    <a:pt x="130" y="252"/>
                  </a:cubicBezTo>
                  <a:cubicBezTo>
                    <a:pt x="130" y="255"/>
                    <a:pt x="135" y="254"/>
                    <a:pt x="137" y="256"/>
                  </a:cubicBezTo>
                  <a:cubicBezTo>
                    <a:pt x="138" y="257"/>
                    <a:pt x="140" y="259"/>
                    <a:pt x="139" y="260"/>
                  </a:cubicBezTo>
                  <a:cubicBezTo>
                    <a:pt x="137" y="262"/>
                    <a:pt x="133" y="261"/>
                    <a:pt x="130" y="263"/>
                  </a:cubicBezTo>
                  <a:cubicBezTo>
                    <a:pt x="127" y="265"/>
                    <a:pt x="125" y="269"/>
                    <a:pt x="122" y="271"/>
                  </a:cubicBezTo>
                  <a:cubicBezTo>
                    <a:pt x="117" y="274"/>
                    <a:pt x="112" y="276"/>
                    <a:pt x="108" y="278"/>
                  </a:cubicBezTo>
                  <a:cubicBezTo>
                    <a:pt x="104" y="280"/>
                    <a:pt x="99" y="281"/>
                    <a:pt x="96" y="283"/>
                  </a:cubicBezTo>
                  <a:cubicBezTo>
                    <a:pt x="94" y="285"/>
                    <a:pt x="94" y="288"/>
                    <a:pt x="92" y="289"/>
                  </a:cubicBezTo>
                  <a:cubicBezTo>
                    <a:pt x="88" y="292"/>
                    <a:pt x="84" y="293"/>
                    <a:pt x="80" y="295"/>
                  </a:cubicBezTo>
                  <a:cubicBezTo>
                    <a:pt x="77" y="296"/>
                    <a:pt x="74" y="295"/>
                    <a:pt x="71" y="297"/>
                  </a:cubicBezTo>
                  <a:cubicBezTo>
                    <a:pt x="70" y="297"/>
                    <a:pt x="71" y="299"/>
                    <a:pt x="70" y="300"/>
                  </a:cubicBezTo>
                  <a:cubicBezTo>
                    <a:pt x="68" y="301"/>
                    <a:pt x="65" y="299"/>
                    <a:pt x="63" y="300"/>
                  </a:cubicBezTo>
                  <a:cubicBezTo>
                    <a:pt x="60" y="302"/>
                    <a:pt x="60" y="306"/>
                    <a:pt x="57" y="308"/>
                  </a:cubicBezTo>
                  <a:cubicBezTo>
                    <a:pt x="54" y="310"/>
                    <a:pt x="51" y="310"/>
                    <a:pt x="48" y="311"/>
                  </a:cubicBezTo>
                  <a:cubicBezTo>
                    <a:pt x="42" y="312"/>
                    <a:pt x="37" y="313"/>
                    <a:pt x="31" y="315"/>
                  </a:cubicBezTo>
                  <a:cubicBezTo>
                    <a:pt x="29" y="316"/>
                    <a:pt x="27" y="318"/>
                    <a:pt x="24" y="318"/>
                  </a:cubicBezTo>
                  <a:cubicBezTo>
                    <a:pt x="23" y="318"/>
                    <a:pt x="22" y="314"/>
                    <a:pt x="21" y="315"/>
                  </a:cubicBezTo>
                  <a:cubicBezTo>
                    <a:pt x="18" y="317"/>
                    <a:pt x="16" y="322"/>
                    <a:pt x="13" y="324"/>
                  </a:cubicBezTo>
                  <a:cubicBezTo>
                    <a:pt x="11" y="324"/>
                    <a:pt x="10" y="321"/>
                    <a:pt x="9" y="321"/>
                  </a:cubicBezTo>
                  <a:cubicBezTo>
                    <a:pt x="6" y="322"/>
                    <a:pt x="4" y="328"/>
                    <a:pt x="0" y="327"/>
                  </a:cubicBezTo>
                  <a:cubicBezTo>
                    <a:pt x="0" y="325"/>
                    <a:pt x="1" y="322"/>
                    <a:pt x="3" y="320"/>
                  </a:cubicBezTo>
                  <a:cubicBezTo>
                    <a:pt x="9" y="315"/>
                    <a:pt x="16" y="312"/>
                    <a:pt x="23" y="309"/>
                  </a:cubicBezTo>
                  <a:cubicBezTo>
                    <a:pt x="26" y="307"/>
                    <a:pt x="30" y="309"/>
                    <a:pt x="34" y="308"/>
                  </a:cubicBezTo>
                  <a:cubicBezTo>
                    <a:pt x="37" y="307"/>
                    <a:pt x="39" y="305"/>
                    <a:pt x="42" y="303"/>
                  </a:cubicBezTo>
                  <a:cubicBezTo>
                    <a:pt x="47" y="300"/>
                    <a:pt x="52" y="297"/>
                    <a:pt x="57" y="294"/>
                  </a:cubicBezTo>
                  <a:cubicBezTo>
                    <a:pt x="62" y="291"/>
                    <a:pt x="67" y="288"/>
                    <a:pt x="71" y="285"/>
                  </a:cubicBezTo>
                  <a:cubicBezTo>
                    <a:pt x="74" y="283"/>
                    <a:pt x="78" y="282"/>
                    <a:pt x="80" y="279"/>
                  </a:cubicBezTo>
                  <a:cubicBezTo>
                    <a:pt x="82" y="275"/>
                    <a:pt x="83" y="271"/>
                    <a:pt x="85" y="267"/>
                  </a:cubicBezTo>
                  <a:cubicBezTo>
                    <a:pt x="87" y="264"/>
                    <a:pt x="88" y="261"/>
                    <a:pt x="90" y="258"/>
                  </a:cubicBezTo>
                  <a:cubicBezTo>
                    <a:pt x="92" y="256"/>
                    <a:pt x="99" y="253"/>
                    <a:pt x="96" y="253"/>
                  </a:cubicBezTo>
                  <a:cubicBezTo>
                    <a:pt x="91" y="254"/>
                    <a:pt x="86" y="258"/>
                    <a:pt x="80" y="259"/>
                  </a:cubicBezTo>
                  <a:cubicBezTo>
                    <a:pt x="79" y="259"/>
                    <a:pt x="78" y="256"/>
                    <a:pt x="76" y="256"/>
                  </a:cubicBezTo>
                  <a:cubicBezTo>
                    <a:pt x="74" y="256"/>
                    <a:pt x="73" y="258"/>
                    <a:pt x="72" y="260"/>
                  </a:cubicBezTo>
                  <a:cubicBezTo>
                    <a:pt x="71" y="262"/>
                    <a:pt x="73" y="265"/>
                    <a:pt x="71" y="266"/>
                  </a:cubicBezTo>
                  <a:cubicBezTo>
                    <a:pt x="70" y="267"/>
                    <a:pt x="68" y="265"/>
                    <a:pt x="67" y="263"/>
                  </a:cubicBezTo>
                  <a:cubicBezTo>
                    <a:pt x="66" y="260"/>
                    <a:pt x="67" y="256"/>
                    <a:pt x="65" y="253"/>
                  </a:cubicBezTo>
                  <a:cubicBezTo>
                    <a:pt x="63" y="252"/>
                    <a:pt x="61" y="254"/>
                    <a:pt x="59" y="254"/>
                  </a:cubicBezTo>
                  <a:cubicBezTo>
                    <a:pt x="58" y="254"/>
                    <a:pt x="59" y="252"/>
                    <a:pt x="58" y="252"/>
                  </a:cubicBezTo>
                  <a:cubicBezTo>
                    <a:pt x="53" y="253"/>
                    <a:pt x="49" y="256"/>
                    <a:pt x="45" y="258"/>
                  </a:cubicBezTo>
                  <a:cubicBezTo>
                    <a:pt x="43" y="259"/>
                    <a:pt x="41" y="262"/>
                    <a:pt x="38" y="262"/>
                  </a:cubicBezTo>
                  <a:cubicBezTo>
                    <a:pt x="37" y="263"/>
                    <a:pt x="35" y="262"/>
                    <a:pt x="35" y="261"/>
                  </a:cubicBezTo>
                  <a:cubicBezTo>
                    <a:pt x="35" y="258"/>
                    <a:pt x="37" y="256"/>
                    <a:pt x="39" y="254"/>
                  </a:cubicBezTo>
                  <a:cubicBezTo>
                    <a:pt x="40" y="252"/>
                    <a:pt x="42" y="251"/>
                    <a:pt x="42" y="249"/>
                  </a:cubicBezTo>
                  <a:cubicBezTo>
                    <a:pt x="41" y="247"/>
                    <a:pt x="37" y="247"/>
                    <a:pt x="38" y="245"/>
                  </a:cubicBezTo>
                  <a:cubicBezTo>
                    <a:pt x="38" y="242"/>
                    <a:pt x="43" y="241"/>
                    <a:pt x="44" y="239"/>
                  </a:cubicBezTo>
                  <a:cubicBezTo>
                    <a:pt x="45" y="236"/>
                    <a:pt x="43" y="232"/>
                    <a:pt x="43" y="229"/>
                  </a:cubicBezTo>
                  <a:cubicBezTo>
                    <a:pt x="44" y="227"/>
                    <a:pt x="48" y="224"/>
                    <a:pt x="47" y="222"/>
                  </a:cubicBezTo>
                  <a:cubicBezTo>
                    <a:pt x="46" y="220"/>
                    <a:pt x="43" y="223"/>
                    <a:pt x="41" y="225"/>
                  </a:cubicBezTo>
                  <a:cubicBezTo>
                    <a:pt x="39" y="227"/>
                    <a:pt x="40" y="231"/>
                    <a:pt x="38" y="233"/>
                  </a:cubicBezTo>
                  <a:cubicBezTo>
                    <a:pt x="34" y="236"/>
                    <a:pt x="29" y="237"/>
                    <a:pt x="24" y="237"/>
                  </a:cubicBezTo>
                  <a:cubicBezTo>
                    <a:pt x="22" y="237"/>
                    <a:pt x="22" y="234"/>
                    <a:pt x="20" y="233"/>
                  </a:cubicBezTo>
                  <a:cubicBezTo>
                    <a:pt x="18" y="230"/>
                    <a:pt x="15" y="229"/>
                    <a:pt x="14" y="225"/>
                  </a:cubicBezTo>
                  <a:cubicBezTo>
                    <a:pt x="13" y="222"/>
                    <a:pt x="14" y="217"/>
                    <a:pt x="17" y="215"/>
                  </a:cubicBezTo>
                  <a:cubicBezTo>
                    <a:pt x="19" y="213"/>
                    <a:pt x="23" y="215"/>
                    <a:pt x="25" y="216"/>
                  </a:cubicBezTo>
                  <a:cubicBezTo>
                    <a:pt x="28" y="217"/>
                    <a:pt x="31" y="220"/>
                    <a:pt x="33" y="219"/>
                  </a:cubicBezTo>
                  <a:cubicBezTo>
                    <a:pt x="35" y="219"/>
                    <a:pt x="35" y="215"/>
                    <a:pt x="33" y="214"/>
                  </a:cubicBezTo>
                  <a:cubicBezTo>
                    <a:pt x="30" y="212"/>
                    <a:pt x="26" y="214"/>
                    <a:pt x="22" y="213"/>
                  </a:cubicBezTo>
                  <a:cubicBezTo>
                    <a:pt x="19" y="212"/>
                    <a:pt x="15" y="211"/>
                    <a:pt x="14" y="208"/>
                  </a:cubicBezTo>
                  <a:cubicBezTo>
                    <a:pt x="12" y="205"/>
                    <a:pt x="12" y="201"/>
                    <a:pt x="14" y="198"/>
                  </a:cubicBezTo>
                  <a:cubicBezTo>
                    <a:pt x="17" y="192"/>
                    <a:pt x="22" y="187"/>
                    <a:pt x="27" y="183"/>
                  </a:cubicBezTo>
                  <a:cubicBezTo>
                    <a:pt x="29" y="181"/>
                    <a:pt x="33" y="184"/>
                    <a:pt x="35" y="182"/>
                  </a:cubicBezTo>
                  <a:cubicBezTo>
                    <a:pt x="37" y="180"/>
                    <a:pt x="34" y="178"/>
                    <a:pt x="35" y="176"/>
                  </a:cubicBezTo>
                  <a:cubicBezTo>
                    <a:pt x="37" y="173"/>
                    <a:pt x="40" y="169"/>
                    <a:pt x="43" y="169"/>
                  </a:cubicBezTo>
                  <a:cubicBezTo>
                    <a:pt x="47" y="168"/>
                    <a:pt x="50" y="172"/>
                    <a:pt x="54" y="172"/>
                  </a:cubicBezTo>
                  <a:cubicBezTo>
                    <a:pt x="57" y="171"/>
                    <a:pt x="60" y="168"/>
                    <a:pt x="63" y="167"/>
                  </a:cubicBezTo>
                  <a:cubicBezTo>
                    <a:pt x="67" y="165"/>
                    <a:pt x="71" y="166"/>
                    <a:pt x="76" y="165"/>
                  </a:cubicBezTo>
                  <a:cubicBezTo>
                    <a:pt x="79" y="164"/>
                    <a:pt x="82" y="163"/>
                    <a:pt x="84" y="160"/>
                  </a:cubicBezTo>
                  <a:cubicBezTo>
                    <a:pt x="86" y="157"/>
                    <a:pt x="85" y="154"/>
                    <a:pt x="84" y="151"/>
                  </a:cubicBezTo>
                  <a:cubicBezTo>
                    <a:pt x="84" y="149"/>
                    <a:pt x="80" y="149"/>
                    <a:pt x="80" y="147"/>
                  </a:cubicBezTo>
                  <a:cubicBezTo>
                    <a:pt x="82" y="145"/>
                    <a:pt x="86" y="146"/>
                    <a:pt x="88" y="144"/>
                  </a:cubicBezTo>
                  <a:cubicBezTo>
                    <a:pt x="90" y="142"/>
                    <a:pt x="90" y="139"/>
                    <a:pt x="88" y="139"/>
                  </a:cubicBezTo>
                  <a:cubicBezTo>
                    <a:pt x="85" y="138"/>
                    <a:pt x="81" y="141"/>
                    <a:pt x="78" y="142"/>
                  </a:cubicBezTo>
                  <a:cubicBezTo>
                    <a:pt x="74" y="144"/>
                    <a:pt x="71" y="148"/>
                    <a:pt x="67" y="149"/>
                  </a:cubicBezTo>
                  <a:cubicBezTo>
                    <a:pt x="66" y="149"/>
                    <a:pt x="65" y="146"/>
                    <a:pt x="63" y="146"/>
                  </a:cubicBezTo>
                  <a:cubicBezTo>
                    <a:pt x="58" y="144"/>
                    <a:pt x="53" y="144"/>
                    <a:pt x="47" y="144"/>
                  </a:cubicBezTo>
                  <a:cubicBezTo>
                    <a:pt x="42" y="144"/>
                    <a:pt x="36" y="146"/>
                    <a:pt x="32" y="144"/>
                  </a:cubicBezTo>
                  <a:cubicBezTo>
                    <a:pt x="29" y="142"/>
                    <a:pt x="29" y="138"/>
                    <a:pt x="29" y="136"/>
                  </a:cubicBezTo>
                  <a:cubicBezTo>
                    <a:pt x="29" y="133"/>
                    <a:pt x="36" y="130"/>
                    <a:pt x="34" y="127"/>
                  </a:cubicBezTo>
                  <a:cubicBezTo>
                    <a:pt x="30" y="123"/>
                    <a:pt x="23" y="125"/>
                    <a:pt x="19" y="122"/>
                  </a:cubicBezTo>
                  <a:cubicBezTo>
                    <a:pt x="17" y="121"/>
                    <a:pt x="20" y="120"/>
                    <a:pt x="21" y="119"/>
                  </a:cubicBezTo>
                  <a:cubicBezTo>
                    <a:pt x="28" y="116"/>
                    <a:pt x="36" y="113"/>
                    <a:pt x="44" y="111"/>
                  </a:cubicBezTo>
                  <a:cubicBezTo>
                    <a:pt x="46" y="110"/>
                    <a:pt x="48" y="112"/>
                    <a:pt x="50" y="111"/>
                  </a:cubicBezTo>
                  <a:cubicBezTo>
                    <a:pt x="51" y="110"/>
                    <a:pt x="50" y="107"/>
                    <a:pt x="52" y="107"/>
                  </a:cubicBezTo>
                  <a:cubicBezTo>
                    <a:pt x="58" y="105"/>
                    <a:pt x="65" y="103"/>
                    <a:pt x="71" y="103"/>
                  </a:cubicBezTo>
                  <a:cubicBezTo>
                    <a:pt x="73" y="103"/>
                    <a:pt x="72" y="106"/>
                    <a:pt x="71" y="106"/>
                  </a:cubicBezTo>
                  <a:cubicBezTo>
                    <a:pt x="70" y="108"/>
                    <a:pt x="64" y="111"/>
                    <a:pt x="67" y="111"/>
                  </a:cubicBezTo>
                  <a:cubicBezTo>
                    <a:pt x="74" y="114"/>
                    <a:pt x="83" y="114"/>
                    <a:pt x="91" y="112"/>
                  </a:cubicBezTo>
                  <a:cubicBezTo>
                    <a:pt x="93" y="112"/>
                    <a:pt x="94" y="109"/>
                    <a:pt x="94" y="107"/>
                  </a:cubicBezTo>
                  <a:cubicBezTo>
                    <a:pt x="93" y="103"/>
                    <a:pt x="88" y="102"/>
                    <a:pt x="88" y="98"/>
                  </a:cubicBezTo>
                  <a:cubicBezTo>
                    <a:pt x="87" y="97"/>
                    <a:pt x="91" y="97"/>
                    <a:pt x="92" y="97"/>
                  </a:cubicBezTo>
                  <a:cubicBezTo>
                    <a:pt x="95" y="99"/>
                    <a:pt x="96" y="103"/>
                    <a:pt x="99" y="104"/>
                  </a:cubicBezTo>
                  <a:cubicBezTo>
                    <a:pt x="103" y="106"/>
                    <a:pt x="108" y="107"/>
                    <a:pt x="113" y="107"/>
                  </a:cubicBezTo>
                  <a:cubicBezTo>
                    <a:pt x="114" y="107"/>
                    <a:pt x="116" y="104"/>
                    <a:pt x="114" y="103"/>
                  </a:cubicBezTo>
                  <a:cubicBezTo>
                    <a:pt x="109" y="100"/>
                    <a:pt x="102" y="100"/>
                    <a:pt x="96" y="97"/>
                  </a:cubicBezTo>
                  <a:cubicBezTo>
                    <a:pt x="95" y="97"/>
                    <a:pt x="94" y="95"/>
                    <a:pt x="93" y="94"/>
                  </a:cubicBezTo>
                  <a:cubicBezTo>
                    <a:pt x="88" y="93"/>
                    <a:pt x="82" y="96"/>
                    <a:pt x="77" y="93"/>
                  </a:cubicBezTo>
                  <a:cubicBezTo>
                    <a:pt x="75" y="92"/>
                    <a:pt x="78" y="89"/>
                    <a:pt x="77" y="87"/>
                  </a:cubicBezTo>
                  <a:cubicBezTo>
                    <a:pt x="76" y="84"/>
                    <a:pt x="74" y="81"/>
                    <a:pt x="72" y="79"/>
                  </a:cubicBezTo>
                  <a:cubicBezTo>
                    <a:pt x="68" y="74"/>
                    <a:pt x="59" y="72"/>
                    <a:pt x="58" y="65"/>
                  </a:cubicBezTo>
                  <a:cubicBezTo>
                    <a:pt x="57" y="61"/>
                    <a:pt x="62" y="57"/>
                    <a:pt x="66" y="55"/>
                  </a:cubicBezTo>
                  <a:cubicBezTo>
                    <a:pt x="68" y="53"/>
                    <a:pt x="70" y="55"/>
                    <a:pt x="73" y="55"/>
                  </a:cubicBezTo>
                  <a:cubicBezTo>
                    <a:pt x="79" y="54"/>
                    <a:pt x="86" y="53"/>
                    <a:pt x="93" y="50"/>
                  </a:cubicBezTo>
                  <a:cubicBezTo>
                    <a:pt x="97" y="49"/>
                    <a:pt x="102" y="47"/>
                    <a:pt x="106" y="43"/>
                  </a:cubicBezTo>
                  <a:cubicBezTo>
                    <a:pt x="108" y="41"/>
                    <a:pt x="108" y="37"/>
                    <a:pt x="110" y="35"/>
                  </a:cubicBezTo>
                  <a:cubicBezTo>
                    <a:pt x="113" y="31"/>
                    <a:pt x="118" y="28"/>
                    <a:pt x="123" y="25"/>
                  </a:cubicBezTo>
                  <a:cubicBezTo>
                    <a:pt x="128" y="23"/>
                    <a:pt x="133" y="22"/>
                    <a:pt x="138" y="20"/>
                  </a:cubicBezTo>
                  <a:cubicBezTo>
                    <a:pt x="141" y="19"/>
                    <a:pt x="144" y="17"/>
                    <a:pt x="148" y="15"/>
                  </a:cubicBezTo>
                  <a:cubicBezTo>
                    <a:pt x="152" y="13"/>
                    <a:pt x="155" y="10"/>
                    <a:pt x="160" y="9"/>
                  </a:cubicBezTo>
                  <a:cubicBezTo>
                    <a:pt x="163" y="9"/>
                    <a:pt x="167" y="11"/>
                    <a:pt x="170" y="11"/>
                  </a:cubicBezTo>
                  <a:cubicBezTo>
                    <a:pt x="174" y="11"/>
                    <a:pt x="178" y="11"/>
                    <a:pt x="181" y="10"/>
                  </a:cubicBezTo>
                  <a:cubicBezTo>
                    <a:pt x="186" y="7"/>
                    <a:pt x="188" y="1"/>
                    <a:pt x="192" y="0"/>
                  </a:cubicBezTo>
                  <a:cubicBezTo>
                    <a:pt x="196" y="0"/>
                    <a:pt x="201" y="2"/>
                    <a:pt x="202" y="6"/>
                  </a:cubicBezTo>
                  <a:cubicBezTo>
                    <a:pt x="203" y="8"/>
                    <a:pt x="198" y="9"/>
                    <a:pt x="197" y="11"/>
                  </a:cubicBezTo>
                  <a:cubicBezTo>
                    <a:pt x="196" y="12"/>
                    <a:pt x="196" y="14"/>
                    <a:pt x="197" y="14"/>
                  </a:cubicBezTo>
                  <a:cubicBezTo>
                    <a:pt x="199" y="14"/>
                    <a:pt x="201" y="11"/>
                    <a:pt x="203" y="10"/>
                  </a:cubicBezTo>
                  <a:cubicBezTo>
                    <a:pt x="206" y="8"/>
                    <a:pt x="208" y="6"/>
                    <a:pt x="210" y="6"/>
                  </a:cubicBezTo>
                  <a:cubicBezTo>
                    <a:pt x="212" y="6"/>
                    <a:pt x="213" y="7"/>
                    <a:pt x="213" y="8"/>
                  </a:cubicBezTo>
                  <a:cubicBezTo>
                    <a:pt x="214" y="11"/>
                    <a:pt x="211" y="15"/>
                    <a:pt x="213" y="16"/>
                  </a:cubicBezTo>
                  <a:cubicBezTo>
                    <a:pt x="216" y="17"/>
                    <a:pt x="219" y="12"/>
                    <a:pt x="222" y="11"/>
                  </a:cubicBezTo>
                  <a:cubicBezTo>
                    <a:pt x="226" y="10"/>
                    <a:pt x="230" y="11"/>
                    <a:pt x="234" y="11"/>
                  </a:cubicBezTo>
                  <a:cubicBezTo>
                    <a:pt x="236" y="11"/>
                    <a:pt x="238" y="11"/>
                    <a:pt x="239" y="13"/>
                  </a:cubicBezTo>
                  <a:cubicBezTo>
                    <a:pt x="239" y="14"/>
                    <a:pt x="235" y="15"/>
                    <a:pt x="235" y="17"/>
                  </a:cubicBezTo>
                  <a:cubicBezTo>
                    <a:pt x="236" y="19"/>
                    <a:pt x="240" y="17"/>
                    <a:pt x="241" y="18"/>
                  </a:cubicBezTo>
                  <a:cubicBezTo>
                    <a:pt x="244" y="20"/>
                    <a:pt x="244" y="25"/>
                    <a:pt x="247" y="25"/>
                  </a:cubicBezTo>
                  <a:cubicBezTo>
                    <a:pt x="251" y="25"/>
                    <a:pt x="253" y="20"/>
                    <a:pt x="257" y="19"/>
                  </a:cubicBezTo>
                  <a:cubicBezTo>
                    <a:pt x="261" y="18"/>
                    <a:pt x="265" y="19"/>
                    <a:pt x="268" y="19"/>
                  </a:cubicBezTo>
                  <a:cubicBezTo>
                    <a:pt x="271" y="20"/>
                    <a:pt x="274" y="20"/>
                    <a:pt x="276" y="21"/>
                  </a:cubicBezTo>
                  <a:cubicBezTo>
                    <a:pt x="280" y="23"/>
                    <a:pt x="283" y="25"/>
                    <a:pt x="286" y="26"/>
                  </a:cubicBezTo>
                  <a:cubicBezTo>
                    <a:pt x="292" y="27"/>
                    <a:pt x="298" y="26"/>
                    <a:pt x="304" y="27"/>
                  </a:cubicBezTo>
                  <a:cubicBezTo>
                    <a:pt x="307" y="28"/>
                    <a:pt x="309" y="32"/>
                    <a:pt x="312" y="32"/>
                  </a:cubicBezTo>
                  <a:cubicBezTo>
                    <a:pt x="317" y="32"/>
                    <a:pt x="320" y="27"/>
                    <a:pt x="325" y="27"/>
                  </a:cubicBezTo>
                  <a:cubicBezTo>
                    <a:pt x="329" y="26"/>
                    <a:pt x="332" y="28"/>
                    <a:pt x="336" y="29"/>
                  </a:cubicBezTo>
                  <a:cubicBezTo>
                    <a:pt x="339" y="30"/>
                    <a:pt x="343" y="32"/>
                    <a:pt x="346" y="33"/>
                  </a:cubicBezTo>
                  <a:cubicBezTo>
                    <a:pt x="348" y="35"/>
                    <a:pt x="351" y="36"/>
                    <a:pt x="353" y="38"/>
                  </a:cubicBezTo>
                  <a:lnTo>
                    <a:pt x="291" y="226"/>
                  </a:lnTo>
                  <a:lnTo>
                    <a:pt x="296" y="229"/>
                  </a:lnTo>
                  <a:cubicBezTo>
                    <a:pt x="298" y="230"/>
                    <a:pt x="298" y="232"/>
                    <a:pt x="300" y="231"/>
                  </a:cubicBezTo>
                  <a:cubicBezTo>
                    <a:pt x="302" y="230"/>
                    <a:pt x="303" y="223"/>
                    <a:pt x="306" y="224"/>
                  </a:cubicBezTo>
                  <a:lnTo>
                    <a:pt x="312" y="227"/>
                  </a:lnTo>
                  <a:cubicBezTo>
                    <a:pt x="315" y="228"/>
                    <a:pt x="313" y="233"/>
                    <a:pt x="314" y="236"/>
                  </a:cubicBezTo>
                  <a:cubicBezTo>
                    <a:pt x="316" y="241"/>
                    <a:pt x="319" y="245"/>
                    <a:pt x="321" y="249"/>
                  </a:cubicBezTo>
                  <a:cubicBezTo>
                    <a:pt x="322" y="251"/>
                    <a:pt x="322" y="253"/>
                    <a:pt x="324" y="253"/>
                  </a:cubicBezTo>
                  <a:cubicBezTo>
                    <a:pt x="327" y="254"/>
                    <a:pt x="327" y="251"/>
                    <a:pt x="329" y="250"/>
                  </a:cubicBezTo>
                  <a:cubicBezTo>
                    <a:pt x="331" y="249"/>
                    <a:pt x="335" y="252"/>
                    <a:pt x="336" y="250"/>
                  </a:cubicBezTo>
                  <a:cubicBezTo>
                    <a:pt x="336" y="247"/>
                    <a:pt x="338" y="245"/>
                    <a:pt x="341" y="244"/>
                  </a:cubicBezTo>
                  <a:cubicBezTo>
                    <a:pt x="342" y="244"/>
                    <a:pt x="341" y="242"/>
                    <a:pt x="341" y="241"/>
                  </a:cubicBezTo>
                  <a:cubicBezTo>
                    <a:pt x="344" y="239"/>
                    <a:pt x="348" y="237"/>
                    <a:pt x="351" y="238"/>
                  </a:cubicBezTo>
                  <a:cubicBezTo>
                    <a:pt x="353" y="238"/>
                    <a:pt x="354" y="241"/>
                    <a:pt x="355" y="244"/>
                  </a:cubicBezTo>
                  <a:cubicBezTo>
                    <a:pt x="356" y="246"/>
                    <a:pt x="353" y="248"/>
                    <a:pt x="354" y="250"/>
                  </a:cubicBezTo>
                  <a:cubicBezTo>
                    <a:pt x="355" y="252"/>
                    <a:pt x="358" y="251"/>
                    <a:pt x="360" y="253"/>
                  </a:cubicBezTo>
                  <a:cubicBezTo>
                    <a:pt x="361" y="255"/>
                    <a:pt x="361" y="259"/>
                    <a:pt x="363" y="261"/>
                  </a:cubicBezTo>
                  <a:cubicBezTo>
                    <a:pt x="365" y="265"/>
                    <a:pt x="370" y="267"/>
                    <a:pt x="372" y="271"/>
                  </a:cubicBezTo>
                  <a:cubicBezTo>
                    <a:pt x="373" y="274"/>
                    <a:pt x="370" y="279"/>
                    <a:pt x="372" y="283"/>
                  </a:cubicBezTo>
                  <a:cubicBezTo>
                    <a:pt x="374" y="287"/>
                    <a:pt x="375" y="292"/>
                    <a:pt x="378" y="296"/>
                  </a:cubicBezTo>
                  <a:cubicBezTo>
                    <a:pt x="380" y="300"/>
                    <a:pt x="385" y="299"/>
                    <a:pt x="388" y="302"/>
                  </a:cubicBezTo>
                  <a:cubicBezTo>
                    <a:pt x="389" y="302"/>
                    <a:pt x="388" y="304"/>
                    <a:pt x="389" y="305"/>
                  </a:cubicBezTo>
                  <a:cubicBezTo>
                    <a:pt x="390" y="307"/>
                    <a:pt x="392" y="307"/>
                    <a:pt x="394" y="30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04" name="Freeform 2659">
              <a:extLst>
                <a:ext uri="{FF2B5EF4-FFF2-40B4-BE49-F238E27FC236}">
                  <a16:creationId xmlns:a16="http://schemas.microsoft.com/office/drawing/2014/main" id="{B84C0F75-FD45-9449-83BF-A743A319526D}"/>
                </a:ext>
              </a:extLst>
            </p:cNvPr>
            <p:cNvSpPr>
              <a:spLocks noChangeAspect="1"/>
            </p:cNvSpPr>
            <p:nvPr/>
          </p:nvSpPr>
          <p:spPr bwMode="auto">
            <a:xfrm>
              <a:off x="5406065" y="4224909"/>
              <a:ext cx="216497" cy="326133"/>
            </a:xfrm>
            <a:custGeom>
              <a:avLst/>
              <a:gdLst>
                <a:gd name="T0" fmla="*/ 11 w 130"/>
                <a:gd name="T1" fmla="*/ 139 h 196"/>
                <a:gd name="T2" fmla="*/ 7 w 130"/>
                <a:gd name="T3" fmla="*/ 150 h 196"/>
                <a:gd name="T4" fmla="*/ 0 w 130"/>
                <a:gd name="T5" fmla="*/ 158 h 196"/>
                <a:gd name="T6" fmla="*/ 0 w 130"/>
                <a:gd name="T7" fmla="*/ 223 h 196"/>
                <a:gd name="T8" fmla="*/ 10 w 130"/>
                <a:gd name="T9" fmla="*/ 235 h 196"/>
                <a:gd name="T10" fmla="*/ 16 w 130"/>
                <a:gd name="T11" fmla="*/ 221 h 196"/>
                <a:gd name="T12" fmla="*/ 31 w 130"/>
                <a:gd name="T13" fmla="*/ 205 h 196"/>
                <a:gd name="T14" fmla="*/ 46 w 130"/>
                <a:gd name="T15" fmla="*/ 189 h 196"/>
                <a:gd name="T16" fmla="*/ 52 w 130"/>
                <a:gd name="T17" fmla="*/ 186 h 196"/>
                <a:gd name="T18" fmla="*/ 56 w 130"/>
                <a:gd name="T19" fmla="*/ 179 h 196"/>
                <a:gd name="T20" fmla="*/ 70 w 130"/>
                <a:gd name="T21" fmla="*/ 171 h 196"/>
                <a:gd name="T22" fmla="*/ 79 w 130"/>
                <a:gd name="T23" fmla="*/ 167 h 196"/>
                <a:gd name="T24" fmla="*/ 90 w 130"/>
                <a:gd name="T25" fmla="*/ 153 h 196"/>
                <a:gd name="T26" fmla="*/ 101 w 130"/>
                <a:gd name="T27" fmla="*/ 139 h 196"/>
                <a:gd name="T28" fmla="*/ 110 w 130"/>
                <a:gd name="T29" fmla="*/ 122 h 196"/>
                <a:gd name="T30" fmla="*/ 125 w 130"/>
                <a:gd name="T31" fmla="*/ 101 h 196"/>
                <a:gd name="T32" fmla="*/ 124 w 130"/>
                <a:gd name="T33" fmla="*/ 96 h 196"/>
                <a:gd name="T34" fmla="*/ 136 w 130"/>
                <a:gd name="T35" fmla="*/ 76 h 196"/>
                <a:gd name="T36" fmla="*/ 134 w 130"/>
                <a:gd name="T37" fmla="*/ 71 h 196"/>
                <a:gd name="T38" fmla="*/ 140 w 130"/>
                <a:gd name="T39" fmla="*/ 66 h 196"/>
                <a:gd name="T40" fmla="*/ 145 w 130"/>
                <a:gd name="T41" fmla="*/ 54 h 196"/>
                <a:gd name="T42" fmla="*/ 150 w 130"/>
                <a:gd name="T43" fmla="*/ 43 h 196"/>
                <a:gd name="T44" fmla="*/ 150 w 130"/>
                <a:gd name="T45" fmla="*/ 30 h 196"/>
                <a:gd name="T46" fmla="*/ 154 w 130"/>
                <a:gd name="T47" fmla="*/ 23 h 196"/>
                <a:gd name="T48" fmla="*/ 152 w 130"/>
                <a:gd name="T49" fmla="*/ 12 h 196"/>
                <a:gd name="T50" fmla="*/ 155 w 130"/>
                <a:gd name="T51" fmla="*/ 2 h 196"/>
                <a:gd name="T52" fmla="*/ 148 w 130"/>
                <a:gd name="T53" fmla="*/ 0 h 196"/>
                <a:gd name="T54" fmla="*/ 144 w 130"/>
                <a:gd name="T55" fmla="*/ 1 h 196"/>
                <a:gd name="T56" fmla="*/ 139 w 130"/>
                <a:gd name="T57" fmla="*/ 6 h 196"/>
                <a:gd name="T58" fmla="*/ 127 w 130"/>
                <a:gd name="T59" fmla="*/ 10 h 196"/>
                <a:gd name="T60" fmla="*/ 120 w 130"/>
                <a:gd name="T61" fmla="*/ 13 h 196"/>
                <a:gd name="T62" fmla="*/ 113 w 130"/>
                <a:gd name="T63" fmla="*/ 11 h 196"/>
                <a:gd name="T64" fmla="*/ 107 w 130"/>
                <a:gd name="T65" fmla="*/ 14 h 196"/>
                <a:gd name="T66" fmla="*/ 96 w 130"/>
                <a:gd name="T67" fmla="*/ 14 h 196"/>
                <a:gd name="T68" fmla="*/ 88 w 130"/>
                <a:gd name="T69" fmla="*/ 19 h 196"/>
                <a:gd name="T70" fmla="*/ 77 w 130"/>
                <a:gd name="T71" fmla="*/ 23 h 196"/>
                <a:gd name="T72" fmla="*/ 71 w 130"/>
                <a:gd name="T73" fmla="*/ 22 h 196"/>
                <a:gd name="T74" fmla="*/ 59 w 130"/>
                <a:gd name="T75" fmla="*/ 26 h 196"/>
                <a:gd name="T76" fmla="*/ 47 w 130"/>
                <a:gd name="T77" fmla="*/ 25 h 196"/>
                <a:gd name="T78" fmla="*/ 41 w 130"/>
                <a:gd name="T79" fmla="*/ 19 h 196"/>
                <a:gd name="T80" fmla="*/ 41 w 130"/>
                <a:gd name="T81" fmla="*/ 14 h 196"/>
                <a:gd name="T82" fmla="*/ 35 w 130"/>
                <a:gd name="T83" fmla="*/ 12 h 196"/>
                <a:gd name="T84" fmla="*/ 31 w 130"/>
                <a:gd name="T85" fmla="*/ 14 h 196"/>
                <a:gd name="T86" fmla="*/ 28 w 130"/>
                <a:gd name="T87" fmla="*/ 17 h 196"/>
                <a:gd name="T88" fmla="*/ 22 w 130"/>
                <a:gd name="T89" fmla="*/ 28 h 196"/>
                <a:gd name="T90" fmla="*/ 31 w 130"/>
                <a:gd name="T91" fmla="*/ 37 h 196"/>
                <a:gd name="T92" fmla="*/ 34 w 130"/>
                <a:gd name="T93" fmla="*/ 43 h 196"/>
                <a:gd name="T94" fmla="*/ 41 w 130"/>
                <a:gd name="T95" fmla="*/ 50 h 196"/>
                <a:gd name="T96" fmla="*/ 90 w 130"/>
                <a:gd name="T97" fmla="*/ 70 h 196"/>
                <a:gd name="T98" fmla="*/ 104 w 130"/>
                <a:gd name="T99" fmla="*/ 67 h 196"/>
                <a:gd name="T100" fmla="*/ 60 w 130"/>
                <a:gd name="T101" fmla="*/ 121 h 196"/>
                <a:gd name="T102" fmla="*/ 43 w 130"/>
                <a:gd name="T103" fmla="*/ 122 h 196"/>
                <a:gd name="T104" fmla="*/ 26 w 130"/>
                <a:gd name="T105" fmla="*/ 129 h 196"/>
                <a:gd name="T106" fmla="*/ 11 w 130"/>
                <a:gd name="T107" fmla="*/ 139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05" name="Freeform 2660">
              <a:extLst>
                <a:ext uri="{FF2B5EF4-FFF2-40B4-BE49-F238E27FC236}">
                  <a16:creationId xmlns:a16="http://schemas.microsoft.com/office/drawing/2014/main" id="{8FE42C04-836C-E24C-9AD3-83F9EE174D2A}"/>
                </a:ext>
              </a:extLst>
            </p:cNvPr>
            <p:cNvSpPr>
              <a:spLocks noChangeAspect="1"/>
            </p:cNvSpPr>
            <p:nvPr/>
          </p:nvSpPr>
          <p:spPr bwMode="auto">
            <a:xfrm>
              <a:off x="5106300" y="5215798"/>
              <a:ext cx="49961" cy="54125"/>
            </a:xfrm>
            <a:custGeom>
              <a:avLst/>
              <a:gdLst>
                <a:gd name="T0" fmla="*/ 23 w 30"/>
                <a:gd name="T1" fmla="*/ 0 h 32"/>
                <a:gd name="T2" fmla="*/ 35 w 30"/>
                <a:gd name="T3" fmla="*/ 11 h 32"/>
                <a:gd name="T4" fmla="*/ 35 w 30"/>
                <a:gd name="T5" fmla="*/ 18 h 32"/>
                <a:gd name="T6" fmla="*/ 29 w 30"/>
                <a:gd name="T7" fmla="*/ 28 h 32"/>
                <a:gd name="T8" fmla="*/ 25 w 30"/>
                <a:gd name="T9" fmla="*/ 29 h 32"/>
                <a:gd name="T10" fmla="*/ 19 w 30"/>
                <a:gd name="T11" fmla="*/ 29 h 32"/>
                <a:gd name="T12" fmla="*/ 14 w 30"/>
                <a:gd name="T13" fmla="*/ 38 h 32"/>
                <a:gd name="T14" fmla="*/ 10 w 30"/>
                <a:gd name="T15" fmla="*/ 38 h 32"/>
                <a:gd name="T16" fmla="*/ 5 w 30"/>
                <a:gd name="T17" fmla="*/ 32 h 32"/>
                <a:gd name="T18" fmla="*/ 1 w 30"/>
                <a:gd name="T19" fmla="*/ 26 h 32"/>
                <a:gd name="T20" fmla="*/ 1 w 30"/>
                <a:gd name="T21" fmla="*/ 18 h 32"/>
                <a:gd name="T22" fmla="*/ 7 w 30"/>
                <a:gd name="T23" fmla="*/ 15 h 32"/>
                <a:gd name="T24" fmla="*/ 13 w 30"/>
                <a:gd name="T25" fmla="*/ 6 h 32"/>
                <a:gd name="T26" fmla="*/ 19 w 30"/>
                <a:gd name="T27" fmla="*/ 4 h 32"/>
                <a:gd name="T28" fmla="*/ 23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2"/>
                <a:gd name="T47" fmla="*/ 30 w 3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06" name="Freeform 2661">
              <a:extLst>
                <a:ext uri="{FF2B5EF4-FFF2-40B4-BE49-F238E27FC236}">
                  <a16:creationId xmlns:a16="http://schemas.microsoft.com/office/drawing/2014/main" id="{A7180DA0-8F12-4D46-A015-0A63D58F5313}"/>
                </a:ext>
              </a:extLst>
            </p:cNvPr>
            <p:cNvSpPr>
              <a:spLocks noChangeAspect="1"/>
            </p:cNvSpPr>
            <p:nvPr/>
          </p:nvSpPr>
          <p:spPr bwMode="auto">
            <a:xfrm>
              <a:off x="4763514" y="3672566"/>
              <a:ext cx="8327" cy="6939"/>
            </a:xfrm>
            <a:custGeom>
              <a:avLst/>
              <a:gdLst>
                <a:gd name="T0" fmla="*/ 2 w 5"/>
                <a:gd name="T1" fmla="*/ 0 h 4"/>
                <a:gd name="T2" fmla="*/ 6 w 5"/>
                <a:gd name="T3" fmla="*/ 3 h 4"/>
                <a:gd name="T4" fmla="*/ 2 w 5"/>
                <a:gd name="T5" fmla="*/ 5 h 4"/>
                <a:gd name="T6" fmla="*/ 0 w 5"/>
                <a:gd name="T7" fmla="*/ 3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3"/>
                    <a:pt x="3" y="4"/>
                    <a:pt x="2" y="4"/>
                  </a:cubicBezTo>
                  <a:cubicBezTo>
                    <a:pt x="2" y="4"/>
                    <a:pt x="0" y="3"/>
                    <a:pt x="0" y="2"/>
                  </a:cubicBezTo>
                  <a:cubicBezTo>
                    <a:pt x="0" y="1"/>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07" name="Freeform 2662">
              <a:extLst>
                <a:ext uri="{FF2B5EF4-FFF2-40B4-BE49-F238E27FC236}">
                  <a16:creationId xmlns:a16="http://schemas.microsoft.com/office/drawing/2014/main" id="{04245D3E-FDED-CE49-9FC6-A87A7866307A}"/>
                </a:ext>
              </a:extLst>
            </p:cNvPr>
            <p:cNvSpPr>
              <a:spLocks noChangeAspect="1"/>
            </p:cNvSpPr>
            <p:nvPr/>
          </p:nvSpPr>
          <p:spPr bwMode="auto">
            <a:xfrm>
              <a:off x="5658645" y="4205480"/>
              <a:ext cx="30532" cy="11102"/>
            </a:xfrm>
            <a:custGeom>
              <a:avLst/>
              <a:gdLst>
                <a:gd name="T0" fmla="*/ 6 w 18"/>
                <a:gd name="T1" fmla="*/ 1 h 7"/>
                <a:gd name="T2" fmla="*/ 11 w 18"/>
                <a:gd name="T3" fmla="*/ 3 h 7"/>
                <a:gd name="T4" fmla="*/ 17 w 18"/>
                <a:gd name="T5" fmla="*/ 0 h 7"/>
                <a:gd name="T6" fmla="*/ 21 w 18"/>
                <a:gd name="T7" fmla="*/ 3 h 7"/>
                <a:gd name="T8" fmla="*/ 13 w 18"/>
                <a:gd name="T9" fmla="*/ 8 h 7"/>
                <a:gd name="T10" fmla="*/ 1 w 18"/>
                <a:gd name="T11" fmla="*/ 5 h 7"/>
                <a:gd name="T12" fmla="*/ 6 w 18"/>
                <a:gd name="T13" fmla="*/ 1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5" y="1"/>
                  </a:moveTo>
                  <a:cubicBezTo>
                    <a:pt x="6" y="1"/>
                    <a:pt x="8" y="3"/>
                    <a:pt x="9" y="3"/>
                  </a:cubicBezTo>
                  <a:cubicBezTo>
                    <a:pt x="11" y="3"/>
                    <a:pt x="12" y="0"/>
                    <a:pt x="14" y="0"/>
                  </a:cubicBezTo>
                  <a:cubicBezTo>
                    <a:pt x="15" y="0"/>
                    <a:pt x="18" y="2"/>
                    <a:pt x="17" y="3"/>
                  </a:cubicBezTo>
                  <a:cubicBezTo>
                    <a:pt x="16" y="5"/>
                    <a:pt x="14" y="7"/>
                    <a:pt x="11" y="7"/>
                  </a:cubicBezTo>
                  <a:cubicBezTo>
                    <a:pt x="8" y="7"/>
                    <a:pt x="4" y="6"/>
                    <a:pt x="1" y="4"/>
                  </a:cubicBezTo>
                  <a:cubicBezTo>
                    <a:pt x="0" y="3"/>
                    <a:pt x="3" y="1"/>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08" name="Freeform 2663">
              <a:extLst>
                <a:ext uri="{FF2B5EF4-FFF2-40B4-BE49-F238E27FC236}">
                  <a16:creationId xmlns:a16="http://schemas.microsoft.com/office/drawing/2014/main" id="{C869324E-0BA0-2F46-8736-D283363BF1AE}"/>
                </a:ext>
              </a:extLst>
            </p:cNvPr>
            <p:cNvSpPr>
              <a:spLocks noChangeAspect="1"/>
            </p:cNvSpPr>
            <p:nvPr/>
          </p:nvSpPr>
          <p:spPr bwMode="auto">
            <a:xfrm>
              <a:off x="5369982" y="4645413"/>
              <a:ext cx="9715" cy="20817"/>
            </a:xfrm>
            <a:custGeom>
              <a:avLst/>
              <a:gdLst>
                <a:gd name="T0" fmla="*/ 2 w 6"/>
                <a:gd name="T1" fmla="*/ 1 h 13"/>
                <a:gd name="T2" fmla="*/ 7 w 6"/>
                <a:gd name="T3" fmla="*/ 13 h 13"/>
                <a:gd name="T4" fmla="*/ 1 w 6"/>
                <a:gd name="T5" fmla="*/ 9 h 13"/>
                <a:gd name="T6" fmla="*/ 2 w 6"/>
                <a:gd name="T7" fmla="*/ 1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2" y="1"/>
                  </a:moveTo>
                  <a:cubicBezTo>
                    <a:pt x="5" y="3"/>
                    <a:pt x="6" y="8"/>
                    <a:pt x="6" y="11"/>
                  </a:cubicBezTo>
                  <a:cubicBezTo>
                    <a:pt x="5" y="13"/>
                    <a:pt x="2" y="10"/>
                    <a:pt x="1" y="8"/>
                  </a:cubicBezTo>
                  <a:cubicBezTo>
                    <a:pt x="0" y="6"/>
                    <a:pt x="0"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09" name="Freeform 2664">
              <a:extLst>
                <a:ext uri="{FF2B5EF4-FFF2-40B4-BE49-F238E27FC236}">
                  <a16:creationId xmlns:a16="http://schemas.microsoft.com/office/drawing/2014/main" id="{9EDF8A6E-1838-1141-B0F7-46B012224035}"/>
                </a:ext>
              </a:extLst>
            </p:cNvPr>
            <p:cNvSpPr>
              <a:spLocks noChangeAspect="1"/>
            </p:cNvSpPr>
            <p:nvPr/>
          </p:nvSpPr>
          <p:spPr bwMode="auto">
            <a:xfrm>
              <a:off x="4716328" y="4420589"/>
              <a:ext cx="15266" cy="18042"/>
            </a:xfrm>
            <a:custGeom>
              <a:avLst/>
              <a:gdLst>
                <a:gd name="T0" fmla="*/ 10 w 9"/>
                <a:gd name="T1" fmla="*/ 2 h 11"/>
                <a:gd name="T2" fmla="*/ 7 w 9"/>
                <a:gd name="T3" fmla="*/ 12 h 11"/>
                <a:gd name="T4" fmla="*/ 1 w 9"/>
                <a:gd name="T5" fmla="*/ 9 h 11"/>
                <a:gd name="T6" fmla="*/ 6 w 9"/>
                <a:gd name="T7" fmla="*/ 4 h 11"/>
                <a:gd name="T8" fmla="*/ 10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8" y="2"/>
                  </a:moveTo>
                  <a:cubicBezTo>
                    <a:pt x="9" y="4"/>
                    <a:pt x="9" y="8"/>
                    <a:pt x="6" y="10"/>
                  </a:cubicBezTo>
                  <a:cubicBezTo>
                    <a:pt x="5" y="11"/>
                    <a:pt x="1" y="10"/>
                    <a:pt x="1" y="8"/>
                  </a:cubicBezTo>
                  <a:cubicBezTo>
                    <a:pt x="0" y="6"/>
                    <a:pt x="3" y="4"/>
                    <a:pt x="5" y="3"/>
                  </a:cubicBezTo>
                  <a:cubicBezTo>
                    <a:pt x="6" y="2"/>
                    <a:pt x="8" y="0"/>
                    <a:pt x="8"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10" name="Freeform 2665">
              <a:extLst>
                <a:ext uri="{FF2B5EF4-FFF2-40B4-BE49-F238E27FC236}">
                  <a16:creationId xmlns:a16="http://schemas.microsoft.com/office/drawing/2014/main" id="{7F1601F9-B4E7-2248-A461-5FAE0913A18E}"/>
                </a:ext>
              </a:extLst>
            </p:cNvPr>
            <p:cNvSpPr>
              <a:spLocks noChangeAspect="1"/>
            </p:cNvSpPr>
            <p:nvPr/>
          </p:nvSpPr>
          <p:spPr bwMode="auto">
            <a:xfrm>
              <a:off x="4683023" y="4498308"/>
              <a:ext cx="6939" cy="9715"/>
            </a:xfrm>
            <a:custGeom>
              <a:avLst/>
              <a:gdLst>
                <a:gd name="T0" fmla="*/ 3 w 4"/>
                <a:gd name="T1" fmla="*/ 0 h 6"/>
                <a:gd name="T2" fmla="*/ 5 w 4"/>
                <a:gd name="T3" fmla="*/ 2 h 6"/>
                <a:gd name="T4" fmla="*/ 3 w 4"/>
                <a:gd name="T5" fmla="*/ 7 h 6"/>
                <a:gd name="T6" fmla="*/ 0 w 4"/>
                <a:gd name="T7" fmla="*/ 6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4"/>
                    <a:pt x="3" y="5"/>
                    <a:pt x="2" y="6"/>
                  </a:cubicBezTo>
                  <a:cubicBezTo>
                    <a:pt x="1" y="6"/>
                    <a:pt x="0" y="6"/>
                    <a:pt x="0" y="5"/>
                  </a:cubicBezTo>
                  <a:cubicBezTo>
                    <a:pt x="0" y="3"/>
                    <a:pt x="1" y="1"/>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11" name="Oval 2666">
              <a:extLst>
                <a:ext uri="{FF2B5EF4-FFF2-40B4-BE49-F238E27FC236}">
                  <a16:creationId xmlns:a16="http://schemas.microsoft.com/office/drawing/2014/main" id="{C571853C-428A-3F43-95A9-51735B32B51E}"/>
                </a:ext>
              </a:extLst>
            </p:cNvPr>
            <p:cNvSpPr>
              <a:spLocks noChangeAspect="1" noChangeArrowheads="1"/>
            </p:cNvSpPr>
            <p:nvPr/>
          </p:nvSpPr>
          <p:spPr bwMode="auto">
            <a:xfrm>
              <a:off x="4027981" y="4148581"/>
              <a:ext cx="8327" cy="6939"/>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212" name="Freeform 2667">
              <a:extLst>
                <a:ext uri="{FF2B5EF4-FFF2-40B4-BE49-F238E27FC236}">
                  <a16:creationId xmlns:a16="http://schemas.microsoft.com/office/drawing/2014/main" id="{0572E1FC-0EEC-744A-9EE1-6D487FE4946A}"/>
                </a:ext>
              </a:extLst>
            </p:cNvPr>
            <p:cNvSpPr>
              <a:spLocks noChangeAspect="1"/>
            </p:cNvSpPr>
            <p:nvPr/>
          </p:nvSpPr>
          <p:spPr bwMode="auto">
            <a:xfrm>
              <a:off x="4047411" y="4143030"/>
              <a:ext cx="8327" cy="6939"/>
            </a:xfrm>
            <a:custGeom>
              <a:avLst/>
              <a:gdLst>
                <a:gd name="T0" fmla="*/ 2 w 5"/>
                <a:gd name="T1" fmla="*/ 0 h 4"/>
                <a:gd name="T2" fmla="*/ 6 w 5"/>
                <a:gd name="T3" fmla="*/ 3 h 4"/>
                <a:gd name="T4" fmla="*/ 2 w 5"/>
                <a:gd name="T5" fmla="*/ 5 h 4"/>
                <a:gd name="T6" fmla="*/ 0 w 5"/>
                <a:gd name="T7" fmla="*/ 3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4"/>
                    <a:pt x="3" y="4"/>
                    <a:pt x="2" y="4"/>
                  </a:cubicBezTo>
                  <a:cubicBezTo>
                    <a:pt x="1" y="4"/>
                    <a:pt x="0" y="3"/>
                    <a:pt x="0" y="2"/>
                  </a:cubicBezTo>
                  <a:cubicBezTo>
                    <a:pt x="0" y="1"/>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13" name="Oval 2668">
              <a:extLst>
                <a:ext uri="{FF2B5EF4-FFF2-40B4-BE49-F238E27FC236}">
                  <a16:creationId xmlns:a16="http://schemas.microsoft.com/office/drawing/2014/main" id="{5E05EE8E-5BF5-0C4B-A383-04708B738B90}"/>
                </a:ext>
              </a:extLst>
            </p:cNvPr>
            <p:cNvSpPr>
              <a:spLocks noChangeAspect="1" noChangeArrowheads="1"/>
            </p:cNvSpPr>
            <p:nvPr/>
          </p:nvSpPr>
          <p:spPr bwMode="auto">
            <a:xfrm>
              <a:off x="4061288" y="4118049"/>
              <a:ext cx="8327" cy="5551"/>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214" name="Freeform 2669">
              <a:extLst>
                <a:ext uri="{FF2B5EF4-FFF2-40B4-BE49-F238E27FC236}">
                  <a16:creationId xmlns:a16="http://schemas.microsoft.com/office/drawing/2014/main" id="{3F4F4907-CFDF-E649-A617-C09AF18DD088}"/>
                </a:ext>
              </a:extLst>
            </p:cNvPr>
            <p:cNvSpPr>
              <a:spLocks noChangeAspect="1"/>
            </p:cNvSpPr>
            <p:nvPr/>
          </p:nvSpPr>
          <p:spPr bwMode="auto">
            <a:xfrm>
              <a:off x="4033532" y="4108334"/>
              <a:ext cx="9715" cy="6939"/>
            </a:xfrm>
            <a:custGeom>
              <a:avLst/>
              <a:gdLst>
                <a:gd name="T0" fmla="*/ 4 w 6"/>
                <a:gd name="T1" fmla="*/ 0 h 4"/>
                <a:gd name="T2" fmla="*/ 6 w 6"/>
                <a:gd name="T3" fmla="*/ 3 h 4"/>
                <a:gd name="T4" fmla="*/ 2 w 6"/>
                <a:gd name="T5" fmla="*/ 4 h 4"/>
                <a:gd name="T6" fmla="*/ 0 w 6"/>
                <a:gd name="T7" fmla="*/ 1 h 4"/>
                <a:gd name="T8" fmla="*/ 4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3" y="0"/>
                  </a:moveTo>
                  <a:cubicBezTo>
                    <a:pt x="4" y="0"/>
                    <a:pt x="6" y="1"/>
                    <a:pt x="5" y="2"/>
                  </a:cubicBezTo>
                  <a:cubicBezTo>
                    <a:pt x="5" y="3"/>
                    <a:pt x="3" y="4"/>
                    <a:pt x="2" y="3"/>
                  </a:cubicBezTo>
                  <a:cubicBezTo>
                    <a:pt x="1" y="3"/>
                    <a:pt x="0" y="2"/>
                    <a:pt x="0" y="1"/>
                  </a:cubicBezTo>
                  <a:cubicBezTo>
                    <a:pt x="0" y="0"/>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15" name="Freeform 2670">
              <a:extLst>
                <a:ext uri="{FF2B5EF4-FFF2-40B4-BE49-F238E27FC236}">
                  <a16:creationId xmlns:a16="http://schemas.microsoft.com/office/drawing/2014/main" id="{D777EB1F-139D-D446-AE3A-DF71284D28B5}"/>
                </a:ext>
              </a:extLst>
            </p:cNvPr>
            <p:cNvSpPr>
              <a:spLocks noChangeAspect="1"/>
            </p:cNvSpPr>
            <p:nvPr/>
          </p:nvSpPr>
          <p:spPr bwMode="auto">
            <a:xfrm>
              <a:off x="4061287" y="4105560"/>
              <a:ext cx="5551" cy="4164"/>
            </a:xfrm>
            <a:custGeom>
              <a:avLst/>
              <a:gdLst>
                <a:gd name="T0" fmla="*/ 1 w 3"/>
                <a:gd name="T1" fmla="*/ 0 h 3"/>
                <a:gd name="T2" fmla="*/ 4 w 3"/>
                <a:gd name="T3" fmla="*/ 1 h 3"/>
                <a:gd name="T4" fmla="*/ 3 w 3"/>
                <a:gd name="T5" fmla="*/ 3 h 3"/>
                <a:gd name="T6" fmla="*/ 0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2"/>
                    <a:pt x="2" y="3"/>
                  </a:cubicBezTo>
                  <a:cubicBezTo>
                    <a:pt x="1" y="3"/>
                    <a:pt x="0" y="2"/>
                    <a:pt x="0" y="1"/>
                  </a:cubicBezTo>
                  <a:cubicBezTo>
                    <a:pt x="0" y="1"/>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16" name="Freeform 2671">
              <a:extLst>
                <a:ext uri="{FF2B5EF4-FFF2-40B4-BE49-F238E27FC236}">
                  <a16:creationId xmlns:a16="http://schemas.microsoft.com/office/drawing/2014/main" id="{B82432F2-D30F-9D47-B0BC-3FBCA911177A}"/>
                </a:ext>
              </a:extLst>
            </p:cNvPr>
            <p:cNvSpPr>
              <a:spLocks noChangeAspect="1"/>
            </p:cNvSpPr>
            <p:nvPr/>
          </p:nvSpPr>
          <p:spPr bwMode="auto">
            <a:xfrm>
              <a:off x="4019654" y="4101396"/>
              <a:ext cx="5551" cy="5551"/>
            </a:xfrm>
            <a:custGeom>
              <a:avLst/>
              <a:gdLst>
                <a:gd name="T0" fmla="*/ 1 w 3"/>
                <a:gd name="T1" fmla="*/ 0 h 3"/>
                <a:gd name="T2" fmla="*/ 4 w 3"/>
                <a:gd name="T3" fmla="*/ 1 h 3"/>
                <a:gd name="T4" fmla="*/ 3 w 3"/>
                <a:gd name="T5" fmla="*/ 4 h 3"/>
                <a:gd name="T6" fmla="*/ 0 w 3"/>
                <a:gd name="T7" fmla="*/ 3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3"/>
                    <a:pt x="2" y="3"/>
                  </a:cubicBezTo>
                  <a:cubicBezTo>
                    <a:pt x="1" y="3"/>
                    <a:pt x="0" y="2"/>
                    <a:pt x="0" y="2"/>
                  </a:cubicBezTo>
                  <a:cubicBezTo>
                    <a:pt x="0" y="1"/>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17" name="Freeform 2672">
              <a:extLst>
                <a:ext uri="{FF2B5EF4-FFF2-40B4-BE49-F238E27FC236}">
                  <a16:creationId xmlns:a16="http://schemas.microsoft.com/office/drawing/2014/main" id="{18FEF2E2-DB70-AF45-AC85-BACAA6B8936C}"/>
                </a:ext>
              </a:extLst>
            </p:cNvPr>
            <p:cNvSpPr>
              <a:spLocks noChangeAspect="1"/>
            </p:cNvSpPr>
            <p:nvPr/>
          </p:nvSpPr>
          <p:spPr bwMode="auto">
            <a:xfrm>
              <a:off x="4052960" y="4141641"/>
              <a:ext cx="6939" cy="5551"/>
            </a:xfrm>
            <a:custGeom>
              <a:avLst/>
              <a:gdLst>
                <a:gd name="T0" fmla="*/ 3 w 4"/>
                <a:gd name="T1" fmla="*/ 0 h 3"/>
                <a:gd name="T2" fmla="*/ 5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2" y="0"/>
                    <a:pt x="4" y="0"/>
                    <a:pt x="4" y="1"/>
                  </a:cubicBezTo>
                  <a:cubicBezTo>
                    <a:pt x="4" y="2"/>
                    <a:pt x="3" y="2"/>
                    <a:pt x="2" y="2"/>
                  </a:cubicBezTo>
                  <a:cubicBezTo>
                    <a:pt x="1" y="3"/>
                    <a:pt x="0" y="2"/>
                    <a:pt x="0" y="1"/>
                  </a:cubicBezTo>
                  <a:cubicBezTo>
                    <a:pt x="0" y="1"/>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18" name="Freeform 2673">
              <a:extLst>
                <a:ext uri="{FF2B5EF4-FFF2-40B4-BE49-F238E27FC236}">
                  <a16:creationId xmlns:a16="http://schemas.microsoft.com/office/drawing/2014/main" id="{9C222402-ED5B-9A4B-9556-3200391E22A5}"/>
                </a:ext>
              </a:extLst>
            </p:cNvPr>
            <p:cNvSpPr>
              <a:spLocks noChangeAspect="1"/>
            </p:cNvSpPr>
            <p:nvPr/>
          </p:nvSpPr>
          <p:spPr bwMode="auto">
            <a:xfrm>
              <a:off x="4019654" y="4149968"/>
              <a:ext cx="5551" cy="4164"/>
            </a:xfrm>
            <a:custGeom>
              <a:avLst/>
              <a:gdLst>
                <a:gd name="T0" fmla="*/ 1 w 3"/>
                <a:gd name="T1" fmla="*/ 0 h 2"/>
                <a:gd name="T2" fmla="*/ 4 w 3"/>
                <a:gd name="T3" fmla="*/ 2 h 2"/>
                <a:gd name="T4" fmla="*/ 3 w 3"/>
                <a:gd name="T5" fmla="*/ 3 h 2"/>
                <a:gd name="T6" fmla="*/ 0 w 3"/>
                <a:gd name="T7" fmla="*/ 3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2"/>
                    <a:pt x="0" y="2"/>
                  </a:cubicBezTo>
                  <a:cubicBezTo>
                    <a:pt x="0" y="1"/>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19" name="Freeform 2674">
              <a:extLst>
                <a:ext uri="{FF2B5EF4-FFF2-40B4-BE49-F238E27FC236}">
                  <a16:creationId xmlns:a16="http://schemas.microsoft.com/office/drawing/2014/main" id="{3E272AB4-3348-7942-98F7-161C61D33CAF}"/>
                </a:ext>
              </a:extLst>
            </p:cNvPr>
            <p:cNvSpPr>
              <a:spLocks noChangeAspect="1"/>
            </p:cNvSpPr>
            <p:nvPr/>
          </p:nvSpPr>
          <p:spPr bwMode="auto">
            <a:xfrm>
              <a:off x="4014104" y="4093069"/>
              <a:ext cx="8327" cy="6939"/>
            </a:xfrm>
            <a:custGeom>
              <a:avLst/>
              <a:gdLst>
                <a:gd name="T0" fmla="*/ 1 w 5"/>
                <a:gd name="T1" fmla="*/ 1 h 4"/>
                <a:gd name="T2" fmla="*/ 5 w 5"/>
                <a:gd name="T3" fmla="*/ 1 h 4"/>
                <a:gd name="T4" fmla="*/ 4 w 5"/>
                <a:gd name="T5" fmla="*/ 5 h 4"/>
                <a:gd name="T6" fmla="*/ 0 w 5"/>
                <a:gd name="T7" fmla="*/ 4 h 4"/>
                <a:gd name="T8" fmla="*/ 1 w 5"/>
                <a:gd name="T9" fmla="*/ 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1"/>
                  </a:moveTo>
                  <a:cubicBezTo>
                    <a:pt x="2" y="0"/>
                    <a:pt x="4" y="1"/>
                    <a:pt x="4" y="1"/>
                  </a:cubicBezTo>
                  <a:cubicBezTo>
                    <a:pt x="5" y="2"/>
                    <a:pt x="4" y="4"/>
                    <a:pt x="3" y="4"/>
                  </a:cubicBezTo>
                  <a:cubicBezTo>
                    <a:pt x="2" y="4"/>
                    <a:pt x="0" y="4"/>
                    <a:pt x="0" y="3"/>
                  </a:cubicBezTo>
                  <a:cubicBezTo>
                    <a:pt x="0" y="3"/>
                    <a:pt x="0"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20" name="Freeform 2675">
              <a:extLst>
                <a:ext uri="{FF2B5EF4-FFF2-40B4-BE49-F238E27FC236}">
                  <a16:creationId xmlns:a16="http://schemas.microsoft.com/office/drawing/2014/main" id="{FDDBF8CD-42CA-AB42-9183-6814742F05B3}"/>
                </a:ext>
              </a:extLst>
            </p:cNvPr>
            <p:cNvSpPr>
              <a:spLocks noChangeAspect="1"/>
            </p:cNvSpPr>
            <p:nvPr/>
          </p:nvSpPr>
          <p:spPr bwMode="auto">
            <a:xfrm>
              <a:off x="4238926" y="3805794"/>
              <a:ext cx="18042" cy="23593"/>
            </a:xfrm>
            <a:custGeom>
              <a:avLst/>
              <a:gdLst>
                <a:gd name="T0" fmla="*/ 13 w 11"/>
                <a:gd name="T1" fmla="*/ 1 h 14"/>
                <a:gd name="T2" fmla="*/ 11 w 11"/>
                <a:gd name="T3" fmla="*/ 11 h 14"/>
                <a:gd name="T4" fmla="*/ 2 w 11"/>
                <a:gd name="T5" fmla="*/ 15 h 14"/>
                <a:gd name="T6" fmla="*/ 8 w 11"/>
                <a:gd name="T7" fmla="*/ 6 h 14"/>
                <a:gd name="T8" fmla="*/ 11 w 11"/>
                <a:gd name="T9" fmla="*/ 0 h 14"/>
                <a:gd name="T10" fmla="*/ 13 w 11"/>
                <a:gd name="T11" fmla="*/ 1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11" y="1"/>
                  </a:moveTo>
                  <a:cubicBezTo>
                    <a:pt x="11" y="4"/>
                    <a:pt x="11" y="7"/>
                    <a:pt x="9" y="9"/>
                  </a:cubicBezTo>
                  <a:cubicBezTo>
                    <a:pt x="8" y="11"/>
                    <a:pt x="3" y="14"/>
                    <a:pt x="2" y="12"/>
                  </a:cubicBezTo>
                  <a:cubicBezTo>
                    <a:pt x="0" y="9"/>
                    <a:pt x="5" y="8"/>
                    <a:pt x="7" y="5"/>
                  </a:cubicBezTo>
                  <a:cubicBezTo>
                    <a:pt x="8" y="4"/>
                    <a:pt x="8" y="2"/>
                    <a:pt x="9" y="0"/>
                  </a:cubicBezTo>
                  <a:cubicBezTo>
                    <a:pt x="10" y="0"/>
                    <a:pt x="11" y="0"/>
                    <a:pt x="1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21" name="Freeform 2676">
              <a:extLst>
                <a:ext uri="{FF2B5EF4-FFF2-40B4-BE49-F238E27FC236}">
                  <a16:creationId xmlns:a16="http://schemas.microsoft.com/office/drawing/2014/main" id="{FD1AA091-910F-844F-A4A3-00E729292384}"/>
                </a:ext>
              </a:extLst>
            </p:cNvPr>
            <p:cNvSpPr>
              <a:spLocks noChangeAspect="1"/>
            </p:cNvSpPr>
            <p:nvPr/>
          </p:nvSpPr>
          <p:spPr bwMode="auto">
            <a:xfrm>
              <a:off x="4256967" y="3790531"/>
              <a:ext cx="12491" cy="15266"/>
            </a:xfrm>
            <a:custGeom>
              <a:avLst/>
              <a:gdLst>
                <a:gd name="T0" fmla="*/ 8 w 8"/>
                <a:gd name="T1" fmla="*/ 2 h 9"/>
                <a:gd name="T2" fmla="*/ 6 w 8"/>
                <a:gd name="T3" fmla="*/ 7 h 9"/>
                <a:gd name="T4" fmla="*/ 1 w 8"/>
                <a:gd name="T5" fmla="*/ 10 h 9"/>
                <a:gd name="T6" fmla="*/ 1 w 8"/>
                <a:gd name="T7" fmla="*/ 5 h 9"/>
                <a:gd name="T8" fmla="*/ 8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2"/>
                  </a:moveTo>
                  <a:cubicBezTo>
                    <a:pt x="8" y="2"/>
                    <a:pt x="6" y="5"/>
                    <a:pt x="5" y="6"/>
                  </a:cubicBezTo>
                  <a:cubicBezTo>
                    <a:pt x="4" y="7"/>
                    <a:pt x="2" y="9"/>
                    <a:pt x="1" y="8"/>
                  </a:cubicBezTo>
                  <a:cubicBezTo>
                    <a:pt x="0" y="7"/>
                    <a:pt x="0" y="5"/>
                    <a:pt x="1" y="4"/>
                  </a:cubicBezTo>
                  <a:cubicBezTo>
                    <a:pt x="3" y="2"/>
                    <a:pt x="5" y="0"/>
                    <a:pt x="7"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22" name="Freeform 2677">
              <a:extLst>
                <a:ext uri="{FF2B5EF4-FFF2-40B4-BE49-F238E27FC236}">
                  <a16:creationId xmlns:a16="http://schemas.microsoft.com/office/drawing/2014/main" id="{41F96DB4-1C34-DF46-82C4-3774304BA938}"/>
                </a:ext>
              </a:extLst>
            </p:cNvPr>
            <p:cNvSpPr>
              <a:spLocks noChangeAspect="1"/>
            </p:cNvSpPr>
            <p:nvPr/>
          </p:nvSpPr>
          <p:spPr bwMode="auto">
            <a:xfrm>
              <a:off x="4215333" y="3816898"/>
              <a:ext cx="12491" cy="13878"/>
            </a:xfrm>
            <a:custGeom>
              <a:avLst/>
              <a:gdLst>
                <a:gd name="T0" fmla="*/ 8 w 8"/>
                <a:gd name="T1" fmla="*/ 1 h 8"/>
                <a:gd name="T2" fmla="*/ 8 w 8"/>
                <a:gd name="T3" fmla="*/ 6 h 8"/>
                <a:gd name="T4" fmla="*/ 5 w 8"/>
                <a:gd name="T5" fmla="*/ 10 h 8"/>
                <a:gd name="T6" fmla="*/ 0 w 8"/>
                <a:gd name="T7" fmla="*/ 7 h 8"/>
                <a:gd name="T8" fmla="*/ 2 w 8"/>
                <a:gd name="T9" fmla="*/ 1 h 8"/>
                <a:gd name="T10" fmla="*/ 8 w 8"/>
                <a:gd name="T11" fmla="*/ 1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7" y="1"/>
                  </a:moveTo>
                  <a:cubicBezTo>
                    <a:pt x="8" y="2"/>
                    <a:pt x="8" y="4"/>
                    <a:pt x="7" y="5"/>
                  </a:cubicBezTo>
                  <a:cubicBezTo>
                    <a:pt x="7" y="6"/>
                    <a:pt x="5" y="7"/>
                    <a:pt x="4" y="8"/>
                  </a:cubicBezTo>
                  <a:cubicBezTo>
                    <a:pt x="3" y="8"/>
                    <a:pt x="1" y="7"/>
                    <a:pt x="0" y="6"/>
                  </a:cubicBezTo>
                  <a:cubicBezTo>
                    <a:pt x="0" y="4"/>
                    <a:pt x="1" y="2"/>
                    <a:pt x="2" y="1"/>
                  </a:cubicBezTo>
                  <a:cubicBezTo>
                    <a:pt x="4" y="0"/>
                    <a:pt x="6" y="0"/>
                    <a:pt x="7"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23" name="Freeform 2678">
              <a:extLst>
                <a:ext uri="{FF2B5EF4-FFF2-40B4-BE49-F238E27FC236}">
                  <a16:creationId xmlns:a16="http://schemas.microsoft.com/office/drawing/2014/main" id="{01CAA8BB-2A87-3744-80B5-99F62DF25231}"/>
                </a:ext>
              </a:extLst>
            </p:cNvPr>
            <p:cNvSpPr>
              <a:spLocks noChangeAspect="1"/>
            </p:cNvSpPr>
            <p:nvPr/>
          </p:nvSpPr>
          <p:spPr bwMode="auto">
            <a:xfrm>
              <a:off x="4193129" y="3808570"/>
              <a:ext cx="18042" cy="16654"/>
            </a:xfrm>
            <a:custGeom>
              <a:avLst/>
              <a:gdLst>
                <a:gd name="T0" fmla="*/ 13 w 11"/>
                <a:gd name="T1" fmla="*/ 2 h 10"/>
                <a:gd name="T2" fmla="*/ 5 w 11"/>
                <a:gd name="T3" fmla="*/ 12 h 10"/>
                <a:gd name="T4" fmla="*/ 1 w 11"/>
                <a:gd name="T5" fmla="*/ 8 h 10"/>
                <a:gd name="T6" fmla="*/ 1 w 11"/>
                <a:gd name="T7" fmla="*/ 5 h 10"/>
                <a:gd name="T8" fmla="*/ 8 w 11"/>
                <a:gd name="T9" fmla="*/ 1 h 10"/>
                <a:gd name="T10" fmla="*/ 13 w 11"/>
                <a:gd name="T11" fmla="*/ 2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2"/>
                  </a:moveTo>
                  <a:cubicBezTo>
                    <a:pt x="9" y="5"/>
                    <a:pt x="7" y="8"/>
                    <a:pt x="4" y="10"/>
                  </a:cubicBezTo>
                  <a:cubicBezTo>
                    <a:pt x="3" y="10"/>
                    <a:pt x="2" y="8"/>
                    <a:pt x="1" y="7"/>
                  </a:cubicBezTo>
                  <a:cubicBezTo>
                    <a:pt x="1" y="6"/>
                    <a:pt x="0" y="5"/>
                    <a:pt x="1" y="4"/>
                  </a:cubicBezTo>
                  <a:cubicBezTo>
                    <a:pt x="3" y="2"/>
                    <a:pt x="5" y="1"/>
                    <a:pt x="7" y="1"/>
                  </a:cubicBezTo>
                  <a:cubicBezTo>
                    <a:pt x="8" y="0"/>
                    <a:pt x="11" y="1"/>
                    <a:pt x="1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24" name="Freeform 2679">
              <a:extLst>
                <a:ext uri="{FF2B5EF4-FFF2-40B4-BE49-F238E27FC236}">
                  <a16:creationId xmlns:a16="http://schemas.microsoft.com/office/drawing/2014/main" id="{8282B697-7C77-D24F-8030-76B8B8696468}"/>
                </a:ext>
              </a:extLst>
            </p:cNvPr>
            <p:cNvSpPr>
              <a:spLocks noChangeAspect="1"/>
            </p:cNvSpPr>
            <p:nvPr/>
          </p:nvSpPr>
          <p:spPr bwMode="auto">
            <a:xfrm>
              <a:off x="4183414" y="3818287"/>
              <a:ext cx="9715" cy="8327"/>
            </a:xfrm>
            <a:custGeom>
              <a:avLst/>
              <a:gdLst>
                <a:gd name="T0" fmla="*/ 1 w 6"/>
                <a:gd name="T1" fmla="*/ 1 h 5"/>
                <a:gd name="T2" fmla="*/ 7 w 6"/>
                <a:gd name="T3" fmla="*/ 4 h 5"/>
                <a:gd name="T4" fmla="*/ 4 w 6"/>
                <a:gd name="T5" fmla="*/ 5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3" y="0"/>
                    <a:pt x="5" y="1"/>
                    <a:pt x="6" y="3"/>
                  </a:cubicBezTo>
                  <a:cubicBezTo>
                    <a:pt x="6" y="4"/>
                    <a:pt x="4" y="5"/>
                    <a:pt x="3" y="4"/>
                  </a:cubicBezTo>
                  <a:cubicBezTo>
                    <a:pt x="2" y="4"/>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25" name="Freeform 2680">
              <a:extLst>
                <a:ext uri="{FF2B5EF4-FFF2-40B4-BE49-F238E27FC236}">
                  <a16:creationId xmlns:a16="http://schemas.microsoft.com/office/drawing/2014/main" id="{C71FA1DD-0CC2-2D4D-B78D-7A78EA75B5D9}"/>
                </a:ext>
              </a:extLst>
            </p:cNvPr>
            <p:cNvSpPr>
              <a:spLocks noChangeAspect="1"/>
            </p:cNvSpPr>
            <p:nvPr/>
          </p:nvSpPr>
          <p:spPr bwMode="auto">
            <a:xfrm>
              <a:off x="4169536" y="3829389"/>
              <a:ext cx="8327" cy="9715"/>
            </a:xfrm>
            <a:custGeom>
              <a:avLst/>
              <a:gdLst>
                <a:gd name="T0" fmla="*/ 5 w 5"/>
                <a:gd name="T1" fmla="*/ 0 h 6"/>
                <a:gd name="T2" fmla="*/ 4 w 5"/>
                <a:gd name="T3" fmla="*/ 6 h 6"/>
                <a:gd name="T4" fmla="*/ 1 w 5"/>
                <a:gd name="T5" fmla="*/ 2 h 6"/>
                <a:gd name="T6" fmla="*/ 5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4" y="0"/>
                  </a:moveTo>
                  <a:cubicBezTo>
                    <a:pt x="5" y="2"/>
                    <a:pt x="4" y="4"/>
                    <a:pt x="3" y="5"/>
                  </a:cubicBezTo>
                  <a:cubicBezTo>
                    <a:pt x="2" y="6"/>
                    <a:pt x="0" y="3"/>
                    <a:pt x="1" y="2"/>
                  </a:cubicBezTo>
                  <a:cubicBezTo>
                    <a:pt x="1" y="1"/>
                    <a:pt x="3" y="0"/>
                    <a:pt x="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26" name="Freeform 2681">
              <a:extLst>
                <a:ext uri="{FF2B5EF4-FFF2-40B4-BE49-F238E27FC236}">
                  <a16:creationId xmlns:a16="http://schemas.microsoft.com/office/drawing/2014/main" id="{7393CCF8-3B6F-0548-957C-15975949B1A2}"/>
                </a:ext>
              </a:extLst>
            </p:cNvPr>
            <p:cNvSpPr>
              <a:spLocks noChangeAspect="1"/>
            </p:cNvSpPr>
            <p:nvPr/>
          </p:nvSpPr>
          <p:spPr bwMode="auto">
            <a:xfrm>
              <a:off x="4172311" y="3800243"/>
              <a:ext cx="5551" cy="12491"/>
            </a:xfrm>
            <a:custGeom>
              <a:avLst/>
              <a:gdLst>
                <a:gd name="T0" fmla="*/ 4 w 4"/>
                <a:gd name="T1" fmla="*/ 3 h 7"/>
                <a:gd name="T2" fmla="*/ 3 w 4"/>
                <a:gd name="T3" fmla="*/ 9 h 7"/>
                <a:gd name="T4" fmla="*/ 1 w 4"/>
                <a:gd name="T5" fmla="*/ 5 h 7"/>
                <a:gd name="T6" fmla="*/ 1 w 4"/>
                <a:gd name="T7" fmla="*/ 1 h 7"/>
                <a:gd name="T8" fmla="*/ 4 w 4"/>
                <a:gd name="T9" fmla="*/ 3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2"/>
                  </a:moveTo>
                  <a:cubicBezTo>
                    <a:pt x="4" y="4"/>
                    <a:pt x="4" y="6"/>
                    <a:pt x="3" y="7"/>
                  </a:cubicBezTo>
                  <a:cubicBezTo>
                    <a:pt x="2" y="7"/>
                    <a:pt x="1" y="5"/>
                    <a:pt x="1" y="4"/>
                  </a:cubicBezTo>
                  <a:cubicBezTo>
                    <a:pt x="0" y="3"/>
                    <a:pt x="0" y="1"/>
                    <a:pt x="1" y="1"/>
                  </a:cubicBezTo>
                  <a:cubicBezTo>
                    <a:pt x="2" y="0"/>
                    <a:pt x="4"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27" name="Freeform 2682">
              <a:extLst>
                <a:ext uri="{FF2B5EF4-FFF2-40B4-BE49-F238E27FC236}">
                  <a16:creationId xmlns:a16="http://schemas.microsoft.com/office/drawing/2014/main" id="{0E84B99A-D78D-EF40-A145-AE0B7E91D33B}"/>
                </a:ext>
              </a:extLst>
            </p:cNvPr>
            <p:cNvSpPr>
              <a:spLocks noChangeAspect="1"/>
            </p:cNvSpPr>
            <p:nvPr/>
          </p:nvSpPr>
          <p:spPr bwMode="auto">
            <a:xfrm>
              <a:off x="4190353" y="3698934"/>
              <a:ext cx="12491" cy="6939"/>
            </a:xfrm>
            <a:custGeom>
              <a:avLst/>
              <a:gdLst>
                <a:gd name="T0" fmla="*/ 3 w 8"/>
                <a:gd name="T1" fmla="*/ 0 h 4"/>
                <a:gd name="T2" fmla="*/ 9 w 8"/>
                <a:gd name="T3" fmla="*/ 3 h 4"/>
                <a:gd name="T4" fmla="*/ 5 w 8"/>
                <a:gd name="T5" fmla="*/ 5 h 4"/>
                <a:gd name="T6" fmla="*/ 0 w 8"/>
                <a:gd name="T7" fmla="*/ 3 h 4"/>
                <a:gd name="T8" fmla="*/ 3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0"/>
                  </a:moveTo>
                  <a:cubicBezTo>
                    <a:pt x="5" y="0"/>
                    <a:pt x="7" y="0"/>
                    <a:pt x="8" y="2"/>
                  </a:cubicBezTo>
                  <a:cubicBezTo>
                    <a:pt x="8" y="4"/>
                    <a:pt x="5" y="4"/>
                    <a:pt x="4" y="4"/>
                  </a:cubicBezTo>
                  <a:cubicBezTo>
                    <a:pt x="2" y="4"/>
                    <a:pt x="0" y="4"/>
                    <a:pt x="0" y="2"/>
                  </a:cubicBezTo>
                  <a:cubicBezTo>
                    <a:pt x="0" y="1"/>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28" name="Freeform 2683">
              <a:extLst>
                <a:ext uri="{FF2B5EF4-FFF2-40B4-BE49-F238E27FC236}">
                  <a16:creationId xmlns:a16="http://schemas.microsoft.com/office/drawing/2014/main" id="{2795CFF8-233E-5C4A-9020-3124D02A728D}"/>
                </a:ext>
              </a:extLst>
            </p:cNvPr>
            <p:cNvSpPr>
              <a:spLocks noChangeAspect="1"/>
            </p:cNvSpPr>
            <p:nvPr/>
          </p:nvSpPr>
          <p:spPr bwMode="auto">
            <a:xfrm>
              <a:off x="5637826" y="4217973"/>
              <a:ext cx="8327" cy="4164"/>
            </a:xfrm>
            <a:custGeom>
              <a:avLst/>
              <a:gdLst>
                <a:gd name="T0" fmla="*/ 4 w 5"/>
                <a:gd name="T1" fmla="*/ 2 h 2"/>
                <a:gd name="T2" fmla="*/ 5 w 5"/>
                <a:gd name="T3" fmla="*/ 3 h 2"/>
                <a:gd name="T4" fmla="*/ 2 w 5"/>
                <a:gd name="T5" fmla="*/ 3 h 2"/>
                <a:gd name="T6" fmla="*/ 0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29" name="Freeform 2684">
              <a:extLst>
                <a:ext uri="{FF2B5EF4-FFF2-40B4-BE49-F238E27FC236}">
                  <a16:creationId xmlns:a16="http://schemas.microsoft.com/office/drawing/2014/main" id="{C7E264DB-6345-9945-9C9A-4D259F2B9462}"/>
                </a:ext>
              </a:extLst>
            </p:cNvPr>
            <p:cNvSpPr>
              <a:spLocks noChangeAspect="1"/>
            </p:cNvSpPr>
            <p:nvPr/>
          </p:nvSpPr>
          <p:spPr bwMode="auto">
            <a:xfrm>
              <a:off x="6643980" y="4351199"/>
              <a:ext cx="1388" cy="6939"/>
            </a:xfrm>
            <a:custGeom>
              <a:avLst/>
              <a:gdLst>
                <a:gd name="T0" fmla="*/ 1 w 1"/>
                <a:gd name="T1" fmla="*/ 4 h 4"/>
                <a:gd name="T2" fmla="*/ 0 w 1"/>
                <a:gd name="T3" fmla="*/ 5 h 4"/>
                <a:gd name="T4" fmla="*/ 0 w 1"/>
                <a:gd name="T5" fmla="*/ 3 h 4"/>
                <a:gd name="T6" fmla="*/ 0 w 1"/>
                <a:gd name="T7" fmla="*/ 0 h 4"/>
                <a:gd name="T8" fmla="*/ 1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0" y="4"/>
                  </a:cubicBezTo>
                  <a:cubicBezTo>
                    <a:pt x="0" y="4"/>
                    <a:pt x="0" y="3"/>
                    <a:pt x="0" y="2"/>
                  </a:cubicBezTo>
                  <a:cubicBezTo>
                    <a:pt x="0" y="2"/>
                    <a:pt x="0" y="0"/>
                    <a:pt x="0" y="0"/>
                  </a:cubicBezTo>
                  <a:cubicBezTo>
                    <a:pt x="1" y="0"/>
                    <a:pt x="1"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30" name="Freeform 2685">
              <a:extLst>
                <a:ext uri="{FF2B5EF4-FFF2-40B4-BE49-F238E27FC236}">
                  <a16:creationId xmlns:a16="http://schemas.microsoft.com/office/drawing/2014/main" id="{1A2946D4-94D7-9D44-BCC0-E0EB97538054}"/>
                </a:ext>
              </a:extLst>
            </p:cNvPr>
            <p:cNvSpPr>
              <a:spLocks noChangeAspect="1"/>
            </p:cNvSpPr>
            <p:nvPr/>
          </p:nvSpPr>
          <p:spPr bwMode="auto">
            <a:xfrm>
              <a:off x="6605122" y="4195766"/>
              <a:ext cx="1388" cy="5551"/>
            </a:xfrm>
            <a:custGeom>
              <a:avLst/>
              <a:gdLst>
                <a:gd name="T0" fmla="*/ 1 w 1"/>
                <a:gd name="T1" fmla="*/ 3 h 4"/>
                <a:gd name="T2" fmla="*/ 1 w 1"/>
                <a:gd name="T3" fmla="*/ 4 h 4"/>
                <a:gd name="T4" fmla="*/ 0 w 1"/>
                <a:gd name="T5" fmla="*/ 2 h 4"/>
                <a:gd name="T6" fmla="*/ 0 w 1"/>
                <a:gd name="T7" fmla="*/ 0 h 4"/>
                <a:gd name="T8" fmla="*/ 1 w 1"/>
                <a:gd name="T9" fmla="*/ 3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1" y="4"/>
                  </a:cubicBezTo>
                  <a:cubicBezTo>
                    <a:pt x="0" y="4"/>
                    <a:pt x="0" y="3"/>
                    <a:pt x="0" y="2"/>
                  </a:cubicBezTo>
                  <a:cubicBezTo>
                    <a:pt x="0" y="1"/>
                    <a:pt x="0" y="0"/>
                    <a:pt x="0" y="0"/>
                  </a:cubicBezTo>
                  <a:cubicBezTo>
                    <a:pt x="1" y="0"/>
                    <a:pt x="1"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31" name="Freeform 2686">
              <a:extLst>
                <a:ext uri="{FF2B5EF4-FFF2-40B4-BE49-F238E27FC236}">
                  <a16:creationId xmlns:a16="http://schemas.microsoft.com/office/drawing/2014/main" id="{D39F16F7-3BE4-5740-9977-7A2A1E7607CB}"/>
                </a:ext>
              </a:extLst>
            </p:cNvPr>
            <p:cNvSpPr>
              <a:spLocks noChangeAspect="1"/>
            </p:cNvSpPr>
            <p:nvPr/>
          </p:nvSpPr>
          <p:spPr bwMode="auto">
            <a:xfrm>
              <a:off x="6602348" y="4229075"/>
              <a:ext cx="2776" cy="8327"/>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3"/>
                    <a:pt x="0" y="3"/>
                  </a:cubicBezTo>
                  <a:cubicBezTo>
                    <a:pt x="0" y="2"/>
                    <a:pt x="1" y="0"/>
                    <a:pt x="1" y="0"/>
                  </a:cubicBezTo>
                  <a:cubicBezTo>
                    <a:pt x="2"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32" name="Freeform 2687">
              <a:extLst>
                <a:ext uri="{FF2B5EF4-FFF2-40B4-BE49-F238E27FC236}">
                  <a16:creationId xmlns:a16="http://schemas.microsoft.com/office/drawing/2014/main" id="{AC481490-B10F-B349-BECA-98D9F7176152}"/>
                </a:ext>
              </a:extLst>
            </p:cNvPr>
            <p:cNvSpPr>
              <a:spLocks noChangeAspect="1"/>
            </p:cNvSpPr>
            <p:nvPr/>
          </p:nvSpPr>
          <p:spPr bwMode="auto">
            <a:xfrm>
              <a:off x="6605122" y="4249891"/>
              <a:ext cx="4164" cy="8327"/>
            </a:xfrm>
            <a:custGeom>
              <a:avLst/>
              <a:gdLst>
                <a:gd name="T0" fmla="*/ 3 w 2"/>
                <a:gd name="T1" fmla="*/ 4 h 5"/>
                <a:gd name="T2" fmla="*/ 3 w 2"/>
                <a:gd name="T3" fmla="*/ 6 h 5"/>
                <a:gd name="T4" fmla="*/ 2 w 2"/>
                <a:gd name="T5" fmla="*/ 4 h 5"/>
                <a:gd name="T6" fmla="*/ 2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2" y="5"/>
                  </a:cubicBezTo>
                  <a:cubicBezTo>
                    <a:pt x="1" y="4"/>
                    <a:pt x="1" y="3"/>
                    <a:pt x="1" y="3"/>
                  </a:cubicBezTo>
                  <a:cubicBezTo>
                    <a:pt x="1" y="2"/>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33" name="Freeform 2688">
              <a:extLst>
                <a:ext uri="{FF2B5EF4-FFF2-40B4-BE49-F238E27FC236}">
                  <a16:creationId xmlns:a16="http://schemas.microsoft.com/office/drawing/2014/main" id="{DEF45716-D9A5-1946-87CB-85F0894408FF}"/>
                </a:ext>
              </a:extLst>
            </p:cNvPr>
            <p:cNvSpPr>
              <a:spLocks noChangeAspect="1"/>
            </p:cNvSpPr>
            <p:nvPr/>
          </p:nvSpPr>
          <p:spPr bwMode="auto">
            <a:xfrm>
              <a:off x="6606509" y="4270709"/>
              <a:ext cx="5551" cy="8327"/>
            </a:xfrm>
            <a:custGeom>
              <a:avLst/>
              <a:gdLst>
                <a:gd name="T0" fmla="*/ 3 w 3"/>
                <a:gd name="T1" fmla="*/ 4 h 5"/>
                <a:gd name="T2" fmla="*/ 0 w 3"/>
                <a:gd name="T3" fmla="*/ 6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5"/>
                  </a:cubicBezTo>
                  <a:cubicBezTo>
                    <a:pt x="0" y="4"/>
                    <a:pt x="0" y="3"/>
                    <a:pt x="0" y="2"/>
                  </a:cubicBezTo>
                  <a:cubicBezTo>
                    <a:pt x="1" y="2"/>
                    <a:pt x="2" y="0"/>
                    <a:pt x="2" y="0"/>
                  </a:cubicBezTo>
                  <a:cubicBezTo>
                    <a:pt x="3"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34" name="Freeform 2689">
              <a:extLst>
                <a:ext uri="{FF2B5EF4-FFF2-40B4-BE49-F238E27FC236}">
                  <a16:creationId xmlns:a16="http://schemas.microsoft.com/office/drawing/2014/main" id="{579AB694-5CA8-4547-979B-1CC6176BB34A}"/>
                </a:ext>
              </a:extLst>
            </p:cNvPr>
            <p:cNvSpPr>
              <a:spLocks noChangeAspect="1"/>
            </p:cNvSpPr>
            <p:nvPr/>
          </p:nvSpPr>
          <p:spPr bwMode="auto">
            <a:xfrm>
              <a:off x="6606510" y="4206867"/>
              <a:ext cx="4164" cy="8327"/>
            </a:xfrm>
            <a:custGeom>
              <a:avLst/>
              <a:gdLst>
                <a:gd name="T0" fmla="*/ 3 w 2"/>
                <a:gd name="T1" fmla="*/ 4 h 5"/>
                <a:gd name="T2" fmla="*/ 2 w 2"/>
                <a:gd name="T3" fmla="*/ 6 h 5"/>
                <a:gd name="T4" fmla="*/ 0 w 2"/>
                <a:gd name="T5" fmla="*/ 4 h 5"/>
                <a:gd name="T6" fmla="*/ 2 w 2"/>
                <a:gd name="T7" fmla="*/ 1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35" name="Freeform 2690">
              <a:extLst>
                <a:ext uri="{FF2B5EF4-FFF2-40B4-BE49-F238E27FC236}">
                  <a16:creationId xmlns:a16="http://schemas.microsoft.com/office/drawing/2014/main" id="{DAD53FA9-8FD0-5146-8720-3EE522EFDCF6}"/>
                </a:ext>
              </a:extLst>
            </p:cNvPr>
            <p:cNvSpPr>
              <a:spLocks noChangeAspect="1"/>
            </p:cNvSpPr>
            <p:nvPr/>
          </p:nvSpPr>
          <p:spPr bwMode="auto">
            <a:xfrm>
              <a:off x="6488546" y="4184664"/>
              <a:ext cx="6939" cy="16654"/>
            </a:xfrm>
            <a:custGeom>
              <a:avLst/>
              <a:gdLst>
                <a:gd name="T0" fmla="*/ 4 w 4"/>
                <a:gd name="T1" fmla="*/ 7 h 10"/>
                <a:gd name="T2" fmla="*/ 1 w 4"/>
                <a:gd name="T3" fmla="*/ 11 h 10"/>
                <a:gd name="T4" fmla="*/ 1 w 4"/>
                <a:gd name="T5" fmla="*/ 6 h 10"/>
                <a:gd name="T6" fmla="*/ 4 w 4"/>
                <a:gd name="T7" fmla="*/ 1 h 10"/>
                <a:gd name="T8" fmla="*/ 4 w 4"/>
                <a:gd name="T9" fmla="*/ 7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6"/>
                  </a:moveTo>
                  <a:cubicBezTo>
                    <a:pt x="3" y="8"/>
                    <a:pt x="2" y="10"/>
                    <a:pt x="1" y="9"/>
                  </a:cubicBezTo>
                  <a:cubicBezTo>
                    <a:pt x="0" y="8"/>
                    <a:pt x="0" y="6"/>
                    <a:pt x="1" y="5"/>
                  </a:cubicBezTo>
                  <a:cubicBezTo>
                    <a:pt x="1" y="3"/>
                    <a:pt x="2" y="0"/>
                    <a:pt x="3" y="1"/>
                  </a:cubicBezTo>
                  <a:cubicBezTo>
                    <a:pt x="4" y="2"/>
                    <a:pt x="3" y="5"/>
                    <a:pt x="3"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36" name="Freeform 2691">
              <a:extLst>
                <a:ext uri="{FF2B5EF4-FFF2-40B4-BE49-F238E27FC236}">
                  <a16:creationId xmlns:a16="http://schemas.microsoft.com/office/drawing/2014/main" id="{752CF221-F596-3E41-BF6F-230EA985B774}"/>
                </a:ext>
              </a:extLst>
            </p:cNvPr>
            <p:cNvSpPr>
              <a:spLocks noChangeAspect="1"/>
            </p:cNvSpPr>
            <p:nvPr/>
          </p:nvSpPr>
          <p:spPr bwMode="auto">
            <a:xfrm>
              <a:off x="6487159" y="4201317"/>
              <a:ext cx="6939" cy="19429"/>
            </a:xfrm>
            <a:custGeom>
              <a:avLst/>
              <a:gdLst>
                <a:gd name="T0" fmla="*/ 4 w 4"/>
                <a:gd name="T1" fmla="*/ 9 h 11"/>
                <a:gd name="T2" fmla="*/ 1 w 4"/>
                <a:gd name="T3" fmla="*/ 13 h 11"/>
                <a:gd name="T4" fmla="*/ 1 w 4"/>
                <a:gd name="T5" fmla="*/ 8 h 11"/>
                <a:gd name="T6" fmla="*/ 4 w 4"/>
                <a:gd name="T7" fmla="*/ 1 h 11"/>
                <a:gd name="T8" fmla="*/ 4 w 4"/>
                <a:gd name="T9" fmla="*/ 9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7"/>
                  </a:moveTo>
                  <a:cubicBezTo>
                    <a:pt x="3" y="9"/>
                    <a:pt x="2" y="11"/>
                    <a:pt x="1" y="10"/>
                  </a:cubicBezTo>
                  <a:cubicBezTo>
                    <a:pt x="0" y="10"/>
                    <a:pt x="1" y="7"/>
                    <a:pt x="1" y="6"/>
                  </a:cubicBezTo>
                  <a:cubicBezTo>
                    <a:pt x="1" y="4"/>
                    <a:pt x="2" y="0"/>
                    <a:pt x="3" y="1"/>
                  </a:cubicBezTo>
                  <a:cubicBezTo>
                    <a:pt x="4" y="2"/>
                    <a:pt x="4" y="5"/>
                    <a:pt x="3"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37" name="Freeform 2692">
              <a:extLst>
                <a:ext uri="{FF2B5EF4-FFF2-40B4-BE49-F238E27FC236}">
                  <a16:creationId xmlns:a16="http://schemas.microsoft.com/office/drawing/2014/main" id="{BA45B053-4781-EA42-BA4F-0346B88FCA65}"/>
                </a:ext>
              </a:extLst>
            </p:cNvPr>
            <p:cNvSpPr>
              <a:spLocks noChangeAspect="1"/>
            </p:cNvSpPr>
            <p:nvPr/>
          </p:nvSpPr>
          <p:spPr bwMode="auto">
            <a:xfrm>
              <a:off x="6487159" y="4223521"/>
              <a:ext cx="2776" cy="16654"/>
            </a:xfrm>
            <a:custGeom>
              <a:avLst/>
              <a:gdLst>
                <a:gd name="T0" fmla="*/ 2 w 2"/>
                <a:gd name="T1" fmla="*/ 8 h 10"/>
                <a:gd name="T2" fmla="*/ 1 w 2"/>
                <a:gd name="T3" fmla="*/ 12 h 10"/>
                <a:gd name="T4" fmla="*/ 0 w 2"/>
                <a:gd name="T5" fmla="*/ 6 h 10"/>
                <a:gd name="T6" fmla="*/ 1 w 2"/>
                <a:gd name="T7" fmla="*/ 1 h 10"/>
                <a:gd name="T8" fmla="*/ 2 w 2"/>
                <a:gd name="T9" fmla="*/ 8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7"/>
                  </a:moveTo>
                  <a:cubicBezTo>
                    <a:pt x="2" y="8"/>
                    <a:pt x="2" y="10"/>
                    <a:pt x="1" y="10"/>
                  </a:cubicBezTo>
                  <a:cubicBezTo>
                    <a:pt x="0" y="9"/>
                    <a:pt x="0" y="7"/>
                    <a:pt x="0" y="5"/>
                  </a:cubicBezTo>
                  <a:cubicBezTo>
                    <a:pt x="0" y="3"/>
                    <a:pt x="0" y="0"/>
                    <a:pt x="1" y="1"/>
                  </a:cubicBezTo>
                  <a:cubicBezTo>
                    <a:pt x="2" y="1"/>
                    <a:pt x="2" y="5"/>
                    <a:pt x="2"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38" name="Freeform 2693">
              <a:extLst>
                <a:ext uri="{FF2B5EF4-FFF2-40B4-BE49-F238E27FC236}">
                  <a16:creationId xmlns:a16="http://schemas.microsoft.com/office/drawing/2014/main" id="{53C2E227-DBA1-E04B-A5F5-B5E8E4AF14D3}"/>
                </a:ext>
              </a:extLst>
            </p:cNvPr>
            <p:cNvSpPr>
              <a:spLocks noChangeAspect="1"/>
            </p:cNvSpPr>
            <p:nvPr/>
          </p:nvSpPr>
          <p:spPr bwMode="auto">
            <a:xfrm>
              <a:off x="5428269" y="4137480"/>
              <a:ext cx="5551" cy="2776"/>
            </a:xfrm>
            <a:custGeom>
              <a:avLst/>
              <a:gdLst>
                <a:gd name="T0" fmla="*/ 2 w 4"/>
                <a:gd name="T1" fmla="*/ 0 h 2"/>
                <a:gd name="T2" fmla="*/ 3 w 4"/>
                <a:gd name="T3" fmla="*/ 1 h 2"/>
                <a:gd name="T4" fmla="*/ 2 w 4"/>
                <a:gd name="T5" fmla="*/ 2 h 2"/>
                <a:gd name="T6" fmla="*/ 0 w 4"/>
                <a:gd name="T7" fmla="*/ 1 h 2"/>
                <a:gd name="T8" fmla="*/ 2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3" y="1"/>
                  </a:cubicBezTo>
                  <a:cubicBezTo>
                    <a:pt x="3" y="2"/>
                    <a:pt x="3" y="2"/>
                    <a:pt x="2" y="2"/>
                  </a:cubicBezTo>
                  <a:cubicBezTo>
                    <a:pt x="1" y="2"/>
                    <a:pt x="0" y="2"/>
                    <a:pt x="0" y="1"/>
                  </a:cubicBezTo>
                  <a:cubicBezTo>
                    <a:pt x="1" y="0"/>
                    <a:pt x="2"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39" name="Freeform 2694">
              <a:extLst>
                <a:ext uri="{FF2B5EF4-FFF2-40B4-BE49-F238E27FC236}">
                  <a16:creationId xmlns:a16="http://schemas.microsoft.com/office/drawing/2014/main" id="{51F80934-9F1B-CF40-88C5-3A22807BE7D9}"/>
                </a:ext>
              </a:extLst>
            </p:cNvPr>
            <p:cNvSpPr>
              <a:spLocks noChangeAspect="1"/>
            </p:cNvSpPr>
            <p:nvPr/>
          </p:nvSpPr>
          <p:spPr bwMode="auto">
            <a:xfrm>
              <a:off x="6452466" y="3965392"/>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40" name="Freeform 2695">
              <a:extLst>
                <a:ext uri="{FF2B5EF4-FFF2-40B4-BE49-F238E27FC236}">
                  <a16:creationId xmlns:a16="http://schemas.microsoft.com/office/drawing/2014/main" id="{B42ED7C1-66EA-4846-8AD8-E82FFB8AB2D1}"/>
                </a:ext>
              </a:extLst>
            </p:cNvPr>
            <p:cNvSpPr>
              <a:spLocks noChangeAspect="1"/>
            </p:cNvSpPr>
            <p:nvPr/>
          </p:nvSpPr>
          <p:spPr bwMode="auto">
            <a:xfrm>
              <a:off x="6442749" y="3959840"/>
              <a:ext cx="2776" cy="5551"/>
            </a:xfrm>
            <a:custGeom>
              <a:avLst/>
              <a:gdLst>
                <a:gd name="T0" fmla="*/ 2 w 2"/>
                <a:gd name="T1" fmla="*/ 3 h 3"/>
                <a:gd name="T2" fmla="*/ 1 w 2"/>
                <a:gd name="T3" fmla="*/ 4 h 3"/>
                <a:gd name="T4" fmla="*/ 0 w 2"/>
                <a:gd name="T5" fmla="*/ 3 h 3"/>
                <a:gd name="T6" fmla="*/ 0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3"/>
                    <a:pt x="0" y="2"/>
                  </a:cubicBezTo>
                  <a:cubicBezTo>
                    <a:pt x="0" y="2"/>
                    <a:pt x="0" y="0"/>
                    <a:pt x="0" y="0"/>
                  </a:cubicBezTo>
                  <a:cubicBezTo>
                    <a:pt x="1"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41" name="Freeform 2696">
              <a:extLst>
                <a:ext uri="{FF2B5EF4-FFF2-40B4-BE49-F238E27FC236}">
                  <a16:creationId xmlns:a16="http://schemas.microsoft.com/office/drawing/2014/main" id="{F630EC79-DA89-0743-8AEB-E2E26046B204}"/>
                </a:ext>
              </a:extLst>
            </p:cNvPr>
            <p:cNvSpPr>
              <a:spLocks noChangeAspect="1"/>
            </p:cNvSpPr>
            <p:nvPr/>
          </p:nvSpPr>
          <p:spPr bwMode="auto">
            <a:xfrm>
              <a:off x="6444137" y="3968167"/>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3"/>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42" name="Freeform 2697">
              <a:extLst>
                <a:ext uri="{FF2B5EF4-FFF2-40B4-BE49-F238E27FC236}">
                  <a16:creationId xmlns:a16="http://schemas.microsoft.com/office/drawing/2014/main" id="{4221BACE-A959-4240-A9AD-D5F1CAC17466}"/>
                </a:ext>
              </a:extLst>
            </p:cNvPr>
            <p:cNvSpPr>
              <a:spLocks noChangeAspect="1"/>
            </p:cNvSpPr>
            <p:nvPr/>
          </p:nvSpPr>
          <p:spPr bwMode="auto">
            <a:xfrm>
              <a:off x="6434423" y="3959840"/>
              <a:ext cx="5551" cy="13878"/>
            </a:xfrm>
            <a:custGeom>
              <a:avLst/>
              <a:gdLst>
                <a:gd name="T0" fmla="*/ 3 w 4"/>
                <a:gd name="T1" fmla="*/ 5 h 8"/>
                <a:gd name="T2" fmla="*/ 3 w 4"/>
                <a:gd name="T3" fmla="*/ 10 h 8"/>
                <a:gd name="T4" fmla="*/ 1 w 4"/>
                <a:gd name="T5" fmla="*/ 6 h 8"/>
                <a:gd name="T6" fmla="*/ 1 w 4"/>
                <a:gd name="T7" fmla="*/ 0 h 8"/>
                <a:gd name="T8" fmla="*/ 3 w 4"/>
                <a:gd name="T9" fmla="*/ 5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4"/>
                  </a:moveTo>
                  <a:cubicBezTo>
                    <a:pt x="4" y="5"/>
                    <a:pt x="4" y="8"/>
                    <a:pt x="3" y="8"/>
                  </a:cubicBezTo>
                  <a:cubicBezTo>
                    <a:pt x="2" y="8"/>
                    <a:pt x="1" y="7"/>
                    <a:pt x="1" y="5"/>
                  </a:cubicBezTo>
                  <a:cubicBezTo>
                    <a:pt x="0" y="4"/>
                    <a:pt x="0" y="1"/>
                    <a:pt x="1" y="0"/>
                  </a:cubicBezTo>
                  <a:cubicBezTo>
                    <a:pt x="2" y="0"/>
                    <a:pt x="3" y="2"/>
                    <a:pt x="3"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43" name="Oval 2698">
              <a:extLst>
                <a:ext uri="{FF2B5EF4-FFF2-40B4-BE49-F238E27FC236}">
                  <a16:creationId xmlns:a16="http://schemas.microsoft.com/office/drawing/2014/main" id="{4002D16F-CD8B-1B44-984A-C0241CB89D0D}"/>
                </a:ext>
              </a:extLst>
            </p:cNvPr>
            <p:cNvSpPr>
              <a:spLocks noChangeAspect="1" noChangeArrowheads="1"/>
            </p:cNvSpPr>
            <p:nvPr/>
          </p:nvSpPr>
          <p:spPr bwMode="auto">
            <a:xfrm>
              <a:off x="5655868" y="4220748"/>
              <a:ext cx="5551" cy="2776"/>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244" name="Oval 2699">
              <a:extLst>
                <a:ext uri="{FF2B5EF4-FFF2-40B4-BE49-F238E27FC236}">
                  <a16:creationId xmlns:a16="http://schemas.microsoft.com/office/drawing/2014/main" id="{BB9F0B2A-76ED-7548-B520-1CE70AF7C16A}"/>
                </a:ext>
              </a:extLst>
            </p:cNvPr>
            <p:cNvSpPr>
              <a:spLocks noChangeAspect="1" noChangeArrowheads="1"/>
            </p:cNvSpPr>
            <p:nvPr/>
          </p:nvSpPr>
          <p:spPr bwMode="auto">
            <a:xfrm>
              <a:off x="6610673" y="4320668"/>
              <a:ext cx="2776" cy="4164"/>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245" name="Freeform 2700">
              <a:extLst>
                <a:ext uri="{FF2B5EF4-FFF2-40B4-BE49-F238E27FC236}">
                  <a16:creationId xmlns:a16="http://schemas.microsoft.com/office/drawing/2014/main" id="{2C473C93-3040-F744-AFFD-39B68888CBBC}"/>
                </a:ext>
              </a:extLst>
            </p:cNvPr>
            <p:cNvSpPr>
              <a:spLocks noChangeAspect="1"/>
            </p:cNvSpPr>
            <p:nvPr/>
          </p:nvSpPr>
          <p:spPr bwMode="auto">
            <a:xfrm>
              <a:off x="6598184" y="4215197"/>
              <a:ext cx="5551" cy="2776"/>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1" y="0"/>
                    <a:pt x="1" y="0"/>
                  </a:cubicBezTo>
                  <a:cubicBezTo>
                    <a:pt x="2" y="0"/>
                    <a:pt x="3" y="0"/>
                    <a:pt x="3" y="1"/>
                  </a:cubicBezTo>
                  <a:cubicBezTo>
                    <a:pt x="3"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46" name="Freeform 2701">
              <a:extLst>
                <a:ext uri="{FF2B5EF4-FFF2-40B4-BE49-F238E27FC236}">
                  <a16:creationId xmlns:a16="http://schemas.microsoft.com/office/drawing/2014/main" id="{2897AF49-59CD-174B-A95B-85AFB846262C}"/>
                </a:ext>
              </a:extLst>
            </p:cNvPr>
            <p:cNvSpPr>
              <a:spLocks noChangeAspect="1"/>
            </p:cNvSpPr>
            <p:nvPr/>
          </p:nvSpPr>
          <p:spPr bwMode="auto">
            <a:xfrm>
              <a:off x="6606510" y="4230462"/>
              <a:ext cx="4164" cy="4164"/>
            </a:xfrm>
            <a:custGeom>
              <a:avLst/>
              <a:gdLst>
                <a:gd name="T0" fmla="*/ 3 w 2"/>
                <a:gd name="T1" fmla="*/ 2 h 3"/>
                <a:gd name="T2" fmla="*/ 2 w 2"/>
                <a:gd name="T3" fmla="*/ 2 h 3"/>
                <a:gd name="T4" fmla="*/ 0 w 2"/>
                <a:gd name="T5" fmla="*/ 1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2"/>
                  </a:cubicBezTo>
                  <a:cubicBezTo>
                    <a:pt x="1" y="2"/>
                    <a:pt x="0" y="2"/>
                    <a:pt x="0" y="1"/>
                  </a:cubicBezTo>
                  <a:cubicBezTo>
                    <a:pt x="0" y="1"/>
                    <a:pt x="1"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47" name="Freeform 2702">
              <a:extLst>
                <a:ext uri="{FF2B5EF4-FFF2-40B4-BE49-F238E27FC236}">
                  <a16:creationId xmlns:a16="http://schemas.microsoft.com/office/drawing/2014/main" id="{2CE6C537-122C-8F4F-B436-6FAEE57C3058}"/>
                </a:ext>
              </a:extLst>
            </p:cNvPr>
            <p:cNvSpPr>
              <a:spLocks noChangeAspect="1"/>
            </p:cNvSpPr>
            <p:nvPr/>
          </p:nvSpPr>
          <p:spPr bwMode="auto">
            <a:xfrm>
              <a:off x="6610673" y="4242951"/>
              <a:ext cx="2776" cy="5551"/>
            </a:xfrm>
            <a:custGeom>
              <a:avLst/>
              <a:gdLst>
                <a:gd name="T0" fmla="*/ 1 w 2"/>
                <a:gd name="T1" fmla="*/ 3 h 3"/>
                <a:gd name="T2" fmla="*/ 1 w 2"/>
                <a:gd name="T3" fmla="*/ 4 h 3"/>
                <a:gd name="T4" fmla="*/ 0 w 2"/>
                <a:gd name="T5" fmla="*/ 3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48" name="Freeform 2703">
              <a:extLst>
                <a:ext uri="{FF2B5EF4-FFF2-40B4-BE49-F238E27FC236}">
                  <a16:creationId xmlns:a16="http://schemas.microsoft.com/office/drawing/2014/main" id="{0EBEB640-6F7B-6D40-96DC-C3B16C1C2CC6}"/>
                </a:ext>
              </a:extLst>
            </p:cNvPr>
            <p:cNvSpPr>
              <a:spLocks noChangeAspect="1"/>
            </p:cNvSpPr>
            <p:nvPr/>
          </p:nvSpPr>
          <p:spPr bwMode="auto">
            <a:xfrm>
              <a:off x="6602348" y="4220748"/>
              <a:ext cx="2776" cy="2776"/>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0"/>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49" name="Freeform 2704">
              <a:extLst>
                <a:ext uri="{FF2B5EF4-FFF2-40B4-BE49-F238E27FC236}">
                  <a16:creationId xmlns:a16="http://schemas.microsoft.com/office/drawing/2014/main" id="{0F27FBC2-0CA8-F749-8576-7DE73FD8D453}"/>
                </a:ext>
              </a:extLst>
            </p:cNvPr>
            <p:cNvSpPr>
              <a:spLocks noChangeAspect="1"/>
            </p:cNvSpPr>
            <p:nvPr/>
          </p:nvSpPr>
          <p:spPr bwMode="auto">
            <a:xfrm>
              <a:off x="6605122" y="4266545"/>
              <a:ext cx="4164" cy="4164"/>
            </a:xfrm>
            <a:custGeom>
              <a:avLst/>
              <a:gdLst>
                <a:gd name="T0" fmla="*/ 2 w 2"/>
                <a:gd name="T1" fmla="*/ 2 h 2"/>
                <a:gd name="T2" fmla="*/ 2 w 2"/>
                <a:gd name="T3" fmla="*/ 3 h 2"/>
                <a:gd name="T4" fmla="*/ 0 w 2"/>
                <a:gd name="T5" fmla="*/ 2 h 2"/>
                <a:gd name="T6" fmla="*/ 2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1" y="2"/>
                  </a:cubicBezTo>
                  <a:cubicBezTo>
                    <a:pt x="0" y="2"/>
                    <a:pt x="0" y="2"/>
                    <a:pt x="0" y="1"/>
                  </a:cubicBezTo>
                  <a:cubicBezTo>
                    <a:pt x="0" y="1"/>
                    <a:pt x="0" y="0"/>
                    <a:pt x="1" y="0"/>
                  </a:cubicBezTo>
                  <a:cubicBezTo>
                    <a:pt x="2"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50" name="Freeform 2705">
              <a:extLst>
                <a:ext uri="{FF2B5EF4-FFF2-40B4-BE49-F238E27FC236}">
                  <a16:creationId xmlns:a16="http://schemas.microsoft.com/office/drawing/2014/main" id="{928B7288-A0CD-844E-93D6-E7F9DB0F1DCD}"/>
                </a:ext>
              </a:extLst>
            </p:cNvPr>
            <p:cNvSpPr>
              <a:spLocks noChangeAspect="1"/>
            </p:cNvSpPr>
            <p:nvPr/>
          </p:nvSpPr>
          <p:spPr bwMode="auto">
            <a:xfrm>
              <a:off x="6509364" y="4320668"/>
              <a:ext cx="4164" cy="4164"/>
            </a:xfrm>
            <a:custGeom>
              <a:avLst/>
              <a:gdLst>
                <a:gd name="T0" fmla="*/ 2 w 3"/>
                <a:gd name="T1" fmla="*/ 2 h 3"/>
                <a:gd name="T2" fmla="*/ 2 w 3"/>
                <a:gd name="T3" fmla="*/ 3 h 3"/>
                <a:gd name="T4" fmla="*/ 1 w 3"/>
                <a:gd name="T5" fmla="*/ 2 h 3"/>
                <a:gd name="T6" fmla="*/ 1 w 3"/>
                <a:gd name="T7" fmla="*/ 0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2" y="3"/>
                    <a:pt x="2" y="3"/>
                  </a:cubicBezTo>
                  <a:cubicBezTo>
                    <a:pt x="1" y="3"/>
                    <a:pt x="1" y="2"/>
                    <a:pt x="1"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51" name="Freeform 2706">
              <a:extLst>
                <a:ext uri="{FF2B5EF4-FFF2-40B4-BE49-F238E27FC236}">
                  <a16:creationId xmlns:a16="http://schemas.microsoft.com/office/drawing/2014/main" id="{3E2EE41F-2A20-744B-9382-46E392F9B9B2}"/>
                </a:ext>
              </a:extLst>
            </p:cNvPr>
            <p:cNvSpPr>
              <a:spLocks noChangeAspect="1"/>
            </p:cNvSpPr>
            <p:nvPr/>
          </p:nvSpPr>
          <p:spPr bwMode="auto">
            <a:xfrm>
              <a:off x="6502425" y="4313730"/>
              <a:ext cx="2776" cy="2776"/>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52" name="Freeform 2707">
              <a:extLst>
                <a:ext uri="{FF2B5EF4-FFF2-40B4-BE49-F238E27FC236}">
                  <a16:creationId xmlns:a16="http://schemas.microsoft.com/office/drawing/2014/main" id="{A524D9A3-3BD6-DF4D-846E-BBBC12CEAC23}"/>
                </a:ext>
              </a:extLst>
            </p:cNvPr>
            <p:cNvSpPr>
              <a:spLocks noChangeAspect="1"/>
            </p:cNvSpPr>
            <p:nvPr/>
          </p:nvSpPr>
          <p:spPr bwMode="auto">
            <a:xfrm>
              <a:off x="6512139" y="4334546"/>
              <a:ext cx="2776" cy="5551"/>
            </a:xfrm>
            <a:custGeom>
              <a:avLst/>
              <a:gdLst>
                <a:gd name="T0" fmla="*/ 1 w 2"/>
                <a:gd name="T1" fmla="*/ 3 h 3"/>
                <a:gd name="T2" fmla="*/ 0 w 2"/>
                <a:gd name="T3" fmla="*/ 4 h 3"/>
                <a:gd name="T4" fmla="*/ 0 w 2"/>
                <a:gd name="T5" fmla="*/ 1 h 3"/>
                <a:gd name="T6" fmla="*/ 1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3"/>
                  </a:cubicBezTo>
                  <a:cubicBezTo>
                    <a:pt x="0" y="2"/>
                    <a:pt x="0" y="2"/>
                    <a:pt x="0" y="1"/>
                  </a:cubicBezTo>
                  <a:cubicBezTo>
                    <a:pt x="0" y="1"/>
                    <a:pt x="1" y="0"/>
                    <a:pt x="1" y="1"/>
                  </a:cubicBezTo>
                  <a:cubicBezTo>
                    <a:pt x="2" y="1"/>
                    <a:pt x="1"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53" name="Freeform 2708">
              <a:extLst>
                <a:ext uri="{FF2B5EF4-FFF2-40B4-BE49-F238E27FC236}">
                  <a16:creationId xmlns:a16="http://schemas.microsoft.com/office/drawing/2014/main" id="{73039316-4639-F34F-B95A-CD1B6A0C6F1B}"/>
                </a:ext>
              </a:extLst>
            </p:cNvPr>
            <p:cNvSpPr>
              <a:spLocks noChangeAspect="1"/>
            </p:cNvSpPr>
            <p:nvPr/>
          </p:nvSpPr>
          <p:spPr bwMode="auto">
            <a:xfrm>
              <a:off x="6492709" y="4290137"/>
              <a:ext cx="1388" cy="2776"/>
            </a:xfrm>
            <a:custGeom>
              <a:avLst/>
              <a:gdLst>
                <a:gd name="T0" fmla="*/ 1 w 1"/>
                <a:gd name="T1" fmla="*/ 1 h 2"/>
                <a:gd name="T2" fmla="*/ 1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1" y="2"/>
                  </a:cubicBezTo>
                  <a:cubicBezTo>
                    <a:pt x="0" y="2"/>
                    <a:pt x="0" y="2"/>
                    <a:pt x="0" y="1"/>
                  </a:cubicBezTo>
                  <a:cubicBezTo>
                    <a:pt x="0" y="1"/>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54" name="Freeform 2709">
              <a:extLst>
                <a:ext uri="{FF2B5EF4-FFF2-40B4-BE49-F238E27FC236}">
                  <a16:creationId xmlns:a16="http://schemas.microsoft.com/office/drawing/2014/main" id="{CF9C1FC1-16BB-A048-979C-4B6FA7104C1A}"/>
                </a:ext>
              </a:extLst>
            </p:cNvPr>
            <p:cNvSpPr>
              <a:spLocks noChangeAspect="1"/>
            </p:cNvSpPr>
            <p:nvPr/>
          </p:nvSpPr>
          <p:spPr bwMode="auto">
            <a:xfrm>
              <a:off x="6513528" y="4313729"/>
              <a:ext cx="5551" cy="9715"/>
            </a:xfrm>
            <a:custGeom>
              <a:avLst/>
              <a:gdLst>
                <a:gd name="T0" fmla="*/ 3 w 3"/>
                <a:gd name="T1" fmla="*/ 4 h 6"/>
                <a:gd name="T2" fmla="*/ 3 w 3"/>
                <a:gd name="T3" fmla="*/ 6 h 6"/>
                <a:gd name="T4" fmla="*/ 1 w 3"/>
                <a:gd name="T5" fmla="*/ 5 h 6"/>
                <a:gd name="T6" fmla="*/ 1 w 3"/>
                <a:gd name="T7" fmla="*/ 1 h 6"/>
                <a:gd name="T8" fmla="*/ 3 w 3"/>
                <a:gd name="T9" fmla="*/ 4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3"/>
                  </a:moveTo>
                  <a:cubicBezTo>
                    <a:pt x="3" y="4"/>
                    <a:pt x="3" y="5"/>
                    <a:pt x="2" y="5"/>
                  </a:cubicBezTo>
                  <a:cubicBezTo>
                    <a:pt x="2" y="6"/>
                    <a:pt x="1" y="4"/>
                    <a:pt x="1" y="4"/>
                  </a:cubicBezTo>
                  <a:cubicBezTo>
                    <a:pt x="1" y="3"/>
                    <a:pt x="0" y="1"/>
                    <a:pt x="1" y="1"/>
                  </a:cubicBezTo>
                  <a:cubicBezTo>
                    <a:pt x="1" y="0"/>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55" name="Freeform 2710">
              <a:extLst>
                <a:ext uri="{FF2B5EF4-FFF2-40B4-BE49-F238E27FC236}">
                  <a16:creationId xmlns:a16="http://schemas.microsoft.com/office/drawing/2014/main" id="{8A513A89-841D-F847-A0D1-3AAFEBB51637}"/>
                </a:ext>
              </a:extLst>
            </p:cNvPr>
            <p:cNvSpPr>
              <a:spLocks noChangeAspect="1"/>
            </p:cNvSpPr>
            <p:nvPr/>
          </p:nvSpPr>
          <p:spPr bwMode="auto">
            <a:xfrm>
              <a:off x="6487159" y="4251278"/>
              <a:ext cx="2776" cy="6939"/>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4"/>
                  </a:cubicBezTo>
                  <a:cubicBezTo>
                    <a:pt x="0" y="4"/>
                    <a:pt x="0" y="3"/>
                    <a:pt x="0" y="2"/>
                  </a:cubicBezTo>
                  <a:cubicBezTo>
                    <a:pt x="0" y="2"/>
                    <a:pt x="0" y="0"/>
                    <a:pt x="1" y="0"/>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56" name="Freeform 2711">
              <a:extLst>
                <a:ext uri="{FF2B5EF4-FFF2-40B4-BE49-F238E27FC236}">
                  <a16:creationId xmlns:a16="http://schemas.microsoft.com/office/drawing/2014/main" id="{8BA1A55B-451A-6F45-AFC3-C76DF7705FA9}"/>
                </a:ext>
              </a:extLst>
            </p:cNvPr>
            <p:cNvSpPr>
              <a:spLocks noChangeAspect="1"/>
            </p:cNvSpPr>
            <p:nvPr/>
          </p:nvSpPr>
          <p:spPr bwMode="auto">
            <a:xfrm>
              <a:off x="6495486" y="4222134"/>
              <a:ext cx="6939" cy="6939"/>
            </a:xfrm>
            <a:custGeom>
              <a:avLst/>
              <a:gdLst>
                <a:gd name="T0" fmla="*/ 4 w 4"/>
                <a:gd name="T1" fmla="*/ 3 h 4"/>
                <a:gd name="T2" fmla="*/ 4 w 4"/>
                <a:gd name="T3" fmla="*/ 4 h 4"/>
                <a:gd name="T4" fmla="*/ 1 w 4"/>
                <a:gd name="T5" fmla="*/ 4 h 4"/>
                <a:gd name="T6" fmla="*/ 1 w 4"/>
                <a:gd name="T7" fmla="*/ 1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1" y="3"/>
                  </a:cubicBezTo>
                  <a:cubicBezTo>
                    <a:pt x="1" y="3"/>
                    <a:pt x="0" y="2"/>
                    <a:pt x="1" y="1"/>
                  </a:cubicBezTo>
                  <a:cubicBezTo>
                    <a:pt x="1"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57" name="Freeform 2712">
              <a:extLst>
                <a:ext uri="{FF2B5EF4-FFF2-40B4-BE49-F238E27FC236}">
                  <a16:creationId xmlns:a16="http://schemas.microsoft.com/office/drawing/2014/main" id="{70C4A980-9D76-F041-9F87-BB8A58BFA7BD}"/>
                </a:ext>
              </a:extLst>
            </p:cNvPr>
            <p:cNvSpPr>
              <a:spLocks noChangeAspect="1"/>
            </p:cNvSpPr>
            <p:nvPr/>
          </p:nvSpPr>
          <p:spPr bwMode="auto">
            <a:xfrm>
              <a:off x="5619785" y="4258216"/>
              <a:ext cx="5551" cy="5551"/>
            </a:xfrm>
            <a:custGeom>
              <a:avLst/>
              <a:gdLst>
                <a:gd name="T0" fmla="*/ 3 w 4"/>
                <a:gd name="T1" fmla="*/ 0 h 3"/>
                <a:gd name="T2" fmla="*/ 4 w 4"/>
                <a:gd name="T3" fmla="*/ 1 h 3"/>
                <a:gd name="T4" fmla="*/ 2 w 4"/>
                <a:gd name="T5" fmla="*/ 4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3" y="0"/>
                    <a:pt x="4" y="1"/>
                    <a:pt x="4" y="1"/>
                  </a:cubicBezTo>
                  <a:cubicBezTo>
                    <a:pt x="4" y="2"/>
                    <a:pt x="3" y="3"/>
                    <a:pt x="2" y="3"/>
                  </a:cubicBezTo>
                  <a:cubicBezTo>
                    <a:pt x="1" y="3"/>
                    <a:pt x="0" y="2"/>
                    <a:pt x="0" y="1"/>
                  </a:cubicBezTo>
                  <a:cubicBezTo>
                    <a:pt x="0" y="0"/>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58" name="Freeform 2713">
              <a:extLst>
                <a:ext uri="{FF2B5EF4-FFF2-40B4-BE49-F238E27FC236}">
                  <a16:creationId xmlns:a16="http://schemas.microsoft.com/office/drawing/2014/main" id="{41F7CB8E-E7C3-8A48-B188-7A3D73DFB4B2}"/>
                </a:ext>
              </a:extLst>
            </p:cNvPr>
            <p:cNvSpPr>
              <a:spLocks noChangeAspect="1"/>
            </p:cNvSpPr>
            <p:nvPr/>
          </p:nvSpPr>
          <p:spPr bwMode="auto">
            <a:xfrm>
              <a:off x="5447699" y="4802234"/>
              <a:ext cx="158209" cy="338623"/>
            </a:xfrm>
            <a:custGeom>
              <a:avLst/>
              <a:gdLst>
                <a:gd name="T0" fmla="*/ 102 w 95"/>
                <a:gd name="T1" fmla="*/ 16 h 204"/>
                <a:gd name="T2" fmla="*/ 112 w 95"/>
                <a:gd name="T3" fmla="*/ 50 h 204"/>
                <a:gd name="T4" fmla="*/ 110 w 95"/>
                <a:gd name="T5" fmla="*/ 72 h 204"/>
                <a:gd name="T6" fmla="*/ 100 w 95"/>
                <a:gd name="T7" fmla="*/ 67 h 204"/>
                <a:gd name="T8" fmla="*/ 97 w 95"/>
                <a:gd name="T9" fmla="*/ 99 h 204"/>
                <a:gd name="T10" fmla="*/ 91 w 95"/>
                <a:gd name="T11" fmla="*/ 128 h 204"/>
                <a:gd name="T12" fmla="*/ 78 w 95"/>
                <a:gd name="T13" fmla="*/ 163 h 204"/>
                <a:gd name="T14" fmla="*/ 65 w 95"/>
                <a:gd name="T15" fmla="*/ 209 h 204"/>
                <a:gd name="T16" fmla="*/ 50 w 95"/>
                <a:gd name="T17" fmla="*/ 236 h 204"/>
                <a:gd name="T18" fmla="*/ 36 w 95"/>
                <a:gd name="T19" fmla="*/ 243 h 204"/>
                <a:gd name="T20" fmla="*/ 5 w 95"/>
                <a:gd name="T21" fmla="*/ 222 h 204"/>
                <a:gd name="T22" fmla="*/ 7 w 95"/>
                <a:gd name="T23" fmla="*/ 205 h 204"/>
                <a:gd name="T24" fmla="*/ 0 w 95"/>
                <a:gd name="T25" fmla="*/ 179 h 204"/>
                <a:gd name="T26" fmla="*/ 10 w 95"/>
                <a:gd name="T27" fmla="*/ 164 h 204"/>
                <a:gd name="T28" fmla="*/ 18 w 95"/>
                <a:gd name="T29" fmla="*/ 146 h 204"/>
                <a:gd name="T30" fmla="*/ 16 w 95"/>
                <a:gd name="T31" fmla="*/ 126 h 204"/>
                <a:gd name="T32" fmla="*/ 13 w 95"/>
                <a:gd name="T33" fmla="*/ 108 h 204"/>
                <a:gd name="T34" fmla="*/ 13 w 95"/>
                <a:gd name="T35" fmla="*/ 98 h 204"/>
                <a:gd name="T36" fmla="*/ 23 w 95"/>
                <a:gd name="T37" fmla="*/ 74 h 204"/>
                <a:gd name="T38" fmla="*/ 36 w 95"/>
                <a:gd name="T39" fmla="*/ 72 h 204"/>
                <a:gd name="T40" fmla="*/ 48 w 95"/>
                <a:gd name="T41" fmla="*/ 69 h 204"/>
                <a:gd name="T42" fmla="*/ 52 w 95"/>
                <a:gd name="T43" fmla="*/ 63 h 204"/>
                <a:gd name="T44" fmla="*/ 62 w 95"/>
                <a:gd name="T45" fmla="*/ 60 h 204"/>
                <a:gd name="T46" fmla="*/ 67 w 95"/>
                <a:gd name="T47" fmla="*/ 57 h 204"/>
                <a:gd name="T48" fmla="*/ 76 w 95"/>
                <a:gd name="T49" fmla="*/ 53 h 204"/>
                <a:gd name="T50" fmla="*/ 72 w 95"/>
                <a:gd name="T51" fmla="*/ 44 h 204"/>
                <a:gd name="T52" fmla="*/ 77 w 95"/>
                <a:gd name="T53" fmla="*/ 41 h 204"/>
                <a:gd name="T54" fmla="*/ 74 w 95"/>
                <a:gd name="T55" fmla="*/ 28 h 204"/>
                <a:gd name="T56" fmla="*/ 82 w 95"/>
                <a:gd name="T57" fmla="*/ 29 h 204"/>
                <a:gd name="T58" fmla="*/ 89 w 95"/>
                <a:gd name="T59" fmla="*/ 20 h 204"/>
                <a:gd name="T60" fmla="*/ 86 w 95"/>
                <a:gd name="T61" fmla="*/ 10 h 204"/>
                <a:gd name="T62" fmla="*/ 97 w 95"/>
                <a:gd name="T63" fmla="*/ 1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204"/>
                <a:gd name="T98" fmla="*/ 95 w 95"/>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204">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59" name="Freeform 2714">
              <a:extLst>
                <a:ext uri="{FF2B5EF4-FFF2-40B4-BE49-F238E27FC236}">
                  <a16:creationId xmlns:a16="http://schemas.microsoft.com/office/drawing/2014/main" id="{46E7BEF0-1D91-AB44-BEBE-7951281C8E42}"/>
                </a:ext>
              </a:extLst>
            </p:cNvPr>
            <p:cNvSpPr>
              <a:spLocks noChangeAspect="1"/>
            </p:cNvSpPr>
            <p:nvPr/>
          </p:nvSpPr>
          <p:spPr bwMode="auto">
            <a:xfrm>
              <a:off x="5453249" y="4789746"/>
              <a:ext cx="4164" cy="9715"/>
            </a:xfrm>
            <a:custGeom>
              <a:avLst/>
              <a:gdLst>
                <a:gd name="T0" fmla="*/ 1 w 3"/>
                <a:gd name="T1" fmla="*/ 0 h 6"/>
                <a:gd name="T2" fmla="*/ 0 w 3"/>
                <a:gd name="T3" fmla="*/ 4 h 6"/>
                <a:gd name="T4" fmla="*/ 1 w 3"/>
                <a:gd name="T5" fmla="*/ 7 h 6"/>
                <a:gd name="T6" fmla="*/ 2 w 3"/>
                <a:gd name="T7" fmla="*/ 4 h 6"/>
                <a:gd name="T8" fmla="*/ 1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0" y="0"/>
                    <a:pt x="0" y="2"/>
                    <a:pt x="0" y="3"/>
                  </a:cubicBezTo>
                  <a:cubicBezTo>
                    <a:pt x="0" y="4"/>
                    <a:pt x="0" y="6"/>
                    <a:pt x="1" y="6"/>
                  </a:cubicBezTo>
                  <a:cubicBezTo>
                    <a:pt x="3" y="6"/>
                    <a:pt x="2" y="4"/>
                    <a:pt x="2" y="3"/>
                  </a:cubicBezTo>
                  <a:cubicBezTo>
                    <a:pt x="2" y="2"/>
                    <a:pt x="2"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60" name="Freeform 2715">
              <a:extLst>
                <a:ext uri="{FF2B5EF4-FFF2-40B4-BE49-F238E27FC236}">
                  <a16:creationId xmlns:a16="http://schemas.microsoft.com/office/drawing/2014/main" id="{B508213A-DF5F-244A-B998-45A357E22756}"/>
                </a:ext>
              </a:extLst>
            </p:cNvPr>
            <p:cNvSpPr>
              <a:spLocks noChangeAspect="1"/>
            </p:cNvSpPr>
            <p:nvPr/>
          </p:nvSpPr>
          <p:spPr bwMode="auto">
            <a:xfrm>
              <a:off x="5474067" y="4803623"/>
              <a:ext cx="8327" cy="9715"/>
            </a:xfrm>
            <a:custGeom>
              <a:avLst/>
              <a:gdLst>
                <a:gd name="T0" fmla="*/ 1 w 5"/>
                <a:gd name="T1" fmla="*/ 1 h 6"/>
                <a:gd name="T2" fmla="*/ 1 w 5"/>
                <a:gd name="T3" fmla="*/ 4 h 6"/>
                <a:gd name="T4" fmla="*/ 4 w 5"/>
                <a:gd name="T5" fmla="*/ 7 h 6"/>
                <a:gd name="T6" fmla="*/ 4 w 5"/>
                <a:gd name="T7" fmla="*/ 2 h 6"/>
                <a:gd name="T8" fmla="*/ 1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1"/>
                    <a:pt x="0" y="2"/>
                    <a:pt x="1" y="3"/>
                  </a:cubicBezTo>
                  <a:cubicBezTo>
                    <a:pt x="1" y="4"/>
                    <a:pt x="2" y="6"/>
                    <a:pt x="3" y="6"/>
                  </a:cubicBezTo>
                  <a:cubicBezTo>
                    <a:pt x="5" y="5"/>
                    <a:pt x="4" y="3"/>
                    <a:pt x="3" y="2"/>
                  </a:cubicBezTo>
                  <a:cubicBezTo>
                    <a:pt x="3" y="1"/>
                    <a:pt x="2"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61" name="Freeform 2716">
              <a:extLst>
                <a:ext uri="{FF2B5EF4-FFF2-40B4-BE49-F238E27FC236}">
                  <a16:creationId xmlns:a16="http://schemas.microsoft.com/office/drawing/2014/main" id="{BB05866E-FD09-3A4F-8F43-B44CC204455F}"/>
                </a:ext>
              </a:extLst>
            </p:cNvPr>
            <p:cNvSpPr>
              <a:spLocks noChangeAspect="1"/>
            </p:cNvSpPr>
            <p:nvPr/>
          </p:nvSpPr>
          <p:spPr bwMode="auto">
            <a:xfrm>
              <a:off x="5490721" y="4818889"/>
              <a:ext cx="8327" cy="9715"/>
            </a:xfrm>
            <a:custGeom>
              <a:avLst/>
              <a:gdLst>
                <a:gd name="T0" fmla="*/ 1 w 5"/>
                <a:gd name="T1" fmla="*/ 0 h 6"/>
                <a:gd name="T2" fmla="*/ 1 w 5"/>
                <a:gd name="T3" fmla="*/ 4 h 6"/>
                <a:gd name="T4" fmla="*/ 4 w 5"/>
                <a:gd name="T5" fmla="*/ 7 h 6"/>
                <a:gd name="T6" fmla="*/ 4 w 5"/>
                <a:gd name="T7" fmla="*/ 2 h 6"/>
                <a:gd name="T8" fmla="*/ 1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0"/>
                  </a:moveTo>
                  <a:cubicBezTo>
                    <a:pt x="0" y="1"/>
                    <a:pt x="0" y="2"/>
                    <a:pt x="1" y="3"/>
                  </a:cubicBezTo>
                  <a:cubicBezTo>
                    <a:pt x="1" y="4"/>
                    <a:pt x="2" y="6"/>
                    <a:pt x="3" y="6"/>
                  </a:cubicBezTo>
                  <a:cubicBezTo>
                    <a:pt x="5" y="5"/>
                    <a:pt x="4" y="3"/>
                    <a:pt x="3" y="2"/>
                  </a:cubicBezTo>
                  <a:cubicBezTo>
                    <a:pt x="3" y="1"/>
                    <a:pt x="2"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62" name="Freeform 2717">
              <a:extLst>
                <a:ext uri="{FF2B5EF4-FFF2-40B4-BE49-F238E27FC236}">
                  <a16:creationId xmlns:a16="http://schemas.microsoft.com/office/drawing/2014/main" id="{73E4B377-AD4B-5947-B5C7-90D85D5959D0}"/>
                </a:ext>
              </a:extLst>
            </p:cNvPr>
            <p:cNvSpPr>
              <a:spLocks noChangeAspect="1"/>
            </p:cNvSpPr>
            <p:nvPr/>
          </p:nvSpPr>
          <p:spPr bwMode="auto">
            <a:xfrm>
              <a:off x="5555947" y="4828601"/>
              <a:ext cx="6939" cy="11102"/>
            </a:xfrm>
            <a:custGeom>
              <a:avLst/>
              <a:gdLst>
                <a:gd name="T0" fmla="*/ 0 w 4"/>
                <a:gd name="T1" fmla="*/ 1 h 7"/>
                <a:gd name="T2" fmla="*/ 0 w 4"/>
                <a:gd name="T3" fmla="*/ 3 h 7"/>
                <a:gd name="T4" fmla="*/ 4 w 4"/>
                <a:gd name="T5" fmla="*/ 7 h 7"/>
                <a:gd name="T6" fmla="*/ 4 w 4"/>
                <a:gd name="T7" fmla="*/ 2 h 7"/>
                <a:gd name="T8" fmla="*/ 0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cubicBezTo>
                    <a:pt x="0" y="1"/>
                    <a:pt x="0" y="3"/>
                    <a:pt x="0" y="3"/>
                  </a:cubicBezTo>
                  <a:cubicBezTo>
                    <a:pt x="1" y="5"/>
                    <a:pt x="2" y="7"/>
                    <a:pt x="3" y="6"/>
                  </a:cubicBezTo>
                  <a:cubicBezTo>
                    <a:pt x="4" y="5"/>
                    <a:pt x="3" y="3"/>
                    <a:pt x="3" y="2"/>
                  </a:cubicBezTo>
                  <a:cubicBezTo>
                    <a:pt x="2" y="1"/>
                    <a:pt x="1" y="0"/>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63" name="Freeform 2718">
              <a:extLst>
                <a:ext uri="{FF2B5EF4-FFF2-40B4-BE49-F238E27FC236}">
                  <a16:creationId xmlns:a16="http://schemas.microsoft.com/office/drawing/2014/main" id="{84D9AFF3-F213-9146-BBBB-9624C71365B6}"/>
                </a:ext>
              </a:extLst>
            </p:cNvPr>
            <p:cNvSpPr>
              <a:spLocks noChangeAspect="1"/>
            </p:cNvSpPr>
            <p:nvPr/>
          </p:nvSpPr>
          <p:spPr bwMode="auto">
            <a:xfrm>
              <a:off x="5743300" y="4996526"/>
              <a:ext cx="9715" cy="19429"/>
            </a:xfrm>
            <a:custGeom>
              <a:avLst/>
              <a:gdLst>
                <a:gd name="T0" fmla="*/ 4 w 6"/>
                <a:gd name="T1" fmla="*/ 1 h 12"/>
                <a:gd name="T2" fmla="*/ 7 w 6"/>
                <a:gd name="T3" fmla="*/ 8 h 12"/>
                <a:gd name="T4" fmla="*/ 4 w 6"/>
                <a:gd name="T5" fmla="*/ 13 h 12"/>
                <a:gd name="T6" fmla="*/ 0 w 6"/>
                <a:gd name="T7" fmla="*/ 7 h 12"/>
                <a:gd name="T8" fmla="*/ 4 w 6"/>
                <a:gd name="T9" fmla="*/ 1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3" y="1"/>
                  </a:moveTo>
                  <a:cubicBezTo>
                    <a:pt x="6" y="1"/>
                    <a:pt x="6" y="5"/>
                    <a:pt x="6" y="7"/>
                  </a:cubicBezTo>
                  <a:cubicBezTo>
                    <a:pt x="6" y="9"/>
                    <a:pt x="5" y="12"/>
                    <a:pt x="3" y="11"/>
                  </a:cubicBezTo>
                  <a:cubicBezTo>
                    <a:pt x="1" y="11"/>
                    <a:pt x="0" y="8"/>
                    <a:pt x="0" y="6"/>
                  </a:cubicBezTo>
                  <a:cubicBezTo>
                    <a:pt x="0" y="4"/>
                    <a:pt x="1"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64" name="Freeform 2719">
              <a:extLst>
                <a:ext uri="{FF2B5EF4-FFF2-40B4-BE49-F238E27FC236}">
                  <a16:creationId xmlns:a16="http://schemas.microsoft.com/office/drawing/2014/main" id="{8974CF2C-7C5E-2A46-8184-6A9ADD771C48}"/>
                </a:ext>
              </a:extLst>
            </p:cNvPr>
            <p:cNvSpPr>
              <a:spLocks noChangeAspect="1"/>
            </p:cNvSpPr>
            <p:nvPr/>
          </p:nvSpPr>
          <p:spPr bwMode="auto">
            <a:xfrm>
              <a:off x="5698890" y="5021507"/>
              <a:ext cx="12491" cy="13878"/>
            </a:xfrm>
            <a:custGeom>
              <a:avLst/>
              <a:gdLst>
                <a:gd name="T0" fmla="*/ 3 w 7"/>
                <a:gd name="T1" fmla="*/ 0 h 8"/>
                <a:gd name="T2" fmla="*/ 9 w 7"/>
                <a:gd name="T3" fmla="*/ 6 h 8"/>
                <a:gd name="T4" fmla="*/ 8 w 7"/>
                <a:gd name="T5" fmla="*/ 10 h 8"/>
                <a:gd name="T6" fmla="*/ 1 w 7"/>
                <a:gd name="T7" fmla="*/ 7 h 8"/>
                <a:gd name="T8" fmla="*/ 3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cubicBezTo>
                    <a:pt x="4" y="0"/>
                    <a:pt x="6" y="3"/>
                    <a:pt x="7" y="5"/>
                  </a:cubicBezTo>
                  <a:cubicBezTo>
                    <a:pt x="7" y="6"/>
                    <a:pt x="7" y="7"/>
                    <a:pt x="6" y="8"/>
                  </a:cubicBezTo>
                  <a:cubicBezTo>
                    <a:pt x="4" y="8"/>
                    <a:pt x="2" y="8"/>
                    <a:pt x="1" y="6"/>
                  </a:cubicBezTo>
                  <a:cubicBezTo>
                    <a:pt x="0" y="4"/>
                    <a:pt x="0" y="1"/>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65" name="Freeform 2720">
              <a:extLst>
                <a:ext uri="{FF2B5EF4-FFF2-40B4-BE49-F238E27FC236}">
                  <a16:creationId xmlns:a16="http://schemas.microsoft.com/office/drawing/2014/main" id="{9F5C6124-345F-D548-BC36-9DA7B97F97FF}"/>
                </a:ext>
              </a:extLst>
            </p:cNvPr>
            <p:cNvSpPr>
              <a:spLocks noChangeAspect="1"/>
            </p:cNvSpPr>
            <p:nvPr/>
          </p:nvSpPr>
          <p:spPr bwMode="auto">
            <a:xfrm>
              <a:off x="5704441" y="4616270"/>
              <a:ext cx="9715" cy="9715"/>
            </a:xfrm>
            <a:custGeom>
              <a:avLst/>
              <a:gdLst>
                <a:gd name="T0" fmla="*/ 1 w 6"/>
                <a:gd name="T1" fmla="*/ 1 h 6"/>
                <a:gd name="T2" fmla="*/ 6 w 6"/>
                <a:gd name="T3" fmla="*/ 4 h 6"/>
                <a:gd name="T4" fmla="*/ 6 w 6"/>
                <a:gd name="T5" fmla="*/ 7 h 6"/>
                <a:gd name="T6" fmla="*/ 1 w 6"/>
                <a:gd name="T7" fmla="*/ 5 h 6"/>
                <a:gd name="T8" fmla="*/ 1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1" y="1"/>
                  </a:moveTo>
                  <a:cubicBezTo>
                    <a:pt x="3" y="0"/>
                    <a:pt x="4" y="2"/>
                    <a:pt x="5" y="3"/>
                  </a:cubicBezTo>
                  <a:cubicBezTo>
                    <a:pt x="6" y="4"/>
                    <a:pt x="6" y="5"/>
                    <a:pt x="5" y="6"/>
                  </a:cubicBezTo>
                  <a:cubicBezTo>
                    <a:pt x="4" y="6"/>
                    <a:pt x="2" y="5"/>
                    <a:pt x="1" y="4"/>
                  </a:cubicBezTo>
                  <a:cubicBezTo>
                    <a:pt x="1" y="3"/>
                    <a:pt x="0"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66" name="Freeform 2721">
              <a:extLst>
                <a:ext uri="{FF2B5EF4-FFF2-40B4-BE49-F238E27FC236}">
                  <a16:creationId xmlns:a16="http://schemas.microsoft.com/office/drawing/2014/main" id="{EA5184F5-9B6F-DD48-ACA0-23E1A4142E9D}"/>
                </a:ext>
              </a:extLst>
            </p:cNvPr>
            <p:cNvSpPr>
              <a:spLocks noChangeAspect="1"/>
            </p:cNvSpPr>
            <p:nvPr/>
          </p:nvSpPr>
          <p:spPr bwMode="auto">
            <a:xfrm>
              <a:off x="4351338" y="3403333"/>
              <a:ext cx="256743" cy="210944"/>
            </a:xfrm>
            <a:custGeom>
              <a:avLst/>
              <a:gdLst>
                <a:gd name="T0" fmla="*/ 26 w 154"/>
                <a:gd name="T1" fmla="*/ 123 h 126"/>
                <a:gd name="T2" fmla="*/ 35 w 154"/>
                <a:gd name="T3" fmla="*/ 113 h 126"/>
                <a:gd name="T4" fmla="*/ 30 w 154"/>
                <a:gd name="T5" fmla="*/ 103 h 126"/>
                <a:gd name="T6" fmla="*/ 35 w 154"/>
                <a:gd name="T7" fmla="*/ 94 h 126"/>
                <a:gd name="T8" fmla="*/ 29 w 154"/>
                <a:gd name="T9" fmla="*/ 84 h 126"/>
                <a:gd name="T10" fmla="*/ 36 w 154"/>
                <a:gd name="T11" fmla="*/ 76 h 126"/>
                <a:gd name="T12" fmla="*/ 37 w 154"/>
                <a:gd name="T13" fmla="*/ 69 h 126"/>
                <a:gd name="T14" fmla="*/ 42 w 154"/>
                <a:gd name="T15" fmla="*/ 51 h 126"/>
                <a:gd name="T16" fmla="*/ 41 w 154"/>
                <a:gd name="T17" fmla="*/ 42 h 126"/>
                <a:gd name="T18" fmla="*/ 34 w 154"/>
                <a:gd name="T19" fmla="*/ 36 h 126"/>
                <a:gd name="T20" fmla="*/ 25 w 154"/>
                <a:gd name="T21" fmla="*/ 39 h 126"/>
                <a:gd name="T22" fmla="*/ 20 w 154"/>
                <a:gd name="T23" fmla="*/ 35 h 126"/>
                <a:gd name="T24" fmla="*/ 7 w 154"/>
                <a:gd name="T25" fmla="*/ 37 h 126"/>
                <a:gd name="T26" fmla="*/ 8 w 154"/>
                <a:gd name="T27" fmla="*/ 28 h 126"/>
                <a:gd name="T28" fmla="*/ 6 w 154"/>
                <a:gd name="T29" fmla="*/ 23 h 126"/>
                <a:gd name="T30" fmla="*/ 1 w 154"/>
                <a:gd name="T31" fmla="*/ 14 h 126"/>
                <a:gd name="T32" fmla="*/ 17 w 154"/>
                <a:gd name="T33" fmla="*/ 8 h 126"/>
                <a:gd name="T34" fmla="*/ 20 w 154"/>
                <a:gd name="T35" fmla="*/ 1 h 126"/>
                <a:gd name="T36" fmla="*/ 35 w 154"/>
                <a:gd name="T37" fmla="*/ 4 h 126"/>
                <a:gd name="T38" fmla="*/ 59 w 154"/>
                <a:gd name="T39" fmla="*/ 2 h 126"/>
                <a:gd name="T40" fmla="*/ 79 w 154"/>
                <a:gd name="T41" fmla="*/ 6 h 126"/>
                <a:gd name="T42" fmla="*/ 93 w 154"/>
                <a:gd name="T43" fmla="*/ 8 h 126"/>
                <a:gd name="T44" fmla="*/ 103 w 154"/>
                <a:gd name="T45" fmla="*/ 10 h 126"/>
                <a:gd name="T46" fmla="*/ 117 w 154"/>
                <a:gd name="T47" fmla="*/ 10 h 126"/>
                <a:gd name="T48" fmla="*/ 126 w 154"/>
                <a:gd name="T49" fmla="*/ 16 h 126"/>
                <a:gd name="T50" fmla="*/ 141 w 154"/>
                <a:gd name="T51" fmla="*/ 21 h 126"/>
                <a:gd name="T52" fmla="*/ 148 w 154"/>
                <a:gd name="T53" fmla="*/ 17 h 126"/>
                <a:gd name="T54" fmla="*/ 163 w 154"/>
                <a:gd name="T55" fmla="*/ 25 h 126"/>
                <a:gd name="T56" fmla="*/ 178 w 154"/>
                <a:gd name="T57" fmla="*/ 27 h 126"/>
                <a:gd name="T58" fmla="*/ 184 w 154"/>
                <a:gd name="T59" fmla="*/ 31 h 126"/>
                <a:gd name="T60" fmla="*/ 172 w 154"/>
                <a:gd name="T61" fmla="*/ 45 h 126"/>
                <a:gd name="T62" fmla="*/ 151 w 154"/>
                <a:gd name="T63" fmla="*/ 53 h 126"/>
                <a:gd name="T64" fmla="*/ 149 w 154"/>
                <a:gd name="T65" fmla="*/ 63 h 126"/>
                <a:gd name="T66" fmla="*/ 133 w 154"/>
                <a:gd name="T67" fmla="*/ 83 h 126"/>
                <a:gd name="T68" fmla="*/ 137 w 154"/>
                <a:gd name="T69" fmla="*/ 97 h 126"/>
                <a:gd name="T70" fmla="*/ 133 w 154"/>
                <a:gd name="T71" fmla="*/ 105 h 126"/>
                <a:gd name="T72" fmla="*/ 125 w 154"/>
                <a:gd name="T73" fmla="*/ 121 h 126"/>
                <a:gd name="T74" fmla="*/ 117 w 154"/>
                <a:gd name="T75" fmla="*/ 124 h 126"/>
                <a:gd name="T76" fmla="*/ 108 w 154"/>
                <a:gd name="T77" fmla="*/ 138 h 126"/>
                <a:gd name="T78" fmla="*/ 101 w 154"/>
                <a:gd name="T79" fmla="*/ 138 h 126"/>
                <a:gd name="T80" fmla="*/ 86 w 154"/>
                <a:gd name="T81" fmla="*/ 140 h 126"/>
                <a:gd name="T82" fmla="*/ 70 w 154"/>
                <a:gd name="T83" fmla="*/ 142 h 126"/>
                <a:gd name="T84" fmla="*/ 58 w 154"/>
                <a:gd name="T85" fmla="*/ 151 h 126"/>
                <a:gd name="T86" fmla="*/ 44 w 154"/>
                <a:gd name="T87" fmla="*/ 142 h 126"/>
                <a:gd name="T88" fmla="*/ 36 w 154"/>
                <a:gd name="T89" fmla="*/ 130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67" name="Freeform 2722">
              <a:extLst>
                <a:ext uri="{FF2B5EF4-FFF2-40B4-BE49-F238E27FC236}">
                  <a16:creationId xmlns:a16="http://schemas.microsoft.com/office/drawing/2014/main" id="{9084F3E5-A4A1-194C-8A2D-0C9E718F4B1F}"/>
                </a:ext>
              </a:extLst>
            </p:cNvPr>
            <p:cNvSpPr>
              <a:spLocks noChangeAspect="1"/>
            </p:cNvSpPr>
            <p:nvPr/>
          </p:nvSpPr>
          <p:spPr bwMode="auto">
            <a:xfrm>
              <a:off x="4430443" y="3612892"/>
              <a:ext cx="5551" cy="4164"/>
            </a:xfrm>
            <a:custGeom>
              <a:avLst/>
              <a:gdLst>
                <a:gd name="T0" fmla="*/ 0 w 4"/>
                <a:gd name="T1" fmla="*/ 2 h 3"/>
                <a:gd name="T2" fmla="*/ 2 w 4"/>
                <a:gd name="T3" fmla="*/ 1 h 3"/>
                <a:gd name="T4" fmla="*/ 3 w 4"/>
                <a:gd name="T5" fmla="*/ 0 h 3"/>
                <a:gd name="T6" fmla="*/ 4 w 4"/>
                <a:gd name="T7" fmla="*/ 2 h 3"/>
                <a:gd name="T8" fmla="*/ 2 w 4"/>
                <a:gd name="T9" fmla="*/ 3 h 3"/>
                <a:gd name="T10" fmla="*/ 0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68" name="Freeform 2723">
              <a:extLst>
                <a:ext uri="{FF2B5EF4-FFF2-40B4-BE49-F238E27FC236}">
                  <a16:creationId xmlns:a16="http://schemas.microsoft.com/office/drawing/2014/main" id="{FDDBFA5A-B3CD-1C4B-A389-01AD3E5DF93A}"/>
                </a:ext>
              </a:extLst>
            </p:cNvPr>
            <p:cNvSpPr>
              <a:spLocks noChangeAspect="1"/>
            </p:cNvSpPr>
            <p:nvPr/>
          </p:nvSpPr>
          <p:spPr bwMode="auto">
            <a:xfrm>
              <a:off x="4588651" y="3508807"/>
              <a:ext cx="24980" cy="19429"/>
            </a:xfrm>
            <a:custGeom>
              <a:avLst/>
              <a:gdLst>
                <a:gd name="T0" fmla="*/ 12 w 15"/>
                <a:gd name="T1" fmla="*/ 0 h 12"/>
                <a:gd name="T2" fmla="*/ 12 w 15"/>
                <a:gd name="T3" fmla="*/ 5 h 12"/>
                <a:gd name="T4" fmla="*/ 18 w 15"/>
                <a:gd name="T5" fmla="*/ 5 h 12"/>
                <a:gd name="T6" fmla="*/ 12 w 15"/>
                <a:gd name="T7" fmla="*/ 14 h 12"/>
                <a:gd name="T8" fmla="*/ 10 w 15"/>
                <a:gd name="T9" fmla="*/ 13 h 12"/>
                <a:gd name="T10" fmla="*/ 6 w 15"/>
                <a:gd name="T11" fmla="*/ 9 h 12"/>
                <a:gd name="T12" fmla="*/ 0 w 15"/>
                <a:gd name="T13" fmla="*/ 7 h 12"/>
                <a:gd name="T14" fmla="*/ 7 w 15"/>
                <a:gd name="T15" fmla="*/ 4 h 12"/>
                <a:gd name="T16" fmla="*/ 12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69" name="Freeform 2724">
              <a:extLst>
                <a:ext uri="{FF2B5EF4-FFF2-40B4-BE49-F238E27FC236}">
                  <a16:creationId xmlns:a16="http://schemas.microsoft.com/office/drawing/2014/main" id="{5F4C034E-D6B1-F346-B186-5AB848F992DE}"/>
                </a:ext>
              </a:extLst>
            </p:cNvPr>
            <p:cNvSpPr>
              <a:spLocks noChangeAspect="1"/>
            </p:cNvSpPr>
            <p:nvPr/>
          </p:nvSpPr>
          <p:spPr bwMode="auto">
            <a:xfrm>
              <a:off x="4620571" y="3506032"/>
              <a:ext cx="12491" cy="9715"/>
            </a:xfrm>
            <a:custGeom>
              <a:avLst/>
              <a:gdLst>
                <a:gd name="T0" fmla="*/ 3 w 8"/>
                <a:gd name="T1" fmla="*/ 0 h 6"/>
                <a:gd name="T2" fmla="*/ 8 w 8"/>
                <a:gd name="T3" fmla="*/ 6 h 6"/>
                <a:gd name="T4" fmla="*/ 0 w 8"/>
                <a:gd name="T5" fmla="*/ 4 h 6"/>
                <a:gd name="T6" fmla="*/ 0 w 8"/>
                <a:gd name="T7" fmla="*/ 1 h 6"/>
                <a:gd name="T8" fmla="*/ 3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70" name="Freeform 2725">
              <a:extLst>
                <a:ext uri="{FF2B5EF4-FFF2-40B4-BE49-F238E27FC236}">
                  <a16:creationId xmlns:a16="http://schemas.microsoft.com/office/drawing/2014/main" id="{ECFFC270-A0F8-AA4F-A745-ED8D7868CACA}"/>
                </a:ext>
              </a:extLst>
            </p:cNvPr>
            <p:cNvSpPr>
              <a:spLocks noChangeAspect="1"/>
            </p:cNvSpPr>
            <p:nvPr/>
          </p:nvSpPr>
          <p:spPr bwMode="auto">
            <a:xfrm>
              <a:off x="4565059" y="3531012"/>
              <a:ext cx="11102" cy="9715"/>
            </a:xfrm>
            <a:custGeom>
              <a:avLst/>
              <a:gdLst>
                <a:gd name="T0" fmla="*/ 7 w 7"/>
                <a:gd name="T1" fmla="*/ 1 h 6"/>
                <a:gd name="T2" fmla="*/ 5 w 7"/>
                <a:gd name="T3" fmla="*/ 5 h 6"/>
                <a:gd name="T4" fmla="*/ 0 w 7"/>
                <a:gd name="T5" fmla="*/ 6 h 6"/>
                <a:gd name="T6" fmla="*/ 2 w 7"/>
                <a:gd name="T7" fmla="*/ 2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71" name="Freeform 2726">
              <a:extLst>
                <a:ext uri="{FF2B5EF4-FFF2-40B4-BE49-F238E27FC236}">
                  <a16:creationId xmlns:a16="http://schemas.microsoft.com/office/drawing/2014/main" id="{B3949B83-3778-AF40-A5E0-3A357A36B37D}"/>
                </a:ext>
              </a:extLst>
            </p:cNvPr>
            <p:cNvSpPr>
              <a:spLocks noChangeAspect="1"/>
            </p:cNvSpPr>
            <p:nvPr/>
          </p:nvSpPr>
          <p:spPr bwMode="auto">
            <a:xfrm>
              <a:off x="4569222" y="3542113"/>
              <a:ext cx="9715" cy="5551"/>
            </a:xfrm>
            <a:custGeom>
              <a:avLst/>
              <a:gdLst>
                <a:gd name="T0" fmla="*/ 3 w 5"/>
                <a:gd name="T1" fmla="*/ 0 h 3"/>
                <a:gd name="T2" fmla="*/ 6 w 5"/>
                <a:gd name="T3" fmla="*/ 3 h 3"/>
                <a:gd name="T4" fmla="*/ 1 w 5"/>
                <a:gd name="T5" fmla="*/ 3 h 3"/>
                <a:gd name="T6" fmla="*/ 3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72" name="Freeform 2727">
              <a:extLst>
                <a:ext uri="{FF2B5EF4-FFF2-40B4-BE49-F238E27FC236}">
                  <a16:creationId xmlns:a16="http://schemas.microsoft.com/office/drawing/2014/main" id="{99A98C06-8425-D747-B148-34AE6E30E07D}"/>
                </a:ext>
              </a:extLst>
            </p:cNvPr>
            <p:cNvSpPr>
              <a:spLocks noChangeAspect="1"/>
            </p:cNvSpPr>
            <p:nvPr/>
          </p:nvSpPr>
          <p:spPr bwMode="auto">
            <a:xfrm>
              <a:off x="4957805" y="3540727"/>
              <a:ext cx="6939" cy="4164"/>
            </a:xfrm>
            <a:custGeom>
              <a:avLst/>
              <a:gdLst>
                <a:gd name="T0" fmla="*/ 3 w 4"/>
                <a:gd name="T1" fmla="*/ 0 h 3"/>
                <a:gd name="T2" fmla="*/ 5 w 4"/>
                <a:gd name="T3" fmla="*/ 2 h 3"/>
                <a:gd name="T4" fmla="*/ 1 w 4"/>
                <a:gd name="T5" fmla="*/ 2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73" name="Freeform 2728">
              <a:extLst>
                <a:ext uri="{FF2B5EF4-FFF2-40B4-BE49-F238E27FC236}">
                  <a16:creationId xmlns:a16="http://schemas.microsoft.com/office/drawing/2014/main" id="{F0AEA33F-904C-A647-833C-6D9B9391326F}"/>
                </a:ext>
              </a:extLst>
            </p:cNvPr>
            <p:cNvSpPr>
              <a:spLocks noChangeAspect="1"/>
            </p:cNvSpPr>
            <p:nvPr/>
          </p:nvSpPr>
          <p:spPr bwMode="auto">
            <a:xfrm>
              <a:off x="4961970" y="3564317"/>
              <a:ext cx="5551" cy="6939"/>
            </a:xfrm>
            <a:custGeom>
              <a:avLst/>
              <a:gdLst>
                <a:gd name="T0" fmla="*/ 2 w 4"/>
                <a:gd name="T1" fmla="*/ 0 h 4"/>
                <a:gd name="T2" fmla="*/ 4 w 4"/>
                <a:gd name="T3" fmla="*/ 4 h 4"/>
                <a:gd name="T4" fmla="*/ 0 w 4"/>
                <a:gd name="T5" fmla="*/ 4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74" name="Freeform 2729">
              <a:extLst>
                <a:ext uri="{FF2B5EF4-FFF2-40B4-BE49-F238E27FC236}">
                  <a16:creationId xmlns:a16="http://schemas.microsoft.com/office/drawing/2014/main" id="{BD1ACD88-E1E6-8F4D-9C8E-114366037806}"/>
                </a:ext>
              </a:extLst>
            </p:cNvPr>
            <p:cNvSpPr>
              <a:spLocks noChangeAspect="1"/>
            </p:cNvSpPr>
            <p:nvPr/>
          </p:nvSpPr>
          <p:spPr bwMode="auto">
            <a:xfrm>
              <a:off x="5038298" y="3486601"/>
              <a:ext cx="8327" cy="6939"/>
            </a:xfrm>
            <a:custGeom>
              <a:avLst/>
              <a:gdLst>
                <a:gd name="T0" fmla="*/ 2 w 5"/>
                <a:gd name="T1" fmla="*/ 0 h 4"/>
                <a:gd name="T2" fmla="*/ 5 w 5"/>
                <a:gd name="T3" fmla="*/ 4 h 4"/>
                <a:gd name="T4" fmla="*/ 1 w 5"/>
                <a:gd name="T5" fmla="*/ 4 h 4"/>
                <a:gd name="T6" fmla="*/ 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75" name="Freeform 2730">
              <a:extLst>
                <a:ext uri="{FF2B5EF4-FFF2-40B4-BE49-F238E27FC236}">
                  <a16:creationId xmlns:a16="http://schemas.microsoft.com/office/drawing/2014/main" id="{0EF30E30-7819-814C-841E-ACAC3B503D1F}"/>
                </a:ext>
              </a:extLst>
            </p:cNvPr>
            <p:cNvSpPr>
              <a:spLocks noChangeAspect="1"/>
            </p:cNvSpPr>
            <p:nvPr/>
          </p:nvSpPr>
          <p:spPr bwMode="auto">
            <a:xfrm>
              <a:off x="5057728" y="3492152"/>
              <a:ext cx="6939" cy="5551"/>
            </a:xfrm>
            <a:custGeom>
              <a:avLst/>
              <a:gdLst>
                <a:gd name="T0" fmla="*/ 3 w 4"/>
                <a:gd name="T1" fmla="*/ 0 h 3"/>
                <a:gd name="T2" fmla="*/ 5 w 4"/>
                <a:gd name="T3" fmla="*/ 3 h 3"/>
                <a:gd name="T4" fmla="*/ 1 w 4"/>
                <a:gd name="T5" fmla="*/ 3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76" name="Freeform 2731">
              <a:extLst>
                <a:ext uri="{FF2B5EF4-FFF2-40B4-BE49-F238E27FC236}">
                  <a16:creationId xmlns:a16="http://schemas.microsoft.com/office/drawing/2014/main" id="{2EDBA0B8-225C-0C4D-8A02-BE8C290DA543}"/>
                </a:ext>
              </a:extLst>
            </p:cNvPr>
            <p:cNvSpPr>
              <a:spLocks noChangeAspect="1"/>
            </p:cNvSpPr>
            <p:nvPr/>
          </p:nvSpPr>
          <p:spPr bwMode="auto">
            <a:xfrm>
              <a:off x="5050788" y="3507420"/>
              <a:ext cx="6939" cy="4164"/>
            </a:xfrm>
            <a:custGeom>
              <a:avLst/>
              <a:gdLst>
                <a:gd name="T0" fmla="*/ 3 w 4"/>
                <a:gd name="T1" fmla="*/ 0 h 3"/>
                <a:gd name="T2" fmla="*/ 5 w 4"/>
                <a:gd name="T3" fmla="*/ 2 h 3"/>
                <a:gd name="T4" fmla="*/ 1 w 4"/>
                <a:gd name="T5" fmla="*/ 2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77" name="Freeform 2732">
              <a:extLst>
                <a:ext uri="{FF2B5EF4-FFF2-40B4-BE49-F238E27FC236}">
                  <a16:creationId xmlns:a16="http://schemas.microsoft.com/office/drawing/2014/main" id="{2EEAB7B4-7D4F-1B4A-BA24-69A73D6B567B}"/>
                </a:ext>
              </a:extLst>
            </p:cNvPr>
            <p:cNvSpPr>
              <a:spLocks noChangeAspect="1"/>
            </p:cNvSpPr>
            <p:nvPr/>
          </p:nvSpPr>
          <p:spPr bwMode="auto">
            <a:xfrm>
              <a:off x="5039687" y="3535175"/>
              <a:ext cx="6939" cy="5551"/>
            </a:xfrm>
            <a:custGeom>
              <a:avLst/>
              <a:gdLst>
                <a:gd name="T0" fmla="*/ 1 w 4"/>
                <a:gd name="T1" fmla="*/ 0 h 3"/>
                <a:gd name="T2" fmla="*/ 4 w 4"/>
                <a:gd name="T3" fmla="*/ 4 h 3"/>
                <a:gd name="T4" fmla="*/ 0 w 4"/>
                <a:gd name="T5" fmla="*/ 4 h 3"/>
                <a:gd name="T6" fmla="*/ 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78" name="Freeform 2733">
              <a:extLst>
                <a:ext uri="{FF2B5EF4-FFF2-40B4-BE49-F238E27FC236}">
                  <a16:creationId xmlns:a16="http://schemas.microsoft.com/office/drawing/2014/main" id="{4EEDF0EF-A87E-F343-BFFC-1D41732E0779}"/>
                </a:ext>
              </a:extLst>
            </p:cNvPr>
            <p:cNvSpPr>
              <a:spLocks noChangeAspect="1"/>
            </p:cNvSpPr>
            <p:nvPr/>
          </p:nvSpPr>
          <p:spPr bwMode="auto">
            <a:xfrm>
              <a:off x="5045238" y="3562930"/>
              <a:ext cx="8327" cy="5551"/>
            </a:xfrm>
            <a:custGeom>
              <a:avLst/>
              <a:gdLst>
                <a:gd name="T0" fmla="*/ 4 w 5"/>
                <a:gd name="T1" fmla="*/ 1 h 4"/>
                <a:gd name="T2" fmla="*/ 5 w 5"/>
                <a:gd name="T3" fmla="*/ 4 h 4"/>
                <a:gd name="T4" fmla="*/ 0 w 5"/>
                <a:gd name="T5" fmla="*/ 1 h 4"/>
                <a:gd name="T6" fmla="*/ 4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79" name="Freeform 2734">
              <a:extLst>
                <a:ext uri="{FF2B5EF4-FFF2-40B4-BE49-F238E27FC236}">
                  <a16:creationId xmlns:a16="http://schemas.microsoft.com/office/drawing/2014/main" id="{9509511C-617C-774D-A2D7-853418C49C52}"/>
                </a:ext>
              </a:extLst>
            </p:cNvPr>
            <p:cNvSpPr>
              <a:spLocks noChangeAspect="1"/>
            </p:cNvSpPr>
            <p:nvPr/>
          </p:nvSpPr>
          <p:spPr bwMode="auto">
            <a:xfrm>
              <a:off x="5084096" y="3567094"/>
              <a:ext cx="8327" cy="5551"/>
            </a:xfrm>
            <a:custGeom>
              <a:avLst/>
              <a:gdLst>
                <a:gd name="T0" fmla="*/ 4 w 5"/>
                <a:gd name="T1" fmla="*/ 1 h 3"/>
                <a:gd name="T2" fmla="*/ 5 w 5"/>
                <a:gd name="T3" fmla="*/ 4 h 3"/>
                <a:gd name="T4" fmla="*/ 0 w 5"/>
                <a:gd name="T5" fmla="*/ 1 h 3"/>
                <a:gd name="T6" fmla="*/ 4 w 5"/>
                <a:gd name="T7" fmla="*/ 1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80" name="Freeform 2735">
              <a:extLst>
                <a:ext uri="{FF2B5EF4-FFF2-40B4-BE49-F238E27FC236}">
                  <a16:creationId xmlns:a16="http://schemas.microsoft.com/office/drawing/2014/main" id="{AFD28372-859B-6B48-A601-49754312F94D}"/>
                </a:ext>
              </a:extLst>
            </p:cNvPr>
            <p:cNvSpPr>
              <a:spLocks noChangeAspect="1"/>
            </p:cNvSpPr>
            <p:nvPr/>
          </p:nvSpPr>
          <p:spPr bwMode="auto">
            <a:xfrm>
              <a:off x="5039686" y="3593462"/>
              <a:ext cx="5551" cy="6939"/>
            </a:xfrm>
            <a:custGeom>
              <a:avLst/>
              <a:gdLst>
                <a:gd name="T0" fmla="*/ 1 w 3"/>
                <a:gd name="T1" fmla="*/ 3 h 4"/>
                <a:gd name="T2" fmla="*/ 4 w 3"/>
                <a:gd name="T3" fmla="*/ 1 h 4"/>
                <a:gd name="T4" fmla="*/ 1 w 3"/>
                <a:gd name="T5" fmla="*/ 5 h 4"/>
                <a:gd name="T6" fmla="*/ 1 w 3"/>
                <a:gd name="T7" fmla="*/ 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81" name="Freeform 2736">
              <a:extLst>
                <a:ext uri="{FF2B5EF4-FFF2-40B4-BE49-F238E27FC236}">
                  <a16:creationId xmlns:a16="http://schemas.microsoft.com/office/drawing/2014/main" id="{788C6A9E-4E9A-114A-94F5-7552A993FE7F}"/>
                </a:ext>
              </a:extLst>
            </p:cNvPr>
            <p:cNvSpPr>
              <a:spLocks noChangeAspect="1"/>
            </p:cNvSpPr>
            <p:nvPr/>
          </p:nvSpPr>
          <p:spPr bwMode="auto">
            <a:xfrm>
              <a:off x="5071606" y="3571259"/>
              <a:ext cx="6939" cy="4164"/>
            </a:xfrm>
            <a:custGeom>
              <a:avLst/>
              <a:gdLst>
                <a:gd name="T0" fmla="*/ 1 w 4"/>
                <a:gd name="T1" fmla="*/ 1 h 3"/>
                <a:gd name="T2" fmla="*/ 5 w 4"/>
                <a:gd name="T3" fmla="*/ 1 h 3"/>
                <a:gd name="T4" fmla="*/ 1 w 4"/>
                <a:gd name="T5" fmla="*/ 3 h 3"/>
                <a:gd name="T6" fmla="*/ 1 w 4"/>
                <a:gd name="T7" fmla="*/ 1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82" name="Freeform 2737">
              <a:extLst>
                <a:ext uri="{FF2B5EF4-FFF2-40B4-BE49-F238E27FC236}">
                  <a16:creationId xmlns:a16="http://schemas.microsoft.com/office/drawing/2014/main" id="{355D9BEE-B1A3-1B42-8666-9AEAEB0CADCC}"/>
                </a:ext>
              </a:extLst>
            </p:cNvPr>
            <p:cNvSpPr>
              <a:spLocks noChangeAspect="1"/>
            </p:cNvSpPr>
            <p:nvPr/>
          </p:nvSpPr>
          <p:spPr bwMode="auto">
            <a:xfrm>
              <a:off x="5070217" y="3590686"/>
              <a:ext cx="4164" cy="5551"/>
            </a:xfrm>
            <a:custGeom>
              <a:avLst/>
              <a:gdLst>
                <a:gd name="T0" fmla="*/ 1 w 3"/>
                <a:gd name="T1" fmla="*/ 1 h 3"/>
                <a:gd name="T2" fmla="*/ 3 w 3"/>
                <a:gd name="T3" fmla="*/ 0 h 3"/>
                <a:gd name="T4" fmla="*/ 1 w 3"/>
                <a:gd name="T5" fmla="*/ 4 h 3"/>
                <a:gd name="T6" fmla="*/ 1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83" name="Freeform 2738">
              <a:extLst>
                <a:ext uri="{FF2B5EF4-FFF2-40B4-BE49-F238E27FC236}">
                  <a16:creationId xmlns:a16="http://schemas.microsoft.com/office/drawing/2014/main" id="{A5D94014-A868-B44F-A09D-3D5CF8EA6CFC}"/>
                </a:ext>
              </a:extLst>
            </p:cNvPr>
            <p:cNvSpPr>
              <a:spLocks noChangeAspect="1"/>
            </p:cNvSpPr>
            <p:nvPr/>
          </p:nvSpPr>
          <p:spPr bwMode="auto">
            <a:xfrm>
              <a:off x="5025809" y="3524072"/>
              <a:ext cx="6939" cy="6939"/>
            </a:xfrm>
            <a:custGeom>
              <a:avLst/>
              <a:gdLst>
                <a:gd name="T0" fmla="*/ 1 w 4"/>
                <a:gd name="T1" fmla="*/ 3 h 4"/>
                <a:gd name="T2" fmla="*/ 4 w 4"/>
                <a:gd name="T3" fmla="*/ 1 h 4"/>
                <a:gd name="T4" fmla="*/ 1 w 4"/>
                <a:gd name="T5" fmla="*/ 5 h 4"/>
                <a:gd name="T6" fmla="*/ 1 w 4"/>
                <a:gd name="T7" fmla="*/ 3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84" name="Freeform 2739">
              <a:extLst>
                <a:ext uri="{FF2B5EF4-FFF2-40B4-BE49-F238E27FC236}">
                  <a16:creationId xmlns:a16="http://schemas.microsoft.com/office/drawing/2014/main" id="{BC29C025-0E5A-5745-9FCB-18EEC4775F7A}"/>
                </a:ext>
              </a:extLst>
            </p:cNvPr>
            <p:cNvSpPr>
              <a:spLocks noChangeAspect="1"/>
            </p:cNvSpPr>
            <p:nvPr/>
          </p:nvSpPr>
          <p:spPr bwMode="auto">
            <a:xfrm>
              <a:off x="5020257" y="3528235"/>
              <a:ext cx="4164" cy="5551"/>
            </a:xfrm>
            <a:custGeom>
              <a:avLst/>
              <a:gdLst>
                <a:gd name="T0" fmla="*/ 2 w 3"/>
                <a:gd name="T1" fmla="*/ 1 h 3"/>
                <a:gd name="T2" fmla="*/ 3 w 3"/>
                <a:gd name="T3" fmla="*/ 4 h 3"/>
                <a:gd name="T4" fmla="*/ 0 w 3"/>
                <a:gd name="T5" fmla="*/ 1 h 3"/>
                <a:gd name="T6" fmla="*/ 2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85" name="Freeform 2740">
              <a:extLst>
                <a:ext uri="{FF2B5EF4-FFF2-40B4-BE49-F238E27FC236}">
                  <a16:creationId xmlns:a16="http://schemas.microsoft.com/office/drawing/2014/main" id="{88056764-C288-B84E-BF8A-298A650E9973}"/>
                </a:ext>
              </a:extLst>
            </p:cNvPr>
            <p:cNvSpPr>
              <a:spLocks noChangeAspect="1"/>
            </p:cNvSpPr>
            <p:nvPr/>
          </p:nvSpPr>
          <p:spPr bwMode="auto">
            <a:xfrm>
              <a:off x="4474852" y="3299251"/>
              <a:ext cx="5551" cy="4164"/>
            </a:xfrm>
            <a:custGeom>
              <a:avLst/>
              <a:gdLst>
                <a:gd name="T0" fmla="*/ 3 w 3"/>
                <a:gd name="T1" fmla="*/ 2 h 3"/>
                <a:gd name="T2" fmla="*/ 3 w 3"/>
                <a:gd name="T3" fmla="*/ 3 h 3"/>
                <a:gd name="T4" fmla="*/ 0 w 3"/>
                <a:gd name="T5" fmla="*/ 2 h 3"/>
                <a:gd name="T6" fmla="*/ 1 w 3"/>
                <a:gd name="T7" fmla="*/ 0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2" y="3"/>
                  </a:cubicBezTo>
                  <a:cubicBezTo>
                    <a:pt x="1" y="3"/>
                    <a:pt x="1" y="3"/>
                    <a:pt x="0" y="2"/>
                  </a:cubicBezTo>
                  <a:cubicBezTo>
                    <a:pt x="0" y="1"/>
                    <a:pt x="0" y="0"/>
                    <a:pt x="1" y="0"/>
                  </a:cubicBezTo>
                  <a:cubicBezTo>
                    <a:pt x="1"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86" name="Freeform 2741">
              <a:extLst>
                <a:ext uri="{FF2B5EF4-FFF2-40B4-BE49-F238E27FC236}">
                  <a16:creationId xmlns:a16="http://schemas.microsoft.com/office/drawing/2014/main" id="{09920399-5726-E143-891E-67D9AB9A55CA}"/>
                </a:ext>
              </a:extLst>
            </p:cNvPr>
            <p:cNvSpPr>
              <a:spLocks noChangeAspect="1"/>
            </p:cNvSpPr>
            <p:nvPr/>
          </p:nvSpPr>
          <p:spPr bwMode="auto">
            <a:xfrm>
              <a:off x="4492893" y="3308962"/>
              <a:ext cx="5551" cy="5551"/>
            </a:xfrm>
            <a:custGeom>
              <a:avLst/>
              <a:gdLst>
                <a:gd name="T0" fmla="*/ 3 w 3"/>
                <a:gd name="T1" fmla="*/ 1 h 3"/>
                <a:gd name="T2" fmla="*/ 4 w 3"/>
                <a:gd name="T3" fmla="*/ 3 h 3"/>
                <a:gd name="T4" fmla="*/ 1 w 3"/>
                <a:gd name="T5" fmla="*/ 3 h 3"/>
                <a:gd name="T6" fmla="*/ 1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3" y="2"/>
                  </a:cubicBezTo>
                  <a:cubicBezTo>
                    <a:pt x="2" y="3"/>
                    <a:pt x="1" y="2"/>
                    <a:pt x="1" y="2"/>
                  </a:cubicBezTo>
                  <a:cubicBezTo>
                    <a:pt x="1" y="2"/>
                    <a:pt x="0" y="1"/>
                    <a:pt x="1" y="1"/>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87" name="Freeform 2742">
              <a:extLst>
                <a:ext uri="{FF2B5EF4-FFF2-40B4-BE49-F238E27FC236}">
                  <a16:creationId xmlns:a16="http://schemas.microsoft.com/office/drawing/2014/main" id="{E0224327-C5E1-144F-BD72-CE1474FF5251}"/>
                </a:ext>
              </a:extLst>
            </p:cNvPr>
            <p:cNvSpPr>
              <a:spLocks noChangeAspect="1"/>
            </p:cNvSpPr>
            <p:nvPr/>
          </p:nvSpPr>
          <p:spPr bwMode="auto">
            <a:xfrm>
              <a:off x="4510935" y="3336718"/>
              <a:ext cx="5551" cy="5551"/>
            </a:xfrm>
            <a:custGeom>
              <a:avLst/>
              <a:gdLst>
                <a:gd name="T0" fmla="*/ 3 w 3"/>
                <a:gd name="T1" fmla="*/ 3 h 3"/>
                <a:gd name="T2" fmla="*/ 4 w 3"/>
                <a:gd name="T3" fmla="*/ 4 h 3"/>
                <a:gd name="T4" fmla="*/ 0 w 3"/>
                <a:gd name="T5" fmla="*/ 4 h 3"/>
                <a:gd name="T6" fmla="*/ 0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3" y="3"/>
                  </a:cubicBezTo>
                  <a:cubicBezTo>
                    <a:pt x="2" y="3"/>
                    <a:pt x="1" y="3"/>
                    <a:pt x="0" y="3"/>
                  </a:cubicBezTo>
                  <a:cubicBezTo>
                    <a:pt x="0" y="2"/>
                    <a:pt x="0" y="1"/>
                    <a:pt x="0" y="1"/>
                  </a:cubicBezTo>
                  <a:cubicBezTo>
                    <a:pt x="1" y="0"/>
                    <a:pt x="1"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88" name="Freeform 2743">
              <a:extLst>
                <a:ext uri="{FF2B5EF4-FFF2-40B4-BE49-F238E27FC236}">
                  <a16:creationId xmlns:a16="http://schemas.microsoft.com/office/drawing/2014/main" id="{63A83B78-679F-2946-B67F-2E46C1B4CD3C}"/>
                </a:ext>
              </a:extLst>
            </p:cNvPr>
            <p:cNvSpPr>
              <a:spLocks noChangeAspect="1"/>
            </p:cNvSpPr>
            <p:nvPr/>
          </p:nvSpPr>
          <p:spPr bwMode="auto">
            <a:xfrm>
              <a:off x="4832904" y="3365865"/>
              <a:ext cx="5551" cy="4164"/>
            </a:xfrm>
            <a:custGeom>
              <a:avLst/>
              <a:gdLst>
                <a:gd name="T0" fmla="*/ 3 w 3"/>
                <a:gd name="T1" fmla="*/ 1 h 3"/>
                <a:gd name="T2" fmla="*/ 3 w 3"/>
                <a:gd name="T3" fmla="*/ 2 h 3"/>
                <a:gd name="T4" fmla="*/ 1 w 3"/>
                <a:gd name="T5" fmla="*/ 2 h 3"/>
                <a:gd name="T6" fmla="*/ 1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89" name="Freeform 2744">
              <a:extLst>
                <a:ext uri="{FF2B5EF4-FFF2-40B4-BE49-F238E27FC236}">
                  <a16:creationId xmlns:a16="http://schemas.microsoft.com/office/drawing/2014/main" id="{1C2AED9F-A061-E647-BA58-03D14ED52722}"/>
                </a:ext>
              </a:extLst>
            </p:cNvPr>
            <p:cNvSpPr>
              <a:spLocks noChangeAspect="1"/>
            </p:cNvSpPr>
            <p:nvPr/>
          </p:nvSpPr>
          <p:spPr bwMode="auto">
            <a:xfrm>
              <a:off x="4612245" y="3175734"/>
              <a:ext cx="9715" cy="5551"/>
            </a:xfrm>
            <a:custGeom>
              <a:avLst/>
              <a:gdLst>
                <a:gd name="T0" fmla="*/ 0 w 6"/>
                <a:gd name="T1" fmla="*/ 1 h 3"/>
                <a:gd name="T2" fmla="*/ 4 w 6"/>
                <a:gd name="T3" fmla="*/ 1 h 3"/>
                <a:gd name="T4" fmla="*/ 7 w 6"/>
                <a:gd name="T5" fmla="*/ 3 h 3"/>
                <a:gd name="T6" fmla="*/ 4 w 6"/>
                <a:gd name="T7" fmla="*/ 3 h 3"/>
                <a:gd name="T8" fmla="*/ 0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90" name="Freeform 2745">
              <a:extLst>
                <a:ext uri="{FF2B5EF4-FFF2-40B4-BE49-F238E27FC236}">
                  <a16:creationId xmlns:a16="http://schemas.microsoft.com/office/drawing/2014/main" id="{4B6B051B-5A80-9E44-901A-3FD2FFBFC818}"/>
                </a:ext>
              </a:extLst>
            </p:cNvPr>
            <p:cNvSpPr>
              <a:spLocks noChangeAspect="1"/>
            </p:cNvSpPr>
            <p:nvPr/>
          </p:nvSpPr>
          <p:spPr bwMode="auto">
            <a:xfrm>
              <a:off x="4631673" y="3127163"/>
              <a:ext cx="6939" cy="9715"/>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91" name="Freeform 2746">
              <a:extLst>
                <a:ext uri="{FF2B5EF4-FFF2-40B4-BE49-F238E27FC236}">
                  <a16:creationId xmlns:a16="http://schemas.microsoft.com/office/drawing/2014/main" id="{8E41E57F-DAB3-3F47-AC15-365A6F629DF0}"/>
                </a:ext>
              </a:extLst>
            </p:cNvPr>
            <p:cNvSpPr>
              <a:spLocks noChangeAspect="1"/>
            </p:cNvSpPr>
            <p:nvPr/>
          </p:nvSpPr>
          <p:spPr bwMode="auto">
            <a:xfrm>
              <a:off x="4640001" y="3120222"/>
              <a:ext cx="5551" cy="6939"/>
            </a:xfrm>
            <a:custGeom>
              <a:avLst/>
              <a:gdLst>
                <a:gd name="T0" fmla="*/ 0 w 3"/>
                <a:gd name="T1" fmla="*/ 5 h 4"/>
                <a:gd name="T2" fmla="*/ 3 w 3"/>
                <a:gd name="T3" fmla="*/ 3 h 4"/>
                <a:gd name="T4" fmla="*/ 4 w 3"/>
                <a:gd name="T5" fmla="*/ 1 h 4"/>
                <a:gd name="T6" fmla="*/ 3 w 3"/>
                <a:gd name="T7" fmla="*/ 4 h 4"/>
                <a:gd name="T8" fmla="*/ 0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92" name="Freeform 2747">
              <a:extLst>
                <a:ext uri="{FF2B5EF4-FFF2-40B4-BE49-F238E27FC236}">
                  <a16:creationId xmlns:a16="http://schemas.microsoft.com/office/drawing/2014/main" id="{32C59DCD-CD3B-7046-A464-E7C20BEA8A93}"/>
                </a:ext>
              </a:extLst>
            </p:cNvPr>
            <p:cNvSpPr>
              <a:spLocks noChangeAspect="1"/>
            </p:cNvSpPr>
            <p:nvPr/>
          </p:nvSpPr>
          <p:spPr bwMode="auto">
            <a:xfrm>
              <a:off x="4613632" y="3172960"/>
              <a:ext cx="8327" cy="4164"/>
            </a:xfrm>
            <a:custGeom>
              <a:avLst/>
              <a:gdLst>
                <a:gd name="T0" fmla="*/ 2 w 5"/>
                <a:gd name="T1" fmla="*/ 1 h 3"/>
                <a:gd name="T2" fmla="*/ 6 w 5"/>
                <a:gd name="T3" fmla="*/ 2 h 3"/>
                <a:gd name="T4" fmla="*/ 2 w 5"/>
                <a:gd name="T5" fmla="*/ 2 h 3"/>
                <a:gd name="T6" fmla="*/ 0 w 5"/>
                <a:gd name="T7" fmla="*/ 1 h 3"/>
                <a:gd name="T8" fmla="*/ 2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93" name="Freeform 2748">
              <a:extLst>
                <a:ext uri="{FF2B5EF4-FFF2-40B4-BE49-F238E27FC236}">
                  <a16:creationId xmlns:a16="http://schemas.microsoft.com/office/drawing/2014/main" id="{D8006FD2-94A0-A945-80A2-2840BFFB1C92}"/>
                </a:ext>
              </a:extLst>
            </p:cNvPr>
            <p:cNvSpPr>
              <a:spLocks noChangeAspect="1"/>
            </p:cNvSpPr>
            <p:nvPr/>
          </p:nvSpPr>
          <p:spPr bwMode="auto">
            <a:xfrm>
              <a:off x="4616407" y="3168797"/>
              <a:ext cx="6939" cy="4164"/>
            </a:xfrm>
            <a:custGeom>
              <a:avLst/>
              <a:gdLst>
                <a:gd name="T0" fmla="*/ 1 w 4"/>
                <a:gd name="T1" fmla="*/ 2 h 2"/>
                <a:gd name="T2" fmla="*/ 5 w 4"/>
                <a:gd name="T3" fmla="*/ 3 h 2"/>
                <a:gd name="T4" fmla="*/ 1 w 4"/>
                <a:gd name="T5" fmla="*/ 3 h 2"/>
                <a:gd name="T6" fmla="*/ 0 w 4"/>
                <a:gd name="T7" fmla="*/ 2 h 2"/>
                <a:gd name="T8" fmla="*/ 1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94" name="Freeform 2749">
              <a:extLst>
                <a:ext uri="{FF2B5EF4-FFF2-40B4-BE49-F238E27FC236}">
                  <a16:creationId xmlns:a16="http://schemas.microsoft.com/office/drawing/2014/main" id="{0F2D86B6-E486-E24D-9F9A-0DA20B11E1AE}"/>
                </a:ext>
              </a:extLst>
            </p:cNvPr>
            <p:cNvSpPr>
              <a:spLocks noChangeAspect="1"/>
            </p:cNvSpPr>
            <p:nvPr/>
          </p:nvSpPr>
          <p:spPr bwMode="auto">
            <a:xfrm>
              <a:off x="4485954" y="3235410"/>
              <a:ext cx="4164" cy="5551"/>
            </a:xfrm>
            <a:custGeom>
              <a:avLst/>
              <a:gdLst>
                <a:gd name="T0" fmla="*/ 2 w 2"/>
                <a:gd name="T1" fmla="*/ 0 h 3"/>
                <a:gd name="T2" fmla="*/ 0 w 2"/>
                <a:gd name="T3" fmla="*/ 3 h 3"/>
                <a:gd name="T4" fmla="*/ 2 w 2"/>
                <a:gd name="T5" fmla="*/ 4 h 3"/>
                <a:gd name="T6" fmla="*/ 3 w 2"/>
                <a:gd name="T7" fmla="*/ 4 h 3"/>
                <a:gd name="T8" fmla="*/ 2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95" name="Freeform 2750">
              <a:extLst>
                <a:ext uri="{FF2B5EF4-FFF2-40B4-BE49-F238E27FC236}">
                  <a16:creationId xmlns:a16="http://schemas.microsoft.com/office/drawing/2014/main" id="{B2840AC2-D1DD-D74D-926D-A7EC4BC0BEA7}"/>
                </a:ext>
              </a:extLst>
            </p:cNvPr>
            <p:cNvSpPr>
              <a:spLocks noChangeAspect="1"/>
            </p:cNvSpPr>
            <p:nvPr/>
          </p:nvSpPr>
          <p:spPr bwMode="auto">
            <a:xfrm>
              <a:off x="4713553" y="3422764"/>
              <a:ext cx="20817" cy="47185"/>
            </a:xfrm>
            <a:custGeom>
              <a:avLst/>
              <a:gdLst>
                <a:gd name="T0" fmla="*/ 10 w 13"/>
                <a:gd name="T1" fmla="*/ 34 h 29"/>
                <a:gd name="T2" fmla="*/ 3 w 13"/>
                <a:gd name="T3" fmla="*/ 30 h 29"/>
                <a:gd name="T4" fmla="*/ 6 w 13"/>
                <a:gd name="T5" fmla="*/ 28 h 29"/>
                <a:gd name="T6" fmla="*/ 5 w 13"/>
                <a:gd name="T7" fmla="*/ 25 h 29"/>
                <a:gd name="T8" fmla="*/ 2 w 13"/>
                <a:gd name="T9" fmla="*/ 22 h 29"/>
                <a:gd name="T10" fmla="*/ 3 w 13"/>
                <a:gd name="T11" fmla="*/ 20 h 29"/>
                <a:gd name="T12" fmla="*/ 0 w 13"/>
                <a:gd name="T13" fmla="*/ 18 h 29"/>
                <a:gd name="T14" fmla="*/ 2 w 13"/>
                <a:gd name="T15" fmla="*/ 15 h 29"/>
                <a:gd name="T16" fmla="*/ 2 w 13"/>
                <a:gd name="T17" fmla="*/ 11 h 29"/>
                <a:gd name="T18" fmla="*/ 8 w 13"/>
                <a:gd name="T19" fmla="*/ 7 h 29"/>
                <a:gd name="T20" fmla="*/ 10 w 13"/>
                <a:gd name="T21" fmla="*/ 8 h 29"/>
                <a:gd name="T22" fmla="*/ 12 w 13"/>
                <a:gd name="T23" fmla="*/ 1 h 29"/>
                <a:gd name="T24" fmla="*/ 14 w 13"/>
                <a:gd name="T25" fmla="*/ 4 h 29"/>
                <a:gd name="T26" fmla="*/ 15 w 13"/>
                <a:gd name="T27" fmla="*/ 11 h 29"/>
                <a:gd name="T28" fmla="*/ 15 w 13"/>
                <a:gd name="T29" fmla="*/ 20 h 29"/>
                <a:gd name="T30" fmla="*/ 13 w 13"/>
                <a:gd name="T31" fmla="*/ 25 h 29"/>
                <a:gd name="T32" fmla="*/ 10 w 13"/>
                <a:gd name="T33" fmla="*/ 30 h 29"/>
                <a:gd name="T34" fmla="*/ 10 w 13"/>
                <a:gd name="T35" fmla="*/ 34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96" name="Freeform 2751">
              <a:extLst>
                <a:ext uri="{FF2B5EF4-FFF2-40B4-BE49-F238E27FC236}">
                  <a16:creationId xmlns:a16="http://schemas.microsoft.com/office/drawing/2014/main" id="{13A6A6A9-AF7C-824C-BD96-B8881706EE4F}"/>
                </a:ext>
              </a:extLst>
            </p:cNvPr>
            <p:cNvSpPr>
              <a:spLocks noChangeAspect="1"/>
            </p:cNvSpPr>
            <p:nvPr/>
          </p:nvSpPr>
          <p:spPr bwMode="auto">
            <a:xfrm>
              <a:off x="4705226" y="3474113"/>
              <a:ext cx="36083" cy="65227"/>
            </a:xfrm>
            <a:custGeom>
              <a:avLst/>
              <a:gdLst>
                <a:gd name="T0" fmla="*/ 22 w 22"/>
                <a:gd name="T1" fmla="*/ 4 h 39"/>
                <a:gd name="T2" fmla="*/ 26 w 22"/>
                <a:gd name="T3" fmla="*/ 14 h 39"/>
                <a:gd name="T4" fmla="*/ 22 w 22"/>
                <a:gd name="T5" fmla="*/ 20 h 39"/>
                <a:gd name="T6" fmla="*/ 24 w 22"/>
                <a:gd name="T7" fmla="*/ 25 h 39"/>
                <a:gd name="T8" fmla="*/ 22 w 22"/>
                <a:gd name="T9" fmla="*/ 42 h 39"/>
                <a:gd name="T10" fmla="*/ 15 w 22"/>
                <a:gd name="T11" fmla="*/ 40 h 39"/>
                <a:gd name="T12" fmla="*/ 13 w 22"/>
                <a:gd name="T13" fmla="*/ 46 h 39"/>
                <a:gd name="T14" fmla="*/ 7 w 22"/>
                <a:gd name="T15" fmla="*/ 45 h 39"/>
                <a:gd name="T16" fmla="*/ 4 w 22"/>
                <a:gd name="T17" fmla="*/ 41 h 39"/>
                <a:gd name="T18" fmla="*/ 5 w 22"/>
                <a:gd name="T19" fmla="*/ 35 h 39"/>
                <a:gd name="T20" fmla="*/ 8 w 22"/>
                <a:gd name="T21" fmla="*/ 28 h 39"/>
                <a:gd name="T22" fmla="*/ 5 w 22"/>
                <a:gd name="T23" fmla="*/ 24 h 39"/>
                <a:gd name="T24" fmla="*/ 6 w 22"/>
                <a:gd name="T25" fmla="*/ 20 h 39"/>
                <a:gd name="T26" fmla="*/ 4 w 22"/>
                <a:gd name="T27" fmla="*/ 14 h 39"/>
                <a:gd name="T28" fmla="*/ 0 w 22"/>
                <a:gd name="T29" fmla="*/ 11 h 39"/>
                <a:gd name="T30" fmla="*/ 2 w 22"/>
                <a:gd name="T31" fmla="*/ 2 h 39"/>
                <a:gd name="T32" fmla="*/ 7 w 22"/>
                <a:gd name="T33" fmla="*/ 8 h 39"/>
                <a:gd name="T34" fmla="*/ 11 w 22"/>
                <a:gd name="T35" fmla="*/ 5 h 39"/>
                <a:gd name="T36" fmla="*/ 17 w 22"/>
                <a:gd name="T37" fmla="*/ 1 h 39"/>
                <a:gd name="T38" fmla="*/ 22 w 22"/>
                <a:gd name="T39" fmla="*/ 4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97" name="Freeform 2753">
              <a:extLst>
                <a:ext uri="{FF2B5EF4-FFF2-40B4-BE49-F238E27FC236}">
                  <a16:creationId xmlns:a16="http://schemas.microsoft.com/office/drawing/2014/main" id="{63F813CA-1553-8B4D-91D0-1B5CB545E7F7}"/>
                </a:ext>
              </a:extLst>
            </p:cNvPr>
            <p:cNvSpPr>
              <a:spLocks noChangeAspect="1"/>
            </p:cNvSpPr>
            <p:nvPr/>
          </p:nvSpPr>
          <p:spPr bwMode="auto">
            <a:xfrm>
              <a:off x="4701064" y="2992547"/>
              <a:ext cx="45798" cy="31920"/>
            </a:xfrm>
            <a:custGeom>
              <a:avLst/>
              <a:gdLst>
                <a:gd name="T0" fmla="*/ 32 w 27"/>
                <a:gd name="T1" fmla="*/ 1 h 19"/>
                <a:gd name="T2" fmla="*/ 29 w 27"/>
                <a:gd name="T3" fmla="*/ 1 h 19"/>
                <a:gd name="T4" fmla="*/ 23 w 27"/>
                <a:gd name="T5" fmla="*/ 5 h 19"/>
                <a:gd name="T6" fmla="*/ 17 w 27"/>
                <a:gd name="T7" fmla="*/ 12 h 19"/>
                <a:gd name="T8" fmla="*/ 6 w 27"/>
                <a:gd name="T9" fmla="*/ 15 h 19"/>
                <a:gd name="T10" fmla="*/ 0 w 27"/>
                <a:gd name="T11" fmla="*/ 22 h 19"/>
                <a:gd name="T12" fmla="*/ 4 w 27"/>
                <a:gd name="T13" fmla="*/ 21 h 19"/>
                <a:gd name="T14" fmla="*/ 7 w 27"/>
                <a:gd name="T15" fmla="*/ 17 h 19"/>
                <a:gd name="T16" fmla="*/ 11 w 27"/>
                <a:gd name="T17" fmla="*/ 16 h 19"/>
                <a:gd name="T18" fmla="*/ 23 w 27"/>
                <a:gd name="T19" fmla="*/ 15 h 19"/>
                <a:gd name="T20" fmla="*/ 26 w 27"/>
                <a:gd name="T21" fmla="*/ 15 h 19"/>
                <a:gd name="T22" fmla="*/ 29 w 27"/>
                <a:gd name="T23" fmla="*/ 17 h 19"/>
                <a:gd name="T24" fmla="*/ 33 w 27"/>
                <a:gd name="T25" fmla="*/ 10 h 19"/>
                <a:gd name="T26" fmla="*/ 31 w 27"/>
                <a:gd name="T27" fmla="*/ 5 h 19"/>
                <a:gd name="T28" fmla="*/ 32 w 27"/>
                <a:gd name="T29" fmla="*/ 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98" name="Freeform 2755">
              <a:extLst>
                <a:ext uri="{FF2B5EF4-FFF2-40B4-BE49-F238E27FC236}">
                  <a16:creationId xmlns:a16="http://schemas.microsoft.com/office/drawing/2014/main" id="{4EB1F35D-2FE3-FD4A-84F7-D980A34DA52B}"/>
                </a:ext>
              </a:extLst>
            </p:cNvPr>
            <p:cNvSpPr>
              <a:spLocks noChangeAspect="1"/>
            </p:cNvSpPr>
            <p:nvPr/>
          </p:nvSpPr>
          <p:spPr bwMode="auto">
            <a:xfrm>
              <a:off x="4510935" y="3199330"/>
              <a:ext cx="8327" cy="4164"/>
            </a:xfrm>
            <a:custGeom>
              <a:avLst/>
              <a:gdLst>
                <a:gd name="T0" fmla="*/ 5 w 5"/>
                <a:gd name="T1" fmla="*/ 2 h 3"/>
                <a:gd name="T2" fmla="*/ 2 w 5"/>
                <a:gd name="T3" fmla="*/ 0 h 3"/>
                <a:gd name="T4" fmla="*/ 0 w 5"/>
                <a:gd name="T5" fmla="*/ 2 h 3"/>
                <a:gd name="T6" fmla="*/ 2 w 5"/>
                <a:gd name="T7" fmla="*/ 3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299" name="Freeform 2756">
              <a:extLst>
                <a:ext uri="{FF2B5EF4-FFF2-40B4-BE49-F238E27FC236}">
                  <a16:creationId xmlns:a16="http://schemas.microsoft.com/office/drawing/2014/main" id="{B5FB10A7-36A7-6C4D-99D6-D61B0919A073}"/>
                </a:ext>
              </a:extLst>
            </p:cNvPr>
            <p:cNvSpPr>
              <a:spLocks noChangeAspect="1"/>
            </p:cNvSpPr>
            <p:nvPr/>
          </p:nvSpPr>
          <p:spPr bwMode="auto">
            <a:xfrm>
              <a:off x="4447096" y="3092468"/>
              <a:ext cx="9715" cy="8327"/>
            </a:xfrm>
            <a:custGeom>
              <a:avLst/>
              <a:gdLst>
                <a:gd name="T0" fmla="*/ 6 w 6"/>
                <a:gd name="T1" fmla="*/ 1 h 5"/>
                <a:gd name="T2" fmla="*/ 4 w 6"/>
                <a:gd name="T3" fmla="*/ 1 h 5"/>
                <a:gd name="T4" fmla="*/ 1 w 6"/>
                <a:gd name="T5" fmla="*/ 5 h 5"/>
                <a:gd name="T6" fmla="*/ 5 w 6"/>
                <a:gd name="T7" fmla="*/ 5 h 5"/>
                <a:gd name="T8" fmla="*/ 6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00" name="Freeform 2757">
              <a:extLst>
                <a:ext uri="{FF2B5EF4-FFF2-40B4-BE49-F238E27FC236}">
                  <a16:creationId xmlns:a16="http://schemas.microsoft.com/office/drawing/2014/main" id="{5EB45E1C-3DBD-5647-B507-1B8B43DC481B}"/>
                </a:ext>
              </a:extLst>
            </p:cNvPr>
            <p:cNvSpPr>
              <a:spLocks noChangeAspect="1"/>
            </p:cNvSpPr>
            <p:nvPr/>
          </p:nvSpPr>
          <p:spPr bwMode="auto">
            <a:xfrm>
              <a:off x="4435994" y="3052220"/>
              <a:ext cx="5551" cy="6939"/>
            </a:xfrm>
            <a:custGeom>
              <a:avLst/>
              <a:gdLst>
                <a:gd name="T0" fmla="*/ 3 w 3"/>
                <a:gd name="T1" fmla="*/ 5 h 4"/>
                <a:gd name="T2" fmla="*/ 4 w 3"/>
                <a:gd name="T3" fmla="*/ 3 h 4"/>
                <a:gd name="T4" fmla="*/ 1 w 3"/>
                <a:gd name="T5" fmla="*/ 0 h 4"/>
                <a:gd name="T6" fmla="*/ 0 w 3"/>
                <a:gd name="T7" fmla="*/ 3 h 4"/>
                <a:gd name="T8" fmla="*/ 3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01" name="Freeform 2758">
              <a:extLst>
                <a:ext uri="{FF2B5EF4-FFF2-40B4-BE49-F238E27FC236}">
                  <a16:creationId xmlns:a16="http://schemas.microsoft.com/office/drawing/2014/main" id="{C5F71276-BB9C-6C4F-A86B-B67A347A3A92}"/>
                </a:ext>
              </a:extLst>
            </p:cNvPr>
            <p:cNvSpPr>
              <a:spLocks noChangeAspect="1"/>
            </p:cNvSpPr>
            <p:nvPr/>
          </p:nvSpPr>
          <p:spPr bwMode="auto">
            <a:xfrm>
              <a:off x="4430443" y="3084139"/>
              <a:ext cx="4164" cy="6939"/>
            </a:xfrm>
            <a:custGeom>
              <a:avLst/>
              <a:gdLst>
                <a:gd name="T0" fmla="*/ 2 w 3"/>
                <a:gd name="T1" fmla="*/ 5 h 4"/>
                <a:gd name="T2" fmla="*/ 3 w 3"/>
                <a:gd name="T3" fmla="*/ 3 h 4"/>
                <a:gd name="T4" fmla="*/ 1 w 3"/>
                <a:gd name="T5" fmla="*/ 0 h 4"/>
                <a:gd name="T6" fmla="*/ 0 w 3"/>
                <a:gd name="T7" fmla="*/ 3 h 4"/>
                <a:gd name="T8" fmla="*/ 2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02" name="Freeform 2759">
              <a:extLst>
                <a:ext uri="{FF2B5EF4-FFF2-40B4-BE49-F238E27FC236}">
                  <a16:creationId xmlns:a16="http://schemas.microsoft.com/office/drawing/2014/main" id="{AFB0DEA4-BED8-B844-A269-8519ABDCAB56}"/>
                </a:ext>
              </a:extLst>
            </p:cNvPr>
            <p:cNvSpPr>
              <a:spLocks noChangeAspect="1"/>
            </p:cNvSpPr>
            <p:nvPr/>
          </p:nvSpPr>
          <p:spPr bwMode="auto">
            <a:xfrm>
              <a:off x="4449872" y="3122999"/>
              <a:ext cx="8327" cy="4164"/>
            </a:xfrm>
            <a:custGeom>
              <a:avLst/>
              <a:gdLst>
                <a:gd name="T0" fmla="*/ 6 w 5"/>
                <a:gd name="T1" fmla="*/ 1 h 3"/>
                <a:gd name="T2" fmla="*/ 4 w 5"/>
                <a:gd name="T3" fmla="*/ 0 h 3"/>
                <a:gd name="T4" fmla="*/ 0 w 5"/>
                <a:gd name="T5" fmla="*/ 1 h 3"/>
                <a:gd name="T6" fmla="*/ 2 w 5"/>
                <a:gd name="T7" fmla="*/ 3 h 3"/>
                <a:gd name="T8" fmla="*/ 6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03" name="Freeform 2760">
              <a:extLst>
                <a:ext uri="{FF2B5EF4-FFF2-40B4-BE49-F238E27FC236}">
                  <a16:creationId xmlns:a16="http://schemas.microsoft.com/office/drawing/2014/main" id="{28B60F92-4B6E-1840-9764-DE71B04C9921}"/>
                </a:ext>
              </a:extLst>
            </p:cNvPr>
            <p:cNvSpPr>
              <a:spLocks noChangeAspect="1"/>
            </p:cNvSpPr>
            <p:nvPr/>
          </p:nvSpPr>
          <p:spPr bwMode="auto">
            <a:xfrm>
              <a:off x="4751024" y="3006424"/>
              <a:ext cx="5551" cy="4164"/>
            </a:xfrm>
            <a:custGeom>
              <a:avLst/>
              <a:gdLst>
                <a:gd name="T0" fmla="*/ 4 w 3"/>
                <a:gd name="T1" fmla="*/ 0 h 3"/>
                <a:gd name="T2" fmla="*/ 1 w 3"/>
                <a:gd name="T3" fmla="*/ 0 h 3"/>
                <a:gd name="T4" fmla="*/ 0 w 3"/>
                <a:gd name="T5" fmla="*/ 2 h 3"/>
                <a:gd name="T6" fmla="*/ 3 w 3"/>
                <a:gd name="T7" fmla="*/ 2 h 3"/>
                <a:gd name="T8" fmla="*/ 4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04" name="Freeform 2761">
              <a:extLst>
                <a:ext uri="{FF2B5EF4-FFF2-40B4-BE49-F238E27FC236}">
                  <a16:creationId xmlns:a16="http://schemas.microsoft.com/office/drawing/2014/main" id="{BE8A8D15-F61B-ED4F-95F3-9B1B1D4C2817}"/>
                </a:ext>
              </a:extLst>
            </p:cNvPr>
            <p:cNvSpPr>
              <a:spLocks noChangeAspect="1"/>
            </p:cNvSpPr>
            <p:nvPr/>
          </p:nvSpPr>
          <p:spPr bwMode="auto">
            <a:xfrm>
              <a:off x="4731595" y="3075812"/>
              <a:ext cx="5551" cy="5551"/>
            </a:xfrm>
            <a:custGeom>
              <a:avLst/>
              <a:gdLst>
                <a:gd name="T0" fmla="*/ 4 w 3"/>
                <a:gd name="T1" fmla="*/ 4 h 3"/>
                <a:gd name="T2" fmla="*/ 3 w 3"/>
                <a:gd name="T3" fmla="*/ 1 h 3"/>
                <a:gd name="T4" fmla="*/ 0 w 3"/>
                <a:gd name="T5" fmla="*/ 1 h 3"/>
                <a:gd name="T6" fmla="*/ 1 w 3"/>
                <a:gd name="T7" fmla="*/ 3 h 3"/>
                <a:gd name="T8" fmla="*/ 4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05" name="Freeform 2762">
              <a:extLst>
                <a:ext uri="{FF2B5EF4-FFF2-40B4-BE49-F238E27FC236}">
                  <a16:creationId xmlns:a16="http://schemas.microsoft.com/office/drawing/2014/main" id="{64EC524E-8978-DA4D-A437-7E78B2FC7317}"/>
                </a:ext>
              </a:extLst>
            </p:cNvPr>
            <p:cNvSpPr>
              <a:spLocks noChangeAspect="1"/>
            </p:cNvSpPr>
            <p:nvPr/>
          </p:nvSpPr>
          <p:spPr bwMode="auto">
            <a:xfrm>
              <a:off x="4741309" y="3078589"/>
              <a:ext cx="5551" cy="5551"/>
            </a:xfrm>
            <a:custGeom>
              <a:avLst/>
              <a:gdLst>
                <a:gd name="T0" fmla="*/ 4 w 3"/>
                <a:gd name="T1" fmla="*/ 3 h 3"/>
                <a:gd name="T2" fmla="*/ 3 w 3"/>
                <a:gd name="T3" fmla="*/ 1 h 3"/>
                <a:gd name="T4" fmla="*/ 0 w 3"/>
                <a:gd name="T5" fmla="*/ 0 h 3"/>
                <a:gd name="T6" fmla="*/ 1 w 3"/>
                <a:gd name="T7" fmla="*/ 3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06" name="Freeform 2763">
              <a:extLst>
                <a:ext uri="{FF2B5EF4-FFF2-40B4-BE49-F238E27FC236}">
                  <a16:creationId xmlns:a16="http://schemas.microsoft.com/office/drawing/2014/main" id="{D976EC21-E634-F545-9103-7EE3DA4C0F39}"/>
                </a:ext>
              </a:extLst>
            </p:cNvPr>
            <p:cNvSpPr>
              <a:spLocks noChangeAspect="1"/>
            </p:cNvSpPr>
            <p:nvPr/>
          </p:nvSpPr>
          <p:spPr bwMode="auto">
            <a:xfrm>
              <a:off x="4703838" y="3075812"/>
              <a:ext cx="1388" cy="6939"/>
            </a:xfrm>
            <a:custGeom>
              <a:avLst/>
              <a:gdLst>
                <a:gd name="T0" fmla="*/ 1 w 1"/>
                <a:gd name="T1" fmla="*/ 5 h 4"/>
                <a:gd name="T2" fmla="*/ 1 w 1"/>
                <a:gd name="T3" fmla="*/ 3 h 4"/>
                <a:gd name="T4" fmla="*/ 1 w 1"/>
                <a:gd name="T5" fmla="*/ 0 h 4"/>
                <a:gd name="T6" fmla="*/ 0 w 1"/>
                <a:gd name="T7" fmla="*/ 3 h 4"/>
                <a:gd name="T8" fmla="*/ 1 w 1"/>
                <a:gd name="T9" fmla="*/ 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07" name="Freeform 2764">
              <a:extLst>
                <a:ext uri="{FF2B5EF4-FFF2-40B4-BE49-F238E27FC236}">
                  <a16:creationId xmlns:a16="http://schemas.microsoft.com/office/drawing/2014/main" id="{288D7B83-B6AA-6941-A617-9CF7E4B13926}"/>
                </a:ext>
              </a:extLst>
            </p:cNvPr>
            <p:cNvSpPr>
              <a:spLocks noChangeAspect="1"/>
            </p:cNvSpPr>
            <p:nvPr/>
          </p:nvSpPr>
          <p:spPr bwMode="auto">
            <a:xfrm>
              <a:off x="4703839" y="3064713"/>
              <a:ext cx="2776" cy="2776"/>
            </a:xfrm>
            <a:custGeom>
              <a:avLst/>
              <a:gdLst>
                <a:gd name="T0" fmla="*/ 2 w 2"/>
                <a:gd name="T1" fmla="*/ 2 h 2"/>
                <a:gd name="T2" fmla="*/ 2 w 2"/>
                <a:gd name="T3" fmla="*/ 0 h 2"/>
                <a:gd name="T4" fmla="*/ 0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08" name="Freeform 2765">
              <a:extLst>
                <a:ext uri="{FF2B5EF4-FFF2-40B4-BE49-F238E27FC236}">
                  <a16:creationId xmlns:a16="http://schemas.microsoft.com/office/drawing/2014/main" id="{1CBC84D3-BC86-264E-AF10-7878B671674B}"/>
                </a:ext>
              </a:extLst>
            </p:cNvPr>
            <p:cNvSpPr>
              <a:spLocks noChangeAspect="1"/>
            </p:cNvSpPr>
            <p:nvPr/>
          </p:nvSpPr>
          <p:spPr bwMode="auto">
            <a:xfrm>
              <a:off x="4705226" y="3084142"/>
              <a:ext cx="2776" cy="2776"/>
            </a:xfrm>
            <a:custGeom>
              <a:avLst/>
              <a:gdLst>
                <a:gd name="T0" fmla="*/ 2 w 2"/>
                <a:gd name="T1" fmla="*/ 2 h 2"/>
                <a:gd name="T2" fmla="*/ 2 w 2"/>
                <a:gd name="T3" fmla="*/ 1 h 2"/>
                <a:gd name="T4" fmla="*/ 1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09" name="Freeform 2766">
              <a:extLst>
                <a:ext uri="{FF2B5EF4-FFF2-40B4-BE49-F238E27FC236}">
                  <a16:creationId xmlns:a16="http://schemas.microsoft.com/office/drawing/2014/main" id="{FD7FCF7A-8ADC-EE49-9527-14383CA767A3}"/>
                </a:ext>
              </a:extLst>
            </p:cNvPr>
            <p:cNvSpPr>
              <a:spLocks noChangeAspect="1"/>
            </p:cNvSpPr>
            <p:nvPr/>
          </p:nvSpPr>
          <p:spPr bwMode="auto">
            <a:xfrm>
              <a:off x="4706614" y="3091079"/>
              <a:ext cx="5551" cy="1388"/>
            </a:xfrm>
            <a:custGeom>
              <a:avLst/>
              <a:gdLst>
                <a:gd name="T0" fmla="*/ 4 w 3"/>
                <a:gd name="T1" fmla="*/ 1 h 1"/>
                <a:gd name="T2" fmla="*/ 3 w 3"/>
                <a:gd name="T3" fmla="*/ 0 h 1"/>
                <a:gd name="T4" fmla="*/ 0 w 3"/>
                <a:gd name="T5" fmla="*/ 1 h 1"/>
                <a:gd name="T6" fmla="*/ 3 w 3"/>
                <a:gd name="T7" fmla="*/ 1 h 1"/>
                <a:gd name="T8" fmla="*/ 4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10" name="Freeform 2767">
              <a:extLst>
                <a:ext uri="{FF2B5EF4-FFF2-40B4-BE49-F238E27FC236}">
                  <a16:creationId xmlns:a16="http://schemas.microsoft.com/office/drawing/2014/main" id="{5463E31F-D26C-2644-A9C7-84930BD9F319}"/>
                </a:ext>
              </a:extLst>
            </p:cNvPr>
            <p:cNvSpPr>
              <a:spLocks noChangeAspect="1"/>
            </p:cNvSpPr>
            <p:nvPr/>
          </p:nvSpPr>
          <p:spPr bwMode="auto">
            <a:xfrm>
              <a:off x="4780167" y="3077203"/>
              <a:ext cx="4164" cy="4164"/>
            </a:xfrm>
            <a:custGeom>
              <a:avLst/>
              <a:gdLst>
                <a:gd name="T0" fmla="*/ 3 w 3"/>
                <a:gd name="T1" fmla="*/ 2 h 2"/>
                <a:gd name="T2" fmla="*/ 2 w 3"/>
                <a:gd name="T3" fmla="*/ 0 h 2"/>
                <a:gd name="T4" fmla="*/ 0 w 3"/>
                <a:gd name="T5" fmla="*/ 2 h 2"/>
                <a:gd name="T6" fmla="*/ 2 w 3"/>
                <a:gd name="T7" fmla="*/ 3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11" name="Oval 2768">
              <a:extLst>
                <a:ext uri="{FF2B5EF4-FFF2-40B4-BE49-F238E27FC236}">
                  <a16:creationId xmlns:a16="http://schemas.microsoft.com/office/drawing/2014/main" id="{21B6720E-C31E-1B4F-BDCD-5BABD4A79B5D}"/>
                </a:ext>
              </a:extLst>
            </p:cNvPr>
            <p:cNvSpPr>
              <a:spLocks noChangeAspect="1" noChangeArrowheads="1"/>
            </p:cNvSpPr>
            <p:nvPr/>
          </p:nvSpPr>
          <p:spPr bwMode="auto">
            <a:xfrm>
              <a:off x="4746861" y="3048057"/>
              <a:ext cx="2776" cy="5551"/>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312" name="Freeform 2769">
              <a:extLst>
                <a:ext uri="{FF2B5EF4-FFF2-40B4-BE49-F238E27FC236}">
                  <a16:creationId xmlns:a16="http://schemas.microsoft.com/office/drawing/2014/main" id="{42C7E23D-1C63-1D4D-BF27-2039C134BF92}"/>
                </a:ext>
              </a:extLst>
            </p:cNvPr>
            <p:cNvSpPr>
              <a:spLocks noChangeAspect="1"/>
            </p:cNvSpPr>
            <p:nvPr/>
          </p:nvSpPr>
          <p:spPr bwMode="auto">
            <a:xfrm>
              <a:off x="4831517" y="3070261"/>
              <a:ext cx="6939" cy="6939"/>
            </a:xfrm>
            <a:custGeom>
              <a:avLst/>
              <a:gdLst>
                <a:gd name="T0" fmla="*/ 0 w 4"/>
                <a:gd name="T1" fmla="*/ 1 h 4"/>
                <a:gd name="T2" fmla="*/ 1 w 4"/>
                <a:gd name="T3" fmla="*/ 4 h 4"/>
                <a:gd name="T4" fmla="*/ 4 w 4"/>
                <a:gd name="T5" fmla="*/ 5 h 4"/>
                <a:gd name="T6" fmla="*/ 4 w 4"/>
                <a:gd name="T7" fmla="*/ 3 h 4"/>
                <a:gd name="T8" fmla="*/ 0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13" name="Freeform 2770">
              <a:extLst>
                <a:ext uri="{FF2B5EF4-FFF2-40B4-BE49-F238E27FC236}">
                  <a16:creationId xmlns:a16="http://schemas.microsoft.com/office/drawing/2014/main" id="{F92B1D0F-4488-5343-93BF-89C1A9BBB4B7}"/>
                </a:ext>
              </a:extLst>
            </p:cNvPr>
            <p:cNvSpPr>
              <a:spLocks noChangeAspect="1"/>
            </p:cNvSpPr>
            <p:nvPr/>
          </p:nvSpPr>
          <p:spPr bwMode="auto">
            <a:xfrm>
              <a:off x="4708001" y="3018913"/>
              <a:ext cx="5551" cy="6939"/>
            </a:xfrm>
            <a:custGeom>
              <a:avLst/>
              <a:gdLst>
                <a:gd name="T0" fmla="*/ 3 w 3"/>
                <a:gd name="T1" fmla="*/ 0 h 4"/>
                <a:gd name="T2" fmla="*/ 1 w 3"/>
                <a:gd name="T3" fmla="*/ 1 h 4"/>
                <a:gd name="T4" fmla="*/ 0 w 3"/>
                <a:gd name="T5" fmla="*/ 4 h 4"/>
                <a:gd name="T6" fmla="*/ 3 w 3"/>
                <a:gd name="T7" fmla="*/ 3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14" name="Freeform 2771">
              <a:extLst>
                <a:ext uri="{FF2B5EF4-FFF2-40B4-BE49-F238E27FC236}">
                  <a16:creationId xmlns:a16="http://schemas.microsoft.com/office/drawing/2014/main" id="{933ED785-6D44-A441-98C0-6A3B166A12E8}"/>
                </a:ext>
              </a:extLst>
            </p:cNvPr>
            <p:cNvSpPr>
              <a:spLocks noChangeAspect="1"/>
            </p:cNvSpPr>
            <p:nvPr/>
          </p:nvSpPr>
          <p:spPr bwMode="auto">
            <a:xfrm>
              <a:off x="4732982" y="3059159"/>
              <a:ext cx="18042" cy="18042"/>
            </a:xfrm>
            <a:custGeom>
              <a:avLst/>
              <a:gdLst>
                <a:gd name="T0" fmla="*/ 6 w 11"/>
                <a:gd name="T1" fmla="*/ 0 h 11"/>
                <a:gd name="T2" fmla="*/ 11 w 11"/>
                <a:gd name="T3" fmla="*/ 2 h 11"/>
                <a:gd name="T4" fmla="*/ 13 w 11"/>
                <a:gd name="T5" fmla="*/ 8 h 11"/>
                <a:gd name="T6" fmla="*/ 11 w 11"/>
                <a:gd name="T7" fmla="*/ 13 h 11"/>
                <a:gd name="T8" fmla="*/ 4 w 11"/>
                <a:gd name="T9" fmla="*/ 9 h 11"/>
                <a:gd name="T10" fmla="*/ 0 w 11"/>
                <a:gd name="T11" fmla="*/ 6 h 11"/>
                <a:gd name="T12" fmla="*/ 2 w 11"/>
                <a:gd name="T13" fmla="*/ 1 h 11"/>
                <a:gd name="T14" fmla="*/ 6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15" name="Freeform 2772">
              <a:extLst>
                <a:ext uri="{FF2B5EF4-FFF2-40B4-BE49-F238E27FC236}">
                  <a16:creationId xmlns:a16="http://schemas.microsoft.com/office/drawing/2014/main" id="{0E6730E4-8C7D-2244-8022-836CF17395F4}"/>
                </a:ext>
              </a:extLst>
            </p:cNvPr>
            <p:cNvSpPr>
              <a:spLocks noChangeAspect="1"/>
            </p:cNvSpPr>
            <p:nvPr/>
          </p:nvSpPr>
          <p:spPr bwMode="auto">
            <a:xfrm>
              <a:off x="4753799" y="3042505"/>
              <a:ext cx="33307" cy="38858"/>
            </a:xfrm>
            <a:custGeom>
              <a:avLst/>
              <a:gdLst>
                <a:gd name="T0" fmla="*/ 14 w 20"/>
                <a:gd name="T1" fmla="*/ 4 h 23"/>
                <a:gd name="T2" fmla="*/ 20 w 20"/>
                <a:gd name="T3" fmla="*/ 0 h 23"/>
                <a:gd name="T4" fmla="*/ 24 w 20"/>
                <a:gd name="T5" fmla="*/ 4 h 23"/>
                <a:gd name="T6" fmla="*/ 22 w 20"/>
                <a:gd name="T7" fmla="*/ 13 h 23"/>
                <a:gd name="T8" fmla="*/ 19 w 20"/>
                <a:gd name="T9" fmla="*/ 16 h 23"/>
                <a:gd name="T10" fmla="*/ 22 w 20"/>
                <a:gd name="T11" fmla="*/ 19 h 23"/>
                <a:gd name="T12" fmla="*/ 18 w 20"/>
                <a:gd name="T13" fmla="*/ 21 h 23"/>
                <a:gd name="T14" fmla="*/ 18 w 20"/>
                <a:gd name="T15" fmla="*/ 27 h 23"/>
                <a:gd name="T16" fmla="*/ 12 w 20"/>
                <a:gd name="T17" fmla="*/ 23 h 23"/>
                <a:gd name="T18" fmla="*/ 8 w 20"/>
                <a:gd name="T19" fmla="*/ 22 h 23"/>
                <a:gd name="T20" fmla="*/ 4 w 20"/>
                <a:gd name="T21" fmla="*/ 18 h 23"/>
                <a:gd name="T22" fmla="*/ 4 w 20"/>
                <a:gd name="T23" fmla="*/ 13 h 23"/>
                <a:gd name="T24" fmla="*/ 1 w 20"/>
                <a:gd name="T25" fmla="*/ 10 h 23"/>
                <a:gd name="T26" fmla="*/ 7 w 20"/>
                <a:gd name="T27" fmla="*/ 9 h 23"/>
                <a:gd name="T28" fmla="*/ 8 w 20"/>
                <a:gd name="T29" fmla="*/ 5 h 23"/>
                <a:gd name="T30" fmla="*/ 12 w 20"/>
                <a:gd name="T31" fmla="*/ 7 h 23"/>
                <a:gd name="T32" fmla="*/ 12 w 20"/>
                <a:gd name="T33" fmla="*/ 10 h 23"/>
                <a:gd name="T34" fmla="*/ 17 w 20"/>
                <a:gd name="T35" fmla="*/ 11 h 23"/>
                <a:gd name="T36" fmla="*/ 17 w 20"/>
                <a:gd name="T37" fmla="*/ 6 h 23"/>
                <a:gd name="T38" fmla="*/ 14 w 20"/>
                <a:gd name="T39" fmla="*/ 4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16" name="Freeform 2773">
              <a:extLst>
                <a:ext uri="{FF2B5EF4-FFF2-40B4-BE49-F238E27FC236}">
                  <a16:creationId xmlns:a16="http://schemas.microsoft.com/office/drawing/2014/main" id="{F3224466-760B-C44C-B399-7CA439227766}"/>
                </a:ext>
              </a:extLst>
            </p:cNvPr>
            <p:cNvSpPr>
              <a:spLocks noChangeAspect="1"/>
            </p:cNvSpPr>
            <p:nvPr/>
          </p:nvSpPr>
          <p:spPr bwMode="auto">
            <a:xfrm>
              <a:off x="4770454" y="3081366"/>
              <a:ext cx="8327" cy="9715"/>
            </a:xfrm>
            <a:custGeom>
              <a:avLst/>
              <a:gdLst>
                <a:gd name="T0" fmla="*/ 6 w 5"/>
                <a:gd name="T1" fmla="*/ 1 h 6"/>
                <a:gd name="T2" fmla="*/ 1 w 5"/>
                <a:gd name="T3" fmla="*/ 0 h 6"/>
                <a:gd name="T4" fmla="*/ 2 w 5"/>
                <a:gd name="T5" fmla="*/ 4 h 6"/>
                <a:gd name="T6" fmla="*/ 4 w 5"/>
                <a:gd name="T7" fmla="*/ 7 h 6"/>
                <a:gd name="T8" fmla="*/ 6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17" name="Freeform 2774">
              <a:extLst>
                <a:ext uri="{FF2B5EF4-FFF2-40B4-BE49-F238E27FC236}">
                  <a16:creationId xmlns:a16="http://schemas.microsoft.com/office/drawing/2014/main" id="{A0D64272-C12B-0140-9746-2FCEE49FD866}"/>
                </a:ext>
              </a:extLst>
            </p:cNvPr>
            <p:cNvSpPr>
              <a:spLocks noChangeAspect="1"/>
            </p:cNvSpPr>
            <p:nvPr/>
          </p:nvSpPr>
          <p:spPr bwMode="auto">
            <a:xfrm>
              <a:off x="4756576" y="3078589"/>
              <a:ext cx="15266" cy="11102"/>
            </a:xfrm>
            <a:custGeom>
              <a:avLst/>
              <a:gdLst>
                <a:gd name="T0" fmla="*/ 2 w 9"/>
                <a:gd name="T1" fmla="*/ 0 h 6"/>
                <a:gd name="T2" fmla="*/ 9 w 9"/>
                <a:gd name="T3" fmla="*/ 4 h 6"/>
                <a:gd name="T4" fmla="*/ 11 w 9"/>
                <a:gd name="T5" fmla="*/ 8 h 6"/>
                <a:gd name="T6" fmla="*/ 4 w 9"/>
                <a:gd name="T7" fmla="*/ 7 h 6"/>
                <a:gd name="T8" fmla="*/ 0 w 9"/>
                <a:gd name="T9" fmla="*/ 4 h 6"/>
                <a:gd name="T10" fmla="*/ 0 w 9"/>
                <a:gd name="T11" fmla="*/ 1 h 6"/>
                <a:gd name="T12" fmla="*/ 2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18" name="Freeform 2775">
              <a:extLst>
                <a:ext uri="{FF2B5EF4-FFF2-40B4-BE49-F238E27FC236}">
                  <a16:creationId xmlns:a16="http://schemas.microsoft.com/office/drawing/2014/main" id="{F869A7CC-2C9E-2E46-B9AD-AD283E5D6288}"/>
                </a:ext>
              </a:extLst>
            </p:cNvPr>
            <p:cNvSpPr>
              <a:spLocks noChangeAspect="1"/>
            </p:cNvSpPr>
            <p:nvPr/>
          </p:nvSpPr>
          <p:spPr bwMode="auto">
            <a:xfrm>
              <a:off x="4749636" y="3075812"/>
              <a:ext cx="4164" cy="11102"/>
            </a:xfrm>
            <a:custGeom>
              <a:avLst/>
              <a:gdLst>
                <a:gd name="T0" fmla="*/ 3 w 2"/>
                <a:gd name="T1" fmla="*/ 0 h 7"/>
                <a:gd name="T2" fmla="*/ 0 w 2"/>
                <a:gd name="T3" fmla="*/ 8 h 7"/>
                <a:gd name="T4" fmla="*/ 0 w 2"/>
                <a:gd name="T5" fmla="*/ 3 h 7"/>
                <a:gd name="T6" fmla="*/ 3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19" name="Freeform 2776">
              <a:extLst>
                <a:ext uri="{FF2B5EF4-FFF2-40B4-BE49-F238E27FC236}">
                  <a16:creationId xmlns:a16="http://schemas.microsoft.com/office/drawing/2014/main" id="{C413E3EA-A36A-B940-9A3E-D497B214A368}"/>
                </a:ext>
              </a:extLst>
            </p:cNvPr>
            <p:cNvSpPr>
              <a:spLocks noChangeAspect="1"/>
            </p:cNvSpPr>
            <p:nvPr/>
          </p:nvSpPr>
          <p:spPr bwMode="auto">
            <a:xfrm>
              <a:off x="4798209" y="3086916"/>
              <a:ext cx="11102" cy="13878"/>
            </a:xfrm>
            <a:custGeom>
              <a:avLst/>
              <a:gdLst>
                <a:gd name="T0" fmla="*/ 3 w 7"/>
                <a:gd name="T1" fmla="*/ 1 h 8"/>
                <a:gd name="T2" fmla="*/ 7 w 7"/>
                <a:gd name="T3" fmla="*/ 4 h 8"/>
                <a:gd name="T4" fmla="*/ 6 w 7"/>
                <a:gd name="T5" fmla="*/ 9 h 8"/>
                <a:gd name="T6" fmla="*/ 1 w 7"/>
                <a:gd name="T7" fmla="*/ 6 h 8"/>
                <a:gd name="T8" fmla="*/ 1 w 7"/>
                <a:gd name="T9" fmla="*/ 3 h 8"/>
                <a:gd name="T10" fmla="*/ 3 w 7"/>
                <a:gd name="T11" fmla="*/ 1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20" name="Freeform 2778">
              <a:extLst>
                <a:ext uri="{FF2B5EF4-FFF2-40B4-BE49-F238E27FC236}">
                  <a16:creationId xmlns:a16="http://schemas.microsoft.com/office/drawing/2014/main" id="{BAC19F16-675C-CA46-92EC-B9C658263D9E}"/>
                </a:ext>
              </a:extLst>
            </p:cNvPr>
            <p:cNvSpPr>
              <a:spLocks noChangeAspect="1"/>
            </p:cNvSpPr>
            <p:nvPr/>
          </p:nvSpPr>
          <p:spPr bwMode="auto">
            <a:xfrm>
              <a:off x="4427666" y="3053608"/>
              <a:ext cx="6939" cy="11102"/>
            </a:xfrm>
            <a:custGeom>
              <a:avLst/>
              <a:gdLst>
                <a:gd name="T0" fmla="*/ 1 w 4"/>
                <a:gd name="T1" fmla="*/ 7 h 6"/>
                <a:gd name="T2" fmla="*/ 3 w 4"/>
                <a:gd name="T3" fmla="*/ 0 h 6"/>
                <a:gd name="T4" fmla="*/ 4 w 4"/>
                <a:gd name="T5" fmla="*/ 0 h 6"/>
                <a:gd name="T6" fmla="*/ 4 w 4"/>
                <a:gd name="T7" fmla="*/ 7 h 6"/>
                <a:gd name="T8" fmla="*/ 1 w 4"/>
                <a:gd name="T9" fmla="*/ 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21" name="Freeform 2779">
              <a:extLst>
                <a:ext uri="{FF2B5EF4-FFF2-40B4-BE49-F238E27FC236}">
                  <a16:creationId xmlns:a16="http://schemas.microsoft.com/office/drawing/2014/main" id="{957BFBCF-E23F-AC49-A358-70181A0BEA15}"/>
                </a:ext>
              </a:extLst>
            </p:cNvPr>
            <p:cNvSpPr>
              <a:spLocks noChangeAspect="1"/>
            </p:cNvSpPr>
            <p:nvPr/>
          </p:nvSpPr>
          <p:spPr bwMode="auto">
            <a:xfrm>
              <a:off x="4402687" y="2966179"/>
              <a:ext cx="19429" cy="26369"/>
            </a:xfrm>
            <a:custGeom>
              <a:avLst/>
              <a:gdLst>
                <a:gd name="T0" fmla="*/ 14 w 11"/>
                <a:gd name="T1" fmla="*/ 1 h 16"/>
                <a:gd name="T2" fmla="*/ 10 w 11"/>
                <a:gd name="T3" fmla="*/ 13 h 16"/>
                <a:gd name="T4" fmla="*/ 1 w 11"/>
                <a:gd name="T5" fmla="*/ 18 h 16"/>
                <a:gd name="T6" fmla="*/ 3 w 11"/>
                <a:gd name="T7" fmla="*/ 13 h 16"/>
                <a:gd name="T8" fmla="*/ 1 w 11"/>
                <a:gd name="T9" fmla="*/ 7 h 16"/>
                <a:gd name="T10" fmla="*/ 5 w 11"/>
                <a:gd name="T11" fmla="*/ 7 h 16"/>
                <a:gd name="T12" fmla="*/ 9 w 11"/>
                <a:gd name="T13" fmla="*/ 2 h 16"/>
                <a:gd name="T14" fmla="*/ 14 w 11"/>
                <a:gd name="T15" fmla="*/ 1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22" name="Freeform 2780">
              <a:extLst>
                <a:ext uri="{FF2B5EF4-FFF2-40B4-BE49-F238E27FC236}">
                  <a16:creationId xmlns:a16="http://schemas.microsoft.com/office/drawing/2014/main" id="{80FBF01B-52B0-1949-B3D3-8B2746920F13}"/>
                </a:ext>
              </a:extLst>
            </p:cNvPr>
            <p:cNvSpPr>
              <a:spLocks noChangeAspect="1"/>
            </p:cNvSpPr>
            <p:nvPr/>
          </p:nvSpPr>
          <p:spPr bwMode="auto">
            <a:xfrm>
              <a:off x="4408237" y="2992545"/>
              <a:ext cx="22205" cy="16654"/>
            </a:xfrm>
            <a:custGeom>
              <a:avLst/>
              <a:gdLst>
                <a:gd name="T0" fmla="*/ 10 w 13"/>
                <a:gd name="T1" fmla="*/ 0 h 10"/>
                <a:gd name="T2" fmla="*/ 11 w 13"/>
                <a:gd name="T3" fmla="*/ 7 h 10"/>
                <a:gd name="T4" fmla="*/ 15 w 13"/>
                <a:gd name="T5" fmla="*/ 10 h 10"/>
                <a:gd name="T6" fmla="*/ 10 w 13"/>
                <a:gd name="T7" fmla="*/ 11 h 10"/>
                <a:gd name="T8" fmla="*/ 5 w 13"/>
                <a:gd name="T9" fmla="*/ 7 h 10"/>
                <a:gd name="T10" fmla="*/ 1 w 13"/>
                <a:gd name="T11" fmla="*/ 4 h 10"/>
                <a:gd name="T12" fmla="*/ 7 w 13"/>
                <a:gd name="T13" fmla="*/ 4 h 10"/>
                <a:gd name="T14" fmla="*/ 10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23" name="Freeform 2781">
              <a:extLst>
                <a:ext uri="{FF2B5EF4-FFF2-40B4-BE49-F238E27FC236}">
                  <a16:creationId xmlns:a16="http://schemas.microsoft.com/office/drawing/2014/main" id="{30F0389D-6EAC-4640-88EF-9002697D6DE6}"/>
                </a:ext>
              </a:extLst>
            </p:cNvPr>
            <p:cNvSpPr>
              <a:spLocks noChangeAspect="1"/>
            </p:cNvSpPr>
            <p:nvPr/>
          </p:nvSpPr>
          <p:spPr bwMode="auto">
            <a:xfrm>
              <a:off x="4413788" y="3045282"/>
              <a:ext cx="11102" cy="11102"/>
            </a:xfrm>
            <a:custGeom>
              <a:avLst/>
              <a:gdLst>
                <a:gd name="T0" fmla="*/ 0 w 7"/>
                <a:gd name="T1" fmla="*/ 5 h 6"/>
                <a:gd name="T2" fmla="*/ 5 w 7"/>
                <a:gd name="T3" fmla="*/ 0 h 6"/>
                <a:gd name="T4" fmla="*/ 8 w 7"/>
                <a:gd name="T5" fmla="*/ 7 h 6"/>
                <a:gd name="T6" fmla="*/ 6 w 7"/>
                <a:gd name="T7" fmla="*/ 8 h 6"/>
                <a:gd name="T8" fmla="*/ 3 w 7"/>
                <a:gd name="T9" fmla="*/ 7 h 6"/>
                <a:gd name="T10" fmla="*/ 0 w 7"/>
                <a:gd name="T11" fmla="*/ 5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24" name="Freeform 2782">
              <a:extLst>
                <a:ext uri="{FF2B5EF4-FFF2-40B4-BE49-F238E27FC236}">
                  <a16:creationId xmlns:a16="http://schemas.microsoft.com/office/drawing/2014/main" id="{ECC5C807-D6A7-5B49-9D81-5A7330AEB4FB}"/>
                </a:ext>
              </a:extLst>
            </p:cNvPr>
            <p:cNvSpPr>
              <a:spLocks noChangeAspect="1"/>
            </p:cNvSpPr>
            <p:nvPr/>
          </p:nvSpPr>
          <p:spPr bwMode="auto">
            <a:xfrm>
              <a:off x="4476239" y="2942586"/>
              <a:ext cx="18042" cy="15266"/>
            </a:xfrm>
            <a:custGeom>
              <a:avLst/>
              <a:gdLst>
                <a:gd name="T0" fmla="*/ 1 w 11"/>
                <a:gd name="T1" fmla="*/ 2 h 9"/>
                <a:gd name="T2" fmla="*/ 2 w 11"/>
                <a:gd name="T3" fmla="*/ 9 h 9"/>
                <a:gd name="T4" fmla="*/ 9 w 11"/>
                <a:gd name="T5" fmla="*/ 10 h 9"/>
                <a:gd name="T6" fmla="*/ 6 w 11"/>
                <a:gd name="T7" fmla="*/ 4 h 9"/>
                <a:gd name="T8" fmla="*/ 12 w 11"/>
                <a:gd name="T9" fmla="*/ 4 h 9"/>
                <a:gd name="T10" fmla="*/ 9 w 11"/>
                <a:gd name="T11" fmla="*/ 1 h 9"/>
                <a:gd name="T12" fmla="*/ 5 w 11"/>
                <a:gd name="T13" fmla="*/ 1 h 9"/>
                <a:gd name="T14" fmla="*/ 6 w 11"/>
                <a:gd name="T15" fmla="*/ 4 h 9"/>
                <a:gd name="T16" fmla="*/ 1 w 11"/>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25" name="Freeform 2783">
              <a:extLst>
                <a:ext uri="{FF2B5EF4-FFF2-40B4-BE49-F238E27FC236}">
                  <a16:creationId xmlns:a16="http://schemas.microsoft.com/office/drawing/2014/main" id="{C8CDCB68-E411-BE4D-814F-5686560C09B9}"/>
                </a:ext>
              </a:extLst>
            </p:cNvPr>
            <p:cNvSpPr>
              <a:spLocks noChangeAspect="1"/>
            </p:cNvSpPr>
            <p:nvPr/>
          </p:nvSpPr>
          <p:spPr bwMode="auto">
            <a:xfrm>
              <a:off x="4415178" y="3011975"/>
              <a:ext cx="6939" cy="5551"/>
            </a:xfrm>
            <a:custGeom>
              <a:avLst/>
              <a:gdLst>
                <a:gd name="T0" fmla="*/ 3 w 4"/>
                <a:gd name="T1" fmla="*/ 0 h 3"/>
                <a:gd name="T2" fmla="*/ 5 w 4"/>
                <a:gd name="T3" fmla="*/ 3 h 3"/>
                <a:gd name="T4" fmla="*/ 3 w 4"/>
                <a:gd name="T5" fmla="*/ 4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26" name="Freeform 2784">
              <a:extLst>
                <a:ext uri="{FF2B5EF4-FFF2-40B4-BE49-F238E27FC236}">
                  <a16:creationId xmlns:a16="http://schemas.microsoft.com/office/drawing/2014/main" id="{6BC62354-AB17-C542-96C9-0A268B3FF5C1}"/>
                </a:ext>
              </a:extLst>
            </p:cNvPr>
            <p:cNvSpPr>
              <a:spLocks noChangeAspect="1"/>
            </p:cNvSpPr>
            <p:nvPr/>
          </p:nvSpPr>
          <p:spPr bwMode="auto">
            <a:xfrm>
              <a:off x="4397135" y="2992547"/>
              <a:ext cx="4164" cy="2776"/>
            </a:xfrm>
            <a:custGeom>
              <a:avLst/>
              <a:gdLst>
                <a:gd name="T0" fmla="*/ 1 w 3"/>
                <a:gd name="T1" fmla="*/ 0 h 2"/>
                <a:gd name="T2" fmla="*/ 3 w 3"/>
                <a:gd name="T3" fmla="*/ 1 h 2"/>
                <a:gd name="T4" fmla="*/ 1 w 3"/>
                <a:gd name="T5" fmla="*/ 2 h 2"/>
                <a:gd name="T6" fmla="*/ 0 w 3"/>
                <a:gd name="T7" fmla="*/ 1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27" name="Freeform 2785">
              <a:extLst>
                <a:ext uri="{FF2B5EF4-FFF2-40B4-BE49-F238E27FC236}">
                  <a16:creationId xmlns:a16="http://schemas.microsoft.com/office/drawing/2014/main" id="{5E842C52-BA28-FB40-974C-90EF36D9898F}"/>
                </a:ext>
              </a:extLst>
            </p:cNvPr>
            <p:cNvSpPr>
              <a:spLocks noChangeAspect="1"/>
            </p:cNvSpPr>
            <p:nvPr/>
          </p:nvSpPr>
          <p:spPr bwMode="auto">
            <a:xfrm>
              <a:off x="4397135" y="2998098"/>
              <a:ext cx="4164" cy="2776"/>
            </a:xfrm>
            <a:custGeom>
              <a:avLst/>
              <a:gdLst>
                <a:gd name="T0" fmla="*/ 1 w 3"/>
                <a:gd name="T1" fmla="*/ 0 h 2"/>
                <a:gd name="T2" fmla="*/ 3 w 3"/>
                <a:gd name="T3" fmla="*/ 1 h 2"/>
                <a:gd name="T4" fmla="*/ 2 w 3"/>
                <a:gd name="T5" fmla="*/ 2 h 2"/>
                <a:gd name="T6" fmla="*/ 0 w 3"/>
                <a:gd name="T7" fmla="*/ 1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28" name="Freeform 2786">
              <a:extLst>
                <a:ext uri="{FF2B5EF4-FFF2-40B4-BE49-F238E27FC236}">
                  <a16:creationId xmlns:a16="http://schemas.microsoft.com/office/drawing/2014/main" id="{E79DED87-AD95-6941-8371-47DBC11C5396}"/>
                </a:ext>
              </a:extLst>
            </p:cNvPr>
            <p:cNvSpPr>
              <a:spLocks noChangeAspect="1"/>
            </p:cNvSpPr>
            <p:nvPr/>
          </p:nvSpPr>
          <p:spPr bwMode="auto">
            <a:xfrm>
              <a:off x="4397135" y="3002261"/>
              <a:ext cx="4164" cy="4164"/>
            </a:xfrm>
            <a:custGeom>
              <a:avLst/>
              <a:gdLst>
                <a:gd name="T0" fmla="*/ 1 w 3"/>
                <a:gd name="T1" fmla="*/ 2 h 2"/>
                <a:gd name="T2" fmla="*/ 3 w 3"/>
                <a:gd name="T3" fmla="*/ 3 h 2"/>
                <a:gd name="T4" fmla="*/ 1 w 3"/>
                <a:gd name="T5" fmla="*/ 3 h 2"/>
                <a:gd name="T6" fmla="*/ 0 w 3"/>
                <a:gd name="T7" fmla="*/ 2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29" name="Freeform 2787">
              <a:extLst>
                <a:ext uri="{FF2B5EF4-FFF2-40B4-BE49-F238E27FC236}">
                  <a16:creationId xmlns:a16="http://schemas.microsoft.com/office/drawing/2014/main" id="{15228398-A57E-184A-B767-A7B59CFB39F3}"/>
                </a:ext>
              </a:extLst>
            </p:cNvPr>
            <p:cNvSpPr>
              <a:spLocks noChangeAspect="1"/>
            </p:cNvSpPr>
            <p:nvPr/>
          </p:nvSpPr>
          <p:spPr bwMode="auto">
            <a:xfrm>
              <a:off x="4394360" y="3007812"/>
              <a:ext cx="5551" cy="2776"/>
            </a:xfrm>
            <a:custGeom>
              <a:avLst/>
              <a:gdLst>
                <a:gd name="T0" fmla="*/ 3 w 3"/>
                <a:gd name="T1" fmla="*/ 1 h 2"/>
                <a:gd name="T2" fmla="*/ 4 w 3"/>
                <a:gd name="T3" fmla="*/ 2 h 2"/>
                <a:gd name="T4" fmla="*/ 3 w 3"/>
                <a:gd name="T5" fmla="*/ 2 h 2"/>
                <a:gd name="T6" fmla="*/ 0 w 3"/>
                <a:gd name="T7" fmla="*/ 1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30" name="Oval 2788">
              <a:extLst>
                <a:ext uri="{FF2B5EF4-FFF2-40B4-BE49-F238E27FC236}">
                  <a16:creationId xmlns:a16="http://schemas.microsoft.com/office/drawing/2014/main" id="{27E0C518-1096-CF48-9CF9-96DE96DC851A}"/>
                </a:ext>
              </a:extLst>
            </p:cNvPr>
            <p:cNvSpPr>
              <a:spLocks noChangeAspect="1" noChangeArrowheads="1"/>
            </p:cNvSpPr>
            <p:nvPr/>
          </p:nvSpPr>
          <p:spPr bwMode="auto">
            <a:xfrm>
              <a:off x="4394359" y="3014750"/>
              <a:ext cx="4164" cy="1388"/>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331" name="Freeform 2789">
              <a:extLst>
                <a:ext uri="{FF2B5EF4-FFF2-40B4-BE49-F238E27FC236}">
                  <a16:creationId xmlns:a16="http://schemas.microsoft.com/office/drawing/2014/main" id="{9C194D9A-65CA-534A-A0E4-ED0EFCF7DE9A}"/>
                </a:ext>
              </a:extLst>
            </p:cNvPr>
            <p:cNvSpPr>
              <a:spLocks noChangeAspect="1"/>
            </p:cNvSpPr>
            <p:nvPr/>
          </p:nvSpPr>
          <p:spPr bwMode="auto">
            <a:xfrm>
              <a:off x="4415178" y="3025853"/>
              <a:ext cx="15266" cy="11102"/>
            </a:xfrm>
            <a:custGeom>
              <a:avLst/>
              <a:gdLst>
                <a:gd name="T0" fmla="*/ 5 w 9"/>
                <a:gd name="T1" fmla="*/ 0 h 7"/>
                <a:gd name="T2" fmla="*/ 11 w 9"/>
                <a:gd name="T3" fmla="*/ 3 h 7"/>
                <a:gd name="T4" fmla="*/ 9 w 9"/>
                <a:gd name="T5" fmla="*/ 7 h 7"/>
                <a:gd name="T6" fmla="*/ 1 w 9"/>
                <a:gd name="T7" fmla="*/ 7 h 7"/>
                <a:gd name="T8" fmla="*/ 5 w 9"/>
                <a:gd name="T9" fmla="*/ 3 h 7"/>
                <a:gd name="T10" fmla="*/ 4 w 9"/>
                <a:gd name="T11" fmla="*/ 0 h 7"/>
                <a:gd name="T12" fmla="*/ 5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32" name="Freeform 2790">
              <a:extLst>
                <a:ext uri="{FF2B5EF4-FFF2-40B4-BE49-F238E27FC236}">
                  <a16:creationId xmlns:a16="http://schemas.microsoft.com/office/drawing/2014/main" id="{BE1A8FC8-CD54-FA44-83DF-55133F324C01}"/>
                </a:ext>
              </a:extLst>
            </p:cNvPr>
            <p:cNvSpPr>
              <a:spLocks noChangeAspect="1"/>
            </p:cNvSpPr>
            <p:nvPr/>
          </p:nvSpPr>
          <p:spPr bwMode="auto">
            <a:xfrm>
              <a:off x="4405462" y="3023076"/>
              <a:ext cx="9715" cy="11102"/>
            </a:xfrm>
            <a:custGeom>
              <a:avLst/>
              <a:gdLst>
                <a:gd name="T0" fmla="*/ 7 w 6"/>
                <a:gd name="T1" fmla="*/ 1 h 7"/>
                <a:gd name="T2" fmla="*/ 1 w 6"/>
                <a:gd name="T3" fmla="*/ 8 h 7"/>
                <a:gd name="T4" fmla="*/ 1 w 6"/>
                <a:gd name="T5" fmla="*/ 3 h 7"/>
                <a:gd name="T6" fmla="*/ 7 w 6"/>
                <a:gd name="T7" fmla="*/ 1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33" name="Freeform 2791">
              <a:extLst>
                <a:ext uri="{FF2B5EF4-FFF2-40B4-BE49-F238E27FC236}">
                  <a16:creationId xmlns:a16="http://schemas.microsoft.com/office/drawing/2014/main" id="{9CFB005D-82A6-8C40-B67D-04DAD8C88D3F}"/>
                </a:ext>
              </a:extLst>
            </p:cNvPr>
            <p:cNvSpPr>
              <a:spLocks noChangeAspect="1"/>
            </p:cNvSpPr>
            <p:nvPr/>
          </p:nvSpPr>
          <p:spPr bwMode="auto">
            <a:xfrm>
              <a:off x="4506771" y="2907890"/>
              <a:ext cx="15266" cy="18042"/>
            </a:xfrm>
            <a:custGeom>
              <a:avLst/>
              <a:gdLst>
                <a:gd name="T0" fmla="*/ 1 w 9"/>
                <a:gd name="T1" fmla="*/ 1 h 11"/>
                <a:gd name="T2" fmla="*/ 7 w 9"/>
                <a:gd name="T3" fmla="*/ 0 h 11"/>
                <a:gd name="T4" fmla="*/ 11 w 9"/>
                <a:gd name="T5" fmla="*/ 2 h 11"/>
                <a:gd name="T6" fmla="*/ 7 w 9"/>
                <a:gd name="T7" fmla="*/ 13 h 11"/>
                <a:gd name="T8" fmla="*/ 7 w 9"/>
                <a:gd name="T9" fmla="*/ 7 h 11"/>
                <a:gd name="T10" fmla="*/ 2 w 9"/>
                <a:gd name="T11" fmla="*/ 5 h 11"/>
                <a:gd name="T12" fmla="*/ 1 w 9"/>
                <a:gd name="T13" fmla="*/ 1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34" name="Freeform 2792">
              <a:extLst>
                <a:ext uri="{FF2B5EF4-FFF2-40B4-BE49-F238E27FC236}">
                  <a16:creationId xmlns:a16="http://schemas.microsoft.com/office/drawing/2014/main" id="{E5836654-1EA7-6444-B298-8D6F9619D207}"/>
                </a:ext>
              </a:extLst>
            </p:cNvPr>
            <p:cNvSpPr>
              <a:spLocks noChangeAspect="1"/>
            </p:cNvSpPr>
            <p:nvPr/>
          </p:nvSpPr>
          <p:spPr bwMode="auto">
            <a:xfrm>
              <a:off x="4524812" y="2892624"/>
              <a:ext cx="5551" cy="6939"/>
            </a:xfrm>
            <a:custGeom>
              <a:avLst/>
              <a:gdLst>
                <a:gd name="T0" fmla="*/ 3 w 3"/>
                <a:gd name="T1" fmla="*/ 0 h 4"/>
                <a:gd name="T2" fmla="*/ 4 w 3"/>
                <a:gd name="T3" fmla="*/ 3 h 4"/>
                <a:gd name="T4" fmla="*/ 1 w 3"/>
                <a:gd name="T5" fmla="*/ 5 h 4"/>
                <a:gd name="T6" fmla="*/ 0 w 3"/>
                <a:gd name="T7" fmla="*/ 1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35" name="Freeform 2793">
              <a:extLst>
                <a:ext uri="{FF2B5EF4-FFF2-40B4-BE49-F238E27FC236}">
                  <a16:creationId xmlns:a16="http://schemas.microsoft.com/office/drawing/2014/main" id="{732DF6DE-FA1A-B74C-9FA1-F81814E597BD}"/>
                </a:ext>
              </a:extLst>
            </p:cNvPr>
            <p:cNvSpPr>
              <a:spLocks noChangeAspect="1"/>
            </p:cNvSpPr>
            <p:nvPr/>
          </p:nvSpPr>
          <p:spPr bwMode="auto">
            <a:xfrm>
              <a:off x="4517874" y="2895401"/>
              <a:ext cx="5551" cy="8327"/>
            </a:xfrm>
            <a:custGeom>
              <a:avLst/>
              <a:gdLst>
                <a:gd name="T0" fmla="*/ 3 w 3"/>
                <a:gd name="T1" fmla="*/ 0 h 5"/>
                <a:gd name="T2" fmla="*/ 4 w 3"/>
                <a:gd name="T3" fmla="*/ 4 h 5"/>
                <a:gd name="T4" fmla="*/ 3 w 3"/>
                <a:gd name="T5" fmla="*/ 6 h 5"/>
                <a:gd name="T6" fmla="*/ 0 w 3"/>
                <a:gd name="T7" fmla="*/ 2 h 5"/>
                <a:gd name="T8" fmla="*/ 3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36" name="Freeform 2794">
              <a:extLst>
                <a:ext uri="{FF2B5EF4-FFF2-40B4-BE49-F238E27FC236}">
                  <a16:creationId xmlns:a16="http://schemas.microsoft.com/office/drawing/2014/main" id="{16598304-F704-0145-9056-31EB00417028}"/>
                </a:ext>
              </a:extLst>
            </p:cNvPr>
            <p:cNvSpPr>
              <a:spLocks noChangeAspect="1"/>
            </p:cNvSpPr>
            <p:nvPr/>
          </p:nvSpPr>
          <p:spPr bwMode="auto">
            <a:xfrm>
              <a:off x="4641388" y="2918993"/>
              <a:ext cx="5551" cy="8327"/>
            </a:xfrm>
            <a:custGeom>
              <a:avLst/>
              <a:gdLst>
                <a:gd name="T0" fmla="*/ 3 w 3"/>
                <a:gd name="T1" fmla="*/ 1 h 5"/>
                <a:gd name="T2" fmla="*/ 4 w 3"/>
                <a:gd name="T3" fmla="*/ 4 h 5"/>
                <a:gd name="T4" fmla="*/ 3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37" name="Freeform 2795">
              <a:extLst>
                <a:ext uri="{FF2B5EF4-FFF2-40B4-BE49-F238E27FC236}">
                  <a16:creationId xmlns:a16="http://schemas.microsoft.com/office/drawing/2014/main" id="{4978409B-A193-F44D-A793-FEE069D5EF6D}"/>
                </a:ext>
              </a:extLst>
            </p:cNvPr>
            <p:cNvSpPr>
              <a:spLocks noChangeAspect="1"/>
            </p:cNvSpPr>
            <p:nvPr/>
          </p:nvSpPr>
          <p:spPr bwMode="auto">
            <a:xfrm>
              <a:off x="4651103" y="2943973"/>
              <a:ext cx="8327" cy="5551"/>
            </a:xfrm>
            <a:custGeom>
              <a:avLst/>
              <a:gdLst>
                <a:gd name="T0" fmla="*/ 5 w 5"/>
                <a:gd name="T1" fmla="*/ 3 h 3"/>
                <a:gd name="T2" fmla="*/ 2 w 5"/>
                <a:gd name="T3" fmla="*/ 4 h 3"/>
                <a:gd name="T4" fmla="*/ 0 w 5"/>
                <a:gd name="T5" fmla="*/ 3 h 3"/>
                <a:gd name="T6" fmla="*/ 4 w 5"/>
                <a:gd name="T7" fmla="*/ 0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38" name="Freeform 2796">
              <a:extLst>
                <a:ext uri="{FF2B5EF4-FFF2-40B4-BE49-F238E27FC236}">
                  <a16:creationId xmlns:a16="http://schemas.microsoft.com/office/drawing/2014/main" id="{96B915DB-5A64-3847-80BA-FBAE990CDC29}"/>
                </a:ext>
              </a:extLst>
            </p:cNvPr>
            <p:cNvSpPr>
              <a:spLocks noChangeAspect="1"/>
            </p:cNvSpPr>
            <p:nvPr/>
          </p:nvSpPr>
          <p:spPr bwMode="auto">
            <a:xfrm>
              <a:off x="4645552" y="2844051"/>
              <a:ext cx="8327" cy="5551"/>
            </a:xfrm>
            <a:custGeom>
              <a:avLst/>
              <a:gdLst>
                <a:gd name="T0" fmla="*/ 6 w 5"/>
                <a:gd name="T1" fmla="*/ 3 h 3"/>
                <a:gd name="T2" fmla="*/ 4 w 5"/>
                <a:gd name="T3" fmla="*/ 4 h 3"/>
                <a:gd name="T4" fmla="*/ 1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39" name="Freeform 2797">
              <a:extLst>
                <a:ext uri="{FF2B5EF4-FFF2-40B4-BE49-F238E27FC236}">
                  <a16:creationId xmlns:a16="http://schemas.microsoft.com/office/drawing/2014/main" id="{D6EAC9C5-38C3-DF43-BF8F-8630DAA170D6}"/>
                </a:ext>
              </a:extLst>
            </p:cNvPr>
            <p:cNvSpPr>
              <a:spLocks noChangeAspect="1"/>
            </p:cNvSpPr>
            <p:nvPr/>
          </p:nvSpPr>
          <p:spPr bwMode="auto">
            <a:xfrm>
              <a:off x="4681635" y="2819072"/>
              <a:ext cx="6939" cy="4164"/>
            </a:xfrm>
            <a:custGeom>
              <a:avLst/>
              <a:gdLst>
                <a:gd name="T0" fmla="*/ 5 w 4"/>
                <a:gd name="T1" fmla="*/ 2 h 2"/>
                <a:gd name="T2" fmla="*/ 3 w 4"/>
                <a:gd name="T3" fmla="*/ 3 h 2"/>
                <a:gd name="T4" fmla="*/ 0 w 4"/>
                <a:gd name="T5" fmla="*/ 2 h 2"/>
                <a:gd name="T6" fmla="*/ 3 w 4"/>
                <a:gd name="T7" fmla="*/ 0 h 2"/>
                <a:gd name="T8" fmla="*/ 5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40" name="Freeform 2798">
              <a:extLst>
                <a:ext uri="{FF2B5EF4-FFF2-40B4-BE49-F238E27FC236}">
                  <a16:creationId xmlns:a16="http://schemas.microsoft.com/office/drawing/2014/main" id="{623D65A6-7EA3-C545-B969-1F4488316055}"/>
                </a:ext>
              </a:extLst>
            </p:cNvPr>
            <p:cNvSpPr>
              <a:spLocks noChangeAspect="1"/>
            </p:cNvSpPr>
            <p:nvPr/>
          </p:nvSpPr>
          <p:spPr bwMode="auto">
            <a:xfrm>
              <a:off x="4688573" y="2809356"/>
              <a:ext cx="8327" cy="5551"/>
            </a:xfrm>
            <a:custGeom>
              <a:avLst/>
              <a:gdLst>
                <a:gd name="T0" fmla="*/ 6 w 5"/>
                <a:gd name="T1" fmla="*/ 3 h 3"/>
                <a:gd name="T2" fmla="*/ 2 w 5"/>
                <a:gd name="T3" fmla="*/ 4 h 3"/>
                <a:gd name="T4" fmla="*/ 0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41" name="Freeform 2799">
              <a:extLst>
                <a:ext uri="{FF2B5EF4-FFF2-40B4-BE49-F238E27FC236}">
                  <a16:creationId xmlns:a16="http://schemas.microsoft.com/office/drawing/2014/main" id="{216B748F-7913-6F49-B595-3E0447108C23}"/>
                </a:ext>
              </a:extLst>
            </p:cNvPr>
            <p:cNvSpPr>
              <a:spLocks noChangeAspect="1"/>
            </p:cNvSpPr>
            <p:nvPr/>
          </p:nvSpPr>
          <p:spPr bwMode="auto">
            <a:xfrm>
              <a:off x="4757963" y="2733028"/>
              <a:ext cx="8327" cy="4164"/>
            </a:xfrm>
            <a:custGeom>
              <a:avLst/>
              <a:gdLst>
                <a:gd name="T0" fmla="*/ 6 w 5"/>
                <a:gd name="T1" fmla="*/ 2 h 3"/>
                <a:gd name="T2" fmla="*/ 4 w 5"/>
                <a:gd name="T3" fmla="*/ 3 h 3"/>
                <a:gd name="T4" fmla="*/ 1 w 5"/>
                <a:gd name="T5" fmla="*/ 2 h 3"/>
                <a:gd name="T6" fmla="*/ 4 w 5"/>
                <a:gd name="T7" fmla="*/ 0 h 3"/>
                <a:gd name="T8" fmla="*/ 6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42" name="Freeform 2800">
              <a:extLst>
                <a:ext uri="{FF2B5EF4-FFF2-40B4-BE49-F238E27FC236}">
                  <a16:creationId xmlns:a16="http://schemas.microsoft.com/office/drawing/2014/main" id="{9216F87B-8C32-E646-AF8E-C444D610A85C}"/>
                </a:ext>
              </a:extLst>
            </p:cNvPr>
            <p:cNvSpPr>
              <a:spLocks noChangeAspect="1"/>
            </p:cNvSpPr>
            <p:nvPr/>
          </p:nvSpPr>
          <p:spPr bwMode="auto">
            <a:xfrm>
              <a:off x="4824577" y="2645596"/>
              <a:ext cx="8327" cy="5551"/>
            </a:xfrm>
            <a:custGeom>
              <a:avLst/>
              <a:gdLst>
                <a:gd name="T0" fmla="*/ 6 w 5"/>
                <a:gd name="T1" fmla="*/ 3 h 3"/>
                <a:gd name="T2" fmla="*/ 2 w 5"/>
                <a:gd name="T3" fmla="*/ 4 h 3"/>
                <a:gd name="T4" fmla="*/ 0 w 5"/>
                <a:gd name="T5" fmla="*/ 3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43" name="Freeform 2801">
              <a:extLst>
                <a:ext uri="{FF2B5EF4-FFF2-40B4-BE49-F238E27FC236}">
                  <a16:creationId xmlns:a16="http://schemas.microsoft.com/office/drawing/2014/main" id="{A50A3EA7-860F-9D40-A18D-BA1F007B9E65}"/>
                </a:ext>
              </a:extLst>
            </p:cNvPr>
            <p:cNvSpPr>
              <a:spLocks noChangeAspect="1"/>
            </p:cNvSpPr>
            <p:nvPr/>
          </p:nvSpPr>
          <p:spPr bwMode="auto">
            <a:xfrm>
              <a:off x="4882864" y="2576206"/>
              <a:ext cx="6939" cy="5551"/>
            </a:xfrm>
            <a:custGeom>
              <a:avLst/>
              <a:gdLst>
                <a:gd name="T0" fmla="*/ 5 w 4"/>
                <a:gd name="T1" fmla="*/ 3 h 3"/>
                <a:gd name="T2" fmla="*/ 3 w 4"/>
                <a:gd name="T3" fmla="*/ 4 h 3"/>
                <a:gd name="T4" fmla="*/ 0 w 4"/>
                <a:gd name="T5" fmla="*/ 3 h 3"/>
                <a:gd name="T6" fmla="*/ 4 w 4"/>
                <a:gd name="T7" fmla="*/ 0 h 3"/>
                <a:gd name="T8" fmla="*/ 5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44" name="Freeform 2802">
              <a:extLst>
                <a:ext uri="{FF2B5EF4-FFF2-40B4-BE49-F238E27FC236}">
                  <a16:creationId xmlns:a16="http://schemas.microsoft.com/office/drawing/2014/main" id="{E2A63470-4746-2249-BABC-705499C9A6D6}"/>
                </a:ext>
              </a:extLst>
            </p:cNvPr>
            <p:cNvSpPr>
              <a:spLocks noChangeAspect="1"/>
            </p:cNvSpPr>
            <p:nvPr/>
          </p:nvSpPr>
          <p:spPr bwMode="auto">
            <a:xfrm>
              <a:off x="4889803" y="2570655"/>
              <a:ext cx="5551" cy="5551"/>
            </a:xfrm>
            <a:custGeom>
              <a:avLst/>
              <a:gdLst>
                <a:gd name="T0" fmla="*/ 4 w 3"/>
                <a:gd name="T1" fmla="*/ 3 h 3"/>
                <a:gd name="T2" fmla="*/ 1 w 3"/>
                <a:gd name="T3" fmla="*/ 4 h 3"/>
                <a:gd name="T4" fmla="*/ 0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45" name="Freeform 2803">
              <a:extLst>
                <a:ext uri="{FF2B5EF4-FFF2-40B4-BE49-F238E27FC236}">
                  <a16:creationId xmlns:a16="http://schemas.microsoft.com/office/drawing/2014/main" id="{CAA2A11F-7894-8F43-8F6C-47D7A64A1549}"/>
                </a:ext>
              </a:extLst>
            </p:cNvPr>
            <p:cNvSpPr>
              <a:spLocks noChangeAspect="1"/>
            </p:cNvSpPr>
            <p:nvPr/>
          </p:nvSpPr>
          <p:spPr bwMode="auto">
            <a:xfrm>
              <a:off x="4903681" y="2583146"/>
              <a:ext cx="4164" cy="4164"/>
            </a:xfrm>
            <a:custGeom>
              <a:avLst/>
              <a:gdLst>
                <a:gd name="T0" fmla="*/ 3 w 3"/>
                <a:gd name="T1" fmla="*/ 0 h 3"/>
                <a:gd name="T2" fmla="*/ 2 w 3"/>
                <a:gd name="T3" fmla="*/ 2 h 3"/>
                <a:gd name="T4" fmla="*/ 0 w 3"/>
                <a:gd name="T5" fmla="*/ 3 h 3"/>
                <a:gd name="T6" fmla="*/ 1 w 3"/>
                <a:gd name="T7" fmla="*/ 0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46" name="Freeform 2804">
              <a:extLst>
                <a:ext uri="{FF2B5EF4-FFF2-40B4-BE49-F238E27FC236}">
                  <a16:creationId xmlns:a16="http://schemas.microsoft.com/office/drawing/2014/main" id="{19F3B0B4-0896-F444-9165-972669CC7A3E}"/>
                </a:ext>
              </a:extLst>
            </p:cNvPr>
            <p:cNvSpPr>
              <a:spLocks noChangeAspect="1"/>
            </p:cNvSpPr>
            <p:nvPr/>
          </p:nvSpPr>
          <p:spPr bwMode="auto">
            <a:xfrm>
              <a:off x="4917559" y="2570655"/>
              <a:ext cx="5551" cy="5551"/>
            </a:xfrm>
            <a:custGeom>
              <a:avLst/>
              <a:gdLst>
                <a:gd name="T0" fmla="*/ 4 w 3"/>
                <a:gd name="T1" fmla="*/ 0 h 3"/>
                <a:gd name="T2" fmla="*/ 3 w 3"/>
                <a:gd name="T3" fmla="*/ 3 h 3"/>
                <a:gd name="T4" fmla="*/ 0 w 3"/>
                <a:gd name="T5" fmla="*/ 4 h 3"/>
                <a:gd name="T6" fmla="*/ 1 w 3"/>
                <a:gd name="T7" fmla="*/ 0 h 3"/>
                <a:gd name="T8" fmla="*/ 4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47" name="Freeform 2805">
              <a:extLst>
                <a:ext uri="{FF2B5EF4-FFF2-40B4-BE49-F238E27FC236}">
                  <a16:creationId xmlns:a16="http://schemas.microsoft.com/office/drawing/2014/main" id="{1C53FE94-31AE-D144-8385-B40062C5680F}"/>
                </a:ext>
              </a:extLst>
            </p:cNvPr>
            <p:cNvSpPr>
              <a:spLocks noChangeAspect="1"/>
            </p:cNvSpPr>
            <p:nvPr/>
          </p:nvSpPr>
          <p:spPr bwMode="auto">
            <a:xfrm>
              <a:off x="4953642" y="2567880"/>
              <a:ext cx="5551" cy="2776"/>
            </a:xfrm>
            <a:custGeom>
              <a:avLst/>
              <a:gdLst>
                <a:gd name="T0" fmla="*/ 4 w 4"/>
                <a:gd name="T1" fmla="*/ 2 h 2"/>
                <a:gd name="T2" fmla="*/ 2 w 4"/>
                <a:gd name="T3" fmla="*/ 2 h 2"/>
                <a:gd name="T4" fmla="*/ 0 w 4"/>
                <a:gd name="T5" fmla="*/ 1 h 2"/>
                <a:gd name="T6" fmla="*/ 3 w 4"/>
                <a:gd name="T7" fmla="*/ 0 h 2"/>
                <a:gd name="T8" fmla="*/ 4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48" name="Freeform 2806">
              <a:extLst>
                <a:ext uri="{FF2B5EF4-FFF2-40B4-BE49-F238E27FC236}">
                  <a16:creationId xmlns:a16="http://schemas.microsoft.com/office/drawing/2014/main" id="{E1B12CC7-F100-D544-89AC-EE07A20F547F}"/>
                </a:ext>
              </a:extLst>
            </p:cNvPr>
            <p:cNvSpPr>
              <a:spLocks noChangeAspect="1"/>
            </p:cNvSpPr>
            <p:nvPr/>
          </p:nvSpPr>
          <p:spPr bwMode="auto">
            <a:xfrm>
              <a:off x="4978623" y="2544287"/>
              <a:ext cx="5551" cy="4164"/>
            </a:xfrm>
            <a:custGeom>
              <a:avLst/>
              <a:gdLst>
                <a:gd name="T0" fmla="*/ 4 w 4"/>
                <a:gd name="T1" fmla="*/ 3 h 2"/>
                <a:gd name="T2" fmla="*/ 2 w 4"/>
                <a:gd name="T3" fmla="*/ 3 h 2"/>
                <a:gd name="T4" fmla="*/ 0 w 4"/>
                <a:gd name="T5" fmla="*/ 2 h 2"/>
                <a:gd name="T6" fmla="*/ 3 w 4"/>
                <a:gd name="T7" fmla="*/ 0 h 2"/>
                <a:gd name="T8" fmla="*/ 4 w 4"/>
                <a:gd name="T9" fmla="*/ 3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49" name="Freeform 2807">
              <a:extLst>
                <a:ext uri="{FF2B5EF4-FFF2-40B4-BE49-F238E27FC236}">
                  <a16:creationId xmlns:a16="http://schemas.microsoft.com/office/drawing/2014/main" id="{267F8468-97E2-3C4A-A649-555A09E0B9BA}"/>
                </a:ext>
              </a:extLst>
            </p:cNvPr>
            <p:cNvSpPr>
              <a:spLocks noChangeAspect="1"/>
            </p:cNvSpPr>
            <p:nvPr/>
          </p:nvSpPr>
          <p:spPr bwMode="auto">
            <a:xfrm>
              <a:off x="4982786" y="2551225"/>
              <a:ext cx="6939" cy="2776"/>
            </a:xfrm>
            <a:custGeom>
              <a:avLst/>
              <a:gdLst>
                <a:gd name="T0" fmla="*/ 5 w 4"/>
                <a:gd name="T1" fmla="*/ 1 h 2"/>
                <a:gd name="T2" fmla="*/ 3 w 4"/>
                <a:gd name="T3" fmla="*/ 2 h 2"/>
                <a:gd name="T4" fmla="*/ 0 w 4"/>
                <a:gd name="T5" fmla="*/ 1 h 2"/>
                <a:gd name="T6" fmla="*/ 4 w 4"/>
                <a:gd name="T7" fmla="*/ 0 h 2"/>
                <a:gd name="T8" fmla="*/ 5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50" name="Freeform 2808">
              <a:extLst>
                <a:ext uri="{FF2B5EF4-FFF2-40B4-BE49-F238E27FC236}">
                  <a16:creationId xmlns:a16="http://schemas.microsoft.com/office/drawing/2014/main" id="{AB363E92-A0F3-BC4C-BE51-490D06D9A22A}"/>
                </a:ext>
              </a:extLst>
            </p:cNvPr>
            <p:cNvSpPr>
              <a:spLocks noChangeAspect="1"/>
            </p:cNvSpPr>
            <p:nvPr/>
          </p:nvSpPr>
          <p:spPr bwMode="auto">
            <a:xfrm>
              <a:off x="5004991" y="2540123"/>
              <a:ext cx="9715" cy="5551"/>
            </a:xfrm>
            <a:custGeom>
              <a:avLst/>
              <a:gdLst>
                <a:gd name="T0" fmla="*/ 7 w 6"/>
                <a:gd name="T1" fmla="*/ 3 h 4"/>
                <a:gd name="T2" fmla="*/ 4 w 6"/>
                <a:gd name="T3" fmla="*/ 4 h 4"/>
                <a:gd name="T4" fmla="*/ 1 w 6"/>
                <a:gd name="T5" fmla="*/ 2 h 4"/>
                <a:gd name="T6" fmla="*/ 5 w 6"/>
                <a:gd name="T7" fmla="*/ 0 h 4"/>
                <a:gd name="T8" fmla="*/ 7 w 6"/>
                <a:gd name="T9" fmla="*/ 3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51" name="Freeform 2809">
              <a:extLst>
                <a:ext uri="{FF2B5EF4-FFF2-40B4-BE49-F238E27FC236}">
                  <a16:creationId xmlns:a16="http://schemas.microsoft.com/office/drawing/2014/main" id="{51506BE6-0474-FC48-A6F3-3F0EAD59D4B3}"/>
                </a:ext>
              </a:extLst>
            </p:cNvPr>
            <p:cNvSpPr>
              <a:spLocks noChangeAspect="1"/>
            </p:cNvSpPr>
            <p:nvPr/>
          </p:nvSpPr>
          <p:spPr bwMode="auto">
            <a:xfrm>
              <a:off x="4767678" y="2737191"/>
              <a:ext cx="8327" cy="13878"/>
            </a:xfrm>
            <a:custGeom>
              <a:avLst/>
              <a:gdLst>
                <a:gd name="T0" fmla="*/ 6 w 5"/>
                <a:gd name="T1" fmla="*/ 1 h 8"/>
                <a:gd name="T2" fmla="*/ 5 w 5"/>
                <a:gd name="T3" fmla="*/ 7 h 8"/>
                <a:gd name="T4" fmla="*/ 1 w 5"/>
                <a:gd name="T5" fmla="*/ 9 h 8"/>
                <a:gd name="T6" fmla="*/ 1 w 5"/>
                <a:gd name="T7" fmla="*/ 3 h 8"/>
                <a:gd name="T8" fmla="*/ 6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52" name="Freeform 2810">
              <a:extLst>
                <a:ext uri="{FF2B5EF4-FFF2-40B4-BE49-F238E27FC236}">
                  <a16:creationId xmlns:a16="http://schemas.microsoft.com/office/drawing/2014/main" id="{B62E2D98-C8CD-2C46-BAD9-746AB623CAB4}"/>
                </a:ext>
              </a:extLst>
            </p:cNvPr>
            <p:cNvSpPr>
              <a:spLocks noChangeAspect="1"/>
            </p:cNvSpPr>
            <p:nvPr/>
          </p:nvSpPr>
          <p:spPr bwMode="auto">
            <a:xfrm>
              <a:off x="4409626" y="2860705"/>
              <a:ext cx="6939" cy="5551"/>
            </a:xfrm>
            <a:custGeom>
              <a:avLst/>
              <a:gdLst>
                <a:gd name="T0" fmla="*/ 0 w 4"/>
                <a:gd name="T1" fmla="*/ 0 h 3"/>
                <a:gd name="T2" fmla="*/ 4 w 4"/>
                <a:gd name="T3" fmla="*/ 1 h 3"/>
                <a:gd name="T4" fmla="*/ 4 w 4"/>
                <a:gd name="T5" fmla="*/ 3 h 3"/>
                <a:gd name="T6" fmla="*/ 0 w 4"/>
                <a:gd name="T7" fmla="*/ 3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cubicBezTo>
                    <a:pt x="1" y="0"/>
                    <a:pt x="2" y="0"/>
                    <a:pt x="3" y="1"/>
                  </a:cubicBezTo>
                  <a:cubicBezTo>
                    <a:pt x="3" y="1"/>
                    <a:pt x="4" y="2"/>
                    <a:pt x="3" y="2"/>
                  </a:cubicBezTo>
                  <a:cubicBezTo>
                    <a:pt x="3" y="3"/>
                    <a:pt x="1" y="2"/>
                    <a:pt x="0" y="2"/>
                  </a:cubicBezTo>
                  <a:cubicBezTo>
                    <a:pt x="0" y="1"/>
                    <a:pt x="0" y="0"/>
                    <a:pt x="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53" name="Freeform 2811">
              <a:extLst>
                <a:ext uri="{FF2B5EF4-FFF2-40B4-BE49-F238E27FC236}">
                  <a16:creationId xmlns:a16="http://schemas.microsoft.com/office/drawing/2014/main" id="{5D912A01-52A3-3E46-BFE9-9116223A8C14}"/>
                </a:ext>
              </a:extLst>
            </p:cNvPr>
            <p:cNvSpPr>
              <a:spLocks noChangeAspect="1"/>
            </p:cNvSpPr>
            <p:nvPr/>
          </p:nvSpPr>
          <p:spPr bwMode="auto">
            <a:xfrm>
              <a:off x="4408237" y="2867643"/>
              <a:ext cx="6939" cy="6939"/>
            </a:xfrm>
            <a:custGeom>
              <a:avLst/>
              <a:gdLst>
                <a:gd name="T0" fmla="*/ 1 w 4"/>
                <a:gd name="T1" fmla="*/ 1 h 4"/>
                <a:gd name="T2" fmla="*/ 4 w 4"/>
                <a:gd name="T3" fmla="*/ 3 h 4"/>
                <a:gd name="T4" fmla="*/ 4 w 4"/>
                <a:gd name="T5" fmla="*/ 5 h 4"/>
                <a:gd name="T6" fmla="*/ 1 w 4"/>
                <a:gd name="T7" fmla="*/ 3 h 4"/>
                <a:gd name="T8" fmla="*/ 1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1"/>
                  </a:moveTo>
                  <a:cubicBezTo>
                    <a:pt x="2" y="1"/>
                    <a:pt x="3" y="1"/>
                    <a:pt x="3" y="2"/>
                  </a:cubicBezTo>
                  <a:cubicBezTo>
                    <a:pt x="4" y="3"/>
                    <a:pt x="4" y="4"/>
                    <a:pt x="3" y="4"/>
                  </a:cubicBezTo>
                  <a:cubicBezTo>
                    <a:pt x="2" y="4"/>
                    <a:pt x="1" y="3"/>
                    <a:pt x="1" y="2"/>
                  </a:cubicBezTo>
                  <a:cubicBezTo>
                    <a:pt x="0" y="1"/>
                    <a:pt x="1"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54" name="Freeform 2812">
              <a:extLst>
                <a:ext uri="{FF2B5EF4-FFF2-40B4-BE49-F238E27FC236}">
                  <a16:creationId xmlns:a16="http://schemas.microsoft.com/office/drawing/2014/main" id="{BB3C2582-1B78-454D-BC6A-8CFB61DF23E8}"/>
                </a:ext>
              </a:extLst>
            </p:cNvPr>
            <p:cNvSpPr>
              <a:spLocks noChangeAspect="1"/>
            </p:cNvSpPr>
            <p:nvPr/>
          </p:nvSpPr>
          <p:spPr bwMode="auto">
            <a:xfrm>
              <a:off x="4415178" y="2844051"/>
              <a:ext cx="6939" cy="5551"/>
            </a:xfrm>
            <a:custGeom>
              <a:avLst/>
              <a:gdLst>
                <a:gd name="T0" fmla="*/ 1 w 4"/>
                <a:gd name="T1" fmla="*/ 0 h 3"/>
                <a:gd name="T2" fmla="*/ 4 w 4"/>
                <a:gd name="T3" fmla="*/ 1 h 3"/>
                <a:gd name="T4" fmla="*/ 4 w 4"/>
                <a:gd name="T5" fmla="*/ 4 h 3"/>
                <a:gd name="T6" fmla="*/ 1 w 4"/>
                <a:gd name="T7" fmla="*/ 1 h 3"/>
                <a:gd name="T8" fmla="*/ 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2" y="0"/>
                    <a:pt x="3" y="1"/>
                    <a:pt x="3" y="1"/>
                  </a:cubicBezTo>
                  <a:cubicBezTo>
                    <a:pt x="3" y="2"/>
                    <a:pt x="4" y="3"/>
                    <a:pt x="3" y="3"/>
                  </a:cubicBezTo>
                  <a:cubicBezTo>
                    <a:pt x="2" y="3"/>
                    <a:pt x="1" y="2"/>
                    <a:pt x="1" y="1"/>
                  </a:cubicBezTo>
                  <a:cubicBezTo>
                    <a:pt x="0" y="0"/>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55" name="Freeform 2813">
              <a:extLst>
                <a:ext uri="{FF2B5EF4-FFF2-40B4-BE49-F238E27FC236}">
                  <a16:creationId xmlns:a16="http://schemas.microsoft.com/office/drawing/2014/main" id="{EE7FA160-7179-7C47-AE16-F201E676729C}"/>
                </a:ext>
              </a:extLst>
            </p:cNvPr>
            <p:cNvSpPr>
              <a:spLocks noChangeAspect="1"/>
            </p:cNvSpPr>
            <p:nvPr/>
          </p:nvSpPr>
          <p:spPr bwMode="auto">
            <a:xfrm>
              <a:off x="4399911" y="2849604"/>
              <a:ext cx="6939" cy="4164"/>
            </a:xfrm>
            <a:custGeom>
              <a:avLst/>
              <a:gdLst>
                <a:gd name="T0" fmla="*/ 1 w 4"/>
                <a:gd name="T1" fmla="*/ 0 h 3"/>
                <a:gd name="T2" fmla="*/ 4 w 4"/>
                <a:gd name="T3" fmla="*/ 1 h 3"/>
                <a:gd name="T4" fmla="*/ 4 w 4"/>
                <a:gd name="T5" fmla="*/ 3 h 3"/>
                <a:gd name="T6" fmla="*/ 0 w 4"/>
                <a:gd name="T7" fmla="*/ 2 h 3"/>
                <a:gd name="T8" fmla="*/ 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1" y="0"/>
                    <a:pt x="2" y="1"/>
                    <a:pt x="3" y="1"/>
                  </a:cubicBezTo>
                  <a:cubicBezTo>
                    <a:pt x="3" y="2"/>
                    <a:pt x="4" y="2"/>
                    <a:pt x="3" y="3"/>
                  </a:cubicBezTo>
                  <a:cubicBezTo>
                    <a:pt x="2" y="3"/>
                    <a:pt x="1" y="2"/>
                    <a:pt x="0" y="2"/>
                  </a:cubicBezTo>
                  <a:cubicBezTo>
                    <a:pt x="0" y="1"/>
                    <a:pt x="0"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56" name="Freeform 2814">
              <a:extLst>
                <a:ext uri="{FF2B5EF4-FFF2-40B4-BE49-F238E27FC236}">
                  <a16:creationId xmlns:a16="http://schemas.microsoft.com/office/drawing/2014/main" id="{572F9A93-6A65-C54E-AA48-FCD8F2131EEA}"/>
                </a:ext>
              </a:extLst>
            </p:cNvPr>
            <p:cNvSpPr>
              <a:spLocks noChangeAspect="1"/>
            </p:cNvSpPr>
            <p:nvPr/>
          </p:nvSpPr>
          <p:spPr bwMode="auto">
            <a:xfrm>
              <a:off x="4510935" y="2899565"/>
              <a:ext cx="5551" cy="8327"/>
            </a:xfrm>
            <a:custGeom>
              <a:avLst/>
              <a:gdLst>
                <a:gd name="T0" fmla="*/ 3 w 3"/>
                <a:gd name="T1" fmla="*/ 1 h 5"/>
                <a:gd name="T2" fmla="*/ 4 w 3"/>
                <a:gd name="T3" fmla="*/ 4 h 5"/>
                <a:gd name="T4" fmla="*/ 1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57" name="Freeform 2815">
              <a:extLst>
                <a:ext uri="{FF2B5EF4-FFF2-40B4-BE49-F238E27FC236}">
                  <a16:creationId xmlns:a16="http://schemas.microsoft.com/office/drawing/2014/main" id="{41FC065D-96A7-A545-B54B-2001B2FBAD7A}"/>
                </a:ext>
              </a:extLst>
            </p:cNvPr>
            <p:cNvSpPr>
              <a:spLocks noChangeAspect="1"/>
            </p:cNvSpPr>
            <p:nvPr/>
          </p:nvSpPr>
          <p:spPr bwMode="auto">
            <a:xfrm>
              <a:off x="4402686" y="2845439"/>
              <a:ext cx="12491" cy="12491"/>
            </a:xfrm>
            <a:custGeom>
              <a:avLst/>
              <a:gdLst>
                <a:gd name="T0" fmla="*/ 0 w 7"/>
                <a:gd name="T1" fmla="*/ 1 h 7"/>
                <a:gd name="T2" fmla="*/ 6 w 7"/>
                <a:gd name="T3" fmla="*/ 5 h 7"/>
                <a:gd name="T4" fmla="*/ 8 w 7"/>
                <a:gd name="T5" fmla="*/ 9 h 7"/>
                <a:gd name="T6" fmla="*/ 4 w 7"/>
                <a:gd name="T7" fmla="*/ 6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0"/>
                    <a:pt x="3" y="2"/>
                    <a:pt x="5" y="4"/>
                  </a:cubicBezTo>
                  <a:cubicBezTo>
                    <a:pt x="5" y="5"/>
                    <a:pt x="7" y="6"/>
                    <a:pt x="6" y="7"/>
                  </a:cubicBezTo>
                  <a:cubicBezTo>
                    <a:pt x="5" y="7"/>
                    <a:pt x="4" y="6"/>
                    <a:pt x="3" y="5"/>
                  </a:cubicBezTo>
                  <a:cubicBezTo>
                    <a:pt x="2" y="4"/>
                    <a:pt x="0" y="2"/>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58" name="Freeform 2816">
              <a:extLst>
                <a:ext uri="{FF2B5EF4-FFF2-40B4-BE49-F238E27FC236}">
                  <a16:creationId xmlns:a16="http://schemas.microsoft.com/office/drawing/2014/main" id="{8576791C-3EF2-D148-88C4-3D694569AB8B}"/>
                </a:ext>
              </a:extLst>
            </p:cNvPr>
            <p:cNvSpPr>
              <a:spLocks noChangeAspect="1"/>
            </p:cNvSpPr>
            <p:nvPr/>
          </p:nvSpPr>
          <p:spPr bwMode="auto">
            <a:xfrm>
              <a:off x="4688572" y="2817682"/>
              <a:ext cx="11102" cy="11102"/>
            </a:xfrm>
            <a:custGeom>
              <a:avLst/>
              <a:gdLst>
                <a:gd name="T0" fmla="*/ 1 w 7"/>
                <a:gd name="T1" fmla="*/ 1 h 7"/>
                <a:gd name="T2" fmla="*/ 6 w 7"/>
                <a:gd name="T3" fmla="*/ 5 h 7"/>
                <a:gd name="T4" fmla="*/ 8 w 7"/>
                <a:gd name="T5" fmla="*/ 8 h 7"/>
                <a:gd name="T6" fmla="*/ 3 w 7"/>
                <a:gd name="T7" fmla="*/ 5 h 7"/>
                <a:gd name="T8" fmla="*/ 1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59" name="Freeform 2817">
              <a:extLst>
                <a:ext uri="{FF2B5EF4-FFF2-40B4-BE49-F238E27FC236}">
                  <a16:creationId xmlns:a16="http://schemas.microsoft.com/office/drawing/2014/main" id="{6D31B0A6-03C7-0A43-BFC5-D6BE5464E005}"/>
                </a:ext>
              </a:extLst>
            </p:cNvPr>
            <p:cNvSpPr>
              <a:spLocks noChangeAspect="1"/>
            </p:cNvSpPr>
            <p:nvPr/>
          </p:nvSpPr>
          <p:spPr bwMode="auto">
            <a:xfrm>
              <a:off x="4699675" y="2794091"/>
              <a:ext cx="9715" cy="5551"/>
            </a:xfrm>
            <a:custGeom>
              <a:avLst/>
              <a:gdLst>
                <a:gd name="T0" fmla="*/ 0 w 6"/>
                <a:gd name="T1" fmla="*/ 3 h 3"/>
                <a:gd name="T2" fmla="*/ 4 w 6"/>
                <a:gd name="T3" fmla="*/ 0 h 3"/>
                <a:gd name="T4" fmla="*/ 7 w 6"/>
                <a:gd name="T5" fmla="*/ 1 h 3"/>
                <a:gd name="T6" fmla="*/ 4 w 6"/>
                <a:gd name="T7" fmla="*/ 3 h 3"/>
                <a:gd name="T8" fmla="*/ 0 w 6"/>
                <a:gd name="T9" fmla="*/ 3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60" name="Freeform 2818">
              <a:extLst>
                <a:ext uri="{FF2B5EF4-FFF2-40B4-BE49-F238E27FC236}">
                  <a16:creationId xmlns:a16="http://schemas.microsoft.com/office/drawing/2014/main" id="{B4853F39-ECE9-B040-9B79-D3AA23D37CE4}"/>
                </a:ext>
              </a:extLst>
            </p:cNvPr>
            <p:cNvSpPr>
              <a:spLocks noChangeAspect="1"/>
            </p:cNvSpPr>
            <p:nvPr/>
          </p:nvSpPr>
          <p:spPr bwMode="auto">
            <a:xfrm>
              <a:off x="4773229" y="2716375"/>
              <a:ext cx="6939" cy="9715"/>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61" name="Freeform 2819">
              <a:extLst>
                <a:ext uri="{FF2B5EF4-FFF2-40B4-BE49-F238E27FC236}">
                  <a16:creationId xmlns:a16="http://schemas.microsoft.com/office/drawing/2014/main" id="{D096B745-1D55-6345-9BEA-CB7DD2925EB7}"/>
                </a:ext>
              </a:extLst>
            </p:cNvPr>
            <p:cNvSpPr>
              <a:spLocks noChangeAspect="1"/>
            </p:cNvSpPr>
            <p:nvPr/>
          </p:nvSpPr>
          <p:spPr bwMode="auto">
            <a:xfrm>
              <a:off x="4899518" y="2573432"/>
              <a:ext cx="9715" cy="8327"/>
            </a:xfrm>
            <a:custGeom>
              <a:avLst/>
              <a:gdLst>
                <a:gd name="T0" fmla="*/ 1 w 6"/>
                <a:gd name="T1" fmla="*/ 1 h 5"/>
                <a:gd name="T2" fmla="*/ 5 w 6"/>
                <a:gd name="T3" fmla="*/ 2 h 5"/>
                <a:gd name="T4" fmla="*/ 6 w 6"/>
                <a:gd name="T5" fmla="*/ 6 h 5"/>
                <a:gd name="T6" fmla="*/ 2 w 6"/>
                <a:gd name="T7" fmla="*/ 4 h 5"/>
                <a:gd name="T8" fmla="*/ 1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62" name="Freeform 2820">
              <a:extLst>
                <a:ext uri="{FF2B5EF4-FFF2-40B4-BE49-F238E27FC236}">
                  <a16:creationId xmlns:a16="http://schemas.microsoft.com/office/drawing/2014/main" id="{03FCBD6D-5569-2C4F-8CC6-BAB0A2704795}"/>
                </a:ext>
              </a:extLst>
            </p:cNvPr>
            <p:cNvSpPr>
              <a:spLocks noChangeAspect="1"/>
            </p:cNvSpPr>
            <p:nvPr/>
          </p:nvSpPr>
          <p:spPr bwMode="auto">
            <a:xfrm>
              <a:off x="4698288" y="2799644"/>
              <a:ext cx="9715" cy="8327"/>
            </a:xfrm>
            <a:custGeom>
              <a:avLst/>
              <a:gdLst>
                <a:gd name="T0" fmla="*/ 1 w 6"/>
                <a:gd name="T1" fmla="*/ 5 h 5"/>
                <a:gd name="T2" fmla="*/ 4 w 6"/>
                <a:gd name="T3" fmla="*/ 1 h 5"/>
                <a:gd name="T4" fmla="*/ 7 w 6"/>
                <a:gd name="T5" fmla="*/ 1 h 5"/>
                <a:gd name="T6" fmla="*/ 5 w 6"/>
                <a:gd name="T7" fmla="*/ 5 h 5"/>
                <a:gd name="T8" fmla="*/ 1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63" name="Freeform 2821">
              <a:extLst>
                <a:ext uri="{FF2B5EF4-FFF2-40B4-BE49-F238E27FC236}">
                  <a16:creationId xmlns:a16="http://schemas.microsoft.com/office/drawing/2014/main" id="{CD76BB95-314F-4243-BE3A-775BB2583D19}"/>
                </a:ext>
              </a:extLst>
            </p:cNvPr>
            <p:cNvSpPr>
              <a:spLocks noChangeAspect="1"/>
            </p:cNvSpPr>
            <p:nvPr/>
          </p:nvSpPr>
          <p:spPr bwMode="auto">
            <a:xfrm>
              <a:off x="4408238" y="2845441"/>
              <a:ext cx="8327" cy="8327"/>
            </a:xfrm>
            <a:custGeom>
              <a:avLst/>
              <a:gdLst>
                <a:gd name="T0" fmla="*/ 0 w 5"/>
                <a:gd name="T1" fmla="*/ 0 h 5"/>
                <a:gd name="T2" fmla="*/ 5 w 5"/>
                <a:gd name="T3" fmla="*/ 2 h 5"/>
                <a:gd name="T4" fmla="*/ 6 w 5"/>
                <a:gd name="T5" fmla="*/ 6 h 5"/>
                <a:gd name="T6" fmla="*/ 4 w 5"/>
                <a:gd name="T7" fmla="*/ 4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1" y="0"/>
                    <a:pt x="3" y="2"/>
                    <a:pt x="4" y="2"/>
                  </a:cubicBezTo>
                  <a:cubicBezTo>
                    <a:pt x="5" y="3"/>
                    <a:pt x="5" y="4"/>
                    <a:pt x="5" y="5"/>
                  </a:cubicBezTo>
                  <a:cubicBezTo>
                    <a:pt x="4" y="5"/>
                    <a:pt x="4" y="4"/>
                    <a:pt x="3" y="3"/>
                  </a:cubicBezTo>
                  <a:cubicBezTo>
                    <a:pt x="2" y="2"/>
                    <a:pt x="0" y="1"/>
                    <a:pt x="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64" name="Freeform 2822">
              <a:extLst>
                <a:ext uri="{FF2B5EF4-FFF2-40B4-BE49-F238E27FC236}">
                  <a16:creationId xmlns:a16="http://schemas.microsoft.com/office/drawing/2014/main" id="{628E218B-200C-F240-9DF7-FAA7B2A4BBAA}"/>
                </a:ext>
              </a:extLst>
            </p:cNvPr>
            <p:cNvSpPr>
              <a:spLocks noChangeAspect="1"/>
            </p:cNvSpPr>
            <p:nvPr/>
          </p:nvSpPr>
          <p:spPr bwMode="auto">
            <a:xfrm>
              <a:off x="4859272" y="3002259"/>
              <a:ext cx="15266" cy="40247"/>
            </a:xfrm>
            <a:custGeom>
              <a:avLst/>
              <a:gdLst>
                <a:gd name="T0" fmla="*/ 11 w 9"/>
                <a:gd name="T1" fmla="*/ 1 h 24"/>
                <a:gd name="T2" fmla="*/ 6 w 9"/>
                <a:gd name="T3" fmla="*/ 19 h 24"/>
                <a:gd name="T4" fmla="*/ 1 w 9"/>
                <a:gd name="T5" fmla="*/ 28 h 24"/>
                <a:gd name="T6" fmla="*/ 1 w 9"/>
                <a:gd name="T7" fmla="*/ 23 h 24"/>
                <a:gd name="T8" fmla="*/ 6 w 9"/>
                <a:gd name="T9" fmla="*/ 6 h 24"/>
                <a:gd name="T10" fmla="*/ 9 w 9"/>
                <a:gd name="T11" fmla="*/ 1 h 24"/>
                <a:gd name="T12" fmla="*/ 11 w 9"/>
                <a:gd name="T13" fmla="*/ 1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65" name="Freeform 2823">
              <a:extLst>
                <a:ext uri="{FF2B5EF4-FFF2-40B4-BE49-F238E27FC236}">
                  <a16:creationId xmlns:a16="http://schemas.microsoft.com/office/drawing/2014/main" id="{B63773A6-A529-524D-B28A-D56EE6DDAFA6}"/>
                </a:ext>
              </a:extLst>
            </p:cNvPr>
            <p:cNvSpPr>
              <a:spLocks noChangeAspect="1"/>
            </p:cNvSpPr>
            <p:nvPr/>
          </p:nvSpPr>
          <p:spPr bwMode="auto">
            <a:xfrm>
              <a:off x="4891192" y="2985606"/>
              <a:ext cx="24980" cy="34695"/>
            </a:xfrm>
            <a:custGeom>
              <a:avLst/>
              <a:gdLst>
                <a:gd name="T0" fmla="*/ 18 w 15"/>
                <a:gd name="T1" fmla="*/ 1 h 21"/>
                <a:gd name="T2" fmla="*/ 10 w 15"/>
                <a:gd name="T3" fmla="*/ 7 h 21"/>
                <a:gd name="T4" fmla="*/ 10 w 15"/>
                <a:gd name="T5" fmla="*/ 18 h 21"/>
                <a:gd name="T6" fmla="*/ 5 w 15"/>
                <a:gd name="T7" fmla="*/ 25 h 21"/>
                <a:gd name="T8" fmla="*/ 5 w 15"/>
                <a:gd name="T9" fmla="*/ 18 h 21"/>
                <a:gd name="T10" fmla="*/ 2 w 15"/>
                <a:gd name="T11" fmla="*/ 10 h 21"/>
                <a:gd name="T12" fmla="*/ 13 w 15"/>
                <a:gd name="T13" fmla="*/ 0 h 21"/>
                <a:gd name="T14" fmla="*/ 18 w 15"/>
                <a:gd name="T15" fmla="*/ 1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66" name="Freeform 2824">
              <a:extLst>
                <a:ext uri="{FF2B5EF4-FFF2-40B4-BE49-F238E27FC236}">
                  <a16:creationId xmlns:a16="http://schemas.microsoft.com/office/drawing/2014/main" id="{8DE62B8B-BF3A-B248-A85F-F76E8920ED64}"/>
                </a:ext>
              </a:extLst>
            </p:cNvPr>
            <p:cNvSpPr>
              <a:spLocks noChangeAspect="1"/>
            </p:cNvSpPr>
            <p:nvPr/>
          </p:nvSpPr>
          <p:spPr bwMode="auto">
            <a:xfrm>
              <a:off x="4916171" y="2907890"/>
              <a:ext cx="18042" cy="12491"/>
            </a:xfrm>
            <a:custGeom>
              <a:avLst/>
              <a:gdLst>
                <a:gd name="T0" fmla="*/ 1 w 11"/>
                <a:gd name="T1" fmla="*/ 3 h 8"/>
                <a:gd name="T2" fmla="*/ 6 w 11"/>
                <a:gd name="T3" fmla="*/ 6 h 8"/>
                <a:gd name="T4" fmla="*/ 9 w 11"/>
                <a:gd name="T5" fmla="*/ 1 h 8"/>
                <a:gd name="T6" fmla="*/ 13 w 11"/>
                <a:gd name="T7" fmla="*/ 7 h 8"/>
                <a:gd name="T8" fmla="*/ 8 w 11"/>
                <a:gd name="T9" fmla="*/ 8 h 8"/>
                <a:gd name="T10" fmla="*/ 5 w 11"/>
                <a:gd name="T11" fmla="*/ 7 h 8"/>
                <a:gd name="T12" fmla="*/ 2 w 11"/>
                <a:gd name="T13" fmla="*/ 8 h 8"/>
                <a:gd name="T14" fmla="*/ 1 w 11"/>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67" name="Freeform 2825">
              <a:extLst>
                <a:ext uri="{FF2B5EF4-FFF2-40B4-BE49-F238E27FC236}">
                  <a16:creationId xmlns:a16="http://schemas.microsoft.com/office/drawing/2014/main" id="{1E4E1A0A-DB6C-534E-BB00-65869D37BC92}"/>
                </a:ext>
              </a:extLst>
            </p:cNvPr>
            <p:cNvSpPr>
              <a:spLocks noChangeAspect="1"/>
            </p:cNvSpPr>
            <p:nvPr/>
          </p:nvSpPr>
          <p:spPr bwMode="auto">
            <a:xfrm>
              <a:off x="4966133" y="2912053"/>
              <a:ext cx="13878" cy="12491"/>
            </a:xfrm>
            <a:custGeom>
              <a:avLst/>
              <a:gdLst>
                <a:gd name="T0" fmla="*/ 1 w 8"/>
                <a:gd name="T1" fmla="*/ 1 h 7"/>
                <a:gd name="T2" fmla="*/ 9 w 8"/>
                <a:gd name="T3" fmla="*/ 1 h 7"/>
                <a:gd name="T4" fmla="*/ 9 w 8"/>
                <a:gd name="T5" fmla="*/ 8 h 7"/>
                <a:gd name="T6" fmla="*/ 1 w 8"/>
                <a:gd name="T7" fmla="*/ 6 h 7"/>
                <a:gd name="T8" fmla="*/ 3 w 8"/>
                <a:gd name="T9" fmla="*/ 4 h 7"/>
                <a:gd name="T10" fmla="*/ 1 w 8"/>
                <a:gd name="T11" fmla="*/ 1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68" name="Freeform 2826">
              <a:extLst>
                <a:ext uri="{FF2B5EF4-FFF2-40B4-BE49-F238E27FC236}">
                  <a16:creationId xmlns:a16="http://schemas.microsoft.com/office/drawing/2014/main" id="{CDBE4AE5-7D98-1F43-9C8B-55F5D3B33187}"/>
                </a:ext>
              </a:extLst>
            </p:cNvPr>
            <p:cNvSpPr>
              <a:spLocks noChangeAspect="1"/>
            </p:cNvSpPr>
            <p:nvPr/>
          </p:nvSpPr>
          <p:spPr bwMode="auto">
            <a:xfrm>
              <a:off x="4774617" y="2645596"/>
              <a:ext cx="9715" cy="16654"/>
            </a:xfrm>
            <a:custGeom>
              <a:avLst/>
              <a:gdLst>
                <a:gd name="T0" fmla="*/ 6 w 6"/>
                <a:gd name="T1" fmla="*/ 1 h 10"/>
                <a:gd name="T2" fmla="*/ 6 w 6"/>
                <a:gd name="T3" fmla="*/ 7 h 10"/>
                <a:gd name="T4" fmla="*/ 2 w 6"/>
                <a:gd name="T5" fmla="*/ 11 h 10"/>
                <a:gd name="T6" fmla="*/ 2 w 6"/>
                <a:gd name="T7" fmla="*/ 5 h 10"/>
                <a:gd name="T8" fmla="*/ 6 w 6"/>
                <a:gd name="T9" fmla="*/ 1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69" name="Freeform 2827">
              <a:extLst>
                <a:ext uri="{FF2B5EF4-FFF2-40B4-BE49-F238E27FC236}">
                  <a16:creationId xmlns:a16="http://schemas.microsoft.com/office/drawing/2014/main" id="{16F5A5FF-177B-DB44-B639-802535596132}"/>
                </a:ext>
              </a:extLst>
            </p:cNvPr>
            <p:cNvSpPr>
              <a:spLocks noChangeAspect="1"/>
            </p:cNvSpPr>
            <p:nvPr/>
          </p:nvSpPr>
          <p:spPr bwMode="auto">
            <a:xfrm>
              <a:off x="4789883" y="2637269"/>
              <a:ext cx="9715" cy="13878"/>
            </a:xfrm>
            <a:custGeom>
              <a:avLst/>
              <a:gdLst>
                <a:gd name="T0" fmla="*/ 6 w 6"/>
                <a:gd name="T1" fmla="*/ 1 h 8"/>
                <a:gd name="T2" fmla="*/ 7 w 6"/>
                <a:gd name="T3" fmla="*/ 5 h 8"/>
                <a:gd name="T4" fmla="*/ 2 w 6"/>
                <a:gd name="T5" fmla="*/ 9 h 8"/>
                <a:gd name="T6" fmla="*/ 1 w 6"/>
                <a:gd name="T7" fmla="*/ 3 h 8"/>
                <a:gd name="T8" fmla="*/ 6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70" name="Freeform 2828">
              <a:extLst>
                <a:ext uri="{FF2B5EF4-FFF2-40B4-BE49-F238E27FC236}">
                  <a16:creationId xmlns:a16="http://schemas.microsoft.com/office/drawing/2014/main" id="{280ABEA3-D14F-6A45-BB70-E9CE390651B1}"/>
                </a:ext>
              </a:extLst>
            </p:cNvPr>
            <p:cNvSpPr>
              <a:spLocks noChangeAspect="1"/>
            </p:cNvSpPr>
            <p:nvPr/>
          </p:nvSpPr>
          <p:spPr bwMode="auto">
            <a:xfrm>
              <a:off x="4805147" y="2633107"/>
              <a:ext cx="12491" cy="15266"/>
            </a:xfrm>
            <a:custGeom>
              <a:avLst/>
              <a:gdLst>
                <a:gd name="T0" fmla="*/ 8 w 8"/>
                <a:gd name="T1" fmla="*/ 1 h 9"/>
                <a:gd name="T2" fmla="*/ 3 w 8"/>
                <a:gd name="T3" fmla="*/ 2 h 9"/>
                <a:gd name="T4" fmla="*/ 1 w 8"/>
                <a:gd name="T5" fmla="*/ 9 h 9"/>
                <a:gd name="T6" fmla="*/ 8 w 8"/>
                <a:gd name="T7" fmla="*/ 6 h 9"/>
                <a:gd name="T8" fmla="*/ 8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71" name="Freeform 2829">
              <a:extLst>
                <a:ext uri="{FF2B5EF4-FFF2-40B4-BE49-F238E27FC236}">
                  <a16:creationId xmlns:a16="http://schemas.microsoft.com/office/drawing/2014/main" id="{0E80E290-74D0-1744-9EEB-485E2E7B50EA}"/>
                </a:ext>
              </a:extLst>
            </p:cNvPr>
            <p:cNvSpPr>
              <a:spLocks noChangeAspect="1"/>
            </p:cNvSpPr>
            <p:nvPr/>
          </p:nvSpPr>
          <p:spPr bwMode="auto">
            <a:xfrm>
              <a:off x="4875925" y="2587308"/>
              <a:ext cx="12491" cy="11102"/>
            </a:xfrm>
            <a:custGeom>
              <a:avLst/>
              <a:gdLst>
                <a:gd name="T0" fmla="*/ 8 w 7"/>
                <a:gd name="T1" fmla="*/ 0 h 6"/>
                <a:gd name="T2" fmla="*/ 4 w 7"/>
                <a:gd name="T3" fmla="*/ 1 h 6"/>
                <a:gd name="T4" fmla="*/ 1 w 7"/>
                <a:gd name="T5" fmla="*/ 7 h 6"/>
                <a:gd name="T6" fmla="*/ 8 w 7"/>
                <a:gd name="T7" fmla="*/ 4 h 6"/>
                <a:gd name="T8" fmla="*/ 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72" name="Freeform 2830">
              <a:extLst>
                <a:ext uri="{FF2B5EF4-FFF2-40B4-BE49-F238E27FC236}">
                  <a16:creationId xmlns:a16="http://schemas.microsoft.com/office/drawing/2014/main" id="{6EE595D5-4D0B-2642-B1F7-6CD7F446496C}"/>
                </a:ext>
              </a:extLst>
            </p:cNvPr>
            <p:cNvSpPr>
              <a:spLocks noChangeAspect="1"/>
            </p:cNvSpPr>
            <p:nvPr/>
          </p:nvSpPr>
          <p:spPr bwMode="auto">
            <a:xfrm>
              <a:off x="4888415" y="2581758"/>
              <a:ext cx="11102" cy="9715"/>
            </a:xfrm>
            <a:custGeom>
              <a:avLst/>
              <a:gdLst>
                <a:gd name="T0" fmla="*/ 7 w 7"/>
                <a:gd name="T1" fmla="*/ 0 h 6"/>
                <a:gd name="T2" fmla="*/ 3 w 7"/>
                <a:gd name="T3" fmla="*/ 1 h 6"/>
                <a:gd name="T4" fmla="*/ 1 w 7"/>
                <a:gd name="T5" fmla="*/ 6 h 6"/>
                <a:gd name="T6" fmla="*/ 7 w 7"/>
                <a:gd name="T7" fmla="*/ 4 h 6"/>
                <a:gd name="T8" fmla="*/ 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73" name="Freeform 2831">
              <a:extLst>
                <a:ext uri="{FF2B5EF4-FFF2-40B4-BE49-F238E27FC236}">
                  <a16:creationId xmlns:a16="http://schemas.microsoft.com/office/drawing/2014/main" id="{DCF48882-0579-AE47-BF46-336BA0DA8DDD}"/>
                </a:ext>
              </a:extLst>
            </p:cNvPr>
            <p:cNvSpPr>
              <a:spLocks noChangeAspect="1"/>
            </p:cNvSpPr>
            <p:nvPr/>
          </p:nvSpPr>
          <p:spPr bwMode="auto">
            <a:xfrm>
              <a:off x="4824576" y="2602573"/>
              <a:ext cx="16654" cy="22205"/>
            </a:xfrm>
            <a:custGeom>
              <a:avLst/>
              <a:gdLst>
                <a:gd name="T0" fmla="*/ 8 w 10"/>
                <a:gd name="T1" fmla="*/ 0 h 13"/>
                <a:gd name="T2" fmla="*/ 11 w 10"/>
                <a:gd name="T3" fmla="*/ 7 h 13"/>
                <a:gd name="T4" fmla="*/ 1 w 10"/>
                <a:gd name="T5" fmla="*/ 10 h 13"/>
                <a:gd name="T6" fmla="*/ 0 w 10"/>
                <a:gd name="T7" fmla="*/ 15 h 13"/>
                <a:gd name="T8" fmla="*/ 1 w 10"/>
                <a:gd name="T9" fmla="*/ 6 h 13"/>
                <a:gd name="T10" fmla="*/ 8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74" name="Freeform 2832">
              <a:extLst>
                <a:ext uri="{FF2B5EF4-FFF2-40B4-BE49-F238E27FC236}">
                  <a16:creationId xmlns:a16="http://schemas.microsoft.com/office/drawing/2014/main" id="{CF88A585-03B3-0044-A61E-4838DD95293F}"/>
                </a:ext>
              </a:extLst>
            </p:cNvPr>
            <p:cNvSpPr>
              <a:spLocks noChangeAspect="1"/>
            </p:cNvSpPr>
            <p:nvPr/>
          </p:nvSpPr>
          <p:spPr bwMode="auto">
            <a:xfrm>
              <a:off x="4807923" y="2610902"/>
              <a:ext cx="13878" cy="20817"/>
            </a:xfrm>
            <a:custGeom>
              <a:avLst/>
              <a:gdLst>
                <a:gd name="T0" fmla="*/ 9 w 8"/>
                <a:gd name="T1" fmla="*/ 3 h 12"/>
                <a:gd name="T2" fmla="*/ 10 w 8"/>
                <a:gd name="T3" fmla="*/ 13 h 12"/>
                <a:gd name="T4" fmla="*/ 5 w 8"/>
                <a:gd name="T5" fmla="*/ 15 h 12"/>
                <a:gd name="T6" fmla="*/ 5 w 8"/>
                <a:gd name="T7" fmla="*/ 11 h 12"/>
                <a:gd name="T8" fmla="*/ 1 w 8"/>
                <a:gd name="T9" fmla="*/ 11 h 12"/>
                <a:gd name="T10" fmla="*/ 3 w 8"/>
                <a:gd name="T11" fmla="*/ 8 h 12"/>
                <a:gd name="T12" fmla="*/ 6 w 8"/>
                <a:gd name="T13" fmla="*/ 8 h 12"/>
                <a:gd name="T14" fmla="*/ 9 w 8"/>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75" name="Freeform 2833">
              <a:extLst>
                <a:ext uri="{FF2B5EF4-FFF2-40B4-BE49-F238E27FC236}">
                  <a16:creationId xmlns:a16="http://schemas.microsoft.com/office/drawing/2014/main" id="{DF8E3EEF-CB10-6240-90D3-49E247465B62}"/>
                </a:ext>
              </a:extLst>
            </p:cNvPr>
            <p:cNvSpPr>
              <a:spLocks noChangeAspect="1"/>
            </p:cNvSpPr>
            <p:nvPr/>
          </p:nvSpPr>
          <p:spPr bwMode="auto">
            <a:xfrm>
              <a:off x="4853722" y="2595635"/>
              <a:ext cx="18042" cy="22205"/>
            </a:xfrm>
            <a:custGeom>
              <a:avLst/>
              <a:gdLst>
                <a:gd name="T0" fmla="*/ 13 w 11"/>
                <a:gd name="T1" fmla="*/ 1 h 13"/>
                <a:gd name="T2" fmla="*/ 11 w 11"/>
                <a:gd name="T3" fmla="*/ 11 h 13"/>
                <a:gd name="T4" fmla="*/ 7 w 11"/>
                <a:gd name="T5" fmla="*/ 12 h 13"/>
                <a:gd name="T6" fmla="*/ 4 w 11"/>
                <a:gd name="T7" fmla="*/ 11 h 13"/>
                <a:gd name="T8" fmla="*/ 2 w 11"/>
                <a:gd name="T9" fmla="*/ 16 h 13"/>
                <a:gd name="T10" fmla="*/ 1 w 11"/>
                <a:gd name="T11" fmla="*/ 10 h 13"/>
                <a:gd name="T12" fmla="*/ 1 w 11"/>
                <a:gd name="T13" fmla="*/ 4 h 13"/>
                <a:gd name="T14" fmla="*/ 9 w 11"/>
                <a:gd name="T15" fmla="*/ 1 h 13"/>
                <a:gd name="T16" fmla="*/ 13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76" name="Freeform 2834">
              <a:extLst>
                <a:ext uri="{FF2B5EF4-FFF2-40B4-BE49-F238E27FC236}">
                  <a16:creationId xmlns:a16="http://schemas.microsoft.com/office/drawing/2014/main" id="{6C422787-8EFF-A44B-A8FC-2333A82977F0}"/>
                </a:ext>
              </a:extLst>
            </p:cNvPr>
            <p:cNvSpPr>
              <a:spLocks noChangeAspect="1"/>
            </p:cNvSpPr>
            <p:nvPr/>
          </p:nvSpPr>
          <p:spPr bwMode="auto">
            <a:xfrm>
              <a:off x="4945316" y="2551225"/>
              <a:ext cx="27756" cy="15266"/>
            </a:xfrm>
            <a:custGeom>
              <a:avLst/>
              <a:gdLst>
                <a:gd name="T0" fmla="*/ 19 w 17"/>
                <a:gd name="T1" fmla="*/ 1 h 9"/>
                <a:gd name="T2" fmla="*/ 12 w 17"/>
                <a:gd name="T3" fmla="*/ 9 h 9"/>
                <a:gd name="T4" fmla="*/ 1 w 17"/>
                <a:gd name="T5" fmla="*/ 9 h 9"/>
                <a:gd name="T6" fmla="*/ 7 w 17"/>
                <a:gd name="T7" fmla="*/ 4 h 9"/>
                <a:gd name="T8" fmla="*/ 14 w 17"/>
                <a:gd name="T9" fmla="*/ 2 h 9"/>
                <a:gd name="T10" fmla="*/ 19 w 17"/>
                <a:gd name="T11" fmla="*/ 1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77" name="Freeform 2835">
              <a:extLst>
                <a:ext uri="{FF2B5EF4-FFF2-40B4-BE49-F238E27FC236}">
                  <a16:creationId xmlns:a16="http://schemas.microsoft.com/office/drawing/2014/main" id="{BE1F0F03-F6FD-BC4C-952C-CCFA19F337D1}"/>
                </a:ext>
              </a:extLst>
            </p:cNvPr>
            <p:cNvSpPr>
              <a:spLocks noChangeAspect="1"/>
            </p:cNvSpPr>
            <p:nvPr/>
          </p:nvSpPr>
          <p:spPr bwMode="auto">
            <a:xfrm>
              <a:off x="4961969" y="2559553"/>
              <a:ext cx="12491" cy="13878"/>
            </a:xfrm>
            <a:custGeom>
              <a:avLst/>
              <a:gdLst>
                <a:gd name="T0" fmla="*/ 3 w 8"/>
                <a:gd name="T1" fmla="*/ 3 h 8"/>
                <a:gd name="T2" fmla="*/ 0 w 8"/>
                <a:gd name="T3" fmla="*/ 5 h 8"/>
                <a:gd name="T4" fmla="*/ 2 w 8"/>
                <a:gd name="T5" fmla="*/ 10 h 8"/>
                <a:gd name="T6" fmla="*/ 8 w 8"/>
                <a:gd name="T7" fmla="*/ 4 h 8"/>
                <a:gd name="T8" fmla="*/ 8 w 8"/>
                <a:gd name="T9" fmla="*/ 0 h 8"/>
                <a:gd name="T10" fmla="*/ 3 w 8"/>
                <a:gd name="T11" fmla="*/ 3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78" name="Freeform 2836">
              <a:extLst>
                <a:ext uri="{FF2B5EF4-FFF2-40B4-BE49-F238E27FC236}">
                  <a16:creationId xmlns:a16="http://schemas.microsoft.com/office/drawing/2014/main" id="{83EB1A52-A3D6-924E-B7AE-B2E2A2932C71}"/>
                </a:ext>
              </a:extLst>
            </p:cNvPr>
            <p:cNvSpPr>
              <a:spLocks noChangeAspect="1"/>
            </p:cNvSpPr>
            <p:nvPr/>
          </p:nvSpPr>
          <p:spPr bwMode="auto">
            <a:xfrm>
              <a:off x="4828740" y="3361699"/>
              <a:ext cx="4164" cy="22205"/>
            </a:xfrm>
            <a:custGeom>
              <a:avLst/>
              <a:gdLst>
                <a:gd name="T0" fmla="*/ 2 w 3"/>
                <a:gd name="T1" fmla="*/ 1 h 13"/>
                <a:gd name="T2" fmla="*/ 2 w 3"/>
                <a:gd name="T3" fmla="*/ 16 h 13"/>
                <a:gd name="T4" fmla="*/ 1 w 3"/>
                <a:gd name="T5" fmla="*/ 9 h 13"/>
                <a:gd name="T6" fmla="*/ 2 w 3"/>
                <a:gd name="T7" fmla="*/ 1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79" name="Freeform 2837">
              <a:extLst>
                <a:ext uri="{FF2B5EF4-FFF2-40B4-BE49-F238E27FC236}">
                  <a16:creationId xmlns:a16="http://schemas.microsoft.com/office/drawing/2014/main" id="{8E9DFD94-AC9A-0C48-B36F-47BB41B94424}"/>
                </a:ext>
              </a:extLst>
            </p:cNvPr>
            <p:cNvSpPr>
              <a:spLocks noChangeAspect="1"/>
            </p:cNvSpPr>
            <p:nvPr/>
          </p:nvSpPr>
          <p:spPr bwMode="auto">
            <a:xfrm>
              <a:off x="4838454" y="3390843"/>
              <a:ext cx="12491" cy="12491"/>
            </a:xfrm>
            <a:custGeom>
              <a:avLst/>
              <a:gdLst>
                <a:gd name="T0" fmla="*/ 1 w 8"/>
                <a:gd name="T1" fmla="*/ 1 h 8"/>
                <a:gd name="T2" fmla="*/ 9 w 8"/>
                <a:gd name="T3" fmla="*/ 9 h 8"/>
                <a:gd name="T4" fmla="*/ 5 w 8"/>
                <a:gd name="T5" fmla="*/ 6 h 8"/>
                <a:gd name="T6" fmla="*/ 1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80" name="Freeform 2838">
              <a:extLst>
                <a:ext uri="{FF2B5EF4-FFF2-40B4-BE49-F238E27FC236}">
                  <a16:creationId xmlns:a16="http://schemas.microsoft.com/office/drawing/2014/main" id="{B97D8210-1BBF-3A44-968B-4F9A5E880E63}"/>
                </a:ext>
              </a:extLst>
            </p:cNvPr>
            <p:cNvSpPr>
              <a:spLocks noChangeAspect="1"/>
            </p:cNvSpPr>
            <p:nvPr/>
          </p:nvSpPr>
          <p:spPr bwMode="auto">
            <a:xfrm>
              <a:off x="4834292" y="3375579"/>
              <a:ext cx="11102" cy="9715"/>
            </a:xfrm>
            <a:custGeom>
              <a:avLst/>
              <a:gdLst>
                <a:gd name="T0" fmla="*/ 1 w 6"/>
                <a:gd name="T1" fmla="*/ 1 h 6"/>
                <a:gd name="T2" fmla="*/ 8 w 6"/>
                <a:gd name="T3" fmla="*/ 7 h 6"/>
                <a:gd name="T4" fmla="*/ 4 w 6"/>
                <a:gd name="T5" fmla="*/ 5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81" name="Freeform 2839">
              <a:extLst>
                <a:ext uri="{FF2B5EF4-FFF2-40B4-BE49-F238E27FC236}">
                  <a16:creationId xmlns:a16="http://schemas.microsoft.com/office/drawing/2014/main" id="{EE18C194-EB55-2446-8449-2891A2C5CFD8}"/>
                </a:ext>
              </a:extLst>
            </p:cNvPr>
            <p:cNvSpPr>
              <a:spLocks noChangeAspect="1"/>
            </p:cNvSpPr>
            <p:nvPr/>
          </p:nvSpPr>
          <p:spPr bwMode="auto">
            <a:xfrm>
              <a:off x="4873151" y="3418602"/>
              <a:ext cx="13878" cy="4164"/>
            </a:xfrm>
            <a:custGeom>
              <a:avLst/>
              <a:gdLst>
                <a:gd name="T0" fmla="*/ 0 w 8"/>
                <a:gd name="T1" fmla="*/ 0 h 2"/>
                <a:gd name="T2" fmla="*/ 10 w 8"/>
                <a:gd name="T3" fmla="*/ 3 h 2"/>
                <a:gd name="T4" fmla="*/ 5 w 8"/>
                <a:gd name="T5" fmla="*/ 3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82" name="Freeform 2840">
              <a:extLst>
                <a:ext uri="{FF2B5EF4-FFF2-40B4-BE49-F238E27FC236}">
                  <a16:creationId xmlns:a16="http://schemas.microsoft.com/office/drawing/2014/main" id="{6E0E6FE5-F65A-DE40-9D98-77245A6CF29D}"/>
                </a:ext>
              </a:extLst>
            </p:cNvPr>
            <p:cNvSpPr>
              <a:spLocks noChangeAspect="1"/>
            </p:cNvSpPr>
            <p:nvPr/>
          </p:nvSpPr>
          <p:spPr bwMode="auto">
            <a:xfrm>
              <a:off x="4878702" y="3425539"/>
              <a:ext cx="13878" cy="2776"/>
            </a:xfrm>
            <a:custGeom>
              <a:avLst/>
              <a:gdLst>
                <a:gd name="T0" fmla="*/ 1 w 9"/>
                <a:gd name="T1" fmla="*/ 1 h 2"/>
                <a:gd name="T2" fmla="*/ 10 w 9"/>
                <a:gd name="T3" fmla="*/ 1 h 2"/>
                <a:gd name="T4" fmla="*/ 6 w 9"/>
                <a:gd name="T5" fmla="*/ 0 h 2"/>
                <a:gd name="T6" fmla="*/ 1 w 9"/>
                <a:gd name="T7" fmla="*/ 1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83" name="Freeform 2841">
              <a:extLst>
                <a:ext uri="{FF2B5EF4-FFF2-40B4-BE49-F238E27FC236}">
                  <a16:creationId xmlns:a16="http://schemas.microsoft.com/office/drawing/2014/main" id="{6D4D373D-6313-0F4F-A3EF-54FE6BC94937}"/>
                </a:ext>
              </a:extLst>
            </p:cNvPr>
            <p:cNvSpPr>
              <a:spLocks noChangeAspect="1"/>
            </p:cNvSpPr>
            <p:nvPr/>
          </p:nvSpPr>
          <p:spPr bwMode="auto">
            <a:xfrm>
              <a:off x="4948091" y="3064711"/>
              <a:ext cx="6939" cy="11102"/>
            </a:xfrm>
            <a:custGeom>
              <a:avLst/>
              <a:gdLst>
                <a:gd name="T0" fmla="*/ 4 w 4"/>
                <a:gd name="T1" fmla="*/ 1 h 7"/>
                <a:gd name="T2" fmla="*/ 1 w 4"/>
                <a:gd name="T3" fmla="*/ 3 h 7"/>
                <a:gd name="T4" fmla="*/ 1 w 4"/>
                <a:gd name="T5" fmla="*/ 7 h 7"/>
                <a:gd name="T6" fmla="*/ 4 w 4"/>
                <a:gd name="T7" fmla="*/ 5 h 7"/>
                <a:gd name="T8" fmla="*/ 4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84" name="Freeform 2842">
              <a:extLst>
                <a:ext uri="{FF2B5EF4-FFF2-40B4-BE49-F238E27FC236}">
                  <a16:creationId xmlns:a16="http://schemas.microsoft.com/office/drawing/2014/main" id="{ADAB39CC-F0BA-AB4A-8E38-C295F10DF4C6}"/>
                </a:ext>
              </a:extLst>
            </p:cNvPr>
            <p:cNvSpPr>
              <a:spLocks noChangeAspect="1"/>
            </p:cNvSpPr>
            <p:nvPr/>
          </p:nvSpPr>
          <p:spPr bwMode="auto">
            <a:xfrm>
              <a:off x="5009154" y="3533789"/>
              <a:ext cx="36083" cy="31920"/>
            </a:xfrm>
            <a:custGeom>
              <a:avLst/>
              <a:gdLst>
                <a:gd name="T0" fmla="*/ 0 w 21"/>
                <a:gd name="T1" fmla="*/ 2 h 19"/>
                <a:gd name="T2" fmla="*/ 5 w 21"/>
                <a:gd name="T3" fmla="*/ 1 h 19"/>
                <a:gd name="T4" fmla="*/ 11 w 21"/>
                <a:gd name="T5" fmla="*/ 5 h 19"/>
                <a:gd name="T6" fmla="*/ 17 w 21"/>
                <a:gd name="T7" fmla="*/ 8 h 19"/>
                <a:gd name="T8" fmla="*/ 21 w 21"/>
                <a:gd name="T9" fmla="*/ 17 h 19"/>
                <a:gd name="T10" fmla="*/ 25 w 21"/>
                <a:gd name="T11" fmla="*/ 18 h 19"/>
                <a:gd name="T12" fmla="*/ 24 w 21"/>
                <a:gd name="T13" fmla="*/ 22 h 19"/>
                <a:gd name="T14" fmla="*/ 20 w 21"/>
                <a:gd name="T15" fmla="*/ 19 h 19"/>
                <a:gd name="T16" fmla="*/ 19 w 21"/>
                <a:gd name="T17" fmla="*/ 17 h 19"/>
                <a:gd name="T18" fmla="*/ 16 w 21"/>
                <a:gd name="T19" fmla="*/ 13 h 19"/>
                <a:gd name="T20" fmla="*/ 11 w 21"/>
                <a:gd name="T21" fmla="*/ 13 h 19"/>
                <a:gd name="T22" fmla="*/ 9 w 21"/>
                <a:gd name="T23" fmla="*/ 8 h 19"/>
                <a:gd name="T24" fmla="*/ 5 w 21"/>
                <a:gd name="T25" fmla="*/ 5 h 19"/>
                <a:gd name="T26" fmla="*/ 0 w 21"/>
                <a:gd name="T27" fmla="*/ 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85" name="Freeform 2843">
              <a:extLst>
                <a:ext uri="{FF2B5EF4-FFF2-40B4-BE49-F238E27FC236}">
                  <a16:creationId xmlns:a16="http://schemas.microsoft.com/office/drawing/2014/main" id="{48BF634C-9328-E74C-BCC6-5A64BA771EF7}"/>
                </a:ext>
              </a:extLst>
            </p:cNvPr>
            <p:cNvSpPr>
              <a:spLocks noChangeAspect="1"/>
            </p:cNvSpPr>
            <p:nvPr/>
          </p:nvSpPr>
          <p:spPr bwMode="auto">
            <a:xfrm>
              <a:off x="4956419" y="3549054"/>
              <a:ext cx="9715" cy="13878"/>
            </a:xfrm>
            <a:custGeom>
              <a:avLst/>
              <a:gdLst>
                <a:gd name="T0" fmla="*/ 5 w 6"/>
                <a:gd name="T1" fmla="*/ 0 h 8"/>
                <a:gd name="T2" fmla="*/ 7 w 6"/>
                <a:gd name="T3" fmla="*/ 9 h 8"/>
                <a:gd name="T4" fmla="*/ 0 w 6"/>
                <a:gd name="T5" fmla="*/ 6 h 8"/>
                <a:gd name="T6" fmla="*/ 5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86" name="Freeform 2844">
              <a:extLst>
                <a:ext uri="{FF2B5EF4-FFF2-40B4-BE49-F238E27FC236}">
                  <a16:creationId xmlns:a16="http://schemas.microsoft.com/office/drawing/2014/main" id="{D4B96D47-7E4C-D448-84D8-3772699678CA}"/>
                </a:ext>
              </a:extLst>
            </p:cNvPr>
            <p:cNvSpPr>
              <a:spLocks noChangeAspect="1"/>
            </p:cNvSpPr>
            <p:nvPr/>
          </p:nvSpPr>
          <p:spPr bwMode="auto">
            <a:xfrm>
              <a:off x="4942540" y="3514357"/>
              <a:ext cx="11102" cy="12491"/>
            </a:xfrm>
            <a:custGeom>
              <a:avLst/>
              <a:gdLst>
                <a:gd name="T0" fmla="*/ 3 w 6"/>
                <a:gd name="T1" fmla="*/ 0 h 8"/>
                <a:gd name="T2" fmla="*/ 4 w 6"/>
                <a:gd name="T3" fmla="*/ 6 h 8"/>
                <a:gd name="T4" fmla="*/ 7 w 6"/>
                <a:gd name="T5" fmla="*/ 8 h 8"/>
                <a:gd name="T6" fmla="*/ 3 w 6"/>
                <a:gd name="T7" fmla="*/ 7 h 8"/>
                <a:gd name="T8" fmla="*/ 0 w 6"/>
                <a:gd name="T9" fmla="*/ 0 h 8"/>
                <a:gd name="T10" fmla="*/ 3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87" name="Freeform 2845">
              <a:extLst>
                <a:ext uri="{FF2B5EF4-FFF2-40B4-BE49-F238E27FC236}">
                  <a16:creationId xmlns:a16="http://schemas.microsoft.com/office/drawing/2014/main" id="{18243641-1E92-EB4C-9BBF-156A062331AB}"/>
                </a:ext>
              </a:extLst>
            </p:cNvPr>
            <p:cNvSpPr>
              <a:spLocks noChangeAspect="1"/>
            </p:cNvSpPr>
            <p:nvPr/>
          </p:nvSpPr>
          <p:spPr bwMode="auto">
            <a:xfrm>
              <a:off x="5059115" y="3583749"/>
              <a:ext cx="6939" cy="8327"/>
            </a:xfrm>
            <a:custGeom>
              <a:avLst/>
              <a:gdLst>
                <a:gd name="T0" fmla="*/ 3 w 4"/>
                <a:gd name="T1" fmla="*/ 0 h 5"/>
                <a:gd name="T2" fmla="*/ 5 w 4"/>
                <a:gd name="T3" fmla="*/ 4 h 5"/>
                <a:gd name="T4" fmla="*/ 3 w 4"/>
                <a:gd name="T5" fmla="*/ 6 h 5"/>
                <a:gd name="T6" fmla="*/ 0 w 4"/>
                <a:gd name="T7" fmla="*/ 4 h 5"/>
                <a:gd name="T8" fmla="*/ 3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88" name="Freeform 2846">
              <a:extLst>
                <a:ext uri="{FF2B5EF4-FFF2-40B4-BE49-F238E27FC236}">
                  <a16:creationId xmlns:a16="http://schemas.microsoft.com/office/drawing/2014/main" id="{5E72DEB9-F633-6D48-B943-D30D50BFCB3F}"/>
                </a:ext>
              </a:extLst>
            </p:cNvPr>
            <p:cNvSpPr>
              <a:spLocks noChangeAspect="1"/>
            </p:cNvSpPr>
            <p:nvPr/>
          </p:nvSpPr>
          <p:spPr bwMode="auto">
            <a:xfrm>
              <a:off x="5059115" y="3604566"/>
              <a:ext cx="5551" cy="4164"/>
            </a:xfrm>
            <a:custGeom>
              <a:avLst/>
              <a:gdLst>
                <a:gd name="T0" fmla="*/ 3 w 3"/>
                <a:gd name="T1" fmla="*/ 0 h 3"/>
                <a:gd name="T2" fmla="*/ 4 w 3"/>
                <a:gd name="T3" fmla="*/ 2 h 3"/>
                <a:gd name="T4" fmla="*/ 3 w 3"/>
                <a:gd name="T5" fmla="*/ 3 h 3"/>
                <a:gd name="T6" fmla="*/ 0 w 3"/>
                <a:gd name="T7" fmla="*/ 1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89" name="Oval 2847">
              <a:extLst>
                <a:ext uri="{FF2B5EF4-FFF2-40B4-BE49-F238E27FC236}">
                  <a16:creationId xmlns:a16="http://schemas.microsoft.com/office/drawing/2014/main" id="{7F4FBB1E-070C-1047-B60A-6B19D80EDC52}"/>
                </a:ext>
              </a:extLst>
            </p:cNvPr>
            <p:cNvSpPr>
              <a:spLocks noChangeAspect="1" noChangeArrowheads="1"/>
            </p:cNvSpPr>
            <p:nvPr/>
          </p:nvSpPr>
          <p:spPr bwMode="auto">
            <a:xfrm>
              <a:off x="5045238" y="3589299"/>
              <a:ext cx="2776" cy="2776"/>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390" name="Freeform 2848">
              <a:extLst>
                <a:ext uri="{FF2B5EF4-FFF2-40B4-BE49-F238E27FC236}">
                  <a16:creationId xmlns:a16="http://schemas.microsoft.com/office/drawing/2014/main" id="{1C45A289-B7A2-4C42-85E6-BC93DE6F7C29}"/>
                </a:ext>
              </a:extLst>
            </p:cNvPr>
            <p:cNvSpPr>
              <a:spLocks noChangeAspect="1"/>
            </p:cNvSpPr>
            <p:nvPr/>
          </p:nvSpPr>
          <p:spPr bwMode="auto">
            <a:xfrm>
              <a:off x="5070217" y="3605953"/>
              <a:ext cx="2776" cy="2776"/>
            </a:xfrm>
            <a:custGeom>
              <a:avLst/>
              <a:gdLst>
                <a:gd name="T0" fmla="*/ 1 w 2"/>
                <a:gd name="T1" fmla="*/ 0 h 2"/>
                <a:gd name="T2" fmla="*/ 2 w 2"/>
                <a:gd name="T3" fmla="*/ 1 h 2"/>
                <a:gd name="T4" fmla="*/ 1 w 2"/>
                <a:gd name="T5" fmla="*/ 2 h 2"/>
                <a:gd name="T6" fmla="*/ 0 w 2"/>
                <a:gd name="T7" fmla="*/ 1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91" name="Oval 2849">
              <a:extLst>
                <a:ext uri="{FF2B5EF4-FFF2-40B4-BE49-F238E27FC236}">
                  <a16:creationId xmlns:a16="http://schemas.microsoft.com/office/drawing/2014/main" id="{4CBBD5A9-AB65-1A4E-9025-019EC72DA6A9}"/>
                </a:ext>
              </a:extLst>
            </p:cNvPr>
            <p:cNvSpPr>
              <a:spLocks noChangeAspect="1" noChangeArrowheads="1"/>
            </p:cNvSpPr>
            <p:nvPr/>
          </p:nvSpPr>
          <p:spPr bwMode="auto">
            <a:xfrm>
              <a:off x="5039687" y="3583749"/>
              <a:ext cx="2776" cy="4164"/>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392" name="Freeform 2850">
              <a:extLst>
                <a:ext uri="{FF2B5EF4-FFF2-40B4-BE49-F238E27FC236}">
                  <a16:creationId xmlns:a16="http://schemas.microsoft.com/office/drawing/2014/main" id="{92748883-E819-8A48-8033-260A60F0DCCF}"/>
                </a:ext>
              </a:extLst>
            </p:cNvPr>
            <p:cNvSpPr>
              <a:spLocks noChangeAspect="1"/>
            </p:cNvSpPr>
            <p:nvPr/>
          </p:nvSpPr>
          <p:spPr bwMode="auto">
            <a:xfrm>
              <a:off x="5054952" y="3572646"/>
              <a:ext cx="2776" cy="2776"/>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93" name="Freeform 2851">
              <a:extLst>
                <a:ext uri="{FF2B5EF4-FFF2-40B4-BE49-F238E27FC236}">
                  <a16:creationId xmlns:a16="http://schemas.microsoft.com/office/drawing/2014/main" id="{AE89202C-2D38-F342-B8D1-58165B9AE7CE}"/>
                </a:ext>
              </a:extLst>
            </p:cNvPr>
            <p:cNvSpPr>
              <a:spLocks noChangeAspect="1"/>
            </p:cNvSpPr>
            <p:nvPr/>
          </p:nvSpPr>
          <p:spPr bwMode="auto">
            <a:xfrm>
              <a:off x="5041074" y="3574034"/>
              <a:ext cx="5551" cy="2776"/>
            </a:xfrm>
            <a:custGeom>
              <a:avLst/>
              <a:gdLst>
                <a:gd name="T0" fmla="*/ 3 w 3"/>
                <a:gd name="T1" fmla="*/ 0 h 2"/>
                <a:gd name="T2" fmla="*/ 4 w 3"/>
                <a:gd name="T3" fmla="*/ 1 h 2"/>
                <a:gd name="T4" fmla="*/ 1 w 3"/>
                <a:gd name="T5" fmla="*/ 2 h 2"/>
                <a:gd name="T6" fmla="*/ 1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94" name="Freeform 2852">
              <a:extLst>
                <a:ext uri="{FF2B5EF4-FFF2-40B4-BE49-F238E27FC236}">
                  <a16:creationId xmlns:a16="http://schemas.microsoft.com/office/drawing/2014/main" id="{46A66081-4CFB-F04E-870B-BB0925E9274D}"/>
                </a:ext>
              </a:extLst>
            </p:cNvPr>
            <p:cNvSpPr>
              <a:spLocks noChangeAspect="1"/>
            </p:cNvSpPr>
            <p:nvPr/>
          </p:nvSpPr>
          <p:spPr bwMode="auto">
            <a:xfrm>
              <a:off x="5036910" y="3571259"/>
              <a:ext cx="2776" cy="2776"/>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95" name="Freeform 2853">
              <a:extLst>
                <a:ext uri="{FF2B5EF4-FFF2-40B4-BE49-F238E27FC236}">
                  <a16:creationId xmlns:a16="http://schemas.microsoft.com/office/drawing/2014/main" id="{BE557C28-1851-094B-8C11-6F0AAE6EF979}"/>
                </a:ext>
              </a:extLst>
            </p:cNvPr>
            <p:cNvSpPr>
              <a:spLocks noChangeAspect="1"/>
            </p:cNvSpPr>
            <p:nvPr/>
          </p:nvSpPr>
          <p:spPr bwMode="auto">
            <a:xfrm>
              <a:off x="5057728" y="3596239"/>
              <a:ext cx="5551" cy="2776"/>
            </a:xfrm>
            <a:custGeom>
              <a:avLst/>
              <a:gdLst>
                <a:gd name="T0" fmla="*/ 3 w 3"/>
                <a:gd name="T1" fmla="*/ 0 h 2"/>
                <a:gd name="T2" fmla="*/ 4 w 3"/>
                <a:gd name="T3" fmla="*/ 2 h 2"/>
                <a:gd name="T4" fmla="*/ 1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96" name="Freeform 2854">
              <a:extLst>
                <a:ext uri="{FF2B5EF4-FFF2-40B4-BE49-F238E27FC236}">
                  <a16:creationId xmlns:a16="http://schemas.microsoft.com/office/drawing/2014/main" id="{459960DA-B268-D348-9352-AA5BC1A54B74}"/>
                </a:ext>
              </a:extLst>
            </p:cNvPr>
            <p:cNvSpPr>
              <a:spLocks noChangeAspect="1"/>
            </p:cNvSpPr>
            <p:nvPr/>
          </p:nvSpPr>
          <p:spPr bwMode="auto">
            <a:xfrm>
              <a:off x="5049401" y="3597626"/>
              <a:ext cx="4164" cy="2776"/>
            </a:xfrm>
            <a:custGeom>
              <a:avLst/>
              <a:gdLst>
                <a:gd name="T0" fmla="*/ 2 w 2"/>
                <a:gd name="T1" fmla="*/ 1 h 2"/>
                <a:gd name="T2" fmla="*/ 3 w 2"/>
                <a:gd name="T3" fmla="*/ 2 h 2"/>
                <a:gd name="T4" fmla="*/ 2 w 2"/>
                <a:gd name="T5" fmla="*/ 2 h 2"/>
                <a:gd name="T6" fmla="*/ 0 w 2"/>
                <a:gd name="T7" fmla="*/ 1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97" name="Freeform 2855">
              <a:extLst>
                <a:ext uri="{FF2B5EF4-FFF2-40B4-BE49-F238E27FC236}">
                  <a16:creationId xmlns:a16="http://schemas.microsoft.com/office/drawing/2014/main" id="{D8DA211C-1903-2F47-991A-B099F5B26790}"/>
                </a:ext>
              </a:extLst>
            </p:cNvPr>
            <p:cNvSpPr>
              <a:spLocks noChangeAspect="1"/>
            </p:cNvSpPr>
            <p:nvPr/>
          </p:nvSpPr>
          <p:spPr bwMode="auto">
            <a:xfrm>
              <a:off x="5061891" y="3575420"/>
              <a:ext cx="2776" cy="1388"/>
            </a:xfrm>
            <a:custGeom>
              <a:avLst/>
              <a:gdLst>
                <a:gd name="T0" fmla="*/ 1 w 2"/>
                <a:gd name="T1" fmla="*/ 0 h 1"/>
                <a:gd name="T2" fmla="*/ 2 w 2"/>
                <a:gd name="T3" fmla="*/ 1 h 1"/>
                <a:gd name="T4" fmla="*/ 1 w 2"/>
                <a:gd name="T5" fmla="*/ 1 h 1"/>
                <a:gd name="T6" fmla="*/ 0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98" name="Freeform 2856">
              <a:extLst>
                <a:ext uri="{FF2B5EF4-FFF2-40B4-BE49-F238E27FC236}">
                  <a16:creationId xmlns:a16="http://schemas.microsoft.com/office/drawing/2014/main" id="{7774EAC4-2BBC-294E-9C33-B0647FE74052}"/>
                </a:ext>
              </a:extLst>
            </p:cNvPr>
            <p:cNvSpPr>
              <a:spLocks noChangeAspect="1"/>
            </p:cNvSpPr>
            <p:nvPr/>
          </p:nvSpPr>
          <p:spPr bwMode="auto">
            <a:xfrm>
              <a:off x="5053564" y="3585136"/>
              <a:ext cx="5551" cy="5551"/>
            </a:xfrm>
            <a:custGeom>
              <a:avLst/>
              <a:gdLst>
                <a:gd name="T0" fmla="*/ 1 w 4"/>
                <a:gd name="T1" fmla="*/ 1 h 3"/>
                <a:gd name="T2" fmla="*/ 3 w 4"/>
                <a:gd name="T3" fmla="*/ 1 h 3"/>
                <a:gd name="T4" fmla="*/ 2 w 4"/>
                <a:gd name="T5" fmla="*/ 3 h 3"/>
                <a:gd name="T6" fmla="*/ 0 w 4"/>
                <a:gd name="T7" fmla="*/ 4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399" name="Freeform 2857">
              <a:extLst>
                <a:ext uri="{FF2B5EF4-FFF2-40B4-BE49-F238E27FC236}">
                  <a16:creationId xmlns:a16="http://schemas.microsoft.com/office/drawing/2014/main" id="{EFC03519-729B-974F-9446-3EC06764054F}"/>
                </a:ext>
              </a:extLst>
            </p:cNvPr>
            <p:cNvSpPr>
              <a:spLocks noChangeAspect="1"/>
            </p:cNvSpPr>
            <p:nvPr/>
          </p:nvSpPr>
          <p:spPr bwMode="auto">
            <a:xfrm>
              <a:off x="5078544" y="3599013"/>
              <a:ext cx="4164" cy="5551"/>
            </a:xfrm>
            <a:custGeom>
              <a:avLst/>
              <a:gdLst>
                <a:gd name="T0" fmla="*/ 1 w 3"/>
                <a:gd name="T1" fmla="*/ 1 h 3"/>
                <a:gd name="T2" fmla="*/ 3 w 3"/>
                <a:gd name="T3" fmla="*/ 1 h 3"/>
                <a:gd name="T4" fmla="*/ 2 w 3"/>
                <a:gd name="T5" fmla="*/ 3 h 3"/>
                <a:gd name="T6" fmla="*/ 0 w 3"/>
                <a:gd name="T7" fmla="*/ 3 h 3"/>
                <a:gd name="T8" fmla="*/ 1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00" name="Freeform 2858">
              <a:extLst>
                <a:ext uri="{FF2B5EF4-FFF2-40B4-BE49-F238E27FC236}">
                  <a16:creationId xmlns:a16="http://schemas.microsoft.com/office/drawing/2014/main" id="{0617DE30-9261-5E49-9BC6-C0560E1C2831}"/>
                </a:ext>
              </a:extLst>
            </p:cNvPr>
            <p:cNvSpPr>
              <a:spLocks noChangeAspect="1"/>
            </p:cNvSpPr>
            <p:nvPr/>
          </p:nvSpPr>
          <p:spPr bwMode="auto">
            <a:xfrm>
              <a:off x="5092422" y="3593463"/>
              <a:ext cx="5551" cy="4164"/>
            </a:xfrm>
            <a:custGeom>
              <a:avLst/>
              <a:gdLst>
                <a:gd name="T0" fmla="*/ 1 w 3"/>
                <a:gd name="T1" fmla="*/ 0 h 2"/>
                <a:gd name="T2" fmla="*/ 4 w 3"/>
                <a:gd name="T3" fmla="*/ 0 h 2"/>
                <a:gd name="T4" fmla="*/ 3 w 3"/>
                <a:gd name="T5" fmla="*/ 2 h 2"/>
                <a:gd name="T6" fmla="*/ 0 w 3"/>
                <a:gd name="T7" fmla="*/ 3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01" name="Freeform 2859">
              <a:extLst>
                <a:ext uri="{FF2B5EF4-FFF2-40B4-BE49-F238E27FC236}">
                  <a16:creationId xmlns:a16="http://schemas.microsoft.com/office/drawing/2014/main" id="{CC3B5AD9-297A-F440-B14F-45CEDC086D37}"/>
                </a:ext>
              </a:extLst>
            </p:cNvPr>
            <p:cNvSpPr>
              <a:spLocks noChangeAspect="1"/>
            </p:cNvSpPr>
            <p:nvPr/>
          </p:nvSpPr>
          <p:spPr bwMode="auto">
            <a:xfrm>
              <a:off x="5067443" y="3524072"/>
              <a:ext cx="15266" cy="11102"/>
            </a:xfrm>
            <a:custGeom>
              <a:avLst/>
              <a:gdLst>
                <a:gd name="T0" fmla="*/ 7 w 9"/>
                <a:gd name="T1" fmla="*/ 1 h 7"/>
                <a:gd name="T2" fmla="*/ 11 w 9"/>
                <a:gd name="T3" fmla="*/ 7 h 7"/>
                <a:gd name="T4" fmla="*/ 10 w 9"/>
                <a:gd name="T5" fmla="*/ 8 h 7"/>
                <a:gd name="T6" fmla="*/ 5 w 9"/>
                <a:gd name="T7" fmla="*/ 7 h 7"/>
                <a:gd name="T8" fmla="*/ 6 w 9"/>
                <a:gd name="T9" fmla="*/ 5 h 7"/>
                <a:gd name="T10" fmla="*/ 2 w 9"/>
                <a:gd name="T11" fmla="*/ 6 h 7"/>
                <a:gd name="T12" fmla="*/ 1 w 9"/>
                <a:gd name="T13" fmla="*/ 2 h 7"/>
                <a:gd name="T14" fmla="*/ 7 w 9"/>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02" name="Freeform 2860">
              <a:extLst>
                <a:ext uri="{FF2B5EF4-FFF2-40B4-BE49-F238E27FC236}">
                  <a16:creationId xmlns:a16="http://schemas.microsoft.com/office/drawing/2014/main" id="{341D17B4-0C1D-4D4B-9BC0-0A99CBDE9D2D}"/>
                </a:ext>
              </a:extLst>
            </p:cNvPr>
            <p:cNvSpPr>
              <a:spLocks noChangeAspect="1"/>
            </p:cNvSpPr>
            <p:nvPr/>
          </p:nvSpPr>
          <p:spPr bwMode="auto">
            <a:xfrm>
              <a:off x="5067443" y="3543501"/>
              <a:ext cx="8327" cy="16654"/>
            </a:xfrm>
            <a:custGeom>
              <a:avLst/>
              <a:gdLst>
                <a:gd name="T0" fmla="*/ 0 w 5"/>
                <a:gd name="T1" fmla="*/ 1 h 10"/>
                <a:gd name="T2" fmla="*/ 5 w 5"/>
                <a:gd name="T3" fmla="*/ 2 h 10"/>
                <a:gd name="T4" fmla="*/ 5 w 5"/>
                <a:gd name="T5" fmla="*/ 11 h 10"/>
                <a:gd name="T6" fmla="*/ 1 w 5"/>
                <a:gd name="T7" fmla="*/ 8 h 10"/>
                <a:gd name="T8" fmla="*/ 4 w 5"/>
                <a:gd name="T9" fmla="*/ 6 h 10"/>
                <a:gd name="T10" fmla="*/ 0 w 5"/>
                <a:gd name="T11" fmla="*/ 1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03" name="Freeform 2861">
              <a:extLst>
                <a:ext uri="{FF2B5EF4-FFF2-40B4-BE49-F238E27FC236}">
                  <a16:creationId xmlns:a16="http://schemas.microsoft.com/office/drawing/2014/main" id="{D0513095-00DD-5043-87A8-9F5A47F73305}"/>
                </a:ext>
              </a:extLst>
            </p:cNvPr>
            <p:cNvSpPr>
              <a:spLocks noChangeAspect="1"/>
            </p:cNvSpPr>
            <p:nvPr/>
          </p:nvSpPr>
          <p:spPr bwMode="auto">
            <a:xfrm>
              <a:off x="5061891" y="3543501"/>
              <a:ext cx="4164" cy="5551"/>
            </a:xfrm>
            <a:custGeom>
              <a:avLst/>
              <a:gdLst>
                <a:gd name="T0" fmla="*/ 0 w 3"/>
                <a:gd name="T1" fmla="*/ 0 h 3"/>
                <a:gd name="T2" fmla="*/ 2 w 3"/>
                <a:gd name="T3" fmla="*/ 3 h 3"/>
                <a:gd name="T4" fmla="*/ 1 w 3"/>
                <a:gd name="T5" fmla="*/ 4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04" name="Freeform 2862">
              <a:extLst>
                <a:ext uri="{FF2B5EF4-FFF2-40B4-BE49-F238E27FC236}">
                  <a16:creationId xmlns:a16="http://schemas.microsoft.com/office/drawing/2014/main" id="{CC7C9F17-43A6-6645-946A-6393EC1E0CF8}"/>
                </a:ext>
              </a:extLst>
            </p:cNvPr>
            <p:cNvSpPr>
              <a:spLocks noChangeAspect="1"/>
            </p:cNvSpPr>
            <p:nvPr/>
          </p:nvSpPr>
          <p:spPr bwMode="auto">
            <a:xfrm>
              <a:off x="5023033" y="3625380"/>
              <a:ext cx="59676" cy="22205"/>
            </a:xfrm>
            <a:custGeom>
              <a:avLst/>
              <a:gdLst>
                <a:gd name="T0" fmla="*/ 4 w 36"/>
                <a:gd name="T1" fmla="*/ 0 h 13"/>
                <a:gd name="T2" fmla="*/ 1 w 36"/>
                <a:gd name="T3" fmla="*/ 5 h 13"/>
                <a:gd name="T4" fmla="*/ 1 w 36"/>
                <a:gd name="T5" fmla="*/ 9 h 13"/>
                <a:gd name="T6" fmla="*/ 14 w 36"/>
                <a:gd name="T7" fmla="*/ 10 h 13"/>
                <a:gd name="T8" fmla="*/ 19 w 36"/>
                <a:gd name="T9" fmla="*/ 12 h 13"/>
                <a:gd name="T10" fmla="*/ 20 w 36"/>
                <a:gd name="T11" fmla="*/ 16 h 13"/>
                <a:gd name="T12" fmla="*/ 41 w 36"/>
                <a:gd name="T13" fmla="*/ 14 h 13"/>
                <a:gd name="T14" fmla="*/ 42 w 36"/>
                <a:gd name="T15" fmla="*/ 10 h 13"/>
                <a:gd name="T16" fmla="*/ 35 w 36"/>
                <a:gd name="T17" fmla="*/ 11 h 13"/>
                <a:gd name="T18" fmla="*/ 35 w 36"/>
                <a:gd name="T19" fmla="*/ 7 h 13"/>
                <a:gd name="T20" fmla="*/ 26 w 36"/>
                <a:gd name="T21" fmla="*/ 7 h 13"/>
                <a:gd name="T22" fmla="*/ 20 w 36"/>
                <a:gd name="T23" fmla="*/ 5 h 13"/>
                <a:gd name="T24" fmla="*/ 13 w 36"/>
                <a:gd name="T25" fmla="*/ 6 h 13"/>
                <a:gd name="T26" fmla="*/ 8 w 36"/>
                <a:gd name="T27" fmla="*/ 2 h 13"/>
                <a:gd name="T28" fmla="*/ 4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05" name="Freeform 2863">
              <a:extLst>
                <a:ext uri="{FF2B5EF4-FFF2-40B4-BE49-F238E27FC236}">
                  <a16:creationId xmlns:a16="http://schemas.microsoft.com/office/drawing/2014/main" id="{8CD5FB87-1C34-AE47-B916-2C5B714FFFE9}"/>
                </a:ext>
              </a:extLst>
            </p:cNvPr>
            <p:cNvSpPr>
              <a:spLocks noChangeAspect="1"/>
            </p:cNvSpPr>
            <p:nvPr/>
          </p:nvSpPr>
          <p:spPr bwMode="auto">
            <a:xfrm>
              <a:off x="5109076" y="3600401"/>
              <a:ext cx="12491" cy="22205"/>
            </a:xfrm>
            <a:custGeom>
              <a:avLst/>
              <a:gdLst>
                <a:gd name="T0" fmla="*/ 9 w 7"/>
                <a:gd name="T1" fmla="*/ 2 h 13"/>
                <a:gd name="T2" fmla="*/ 0 w 7"/>
                <a:gd name="T3" fmla="*/ 15 h 13"/>
                <a:gd name="T4" fmla="*/ 0 w 7"/>
                <a:gd name="T5" fmla="*/ 11 h 13"/>
                <a:gd name="T6" fmla="*/ 1 w 7"/>
                <a:gd name="T7" fmla="*/ 6 h 13"/>
                <a:gd name="T8" fmla="*/ 9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06" name="Freeform 2864">
              <a:extLst>
                <a:ext uri="{FF2B5EF4-FFF2-40B4-BE49-F238E27FC236}">
                  <a16:creationId xmlns:a16="http://schemas.microsoft.com/office/drawing/2014/main" id="{0E912B56-FF17-8E48-B586-8615B317259D}"/>
                </a:ext>
              </a:extLst>
            </p:cNvPr>
            <p:cNvSpPr>
              <a:spLocks noChangeAspect="1"/>
            </p:cNvSpPr>
            <p:nvPr/>
          </p:nvSpPr>
          <p:spPr bwMode="auto">
            <a:xfrm>
              <a:off x="5096586" y="3623993"/>
              <a:ext cx="8327" cy="11102"/>
            </a:xfrm>
            <a:custGeom>
              <a:avLst/>
              <a:gdLst>
                <a:gd name="T0" fmla="*/ 2 w 5"/>
                <a:gd name="T1" fmla="*/ 1 h 7"/>
                <a:gd name="T2" fmla="*/ 6 w 5"/>
                <a:gd name="T3" fmla="*/ 7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07" name="Freeform 2865">
              <a:extLst>
                <a:ext uri="{FF2B5EF4-FFF2-40B4-BE49-F238E27FC236}">
                  <a16:creationId xmlns:a16="http://schemas.microsoft.com/office/drawing/2014/main" id="{9E8F19A4-7610-8442-8815-AAD3665C4B37}"/>
                </a:ext>
              </a:extLst>
            </p:cNvPr>
            <p:cNvSpPr>
              <a:spLocks noChangeAspect="1"/>
            </p:cNvSpPr>
            <p:nvPr/>
          </p:nvSpPr>
          <p:spPr bwMode="auto">
            <a:xfrm>
              <a:off x="5097973" y="3604566"/>
              <a:ext cx="5551" cy="2776"/>
            </a:xfrm>
            <a:custGeom>
              <a:avLst/>
              <a:gdLst>
                <a:gd name="T0" fmla="*/ 3 w 3"/>
                <a:gd name="T1" fmla="*/ 0 h 2"/>
                <a:gd name="T2" fmla="*/ 4 w 3"/>
                <a:gd name="T3" fmla="*/ 1 h 2"/>
                <a:gd name="T4" fmla="*/ 1 w 3"/>
                <a:gd name="T5" fmla="*/ 1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08" name="Freeform 2866">
              <a:extLst>
                <a:ext uri="{FF2B5EF4-FFF2-40B4-BE49-F238E27FC236}">
                  <a16:creationId xmlns:a16="http://schemas.microsoft.com/office/drawing/2014/main" id="{ACA36B0E-31C3-F144-BFAB-8CFB99FEA2AC}"/>
                </a:ext>
              </a:extLst>
            </p:cNvPr>
            <p:cNvSpPr>
              <a:spLocks noChangeAspect="1"/>
            </p:cNvSpPr>
            <p:nvPr/>
          </p:nvSpPr>
          <p:spPr bwMode="auto">
            <a:xfrm>
              <a:off x="5088259" y="3583749"/>
              <a:ext cx="4164" cy="4164"/>
            </a:xfrm>
            <a:custGeom>
              <a:avLst/>
              <a:gdLst>
                <a:gd name="T0" fmla="*/ 2 w 3"/>
                <a:gd name="T1" fmla="*/ 2 h 2"/>
                <a:gd name="T2" fmla="*/ 3 w 3"/>
                <a:gd name="T3" fmla="*/ 3 h 2"/>
                <a:gd name="T4" fmla="*/ 1 w 3"/>
                <a:gd name="T5" fmla="*/ 3 h 2"/>
                <a:gd name="T6" fmla="*/ 0 w 3"/>
                <a:gd name="T7" fmla="*/ 2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09" name="Freeform 2867">
              <a:extLst>
                <a:ext uri="{FF2B5EF4-FFF2-40B4-BE49-F238E27FC236}">
                  <a16:creationId xmlns:a16="http://schemas.microsoft.com/office/drawing/2014/main" id="{7AF54F3B-F4C4-D542-8C38-7866A14AB2AC}"/>
                </a:ext>
              </a:extLst>
            </p:cNvPr>
            <p:cNvSpPr>
              <a:spLocks noChangeAspect="1"/>
            </p:cNvSpPr>
            <p:nvPr/>
          </p:nvSpPr>
          <p:spPr bwMode="auto">
            <a:xfrm>
              <a:off x="5064666" y="3500480"/>
              <a:ext cx="6939" cy="5551"/>
            </a:xfrm>
            <a:custGeom>
              <a:avLst/>
              <a:gdLst>
                <a:gd name="T0" fmla="*/ 3 w 4"/>
                <a:gd name="T1" fmla="*/ 1 h 3"/>
                <a:gd name="T2" fmla="*/ 5 w 4"/>
                <a:gd name="T3" fmla="*/ 3 h 3"/>
                <a:gd name="T4" fmla="*/ 3 w 4"/>
                <a:gd name="T5" fmla="*/ 3 h 3"/>
                <a:gd name="T6" fmla="*/ 0 w 4"/>
                <a:gd name="T7" fmla="*/ 1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10" name="Freeform 2868">
              <a:extLst>
                <a:ext uri="{FF2B5EF4-FFF2-40B4-BE49-F238E27FC236}">
                  <a16:creationId xmlns:a16="http://schemas.microsoft.com/office/drawing/2014/main" id="{CD339B76-DE06-E748-AB88-1E6266F15A26}"/>
                </a:ext>
              </a:extLst>
            </p:cNvPr>
            <p:cNvSpPr>
              <a:spLocks noChangeAspect="1"/>
            </p:cNvSpPr>
            <p:nvPr/>
          </p:nvSpPr>
          <p:spPr bwMode="auto">
            <a:xfrm>
              <a:off x="5072994" y="3494929"/>
              <a:ext cx="8327" cy="8327"/>
            </a:xfrm>
            <a:custGeom>
              <a:avLst/>
              <a:gdLst>
                <a:gd name="T0" fmla="*/ 5 w 5"/>
                <a:gd name="T1" fmla="*/ 0 h 5"/>
                <a:gd name="T2" fmla="*/ 2 w 5"/>
                <a:gd name="T3" fmla="*/ 1 h 5"/>
                <a:gd name="T4" fmla="*/ 1 w 5"/>
                <a:gd name="T5" fmla="*/ 5 h 5"/>
                <a:gd name="T6" fmla="*/ 4 w 5"/>
                <a:gd name="T7" fmla="*/ 2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11" name="Freeform 2869">
              <a:extLst>
                <a:ext uri="{FF2B5EF4-FFF2-40B4-BE49-F238E27FC236}">
                  <a16:creationId xmlns:a16="http://schemas.microsoft.com/office/drawing/2014/main" id="{E8CFE581-5DAB-2B4E-929E-C692D91D0330}"/>
                </a:ext>
              </a:extLst>
            </p:cNvPr>
            <p:cNvSpPr>
              <a:spLocks noChangeAspect="1"/>
            </p:cNvSpPr>
            <p:nvPr/>
          </p:nvSpPr>
          <p:spPr bwMode="auto">
            <a:xfrm>
              <a:off x="4963356" y="2966179"/>
              <a:ext cx="27756" cy="20817"/>
            </a:xfrm>
            <a:custGeom>
              <a:avLst/>
              <a:gdLst>
                <a:gd name="T0" fmla="*/ 19 w 17"/>
                <a:gd name="T1" fmla="*/ 2 h 13"/>
                <a:gd name="T2" fmla="*/ 7 w 17"/>
                <a:gd name="T3" fmla="*/ 9 h 13"/>
                <a:gd name="T4" fmla="*/ 5 w 17"/>
                <a:gd name="T5" fmla="*/ 15 h 13"/>
                <a:gd name="T6" fmla="*/ 2 w 17"/>
                <a:gd name="T7" fmla="*/ 14 h 13"/>
                <a:gd name="T8" fmla="*/ 5 w 17"/>
                <a:gd name="T9" fmla="*/ 9 h 13"/>
                <a:gd name="T10" fmla="*/ 0 w 17"/>
                <a:gd name="T11" fmla="*/ 6 h 13"/>
                <a:gd name="T12" fmla="*/ 4 w 17"/>
                <a:gd name="T13" fmla="*/ 2 h 13"/>
                <a:gd name="T14" fmla="*/ 14 w 17"/>
                <a:gd name="T15" fmla="*/ 0 h 13"/>
                <a:gd name="T16" fmla="*/ 19 w 17"/>
                <a:gd name="T17" fmla="*/ 1 h 13"/>
                <a:gd name="T18" fmla="*/ 19 w 1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12" name="Freeform 2870">
              <a:extLst>
                <a:ext uri="{FF2B5EF4-FFF2-40B4-BE49-F238E27FC236}">
                  <a16:creationId xmlns:a16="http://schemas.microsoft.com/office/drawing/2014/main" id="{83CCC3A6-CD43-DD4D-B8DC-692040D78E80}"/>
                </a:ext>
              </a:extLst>
            </p:cNvPr>
            <p:cNvSpPr>
              <a:spLocks noChangeAspect="1"/>
            </p:cNvSpPr>
            <p:nvPr/>
          </p:nvSpPr>
          <p:spPr bwMode="auto">
            <a:xfrm>
              <a:off x="4964745" y="2949524"/>
              <a:ext cx="19429" cy="12491"/>
            </a:xfrm>
            <a:custGeom>
              <a:avLst/>
              <a:gdLst>
                <a:gd name="T0" fmla="*/ 8 w 12"/>
                <a:gd name="T1" fmla="*/ 0 h 8"/>
                <a:gd name="T2" fmla="*/ 14 w 12"/>
                <a:gd name="T3" fmla="*/ 6 h 8"/>
                <a:gd name="T4" fmla="*/ 9 w 12"/>
                <a:gd name="T5" fmla="*/ 6 h 8"/>
                <a:gd name="T6" fmla="*/ 8 w 12"/>
                <a:gd name="T7" fmla="*/ 9 h 8"/>
                <a:gd name="T8" fmla="*/ 4 w 12"/>
                <a:gd name="T9" fmla="*/ 6 h 8"/>
                <a:gd name="T10" fmla="*/ 1 w 12"/>
                <a:gd name="T11" fmla="*/ 3 h 8"/>
                <a:gd name="T12" fmla="*/ 7 w 12"/>
                <a:gd name="T13" fmla="*/ 2 h 8"/>
                <a:gd name="T14" fmla="*/ 8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13" name="Freeform 2871">
              <a:extLst>
                <a:ext uri="{FF2B5EF4-FFF2-40B4-BE49-F238E27FC236}">
                  <a16:creationId xmlns:a16="http://schemas.microsoft.com/office/drawing/2014/main" id="{62DF60C2-C769-D74A-BF96-E46722E518C3}"/>
                </a:ext>
              </a:extLst>
            </p:cNvPr>
            <p:cNvSpPr>
              <a:spLocks noChangeAspect="1"/>
            </p:cNvSpPr>
            <p:nvPr/>
          </p:nvSpPr>
          <p:spPr bwMode="auto">
            <a:xfrm>
              <a:off x="5200671" y="3625382"/>
              <a:ext cx="52736" cy="31920"/>
            </a:xfrm>
            <a:custGeom>
              <a:avLst/>
              <a:gdLst>
                <a:gd name="T0" fmla="*/ 26 w 31"/>
                <a:gd name="T1" fmla="*/ 8 h 19"/>
                <a:gd name="T2" fmla="*/ 37 w 31"/>
                <a:gd name="T3" fmla="*/ 1 h 19"/>
                <a:gd name="T4" fmla="*/ 36 w 31"/>
                <a:gd name="T5" fmla="*/ 0 h 19"/>
                <a:gd name="T6" fmla="*/ 23 w 31"/>
                <a:gd name="T7" fmla="*/ 6 h 19"/>
                <a:gd name="T8" fmla="*/ 20 w 31"/>
                <a:gd name="T9" fmla="*/ 7 h 19"/>
                <a:gd name="T10" fmla="*/ 12 w 31"/>
                <a:gd name="T11" fmla="*/ 6 h 19"/>
                <a:gd name="T12" fmla="*/ 9 w 31"/>
                <a:gd name="T13" fmla="*/ 5 h 19"/>
                <a:gd name="T14" fmla="*/ 9 w 31"/>
                <a:gd name="T15" fmla="*/ 8 h 19"/>
                <a:gd name="T16" fmla="*/ 1 w 31"/>
                <a:gd name="T17" fmla="*/ 10 h 19"/>
                <a:gd name="T18" fmla="*/ 0 w 31"/>
                <a:gd name="T19" fmla="*/ 17 h 19"/>
                <a:gd name="T20" fmla="*/ 6 w 31"/>
                <a:gd name="T21" fmla="*/ 19 h 19"/>
                <a:gd name="T22" fmla="*/ 11 w 31"/>
                <a:gd name="T23" fmla="*/ 19 h 19"/>
                <a:gd name="T24" fmla="*/ 15 w 31"/>
                <a:gd name="T25" fmla="*/ 22 h 19"/>
                <a:gd name="T26" fmla="*/ 20 w 31"/>
                <a:gd name="T27" fmla="*/ 17 h 19"/>
                <a:gd name="T28" fmla="*/ 23 w 31"/>
                <a:gd name="T29" fmla="*/ 13 h 19"/>
                <a:gd name="T30" fmla="*/ 28 w 31"/>
                <a:gd name="T31" fmla="*/ 13 h 19"/>
                <a:gd name="T32" fmla="*/ 28 w 31"/>
                <a:gd name="T33" fmla="*/ 12 h 19"/>
                <a:gd name="T34" fmla="*/ 26 w 31"/>
                <a:gd name="T35" fmla="*/ 8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14" name="Freeform 2872">
              <a:extLst>
                <a:ext uri="{FF2B5EF4-FFF2-40B4-BE49-F238E27FC236}">
                  <a16:creationId xmlns:a16="http://schemas.microsoft.com/office/drawing/2014/main" id="{0ECD4FF0-599D-4B46-809E-3768FC67DBED}"/>
                </a:ext>
              </a:extLst>
            </p:cNvPr>
            <p:cNvSpPr>
              <a:spLocks noChangeAspect="1"/>
            </p:cNvSpPr>
            <p:nvPr/>
          </p:nvSpPr>
          <p:spPr bwMode="auto">
            <a:xfrm>
              <a:off x="5433821" y="4051435"/>
              <a:ext cx="223436" cy="156822"/>
            </a:xfrm>
            <a:custGeom>
              <a:avLst/>
              <a:gdLst>
                <a:gd name="T0" fmla="*/ 161 w 134"/>
                <a:gd name="T1" fmla="*/ 42 h 94"/>
                <a:gd name="T2" fmla="*/ 147 w 134"/>
                <a:gd name="T3" fmla="*/ 50 h 94"/>
                <a:gd name="T4" fmla="*/ 147 w 134"/>
                <a:gd name="T5" fmla="*/ 60 h 94"/>
                <a:gd name="T6" fmla="*/ 121 w 134"/>
                <a:gd name="T7" fmla="*/ 70 h 94"/>
                <a:gd name="T8" fmla="*/ 103 w 134"/>
                <a:gd name="T9" fmla="*/ 79 h 94"/>
                <a:gd name="T10" fmla="*/ 95 w 134"/>
                <a:gd name="T11" fmla="*/ 88 h 94"/>
                <a:gd name="T12" fmla="*/ 85 w 134"/>
                <a:gd name="T13" fmla="*/ 88 h 94"/>
                <a:gd name="T14" fmla="*/ 71 w 134"/>
                <a:gd name="T15" fmla="*/ 95 h 94"/>
                <a:gd name="T16" fmla="*/ 58 w 134"/>
                <a:gd name="T17" fmla="*/ 95 h 94"/>
                <a:gd name="T18" fmla="*/ 46 w 134"/>
                <a:gd name="T19" fmla="*/ 100 h 94"/>
                <a:gd name="T20" fmla="*/ 37 w 134"/>
                <a:gd name="T21" fmla="*/ 111 h 94"/>
                <a:gd name="T22" fmla="*/ 17 w 134"/>
                <a:gd name="T23" fmla="*/ 111 h 94"/>
                <a:gd name="T24" fmla="*/ 12 w 134"/>
                <a:gd name="T25" fmla="*/ 101 h 94"/>
                <a:gd name="T26" fmla="*/ 11 w 134"/>
                <a:gd name="T27" fmla="*/ 87 h 94"/>
                <a:gd name="T28" fmla="*/ 5 w 134"/>
                <a:gd name="T29" fmla="*/ 71 h 94"/>
                <a:gd name="T30" fmla="*/ 0 w 134"/>
                <a:gd name="T31" fmla="*/ 70 h 94"/>
                <a:gd name="T32" fmla="*/ 5 w 134"/>
                <a:gd name="T33" fmla="*/ 65 h 94"/>
                <a:gd name="T34" fmla="*/ 6 w 134"/>
                <a:gd name="T35" fmla="*/ 54 h 94"/>
                <a:gd name="T36" fmla="*/ 5 w 134"/>
                <a:gd name="T37" fmla="*/ 48 h 94"/>
                <a:gd name="T38" fmla="*/ 10 w 134"/>
                <a:gd name="T39" fmla="*/ 42 h 94"/>
                <a:gd name="T40" fmla="*/ 10 w 134"/>
                <a:gd name="T41" fmla="*/ 32 h 94"/>
                <a:gd name="T42" fmla="*/ 13 w 134"/>
                <a:gd name="T43" fmla="*/ 29 h 94"/>
                <a:gd name="T44" fmla="*/ 18 w 134"/>
                <a:gd name="T45" fmla="*/ 31 h 94"/>
                <a:gd name="T46" fmla="*/ 60 w 134"/>
                <a:gd name="T47" fmla="*/ 29 h 94"/>
                <a:gd name="T48" fmla="*/ 68 w 134"/>
                <a:gd name="T49" fmla="*/ 35 h 94"/>
                <a:gd name="T50" fmla="*/ 77 w 134"/>
                <a:gd name="T51" fmla="*/ 34 h 94"/>
                <a:gd name="T52" fmla="*/ 90 w 134"/>
                <a:gd name="T53" fmla="*/ 16 h 94"/>
                <a:gd name="T54" fmla="*/ 141 w 134"/>
                <a:gd name="T55" fmla="*/ 0 h 94"/>
                <a:gd name="T56" fmla="*/ 161 w 134"/>
                <a:gd name="T57" fmla="*/ 42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15" name="Freeform 2873">
              <a:extLst>
                <a:ext uri="{FF2B5EF4-FFF2-40B4-BE49-F238E27FC236}">
                  <a16:creationId xmlns:a16="http://schemas.microsoft.com/office/drawing/2014/main" id="{0AB4D416-0FCB-AC4F-BEBD-2229491CEA7F}"/>
                </a:ext>
              </a:extLst>
            </p:cNvPr>
            <p:cNvSpPr>
              <a:spLocks noChangeAspect="1"/>
            </p:cNvSpPr>
            <p:nvPr/>
          </p:nvSpPr>
          <p:spPr bwMode="auto">
            <a:xfrm>
              <a:off x="5709992" y="3862694"/>
              <a:ext cx="11102" cy="29144"/>
            </a:xfrm>
            <a:custGeom>
              <a:avLst/>
              <a:gdLst>
                <a:gd name="T0" fmla="*/ 3 w 7"/>
                <a:gd name="T1" fmla="*/ 20 h 18"/>
                <a:gd name="T2" fmla="*/ 6 w 7"/>
                <a:gd name="T3" fmla="*/ 14 h 18"/>
                <a:gd name="T4" fmla="*/ 6 w 7"/>
                <a:gd name="T5" fmla="*/ 2 h 18"/>
                <a:gd name="T6" fmla="*/ 0 w 7"/>
                <a:gd name="T7" fmla="*/ 8 h 18"/>
                <a:gd name="T8" fmla="*/ 1 w 7"/>
                <a:gd name="T9" fmla="*/ 14 h 18"/>
                <a:gd name="T10" fmla="*/ 1 w 7"/>
                <a:gd name="T11" fmla="*/ 21 h 18"/>
                <a:gd name="T12" fmla="*/ 3 w 7"/>
                <a:gd name="T13" fmla="*/ 20 h 18"/>
                <a:gd name="T14" fmla="*/ 0 60000 65536"/>
                <a:gd name="T15" fmla="*/ 0 60000 65536"/>
                <a:gd name="T16" fmla="*/ 0 60000 65536"/>
                <a:gd name="T17" fmla="*/ 0 60000 65536"/>
                <a:gd name="T18" fmla="*/ 0 60000 65536"/>
                <a:gd name="T19" fmla="*/ 0 60000 65536"/>
                <a:gd name="T20" fmla="*/ 0 60000 65536"/>
                <a:gd name="T21" fmla="*/ 0 w 7"/>
                <a:gd name="T22" fmla="*/ 0 h 18"/>
                <a:gd name="T23" fmla="*/ 7 w 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8">
                  <a:moveTo>
                    <a:pt x="3" y="17"/>
                  </a:moveTo>
                  <a:cubicBezTo>
                    <a:pt x="4" y="15"/>
                    <a:pt x="5" y="14"/>
                    <a:pt x="5" y="12"/>
                  </a:cubicBezTo>
                  <a:cubicBezTo>
                    <a:pt x="6" y="9"/>
                    <a:pt x="7" y="4"/>
                    <a:pt x="5" y="2"/>
                  </a:cubicBezTo>
                  <a:cubicBezTo>
                    <a:pt x="4" y="0"/>
                    <a:pt x="2" y="5"/>
                    <a:pt x="0" y="7"/>
                  </a:cubicBezTo>
                  <a:cubicBezTo>
                    <a:pt x="1" y="8"/>
                    <a:pt x="1" y="10"/>
                    <a:pt x="1" y="12"/>
                  </a:cubicBezTo>
                  <a:cubicBezTo>
                    <a:pt x="1" y="14"/>
                    <a:pt x="0" y="16"/>
                    <a:pt x="1" y="18"/>
                  </a:cubicBezTo>
                  <a:cubicBezTo>
                    <a:pt x="1" y="18"/>
                    <a:pt x="2" y="18"/>
                    <a:pt x="3" y="1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16" name="Freeform 2874">
              <a:extLst>
                <a:ext uri="{FF2B5EF4-FFF2-40B4-BE49-F238E27FC236}">
                  <a16:creationId xmlns:a16="http://schemas.microsoft.com/office/drawing/2014/main" id="{88A0957D-9C48-C143-9F61-AF59A1B07BE2}"/>
                </a:ext>
              </a:extLst>
            </p:cNvPr>
            <p:cNvSpPr>
              <a:spLocks noChangeAspect="1"/>
            </p:cNvSpPr>
            <p:nvPr/>
          </p:nvSpPr>
          <p:spPr bwMode="auto">
            <a:xfrm>
              <a:off x="5600357" y="3872409"/>
              <a:ext cx="20817" cy="44410"/>
            </a:xfrm>
            <a:custGeom>
              <a:avLst/>
              <a:gdLst>
                <a:gd name="T0" fmla="*/ 6 w 12"/>
                <a:gd name="T1" fmla="*/ 30 h 27"/>
                <a:gd name="T2" fmla="*/ 13 w 12"/>
                <a:gd name="T3" fmla="*/ 27 h 27"/>
                <a:gd name="T4" fmla="*/ 14 w 12"/>
                <a:gd name="T5" fmla="*/ 21 h 27"/>
                <a:gd name="T6" fmla="*/ 9 w 12"/>
                <a:gd name="T7" fmla="*/ 14 h 27"/>
                <a:gd name="T8" fmla="*/ 11 w 12"/>
                <a:gd name="T9" fmla="*/ 8 h 27"/>
                <a:gd name="T10" fmla="*/ 6 w 12"/>
                <a:gd name="T11" fmla="*/ 0 h 27"/>
                <a:gd name="T12" fmla="*/ 1 w 12"/>
                <a:gd name="T13" fmla="*/ 6 h 27"/>
                <a:gd name="T14" fmla="*/ 1 w 12"/>
                <a:gd name="T15" fmla="*/ 13 h 27"/>
                <a:gd name="T16" fmla="*/ 1 w 12"/>
                <a:gd name="T17" fmla="*/ 19 h 27"/>
                <a:gd name="T18" fmla="*/ 1 w 12"/>
                <a:gd name="T19" fmla="*/ 25 h 27"/>
                <a:gd name="T20" fmla="*/ 0 w 12"/>
                <a:gd name="T21" fmla="*/ 27 h 27"/>
                <a:gd name="T22" fmla="*/ 3 w 12"/>
                <a:gd name="T23" fmla="*/ 32 h 27"/>
                <a:gd name="T24" fmla="*/ 6 w 12"/>
                <a:gd name="T25" fmla="*/ 3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5" y="25"/>
                  </a:moveTo>
                  <a:cubicBezTo>
                    <a:pt x="7" y="25"/>
                    <a:pt x="9" y="24"/>
                    <a:pt x="10" y="23"/>
                  </a:cubicBezTo>
                  <a:cubicBezTo>
                    <a:pt x="11" y="21"/>
                    <a:pt x="12" y="20"/>
                    <a:pt x="11" y="18"/>
                  </a:cubicBezTo>
                  <a:cubicBezTo>
                    <a:pt x="11" y="16"/>
                    <a:pt x="7" y="15"/>
                    <a:pt x="7" y="12"/>
                  </a:cubicBezTo>
                  <a:cubicBezTo>
                    <a:pt x="6" y="10"/>
                    <a:pt x="9" y="9"/>
                    <a:pt x="9" y="7"/>
                  </a:cubicBezTo>
                  <a:cubicBezTo>
                    <a:pt x="8" y="5"/>
                    <a:pt x="7" y="2"/>
                    <a:pt x="5" y="0"/>
                  </a:cubicBezTo>
                  <a:cubicBezTo>
                    <a:pt x="3" y="0"/>
                    <a:pt x="2" y="3"/>
                    <a:pt x="1" y="5"/>
                  </a:cubicBezTo>
                  <a:cubicBezTo>
                    <a:pt x="0" y="7"/>
                    <a:pt x="1" y="9"/>
                    <a:pt x="1" y="11"/>
                  </a:cubicBezTo>
                  <a:cubicBezTo>
                    <a:pt x="1" y="12"/>
                    <a:pt x="0" y="14"/>
                    <a:pt x="1" y="16"/>
                  </a:cubicBezTo>
                  <a:cubicBezTo>
                    <a:pt x="1" y="17"/>
                    <a:pt x="2" y="19"/>
                    <a:pt x="1" y="21"/>
                  </a:cubicBezTo>
                  <a:cubicBezTo>
                    <a:pt x="1" y="22"/>
                    <a:pt x="1" y="22"/>
                    <a:pt x="0" y="23"/>
                  </a:cubicBezTo>
                  <a:cubicBezTo>
                    <a:pt x="0" y="24"/>
                    <a:pt x="1" y="26"/>
                    <a:pt x="2" y="27"/>
                  </a:cubicBezTo>
                  <a:cubicBezTo>
                    <a:pt x="3" y="27"/>
                    <a:pt x="4" y="26"/>
                    <a:pt x="5" y="2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17" name="Freeform 2875">
              <a:extLst>
                <a:ext uri="{FF2B5EF4-FFF2-40B4-BE49-F238E27FC236}">
                  <a16:creationId xmlns:a16="http://schemas.microsoft.com/office/drawing/2014/main" id="{034E8488-416E-7844-948D-ACD3A412E5B6}"/>
                </a:ext>
              </a:extLst>
            </p:cNvPr>
            <p:cNvSpPr>
              <a:spLocks noChangeAspect="1"/>
            </p:cNvSpPr>
            <p:nvPr/>
          </p:nvSpPr>
          <p:spPr bwMode="auto">
            <a:xfrm>
              <a:off x="5537905" y="3776651"/>
              <a:ext cx="8327" cy="11102"/>
            </a:xfrm>
            <a:custGeom>
              <a:avLst/>
              <a:gdLst>
                <a:gd name="T0" fmla="*/ 0 w 5"/>
                <a:gd name="T1" fmla="*/ 1 h 6"/>
                <a:gd name="T2" fmla="*/ 1 w 5"/>
                <a:gd name="T3" fmla="*/ 7 h 6"/>
                <a:gd name="T4" fmla="*/ 4 w 5"/>
                <a:gd name="T5" fmla="*/ 7 h 6"/>
                <a:gd name="T6" fmla="*/ 6 w 5"/>
                <a:gd name="T7" fmla="*/ 4 h 6"/>
                <a:gd name="T8" fmla="*/ 4 w 5"/>
                <a:gd name="T9" fmla="*/ 1 h 6"/>
                <a:gd name="T10" fmla="*/ 0 w 5"/>
                <a:gd name="T11" fmla="*/ 1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1"/>
                  </a:moveTo>
                  <a:cubicBezTo>
                    <a:pt x="0" y="2"/>
                    <a:pt x="0" y="4"/>
                    <a:pt x="1" y="5"/>
                  </a:cubicBezTo>
                  <a:cubicBezTo>
                    <a:pt x="1" y="6"/>
                    <a:pt x="2" y="5"/>
                    <a:pt x="3" y="5"/>
                  </a:cubicBezTo>
                  <a:cubicBezTo>
                    <a:pt x="4" y="4"/>
                    <a:pt x="5" y="4"/>
                    <a:pt x="5" y="3"/>
                  </a:cubicBezTo>
                  <a:cubicBezTo>
                    <a:pt x="5" y="2"/>
                    <a:pt x="4" y="2"/>
                    <a:pt x="3" y="1"/>
                  </a:cubicBezTo>
                  <a:cubicBezTo>
                    <a:pt x="2" y="1"/>
                    <a:pt x="1" y="0"/>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18" name="Freeform 2876">
              <a:extLst>
                <a:ext uri="{FF2B5EF4-FFF2-40B4-BE49-F238E27FC236}">
                  <a16:creationId xmlns:a16="http://schemas.microsoft.com/office/drawing/2014/main" id="{6B016C6E-08E4-6448-A17C-88E0B7DB2B43}"/>
                </a:ext>
              </a:extLst>
            </p:cNvPr>
            <p:cNvSpPr>
              <a:spLocks noChangeAspect="1"/>
            </p:cNvSpPr>
            <p:nvPr/>
          </p:nvSpPr>
          <p:spPr bwMode="auto">
            <a:xfrm>
              <a:off x="5414392" y="4105558"/>
              <a:ext cx="15266" cy="16654"/>
            </a:xfrm>
            <a:custGeom>
              <a:avLst/>
              <a:gdLst>
                <a:gd name="T0" fmla="*/ 0 w 9"/>
                <a:gd name="T1" fmla="*/ 2 h 10"/>
                <a:gd name="T2" fmla="*/ 4 w 9"/>
                <a:gd name="T3" fmla="*/ 1 h 10"/>
                <a:gd name="T4" fmla="*/ 5 w 9"/>
                <a:gd name="T5" fmla="*/ 6 h 10"/>
                <a:gd name="T6" fmla="*/ 9 w 9"/>
                <a:gd name="T7" fmla="*/ 5 h 10"/>
                <a:gd name="T8" fmla="*/ 10 w 9"/>
                <a:gd name="T9" fmla="*/ 11 h 10"/>
                <a:gd name="T10" fmla="*/ 5 w 9"/>
                <a:gd name="T11" fmla="*/ 7 h 10"/>
                <a:gd name="T12" fmla="*/ 1 w 9"/>
                <a:gd name="T13" fmla="*/ 6 h 10"/>
                <a:gd name="T14" fmla="*/ 0 w 9"/>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0" y="2"/>
                  </a:moveTo>
                  <a:cubicBezTo>
                    <a:pt x="0" y="1"/>
                    <a:pt x="2" y="0"/>
                    <a:pt x="3" y="1"/>
                  </a:cubicBezTo>
                  <a:cubicBezTo>
                    <a:pt x="4" y="1"/>
                    <a:pt x="3" y="4"/>
                    <a:pt x="4" y="5"/>
                  </a:cubicBezTo>
                  <a:cubicBezTo>
                    <a:pt x="5" y="6"/>
                    <a:pt x="6" y="3"/>
                    <a:pt x="7" y="4"/>
                  </a:cubicBezTo>
                  <a:cubicBezTo>
                    <a:pt x="8" y="5"/>
                    <a:pt x="9" y="8"/>
                    <a:pt x="8" y="9"/>
                  </a:cubicBezTo>
                  <a:cubicBezTo>
                    <a:pt x="7" y="10"/>
                    <a:pt x="6" y="7"/>
                    <a:pt x="4" y="6"/>
                  </a:cubicBezTo>
                  <a:cubicBezTo>
                    <a:pt x="3" y="6"/>
                    <a:pt x="2" y="6"/>
                    <a:pt x="1" y="5"/>
                  </a:cubicBezTo>
                  <a:cubicBezTo>
                    <a:pt x="0" y="4"/>
                    <a:pt x="0" y="3"/>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19" name="Freeform 2877">
              <a:extLst>
                <a:ext uri="{FF2B5EF4-FFF2-40B4-BE49-F238E27FC236}">
                  <a16:creationId xmlns:a16="http://schemas.microsoft.com/office/drawing/2014/main" id="{636DF8B7-D411-F645-BDDA-84575D6BA87B}"/>
                </a:ext>
              </a:extLst>
            </p:cNvPr>
            <p:cNvSpPr>
              <a:spLocks noChangeAspect="1"/>
            </p:cNvSpPr>
            <p:nvPr/>
          </p:nvSpPr>
          <p:spPr bwMode="auto">
            <a:xfrm>
              <a:off x="5689174" y="3855755"/>
              <a:ext cx="22205" cy="12491"/>
            </a:xfrm>
            <a:custGeom>
              <a:avLst/>
              <a:gdLst>
                <a:gd name="T0" fmla="*/ 1 w 13"/>
                <a:gd name="T1" fmla="*/ 7 h 8"/>
                <a:gd name="T2" fmla="*/ 1 w 13"/>
                <a:gd name="T3" fmla="*/ 8 h 8"/>
                <a:gd name="T4" fmla="*/ 9 w 13"/>
                <a:gd name="T5" fmla="*/ 5 h 8"/>
                <a:gd name="T6" fmla="*/ 14 w 13"/>
                <a:gd name="T7" fmla="*/ 5 h 8"/>
                <a:gd name="T8" fmla="*/ 16 w 13"/>
                <a:gd name="T9" fmla="*/ 1 h 8"/>
                <a:gd name="T10" fmla="*/ 14 w 13"/>
                <a:gd name="T11" fmla="*/ 0 h 8"/>
                <a:gd name="T12" fmla="*/ 7 w 13"/>
                <a:gd name="T13" fmla="*/ 2 h 8"/>
                <a:gd name="T14" fmla="*/ 6 w 13"/>
                <a:gd name="T15" fmla="*/ 5 h 8"/>
                <a:gd name="T16" fmla="*/ 1 w 13"/>
                <a:gd name="T17" fmla="*/ 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1" y="6"/>
                  </a:moveTo>
                  <a:cubicBezTo>
                    <a:pt x="0" y="6"/>
                    <a:pt x="1" y="8"/>
                    <a:pt x="1" y="7"/>
                  </a:cubicBezTo>
                  <a:cubicBezTo>
                    <a:pt x="3" y="7"/>
                    <a:pt x="5" y="5"/>
                    <a:pt x="7" y="4"/>
                  </a:cubicBezTo>
                  <a:cubicBezTo>
                    <a:pt x="9" y="4"/>
                    <a:pt x="10" y="5"/>
                    <a:pt x="11" y="4"/>
                  </a:cubicBezTo>
                  <a:cubicBezTo>
                    <a:pt x="12" y="3"/>
                    <a:pt x="13" y="2"/>
                    <a:pt x="13" y="1"/>
                  </a:cubicBezTo>
                  <a:cubicBezTo>
                    <a:pt x="13" y="0"/>
                    <a:pt x="12" y="0"/>
                    <a:pt x="11" y="0"/>
                  </a:cubicBezTo>
                  <a:cubicBezTo>
                    <a:pt x="9" y="1"/>
                    <a:pt x="8" y="1"/>
                    <a:pt x="6" y="2"/>
                  </a:cubicBezTo>
                  <a:cubicBezTo>
                    <a:pt x="5" y="2"/>
                    <a:pt x="5" y="3"/>
                    <a:pt x="5" y="4"/>
                  </a:cubicBezTo>
                  <a:cubicBezTo>
                    <a:pt x="3" y="5"/>
                    <a:pt x="2" y="4"/>
                    <a:pt x="1"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20" name="Freeform 2878">
              <a:extLst>
                <a:ext uri="{FF2B5EF4-FFF2-40B4-BE49-F238E27FC236}">
                  <a16:creationId xmlns:a16="http://schemas.microsoft.com/office/drawing/2014/main" id="{7B133E75-A2C5-A643-BF72-D4111D588947}"/>
                </a:ext>
              </a:extLst>
            </p:cNvPr>
            <p:cNvSpPr>
              <a:spLocks noChangeAspect="1"/>
            </p:cNvSpPr>
            <p:nvPr/>
          </p:nvSpPr>
          <p:spPr bwMode="auto">
            <a:xfrm>
              <a:off x="6727248" y="4262380"/>
              <a:ext cx="6939" cy="11102"/>
            </a:xfrm>
            <a:custGeom>
              <a:avLst/>
              <a:gdLst>
                <a:gd name="T0" fmla="*/ 0 w 4"/>
                <a:gd name="T1" fmla="*/ 2 h 7"/>
                <a:gd name="T2" fmla="*/ 3 w 4"/>
                <a:gd name="T3" fmla="*/ 0 h 7"/>
                <a:gd name="T4" fmla="*/ 5 w 4"/>
                <a:gd name="T5" fmla="*/ 3 h 7"/>
                <a:gd name="T6" fmla="*/ 4 w 4"/>
                <a:gd name="T7" fmla="*/ 8 h 7"/>
                <a:gd name="T8" fmla="*/ 3 w 4"/>
                <a:gd name="T9" fmla="*/ 6 h 7"/>
                <a:gd name="T10" fmla="*/ 0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2"/>
                  </a:moveTo>
                  <a:cubicBezTo>
                    <a:pt x="0" y="1"/>
                    <a:pt x="1" y="0"/>
                    <a:pt x="2" y="0"/>
                  </a:cubicBezTo>
                  <a:cubicBezTo>
                    <a:pt x="3" y="1"/>
                    <a:pt x="4" y="2"/>
                    <a:pt x="4" y="3"/>
                  </a:cubicBezTo>
                  <a:cubicBezTo>
                    <a:pt x="4" y="5"/>
                    <a:pt x="4" y="6"/>
                    <a:pt x="3" y="7"/>
                  </a:cubicBezTo>
                  <a:cubicBezTo>
                    <a:pt x="2" y="7"/>
                    <a:pt x="2" y="5"/>
                    <a:pt x="2" y="5"/>
                  </a:cubicBezTo>
                  <a:cubicBezTo>
                    <a:pt x="1" y="4"/>
                    <a:pt x="0" y="3"/>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21" name="Freeform 2879">
              <a:extLst>
                <a:ext uri="{FF2B5EF4-FFF2-40B4-BE49-F238E27FC236}">
                  <a16:creationId xmlns:a16="http://schemas.microsoft.com/office/drawing/2014/main" id="{C36D09DB-36C5-0F4F-8921-259CF60B63FF}"/>
                </a:ext>
              </a:extLst>
            </p:cNvPr>
            <p:cNvSpPr>
              <a:spLocks noChangeAspect="1"/>
            </p:cNvSpPr>
            <p:nvPr/>
          </p:nvSpPr>
          <p:spPr bwMode="auto">
            <a:xfrm>
              <a:off x="6810516" y="4025066"/>
              <a:ext cx="51349" cy="51349"/>
            </a:xfrm>
            <a:custGeom>
              <a:avLst/>
              <a:gdLst>
                <a:gd name="T0" fmla="*/ 35 w 31"/>
                <a:gd name="T1" fmla="*/ 0 h 31"/>
                <a:gd name="T2" fmla="*/ 37 w 31"/>
                <a:gd name="T3" fmla="*/ 7 h 31"/>
                <a:gd name="T4" fmla="*/ 33 w 31"/>
                <a:gd name="T5" fmla="*/ 13 h 31"/>
                <a:gd name="T6" fmla="*/ 32 w 31"/>
                <a:gd name="T7" fmla="*/ 25 h 31"/>
                <a:gd name="T8" fmla="*/ 26 w 31"/>
                <a:gd name="T9" fmla="*/ 31 h 31"/>
                <a:gd name="T10" fmla="*/ 19 w 31"/>
                <a:gd name="T11" fmla="*/ 32 h 31"/>
                <a:gd name="T12" fmla="*/ 19 w 31"/>
                <a:gd name="T13" fmla="*/ 36 h 31"/>
                <a:gd name="T14" fmla="*/ 14 w 31"/>
                <a:gd name="T15" fmla="*/ 35 h 31"/>
                <a:gd name="T16" fmla="*/ 5 w 31"/>
                <a:gd name="T17" fmla="*/ 31 h 31"/>
                <a:gd name="T18" fmla="*/ 2 w 31"/>
                <a:gd name="T19" fmla="*/ 24 h 31"/>
                <a:gd name="T20" fmla="*/ 2 w 31"/>
                <a:gd name="T21" fmla="*/ 13 h 31"/>
                <a:gd name="T22" fmla="*/ 11 w 31"/>
                <a:gd name="T23" fmla="*/ 7 h 31"/>
                <a:gd name="T24" fmla="*/ 10 w 31"/>
                <a:gd name="T25" fmla="*/ 6 h 31"/>
                <a:gd name="T26" fmla="*/ 12 w 31"/>
                <a:gd name="T27" fmla="*/ 4 h 31"/>
                <a:gd name="T28" fmla="*/ 13 w 31"/>
                <a:gd name="T29" fmla="*/ 5 h 31"/>
                <a:gd name="T30" fmla="*/ 19 w 31"/>
                <a:gd name="T31" fmla="*/ 4 h 31"/>
                <a:gd name="T32" fmla="*/ 24 w 31"/>
                <a:gd name="T33" fmla="*/ 4 h 31"/>
                <a:gd name="T34" fmla="*/ 29 w 31"/>
                <a:gd name="T35" fmla="*/ 2 h 31"/>
                <a:gd name="T36" fmla="*/ 31 w 31"/>
                <a:gd name="T37" fmla="*/ 4 h 31"/>
                <a:gd name="T38" fmla="*/ 35 w 3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1"/>
                <a:gd name="T62" fmla="*/ 31 w 31"/>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1">
                  <a:moveTo>
                    <a:pt x="29" y="0"/>
                  </a:moveTo>
                  <a:cubicBezTo>
                    <a:pt x="30" y="1"/>
                    <a:pt x="31" y="4"/>
                    <a:pt x="31" y="6"/>
                  </a:cubicBezTo>
                  <a:cubicBezTo>
                    <a:pt x="31" y="8"/>
                    <a:pt x="28" y="9"/>
                    <a:pt x="28" y="11"/>
                  </a:cubicBezTo>
                  <a:cubicBezTo>
                    <a:pt x="27" y="14"/>
                    <a:pt x="29" y="18"/>
                    <a:pt x="27" y="21"/>
                  </a:cubicBezTo>
                  <a:cubicBezTo>
                    <a:pt x="27" y="23"/>
                    <a:pt x="24" y="25"/>
                    <a:pt x="22" y="26"/>
                  </a:cubicBezTo>
                  <a:cubicBezTo>
                    <a:pt x="20" y="27"/>
                    <a:pt x="18" y="26"/>
                    <a:pt x="16" y="27"/>
                  </a:cubicBezTo>
                  <a:cubicBezTo>
                    <a:pt x="15" y="27"/>
                    <a:pt x="17" y="29"/>
                    <a:pt x="16" y="30"/>
                  </a:cubicBezTo>
                  <a:cubicBezTo>
                    <a:pt x="14" y="31"/>
                    <a:pt x="13" y="30"/>
                    <a:pt x="12" y="29"/>
                  </a:cubicBezTo>
                  <a:cubicBezTo>
                    <a:pt x="9" y="29"/>
                    <a:pt x="6" y="28"/>
                    <a:pt x="4" y="26"/>
                  </a:cubicBezTo>
                  <a:cubicBezTo>
                    <a:pt x="2" y="25"/>
                    <a:pt x="2" y="23"/>
                    <a:pt x="2" y="20"/>
                  </a:cubicBezTo>
                  <a:cubicBezTo>
                    <a:pt x="1" y="17"/>
                    <a:pt x="0" y="14"/>
                    <a:pt x="2" y="11"/>
                  </a:cubicBezTo>
                  <a:cubicBezTo>
                    <a:pt x="3" y="8"/>
                    <a:pt x="7" y="9"/>
                    <a:pt x="9" y="6"/>
                  </a:cubicBezTo>
                  <a:cubicBezTo>
                    <a:pt x="10" y="6"/>
                    <a:pt x="8" y="5"/>
                    <a:pt x="8" y="5"/>
                  </a:cubicBezTo>
                  <a:cubicBezTo>
                    <a:pt x="8" y="4"/>
                    <a:pt x="9" y="3"/>
                    <a:pt x="10" y="3"/>
                  </a:cubicBezTo>
                  <a:cubicBezTo>
                    <a:pt x="10" y="3"/>
                    <a:pt x="11" y="4"/>
                    <a:pt x="11" y="4"/>
                  </a:cubicBezTo>
                  <a:cubicBezTo>
                    <a:pt x="13" y="4"/>
                    <a:pt x="15" y="3"/>
                    <a:pt x="16" y="3"/>
                  </a:cubicBezTo>
                  <a:cubicBezTo>
                    <a:pt x="18" y="3"/>
                    <a:pt x="19" y="3"/>
                    <a:pt x="20" y="3"/>
                  </a:cubicBezTo>
                  <a:cubicBezTo>
                    <a:pt x="21" y="3"/>
                    <a:pt x="23" y="2"/>
                    <a:pt x="24" y="2"/>
                  </a:cubicBezTo>
                  <a:cubicBezTo>
                    <a:pt x="25" y="2"/>
                    <a:pt x="25" y="3"/>
                    <a:pt x="26" y="3"/>
                  </a:cubicBezTo>
                  <a:cubicBezTo>
                    <a:pt x="27" y="3"/>
                    <a:pt x="28" y="0"/>
                    <a:pt x="29"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22" name="Freeform 2880">
              <a:extLst>
                <a:ext uri="{FF2B5EF4-FFF2-40B4-BE49-F238E27FC236}">
                  <a16:creationId xmlns:a16="http://schemas.microsoft.com/office/drawing/2014/main" id="{FDBDAD9D-4963-7646-A80B-618914E27EFC}"/>
                </a:ext>
              </a:extLst>
            </p:cNvPr>
            <p:cNvSpPr>
              <a:spLocks noChangeAspect="1"/>
            </p:cNvSpPr>
            <p:nvPr/>
          </p:nvSpPr>
          <p:spPr bwMode="auto">
            <a:xfrm>
              <a:off x="7043666" y="3897389"/>
              <a:ext cx="34695" cy="84656"/>
            </a:xfrm>
            <a:custGeom>
              <a:avLst/>
              <a:gdLst>
                <a:gd name="T0" fmla="*/ 25 w 21"/>
                <a:gd name="T1" fmla="*/ 7 h 51"/>
                <a:gd name="T2" fmla="*/ 21 w 21"/>
                <a:gd name="T3" fmla="*/ 24 h 51"/>
                <a:gd name="T4" fmla="*/ 20 w 21"/>
                <a:gd name="T5" fmla="*/ 39 h 51"/>
                <a:gd name="T6" fmla="*/ 14 w 21"/>
                <a:gd name="T7" fmla="*/ 50 h 51"/>
                <a:gd name="T8" fmla="*/ 14 w 21"/>
                <a:gd name="T9" fmla="*/ 61 h 51"/>
                <a:gd name="T10" fmla="*/ 5 w 21"/>
                <a:gd name="T11" fmla="*/ 49 h 51"/>
                <a:gd name="T12" fmla="*/ 1 w 21"/>
                <a:gd name="T13" fmla="*/ 42 h 51"/>
                <a:gd name="T14" fmla="*/ 4 w 21"/>
                <a:gd name="T15" fmla="*/ 24 h 51"/>
                <a:gd name="T16" fmla="*/ 10 w 21"/>
                <a:gd name="T17" fmla="*/ 10 h 51"/>
                <a:gd name="T18" fmla="*/ 11 w 21"/>
                <a:gd name="T19" fmla="*/ 4 h 51"/>
                <a:gd name="T20" fmla="*/ 17 w 21"/>
                <a:gd name="T21" fmla="*/ 0 h 51"/>
                <a:gd name="T22" fmla="*/ 24 w 21"/>
                <a:gd name="T23" fmla="*/ 4 h 51"/>
                <a:gd name="T24" fmla="*/ 25 w 21"/>
                <a:gd name="T25" fmla="*/ 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1"/>
                <a:gd name="T41" fmla="*/ 21 w 2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1">
                  <a:moveTo>
                    <a:pt x="21" y="6"/>
                  </a:moveTo>
                  <a:cubicBezTo>
                    <a:pt x="20" y="10"/>
                    <a:pt x="19" y="15"/>
                    <a:pt x="18" y="20"/>
                  </a:cubicBezTo>
                  <a:cubicBezTo>
                    <a:pt x="18" y="24"/>
                    <a:pt x="18" y="29"/>
                    <a:pt x="17" y="33"/>
                  </a:cubicBezTo>
                  <a:cubicBezTo>
                    <a:pt x="16" y="36"/>
                    <a:pt x="13" y="39"/>
                    <a:pt x="12" y="42"/>
                  </a:cubicBezTo>
                  <a:cubicBezTo>
                    <a:pt x="11" y="45"/>
                    <a:pt x="13" y="48"/>
                    <a:pt x="12" y="51"/>
                  </a:cubicBezTo>
                  <a:cubicBezTo>
                    <a:pt x="8" y="47"/>
                    <a:pt x="6" y="45"/>
                    <a:pt x="4" y="41"/>
                  </a:cubicBezTo>
                  <a:cubicBezTo>
                    <a:pt x="2" y="39"/>
                    <a:pt x="1" y="37"/>
                    <a:pt x="1" y="35"/>
                  </a:cubicBezTo>
                  <a:cubicBezTo>
                    <a:pt x="0" y="30"/>
                    <a:pt x="2" y="25"/>
                    <a:pt x="3" y="20"/>
                  </a:cubicBezTo>
                  <a:cubicBezTo>
                    <a:pt x="4" y="16"/>
                    <a:pt x="6" y="12"/>
                    <a:pt x="8" y="8"/>
                  </a:cubicBezTo>
                  <a:cubicBezTo>
                    <a:pt x="8" y="7"/>
                    <a:pt x="8" y="5"/>
                    <a:pt x="9" y="3"/>
                  </a:cubicBezTo>
                  <a:cubicBezTo>
                    <a:pt x="10" y="2"/>
                    <a:pt x="12" y="1"/>
                    <a:pt x="14" y="0"/>
                  </a:cubicBezTo>
                  <a:cubicBezTo>
                    <a:pt x="16" y="0"/>
                    <a:pt x="18" y="1"/>
                    <a:pt x="20" y="3"/>
                  </a:cubicBezTo>
                  <a:cubicBezTo>
                    <a:pt x="21" y="3"/>
                    <a:pt x="21" y="4"/>
                    <a:pt x="21"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23" name="Freeform 2881">
              <a:extLst>
                <a:ext uri="{FF2B5EF4-FFF2-40B4-BE49-F238E27FC236}">
                  <a16:creationId xmlns:a16="http://schemas.microsoft.com/office/drawing/2014/main" id="{214DD42A-CACD-0C41-9C8B-27381DFAC427}"/>
                </a:ext>
              </a:extLst>
            </p:cNvPr>
            <p:cNvSpPr>
              <a:spLocks noChangeAspect="1"/>
            </p:cNvSpPr>
            <p:nvPr/>
          </p:nvSpPr>
          <p:spPr bwMode="auto">
            <a:xfrm>
              <a:off x="7124158" y="3920983"/>
              <a:ext cx="5551" cy="8327"/>
            </a:xfrm>
            <a:custGeom>
              <a:avLst/>
              <a:gdLst>
                <a:gd name="T0" fmla="*/ 3 w 4"/>
                <a:gd name="T1" fmla="*/ 0 h 5"/>
                <a:gd name="T2" fmla="*/ 3 w 4"/>
                <a:gd name="T3" fmla="*/ 5 h 5"/>
                <a:gd name="T4" fmla="*/ 0 w 4"/>
                <a:gd name="T5" fmla="*/ 2 h 5"/>
                <a:gd name="T6" fmla="*/ 3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0"/>
                  </a:moveTo>
                  <a:cubicBezTo>
                    <a:pt x="4" y="1"/>
                    <a:pt x="4" y="4"/>
                    <a:pt x="3" y="4"/>
                  </a:cubicBezTo>
                  <a:cubicBezTo>
                    <a:pt x="2" y="5"/>
                    <a:pt x="0" y="3"/>
                    <a:pt x="0" y="2"/>
                  </a:cubicBezTo>
                  <a:cubicBezTo>
                    <a:pt x="0" y="1"/>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24" name="Freeform 2882">
              <a:extLst>
                <a:ext uri="{FF2B5EF4-FFF2-40B4-BE49-F238E27FC236}">
                  <a16:creationId xmlns:a16="http://schemas.microsoft.com/office/drawing/2014/main" id="{BF7F2672-D4D5-1242-AC44-72B00FE58173}"/>
                </a:ext>
              </a:extLst>
            </p:cNvPr>
            <p:cNvSpPr>
              <a:spLocks noChangeAspect="1"/>
            </p:cNvSpPr>
            <p:nvPr/>
          </p:nvSpPr>
          <p:spPr bwMode="auto">
            <a:xfrm>
              <a:off x="7146363" y="3908491"/>
              <a:ext cx="5551" cy="6939"/>
            </a:xfrm>
            <a:custGeom>
              <a:avLst/>
              <a:gdLst>
                <a:gd name="T0" fmla="*/ 3 w 3"/>
                <a:gd name="T1" fmla="*/ 0 h 4"/>
                <a:gd name="T2" fmla="*/ 3 w 3"/>
                <a:gd name="T3" fmla="*/ 5 h 4"/>
                <a:gd name="T4" fmla="*/ 0 w 3"/>
                <a:gd name="T5" fmla="*/ 3 h 4"/>
                <a:gd name="T6" fmla="*/ 3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0"/>
                  </a:moveTo>
                  <a:cubicBezTo>
                    <a:pt x="3" y="1"/>
                    <a:pt x="3" y="3"/>
                    <a:pt x="2" y="4"/>
                  </a:cubicBezTo>
                  <a:cubicBezTo>
                    <a:pt x="1" y="4"/>
                    <a:pt x="0" y="3"/>
                    <a:pt x="0" y="2"/>
                  </a:cubicBezTo>
                  <a:cubicBezTo>
                    <a:pt x="0" y="1"/>
                    <a:pt x="2"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25" name="Freeform 2883">
              <a:extLst>
                <a:ext uri="{FF2B5EF4-FFF2-40B4-BE49-F238E27FC236}">
                  <a16:creationId xmlns:a16="http://schemas.microsoft.com/office/drawing/2014/main" id="{D17BDD1D-6DF6-D940-A097-C5B87F9C8FDA}"/>
                </a:ext>
              </a:extLst>
            </p:cNvPr>
            <p:cNvSpPr>
              <a:spLocks noChangeAspect="1"/>
            </p:cNvSpPr>
            <p:nvPr/>
          </p:nvSpPr>
          <p:spPr bwMode="auto">
            <a:xfrm>
              <a:off x="7111668" y="3920983"/>
              <a:ext cx="6939" cy="8327"/>
            </a:xfrm>
            <a:custGeom>
              <a:avLst/>
              <a:gdLst>
                <a:gd name="T0" fmla="*/ 5 w 4"/>
                <a:gd name="T1" fmla="*/ 2 h 5"/>
                <a:gd name="T2" fmla="*/ 1 w 4"/>
                <a:gd name="T3" fmla="*/ 6 h 5"/>
                <a:gd name="T4" fmla="*/ 1 w 4"/>
                <a:gd name="T5" fmla="*/ 1 h 5"/>
                <a:gd name="T6" fmla="*/ 5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26" name="Freeform 2884">
              <a:extLst>
                <a:ext uri="{FF2B5EF4-FFF2-40B4-BE49-F238E27FC236}">
                  <a16:creationId xmlns:a16="http://schemas.microsoft.com/office/drawing/2014/main" id="{5BBA36E7-3D29-3543-AD80-F533757C927C}"/>
                </a:ext>
              </a:extLst>
            </p:cNvPr>
            <p:cNvSpPr>
              <a:spLocks noChangeAspect="1"/>
            </p:cNvSpPr>
            <p:nvPr/>
          </p:nvSpPr>
          <p:spPr bwMode="auto">
            <a:xfrm>
              <a:off x="7111668" y="3920983"/>
              <a:ext cx="6939" cy="8327"/>
            </a:xfrm>
            <a:custGeom>
              <a:avLst/>
              <a:gdLst>
                <a:gd name="T0" fmla="*/ 5 w 4"/>
                <a:gd name="T1" fmla="*/ 2 h 5"/>
                <a:gd name="T2" fmla="*/ 1 w 4"/>
                <a:gd name="T3" fmla="*/ 6 h 5"/>
                <a:gd name="T4" fmla="*/ 1 w 4"/>
                <a:gd name="T5" fmla="*/ 1 h 5"/>
                <a:gd name="T6" fmla="*/ 5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27" name="Freeform 2885">
              <a:extLst>
                <a:ext uri="{FF2B5EF4-FFF2-40B4-BE49-F238E27FC236}">
                  <a16:creationId xmlns:a16="http://schemas.microsoft.com/office/drawing/2014/main" id="{AE97376C-5D3A-6749-862B-F57587EA0B2B}"/>
                </a:ext>
              </a:extLst>
            </p:cNvPr>
            <p:cNvSpPr>
              <a:spLocks noChangeAspect="1"/>
            </p:cNvSpPr>
            <p:nvPr/>
          </p:nvSpPr>
          <p:spPr bwMode="auto">
            <a:xfrm>
              <a:off x="7136650" y="3685057"/>
              <a:ext cx="16654" cy="11102"/>
            </a:xfrm>
            <a:custGeom>
              <a:avLst/>
              <a:gdLst>
                <a:gd name="T0" fmla="*/ 8 w 10"/>
                <a:gd name="T1" fmla="*/ 0 h 6"/>
                <a:gd name="T2" fmla="*/ 12 w 10"/>
                <a:gd name="T3" fmla="*/ 4 h 6"/>
                <a:gd name="T4" fmla="*/ 7 w 10"/>
                <a:gd name="T5" fmla="*/ 7 h 6"/>
                <a:gd name="T6" fmla="*/ 2 w 10"/>
                <a:gd name="T7" fmla="*/ 8 h 6"/>
                <a:gd name="T8" fmla="*/ 1 w 10"/>
                <a:gd name="T9" fmla="*/ 5 h 6"/>
                <a:gd name="T10" fmla="*/ 8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7" y="0"/>
                  </a:moveTo>
                  <a:cubicBezTo>
                    <a:pt x="8" y="0"/>
                    <a:pt x="10" y="2"/>
                    <a:pt x="10" y="3"/>
                  </a:cubicBezTo>
                  <a:cubicBezTo>
                    <a:pt x="10" y="5"/>
                    <a:pt x="7" y="5"/>
                    <a:pt x="6" y="5"/>
                  </a:cubicBezTo>
                  <a:cubicBezTo>
                    <a:pt x="5" y="6"/>
                    <a:pt x="4" y="6"/>
                    <a:pt x="2" y="6"/>
                  </a:cubicBezTo>
                  <a:cubicBezTo>
                    <a:pt x="2" y="6"/>
                    <a:pt x="0" y="5"/>
                    <a:pt x="1" y="4"/>
                  </a:cubicBezTo>
                  <a:cubicBezTo>
                    <a:pt x="2" y="2"/>
                    <a:pt x="4" y="0"/>
                    <a:pt x="7"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28" name="Freeform 2887">
              <a:extLst>
                <a:ext uri="{FF2B5EF4-FFF2-40B4-BE49-F238E27FC236}">
                  <a16:creationId xmlns:a16="http://schemas.microsoft.com/office/drawing/2014/main" id="{A5D86D85-3681-D244-A59E-565A6DA7670F}"/>
                </a:ext>
              </a:extLst>
            </p:cNvPr>
            <p:cNvSpPr>
              <a:spLocks noChangeAspect="1"/>
            </p:cNvSpPr>
            <p:nvPr/>
          </p:nvSpPr>
          <p:spPr bwMode="auto">
            <a:xfrm>
              <a:off x="7368411" y="3357536"/>
              <a:ext cx="117963" cy="112412"/>
            </a:xfrm>
            <a:custGeom>
              <a:avLst/>
              <a:gdLst>
                <a:gd name="T0" fmla="*/ 18 w 71"/>
                <a:gd name="T1" fmla="*/ 1 h 68"/>
                <a:gd name="T2" fmla="*/ 42 w 71"/>
                <a:gd name="T3" fmla="*/ 23 h 68"/>
                <a:gd name="T4" fmla="*/ 57 w 71"/>
                <a:gd name="T5" fmla="*/ 29 h 68"/>
                <a:gd name="T6" fmla="*/ 66 w 71"/>
                <a:gd name="T7" fmla="*/ 31 h 68"/>
                <a:gd name="T8" fmla="*/ 72 w 71"/>
                <a:gd name="T9" fmla="*/ 25 h 68"/>
                <a:gd name="T10" fmla="*/ 71 w 71"/>
                <a:gd name="T11" fmla="*/ 35 h 68"/>
                <a:gd name="T12" fmla="*/ 75 w 71"/>
                <a:gd name="T13" fmla="*/ 45 h 68"/>
                <a:gd name="T14" fmla="*/ 84 w 71"/>
                <a:gd name="T15" fmla="*/ 43 h 68"/>
                <a:gd name="T16" fmla="*/ 73 w 71"/>
                <a:gd name="T17" fmla="*/ 51 h 68"/>
                <a:gd name="T18" fmla="*/ 67 w 71"/>
                <a:gd name="T19" fmla="*/ 52 h 68"/>
                <a:gd name="T20" fmla="*/ 61 w 71"/>
                <a:gd name="T21" fmla="*/ 52 h 68"/>
                <a:gd name="T22" fmla="*/ 54 w 71"/>
                <a:gd name="T23" fmla="*/ 63 h 68"/>
                <a:gd name="T24" fmla="*/ 51 w 71"/>
                <a:gd name="T25" fmla="*/ 73 h 68"/>
                <a:gd name="T26" fmla="*/ 26 w 71"/>
                <a:gd name="T27" fmla="*/ 58 h 68"/>
                <a:gd name="T28" fmla="*/ 19 w 71"/>
                <a:gd name="T29" fmla="*/ 64 h 68"/>
                <a:gd name="T30" fmla="*/ 10 w 71"/>
                <a:gd name="T31" fmla="*/ 60 h 68"/>
                <a:gd name="T32" fmla="*/ 10 w 71"/>
                <a:gd name="T33" fmla="*/ 63 h 68"/>
                <a:gd name="T34" fmla="*/ 18 w 71"/>
                <a:gd name="T35" fmla="*/ 71 h 68"/>
                <a:gd name="T36" fmla="*/ 23 w 71"/>
                <a:gd name="T37" fmla="*/ 75 h 68"/>
                <a:gd name="T38" fmla="*/ 14 w 71"/>
                <a:gd name="T39" fmla="*/ 75 h 68"/>
                <a:gd name="T40" fmla="*/ 11 w 71"/>
                <a:gd name="T41" fmla="*/ 81 h 68"/>
                <a:gd name="T42" fmla="*/ 8 w 71"/>
                <a:gd name="T43" fmla="*/ 77 h 68"/>
                <a:gd name="T44" fmla="*/ 8 w 71"/>
                <a:gd name="T45" fmla="*/ 71 h 68"/>
                <a:gd name="T46" fmla="*/ 2 w 71"/>
                <a:gd name="T47" fmla="*/ 68 h 68"/>
                <a:gd name="T48" fmla="*/ 1 w 71"/>
                <a:gd name="T49" fmla="*/ 58 h 68"/>
                <a:gd name="T50" fmla="*/ 7 w 71"/>
                <a:gd name="T51" fmla="*/ 52 h 68"/>
                <a:gd name="T52" fmla="*/ 2 w 71"/>
                <a:gd name="T53" fmla="*/ 46 h 68"/>
                <a:gd name="T54" fmla="*/ 5 w 71"/>
                <a:gd name="T55" fmla="*/ 44 h 68"/>
                <a:gd name="T56" fmla="*/ 17 w 71"/>
                <a:gd name="T57" fmla="*/ 46 h 68"/>
                <a:gd name="T58" fmla="*/ 14 w 71"/>
                <a:gd name="T59" fmla="*/ 38 h 68"/>
                <a:gd name="T60" fmla="*/ 20 w 71"/>
                <a:gd name="T61" fmla="*/ 30 h 68"/>
                <a:gd name="T62" fmla="*/ 18 w 71"/>
                <a:gd name="T63" fmla="*/ 21 h 68"/>
                <a:gd name="T64" fmla="*/ 18 w 71"/>
                <a:gd name="T65" fmla="*/ 13 h 68"/>
                <a:gd name="T66" fmla="*/ 12 w 71"/>
                <a:gd name="T67" fmla="*/ 6 h 68"/>
                <a:gd name="T68" fmla="*/ 18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29" name="Freeform 2889">
              <a:extLst>
                <a:ext uri="{FF2B5EF4-FFF2-40B4-BE49-F238E27FC236}">
                  <a16:creationId xmlns:a16="http://schemas.microsoft.com/office/drawing/2014/main" id="{A2B73856-5D08-7C43-A33D-75FF5DAEC640}"/>
                </a:ext>
              </a:extLst>
            </p:cNvPr>
            <p:cNvSpPr>
              <a:spLocks noChangeAspect="1"/>
            </p:cNvSpPr>
            <p:nvPr/>
          </p:nvSpPr>
          <p:spPr bwMode="auto">
            <a:xfrm>
              <a:off x="7262939" y="3665629"/>
              <a:ext cx="47185" cy="41634"/>
            </a:xfrm>
            <a:custGeom>
              <a:avLst/>
              <a:gdLst>
                <a:gd name="T0" fmla="*/ 0 w 28"/>
                <a:gd name="T1" fmla="*/ 16 h 25"/>
                <a:gd name="T2" fmla="*/ 2 w 28"/>
                <a:gd name="T3" fmla="*/ 26 h 25"/>
                <a:gd name="T4" fmla="*/ 10 w 28"/>
                <a:gd name="T5" fmla="*/ 29 h 25"/>
                <a:gd name="T6" fmla="*/ 13 w 28"/>
                <a:gd name="T7" fmla="*/ 29 h 25"/>
                <a:gd name="T8" fmla="*/ 13 w 28"/>
                <a:gd name="T9" fmla="*/ 24 h 25"/>
                <a:gd name="T10" fmla="*/ 17 w 28"/>
                <a:gd name="T11" fmla="*/ 17 h 25"/>
                <a:gd name="T12" fmla="*/ 23 w 28"/>
                <a:gd name="T13" fmla="*/ 18 h 25"/>
                <a:gd name="T14" fmla="*/ 27 w 28"/>
                <a:gd name="T15" fmla="*/ 20 h 25"/>
                <a:gd name="T16" fmla="*/ 29 w 28"/>
                <a:gd name="T17" fmla="*/ 13 h 25"/>
                <a:gd name="T18" fmla="*/ 33 w 28"/>
                <a:gd name="T19" fmla="*/ 8 h 25"/>
                <a:gd name="T20" fmla="*/ 32 w 28"/>
                <a:gd name="T21" fmla="*/ 6 h 25"/>
                <a:gd name="T22" fmla="*/ 30 w 28"/>
                <a:gd name="T23" fmla="*/ 1 h 25"/>
                <a:gd name="T24" fmla="*/ 23 w 28"/>
                <a:gd name="T25" fmla="*/ 1 h 25"/>
                <a:gd name="T26" fmla="*/ 19 w 28"/>
                <a:gd name="T27" fmla="*/ 1 h 25"/>
                <a:gd name="T28" fmla="*/ 16 w 28"/>
                <a:gd name="T29" fmla="*/ 8 h 25"/>
                <a:gd name="T30" fmla="*/ 11 w 28"/>
                <a:gd name="T31" fmla="*/ 8 h 25"/>
                <a:gd name="T32" fmla="*/ 7 w 28"/>
                <a:gd name="T33" fmla="*/ 6 h 25"/>
                <a:gd name="T34" fmla="*/ 4 w 28"/>
                <a:gd name="T35" fmla="*/ 10 h 25"/>
                <a:gd name="T36" fmla="*/ 0 w 28"/>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30" name="Freeform 2890">
              <a:extLst>
                <a:ext uri="{FF2B5EF4-FFF2-40B4-BE49-F238E27FC236}">
                  <a16:creationId xmlns:a16="http://schemas.microsoft.com/office/drawing/2014/main" id="{60C45950-183F-EE4F-98FE-009F47701AEB}"/>
                </a:ext>
              </a:extLst>
            </p:cNvPr>
            <p:cNvSpPr>
              <a:spLocks noChangeAspect="1"/>
            </p:cNvSpPr>
            <p:nvPr/>
          </p:nvSpPr>
          <p:spPr bwMode="auto">
            <a:xfrm>
              <a:off x="7307348" y="3657302"/>
              <a:ext cx="4164" cy="8327"/>
            </a:xfrm>
            <a:custGeom>
              <a:avLst/>
              <a:gdLst>
                <a:gd name="T0" fmla="*/ 0 w 3"/>
                <a:gd name="T1" fmla="*/ 4 h 5"/>
                <a:gd name="T2" fmla="*/ 2 w 3"/>
                <a:gd name="T3" fmla="*/ 1 h 5"/>
                <a:gd name="T4" fmla="*/ 2 w 3"/>
                <a:gd name="T5" fmla="*/ 6 h 5"/>
                <a:gd name="T6" fmla="*/ 0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4"/>
                    <a:pt x="2" y="5"/>
                  </a:cubicBezTo>
                  <a:cubicBezTo>
                    <a:pt x="1" y="5"/>
                    <a:pt x="0" y="4"/>
                    <a:pt x="0" y="4"/>
                  </a:cubicBezTo>
                  <a:cubicBezTo>
                    <a:pt x="0" y="4"/>
                    <a:pt x="0" y="3"/>
                    <a:pt x="0"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31" name="Freeform 2891">
              <a:extLst>
                <a:ext uri="{FF2B5EF4-FFF2-40B4-BE49-F238E27FC236}">
                  <a16:creationId xmlns:a16="http://schemas.microsoft.com/office/drawing/2014/main" id="{56BB0C39-0CD2-6644-ABF3-BE2B1B1E1484}"/>
                </a:ext>
              </a:extLst>
            </p:cNvPr>
            <p:cNvSpPr>
              <a:spLocks noChangeAspect="1"/>
            </p:cNvSpPr>
            <p:nvPr/>
          </p:nvSpPr>
          <p:spPr bwMode="auto">
            <a:xfrm>
              <a:off x="7268490" y="3614280"/>
              <a:ext cx="5551" cy="4164"/>
            </a:xfrm>
            <a:custGeom>
              <a:avLst/>
              <a:gdLst>
                <a:gd name="T0" fmla="*/ 0 w 3"/>
                <a:gd name="T1" fmla="*/ 2 h 3"/>
                <a:gd name="T2" fmla="*/ 3 w 3"/>
                <a:gd name="T3" fmla="*/ 1 h 3"/>
                <a:gd name="T4" fmla="*/ 3 w 3"/>
                <a:gd name="T5" fmla="*/ 3 h 3"/>
                <a:gd name="T6" fmla="*/ 0 w 3"/>
                <a:gd name="T7" fmla="*/ 2 h 3"/>
                <a:gd name="T8" fmla="*/ 0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1"/>
                    <a:pt x="2" y="0"/>
                    <a:pt x="2" y="1"/>
                  </a:cubicBezTo>
                  <a:cubicBezTo>
                    <a:pt x="3" y="1"/>
                    <a:pt x="2" y="2"/>
                    <a:pt x="2" y="3"/>
                  </a:cubicBezTo>
                  <a:cubicBezTo>
                    <a:pt x="1" y="3"/>
                    <a:pt x="1" y="2"/>
                    <a:pt x="0" y="2"/>
                  </a:cubicBezTo>
                  <a:cubicBezTo>
                    <a:pt x="0" y="2"/>
                    <a:pt x="0" y="2"/>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32" name="Freeform 2892">
              <a:extLst>
                <a:ext uri="{FF2B5EF4-FFF2-40B4-BE49-F238E27FC236}">
                  <a16:creationId xmlns:a16="http://schemas.microsoft.com/office/drawing/2014/main" id="{63335F86-B618-094E-9E48-50D248F31E48}"/>
                </a:ext>
              </a:extLst>
            </p:cNvPr>
            <p:cNvSpPr>
              <a:spLocks noChangeAspect="1"/>
            </p:cNvSpPr>
            <p:nvPr/>
          </p:nvSpPr>
          <p:spPr bwMode="auto">
            <a:xfrm>
              <a:off x="7203263" y="3676729"/>
              <a:ext cx="5551" cy="5551"/>
            </a:xfrm>
            <a:custGeom>
              <a:avLst/>
              <a:gdLst>
                <a:gd name="T0" fmla="*/ 1 w 3"/>
                <a:gd name="T1" fmla="*/ 3 h 3"/>
                <a:gd name="T2" fmla="*/ 3 w 3"/>
                <a:gd name="T3" fmla="*/ 1 h 3"/>
                <a:gd name="T4" fmla="*/ 3 w 3"/>
                <a:gd name="T5" fmla="*/ 4 h 3"/>
                <a:gd name="T6" fmla="*/ 0 w 3"/>
                <a:gd name="T7" fmla="*/ 3 h 3"/>
                <a:gd name="T8" fmla="*/ 1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1"/>
                    <a:pt x="2" y="0"/>
                    <a:pt x="2" y="1"/>
                  </a:cubicBezTo>
                  <a:cubicBezTo>
                    <a:pt x="3" y="1"/>
                    <a:pt x="3" y="2"/>
                    <a:pt x="2" y="3"/>
                  </a:cubicBezTo>
                  <a:cubicBezTo>
                    <a:pt x="2" y="3"/>
                    <a:pt x="1" y="2"/>
                    <a:pt x="0" y="2"/>
                  </a:cubicBezTo>
                  <a:cubicBezTo>
                    <a:pt x="0" y="2"/>
                    <a:pt x="0"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33" name="Freeform 2893">
              <a:extLst>
                <a:ext uri="{FF2B5EF4-FFF2-40B4-BE49-F238E27FC236}">
                  <a16:creationId xmlns:a16="http://schemas.microsoft.com/office/drawing/2014/main" id="{872307D9-AA88-4248-AEEE-7476C0F4C605}"/>
                </a:ext>
              </a:extLst>
            </p:cNvPr>
            <p:cNvSpPr>
              <a:spLocks noChangeAspect="1"/>
            </p:cNvSpPr>
            <p:nvPr/>
          </p:nvSpPr>
          <p:spPr bwMode="auto">
            <a:xfrm>
              <a:off x="7235183" y="3766938"/>
              <a:ext cx="5551" cy="8327"/>
            </a:xfrm>
            <a:custGeom>
              <a:avLst/>
              <a:gdLst>
                <a:gd name="T0" fmla="*/ 0 w 3"/>
                <a:gd name="T1" fmla="*/ 4 h 5"/>
                <a:gd name="T2" fmla="*/ 3 w 3"/>
                <a:gd name="T3" fmla="*/ 1 h 5"/>
                <a:gd name="T4" fmla="*/ 3 w 3"/>
                <a:gd name="T5" fmla="*/ 5 h 5"/>
                <a:gd name="T6" fmla="*/ 0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3"/>
                    <a:pt x="2" y="4"/>
                  </a:cubicBezTo>
                  <a:cubicBezTo>
                    <a:pt x="1" y="5"/>
                    <a:pt x="0" y="4"/>
                    <a:pt x="0" y="4"/>
                  </a:cubicBezTo>
                  <a:cubicBezTo>
                    <a:pt x="0" y="3"/>
                    <a:pt x="0" y="3"/>
                    <a:pt x="0"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34" name="Freeform 2894">
              <a:extLst>
                <a:ext uri="{FF2B5EF4-FFF2-40B4-BE49-F238E27FC236}">
                  <a16:creationId xmlns:a16="http://schemas.microsoft.com/office/drawing/2014/main" id="{0EA36149-62D0-F94C-B080-DC6530C6A427}"/>
                </a:ext>
              </a:extLst>
            </p:cNvPr>
            <p:cNvSpPr>
              <a:spLocks noChangeAspect="1"/>
            </p:cNvSpPr>
            <p:nvPr/>
          </p:nvSpPr>
          <p:spPr bwMode="auto">
            <a:xfrm>
              <a:off x="7187998" y="3704487"/>
              <a:ext cx="6939" cy="8327"/>
            </a:xfrm>
            <a:custGeom>
              <a:avLst/>
              <a:gdLst>
                <a:gd name="T0" fmla="*/ 0 w 4"/>
                <a:gd name="T1" fmla="*/ 2 h 5"/>
                <a:gd name="T2" fmla="*/ 4 w 4"/>
                <a:gd name="T3" fmla="*/ 1 h 5"/>
                <a:gd name="T4" fmla="*/ 3 w 4"/>
                <a:gd name="T5" fmla="*/ 5 h 5"/>
                <a:gd name="T6" fmla="*/ 0 w 4"/>
                <a:gd name="T7" fmla="*/ 5 h 5"/>
                <a:gd name="T8" fmla="*/ 0 w 4"/>
                <a:gd name="T9" fmla="*/ 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cubicBezTo>
                    <a:pt x="1" y="2"/>
                    <a:pt x="2" y="0"/>
                    <a:pt x="3" y="1"/>
                  </a:cubicBezTo>
                  <a:cubicBezTo>
                    <a:pt x="4" y="2"/>
                    <a:pt x="3" y="3"/>
                    <a:pt x="2" y="4"/>
                  </a:cubicBezTo>
                  <a:cubicBezTo>
                    <a:pt x="2" y="5"/>
                    <a:pt x="0" y="4"/>
                    <a:pt x="0" y="4"/>
                  </a:cubicBezTo>
                  <a:cubicBezTo>
                    <a:pt x="0" y="3"/>
                    <a:pt x="0" y="3"/>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35" name="Freeform 2895">
              <a:extLst>
                <a:ext uri="{FF2B5EF4-FFF2-40B4-BE49-F238E27FC236}">
                  <a16:creationId xmlns:a16="http://schemas.microsoft.com/office/drawing/2014/main" id="{5C0BF302-E31A-654A-BC87-66E0BE85CC90}"/>
                </a:ext>
              </a:extLst>
            </p:cNvPr>
            <p:cNvSpPr>
              <a:spLocks noChangeAspect="1"/>
            </p:cNvSpPr>
            <p:nvPr/>
          </p:nvSpPr>
          <p:spPr bwMode="auto">
            <a:xfrm>
              <a:off x="7194936" y="3697548"/>
              <a:ext cx="5551" cy="8327"/>
            </a:xfrm>
            <a:custGeom>
              <a:avLst/>
              <a:gdLst>
                <a:gd name="T0" fmla="*/ 0 w 3"/>
                <a:gd name="T1" fmla="*/ 4 h 5"/>
                <a:gd name="T2" fmla="*/ 3 w 3"/>
                <a:gd name="T3" fmla="*/ 1 h 5"/>
                <a:gd name="T4" fmla="*/ 3 w 3"/>
                <a:gd name="T5" fmla="*/ 6 h 5"/>
                <a:gd name="T6" fmla="*/ 1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1" y="0"/>
                    <a:pt x="2" y="1"/>
                  </a:cubicBezTo>
                  <a:cubicBezTo>
                    <a:pt x="3" y="2"/>
                    <a:pt x="2" y="4"/>
                    <a:pt x="2" y="5"/>
                  </a:cubicBezTo>
                  <a:cubicBezTo>
                    <a:pt x="2" y="5"/>
                    <a:pt x="1" y="5"/>
                    <a:pt x="1" y="4"/>
                  </a:cubicBezTo>
                  <a:cubicBezTo>
                    <a:pt x="0" y="4"/>
                    <a:pt x="0" y="3"/>
                    <a:pt x="0"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36" name="Freeform 2896">
              <a:extLst>
                <a:ext uri="{FF2B5EF4-FFF2-40B4-BE49-F238E27FC236}">
                  <a16:creationId xmlns:a16="http://schemas.microsoft.com/office/drawing/2014/main" id="{8FC6FDF8-8CFE-5C41-BDB0-DB89885BC12E}"/>
                </a:ext>
              </a:extLst>
            </p:cNvPr>
            <p:cNvSpPr>
              <a:spLocks noChangeAspect="1"/>
            </p:cNvSpPr>
            <p:nvPr/>
          </p:nvSpPr>
          <p:spPr bwMode="auto">
            <a:xfrm>
              <a:off x="7207426" y="3679505"/>
              <a:ext cx="51349" cy="72166"/>
            </a:xfrm>
            <a:custGeom>
              <a:avLst/>
              <a:gdLst>
                <a:gd name="T0" fmla="*/ 32 w 31"/>
                <a:gd name="T1" fmla="*/ 45 h 44"/>
                <a:gd name="T2" fmla="*/ 33 w 31"/>
                <a:gd name="T3" fmla="*/ 38 h 44"/>
                <a:gd name="T4" fmla="*/ 31 w 31"/>
                <a:gd name="T5" fmla="*/ 33 h 44"/>
                <a:gd name="T6" fmla="*/ 33 w 31"/>
                <a:gd name="T7" fmla="*/ 26 h 44"/>
                <a:gd name="T8" fmla="*/ 37 w 31"/>
                <a:gd name="T9" fmla="*/ 20 h 44"/>
                <a:gd name="T10" fmla="*/ 37 w 31"/>
                <a:gd name="T11" fmla="*/ 14 h 44"/>
                <a:gd name="T12" fmla="*/ 33 w 31"/>
                <a:gd name="T13" fmla="*/ 12 h 44"/>
                <a:gd name="T14" fmla="*/ 30 w 31"/>
                <a:gd name="T15" fmla="*/ 12 h 44"/>
                <a:gd name="T16" fmla="*/ 31 w 31"/>
                <a:gd name="T17" fmla="*/ 9 h 44"/>
                <a:gd name="T18" fmla="*/ 32 w 31"/>
                <a:gd name="T19" fmla="*/ 6 h 44"/>
                <a:gd name="T20" fmla="*/ 29 w 31"/>
                <a:gd name="T21" fmla="*/ 5 h 44"/>
                <a:gd name="T22" fmla="*/ 26 w 31"/>
                <a:gd name="T23" fmla="*/ 7 h 44"/>
                <a:gd name="T24" fmla="*/ 21 w 31"/>
                <a:gd name="T25" fmla="*/ 5 h 44"/>
                <a:gd name="T26" fmla="*/ 20 w 31"/>
                <a:gd name="T27" fmla="*/ 1 h 44"/>
                <a:gd name="T28" fmla="*/ 16 w 31"/>
                <a:gd name="T29" fmla="*/ 1 h 44"/>
                <a:gd name="T30" fmla="*/ 13 w 31"/>
                <a:gd name="T31" fmla="*/ 1 h 44"/>
                <a:gd name="T32" fmla="*/ 11 w 31"/>
                <a:gd name="T33" fmla="*/ 6 h 44"/>
                <a:gd name="T34" fmla="*/ 7 w 31"/>
                <a:gd name="T35" fmla="*/ 7 h 44"/>
                <a:gd name="T36" fmla="*/ 5 w 31"/>
                <a:gd name="T37" fmla="*/ 5 h 44"/>
                <a:gd name="T38" fmla="*/ 0 w 31"/>
                <a:gd name="T39" fmla="*/ 8 h 44"/>
                <a:gd name="T40" fmla="*/ 1 w 31"/>
                <a:gd name="T41" fmla="*/ 12 h 44"/>
                <a:gd name="T42" fmla="*/ 7 w 31"/>
                <a:gd name="T43" fmla="*/ 15 h 44"/>
                <a:gd name="T44" fmla="*/ 7 w 31"/>
                <a:gd name="T45" fmla="*/ 18 h 44"/>
                <a:gd name="T46" fmla="*/ 2 w 31"/>
                <a:gd name="T47" fmla="*/ 15 h 44"/>
                <a:gd name="T48" fmla="*/ 4 w 31"/>
                <a:gd name="T49" fmla="*/ 20 h 44"/>
                <a:gd name="T50" fmla="*/ 6 w 31"/>
                <a:gd name="T51" fmla="*/ 22 h 44"/>
                <a:gd name="T52" fmla="*/ 8 w 31"/>
                <a:gd name="T53" fmla="*/ 21 h 44"/>
                <a:gd name="T54" fmla="*/ 12 w 31"/>
                <a:gd name="T55" fmla="*/ 22 h 44"/>
                <a:gd name="T56" fmla="*/ 10 w 31"/>
                <a:gd name="T57" fmla="*/ 28 h 44"/>
                <a:gd name="T58" fmla="*/ 13 w 31"/>
                <a:gd name="T59" fmla="*/ 26 h 44"/>
                <a:gd name="T60" fmla="*/ 13 w 31"/>
                <a:gd name="T61" fmla="*/ 21 h 44"/>
                <a:gd name="T62" fmla="*/ 11 w 31"/>
                <a:gd name="T63" fmla="*/ 20 h 44"/>
                <a:gd name="T64" fmla="*/ 11 w 31"/>
                <a:gd name="T65" fmla="*/ 18 h 44"/>
                <a:gd name="T66" fmla="*/ 10 w 31"/>
                <a:gd name="T67" fmla="*/ 13 h 44"/>
                <a:gd name="T68" fmla="*/ 14 w 31"/>
                <a:gd name="T69" fmla="*/ 15 h 44"/>
                <a:gd name="T70" fmla="*/ 17 w 31"/>
                <a:gd name="T71" fmla="*/ 22 h 44"/>
                <a:gd name="T72" fmla="*/ 18 w 31"/>
                <a:gd name="T73" fmla="*/ 25 h 44"/>
                <a:gd name="T74" fmla="*/ 14 w 31"/>
                <a:gd name="T75" fmla="*/ 32 h 44"/>
                <a:gd name="T76" fmla="*/ 13 w 31"/>
                <a:gd name="T77" fmla="*/ 39 h 44"/>
                <a:gd name="T78" fmla="*/ 17 w 31"/>
                <a:gd name="T79" fmla="*/ 44 h 44"/>
                <a:gd name="T80" fmla="*/ 16 w 31"/>
                <a:gd name="T81" fmla="*/ 47 h 44"/>
                <a:gd name="T82" fmla="*/ 21 w 31"/>
                <a:gd name="T83" fmla="*/ 48 h 44"/>
                <a:gd name="T84" fmla="*/ 19 w 31"/>
                <a:gd name="T85" fmla="*/ 41 h 44"/>
                <a:gd name="T86" fmla="*/ 24 w 31"/>
                <a:gd name="T87" fmla="*/ 43 h 44"/>
                <a:gd name="T88" fmla="*/ 23 w 31"/>
                <a:gd name="T89" fmla="*/ 48 h 44"/>
                <a:gd name="T90" fmla="*/ 23 w 31"/>
                <a:gd name="T91" fmla="*/ 52 h 44"/>
                <a:gd name="T92" fmla="*/ 29 w 31"/>
                <a:gd name="T93" fmla="*/ 50 h 44"/>
                <a:gd name="T94" fmla="*/ 29 w 31"/>
                <a:gd name="T95" fmla="*/ 45 h 44"/>
                <a:gd name="T96" fmla="*/ 32 w 31"/>
                <a:gd name="T97" fmla="*/ 45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37" name="Freeform 2897">
              <a:extLst>
                <a:ext uri="{FF2B5EF4-FFF2-40B4-BE49-F238E27FC236}">
                  <a16:creationId xmlns:a16="http://schemas.microsoft.com/office/drawing/2014/main" id="{DDAA536B-F033-8647-B141-9F64ED77187C}"/>
                </a:ext>
              </a:extLst>
            </p:cNvPr>
            <p:cNvSpPr>
              <a:spLocks noChangeAspect="1"/>
            </p:cNvSpPr>
            <p:nvPr/>
          </p:nvSpPr>
          <p:spPr bwMode="auto">
            <a:xfrm>
              <a:off x="7243510" y="3757223"/>
              <a:ext cx="6939" cy="13878"/>
            </a:xfrm>
            <a:custGeom>
              <a:avLst/>
              <a:gdLst>
                <a:gd name="T0" fmla="*/ 4 w 4"/>
                <a:gd name="T1" fmla="*/ 0 h 8"/>
                <a:gd name="T2" fmla="*/ 3 w 4"/>
                <a:gd name="T3" fmla="*/ 10 h 8"/>
                <a:gd name="T4" fmla="*/ 0 w 4"/>
                <a:gd name="T5" fmla="*/ 9 h 8"/>
                <a:gd name="T6" fmla="*/ 1 w 4"/>
                <a:gd name="T7" fmla="*/ 1 h 8"/>
                <a:gd name="T8" fmla="*/ 4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0"/>
                  </a:moveTo>
                  <a:cubicBezTo>
                    <a:pt x="4" y="3"/>
                    <a:pt x="3" y="5"/>
                    <a:pt x="2" y="8"/>
                  </a:cubicBezTo>
                  <a:cubicBezTo>
                    <a:pt x="2" y="8"/>
                    <a:pt x="1" y="8"/>
                    <a:pt x="0" y="7"/>
                  </a:cubicBezTo>
                  <a:cubicBezTo>
                    <a:pt x="0" y="5"/>
                    <a:pt x="0" y="3"/>
                    <a:pt x="1" y="1"/>
                  </a:cubicBezTo>
                  <a:cubicBezTo>
                    <a:pt x="1" y="0"/>
                    <a:pt x="3"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38" name="Freeform 2898">
              <a:extLst>
                <a:ext uri="{FF2B5EF4-FFF2-40B4-BE49-F238E27FC236}">
                  <a16:creationId xmlns:a16="http://schemas.microsoft.com/office/drawing/2014/main" id="{088D2C5F-32FE-8248-B4A3-9CFDAA04606D}"/>
                </a:ext>
              </a:extLst>
            </p:cNvPr>
            <p:cNvSpPr>
              <a:spLocks noChangeAspect="1"/>
            </p:cNvSpPr>
            <p:nvPr/>
          </p:nvSpPr>
          <p:spPr bwMode="auto">
            <a:xfrm>
              <a:off x="7193548" y="3654526"/>
              <a:ext cx="5551" cy="9715"/>
            </a:xfrm>
            <a:custGeom>
              <a:avLst/>
              <a:gdLst>
                <a:gd name="T0" fmla="*/ 4 w 3"/>
                <a:gd name="T1" fmla="*/ 0 h 6"/>
                <a:gd name="T2" fmla="*/ 3 w 3"/>
                <a:gd name="T3" fmla="*/ 7 h 6"/>
                <a:gd name="T4" fmla="*/ 0 w 3"/>
                <a:gd name="T5" fmla="*/ 7 h 6"/>
                <a:gd name="T6" fmla="*/ 1 w 3"/>
                <a:gd name="T7" fmla="*/ 1 h 6"/>
                <a:gd name="T8" fmla="*/ 4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cubicBezTo>
                    <a:pt x="3" y="2"/>
                    <a:pt x="3" y="4"/>
                    <a:pt x="2" y="6"/>
                  </a:cubicBezTo>
                  <a:cubicBezTo>
                    <a:pt x="2" y="6"/>
                    <a:pt x="0" y="6"/>
                    <a:pt x="0" y="6"/>
                  </a:cubicBezTo>
                  <a:cubicBezTo>
                    <a:pt x="0" y="4"/>
                    <a:pt x="0" y="2"/>
                    <a:pt x="1" y="1"/>
                  </a:cubicBezTo>
                  <a:cubicBezTo>
                    <a:pt x="1" y="0"/>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39" name="Freeform 2899">
              <a:extLst>
                <a:ext uri="{FF2B5EF4-FFF2-40B4-BE49-F238E27FC236}">
                  <a16:creationId xmlns:a16="http://schemas.microsoft.com/office/drawing/2014/main" id="{2BF744F7-48B0-E34C-90BB-50BED3AEAF32}"/>
                </a:ext>
              </a:extLst>
            </p:cNvPr>
            <p:cNvSpPr>
              <a:spLocks noChangeAspect="1"/>
            </p:cNvSpPr>
            <p:nvPr/>
          </p:nvSpPr>
          <p:spPr bwMode="auto">
            <a:xfrm>
              <a:off x="7362860" y="3560156"/>
              <a:ext cx="8327" cy="13878"/>
            </a:xfrm>
            <a:custGeom>
              <a:avLst/>
              <a:gdLst>
                <a:gd name="T0" fmla="*/ 2 w 5"/>
                <a:gd name="T1" fmla="*/ 1 h 8"/>
                <a:gd name="T2" fmla="*/ 0 w 5"/>
                <a:gd name="T3" fmla="*/ 6 h 8"/>
                <a:gd name="T4" fmla="*/ 2 w 5"/>
                <a:gd name="T5" fmla="*/ 6 h 8"/>
                <a:gd name="T6" fmla="*/ 2 w 5"/>
                <a:gd name="T7" fmla="*/ 10 h 8"/>
                <a:gd name="T8" fmla="*/ 6 w 5"/>
                <a:gd name="T9" fmla="*/ 5 h 8"/>
                <a:gd name="T10" fmla="*/ 4 w 5"/>
                <a:gd name="T11" fmla="*/ 5 h 8"/>
                <a:gd name="T12" fmla="*/ 2 w 5"/>
                <a:gd name="T13" fmla="*/ 1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1"/>
                  </a:moveTo>
                  <a:cubicBezTo>
                    <a:pt x="0" y="1"/>
                    <a:pt x="0" y="4"/>
                    <a:pt x="0" y="5"/>
                  </a:cubicBezTo>
                  <a:cubicBezTo>
                    <a:pt x="0" y="6"/>
                    <a:pt x="1" y="5"/>
                    <a:pt x="2" y="5"/>
                  </a:cubicBezTo>
                  <a:cubicBezTo>
                    <a:pt x="2" y="6"/>
                    <a:pt x="1" y="8"/>
                    <a:pt x="2" y="8"/>
                  </a:cubicBezTo>
                  <a:cubicBezTo>
                    <a:pt x="3" y="8"/>
                    <a:pt x="4" y="6"/>
                    <a:pt x="5" y="4"/>
                  </a:cubicBezTo>
                  <a:cubicBezTo>
                    <a:pt x="5" y="4"/>
                    <a:pt x="4" y="4"/>
                    <a:pt x="3" y="4"/>
                  </a:cubicBezTo>
                  <a:cubicBezTo>
                    <a:pt x="3" y="3"/>
                    <a:pt x="3"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40" name="Freeform 2900">
              <a:extLst>
                <a:ext uri="{FF2B5EF4-FFF2-40B4-BE49-F238E27FC236}">
                  <a16:creationId xmlns:a16="http://schemas.microsoft.com/office/drawing/2014/main" id="{89F66A2A-3033-CE41-B27D-C30CC69DBBA2}"/>
                </a:ext>
              </a:extLst>
            </p:cNvPr>
            <p:cNvSpPr>
              <a:spLocks noChangeAspect="1"/>
            </p:cNvSpPr>
            <p:nvPr/>
          </p:nvSpPr>
          <p:spPr bwMode="auto">
            <a:xfrm>
              <a:off x="6217926" y="4276260"/>
              <a:ext cx="51349" cy="91595"/>
            </a:xfrm>
            <a:custGeom>
              <a:avLst/>
              <a:gdLst>
                <a:gd name="T0" fmla="*/ 12 w 31"/>
                <a:gd name="T1" fmla="*/ 1 h 55"/>
                <a:gd name="T2" fmla="*/ 26 w 31"/>
                <a:gd name="T3" fmla="*/ 24 h 55"/>
                <a:gd name="T4" fmla="*/ 36 w 31"/>
                <a:gd name="T5" fmla="*/ 44 h 55"/>
                <a:gd name="T6" fmla="*/ 32 w 31"/>
                <a:gd name="T7" fmla="*/ 59 h 55"/>
                <a:gd name="T8" fmla="*/ 23 w 31"/>
                <a:gd name="T9" fmla="*/ 64 h 55"/>
                <a:gd name="T10" fmla="*/ 17 w 31"/>
                <a:gd name="T11" fmla="*/ 66 h 55"/>
                <a:gd name="T12" fmla="*/ 7 w 31"/>
                <a:gd name="T13" fmla="*/ 56 h 55"/>
                <a:gd name="T14" fmla="*/ 6 w 31"/>
                <a:gd name="T15" fmla="*/ 47 h 55"/>
                <a:gd name="T16" fmla="*/ 4 w 31"/>
                <a:gd name="T17" fmla="*/ 37 h 55"/>
                <a:gd name="T18" fmla="*/ 2 w 31"/>
                <a:gd name="T19" fmla="*/ 31 h 55"/>
                <a:gd name="T20" fmla="*/ 1 w 31"/>
                <a:gd name="T21" fmla="*/ 24 h 55"/>
                <a:gd name="T22" fmla="*/ 5 w 31"/>
                <a:gd name="T23" fmla="*/ 31 h 55"/>
                <a:gd name="T24" fmla="*/ 6 w 31"/>
                <a:gd name="T25" fmla="*/ 19 h 55"/>
                <a:gd name="T26" fmla="*/ 7 w 31"/>
                <a:gd name="T27" fmla="*/ 10 h 55"/>
                <a:gd name="T28" fmla="*/ 8 w 31"/>
                <a:gd name="T29" fmla="*/ 6 h 55"/>
                <a:gd name="T30" fmla="*/ 13 w 31"/>
                <a:gd name="T31" fmla="*/ 8 h 55"/>
                <a:gd name="T32" fmla="*/ 11 w 31"/>
                <a:gd name="T33" fmla="*/ 4 h 55"/>
                <a:gd name="T34" fmla="*/ 5 w 31"/>
                <a:gd name="T35" fmla="*/ 1 h 55"/>
                <a:gd name="T36" fmla="*/ 12 w 31"/>
                <a:gd name="T37" fmla="*/ 1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5"/>
                <a:gd name="T59" fmla="*/ 31 w 31"/>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5">
                  <a:moveTo>
                    <a:pt x="10" y="1"/>
                  </a:moveTo>
                  <a:cubicBezTo>
                    <a:pt x="15" y="7"/>
                    <a:pt x="18" y="13"/>
                    <a:pt x="22" y="20"/>
                  </a:cubicBezTo>
                  <a:cubicBezTo>
                    <a:pt x="25" y="25"/>
                    <a:pt x="29" y="31"/>
                    <a:pt x="30" y="37"/>
                  </a:cubicBezTo>
                  <a:cubicBezTo>
                    <a:pt x="31" y="41"/>
                    <a:pt x="29" y="46"/>
                    <a:pt x="27" y="49"/>
                  </a:cubicBezTo>
                  <a:cubicBezTo>
                    <a:pt x="25" y="51"/>
                    <a:pt x="22" y="52"/>
                    <a:pt x="19" y="53"/>
                  </a:cubicBezTo>
                  <a:cubicBezTo>
                    <a:pt x="17" y="54"/>
                    <a:pt x="15" y="55"/>
                    <a:pt x="14" y="55"/>
                  </a:cubicBezTo>
                  <a:cubicBezTo>
                    <a:pt x="10" y="54"/>
                    <a:pt x="8" y="50"/>
                    <a:pt x="6" y="47"/>
                  </a:cubicBezTo>
                  <a:cubicBezTo>
                    <a:pt x="5" y="45"/>
                    <a:pt x="6" y="41"/>
                    <a:pt x="5" y="39"/>
                  </a:cubicBezTo>
                  <a:cubicBezTo>
                    <a:pt x="5" y="36"/>
                    <a:pt x="4" y="34"/>
                    <a:pt x="3" y="31"/>
                  </a:cubicBezTo>
                  <a:cubicBezTo>
                    <a:pt x="3" y="30"/>
                    <a:pt x="2" y="28"/>
                    <a:pt x="2" y="26"/>
                  </a:cubicBezTo>
                  <a:cubicBezTo>
                    <a:pt x="2" y="24"/>
                    <a:pt x="0" y="22"/>
                    <a:pt x="1" y="20"/>
                  </a:cubicBezTo>
                  <a:cubicBezTo>
                    <a:pt x="3" y="22"/>
                    <a:pt x="2" y="27"/>
                    <a:pt x="4" y="26"/>
                  </a:cubicBezTo>
                  <a:cubicBezTo>
                    <a:pt x="4" y="22"/>
                    <a:pt x="4" y="19"/>
                    <a:pt x="5" y="16"/>
                  </a:cubicBezTo>
                  <a:cubicBezTo>
                    <a:pt x="5" y="14"/>
                    <a:pt x="6" y="11"/>
                    <a:pt x="6" y="8"/>
                  </a:cubicBezTo>
                  <a:cubicBezTo>
                    <a:pt x="7" y="7"/>
                    <a:pt x="7" y="6"/>
                    <a:pt x="7" y="5"/>
                  </a:cubicBezTo>
                  <a:cubicBezTo>
                    <a:pt x="9" y="5"/>
                    <a:pt x="11" y="8"/>
                    <a:pt x="11" y="7"/>
                  </a:cubicBezTo>
                  <a:cubicBezTo>
                    <a:pt x="12" y="5"/>
                    <a:pt x="10" y="4"/>
                    <a:pt x="9" y="3"/>
                  </a:cubicBezTo>
                  <a:cubicBezTo>
                    <a:pt x="7" y="2"/>
                    <a:pt x="6" y="2"/>
                    <a:pt x="4" y="1"/>
                  </a:cubicBezTo>
                  <a:cubicBezTo>
                    <a:pt x="7" y="0"/>
                    <a:pt x="9" y="0"/>
                    <a:pt x="1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41" name="Freeform 2901">
              <a:extLst>
                <a:ext uri="{FF2B5EF4-FFF2-40B4-BE49-F238E27FC236}">
                  <a16:creationId xmlns:a16="http://schemas.microsoft.com/office/drawing/2014/main" id="{22C332FD-2AA5-974C-B2AD-D3D13158ECFA}"/>
                </a:ext>
              </a:extLst>
            </p:cNvPr>
            <p:cNvSpPr>
              <a:spLocks noChangeAspect="1"/>
            </p:cNvSpPr>
            <p:nvPr/>
          </p:nvSpPr>
          <p:spPr bwMode="auto">
            <a:xfrm>
              <a:off x="6513529" y="4340099"/>
              <a:ext cx="8327" cy="13878"/>
            </a:xfrm>
            <a:custGeom>
              <a:avLst/>
              <a:gdLst>
                <a:gd name="T0" fmla="*/ 0 w 5"/>
                <a:gd name="T1" fmla="*/ 1 h 8"/>
                <a:gd name="T2" fmla="*/ 4 w 5"/>
                <a:gd name="T3" fmla="*/ 1 h 8"/>
                <a:gd name="T4" fmla="*/ 5 w 5"/>
                <a:gd name="T5" fmla="*/ 9 h 8"/>
                <a:gd name="T6" fmla="*/ 0 w 5"/>
                <a:gd name="T7" fmla="*/ 6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cubicBezTo>
                    <a:pt x="1" y="0"/>
                    <a:pt x="3" y="0"/>
                    <a:pt x="3" y="1"/>
                  </a:cubicBezTo>
                  <a:cubicBezTo>
                    <a:pt x="4" y="2"/>
                    <a:pt x="5" y="5"/>
                    <a:pt x="4" y="7"/>
                  </a:cubicBezTo>
                  <a:cubicBezTo>
                    <a:pt x="3" y="8"/>
                    <a:pt x="1" y="6"/>
                    <a:pt x="0" y="5"/>
                  </a:cubicBezTo>
                  <a:cubicBezTo>
                    <a:pt x="0" y="4"/>
                    <a:pt x="0" y="2"/>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42" name="Freeform 2902">
              <a:extLst>
                <a:ext uri="{FF2B5EF4-FFF2-40B4-BE49-F238E27FC236}">
                  <a16:creationId xmlns:a16="http://schemas.microsoft.com/office/drawing/2014/main" id="{C8771922-A41F-844A-868F-248951126352}"/>
                </a:ext>
              </a:extLst>
            </p:cNvPr>
            <p:cNvSpPr>
              <a:spLocks noChangeAspect="1"/>
            </p:cNvSpPr>
            <p:nvPr/>
          </p:nvSpPr>
          <p:spPr bwMode="auto">
            <a:xfrm>
              <a:off x="6546835" y="4373406"/>
              <a:ext cx="238701" cy="280335"/>
            </a:xfrm>
            <a:custGeom>
              <a:avLst/>
              <a:gdLst>
                <a:gd name="T0" fmla="*/ 11 w 143"/>
                <a:gd name="T1" fmla="*/ 1 h 168"/>
                <a:gd name="T2" fmla="*/ 37 w 143"/>
                <a:gd name="T3" fmla="*/ 11 h 168"/>
                <a:gd name="T4" fmla="*/ 45 w 143"/>
                <a:gd name="T5" fmla="*/ 22 h 168"/>
                <a:gd name="T6" fmla="*/ 48 w 143"/>
                <a:gd name="T7" fmla="*/ 29 h 168"/>
                <a:gd name="T8" fmla="*/ 59 w 143"/>
                <a:gd name="T9" fmla="*/ 36 h 168"/>
                <a:gd name="T10" fmla="*/ 79 w 143"/>
                <a:gd name="T11" fmla="*/ 55 h 168"/>
                <a:gd name="T12" fmla="*/ 88 w 143"/>
                <a:gd name="T13" fmla="*/ 61 h 168"/>
                <a:gd name="T14" fmla="*/ 90 w 143"/>
                <a:gd name="T15" fmla="*/ 59 h 168"/>
                <a:gd name="T16" fmla="*/ 100 w 143"/>
                <a:gd name="T17" fmla="*/ 65 h 168"/>
                <a:gd name="T18" fmla="*/ 107 w 143"/>
                <a:gd name="T19" fmla="*/ 72 h 168"/>
                <a:gd name="T20" fmla="*/ 113 w 143"/>
                <a:gd name="T21" fmla="*/ 82 h 168"/>
                <a:gd name="T22" fmla="*/ 124 w 143"/>
                <a:gd name="T23" fmla="*/ 90 h 168"/>
                <a:gd name="T24" fmla="*/ 137 w 143"/>
                <a:gd name="T25" fmla="*/ 97 h 168"/>
                <a:gd name="T26" fmla="*/ 136 w 143"/>
                <a:gd name="T27" fmla="*/ 103 h 168"/>
                <a:gd name="T28" fmla="*/ 136 w 143"/>
                <a:gd name="T29" fmla="*/ 115 h 168"/>
                <a:gd name="T30" fmla="*/ 148 w 143"/>
                <a:gd name="T31" fmla="*/ 130 h 168"/>
                <a:gd name="T32" fmla="*/ 150 w 143"/>
                <a:gd name="T33" fmla="*/ 139 h 168"/>
                <a:gd name="T34" fmla="*/ 171 w 143"/>
                <a:gd name="T35" fmla="*/ 151 h 168"/>
                <a:gd name="T36" fmla="*/ 166 w 143"/>
                <a:gd name="T37" fmla="*/ 185 h 168"/>
                <a:gd name="T38" fmla="*/ 158 w 143"/>
                <a:gd name="T39" fmla="*/ 192 h 168"/>
                <a:gd name="T40" fmla="*/ 148 w 143"/>
                <a:gd name="T41" fmla="*/ 194 h 168"/>
                <a:gd name="T42" fmla="*/ 141 w 143"/>
                <a:gd name="T43" fmla="*/ 194 h 168"/>
                <a:gd name="T44" fmla="*/ 109 w 143"/>
                <a:gd name="T45" fmla="*/ 160 h 168"/>
                <a:gd name="T46" fmla="*/ 96 w 143"/>
                <a:gd name="T47" fmla="*/ 144 h 168"/>
                <a:gd name="T48" fmla="*/ 90 w 143"/>
                <a:gd name="T49" fmla="*/ 131 h 168"/>
                <a:gd name="T50" fmla="*/ 78 w 143"/>
                <a:gd name="T51" fmla="*/ 106 h 168"/>
                <a:gd name="T52" fmla="*/ 75 w 143"/>
                <a:gd name="T53" fmla="*/ 99 h 168"/>
                <a:gd name="T54" fmla="*/ 65 w 143"/>
                <a:gd name="T55" fmla="*/ 95 h 168"/>
                <a:gd name="T56" fmla="*/ 58 w 143"/>
                <a:gd name="T57" fmla="*/ 72 h 168"/>
                <a:gd name="T58" fmla="*/ 55 w 143"/>
                <a:gd name="T59" fmla="*/ 67 h 168"/>
                <a:gd name="T60" fmla="*/ 43 w 143"/>
                <a:gd name="T61" fmla="*/ 59 h 168"/>
                <a:gd name="T62" fmla="*/ 30 w 143"/>
                <a:gd name="T63" fmla="*/ 36 h 168"/>
                <a:gd name="T64" fmla="*/ 7 w 143"/>
                <a:gd name="T65" fmla="*/ 18 h 168"/>
                <a:gd name="T66" fmla="*/ 1 w 143"/>
                <a:gd name="T67" fmla="*/ 1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1" y="1"/>
                  </a:moveTo>
                  <a:cubicBezTo>
                    <a:pt x="3" y="0"/>
                    <a:pt x="6" y="0"/>
                    <a:pt x="9" y="1"/>
                  </a:cubicBezTo>
                  <a:cubicBezTo>
                    <a:pt x="11" y="2"/>
                    <a:pt x="11" y="6"/>
                    <a:pt x="13" y="7"/>
                  </a:cubicBezTo>
                  <a:cubicBezTo>
                    <a:pt x="19" y="9"/>
                    <a:pt x="26" y="7"/>
                    <a:pt x="31" y="9"/>
                  </a:cubicBezTo>
                  <a:cubicBezTo>
                    <a:pt x="34" y="10"/>
                    <a:pt x="36" y="12"/>
                    <a:pt x="37" y="15"/>
                  </a:cubicBezTo>
                  <a:cubicBezTo>
                    <a:pt x="38" y="16"/>
                    <a:pt x="36" y="17"/>
                    <a:pt x="37" y="18"/>
                  </a:cubicBezTo>
                  <a:cubicBezTo>
                    <a:pt x="38" y="20"/>
                    <a:pt x="41" y="20"/>
                    <a:pt x="42" y="21"/>
                  </a:cubicBezTo>
                  <a:cubicBezTo>
                    <a:pt x="42" y="22"/>
                    <a:pt x="39" y="23"/>
                    <a:pt x="40" y="24"/>
                  </a:cubicBezTo>
                  <a:cubicBezTo>
                    <a:pt x="42" y="25"/>
                    <a:pt x="46" y="24"/>
                    <a:pt x="48" y="26"/>
                  </a:cubicBezTo>
                  <a:cubicBezTo>
                    <a:pt x="49" y="27"/>
                    <a:pt x="48" y="29"/>
                    <a:pt x="49" y="30"/>
                  </a:cubicBezTo>
                  <a:cubicBezTo>
                    <a:pt x="52" y="33"/>
                    <a:pt x="56" y="34"/>
                    <a:pt x="59" y="36"/>
                  </a:cubicBezTo>
                  <a:cubicBezTo>
                    <a:pt x="62" y="39"/>
                    <a:pt x="63" y="44"/>
                    <a:pt x="66" y="46"/>
                  </a:cubicBezTo>
                  <a:cubicBezTo>
                    <a:pt x="67" y="47"/>
                    <a:pt x="67" y="43"/>
                    <a:pt x="68" y="44"/>
                  </a:cubicBezTo>
                  <a:cubicBezTo>
                    <a:pt x="70" y="45"/>
                    <a:pt x="71" y="49"/>
                    <a:pt x="73" y="51"/>
                  </a:cubicBezTo>
                  <a:cubicBezTo>
                    <a:pt x="73" y="52"/>
                    <a:pt x="75" y="54"/>
                    <a:pt x="76" y="54"/>
                  </a:cubicBezTo>
                  <a:cubicBezTo>
                    <a:pt x="77" y="53"/>
                    <a:pt x="74" y="50"/>
                    <a:pt x="75" y="49"/>
                  </a:cubicBezTo>
                  <a:cubicBezTo>
                    <a:pt x="75" y="48"/>
                    <a:pt x="77" y="47"/>
                    <a:pt x="79" y="48"/>
                  </a:cubicBezTo>
                  <a:cubicBezTo>
                    <a:pt x="81" y="49"/>
                    <a:pt x="82" y="52"/>
                    <a:pt x="83" y="54"/>
                  </a:cubicBezTo>
                  <a:cubicBezTo>
                    <a:pt x="84" y="55"/>
                    <a:pt x="82" y="58"/>
                    <a:pt x="83" y="59"/>
                  </a:cubicBezTo>
                  <a:cubicBezTo>
                    <a:pt x="85" y="60"/>
                    <a:pt x="87" y="59"/>
                    <a:pt x="89" y="60"/>
                  </a:cubicBezTo>
                  <a:cubicBezTo>
                    <a:pt x="90" y="60"/>
                    <a:pt x="91" y="61"/>
                    <a:pt x="91" y="61"/>
                  </a:cubicBezTo>
                  <a:cubicBezTo>
                    <a:pt x="93" y="64"/>
                    <a:pt x="92" y="67"/>
                    <a:pt x="94" y="68"/>
                  </a:cubicBezTo>
                  <a:cubicBezTo>
                    <a:pt x="96" y="70"/>
                    <a:pt x="100" y="70"/>
                    <a:pt x="102" y="71"/>
                  </a:cubicBezTo>
                  <a:cubicBezTo>
                    <a:pt x="103" y="72"/>
                    <a:pt x="102" y="74"/>
                    <a:pt x="103" y="75"/>
                  </a:cubicBezTo>
                  <a:cubicBezTo>
                    <a:pt x="104" y="76"/>
                    <a:pt x="106" y="74"/>
                    <a:pt x="108" y="75"/>
                  </a:cubicBezTo>
                  <a:cubicBezTo>
                    <a:pt x="110" y="77"/>
                    <a:pt x="114" y="78"/>
                    <a:pt x="114" y="81"/>
                  </a:cubicBezTo>
                  <a:cubicBezTo>
                    <a:pt x="115" y="83"/>
                    <a:pt x="111" y="82"/>
                    <a:pt x="110" y="84"/>
                  </a:cubicBezTo>
                  <a:cubicBezTo>
                    <a:pt x="109" y="85"/>
                    <a:pt x="113" y="85"/>
                    <a:pt x="113" y="86"/>
                  </a:cubicBezTo>
                  <a:cubicBezTo>
                    <a:pt x="112" y="89"/>
                    <a:pt x="108" y="90"/>
                    <a:pt x="108" y="93"/>
                  </a:cubicBezTo>
                  <a:cubicBezTo>
                    <a:pt x="108" y="95"/>
                    <a:pt x="111" y="95"/>
                    <a:pt x="113" y="96"/>
                  </a:cubicBezTo>
                  <a:cubicBezTo>
                    <a:pt x="115" y="97"/>
                    <a:pt x="118" y="96"/>
                    <a:pt x="120" y="98"/>
                  </a:cubicBezTo>
                  <a:cubicBezTo>
                    <a:pt x="122" y="101"/>
                    <a:pt x="121" y="105"/>
                    <a:pt x="123" y="108"/>
                  </a:cubicBezTo>
                  <a:cubicBezTo>
                    <a:pt x="124" y="110"/>
                    <a:pt x="127" y="110"/>
                    <a:pt x="128" y="112"/>
                  </a:cubicBezTo>
                  <a:cubicBezTo>
                    <a:pt x="128" y="114"/>
                    <a:pt x="124" y="115"/>
                    <a:pt x="125" y="116"/>
                  </a:cubicBezTo>
                  <a:cubicBezTo>
                    <a:pt x="128" y="118"/>
                    <a:pt x="133" y="116"/>
                    <a:pt x="136" y="118"/>
                  </a:cubicBezTo>
                  <a:cubicBezTo>
                    <a:pt x="139" y="119"/>
                    <a:pt x="141" y="123"/>
                    <a:pt x="142" y="126"/>
                  </a:cubicBezTo>
                  <a:cubicBezTo>
                    <a:pt x="143" y="129"/>
                    <a:pt x="140" y="131"/>
                    <a:pt x="139" y="134"/>
                  </a:cubicBezTo>
                  <a:cubicBezTo>
                    <a:pt x="138" y="141"/>
                    <a:pt x="139" y="148"/>
                    <a:pt x="138" y="154"/>
                  </a:cubicBezTo>
                  <a:cubicBezTo>
                    <a:pt x="137" y="158"/>
                    <a:pt x="138" y="162"/>
                    <a:pt x="136" y="165"/>
                  </a:cubicBezTo>
                  <a:cubicBezTo>
                    <a:pt x="134" y="166"/>
                    <a:pt x="133" y="160"/>
                    <a:pt x="131" y="160"/>
                  </a:cubicBezTo>
                  <a:cubicBezTo>
                    <a:pt x="129" y="159"/>
                    <a:pt x="131" y="164"/>
                    <a:pt x="130" y="164"/>
                  </a:cubicBezTo>
                  <a:cubicBezTo>
                    <a:pt x="128" y="165"/>
                    <a:pt x="125" y="160"/>
                    <a:pt x="123" y="161"/>
                  </a:cubicBezTo>
                  <a:cubicBezTo>
                    <a:pt x="121" y="162"/>
                    <a:pt x="125" y="168"/>
                    <a:pt x="123" y="168"/>
                  </a:cubicBezTo>
                  <a:cubicBezTo>
                    <a:pt x="120" y="167"/>
                    <a:pt x="119" y="163"/>
                    <a:pt x="117" y="161"/>
                  </a:cubicBezTo>
                  <a:cubicBezTo>
                    <a:pt x="112" y="156"/>
                    <a:pt x="107" y="153"/>
                    <a:pt x="102" y="148"/>
                  </a:cubicBezTo>
                  <a:cubicBezTo>
                    <a:pt x="98" y="143"/>
                    <a:pt x="95" y="138"/>
                    <a:pt x="91" y="133"/>
                  </a:cubicBezTo>
                  <a:cubicBezTo>
                    <a:pt x="90" y="132"/>
                    <a:pt x="87" y="132"/>
                    <a:pt x="86" y="131"/>
                  </a:cubicBezTo>
                  <a:cubicBezTo>
                    <a:pt x="84" y="127"/>
                    <a:pt x="83" y="123"/>
                    <a:pt x="80" y="120"/>
                  </a:cubicBezTo>
                  <a:cubicBezTo>
                    <a:pt x="79" y="117"/>
                    <a:pt x="76" y="115"/>
                    <a:pt x="75" y="113"/>
                  </a:cubicBezTo>
                  <a:cubicBezTo>
                    <a:pt x="74" y="112"/>
                    <a:pt x="75" y="110"/>
                    <a:pt x="75" y="109"/>
                  </a:cubicBezTo>
                  <a:cubicBezTo>
                    <a:pt x="74" y="106"/>
                    <a:pt x="73" y="103"/>
                    <a:pt x="71" y="99"/>
                  </a:cubicBezTo>
                  <a:cubicBezTo>
                    <a:pt x="69" y="95"/>
                    <a:pt x="68" y="91"/>
                    <a:pt x="65" y="88"/>
                  </a:cubicBezTo>
                  <a:cubicBezTo>
                    <a:pt x="64" y="87"/>
                    <a:pt x="62" y="88"/>
                    <a:pt x="62" y="87"/>
                  </a:cubicBezTo>
                  <a:cubicBezTo>
                    <a:pt x="61" y="86"/>
                    <a:pt x="62" y="83"/>
                    <a:pt x="62" y="82"/>
                  </a:cubicBezTo>
                  <a:cubicBezTo>
                    <a:pt x="61" y="80"/>
                    <a:pt x="59" y="79"/>
                    <a:pt x="57" y="78"/>
                  </a:cubicBezTo>
                  <a:cubicBezTo>
                    <a:pt x="56" y="78"/>
                    <a:pt x="55" y="80"/>
                    <a:pt x="54" y="79"/>
                  </a:cubicBezTo>
                  <a:cubicBezTo>
                    <a:pt x="53" y="78"/>
                    <a:pt x="54" y="75"/>
                    <a:pt x="54" y="74"/>
                  </a:cubicBezTo>
                  <a:cubicBezTo>
                    <a:pt x="52" y="69"/>
                    <a:pt x="50" y="65"/>
                    <a:pt x="48" y="60"/>
                  </a:cubicBezTo>
                  <a:cubicBezTo>
                    <a:pt x="48" y="59"/>
                    <a:pt x="50" y="58"/>
                    <a:pt x="49" y="57"/>
                  </a:cubicBezTo>
                  <a:cubicBezTo>
                    <a:pt x="49" y="56"/>
                    <a:pt x="47" y="57"/>
                    <a:pt x="46" y="56"/>
                  </a:cubicBezTo>
                  <a:cubicBezTo>
                    <a:pt x="44" y="54"/>
                    <a:pt x="42" y="52"/>
                    <a:pt x="40" y="50"/>
                  </a:cubicBezTo>
                  <a:cubicBezTo>
                    <a:pt x="39" y="50"/>
                    <a:pt x="37" y="51"/>
                    <a:pt x="36" y="49"/>
                  </a:cubicBezTo>
                  <a:cubicBezTo>
                    <a:pt x="35" y="48"/>
                    <a:pt x="36" y="45"/>
                    <a:pt x="35" y="43"/>
                  </a:cubicBezTo>
                  <a:cubicBezTo>
                    <a:pt x="33" y="38"/>
                    <a:pt x="29" y="34"/>
                    <a:pt x="25" y="30"/>
                  </a:cubicBezTo>
                  <a:cubicBezTo>
                    <a:pt x="23" y="28"/>
                    <a:pt x="20" y="28"/>
                    <a:pt x="18" y="27"/>
                  </a:cubicBezTo>
                  <a:cubicBezTo>
                    <a:pt x="13" y="23"/>
                    <a:pt x="9" y="20"/>
                    <a:pt x="6" y="15"/>
                  </a:cubicBezTo>
                  <a:cubicBezTo>
                    <a:pt x="4" y="12"/>
                    <a:pt x="3" y="9"/>
                    <a:pt x="2" y="5"/>
                  </a:cubicBezTo>
                  <a:cubicBezTo>
                    <a:pt x="1" y="4"/>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43" name="Freeform 2903">
              <a:extLst>
                <a:ext uri="{FF2B5EF4-FFF2-40B4-BE49-F238E27FC236}">
                  <a16:creationId xmlns:a16="http://schemas.microsoft.com/office/drawing/2014/main" id="{440E03D2-0781-1144-B42D-BB41EF8A83AC}"/>
                </a:ext>
              </a:extLst>
            </p:cNvPr>
            <p:cNvSpPr>
              <a:spLocks noChangeAspect="1"/>
            </p:cNvSpPr>
            <p:nvPr/>
          </p:nvSpPr>
          <p:spPr bwMode="auto">
            <a:xfrm>
              <a:off x="6693942" y="4466386"/>
              <a:ext cx="27756" cy="22205"/>
            </a:xfrm>
            <a:custGeom>
              <a:avLst/>
              <a:gdLst>
                <a:gd name="T0" fmla="*/ 2 w 17"/>
                <a:gd name="T1" fmla="*/ 1 h 13"/>
                <a:gd name="T2" fmla="*/ 13 w 17"/>
                <a:gd name="T3" fmla="*/ 5 h 13"/>
                <a:gd name="T4" fmla="*/ 13 w 17"/>
                <a:gd name="T5" fmla="*/ 11 h 13"/>
                <a:gd name="T6" fmla="*/ 20 w 17"/>
                <a:gd name="T7" fmla="*/ 14 h 13"/>
                <a:gd name="T8" fmla="*/ 18 w 17"/>
                <a:gd name="T9" fmla="*/ 16 h 13"/>
                <a:gd name="T10" fmla="*/ 8 w 17"/>
                <a:gd name="T11" fmla="*/ 14 h 13"/>
                <a:gd name="T12" fmla="*/ 7 w 17"/>
                <a:gd name="T13" fmla="*/ 6 h 13"/>
                <a:gd name="T14" fmla="*/ 2 w 17"/>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2" y="1"/>
                  </a:moveTo>
                  <a:cubicBezTo>
                    <a:pt x="5" y="0"/>
                    <a:pt x="8" y="2"/>
                    <a:pt x="11" y="4"/>
                  </a:cubicBezTo>
                  <a:cubicBezTo>
                    <a:pt x="12" y="5"/>
                    <a:pt x="10" y="8"/>
                    <a:pt x="11" y="9"/>
                  </a:cubicBezTo>
                  <a:cubicBezTo>
                    <a:pt x="12" y="10"/>
                    <a:pt x="15" y="9"/>
                    <a:pt x="17" y="11"/>
                  </a:cubicBezTo>
                  <a:cubicBezTo>
                    <a:pt x="17" y="11"/>
                    <a:pt x="16" y="13"/>
                    <a:pt x="15" y="13"/>
                  </a:cubicBezTo>
                  <a:cubicBezTo>
                    <a:pt x="12" y="13"/>
                    <a:pt x="9" y="12"/>
                    <a:pt x="7" y="11"/>
                  </a:cubicBezTo>
                  <a:cubicBezTo>
                    <a:pt x="6" y="9"/>
                    <a:pt x="7" y="6"/>
                    <a:pt x="6" y="5"/>
                  </a:cubicBezTo>
                  <a:cubicBezTo>
                    <a:pt x="5" y="3"/>
                    <a:pt x="0"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44" name="Freeform 2904">
              <a:extLst>
                <a:ext uri="{FF2B5EF4-FFF2-40B4-BE49-F238E27FC236}">
                  <a16:creationId xmlns:a16="http://schemas.microsoft.com/office/drawing/2014/main" id="{2F38FE0E-718A-9541-9499-EFFD67F8F35E}"/>
                </a:ext>
              </a:extLst>
            </p:cNvPr>
            <p:cNvSpPr>
              <a:spLocks noChangeAspect="1"/>
            </p:cNvSpPr>
            <p:nvPr/>
          </p:nvSpPr>
          <p:spPr bwMode="auto">
            <a:xfrm>
              <a:off x="6687003" y="4459447"/>
              <a:ext cx="6939" cy="11102"/>
            </a:xfrm>
            <a:custGeom>
              <a:avLst/>
              <a:gdLst>
                <a:gd name="T0" fmla="*/ 3 w 4"/>
                <a:gd name="T1" fmla="*/ 0 h 6"/>
                <a:gd name="T2" fmla="*/ 5 w 4"/>
                <a:gd name="T3" fmla="*/ 3 h 6"/>
                <a:gd name="T4" fmla="*/ 3 w 4"/>
                <a:gd name="T5" fmla="*/ 7 h 6"/>
                <a:gd name="T6" fmla="*/ 0 w 4"/>
                <a:gd name="T7" fmla="*/ 4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3"/>
                    <a:pt x="3" y="5"/>
                    <a:pt x="2" y="5"/>
                  </a:cubicBezTo>
                  <a:cubicBezTo>
                    <a:pt x="1" y="6"/>
                    <a:pt x="0" y="4"/>
                    <a:pt x="0" y="3"/>
                  </a:cubicBezTo>
                  <a:cubicBezTo>
                    <a:pt x="0" y="2"/>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45" name="Freeform 2905">
              <a:extLst>
                <a:ext uri="{FF2B5EF4-FFF2-40B4-BE49-F238E27FC236}">
                  <a16:creationId xmlns:a16="http://schemas.microsoft.com/office/drawing/2014/main" id="{D025F0E3-01E3-2243-AD2E-04003B2CF63F}"/>
                </a:ext>
              </a:extLst>
            </p:cNvPr>
            <p:cNvSpPr>
              <a:spLocks noChangeAspect="1"/>
            </p:cNvSpPr>
            <p:nvPr/>
          </p:nvSpPr>
          <p:spPr bwMode="auto">
            <a:xfrm>
              <a:off x="6763331" y="4542715"/>
              <a:ext cx="38858" cy="40247"/>
            </a:xfrm>
            <a:custGeom>
              <a:avLst/>
              <a:gdLst>
                <a:gd name="T0" fmla="*/ 13 w 23"/>
                <a:gd name="T1" fmla="*/ 1 h 24"/>
                <a:gd name="T2" fmla="*/ 18 w 23"/>
                <a:gd name="T3" fmla="*/ 17 h 24"/>
                <a:gd name="T4" fmla="*/ 24 w 23"/>
                <a:gd name="T5" fmla="*/ 21 h 24"/>
                <a:gd name="T6" fmla="*/ 26 w 23"/>
                <a:gd name="T7" fmla="*/ 29 h 24"/>
                <a:gd name="T8" fmla="*/ 12 w 23"/>
                <a:gd name="T9" fmla="*/ 21 h 24"/>
                <a:gd name="T10" fmla="*/ 10 w 23"/>
                <a:gd name="T11" fmla="*/ 12 h 24"/>
                <a:gd name="T12" fmla="*/ 0 w 23"/>
                <a:gd name="T13" fmla="*/ 11 h 24"/>
                <a:gd name="T14" fmla="*/ 6 w 23"/>
                <a:gd name="T15" fmla="*/ 4 h 24"/>
                <a:gd name="T16" fmla="*/ 11 w 23"/>
                <a:gd name="T17" fmla="*/ 4 h 24"/>
                <a:gd name="T18" fmla="*/ 13 w 2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1" y="1"/>
                  </a:moveTo>
                  <a:cubicBezTo>
                    <a:pt x="13" y="5"/>
                    <a:pt x="13" y="10"/>
                    <a:pt x="15" y="14"/>
                  </a:cubicBezTo>
                  <a:cubicBezTo>
                    <a:pt x="16" y="16"/>
                    <a:pt x="20" y="15"/>
                    <a:pt x="20" y="17"/>
                  </a:cubicBezTo>
                  <a:cubicBezTo>
                    <a:pt x="22" y="19"/>
                    <a:pt x="23" y="24"/>
                    <a:pt x="21" y="24"/>
                  </a:cubicBezTo>
                  <a:cubicBezTo>
                    <a:pt x="17" y="24"/>
                    <a:pt x="13" y="20"/>
                    <a:pt x="10" y="17"/>
                  </a:cubicBezTo>
                  <a:cubicBezTo>
                    <a:pt x="9" y="16"/>
                    <a:pt x="10" y="12"/>
                    <a:pt x="8" y="10"/>
                  </a:cubicBezTo>
                  <a:cubicBezTo>
                    <a:pt x="6" y="8"/>
                    <a:pt x="1" y="11"/>
                    <a:pt x="0" y="9"/>
                  </a:cubicBezTo>
                  <a:cubicBezTo>
                    <a:pt x="0" y="6"/>
                    <a:pt x="3" y="4"/>
                    <a:pt x="5" y="3"/>
                  </a:cubicBezTo>
                  <a:cubicBezTo>
                    <a:pt x="6" y="2"/>
                    <a:pt x="8" y="4"/>
                    <a:pt x="9" y="3"/>
                  </a:cubicBezTo>
                  <a:cubicBezTo>
                    <a:pt x="10" y="3"/>
                    <a:pt x="11" y="0"/>
                    <a:pt x="1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46" name="Freeform 2906">
              <a:extLst>
                <a:ext uri="{FF2B5EF4-FFF2-40B4-BE49-F238E27FC236}">
                  <a16:creationId xmlns:a16="http://schemas.microsoft.com/office/drawing/2014/main" id="{CF3D213E-CE39-6E4A-B7F8-4D382F7B4EBF}"/>
                </a:ext>
              </a:extLst>
            </p:cNvPr>
            <p:cNvSpPr>
              <a:spLocks noChangeAspect="1"/>
            </p:cNvSpPr>
            <p:nvPr/>
          </p:nvSpPr>
          <p:spPr bwMode="auto">
            <a:xfrm>
              <a:off x="6816069" y="4566308"/>
              <a:ext cx="18042" cy="22205"/>
            </a:xfrm>
            <a:custGeom>
              <a:avLst/>
              <a:gdLst>
                <a:gd name="T0" fmla="*/ 4 w 11"/>
                <a:gd name="T1" fmla="*/ 2 h 13"/>
                <a:gd name="T2" fmla="*/ 12 w 11"/>
                <a:gd name="T3" fmla="*/ 7 h 13"/>
                <a:gd name="T4" fmla="*/ 6 w 11"/>
                <a:gd name="T5" fmla="*/ 15 h 13"/>
                <a:gd name="T6" fmla="*/ 5 w 11"/>
                <a:gd name="T7" fmla="*/ 11 h 13"/>
                <a:gd name="T8" fmla="*/ 1 w 11"/>
                <a:gd name="T9" fmla="*/ 15 h 13"/>
                <a:gd name="T10" fmla="*/ 4 w 11"/>
                <a:gd name="T11" fmla="*/ 2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3" y="2"/>
                  </a:moveTo>
                  <a:cubicBezTo>
                    <a:pt x="5" y="0"/>
                    <a:pt x="9" y="3"/>
                    <a:pt x="10" y="6"/>
                  </a:cubicBezTo>
                  <a:cubicBezTo>
                    <a:pt x="11" y="9"/>
                    <a:pt x="8" y="11"/>
                    <a:pt x="5" y="12"/>
                  </a:cubicBezTo>
                  <a:cubicBezTo>
                    <a:pt x="4" y="13"/>
                    <a:pt x="5" y="10"/>
                    <a:pt x="4" y="9"/>
                  </a:cubicBezTo>
                  <a:cubicBezTo>
                    <a:pt x="3" y="9"/>
                    <a:pt x="1" y="13"/>
                    <a:pt x="1" y="12"/>
                  </a:cubicBezTo>
                  <a:cubicBezTo>
                    <a:pt x="0" y="8"/>
                    <a:pt x="0" y="3"/>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47" name="Freeform 2907">
              <a:extLst>
                <a:ext uri="{FF2B5EF4-FFF2-40B4-BE49-F238E27FC236}">
                  <a16:creationId xmlns:a16="http://schemas.microsoft.com/office/drawing/2014/main" id="{5DB88A49-414F-1D47-A902-0A92A6A94242}"/>
                </a:ext>
              </a:extLst>
            </p:cNvPr>
            <p:cNvSpPr>
              <a:spLocks noChangeAspect="1"/>
            </p:cNvSpPr>
            <p:nvPr/>
          </p:nvSpPr>
          <p:spPr bwMode="auto">
            <a:xfrm>
              <a:off x="6559325" y="4440020"/>
              <a:ext cx="20817" cy="15266"/>
            </a:xfrm>
            <a:custGeom>
              <a:avLst/>
              <a:gdLst>
                <a:gd name="T0" fmla="*/ 5 w 13"/>
                <a:gd name="T1" fmla="*/ 0 h 9"/>
                <a:gd name="T2" fmla="*/ 10 w 13"/>
                <a:gd name="T3" fmla="*/ 6 h 9"/>
                <a:gd name="T4" fmla="*/ 15 w 13"/>
                <a:gd name="T5" fmla="*/ 7 h 9"/>
                <a:gd name="T6" fmla="*/ 12 w 13"/>
                <a:gd name="T7" fmla="*/ 11 h 9"/>
                <a:gd name="T8" fmla="*/ 7 w 13"/>
                <a:gd name="T9" fmla="*/ 7 h 9"/>
                <a:gd name="T10" fmla="*/ 0 w 13"/>
                <a:gd name="T11" fmla="*/ 5 h 9"/>
                <a:gd name="T12" fmla="*/ 5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0"/>
                  </a:moveTo>
                  <a:cubicBezTo>
                    <a:pt x="6" y="0"/>
                    <a:pt x="7" y="4"/>
                    <a:pt x="9" y="5"/>
                  </a:cubicBezTo>
                  <a:cubicBezTo>
                    <a:pt x="10" y="6"/>
                    <a:pt x="12" y="5"/>
                    <a:pt x="13" y="6"/>
                  </a:cubicBezTo>
                  <a:cubicBezTo>
                    <a:pt x="13" y="7"/>
                    <a:pt x="12" y="9"/>
                    <a:pt x="10" y="9"/>
                  </a:cubicBezTo>
                  <a:cubicBezTo>
                    <a:pt x="9" y="9"/>
                    <a:pt x="8" y="6"/>
                    <a:pt x="6" y="6"/>
                  </a:cubicBezTo>
                  <a:cubicBezTo>
                    <a:pt x="4" y="5"/>
                    <a:pt x="1" y="6"/>
                    <a:pt x="0" y="4"/>
                  </a:cubicBezTo>
                  <a:cubicBezTo>
                    <a:pt x="0" y="3"/>
                    <a:pt x="2" y="0"/>
                    <a:pt x="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48" name="Freeform 2908">
              <a:extLst>
                <a:ext uri="{FF2B5EF4-FFF2-40B4-BE49-F238E27FC236}">
                  <a16:creationId xmlns:a16="http://schemas.microsoft.com/office/drawing/2014/main" id="{89CCCF38-9984-3445-B94B-5CB42DF12396}"/>
                </a:ext>
              </a:extLst>
            </p:cNvPr>
            <p:cNvSpPr>
              <a:spLocks noChangeAspect="1"/>
            </p:cNvSpPr>
            <p:nvPr/>
          </p:nvSpPr>
          <p:spPr bwMode="auto">
            <a:xfrm>
              <a:off x="6589855" y="4471937"/>
              <a:ext cx="22205" cy="27756"/>
            </a:xfrm>
            <a:custGeom>
              <a:avLst/>
              <a:gdLst>
                <a:gd name="T0" fmla="*/ 7 w 13"/>
                <a:gd name="T1" fmla="*/ 1 h 17"/>
                <a:gd name="T2" fmla="*/ 14 w 13"/>
                <a:gd name="T3" fmla="*/ 9 h 17"/>
                <a:gd name="T4" fmla="*/ 12 w 13"/>
                <a:gd name="T5" fmla="*/ 19 h 17"/>
                <a:gd name="T6" fmla="*/ 7 w 13"/>
                <a:gd name="T7" fmla="*/ 12 h 17"/>
                <a:gd name="T8" fmla="*/ 0 w 13"/>
                <a:gd name="T9" fmla="*/ 2 h 17"/>
                <a:gd name="T10" fmla="*/ 6 w 13"/>
                <a:gd name="T11" fmla="*/ 2 h 17"/>
                <a:gd name="T12" fmla="*/ 7 w 13"/>
                <a:gd name="T13" fmla="*/ 1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6" y="1"/>
                  </a:moveTo>
                  <a:cubicBezTo>
                    <a:pt x="9" y="2"/>
                    <a:pt x="11" y="5"/>
                    <a:pt x="11" y="8"/>
                  </a:cubicBezTo>
                  <a:cubicBezTo>
                    <a:pt x="12" y="10"/>
                    <a:pt x="13" y="15"/>
                    <a:pt x="10" y="16"/>
                  </a:cubicBezTo>
                  <a:cubicBezTo>
                    <a:pt x="8" y="17"/>
                    <a:pt x="7" y="12"/>
                    <a:pt x="6" y="10"/>
                  </a:cubicBezTo>
                  <a:cubicBezTo>
                    <a:pt x="4" y="7"/>
                    <a:pt x="1" y="5"/>
                    <a:pt x="0" y="2"/>
                  </a:cubicBezTo>
                  <a:cubicBezTo>
                    <a:pt x="0" y="1"/>
                    <a:pt x="3" y="2"/>
                    <a:pt x="5" y="2"/>
                  </a:cubicBezTo>
                  <a:cubicBezTo>
                    <a:pt x="5" y="2"/>
                    <a:pt x="6" y="0"/>
                    <a:pt x="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49" name="Freeform 2909">
              <a:extLst>
                <a:ext uri="{FF2B5EF4-FFF2-40B4-BE49-F238E27FC236}">
                  <a16:creationId xmlns:a16="http://schemas.microsoft.com/office/drawing/2014/main" id="{EA7384ED-88FA-8D47-ADF6-0EB3CF540818}"/>
                </a:ext>
              </a:extLst>
            </p:cNvPr>
            <p:cNvSpPr>
              <a:spLocks noChangeAspect="1"/>
            </p:cNvSpPr>
            <p:nvPr/>
          </p:nvSpPr>
          <p:spPr bwMode="auto">
            <a:xfrm>
              <a:off x="6625938" y="4531613"/>
              <a:ext cx="13878" cy="22205"/>
            </a:xfrm>
            <a:custGeom>
              <a:avLst/>
              <a:gdLst>
                <a:gd name="T0" fmla="*/ 1 w 9"/>
                <a:gd name="T1" fmla="*/ 1 h 13"/>
                <a:gd name="T2" fmla="*/ 9 w 9"/>
                <a:gd name="T3" fmla="*/ 12 h 13"/>
                <a:gd name="T4" fmla="*/ 8 w 9"/>
                <a:gd name="T5" fmla="*/ 15 h 13"/>
                <a:gd name="T6" fmla="*/ 2 w 9"/>
                <a:gd name="T7" fmla="*/ 10 h 13"/>
                <a:gd name="T8" fmla="*/ 1 w 9"/>
                <a:gd name="T9" fmla="*/ 4 h 13"/>
                <a:gd name="T10" fmla="*/ 1 w 9"/>
                <a:gd name="T11" fmla="*/ 1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1" y="1"/>
                  </a:moveTo>
                  <a:cubicBezTo>
                    <a:pt x="4" y="3"/>
                    <a:pt x="6" y="7"/>
                    <a:pt x="8" y="10"/>
                  </a:cubicBezTo>
                  <a:cubicBezTo>
                    <a:pt x="9" y="11"/>
                    <a:pt x="8" y="13"/>
                    <a:pt x="7" y="12"/>
                  </a:cubicBezTo>
                  <a:cubicBezTo>
                    <a:pt x="5" y="12"/>
                    <a:pt x="4" y="10"/>
                    <a:pt x="2" y="8"/>
                  </a:cubicBezTo>
                  <a:cubicBezTo>
                    <a:pt x="1" y="7"/>
                    <a:pt x="1" y="5"/>
                    <a:pt x="1" y="3"/>
                  </a:cubicBezTo>
                  <a:cubicBezTo>
                    <a:pt x="0" y="2"/>
                    <a:pt x="0"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50" name="Oval 2910">
              <a:extLst>
                <a:ext uri="{FF2B5EF4-FFF2-40B4-BE49-F238E27FC236}">
                  <a16:creationId xmlns:a16="http://schemas.microsoft.com/office/drawing/2014/main" id="{057E0D54-5B7E-8742-B0FD-3725F545C02E}"/>
                </a:ext>
              </a:extLst>
            </p:cNvPr>
            <p:cNvSpPr>
              <a:spLocks noChangeAspect="1" noChangeArrowheads="1"/>
            </p:cNvSpPr>
            <p:nvPr/>
          </p:nvSpPr>
          <p:spPr bwMode="auto">
            <a:xfrm>
              <a:off x="6746678" y="4517735"/>
              <a:ext cx="6939" cy="6939"/>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451" name="Freeform 2911">
              <a:extLst>
                <a:ext uri="{FF2B5EF4-FFF2-40B4-BE49-F238E27FC236}">
                  <a16:creationId xmlns:a16="http://schemas.microsoft.com/office/drawing/2014/main" id="{5EE286CE-BB94-EB43-8626-0FC7906BC566}"/>
                </a:ext>
              </a:extLst>
            </p:cNvPr>
            <p:cNvSpPr>
              <a:spLocks noChangeAspect="1"/>
            </p:cNvSpPr>
            <p:nvPr/>
          </p:nvSpPr>
          <p:spPr bwMode="auto">
            <a:xfrm>
              <a:off x="6659246" y="4578797"/>
              <a:ext cx="8327" cy="11102"/>
            </a:xfrm>
            <a:custGeom>
              <a:avLst/>
              <a:gdLst>
                <a:gd name="T0" fmla="*/ 5 w 5"/>
                <a:gd name="T1" fmla="*/ 3 h 7"/>
                <a:gd name="T2" fmla="*/ 5 w 5"/>
                <a:gd name="T3" fmla="*/ 7 h 7"/>
                <a:gd name="T4" fmla="*/ 1 w 5"/>
                <a:gd name="T5" fmla="*/ 5 h 7"/>
                <a:gd name="T6" fmla="*/ 1 w 5"/>
                <a:gd name="T7" fmla="*/ 0 h 7"/>
                <a:gd name="T8" fmla="*/ 5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4" y="4"/>
                    <a:pt x="5" y="6"/>
                    <a:pt x="4" y="6"/>
                  </a:cubicBezTo>
                  <a:cubicBezTo>
                    <a:pt x="3" y="7"/>
                    <a:pt x="2" y="5"/>
                    <a:pt x="1" y="4"/>
                  </a:cubicBezTo>
                  <a:cubicBezTo>
                    <a:pt x="1" y="3"/>
                    <a:pt x="0" y="1"/>
                    <a:pt x="1" y="0"/>
                  </a:cubicBezTo>
                  <a:cubicBezTo>
                    <a:pt x="2" y="0"/>
                    <a:pt x="3" y="2"/>
                    <a:pt x="4"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52" name="Freeform 2912">
              <a:extLst>
                <a:ext uri="{FF2B5EF4-FFF2-40B4-BE49-F238E27FC236}">
                  <a16:creationId xmlns:a16="http://schemas.microsoft.com/office/drawing/2014/main" id="{8AB0C897-D1EE-6C49-933F-B3E32A734C0F}"/>
                </a:ext>
              </a:extLst>
            </p:cNvPr>
            <p:cNvSpPr>
              <a:spLocks noChangeAspect="1"/>
            </p:cNvSpPr>
            <p:nvPr/>
          </p:nvSpPr>
          <p:spPr bwMode="auto">
            <a:xfrm>
              <a:off x="6650920" y="4566310"/>
              <a:ext cx="8327" cy="9715"/>
            </a:xfrm>
            <a:custGeom>
              <a:avLst/>
              <a:gdLst>
                <a:gd name="T0" fmla="*/ 5 w 5"/>
                <a:gd name="T1" fmla="*/ 4 h 6"/>
                <a:gd name="T2" fmla="*/ 5 w 5"/>
                <a:gd name="T3" fmla="*/ 7 h 6"/>
                <a:gd name="T4" fmla="*/ 2 w 5"/>
                <a:gd name="T5" fmla="*/ 5 h 6"/>
                <a:gd name="T6" fmla="*/ 1 w 5"/>
                <a:gd name="T7" fmla="*/ 1 h 6"/>
                <a:gd name="T8" fmla="*/ 5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5"/>
                    <a:pt x="2" y="4"/>
                  </a:cubicBezTo>
                  <a:cubicBezTo>
                    <a:pt x="1" y="3"/>
                    <a:pt x="0" y="1"/>
                    <a:pt x="1" y="1"/>
                  </a:cubicBezTo>
                  <a:cubicBezTo>
                    <a:pt x="2" y="0"/>
                    <a:pt x="3" y="2"/>
                    <a:pt x="4"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53" name="Freeform 2913">
              <a:extLst>
                <a:ext uri="{FF2B5EF4-FFF2-40B4-BE49-F238E27FC236}">
                  <a16:creationId xmlns:a16="http://schemas.microsoft.com/office/drawing/2014/main" id="{517B4B3E-86D9-F94D-A30A-DD8FF9461943}"/>
                </a:ext>
              </a:extLst>
            </p:cNvPr>
            <p:cNvSpPr>
              <a:spLocks noChangeAspect="1"/>
            </p:cNvSpPr>
            <p:nvPr/>
          </p:nvSpPr>
          <p:spPr bwMode="auto">
            <a:xfrm>
              <a:off x="6643981" y="4559368"/>
              <a:ext cx="6939" cy="6939"/>
            </a:xfrm>
            <a:custGeom>
              <a:avLst/>
              <a:gdLst>
                <a:gd name="T0" fmla="*/ 4 w 4"/>
                <a:gd name="T1" fmla="*/ 3 h 4"/>
                <a:gd name="T2" fmla="*/ 4 w 4"/>
                <a:gd name="T3" fmla="*/ 5 h 4"/>
                <a:gd name="T4" fmla="*/ 1 w 4"/>
                <a:gd name="T5" fmla="*/ 4 h 4"/>
                <a:gd name="T6" fmla="*/ 1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2" y="4"/>
                    <a:pt x="1" y="3"/>
                    <a:pt x="1" y="3"/>
                  </a:cubicBezTo>
                  <a:cubicBezTo>
                    <a:pt x="1" y="2"/>
                    <a:pt x="0" y="0"/>
                    <a:pt x="1" y="0"/>
                  </a:cubicBezTo>
                  <a:cubicBezTo>
                    <a:pt x="2"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54" name="Freeform 2914">
              <a:extLst>
                <a:ext uri="{FF2B5EF4-FFF2-40B4-BE49-F238E27FC236}">
                  <a16:creationId xmlns:a16="http://schemas.microsoft.com/office/drawing/2014/main" id="{C68B9C6D-BD7C-2A45-919A-6D7DB310743F}"/>
                </a:ext>
              </a:extLst>
            </p:cNvPr>
            <p:cNvSpPr>
              <a:spLocks noChangeAspect="1"/>
            </p:cNvSpPr>
            <p:nvPr/>
          </p:nvSpPr>
          <p:spPr bwMode="auto">
            <a:xfrm>
              <a:off x="6595407" y="4455284"/>
              <a:ext cx="5551" cy="4164"/>
            </a:xfrm>
            <a:custGeom>
              <a:avLst/>
              <a:gdLst>
                <a:gd name="T0" fmla="*/ 3 w 3"/>
                <a:gd name="T1" fmla="*/ 1 h 3"/>
                <a:gd name="T2" fmla="*/ 4 w 3"/>
                <a:gd name="T3" fmla="*/ 3 h 3"/>
                <a:gd name="T4" fmla="*/ 1 w 3"/>
                <a:gd name="T5" fmla="*/ 2 h 3"/>
                <a:gd name="T6" fmla="*/ 0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3"/>
                    <a:pt x="3" y="3"/>
                  </a:cubicBezTo>
                  <a:cubicBezTo>
                    <a:pt x="2" y="3"/>
                    <a:pt x="1" y="3"/>
                    <a:pt x="1" y="2"/>
                  </a:cubicBezTo>
                  <a:cubicBezTo>
                    <a:pt x="0" y="2"/>
                    <a:pt x="0" y="1"/>
                    <a:pt x="0" y="0"/>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55" name="Freeform 2915">
              <a:extLst>
                <a:ext uri="{FF2B5EF4-FFF2-40B4-BE49-F238E27FC236}">
                  <a16:creationId xmlns:a16="http://schemas.microsoft.com/office/drawing/2014/main" id="{345B12C2-EC20-BD45-95BF-1E8CFC765E2C}"/>
                </a:ext>
              </a:extLst>
            </p:cNvPr>
            <p:cNvSpPr>
              <a:spLocks noChangeAspect="1"/>
            </p:cNvSpPr>
            <p:nvPr/>
          </p:nvSpPr>
          <p:spPr bwMode="auto">
            <a:xfrm>
              <a:off x="6753617" y="4508019"/>
              <a:ext cx="1388" cy="5551"/>
            </a:xfrm>
            <a:custGeom>
              <a:avLst/>
              <a:gdLst>
                <a:gd name="T0" fmla="*/ 1 w 1"/>
                <a:gd name="T1" fmla="*/ 3 h 3"/>
                <a:gd name="T2" fmla="*/ 0 w 1"/>
                <a:gd name="T3" fmla="*/ 4 h 3"/>
                <a:gd name="T4" fmla="*/ 0 w 1"/>
                <a:gd name="T5" fmla="*/ 3 h 3"/>
                <a:gd name="T6" fmla="*/ 1 w 1"/>
                <a:gd name="T7" fmla="*/ 1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56" name="Freeform 2916">
              <a:extLst>
                <a:ext uri="{FF2B5EF4-FFF2-40B4-BE49-F238E27FC236}">
                  <a16:creationId xmlns:a16="http://schemas.microsoft.com/office/drawing/2014/main" id="{0A8430C0-FD7C-AA46-AE61-494CCD98AB2D}"/>
                </a:ext>
              </a:extLst>
            </p:cNvPr>
            <p:cNvSpPr>
              <a:spLocks noChangeAspect="1"/>
            </p:cNvSpPr>
            <p:nvPr/>
          </p:nvSpPr>
          <p:spPr bwMode="auto">
            <a:xfrm>
              <a:off x="6752230" y="4483040"/>
              <a:ext cx="2776" cy="5551"/>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57" name="Freeform 2917">
              <a:extLst>
                <a:ext uri="{FF2B5EF4-FFF2-40B4-BE49-F238E27FC236}">
                  <a16:creationId xmlns:a16="http://schemas.microsoft.com/office/drawing/2014/main" id="{1CC54350-C23F-DA43-9780-274A22B2A2C4}"/>
                </a:ext>
              </a:extLst>
            </p:cNvPr>
            <p:cNvSpPr>
              <a:spLocks noChangeAspect="1"/>
            </p:cNvSpPr>
            <p:nvPr/>
          </p:nvSpPr>
          <p:spPr bwMode="auto">
            <a:xfrm>
              <a:off x="6743901" y="4480266"/>
              <a:ext cx="4164" cy="2776"/>
            </a:xfrm>
            <a:custGeom>
              <a:avLst/>
              <a:gdLst>
                <a:gd name="T0" fmla="*/ 1 w 3"/>
                <a:gd name="T1" fmla="*/ 2 h 2"/>
                <a:gd name="T2" fmla="*/ 0 w 3"/>
                <a:gd name="T3" fmla="*/ 2 h 2"/>
                <a:gd name="T4" fmla="*/ 1 w 3"/>
                <a:gd name="T5" fmla="*/ 1 h 2"/>
                <a:gd name="T6" fmla="*/ 2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1" y="2"/>
                    <a:pt x="0" y="2"/>
                  </a:cubicBezTo>
                  <a:cubicBezTo>
                    <a:pt x="0" y="1"/>
                    <a:pt x="1" y="1"/>
                    <a:pt x="1" y="1"/>
                  </a:cubicBezTo>
                  <a:cubicBezTo>
                    <a:pt x="1" y="1"/>
                    <a:pt x="2" y="0"/>
                    <a:pt x="2" y="1"/>
                  </a:cubicBezTo>
                  <a:cubicBezTo>
                    <a:pt x="3"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58" name="Freeform 2918">
              <a:extLst>
                <a:ext uri="{FF2B5EF4-FFF2-40B4-BE49-F238E27FC236}">
                  <a16:creationId xmlns:a16="http://schemas.microsoft.com/office/drawing/2014/main" id="{CCC3515C-8E30-8943-BD20-62AB53F4CDD9}"/>
                </a:ext>
              </a:extLst>
            </p:cNvPr>
            <p:cNvSpPr>
              <a:spLocks noChangeAspect="1"/>
            </p:cNvSpPr>
            <p:nvPr/>
          </p:nvSpPr>
          <p:spPr bwMode="auto">
            <a:xfrm>
              <a:off x="6742513" y="4487205"/>
              <a:ext cx="4164" cy="2776"/>
            </a:xfrm>
            <a:custGeom>
              <a:avLst/>
              <a:gdLst>
                <a:gd name="T0" fmla="*/ 2 w 3"/>
                <a:gd name="T1" fmla="*/ 2 h 2"/>
                <a:gd name="T2" fmla="*/ 1 w 3"/>
                <a:gd name="T3" fmla="*/ 2 h 2"/>
                <a:gd name="T4" fmla="*/ 1 w 3"/>
                <a:gd name="T5" fmla="*/ 1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2" y="0"/>
                    <a:pt x="3" y="1"/>
                  </a:cubicBezTo>
                  <a:cubicBezTo>
                    <a:pt x="3"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59" name="Freeform 2919">
              <a:extLst>
                <a:ext uri="{FF2B5EF4-FFF2-40B4-BE49-F238E27FC236}">
                  <a16:creationId xmlns:a16="http://schemas.microsoft.com/office/drawing/2014/main" id="{9BAC7C71-C2D6-534A-A7EB-C20D2FD81045}"/>
                </a:ext>
              </a:extLst>
            </p:cNvPr>
            <p:cNvSpPr>
              <a:spLocks noChangeAspect="1"/>
            </p:cNvSpPr>
            <p:nvPr/>
          </p:nvSpPr>
          <p:spPr bwMode="auto">
            <a:xfrm>
              <a:off x="6620388" y="4467775"/>
              <a:ext cx="2776" cy="5551"/>
            </a:xfrm>
            <a:custGeom>
              <a:avLst/>
              <a:gdLst>
                <a:gd name="T0" fmla="*/ 2 w 2"/>
                <a:gd name="T1" fmla="*/ 1 h 3"/>
                <a:gd name="T2" fmla="*/ 2 w 2"/>
                <a:gd name="T3" fmla="*/ 4 h 3"/>
                <a:gd name="T4" fmla="*/ 1 w 2"/>
                <a:gd name="T5" fmla="*/ 3 h 3"/>
                <a:gd name="T6" fmla="*/ 0 w 2"/>
                <a:gd name="T7" fmla="*/ 1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2"/>
                    <a:pt x="1" y="2"/>
                  </a:cubicBezTo>
                  <a:cubicBezTo>
                    <a:pt x="0" y="2"/>
                    <a:pt x="0" y="1"/>
                    <a:pt x="0" y="1"/>
                  </a:cubicBezTo>
                  <a:cubicBezTo>
                    <a:pt x="1" y="0"/>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60" name="Freeform 2920">
              <a:extLst>
                <a:ext uri="{FF2B5EF4-FFF2-40B4-BE49-F238E27FC236}">
                  <a16:creationId xmlns:a16="http://schemas.microsoft.com/office/drawing/2014/main" id="{0DEACA1A-8626-8A43-8362-1FB5E009E240}"/>
                </a:ext>
              </a:extLst>
            </p:cNvPr>
            <p:cNvSpPr>
              <a:spLocks noChangeAspect="1"/>
            </p:cNvSpPr>
            <p:nvPr/>
          </p:nvSpPr>
          <p:spPr bwMode="auto">
            <a:xfrm>
              <a:off x="6592631" y="4456674"/>
              <a:ext cx="1388" cy="2776"/>
            </a:xfrm>
            <a:custGeom>
              <a:avLst/>
              <a:gdLst>
                <a:gd name="T0" fmla="*/ 1 w 1"/>
                <a:gd name="T1" fmla="*/ 1 h 2"/>
                <a:gd name="T2" fmla="*/ 1 w 1"/>
                <a:gd name="T3" fmla="*/ 2 h 2"/>
                <a:gd name="T4" fmla="*/ 0 w 1"/>
                <a:gd name="T5" fmla="*/ 2 h 2"/>
                <a:gd name="T6" fmla="*/ 0 w 1"/>
                <a:gd name="T7" fmla="*/ 1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1" y="2"/>
                    <a:pt x="0" y="2"/>
                    <a:pt x="0" y="2"/>
                  </a:cubicBezTo>
                  <a:cubicBezTo>
                    <a:pt x="0" y="1"/>
                    <a:pt x="0" y="1"/>
                    <a:pt x="0" y="1"/>
                  </a:cubicBezTo>
                  <a:cubicBezTo>
                    <a:pt x="0"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61" name="Freeform 2921">
              <a:extLst>
                <a:ext uri="{FF2B5EF4-FFF2-40B4-BE49-F238E27FC236}">
                  <a16:creationId xmlns:a16="http://schemas.microsoft.com/office/drawing/2014/main" id="{8E7308F1-96B8-004D-9FD4-B85FF6D0D03C}"/>
                </a:ext>
              </a:extLst>
            </p:cNvPr>
            <p:cNvSpPr>
              <a:spLocks noChangeAspect="1"/>
            </p:cNvSpPr>
            <p:nvPr/>
          </p:nvSpPr>
          <p:spPr bwMode="auto">
            <a:xfrm>
              <a:off x="6580143" y="4458060"/>
              <a:ext cx="4164" cy="4164"/>
            </a:xfrm>
            <a:custGeom>
              <a:avLst/>
              <a:gdLst>
                <a:gd name="T0" fmla="*/ 2 w 2"/>
                <a:gd name="T1" fmla="*/ 2 h 2"/>
                <a:gd name="T2" fmla="*/ 2 w 2"/>
                <a:gd name="T3" fmla="*/ 3 h 2"/>
                <a:gd name="T4" fmla="*/ 0 w 2"/>
                <a:gd name="T5" fmla="*/ 3 h 2"/>
                <a:gd name="T6" fmla="*/ 0 w 2"/>
                <a:gd name="T7" fmla="*/ 2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1"/>
                    <a:pt x="2" y="2"/>
                    <a:pt x="1" y="2"/>
                  </a:cubicBezTo>
                  <a:cubicBezTo>
                    <a:pt x="1" y="2"/>
                    <a:pt x="1" y="2"/>
                    <a:pt x="0" y="2"/>
                  </a:cubicBezTo>
                  <a:cubicBezTo>
                    <a:pt x="0" y="1"/>
                    <a:pt x="0" y="1"/>
                    <a:pt x="0" y="1"/>
                  </a:cubicBezTo>
                  <a:cubicBezTo>
                    <a:pt x="1"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62" name="Freeform 2922">
              <a:extLst>
                <a:ext uri="{FF2B5EF4-FFF2-40B4-BE49-F238E27FC236}">
                  <a16:creationId xmlns:a16="http://schemas.microsoft.com/office/drawing/2014/main" id="{962B6DEA-70F4-2948-9ED2-760BC904AEB7}"/>
                </a:ext>
              </a:extLst>
            </p:cNvPr>
            <p:cNvSpPr>
              <a:spLocks noChangeAspect="1"/>
            </p:cNvSpPr>
            <p:nvPr/>
          </p:nvSpPr>
          <p:spPr bwMode="auto">
            <a:xfrm>
              <a:off x="6620388" y="4517735"/>
              <a:ext cx="2776" cy="5551"/>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1" y="1"/>
                    <a:pt x="1" y="0"/>
                    <a:pt x="1" y="1"/>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63" name="Freeform 2923">
              <a:extLst>
                <a:ext uri="{FF2B5EF4-FFF2-40B4-BE49-F238E27FC236}">
                  <a16:creationId xmlns:a16="http://schemas.microsoft.com/office/drawing/2014/main" id="{404CCB50-2217-9445-93C8-8F7D7A07F8BC}"/>
                </a:ext>
              </a:extLst>
            </p:cNvPr>
            <p:cNvSpPr>
              <a:spLocks noChangeAspect="1"/>
            </p:cNvSpPr>
            <p:nvPr/>
          </p:nvSpPr>
          <p:spPr bwMode="auto">
            <a:xfrm>
              <a:off x="6621775" y="4512185"/>
              <a:ext cx="5551" cy="4164"/>
            </a:xfrm>
            <a:custGeom>
              <a:avLst/>
              <a:gdLst>
                <a:gd name="T0" fmla="*/ 3 w 3"/>
                <a:gd name="T1" fmla="*/ 1 h 3"/>
                <a:gd name="T2" fmla="*/ 3 w 3"/>
                <a:gd name="T3" fmla="*/ 2 h 3"/>
                <a:gd name="T4" fmla="*/ 1 w 3"/>
                <a:gd name="T5" fmla="*/ 2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64" name="Freeform 2924">
              <a:extLst>
                <a:ext uri="{FF2B5EF4-FFF2-40B4-BE49-F238E27FC236}">
                  <a16:creationId xmlns:a16="http://schemas.microsoft.com/office/drawing/2014/main" id="{78C16F0C-435E-5842-B0B9-292D7C5CB939}"/>
                </a:ext>
              </a:extLst>
            </p:cNvPr>
            <p:cNvSpPr>
              <a:spLocks noChangeAspect="1"/>
            </p:cNvSpPr>
            <p:nvPr/>
          </p:nvSpPr>
          <p:spPr bwMode="auto">
            <a:xfrm>
              <a:off x="6621775" y="4505246"/>
              <a:ext cx="6939" cy="2776"/>
            </a:xfrm>
            <a:custGeom>
              <a:avLst/>
              <a:gdLst>
                <a:gd name="T0" fmla="*/ 4 w 4"/>
                <a:gd name="T1" fmla="*/ 1 h 2"/>
                <a:gd name="T2" fmla="*/ 5 w 4"/>
                <a:gd name="T3" fmla="*/ 1 h 2"/>
                <a:gd name="T4" fmla="*/ 3 w 4"/>
                <a:gd name="T5" fmla="*/ 2 h 2"/>
                <a:gd name="T6" fmla="*/ 1 w 4"/>
                <a:gd name="T7" fmla="*/ 1 h 2"/>
                <a:gd name="T8" fmla="*/ 4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cubicBezTo>
                    <a:pt x="3" y="1"/>
                    <a:pt x="4" y="1"/>
                    <a:pt x="4" y="1"/>
                  </a:cubicBezTo>
                  <a:cubicBezTo>
                    <a:pt x="4" y="2"/>
                    <a:pt x="3" y="2"/>
                    <a:pt x="2" y="2"/>
                  </a:cubicBezTo>
                  <a:cubicBezTo>
                    <a:pt x="2" y="2"/>
                    <a:pt x="0" y="2"/>
                    <a:pt x="1" y="1"/>
                  </a:cubicBezTo>
                  <a:cubicBezTo>
                    <a:pt x="1" y="0"/>
                    <a:pt x="2"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65" name="Freeform 2925">
              <a:extLst>
                <a:ext uri="{FF2B5EF4-FFF2-40B4-BE49-F238E27FC236}">
                  <a16:creationId xmlns:a16="http://schemas.microsoft.com/office/drawing/2014/main" id="{E0F402BF-39DC-BD40-8D55-D9DC355EB0EB}"/>
                </a:ext>
              </a:extLst>
            </p:cNvPr>
            <p:cNvSpPr>
              <a:spLocks noChangeAspect="1"/>
            </p:cNvSpPr>
            <p:nvPr/>
          </p:nvSpPr>
          <p:spPr bwMode="auto">
            <a:xfrm>
              <a:off x="6730024" y="4471937"/>
              <a:ext cx="13878" cy="6939"/>
            </a:xfrm>
            <a:custGeom>
              <a:avLst/>
              <a:gdLst>
                <a:gd name="T0" fmla="*/ 5 w 8"/>
                <a:gd name="T1" fmla="*/ 5 h 4"/>
                <a:gd name="T2" fmla="*/ 0 w 8"/>
                <a:gd name="T3" fmla="*/ 3 h 4"/>
                <a:gd name="T4" fmla="*/ 6 w 8"/>
                <a:gd name="T5" fmla="*/ 0 h 4"/>
                <a:gd name="T6" fmla="*/ 10 w 8"/>
                <a:gd name="T7" fmla="*/ 3 h 4"/>
                <a:gd name="T8" fmla="*/ 5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cubicBezTo>
                    <a:pt x="3" y="3"/>
                    <a:pt x="1" y="3"/>
                    <a:pt x="0" y="2"/>
                  </a:cubicBezTo>
                  <a:cubicBezTo>
                    <a:pt x="1" y="1"/>
                    <a:pt x="3" y="0"/>
                    <a:pt x="5" y="0"/>
                  </a:cubicBezTo>
                  <a:cubicBezTo>
                    <a:pt x="6" y="0"/>
                    <a:pt x="6" y="1"/>
                    <a:pt x="8" y="2"/>
                  </a:cubicBezTo>
                  <a:cubicBezTo>
                    <a:pt x="6" y="4"/>
                    <a:pt x="5" y="4"/>
                    <a:pt x="4"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66" name="Freeform 2926">
              <a:extLst>
                <a:ext uri="{FF2B5EF4-FFF2-40B4-BE49-F238E27FC236}">
                  <a16:creationId xmlns:a16="http://schemas.microsoft.com/office/drawing/2014/main" id="{F540F587-A168-E44A-A476-86890BF28577}"/>
                </a:ext>
              </a:extLst>
            </p:cNvPr>
            <p:cNvSpPr>
              <a:spLocks noChangeAspect="1"/>
            </p:cNvSpPr>
            <p:nvPr/>
          </p:nvSpPr>
          <p:spPr bwMode="auto">
            <a:xfrm>
              <a:off x="6763331" y="4649576"/>
              <a:ext cx="198456" cy="72166"/>
            </a:xfrm>
            <a:custGeom>
              <a:avLst/>
              <a:gdLst>
                <a:gd name="T0" fmla="*/ 11 w 119"/>
                <a:gd name="T1" fmla="*/ 2 h 43"/>
                <a:gd name="T2" fmla="*/ 25 w 119"/>
                <a:gd name="T3" fmla="*/ 4 h 43"/>
                <a:gd name="T4" fmla="*/ 25 w 119"/>
                <a:gd name="T5" fmla="*/ 1 h 43"/>
                <a:gd name="T6" fmla="*/ 32 w 119"/>
                <a:gd name="T7" fmla="*/ 2 h 43"/>
                <a:gd name="T8" fmla="*/ 38 w 119"/>
                <a:gd name="T9" fmla="*/ 7 h 43"/>
                <a:gd name="T10" fmla="*/ 48 w 119"/>
                <a:gd name="T11" fmla="*/ 8 h 43"/>
                <a:gd name="T12" fmla="*/ 53 w 119"/>
                <a:gd name="T13" fmla="*/ 17 h 43"/>
                <a:gd name="T14" fmla="*/ 83 w 119"/>
                <a:gd name="T15" fmla="*/ 19 h 43"/>
                <a:gd name="T16" fmla="*/ 85 w 119"/>
                <a:gd name="T17" fmla="*/ 12 h 43"/>
                <a:gd name="T18" fmla="*/ 97 w 119"/>
                <a:gd name="T19" fmla="*/ 16 h 43"/>
                <a:gd name="T20" fmla="*/ 111 w 119"/>
                <a:gd name="T21" fmla="*/ 21 h 43"/>
                <a:gd name="T22" fmla="*/ 113 w 119"/>
                <a:gd name="T23" fmla="*/ 30 h 43"/>
                <a:gd name="T24" fmla="*/ 126 w 119"/>
                <a:gd name="T25" fmla="*/ 34 h 43"/>
                <a:gd name="T26" fmla="*/ 137 w 119"/>
                <a:gd name="T27" fmla="*/ 34 h 43"/>
                <a:gd name="T28" fmla="*/ 137 w 119"/>
                <a:gd name="T29" fmla="*/ 46 h 43"/>
                <a:gd name="T30" fmla="*/ 141 w 119"/>
                <a:gd name="T31" fmla="*/ 52 h 43"/>
                <a:gd name="T32" fmla="*/ 120 w 119"/>
                <a:gd name="T33" fmla="*/ 46 h 43"/>
                <a:gd name="T34" fmla="*/ 113 w 119"/>
                <a:gd name="T35" fmla="*/ 47 h 43"/>
                <a:gd name="T36" fmla="*/ 94 w 119"/>
                <a:gd name="T37" fmla="*/ 44 h 43"/>
                <a:gd name="T38" fmla="*/ 89 w 119"/>
                <a:gd name="T39" fmla="*/ 45 h 43"/>
                <a:gd name="T40" fmla="*/ 71 w 119"/>
                <a:gd name="T41" fmla="*/ 36 h 43"/>
                <a:gd name="T42" fmla="*/ 56 w 119"/>
                <a:gd name="T43" fmla="*/ 34 h 43"/>
                <a:gd name="T44" fmla="*/ 42 w 119"/>
                <a:gd name="T45" fmla="*/ 35 h 43"/>
                <a:gd name="T46" fmla="*/ 28 w 119"/>
                <a:gd name="T47" fmla="*/ 28 h 43"/>
                <a:gd name="T48" fmla="*/ 17 w 119"/>
                <a:gd name="T49" fmla="*/ 27 h 43"/>
                <a:gd name="T50" fmla="*/ 17 w 119"/>
                <a:gd name="T51" fmla="*/ 21 h 43"/>
                <a:gd name="T52" fmla="*/ 1 w 119"/>
                <a:gd name="T53" fmla="*/ 15 h 43"/>
                <a:gd name="T54" fmla="*/ 10 w 119"/>
                <a:gd name="T55" fmla="*/ 6 h 43"/>
                <a:gd name="T56" fmla="*/ 11 w 119"/>
                <a:gd name="T57" fmla="*/ 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43"/>
                <a:gd name="T89" fmla="*/ 119 w 11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43">
                  <a:moveTo>
                    <a:pt x="9" y="2"/>
                  </a:moveTo>
                  <a:cubicBezTo>
                    <a:pt x="13" y="1"/>
                    <a:pt x="17" y="4"/>
                    <a:pt x="21" y="3"/>
                  </a:cubicBezTo>
                  <a:cubicBezTo>
                    <a:pt x="22" y="3"/>
                    <a:pt x="21" y="1"/>
                    <a:pt x="21" y="1"/>
                  </a:cubicBezTo>
                  <a:cubicBezTo>
                    <a:pt x="23" y="0"/>
                    <a:pt x="25" y="1"/>
                    <a:pt x="27" y="2"/>
                  </a:cubicBezTo>
                  <a:cubicBezTo>
                    <a:pt x="29" y="3"/>
                    <a:pt x="30" y="6"/>
                    <a:pt x="32" y="6"/>
                  </a:cubicBezTo>
                  <a:cubicBezTo>
                    <a:pt x="35" y="7"/>
                    <a:pt x="38" y="6"/>
                    <a:pt x="40" y="7"/>
                  </a:cubicBezTo>
                  <a:cubicBezTo>
                    <a:pt x="42" y="9"/>
                    <a:pt x="41" y="14"/>
                    <a:pt x="44" y="14"/>
                  </a:cubicBezTo>
                  <a:cubicBezTo>
                    <a:pt x="52" y="17"/>
                    <a:pt x="61" y="17"/>
                    <a:pt x="69" y="16"/>
                  </a:cubicBezTo>
                  <a:cubicBezTo>
                    <a:pt x="71" y="15"/>
                    <a:pt x="68" y="10"/>
                    <a:pt x="71" y="10"/>
                  </a:cubicBezTo>
                  <a:cubicBezTo>
                    <a:pt x="74" y="9"/>
                    <a:pt x="78" y="11"/>
                    <a:pt x="81" y="13"/>
                  </a:cubicBezTo>
                  <a:cubicBezTo>
                    <a:pt x="85" y="14"/>
                    <a:pt x="89" y="15"/>
                    <a:pt x="92" y="17"/>
                  </a:cubicBezTo>
                  <a:cubicBezTo>
                    <a:pt x="94" y="19"/>
                    <a:pt x="92" y="23"/>
                    <a:pt x="94" y="25"/>
                  </a:cubicBezTo>
                  <a:cubicBezTo>
                    <a:pt x="97" y="27"/>
                    <a:pt x="101" y="28"/>
                    <a:pt x="105" y="28"/>
                  </a:cubicBezTo>
                  <a:cubicBezTo>
                    <a:pt x="108" y="29"/>
                    <a:pt x="112" y="26"/>
                    <a:pt x="114" y="28"/>
                  </a:cubicBezTo>
                  <a:cubicBezTo>
                    <a:pt x="116" y="31"/>
                    <a:pt x="114" y="35"/>
                    <a:pt x="114" y="38"/>
                  </a:cubicBezTo>
                  <a:cubicBezTo>
                    <a:pt x="115" y="40"/>
                    <a:pt x="119" y="43"/>
                    <a:pt x="117" y="43"/>
                  </a:cubicBezTo>
                  <a:cubicBezTo>
                    <a:pt x="111" y="43"/>
                    <a:pt x="106" y="39"/>
                    <a:pt x="100" y="38"/>
                  </a:cubicBezTo>
                  <a:cubicBezTo>
                    <a:pt x="98" y="38"/>
                    <a:pt x="96" y="39"/>
                    <a:pt x="94" y="39"/>
                  </a:cubicBezTo>
                  <a:cubicBezTo>
                    <a:pt x="88" y="39"/>
                    <a:pt x="84" y="37"/>
                    <a:pt x="78" y="36"/>
                  </a:cubicBezTo>
                  <a:cubicBezTo>
                    <a:pt x="77" y="36"/>
                    <a:pt x="75" y="38"/>
                    <a:pt x="74" y="37"/>
                  </a:cubicBezTo>
                  <a:cubicBezTo>
                    <a:pt x="69" y="36"/>
                    <a:pt x="64" y="32"/>
                    <a:pt x="59" y="30"/>
                  </a:cubicBezTo>
                  <a:cubicBezTo>
                    <a:pt x="55" y="29"/>
                    <a:pt x="51" y="28"/>
                    <a:pt x="47" y="28"/>
                  </a:cubicBezTo>
                  <a:cubicBezTo>
                    <a:pt x="43" y="28"/>
                    <a:pt x="39" y="30"/>
                    <a:pt x="35" y="29"/>
                  </a:cubicBezTo>
                  <a:cubicBezTo>
                    <a:pt x="31" y="28"/>
                    <a:pt x="27" y="25"/>
                    <a:pt x="23" y="23"/>
                  </a:cubicBezTo>
                  <a:cubicBezTo>
                    <a:pt x="20" y="22"/>
                    <a:pt x="17" y="23"/>
                    <a:pt x="14" y="22"/>
                  </a:cubicBezTo>
                  <a:cubicBezTo>
                    <a:pt x="13" y="21"/>
                    <a:pt x="16" y="18"/>
                    <a:pt x="14" y="17"/>
                  </a:cubicBezTo>
                  <a:cubicBezTo>
                    <a:pt x="11" y="14"/>
                    <a:pt x="4" y="16"/>
                    <a:pt x="1" y="12"/>
                  </a:cubicBezTo>
                  <a:cubicBezTo>
                    <a:pt x="0" y="9"/>
                    <a:pt x="6" y="8"/>
                    <a:pt x="8" y="5"/>
                  </a:cubicBezTo>
                  <a:cubicBezTo>
                    <a:pt x="9" y="4"/>
                    <a:pt x="7" y="2"/>
                    <a:pt x="9"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67" name="Freeform 2927">
              <a:extLst>
                <a:ext uri="{FF2B5EF4-FFF2-40B4-BE49-F238E27FC236}">
                  <a16:creationId xmlns:a16="http://schemas.microsoft.com/office/drawing/2014/main" id="{21187D37-51E8-A344-A359-242A3E5F5699}"/>
                </a:ext>
              </a:extLst>
            </p:cNvPr>
            <p:cNvSpPr>
              <a:spLocks noChangeAspect="1"/>
            </p:cNvSpPr>
            <p:nvPr/>
          </p:nvSpPr>
          <p:spPr bwMode="auto">
            <a:xfrm>
              <a:off x="6841048" y="4406711"/>
              <a:ext cx="220660" cy="202619"/>
            </a:xfrm>
            <a:custGeom>
              <a:avLst/>
              <a:gdLst>
                <a:gd name="T0" fmla="*/ 136 w 133"/>
                <a:gd name="T1" fmla="*/ 11 h 122"/>
                <a:gd name="T2" fmla="*/ 135 w 133"/>
                <a:gd name="T3" fmla="*/ 19 h 122"/>
                <a:gd name="T4" fmla="*/ 134 w 133"/>
                <a:gd name="T5" fmla="*/ 36 h 122"/>
                <a:gd name="T6" fmla="*/ 153 w 133"/>
                <a:gd name="T7" fmla="*/ 54 h 122"/>
                <a:gd name="T8" fmla="*/ 151 w 133"/>
                <a:gd name="T9" fmla="*/ 60 h 122"/>
                <a:gd name="T10" fmla="*/ 140 w 133"/>
                <a:gd name="T11" fmla="*/ 61 h 122"/>
                <a:gd name="T12" fmla="*/ 133 w 133"/>
                <a:gd name="T13" fmla="*/ 69 h 122"/>
                <a:gd name="T14" fmla="*/ 132 w 133"/>
                <a:gd name="T15" fmla="*/ 87 h 122"/>
                <a:gd name="T16" fmla="*/ 115 w 133"/>
                <a:gd name="T17" fmla="*/ 102 h 122"/>
                <a:gd name="T18" fmla="*/ 118 w 133"/>
                <a:gd name="T19" fmla="*/ 118 h 122"/>
                <a:gd name="T20" fmla="*/ 115 w 133"/>
                <a:gd name="T21" fmla="*/ 126 h 122"/>
                <a:gd name="T22" fmla="*/ 106 w 133"/>
                <a:gd name="T23" fmla="*/ 136 h 122"/>
                <a:gd name="T24" fmla="*/ 87 w 133"/>
                <a:gd name="T25" fmla="*/ 134 h 122"/>
                <a:gd name="T26" fmla="*/ 74 w 133"/>
                <a:gd name="T27" fmla="*/ 134 h 122"/>
                <a:gd name="T28" fmla="*/ 69 w 133"/>
                <a:gd name="T29" fmla="*/ 132 h 122"/>
                <a:gd name="T30" fmla="*/ 63 w 133"/>
                <a:gd name="T31" fmla="*/ 132 h 122"/>
                <a:gd name="T32" fmla="*/ 45 w 133"/>
                <a:gd name="T33" fmla="*/ 135 h 122"/>
                <a:gd name="T34" fmla="*/ 45 w 133"/>
                <a:gd name="T35" fmla="*/ 123 h 122"/>
                <a:gd name="T36" fmla="*/ 29 w 133"/>
                <a:gd name="T37" fmla="*/ 124 h 122"/>
                <a:gd name="T38" fmla="*/ 22 w 133"/>
                <a:gd name="T39" fmla="*/ 112 h 122"/>
                <a:gd name="T40" fmla="*/ 18 w 133"/>
                <a:gd name="T41" fmla="*/ 96 h 122"/>
                <a:gd name="T42" fmla="*/ 12 w 133"/>
                <a:gd name="T43" fmla="*/ 87 h 122"/>
                <a:gd name="T44" fmla="*/ 7 w 133"/>
                <a:gd name="T45" fmla="*/ 79 h 122"/>
                <a:gd name="T46" fmla="*/ 1 w 133"/>
                <a:gd name="T47" fmla="*/ 66 h 122"/>
                <a:gd name="T48" fmla="*/ 10 w 133"/>
                <a:gd name="T49" fmla="*/ 38 h 122"/>
                <a:gd name="T50" fmla="*/ 17 w 133"/>
                <a:gd name="T51" fmla="*/ 48 h 122"/>
                <a:gd name="T52" fmla="*/ 30 w 133"/>
                <a:gd name="T53" fmla="*/ 59 h 122"/>
                <a:gd name="T54" fmla="*/ 48 w 133"/>
                <a:gd name="T55" fmla="*/ 57 h 122"/>
                <a:gd name="T56" fmla="*/ 54 w 133"/>
                <a:gd name="T57" fmla="*/ 49 h 122"/>
                <a:gd name="T58" fmla="*/ 63 w 133"/>
                <a:gd name="T59" fmla="*/ 50 h 122"/>
                <a:gd name="T60" fmla="*/ 74 w 133"/>
                <a:gd name="T61" fmla="*/ 54 h 122"/>
                <a:gd name="T62" fmla="*/ 88 w 133"/>
                <a:gd name="T63" fmla="*/ 49 h 122"/>
                <a:gd name="T64" fmla="*/ 97 w 133"/>
                <a:gd name="T65" fmla="*/ 29 h 122"/>
                <a:gd name="T66" fmla="*/ 104 w 133"/>
                <a:gd name="T67" fmla="*/ 5 h 122"/>
                <a:gd name="T68" fmla="*/ 121 w 133"/>
                <a:gd name="T69" fmla="*/ 5 h 122"/>
                <a:gd name="T70" fmla="*/ 137 w 133"/>
                <a:gd name="T71" fmla="*/ 6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22"/>
                <a:gd name="T110" fmla="*/ 133 w 133"/>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22">
                  <a:moveTo>
                    <a:pt x="115" y="5"/>
                  </a:moveTo>
                  <a:cubicBezTo>
                    <a:pt x="115" y="6"/>
                    <a:pt x="115" y="8"/>
                    <a:pt x="114" y="9"/>
                  </a:cubicBezTo>
                  <a:cubicBezTo>
                    <a:pt x="112" y="11"/>
                    <a:pt x="108" y="8"/>
                    <a:pt x="107" y="10"/>
                  </a:cubicBezTo>
                  <a:cubicBezTo>
                    <a:pt x="107" y="13"/>
                    <a:pt x="111" y="14"/>
                    <a:pt x="113" y="16"/>
                  </a:cubicBezTo>
                  <a:cubicBezTo>
                    <a:pt x="115" y="21"/>
                    <a:pt x="119" y="25"/>
                    <a:pt x="118" y="29"/>
                  </a:cubicBezTo>
                  <a:cubicBezTo>
                    <a:pt x="118" y="31"/>
                    <a:pt x="112" y="28"/>
                    <a:pt x="112" y="30"/>
                  </a:cubicBezTo>
                  <a:cubicBezTo>
                    <a:pt x="112" y="33"/>
                    <a:pt x="115" y="35"/>
                    <a:pt x="118" y="37"/>
                  </a:cubicBezTo>
                  <a:cubicBezTo>
                    <a:pt x="121" y="40"/>
                    <a:pt x="125" y="43"/>
                    <a:pt x="128" y="45"/>
                  </a:cubicBezTo>
                  <a:cubicBezTo>
                    <a:pt x="130" y="46"/>
                    <a:pt x="133" y="44"/>
                    <a:pt x="133" y="46"/>
                  </a:cubicBezTo>
                  <a:cubicBezTo>
                    <a:pt x="132" y="48"/>
                    <a:pt x="129" y="50"/>
                    <a:pt x="126" y="50"/>
                  </a:cubicBezTo>
                  <a:cubicBezTo>
                    <a:pt x="123" y="50"/>
                    <a:pt x="120" y="46"/>
                    <a:pt x="116" y="47"/>
                  </a:cubicBezTo>
                  <a:cubicBezTo>
                    <a:pt x="115" y="47"/>
                    <a:pt x="117" y="50"/>
                    <a:pt x="117" y="51"/>
                  </a:cubicBezTo>
                  <a:cubicBezTo>
                    <a:pt x="116" y="52"/>
                    <a:pt x="114" y="50"/>
                    <a:pt x="113" y="51"/>
                  </a:cubicBezTo>
                  <a:cubicBezTo>
                    <a:pt x="112" y="53"/>
                    <a:pt x="111" y="56"/>
                    <a:pt x="111" y="58"/>
                  </a:cubicBezTo>
                  <a:cubicBezTo>
                    <a:pt x="110" y="61"/>
                    <a:pt x="110" y="64"/>
                    <a:pt x="110" y="66"/>
                  </a:cubicBezTo>
                  <a:cubicBezTo>
                    <a:pt x="110" y="69"/>
                    <a:pt x="112" y="71"/>
                    <a:pt x="110" y="73"/>
                  </a:cubicBezTo>
                  <a:cubicBezTo>
                    <a:pt x="108" y="76"/>
                    <a:pt x="105" y="76"/>
                    <a:pt x="102" y="78"/>
                  </a:cubicBezTo>
                  <a:cubicBezTo>
                    <a:pt x="100" y="80"/>
                    <a:pt x="97" y="82"/>
                    <a:pt x="96" y="85"/>
                  </a:cubicBezTo>
                  <a:cubicBezTo>
                    <a:pt x="96" y="88"/>
                    <a:pt x="98" y="91"/>
                    <a:pt x="99" y="93"/>
                  </a:cubicBezTo>
                  <a:cubicBezTo>
                    <a:pt x="99" y="95"/>
                    <a:pt x="100" y="97"/>
                    <a:pt x="99" y="99"/>
                  </a:cubicBezTo>
                  <a:cubicBezTo>
                    <a:pt x="99" y="100"/>
                    <a:pt x="97" y="98"/>
                    <a:pt x="96" y="99"/>
                  </a:cubicBezTo>
                  <a:cubicBezTo>
                    <a:pt x="95" y="101"/>
                    <a:pt x="97" y="103"/>
                    <a:pt x="96" y="105"/>
                  </a:cubicBezTo>
                  <a:cubicBezTo>
                    <a:pt x="96" y="106"/>
                    <a:pt x="93" y="104"/>
                    <a:pt x="92" y="105"/>
                  </a:cubicBezTo>
                  <a:cubicBezTo>
                    <a:pt x="91" y="108"/>
                    <a:pt x="92" y="112"/>
                    <a:pt x="89" y="114"/>
                  </a:cubicBezTo>
                  <a:cubicBezTo>
                    <a:pt x="85" y="118"/>
                    <a:pt x="80" y="122"/>
                    <a:pt x="75" y="121"/>
                  </a:cubicBezTo>
                  <a:cubicBezTo>
                    <a:pt x="72" y="121"/>
                    <a:pt x="75" y="114"/>
                    <a:pt x="73" y="112"/>
                  </a:cubicBezTo>
                  <a:cubicBezTo>
                    <a:pt x="72" y="110"/>
                    <a:pt x="69" y="110"/>
                    <a:pt x="67" y="110"/>
                  </a:cubicBezTo>
                  <a:cubicBezTo>
                    <a:pt x="65" y="110"/>
                    <a:pt x="64" y="113"/>
                    <a:pt x="62" y="112"/>
                  </a:cubicBezTo>
                  <a:cubicBezTo>
                    <a:pt x="61" y="112"/>
                    <a:pt x="62" y="110"/>
                    <a:pt x="61" y="109"/>
                  </a:cubicBezTo>
                  <a:cubicBezTo>
                    <a:pt x="60" y="108"/>
                    <a:pt x="59" y="110"/>
                    <a:pt x="58" y="110"/>
                  </a:cubicBezTo>
                  <a:cubicBezTo>
                    <a:pt x="57" y="109"/>
                    <a:pt x="57" y="106"/>
                    <a:pt x="56" y="106"/>
                  </a:cubicBezTo>
                  <a:cubicBezTo>
                    <a:pt x="54" y="106"/>
                    <a:pt x="55" y="109"/>
                    <a:pt x="53" y="110"/>
                  </a:cubicBezTo>
                  <a:cubicBezTo>
                    <a:pt x="51" y="111"/>
                    <a:pt x="48" y="112"/>
                    <a:pt x="46" y="112"/>
                  </a:cubicBezTo>
                  <a:cubicBezTo>
                    <a:pt x="43" y="113"/>
                    <a:pt x="41" y="113"/>
                    <a:pt x="38" y="113"/>
                  </a:cubicBezTo>
                  <a:cubicBezTo>
                    <a:pt x="38" y="112"/>
                    <a:pt x="38" y="111"/>
                    <a:pt x="38" y="110"/>
                  </a:cubicBezTo>
                  <a:cubicBezTo>
                    <a:pt x="38" y="107"/>
                    <a:pt x="40" y="104"/>
                    <a:pt x="38" y="103"/>
                  </a:cubicBezTo>
                  <a:cubicBezTo>
                    <a:pt x="36" y="101"/>
                    <a:pt x="33" y="105"/>
                    <a:pt x="31" y="105"/>
                  </a:cubicBezTo>
                  <a:cubicBezTo>
                    <a:pt x="29" y="105"/>
                    <a:pt x="26" y="104"/>
                    <a:pt x="24" y="104"/>
                  </a:cubicBezTo>
                  <a:cubicBezTo>
                    <a:pt x="23" y="103"/>
                    <a:pt x="21" y="105"/>
                    <a:pt x="20" y="104"/>
                  </a:cubicBezTo>
                  <a:cubicBezTo>
                    <a:pt x="18" y="101"/>
                    <a:pt x="18" y="97"/>
                    <a:pt x="18" y="94"/>
                  </a:cubicBezTo>
                  <a:cubicBezTo>
                    <a:pt x="17" y="92"/>
                    <a:pt x="18" y="89"/>
                    <a:pt x="17" y="86"/>
                  </a:cubicBezTo>
                  <a:cubicBezTo>
                    <a:pt x="17" y="84"/>
                    <a:pt x="16" y="82"/>
                    <a:pt x="15" y="80"/>
                  </a:cubicBezTo>
                  <a:cubicBezTo>
                    <a:pt x="14" y="79"/>
                    <a:pt x="11" y="80"/>
                    <a:pt x="10" y="78"/>
                  </a:cubicBezTo>
                  <a:cubicBezTo>
                    <a:pt x="9" y="77"/>
                    <a:pt x="11" y="75"/>
                    <a:pt x="10" y="73"/>
                  </a:cubicBezTo>
                  <a:cubicBezTo>
                    <a:pt x="9" y="72"/>
                    <a:pt x="6" y="75"/>
                    <a:pt x="6" y="73"/>
                  </a:cubicBezTo>
                  <a:cubicBezTo>
                    <a:pt x="4" y="71"/>
                    <a:pt x="5" y="68"/>
                    <a:pt x="6" y="66"/>
                  </a:cubicBezTo>
                  <a:cubicBezTo>
                    <a:pt x="6" y="64"/>
                    <a:pt x="8" y="62"/>
                    <a:pt x="8" y="60"/>
                  </a:cubicBezTo>
                  <a:cubicBezTo>
                    <a:pt x="7" y="57"/>
                    <a:pt x="2" y="58"/>
                    <a:pt x="1" y="55"/>
                  </a:cubicBezTo>
                  <a:cubicBezTo>
                    <a:pt x="0" y="51"/>
                    <a:pt x="1" y="46"/>
                    <a:pt x="2" y="41"/>
                  </a:cubicBezTo>
                  <a:cubicBezTo>
                    <a:pt x="3" y="38"/>
                    <a:pt x="6" y="35"/>
                    <a:pt x="8" y="32"/>
                  </a:cubicBezTo>
                  <a:cubicBezTo>
                    <a:pt x="9" y="32"/>
                    <a:pt x="11" y="32"/>
                    <a:pt x="12" y="32"/>
                  </a:cubicBezTo>
                  <a:cubicBezTo>
                    <a:pt x="13" y="35"/>
                    <a:pt x="12" y="38"/>
                    <a:pt x="14" y="40"/>
                  </a:cubicBezTo>
                  <a:cubicBezTo>
                    <a:pt x="16" y="43"/>
                    <a:pt x="20" y="44"/>
                    <a:pt x="23" y="46"/>
                  </a:cubicBezTo>
                  <a:cubicBezTo>
                    <a:pt x="24" y="47"/>
                    <a:pt x="24" y="49"/>
                    <a:pt x="25" y="49"/>
                  </a:cubicBezTo>
                  <a:cubicBezTo>
                    <a:pt x="27" y="49"/>
                    <a:pt x="29" y="47"/>
                    <a:pt x="31" y="46"/>
                  </a:cubicBezTo>
                  <a:cubicBezTo>
                    <a:pt x="34" y="46"/>
                    <a:pt x="37" y="48"/>
                    <a:pt x="40" y="48"/>
                  </a:cubicBezTo>
                  <a:cubicBezTo>
                    <a:pt x="42" y="47"/>
                    <a:pt x="44" y="46"/>
                    <a:pt x="45" y="45"/>
                  </a:cubicBezTo>
                  <a:cubicBezTo>
                    <a:pt x="46" y="44"/>
                    <a:pt x="44" y="41"/>
                    <a:pt x="45" y="41"/>
                  </a:cubicBezTo>
                  <a:cubicBezTo>
                    <a:pt x="48" y="39"/>
                    <a:pt x="51" y="40"/>
                    <a:pt x="54" y="40"/>
                  </a:cubicBezTo>
                  <a:cubicBezTo>
                    <a:pt x="54" y="40"/>
                    <a:pt x="53" y="42"/>
                    <a:pt x="53" y="42"/>
                  </a:cubicBezTo>
                  <a:cubicBezTo>
                    <a:pt x="54" y="43"/>
                    <a:pt x="55" y="41"/>
                    <a:pt x="57" y="41"/>
                  </a:cubicBezTo>
                  <a:cubicBezTo>
                    <a:pt x="59" y="42"/>
                    <a:pt x="60" y="45"/>
                    <a:pt x="62" y="45"/>
                  </a:cubicBezTo>
                  <a:cubicBezTo>
                    <a:pt x="64" y="44"/>
                    <a:pt x="64" y="41"/>
                    <a:pt x="66" y="41"/>
                  </a:cubicBezTo>
                  <a:cubicBezTo>
                    <a:pt x="69" y="40"/>
                    <a:pt x="72" y="42"/>
                    <a:pt x="74" y="41"/>
                  </a:cubicBezTo>
                  <a:cubicBezTo>
                    <a:pt x="75" y="40"/>
                    <a:pt x="73" y="38"/>
                    <a:pt x="74" y="36"/>
                  </a:cubicBezTo>
                  <a:cubicBezTo>
                    <a:pt x="76" y="32"/>
                    <a:pt x="79" y="28"/>
                    <a:pt x="81" y="24"/>
                  </a:cubicBezTo>
                  <a:cubicBezTo>
                    <a:pt x="83" y="21"/>
                    <a:pt x="86" y="18"/>
                    <a:pt x="87" y="15"/>
                  </a:cubicBezTo>
                  <a:cubicBezTo>
                    <a:pt x="88" y="11"/>
                    <a:pt x="85" y="7"/>
                    <a:pt x="87" y="4"/>
                  </a:cubicBezTo>
                  <a:cubicBezTo>
                    <a:pt x="89" y="1"/>
                    <a:pt x="93" y="1"/>
                    <a:pt x="96" y="1"/>
                  </a:cubicBezTo>
                  <a:cubicBezTo>
                    <a:pt x="98" y="0"/>
                    <a:pt x="99" y="3"/>
                    <a:pt x="101" y="4"/>
                  </a:cubicBezTo>
                  <a:cubicBezTo>
                    <a:pt x="103" y="4"/>
                    <a:pt x="106" y="2"/>
                    <a:pt x="108" y="2"/>
                  </a:cubicBezTo>
                  <a:cubicBezTo>
                    <a:pt x="111" y="3"/>
                    <a:pt x="113" y="4"/>
                    <a:pt x="115"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68" name="Freeform 2928">
              <a:extLst>
                <a:ext uri="{FF2B5EF4-FFF2-40B4-BE49-F238E27FC236}">
                  <a16:creationId xmlns:a16="http://schemas.microsoft.com/office/drawing/2014/main" id="{971C3B24-6008-1D41-B236-1DAD451F89FE}"/>
                </a:ext>
              </a:extLst>
            </p:cNvPr>
            <p:cNvSpPr>
              <a:spLocks noChangeAspect="1"/>
            </p:cNvSpPr>
            <p:nvPr/>
          </p:nvSpPr>
          <p:spPr bwMode="auto">
            <a:xfrm>
              <a:off x="6924315" y="4674556"/>
              <a:ext cx="26369" cy="11102"/>
            </a:xfrm>
            <a:custGeom>
              <a:avLst/>
              <a:gdLst>
                <a:gd name="T0" fmla="*/ 1 w 16"/>
                <a:gd name="T1" fmla="*/ 1 h 6"/>
                <a:gd name="T2" fmla="*/ 18 w 16"/>
                <a:gd name="T3" fmla="*/ 1 h 6"/>
                <a:gd name="T4" fmla="*/ 14 w 16"/>
                <a:gd name="T5" fmla="*/ 5 h 6"/>
                <a:gd name="T6" fmla="*/ 4 w 16"/>
                <a:gd name="T7" fmla="*/ 7 h 6"/>
                <a:gd name="T8" fmla="*/ 1 w 16"/>
                <a:gd name="T9" fmla="*/ 1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 y="1"/>
                  </a:moveTo>
                  <a:cubicBezTo>
                    <a:pt x="5" y="0"/>
                    <a:pt x="10" y="0"/>
                    <a:pt x="15" y="1"/>
                  </a:cubicBezTo>
                  <a:cubicBezTo>
                    <a:pt x="16" y="1"/>
                    <a:pt x="13" y="4"/>
                    <a:pt x="12" y="4"/>
                  </a:cubicBezTo>
                  <a:cubicBezTo>
                    <a:pt x="9" y="5"/>
                    <a:pt x="6" y="6"/>
                    <a:pt x="3" y="5"/>
                  </a:cubicBezTo>
                  <a:cubicBezTo>
                    <a:pt x="1" y="5"/>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69" name="Freeform 2929">
              <a:extLst>
                <a:ext uri="{FF2B5EF4-FFF2-40B4-BE49-F238E27FC236}">
                  <a16:creationId xmlns:a16="http://schemas.microsoft.com/office/drawing/2014/main" id="{B60EBEFC-59A5-E74E-B7D7-2E322D97BA3F}"/>
                </a:ext>
              </a:extLst>
            </p:cNvPr>
            <p:cNvSpPr>
              <a:spLocks noChangeAspect="1"/>
            </p:cNvSpPr>
            <p:nvPr/>
          </p:nvSpPr>
          <p:spPr bwMode="auto">
            <a:xfrm>
              <a:off x="7049218" y="4470551"/>
              <a:ext cx="141555" cy="176250"/>
            </a:xfrm>
            <a:custGeom>
              <a:avLst/>
              <a:gdLst>
                <a:gd name="T0" fmla="*/ 97 w 85"/>
                <a:gd name="T1" fmla="*/ 4 h 106"/>
                <a:gd name="T2" fmla="*/ 89 w 85"/>
                <a:gd name="T3" fmla="*/ 17 h 106"/>
                <a:gd name="T4" fmla="*/ 72 w 85"/>
                <a:gd name="T5" fmla="*/ 24 h 106"/>
                <a:gd name="T6" fmla="*/ 48 w 85"/>
                <a:gd name="T7" fmla="*/ 22 h 106"/>
                <a:gd name="T8" fmla="*/ 35 w 85"/>
                <a:gd name="T9" fmla="*/ 23 h 106"/>
                <a:gd name="T10" fmla="*/ 23 w 85"/>
                <a:gd name="T11" fmla="*/ 23 h 106"/>
                <a:gd name="T12" fmla="*/ 31 w 85"/>
                <a:gd name="T13" fmla="*/ 54 h 106"/>
                <a:gd name="T14" fmla="*/ 44 w 85"/>
                <a:gd name="T15" fmla="*/ 43 h 106"/>
                <a:gd name="T16" fmla="*/ 64 w 85"/>
                <a:gd name="T17" fmla="*/ 40 h 106"/>
                <a:gd name="T18" fmla="*/ 70 w 85"/>
                <a:gd name="T19" fmla="*/ 46 h 106"/>
                <a:gd name="T20" fmla="*/ 55 w 85"/>
                <a:gd name="T21" fmla="*/ 55 h 106"/>
                <a:gd name="T22" fmla="*/ 40 w 85"/>
                <a:gd name="T23" fmla="*/ 60 h 106"/>
                <a:gd name="T24" fmla="*/ 54 w 85"/>
                <a:gd name="T25" fmla="*/ 79 h 106"/>
                <a:gd name="T26" fmla="*/ 56 w 85"/>
                <a:gd name="T27" fmla="*/ 95 h 106"/>
                <a:gd name="T28" fmla="*/ 50 w 85"/>
                <a:gd name="T29" fmla="*/ 104 h 106"/>
                <a:gd name="T30" fmla="*/ 41 w 85"/>
                <a:gd name="T31" fmla="*/ 113 h 106"/>
                <a:gd name="T32" fmla="*/ 35 w 85"/>
                <a:gd name="T33" fmla="*/ 93 h 106"/>
                <a:gd name="T34" fmla="*/ 37 w 85"/>
                <a:gd name="T35" fmla="*/ 79 h 106"/>
                <a:gd name="T36" fmla="*/ 23 w 85"/>
                <a:gd name="T37" fmla="*/ 79 h 106"/>
                <a:gd name="T38" fmla="*/ 24 w 85"/>
                <a:gd name="T39" fmla="*/ 98 h 106"/>
                <a:gd name="T40" fmla="*/ 22 w 85"/>
                <a:gd name="T41" fmla="*/ 113 h 106"/>
                <a:gd name="T42" fmla="*/ 22 w 85"/>
                <a:gd name="T43" fmla="*/ 127 h 106"/>
                <a:gd name="T44" fmla="*/ 7 w 85"/>
                <a:gd name="T45" fmla="*/ 120 h 106"/>
                <a:gd name="T46" fmla="*/ 11 w 85"/>
                <a:gd name="T47" fmla="*/ 87 h 106"/>
                <a:gd name="T48" fmla="*/ 2 w 85"/>
                <a:gd name="T49" fmla="*/ 86 h 106"/>
                <a:gd name="T50" fmla="*/ 10 w 85"/>
                <a:gd name="T51" fmla="*/ 67 h 106"/>
                <a:gd name="T52" fmla="*/ 14 w 85"/>
                <a:gd name="T53" fmla="*/ 41 h 106"/>
                <a:gd name="T54" fmla="*/ 17 w 85"/>
                <a:gd name="T55" fmla="*/ 30 h 106"/>
                <a:gd name="T56" fmla="*/ 24 w 85"/>
                <a:gd name="T57" fmla="*/ 12 h 106"/>
                <a:gd name="T58" fmla="*/ 30 w 85"/>
                <a:gd name="T59" fmla="*/ 6 h 106"/>
                <a:gd name="T60" fmla="*/ 43 w 85"/>
                <a:gd name="T61" fmla="*/ 10 h 106"/>
                <a:gd name="T62" fmla="*/ 62 w 85"/>
                <a:gd name="T63" fmla="*/ 13 h 106"/>
                <a:gd name="T64" fmla="*/ 84 w 85"/>
                <a:gd name="T65" fmla="*/ 11 h 106"/>
                <a:gd name="T66" fmla="*/ 96 w 85"/>
                <a:gd name="T67" fmla="*/ 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06"/>
                <a:gd name="T104" fmla="*/ 85 w 8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06">
                  <a:moveTo>
                    <a:pt x="84" y="1"/>
                  </a:moveTo>
                  <a:cubicBezTo>
                    <a:pt x="85" y="2"/>
                    <a:pt x="82" y="2"/>
                    <a:pt x="81" y="3"/>
                  </a:cubicBezTo>
                  <a:cubicBezTo>
                    <a:pt x="80" y="5"/>
                    <a:pt x="81" y="8"/>
                    <a:pt x="80" y="9"/>
                  </a:cubicBezTo>
                  <a:cubicBezTo>
                    <a:pt x="79" y="11"/>
                    <a:pt x="75" y="12"/>
                    <a:pt x="74" y="14"/>
                  </a:cubicBezTo>
                  <a:cubicBezTo>
                    <a:pt x="73" y="15"/>
                    <a:pt x="75" y="18"/>
                    <a:pt x="74" y="19"/>
                  </a:cubicBezTo>
                  <a:cubicBezTo>
                    <a:pt x="69" y="21"/>
                    <a:pt x="64" y="20"/>
                    <a:pt x="60" y="20"/>
                  </a:cubicBezTo>
                  <a:cubicBezTo>
                    <a:pt x="57" y="20"/>
                    <a:pt x="55" y="18"/>
                    <a:pt x="53" y="17"/>
                  </a:cubicBezTo>
                  <a:cubicBezTo>
                    <a:pt x="49" y="17"/>
                    <a:pt x="45" y="18"/>
                    <a:pt x="40" y="18"/>
                  </a:cubicBezTo>
                  <a:cubicBezTo>
                    <a:pt x="39" y="18"/>
                    <a:pt x="38" y="16"/>
                    <a:pt x="36" y="16"/>
                  </a:cubicBezTo>
                  <a:cubicBezTo>
                    <a:pt x="34" y="16"/>
                    <a:pt x="32" y="18"/>
                    <a:pt x="29" y="19"/>
                  </a:cubicBezTo>
                  <a:cubicBezTo>
                    <a:pt x="27" y="19"/>
                    <a:pt x="25" y="17"/>
                    <a:pt x="22" y="17"/>
                  </a:cubicBezTo>
                  <a:cubicBezTo>
                    <a:pt x="21" y="17"/>
                    <a:pt x="19" y="18"/>
                    <a:pt x="19" y="19"/>
                  </a:cubicBezTo>
                  <a:cubicBezTo>
                    <a:pt x="18" y="24"/>
                    <a:pt x="18" y="29"/>
                    <a:pt x="19" y="34"/>
                  </a:cubicBezTo>
                  <a:cubicBezTo>
                    <a:pt x="20" y="38"/>
                    <a:pt x="22" y="43"/>
                    <a:pt x="26" y="45"/>
                  </a:cubicBezTo>
                  <a:cubicBezTo>
                    <a:pt x="28" y="46"/>
                    <a:pt x="30" y="44"/>
                    <a:pt x="32" y="43"/>
                  </a:cubicBezTo>
                  <a:cubicBezTo>
                    <a:pt x="34" y="41"/>
                    <a:pt x="35" y="38"/>
                    <a:pt x="37" y="36"/>
                  </a:cubicBezTo>
                  <a:cubicBezTo>
                    <a:pt x="39" y="35"/>
                    <a:pt x="42" y="36"/>
                    <a:pt x="45" y="36"/>
                  </a:cubicBezTo>
                  <a:cubicBezTo>
                    <a:pt x="47" y="35"/>
                    <a:pt x="50" y="33"/>
                    <a:pt x="53" y="33"/>
                  </a:cubicBezTo>
                  <a:cubicBezTo>
                    <a:pt x="55" y="32"/>
                    <a:pt x="58" y="31"/>
                    <a:pt x="60" y="33"/>
                  </a:cubicBezTo>
                  <a:cubicBezTo>
                    <a:pt x="61" y="34"/>
                    <a:pt x="60" y="37"/>
                    <a:pt x="58" y="38"/>
                  </a:cubicBezTo>
                  <a:cubicBezTo>
                    <a:pt x="56" y="40"/>
                    <a:pt x="53" y="37"/>
                    <a:pt x="51" y="38"/>
                  </a:cubicBezTo>
                  <a:cubicBezTo>
                    <a:pt x="49" y="40"/>
                    <a:pt x="48" y="44"/>
                    <a:pt x="46" y="46"/>
                  </a:cubicBezTo>
                  <a:cubicBezTo>
                    <a:pt x="43" y="49"/>
                    <a:pt x="41" y="51"/>
                    <a:pt x="37" y="52"/>
                  </a:cubicBezTo>
                  <a:cubicBezTo>
                    <a:pt x="36" y="52"/>
                    <a:pt x="34" y="49"/>
                    <a:pt x="33" y="50"/>
                  </a:cubicBezTo>
                  <a:cubicBezTo>
                    <a:pt x="32" y="50"/>
                    <a:pt x="33" y="52"/>
                    <a:pt x="34" y="52"/>
                  </a:cubicBezTo>
                  <a:cubicBezTo>
                    <a:pt x="37" y="57"/>
                    <a:pt x="41" y="61"/>
                    <a:pt x="45" y="66"/>
                  </a:cubicBezTo>
                  <a:cubicBezTo>
                    <a:pt x="46" y="68"/>
                    <a:pt x="48" y="69"/>
                    <a:pt x="49" y="71"/>
                  </a:cubicBezTo>
                  <a:cubicBezTo>
                    <a:pt x="49" y="74"/>
                    <a:pt x="46" y="76"/>
                    <a:pt x="47" y="79"/>
                  </a:cubicBezTo>
                  <a:cubicBezTo>
                    <a:pt x="48" y="82"/>
                    <a:pt x="54" y="84"/>
                    <a:pt x="52" y="86"/>
                  </a:cubicBezTo>
                  <a:cubicBezTo>
                    <a:pt x="51" y="89"/>
                    <a:pt x="45" y="85"/>
                    <a:pt x="42" y="87"/>
                  </a:cubicBezTo>
                  <a:cubicBezTo>
                    <a:pt x="40" y="89"/>
                    <a:pt x="43" y="94"/>
                    <a:pt x="41" y="96"/>
                  </a:cubicBezTo>
                  <a:cubicBezTo>
                    <a:pt x="39" y="97"/>
                    <a:pt x="35" y="96"/>
                    <a:pt x="34" y="94"/>
                  </a:cubicBezTo>
                  <a:cubicBezTo>
                    <a:pt x="33" y="90"/>
                    <a:pt x="38" y="86"/>
                    <a:pt x="37" y="82"/>
                  </a:cubicBezTo>
                  <a:cubicBezTo>
                    <a:pt x="36" y="79"/>
                    <a:pt x="32" y="80"/>
                    <a:pt x="29" y="78"/>
                  </a:cubicBezTo>
                  <a:cubicBezTo>
                    <a:pt x="28" y="77"/>
                    <a:pt x="26" y="76"/>
                    <a:pt x="26" y="74"/>
                  </a:cubicBezTo>
                  <a:cubicBezTo>
                    <a:pt x="27" y="71"/>
                    <a:pt x="31" y="69"/>
                    <a:pt x="31" y="66"/>
                  </a:cubicBezTo>
                  <a:cubicBezTo>
                    <a:pt x="32" y="65"/>
                    <a:pt x="29" y="62"/>
                    <a:pt x="28" y="62"/>
                  </a:cubicBezTo>
                  <a:cubicBezTo>
                    <a:pt x="24" y="62"/>
                    <a:pt x="21" y="64"/>
                    <a:pt x="19" y="66"/>
                  </a:cubicBezTo>
                  <a:cubicBezTo>
                    <a:pt x="18" y="68"/>
                    <a:pt x="21" y="70"/>
                    <a:pt x="21" y="72"/>
                  </a:cubicBezTo>
                  <a:cubicBezTo>
                    <a:pt x="21" y="75"/>
                    <a:pt x="20" y="78"/>
                    <a:pt x="20" y="82"/>
                  </a:cubicBezTo>
                  <a:cubicBezTo>
                    <a:pt x="20" y="84"/>
                    <a:pt x="22" y="87"/>
                    <a:pt x="21" y="89"/>
                  </a:cubicBezTo>
                  <a:cubicBezTo>
                    <a:pt x="21" y="91"/>
                    <a:pt x="19" y="92"/>
                    <a:pt x="18" y="94"/>
                  </a:cubicBezTo>
                  <a:cubicBezTo>
                    <a:pt x="18" y="98"/>
                    <a:pt x="21" y="101"/>
                    <a:pt x="21" y="105"/>
                  </a:cubicBezTo>
                  <a:cubicBezTo>
                    <a:pt x="21" y="106"/>
                    <a:pt x="19" y="106"/>
                    <a:pt x="18" y="106"/>
                  </a:cubicBezTo>
                  <a:cubicBezTo>
                    <a:pt x="15" y="106"/>
                    <a:pt x="11" y="106"/>
                    <a:pt x="8" y="105"/>
                  </a:cubicBezTo>
                  <a:cubicBezTo>
                    <a:pt x="7" y="104"/>
                    <a:pt x="6" y="102"/>
                    <a:pt x="6" y="100"/>
                  </a:cubicBezTo>
                  <a:cubicBezTo>
                    <a:pt x="7" y="95"/>
                    <a:pt x="11" y="90"/>
                    <a:pt x="11" y="84"/>
                  </a:cubicBezTo>
                  <a:cubicBezTo>
                    <a:pt x="12" y="80"/>
                    <a:pt x="11" y="76"/>
                    <a:pt x="9" y="73"/>
                  </a:cubicBezTo>
                  <a:cubicBezTo>
                    <a:pt x="8" y="71"/>
                    <a:pt x="6" y="74"/>
                    <a:pt x="4" y="74"/>
                  </a:cubicBezTo>
                  <a:cubicBezTo>
                    <a:pt x="3" y="74"/>
                    <a:pt x="2" y="73"/>
                    <a:pt x="2" y="72"/>
                  </a:cubicBezTo>
                  <a:cubicBezTo>
                    <a:pt x="1" y="68"/>
                    <a:pt x="0" y="65"/>
                    <a:pt x="1" y="62"/>
                  </a:cubicBezTo>
                  <a:cubicBezTo>
                    <a:pt x="2" y="59"/>
                    <a:pt x="7" y="59"/>
                    <a:pt x="8" y="56"/>
                  </a:cubicBezTo>
                  <a:cubicBezTo>
                    <a:pt x="9" y="52"/>
                    <a:pt x="8" y="46"/>
                    <a:pt x="9" y="42"/>
                  </a:cubicBezTo>
                  <a:cubicBezTo>
                    <a:pt x="9" y="39"/>
                    <a:pt x="10" y="36"/>
                    <a:pt x="12" y="34"/>
                  </a:cubicBezTo>
                  <a:cubicBezTo>
                    <a:pt x="14" y="33"/>
                    <a:pt x="16" y="37"/>
                    <a:pt x="16" y="36"/>
                  </a:cubicBezTo>
                  <a:cubicBezTo>
                    <a:pt x="17" y="32"/>
                    <a:pt x="15" y="28"/>
                    <a:pt x="14" y="25"/>
                  </a:cubicBezTo>
                  <a:cubicBezTo>
                    <a:pt x="14" y="22"/>
                    <a:pt x="12" y="20"/>
                    <a:pt x="13" y="18"/>
                  </a:cubicBezTo>
                  <a:cubicBezTo>
                    <a:pt x="14" y="15"/>
                    <a:pt x="17" y="11"/>
                    <a:pt x="20" y="10"/>
                  </a:cubicBezTo>
                  <a:cubicBezTo>
                    <a:pt x="22" y="9"/>
                    <a:pt x="24" y="14"/>
                    <a:pt x="25" y="13"/>
                  </a:cubicBezTo>
                  <a:cubicBezTo>
                    <a:pt x="27" y="11"/>
                    <a:pt x="23" y="6"/>
                    <a:pt x="25" y="5"/>
                  </a:cubicBezTo>
                  <a:cubicBezTo>
                    <a:pt x="27" y="3"/>
                    <a:pt x="32" y="4"/>
                    <a:pt x="35" y="5"/>
                  </a:cubicBezTo>
                  <a:cubicBezTo>
                    <a:pt x="36" y="5"/>
                    <a:pt x="35" y="8"/>
                    <a:pt x="36" y="8"/>
                  </a:cubicBezTo>
                  <a:cubicBezTo>
                    <a:pt x="40" y="9"/>
                    <a:pt x="44" y="8"/>
                    <a:pt x="48" y="8"/>
                  </a:cubicBezTo>
                  <a:cubicBezTo>
                    <a:pt x="49" y="9"/>
                    <a:pt x="51" y="11"/>
                    <a:pt x="52" y="11"/>
                  </a:cubicBezTo>
                  <a:cubicBezTo>
                    <a:pt x="54" y="12"/>
                    <a:pt x="55" y="9"/>
                    <a:pt x="57" y="9"/>
                  </a:cubicBezTo>
                  <a:cubicBezTo>
                    <a:pt x="61" y="9"/>
                    <a:pt x="66" y="11"/>
                    <a:pt x="70" y="9"/>
                  </a:cubicBezTo>
                  <a:cubicBezTo>
                    <a:pt x="72" y="8"/>
                    <a:pt x="73" y="5"/>
                    <a:pt x="74" y="3"/>
                  </a:cubicBezTo>
                  <a:cubicBezTo>
                    <a:pt x="76" y="2"/>
                    <a:pt x="78" y="1"/>
                    <a:pt x="80" y="1"/>
                  </a:cubicBezTo>
                  <a:cubicBezTo>
                    <a:pt x="81" y="1"/>
                    <a:pt x="84" y="0"/>
                    <a:pt x="8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70" name="Freeform 2930">
              <a:extLst>
                <a:ext uri="{FF2B5EF4-FFF2-40B4-BE49-F238E27FC236}">
                  <a16:creationId xmlns:a16="http://schemas.microsoft.com/office/drawing/2014/main" id="{F21EDF3A-FB96-C74B-8981-7201DBCEE4D5}"/>
                </a:ext>
              </a:extLst>
            </p:cNvPr>
            <p:cNvSpPr>
              <a:spLocks noChangeAspect="1"/>
            </p:cNvSpPr>
            <p:nvPr/>
          </p:nvSpPr>
          <p:spPr bwMode="auto">
            <a:xfrm>
              <a:off x="6992318" y="4589901"/>
              <a:ext cx="8327" cy="18042"/>
            </a:xfrm>
            <a:custGeom>
              <a:avLst/>
              <a:gdLst>
                <a:gd name="T0" fmla="*/ 5 w 5"/>
                <a:gd name="T1" fmla="*/ 0 h 11"/>
                <a:gd name="T2" fmla="*/ 6 w 5"/>
                <a:gd name="T3" fmla="*/ 2 h 11"/>
                <a:gd name="T4" fmla="*/ 5 w 5"/>
                <a:gd name="T5" fmla="*/ 12 h 11"/>
                <a:gd name="T6" fmla="*/ 1 w 5"/>
                <a:gd name="T7" fmla="*/ 12 h 11"/>
                <a:gd name="T8" fmla="*/ 2 w 5"/>
                <a:gd name="T9" fmla="*/ 2 h 11"/>
                <a:gd name="T10" fmla="*/ 5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4" y="0"/>
                  </a:moveTo>
                  <a:cubicBezTo>
                    <a:pt x="5" y="0"/>
                    <a:pt x="5" y="1"/>
                    <a:pt x="5" y="2"/>
                  </a:cubicBezTo>
                  <a:cubicBezTo>
                    <a:pt x="5" y="5"/>
                    <a:pt x="5" y="7"/>
                    <a:pt x="4" y="10"/>
                  </a:cubicBezTo>
                  <a:cubicBezTo>
                    <a:pt x="3" y="10"/>
                    <a:pt x="1" y="11"/>
                    <a:pt x="1" y="10"/>
                  </a:cubicBezTo>
                  <a:cubicBezTo>
                    <a:pt x="0" y="7"/>
                    <a:pt x="1" y="5"/>
                    <a:pt x="2" y="2"/>
                  </a:cubicBezTo>
                  <a:cubicBezTo>
                    <a:pt x="2" y="1"/>
                    <a:pt x="3" y="0"/>
                    <a:pt x="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71" name="Freeform 2931">
              <a:extLst>
                <a:ext uri="{FF2B5EF4-FFF2-40B4-BE49-F238E27FC236}">
                  <a16:creationId xmlns:a16="http://schemas.microsoft.com/office/drawing/2014/main" id="{19813CA7-F252-AD42-A189-0F5EFC78B769}"/>
                </a:ext>
              </a:extLst>
            </p:cNvPr>
            <p:cNvSpPr>
              <a:spLocks noChangeAspect="1"/>
            </p:cNvSpPr>
            <p:nvPr/>
          </p:nvSpPr>
          <p:spPr bwMode="auto">
            <a:xfrm>
              <a:off x="6957623" y="4705089"/>
              <a:ext cx="26369" cy="19429"/>
            </a:xfrm>
            <a:custGeom>
              <a:avLst/>
              <a:gdLst>
                <a:gd name="T0" fmla="*/ 1 w 16"/>
                <a:gd name="T1" fmla="*/ 1 h 12"/>
                <a:gd name="T2" fmla="*/ 8 w 16"/>
                <a:gd name="T3" fmla="*/ 2 h 12"/>
                <a:gd name="T4" fmla="*/ 14 w 16"/>
                <a:gd name="T5" fmla="*/ 2 h 12"/>
                <a:gd name="T6" fmla="*/ 19 w 16"/>
                <a:gd name="T7" fmla="*/ 6 h 12"/>
                <a:gd name="T8" fmla="*/ 11 w 16"/>
                <a:gd name="T9" fmla="*/ 11 h 12"/>
                <a:gd name="T10" fmla="*/ 10 w 16"/>
                <a:gd name="T11" fmla="*/ 14 h 12"/>
                <a:gd name="T12" fmla="*/ 7 w 16"/>
                <a:gd name="T13" fmla="*/ 7 h 12"/>
                <a:gd name="T14" fmla="*/ 1 w 16"/>
                <a:gd name="T15" fmla="*/ 6 h 12"/>
                <a:gd name="T16" fmla="*/ 1 w 16"/>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1" y="1"/>
                  </a:moveTo>
                  <a:cubicBezTo>
                    <a:pt x="3" y="0"/>
                    <a:pt x="5" y="1"/>
                    <a:pt x="7" y="2"/>
                  </a:cubicBezTo>
                  <a:cubicBezTo>
                    <a:pt x="9" y="2"/>
                    <a:pt x="10" y="1"/>
                    <a:pt x="12" y="2"/>
                  </a:cubicBezTo>
                  <a:cubicBezTo>
                    <a:pt x="13" y="2"/>
                    <a:pt x="16" y="4"/>
                    <a:pt x="16" y="5"/>
                  </a:cubicBezTo>
                  <a:cubicBezTo>
                    <a:pt x="15" y="8"/>
                    <a:pt x="11" y="7"/>
                    <a:pt x="9" y="9"/>
                  </a:cubicBezTo>
                  <a:cubicBezTo>
                    <a:pt x="9" y="10"/>
                    <a:pt x="9" y="12"/>
                    <a:pt x="8" y="12"/>
                  </a:cubicBezTo>
                  <a:cubicBezTo>
                    <a:pt x="7" y="11"/>
                    <a:pt x="7" y="8"/>
                    <a:pt x="6" y="6"/>
                  </a:cubicBezTo>
                  <a:cubicBezTo>
                    <a:pt x="5" y="5"/>
                    <a:pt x="2" y="6"/>
                    <a:pt x="1" y="5"/>
                  </a:cubicBezTo>
                  <a:cubicBezTo>
                    <a:pt x="0" y="4"/>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72" name="Freeform 2932">
              <a:extLst>
                <a:ext uri="{FF2B5EF4-FFF2-40B4-BE49-F238E27FC236}">
                  <a16:creationId xmlns:a16="http://schemas.microsoft.com/office/drawing/2014/main" id="{56BFA66D-D7AA-9041-BF1D-847668F0CF66}"/>
                </a:ext>
              </a:extLst>
            </p:cNvPr>
            <p:cNvSpPr>
              <a:spLocks noChangeAspect="1"/>
            </p:cNvSpPr>
            <p:nvPr/>
          </p:nvSpPr>
          <p:spPr bwMode="auto">
            <a:xfrm>
              <a:off x="6979827" y="4707865"/>
              <a:ext cx="23593" cy="19429"/>
            </a:xfrm>
            <a:custGeom>
              <a:avLst/>
              <a:gdLst>
                <a:gd name="T0" fmla="*/ 10 w 14"/>
                <a:gd name="T1" fmla="*/ 0 h 11"/>
                <a:gd name="T2" fmla="*/ 16 w 14"/>
                <a:gd name="T3" fmla="*/ 4 h 11"/>
                <a:gd name="T4" fmla="*/ 13 w 14"/>
                <a:gd name="T5" fmla="*/ 14 h 11"/>
                <a:gd name="T6" fmla="*/ 1 w 14"/>
                <a:gd name="T7" fmla="*/ 10 h 11"/>
                <a:gd name="T8" fmla="*/ 6 w 14"/>
                <a:gd name="T9" fmla="*/ 9 h 11"/>
                <a:gd name="T10" fmla="*/ 6 w 14"/>
                <a:gd name="T11" fmla="*/ 4 h 11"/>
                <a:gd name="T12" fmla="*/ 10 w 14"/>
                <a:gd name="T13" fmla="*/ 0 h 11"/>
                <a:gd name="T14" fmla="*/ 0 60000 65536"/>
                <a:gd name="T15" fmla="*/ 0 60000 65536"/>
                <a:gd name="T16" fmla="*/ 0 60000 65536"/>
                <a:gd name="T17" fmla="*/ 0 60000 65536"/>
                <a:gd name="T18" fmla="*/ 0 60000 65536"/>
                <a:gd name="T19" fmla="*/ 0 60000 65536"/>
                <a:gd name="T20" fmla="*/ 0 60000 65536"/>
                <a:gd name="T21" fmla="*/ 0 w 14"/>
                <a:gd name="T22" fmla="*/ 0 h 11"/>
                <a:gd name="T23" fmla="*/ 14 w 1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1">
                  <a:moveTo>
                    <a:pt x="8" y="0"/>
                  </a:moveTo>
                  <a:cubicBezTo>
                    <a:pt x="10" y="0"/>
                    <a:pt x="13" y="1"/>
                    <a:pt x="13" y="3"/>
                  </a:cubicBezTo>
                  <a:cubicBezTo>
                    <a:pt x="14" y="5"/>
                    <a:pt x="12" y="8"/>
                    <a:pt x="11" y="11"/>
                  </a:cubicBezTo>
                  <a:cubicBezTo>
                    <a:pt x="8" y="10"/>
                    <a:pt x="4" y="10"/>
                    <a:pt x="1" y="8"/>
                  </a:cubicBezTo>
                  <a:cubicBezTo>
                    <a:pt x="0" y="8"/>
                    <a:pt x="4" y="8"/>
                    <a:pt x="5" y="7"/>
                  </a:cubicBezTo>
                  <a:cubicBezTo>
                    <a:pt x="5" y="5"/>
                    <a:pt x="5" y="4"/>
                    <a:pt x="5" y="3"/>
                  </a:cubicBezTo>
                  <a:cubicBezTo>
                    <a:pt x="6" y="1"/>
                    <a:pt x="7" y="0"/>
                    <a:pt x="8"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73" name="Freeform 2933">
              <a:extLst>
                <a:ext uri="{FF2B5EF4-FFF2-40B4-BE49-F238E27FC236}">
                  <a16:creationId xmlns:a16="http://schemas.microsoft.com/office/drawing/2014/main" id="{8AA71BB9-16FD-CB4D-BCBB-1AA196636E92}"/>
                </a:ext>
              </a:extLst>
            </p:cNvPr>
            <p:cNvSpPr>
              <a:spLocks noChangeAspect="1"/>
            </p:cNvSpPr>
            <p:nvPr/>
          </p:nvSpPr>
          <p:spPr bwMode="auto">
            <a:xfrm>
              <a:off x="7002034" y="4705089"/>
              <a:ext cx="52736" cy="24980"/>
            </a:xfrm>
            <a:custGeom>
              <a:avLst/>
              <a:gdLst>
                <a:gd name="T0" fmla="*/ 2 w 32"/>
                <a:gd name="T1" fmla="*/ 8 h 15"/>
                <a:gd name="T2" fmla="*/ 1 w 32"/>
                <a:gd name="T3" fmla="*/ 17 h 15"/>
                <a:gd name="T4" fmla="*/ 7 w 32"/>
                <a:gd name="T5" fmla="*/ 17 h 15"/>
                <a:gd name="T6" fmla="*/ 19 w 32"/>
                <a:gd name="T7" fmla="*/ 14 h 15"/>
                <a:gd name="T8" fmla="*/ 28 w 32"/>
                <a:gd name="T9" fmla="*/ 13 h 15"/>
                <a:gd name="T10" fmla="*/ 36 w 32"/>
                <a:gd name="T11" fmla="*/ 11 h 15"/>
                <a:gd name="T12" fmla="*/ 38 w 32"/>
                <a:gd name="T13" fmla="*/ 11 h 15"/>
                <a:gd name="T14" fmla="*/ 34 w 32"/>
                <a:gd name="T15" fmla="*/ 4 h 15"/>
                <a:gd name="T16" fmla="*/ 26 w 32"/>
                <a:gd name="T17" fmla="*/ 4 h 15"/>
                <a:gd name="T18" fmla="*/ 21 w 32"/>
                <a:gd name="T19" fmla="*/ 0 h 15"/>
                <a:gd name="T20" fmla="*/ 17 w 32"/>
                <a:gd name="T21" fmla="*/ 1 h 15"/>
                <a:gd name="T22" fmla="*/ 19 w 32"/>
                <a:gd name="T23" fmla="*/ 6 h 15"/>
                <a:gd name="T24" fmla="*/ 23 w 32"/>
                <a:gd name="T25" fmla="*/ 8 h 15"/>
                <a:gd name="T26" fmla="*/ 18 w 32"/>
                <a:gd name="T27" fmla="*/ 10 h 15"/>
                <a:gd name="T28" fmla="*/ 12 w 32"/>
                <a:gd name="T29" fmla="*/ 6 h 15"/>
                <a:gd name="T30" fmla="*/ 7 w 32"/>
                <a:gd name="T31" fmla="*/ 6 h 15"/>
                <a:gd name="T32" fmla="*/ 2 w 32"/>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5"/>
                <a:gd name="T53" fmla="*/ 32 w 3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5">
                  <a:moveTo>
                    <a:pt x="2" y="7"/>
                  </a:moveTo>
                  <a:cubicBezTo>
                    <a:pt x="1" y="9"/>
                    <a:pt x="0" y="12"/>
                    <a:pt x="1" y="14"/>
                  </a:cubicBezTo>
                  <a:cubicBezTo>
                    <a:pt x="2" y="15"/>
                    <a:pt x="5" y="15"/>
                    <a:pt x="6" y="14"/>
                  </a:cubicBezTo>
                  <a:cubicBezTo>
                    <a:pt x="10" y="14"/>
                    <a:pt x="13" y="13"/>
                    <a:pt x="16" y="12"/>
                  </a:cubicBezTo>
                  <a:cubicBezTo>
                    <a:pt x="19" y="12"/>
                    <a:pt x="21" y="11"/>
                    <a:pt x="24" y="11"/>
                  </a:cubicBezTo>
                  <a:cubicBezTo>
                    <a:pt x="26" y="10"/>
                    <a:pt x="28" y="9"/>
                    <a:pt x="30" y="9"/>
                  </a:cubicBezTo>
                  <a:cubicBezTo>
                    <a:pt x="30" y="9"/>
                    <a:pt x="32" y="9"/>
                    <a:pt x="32" y="9"/>
                  </a:cubicBezTo>
                  <a:cubicBezTo>
                    <a:pt x="31" y="7"/>
                    <a:pt x="30" y="5"/>
                    <a:pt x="29" y="3"/>
                  </a:cubicBezTo>
                  <a:cubicBezTo>
                    <a:pt x="27" y="2"/>
                    <a:pt x="24" y="3"/>
                    <a:pt x="22" y="3"/>
                  </a:cubicBezTo>
                  <a:cubicBezTo>
                    <a:pt x="20" y="2"/>
                    <a:pt x="19" y="1"/>
                    <a:pt x="18" y="0"/>
                  </a:cubicBezTo>
                  <a:cubicBezTo>
                    <a:pt x="16" y="0"/>
                    <a:pt x="14" y="0"/>
                    <a:pt x="14" y="1"/>
                  </a:cubicBezTo>
                  <a:cubicBezTo>
                    <a:pt x="13" y="2"/>
                    <a:pt x="15" y="4"/>
                    <a:pt x="16" y="5"/>
                  </a:cubicBezTo>
                  <a:cubicBezTo>
                    <a:pt x="17" y="6"/>
                    <a:pt x="20" y="6"/>
                    <a:pt x="19" y="7"/>
                  </a:cubicBezTo>
                  <a:cubicBezTo>
                    <a:pt x="19" y="9"/>
                    <a:pt x="16" y="9"/>
                    <a:pt x="15" y="8"/>
                  </a:cubicBezTo>
                  <a:cubicBezTo>
                    <a:pt x="13" y="8"/>
                    <a:pt x="12" y="5"/>
                    <a:pt x="10" y="5"/>
                  </a:cubicBezTo>
                  <a:cubicBezTo>
                    <a:pt x="9" y="4"/>
                    <a:pt x="7" y="5"/>
                    <a:pt x="6" y="5"/>
                  </a:cubicBezTo>
                  <a:cubicBezTo>
                    <a:pt x="4" y="6"/>
                    <a:pt x="2" y="5"/>
                    <a:pt x="2"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74" name="Freeform 2934">
              <a:extLst>
                <a:ext uri="{FF2B5EF4-FFF2-40B4-BE49-F238E27FC236}">
                  <a16:creationId xmlns:a16="http://schemas.microsoft.com/office/drawing/2014/main" id="{AA682473-0909-CC40-B5EE-31EF5F85002D}"/>
                </a:ext>
              </a:extLst>
            </p:cNvPr>
            <p:cNvSpPr>
              <a:spLocks noChangeAspect="1"/>
            </p:cNvSpPr>
            <p:nvPr/>
          </p:nvSpPr>
          <p:spPr bwMode="auto">
            <a:xfrm>
              <a:off x="7045053" y="4735621"/>
              <a:ext cx="45798" cy="26369"/>
            </a:xfrm>
            <a:custGeom>
              <a:avLst/>
              <a:gdLst>
                <a:gd name="T0" fmla="*/ 4 w 27"/>
                <a:gd name="T1" fmla="*/ 2 h 16"/>
                <a:gd name="T2" fmla="*/ 16 w 27"/>
                <a:gd name="T3" fmla="*/ 1 h 16"/>
                <a:gd name="T4" fmla="*/ 26 w 27"/>
                <a:gd name="T5" fmla="*/ 7 h 16"/>
                <a:gd name="T6" fmla="*/ 33 w 27"/>
                <a:gd name="T7" fmla="*/ 14 h 16"/>
                <a:gd name="T8" fmla="*/ 27 w 27"/>
                <a:gd name="T9" fmla="*/ 19 h 16"/>
                <a:gd name="T10" fmla="*/ 18 w 27"/>
                <a:gd name="T11" fmla="*/ 14 h 16"/>
                <a:gd name="T12" fmla="*/ 9 w 27"/>
                <a:gd name="T13" fmla="*/ 10 h 16"/>
                <a:gd name="T14" fmla="*/ 1 w 27"/>
                <a:gd name="T15" fmla="*/ 7 h 16"/>
                <a:gd name="T16" fmla="*/ 4 w 27"/>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3" y="2"/>
                  </a:moveTo>
                  <a:cubicBezTo>
                    <a:pt x="6" y="1"/>
                    <a:pt x="10" y="0"/>
                    <a:pt x="13" y="1"/>
                  </a:cubicBezTo>
                  <a:cubicBezTo>
                    <a:pt x="16" y="2"/>
                    <a:pt x="19" y="4"/>
                    <a:pt x="21" y="6"/>
                  </a:cubicBezTo>
                  <a:cubicBezTo>
                    <a:pt x="23" y="7"/>
                    <a:pt x="26" y="9"/>
                    <a:pt x="27" y="12"/>
                  </a:cubicBezTo>
                  <a:cubicBezTo>
                    <a:pt x="27" y="14"/>
                    <a:pt x="24" y="16"/>
                    <a:pt x="22" y="16"/>
                  </a:cubicBezTo>
                  <a:cubicBezTo>
                    <a:pt x="19" y="16"/>
                    <a:pt x="17" y="13"/>
                    <a:pt x="15" y="12"/>
                  </a:cubicBezTo>
                  <a:cubicBezTo>
                    <a:pt x="12" y="11"/>
                    <a:pt x="10" y="9"/>
                    <a:pt x="7" y="8"/>
                  </a:cubicBezTo>
                  <a:cubicBezTo>
                    <a:pt x="5" y="7"/>
                    <a:pt x="2" y="8"/>
                    <a:pt x="1" y="6"/>
                  </a:cubicBezTo>
                  <a:cubicBezTo>
                    <a:pt x="0" y="5"/>
                    <a:pt x="2" y="3"/>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75" name="Freeform 2935">
              <a:extLst>
                <a:ext uri="{FF2B5EF4-FFF2-40B4-BE49-F238E27FC236}">
                  <a16:creationId xmlns:a16="http://schemas.microsoft.com/office/drawing/2014/main" id="{09F09598-8E1D-C848-B033-0DE2F0155E3F}"/>
                </a:ext>
              </a:extLst>
            </p:cNvPr>
            <p:cNvSpPr>
              <a:spLocks noChangeAspect="1"/>
            </p:cNvSpPr>
            <p:nvPr/>
          </p:nvSpPr>
          <p:spPr bwMode="auto">
            <a:xfrm>
              <a:off x="7065871" y="4707865"/>
              <a:ext cx="77717" cy="20817"/>
            </a:xfrm>
            <a:custGeom>
              <a:avLst/>
              <a:gdLst>
                <a:gd name="T0" fmla="*/ 12 w 47"/>
                <a:gd name="T1" fmla="*/ 0 h 12"/>
                <a:gd name="T2" fmla="*/ 23 w 47"/>
                <a:gd name="T3" fmla="*/ 4 h 12"/>
                <a:gd name="T4" fmla="*/ 27 w 47"/>
                <a:gd name="T5" fmla="*/ 8 h 12"/>
                <a:gd name="T6" fmla="*/ 33 w 47"/>
                <a:gd name="T7" fmla="*/ 4 h 12"/>
                <a:gd name="T8" fmla="*/ 41 w 47"/>
                <a:gd name="T9" fmla="*/ 8 h 12"/>
                <a:gd name="T10" fmla="*/ 45 w 47"/>
                <a:gd name="T11" fmla="*/ 4 h 12"/>
                <a:gd name="T12" fmla="*/ 50 w 47"/>
                <a:gd name="T13" fmla="*/ 1 h 12"/>
                <a:gd name="T14" fmla="*/ 52 w 47"/>
                <a:gd name="T15" fmla="*/ 3 h 12"/>
                <a:gd name="T16" fmla="*/ 56 w 47"/>
                <a:gd name="T17" fmla="*/ 1 h 12"/>
                <a:gd name="T18" fmla="*/ 51 w 47"/>
                <a:gd name="T19" fmla="*/ 5 h 12"/>
                <a:gd name="T20" fmla="*/ 46 w 47"/>
                <a:gd name="T21" fmla="*/ 6 h 12"/>
                <a:gd name="T22" fmla="*/ 42 w 47"/>
                <a:gd name="T23" fmla="*/ 9 h 12"/>
                <a:gd name="T24" fmla="*/ 32 w 47"/>
                <a:gd name="T25" fmla="*/ 11 h 12"/>
                <a:gd name="T26" fmla="*/ 27 w 47"/>
                <a:gd name="T27" fmla="*/ 11 h 12"/>
                <a:gd name="T28" fmla="*/ 19 w 47"/>
                <a:gd name="T29" fmla="*/ 15 h 12"/>
                <a:gd name="T30" fmla="*/ 1 w 47"/>
                <a:gd name="T31" fmla="*/ 9 h 12"/>
                <a:gd name="T32" fmla="*/ 5 w 47"/>
                <a:gd name="T33" fmla="*/ 4 h 12"/>
                <a:gd name="T34" fmla="*/ 12 w 4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2"/>
                <a:gd name="T56" fmla="*/ 47 w 4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2">
                  <a:moveTo>
                    <a:pt x="10" y="0"/>
                  </a:moveTo>
                  <a:cubicBezTo>
                    <a:pt x="13" y="1"/>
                    <a:pt x="16" y="2"/>
                    <a:pt x="19" y="3"/>
                  </a:cubicBezTo>
                  <a:cubicBezTo>
                    <a:pt x="20" y="4"/>
                    <a:pt x="21" y="6"/>
                    <a:pt x="23" y="6"/>
                  </a:cubicBezTo>
                  <a:cubicBezTo>
                    <a:pt x="25" y="6"/>
                    <a:pt x="26" y="3"/>
                    <a:pt x="28" y="3"/>
                  </a:cubicBezTo>
                  <a:cubicBezTo>
                    <a:pt x="30" y="3"/>
                    <a:pt x="32" y="6"/>
                    <a:pt x="34" y="6"/>
                  </a:cubicBezTo>
                  <a:cubicBezTo>
                    <a:pt x="36" y="6"/>
                    <a:pt x="37" y="4"/>
                    <a:pt x="38" y="3"/>
                  </a:cubicBezTo>
                  <a:cubicBezTo>
                    <a:pt x="39" y="2"/>
                    <a:pt x="40" y="1"/>
                    <a:pt x="42" y="1"/>
                  </a:cubicBezTo>
                  <a:cubicBezTo>
                    <a:pt x="42" y="1"/>
                    <a:pt x="43" y="2"/>
                    <a:pt x="44" y="2"/>
                  </a:cubicBezTo>
                  <a:cubicBezTo>
                    <a:pt x="45" y="2"/>
                    <a:pt x="47" y="0"/>
                    <a:pt x="47" y="1"/>
                  </a:cubicBezTo>
                  <a:cubicBezTo>
                    <a:pt x="46" y="2"/>
                    <a:pt x="45" y="3"/>
                    <a:pt x="43" y="4"/>
                  </a:cubicBezTo>
                  <a:cubicBezTo>
                    <a:pt x="42" y="4"/>
                    <a:pt x="40" y="5"/>
                    <a:pt x="39" y="5"/>
                  </a:cubicBezTo>
                  <a:cubicBezTo>
                    <a:pt x="38" y="6"/>
                    <a:pt x="37" y="7"/>
                    <a:pt x="35" y="7"/>
                  </a:cubicBezTo>
                  <a:cubicBezTo>
                    <a:pt x="32" y="8"/>
                    <a:pt x="30" y="9"/>
                    <a:pt x="27" y="9"/>
                  </a:cubicBezTo>
                  <a:cubicBezTo>
                    <a:pt x="25" y="10"/>
                    <a:pt x="24" y="9"/>
                    <a:pt x="23" y="9"/>
                  </a:cubicBezTo>
                  <a:cubicBezTo>
                    <a:pt x="20" y="10"/>
                    <a:pt x="18" y="12"/>
                    <a:pt x="16" y="12"/>
                  </a:cubicBezTo>
                  <a:cubicBezTo>
                    <a:pt x="11" y="11"/>
                    <a:pt x="5" y="10"/>
                    <a:pt x="1" y="7"/>
                  </a:cubicBezTo>
                  <a:cubicBezTo>
                    <a:pt x="0" y="6"/>
                    <a:pt x="2" y="4"/>
                    <a:pt x="4" y="3"/>
                  </a:cubicBezTo>
                  <a:cubicBezTo>
                    <a:pt x="5" y="1"/>
                    <a:pt x="8" y="0"/>
                    <a:pt x="1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76" name="Freeform 2936">
              <a:extLst>
                <a:ext uri="{FF2B5EF4-FFF2-40B4-BE49-F238E27FC236}">
                  <a16:creationId xmlns:a16="http://schemas.microsoft.com/office/drawing/2014/main" id="{6F16B3F2-DF24-AF43-A9DD-C9882DD75F4F}"/>
                </a:ext>
              </a:extLst>
            </p:cNvPr>
            <p:cNvSpPr>
              <a:spLocks noChangeAspect="1"/>
            </p:cNvSpPr>
            <p:nvPr/>
          </p:nvSpPr>
          <p:spPr bwMode="auto">
            <a:xfrm>
              <a:off x="7465558" y="4910483"/>
              <a:ext cx="8327" cy="8327"/>
            </a:xfrm>
            <a:custGeom>
              <a:avLst/>
              <a:gdLst>
                <a:gd name="T0" fmla="*/ 5 w 5"/>
                <a:gd name="T1" fmla="*/ 5 h 5"/>
                <a:gd name="T2" fmla="*/ 1 w 5"/>
                <a:gd name="T3" fmla="*/ 5 h 5"/>
                <a:gd name="T4" fmla="*/ 0 w 5"/>
                <a:gd name="T5" fmla="*/ 2 h 5"/>
                <a:gd name="T6" fmla="*/ 4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4"/>
                    <a:pt x="2" y="5"/>
                    <a:pt x="1" y="4"/>
                  </a:cubicBezTo>
                  <a:cubicBezTo>
                    <a:pt x="0" y="4"/>
                    <a:pt x="0" y="2"/>
                    <a:pt x="0" y="2"/>
                  </a:cubicBezTo>
                  <a:cubicBezTo>
                    <a:pt x="1" y="1"/>
                    <a:pt x="2" y="0"/>
                    <a:pt x="3" y="0"/>
                  </a:cubicBezTo>
                  <a:cubicBezTo>
                    <a:pt x="5" y="1"/>
                    <a:pt x="4" y="3"/>
                    <a:pt x="4"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77" name="Freeform 2937">
              <a:extLst>
                <a:ext uri="{FF2B5EF4-FFF2-40B4-BE49-F238E27FC236}">
                  <a16:creationId xmlns:a16="http://schemas.microsoft.com/office/drawing/2014/main" id="{E66311BE-AD58-564A-B723-75DCC3D0A7CF}"/>
                </a:ext>
              </a:extLst>
            </p:cNvPr>
            <p:cNvSpPr>
              <a:spLocks noChangeAspect="1"/>
            </p:cNvSpPr>
            <p:nvPr/>
          </p:nvSpPr>
          <p:spPr bwMode="auto">
            <a:xfrm>
              <a:off x="6893784" y="5136694"/>
              <a:ext cx="5551" cy="15266"/>
            </a:xfrm>
            <a:custGeom>
              <a:avLst/>
              <a:gdLst>
                <a:gd name="T0" fmla="*/ 4 w 3"/>
                <a:gd name="T1" fmla="*/ 6 h 9"/>
                <a:gd name="T2" fmla="*/ 3 w 3"/>
                <a:gd name="T3" fmla="*/ 11 h 9"/>
                <a:gd name="T4" fmla="*/ 1 w 3"/>
                <a:gd name="T5" fmla="*/ 6 h 9"/>
                <a:gd name="T6" fmla="*/ 1 w 3"/>
                <a:gd name="T7" fmla="*/ 0 h 9"/>
                <a:gd name="T8" fmla="*/ 4 w 3"/>
                <a:gd name="T9" fmla="*/ 6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5"/>
                  </a:moveTo>
                  <a:cubicBezTo>
                    <a:pt x="3" y="7"/>
                    <a:pt x="3" y="9"/>
                    <a:pt x="2" y="9"/>
                  </a:cubicBezTo>
                  <a:cubicBezTo>
                    <a:pt x="2" y="9"/>
                    <a:pt x="1" y="6"/>
                    <a:pt x="1" y="5"/>
                  </a:cubicBezTo>
                  <a:cubicBezTo>
                    <a:pt x="1" y="3"/>
                    <a:pt x="0" y="0"/>
                    <a:pt x="1" y="0"/>
                  </a:cubicBezTo>
                  <a:cubicBezTo>
                    <a:pt x="2" y="0"/>
                    <a:pt x="2" y="3"/>
                    <a:pt x="3"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78" name="Freeform 2938">
              <a:extLst>
                <a:ext uri="{FF2B5EF4-FFF2-40B4-BE49-F238E27FC236}">
                  <a16:creationId xmlns:a16="http://schemas.microsoft.com/office/drawing/2014/main" id="{67F1A5AB-D98D-5D49-96F1-A7F652879F5C}"/>
                </a:ext>
              </a:extLst>
            </p:cNvPr>
            <p:cNvSpPr>
              <a:spLocks noChangeAspect="1"/>
            </p:cNvSpPr>
            <p:nvPr/>
          </p:nvSpPr>
          <p:spPr bwMode="auto">
            <a:xfrm>
              <a:off x="6903499" y="5135304"/>
              <a:ext cx="5551" cy="16654"/>
            </a:xfrm>
            <a:custGeom>
              <a:avLst/>
              <a:gdLst>
                <a:gd name="T0" fmla="*/ 4 w 3"/>
                <a:gd name="T1" fmla="*/ 7 h 10"/>
                <a:gd name="T2" fmla="*/ 4 w 3"/>
                <a:gd name="T3" fmla="*/ 12 h 10"/>
                <a:gd name="T4" fmla="*/ 1 w 3"/>
                <a:gd name="T5" fmla="*/ 7 h 10"/>
                <a:gd name="T6" fmla="*/ 1 w 3"/>
                <a:gd name="T7" fmla="*/ 1 h 10"/>
                <a:gd name="T8" fmla="*/ 4 w 3"/>
                <a:gd name="T9" fmla="*/ 7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6"/>
                  </a:moveTo>
                  <a:cubicBezTo>
                    <a:pt x="3" y="7"/>
                    <a:pt x="3" y="10"/>
                    <a:pt x="3" y="10"/>
                  </a:cubicBezTo>
                  <a:cubicBezTo>
                    <a:pt x="2" y="9"/>
                    <a:pt x="1" y="7"/>
                    <a:pt x="1" y="6"/>
                  </a:cubicBezTo>
                  <a:cubicBezTo>
                    <a:pt x="1" y="4"/>
                    <a:pt x="0" y="0"/>
                    <a:pt x="1" y="1"/>
                  </a:cubicBezTo>
                  <a:cubicBezTo>
                    <a:pt x="2" y="1"/>
                    <a:pt x="2" y="4"/>
                    <a:pt x="3"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79" name="Freeform 2939">
              <a:extLst>
                <a:ext uri="{FF2B5EF4-FFF2-40B4-BE49-F238E27FC236}">
                  <a16:creationId xmlns:a16="http://schemas.microsoft.com/office/drawing/2014/main" id="{6D085733-E7A7-6548-8F37-7BDCB45B3278}"/>
                </a:ext>
              </a:extLst>
            </p:cNvPr>
            <p:cNvSpPr>
              <a:spLocks noChangeAspect="1"/>
            </p:cNvSpPr>
            <p:nvPr/>
          </p:nvSpPr>
          <p:spPr bwMode="auto">
            <a:xfrm>
              <a:off x="7550213" y="5523889"/>
              <a:ext cx="8327" cy="4164"/>
            </a:xfrm>
            <a:custGeom>
              <a:avLst/>
              <a:gdLst>
                <a:gd name="T0" fmla="*/ 2 w 5"/>
                <a:gd name="T1" fmla="*/ 3 h 2"/>
                <a:gd name="T2" fmla="*/ 1 w 5"/>
                <a:gd name="T3" fmla="*/ 2 h 2"/>
                <a:gd name="T4" fmla="*/ 4 w 5"/>
                <a:gd name="T5" fmla="*/ 0 h 2"/>
                <a:gd name="T6" fmla="*/ 6 w 5"/>
                <a:gd name="T7" fmla="*/ 2 h 2"/>
                <a:gd name="T8" fmla="*/ 2 w 5"/>
                <a:gd name="T9" fmla="*/ 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2"/>
                    <a:pt x="1" y="1"/>
                  </a:cubicBezTo>
                  <a:cubicBezTo>
                    <a:pt x="1" y="1"/>
                    <a:pt x="2" y="1"/>
                    <a:pt x="3" y="0"/>
                  </a:cubicBezTo>
                  <a:cubicBezTo>
                    <a:pt x="3" y="0"/>
                    <a:pt x="5" y="0"/>
                    <a:pt x="5" y="1"/>
                  </a:cubicBezTo>
                  <a:cubicBezTo>
                    <a:pt x="5" y="2"/>
                    <a:pt x="3"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80" name="Freeform 2940">
              <a:extLst>
                <a:ext uri="{FF2B5EF4-FFF2-40B4-BE49-F238E27FC236}">
                  <a16:creationId xmlns:a16="http://schemas.microsoft.com/office/drawing/2014/main" id="{EACC0D3A-2CC2-2348-A504-7F4A1280C693}"/>
                </a:ext>
              </a:extLst>
            </p:cNvPr>
            <p:cNvSpPr>
              <a:spLocks noChangeAspect="1"/>
            </p:cNvSpPr>
            <p:nvPr/>
          </p:nvSpPr>
          <p:spPr bwMode="auto">
            <a:xfrm>
              <a:off x="7466945" y="5503073"/>
              <a:ext cx="9715" cy="15266"/>
            </a:xfrm>
            <a:custGeom>
              <a:avLst/>
              <a:gdLst>
                <a:gd name="T0" fmla="*/ 5 w 6"/>
                <a:gd name="T1" fmla="*/ 7 h 9"/>
                <a:gd name="T2" fmla="*/ 1 w 6"/>
                <a:gd name="T3" fmla="*/ 11 h 9"/>
                <a:gd name="T4" fmla="*/ 1 w 6"/>
                <a:gd name="T5" fmla="*/ 5 h 9"/>
                <a:gd name="T6" fmla="*/ 5 w 6"/>
                <a:gd name="T7" fmla="*/ 1 h 9"/>
                <a:gd name="T8" fmla="*/ 5 w 6"/>
                <a:gd name="T9" fmla="*/ 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6"/>
                  </a:moveTo>
                  <a:cubicBezTo>
                    <a:pt x="3" y="7"/>
                    <a:pt x="2" y="9"/>
                    <a:pt x="1" y="9"/>
                  </a:cubicBezTo>
                  <a:cubicBezTo>
                    <a:pt x="0" y="8"/>
                    <a:pt x="1" y="6"/>
                    <a:pt x="1" y="4"/>
                  </a:cubicBezTo>
                  <a:cubicBezTo>
                    <a:pt x="2" y="3"/>
                    <a:pt x="3" y="0"/>
                    <a:pt x="4" y="1"/>
                  </a:cubicBezTo>
                  <a:cubicBezTo>
                    <a:pt x="6" y="2"/>
                    <a:pt x="4" y="4"/>
                    <a:pt x="4"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81" name="Freeform 2941">
              <a:extLst>
                <a:ext uri="{FF2B5EF4-FFF2-40B4-BE49-F238E27FC236}">
                  <a16:creationId xmlns:a16="http://schemas.microsoft.com/office/drawing/2014/main" id="{00405B39-8F92-7A4D-A618-54E13EE4EC07}"/>
                </a:ext>
              </a:extLst>
            </p:cNvPr>
            <p:cNvSpPr>
              <a:spLocks noChangeAspect="1"/>
            </p:cNvSpPr>
            <p:nvPr/>
          </p:nvSpPr>
          <p:spPr bwMode="auto">
            <a:xfrm>
              <a:off x="7725075" y="5181104"/>
              <a:ext cx="4164" cy="9715"/>
            </a:xfrm>
            <a:custGeom>
              <a:avLst/>
              <a:gdLst>
                <a:gd name="T0" fmla="*/ 2 w 3"/>
                <a:gd name="T1" fmla="*/ 5 h 6"/>
                <a:gd name="T2" fmla="*/ 1 w 3"/>
                <a:gd name="T3" fmla="*/ 7 h 6"/>
                <a:gd name="T4" fmla="*/ 1 w 3"/>
                <a:gd name="T5" fmla="*/ 4 h 6"/>
                <a:gd name="T6" fmla="*/ 2 w 3"/>
                <a:gd name="T7" fmla="*/ 1 h 6"/>
                <a:gd name="T8" fmla="*/ 2 w 3"/>
                <a:gd name="T9" fmla="*/ 5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4"/>
                  </a:moveTo>
                  <a:cubicBezTo>
                    <a:pt x="2" y="5"/>
                    <a:pt x="1" y="6"/>
                    <a:pt x="1" y="6"/>
                  </a:cubicBezTo>
                  <a:cubicBezTo>
                    <a:pt x="0" y="6"/>
                    <a:pt x="0" y="4"/>
                    <a:pt x="1" y="3"/>
                  </a:cubicBezTo>
                  <a:cubicBezTo>
                    <a:pt x="1" y="2"/>
                    <a:pt x="2" y="0"/>
                    <a:pt x="2" y="1"/>
                  </a:cubicBezTo>
                  <a:cubicBezTo>
                    <a:pt x="3" y="1"/>
                    <a:pt x="2" y="3"/>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82" name="Freeform 2942">
              <a:extLst>
                <a:ext uri="{FF2B5EF4-FFF2-40B4-BE49-F238E27FC236}">
                  <a16:creationId xmlns:a16="http://schemas.microsoft.com/office/drawing/2014/main" id="{A6133374-1504-4144-8D71-959216D11335}"/>
                </a:ext>
              </a:extLst>
            </p:cNvPr>
            <p:cNvSpPr>
              <a:spLocks noChangeAspect="1"/>
            </p:cNvSpPr>
            <p:nvPr/>
          </p:nvSpPr>
          <p:spPr bwMode="auto">
            <a:xfrm>
              <a:off x="7415597" y="4781416"/>
              <a:ext cx="5551" cy="6939"/>
            </a:xfrm>
            <a:custGeom>
              <a:avLst/>
              <a:gdLst>
                <a:gd name="T0" fmla="*/ 2 w 4"/>
                <a:gd name="T1" fmla="*/ 4 h 4"/>
                <a:gd name="T2" fmla="*/ 0 w 4"/>
                <a:gd name="T3" fmla="*/ 5 h 4"/>
                <a:gd name="T4" fmla="*/ 1 w 4"/>
                <a:gd name="T5" fmla="*/ 3 h 4"/>
                <a:gd name="T6" fmla="*/ 3 w 4"/>
                <a:gd name="T7" fmla="*/ 0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4"/>
                  </a:cubicBezTo>
                  <a:cubicBezTo>
                    <a:pt x="0" y="3"/>
                    <a:pt x="0" y="2"/>
                    <a:pt x="1" y="2"/>
                  </a:cubicBezTo>
                  <a:cubicBezTo>
                    <a:pt x="2" y="1"/>
                    <a:pt x="3" y="0"/>
                    <a:pt x="3" y="0"/>
                  </a:cubicBezTo>
                  <a:cubicBezTo>
                    <a:pt x="4"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83" name="Freeform 2943">
              <a:extLst>
                <a:ext uri="{FF2B5EF4-FFF2-40B4-BE49-F238E27FC236}">
                  <a16:creationId xmlns:a16="http://schemas.microsoft.com/office/drawing/2014/main" id="{CD72B4B6-564E-CB44-B272-C91A56D8EBD4}"/>
                </a:ext>
              </a:extLst>
            </p:cNvPr>
            <p:cNvSpPr>
              <a:spLocks noChangeAspect="1"/>
            </p:cNvSpPr>
            <p:nvPr/>
          </p:nvSpPr>
          <p:spPr bwMode="auto">
            <a:xfrm>
              <a:off x="7407269" y="4789744"/>
              <a:ext cx="5551" cy="6939"/>
            </a:xfrm>
            <a:custGeom>
              <a:avLst/>
              <a:gdLst>
                <a:gd name="T0" fmla="*/ 2 w 4"/>
                <a:gd name="T1" fmla="*/ 4 h 4"/>
                <a:gd name="T2" fmla="*/ 0 w 4"/>
                <a:gd name="T3" fmla="*/ 5 h 4"/>
                <a:gd name="T4" fmla="*/ 1 w 4"/>
                <a:gd name="T5" fmla="*/ 3 h 4"/>
                <a:gd name="T6" fmla="*/ 3 w 4"/>
                <a:gd name="T7" fmla="*/ 0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2" y="3"/>
                    <a:pt x="1" y="4"/>
                    <a:pt x="0" y="4"/>
                  </a:cubicBezTo>
                  <a:cubicBezTo>
                    <a:pt x="0" y="3"/>
                    <a:pt x="1" y="2"/>
                    <a:pt x="1" y="2"/>
                  </a:cubicBezTo>
                  <a:cubicBezTo>
                    <a:pt x="2" y="1"/>
                    <a:pt x="3" y="0"/>
                    <a:pt x="3" y="0"/>
                  </a:cubicBezTo>
                  <a:cubicBezTo>
                    <a:pt x="4" y="1"/>
                    <a:pt x="3"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84" name="Freeform 2944">
              <a:extLst>
                <a:ext uri="{FF2B5EF4-FFF2-40B4-BE49-F238E27FC236}">
                  <a16:creationId xmlns:a16="http://schemas.microsoft.com/office/drawing/2014/main" id="{4837E61E-4C47-564D-B40A-2D2E1F6D363A}"/>
                </a:ext>
              </a:extLst>
            </p:cNvPr>
            <p:cNvSpPr>
              <a:spLocks noChangeAspect="1"/>
            </p:cNvSpPr>
            <p:nvPr/>
          </p:nvSpPr>
          <p:spPr bwMode="auto">
            <a:xfrm>
              <a:off x="7392003" y="4796683"/>
              <a:ext cx="6939" cy="8327"/>
            </a:xfrm>
            <a:custGeom>
              <a:avLst/>
              <a:gdLst>
                <a:gd name="T0" fmla="*/ 3 w 4"/>
                <a:gd name="T1" fmla="*/ 5 h 5"/>
                <a:gd name="T2" fmla="*/ 1 w 4"/>
                <a:gd name="T3" fmla="*/ 5 h 5"/>
                <a:gd name="T4" fmla="*/ 3 w 4"/>
                <a:gd name="T5" fmla="*/ 2 h 5"/>
                <a:gd name="T6" fmla="*/ 5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4"/>
                  </a:cubicBezTo>
                  <a:cubicBezTo>
                    <a:pt x="0" y="4"/>
                    <a:pt x="1" y="3"/>
                    <a:pt x="2" y="2"/>
                  </a:cubicBezTo>
                  <a:cubicBezTo>
                    <a:pt x="2" y="2"/>
                    <a:pt x="3" y="0"/>
                    <a:pt x="4" y="1"/>
                  </a:cubicBezTo>
                  <a:cubicBezTo>
                    <a:pt x="4" y="2"/>
                    <a:pt x="3" y="3"/>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85" name="Freeform 2945">
              <a:extLst>
                <a:ext uri="{FF2B5EF4-FFF2-40B4-BE49-F238E27FC236}">
                  <a16:creationId xmlns:a16="http://schemas.microsoft.com/office/drawing/2014/main" id="{96F3057D-222E-7A45-92AC-4AF2183A2277}"/>
                </a:ext>
              </a:extLst>
            </p:cNvPr>
            <p:cNvSpPr>
              <a:spLocks noChangeAspect="1"/>
            </p:cNvSpPr>
            <p:nvPr/>
          </p:nvSpPr>
          <p:spPr bwMode="auto">
            <a:xfrm>
              <a:off x="8023453" y="5007629"/>
              <a:ext cx="2776" cy="8327"/>
            </a:xfrm>
            <a:custGeom>
              <a:avLst/>
              <a:gdLst>
                <a:gd name="T0" fmla="*/ 2 w 2"/>
                <a:gd name="T1" fmla="*/ 4 h 5"/>
                <a:gd name="T2" fmla="*/ 1 w 2"/>
                <a:gd name="T3" fmla="*/ 6 h 5"/>
                <a:gd name="T4" fmla="*/ 0 w 2"/>
                <a:gd name="T5" fmla="*/ 2 h 5"/>
                <a:gd name="T6" fmla="*/ 2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4"/>
                    <a:pt x="0" y="3"/>
                    <a:pt x="0" y="2"/>
                  </a:cubicBezTo>
                  <a:cubicBezTo>
                    <a:pt x="1" y="2"/>
                    <a:pt x="1" y="0"/>
                    <a:pt x="2" y="0"/>
                  </a:cubicBezTo>
                  <a:cubicBezTo>
                    <a:pt x="2"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86" name="Freeform 2946">
              <a:extLst>
                <a:ext uri="{FF2B5EF4-FFF2-40B4-BE49-F238E27FC236}">
                  <a16:creationId xmlns:a16="http://schemas.microsoft.com/office/drawing/2014/main" id="{475A9B58-FA48-AF4B-8BB4-F80CF295633F}"/>
                </a:ext>
              </a:extLst>
            </p:cNvPr>
            <p:cNvSpPr>
              <a:spLocks noChangeAspect="1"/>
            </p:cNvSpPr>
            <p:nvPr/>
          </p:nvSpPr>
          <p:spPr bwMode="auto">
            <a:xfrm>
              <a:off x="8072025" y="4874401"/>
              <a:ext cx="2776" cy="13878"/>
            </a:xfrm>
            <a:custGeom>
              <a:avLst/>
              <a:gdLst>
                <a:gd name="T0" fmla="*/ 2 w 2"/>
                <a:gd name="T1" fmla="*/ 6 h 8"/>
                <a:gd name="T2" fmla="*/ 1 w 2"/>
                <a:gd name="T3" fmla="*/ 9 h 8"/>
                <a:gd name="T4" fmla="*/ 0 w 2"/>
                <a:gd name="T5" fmla="*/ 5 h 8"/>
                <a:gd name="T6" fmla="*/ 1 w 2"/>
                <a:gd name="T7" fmla="*/ 0 h 8"/>
                <a:gd name="T8" fmla="*/ 2 w 2"/>
                <a:gd name="T9" fmla="*/ 6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5"/>
                  </a:moveTo>
                  <a:cubicBezTo>
                    <a:pt x="2" y="6"/>
                    <a:pt x="1" y="8"/>
                    <a:pt x="1" y="7"/>
                  </a:cubicBezTo>
                  <a:cubicBezTo>
                    <a:pt x="0" y="7"/>
                    <a:pt x="0" y="5"/>
                    <a:pt x="0" y="4"/>
                  </a:cubicBezTo>
                  <a:cubicBezTo>
                    <a:pt x="0" y="3"/>
                    <a:pt x="0" y="0"/>
                    <a:pt x="1" y="0"/>
                  </a:cubicBezTo>
                  <a:cubicBezTo>
                    <a:pt x="2" y="1"/>
                    <a:pt x="2" y="3"/>
                    <a:pt x="2"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87" name="Freeform 2947">
              <a:extLst>
                <a:ext uri="{FF2B5EF4-FFF2-40B4-BE49-F238E27FC236}">
                  <a16:creationId xmlns:a16="http://schemas.microsoft.com/office/drawing/2014/main" id="{73DB5DFD-2508-F740-92D5-50B3648FFD4A}"/>
                </a:ext>
              </a:extLst>
            </p:cNvPr>
            <p:cNvSpPr>
              <a:spLocks noChangeAspect="1"/>
            </p:cNvSpPr>
            <p:nvPr/>
          </p:nvSpPr>
          <p:spPr bwMode="auto">
            <a:xfrm>
              <a:off x="8072025" y="4891053"/>
              <a:ext cx="2776" cy="11102"/>
            </a:xfrm>
            <a:custGeom>
              <a:avLst/>
              <a:gdLst>
                <a:gd name="T0" fmla="*/ 2 w 2"/>
                <a:gd name="T1" fmla="*/ 5 h 6"/>
                <a:gd name="T2" fmla="*/ 1 w 2"/>
                <a:gd name="T3" fmla="*/ 8 h 6"/>
                <a:gd name="T4" fmla="*/ 0 w 2"/>
                <a:gd name="T5" fmla="*/ 4 h 6"/>
                <a:gd name="T6" fmla="*/ 1 w 2"/>
                <a:gd name="T7" fmla="*/ 0 h 6"/>
                <a:gd name="T8" fmla="*/ 2 w 2"/>
                <a:gd name="T9" fmla="*/ 5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4"/>
                  </a:moveTo>
                  <a:cubicBezTo>
                    <a:pt x="2" y="4"/>
                    <a:pt x="1" y="6"/>
                    <a:pt x="1" y="6"/>
                  </a:cubicBezTo>
                  <a:cubicBezTo>
                    <a:pt x="0" y="6"/>
                    <a:pt x="0" y="4"/>
                    <a:pt x="0" y="3"/>
                  </a:cubicBezTo>
                  <a:cubicBezTo>
                    <a:pt x="0" y="2"/>
                    <a:pt x="0" y="0"/>
                    <a:pt x="1" y="0"/>
                  </a:cubicBezTo>
                  <a:cubicBezTo>
                    <a:pt x="2" y="0"/>
                    <a:pt x="2" y="2"/>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88" name="Freeform 2948">
              <a:extLst>
                <a:ext uri="{FF2B5EF4-FFF2-40B4-BE49-F238E27FC236}">
                  <a16:creationId xmlns:a16="http://schemas.microsoft.com/office/drawing/2014/main" id="{D782C06F-E406-B24C-964E-E507FD67ACF4}"/>
                </a:ext>
              </a:extLst>
            </p:cNvPr>
            <p:cNvSpPr>
              <a:spLocks noChangeAspect="1"/>
            </p:cNvSpPr>
            <p:nvPr/>
          </p:nvSpPr>
          <p:spPr bwMode="auto">
            <a:xfrm>
              <a:off x="8267704" y="4971547"/>
              <a:ext cx="6939" cy="8327"/>
            </a:xfrm>
            <a:custGeom>
              <a:avLst/>
              <a:gdLst>
                <a:gd name="T0" fmla="*/ 3 w 4"/>
                <a:gd name="T1" fmla="*/ 4 h 5"/>
                <a:gd name="T2" fmla="*/ 1 w 4"/>
                <a:gd name="T3" fmla="*/ 5 h 5"/>
                <a:gd name="T4" fmla="*/ 3 w 4"/>
                <a:gd name="T5" fmla="*/ 2 h 5"/>
                <a:gd name="T6" fmla="*/ 5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2" y="4"/>
                    <a:pt x="1" y="5"/>
                    <a:pt x="1" y="4"/>
                  </a:cubicBezTo>
                  <a:cubicBezTo>
                    <a:pt x="0" y="4"/>
                    <a:pt x="1" y="3"/>
                    <a:pt x="2" y="2"/>
                  </a:cubicBezTo>
                  <a:cubicBezTo>
                    <a:pt x="2" y="2"/>
                    <a:pt x="4" y="0"/>
                    <a:pt x="4" y="1"/>
                  </a:cubicBezTo>
                  <a:cubicBezTo>
                    <a:pt x="4" y="2"/>
                    <a:pt x="3"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89" name="Freeform 2949">
              <a:extLst>
                <a:ext uri="{FF2B5EF4-FFF2-40B4-BE49-F238E27FC236}">
                  <a16:creationId xmlns:a16="http://schemas.microsoft.com/office/drawing/2014/main" id="{BB466D9D-3DF8-694F-B7E1-AC93E5939495}"/>
                </a:ext>
              </a:extLst>
            </p:cNvPr>
            <p:cNvSpPr>
              <a:spLocks noChangeAspect="1"/>
            </p:cNvSpPr>
            <p:nvPr/>
          </p:nvSpPr>
          <p:spPr bwMode="auto">
            <a:xfrm>
              <a:off x="7186610" y="4262382"/>
              <a:ext cx="4164" cy="13878"/>
            </a:xfrm>
            <a:custGeom>
              <a:avLst/>
              <a:gdLst>
                <a:gd name="T0" fmla="*/ 3 w 2"/>
                <a:gd name="T1" fmla="*/ 7 h 9"/>
                <a:gd name="T2" fmla="*/ 2 w 2"/>
                <a:gd name="T3" fmla="*/ 10 h 9"/>
                <a:gd name="T4" fmla="*/ 0 w 2"/>
                <a:gd name="T5" fmla="*/ 6 h 9"/>
                <a:gd name="T6" fmla="*/ 2 w 2"/>
                <a:gd name="T7" fmla="*/ 1 h 9"/>
                <a:gd name="T8" fmla="*/ 3 w 2"/>
                <a:gd name="T9" fmla="*/ 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2" y="6"/>
                  </a:moveTo>
                  <a:cubicBezTo>
                    <a:pt x="2" y="7"/>
                    <a:pt x="2" y="9"/>
                    <a:pt x="1" y="9"/>
                  </a:cubicBezTo>
                  <a:cubicBezTo>
                    <a:pt x="0" y="8"/>
                    <a:pt x="0" y="6"/>
                    <a:pt x="0" y="5"/>
                  </a:cubicBezTo>
                  <a:cubicBezTo>
                    <a:pt x="0" y="3"/>
                    <a:pt x="0" y="0"/>
                    <a:pt x="1" y="1"/>
                  </a:cubicBezTo>
                  <a:cubicBezTo>
                    <a:pt x="2" y="1"/>
                    <a:pt x="2" y="4"/>
                    <a:pt x="2"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90" name="Freeform 2950">
              <a:extLst>
                <a:ext uri="{FF2B5EF4-FFF2-40B4-BE49-F238E27FC236}">
                  <a16:creationId xmlns:a16="http://schemas.microsoft.com/office/drawing/2014/main" id="{0F570E4D-3C00-1647-A065-C14F675B829E}"/>
                </a:ext>
              </a:extLst>
            </p:cNvPr>
            <p:cNvSpPr>
              <a:spLocks noChangeAspect="1"/>
            </p:cNvSpPr>
            <p:nvPr/>
          </p:nvSpPr>
          <p:spPr bwMode="auto">
            <a:xfrm>
              <a:off x="7126935" y="4198542"/>
              <a:ext cx="5551" cy="6939"/>
            </a:xfrm>
            <a:custGeom>
              <a:avLst/>
              <a:gdLst>
                <a:gd name="T0" fmla="*/ 4 w 3"/>
                <a:gd name="T1" fmla="*/ 3 h 4"/>
                <a:gd name="T2" fmla="*/ 4 w 3"/>
                <a:gd name="T3" fmla="*/ 5 h 4"/>
                <a:gd name="T4" fmla="*/ 1 w 3"/>
                <a:gd name="T5" fmla="*/ 3 h 4"/>
                <a:gd name="T6" fmla="*/ 1 w 3"/>
                <a:gd name="T7" fmla="*/ 0 h 4"/>
                <a:gd name="T8" fmla="*/ 4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4"/>
                  </a:cubicBezTo>
                  <a:cubicBezTo>
                    <a:pt x="2" y="4"/>
                    <a:pt x="2" y="3"/>
                    <a:pt x="1" y="2"/>
                  </a:cubicBezTo>
                  <a:cubicBezTo>
                    <a:pt x="1" y="1"/>
                    <a:pt x="0" y="0"/>
                    <a:pt x="1" y="0"/>
                  </a:cubicBezTo>
                  <a:cubicBezTo>
                    <a:pt x="1"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91" name="Freeform 2951">
              <a:extLst>
                <a:ext uri="{FF2B5EF4-FFF2-40B4-BE49-F238E27FC236}">
                  <a16:creationId xmlns:a16="http://schemas.microsoft.com/office/drawing/2014/main" id="{46218EE2-DC84-F648-90F6-2DA668E7B227}"/>
                </a:ext>
              </a:extLst>
            </p:cNvPr>
            <p:cNvSpPr>
              <a:spLocks noChangeAspect="1"/>
            </p:cNvSpPr>
            <p:nvPr/>
          </p:nvSpPr>
          <p:spPr bwMode="auto">
            <a:xfrm>
              <a:off x="7107505" y="4212421"/>
              <a:ext cx="2776" cy="8327"/>
            </a:xfrm>
            <a:custGeom>
              <a:avLst/>
              <a:gdLst>
                <a:gd name="T0" fmla="*/ 1 w 2"/>
                <a:gd name="T1" fmla="*/ 5 h 5"/>
                <a:gd name="T2" fmla="*/ 0 w 2"/>
                <a:gd name="T3" fmla="*/ 6 h 5"/>
                <a:gd name="T4" fmla="*/ 0 w 2"/>
                <a:gd name="T5" fmla="*/ 4 h 5"/>
                <a:gd name="T6" fmla="*/ 1 w 2"/>
                <a:gd name="T7" fmla="*/ 1 h 5"/>
                <a:gd name="T8" fmla="*/ 1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92" name="Freeform 2952">
              <a:extLst>
                <a:ext uri="{FF2B5EF4-FFF2-40B4-BE49-F238E27FC236}">
                  <a16:creationId xmlns:a16="http://schemas.microsoft.com/office/drawing/2014/main" id="{4E2EE2EA-8183-2E4F-ACE6-EE8DE318B5A5}"/>
                </a:ext>
              </a:extLst>
            </p:cNvPr>
            <p:cNvSpPr>
              <a:spLocks noChangeAspect="1"/>
            </p:cNvSpPr>
            <p:nvPr/>
          </p:nvSpPr>
          <p:spPr bwMode="auto">
            <a:xfrm>
              <a:off x="7752831" y="4727291"/>
              <a:ext cx="8327" cy="5551"/>
            </a:xfrm>
            <a:custGeom>
              <a:avLst/>
              <a:gdLst>
                <a:gd name="T0" fmla="*/ 4 w 5"/>
                <a:gd name="T1" fmla="*/ 2 h 4"/>
                <a:gd name="T2" fmla="*/ 5 w 5"/>
                <a:gd name="T3" fmla="*/ 3 h 4"/>
                <a:gd name="T4" fmla="*/ 2 w 5"/>
                <a:gd name="T5" fmla="*/ 2 h 4"/>
                <a:gd name="T6" fmla="*/ 1 w 5"/>
                <a:gd name="T7" fmla="*/ 0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93" name="Freeform 2953">
              <a:extLst>
                <a:ext uri="{FF2B5EF4-FFF2-40B4-BE49-F238E27FC236}">
                  <a16:creationId xmlns:a16="http://schemas.microsoft.com/office/drawing/2014/main" id="{C5863B5F-16A0-E94A-9828-16759E683F68}"/>
                </a:ext>
              </a:extLst>
            </p:cNvPr>
            <p:cNvSpPr>
              <a:spLocks noChangeAspect="1"/>
            </p:cNvSpPr>
            <p:nvPr/>
          </p:nvSpPr>
          <p:spPr bwMode="auto">
            <a:xfrm>
              <a:off x="7752831" y="4727291"/>
              <a:ext cx="8327" cy="5551"/>
            </a:xfrm>
            <a:custGeom>
              <a:avLst/>
              <a:gdLst>
                <a:gd name="T0" fmla="*/ 4 w 5"/>
                <a:gd name="T1" fmla="*/ 2 h 4"/>
                <a:gd name="T2" fmla="*/ 5 w 5"/>
                <a:gd name="T3" fmla="*/ 3 h 4"/>
                <a:gd name="T4" fmla="*/ 2 w 5"/>
                <a:gd name="T5" fmla="*/ 2 h 4"/>
                <a:gd name="T6" fmla="*/ 1 w 5"/>
                <a:gd name="T7" fmla="*/ 0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94" name="Freeform 2954">
              <a:extLst>
                <a:ext uri="{FF2B5EF4-FFF2-40B4-BE49-F238E27FC236}">
                  <a16:creationId xmlns:a16="http://schemas.microsoft.com/office/drawing/2014/main" id="{A632DA30-58AD-E24A-8305-D95B536F157F}"/>
                </a:ext>
              </a:extLst>
            </p:cNvPr>
            <p:cNvSpPr>
              <a:spLocks noChangeAspect="1"/>
            </p:cNvSpPr>
            <p:nvPr/>
          </p:nvSpPr>
          <p:spPr bwMode="auto">
            <a:xfrm>
              <a:off x="7769485" y="4786970"/>
              <a:ext cx="8327" cy="4164"/>
            </a:xfrm>
            <a:custGeom>
              <a:avLst/>
              <a:gdLst>
                <a:gd name="T0" fmla="*/ 4 w 5"/>
                <a:gd name="T1" fmla="*/ 1 h 3"/>
                <a:gd name="T2" fmla="*/ 5 w 5"/>
                <a:gd name="T3" fmla="*/ 3 h 3"/>
                <a:gd name="T4" fmla="*/ 2 w 5"/>
                <a:gd name="T5" fmla="*/ 2 h 3"/>
                <a:gd name="T6" fmla="*/ 0 w 5"/>
                <a:gd name="T7" fmla="*/ 1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1"/>
                    <a:pt x="5" y="2"/>
                    <a:pt x="4" y="3"/>
                  </a:cubicBezTo>
                  <a:cubicBezTo>
                    <a:pt x="4" y="3"/>
                    <a:pt x="3" y="3"/>
                    <a:pt x="2" y="2"/>
                  </a:cubicBezTo>
                  <a:cubicBezTo>
                    <a:pt x="1" y="2"/>
                    <a:pt x="0" y="1"/>
                    <a:pt x="0" y="1"/>
                  </a:cubicBezTo>
                  <a:cubicBezTo>
                    <a:pt x="1" y="0"/>
                    <a:pt x="2"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95" name="Freeform 2955">
              <a:extLst>
                <a:ext uri="{FF2B5EF4-FFF2-40B4-BE49-F238E27FC236}">
                  <a16:creationId xmlns:a16="http://schemas.microsoft.com/office/drawing/2014/main" id="{2B3B170C-A2B9-9E48-9567-75E1A480FB86}"/>
                </a:ext>
              </a:extLst>
            </p:cNvPr>
            <p:cNvSpPr>
              <a:spLocks noChangeAspect="1"/>
            </p:cNvSpPr>
            <p:nvPr/>
          </p:nvSpPr>
          <p:spPr bwMode="auto">
            <a:xfrm>
              <a:off x="7716748" y="4748109"/>
              <a:ext cx="6939" cy="6939"/>
            </a:xfrm>
            <a:custGeom>
              <a:avLst/>
              <a:gdLst>
                <a:gd name="T0" fmla="*/ 4 w 4"/>
                <a:gd name="T1" fmla="*/ 3 h 4"/>
                <a:gd name="T2" fmla="*/ 5 w 4"/>
                <a:gd name="T3" fmla="*/ 4 h 4"/>
                <a:gd name="T4" fmla="*/ 1 w 4"/>
                <a:gd name="T5" fmla="*/ 3 h 4"/>
                <a:gd name="T6" fmla="*/ 0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4" y="3"/>
                  </a:cubicBezTo>
                  <a:cubicBezTo>
                    <a:pt x="3" y="4"/>
                    <a:pt x="2" y="3"/>
                    <a:pt x="1" y="2"/>
                  </a:cubicBezTo>
                  <a:cubicBezTo>
                    <a:pt x="1" y="2"/>
                    <a:pt x="0" y="0"/>
                    <a:pt x="0" y="0"/>
                  </a:cubicBezTo>
                  <a:cubicBezTo>
                    <a:pt x="1"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96" name="Freeform 2956">
              <a:extLst>
                <a:ext uri="{FF2B5EF4-FFF2-40B4-BE49-F238E27FC236}">
                  <a16:creationId xmlns:a16="http://schemas.microsoft.com/office/drawing/2014/main" id="{168CD18C-5591-0047-A489-E9E13897EEB5}"/>
                </a:ext>
              </a:extLst>
            </p:cNvPr>
            <p:cNvSpPr>
              <a:spLocks noChangeAspect="1"/>
            </p:cNvSpPr>
            <p:nvPr/>
          </p:nvSpPr>
          <p:spPr bwMode="auto">
            <a:xfrm>
              <a:off x="7802792" y="4631536"/>
              <a:ext cx="4164" cy="8327"/>
            </a:xfrm>
            <a:custGeom>
              <a:avLst/>
              <a:gdLst>
                <a:gd name="T0" fmla="*/ 3 w 2"/>
                <a:gd name="T1" fmla="*/ 5 h 5"/>
                <a:gd name="T2" fmla="*/ 2 w 2"/>
                <a:gd name="T3" fmla="*/ 6 h 5"/>
                <a:gd name="T4" fmla="*/ 0 w 2"/>
                <a:gd name="T5" fmla="*/ 4 h 5"/>
                <a:gd name="T6" fmla="*/ 2 w 2"/>
                <a:gd name="T7" fmla="*/ 1 h 5"/>
                <a:gd name="T8" fmla="*/ 3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4"/>
                  </a:moveTo>
                  <a:cubicBezTo>
                    <a:pt x="2" y="4"/>
                    <a:pt x="1" y="5"/>
                    <a:pt x="1" y="5"/>
                  </a:cubicBezTo>
                  <a:cubicBezTo>
                    <a:pt x="0" y="5"/>
                    <a:pt x="0" y="4"/>
                    <a:pt x="0" y="3"/>
                  </a:cubicBezTo>
                  <a:cubicBezTo>
                    <a:pt x="0" y="2"/>
                    <a:pt x="0" y="0"/>
                    <a:pt x="1" y="1"/>
                  </a:cubicBezTo>
                  <a:cubicBezTo>
                    <a:pt x="2" y="1"/>
                    <a:pt x="2" y="3"/>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97" name="Freeform 2957">
              <a:extLst>
                <a:ext uri="{FF2B5EF4-FFF2-40B4-BE49-F238E27FC236}">
                  <a16:creationId xmlns:a16="http://schemas.microsoft.com/office/drawing/2014/main" id="{9E6B9A93-8D00-3646-B171-725EF8CE366F}"/>
                </a:ext>
              </a:extLst>
            </p:cNvPr>
            <p:cNvSpPr>
              <a:spLocks noChangeAspect="1"/>
            </p:cNvSpPr>
            <p:nvPr/>
          </p:nvSpPr>
          <p:spPr bwMode="auto">
            <a:xfrm>
              <a:off x="7300408" y="4706478"/>
              <a:ext cx="6939" cy="8327"/>
            </a:xfrm>
            <a:custGeom>
              <a:avLst/>
              <a:gdLst>
                <a:gd name="T0" fmla="*/ 3 w 4"/>
                <a:gd name="T1" fmla="*/ 5 h 5"/>
                <a:gd name="T2" fmla="*/ 0 w 4"/>
                <a:gd name="T3" fmla="*/ 5 h 5"/>
                <a:gd name="T4" fmla="*/ 1 w 4"/>
                <a:gd name="T5" fmla="*/ 2 h 5"/>
                <a:gd name="T6" fmla="*/ 4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1" y="4"/>
                    <a:pt x="1" y="5"/>
                    <a:pt x="0" y="4"/>
                  </a:cubicBezTo>
                  <a:cubicBezTo>
                    <a:pt x="0" y="4"/>
                    <a:pt x="1" y="3"/>
                    <a:pt x="1" y="2"/>
                  </a:cubicBezTo>
                  <a:cubicBezTo>
                    <a:pt x="2" y="2"/>
                    <a:pt x="3" y="0"/>
                    <a:pt x="3" y="1"/>
                  </a:cubicBezTo>
                  <a:cubicBezTo>
                    <a:pt x="4" y="2"/>
                    <a:pt x="3" y="3"/>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98" name="Freeform 2958">
              <a:extLst>
                <a:ext uri="{FF2B5EF4-FFF2-40B4-BE49-F238E27FC236}">
                  <a16:creationId xmlns:a16="http://schemas.microsoft.com/office/drawing/2014/main" id="{5ADB9BD0-1591-F54A-88AB-BFB4505D32E4}"/>
                </a:ext>
              </a:extLst>
            </p:cNvPr>
            <p:cNvSpPr>
              <a:spLocks noChangeAspect="1"/>
            </p:cNvSpPr>
            <p:nvPr/>
          </p:nvSpPr>
          <p:spPr bwMode="auto">
            <a:xfrm>
              <a:off x="7348982" y="4637086"/>
              <a:ext cx="4164" cy="11102"/>
            </a:xfrm>
            <a:custGeom>
              <a:avLst/>
              <a:gdLst>
                <a:gd name="T0" fmla="*/ 2 w 3"/>
                <a:gd name="T1" fmla="*/ 6 h 7"/>
                <a:gd name="T2" fmla="*/ 1 w 3"/>
                <a:gd name="T3" fmla="*/ 8 h 7"/>
                <a:gd name="T4" fmla="*/ 1 w 3"/>
                <a:gd name="T5" fmla="*/ 5 h 7"/>
                <a:gd name="T6" fmla="*/ 3 w 3"/>
                <a:gd name="T7" fmla="*/ 1 h 7"/>
                <a:gd name="T8" fmla="*/ 2 w 3"/>
                <a:gd name="T9" fmla="*/ 6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5"/>
                  </a:moveTo>
                  <a:cubicBezTo>
                    <a:pt x="2" y="6"/>
                    <a:pt x="1" y="7"/>
                    <a:pt x="1" y="7"/>
                  </a:cubicBezTo>
                  <a:cubicBezTo>
                    <a:pt x="0" y="7"/>
                    <a:pt x="1" y="5"/>
                    <a:pt x="1" y="4"/>
                  </a:cubicBezTo>
                  <a:cubicBezTo>
                    <a:pt x="1" y="3"/>
                    <a:pt x="2" y="0"/>
                    <a:pt x="3" y="1"/>
                  </a:cubicBezTo>
                  <a:cubicBezTo>
                    <a:pt x="3" y="1"/>
                    <a:pt x="3" y="4"/>
                    <a:pt x="2"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499" name="Freeform 2959">
              <a:extLst>
                <a:ext uri="{FF2B5EF4-FFF2-40B4-BE49-F238E27FC236}">
                  <a16:creationId xmlns:a16="http://schemas.microsoft.com/office/drawing/2014/main" id="{D5238BB3-FB3B-4347-977B-D22735D1F629}"/>
                </a:ext>
              </a:extLst>
            </p:cNvPr>
            <p:cNvSpPr>
              <a:spLocks noChangeAspect="1"/>
            </p:cNvSpPr>
            <p:nvPr/>
          </p:nvSpPr>
          <p:spPr bwMode="auto">
            <a:xfrm>
              <a:off x="7242121" y="4592675"/>
              <a:ext cx="6939" cy="6939"/>
            </a:xfrm>
            <a:custGeom>
              <a:avLst/>
              <a:gdLst>
                <a:gd name="T0" fmla="*/ 3 w 4"/>
                <a:gd name="T1" fmla="*/ 4 h 4"/>
                <a:gd name="T2" fmla="*/ 0 w 4"/>
                <a:gd name="T3" fmla="*/ 5 h 4"/>
                <a:gd name="T4" fmla="*/ 1 w 4"/>
                <a:gd name="T5" fmla="*/ 3 h 4"/>
                <a:gd name="T6" fmla="*/ 5 w 4"/>
                <a:gd name="T7" fmla="*/ 1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1" y="2"/>
                    <a:pt x="1" y="2"/>
                  </a:cubicBezTo>
                  <a:cubicBezTo>
                    <a:pt x="2" y="1"/>
                    <a:pt x="4" y="0"/>
                    <a:pt x="4" y="1"/>
                  </a:cubicBezTo>
                  <a:cubicBezTo>
                    <a:pt x="4" y="2"/>
                    <a:pt x="3"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00" name="Freeform 2960">
              <a:extLst>
                <a:ext uri="{FF2B5EF4-FFF2-40B4-BE49-F238E27FC236}">
                  <a16:creationId xmlns:a16="http://schemas.microsoft.com/office/drawing/2014/main" id="{7424C50A-544A-214D-9962-6D2E659B760A}"/>
                </a:ext>
              </a:extLst>
            </p:cNvPr>
            <p:cNvSpPr>
              <a:spLocks noChangeAspect="1"/>
            </p:cNvSpPr>
            <p:nvPr/>
          </p:nvSpPr>
          <p:spPr bwMode="auto">
            <a:xfrm>
              <a:off x="7271267" y="4509407"/>
              <a:ext cx="8327" cy="5551"/>
            </a:xfrm>
            <a:custGeom>
              <a:avLst/>
              <a:gdLst>
                <a:gd name="T0" fmla="*/ 4 w 5"/>
                <a:gd name="T1" fmla="*/ 1 h 3"/>
                <a:gd name="T2" fmla="*/ 5 w 5"/>
                <a:gd name="T3" fmla="*/ 4 h 3"/>
                <a:gd name="T4" fmla="*/ 2 w 5"/>
                <a:gd name="T5" fmla="*/ 3 h 3"/>
                <a:gd name="T6" fmla="*/ 0 w 5"/>
                <a:gd name="T7" fmla="*/ 0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2"/>
                    <a:pt x="5" y="2"/>
                    <a:pt x="4" y="3"/>
                  </a:cubicBezTo>
                  <a:cubicBezTo>
                    <a:pt x="4" y="3"/>
                    <a:pt x="3" y="3"/>
                    <a:pt x="2" y="2"/>
                  </a:cubicBezTo>
                  <a:cubicBezTo>
                    <a:pt x="1" y="2"/>
                    <a:pt x="0" y="1"/>
                    <a:pt x="0" y="0"/>
                  </a:cubicBezTo>
                  <a:cubicBezTo>
                    <a:pt x="1" y="0"/>
                    <a:pt x="2"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01" name="Freeform 2961">
              <a:extLst>
                <a:ext uri="{FF2B5EF4-FFF2-40B4-BE49-F238E27FC236}">
                  <a16:creationId xmlns:a16="http://schemas.microsoft.com/office/drawing/2014/main" id="{39C3B982-0043-7644-8A0C-422752960D01}"/>
                </a:ext>
              </a:extLst>
            </p:cNvPr>
            <p:cNvSpPr>
              <a:spLocks noChangeAspect="1"/>
            </p:cNvSpPr>
            <p:nvPr/>
          </p:nvSpPr>
          <p:spPr bwMode="auto">
            <a:xfrm>
              <a:off x="7199100" y="4557982"/>
              <a:ext cx="2776" cy="8327"/>
            </a:xfrm>
            <a:custGeom>
              <a:avLst/>
              <a:gdLst>
                <a:gd name="T0" fmla="*/ 2 w 2"/>
                <a:gd name="T1" fmla="*/ 4 h 5"/>
                <a:gd name="T2" fmla="*/ 2 w 2"/>
                <a:gd name="T3" fmla="*/ 6 h 5"/>
                <a:gd name="T4" fmla="*/ 1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1" y="3"/>
                    <a:pt x="1" y="3"/>
                  </a:cubicBezTo>
                  <a:cubicBezTo>
                    <a:pt x="0" y="2"/>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02" name="Freeform 2962">
              <a:extLst>
                <a:ext uri="{FF2B5EF4-FFF2-40B4-BE49-F238E27FC236}">
                  <a16:creationId xmlns:a16="http://schemas.microsoft.com/office/drawing/2014/main" id="{D0E8C1B1-908D-8A47-953F-1E13A24E121B}"/>
                </a:ext>
              </a:extLst>
            </p:cNvPr>
            <p:cNvSpPr>
              <a:spLocks noChangeAspect="1"/>
            </p:cNvSpPr>
            <p:nvPr/>
          </p:nvSpPr>
          <p:spPr bwMode="auto">
            <a:xfrm>
              <a:off x="7133872" y="4768926"/>
              <a:ext cx="6939" cy="5551"/>
            </a:xfrm>
            <a:custGeom>
              <a:avLst/>
              <a:gdLst>
                <a:gd name="T0" fmla="*/ 3 w 4"/>
                <a:gd name="T1" fmla="*/ 3 h 4"/>
                <a:gd name="T2" fmla="*/ 0 w 4"/>
                <a:gd name="T3" fmla="*/ 4 h 4"/>
                <a:gd name="T4" fmla="*/ 1 w 4"/>
                <a:gd name="T5" fmla="*/ 2 h 4"/>
                <a:gd name="T6" fmla="*/ 5 w 4"/>
                <a:gd name="T7" fmla="*/ 0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0" y="2"/>
                    <a:pt x="1" y="2"/>
                  </a:cubicBezTo>
                  <a:cubicBezTo>
                    <a:pt x="2" y="1"/>
                    <a:pt x="3" y="0"/>
                    <a:pt x="4" y="0"/>
                  </a:cubicBezTo>
                  <a:cubicBezTo>
                    <a:pt x="4" y="1"/>
                    <a:pt x="3"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03" name="Freeform 2963">
              <a:extLst>
                <a:ext uri="{FF2B5EF4-FFF2-40B4-BE49-F238E27FC236}">
                  <a16:creationId xmlns:a16="http://schemas.microsoft.com/office/drawing/2014/main" id="{5216CDFC-C319-5A47-8C27-F919A79540BA}"/>
                </a:ext>
              </a:extLst>
            </p:cNvPr>
            <p:cNvSpPr>
              <a:spLocks noChangeAspect="1"/>
            </p:cNvSpPr>
            <p:nvPr/>
          </p:nvSpPr>
          <p:spPr bwMode="auto">
            <a:xfrm>
              <a:off x="8065086" y="4903545"/>
              <a:ext cx="6939" cy="4164"/>
            </a:xfrm>
            <a:custGeom>
              <a:avLst/>
              <a:gdLst>
                <a:gd name="T0" fmla="*/ 3 w 4"/>
                <a:gd name="T1" fmla="*/ 3 h 3"/>
                <a:gd name="T2" fmla="*/ 0 w 4"/>
                <a:gd name="T3" fmla="*/ 2 h 3"/>
                <a:gd name="T4" fmla="*/ 3 w 4"/>
                <a:gd name="T5" fmla="*/ 1 h 3"/>
                <a:gd name="T6" fmla="*/ 4 w 4"/>
                <a:gd name="T7" fmla="*/ 1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1" y="3"/>
                    <a:pt x="0" y="2"/>
                  </a:cubicBezTo>
                  <a:cubicBezTo>
                    <a:pt x="0" y="2"/>
                    <a:pt x="1" y="1"/>
                    <a:pt x="2" y="1"/>
                  </a:cubicBezTo>
                  <a:cubicBezTo>
                    <a:pt x="2" y="1"/>
                    <a:pt x="3" y="0"/>
                    <a:pt x="3" y="1"/>
                  </a:cubicBezTo>
                  <a:cubicBezTo>
                    <a:pt x="4" y="2"/>
                    <a:pt x="3"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04" name="Freeform 2964">
              <a:extLst>
                <a:ext uri="{FF2B5EF4-FFF2-40B4-BE49-F238E27FC236}">
                  <a16:creationId xmlns:a16="http://schemas.microsoft.com/office/drawing/2014/main" id="{39755A0B-0160-E64B-96B4-D214DE20D2B1}"/>
                </a:ext>
              </a:extLst>
            </p:cNvPr>
            <p:cNvSpPr>
              <a:spLocks noChangeAspect="1"/>
            </p:cNvSpPr>
            <p:nvPr/>
          </p:nvSpPr>
          <p:spPr bwMode="auto">
            <a:xfrm>
              <a:off x="8080351" y="4963217"/>
              <a:ext cx="5551" cy="6939"/>
            </a:xfrm>
            <a:custGeom>
              <a:avLst/>
              <a:gdLst>
                <a:gd name="T0" fmla="*/ 2 w 4"/>
                <a:gd name="T1" fmla="*/ 4 h 4"/>
                <a:gd name="T2" fmla="*/ 0 w 4"/>
                <a:gd name="T3" fmla="*/ 4 h 4"/>
                <a:gd name="T4" fmla="*/ 1 w 4"/>
                <a:gd name="T5" fmla="*/ 0 h 4"/>
                <a:gd name="T6" fmla="*/ 3 w 4"/>
                <a:gd name="T7" fmla="*/ 1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3"/>
                  </a:cubicBezTo>
                  <a:cubicBezTo>
                    <a:pt x="0" y="2"/>
                    <a:pt x="1" y="1"/>
                    <a:pt x="1" y="0"/>
                  </a:cubicBezTo>
                  <a:cubicBezTo>
                    <a:pt x="2" y="0"/>
                    <a:pt x="3" y="0"/>
                    <a:pt x="3" y="1"/>
                  </a:cubicBezTo>
                  <a:cubicBezTo>
                    <a:pt x="4" y="3"/>
                    <a:pt x="2"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05" name="Freeform 2965">
              <a:extLst>
                <a:ext uri="{FF2B5EF4-FFF2-40B4-BE49-F238E27FC236}">
                  <a16:creationId xmlns:a16="http://schemas.microsoft.com/office/drawing/2014/main" id="{DBB32A62-B925-7648-9F22-A32690734413}"/>
                </a:ext>
              </a:extLst>
            </p:cNvPr>
            <p:cNvSpPr>
              <a:spLocks noChangeAspect="1"/>
            </p:cNvSpPr>
            <p:nvPr/>
          </p:nvSpPr>
          <p:spPr bwMode="auto">
            <a:xfrm>
              <a:off x="8069249" y="4914645"/>
              <a:ext cx="5551" cy="5551"/>
            </a:xfrm>
            <a:custGeom>
              <a:avLst/>
              <a:gdLst>
                <a:gd name="T0" fmla="*/ 1 w 3"/>
                <a:gd name="T1" fmla="*/ 4 h 3"/>
                <a:gd name="T2" fmla="*/ 0 w 3"/>
                <a:gd name="T3" fmla="*/ 3 h 3"/>
                <a:gd name="T4" fmla="*/ 1 w 3"/>
                <a:gd name="T5" fmla="*/ 1 h 3"/>
                <a:gd name="T6" fmla="*/ 4 w 3"/>
                <a:gd name="T7" fmla="*/ 1 h 3"/>
                <a:gd name="T8" fmla="*/ 1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0" y="3"/>
                    <a:pt x="0" y="2"/>
                  </a:cubicBezTo>
                  <a:cubicBezTo>
                    <a:pt x="0" y="1"/>
                    <a:pt x="0" y="1"/>
                    <a:pt x="1" y="1"/>
                  </a:cubicBezTo>
                  <a:cubicBezTo>
                    <a:pt x="1" y="1"/>
                    <a:pt x="3" y="0"/>
                    <a:pt x="3" y="1"/>
                  </a:cubicBezTo>
                  <a:cubicBezTo>
                    <a:pt x="3" y="2"/>
                    <a:pt x="2"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06" name="Freeform 2966">
              <a:extLst>
                <a:ext uri="{FF2B5EF4-FFF2-40B4-BE49-F238E27FC236}">
                  <a16:creationId xmlns:a16="http://schemas.microsoft.com/office/drawing/2014/main" id="{F3AEE692-468D-6E4F-86C8-1B6F7D4306FD}"/>
                </a:ext>
              </a:extLst>
            </p:cNvPr>
            <p:cNvSpPr>
              <a:spLocks noChangeAspect="1"/>
            </p:cNvSpPr>
            <p:nvPr/>
          </p:nvSpPr>
          <p:spPr bwMode="auto">
            <a:xfrm>
              <a:off x="8069249" y="4939626"/>
              <a:ext cx="5551" cy="5551"/>
            </a:xfrm>
            <a:custGeom>
              <a:avLst/>
              <a:gdLst>
                <a:gd name="T0" fmla="*/ 1 w 3"/>
                <a:gd name="T1" fmla="*/ 3 h 3"/>
                <a:gd name="T2" fmla="*/ 0 w 3"/>
                <a:gd name="T3" fmla="*/ 3 h 3"/>
                <a:gd name="T4" fmla="*/ 1 w 3"/>
                <a:gd name="T5" fmla="*/ 0 h 3"/>
                <a:gd name="T6" fmla="*/ 4 w 3"/>
                <a:gd name="T7" fmla="*/ 1 h 3"/>
                <a:gd name="T8" fmla="*/ 1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1"/>
                    <a:pt x="0" y="1"/>
                    <a:pt x="1" y="0"/>
                  </a:cubicBezTo>
                  <a:cubicBezTo>
                    <a:pt x="1" y="0"/>
                    <a:pt x="3" y="0"/>
                    <a:pt x="3" y="1"/>
                  </a:cubicBezTo>
                  <a:cubicBezTo>
                    <a:pt x="3"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07" name="Freeform 2967">
              <a:extLst>
                <a:ext uri="{FF2B5EF4-FFF2-40B4-BE49-F238E27FC236}">
                  <a16:creationId xmlns:a16="http://schemas.microsoft.com/office/drawing/2014/main" id="{61B17010-D176-CC42-8AA3-7CAEA6E81C84}"/>
                </a:ext>
              </a:extLst>
            </p:cNvPr>
            <p:cNvSpPr>
              <a:spLocks noChangeAspect="1"/>
            </p:cNvSpPr>
            <p:nvPr/>
          </p:nvSpPr>
          <p:spPr bwMode="auto">
            <a:xfrm>
              <a:off x="7090851" y="4055598"/>
              <a:ext cx="2776" cy="4164"/>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08" name="Freeform 2968">
              <a:extLst>
                <a:ext uri="{FF2B5EF4-FFF2-40B4-BE49-F238E27FC236}">
                  <a16:creationId xmlns:a16="http://schemas.microsoft.com/office/drawing/2014/main" id="{E91B4B6B-E213-9149-A94E-11AED1E0C6FC}"/>
                </a:ext>
              </a:extLst>
            </p:cNvPr>
            <p:cNvSpPr>
              <a:spLocks noChangeAspect="1"/>
            </p:cNvSpPr>
            <p:nvPr/>
          </p:nvSpPr>
          <p:spPr bwMode="auto">
            <a:xfrm>
              <a:off x="7143588" y="4290135"/>
              <a:ext cx="5551" cy="5551"/>
            </a:xfrm>
            <a:custGeom>
              <a:avLst/>
              <a:gdLst>
                <a:gd name="T0" fmla="*/ 4 w 3"/>
                <a:gd name="T1" fmla="*/ 3 h 3"/>
                <a:gd name="T2" fmla="*/ 1 w 3"/>
                <a:gd name="T3" fmla="*/ 4 h 3"/>
                <a:gd name="T4" fmla="*/ 0 w 3"/>
                <a:gd name="T5" fmla="*/ 1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09" name="Freeform 2969">
              <a:extLst>
                <a:ext uri="{FF2B5EF4-FFF2-40B4-BE49-F238E27FC236}">
                  <a16:creationId xmlns:a16="http://schemas.microsoft.com/office/drawing/2014/main" id="{13EF921E-F841-5647-869E-71D1DAD32C88}"/>
                </a:ext>
              </a:extLst>
            </p:cNvPr>
            <p:cNvSpPr>
              <a:spLocks noChangeAspect="1"/>
            </p:cNvSpPr>
            <p:nvPr/>
          </p:nvSpPr>
          <p:spPr bwMode="auto">
            <a:xfrm>
              <a:off x="7103343" y="4190214"/>
              <a:ext cx="6939" cy="6939"/>
            </a:xfrm>
            <a:custGeom>
              <a:avLst/>
              <a:gdLst>
                <a:gd name="T0" fmla="*/ 5 w 4"/>
                <a:gd name="T1" fmla="*/ 3 h 4"/>
                <a:gd name="T2" fmla="*/ 3 w 4"/>
                <a:gd name="T3" fmla="*/ 5 h 4"/>
                <a:gd name="T4" fmla="*/ 0 w 4"/>
                <a:gd name="T5" fmla="*/ 3 h 4"/>
                <a:gd name="T6" fmla="*/ 3 w 4"/>
                <a:gd name="T7" fmla="*/ 0 h 4"/>
                <a:gd name="T8" fmla="*/ 5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cubicBezTo>
                    <a:pt x="4" y="3"/>
                    <a:pt x="3" y="4"/>
                    <a:pt x="2" y="4"/>
                  </a:cubicBezTo>
                  <a:cubicBezTo>
                    <a:pt x="0" y="3"/>
                    <a:pt x="0" y="3"/>
                    <a:pt x="0" y="2"/>
                  </a:cubicBezTo>
                  <a:cubicBezTo>
                    <a:pt x="0" y="1"/>
                    <a:pt x="0" y="0"/>
                    <a:pt x="2" y="0"/>
                  </a:cubicBezTo>
                  <a:cubicBezTo>
                    <a:pt x="4" y="1"/>
                    <a:pt x="4" y="2"/>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10" name="Freeform 2970">
              <a:extLst>
                <a:ext uri="{FF2B5EF4-FFF2-40B4-BE49-F238E27FC236}">
                  <a16:creationId xmlns:a16="http://schemas.microsoft.com/office/drawing/2014/main" id="{C4D33176-EFB4-B842-A232-E6D922AF9BC3}"/>
                </a:ext>
              </a:extLst>
            </p:cNvPr>
            <p:cNvSpPr>
              <a:spLocks noChangeAspect="1"/>
            </p:cNvSpPr>
            <p:nvPr/>
          </p:nvSpPr>
          <p:spPr bwMode="auto">
            <a:xfrm>
              <a:off x="8031779" y="4770316"/>
              <a:ext cx="6939" cy="4164"/>
            </a:xfrm>
            <a:custGeom>
              <a:avLst/>
              <a:gdLst>
                <a:gd name="T0" fmla="*/ 3 w 4"/>
                <a:gd name="T1" fmla="*/ 2 h 3"/>
                <a:gd name="T2" fmla="*/ 1 w 4"/>
                <a:gd name="T3" fmla="*/ 2 h 3"/>
                <a:gd name="T4" fmla="*/ 1 w 4"/>
                <a:gd name="T5" fmla="*/ 1 h 3"/>
                <a:gd name="T6" fmla="*/ 4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2"/>
                  </a:cubicBezTo>
                  <a:cubicBezTo>
                    <a:pt x="0" y="2"/>
                    <a:pt x="1" y="1"/>
                    <a:pt x="1" y="1"/>
                  </a:cubicBezTo>
                  <a:cubicBezTo>
                    <a:pt x="2" y="0"/>
                    <a:pt x="3" y="0"/>
                    <a:pt x="3" y="0"/>
                  </a:cubicBezTo>
                  <a:cubicBezTo>
                    <a:pt x="4" y="1"/>
                    <a:pt x="3"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11" name="Freeform 2971">
              <a:extLst>
                <a:ext uri="{FF2B5EF4-FFF2-40B4-BE49-F238E27FC236}">
                  <a16:creationId xmlns:a16="http://schemas.microsoft.com/office/drawing/2014/main" id="{48C4D442-AACE-F34C-ABB3-9FEE73222262}"/>
                </a:ext>
              </a:extLst>
            </p:cNvPr>
            <p:cNvSpPr>
              <a:spLocks noChangeAspect="1"/>
            </p:cNvSpPr>
            <p:nvPr/>
          </p:nvSpPr>
          <p:spPr bwMode="auto">
            <a:xfrm>
              <a:off x="7712585" y="4738395"/>
              <a:ext cx="5551" cy="6939"/>
            </a:xfrm>
            <a:custGeom>
              <a:avLst/>
              <a:gdLst>
                <a:gd name="T0" fmla="*/ 3 w 3"/>
                <a:gd name="T1" fmla="*/ 3 h 4"/>
                <a:gd name="T2" fmla="*/ 4 w 3"/>
                <a:gd name="T3" fmla="*/ 4 h 4"/>
                <a:gd name="T4" fmla="*/ 1 w 3"/>
                <a:gd name="T5" fmla="*/ 4 h 4"/>
                <a:gd name="T6" fmla="*/ 0 w 3"/>
                <a:gd name="T7" fmla="*/ 1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3" y="2"/>
                    <a:pt x="3" y="3"/>
                    <a:pt x="3" y="3"/>
                  </a:cubicBezTo>
                  <a:cubicBezTo>
                    <a:pt x="2" y="4"/>
                    <a:pt x="1" y="3"/>
                    <a:pt x="1" y="3"/>
                  </a:cubicBezTo>
                  <a:cubicBezTo>
                    <a:pt x="0" y="3"/>
                    <a:pt x="0" y="2"/>
                    <a:pt x="0" y="1"/>
                  </a:cubicBezTo>
                  <a:cubicBezTo>
                    <a:pt x="1"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12" name="Freeform 2972">
              <a:extLst>
                <a:ext uri="{FF2B5EF4-FFF2-40B4-BE49-F238E27FC236}">
                  <a16:creationId xmlns:a16="http://schemas.microsoft.com/office/drawing/2014/main" id="{41DF0BFD-949E-F546-A50D-D55AB7852F38}"/>
                </a:ext>
              </a:extLst>
            </p:cNvPr>
            <p:cNvSpPr>
              <a:spLocks noChangeAspect="1"/>
            </p:cNvSpPr>
            <p:nvPr/>
          </p:nvSpPr>
          <p:spPr bwMode="auto">
            <a:xfrm>
              <a:off x="7707035" y="4566308"/>
              <a:ext cx="5551" cy="5551"/>
            </a:xfrm>
            <a:custGeom>
              <a:avLst/>
              <a:gdLst>
                <a:gd name="T0" fmla="*/ 2 w 4"/>
                <a:gd name="T1" fmla="*/ 3 h 3"/>
                <a:gd name="T2" fmla="*/ 0 w 4"/>
                <a:gd name="T3" fmla="*/ 3 h 3"/>
                <a:gd name="T4" fmla="*/ 2 w 4"/>
                <a:gd name="T5" fmla="*/ 0 h 3"/>
                <a:gd name="T6" fmla="*/ 4 w 4"/>
                <a:gd name="T7" fmla="*/ 1 h 3"/>
                <a:gd name="T8" fmla="*/ 2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3"/>
                    <a:pt x="0" y="2"/>
                    <a:pt x="0" y="2"/>
                  </a:cubicBezTo>
                  <a:cubicBezTo>
                    <a:pt x="0" y="1"/>
                    <a:pt x="1" y="0"/>
                    <a:pt x="2" y="0"/>
                  </a:cubicBezTo>
                  <a:cubicBezTo>
                    <a:pt x="3" y="0"/>
                    <a:pt x="4" y="0"/>
                    <a:pt x="4" y="1"/>
                  </a:cubicBezTo>
                  <a:cubicBezTo>
                    <a:pt x="4" y="2"/>
                    <a:pt x="3"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13" name="Oval 2973">
              <a:extLst>
                <a:ext uri="{FF2B5EF4-FFF2-40B4-BE49-F238E27FC236}">
                  <a16:creationId xmlns:a16="http://schemas.microsoft.com/office/drawing/2014/main" id="{56B09B2C-23A5-B041-ADAA-A3ADAD0736CF}"/>
                </a:ext>
              </a:extLst>
            </p:cNvPr>
            <p:cNvSpPr>
              <a:spLocks noChangeAspect="1" noChangeArrowheads="1"/>
            </p:cNvSpPr>
            <p:nvPr/>
          </p:nvSpPr>
          <p:spPr bwMode="auto">
            <a:xfrm>
              <a:off x="7303186" y="4531615"/>
              <a:ext cx="5551" cy="8327"/>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514" name="Freeform 2974">
              <a:extLst>
                <a:ext uri="{FF2B5EF4-FFF2-40B4-BE49-F238E27FC236}">
                  <a16:creationId xmlns:a16="http://schemas.microsoft.com/office/drawing/2014/main" id="{2BF321C5-2CCC-414F-969F-0F6C74199663}"/>
                </a:ext>
              </a:extLst>
            </p:cNvPr>
            <p:cNvSpPr>
              <a:spLocks noChangeAspect="1"/>
            </p:cNvSpPr>
            <p:nvPr/>
          </p:nvSpPr>
          <p:spPr bwMode="auto">
            <a:xfrm>
              <a:off x="7138038" y="4606554"/>
              <a:ext cx="5551" cy="5551"/>
            </a:xfrm>
            <a:custGeom>
              <a:avLst/>
              <a:gdLst>
                <a:gd name="T0" fmla="*/ 3 w 3"/>
                <a:gd name="T1" fmla="*/ 1 h 3"/>
                <a:gd name="T2" fmla="*/ 4 w 3"/>
                <a:gd name="T3" fmla="*/ 4 h 3"/>
                <a:gd name="T4" fmla="*/ 1 w 3"/>
                <a:gd name="T5" fmla="*/ 3 h 3"/>
                <a:gd name="T6" fmla="*/ 0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1" y="3"/>
                    <a:pt x="1" y="2"/>
                  </a:cubicBezTo>
                  <a:cubicBezTo>
                    <a:pt x="0" y="2"/>
                    <a:pt x="0" y="1"/>
                    <a:pt x="0" y="0"/>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15" name="Freeform 2975">
              <a:extLst>
                <a:ext uri="{FF2B5EF4-FFF2-40B4-BE49-F238E27FC236}">
                  <a16:creationId xmlns:a16="http://schemas.microsoft.com/office/drawing/2014/main" id="{7B8E2AEF-3304-4847-A16E-FEEB362ECF6E}"/>
                </a:ext>
              </a:extLst>
            </p:cNvPr>
            <p:cNvSpPr>
              <a:spLocks noChangeAspect="1"/>
            </p:cNvSpPr>
            <p:nvPr/>
          </p:nvSpPr>
          <p:spPr bwMode="auto">
            <a:xfrm>
              <a:off x="6950684" y="5013178"/>
              <a:ext cx="2776" cy="6939"/>
            </a:xfrm>
            <a:custGeom>
              <a:avLst/>
              <a:gdLst>
                <a:gd name="T0" fmla="*/ 2 w 2"/>
                <a:gd name="T1" fmla="*/ 3 h 4"/>
                <a:gd name="T2" fmla="*/ 1 w 2"/>
                <a:gd name="T3" fmla="*/ 4 h 4"/>
                <a:gd name="T4" fmla="*/ 0 w 2"/>
                <a:gd name="T5" fmla="*/ 3 h 4"/>
                <a:gd name="T6" fmla="*/ 2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2"/>
                    <a:pt x="0" y="2"/>
                  </a:cubicBezTo>
                  <a:cubicBezTo>
                    <a:pt x="1" y="1"/>
                    <a:pt x="1" y="0"/>
                    <a:pt x="2" y="0"/>
                  </a:cubicBezTo>
                  <a:cubicBezTo>
                    <a:pt x="2" y="0"/>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16" name="Freeform 2976">
              <a:extLst>
                <a:ext uri="{FF2B5EF4-FFF2-40B4-BE49-F238E27FC236}">
                  <a16:creationId xmlns:a16="http://schemas.microsoft.com/office/drawing/2014/main" id="{5B06C451-A352-6842-A5FA-14B77EBB1B99}"/>
                </a:ext>
              </a:extLst>
            </p:cNvPr>
            <p:cNvSpPr>
              <a:spLocks noChangeAspect="1"/>
            </p:cNvSpPr>
            <p:nvPr/>
          </p:nvSpPr>
          <p:spPr bwMode="auto">
            <a:xfrm>
              <a:off x="7525232" y="5485031"/>
              <a:ext cx="1388" cy="4164"/>
            </a:xfrm>
            <a:custGeom>
              <a:avLst/>
              <a:gdLst>
                <a:gd name="T0" fmla="*/ 1 w 1"/>
                <a:gd name="T1" fmla="*/ 2 h 3"/>
                <a:gd name="T2" fmla="*/ 0 w 1"/>
                <a:gd name="T3" fmla="*/ 2 h 3"/>
                <a:gd name="T4" fmla="*/ 0 w 1"/>
                <a:gd name="T5" fmla="*/ 1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17" name="Freeform 2977">
              <a:extLst>
                <a:ext uri="{FF2B5EF4-FFF2-40B4-BE49-F238E27FC236}">
                  <a16:creationId xmlns:a16="http://schemas.microsoft.com/office/drawing/2014/main" id="{1B8F1A28-F3A7-804C-BB14-7E49C2B08A5B}"/>
                </a:ext>
              </a:extLst>
            </p:cNvPr>
            <p:cNvSpPr>
              <a:spLocks noChangeAspect="1"/>
            </p:cNvSpPr>
            <p:nvPr/>
          </p:nvSpPr>
          <p:spPr bwMode="auto">
            <a:xfrm>
              <a:off x="7516906" y="5604380"/>
              <a:ext cx="2776" cy="5551"/>
            </a:xfrm>
            <a:custGeom>
              <a:avLst/>
              <a:gdLst>
                <a:gd name="T0" fmla="*/ 2 w 2"/>
                <a:gd name="T1" fmla="*/ 3 h 3"/>
                <a:gd name="T2" fmla="*/ 1 w 2"/>
                <a:gd name="T3" fmla="*/ 3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2"/>
                  </a:cubicBezTo>
                  <a:cubicBezTo>
                    <a:pt x="0" y="2"/>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18" name="Freeform 2978">
              <a:extLst>
                <a:ext uri="{FF2B5EF4-FFF2-40B4-BE49-F238E27FC236}">
                  <a16:creationId xmlns:a16="http://schemas.microsoft.com/office/drawing/2014/main" id="{5A3D1107-E782-994E-BF5A-F8DCBDCDA11B}"/>
                </a:ext>
              </a:extLst>
            </p:cNvPr>
            <p:cNvSpPr>
              <a:spLocks noChangeAspect="1"/>
            </p:cNvSpPr>
            <p:nvPr/>
          </p:nvSpPr>
          <p:spPr bwMode="auto">
            <a:xfrm>
              <a:off x="7332328" y="4780028"/>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0"/>
                  </a:cubicBezTo>
                  <a:cubicBezTo>
                    <a:pt x="2"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19" name="Freeform 2979">
              <a:extLst>
                <a:ext uri="{FF2B5EF4-FFF2-40B4-BE49-F238E27FC236}">
                  <a16:creationId xmlns:a16="http://schemas.microsoft.com/office/drawing/2014/main" id="{EE03B467-7CB3-F54B-94F5-CD49C6C6F44E}"/>
                </a:ext>
              </a:extLst>
            </p:cNvPr>
            <p:cNvSpPr>
              <a:spLocks noChangeAspect="1"/>
            </p:cNvSpPr>
            <p:nvPr/>
          </p:nvSpPr>
          <p:spPr bwMode="auto">
            <a:xfrm>
              <a:off x="8090066" y="5002078"/>
              <a:ext cx="2776" cy="4164"/>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20" name="Freeform 2980">
              <a:extLst>
                <a:ext uri="{FF2B5EF4-FFF2-40B4-BE49-F238E27FC236}">
                  <a16:creationId xmlns:a16="http://schemas.microsoft.com/office/drawing/2014/main" id="{F78A1A33-A60B-0440-A648-1D910E4DB2EA}"/>
                </a:ext>
              </a:extLst>
            </p:cNvPr>
            <p:cNvSpPr>
              <a:spLocks noChangeAspect="1"/>
            </p:cNvSpPr>
            <p:nvPr/>
          </p:nvSpPr>
          <p:spPr bwMode="auto">
            <a:xfrm>
              <a:off x="8034555" y="5063139"/>
              <a:ext cx="4164" cy="5551"/>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21" name="Oval 2981">
              <a:extLst>
                <a:ext uri="{FF2B5EF4-FFF2-40B4-BE49-F238E27FC236}">
                  <a16:creationId xmlns:a16="http://schemas.microsoft.com/office/drawing/2014/main" id="{6EA4C559-49CF-7945-9693-4F9AC6D46EF5}"/>
                </a:ext>
              </a:extLst>
            </p:cNvPr>
            <p:cNvSpPr>
              <a:spLocks noChangeAspect="1" noChangeArrowheads="1"/>
            </p:cNvSpPr>
            <p:nvPr/>
          </p:nvSpPr>
          <p:spPr bwMode="auto">
            <a:xfrm>
              <a:off x="8059534" y="4846644"/>
              <a:ext cx="1388" cy="2776"/>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522" name="Freeform 2982">
              <a:extLst>
                <a:ext uri="{FF2B5EF4-FFF2-40B4-BE49-F238E27FC236}">
                  <a16:creationId xmlns:a16="http://schemas.microsoft.com/office/drawing/2014/main" id="{5FE0FA2C-0D87-C440-BB49-057D7F914820}"/>
                </a:ext>
              </a:extLst>
            </p:cNvPr>
            <p:cNvSpPr>
              <a:spLocks noChangeAspect="1"/>
            </p:cNvSpPr>
            <p:nvPr/>
          </p:nvSpPr>
          <p:spPr bwMode="auto">
            <a:xfrm>
              <a:off x="8058147" y="4856358"/>
              <a:ext cx="1388" cy="5551"/>
            </a:xfrm>
            <a:custGeom>
              <a:avLst/>
              <a:gdLst>
                <a:gd name="T0" fmla="*/ 1 w 1"/>
                <a:gd name="T1" fmla="*/ 3 h 3"/>
                <a:gd name="T2" fmla="*/ 0 w 1"/>
                <a:gd name="T3" fmla="*/ 4 h 3"/>
                <a:gd name="T4" fmla="*/ 0 w 1"/>
                <a:gd name="T5" fmla="*/ 3 h 3"/>
                <a:gd name="T6" fmla="*/ 0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0" y="0"/>
                  </a:cubicBezTo>
                  <a:cubicBezTo>
                    <a:pt x="1" y="1"/>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23" name="Freeform 2983">
              <a:extLst>
                <a:ext uri="{FF2B5EF4-FFF2-40B4-BE49-F238E27FC236}">
                  <a16:creationId xmlns:a16="http://schemas.microsoft.com/office/drawing/2014/main" id="{3D73CFE1-E170-A240-AE8A-758562EA34A6}"/>
                </a:ext>
              </a:extLst>
            </p:cNvPr>
            <p:cNvSpPr>
              <a:spLocks noChangeAspect="1"/>
            </p:cNvSpPr>
            <p:nvPr/>
          </p:nvSpPr>
          <p:spPr bwMode="auto">
            <a:xfrm>
              <a:off x="8081740" y="4982646"/>
              <a:ext cx="4164" cy="6939"/>
            </a:xfrm>
            <a:custGeom>
              <a:avLst/>
              <a:gdLst>
                <a:gd name="T0" fmla="*/ 2 w 3"/>
                <a:gd name="T1" fmla="*/ 3 h 4"/>
                <a:gd name="T2" fmla="*/ 1 w 3"/>
                <a:gd name="T3" fmla="*/ 5 h 4"/>
                <a:gd name="T4" fmla="*/ 0 w 3"/>
                <a:gd name="T5" fmla="*/ 3 h 4"/>
                <a:gd name="T6" fmla="*/ 1 w 3"/>
                <a:gd name="T7" fmla="*/ 0 h 4"/>
                <a:gd name="T8" fmla="*/ 2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2" y="3"/>
                    <a:pt x="2" y="4"/>
                    <a:pt x="1" y="4"/>
                  </a:cubicBezTo>
                  <a:cubicBezTo>
                    <a:pt x="0" y="4"/>
                    <a:pt x="0" y="3"/>
                    <a:pt x="0" y="2"/>
                  </a:cubicBezTo>
                  <a:cubicBezTo>
                    <a:pt x="0" y="1"/>
                    <a:pt x="0" y="0"/>
                    <a:pt x="1" y="0"/>
                  </a:cubicBezTo>
                  <a:cubicBezTo>
                    <a:pt x="3"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24" name="Freeform 2984">
              <a:extLst>
                <a:ext uri="{FF2B5EF4-FFF2-40B4-BE49-F238E27FC236}">
                  <a16:creationId xmlns:a16="http://schemas.microsoft.com/office/drawing/2014/main" id="{DC3D3388-0C9F-C140-807B-D06AA6AEFAE4}"/>
                </a:ext>
              </a:extLst>
            </p:cNvPr>
            <p:cNvSpPr>
              <a:spLocks noChangeAspect="1"/>
            </p:cNvSpPr>
            <p:nvPr/>
          </p:nvSpPr>
          <p:spPr bwMode="auto">
            <a:xfrm>
              <a:off x="8063697" y="4885503"/>
              <a:ext cx="2776" cy="4164"/>
            </a:xfrm>
            <a:custGeom>
              <a:avLst/>
              <a:gdLst>
                <a:gd name="T0" fmla="*/ 1 w 2"/>
                <a:gd name="T1" fmla="*/ 2 h 3"/>
                <a:gd name="T2" fmla="*/ 0 w 2"/>
                <a:gd name="T3" fmla="*/ 2 h 3"/>
                <a:gd name="T4" fmla="*/ 0 w 2"/>
                <a:gd name="T5" fmla="*/ 1 h 3"/>
                <a:gd name="T6" fmla="*/ 2 w 2"/>
                <a:gd name="T7" fmla="*/ 1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2"/>
                  </a:cubicBezTo>
                  <a:cubicBezTo>
                    <a:pt x="0" y="2"/>
                    <a:pt x="0" y="1"/>
                    <a:pt x="0" y="1"/>
                  </a:cubicBezTo>
                  <a:cubicBezTo>
                    <a:pt x="1" y="1"/>
                    <a:pt x="2" y="0"/>
                    <a:pt x="2" y="1"/>
                  </a:cubicBezTo>
                  <a:cubicBezTo>
                    <a:pt x="2"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25" name="Freeform 2985">
              <a:extLst>
                <a:ext uri="{FF2B5EF4-FFF2-40B4-BE49-F238E27FC236}">
                  <a16:creationId xmlns:a16="http://schemas.microsoft.com/office/drawing/2014/main" id="{7B7F6481-6108-DB4D-A28B-F7FBBCDC422D}"/>
                </a:ext>
              </a:extLst>
            </p:cNvPr>
            <p:cNvSpPr>
              <a:spLocks noChangeAspect="1"/>
            </p:cNvSpPr>
            <p:nvPr/>
          </p:nvSpPr>
          <p:spPr bwMode="auto">
            <a:xfrm>
              <a:off x="8296848" y="4949341"/>
              <a:ext cx="1388" cy="4164"/>
            </a:xfrm>
            <a:custGeom>
              <a:avLst/>
              <a:gdLst>
                <a:gd name="T0" fmla="*/ 0 w 1"/>
                <a:gd name="T1" fmla="*/ 2 h 2"/>
                <a:gd name="T2" fmla="*/ 0 w 1"/>
                <a:gd name="T3" fmla="*/ 3 h 2"/>
                <a:gd name="T4" fmla="*/ 1 w 1"/>
                <a:gd name="T5" fmla="*/ 2 h 2"/>
                <a:gd name="T6" fmla="*/ 0 w 1"/>
                <a:gd name="T7" fmla="*/ 0 h 2"/>
                <a:gd name="T8" fmla="*/ 0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2"/>
                    <a:pt x="0" y="2"/>
                    <a:pt x="0" y="2"/>
                  </a:cubicBezTo>
                  <a:cubicBezTo>
                    <a:pt x="1" y="2"/>
                    <a:pt x="1" y="1"/>
                    <a:pt x="1" y="1"/>
                  </a:cubicBezTo>
                  <a:cubicBezTo>
                    <a:pt x="1" y="1"/>
                    <a:pt x="1" y="0"/>
                    <a:pt x="0" y="0"/>
                  </a:cubicBezTo>
                  <a:cubicBezTo>
                    <a:pt x="0" y="1"/>
                    <a:pt x="0" y="1"/>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26" name="Freeform 2986">
              <a:extLst>
                <a:ext uri="{FF2B5EF4-FFF2-40B4-BE49-F238E27FC236}">
                  <a16:creationId xmlns:a16="http://schemas.microsoft.com/office/drawing/2014/main" id="{084093BE-AA80-D048-AC54-5940D33F5610}"/>
                </a:ext>
              </a:extLst>
            </p:cNvPr>
            <p:cNvSpPr>
              <a:spLocks noChangeAspect="1"/>
            </p:cNvSpPr>
            <p:nvPr/>
          </p:nvSpPr>
          <p:spPr bwMode="auto">
            <a:xfrm>
              <a:off x="8301012" y="4929910"/>
              <a:ext cx="4164" cy="5551"/>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27" name="Freeform 2987">
              <a:extLst>
                <a:ext uri="{FF2B5EF4-FFF2-40B4-BE49-F238E27FC236}">
                  <a16:creationId xmlns:a16="http://schemas.microsoft.com/office/drawing/2014/main" id="{6A3D1A80-E558-CD48-A5F7-24F5ACEDADCE}"/>
                </a:ext>
              </a:extLst>
            </p:cNvPr>
            <p:cNvSpPr>
              <a:spLocks noChangeAspect="1"/>
            </p:cNvSpPr>
            <p:nvPr/>
          </p:nvSpPr>
          <p:spPr bwMode="auto">
            <a:xfrm>
              <a:off x="8314889" y="4920199"/>
              <a:ext cx="2776" cy="2776"/>
            </a:xfrm>
            <a:custGeom>
              <a:avLst/>
              <a:gdLst>
                <a:gd name="T0" fmla="*/ 1 w 2"/>
                <a:gd name="T1" fmla="*/ 2 h 2"/>
                <a:gd name="T2" fmla="*/ 0 w 2"/>
                <a:gd name="T3" fmla="*/ 2 h 2"/>
                <a:gd name="T4" fmla="*/ 0 w 2"/>
                <a:gd name="T5" fmla="*/ 1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1" y="0"/>
                    <a:pt x="2" y="0"/>
                  </a:cubicBezTo>
                  <a:cubicBezTo>
                    <a:pt x="2" y="1"/>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28" name="Freeform 2988">
              <a:extLst>
                <a:ext uri="{FF2B5EF4-FFF2-40B4-BE49-F238E27FC236}">
                  <a16:creationId xmlns:a16="http://schemas.microsoft.com/office/drawing/2014/main" id="{B2C027C6-83E0-7547-9F23-0F3DC20A5251}"/>
                </a:ext>
              </a:extLst>
            </p:cNvPr>
            <p:cNvSpPr>
              <a:spLocks noChangeAspect="1"/>
            </p:cNvSpPr>
            <p:nvPr/>
          </p:nvSpPr>
          <p:spPr bwMode="auto">
            <a:xfrm>
              <a:off x="8309338" y="4914645"/>
              <a:ext cx="4164" cy="5551"/>
            </a:xfrm>
            <a:custGeom>
              <a:avLst/>
              <a:gdLst>
                <a:gd name="T0" fmla="*/ 2 w 2"/>
                <a:gd name="T1" fmla="*/ 3 h 3"/>
                <a:gd name="T2" fmla="*/ 0 w 2"/>
                <a:gd name="T3" fmla="*/ 3 h 3"/>
                <a:gd name="T4" fmla="*/ 0 w 2"/>
                <a:gd name="T5" fmla="*/ 1 h 3"/>
                <a:gd name="T6" fmla="*/ 3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2"/>
                    <a:pt x="0" y="1"/>
                    <a:pt x="0" y="1"/>
                  </a:cubicBezTo>
                  <a:cubicBezTo>
                    <a:pt x="1" y="1"/>
                    <a:pt x="1" y="0"/>
                    <a:pt x="2" y="1"/>
                  </a:cubicBezTo>
                  <a:cubicBezTo>
                    <a:pt x="2"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29" name="Freeform 2989">
              <a:extLst>
                <a:ext uri="{FF2B5EF4-FFF2-40B4-BE49-F238E27FC236}">
                  <a16:creationId xmlns:a16="http://schemas.microsoft.com/office/drawing/2014/main" id="{23CDC4F9-6883-5049-8D10-0AA407F5AE0F}"/>
                </a:ext>
              </a:extLst>
            </p:cNvPr>
            <p:cNvSpPr>
              <a:spLocks noChangeAspect="1"/>
            </p:cNvSpPr>
            <p:nvPr/>
          </p:nvSpPr>
          <p:spPr bwMode="auto">
            <a:xfrm>
              <a:off x="7212977" y="3833550"/>
              <a:ext cx="2776" cy="5551"/>
            </a:xfrm>
            <a:custGeom>
              <a:avLst/>
              <a:gdLst>
                <a:gd name="T0" fmla="*/ 2 w 1"/>
                <a:gd name="T1" fmla="*/ 3 h 3"/>
                <a:gd name="T2" fmla="*/ 0 w 1"/>
                <a:gd name="T3" fmla="*/ 4 h 3"/>
                <a:gd name="T4" fmla="*/ 0 w 1"/>
                <a:gd name="T5" fmla="*/ 3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30" name="Freeform 2990">
              <a:extLst>
                <a:ext uri="{FF2B5EF4-FFF2-40B4-BE49-F238E27FC236}">
                  <a16:creationId xmlns:a16="http://schemas.microsoft.com/office/drawing/2014/main" id="{D46C6810-A90C-9146-B0CB-801F6A740AF1}"/>
                </a:ext>
              </a:extLst>
            </p:cNvPr>
            <p:cNvSpPr>
              <a:spLocks noChangeAspect="1"/>
            </p:cNvSpPr>
            <p:nvPr/>
          </p:nvSpPr>
          <p:spPr bwMode="auto">
            <a:xfrm>
              <a:off x="7079749" y="4043109"/>
              <a:ext cx="4164" cy="4164"/>
            </a:xfrm>
            <a:custGeom>
              <a:avLst/>
              <a:gdLst>
                <a:gd name="T0" fmla="*/ 3 w 2"/>
                <a:gd name="T1" fmla="*/ 3 h 2"/>
                <a:gd name="T2" fmla="*/ 2 w 2"/>
                <a:gd name="T3" fmla="*/ 3 h 2"/>
                <a:gd name="T4" fmla="*/ 0 w 2"/>
                <a:gd name="T5" fmla="*/ 2 h 2"/>
                <a:gd name="T6" fmla="*/ 2 w 2"/>
                <a:gd name="T7" fmla="*/ 0 h 2"/>
                <a:gd name="T8" fmla="*/ 3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1" y="2"/>
                    <a:pt x="1" y="2"/>
                  </a:cubicBezTo>
                  <a:cubicBezTo>
                    <a:pt x="0" y="2"/>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31" name="Freeform 2991">
              <a:extLst>
                <a:ext uri="{FF2B5EF4-FFF2-40B4-BE49-F238E27FC236}">
                  <a16:creationId xmlns:a16="http://schemas.microsoft.com/office/drawing/2014/main" id="{1C296B1E-F287-A144-BED5-FA0D5E76A046}"/>
                </a:ext>
              </a:extLst>
            </p:cNvPr>
            <p:cNvSpPr>
              <a:spLocks noChangeAspect="1"/>
            </p:cNvSpPr>
            <p:nvPr/>
          </p:nvSpPr>
          <p:spPr bwMode="auto">
            <a:xfrm>
              <a:off x="7063095" y="4258216"/>
              <a:ext cx="4164" cy="5551"/>
            </a:xfrm>
            <a:custGeom>
              <a:avLst/>
              <a:gdLst>
                <a:gd name="T0" fmla="*/ 2 w 2"/>
                <a:gd name="T1" fmla="*/ 4 h 3"/>
                <a:gd name="T2" fmla="*/ 0 w 2"/>
                <a:gd name="T3" fmla="*/ 4 h 3"/>
                <a:gd name="T4" fmla="*/ 0 w 2"/>
                <a:gd name="T5" fmla="*/ 3 h 3"/>
                <a:gd name="T6" fmla="*/ 3 w 2"/>
                <a:gd name="T7" fmla="*/ 1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3"/>
                    <a:pt x="0" y="2"/>
                    <a:pt x="0" y="2"/>
                  </a:cubicBezTo>
                  <a:cubicBezTo>
                    <a:pt x="1" y="1"/>
                    <a:pt x="1" y="0"/>
                    <a:pt x="2" y="1"/>
                  </a:cubicBezTo>
                  <a:cubicBezTo>
                    <a:pt x="2" y="1"/>
                    <a:pt x="2"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32" name="Freeform 2992">
              <a:extLst>
                <a:ext uri="{FF2B5EF4-FFF2-40B4-BE49-F238E27FC236}">
                  <a16:creationId xmlns:a16="http://schemas.microsoft.com/office/drawing/2014/main" id="{01361BE3-0A08-D74F-8B0F-AEA1C170EEE5}"/>
                </a:ext>
              </a:extLst>
            </p:cNvPr>
            <p:cNvSpPr>
              <a:spLocks noChangeAspect="1"/>
            </p:cNvSpPr>
            <p:nvPr/>
          </p:nvSpPr>
          <p:spPr bwMode="auto">
            <a:xfrm>
              <a:off x="7129709" y="4174950"/>
              <a:ext cx="5551" cy="4164"/>
            </a:xfrm>
            <a:custGeom>
              <a:avLst/>
              <a:gdLst>
                <a:gd name="T0" fmla="*/ 3 w 3"/>
                <a:gd name="T1" fmla="*/ 2 h 2"/>
                <a:gd name="T2" fmla="*/ 3 w 3"/>
                <a:gd name="T3" fmla="*/ 3 h 2"/>
                <a:gd name="T4" fmla="*/ 1 w 3"/>
                <a:gd name="T5" fmla="*/ 3 h 2"/>
                <a:gd name="T6" fmla="*/ 0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1" y="2"/>
                    <a:pt x="1" y="2"/>
                  </a:cubicBezTo>
                  <a:cubicBezTo>
                    <a:pt x="1" y="1"/>
                    <a:pt x="0" y="1"/>
                    <a:pt x="0" y="0"/>
                  </a:cubicBezTo>
                  <a:cubicBezTo>
                    <a:pt x="1" y="0"/>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33" name="Freeform 2993">
              <a:extLst>
                <a:ext uri="{FF2B5EF4-FFF2-40B4-BE49-F238E27FC236}">
                  <a16:creationId xmlns:a16="http://schemas.microsoft.com/office/drawing/2014/main" id="{DEDEFEA9-78BD-0B44-BEBD-EFC3D3BF9E5B}"/>
                </a:ext>
              </a:extLst>
            </p:cNvPr>
            <p:cNvSpPr>
              <a:spLocks noChangeAspect="1"/>
            </p:cNvSpPr>
            <p:nvPr/>
          </p:nvSpPr>
          <p:spPr bwMode="auto">
            <a:xfrm>
              <a:off x="7194936" y="4274869"/>
              <a:ext cx="4164" cy="6939"/>
            </a:xfrm>
            <a:custGeom>
              <a:avLst/>
              <a:gdLst>
                <a:gd name="T0" fmla="*/ 3 w 2"/>
                <a:gd name="T1" fmla="*/ 3 h 4"/>
                <a:gd name="T2" fmla="*/ 2 w 2"/>
                <a:gd name="T3" fmla="*/ 4 h 4"/>
                <a:gd name="T4" fmla="*/ 0 w 2"/>
                <a:gd name="T5" fmla="*/ 3 h 4"/>
                <a:gd name="T6" fmla="*/ 2 w 2"/>
                <a:gd name="T7" fmla="*/ 1 h 4"/>
                <a:gd name="T8" fmla="*/ 3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3"/>
                    <a:pt x="0" y="2"/>
                  </a:cubicBezTo>
                  <a:cubicBezTo>
                    <a:pt x="0" y="2"/>
                    <a:pt x="0" y="0"/>
                    <a:pt x="1" y="1"/>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34" name="Freeform 2994">
              <a:extLst>
                <a:ext uri="{FF2B5EF4-FFF2-40B4-BE49-F238E27FC236}">
                  <a16:creationId xmlns:a16="http://schemas.microsoft.com/office/drawing/2014/main" id="{FEE71AD1-DB2B-F846-BA82-CB18AEA703EF}"/>
                </a:ext>
              </a:extLst>
            </p:cNvPr>
            <p:cNvSpPr>
              <a:spLocks noChangeAspect="1"/>
            </p:cNvSpPr>
            <p:nvPr/>
          </p:nvSpPr>
          <p:spPr bwMode="auto">
            <a:xfrm>
              <a:off x="7138038" y="4208256"/>
              <a:ext cx="5551" cy="5551"/>
            </a:xfrm>
            <a:custGeom>
              <a:avLst/>
              <a:gdLst>
                <a:gd name="T0" fmla="*/ 3 w 3"/>
                <a:gd name="T1" fmla="*/ 3 h 3"/>
                <a:gd name="T2" fmla="*/ 3 w 3"/>
                <a:gd name="T3" fmla="*/ 4 h 3"/>
                <a:gd name="T4" fmla="*/ 1 w 3"/>
                <a:gd name="T5" fmla="*/ 3 h 3"/>
                <a:gd name="T6" fmla="*/ 1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3"/>
                    <a:pt x="2" y="3"/>
                  </a:cubicBezTo>
                  <a:cubicBezTo>
                    <a:pt x="2" y="3"/>
                    <a:pt x="1" y="3"/>
                    <a:pt x="1" y="2"/>
                  </a:cubicBezTo>
                  <a:cubicBezTo>
                    <a:pt x="1" y="2"/>
                    <a:pt x="0" y="1"/>
                    <a:pt x="1" y="1"/>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35" name="Freeform 2995">
              <a:extLst>
                <a:ext uri="{FF2B5EF4-FFF2-40B4-BE49-F238E27FC236}">
                  <a16:creationId xmlns:a16="http://schemas.microsoft.com/office/drawing/2014/main" id="{C9818F03-9340-744A-8EC9-7A6284A50B74}"/>
                </a:ext>
              </a:extLst>
            </p:cNvPr>
            <p:cNvSpPr>
              <a:spLocks noChangeAspect="1"/>
            </p:cNvSpPr>
            <p:nvPr/>
          </p:nvSpPr>
          <p:spPr bwMode="auto">
            <a:xfrm>
              <a:off x="7065873" y="4180502"/>
              <a:ext cx="4164" cy="4164"/>
            </a:xfrm>
            <a:custGeom>
              <a:avLst/>
              <a:gdLst>
                <a:gd name="T0" fmla="*/ 2 w 3"/>
                <a:gd name="T1" fmla="*/ 1 h 3"/>
                <a:gd name="T2" fmla="*/ 3 w 3"/>
                <a:gd name="T3" fmla="*/ 3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2" y="3"/>
                    <a:pt x="1" y="2"/>
                  </a:cubicBezTo>
                  <a:cubicBezTo>
                    <a:pt x="1" y="2"/>
                    <a:pt x="0" y="1"/>
                    <a:pt x="1" y="1"/>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36" name="Freeform 2996">
              <a:extLst>
                <a:ext uri="{FF2B5EF4-FFF2-40B4-BE49-F238E27FC236}">
                  <a16:creationId xmlns:a16="http://schemas.microsoft.com/office/drawing/2014/main" id="{DDE835EB-91A4-2347-A411-8E4562931BB0}"/>
                </a:ext>
              </a:extLst>
            </p:cNvPr>
            <p:cNvSpPr>
              <a:spLocks noChangeAspect="1"/>
            </p:cNvSpPr>
            <p:nvPr/>
          </p:nvSpPr>
          <p:spPr bwMode="auto">
            <a:xfrm>
              <a:off x="7163017" y="4290135"/>
              <a:ext cx="4164" cy="5551"/>
            </a:xfrm>
            <a:custGeom>
              <a:avLst/>
              <a:gdLst>
                <a:gd name="T0" fmla="*/ 3 w 2"/>
                <a:gd name="T1" fmla="*/ 1 h 3"/>
                <a:gd name="T2" fmla="*/ 3 w 2"/>
                <a:gd name="T3" fmla="*/ 3 h 3"/>
                <a:gd name="T4" fmla="*/ 2 w 2"/>
                <a:gd name="T5" fmla="*/ 3 h 3"/>
                <a:gd name="T6" fmla="*/ 0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2" y="3"/>
                    <a:pt x="1" y="2"/>
                    <a:pt x="1" y="2"/>
                  </a:cubicBezTo>
                  <a:cubicBezTo>
                    <a:pt x="0" y="2"/>
                    <a:pt x="0" y="1"/>
                    <a:pt x="0" y="0"/>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37" name="Freeform 2997">
              <a:extLst>
                <a:ext uri="{FF2B5EF4-FFF2-40B4-BE49-F238E27FC236}">
                  <a16:creationId xmlns:a16="http://schemas.microsoft.com/office/drawing/2014/main" id="{4E624953-25BA-0D4E-9B8A-914F878F5839}"/>
                </a:ext>
              </a:extLst>
            </p:cNvPr>
            <p:cNvSpPr>
              <a:spLocks noChangeAspect="1"/>
            </p:cNvSpPr>
            <p:nvPr/>
          </p:nvSpPr>
          <p:spPr bwMode="auto">
            <a:xfrm>
              <a:off x="7058931" y="4233236"/>
              <a:ext cx="2776" cy="5551"/>
            </a:xfrm>
            <a:custGeom>
              <a:avLst/>
              <a:gdLst>
                <a:gd name="T0" fmla="*/ 2 w 2"/>
                <a:gd name="T1" fmla="*/ 3 h 3"/>
                <a:gd name="T2" fmla="*/ 1 w 2"/>
                <a:gd name="T3" fmla="*/ 4 h 3"/>
                <a:gd name="T4" fmla="*/ 0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2"/>
                    <a:pt x="0" y="2"/>
                    <a:pt x="0" y="1"/>
                  </a:cubicBezTo>
                  <a:cubicBezTo>
                    <a:pt x="1" y="1"/>
                    <a:pt x="1" y="0"/>
                    <a:pt x="2" y="0"/>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38" name="Freeform 2998">
              <a:extLst>
                <a:ext uri="{FF2B5EF4-FFF2-40B4-BE49-F238E27FC236}">
                  <a16:creationId xmlns:a16="http://schemas.microsoft.com/office/drawing/2014/main" id="{6AF91E18-70C4-324B-B604-6803845F5E6B}"/>
                </a:ext>
              </a:extLst>
            </p:cNvPr>
            <p:cNvSpPr>
              <a:spLocks noChangeAspect="1"/>
            </p:cNvSpPr>
            <p:nvPr/>
          </p:nvSpPr>
          <p:spPr bwMode="auto">
            <a:xfrm>
              <a:off x="7086689" y="4251278"/>
              <a:ext cx="4164" cy="5551"/>
            </a:xfrm>
            <a:custGeom>
              <a:avLst/>
              <a:gdLst>
                <a:gd name="T0" fmla="*/ 2 w 2"/>
                <a:gd name="T1" fmla="*/ 3 h 3"/>
                <a:gd name="T2" fmla="*/ 2 w 2"/>
                <a:gd name="T3" fmla="*/ 4 h 3"/>
                <a:gd name="T4" fmla="*/ 0 w 2"/>
                <a:gd name="T5" fmla="*/ 3 h 3"/>
                <a:gd name="T6" fmla="*/ 2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1"/>
                  </a:cubicBezTo>
                  <a:cubicBezTo>
                    <a:pt x="2"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39" name="Freeform 2999">
              <a:extLst>
                <a:ext uri="{FF2B5EF4-FFF2-40B4-BE49-F238E27FC236}">
                  <a16:creationId xmlns:a16="http://schemas.microsoft.com/office/drawing/2014/main" id="{A906FC88-BF16-6A44-963F-256B5B7C0D48}"/>
                </a:ext>
              </a:extLst>
            </p:cNvPr>
            <p:cNvSpPr>
              <a:spLocks noChangeAspect="1"/>
            </p:cNvSpPr>
            <p:nvPr/>
          </p:nvSpPr>
          <p:spPr bwMode="auto">
            <a:xfrm>
              <a:off x="8048432" y="4793907"/>
              <a:ext cx="4164" cy="4164"/>
            </a:xfrm>
            <a:custGeom>
              <a:avLst/>
              <a:gdLst>
                <a:gd name="T0" fmla="*/ 2 w 3"/>
                <a:gd name="T1" fmla="*/ 1 h 3"/>
                <a:gd name="T2" fmla="*/ 2 w 3"/>
                <a:gd name="T3" fmla="*/ 2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2" y="2"/>
                  </a:cubicBezTo>
                  <a:cubicBezTo>
                    <a:pt x="2" y="3"/>
                    <a:pt x="1" y="2"/>
                    <a:pt x="1" y="2"/>
                  </a:cubicBezTo>
                  <a:cubicBezTo>
                    <a:pt x="1" y="2"/>
                    <a:pt x="0" y="1"/>
                    <a:pt x="1" y="1"/>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40" name="Freeform 3000">
              <a:extLst>
                <a:ext uri="{FF2B5EF4-FFF2-40B4-BE49-F238E27FC236}">
                  <a16:creationId xmlns:a16="http://schemas.microsoft.com/office/drawing/2014/main" id="{D9EA7E10-28AA-A448-8225-639D5DB68BA8}"/>
                </a:ext>
              </a:extLst>
            </p:cNvPr>
            <p:cNvSpPr>
              <a:spLocks noChangeAspect="1"/>
            </p:cNvSpPr>
            <p:nvPr/>
          </p:nvSpPr>
          <p:spPr bwMode="auto">
            <a:xfrm>
              <a:off x="8042881" y="4782806"/>
              <a:ext cx="4164" cy="4164"/>
            </a:xfrm>
            <a:custGeom>
              <a:avLst/>
              <a:gdLst>
                <a:gd name="T0" fmla="*/ 3 w 2"/>
                <a:gd name="T1" fmla="*/ 2 h 2"/>
                <a:gd name="T2" fmla="*/ 2 w 2"/>
                <a:gd name="T3" fmla="*/ 3 h 2"/>
                <a:gd name="T4" fmla="*/ 0 w 2"/>
                <a:gd name="T5" fmla="*/ 2 h 2"/>
                <a:gd name="T6" fmla="*/ 2 w 2"/>
                <a:gd name="T7" fmla="*/ 0 h 2"/>
                <a:gd name="T8" fmla="*/ 3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41" name="Freeform 3001">
              <a:extLst>
                <a:ext uri="{FF2B5EF4-FFF2-40B4-BE49-F238E27FC236}">
                  <a16:creationId xmlns:a16="http://schemas.microsoft.com/office/drawing/2014/main" id="{0F4AAE6F-C284-9349-8203-4B73CDA726D0}"/>
                </a:ext>
              </a:extLst>
            </p:cNvPr>
            <p:cNvSpPr>
              <a:spLocks noChangeAspect="1"/>
            </p:cNvSpPr>
            <p:nvPr/>
          </p:nvSpPr>
          <p:spPr bwMode="auto">
            <a:xfrm>
              <a:off x="7942960" y="4743947"/>
              <a:ext cx="4164" cy="4164"/>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42" name="Freeform 3002">
              <a:extLst>
                <a:ext uri="{FF2B5EF4-FFF2-40B4-BE49-F238E27FC236}">
                  <a16:creationId xmlns:a16="http://schemas.microsoft.com/office/drawing/2014/main" id="{E2962516-AB6B-AA4A-8AF0-F8C9CA4AED1D}"/>
                </a:ext>
              </a:extLst>
            </p:cNvPr>
            <p:cNvSpPr>
              <a:spLocks noChangeAspect="1"/>
            </p:cNvSpPr>
            <p:nvPr/>
          </p:nvSpPr>
          <p:spPr bwMode="auto">
            <a:xfrm>
              <a:off x="7868019" y="4716190"/>
              <a:ext cx="4164" cy="5551"/>
            </a:xfrm>
            <a:custGeom>
              <a:avLst/>
              <a:gdLst>
                <a:gd name="T0" fmla="*/ 3 w 2"/>
                <a:gd name="T1" fmla="*/ 3 h 3"/>
                <a:gd name="T2" fmla="*/ 2 w 2"/>
                <a:gd name="T3" fmla="*/ 4 h 3"/>
                <a:gd name="T4" fmla="*/ 0 w 2"/>
                <a:gd name="T5" fmla="*/ 3 h 3"/>
                <a:gd name="T6" fmla="*/ 3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1" y="1"/>
                    <a:pt x="1" y="0"/>
                    <a:pt x="2" y="0"/>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43" name="Freeform 3003">
              <a:extLst>
                <a:ext uri="{FF2B5EF4-FFF2-40B4-BE49-F238E27FC236}">
                  <a16:creationId xmlns:a16="http://schemas.microsoft.com/office/drawing/2014/main" id="{EF6AC1D6-5C15-4746-8A3B-F80957227327}"/>
                </a:ext>
              </a:extLst>
            </p:cNvPr>
            <p:cNvSpPr>
              <a:spLocks noChangeAspect="1"/>
            </p:cNvSpPr>
            <p:nvPr/>
          </p:nvSpPr>
          <p:spPr bwMode="auto">
            <a:xfrm>
              <a:off x="7851365" y="4718967"/>
              <a:ext cx="2776" cy="4164"/>
            </a:xfrm>
            <a:custGeom>
              <a:avLst/>
              <a:gdLst>
                <a:gd name="T0" fmla="*/ 2 w 2"/>
                <a:gd name="T1" fmla="*/ 2 h 3"/>
                <a:gd name="T2" fmla="*/ 1 w 2"/>
                <a:gd name="T3" fmla="*/ 2 h 3"/>
                <a:gd name="T4" fmla="*/ 0 w 2"/>
                <a:gd name="T5" fmla="*/ 1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1" y="1"/>
                    <a:pt x="1" y="0"/>
                    <a:pt x="2"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44" name="Freeform 3004">
              <a:extLst>
                <a:ext uri="{FF2B5EF4-FFF2-40B4-BE49-F238E27FC236}">
                  <a16:creationId xmlns:a16="http://schemas.microsoft.com/office/drawing/2014/main" id="{C9E0CFCB-3D1A-B841-8849-C9A3686B70A3}"/>
                </a:ext>
              </a:extLst>
            </p:cNvPr>
            <p:cNvSpPr>
              <a:spLocks noChangeAspect="1"/>
            </p:cNvSpPr>
            <p:nvPr/>
          </p:nvSpPr>
          <p:spPr bwMode="auto">
            <a:xfrm>
              <a:off x="7831936" y="4673169"/>
              <a:ext cx="2776" cy="5551"/>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3"/>
                    <a:pt x="0" y="2"/>
                    <a:pt x="0" y="1"/>
                  </a:cubicBezTo>
                  <a:cubicBezTo>
                    <a:pt x="0" y="1"/>
                    <a:pt x="1" y="0"/>
                    <a:pt x="1" y="0"/>
                  </a:cubicBezTo>
                  <a:cubicBezTo>
                    <a:pt x="2"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45" name="Freeform 3005">
              <a:extLst>
                <a:ext uri="{FF2B5EF4-FFF2-40B4-BE49-F238E27FC236}">
                  <a16:creationId xmlns:a16="http://schemas.microsoft.com/office/drawing/2014/main" id="{4CCBB739-DC4F-6E40-B358-A4020492D226}"/>
                </a:ext>
              </a:extLst>
            </p:cNvPr>
            <p:cNvSpPr>
              <a:spLocks noChangeAspect="1"/>
            </p:cNvSpPr>
            <p:nvPr/>
          </p:nvSpPr>
          <p:spPr bwMode="auto">
            <a:xfrm>
              <a:off x="7820835" y="4680106"/>
              <a:ext cx="4164" cy="5551"/>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1" y="0"/>
                    <a:pt x="1" y="0"/>
                  </a:cubicBezTo>
                  <a:cubicBezTo>
                    <a:pt x="2"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46" name="Freeform 3006">
              <a:extLst>
                <a:ext uri="{FF2B5EF4-FFF2-40B4-BE49-F238E27FC236}">
                  <a16:creationId xmlns:a16="http://schemas.microsoft.com/office/drawing/2014/main" id="{02ECBAAC-400A-4D4F-A0D7-643630AF12ED}"/>
                </a:ext>
              </a:extLst>
            </p:cNvPr>
            <p:cNvSpPr>
              <a:spLocks noChangeAspect="1"/>
            </p:cNvSpPr>
            <p:nvPr/>
          </p:nvSpPr>
          <p:spPr bwMode="auto">
            <a:xfrm>
              <a:off x="7901326" y="4716190"/>
              <a:ext cx="5551" cy="5551"/>
            </a:xfrm>
            <a:custGeom>
              <a:avLst/>
              <a:gdLst>
                <a:gd name="T0" fmla="*/ 3 w 3"/>
                <a:gd name="T1" fmla="*/ 1 h 3"/>
                <a:gd name="T2" fmla="*/ 3 w 3"/>
                <a:gd name="T3" fmla="*/ 3 h 3"/>
                <a:gd name="T4" fmla="*/ 1 w 3"/>
                <a:gd name="T5" fmla="*/ 3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1" y="2"/>
                    <a:pt x="0" y="1"/>
                    <a:pt x="0" y="1"/>
                  </a:cubicBezTo>
                  <a:cubicBezTo>
                    <a:pt x="1" y="0"/>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47" name="Freeform 3007">
              <a:extLst>
                <a:ext uri="{FF2B5EF4-FFF2-40B4-BE49-F238E27FC236}">
                  <a16:creationId xmlns:a16="http://schemas.microsoft.com/office/drawing/2014/main" id="{D4AC02F0-7ABF-7A47-9FFD-F7B9253E6DF7}"/>
                </a:ext>
              </a:extLst>
            </p:cNvPr>
            <p:cNvSpPr>
              <a:spLocks noChangeAspect="1"/>
            </p:cNvSpPr>
            <p:nvPr/>
          </p:nvSpPr>
          <p:spPr bwMode="auto">
            <a:xfrm>
              <a:off x="7858304" y="4720356"/>
              <a:ext cx="4164" cy="4164"/>
            </a:xfrm>
            <a:custGeom>
              <a:avLst/>
              <a:gdLst>
                <a:gd name="T0" fmla="*/ 2 w 3"/>
                <a:gd name="T1" fmla="*/ 1 h 3"/>
                <a:gd name="T2" fmla="*/ 3 w 3"/>
                <a:gd name="T3" fmla="*/ 2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2"/>
                  </a:cubicBezTo>
                  <a:cubicBezTo>
                    <a:pt x="2" y="3"/>
                    <a:pt x="2" y="3"/>
                    <a:pt x="1" y="2"/>
                  </a:cubicBezTo>
                  <a:cubicBezTo>
                    <a:pt x="1" y="2"/>
                    <a:pt x="0" y="2"/>
                    <a:pt x="1" y="1"/>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48" name="Freeform 3008">
              <a:extLst>
                <a:ext uri="{FF2B5EF4-FFF2-40B4-BE49-F238E27FC236}">
                  <a16:creationId xmlns:a16="http://schemas.microsoft.com/office/drawing/2014/main" id="{A097B283-C51F-C349-92C0-894D20FF6976}"/>
                </a:ext>
              </a:extLst>
            </p:cNvPr>
            <p:cNvSpPr>
              <a:spLocks noChangeAspect="1"/>
            </p:cNvSpPr>
            <p:nvPr/>
          </p:nvSpPr>
          <p:spPr bwMode="auto">
            <a:xfrm>
              <a:off x="7841651" y="4696760"/>
              <a:ext cx="2776" cy="5551"/>
            </a:xfrm>
            <a:custGeom>
              <a:avLst/>
              <a:gdLst>
                <a:gd name="T0" fmla="*/ 1 w 2"/>
                <a:gd name="T1" fmla="*/ 3 h 3"/>
                <a:gd name="T2" fmla="*/ 1 w 2"/>
                <a:gd name="T3" fmla="*/ 4 h 3"/>
                <a:gd name="T4" fmla="*/ 0 w 2"/>
                <a:gd name="T5" fmla="*/ 3 h 3"/>
                <a:gd name="T6" fmla="*/ 0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2" y="2"/>
                    <a:pt x="2" y="3"/>
                    <a:pt x="1" y="3"/>
                  </a:cubicBezTo>
                  <a:cubicBezTo>
                    <a:pt x="0" y="3"/>
                    <a:pt x="0" y="2"/>
                    <a:pt x="0" y="2"/>
                  </a:cubicBezTo>
                  <a:cubicBezTo>
                    <a:pt x="0" y="2"/>
                    <a:pt x="0" y="1"/>
                    <a:pt x="0" y="1"/>
                  </a:cubicBezTo>
                  <a:cubicBezTo>
                    <a:pt x="1"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49" name="Freeform 3009">
              <a:extLst>
                <a:ext uri="{FF2B5EF4-FFF2-40B4-BE49-F238E27FC236}">
                  <a16:creationId xmlns:a16="http://schemas.microsoft.com/office/drawing/2014/main" id="{1CCDE0D6-9417-D745-95F7-26824E056B3E}"/>
                </a:ext>
              </a:extLst>
            </p:cNvPr>
            <p:cNvSpPr>
              <a:spLocks noChangeAspect="1"/>
            </p:cNvSpPr>
            <p:nvPr/>
          </p:nvSpPr>
          <p:spPr bwMode="auto">
            <a:xfrm>
              <a:off x="7707035" y="4732844"/>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50" name="Freeform 3010">
              <a:extLst>
                <a:ext uri="{FF2B5EF4-FFF2-40B4-BE49-F238E27FC236}">
                  <a16:creationId xmlns:a16="http://schemas.microsoft.com/office/drawing/2014/main" id="{DDB4068C-1B95-9849-9B21-509AC89FB5C4}"/>
                </a:ext>
              </a:extLst>
            </p:cNvPr>
            <p:cNvSpPr>
              <a:spLocks noChangeAspect="1"/>
            </p:cNvSpPr>
            <p:nvPr/>
          </p:nvSpPr>
          <p:spPr bwMode="auto">
            <a:xfrm>
              <a:off x="7698707" y="4538552"/>
              <a:ext cx="4164" cy="1388"/>
            </a:xfrm>
            <a:custGeom>
              <a:avLst/>
              <a:gdLst>
                <a:gd name="T0" fmla="*/ 1 w 3"/>
                <a:gd name="T1" fmla="*/ 1 h 1"/>
                <a:gd name="T2" fmla="*/ 0 w 3"/>
                <a:gd name="T3" fmla="*/ 1 h 1"/>
                <a:gd name="T4" fmla="*/ 1 w 3"/>
                <a:gd name="T5" fmla="*/ 0 h 1"/>
                <a:gd name="T6" fmla="*/ 3 w 3"/>
                <a:gd name="T7" fmla="*/ 1 h 1"/>
                <a:gd name="T8" fmla="*/ 1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1"/>
                  </a:cubicBezTo>
                  <a:cubicBezTo>
                    <a:pt x="2" y="1"/>
                    <a:pt x="2"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51" name="Freeform 3011">
              <a:extLst>
                <a:ext uri="{FF2B5EF4-FFF2-40B4-BE49-F238E27FC236}">
                  <a16:creationId xmlns:a16="http://schemas.microsoft.com/office/drawing/2014/main" id="{78F8E902-83A8-1E4F-8394-88D80004F93E}"/>
                </a:ext>
              </a:extLst>
            </p:cNvPr>
            <p:cNvSpPr>
              <a:spLocks noChangeAspect="1"/>
            </p:cNvSpPr>
            <p:nvPr/>
          </p:nvSpPr>
          <p:spPr bwMode="auto">
            <a:xfrm>
              <a:off x="7795853" y="4614883"/>
              <a:ext cx="2776" cy="2776"/>
            </a:xfrm>
            <a:custGeom>
              <a:avLst/>
              <a:gdLst>
                <a:gd name="T0" fmla="*/ 0 w 1"/>
                <a:gd name="T1" fmla="*/ 1 h 2"/>
                <a:gd name="T2" fmla="*/ 0 w 1"/>
                <a:gd name="T3" fmla="*/ 0 h 2"/>
                <a:gd name="T4" fmla="*/ 2 w 1"/>
                <a:gd name="T5" fmla="*/ 1 h 2"/>
                <a:gd name="T6" fmla="*/ 2 w 1"/>
                <a:gd name="T7" fmla="*/ 2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1"/>
                    <a:pt x="0" y="0"/>
                    <a:pt x="0" y="0"/>
                  </a:cubicBezTo>
                  <a:cubicBezTo>
                    <a:pt x="1" y="0"/>
                    <a:pt x="1" y="1"/>
                    <a:pt x="1" y="1"/>
                  </a:cubicBezTo>
                  <a:cubicBezTo>
                    <a:pt x="1" y="1"/>
                    <a:pt x="1" y="2"/>
                    <a:pt x="1" y="2"/>
                  </a:cubicBezTo>
                  <a:cubicBezTo>
                    <a:pt x="0" y="2"/>
                    <a:pt x="0" y="2"/>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52" name="Freeform 3012">
              <a:extLst>
                <a:ext uri="{FF2B5EF4-FFF2-40B4-BE49-F238E27FC236}">
                  <a16:creationId xmlns:a16="http://schemas.microsoft.com/office/drawing/2014/main" id="{79042E6B-2345-1E45-889F-F9A55A793DA0}"/>
                </a:ext>
              </a:extLst>
            </p:cNvPr>
            <p:cNvSpPr>
              <a:spLocks noChangeAspect="1"/>
            </p:cNvSpPr>
            <p:nvPr/>
          </p:nvSpPr>
          <p:spPr bwMode="auto">
            <a:xfrm>
              <a:off x="7465557" y="4712028"/>
              <a:ext cx="2776" cy="2776"/>
            </a:xfrm>
            <a:custGeom>
              <a:avLst/>
              <a:gdLst>
                <a:gd name="T0" fmla="*/ 1 w 2"/>
                <a:gd name="T1" fmla="*/ 2 h 2"/>
                <a:gd name="T2" fmla="*/ 0 w 2"/>
                <a:gd name="T3" fmla="*/ 1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1"/>
                  </a:cubicBezTo>
                  <a:cubicBezTo>
                    <a:pt x="0" y="1"/>
                    <a:pt x="0" y="0"/>
                    <a:pt x="1" y="0"/>
                  </a:cubicBezTo>
                  <a:cubicBezTo>
                    <a:pt x="1" y="0"/>
                    <a:pt x="2" y="0"/>
                    <a:pt x="2" y="1"/>
                  </a:cubicBezTo>
                  <a:cubicBezTo>
                    <a:pt x="2"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53" name="Freeform 3013">
              <a:extLst>
                <a:ext uri="{FF2B5EF4-FFF2-40B4-BE49-F238E27FC236}">
                  <a16:creationId xmlns:a16="http://schemas.microsoft.com/office/drawing/2014/main" id="{CFB3402D-CE91-FC4B-BC93-867C52FBC1C9}"/>
                </a:ext>
              </a:extLst>
            </p:cNvPr>
            <p:cNvSpPr>
              <a:spLocks noChangeAspect="1"/>
            </p:cNvSpPr>
            <p:nvPr/>
          </p:nvSpPr>
          <p:spPr bwMode="auto">
            <a:xfrm>
              <a:off x="7387842" y="4533001"/>
              <a:ext cx="4164" cy="5551"/>
            </a:xfrm>
            <a:custGeom>
              <a:avLst/>
              <a:gdLst>
                <a:gd name="T0" fmla="*/ 2 w 2"/>
                <a:gd name="T1" fmla="*/ 3 h 3"/>
                <a:gd name="T2" fmla="*/ 2 w 2"/>
                <a:gd name="T3" fmla="*/ 4 h 3"/>
                <a:gd name="T4" fmla="*/ 0 w 2"/>
                <a:gd name="T5" fmla="*/ 3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54" name="Freeform 3014">
              <a:extLst>
                <a:ext uri="{FF2B5EF4-FFF2-40B4-BE49-F238E27FC236}">
                  <a16:creationId xmlns:a16="http://schemas.microsoft.com/office/drawing/2014/main" id="{2D4E4865-734C-ED46-BE07-F6ADBE165203}"/>
                </a:ext>
              </a:extLst>
            </p:cNvPr>
            <p:cNvSpPr>
              <a:spLocks noChangeAspect="1"/>
            </p:cNvSpPr>
            <p:nvPr/>
          </p:nvSpPr>
          <p:spPr bwMode="auto">
            <a:xfrm>
              <a:off x="7357308" y="4612106"/>
              <a:ext cx="4164" cy="2776"/>
            </a:xfrm>
            <a:custGeom>
              <a:avLst/>
              <a:gdLst>
                <a:gd name="T0" fmla="*/ 2 w 3"/>
                <a:gd name="T1" fmla="*/ 0 h 2"/>
                <a:gd name="T2" fmla="*/ 2 w 3"/>
                <a:gd name="T3" fmla="*/ 1 h 2"/>
                <a:gd name="T4" fmla="*/ 1 w 3"/>
                <a:gd name="T5" fmla="*/ 2 h 2"/>
                <a:gd name="T6" fmla="*/ 0 w 3"/>
                <a:gd name="T7" fmla="*/ 0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55" name="Oval 3015">
              <a:extLst>
                <a:ext uri="{FF2B5EF4-FFF2-40B4-BE49-F238E27FC236}">
                  <a16:creationId xmlns:a16="http://schemas.microsoft.com/office/drawing/2014/main" id="{C6655188-D49A-8749-B0B9-6C8D0059FC13}"/>
                </a:ext>
              </a:extLst>
            </p:cNvPr>
            <p:cNvSpPr>
              <a:spLocks noChangeAspect="1" noChangeArrowheads="1"/>
            </p:cNvSpPr>
            <p:nvPr/>
          </p:nvSpPr>
          <p:spPr bwMode="auto">
            <a:xfrm>
              <a:off x="7251837" y="4681495"/>
              <a:ext cx="2776" cy="5551"/>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556" name="Freeform 3016">
              <a:extLst>
                <a:ext uri="{FF2B5EF4-FFF2-40B4-BE49-F238E27FC236}">
                  <a16:creationId xmlns:a16="http://schemas.microsoft.com/office/drawing/2014/main" id="{C6DC70E5-87A1-4749-B52E-91C427FFDAF0}"/>
                </a:ext>
              </a:extLst>
            </p:cNvPr>
            <p:cNvSpPr>
              <a:spLocks noChangeAspect="1"/>
            </p:cNvSpPr>
            <p:nvPr/>
          </p:nvSpPr>
          <p:spPr bwMode="auto">
            <a:xfrm>
              <a:off x="7224080" y="4705089"/>
              <a:ext cx="1388" cy="2776"/>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0"/>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57" name="Freeform 3017">
              <a:extLst>
                <a:ext uri="{FF2B5EF4-FFF2-40B4-BE49-F238E27FC236}">
                  <a16:creationId xmlns:a16="http://schemas.microsoft.com/office/drawing/2014/main" id="{905E8C87-C530-9443-AC75-96551D1286B7}"/>
                </a:ext>
              </a:extLst>
            </p:cNvPr>
            <p:cNvSpPr>
              <a:spLocks noChangeAspect="1"/>
            </p:cNvSpPr>
            <p:nvPr/>
          </p:nvSpPr>
          <p:spPr bwMode="auto">
            <a:xfrm>
              <a:off x="7275429" y="4699536"/>
              <a:ext cx="2776" cy="5551"/>
            </a:xfrm>
            <a:custGeom>
              <a:avLst/>
              <a:gdLst>
                <a:gd name="T0" fmla="*/ 1 w 2"/>
                <a:gd name="T1" fmla="*/ 3 h 3"/>
                <a:gd name="T2" fmla="*/ 0 w 2"/>
                <a:gd name="T3" fmla="*/ 4 h 3"/>
                <a:gd name="T4" fmla="*/ 0 w 2"/>
                <a:gd name="T5" fmla="*/ 1 h 3"/>
                <a:gd name="T6" fmla="*/ 1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3"/>
                  </a:cubicBezTo>
                  <a:cubicBezTo>
                    <a:pt x="0" y="2"/>
                    <a:pt x="0" y="2"/>
                    <a:pt x="0" y="1"/>
                  </a:cubicBezTo>
                  <a:cubicBezTo>
                    <a:pt x="0" y="1"/>
                    <a:pt x="1" y="0"/>
                    <a:pt x="1" y="1"/>
                  </a:cubicBezTo>
                  <a:cubicBezTo>
                    <a:pt x="2" y="1"/>
                    <a:pt x="1"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58" name="Freeform 3018">
              <a:extLst>
                <a:ext uri="{FF2B5EF4-FFF2-40B4-BE49-F238E27FC236}">
                  <a16:creationId xmlns:a16="http://schemas.microsoft.com/office/drawing/2014/main" id="{E5469B82-C3AF-9E47-970A-D3D126795FB9}"/>
                </a:ext>
              </a:extLst>
            </p:cNvPr>
            <p:cNvSpPr>
              <a:spLocks noChangeAspect="1"/>
            </p:cNvSpPr>
            <p:nvPr/>
          </p:nvSpPr>
          <p:spPr bwMode="auto">
            <a:xfrm>
              <a:off x="7276816" y="4705088"/>
              <a:ext cx="2776" cy="5551"/>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59" name="Freeform 3019">
              <a:extLst>
                <a:ext uri="{FF2B5EF4-FFF2-40B4-BE49-F238E27FC236}">
                  <a16:creationId xmlns:a16="http://schemas.microsoft.com/office/drawing/2014/main" id="{AEEE0135-5131-2442-9C1D-57EDBF1E4D73}"/>
                </a:ext>
              </a:extLst>
            </p:cNvPr>
            <p:cNvSpPr>
              <a:spLocks noChangeAspect="1"/>
            </p:cNvSpPr>
            <p:nvPr/>
          </p:nvSpPr>
          <p:spPr bwMode="auto">
            <a:xfrm>
              <a:off x="7237960" y="4578799"/>
              <a:ext cx="5551" cy="4164"/>
            </a:xfrm>
            <a:custGeom>
              <a:avLst/>
              <a:gdLst>
                <a:gd name="T0" fmla="*/ 3 w 3"/>
                <a:gd name="T1" fmla="*/ 2 h 3"/>
                <a:gd name="T2" fmla="*/ 1 w 3"/>
                <a:gd name="T3" fmla="*/ 3 h 3"/>
                <a:gd name="T4" fmla="*/ 1 w 3"/>
                <a:gd name="T5" fmla="*/ 1 h 3"/>
                <a:gd name="T6" fmla="*/ 3 w 3"/>
                <a:gd name="T7" fmla="*/ 1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1" y="3"/>
                  </a:cubicBezTo>
                  <a:cubicBezTo>
                    <a:pt x="0" y="2"/>
                    <a:pt x="0" y="2"/>
                    <a:pt x="1" y="1"/>
                  </a:cubicBezTo>
                  <a:cubicBezTo>
                    <a:pt x="1" y="1"/>
                    <a:pt x="1" y="0"/>
                    <a:pt x="2" y="1"/>
                  </a:cubicBezTo>
                  <a:cubicBezTo>
                    <a:pt x="3"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60" name="Freeform 3020">
              <a:extLst>
                <a:ext uri="{FF2B5EF4-FFF2-40B4-BE49-F238E27FC236}">
                  <a16:creationId xmlns:a16="http://schemas.microsoft.com/office/drawing/2014/main" id="{D3136D4B-A8DB-3F49-9FDB-8C29A828C2CC}"/>
                </a:ext>
              </a:extLst>
            </p:cNvPr>
            <p:cNvSpPr>
              <a:spLocks noChangeAspect="1"/>
            </p:cNvSpPr>
            <p:nvPr/>
          </p:nvSpPr>
          <p:spPr bwMode="auto">
            <a:xfrm>
              <a:off x="7283756" y="4517735"/>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61" name="Freeform 3021">
              <a:extLst>
                <a:ext uri="{FF2B5EF4-FFF2-40B4-BE49-F238E27FC236}">
                  <a16:creationId xmlns:a16="http://schemas.microsoft.com/office/drawing/2014/main" id="{FD88EB67-EC9A-204F-9F27-F716D30F0D95}"/>
                </a:ext>
              </a:extLst>
            </p:cNvPr>
            <p:cNvSpPr>
              <a:spLocks noChangeAspect="1"/>
            </p:cNvSpPr>
            <p:nvPr/>
          </p:nvSpPr>
          <p:spPr bwMode="auto">
            <a:xfrm>
              <a:off x="7157466" y="4649577"/>
              <a:ext cx="2776" cy="4164"/>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62" name="Freeform 3022">
              <a:extLst>
                <a:ext uri="{FF2B5EF4-FFF2-40B4-BE49-F238E27FC236}">
                  <a16:creationId xmlns:a16="http://schemas.microsoft.com/office/drawing/2014/main" id="{1EBEE552-7E40-D046-9298-A2905AAFA6D7}"/>
                </a:ext>
              </a:extLst>
            </p:cNvPr>
            <p:cNvSpPr>
              <a:spLocks noChangeAspect="1"/>
            </p:cNvSpPr>
            <p:nvPr/>
          </p:nvSpPr>
          <p:spPr bwMode="auto">
            <a:xfrm>
              <a:off x="7150527" y="4638475"/>
              <a:ext cx="2776" cy="2776"/>
            </a:xfrm>
            <a:custGeom>
              <a:avLst/>
              <a:gdLst>
                <a:gd name="T0" fmla="*/ 1 w 2"/>
                <a:gd name="T1" fmla="*/ 1 h 2"/>
                <a:gd name="T2" fmla="*/ 1 w 2"/>
                <a:gd name="T3" fmla="*/ 2 h 2"/>
                <a:gd name="T4" fmla="*/ 0 w 2"/>
                <a:gd name="T5" fmla="*/ 1 h 2"/>
                <a:gd name="T6" fmla="*/ 0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2"/>
                    <a:pt x="1" y="2"/>
                  </a:cubicBezTo>
                  <a:cubicBezTo>
                    <a:pt x="0" y="2"/>
                    <a:pt x="0" y="2"/>
                    <a:pt x="0" y="1"/>
                  </a:cubicBezTo>
                  <a:cubicBezTo>
                    <a:pt x="0" y="1"/>
                    <a:pt x="0" y="0"/>
                    <a:pt x="0" y="0"/>
                  </a:cubicBezTo>
                  <a:cubicBezTo>
                    <a:pt x="1" y="0"/>
                    <a:pt x="1"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63" name="Freeform 3023">
              <a:extLst>
                <a:ext uri="{FF2B5EF4-FFF2-40B4-BE49-F238E27FC236}">
                  <a16:creationId xmlns:a16="http://schemas.microsoft.com/office/drawing/2014/main" id="{12E73991-E111-3442-9EE2-F1E78A841B44}"/>
                </a:ext>
              </a:extLst>
            </p:cNvPr>
            <p:cNvSpPr>
              <a:spLocks noChangeAspect="1"/>
            </p:cNvSpPr>
            <p:nvPr/>
          </p:nvSpPr>
          <p:spPr bwMode="auto">
            <a:xfrm>
              <a:off x="7228243" y="4496920"/>
              <a:ext cx="4164" cy="4164"/>
            </a:xfrm>
            <a:custGeom>
              <a:avLst/>
              <a:gdLst>
                <a:gd name="T0" fmla="*/ 3 w 2"/>
                <a:gd name="T1" fmla="*/ 2 h 3"/>
                <a:gd name="T2" fmla="*/ 2 w 2"/>
                <a:gd name="T3" fmla="*/ 3 h 3"/>
                <a:gd name="T4" fmla="*/ 0 w 2"/>
                <a:gd name="T5" fmla="*/ 2 h 3"/>
                <a:gd name="T6" fmla="*/ 2 w 2"/>
                <a:gd name="T7" fmla="*/ 1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64" name="Freeform 3024">
              <a:extLst>
                <a:ext uri="{FF2B5EF4-FFF2-40B4-BE49-F238E27FC236}">
                  <a16:creationId xmlns:a16="http://schemas.microsoft.com/office/drawing/2014/main" id="{333C3816-EE83-A240-90F7-F592E42C1CCF}"/>
                </a:ext>
              </a:extLst>
            </p:cNvPr>
            <p:cNvSpPr>
              <a:spLocks noChangeAspect="1"/>
            </p:cNvSpPr>
            <p:nvPr/>
          </p:nvSpPr>
          <p:spPr bwMode="auto">
            <a:xfrm>
              <a:off x="7226856" y="4489980"/>
              <a:ext cx="2776" cy="2776"/>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0"/>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65" name="Freeform 3025">
              <a:extLst>
                <a:ext uri="{FF2B5EF4-FFF2-40B4-BE49-F238E27FC236}">
                  <a16:creationId xmlns:a16="http://schemas.microsoft.com/office/drawing/2014/main" id="{593F6A77-359D-3C4A-A757-CE2A2823C936}"/>
                </a:ext>
              </a:extLst>
            </p:cNvPr>
            <p:cNvSpPr>
              <a:spLocks noChangeAspect="1"/>
            </p:cNvSpPr>
            <p:nvPr/>
          </p:nvSpPr>
          <p:spPr bwMode="auto">
            <a:xfrm>
              <a:off x="7232407" y="4508019"/>
              <a:ext cx="2776" cy="5551"/>
            </a:xfrm>
            <a:custGeom>
              <a:avLst/>
              <a:gdLst>
                <a:gd name="T0" fmla="*/ 1 w 2"/>
                <a:gd name="T1" fmla="*/ 3 h 3"/>
                <a:gd name="T2" fmla="*/ 1 w 2"/>
                <a:gd name="T3" fmla="*/ 4 h 3"/>
                <a:gd name="T4" fmla="*/ 0 w 2"/>
                <a:gd name="T5" fmla="*/ 3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66" name="Freeform 3026">
              <a:extLst>
                <a:ext uri="{FF2B5EF4-FFF2-40B4-BE49-F238E27FC236}">
                  <a16:creationId xmlns:a16="http://schemas.microsoft.com/office/drawing/2014/main" id="{C535A8FA-FEFC-684A-A7FE-1BED39FD2420}"/>
                </a:ext>
              </a:extLst>
            </p:cNvPr>
            <p:cNvSpPr>
              <a:spLocks noChangeAspect="1"/>
            </p:cNvSpPr>
            <p:nvPr/>
          </p:nvSpPr>
          <p:spPr bwMode="auto">
            <a:xfrm>
              <a:off x="7140813" y="4551042"/>
              <a:ext cx="2776" cy="5551"/>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1"/>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67" name="Freeform 3027">
              <a:extLst>
                <a:ext uri="{FF2B5EF4-FFF2-40B4-BE49-F238E27FC236}">
                  <a16:creationId xmlns:a16="http://schemas.microsoft.com/office/drawing/2014/main" id="{C7A520D6-FC7D-864F-BCD9-D183E45FB3DE}"/>
                </a:ext>
              </a:extLst>
            </p:cNvPr>
            <p:cNvSpPr>
              <a:spLocks noChangeAspect="1"/>
            </p:cNvSpPr>
            <p:nvPr/>
          </p:nvSpPr>
          <p:spPr bwMode="auto">
            <a:xfrm>
              <a:off x="7153303" y="4553820"/>
              <a:ext cx="4164" cy="2776"/>
            </a:xfrm>
            <a:custGeom>
              <a:avLst/>
              <a:gdLst>
                <a:gd name="T0" fmla="*/ 3 w 2"/>
                <a:gd name="T1" fmla="*/ 1 h 2"/>
                <a:gd name="T2" fmla="*/ 2 w 2"/>
                <a:gd name="T3" fmla="*/ 2 h 2"/>
                <a:gd name="T4" fmla="*/ 2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1" y="2"/>
                    <a:pt x="0" y="1"/>
                    <a:pt x="1" y="1"/>
                  </a:cubicBezTo>
                  <a:cubicBezTo>
                    <a:pt x="1" y="1"/>
                    <a:pt x="1"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68" name="Freeform 3028">
              <a:extLst>
                <a:ext uri="{FF2B5EF4-FFF2-40B4-BE49-F238E27FC236}">
                  <a16:creationId xmlns:a16="http://schemas.microsoft.com/office/drawing/2014/main" id="{F0910E8C-7576-7C4C-BC6B-CE9E02F30E7C}"/>
                </a:ext>
              </a:extLst>
            </p:cNvPr>
            <p:cNvSpPr>
              <a:spLocks noChangeAspect="1"/>
            </p:cNvSpPr>
            <p:nvPr/>
          </p:nvSpPr>
          <p:spPr bwMode="auto">
            <a:xfrm>
              <a:off x="7228243" y="4516349"/>
              <a:ext cx="1388" cy="4164"/>
            </a:xfrm>
            <a:custGeom>
              <a:avLst/>
              <a:gdLst>
                <a:gd name="T0" fmla="*/ 1 w 1"/>
                <a:gd name="T1" fmla="*/ 2 h 2"/>
                <a:gd name="T2" fmla="*/ 0 w 1"/>
                <a:gd name="T3" fmla="*/ 3 h 2"/>
                <a:gd name="T4" fmla="*/ 0 w 1"/>
                <a:gd name="T5" fmla="*/ 2 h 2"/>
                <a:gd name="T6" fmla="*/ 1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69" name="Freeform 3029">
              <a:extLst>
                <a:ext uri="{FF2B5EF4-FFF2-40B4-BE49-F238E27FC236}">
                  <a16:creationId xmlns:a16="http://schemas.microsoft.com/office/drawing/2014/main" id="{4A99009D-97D7-494E-8655-2A91A4C9F438}"/>
                </a:ext>
              </a:extLst>
            </p:cNvPr>
            <p:cNvSpPr>
              <a:spLocks noChangeAspect="1"/>
            </p:cNvSpPr>
            <p:nvPr/>
          </p:nvSpPr>
          <p:spPr bwMode="auto">
            <a:xfrm>
              <a:off x="7226856" y="4524673"/>
              <a:ext cx="2776" cy="5551"/>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70" name="Oval 3030">
              <a:extLst>
                <a:ext uri="{FF2B5EF4-FFF2-40B4-BE49-F238E27FC236}">
                  <a16:creationId xmlns:a16="http://schemas.microsoft.com/office/drawing/2014/main" id="{CEB7B8FE-C64E-7743-9BD7-2EB3920028F5}"/>
                </a:ext>
              </a:extLst>
            </p:cNvPr>
            <p:cNvSpPr>
              <a:spLocks noChangeAspect="1" noChangeArrowheads="1"/>
            </p:cNvSpPr>
            <p:nvPr/>
          </p:nvSpPr>
          <p:spPr bwMode="auto">
            <a:xfrm>
              <a:off x="7138037" y="4592675"/>
              <a:ext cx="4164" cy="5551"/>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571" name="Freeform 3031">
              <a:extLst>
                <a:ext uri="{FF2B5EF4-FFF2-40B4-BE49-F238E27FC236}">
                  <a16:creationId xmlns:a16="http://schemas.microsoft.com/office/drawing/2014/main" id="{62E9DCA0-6F8F-824C-AD89-327B3C540B1A}"/>
                </a:ext>
              </a:extLst>
            </p:cNvPr>
            <p:cNvSpPr>
              <a:spLocks noChangeAspect="1"/>
            </p:cNvSpPr>
            <p:nvPr/>
          </p:nvSpPr>
          <p:spPr bwMode="auto">
            <a:xfrm>
              <a:off x="7157466" y="4712028"/>
              <a:ext cx="2776" cy="4164"/>
            </a:xfrm>
            <a:custGeom>
              <a:avLst/>
              <a:gdLst>
                <a:gd name="T0" fmla="*/ 2 w 2"/>
                <a:gd name="T1" fmla="*/ 2 h 3"/>
                <a:gd name="T2" fmla="*/ 1 w 2"/>
                <a:gd name="T3" fmla="*/ 3 h 3"/>
                <a:gd name="T4" fmla="*/ 0 w 2"/>
                <a:gd name="T5" fmla="*/ 2 h 3"/>
                <a:gd name="T6" fmla="*/ 1 w 2"/>
                <a:gd name="T7" fmla="*/ 1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1"/>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72" name="Freeform 3032">
              <a:extLst>
                <a:ext uri="{FF2B5EF4-FFF2-40B4-BE49-F238E27FC236}">
                  <a16:creationId xmlns:a16="http://schemas.microsoft.com/office/drawing/2014/main" id="{847D3A61-26A6-E74F-A456-BD78242C7BD9}"/>
                </a:ext>
              </a:extLst>
            </p:cNvPr>
            <p:cNvSpPr>
              <a:spLocks noChangeAspect="1"/>
            </p:cNvSpPr>
            <p:nvPr/>
          </p:nvSpPr>
          <p:spPr bwMode="auto">
            <a:xfrm>
              <a:off x="7107505" y="4763374"/>
              <a:ext cx="2776" cy="5551"/>
            </a:xfrm>
            <a:custGeom>
              <a:avLst/>
              <a:gdLst>
                <a:gd name="T0" fmla="*/ 2 w 2"/>
                <a:gd name="T1" fmla="*/ 3 h 3"/>
                <a:gd name="T2" fmla="*/ 0 w 2"/>
                <a:gd name="T3" fmla="*/ 4 h 3"/>
                <a:gd name="T4" fmla="*/ 0 w 2"/>
                <a:gd name="T5" fmla="*/ 1 h 3"/>
                <a:gd name="T6" fmla="*/ 2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3"/>
                    <a:pt x="1" y="3"/>
                    <a:pt x="0" y="3"/>
                  </a:cubicBezTo>
                  <a:cubicBezTo>
                    <a:pt x="0" y="2"/>
                    <a:pt x="0" y="2"/>
                    <a:pt x="0" y="1"/>
                  </a:cubicBezTo>
                  <a:cubicBezTo>
                    <a:pt x="1" y="1"/>
                    <a:pt x="1" y="0"/>
                    <a:pt x="2" y="1"/>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73" name="Freeform 3033">
              <a:extLst>
                <a:ext uri="{FF2B5EF4-FFF2-40B4-BE49-F238E27FC236}">
                  <a16:creationId xmlns:a16="http://schemas.microsoft.com/office/drawing/2014/main" id="{C2A4867D-9E88-054D-8EE7-04EB2468D518}"/>
                </a:ext>
              </a:extLst>
            </p:cNvPr>
            <p:cNvSpPr>
              <a:spLocks noChangeAspect="1"/>
            </p:cNvSpPr>
            <p:nvPr/>
          </p:nvSpPr>
          <p:spPr bwMode="auto">
            <a:xfrm>
              <a:off x="7142199" y="4707863"/>
              <a:ext cx="11102" cy="11102"/>
            </a:xfrm>
            <a:custGeom>
              <a:avLst/>
              <a:gdLst>
                <a:gd name="T0" fmla="*/ 7 w 7"/>
                <a:gd name="T1" fmla="*/ 1 h 6"/>
                <a:gd name="T2" fmla="*/ 5 w 7"/>
                <a:gd name="T3" fmla="*/ 7 h 6"/>
                <a:gd name="T4" fmla="*/ 1 w 7"/>
                <a:gd name="T5" fmla="*/ 7 h 6"/>
                <a:gd name="T6" fmla="*/ 3 w 7"/>
                <a:gd name="T7" fmla="*/ 1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3"/>
                    <a:pt x="5" y="4"/>
                    <a:pt x="4" y="5"/>
                  </a:cubicBezTo>
                  <a:cubicBezTo>
                    <a:pt x="3" y="6"/>
                    <a:pt x="1" y="6"/>
                    <a:pt x="1" y="5"/>
                  </a:cubicBezTo>
                  <a:cubicBezTo>
                    <a:pt x="0" y="3"/>
                    <a:pt x="2" y="2"/>
                    <a:pt x="3" y="1"/>
                  </a:cubicBezTo>
                  <a:cubicBezTo>
                    <a:pt x="4" y="0"/>
                    <a:pt x="6" y="0"/>
                    <a:pt x="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74" name="Freeform 3034">
              <a:extLst>
                <a:ext uri="{FF2B5EF4-FFF2-40B4-BE49-F238E27FC236}">
                  <a16:creationId xmlns:a16="http://schemas.microsoft.com/office/drawing/2014/main" id="{E37443DB-B82A-B44A-996D-75D74D9CAD2C}"/>
                </a:ext>
              </a:extLst>
            </p:cNvPr>
            <p:cNvSpPr>
              <a:spLocks noChangeAspect="1"/>
            </p:cNvSpPr>
            <p:nvPr/>
          </p:nvSpPr>
          <p:spPr bwMode="auto">
            <a:xfrm>
              <a:off x="7165793" y="4706478"/>
              <a:ext cx="18042" cy="8327"/>
            </a:xfrm>
            <a:custGeom>
              <a:avLst/>
              <a:gdLst>
                <a:gd name="T0" fmla="*/ 1 w 11"/>
                <a:gd name="T1" fmla="*/ 1 h 5"/>
                <a:gd name="T2" fmla="*/ 12 w 11"/>
                <a:gd name="T3" fmla="*/ 1 h 5"/>
                <a:gd name="T4" fmla="*/ 12 w 11"/>
                <a:gd name="T5" fmla="*/ 5 h 5"/>
                <a:gd name="T6" fmla="*/ 2 w 11"/>
                <a:gd name="T7" fmla="*/ 4 h 5"/>
                <a:gd name="T8" fmla="*/ 1 w 11"/>
                <a:gd name="T9" fmla="*/ 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1"/>
                  </a:moveTo>
                  <a:cubicBezTo>
                    <a:pt x="4" y="0"/>
                    <a:pt x="7" y="0"/>
                    <a:pt x="10" y="1"/>
                  </a:cubicBezTo>
                  <a:cubicBezTo>
                    <a:pt x="11" y="2"/>
                    <a:pt x="11" y="4"/>
                    <a:pt x="10" y="4"/>
                  </a:cubicBezTo>
                  <a:cubicBezTo>
                    <a:pt x="7" y="5"/>
                    <a:pt x="4" y="4"/>
                    <a:pt x="2" y="3"/>
                  </a:cubicBezTo>
                  <a:cubicBezTo>
                    <a:pt x="1" y="3"/>
                    <a:pt x="0"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75" name="Freeform 3035">
              <a:extLst>
                <a:ext uri="{FF2B5EF4-FFF2-40B4-BE49-F238E27FC236}">
                  <a16:creationId xmlns:a16="http://schemas.microsoft.com/office/drawing/2014/main" id="{FCCF534D-8C8D-CC4D-990C-0595CD19A172}"/>
                </a:ext>
              </a:extLst>
            </p:cNvPr>
            <p:cNvSpPr>
              <a:spLocks noChangeAspect="1"/>
            </p:cNvSpPr>
            <p:nvPr/>
          </p:nvSpPr>
          <p:spPr bwMode="auto">
            <a:xfrm>
              <a:off x="7192160" y="4693984"/>
              <a:ext cx="24980" cy="11102"/>
            </a:xfrm>
            <a:custGeom>
              <a:avLst/>
              <a:gdLst>
                <a:gd name="T0" fmla="*/ 4 w 15"/>
                <a:gd name="T1" fmla="*/ 1 h 7"/>
                <a:gd name="T2" fmla="*/ 1 w 15"/>
                <a:gd name="T3" fmla="*/ 7 h 7"/>
                <a:gd name="T4" fmla="*/ 6 w 15"/>
                <a:gd name="T5" fmla="*/ 6 h 7"/>
                <a:gd name="T6" fmla="*/ 13 w 15"/>
                <a:gd name="T7" fmla="*/ 7 h 7"/>
                <a:gd name="T8" fmla="*/ 18 w 15"/>
                <a:gd name="T9" fmla="*/ 2 h 7"/>
                <a:gd name="T10" fmla="*/ 13 w 15"/>
                <a:gd name="T11" fmla="*/ 1 h 7"/>
                <a:gd name="T12" fmla="*/ 7 w 15"/>
                <a:gd name="T13" fmla="*/ 2 h 7"/>
                <a:gd name="T14" fmla="*/ 4 w 15"/>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3" y="1"/>
                  </a:moveTo>
                  <a:cubicBezTo>
                    <a:pt x="1" y="2"/>
                    <a:pt x="0" y="5"/>
                    <a:pt x="1" y="6"/>
                  </a:cubicBezTo>
                  <a:cubicBezTo>
                    <a:pt x="2" y="7"/>
                    <a:pt x="3" y="5"/>
                    <a:pt x="5" y="5"/>
                  </a:cubicBezTo>
                  <a:cubicBezTo>
                    <a:pt x="7" y="5"/>
                    <a:pt x="9" y="6"/>
                    <a:pt x="11" y="6"/>
                  </a:cubicBezTo>
                  <a:cubicBezTo>
                    <a:pt x="13" y="5"/>
                    <a:pt x="15" y="4"/>
                    <a:pt x="15" y="2"/>
                  </a:cubicBezTo>
                  <a:cubicBezTo>
                    <a:pt x="15" y="1"/>
                    <a:pt x="12" y="1"/>
                    <a:pt x="11" y="1"/>
                  </a:cubicBezTo>
                  <a:cubicBezTo>
                    <a:pt x="9" y="1"/>
                    <a:pt x="8" y="2"/>
                    <a:pt x="6" y="2"/>
                  </a:cubicBezTo>
                  <a:cubicBezTo>
                    <a:pt x="5" y="2"/>
                    <a:pt x="4"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76" name="Freeform 3036">
              <a:extLst>
                <a:ext uri="{FF2B5EF4-FFF2-40B4-BE49-F238E27FC236}">
                  <a16:creationId xmlns:a16="http://schemas.microsoft.com/office/drawing/2014/main" id="{85EA21C6-6A16-A84C-B29D-2364EFDAA2E7}"/>
                </a:ext>
              </a:extLst>
            </p:cNvPr>
            <p:cNvSpPr>
              <a:spLocks noChangeAspect="1"/>
            </p:cNvSpPr>
            <p:nvPr/>
          </p:nvSpPr>
          <p:spPr bwMode="auto">
            <a:xfrm>
              <a:off x="7121384" y="4620434"/>
              <a:ext cx="12491" cy="20817"/>
            </a:xfrm>
            <a:custGeom>
              <a:avLst/>
              <a:gdLst>
                <a:gd name="T0" fmla="*/ 6 w 7"/>
                <a:gd name="T1" fmla="*/ 1 h 13"/>
                <a:gd name="T2" fmla="*/ 8 w 7"/>
                <a:gd name="T3" fmla="*/ 6 h 13"/>
                <a:gd name="T4" fmla="*/ 5 w 7"/>
                <a:gd name="T5" fmla="*/ 14 h 13"/>
                <a:gd name="T6" fmla="*/ 1 w 7"/>
                <a:gd name="T7" fmla="*/ 13 h 13"/>
                <a:gd name="T8" fmla="*/ 1 w 7"/>
                <a:gd name="T9" fmla="*/ 5 h 13"/>
                <a:gd name="T10" fmla="*/ 6 w 7"/>
                <a:gd name="T11" fmla="*/ 1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5" y="1"/>
                  </a:moveTo>
                  <a:cubicBezTo>
                    <a:pt x="7" y="1"/>
                    <a:pt x="6" y="4"/>
                    <a:pt x="6" y="5"/>
                  </a:cubicBezTo>
                  <a:cubicBezTo>
                    <a:pt x="5" y="8"/>
                    <a:pt x="5" y="10"/>
                    <a:pt x="4" y="12"/>
                  </a:cubicBezTo>
                  <a:cubicBezTo>
                    <a:pt x="3" y="13"/>
                    <a:pt x="1" y="12"/>
                    <a:pt x="1" y="11"/>
                  </a:cubicBezTo>
                  <a:cubicBezTo>
                    <a:pt x="0" y="9"/>
                    <a:pt x="0" y="6"/>
                    <a:pt x="1" y="4"/>
                  </a:cubicBezTo>
                  <a:cubicBezTo>
                    <a:pt x="2" y="2"/>
                    <a:pt x="4"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77" name="Freeform 3037">
              <a:extLst>
                <a:ext uri="{FF2B5EF4-FFF2-40B4-BE49-F238E27FC236}">
                  <a16:creationId xmlns:a16="http://schemas.microsoft.com/office/drawing/2014/main" id="{6DDD727A-5B59-C848-A319-E7960D36A2CB}"/>
                </a:ext>
              </a:extLst>
            </p:cNvPr>
            <p:cNvSpPr>
              <a:spLocks noChangeAspect="1"/>
            </p:cNvSpPr>
            <p:nvPr/>
          </p:nvSpPr>
          <p:spPr bwMode="auto">
            <a:xfrm>
              <a:off x="7111668" y="4634310"/>
              <a:ext cx="8327" cy="6939"/>
            </a:xfrm>
            <a:custGeom>
              <a:avLst/>
              <a:gdLst>
                <a:gd name="T0" fmla="*/ 4 w 5"/>
                <a:gd name="T1" fmla="*/ 0 h 4"/>
                <a:gd name="T2" fmla="*/ 5 w 5"/>
                <a:gd name="T3" fmla="*/ 4 h 4"/>
                <a:gd name="T4" fmla="*/ 1 w 5"/>
                <a:gd name="T5" fmla="*/ 5 h 4"/>
                <a:gd name="T6" fmla="*/ 4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0"/>
                  </a:moveTo>
                  <a:cubicBezTo>
                    <a:pt x="4" y="0"/>
                    <a:pt x="5" y="2"/>
                    <a:pt x="4" y="3"/>
                  </a:cubicBezTo>
                  <a:cubicBezTo>
                    <a:pt x="4" y="4"/>
                    <a:pt x="2" y="4"/>
                    <a:pt x="1" y="4"/>
                  </a:cubicBezTo>
                  <a:cubicBezTo>
                    <a:pt x="0" y="2"/>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78" name="Freeform 3038">
              <a:extLst>
                <a:ext uri="{FF2B5EF4-FFF2-40B4-BE49-F238E27FC236}">
                  <a16:creationId xmlns:a16="http://schemas.microsoft.com/office/drawing/2014/main" id="{0C5BECEE-28E9-C14D-BE08-A1EC4C9EC33F}"/>
                </a:ext>
              </a:extLst>
            </p:cNvPr>
            <p:cNvSpPr>
              <a:spLocks noChangeAspect="1"/>
            </p:cNvSpPr>
            <p:nvPr/>
          </p:nvSpPr>
          <p:spPr bwMode="auto">
            <a:xfrm>
              <a:off x="7129710" y="4614881"/>
              <a:ext cx="15266" cy="33307"/>
            </a:xfrm>
            <a:custGeom>
              <a:avLst/>
              <a:gdLst>
                <a:gd name="T0" fmla="*/ 10 w 9"/>
                <a:gd name="T1" fmla="*/ 1 h 20"/>
                <a:gd name="T2" fmla="*/ 10 w 9"/>
                <a:gd name="T3" fmla="*/ 5 h 20"/>
                <a:gd name="T4" fmla="*/ 6 w 9"/>
                <a:gd name="T5" fmla="*/ 5 h 20"/>
                <a:gd name="T6" fmla="*/ 5 w 9"/>
                <a:gd name="T7" fmla="*/ 14 h 20"/>
                <a:gd name="T8" fmla="*/ 9 w 9"/>
                <a:gd name="T9" fmla="*/ 16 h 20"/>
                <a:gd name="T10" fmla="*/ 7 w 9"/>
                <a:gd name="T11" fmla="*/ 19 h 20"/>
                <a:gd name="T12" fmla="*/ 4 w 9"/>
                <a:gd name="T13" fmla="*/ 19 h 20"/>
                <a:gd name="T14" fmla="*/ 1 w 9"/>
                <a:gd name="T15" fmla="*/ 23 h 20"/>
                <a:gd name="T16" fmla="*/ 1 w 9"/>
                <a:gd name="T17" fmla="*/ 17 h 20"/>
                <a:gd name="T18" fmla="*/ 4 w 9"/>
                <a:gd name="T19" fmla="*/ 6 h 20"/>
                <a:gd name="T20" fmla="*/ 5 w 9"/>
                <a:gd name="T21" fmla="*/ 1 h 20"/>
                <a:gd name="T22" fmla="*/ 10 w 9"/>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8" y="1"/>
                  </a:moveTo>
                  <a:cubicBezTo>
                    <a:pt x="9" y="1"/>
                    <a:pt x="9" y="3"/>
                    <a:pt x="8" y="4"/>
                  </a:cubicBezTo>
                  <a:cubicBezTo>
                    <a:pt x="7" y="5"/>
                    <a:pt x="6" y="3"/>
                    <a:pt x="5" y="4"/>
                  </a:cubicBezTo>
                  <a:cubicBezTo>
                    <a:pt x="4" y="6"/>
                    <a:pt x="3" y="9"/>
                    <a:pt x="4" y="12"/>
                  </a:cubicBezTo>
                  <a:cubicBezTo>
                    <a:pt x="4" y="13"/>
                    <a:pt x="7" y="12"/>
                    <a:pt x="7" y="13"/>
                  </a:cubicBezTo>
                  <a:cubicBezTo>
                    <a:pt x="8" y="13"/>
                    <a:pt x="7" y="15"/>
                    <a:pt x="6" y="16"/>
                  </a:cubicBezTo>
                  <a:cubicBezTo>
                    <a:pt x="5" y="16"/>
                    <a:pt x="4" y="15"/>
                    <a:pt x="3" y="16"/>
                  </a:cubicBezTo>
                  <a:cubicBezTo>
                    <a:pt x="2" y="17"/>
                    <a:pt x="2" y="20"/>
                    <a:pt x="1" y="19"/>
                  </a:cubicBezTo>
                  <a:cubicBezTo>
                    <a:pt x="0" y="18"/>
                    <a:pt x="1" y="16"/>
                    <a:pt x="1" y="14"/>
                  </a:cubicBezTo>
                  <a:cubicBezTo>
                    <a:pt x="2" y="11"/>
                    <a:pt x="3" y="8"/>
                    <a:pt x="3" y="5"/>
                  </a:cubicBezTo>
                  <a:cubicBezTo>
                    <a:pt x="4" y="4"/>
                    <a:pt x="3" y="2"/>
                    <a:pt x="4" y="1"/>
                  </a:cubicBezTo>
                  <a:cubicBezTo>
                    <a:pt x="5" y="0"/>
                    <a:pt x="7" y="0"/>
                    <a:pt x="8"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79" name="Freeform 3039">
              <a:extLst>
                <a:ext uri="{FF2B5EF4-FFF2-40B4-BE49-F238E27FC236}">
                  <a16:creationId xmlns:a16="http://schemas.microsoft.com/office/drawing/2014/main" id="{2F54019B-1EF6-3D44-9283-00D9984866AB}"/>
                </a:ext>
              </a:extLst>
            </p:cNvPr>
            <p:cNvSpPr>
              <a:spLocks noChangeAspect="1"/>
            </p:cNvSpPr>
            <p:nvPr/>
          </p:nvSpPr>
          <p:spPr bwMode="auto">
            <a:xfrm>
              <a:off x="7175506" y="4712026"/>
              <a:ext cx="48573" cy="27756"/>
            </a:xfrm>
            <a:custGeom>
              <a:avLst/>
              <a:gdLst>
                <a:gd name="T0" fmla="*/ 4 w 29"/>
                <a:gd name="T1" fmla="*/ 20 h 17"/>
                <a:gd name="T2" fmla="*/ 10 w 29"/>
                <a:gd name="T3" fmla="*/ 18 h 17"/>
                <a:gd name="T4" fmla="*/ 16 w 29"/>
                <a:gd name="T5" fmla="*/ 14 h 17"/>
                <a:gd name="T6" fmla="*/ 24 w 29"/>
                <a:gd name="T7" fmla="*/ 11 h 17"/>
                <a:gd name="T8" fmla="*/ 28 w 29"/>
                <a:gd name="T9" fmla="*/ 8 h 17"/>
                <a:gd name="T10" fmla="*/ 34 w 29"/>
                <a:gd name="T11" fmla="*/ 4 h 17"/>
                <a:gd name="T12" fmla="*/ 35 w 29"/>
                <a:gd name="T13" fmla="*/ 1 h 17"/>
                <a:gd name="T14" fmla="*/ 29 w 29"/>
                <a:gd name="T15" fmla="*/ 1 h 17"/>
                <a:gd name="T16" fmla="*/ 17 w 29"/>
                <a:gd name="T17" fmla="*/ 2 h 17"/>
                <a:gd name="T18" fmla="*/ 5 w 29"/>
                <a:gd name="T19" fmla="*/ 5 h 17"/>
                <a:gd name="T20" fmla="*/ 0 w 29"/>
                <a:gd name="T21" fmla="*/ 11 h 17"/>
                <a:gd name="T22" fmla="*/ 4 w 29"/>
                <a:gd name="T23" fmla="*/ 14 h 17"/>
                <a:gd name="T24" fmla="*/ 4 w 29"/>
                <a:gd name="T25" fmla="*/ 2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3" y="17"/>
                  </a:moveTo>
                  <a:cubicBezTo>
                    <a:pt x="4" y="17"/>
                    <a:pt x="6" y="16"/>
                    <a:pt x="8" y="15"/>
                  </a:cubicBezTo>
                  <a:cubicBezTo>
                    <a:pt x="9" y="14"/>
                    <a:pt x="11" y="13"/>
                    <a:pt x="13" y="12"/>
                  </a:cubicBezTo>
                  <a:cubicBezTo>
                    <a:pt x="15" y="11"/>
                    <a:pt x="18" y="10"/>
                    <a:pt x="20" y="9"/>
                  </a:cubicBezTo>
                  <a:cubicBezTo>
                    <a:pt x="21" y="9"/>
                    <a:pt x="22" y="7"/>
                    <a:pt x="23" y="7"/>
                  </a:cubicBezTo>
                  <a:cubicBezTo>
                    <a:pt x="24" y="5"/>
                    <a:pt x="27" y="5"/>
                    <a:pt x="28" y="3"/>
                  </a:cubicBezTo>
                  <a:cubicBezTo>
                    <a:pt x="29" y="3"/>
                    <a:pt x="29" y="1"/>
                    <a:pt x="29" y="1"/>
                  </a:cubicBezTo>
                  <a:cubicBezTo>
                    <a:pt x="27" y="0"/>
                    <a:pt x="26" y="1"/>
                    <a:pt x="24" y="1"/>
                  </a:cubicBezTo>
                  <a:cubicBezTo>
                    <a:pt x="21" y="1"/>
                    <a:pt x="17" y="2"/>
                    <a:pt x="14" y="2"/>
                  </a:cubicBezTo>
                  <a:cubicBezTo>
                    <a:pt x="10" y="3"/>
                    <a:pt x="7" y="3"/>
                    <a:pt x="4" y="4"/>
                  </a:cubicBezTo>
                  <a:cubicBezTo>
                    <a:pt x="2" y="5"/>
                    <a:pt x="1" y="8"/>
                    <a:pt x="0" y="9"/>
                  </a:cubicBezTo>
                  <a:cubicBezTo>
                    <a:pt x="1" y="10"/>
                    <a:pt x="2" y="11"/>
                    <a:pt x="3" y="12"/>
                  </a:cubicBezTo>
                  <a:cubicBezTo>
                    <a:pt x="3" y="14"/>
                    <a:pt x="3" y="16"/>
                    <a:pt x="3" y="1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80" name="Freeform 3040">
              <a:extLst>
                <a:ext uri="{FF2B5EF4-FFF2-40B4-BE49-F238E27FC236}">
                  <a16:creationId xmlns:a16="http://schemas.microsoft.com/office/drawing/2014/main" id="{567FACD2-B275-7D40-85D2-CA44CCA17520}"/>
                </a:ext>
              </a:extLst>
            </p:cNvPr>
            <p:cNvSpPr>
              <a:spLocks noChangeAspect="1"/>
            </p:cNvSpPr>
            <p:nvPr/>
          </p:nvSpPr>
          <p:spPr bwMode="auto">
            <a:xfrm>
              <a:off x="7167181" y="4548267"/>
              <a:ext cx="23593" cy="11102"/>
            </a:xfrm>
            <a:custGeom>
              <a:avLst/>
              <a:gdLst>
                <a:gd name="T0" fmla="*/ 4 w 14"/>
                <a:gd name="T1" fmla="*/ 1 h 7"/>
                <a:gd name="T2" fmla="*/ 13 w 14"/>
                <a:gd name="T3" fmla="*/ 1 h 7"/>
                <a:gd name="T4" fmla="*/ 17 w 14"/>
                <a:gd name="T5" fmla="*/ 3 h 7"/>
                <a:gd name="T6" fmla="*/ 13 w 14"/>
                <a:gd name="T7" fmla="*/ 6 h 7"/>
                <a:gd name="T8" fmla="*/ 6 w 14"/>
                <a:gd name="T9" fmla="*/ 6 h 7"/>
                <a:gd name="T10" fmla="*/ 1 w 14"/>
                <a:gd name="T11" fmla="*/ 7 h 7"/>
                <a:gd name="T12" fmla="*/ 4 w 14"/>
                <a:gd name="T13" fmla="*/ 1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3" y="1"/>
                  </a:moveTo>
                  <a:cubicBezTo>
                    <a:pt x="5" y="0"/>
                    <a:pt x="8" y="1"/>
                    <a:pt x="11" y="1"/>
                  </a:cubicBezTo>
                  <a:cubicBezTo>
                    <a:pt x="12" y="1"/>
                    <a:pt x="14" y="2"/>
                    <a:pt x="14" y="3"/>
                  </a:cubicBezTo>
                  <a:cubicBezTo>
                    <a:pt x="14" y="4"/>
                    <a:pt x="12" y="5"/>
                    <a:pt x="11" y="5"/>
                  </a:cubicBezTo>
                  <a:cubicBezTo>
                    <a:pt x="9" y="5"/>
                    <a:pt x="7" y="5"/>
                    <a:pt x="5" y="5"/>
                  </a:cubicBezTo>
                  <a:cubicBezTo>
                    <a:pt x="3" y="5"/>
                    <a:pt x="2" y="7"/>
                    <a:pt x="1" y="6"/>
                  </a:cubicBezTo>
                  <a:cubicBezTo>
                    <a:pt x="0" y="4"/>
                    <a:pt x="1"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81" name="Freeform 3041">
              <a:extLst>
                <a:ext uri="{FF2B5EF4-FFF2-40B4-BE49-F238E27FC236}">
                  <a16:creationId xmlns:a16="http://schemas.microsoft.com/office/drawing/2014/main" id="{10B5B729-B7B1-8748-A601-E5686E33695D}"/>
                </a:ext>
              </a:extLst>
            </p:cNvPr>
            <p:cNvSpPr>
              <a:spLocks noChangeAspect="1"/>
            </p:cNvSpPr>
            <p:nvPr/>
          </p:nvSpPr>
          <p:spPr bwMode="auto">
            <a:xfrm>
              <a:off x="7135262" y="4537164"/>
              <a:ext cx="22205" cy="12491"/>
            </a:xfrm>
            <a:custGeom>
              <a:avLst/>
              <a:gdLst>
                <a:gd name="T0" fmla="*/ 9 w 13"/>
                <a:gd name="T1" fmla="*/ 3 h 8"/>
                <a:gd name="T2" fmla="*/ 12 w 13"/>
                <a:gd name="T3" fmla="*/ 1 h 8"/>
                <a:gd name="T4" fmla="*/ 15 w 13"/>
                <a:gd name="T5" fmla="*/ 7 h 8"/>
                <a:gd name="T6" fmla="*/ 10 w 13"/>
                <a:gd name="T7" fmla="*/ 6 h 8"/>
                <a:gd name="T8" fmla="*/ 6 w 13"/>
                <a:gd name="T9" fmla="*/ 7 h 8"/>
                <a:gd name="T10" fmla="*/ 5 w 13"/>
                <a:gd name="T11" fmla="*/ 6 h 8"/>
                <a:gd name="T12" fmla="*/ 1 w 13"/>
                <a:gd name="T13" fmla="*/ 7 h 8"/>
                <a:gd name="T14" fmla="*/ 1 w 13"/>
                <a:gd name="T15" fmla="*/ 2 h 8"/>
                <a:gd name="T16" fmla="*/ 9 w 13"/>
                <a:gd name="T17" fmla="*/ 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7" y="3"/>
                  </a:moveTo>
                  <a:cubicBezTo>
                    <a:pt x="8" y="3"/>
                    <a:pt x="9" y="0"/>
                    <a:pt x="10" y="1"/>
                  </a:cubicBezTo>
                  <a:cubicBezTo>
                    <a:pt x="12" y="2"/>
                    <a:pt x="13" y="5"/>
                    <a:pt x="12" y="6"/>
                  </a:cubicBezTo>
                  <a:cubicBezTo>
                    <a:pt x="11" y="8"/>
                    <a:pt x="9" y="5"/>
                    <a:pt x="8" y="5"/>
                  </a:cubicBezTo>
                  <a:cubicBezTo>
                    <a:pt x="7" y="5"/>
                    <a:pt x="6" y="7"/>
                    <a:pt x="5" y="6"/>
                  </a:cubicBezTo>
                  <a:cubicBezTo>
                    <a:pt x="4" y="6"/>
                    <a:pt x="5" y="5"/>
                    <a:pt x="4" y="5"/>
                  </a:cubicBezTo>
                  <a:cubicBezTo>
                    <a:pt x="3" y="5"/>
                    <a:pt x="2" y="6"/>
                    <a:pt x="1" y="6"/>
                  </a:cubicBezTo>
                  <a:cubicBezTo>
                    <a:pt x="1" y="5"/>
                    <a:pt x="0" y="2"/>
                    <a:pt x="1" y="2"/>
                  </a:cubicBezTo>
                  <a:cubicBezTo>
                    <a:pt x="3" y="1"/>
                    <a:pt x="5" y="3"/>
                    <a:pt x="7"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82" name="Freeform 3042">
              <a:extLst>
                <a:ext uri="{FF2B5EF4-FFF2-40B4-BE49-F238E27FC236}">
                  <a16:creationId xmlns:a16="http://schemas.microsoft.com/office/drawing/2014/main" id="{387913B3-BC91-B742-AC69-ADFB98EDBDF3}"/>
                </a:ext>
              </a:extLst>
            </p:cNvPr>
            <p:cNvSpPr>
              <a:spLocks noChangeAspect="1"/>
            </p:cNvSpPr>
            <p:nvPr/>
          </p:nvSpPr>
          <p:spPr bwMode="auto">
            <a:xfrm>
              <a:off x="7192161" y="4551044"/>
              <a:ext cx="20817" cy="4164"/>
            </a:xfrm>
            <a:custGeom>
              <a:avLst/>
              <a:gdLst>
                <a:gd name="T0" fmla="*/ 0 w 13"/>
                <a:gd name="T1" fmla="*/ 0 h 2"/>
                <a:gd name="T2" fmla="*/ 0 w 13"/>
                <a:gd name="T3" fmla="*/ 3 h 2"/>
                <a:gd name="T4" fmla="*/ 15 w 13"/>
                <a:gd name="T5" fmla="*/ 2 h 2"/>
                <a:gd name="T6" fmla="*/ 0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0"/>
                  </a:moveTo>
                  <a:cubicBezTo>
                    <a:pt x="0" y="0"/>
                    <a:pt x="0" y="2"/>
                    <a:pt x="0" y="2"/>
                  </a:cubicBezTo>
                  <a:cubicBezTo>
                    <a:pt x="4" y="2"/>
                    <a:pt x="9" y="2"/>
                    <a:pt x="13" y="1"/>
                  </a:cubicBezTo>
                  <a:cubicBezTo>
                    <a:pt x="9" y="0"/>
                    <a:pt x="4" y="0"/>
                    <a:pt x="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83" name="Freeform 3043">
              <a:extLst>
                <a:ext uri="{FF2B5EF4-FFF2-40B4-BE49-F238E27FC236}">
                  <a16:creationId xmlns:a16="http://schemas.microsoft.com/office/drawing/2014/main" id="{0E943A40-87E0-BF46-90BF-9DCEAED7BDBC}"/>
                </a:ext>
              </a:extLst>
            </p:cNvPr>
            <p:cNvSpPr>
              <a:spLocks noChangeAspect="1"/>
            </p:cNvSpPr>
            <p:nvPr/>
          </p:nvSpPr>
          <p:spPr bwMode="auto">
            <a:xfrm>
              <a:off x="7201877" y="4582963"/>
              <a:ext cx="27756" cy="20817"/>
            </a:xfrm>
            <a:custGeom>
              <a:avLst/>
              <a:gdLst>
                <a:gd name="T0" fmla="*/ 2 w 17"/>
                <a:gd name="T1" fmla="*/ 3 h 12"/>
                <a:gd name="T2" fmla="*/ 13 w 17"/>
                <a:gd name="T3" fmla="*/ 1 h 12"/>
                <a:gd name="T4" fmla="*/ 18 w 17"/>
                <a:gd name="T5" fmla="*/ 4 h 12"/>
                <a:gd name="T6" fmla="*/ 15 w 17"/>
                <a:gd name="T7" fmla="*/ 6 h 12"/>
                <a:gd name="T8" fmla="*/ 19 w 17"/>
                <a:gd name="T9" fmla="*/ 11 h 12"/>
                <a:gd name="T10" fmla="*/ 12 w 17"/>
                <a:gd name="T11" fmla="*/ 15 h 12"/>
                <a:gd name="T12" fmla="*/ 1 w 17"/>
                <a:gd name="T13" fmla="*/ 9 h 12"/>
                <a:gd name="T14" fmla="*/ 2 w 17"/>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2"/>
                <a:gd name="T26" fmla="*/ 17 w 1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2">
                  <a:moveTo>
                    <a:pt x="2" y="2"/>
                  </a:moveTo>
                  <a:cubicBezTo>
                    <a:pt x="5" y="0"/>
                    <a:pt x="8" y="0"/>
                    <a:pt x="11" y="1"/>
                  </a:cubicBezTo>
                  <a:cubicBezTo>
                    <a:pt x="13" y="1"/>
                    <a:pt x="14" y="1"/>
                    <a:pt x="15" y="3"/>
                  </a:cubicBezTo>
                  <a:cubicBezTo>
                    <a:pt x="16" y="4"/>
                    <a:pt x="13" y="4"/>
                    <a:pt x="13" y="5"/>
                  </a:cubicBezTo>
                  <a:cubicBezTo>
                    <a:pt x="14" y="6"/>
                    <a:pt x="17" y="7"/>
                    <a:pt x="16" y="9"/>
                  </a:cubicBezTo>
                  <a:cubicBezTo>
                    <a:pt x="15" y="11"/>
                    <a:pt x="12" y="10"/>
                    <a:pt x="10" y="12"/>
                  </a:cubicBezTo>
                  <a:cubicBezTo>
                    <a:pt x="6" y="11"/>
                    <a:pt x="3" y="10"/>
                    <a:pt x="1" y="7"/>
                  </a:cubicBezTo>
                  <a:cubicBezTo>
                    <a:pt x="0" y="6"/>
                    <a:pt x="1" y="3"/>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84" name="Freeform 3044">
              <a:extLst>
                <a:ext uri="{FF2B5EF4-FFF2-40B4-BE49-F238E27FC236}">
                  <a16:creationId xmlns:a16="http://schemas.microsoft.com/office/drawing/2014/main" id="{1DB642B8-DB05-224F-855B-837141707F50}"/>
                </a:ext>
              </a:extLst>
            </p:cNvPr>
            <p:cNvSpPr>
              <a:spLocks noChangeAspect="1"/>
            </p:cNvSpPr>
            <p:nvPr/>
          </p:nvSpPr>
          <p:spPr bwMode="auto">
            <a:xfrm>
              <a:off x="7229632" y="4541328"/>
              <a:ext cx="19429" cy="9715"/>
            </a:xfrm>
            <a:custGeom>
              <a:avLst/>
              <a:gdLst>
                <a:gd name="T0" fmla="*/ 6 w 11"/>
                <a:gd name="T1" fmla="*/ 0 h 6"/>
                <a:gd name="T2" fmla="*/ 14 w 11"/>
                <a:gd name="T3" fmla="*/ 5 h 6"/>
                <a:gd name="T4" fmla="*/ 11 w 11"/>
                <a:gd name="T5" fmla="*/ 7 h 6"/>
                <a:gd name="T6" fmla="*/ 5 w 11"/>
                <a:gd name="T7" fmla="*/ 7 h 6"/>
                <a:gd name="T8" fmla="*/ 0 w 11"/>
                <a:gd name="T9" fmla="*/ 5 h 6"/>
                <a:gd name="T10" fmla="*/ 6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5" y="0"/>
                  </a:moveTo>
                  <a:cubicBezTo>
                    <a:pt x="7" y="1"/>
                    <a:pt x="9" y="3"/>
                    <a:pt x="11" y="4"/>
                  </a:cubicBezTo>
                  <a:cubicBezTo>
                    <a:pt x="11" y="5"/>
                    <a:pt x="10" y="6"/>
                    <a:pt x="9" y="6"/>
                  </a:cubicBezTo>
                  <a:cubicBezTo>
                    <a:pt x="7" y="6"/>
                    <a:pt x="6" y="6"/>
                    <a:pt x="4" y="6"/>
                  </a:cubicBezTo>
                  <a:cubicBezTo>
                    <a:pt x="3" y="5"/>
                    <a:pt x="0" y="5"/>
                    <a:pt x="0" y="4"/>
                  </a:cubicBezTo>
                  <a:cubicBezTo>
                    <a:pt x="0" y="2"/>
                    <a:pt x="3" y="0"/>
                    <a:pt x="5"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85" name="Freeform 3045">
              <a:extLst>
                <a:ext uri="{FF2B5EF4-FFF2-40B4-BE49-F238E27FC236}">
                  <a16:creationId xmlns:a16="http://schemas.microsoft.com/office/drawing/2014/main" id="{B1DE700E-344D-504E-AD90-71CE3F23A8AE}"/>
                </a:ext>
              </a:extLst>
            </p:cNvPr>
            <p:cNvSpPr>
              <a:spLocks noChangeAspect="1"/>
            </p:cNvSpPr>
            <p:nvPr/>
          </p:nvSpPr>
          <p:spPr bwMode="auto">
            <a:xfrm>
              <a:off x="7232407" y="4456672"/>
              <a:ext cx="30532" cy="73554"/>
            </a:xfrm>
            <a:custGeom>
              <a:avLst/>
              <a:gdLst>
                <a:gd name="T0" fmla="*/ 9 w 19"/>
                <a:gd name="T1" fmla="*/ 1 h 44"/>
                <a:gd name="T2" fmla="*/ 6 w 19"/>
                <a:gd name="T3" fmla="*/ 6 h 44"/>
                <a:gd name="T4" fmla="*/ 8 w 19"/>
                <a:gd name="T5" fmla="*/ 13 h 44"/>
                <a:gd name="T6" fmla="*/ 3 w 19"/>
                <a:gd name="T7" fmla="*/ 22 h 44"/>
                <a:gd name="T8" fmla="*/ 8 w 19"/>
                <a:gd name="T9" fmla="*/ 24 h 44"/>
                <a:gd name="T10" fmla="*/ 12 w 19"/>
                <a:gd name="T11" fmla="*/ 17 h 44"/>
                <a:gd name="T12" fmla="*/ 19 w 19"/>
                <a:gd name="T13" fmla="*/ 12 h 44"/>
                <a:gd name="T14" fmla="*/ 20 w 19"/>
                <a:gd name="T15" fmla="*/ 20 h 44"/>
                <a:gd name="T16" fmla="*/ 13 w 19"/>
                <a:gd name="T17" fmla="*/ 23 h 44"/>
                <a:gd name="T18" fmla="*/ 13 w 19"/>
                <a:gd name="T19" fmla="*/ 25 h 44"/>
                <a:gd name="T20" fmla="*/ 21 w 19"/>
                <a:gd name="T21" fmla="*/ 31 h 44"/>
                <a:gd name="T22" fmla="*/ 19 w 19"/>
                <a:gd name="T23" fmla="*/ 31 h 44"/>
                <a:gd name="T24" fmla="*/ 8 w 19"/>
                <a:gd name="T25" fmla="*/ 30 h 44"/>
                <a:gd name="T26" fmla="*/ 8 w 19"/>
                <a:gd name="T27" fmla="*/ 35 h 44"/>
                <a:gd name="T28" fmla="*/ 7 w 19"/>
                <a:gd name="T29" fmla="*/ 42 h 44"/>
                <a:gd name="T30" fmla="*/ 15 w 19"/>
                <a:gd name="T31" fmla="*/ 53 h 44"/>
                <a:gd name="T32" fmla="*/ 8 w 19"/>
                <a:gd name="T33" fmla="*/ 51 h 44"/>
                <a:gd name="T34" fmla="*/ 5 w 19"/>
                <a:gd name="T35" fmla="*/ 40 h 44"/>
                <a:gd name="T36" fmla="*/ 3 w 19"/>
                <a:gd name="T37" fmla="*/ 33 h 44"/>
                <a:gd name="T38" fmla="*/ 1 w 19"/>
                <a:gd name="T39" fmla="*/ 23 h 44"/>
                <a:gd name="T40" fmla="*/ 1 w 19"/>
                <a:gd name="T41" fmla="*/ 8 h 44"/>
                <a:gd name="T42" fmla="*/ 7 w 19"/>
                <a:gd name="T43" fmla="*/ 0 h 44"/>
                <a:gd name="T44" fmla="*/ 9 w 19"/>
                <a:gd name="T45" fmla="*/ 1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44"/>
                <a:gd name="T71" fmla="*/ 19 w 1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44">
                  <a:moveTo>
                    <a:pt x="8" y="1"/>
                  </a:moveTo>
                  <a:cubicBezTo>
                    <a:pt x="8" y="3"/>
                    <a:pt x="5" y="4"/>
                    <a:pt x="5" y="5"/>
                  </a:cubicBezTo>
                  <a:cubicBezTo>
                    <a:pt x="5" y="8"/>
                    <a:pt x="8" y="9"/>
                    <a:pt x="7" y="11"/>
                  </a:cubicBezTo>
                  <a:cubicBezTo>
                    <a:pt x="7" y="14"/>
                    <a:pt x="3" y="15"/>
                    <a:pt x="3" y="18"/>
                  </a:cubicBezTo>
                  <a:cubicBezTo>
                    <a:pt x="3" y="19"/>
                    <a:pt x="6" y="20"/>
                    <a:pt x="7" y="20"/>
                  </a:cubicBezTo>
                  <a:cubicBezTo>
                    <a:pt x="9" y="18"/>
                    <a:pt x="8" y="15"/>
                    <a:pt x="10" y="14"/>
                  </a:cubicBezTo>
                  <a:cubicBezTo>
                    <a:pt x="12" y="12"/>
                    <a:pt x="14" y="9"/>
                    <a:pt x="16" y="10"/>
                  </a:cubicBezTo>
                  <a:cubicBezTo>
                    <a:pt x="19" y="10"/>
                    <a:pt x="18" y="15"/>
                    <a:pt x="17" y="17"/>
                  </a:cubicBezTo>
                  <a:cubicBezTo>
                    <a:pt x="16" y="18"/>
                    <a:pt x="13" y="18"/>
                    <a:pt x="11" y="19"/>
                  </a:cubicBezTo>
                  <a:cubicBezTo>
                    <a:pt x="11" y="20"/>
                    <a:pt x="11" y="21"/>
                    <a:pt x="11" y="21"/>
                  </a:cubicBezTo>
                  <a:cubicBezTo>
                    <a:pt x="13" y="23"/>
                    <a:pt x="16" y="24"/>
                    <a:pt x="18" y="26"/>
                  </a:cubicBezTo>
                  <a:cubicBezTo>
                    <a:pt x="18" y="26"/>
                    <a:pt x="16" y="26"/>
                    <a:pt x="16" y="26"/>
                  </a:cubicBezTo>
                  <a:cubicBezTo>
                    <a:pt x="13" y="26"/>
                    <a:pt x="10" y="24"/>
                    <a:pt x="7" y="25"/>
                  </a:cubicBezTo>
                  <a:cubicBezTo>
                    <a:pt x="6" y="26"/>
                    <a:pt x="8" y="28"/>
                    <a:pt x="7" y="29"/>
                  </a:cubicBezTo>
                  <a:cubicBezTo>
                    <a:pt x="7" y="31"/>
                    <a:pt x="6" y="33"/>
                    <a:pt x="6" y="35"/>
                  </a:cubicBezTo>
                  <a:cubicBezTo>
                    <a:pt x="8" y="38"/>
                    <a:pt x="12" y="40"/>
                    <a:pt x="13" y="44"/>
                  </a:cubicBezTo>
                  <a:cubicBezTo>
                    <a:pt x="11" y="43"/>
                    <a:pt x="9" y="43"/>
                    <a:pt x="7" y="42"/>
                  </a:cubicBezTo>
                  <a:cubicBezTo>
                    <a:pt x="5" y="39"/>
                    <a:pt x="5" y="36"/>
                    <a:pt x="4" y="33"/>
                  </a:cubicBezTo>
                  <a:cubicBezTo>
                    <a:pt x="4" y="31"/>
                    <a:pt x="4" y="29"/>
                    <a:pt x="3" y="27"/>
                  </a:cubicBezTo>
                  <a:cubicBezTo>
                    <a:pt x="3" y="24"/>
                    <a:pt x="1" y="21"/>
                    <a:pt x="1" y="19"/>
                  </a:cubicBezTo>
                  <a:cubicBezTo>
                    <a:pt x="0" y="15"/>
                    <a:pt x="0" y="11"/>
                    <a:pt x="1" y="7"/>
                  </a:cubicBezTo>
                  <a:cubicBezTo>
                    <a:pt x="1" y="4"/>
                    <a:pt x="3" y="2"/>
                    <a:pt x="6" y="0"/>
                  </a:cubicBezTo>
                  <a:cubicBezTo>
                    <a:pt x="6" y="0"/>
                    <a:pt x="8" y="0"/>
                    <a:pt x="8"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86" name="Freeform 3046">
              <a:extLst>
                <a:ext uri="{FF2B5EF4-FFF2-40B4-BE49-F238E27FC236}">
                  <a16:creationId xmlns:a16="http://schemas.microsoft.com/office/drawing/2014/main" id="{5C23DF0F-1271-5F43-9F3A-BE777F5FF011}"/>
                </a:ext>
              </a:extLst>
            </p:cNvPr>
            <p:cNvSpPr>
              <a:spLocks noChangeAspect="1"/>
            </p:cNvSpPr>
            <p:nvPr/>
          </p:nvSpPr>
          <p:spPr bwMode="auto">
            <a:xfrm>
              <a:off x="7249060" y="4446959"/>
              <a:ext cx="11102" cy="15266"/>
            </a:xfrm>
            <a:custGeom>
              <a:avLst/>
              <a:gdLst>
                <a:gd name="T0" fmla="*/ 6 w 7"/>
                <a:gd name="T1" fmla="*/ 1 h 9"/>
                <a:gd name="T2" fmla="*/ 7 w 7"/>
                <a:gd name="T3" fmla="*/ 9 h 9"/>
                <a:gd name="T4" fmla="*/ 2 w 7"/>
                <a:gd name="T5" fmla="*/ 10 h 9"/>
                <a:gd name="T6" fmla="*/ 2 w 7"/>
                <a:gd name="T7" fmla="*/ 4 h 9"/>
                <a:gd name="T8" fmla="*/ 6 w 7"/>
                <a:gd name="T9" fmla="*/ 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5" y="1"/>
                  </a:moveTo>
                  <a:cubicBezTo>
                    <a:pt x="7" y="2"/>
                    <a:pt x="7" y="5"/>
                    <a:pt x="6" y="7"/>
                  </a:cubicBezTo>
                  <a:cubicBezTo>
                    <a:pt x="6" y="8"/>
                    <a:pt x="3" y="9"/>
                    <a:pt x="2" y="8"/>
                  </a:cubicBezTo>
                  <a:cubicBezTo>
                    <a:pt x="0" y="7"/>
                    <a:pt x="1" y="5"/>
                    <a:pt x="2" y="3"/>
                  </a:cubicBezTo>
                  <a:cubicBezTo>
                    <a:pt x="2" y="2"/>
                    <a:pt x="4"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87" name="Freeform 3047">
              <a:extLst>
                <a:ext uri="{FF2B5EF4-FFF2-40B4-BE49-F238E27FC236}">
                  <a16:creationId xmlns:a16="http://schemas.microsoft.com/office/drawing/2014/main" id="{5917CD61-A824-AA48-AE66-AC1CA5B3014F}"/>
                </a:ext>
              </a:extLst>
            </p:cNvPr>
            <p:cNvSpPr>
              <a:spLocks noChangeAspect="1"/>
            </p:cNvSpPr>
            <p:nvPr/>
          </p:nvSpPr>
          <p:spPr bwMode="auto">
            <a:xfrm>
              <a:off x="7232407" y="4517735"/>
              <a:ext cx="5551" cy="11102"/>
            </a:xfrm>
            <a:custGeom>
              <a:avLst/>
              <a:gdLst>
                <a:gd name="T0" fmla="*/ 4 w 4"/>
                <a:gd name="T1" fmla="*/ 3 h 6"/>
                <a:gd name="T2" fmla="*/ 4 w 4"/>
                <a:gd name="T3" fmla="*/ 7 h 6"/>
                <a:gd name="T4" fmla="*/ 1 w 4"/>
                <a:gd name="T5" fmla="*/ 7 h 6"/>
                <a:gd name="T6" fmla="*/ 1 w 4"/>
                <a:gd name="T7" fmla="*/ 1 h 6"/>
                <a:gd name="T8" fmla="*/ 4 w 4"/>
                <a:gd name="T9" fmla="*/ 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2"/>
                  </a:moveTo>
                  <a:cubicBezTo>
                    <a:pt x="4" y="2"/>
                    <a:pt x="4" y="4"/>
                    <a:pt x="4" y="5"/>
                  </a:cubicBezTo>
                  <a:cubicBezTo>
                    <a:pt x="3" y="6"/>
                    <a:pt x="1" y="6"/>
                    <a:pt x="1" y="5"/>
                  </a:cubicBezTo>
                  <a:cubicBezTo>
                    <a:pt x="0" y="4"/>
                    <a:pt x="0" y="2"/>
                    <a:pt x="1" y="1"/>
                  </a:cubicBezTo>
                  <a:cubicBezTo>
                    <a:pt x="1" y="0"/>
                    <a:pt x="3"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88" name="Freeform 3048">
              <a:extLst>
                <a:ext uri="{FF2B5EF4-FFF2-40B4-BE49-F238E27FC236}">
                  <a16:creationId xmlns:a16="http://schemas.microsoft.com/office/drawing/2014/main" id="{259DF008-2855-E84A-86BB-8DACAD3FF6C8}"/>
                </a:ext>
              </a:extLst>
            </p:cNvPr>
            <p:cNvSpPr>
              <a:spLocks noChangeAspect="1"/>
            </p:cNvSpPr>
            <p:nvPr/>
          </p:nvSpPr>
          <p:spPr bwMode="auto">
            <a:xfrm>
              <a:off x="7246285" y="4574635"/>
              <a:ext cx="58288" cy="26369"/>
            </a:xfrm>
            <a:custGeom>
              <a:avLst/>
              <a:gdLst>
                <a:gd name="T0" fmla="*/ 1 w 35"/>
                <a:gd name="T1" fmla="*/ 1 h 16"/>
                <a:gd name="T2" fmla="*/ 13 w 35"/>
                <a:gd name="T3" fmla="*/ 2 h 16"/>
                <a:gd name="T4" fmla="*/ 18 w 35"/>
                <a:gd name="T5" fmla="*/ 4 h 16"/>
                <a:gd name="T6" fmla="*/ 22 w 35"/>
                <a:gd name="T7" fmla="*/ 1 h 16"/>
                <a:gd name="T8" fmla="*/ 31 w 35"/>
                <a:gd name="T9" fmla="*/ 6 h 16"/>
                <a:gd name="T10" fmla="*/ 37 w 35"/>
                <a:gd name="T11" fmla="*/ 6 h 16"/>
                <a:gd name="T12" fmla="*/ 41 w 35"/>
                <a:gd name="T13" fmla="*/ 14 h 16"/>
                <a:gd name="T14" fmla="*/ 40 w 35"/>
                <a:gd name="T15" fmla="*/ 18 h 16"/>
                <a:gd name="T16" fmla="*/ 34 w 35"/>
                <a:gd name="T17" fmla="*/ 15 h 16"/>
                <a:gd name="T18" fmla="*/ 24 w 35"/>
                <a:gd name="T19" fmla="*/ 11 h 16"/>
                <a:gd name="T20" fmla="*/ 19 w 35"/>
                <a:gd name="T21" fmla="*/ 12 h 16"/>
                <a:gd name="T22" fmla="*/ 11 w 35"/>
                <a:gd name="T23" fmla="*/ 11 h 16"/>
                <a:gd name="T24" fmla="*/ 7 w 35"/>
                <a:gd name="T25" fmla="*/ 12 h 16"/>
                <a:gd name="T26" fmla="*/ 0 w 35"/>
                <a:gd name="T27" fmla="*/ 6 h 16"/>
                <a:gd name="T28" fmla="*/ 1 w 35"/>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 y="1"/>
                  </a:moveTo>
                  <a:cubicBezTo>
                    <a:pt x="4" y="0"/>
                    <a:pt x="8" y="1"/>
                    <a:pt x="11" y="2"/>
                  </a:cubicBezTo>
                  <a:cubicBezTo>
                    <a:pt x="13" y="2"/>
                    <a:pt x="14" y="3"/>
                    <a:pt x="15" y="3"/>
                  </a:cubicBezTo>
                  <a:cubicBezTo>
                    <a:pt x="16" y="3"/>
                    <a:pt x="17" y="1"/>
                    <a:pt x="18" y="1"/>
                  </a:cubicBezTo>
                  <a:cubicBezTo>
                    <a:pt x="21" y="2"/>
                    <a:pt x="24" y="4"/>
                    <a:pt x="26" y="5"/>
                  </a:cubicBezTo>
                  <a:cubicBezTo>
                    <a:pt x="28" y="6"/>
                    <a:pt x="30" y="5"/>
                    <a:pt x="31" y="5"/>
                  </a:cubicBezTo>
                  <a:cubicBezTo>
                    <a:pt x="33" y="7"/>
                    <a:pt x="34" y="9"/>
                    <a:pt x="34" y="12"/>
                  </a:cubicBezTo>
                  <a:cubicBezTo>
                    <a:pt x="35" y="13"/>
                    <a:pt x="34" y="15"/>
                    <a:pt x="33" y="15"/>
                  </a:cubicBezTo>
                  <a:cubicBezTo>
                    <a:pt x="31" y="16"/>
                    <a:pt x="29" y="14"/>
                    <a:pt x="28" y="13"/>
                  </a:cubicBezTo>
                  <a:cubicBezTo>
                    <a:pt x="25" y="12"/>
                    <a:pt x="23" y="10"/>
                    <a:pt x="20" y="9"/>
                  </a:cubicBezTo>
                  <a:cubicBezTo>
                    <a:pt x="19" y="8"/>
                    <a:pt x="17" y="10"/>
                    <a:pt x="16" y="10"/>
                  </a:cubicBezTo>
                  <a:cubicBezTo>
                    <a:pt x="14" y="10"/>
                    <a:pt x="11" y="9"/>
                    <a:pt x="9" y="9"/>
                  </a:cubicBezTo>
                  <a:cubicBezTo>
                    <a:pt x="8" y="9"/>
                    <a:pt x="7" y="11"/>
                    <a:pt x="6" y="10"/>
                  </a:cubicBezTo>
                  <a:cubicBezTo>
                    <a:pt x="3" y="9"/>
                    <a:pt x="1" y="7"/>
                    <a:pt x="0" y="5"/>
                  </a:cubicBezTo>
                  <a:cubicBezTo>
                    <a:pt x="0" y="4"/>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89" name="Freeform 3049">
              <a:extLst>
                <a:ext uri="{FF2B5EF4-FFF2-40B4-BE49-F238E27FC236}">
                  <a16:creationId xmlns:a16="http://schemas.microsoft.com/office/drawing/2014/main" id="{A9BABA93-6340-0441-A3CA-03C05A0A82A0}"/>
                </a:ext>
              </a:extLst>
            </p:cNvPr>
            <p:cNvSpPr>
              <a:spLocks noChangeAspect="1"/>
            </p:cNvSpPr>
            <p:nvPr/>
          </p:nvSpPr>
          <p:spPr bwMode="auto">
            <a:xfrm>
              <a:off x="7279592" y="4549656"/>
              <a:ext cx="16654" cy="8327"/>
            </a:xfrm>
            <a:custGeom>
              <a:avLst/>
              <a:gdLst>
                <a:gd name="T0" fmla="*/ 4 w 10"/>
                <a:gd name="T1" fmla="*/ 1 h 5"/>
                <a:gd name="T2" fmla="*/ 1 w 10"/>
                <a:gd name="T3" fmla="*/ 2 h 5"/>
                <a:gd name="T4" fmla="*/ 6 w 10"/>
                <a:gd name="T5" fmla="*/ 5 h 5"/>
                <a:gd name="T6" fmla="*/ 11 w 10"/>
                <a:gd name="T7" fmla="*/ 5 h 5"/>
                <a:gd name="T8" fmla="*/ 11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2"/>
                    <a:pt x="1" y="2"/>
                  </a:cubicBezTo>
                  <a:cubicBezTo>
                    <a:pt x="2" y="4"/>
                    <a:pt x="4" y="4"/>
                    <a:pt x="5" y="4"/>
                  </a:cubicBezTo>
                  <a:cubicBezTo>
                    <a:pt x="7" y="5"/>
                    <a:pt x="8" y="5"/>
                    <a:pt x="9" y="4"/>
                  </a:cubicBezTo>
                  <a:cubicBezTo>
                    <a:pt x="10" y="3"/>
                    <a:pt x="10" y="2"/>
                    <a:pt x="9" y="1"/>
                  </a:cubicBezTo>
                  <a:cubicBezTo>
                    <a:pt x="7" y="0"/>
                    <a:pt x="5"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90" name="Freeform 3050">
              <a:extLst>
                <a:ext uri="{FF2B5EF4-FFF2-40B4-BE49-F238E27FC236}">
                  <a16:creationId xmlns:a16="http://schemas.microsoft.com/office/drawing/2014/main" id="{F71C5A49-00E7-A043-96C9-638A6CC4E511}"/>
                </a:ext>
              </a:extLst>
            </p:cNvPr>
            <p:cNvSpPr>
              <a:spLocks noChangeAspect="1"/>
            </p:cNvSpPr>
            <p:nvPr/>
          </p:nvSpPr>
          <p:spPr bwMode="auto">
            <a:xfrm>
              <a:off x="7293470" y="4509407"/>
              <a:ext cx="24980" cy="12491"/>
            </a:xfrm>
            <a:custGeom>
              <a:avLst/>
              <a:gdLst>
                <a:gd name="T0" fmla="*/ 2 w 15"/>
                <a:gd name="T1" fmla="*/ 0 h 7"/>
                <a:gd name="T2" fmla="*/ 16 w 15"/>
                <a:gd name="T3" fmla="*/ 1 h 7"/>
                <a:gd name="T4" fmla="*/ 17 w 15"/>
                <a:gd name="T5" fmla="*/ 8 h 7"/>
                <a:gd name="T6" fmla="*/ 4 w 15"/>
                <a:gd name="T7" fmla="*/ 5 h 7"/>
                <a:gd name="T8" fmla="*/ 1 w 15"/>
                <a:gd name="T9" fmla="*/ 1 h 7"/>
                <a:gd name="T10" fmla="*/ 2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2" y="0"/>
                  </a:moveTo>
                  <a:cubicBezTo>
                    <a:pt x="6" y="0"/>
                    <a:pt x="10" y="0"/>
                    <a:pt x="13" y="1"/>
                  </a:cubicBezTo>
                  <a:cubicBezTo>
                    <a:pt x="14" y="2"/>
                    <a:pt x="15" y="5"/>
                    <a:pt x="14" y="6"/>
                  </a:cubicBezTo>
                  <a:cubicBezTo>
                    <a:pt x="10" y="7"/>
                    <a:pt x="6" y="5"/>
                    <a:pt x="3" y="4"/>
                  </a:cubicBezTo>
                  <a:cubicBezTo>
                    <a:pt x="2" y="4"/>
                    <a:pt x="1" y="2"/>
                    <a:pt x="1" y="1"/>
                  </a:cubicBezTo>
                  <a:cubicBezTo>
                    <a:pt x="0" y="0"/>
                    <a:pt x="2"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91" name="Freeform 3051">
              <a:extLst>
                <a:ext uri="{FF2B5EF4-FFF2-40B4-BE49-F238E27FC236}">
                  <a16:creationId xmlns:a16="http://schemas.microsoft.com/office/drawing/2014/main" id="{49923CDF-D9AF-2141-938D-8ADAEFED1540}"/>
                </a:ext>
              </a:extLst>
            </p:cNvPr>
            <p:cNvSpPr>
              <a:spLocks noChangeAspect="1"/>
            </p:cNvSpPr>
            <p:nvPr/>
          </p:nvSpPr>
          <p:spPr bwMode="auto">
            <a:xfrm>
              <a:off x="7237960" y="4584350"/>
              <a:ext cx="8327" cy="11102"/>
            </a:xfrm>
            <a:custGeom>
              <a:avLst/>
              <a:gdLst>
                <a:gd name="T0" fmla="*/ 1 w 5"/>
                <a:gd name="T1" fmla="*/ 1 h 6"/>
                <a:gd name="T2" fmla="*/ 1 w 5"/>
                <a:gd name="T3" fmla="*/ 8 h 6"/>
                <a:gd name="T4" fmla="*/ 4 w 5"/>
                <a:gd name="T5" fmla="*/ 7 h 6"/>
                <a:gd name="T6" fmla="*/ 6 w 5"/>
                <a:gd name="T7" fmla="*/ 1 h 6"/>
                <a:gd name="T8" fmla="*/ 1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2"/>
                    <a:pt x="1" y="4"/>
                    <a:pt x="1" y="6"/>
                  </a:cubicBezTo>
                  <a:cubicBezTo>
                    <a:pt x="1" y="6"/>
                    <a:pt x="3" y="5"/>
                    <a:pt x="3" y="5"/>
                  </a:cubicBezTo>
                  <a:cubicBezTo>
                    <a:pt x="4" y="4"/>
                    <a:pt x="5" y="3"/>
                    <a:pt x="5" y="1"/>
                  </a:cubicBezTo>
                  <a:cubicBezTo>
                    <a:pt x="4" y="0"/>
                    <a:pt x="2"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92" name="Freeform 3052">
              <a:extLst>
                <a:ext uri="{FF2B5EF4-FFF2-40B4-BE49-F238E27FC236}">
                  <a16:creationId xmlns:a16="http://schemas.microsoft.com/office/drawing/2014/main" id="{D54931A2-27DD-4A42-B2C7-ABF7A8FB5BFB}"/>
                </a:ext>
              </a:extLst>
            </p:cNvPr>
            <p:cNvSpPr>
              <a:spLocks noChangeAspect="1"/>
            </p:cNvSpPr>
            <p:nvPr/>
          </p:nvSpPr>
          <p:spPr bwMode="auto">
            <a:xfrm>
              <a:off x="7307348" y="4685660"/>
              <a:ext cx="12491" cy="20817"/>
            </a:xfrm>
            <a:custGeom>
              <a:avLst/>
              <a:gdLst>
                <a:gd name="T0" fmla="*/ 8 w 8"/>
                <a:gd name="T1" fmla="*/ 1 h 13"/>
                <a:gd name="T2" fmla="*/ 8 w 8"/>
                <a:gd name="T3" fmla="*/ 7 h 13"/>
                <a:gd name="T4" fmla="*/ 3 w 8"/>
                <a:gd name="T5" fmla="*/ 14 h 13"/>
                <a:gd name="T6" fmla="*/ 0 w 8"/>
                <a:gd name="T7" fmla="*/ 13 h 13"/>
                <a:gd name="T8" fmla="*/ 3 w 8"/>
                <a:gd name="T9" fmla="*/ 5 h 13"/>
                <a:gd name="T10" fmla="*/ 8 w 8"/>
                <a:gd name="T11" fmla="*/ 1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7" y="1"/>
                  </a:moveTo>
                  <a:cubicBezTo>
                    <a:pt x="8" y="2"/>
                    <a:pt x="7" y="4"/>
                    <a:pt x="7" y="6"/>
                  </a:cubicBezTo>
                  <a:cubicBezTo>
                    <a:pt x="6" y="8"/>
                    <a:pt x="5" y="11"/>
                    <a:pt x="3" y="12"/>
                  </a:cubicBezTo>
                  <a:cubicBezTo>
                    <a:pt x="2" y="13"/>
                    <a:pt x="0" y="12"/>
                    <a:pt x="0" y="11"/>
                  </a:cubicBezTo>
                  <a:cubicBezTo>
                    <a:pt x="0" y="9"/>
                    <a:pt x="2" y="6"/>
                    <a:pt x="3" y="4"/>
                  </a:cubicBezTo>
                  <a:cubicBezTo>
                    <a:pt x="4" y="3"/>
                    <a:pt x="5" y="0"/>
                    <a:pt x="7"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93" name="Freeform 3053">
              <a:extLst>
                <a:ext uri="{FF2B5EF4-FFF2-40B4-BE49-F238E27FC236}">
                  <a16:creationId xmlns:a16="http://schemas.microsoft.com/office/drawing/2014/main" id="{9312A60F-59BF-1F4D-BCCC-15D95C024C39}"/>
                </a:ext>
              </a:extLst>
            </p:cNvPr>
            <p:cNvSpPr>
              <a:spLocks noChangeAspect="1"/>
            </p:cNvSpPr>
            <p:nvPr/>
          </p:nvSpPr>
          <p:spPr bwMode="auto">
            <a:xfrm>
              <a:off x="7401719" y="4524675"/>
              <a:ext cx="23593" cy="15266"/>
            </a:xfrm>
            <a:custGeom>
              <a:avLst/>
              <a:gdLst>
                <a:gd name="T0" fmla="*/ 2 w 14"/>
                <a:gd name="T1" fmla="*/ 0 h 9"/>
                <a:gd name="T2" fmla="*/ 16 w 14"/>
                <a:gd name="T3" fmla="*/ 9 h 9"/>
                <a:gd name="T4" fmla="*/ 6 w 14"/>
                <a:gd name="T5" fmla="*/ 10 h 9"/>
                <a:gd name="T6" fmla="*/ 5 w 14"/>
                <a:gd name="T7" fmla="*/ 4 h 9"/>
                <a:gd name="T8" fmla="*/ 0 w 14"/>
                <a:gd name="T9" fmla="*/ 2 h 9"/>
                <a:gd name="T10" fmla="*/ 2 w 14"/>
                <a:gd name="T11" fmla="*/ 0 h 9"/>
                <a:gd name="T12" fmla="*/ 0 60000 65536"/>
                <a:gd name="T13" fmla="*/ 0 60000 65536"/>
                <a:gd name="T14" fmla="*/ 0 60000 65536"/>
                <a:gd name="T15" fmla="*/ 0 60000 65536"/>
                <a:gd name="T16" fmla="*/ 0 60000 65536"/>
                <a:gd name="T17" fmla="*/ 0 60000 65536"/>
                <a:gd name="T18" fmla="*/ 0 w 14"/>
                <a:gd name="T19" fmla="*/ 0 h 9"/>
                <a:gd name="T20" fmla="*/ 14 w 14"/>
                <a:gd name="T21" fmla="*/ 9 h 9"/>
              </a:gdLst>
              <a:ahLst/>
              <a:cxnLst>
                <a:cxn ang="T12">
                  <a:pos x="T0" y="T1"/>
                </a:cxn>
                <a:cxn ang="T13">
                  <a:pos x="T2" y="T3"/>
                </a:cxn>
                <a:cxn ang="T14">
                  <a:pos x="T4" y="T5"/>
                </a:cxn>
                <a:cxn ang="T15">
                  <a:pos x="T6" y="T7"/>
                </a:cxn>
                <a:cxn ang="T16">
                  <a:pos x="T8" y="T9"/>
                </a:cxn>
                <a:cxn ang="T17">
                  <a:pos x="T10" y="T11"/>
                </a:cxn>
              </a:cxnLst>
              <a:rect l="T18" t="T19" r="T20" b="T21"/>
              <a:pathLst>
                <a:path w="14" h="9">
                  <a:moveTo>
                    <a:pt x="2" y="0"/>
                  </a:moveTo>
                  <a:cubicBezTo>
                    <a:pt x="6" y="1"/>
                    <a:pt x="11" y="3"/>
                    <a:pt x="13" y="7"/>
                  </a:cubicBezTo>
                  <a:cubicBezTo>
                    <a:pt x="14" y="9"/>
                    <a:pt x="8" y="9"/>
                    <a:pt x="5" y="8"/>
                  </a:cubicBezTo>
                  <a:cubicBezTo>
                    <a:pt x="4" y="7"/>
                    <a:pt x="5" y="4"/>
                    <a:pt x="4" y="3"/>
                  </a:cubicBezTo>
                  <a:cubicBezTo>
                    <a:pt x="3" y="2"/>
                    <a:pt x="1" y="3"/>
                    <a:pt x="0" y="2"/>
                  </a:cubicBezTo>
                  <a:cubicBezTo>
                    <a:pt x="0" y="1"/>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94" name="Freeform 3054">
              <a:extLst>
                <a:ext uri="{FF2B5EF4-FFF2-40B4-BE49-F238E27FC236}">
                  <a16:creationId xmlns:a16="http://schemas.microsoft.com/office/drawing/2014/main" id="{52830D9E-22CA-6646-8977-4609D6581391}"/>
                </a:ext>
              </a:extLst>
            </p:cNvPr>
            <p:cNvSpPr>
              <a:spLocks noChangeAspect="1"/>
            </p:cNvSpPr>
            <p:nvPr/>
          </p:nvSpPr>
          <p:spPr bwMode="auto">
            <a:xfrm>
              <a:off x="7403106" y="4549654"/>
              <a:ext cx="23593" cy="5551"/>
            </a:xfrm>
            <a:custGeom>
              <a:avLst/>
              <a:gdLst>
                <a:gd name="T0" fmla="*/ 9 w 14"/>
                <a:gd name="T1" fmla="*/ 0 h 3"/>
                <a:gd name="T2" fmla="*/ 17 w 14"/>
                <a:gd name="T3" fmla="*/ 3 h 3"/>
                <a:gd name="T4" fmla="*/ 9 w 14"/>
                <a:gd name="T5" fmla="*/ 4 h 3"/>
                <a:gd name="T6" fmla="*/ 0 w 14"/>
                <a:gd name="T7" fmla="*/ 1 h 3"/>
                <a:gd name="T8" fmla="*/ 9 w 14"/>
                <a:gd name="T9" fmla="*/ 0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7" y="0"/>
                  </a:moveTo>
                  <a:cubicBezTo>
                    <a:pt x="10" y="0"/>
                    <a:pt x="12" y="2"/>
                    <a:pt x="14" y="2"/>
                  </a:cubicBezTo>
                  <a:cubicBezTo>
                    <a:pt x="12" y="3"/>
                    <a:pt x="10" y="3"/>
                    <a:pt x="7" y="3"/>
                  </a:cubicBezTo>
                  <a:cubicBezTo>
                    <a:pt x="5" y="3"/>
                    <a:pt x="2" y="2"/>
                    <a:pt x="0" y="1"/>
                  </a:cubicBezTo>
                  <a:cubicBezTo>
                    <a:pt x="2" y="0"/>
                    <a:pt x="5" y="0"/>
                    <a:pt x="7"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95" name="Freeform 3055">
              <a:extLst>
                <a:ext uri="{FF2B5EF4-FFF2-40B4-BE49-F238E27FC236}">
                  <a16:creationId xmlns:a16="http://schemas.microsoft.com/office/drawing/2014/main" id="{0CAD3616-804C-B347-864D-CEF24891BF57}"/>
                </a:ext>
              </a:extLst>
            </p:cNvPr>
            <p:cNvSpPr>
              <a:spLocks noChangeAspect="1"/>
            </p:cNvSpPr>
            <p:nvPr/>
          </p:nvSpPr>
          <p:spPr bwMode="auto">
            <a:xfrm>
              <a:off x="7443353" y="4688434"/>
              <a:ext cx="30532" cy="27756"/>
            </a:xfrm>
            <a:custGeom>
              <a:avLst/>
              <a:gdLst>
                <a:gd name="T0" fmla="*/ 12 w 18"/>
                <a:gd name="T1" fmla="*/ 1 h 17"/>
                <a:gd name="T2" fmla="*/ 20 w 18"/>
                <a:gd name="T3" fmla="*/ 1 h 17"/>
                <a:gd name="T4" fmla="*/ 21 w 18"/>
                <a:gd name="T5" fmla="*/ 6 h 17"/>
                <a:gd name="T6" fmla="*/ 16 w 18"/>
                <a:gd name="T7" fmla="*/ 14 h 17"/>
                <a:gd name="T8" fmla="*/ 12 w 18"/>
                <a:gd name="T9" fmla="*/ 19 h 17"/>
                <a:gd name="T10" fmla="*/ 4 w 18"/>
                <a:gd name="T11" fmla="*/ 19 h 17"/>
                <a:gd name="T12" fmla="*/ 0 w 18"/>
                <a:gd name="T13" fmla="*/ 18 h 17"/>
                <a:gd name="T14" fmla="*/ 7 w 18"/>
                <a:gd name="T15" fmla="*/ 6 h 17"/>
                <a:gd name="T16" fmla="*/ 12 w 18"/>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10" y="1"/>
                  </a:moveTo>
                  <a:cubicBezTo>
                    <a:pt x="12" y="1"/>
                    <a:pt x="14" y="0"/>
                    <a:pt x="16" y="1"/>
                  </a:cubicBezTo>
                  <a:cubicBezTo>
                    <a:pt x="17" y="2"/>
                    <a:pt x="18" y="4"/>
                    <a:pt x="17" y="5"/>
                  </a:cubicBezTo>
                  <a:cubicBezTo>
                    <a:pt x="17" y="8"/>
                    <a:pt x="15" y="10"/>
                    <a:pt x="13" y="12"/>
                  </a:cubicBezTo>
                  <a:cubicBezTo>
                    <a:pt x="12" y="13"/>
                    <a:pt x="11" y="15"/>
                    <a:pt x="10" y="16"/>
                  </a:cubicBezTo>
                  <a:cubicBezTo>
                    <a:pt x="8" y="17"/>
                    <a:pt x="5" y="16"/>
                    <a:pt x="3" y="16"/>
                  </a:cubicBezTo>
                  <a:cubicBezTo>
                    <a:pt x="2" y="16"/>
                    <a:pt x="0" y="16"/>
                    <a:pt x="0" y="15"/>
                  </a:cubicBezTo>
                  <a:cubicBezTo>
                    <a:pt x="2" y="12"/>
                    <a:pt x="4" y="8"/>
                    <a:pt x="6" y="5"/>
                  </a:cubicBezTo>
                  <a:cubicBezTo>
                    <a:pt x="7" y="3"/>
                    <a:pt x="8" y="2"/>
                    <a:pt x="1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96" name="Freeform 3056">
              <a:extLst>
                <a:ext uri="{FF2B5EF4-FFF2-40B4-BE49-F238E27FC236}">
                  <a16:creationId xmlns:a16="http://schemas.microsoft.com/office/drawing/2014/main" id="{5894BD27-99E0-1F4D-BAFF-B2628A689D2B}"/>
                </a:ext>
              </a:extLst>
            </p:cNvPr>
            <p:cNvSpPr>
              <a:spLocks noChangeAspect="1"/>
            </p:cNvSpPr>
            <p:nvPr/>
          </p:nvSpPr>
          <p:spPr bwMode="auto">
            <a:xfrm>
              <a:off x="7373962" y="4646801"/>
              <a:ext cx="12491" cy="9715"/>
            </a:xfrm>
            <a:custGeom>
              <a:avLst/>
              <a:gdLst>
                <a:gd name="T0" fmla="*/ 5 w 8"/>
                <a:gd name="T1" fmla="*/ 0 h 6"/>
                <a:gd name="T2" fmla="*/ 8 w 8"/>
                <a:gd name="T3" fmla="*/ 5 h 6"/>
                <a:gd name="T4" fmla="*/ 1 w 8"/>
                <a:gd name="T5" fmla="*/ 5 h 6"/>
                <a:gd name="T6" fmla="*/ 5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5" y="0"/>
                    <a:pt x="8" y="2"/>
                    <a:pt x="7" y="4"/>
                  </a:cubicBezTo>
                  <a:cubicBezTo>
                    <a:pt x="6" y="5"/>
                    <a:pt x="3" y="6"/>
                    <a:pt x="1" y="4"/>
                  </a:cubicBezTo>
                  <a:cubicBezTo>
                    <a:pt x="0" y="3"/>
                    <a:pt x="2" y="0"/>
                    <a:pt x="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97" name="Freeform 3057">
              <a:extLst>
                <a:ext uri="{FF2B5EF4-FFF2-40B4-BE49-F238E27FC236}">
                  <a16:creationId xmlns:a16="http://schemas.microsoft.com/office/drawing/2014/main" id="{766EBC38-6502-A04F-901B-A3E7811F5724}"/>
                </a:ext>
              </a:extLst>
            </p:cNvPr>
            <p:cNvSpPr>
              <a:spLocks noChangeAspect="1"/>
            </p:cNvSpPr>
            <p:nvPr/>
          </p:nvSpPr>
          <p:spPr bwMode="auto">
            <a:xfrm>
              <a:off x="7376738" y="4655129"/>
              <a:ext cx="8327" cy="8327"/>
            </a:xfrm>
            <a:custGeom>
              <a:avLst/>
              <a:gdLst>
                <a:gd name="T0" fmla="*/ 5 w 5"/>
                <a:gd name="T1" fmla="*/ 6 h 5"/>
                <a:gd name="T2" fmla="*/ 6 w 5"/>
                <a:gd name="T3" fmla="*/ 4 h 5"/>
                <a:gd name="T4" fmla="*/ 2 w 5"/>
                <a:gd name="T5" fmla="*/ 0 h 5"/>
                <a:gd name="T6" fmla="*/ 0 w 5"/>
                <a:gd name="T7" fmla="*/ 4 h 5"/>
                <a:gd name="T8" fmla="*/ 5 w 5"/>
                <a:gd name="T9" fmla="*/ 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5"/>
                  </a:moveTo>
                  <a:cubicBezTo>
                    <a:pt x="4" y="5"/>
                    <a:pt x="5" y="4"/>
                    <a:pt x="5" y="3"/>
                  </a:cubicBezTo>
                  <a:cubicBezTo>
                    <a:pt x="4" y="2"/>
                    <a:pt x="3" y="1"/>
                    <a:pt x="2" y="0"/>
                  </a:cubicBezTo>
                  <a:cubicBezTo>
                    <a:pt x="1" y="0"/>
                    <a:pt x="0" y="2"/>
                    <a:pt x="0" y="3"/>
                  </a:cubicBezTo>
                  <a:cubicBezTo>
                    <a:pt x="1" y="4"/>
                    <a:pt x="2" y="5"/>
                    <a:pt x="4"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98" name="Freeform 3058">
              <a:extLst>
                <a:ext uri="{FF2B5EF4-FFF2-40B4-BE49-F238E27FC236}">
                  <a16:creationId xmlns:a16="http://schemas.microsoft.com/office/drawing/2014/main" id="{6F41AB7C-B75F-1343-B3A2-812B72CE60F9}"/>
                </a:ext>
              </a:extLst>
            </p:cNvPr>
            <p:cNvSpPr>
              <a:spLocks noChangeAspect="1"/>
            </p:cNvSpPr>
            <p:nvPr/>
          </p:nvSpPr>
          <p:spPr bwMode="auto">
            <a:xfrm>
              <a:off x="7369799" y="4656515"/>
              <a:ext cx="12491" cy="22205"/>
            </a:xfrm>
            <a:custGeom>
              <a:avLst/>
              <a:gdLst>
                <a:gd name="T0" fmla="*/ 1 w 7"/>
                <a:gd name="T1" fmla="*/ 0 h 13"/>
                <a:gd name="T2" fmla="*/ 8 w 7"/>
                <a:gd name="T3" fmla="*/ 6 h 13"/>
                <a:gd name="T4" fmla="*/ 8 w 7"/>
                <a:gd name="T5" fmla="*/ 9 h 13"/>
                <a:gd name="T6" fmla="*/ 3 w 7"/>
                <a:gd name="T7" fmla="*/ 15 h 13"/>
                <a:gd name="T8" fmla="*/ 0 w 7"/>
                <a:gd name="T9" fmla="*/ 14 h 13"/>
                <a:gd name="T10" fmla="*/ 1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1" y="0"/>
                  </a:moveTo>
                  <a:cubicBezTo>
                    <a:pt x="2" y="1"/>
                    <a:pt x="5" y="3"/>
                    <a:pt x="6" y="5"/>
                  </a:cubicBezTo>
                  <a:cubicBezTo>
                    <a:pt x="7" y="5"/>
                    <a:pt x="6" y="6"/>
                    <a:pt x="6" y="7"/>
                  </a:cubicBezTo>
                  <a:cubicBezTo>
                    <a:pt x="5" y="9"/>
                    <a:pt x="4" y="11"/>
                    <a:pt x="2" y="12"/>
                  </a:cubicBezTo>
                  <a:cubicBezTo>
                    <a:pt x="2" y="13"/>
                    <a:pt x="0" y="12"/>
                    <a:pt x="0" y="11"/>
                  </a:cubicBezTo>
                  <a:cubicBezTo>
                    <a:pt x="0" y="7"/>
                    <a:pt x="0" y="4"/>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599" name="Freeform 3059">
              <a:extLst>
                <a:ext uri="{FF2B5EF4-FFF2-40B4-BE49-F238E27FC236}">
                  <a16:creationId xmlns:a16="http://schemas.microsoft.com/office/drawing/2014/main" id="{DB9E061A-3335-2646-B356-305F08AF3B13}"/>
                </a:ext>
              </a:extLst>
            </p:cNvPr>
            <p:cNvSpPr>
              <a:spLocks noChangeAspect="1"/>
            </p:cNvSpPr>
            <p:nvPr/>
          </p:nvSpPr>
          <p:spPr bwMode="auto">
            <a:xfrm>
              <a:off x="7512743" y="4573249"/>
              <a:ext cx="202619" cy="191516"/>
            </a:xfrm>
            <a:custGeom>
              <a:avLst/>
              <a:gdLst>
                <a:gd name="T0" fmla="*/ 0 w 121"/>
                <a:gd name="T1" fmla="*/ 114 h 115"/>
                <a:gd name="T2" fmla="*/ 7 w 121"/>
                <a:gd name="T3" fmla="*/ 116 h 115"/>
                <a:gd name="T4" fmla="*/ 16 w 121"/>
                <a:gd name="T5" fmla="*/ 115 h 115"/>
                <a:gd name="T6" fmla="*/ 25 w 121"/>
                <a:gd name="T7" fmla="*/ 116 h 115"/>
                <a:gd name="T8" fmla="*/ 35 w 121"/>
                <a:gd name="T9" fmla="*/ 114 h 115"/>
                <a:gd name="T10" fmla="*/ 40 w 121"/>
                <a:gd name="T11" fmla="*/ 108 h 115"/>
                <a:gd name="T12" fmla="*/ 28 w 121"/>
                <a:gd name="T13" fmla="*/ 102 h 115"/>
                <a:gd name="T14" fmla="*/ 27 w 121"/>
                <a:gd name="T15" fmla="*/ 100 h 115"/>
                <a:gd name="T16" fmla="*/ 41 w 121"/>
                <a:gd name="T17" fmla="*/ 98 h 115"/>
                <a:gd name="T18" fmla="*/ 45 w 121"/>
                <a:gd name="T19" fmla="*/ 90 h 115"/>
                <a:gd name="T20" fmla="*/ 54 w 121"/>
                <a:gd name="T21" fmla="*/ 86 h 115"/>
                <a:gd name="T22" fmla="*/ 65 w 121"/>
                <a:gd name="T23" fmla="*/ 91 h 115"/>
                <a:gd name="T24" fmla="*/ 80 w 121"/>
                <a:gd name="T25" fmla="*/ 101 h 115"/>
                <a:gd name="T26" fmla="*/ 84 w 121"/>
                <a:gd name="T27" fmla="*/ 112 h 115"/>
                <a:gd name="T28" fmla="*/ 88 w 121"/>
                <a:gd name="T29" fmla="*/ 115 h 115"/>
                <a:gd name="T30" fmla="*/ 100 w 121"/>
                <a:gd name="T31" fmla="*/ 130 h 115"/>
                <a:gd name="T32" fmla="*/ 105 w 121"/>
                <a:gd name="T33" fmla="*/ 132 h 115"/>
                <a:gd name="T34" fmla="*/ 117 w 121"/>
                <a:gd name="T35" fmla="*/ 133 h 115"/>
                <a:gd name="T36" fmla="*/ 133 w 121"/>
                <a:gd name="T37" fmla="*/ 136 h 115"/>
                <a:gd name="T38" fmla="*/ 141 w 121"/>
                <a:gd name="T39" fmla="*/ 137 h 115"/>
                <a:gd name="T40" fmla="*/ 145 w 121"/>
                <a:gd name="T41" fmla="*/ 133 h 115"/>
                <a:gd name="T42" fmla="*/ 134 w 121"/>
                <a:gd name="T43" fmla="*/ 128 h 115"/>
                <a:gd name="T44" fmla="*/ 139 w 121"/>
                <a:gd name="T45" fmla="*/ 124 h 115"/>
                <a:gd name="T46" fmla="*/ 130 w 121"/>
                <a:gd name="T47" fmla="*/ 124 h 115"/>
                <a:gd name="T48" fmla="*/ 125 w 121"/>
                <a:gd name="T49" fmla="*/ 119 h 115"/>
                <a:gd name="T50" fmla="*/ 129 w 121"/>
                <a:gd name="T51" fmla="*/ 114 h 115"/>
                <a:gd name="T52" fmla="*/ 125 w 121"/>
                <a:gd name="T53" fmla="*/ 113 h 115"/>
                <a:gd name="T54" fmla="*/ 116 w 121"/>
                <a:gd name="T55" fmla="*/ 113 h 115"/>
                <a:gd name="T56" fmla="*/ 110 w 121"/>
                <a:gd name="T57" fmla="*/ 107 h 115"/>
                <a:gd name="T58" fmla="*/ 110 w 121"/>
                <a:gd name="T59" fmla="*/ 95 h 115"/>
                <a:gd name="T60" fmla="*/ 105 w 121"/>
                <a:gd name="T61" fmla="*/ 94 h 115"/>
                <a:gd name="T62" fmla="*/ 97 w 121"/>
                <a:gd name="T63" fmla="*/ 85 h 115"/>
                <a:gd name="T64" fmla="*/ 97 w 121"/>
                <a:gd name="T65" fmla="*/ 79 h 115"/>
                <a:gd name="T66" fmla="*/ 93 w 121"/>
                <a:gd name="T67" fmla="*/ 74 h 115"/>
                <a:gd name="T68" fmla="*/ 100 w 121"/>
                <a:gd name="T69" fmla="*/ 71 h 115"/>
                <a:gd name="T70" fmla="*/ 109 w 121"/>
                <a:gd name="T71" fmla="*/ 71 h 115"/>
                <a:gd name="T72" fmla="*/ 103 w 121"/>
                <a:gd name="T73" fmla="*/ 59 h 115"/>
                <a:gd name="T74" fmla="*/ 97 w 121"/>
                <a:gd name="T75" fmla="*/ 59 h 115"/>
                <a:gd name="T76" fmla="*/ 87 w 121"/>
                <a:gd name="T77" fmla="*/ 54 h 115"/>
                <a:gd name="T78" fmla="*/ 75 w 121"/>
                <a:gd name="T79" fmla="*/ 49 h 115"/>
                <a:gd name="T80" fmla="*/ 75 w 121"/>
                <a:gd name="T81" fmla="*/ 43 h 115"/>
                <a:gd name="T82" fmla="*/ 72 w 121"/>
                <a:gd name="T83" fmla="*/ 35 h 115"/>
                <a:gd name="T84" fmla="*/ 63 w 121"/>
                <a:gd name="T85" fmla="*/ 29 h 115"/>
                <a:gd name="T86" fmla="*/ 59 w 121"/>
                <a:gd name="T87" fmla="*/ 22 h 115"/>
                <a:gd name="T88" fmla="*/ 49 w 121"/>
                <a:gd name="T89" fmla="*/ 20 h 115"/>
                <a:gd name="T90" fmla="*/ 39 w 121"/>
                <a:gd name="T91" fmla="*/ 14 h 115"/>
                <a:gd name="T92" fmla="*/ 19 w 121"/>
                <a:gd name="T93" fmla="*/ 7 h 115"/>
                <a:gd name="T94" fmla="*/ 8 w 121"/>
                <a:gd name="T95" fmla="*/ 1 h 115"/>
                <a:gd name="T96" fmla="*/ 4 w 121"/>
                <a:gd name="T97" fmla="*/ 1 h 115"/>
                <a:gd name="T98" fmla="*/ 4 w 121"/>
                <a:gd name="T99" fmla="*/ 65 h 115"/>
                <a:gd name="T100" fmla="*/ 0 w 121"/>
                <a:gd name="T101" fmla="*/ 71 h 115"/>
                <a:gd name="T102" fmla="*/ 2 w 121"/>
                <a:gd name="T103" fmla="*/ 76 h 115"/>
                <a:gd name="T104" fmla="*/ 0 w 121"/>
                <a:gd name="T105" fmla="*/ 114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15"/>
                <a:gd name="T161" fmla="*/ 121 w 121"/>
                <a:gd name="T162" fmla="*/ 115 h 1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15">
                  <a:moveTo>
                    <a:pt x="0" y="95"/>
                  </a:moveTo>
                  <a:cubicBezTo>
                    <a:pt x="2" y="96"/>
                    <a:pt x="4" y="97"/>
                    <a:pt x="6" y="97"/>
                  </a:cubicBezTo>
                  <a:cubicBezTo>
                    <a:pt x="8" y="97"/>
                    <a:pt x="11" y="96"/>
                    <a:pt x="13" y="96"/>
                  </a:cubicBezTo>
                  <a:cubicBezTo>
                    <a:pt x="16" y="96"/>
                    <a:pt x="18" y="97"/>
                    <a:pt x="21" y="97"/>
                  </a:cubicBezTo>
                  <a:cubicBezTo>
                    <a:pt x="24" y="97"/>
                    <a:pt x="27" y="97"/>
                    <a:pt x="29" y="95"/>
                  </a:cubicBezTo>
                  <a:cubicBezTo>
                    <a:pt x="31" y="94"/>
                    <a:pt x="34" y="92"/>
                    <a:pt x="33" y="90"/>
                  </a:cubicBezTo>
                  <a:cubicBezTo>
                    <a:pt x="30" y="87"/>
                    <a:pt x="26" y="88"/>
                    <a:pt x="23" y="85"/>
                  </a:cubicBezTo>
                  <a:cubicBezTo>
                    <a:pt x="22" y="85"/>
                    <a:pt x="21" y="83"/>
                    <a:pt x="22" y="83"/>
                  </a:cubicBezTo>
                  <a:cubicBezTo>
                    <a:pt x="26" y="82"/>
                    <a:pt x="30" y="84"/>
                    <a:pt x="34" y="82"/>
                  </a:cubicBezTo>
                  <a:cubicBezTo>
                    <a:pt x="36" y="81"/>
                    <a:pt x="35" y="77"/>
                    <a:pt x="37" y="75"/>
                  </a:cubicBezTo>
                  <a:cubicBezTo>
                    <a:pt x="39" y="73"/>
                    <a:pt x="42" y="72"/>
                    <a:pt x="45" y="72"/>
                  </a:cubicBezTo>
                  <a:cubicBezTo>
                    <a:pt x="48" y="72"/>
                    <a:pt x="51" y="74"/>
                    <a:pt x="54" y="76"/>
                  </a:cubicBezTo>
                  <a:cubicBezTo>
                    <a:pt x="58" y="78"/>
                    <a:pt x="63" y="80"/>
                    <a:pt x="66" y="84"/>
                  </a:cubicBezTo>
                  <a:cubicBezTo>
                    <a:pt x="68" y="86"/>
                    <a:pt x="68" y="90"/>
                    <a:pt x="70" y="93"/>
                  </a:cubicBezTo>
                  <a:cubicBezTo>
                    <a:pt x="71" y="94"/>
                    <a:pt x="72" y="95"/>
                    <a:pt x="73" y="96"/>
                  </a:cubicBezTo>
                  <a:cubicBezTo>
                    <a:pt x="76" y="100"/>
                    <a:pt x="80" y="104"/>
                    <a:pt x="83" y="108"/>
                  </a:cubicBezTo>
                  <a:cubicBezTo>
                    <a:pt x="84" y="109"/>
                    <a:pt x="86" y="110"/>
                    <a:pt x="87" y="110"/>
                  </a:cubicBezTo>
                  <a:cubicBezTo>
                    <a:pt x="90" y="111"/>
                    <a:pt x="94" y="111"/>
                    <a:pt x="97" y="111"/>
                  </a:cubicBezTo>
                  <a:cubicBezTo>
                    <a:pt x="101" y="112"/>
                    <a:pt x="105" y="112"/>
                    <a:pt x="110" y="113"/>
                  </a:cubicBezTo>
                  <a:cubicBezTo>
                    <a:pt x="112" y="113"/>
                    <a:pt x="115" y="115"/>
                    <a:pt x="117" y="114"/>
                  </a:cubicBezTo>
                  <a:cubicBezTo>
                    <a:pt x="119" y="114"/>
                    <a:pt x="121" y="112"/>
                    <a:pt x="120" y="111"/>
                  </a:cubicBezTo>
                  <a:cubicBezTo>
                    <a:pt x="118" y="108"/>
                    <a:pt x="113" y="109"/>
                    <a:pt x="111" y="107"/>
                  </a:cubicBezTo>
                  <a:cubicBezTo>
                    <a:pt x="110" y="105"/>
                    <a:pt x="116" y="105"/>
                    <a:pt x="115" y="103"/>
                  </a:cubicBezTo>
                  <a:cubicBezTo>
                    <a:pt x="114" y="101"/>
                    <a:pt x="111" y="104"/>
                    <a:pt x="108" y="103"/>
                  </a:cubicBezTo>
                  <a:cubicBezTo>
                    <a:pt x="106" y="102"/>
                    <a:pt x="104" y="101"/>
                    <a:pt x="104" y="99"/>
                  </a:cubicBezTo>
                  <a:cubicBezTo>
                    <a:pt x="103" y="97"/>
                    <a:pt x="106" y="96"/>
                    <a:pt x="107" y="95"/>
                  </a:cubicBezTo>
                  <a:cubicBezTo>
                    <a:pt x="107" y="94"/>
                    <a:pt x="105" y="94"/>
                    <a:pt x="104" y="94"/>
                  </a:cubicBezTo>
                  <a:cubicBezTo>
                    <a:pt x="101" y="94"/>
                    <a:pt x="99" y="95"/>
                    <a:pt x="96" y="94"/>
                  </a:cubicBezTo>
                  <a:cubicBezTo>
                    <a:pt x="94" y="93"/>
                    <a:pt x="91" y="91"/>
                    <a:pt x="91" y="89"/>
                  </a:cubicBezTo>
                  <a:cubicBezTo>
                    <a:pt x="90" y="86"/>
                    <a:pt x="92" y="82"/>
                    <a:pt x="91" y="79"/>
                  </a:cubicBezTo>
                  <a:cubicBezTo>
                    <a:pt x="90" y="78"/>
                    <a:pt x="88" y="79"/>
                    <a:pt x="87" y="78"/>
                  </a:cubicBezTo>
                  <a:cubicBezTo>
                    <a:pt x="84" y="76"/>
                    <a:pt x="82" y="74"/>
                    <a:pt x="80" y="71"/>
                  </a:cubicBezTo>
                  <a:cubicBezTo>
                    <a:pt x="80" y="69"/>
                    <a:pt x="80" y="67"/>
                    <a:pt x="80" y="66"/>
                  </a:cubicBezTo>
                  <a:cubicBezTo>
                    <a:pt x="79" y="64"/>
                    <a:pt x="76" y="64"/>
                    <a:pt x="77" y="62"/>
                  </a:cubicBezTo>
                  <a:cubicBezTo>
                    <a:pt x="78" y="60"/>
                    <a:pt x="81" y="60"/>
                    <a:pt x="83" y="59"/>
                  </a:cubicBezTo>
                  <a:cubicBezTo>
                    <a:pt x="85" y="58"/>
                    <a:pt x="89" y="61"/>
                    <a:pt x="90" y="59"/>
                  </a:cubicBezTo>
                  <a:cubicBezTo>
                    <a:pt x="90" y="55"/>
                    <a:pt x="87" y="52"/>
                    <a:pt x="85" y="49"/>
                  </a:cubicBezTo>
                  <a:cubicBezTo>
                    <a:pt x="84" y="48"/>
                    <a:pt x="81" y="49"/>
                    <a:pt x="80" y="49"/>
                  </a:cubicBezTo>
                  <a:cubicBezTo>
                    <a:pt x="77" y="48"/>
                    <a:pt x="74" y="46"/>
                    <a:pt x="72" y="45"/>
                  </a:cubicBezTo>
                  <a:cubicBezTo>
                    <a:pt x="69" y="43"/>
                    <a:pt x="65" y="43"/>
                    <a:pt x="62" y="41"/>
                  </a:cubicBezTo>
                  <a:cubicBezTo>
                    <a:pt x="61" y="40"/>
                    <a:pt x="63" y="38"/>
                    <a:pt x="62" y="36"/>
                  </a:cubicBezTo>
                  <a:cubicBezTo>
                    <a:pt x="62" y="34"/>
                    <a:pt x="62" y="31"/>
                    <a:pt x="60" y="29"/>
                  </a:cubicBezTo>
                  <a:cubicBezTo>
                    <a:pt x="58" y="27"/>
                    <a:pt x="54" y="27"/>
                    <a:pt x="52" y="24"/>
                  </a:cubicBezTo>
                  <a:cubicBezTo>
                    <a:pt x="50" y="23"/>
                    <a:pt x="51" y="19"/>
                    <a:pt x="49" y="18"/>
                  </a:cubicBezTo>
                  <a:cubicBezTo>
                    <a:pt x="47" y="17"/>
                    <a:pt x="44" y="18"/>
                    <a:pt x="41" y="17"/>
                  </a:cubicBezTo>
                  <a:cubicBezTo>
                    <a:pt x="38" y="16"/>
                    <a:pt x="35" y="13"/>
                    <a:pt x="32" y="12"/>
                  </a:cubicBezTo>
                  <a:cubicBezTo>
                    <a:pt x="27" y="9"/>
                    <a:pt x="21" y="8"/>
                    <a:pt x="16" y="6"/>
                  </a:cubicBezTo>
                  <a:cubicBezTo>
                    <a:pt x="13" y="4"/>
                    <a:pt x="10" y="2"/>
                    <a:pt x="7" y="1"/>
                  </a:cubicBezTo>
                  <a:cubicBezTo>
                    <a:pt x="6" y="0"/>
                    <a:pt x="4" y="1"/>
                    <a:pt x="3" y="1"/>
                  </a:cubicBezTo>
                  <a:lnTo>
                    <a:pt x="3" y="54"/>
                  </a:lnTo>
                  <a:cubicBezTo>
                    <a:pt x="3" y="56"/>
                    <a:pt x="0" y="57"/>
                    <a:pt x="0" y="59"/>
                  </a:cubicBezTo>
                  <a:cubicBezTo>
                    <a:pt x="0" y="60"/>
                    <a:pt x="2" y="62"/>
                    <a:pt x="2" y="63"/>
                  </a:cubicBezTo>
                  <a:lnTo>
                    <a:pt x="0" y="95"/>
                  </a:ln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00" name="Freeform 3060">
              <a:extLst>
                <a:ext uri="{FF2B5EF4-FFF2-40B4-BE49-F238E27FC236}">
                  <a16:creationId xmlns:a16="http://schemas.microsoft.com/office/drawing/2014/main" id="{74D91D76-0FC4-D349-BAC8-A2ADF6F652B8}"/>
                </a:ext>
              </a:extLst>
            </p:cNvPr>
            <p:cNvSpPr>
              <a:spLocks noChangeAspect="1"/>
            </p:cNvSpPr>
            <p:nvPr/>
          </p:nvSpPr>
          <p:spPr bwMode="auto">
            <a:xfrm>
              <a:off x="7636256" y="4555207"/>
              <a:ext cx="16654" cy="9715"/>
            </a:xfrm>
            <a:custGeom>
              <a:avLst/>
              <a:gdLst>
                <a:gd name="T0" fmla="*/ 1 w 10"/>
                <a:gd name="T1" fmla="*/ 1 h 6"/>
                <a:gd name="T2" fmla="*/ 11 w 10"/>
                <a:gd name="T3" fmla="*/ 1 h 6"/>
                <a:gd name="T4" fmla="*/ 11 w 10"/>
                <a:gd name="T5" fmla="*/ 5 h 6"/>
                <a:gd name="T6" fmla="*/ 1 w 10"/>
                <a:gd name="T7" fmla="*/ 6 h 6"/>
                <a:gd name="T8" fmla="*/ 1 w 10"/>
                <a:gd name="T9" fmla="*/ 1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1"/>
                  </a:moveTo>
                  <a:cubicBezTo>
                    <a:pt x="3" y="0"/>
                    <a:pt x="6" y="1"/>
                    <a:pt x="9" y="1"/>
                  </a:cubicBezTo>
                  <a:cubicBezTo>
                    <a:pt x="9" y="2"/>
                    <a:pt x="10" y="3"/>
                    <a:pt x="9" y="4"/>
                  </a:cubicBezTo>
                  <a:cubicBezTo>
                    <a:pt x="7" y="5"/>
                    <a:pt x="4" y="6"/>
                    <a:pt x="1" y="5"/>
                  </a:cubicBezTo>
                  <a:cubicBezTo>
                    <a:pt x="0" y="5"/>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01" name="Freeform 3061">
              <a:extLst>
                <a:ext uri="{FF2B5EF4-FFF2-40B4-BE49-F238E27FC236}">
                  <a16:creationId xmlns:a16="http://schemas.microsoft.com/office/drawing/2014/main" id="{0B00B448-994A-884B-9128-C70B2E9D18C3}"/>
                </a:ext>
              </a:extLst>
            </p:cNvPr>
            <p:cNvSpPr>
              <a:spLocks noChangeAspect="1"/>
            </p:cNvSpPr>
            <p:nvPr/>
          </p:nvSpPr>
          <p:spPr bwMode="auto">
            <a:xfrm>
              <a:off x="7670953" y="4609331"/>
              <a:ext cx="86044" cy="52736"/>
            </a:xfrm>
            <a:custGeom>
              <a:avLst/>
              <a:gdLst>
                <a:gd name="T0" fmla="*/ 4 w 51"/>
                <a:gd name="T1" fmla="*/ 23 h 31"/>
                <a:gd name="T2" fmla="*/ 18 w 51"/>
                <a:gd name="T3" fmla="*/ 25 h 31"/>
                <a:gd name="T4" fmla="*/ 26 w 51"/>
                <a:gd name="T5" fmla="*/ 23 h 31"/>
                <a:gd name="T6" fmla="*/ 26 w 51"/>
                <a:gd name="T7" fmla="*/ 18 h 31"/>
                <a:gd name="T8" fmla="*/ 30 w 51"/>
                <a:gd name="T9" fmla="*/ 23 h 31"/>
                <a:gd name="T10" fmla="*/ 39 w 51"/>
                <a:gd name="T11" fmla="*/ 22 h 31"/>
                <a:gd name="T12" fmla="*/ 44 w 51"/>
                <a:gd name="T13" fmla="*/ 13 h 31"/>
                <a:gd name="T14" fmla="*/ 51 w 51"/>
                <a:gd name="T15" fmla="*/ 13 h 31"/>
                <a:gd name="T16" fmla="*/ 50 w 51"/>
                <a:gd name="T17" fmla="*/ 4 h 31"/>
                <a:gd name="T18" fmla="*/ 56 w 51"/>
                <a:gd name="T19" fmla="*/ 2 h 31"/>
                <a:gd name="T20" fmla="*/ 61 w 51"/>
                <a:gd name="T21" fmla="*/ 1 h 31"/>
                <a:gd name="T22" fmla="*/ 61 w 51"/>
                <a:gd name="T23" fmla="*/ 11 h 31"/>
                <a:gd name="T24" fmla="*/ 57 w 51"/>
                <a:gd name="T25" fmla="*/ 15 h 31"/>
                <a:gd name="T26" fmla="*/ 57 w 51"/>
                <a:gd name="T27" fmla="*/ 21 h 31"/>
                <a:gd name="T28" fmla="*/ 51 w 51"/>
                <a:gd name="T29" fmla="*/ 27 h 31"/>
                <a:gd name="T30" fmla="*/ 47 w 51"/>
                <a:gd name="T31" fmla="*/ 27 h 31"/>
                <a:gd name="T32" fmla="*/ 43 w 51"/>
                <a:gd name="T33" fmla="*/ 32 h 31"/>
                <a:gd name="T34" fmla="*/ 27 w 51"/>
                <a:gd name="T35" fmla="*/ 37 h 31"/>
                <a:gd name="T36" fmla="*/ 16 w 51"/>
                <a:gd name="T37" fmla="*/ 37 h 31"/>
                <a:gd name="T38" fmla="*/ 2 w 51"/>
                <a:gd name="T39" fmla="*/ 29 h 31"/>
                <a:gd name="T40" fmla="*/ 1 w 51"/>
                <a:gd name="T41" fmla="*/ 26 h 31"/>
                <a:gd name="T42" fmla="*/ 4 w 51"/>
                <a:gd name="T43" fmla="*/ 23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1"/>
                <a:gd name="T68" fmla="*/ 51 w 5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1">
                  <a:moveTo>
                    <a:pt x="3" y="19"/>
                  </a:moveTo>
                  <a:cubicBezTo>
                    <a:pt x="7" y="19"/>
                    <a:pt x="11" y="20"/>
                    <a:pt x="15" y="20"/>
                  </a:cubicBezTo>
                  <a:cubicBezTo>
                    <a:pt x="17" y="20"/>
                    <a:pt x="19" y="20"/>
                    <a:pt x="21" y="19"/>
                  </a:cubicBezTo>
                  <a:cubicBezTo>
                    <a:pt x="21" y="18"/>
                    <a:pt x="20" y="15"/>
                    <a:pt x="21" y="15"/>
                  </a:cubicBezTo>
                  <a:cubicBezTo>
                    <a:pt x="23" y="16"/>
                    <a:pt x="23" y="19"/>
                    <a:pt x="25" y="19"/>
                  </a:cubicBezTo>
                  <a:cubicBezTo>
                    <a:pt x="28" y="20"/>
                    <a:pt x="30" y="19"/>
                    <a:pt x="32" y="18"/>
                  </a:cubicBezTo>
                  <a:cubicBezTo>
                    <a:pt x="35" y="16"/>
                    <a:pt x="34" y="13"/>
                    <a:pt x="36" y="11"/>
                  </a:cubicBezTo>
                  <a:cubicBezTo>
                    <a:pt x="38" y="10"/>
                    <a:pt x="41" y="12"/>
                    <a:pt x="42" y="11"/>
                  </a:cubicBezTo>
                  <a:cubicBezTo>
                    <a:pt x="43" y="8"/>
                    <a:pt x="39" y="5"/>
                    <a:pt x="41" y="3"/>
                  </a:cubicBezTo>
                  <a:cubicBezTo>
                    <a:pt x="41" y="2"/>
                    <a:pt x="44" y="3"/>
                    <a:pt x="46" y="2"/>
                  </a:cubicBezTo>
                  <a:cubicBezTo>
                    <a:pt x="47" y="2"/>
                    <a:pt x="49" y="0"/>
                    <a:pt x="50" y="1"/>
                  </a:cubicBezTo>
                  <a:cubicBezTo>
                    <a:pt x="51" y="3"/>
                    <a:pt x="50" y="6"/>
                    <a:pt x="50" y="9"/>
                  </a:cubicBezTo>
                  <a:cubicBezTo>
                    <a:pt x="49" y="10"/>
                    <a:pt x="47" y="11"/>
                    <a:pt x="47" y="12"/>
                  </a:cubicBezTo>
                  <a:cubicBezTo>
                    <a:pt x="46" y="14"/>
                    <a:pt x="48" y="16"/>
                    <a:pt x="47" y="17"/>
                  </a:cubicBezTo>
                  <a:cubicBezTo>
                    <a:pt x="46" y="19"/>
                    <a:pt x="44" y="21"/>
                    <a:pt x="42" y="22"/>
                  </a:cubicBezTo>
                  <a:cubicBezTo>
                    <a:pt x="41" y="23"/>
                    <a:pt x="40" y="21"/>
                    <a:pt x="39" y="22"/>
                  </a:cubicBezTo>
                  <a:cubicBezTo>
                    <a:pt x="38" y="23"/>
                    <a:pt x="37" y="25"/>
                    <a:pt x="35" y="26"/>
                  </a:cubicBezTo>
                  <a:cubicBezTo>
                    <a:pt x="31" y="28"/>
                    <a:pt x="27" y="29"/>
                    <a:pt x="22" y="30"/>
                  </a:cubicBezTo>
                  <a:cubicBezTo>
                    <a:pt x="19" y="31"/>
                    <a:pt x="16" y="31"/>
                    <a:pt x="13" y="30"/>
                  </a:cubicBezTo>
                  <a:cubicBezTo>
                    <a:pt x="9" y="29"/>
                    <a:pt x="5" y="26"/>
                    <a:pt x="2" y="24"/>
                  </a:cubicBezTo>
                  <a:cubicBezTo>
                    <a:pt x="1" y="23"/>
                    <a:pt x="0" y="22"/>
                    <a:pt x="1" y="21"/>
                  </a:cubicBezTo>
                  <a:cubicBezTo>
                    <a:pt x="1" y="20"/>
                    <a:pt x="2" y="19"/>
                    <a:pt x="3" y="1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02" name="Freeform 3062">
              <a:extLst>
                <a:ext uri="{FF2B5EF4-FFF2-40B4-BE49-F238E27FC236}">
                  <a16:creationId xmlns:a16="http://schemas.microsoft.com/office/drawing/2014/main" id="{901FDBD5-C4C8-014E-AACE-45FED93EF140}"/>
                </a:ext>
              </a:extLst>
            </p:cNvPr>
            <p:cNvSpPr>
              <a:spLocks noChangeAspect="1"/>
            </p:cNvSpPr>
            <p:nvPr/>
          </p:nvSpPr>
          <p:spPr bwMode="auto">
            <a:xfrm>
              <a:off x="7723689" y="4567698"/>
              <a:ext cx="47185" cy="58288"/>
            </a:xfrm>
            <a:custGeom>
              <a:avLst/>
              <a:gdLst>
                <a:gd name="T0" fmla="*/ 34 w 29"/>
                <a:gd name="T1" fmla="*/ 35 h 35"/>
                <a:gd name="T2" fmla="*/ 32 w 29"/>
                <a:gd name="T3" fmla="*/ 42 h 35"/>
                <a:gd name="T4" fmla="*/ 28 w 29"/>
                <a:gd name="T5" fmla="*/ 41 h 35"/>
                <a:gd name="T6" fmla="*/ 27 w 29"/>
                <a:gd name="T7" fmla="*/ 30 h 35"/>
                <a:gd name="T8" fmla="*/ 20 w 29"/>
                <a:gd name="T9" fmla="*/ 20 h 35"/>
                <a:gd name="T10" fmla="*/ 11 w 29"/>
                <a:gd name="T11" fmla="*/ 13 h 35"/>
                <a:gd name="T12" fmla="*/ 1 w 29"/>
                <a:gd name="T13" fmla="*/ 4 h 35"/>
                <a:gd name="T14" fmla="*/ 2 w 29"/>
                <a:gd name="T15" fmla="*/ 1 h 35"/>
                <a:gd name="T16" fmla="*/ 13 w 29"/>
                <a:gd name="T17" fmla="*/ 10 h 35"/>
                <a:gd name="T18" fmla="*/ 20 w 29"/>
                <a:gd name="T19" fmla="*/ 17 h 35"/>
                <a:gd name="T20" fmla="*/ 26 w 29"/>
                <a:gd name="T21" fmla="*/ 26 h 35"/>
                <a:gd name="T22" fmla="*/ 30 w 29"/>
                <a:gd name="T23" fmla="*/ 28 h 35"/>
                <a:gd name="T24" fmla="*/ 34 w 29"/>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5"/>
                <a:gd name="T41" fmla="*/ 29 w 2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5">
                  <a:moveTo>
                    <a:pt x="29" y="29"/>
                  </a:moveTo>
                  <a:cubicBezTo>
                    <a:pt x="29" y="31"/>
                    <a:pt x="28" y="33"/>
                    <a:pt x="27" y="35"/>
                  </a:cubicBezTo>
                  <a:cubicBezTo>
                    <a:pt x="26" y="35"/>
                    <a:pt x="24" y="34"/>
                    <a:pt x="24" y="34"/>
                  </a:cubicBezTo>
                  <a:cubicBezTo>
                    <a:pt x="23" y="31"/>
                    <a:pt x="24" y="28"/>
                    <a:pt x="23" y="25"/>
                  </a:cubicBezTo>
                  <a:cubicBezTo>
                    <a:pt x="22" y="22"/>
                    <a:pt x="19" y="19"/>
                    <a:pt x="17" y="17"/>
                  </a:cubicBezTo>
                  <a:cubicBezTo>
                    <a:pt x="15" y="14"/>
                    <a:pt x="12" y="13"/>
                    <a:pt x="9" y="11"/>
                  </a:cubicBezTo>
                  <a:cubicBezTo>
                    <a:pt x="6" y="8"/>
                    <a:pt x="3" y="6"/>
                    <a:pt x="1" y="3"/>
                  </a:cubicBezTo>
                  <a:cubicBezTo>
                    <a:pt x="0" y="2"/>
                    <a:pt x="1" y="0"/>
                    <a:pt x="2" y="1"/>
                  </a:cubicBezTo>
                  <a:cubicBezTo>
                    <a:pt x="5" y="2"/>
                    <a:pt x="8" y="5"/>
                    <a:pt x="11" y="8"/>
                  </a:cubicBezTo>
                  <a:cubicBezTo>
                    <a:pt x="13" y="10"/>
                    <a:pt x="15" y="11"/>
                    <a:pt x="17" y="14"/>
                  </a:cubicBezTo>
                  <a:cubicBezTo>
                    <a:pt x="19" y="16"/>
                    <a:pt x="20" y="19"/>
                    <a:pt x="22" y="22"/>
                  </a:cubicBezTo>
                  <a:cubicBezTo>
                    <a:pt x="23" y="23"/>
                    <a:pt x="25" y="22"/>
                    <a:pt x="26" y="23"/>
                  </a:cubicBezTo>
                  <a:cubicBezTo>
                    <a:pt x="27" y="25"/>
                    <a:pt x="29" y="27"/>
                    <a:pt x="29" y="2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03" name="Freeform 3063">
              <a:extLst>
                <a:ext uri="{FF2B5EF4-FFF2-40B4-BE49-F238E27FC236}">
                  <a16:creationId xmlns:a16="http://schemas.microsoft.com/office/drawing/2014/main" id="{BE2466B2-9F97-BC46-A1AA-430066F515F9}"/>
                </a:ext>
              </a:extLst>
            </p:cNvPr>
            <p:cNvSpPr>
              <a:spLocks noChangeAspect="1"/>
            </p:cNvSpPr>
            <p:nvPr/>
          </p:nvSpPr>
          <p:spPr bwMode="auto">
            <a:xfrm>
              <a:off x="7804181" y="4641248"/>
              <a:ext cx="24980" cy="33307"/>
            </a:xfrm>
            <a:custGeom>
              <a:avLst/>
              <a:gdLst>
                <a:gd name="T0" fmla="*/ 1 w 15"/>
                <a:gd name="T1" fmla="*/ 2 h 20"/>
                <a:gd name="T2" fmla="*/ 1 w 15"/>
                <a:gd name="T3" fmla="*/ 8 h 20"/>
                <a:gd name="T4" fmla="*/ 7 w 15"/>
                <a:gd name="T5" fmla="*/ 16 h 20"/>
                <a:gd name="T6" fmla="*/ 7 w 15"/>
                <a:gd name="T7" fmla="*/ 22 h 20"/>
                <a:gd name="T8" fmla="*/ 14 w 15"/>
                <a:gd name="T9" fmla="*/ 23 h 20"/>
                <a:gd name="T10" fmla="*/ 17 w 15"/>
                <a:gd name="T11" fmla="*/ 17 h 20"/>
                <a:gd name="T12" fmla="*/ 10 w 15"/>
                <a:gd name="T13" fmla="*/ 11 h 20"/>
                <a:gd name="T14" fmla="*/ 6 w 15"/>
                <a:gd name="T15" fmla="*/ 5 h 20"/>
                <a:gd name="T16" fmla="*/ 1 w 15"/>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1" y="2"/>
                  </a:moveTo>
                  <a:cubicBezTo>
                    <a:pt x="0" y="3"/>
                    <a:pt x="0" y="6"/>
                    <a:pt x="1" y="7"/>
                  </a:cubicBezTo>
                  <a:cubicBezTo>
                    <a:pt x="2" y="10"/>
                    <a:pt x="5" y="11"/>
                    <a:pt x="6" y="13"/>
                  </a:cubicBezTo>
                  <a:cubicBezTo>
                    <a:pt x="7" y="15"/>
                    <a:pt x="5" y="17"/>
                    <a:pt x="6" y="18"/>
                  </a:cubicBezTo>
                  <a:cubicBezTo>
                    <a:pt x="7" y="20"/>
                    <a:pt x="10" y="20"/>
                    <a:pt x="12" y="19"/>
                  </a:cubicBezTo>
                  <a:cubicBezTo>
                    <a:pt x="14" y="18"/>
                    <a:pt x="15" y="15"/>
                    <a:pt x="14" y="14"/>
                  </a:cubicBezTo>
                  <a:cubicBezTo>
                    <a:pt x="13" y="11"/>
                    <a:pt x="10" y="10"/>
                    <a:pt x="8" y="9"/>
                  </a:cubicBezTo>
                  <a:cubicBezTo>
                    <a:pt x="7" y="7"/>
                    <a:pt x="6" y="5"/>
                    <a:pt x="5" y="4"/>
                  </a:cubicBezTo>
                  <a:cubicBezTo>
                    <a:pt x="5" y="4"/>
                    <a:pt x="2" y="0"/>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04" name="Freeform 3064">
              <a:extLst>
                <a:ext uri="{FF2B5EF4-FFF2-40B4-BE49-F238E27FC236}">
                  <a16:creationId xmlns:a16="http://schemas.microsoft.com/office/drawing/2014/main" id="{E4E0AA83-3290-B14F-AC86-D698271AAD4D}"/>
                </a:ext>
              </a:extLst>
            </p:cNvPr>
            <p:cNvSpPr>
              <a:spLocks noChangeAspect="1"/>
            </p:cNvSpPr>
            <p:nvPr/>
          </p:nvSpPr>
          <p:spPr bwMode="auto">
            <a:xfrm>
              <a:off x="7840264" y="4671782"/>
              <a:ext cx="19429" cy="19429"/>
            </a:xfrm>
            <a:custGeom>
              <a:avLst/>
              <a:gdLst>
                <a:gd name="T0" fmla="*/ 2 w 12"/>
                <a:gd name="T1" fmla="*/ 0 h 12"/>
                <a:gd name="T2" fmla="*/ 1 w 12"/>
                <a:gd name="T3" fmla="*/ 1 h 12"/>
                <a:gd name="T4" fmla="*/ 7 w 12"/>
                <a:gd name="T5" fmla="*/ 11 h 12"/>
                <a:gd name="T6" fmla="*/ 13 w 12"/>
                <a:gd name="T7" fmla="*/ 13 h 12"/>
                <a:gd name="T8" fmla="*/ 11 w 12"/>
                <a:gd name="T9" fmla="*/ 6 h 12"/>
                <a:gd name="T10" fmla="*/ 2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2" y="0"/>
                  </a:moveTo>
                  <a:cubicBezTo>
                    <a:pt x="2" y="0"/>
                    <a:pt x="0" y="1"/>
                    <a:pt x="1" y="1"/>
                  </a:cubicBezTo>
                  <a:cubicBezTo>
                    <a:pt x="2" y="4"/>
                    <a:pt x="4" y="7"/>
                    <a:pt x="6" y="9"/>
                  </a:cubicBezTo>
                  <a:cubicBezTo>
                    <a:pt x="7" y="10"/>
                    <a:pt x="10" y="12"/>
                    <a:pt x="11" y="11"/>
                  </a:cubicBezTo>
                  <a:cubicBezTo>
                    <a:pt x="12" y="9"/>
                    <a:pt x="11" y="6"/>
                    <a:pt x="9" y="5"/>
                  </a:cubicBezTo>
                  <a:cubicBezTo>
                    <a:pt x="7" y="3"/>
                    <a:pt x="5" y="1"/>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05" name="Freeform 3065">
              <a:extLst>
                <a:ext uri="{FF2B5EF4-FFF2-40B4-BE49-F238E27FC236}">
                  <a16:creationId xmlns:a16="http://schemas.microsoft.com/office/drawing/2014/main" id="{373F0A34-F6E7-3E47-A94E-C0ADD17EBF2C}"/>
                </a:ext>
              </a:extLst>
            </p:cNvPr>
            <p:cNvSpPr>
              <a:spLocks noChangeAspect="1"/>
            </p:cNvSpPr>
            <p:nvPr/>
          </p:nvSpPr>
          <p:spPr bwMode="auto">
            <a:xfrm>
              <a:off x="7880509" y="4695374"/>
              <a:ext cx="30532" cy="20817"/>
            </a:xfrm>
            <a:custGeom>
              <a:avLst/>
              <a:gdLst>
                <a:gd name="T0" fmla="*/ 3 w 19"/>
                <a:gd name="T1" fmla="*/ 0 h 13"/>
                <a:gd name="T2" fmla="*/ 0 w 19"/>
                <a:gd name="T3" fmla="*/ 1 h 13"/>
                <a:gd name="T4" fmla="*/ 3 w 19"/>
                <a:gd name="T5" fmla="*/ 7 h 13"/>
                <a:gd name="T6" fmla="*/ 13 w 19"/>
                <a:gd name="T7" fmla="*/ 13 h 13"/>
                <a:gd name="T8" fmla="*/ 20 w 19"/>
                <a:gd name="T9" fmla="*/ 15 h 13"/>
                <a:gd name="T10" fmla="*/ 21 w 19"/>
                <a:gd name="T11" fmla="*/ 12 h 13"/>
                <a:gd name="T12" fmla="*/ 15 w 19"/>
                <a:gd name="T13" fmla="*/ 7 h 13"/>
                <a:gd name="T14" fmla="*/ 7 w 19"/>
                <a:gd name="T15" fmla="*/ 5 h 13"/>
                <a:gd name="T16" fmla="*/ 3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3" y="0"/>
                  </a:moveTo>
                  <a:cubicBezTo>
                    <a:pt x="2" y="0"/>
                    <a:pt x="0" y="0"/>
                    <a:pt x="0" y="1"/>
                  </a:cubicBezTo>
                  <a:cubicBezTo>
                    <a:pt x="0" y="3"/>
                    <a:pt x="2" y="4"/>
                    <a:pt x="3" y="6"/>
                  </a:cubicBezTo>
                  <a:cubicBezTo>
                    <a:pt x="6" y="8"/>
                    <a:pt x="8" y="9"/>
                    <a:pt x="11" y="11"/>
                  </a:cubicBezTo>
                  <a:cubicBezTo>
                    <a:pt x="13" y="12"/>
                    <a:pt x="15" y="13"/>
                    <a:pt x="17" y="13"/>
                  </a:cubicBezTo>
                  <a:cubicBezTo>
                    <a:pt x="18" y="13"/>
                    <a:pt x="19" y="11"/>
                    <a:pt x="18" y="10"/>
                  </a:cubicBezTo>
                  <a:cubicBezTo>
                    <a:pt x="17" y="8"/>
                    <a:pt x="15" y="7"/>
                    <a:pt x="13" y="6"/>
                  </a:cubicBezTo>
                  <a:cubicBezTo>
                    <a:pt x="11" y="5"/>
                    <a:pt x="8" y="5"/>
                    <a:pt x="6" y="4"/>
                  </a:cubicBezTo>
                  <a:cubicBezTo>
                    <a:pt x="5" y="3"/>
                    <a:pt x="4" y="1"/>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06" name="Freeform 3066">
              <a:extLst>
                <a:ext uri="{FF2B5EF4-FFF2-40B4-BE49-F238E27FC236}">
                  <a16:creationId xmlns:a16="http://schemas.microsoft.com/office/drawing/2014/main" id="{14765834-FAC2-164B-A37A-8D597FFED02A}"/>
                </a:ext>
              </a:extLst>
            </p:cNvPr>
            <p:cNvSpPr>
              <a:spLocks noChangeAspect="1"/>
            </p:cNvSpPr>
            <p:nvPr/>
          </p:nvSpPr>
          <p:spPr bwMode="auto">
            <a:xfrm>
              <a:off x="7924919" y="4710638"/>
              <a:ext cx="18042" cy="34695"/>
            </a:xfrm>
            <a:custGeom>
              <a:avLst/>
              <a:gdLst>
                <a:gd name="T0" fmla="*/ 5 w 11"/>
                <a:gd name="T1" fmla="*/ 1 h 21"/>
                <a:gd name="T2" fmla="*/ 1 w 11"/>
                <a:gd name="T3" fmla="*/ 1 h 21"/>
                <a:gd name="T4" fmla="*/ 2 w 11"/>
                <a:gd name="T5" fmla="*/ 6 h 21"/>
                <a:gd name="T6" fmla="*/ 4 w 11"/>
                <a:gd name="T7" fmla="*/ 15 h 21"/>
                <a:gd name="T8" fmla="*/ 11 w 11"/>
                <a:gd name="T9" fmla="*/ 25 h 21"/>
                <a:gd name="T10" fmla="*/ 11 w 11"/>
                <a:gd name="T11" fmla="*/ 17 h 21"/>
                <a:gd name="T12" fmla="*/ 6 w 11"/>
                <a:gd name="T13" fmla="*/ 10 h 21"/>
                <a:gd name="T14" fmla="*/ 6 w 11"/>
                <a:gd name="T15" fmla="*/ 5 h 21"/>
                <a:gd name="T16" fmla="*/ 5 w 1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1"/>
                <a:gd name="T29" fmla="*/ 11 w 1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1">
                  <a:moveTo>
                    <a:pt x="4" y="1"/>
                  </a:moveTo>
                  <a:cubicBezTo>
                    <a:pt x="3" y="0"/>
                    <a:pt x="1" y="0"/>
                    <a:pt x="1" y="1"/>
                  </a:cubicBezTo>
                  <a:cubicBezTo>
                    <a:pt x="0" y="2"/>
                    <a:pt x="2" y="4"/>
                    <a:pt x="2" y="5"/>
                  </a:cubicBezTo>
                  <a:cubicBezTo>
                    <a:pt x="2" y="8"/>
                    <a:pt x="2" y="11"/>
                    <a:pt x="3" y="13"/>
                  </a:cubicBezTo>
                  <a:cubicBezTo>
                    <a:pt x="4" y="16"/>
                    <a:pt x="6" y="20"/>
                    <a:pt x="9" y="21"/>
                  </a:cubicBezTo>
                  <a:cubicBezTo>
                    <a:pt x="11" y="21"/>
                    <a:pt x="10" y="16"/>
                    <a:pt x="9" y="14"/>
                  </a:cubicBezTo>
                  <a:cubicBezTo>
                    <a:pt x="9" y="12"/>
                    <a:pt x="6" y="10"/>
                    <a:pt x="5" y="8"/>
                  </a:cubicBezTo>
                  <a:cubicBezTo>
                    <a:pt x="5" y="6"/>
                    <a:pt x="6" y="5"/>
                    <a:pt x="5" y="4"/>
                  </a:cubicBezTo>
                  <a:cubicBezTo>
                    <a:pt x="5" y="3"/>
                    <a:pt x="5" y="1"/>
                    <a:pt x="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07" name="Freeform 3067">
              <a:extLst>
                <a:ext uri="{FF2B5EF4-FFF2-40B4-BE49-F238E27FC236}">
                  <a16:creationId xmlns:a16="http://schemas.microsoft.com/office/drawing/2014/main" id="{574804E7-328D-4740-80B3-557AB8A97417}"/>
                </a:ext>
              </a:extLst>
            </p:cNvPr>
            <p:cNvSpPr>
              <a:spLocks noChangeAspect="1"/>
            </p:cNvSpPr>
            <p:nvPr/>
          </p:nvSpPr>
          <p:spPr bwMode="auto">
            <a:xfrm>
              <a:off x="7938797" y="4760600"/>
              <a:ext cx="20817" cy="13878"/>
            </a:xfrm>
            <a:custGeom>
              <a:avLst/>
              <a:gdLst>
                <a:gd name="T0" fmla="*/ 3 w 13"/>
                <a:gd name="T1" fmla="*/ 0 h 9"/>
                <a:gd name="T2" fmla="*/ 0 w 13"/>
                <a:gd name="T3" fmla="*/ 2 h 9"/>
                <a:gd name="T4" fmla="*/ 3 w 13"/>
                <a:gd name="T5" fmla="*/ 4 h 9"/>
                <a:gd name="T6" fmla="*/ 8 w 13"/>
                <a:gd name="T7" fmla="*/ 9 h 9"/>
                <a:gd name="T8" fmla="*/ 13 w 13"/>
                <a:gd name="T9" fmla="*/ 10 h 9"/>
                <a:gd name="T10" fmla="*/ 15 w 13"/>
                <a:gd name="T11" fmla="*/ 8 h 9"/>
                <a:gd name="T12" fmla="*/ 13 w 13"/>
                <a:gd name="T13" fmla="*/ 4 h 9"/>
                <a:gd name="T14" fmla="*/ 7 w 13"/>
                <a:gd name="T15" fmla="*/ 2 h 9"/>
                <a:gd name="T16" fmla="*/ 3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3" y="0"/>
                  </a:moveTo>
                  <a:cubicBezTo>
                    <a:pt x="2" y="0"/>
                    <a:pt x="0" y="1"/>
                    <a:pt x="0" y="2"/>
                  </a:cubicBezTo>
                  <a:cubicBezTo>
                    <a:pt x="0" y="3"/>
                    <a:pt x="2" y="3"/>
                    <a:pt x="3" y="4"/>
                  </a:cubicBezTo>
                  <a:cubicBezTo>
                    <a:pt x="5" y="5"/>
                    <a:pt x="6" y="7"/>
                    <a:pt x="7" y="8"/>
                  </a:cubicBezTo>
                  <a:cubicBezTo>
                    <a:pt x="9" y="9"/>
                    <a:pt x="10" y="9"/>
                    <a:pt x="11" y="9"/>
                  </a:cubicBezTo>
                  <a:cubicBezTo>
                    <a:pt x="12" y="9"/>
                    <a:pt x="13" y="8"/>
                    <a:pt x="13" y="7"/>
                  </a:cubicBezTo>
                  <a:cubicBezTo>
                    <a:pt x="13" y="6"/>
                    <a:pt x="12" y="5"/>
                    <a:pt x="11" y="4"/>
                  </a:cubicBezTo>
                  <a:cubicBezTo>
                    <a:pt x="9" y="3"/>
                    <a:pt x="8" y="3"/>
                    <a:pt x="6" y="2"/>
                  </a:cubicBezTo>
                  <a:cubicBezTo>
                    <a:pt x="5" y="1"/>
                    <a:pt x="4"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08" name="Freeform 3068">
              <a:extLst>
                <a:ext uri="{FF2B5EF4-FFF2-40B4-BE49-F238E27FC236}">
                  <a16:creationId xmlns:a16="http://schemas.microsoft.com/office/drawing/2014/main" id="{38E7734C-5D98-7549-ABF9-63790B19B7F2}"/>
                </a:ext>
              </a:extLst>
            </p:cNvPr>
            <p:cNvSpPr>
              <a:spLocks noChangeAspect="1"/>
            </p:cNvSpPr>
            <p:nvPr/>
          </p:nvSpPr>
          <p:spPr bwMode="auto">
            <a:xfrm>
              <a:off x="7852753" y="4703700"/>
              <a:ext cx="13878" cy="12491"/>
            </a:xfrm>
            <a:custGeom>
              <a:avLst/>
              <a:gdLst>
                <a:gd name="T0" fmla="*/ 7 w 8"/>
                <a:gd name="T1" fmla="*/ 1 h 8"/>
                <a:gd name="T2" fmla="*/ 4 w 8"/>
                <a:gd name="T3" fmla="*/ 1 h 8"/>
                <a:gd name="T4" fmla="*/ 1 w 8"/>
                <a:gd name="T5" fmla="*/ 6 h 8"/>
                <a:gd name="T6" fmla="*/ 7 w 8"/>
                <a:gd name="T7" fmla="*/ 9 h 8"/>
                <a:gd name="T8" fmla="*/ 10 w 8"/>
                <a:gd name="T9" fmla="*/ 8 h 8"/>
                <a:gd name="T10" fmla="*/ 7 w 8"/>
                <a:gd name="T11" fmla="*/ 3 h 8"/>
                <a:gd name="T12" fmla="*/ 7 w 8"/>
                <a:gd name="T13" fmla="*/ 1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6" y="1"/>
                  </a:moveTo>
                  <a:cubicBezTo>
                    <a:pt x="5" y="0"/>
                    <a:pt x="4" y="0"/>
                    <a:pt x="3" y="1"/>
                  </a:cubicBezTo>
                  <a:cubicBezTo>
                    <a:pt x="2" y="2"/>
                    <a:pt x="0" y="4"/>
                    <a:pt x="1" y="5"/>
                  </a:cubicBezTo>
                  <a:cubicBezTo>
                    <a:pt x="1" y="7"/>
                    <a:pt x="4" y="7"/>
                    <a:pt x="6" y="8"/>
                  </a:cubicBezTo>
                  <a:cubicBezTo>
                    <a:pt x="6" y="8"/>
                    <a:pt x="8" y="8"/>
                    <a:pt x="8" y="7"/>
                  </a:cubicBezTo>
                  <a:cubicBezTo>
                    <a:pt x="8" y="6"/>
                    <a:pt x="6" y="5"/>
                    <a:pt x="6" y="3"/>
                  </a:cubicBezTo>
                  <a:cubicBezTo>
                    <a:pt x="6" y="3"/>
                    <a:pt x="6" y="1"/>
                    <a:pt x="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09" name="Freeform 3069">
              <a:extLst>
                <a:ext uri="{FF2B5EF4-FFF2-40B4-BE49-F238E27FC236}">
                  <a16:creationId xmlns:a16="http://schemas.microsoft.com/office/drawing/2014/main" id="{59E92C36-F3CC-9B46-8EC1-4590D59B8C89}"/>
                </a:ext>
              </a:extLst>
            </p:cNvPr>
            <p:cNvSpPr>
              <a:spLocks noChangeAspect="1"/>
            </p:cNvSpPr>
            <p:nvPr/>
          </p:nvSpPr>
          <p:spPr bwMode="auto">
            <a:xfrm>
              <a:off x="7902713" y="4738397"/>
              <a:ext cx="27756" cy="15266"/>
            </a:xfrm>
            <a:custGeom>
              <a:avLst/>
              <a:gdLst>
                <a:gd name="T0" fmla="*/ 4 w 16"/>
                <a:gd name="T1" fmla="*/ 0 h 9"/>
                <a:gd name="T2" fmla="*/ 0 w 16"/>
                <a:gd name="T3" fmla="*/ 1 h 9"/>
                <a:gd name="T4" fmla="*/ 1 w 16"/>
                <a:gd name="T5" fmla="*/ 7 h 9"/>
                <a:gd name="T6" fmla="*/ 14 w 16"/>
                <a:gd name="T7" fmla="*/ 10 h 9"/>
                <a:gd name="T8" fmla="*/ 19 w 16"/>
                <a:gd name="T9" fmla="*/ 10 h 9"/>
                <a:gd name="T10" fmla="*/ 17 w 16"/>
                <a:gd name="T11" fmla="*/ 6 h 9"/>
                <a:gd name="T12" fmla="*/ 14 w 16"/>
                <a:gd name="T13" fmla="*/ 1 h 9"/>
                <a:gd name="T14" fmla="*/ 7 w 16"/>
                <a:gd name="T15" fmla="*/ 1 h 9"/>
                <a:gd name="T16" fmla="*/ 4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
                <a:gd name="T29" fmla="*/ 16 w 1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
                  <a:moveTo>
                    <a:pt x="3" y="0"/>
                  </a:moveTo>
                  <a:cubicBezTo>
                    <a:pt x="2" y="0"/>
                    <a:pt x="1" y="0"/>
                    <a:pt x="0" y="1"/>
                  </a:cubicBezTo>
                  <a:cubicBezTo>
                    <a:pt x="0" y="2"/>
                    <a:pt x="0" y="5"/>
                    <a:pt x="1" y="6"/>
                  </a:cubicBezTo>
                  <a:cubicBezTo>
                    <a:pt x="4" y="8"/>
                    <a:pt x="7" y="7"/>
                    <a:pt x="11" y="8"/>
                  </a:cubicBezTo>
                  <a:cubicBezTo>
                    <a:pt x="12" y="8"/>
                    <a:pt x="14" y="9"/>
                    <a:pt x="15" y="8"/>
                  </a:cubicBezTo>
                  <a:cubicBezTo>
                    <a:pt x="16" y="8"/>
                    <a:pt x="15" y="6"/>
                    <a:pt x="14" y="5"/>
                  </a:cubicBezTo>
                  <a:cubicBezTo>
                    <a:pt x="13" y="4"/>
                    <a:pt x="12" y="2"/>
                    <a:pt x="11" y="1"/>
                  </a:cubicBezTo>
                  <a:cubicBezTo>
                    <a:pt x="9" y="0"/>
                    <a:pt x="8" y="1"/>
                    <a:pt x="6" y="1"/>
                  </a:cubicBezTo>
                  <a:cubicBezTo>
                    <a:pt x="5" y="1"/>
                    <a:pt x="4"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10" name="Freeform 3070">
              <a:extLst>
                <a:ext uri="{FF2B5EF4-FFF2-40B4-BE49-F238E27FC236}">
                  <a16:creationId xmlns:a16="http://schemas.microsoft.com/office/drawing/2014/main" id="{02F3525C-0AE3-8A4C-99EE-E83FD07188A8}"/>
                </a:ext>
              </a:extLst>
            </p:cNvPr>
            <p:cNvSpPr>
              <a:spLocks noChangeAspect="1"/>
            </p:cNvSpPr>
            <p:nvPr/>
          </p:nvSpPr>
          <p:spPr bwMode="auto">
            <a:xfrm>
              <a:off x="7905490" y="4793906"/>
              <a:ext cx="18042" cy="5551"/>
            </a:xfrm>
            <a:custGeom>
              <a:avLst/>
              <a:gdLst>
                <a:gd name="T0" fmla="*/ 2 w 11"/>
                <a:gd name="T1" fmla="*/ 0 h 4"/>
                <a:gd name="T2" fmla="*/ 1 w 11"/>
                <a:gd name="T3" fmla="*/ 2 h 4"/>
                <a:gd name="T4" fmla="*/ 12 w 11"/>
                <a:gd name="T5" fmla="*/ 4 h 4"/>
                <a:gd name="T6" fmla="*/ 12 w 11"/>
                <a:gd name="T7" fmla="*/ 2 h 4"/>
                <a:gd name="T8" fmla="*/ 2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2" y="0"/>
                  </a:moveTo>
                  <a:cubicBezTo>
                    <a:pt x="1" y="0"/>
                    <a:pt x="0" y="2"/>
                    <a:pt x="1" y="2"/>
                  </a:cubicBezTo>
                  <a:cubicBezTo>
                    <a:pt x="4" y="3"/>
                    <a:pt x="7" y="4"/>
                    <a:pt x="10" y="4"/>
                  </a:cubicBezTo>
                  <a:cubicBezTo>
                    <a:pt x="11" y="4"/>
                    <a:pt x="11" y="2"/>
                    <a:pt x="10" y="2"/>
                  </a:cubicBezTo>
                  <a:cubicBezTo>
                    <a:pt x="7" y="0"/>
                    <a:pt x="5"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11" name="Freeform 3071">
              <a:extLst>
                <a:ext uri="{FF2B5EF4-FFF2-40B4-BE49-F238E27FC236}">
                  <a16:creationId xmlns:a16="http://schemas.microsoft.com/office/drawing/2014/main" id="{AD351116-660D-FF4E-9A0E-D27E726F2DE6}"/>
                </a:ext>
              </a:extLst>
            </p:cNvPr>
            <p:cNvSpPr>
              <a:spLocks noChangeAspect="1"/>
            </p:cNvSpPr>
            <p:nvPr/>
          </p:nvSpPr>
          <p:spPr bwMode="auto">
            <a:xfrm>
              <a:off x="7051995" y="4062537"/>
              <a:ext cx="99922" cy="145719"/>
            </a:xfrm>
            <a:custGeom>
              <a:avLst/>
              <a:gdLst>
                <a:gd name="T0" fmla="*/ 35 w 60"/>
                <a:gd name="T1" fmla="*/ 1 h 88"/>
                <a:gd name="T2" fmla="*/ 38 w 60"/>
                <a:gd name="T3" fmla="*/ 6 h 88"/>
                <a:gd name="T4" fmla="*/ 35 w 60"/>
                <a:gd name="T5" fmla="*/ 17 h 88"/>
                <a:gd name="T6" fmla="*/ 42 w 60"/>
                <a:gd name="T7" fmla="*/ 27 h 88"/>
                <a:gd name="T8" fmla="*/ 38 w 60"/>
                <a:gd name="T9" fmla="*/ 43 h 88"/>
                <a:gd name="T10" fmla="*/ 29 w 60"/>
                <a:gd name="T11" fmla="*/ 54 h 88"/>
                <a:gd name="T12" fmla="*/ 29 w 60"/>
                <a:gd name="T13" fmla="*/ 61 h 88"/>
                <a:gd name="T14" fmla="*/ 34 w 60"/>
                <a:gd name="T15" fmla="*/ 70 h 88"/>
                <a:gd name="T16" fmla="*/ 29 w 60"/>
                <a:gd name="T17" fmla="*/ 76 h 88"/>
                <a:gd name="T18" fmla="*/ 43 w 60"/>
                <a:gd name="T19" fmla="*/ 85 h 88"/>
                <a:gd name="T20" fmla="*/ 48 w 60"/>
                <a:gd name="T21" fmla="*/ 79 h 88"/>
                <a:gd name="T22" fmla="*/ 58 w 60"/>
                <a:gd name="T23" fmla="*/ 89 h 88"/>
                <a:gd name="T24" fmla="*/ 60 w 60"/>
                <a:gd name="T25" fmla="*/ 82 h 88"/>
                <a:gd name="T26" fmla="*/ 71 w 60"/>
                <a:gd name="T27" fmla="*/ 86 h 88"/>
                <a:gd name="T28" fmla="*/ 62 w 60"/>
                <a:gd name="T29" fmla="*/ 89 h 88"/>
                <a:gd name="T30" fmla="*/ 70 w 60"/>
                <a:gd name="T31" fmla="*/ 99 h 88"/>
                <a:gd name="T32" fmla="*/ 70 w 60"/>
                <a:gd name="T33" fmla="*/ 105 h 88"/>
                <a:gd name="T34" fmla="*/ 61 w 60"/>
                <a:gd name="T35" fmla="*/ 99 h 88"/>
                <a:gd name="T36" fmla="*/ 52 w 60"/>
                <a:gd name="T37" fmla="*/ 91 h 88"/>
                <a:gd name="T38" fmla="*/ 47 w 60"/>
                <a:gd name="T39" fmla="*/ 86 h 88"/>
                <a:gd name="T40" fmla="*/ 46 w 60"/>
                <a:gd name="T41" fmla="*/ 88 h 88"/>
                <a:gd name="T42" fmla="*/ 47 w 60"/>
                <a:gd name="T43" fmla="*/ 94 h 88"/>
                <a:gd name="T44" fmla="*/ 41 w 60"/>
                <a:gd name="T45" fmla="*/ 88 h 88"/>
                <a:gd name="T46" fmla="*/ 31 w 60"/>
                <a:gd name="T47" fmla="*/ 85 h 88"/>
                <a:gd name="T48" fmla="*/ 30 w 60"/>
                <a:gd name="T49" fmla="*/ 87 h 88"/>
                <a:gd name="T50" fmla="*/ 19 w 60"/>
                <a:gd name="T51" fmla="*/ 85 h 88"/>
                <a:gd name="T52" fmla="*/ 16 w 60"/>
                <a:gd name="T53" fmla="*/ 80 h 88"/>
                <a:gd name="T54" fmla="*/ 20 w 60"/>
                <a:gd name="T55" fmla="*/ 78 h 88"/>
                <a:gd name="T56" fmla="*/ 28 w 60"/>
                <a:gd name="T57" fmla="*/ 78 h 88"/>
                <a:gd name="T58" fmla="*/ 19 w 60"/>
                <a:gd name="T59" fmla="*/ 72 h 88"/>
                <a:gd name="T60" fmla="*/ 14 w 60"/>
                <a:gd name="T61" fmla="*/ 70 h 88"/>
                <a:gd name="T62" fmla="*/ 14 w 60"/>
                <a:gd name="T63" fmla="*/ 76 h 88"/>
                <a:gd name="T64" fmla="*/ 8 w 60"/>
                <a:gd name="T65" fmla="*/ 72 h 88"/>
                <a:gd name="T66" fmla="*/ 6 w 60"/>
                <a:gd name="T67" fmla="*/ 63 h 88"/>
                <a:gd name="T68" fmla="*/ 4 w 60"/>
                <a:gd name="T69" fmla="*/ 58 h 88"/>
                <a:gd name="T70" fmla="*/ 5 w 60"/>
                <a:gd name="T71" fmla="*/ 51 h 88"/>
                <a:gd name="T72" fmla="*/ 0 w 60"/>
                <a:gd name="T73" fmla="*/ 45 h 88"/>
                <a:gd name="T74" fmla="*/ 2 w 60"/>
                <a:gd name="T75" fmla="*/ 39 h 88"/>
                <a:gd name="T76" fmla="*/ 8 w 60"/>
                <a:gd name="T77" fmla="*/ 47 h 88"/>
                <a:gd name="T78" fmla="*/ 8 w 60"/>
                <a:gd name="T79" fmla="*/ 33 h 88"/>
                <a:gd name="T80" fmla="*/ 5 w 60"/>
                <a:gd name="T81" fmla="*/ 19 h 88"/>
                <a:gd name="T82" fmla="*/ 10 w 60"/>
                <a:gd name="T83" fmla="*/ 2 h 88"/>
                <a:gd name="T84" fmla="*/ 20 w 60"/>
                <a:gd name="T85" fmla="*/ 4 h 88"/>
                <a:gd name="T86" fmla="*/ 31 w 60"/>
                <a:gd name="T87" fmla="*/ 7 h 88"/>
                <a:gd name="T88" fmla="*/ 35 w 60"/>
                <a:gd name="T89" fmla="*/ 1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88"/>
                <a:gd name="T137" fmla="*/ 60 w 60"/>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88">
                  <a:moveTo>
                    <a:pt x="29" y="1"/>
                  </a:moveTo>
                  <a:cubicBezTo>
                    <a:pt x="30" y="1"/>
                    <a:pt x="32" y="4"/>
                    <a:pt x="32" y="5"/>
                  </a:cubicBezTo>
                  <a:cubicBezTo>
                    <a:pt x="32" y="8"/>
                    <a:pt x="29" y="11"/>
                    <a:pt x="29" y="14"/>
                  </a:cubicBezTo>
                  <a:cubicBezTo>
                    <a:pt x="30" y="18"/>
                    <a:pt x="35" y="20"/>
                    <a:pt x="35" y="23"/>
                  </a:cubicBezTo>
                  <a:cubicBezTo>
                    <a:pt x="35" y="28"/>
                    <a:pt x="34" y="32"/>
                    <a:pt x="32" y="36"/>
                  </a:cubicBezTo>
                  <a:cubicBezTo>
                    <a:pt x="28" y="38"/>
                    <a:pt x="26" y="41"/>
                    <a:pt x="24" y="45"/>
                  </a:cubicBezTo>
                  <a:cubicBezTo>
                    <a:pt x="23" y="47"/>
                    <a:pt x="23" y="49"/>
                    <a:pt x="24" y="51"/>
                  </a:cubicBezTo>
                  <a:cubicBezTo>
                    <a:pt x="24" y="54"/>
                    <a:pt x="28" y="56"/>
                    <a:pt x="28" y="59"/>
                  </a:cubicBezTo>
                  <a:cubicBezTo>
                    <a:pt x="28" y="61"/>
                    <a:pt x="23" y="63"/>
                    <a:pt x="24" y="64"/>
                  </a:cubicBezTo>
                  <a:cubicBezTo>
                    <a:pt x="27" y="68"/>
                    <a:pt x="31" y="70"/>
                    <a:pt x="36" y="71"/>
                  </a:cubicBezTo>
                  <a:cubicBezTo>
                    <a:pt x="38" y="71"/>
                    <a:pt x="38" y="65"/>
                    <a:pt x="40" y="66"/>
                  </a:cubicBezTo>
                  <a:cubicBezTo>
                    <a:pt x="44" y="67"/>
                    <a:pt x="44" y="74"/>
                    <a:pt x="48" y="75"/>
                  </a:cubicBezTo>
                  <a:cubicBezTo>
                    <a:pt x="50" y="76"/>
                    <a:pt x="48" y="70"/>
                    <a:pt x="50" y="69"/>
                  </a:cubicBezTo>
                  <a:cubicBezTo>
                    <a:pt x="53" y="69"/>
                    <a:pt x="58" y="69"/>
                    <a:pt x="59" y="72"/>
                  </a:cubicBezTo>
                  <a:cubicBezTo>
                    <a:pt x="60" y="74"/>
                    <a:pt x="52" y="73"/>
                    <a:pt x="52" y="75"/>
                  </a:cubicBezTo>
                  <a:cubicBezTo>
                    <a:pt x="52" y="79"/>
                    <a:pt x="57" y="80"/>
                    <a:pt x="58" y="83"/>
                  </a:cubicBezTo>
                  <a:cubicBezTo>
                    <a:pt x="59" y="85"/>
                    <a:pt x="60" y="88"/>
                    <a:pt x="58" y="88"/>
                  </a:cubicBezTo>
                  <a:cubicBezTo>
                    <a:pt x="55" y="88"/>
                    <a:pt x="53" y="85"/>
                    <a:pt x="51" y="83"/>
                  </a:cubicBezTo>
                  <a:cubicBezTo>
                    <a:pt x="48" y="81"/>
                    <a:pt x="46" y="78"/>
                    <a:pt x="43" y="76"/>
                  </a:cubicBezTo>
                  <a:cubicBezTo>
                    <a:pt x="42" y="74"/>
                    <a:pt x="41" y="72"/>
                    <a:pt x="39" y="72"/>
                  </a:cubicBezTo>
                  <a:cubicBezTo>
                    <a:pt x="38" y="72"/>
                    <a:pt x="38" y="73"/>
                    <a:pt x="38" y="74"/>
                  </a:cubicBezTo>
                  <a:cubicBezTo>
                    <a:pt x="38" y="76"/>
                    <a:pt x="41" y="79"/>
                    <a:pt x="39" y="79"/>
                  </a:cubicBezTo>
                  <a:cubicBezTo>
                    <a:pt x="37" y="79"/>
                    <a:pt x="36" y="76"/>
                    <a:pt x="34" y="74"/>
                  </a:cubicBezTo>
                  <a:cubicBezTo>
                    <a:pt x="31" y="73"/>
                    <a:pt x="29" y="71"/>
                    <a:pt x="26" y="71"/>
                  </a:cubicBezTo>
                  <a:cubicBezTo>
                    <a:pt x="25" y="70"/>
                    <a:pt x="26" y="73"/>
                    <a:pt x="25" y="73"/>
                  </a:cubicBezTo>
                  <a:cubicBezTo>
                    <a:pt x="22" y="73"/>
                    <a:pt x="19" y="72"/>
                    <a:pt x="16" y="71"/>
                  </a:cubicBezTo>
                  <a:cubicBezTo>
                    <a:pt x="15" y="70"/>
                    <a:pt x="13" y="69"/>
                    <a:pt x="13" y="67"/>
                  </a:cubicBezTo>
                  <a:cubicBezTo>
                    <a:pt x="14" y="66"/>
                    <a:pt x="16" y="65"/>
                    <a:pt x="17" y="65"/>
                  </a:cubicBezTo>
                  <a:cubicBezTo>
                    <a:pt x="19" y="64"/>
                    <a:pt x="23" y="66"/>
                    <a:pt x="23" y="65"/>
                  </a:cubicBezTo>
                  <a:cubicBezTo>
                    <a:pt x="22" y="62"/>
                    <a:pt x="18" y="61"/>
                    <a:pt x="16" y="60"/>
                  </a:cubicBezTo>
                  <a:cubicBezTo>
                    <a:pt x="15" y="59"/>
                    <a:pt x="13" y="58"/>
                    <a:pt x="12" y="59"/>
                  </a:cubicBezTo>
                  <a:cubicBezTo>
                    <a:pt x="11" y="61"/>
                    <a:pt x="14" y="64"/>
                    <a:pt x="12" y="64"/>
                  </a:cubicBezTo>
                  <a:cubicBezTo>
                    <a:pt x="10" y="64"/>
                    <a:pt x="9" y="62"/>
                    <a:pt x="7" y="60"/>
                  </a:cubicBezTo>
                  <a:cubicBezTo>
                    <a:pt x="6" y="58"/>
                    <a:pt x="6" y="55"/>
                    <a:pt x="5" y="53"/>
                  </a:cubicBezTo>
                  <a:cubicBezTo>
                    <a:pt x="5" y="51"/>
                    <a:pt x="3" y="50"/>
                    <a:pt x="3" y="49"/>
                  </a:cubicBezTo>
                  <a:cubicBezTo>
                    <a:pt x="2" y="47"/>
                    <a:pt x="4" y="45"/>
                    <a:pt x="4" y="43"/>
                  </a:cubicBezTo>
                  <a:cubicBezTo>
                    <a:pt x="3" y="41"/>
                    <a:pt x="0" y="40"/>
                    <a:pt x="0" y="38"/>
                  </a:cubicBezTo>
                  <a:cubicBezTo>
                    <a:pt x="0" y="36"/>
                    <a:pt x="0" y="33"/>
                    <a:pt x="2" y="33"/>
                  </a:cubicBezTo>
                  <a:cubicBezTo>
                    <a:pt x="4" y="33"/>
                    <a:pt x="6" y="40"/>
                    <a:pt x="7" y="39"/>
                  </a:cubicBezTo>
                  <a:cubicBezTo>
                    <a:pt x="10" y="36"/>
                    <a:pt x="8" y="32"/>
                    <a:pt x="7" y="28"/>
                  </a:cubicBezTo>
                  <a:cubicBezTo>
                    <a:pt x="7" y="24"/>
                    <a:pt x="7" y="20"/>
                    <a:pt x="4" y="16"/>
                  </a:cubicBezTo>
                  <a:cubicBezTo>
                    <a:pt x="4" y="11"/>
                    <a:pt x="5" y="6"/>
                    <a:pt x="8" y="2"/>
                  </a:cubicBezTo>
                  <a:cubicBezTo>
                    <a:pt x="10" y="0"/>
                    <a:pt x="14" y="2"/>
                    <a:pt x="17" y="3"/>
                  </a:cubicBezTo>
                  <a:cubicBezTo>
                    <a:pt x="20" y="3"/>
                    <a:pt x="23" y="6"/>
                    <a:pt x="26" y="6"/>
                  </a:cubicBezTo>
                  <a:cubicBezTo>
                    <a:pt x="28" y="5"/>
                    <a:pt x="27" y="1"/>
                    <a:pt x="29"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12" name="Freeform 3072">
              <a:extLst>
                <a:ext uri="{FF2B5EF4-FFF2-40B4-BE49-F238E27FC236}">
                  <a16:creationId xmlns:a16="http://schemas.microsoft.com/office/drawing/2014/main" id="{05369537-8864-4741-B629-31C37B586233}"/>
                </a:ext>
              </a:extLst>
            </p:cNvPr>
            <p:cNvSpPr>
              <a:spLocks noChangeAspect="1"/>
            </p:cNvSpPr>
            <p:nvPr/>
          </p:nvSpPr>
          <p:spPr bwMode="auto">
            <a:xfrm>
              <a:off x="7067259" y="4187439"/>
              <a:ext cx="34695" cy="34695"/>
            </a:xfrm>
            <a:custGeom>
              <a:avLst/>
              <a:gdLst>
                <a:gd name="T0" fmla="*/ 11 w 21"/>
                <a:gd name="T1" fmla="*/ 1 h 21"/>
                <a:gd name="T2" fmla="*/ 23 w 21"/>
                <a:gd name="T3" fmla="*/ 6 h 21"/>
                <a:gd name="T4" fmla="*/ 23 w 21"/>
                <a:gd name="T5" fmla="*/ 10 h 21"/>
                <a:gd name="T6" fmla="*/ 23 w 21"/>
                <a:gd name="T7" fmla="*/ 23 h 21"/>
                <a:gd name="T8" fmla="*/ 14 w 21"/>
                <a:gd name="T9" fmla="*/ 23 h 21"/>
                <a:gd name="T10" fmla="*/ 8 w 21"/>
                <a:gd name="T11" fmla="*/ 8 h 21"/>
                <a:gd name="T12" fmla="*/ 0 w 21"/>
                <a:gd name="T13" fmla="*/ 5 h 21"/>
                <a:gd name="T14" fmla="*/ 4 w 21"/>
                <a:gd name="T15" fmla="*/ 1 h 21"/>
                <a:gd name="T16" fmla="*/ 11 w 2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9" y="1"/>
                  </a:moveTo>
                  <a:cubicBezTo>
                    <a:pt x="12" y="2"/>
                    <a:pt x="16" y="3"/>
                    <a:pt x="19" y="5"/>
                  </a:cubicBezTo>
                  <a:cubicBezTo>
                    <a:pt x="20" y="5"/>
                    <a:pt x="19" y="7"/>
                    <a:pt x="19" y="8"/>
                  </a:cubicBezTo>
                  <a:cubicBezTo>
                    <a:pt x="19" y="12"/>
                    <a:pt x="21" y="16"/>
                    <a:pt x="19" y="19"/>
                  </a:cubicBezTo>
                  <a:cubicBezTo>
                    <a:pt x="18" y="21"/>
                    <a:pt x="14" y="20"/>
                    <a:pt x="12" y="19"/>
                  </a:cubicBezTo>
                  <a:cubicBezTo>
                    <a:pt x="9" y="16"/>
                    <a:pt x="9" y="11"/>
                    <a:pt x="7" y="7"/>
                  </a:cubicBezTo>
                  <a:cubicBezTo>
                    <a:pt x="5" y="5"/>
                    <a:pt x="2" y="6"/>
                    <a:pt x="0" y="4"/>
                  </a:cubicBezTo>
                  <a:cubicBezTo>
                    <a:pt x="0" y="3"/>
                    <a:pt x="2" y="1"/>
                    <a:pt x="3" y="1"/>
                  </a:cubicBezTo>
                  <a:cubicBezTo>
                    <a:pt x="5" y="0"/>
                    <a:pt x="7" y="1"/>
                    <a:pt x="9"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13" name="Freeform 3073">
              <a:extLst>
                <a:ext uri="{FF2B5EF4-FFF2-40B4-BE49-F238E27FC236}">
                  <a16:creationId xmlns:a16="http://schemas.microsoft.com/office/drawing/2014/main" id="{744B7AD9-4BC8-EE49-AFC5-3D4480EAEA31}"/>
                </a:ext>
              </a:extLst>
            </p:cNvPr>
            <p:cNvSpPr>
              <a:spLocks noChangeAspect="1"/>
            </p:cNvSpPr>
            <p:nvPr/>
          </p:nvSpPr>
          <p:spPr bwMode="auto">
            <a:xfrm>
              <a:off x="7154691" y="4212421"/>
              <a:ext cx="33307" cy="36083"/>
            </a:xfrm>
            <a:custGeom>
              <a:avLst/>
              <a:gdLst>
                <a:gd name="T0" fmla="*/ 2 w 20"/>
                <a:gd name="T1" fmla="*/ 0 h 22"/>
                <a:gd name="T2" fmla="*/ 0 w 20"/>
                <a:gd name="T3" fmla="*/ 2 h 22"/>
                <a:gd name="T4" fmla="*/ 6 w 20"/>
                <a:gd name="T5" fmla="*/ 12 h 22"/>
                <a:gd name="T6" fmla="*/ 10 w 20"/>
                <a:gd name="T7" fmla="*/ 13 h 22"/>
                <a:gd name="T8" fmla="*/ 11 w 20"/>
                <a:gd name="T9" fmla="*/ 20 h 22"/>
                <a:gd name="T10" fmla="*/ 18 w 20"/>
                <a:gd name="T11" fmla="*/ 24 h 22"/>
                <a:gd name="T12" fmla="*/ 23 w 20"/>
                <a:gd name="T13" fmla="*/ 25 h 22"/>
                <a:gd name="T14" fmla="*/ 20 w 20"/>
                <a:gd name="T15" fmla="*/ 20 h 22"/>
                <a:gd name="T16" fmla="*/ 23 w 20"/>
                <a:gd name="T17" fmla="*/ 18 h 22"/>
                <a:gd name="T18" fmla="*/ 19 w 20"/>
                <a:gd name="T19" fmla="*/ 12 h 22"/>
                <a:gd name="T20" fmla="*/ 19 w 20"/>
                <a:gd name="T21" fmla="*/ 5 h 22"/>
                <a:gd name="T22" fmla="*/ 14 w 20"/>
                <a:gd name="T23" fmla="*/ 0 h 22"/>
                <a:gd name="T24" fmla="*/ 6 w 20"/>
                <a:gd name="T25" fmla="*/ 0 h 22"/>
                <a:gd name="T26" fmla="*/ 2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2" y="0"/>
                  </a:moveTo>
                  <a:cubicBezTo>
                    <a:pt x="1" y="1"/>
                    <a:pt x="0" y="1"/>
                    <a:pt x="0" y="2"/>
                  </a:cubicBezTo>
                  <a:cubicBezTo>
                    <a:pt x="1" y="5"/>
                    <a:pt x="3" y="8"/>
                    <a:pt x="5" y="10"/>
                  </a:cubicBezTo>
                  <a:cubicBezTo>
                    <a:pt x="6" y="11"/>
                    <a:pt x="8" y="10"/>
                    <a:pt x="8" y="11"/>
                  </a:cubicBezTo>
                  <a:cubicBezTo>
                    <a:pt x="9" y="13"/>
                    <a:pt x="8" y="15"/>
                    <a:pt x="9" y="17"/>
                  </a:cubicBezTo>
                  <a:cubicBezTo>
                    <a:pt x="10" y="19"/>
                    <a:pt x="12" y="19"/>
                    <a:pt x="15" y="20"/>
                  </a:cubicBezTo>
                  <a:cubicBezTo>
                    <a:pt x="16" y="21"/>
                    <a:pt x="18" y="22"/>
                    <a:pt x="19" y="21"/>
                  </a:cubicBezTo>
                  <a:cubicBezTo>
                    <a:pt x="20" y="20"/>
                    <a:pt x="17" y="19"/>
                    <a:pt x="17" y="17"/>
                  </a:cubicBezTo>
                  <a:cubicBezTo>
                    <a:pt x="17" y="16"/>
                    <a:pt x="19" y="16"/>
                    <a:pt x="19" y="15"/>
                  </a:cubicBezTo>
                  <a:cubicBezTo>
                    <a:pt x="18" y="13"/>
                    <a:pt x="16" y="12"/>
                    <a:pt x="16" y="10"/>
                  </a:cubicBezTo>
                  <a:cubicBezTo>
                    <a:pt x="16" y="8"/>
                    <a:pt x="17" y="6"/>
                    <a:pt x="16" y="4"/>
                  </a:cubicBezTo>
                  <a:cubicBezTo>
                    <a:pt x="15" y="2"/>
                    <a:pt x="14" y="1"/>
                    <a:pt x="12" y="0"/>
                  </a:cubicBezTo>
                  <a:cubicBezTo>
                    <a:pt x="10" y="0"/>
                    <a:pt x="8" y="0"/>
                    <a:pt x="5" y="0"/>
                  </a:cubicBezTo>
                  <a:cubicBezTo>
                    <a:pt x="4" y="0"/>
                    <a:pt x="3"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14" name="Freeform 3074">
              <a:extLst>
                <a:ext uri="{FF2B5EF4-FFF2-40B4-BE49-F238E27FC236}">
                  <a16:creationId xmlns:a16="http://schemas.microsoft.com/office/drawing/2014/main" id="{2DC10AB1-157A-6549-B897-F2D4DFAE69C2}"/>
                </a:ext>
              </a:extLst>
            </p:cNvPr>
            <p:cNvSpPr>
              <a:spLocks noChangeAspect="1"/>
            </p:cNvSpPr>
            <p:nvPr/>
          </p:nvSpPr>
          <p:spPr bwMode="auto">
            <a:xfrm>
              <a:off x="7103343" y="4224909"/>
              <a:ext cx="31920" cy="38858"/>
            </a:xfrm>
            <a:custGeom>
              <a:avLst/>
              <a:gdLst>
                <a:gd name="T0" fmla="*/ 4 w 19"/>
                <a:gd name="T1" fmla="*/ 1 h 23"/>
                <a:gd name="T2" fmla="*/ 1 w 19"/>
                <a:gd name="T3" fmla="*/ 4 h 23"/>
                <a:gd name="T4" fmla="*/ 7 w 19"/>
                <a:gd name="T5" fmla="*/ 10 h 23"/>
                <a:gd name="T6" fmla="*/ 2 w 19"/>
                <a:gd name="T7" fmla="*/ 23 h 23"/>
                <a:gd name="T8" fmla="*/ 2 w 19"/>
                <a:gd name="T9" fmla="*/ 28 h 23"/>
                <a:gd name="T10" fmla="*/ 8 w 19"/>
                <a:gd name="T11" fmla="*/ 23 h 23"/>
                <a:gd name="T12" fmla="*/ 15 w 19"/>
                <a:gd name="T13" fmla="*/ 21 h 23"/>
                <a:gd name="T14" fmla="*/ 16 w 19"/>
                <a:gd name="T15" fmla="*/ 18 h 23"/>
                <a:gd name="T16" fmla="*/ 22 w 19"/>
                <a:gd name="T17" fmla="*/ 9 h 23"/>
                <a:gd name="T18" fmla="*/ 19 w 19"/>
                <a:gd name="T19" fmla="*/ 5 h 23"/>
                <a:gd name="T20" fmla="*/ 15 w 19"/>
                <a:gd name="T21" fmla="*/ 7 h 23"/>
                <a:gd name="T22" fmla="*/ 8 w 19"/>
                <a:gd name="T23" fmla="*/ 4 h 23"/>
                <a:gd name="T24" fmla="*/ 4 w 19"/>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3" y="1"/>
                  </a:moveTo>
                  <a:cubicBezTo>
                    <a:pt x="2" y="1"/>
                    <a:pt x="1" y="2"/>
                    <a:pt x="1" y="3"/>
                  </a:cubicBezTo>
                  <a:cubicBezTo>
                    <a:pt x="2" y="6"/>
                    <a:pt x="6" y="6"/>
                    <a:pt x="6" y="8"/>
                  </a:cubicBezTo>
                  <a:cubicBezTo>
                    <a:pt x="6" y="12"/>
                    <a:pt x="3" y="15"/>
                    <a:pt x="2" y="19"/>
                  </a:cubicBezTo>
                  <a:cubicBezTo>
                    <a:pt x="2" y="20"/>
                    <a:pt x="0" y="23"/>
                    <a:pt x="2" y="23"/>
                  </a:cubicBezTo>
                  <a:cubicBezTo>
                    <a:pt x="4" y="23"/>
                    <a:pt x="5" y="20"/>
                    <a:pt x="7" y="19"/>
                  </a:cubicBezTo>
                  <a:cubicBezTo>
                    <a:pt x="9" y="18"/>
                    <a:pt x="11" y="18"/>
                    <a:pt x="12" y="17"/>
                  </a:cubicBezTo>
                  <a:cubicBezTo>
                    <a:pt x="13" y="17"/>
                    <a:pt x="12" y="15"/>
                    <a:pt x="13" y="15"/>
                  </a:cubicBezTo>
                  <a:cubicBezTo>
                    <a:pt x="14" y="12"/>
                    <a:pt x="17" y="10"/>
                    <a:pt x="18" y="7"/>
                  </a:cubicBezTo>
                  <a:cubicBezTo>
                    <a:pt x="19" y="6"/>
                    <a:pt x="17" y="4"/>
                    <a:pt x="16" y="4"/>
                  </a:cubicBezTo>
                  <a:cubicBezTo>
                    <a:pt x="15" y="3"/>
                    <a:pt x="13" y="6"/>
                    <a:pt x="12" y="6"/>
                  </a:cubicBezTo>
                  <a:cubicBezTo>
                    <a:pt x="10" y="6"/>
                    <a:pt x="9" y="3"/>
                    <a:pt x="7" y="3"/>
                  </a:cubicBezTo>
                  <a:cubicBezTo>
                    <a:pt x="6" y="2"/>
                    <a:pt x="4"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15" name="Freeform 3075">
              <a:extLst>
                <a:ext uri="{FF2B5EF4-FFF2-40B4-BE49-F238E27FC236}">
                  <a16:creationId xmlns:a16="http://schemas.microsoft.com/office/drawing/2014/main" id="{A3AADBD6-EB22-D942-AC7D-5905C79E5F41}"/>
                </a:ext>
              </a:extLst>
            </p:cNvPr>
            <p:cNvSpPr>
              <a:spLocks noChangeAspect="1"/>
            </p:cNvSpPr>
            <p:nvPr/>
          </p:nvSpPr>
          <p:spPr bwMode="auto">
            <a:xfrm>
              <a:off x="7128321" y="4215197"/>
              <a:ext cx="23593" cy="15266"/>
            </a:xfrm>
            <a:custGeom>
              <a:avLst/>
              <a:gdLst>
                <a:gd name="T0" fmla="*/ 5 w 14"/>
                <a:gd name="T1" fmla="*/ 2 h 9"/>
                <a:gd name="T2" fmla="*/ 5 w 14"/>
                <a:gd name="T3" fmla="*/ 2 h 9"/>
                <a:gd name="T4" fmla="*/ 9 w 14"/>
                <a:gd name="T5" fmla="*/ 5 h 9"/>
                <a:gd name="T6" fmla="*/ 16 w 14"/>
                <a:gd name="T7" fmla="*/ 11 h 9"/>
                <a:gd name="T8" fmla="*/ 17 w 14"/>
                <a:gd name="T9" fmla="*/ 10 h 9"/>
                <a:gd name="T10" fmla="*/ 15 w 14"/>
                <a:gd name="T11" fmla="*/ 4 h 9"/>
                <a:gd name="T12" fmla="*/ 7 w 14"/>
                <a:gd name="T13" fmla="*/ 0 h 9"/>
                <a:gd name="T14" fmla="*/ 4 w 14"/>
                <a:gd name="T15" fmla="*/ 1 h 9"/>
                <a:gd name="T16" fmla="*/ 1 w 14"/>
                <a:gd name="T17" fmla="*/ 4 h 9"/>
                <a:gd name="T18" fmla="*/ 5 w 14"/>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4" y="2"/>
                  </a:moveTo>
                  <a:cubicBezTo>
                    <a:pt x="4" y="2"/>
                    <a:pt x="4" y="2"/>
                    <a:pt x="4" y="2"/>
                  </a:cubicBezTo>
                  <a:cubicBezTo>
                    <a:pt x="5" y="3"/>
                    <a:pt x="6" y="3"/>
                    <a:pt x="7" y="4"/>
                  </a:cubicBezTo>
                  <a:cubicBezTo>
                    <a:pt x="9" y="6"/>
                    <a:pt x="10" y="8"/>
                    <a:pt x="13" y="9"/>
                  </a:cubicBezTo>
                  <a:cubicBezTo>
                    <a:pt x="13" y="9"/>
                    <a:pt x="14" y="8"/>
                    <a:pt x="14" y="8"/>
                  </a:cubicBezTo>
                  <a:cubicBezTo>
                    <a:pt x="13" y="6"/>
                    <a:pt x="13" y="5"/>
                    <a:pt x="12" y="3"/>
                  </a:cubicBezTo>
                  <a:cubicBezTo>
                    <a:pt x="10" y="2"/>
                    <a:pt x="8" y="1"/>
                    <a:pt x="6" y="0"/>
                  </a:cubicBezTo>
                  <a:cubicBezTo>
                    <a:pt x="5" y="0"/>
                    <a:pt x="4" y="0"/>
                    <a:pt x="3" y="1"/>
                  </a:cubicBezTo>
                  <a:cubicBezTo>
                    <a:pt x="2" y="1"/>
                    <a:pt x="0" y="2"/>
                    <a:pt x="1" y="3"/>
                  </a:cubicBezTo>
                  <a:cubicBezTo>
                    <a:pt x="1" y="4"/>
                    <a:pt x="3" y="3"/>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16" name="Freeform 3076">
              <a:extLst>
                <a:ext uri="{FF2B5EF4-FFF2-40B4-BE49-F238E27FC236}">
                  <a16:creationId xmlns:a16="http://schemas.microsoft.com/office/drawing/2014/main" id="{A3186216-8BAA-6441-8955-028612317C68}"/>
                </a:ext>
              </a:extLst>
            </p:cNvPr>
            <p:cNvSpPr>
              <a:spLocks noChangeAspect="1"/>
            </p:cNvSpPr>
            <p:nvPr/>
          </p:nvSpPr>
          <p:spPr bwMode="auto">
            <a:xfrm>
              <a:off x="7117220" y="4248502"/>
              <a:ext cx="23593" cy="47185"/>
            </a:xfrm>
            <a:custGeom>
              <a:avLst/>
              <a:gdLst>
                <a:gd name="T0" fmla="*/ 16 w 14"/>
                <a:gd name="T1" fmla="*/ 2 h 28"/>
                <a:gd name="T2" fmla="*/ 12 w 14"/>
                <a:gd name="T3" fmla="*/ 0 h 28"/>
                <a:gd name="T4" fmla="*/ 9 w 14"/>
                <a:gd name="T5" fmla="*/ 4 h 28"/>
                <a:gd name="T6" fmla="*/ 9 w 14"/>
                <a:gd name="T7" fmla="*/ 17 h 28"/>
                <a:gd name="T8" fmla="*/ 1 w 14"/>
                <a:gd name="T9" fmla="*/ 19 h 28"/>
                <a:gd name="T10" fmla="*/ 4 w 14"/>
                <a:gd name="T11" fmla="*/ 28 h 28"/>
                <a:gd name="T12" fmla="*/ 10 w 14"/>
                <a:gd name="T13" fmla="*/ 34 h 28"/>
                <a:gd name="T14" fmla="*/ 15 w 14"/>
                <a:gd name="T15" fmla="*/ 30 h 28"/>
                <a:gd name="T16" fmla="*/ 11 w 14"/>
                <a:gd name="T17" fmla="*/ 22 h 28"/>
                <a:gd name="T18" fmla="*/ 16 w 14"/>
                <a:gd name="T19" fmla="*/ 5 h 28"/>
                <a:gd name="T20" fmla="*/ 16 w 14"/>
                <a:gd name="T21" fmla="*/ 2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13" y="2"/>
                  </a:moveTo>
                  <a:cubicBezTo>
                    <a:pt x="13" y="1"/>
                    <a:pt x="11" y="0"/>
                    <a:pt x="10" y="0"/>
                  </a:cubicBezTo>
                  <a:cubicBezTo>
                    <a:pt x="9" y="1"/>
                    <a:pt x="7" y="2"/>
                    <a:pt x="7" y="3"/>
                  </a:cubicBezTo>
                  <a:cubicBezTo>
                    <a:pt x="6" y="7"/>
                    <a:pt x="9" y="11"/>
                    <a:pt x="7" y="14"/>
                  </a:cubicBezTo>
                  <a:cubicBezTo>
                    <a:pt x="6" y="16"/>
                    <a:pt x="2" y="14"/>
                    <a:pt x="1" y="16"/>
                  </a:cubicBezTo>
                  <a:cubicBezTo>
                    <a:pt x="0" y="19"/>
                    <a:pt x="1" y="21"/>
                    <a:pt x="3" y="23"/>
                  </a:cubicBezTo>
                  <a:cubicBezTo>
                    <a:pt x="6" y="22"/>
                    <a:pt x="8" y="24"/>
                    <a:pt x="8" y="28"/>
                  </a:cubicBezTo>
                  <a:cubicBezTo>
                    <a:pt x="10" y="28"/>
                    <a:pt x="12" y="26"/>
                    <a:pt x="12" y="25"/>
                  </a:cubicBezTo>
                  <a:cubicBezTo>
                    <a:pt x="13" y="22"/>
                    <a:pt x="9" y="21"/>
                    <a:pt x="9" y="18"/>
                  </a:cubicBezTo>
                  <a:cubicBezTo>
                    <a:pt x="10" y="13"/>
                    <a:pt x="12" y="9"/>
                    <a:pt x="13" y="4"/>
                  </a:cubicBezTo>
                  <a:cubicBezTo>
                    <a:pt x="14" y="3"/>
                    <a:pt x="14" y="2"/>
                    <a:pt x="1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17" name="Freeform 3077">
              <a:extLst>
                <a:ext uri="{FF2B5EF4-FFF2-40B4-BE49-F238E27FC236}">
                  <a16:creationId xmlns:a16="http://schemas.microsoft.com/office/drawing/2014/main" id="{0B323B04-B24C-7E49-95D7-81E84A5B543C}"/>
                </a:ext>
              </a:extLst>
            </p:cNvPr>
            <p:cNvSpPr>
              <a:spLocks noChangeAspect="1"/>
            </p:cNvSpPr>
            <p:nvPr/>
          </p:nvSpPr>
          <p:spPr bwMode="auto">
            <a:xfrm>
              <a:off x="7138037" y="4240175"/>
              <a:ext cx="15266" cy="47185"/>
            </a:xfrm>
            <a:custGeom>
              <a:avLst/>
              <a:gdLst>
                <a:gd name="T0" fmla="*/ 7 w 9"/>
                <a:gd name="T1" fmla="*/ 1 h 28"/>
                <a:gd name="T2" fmla="*/ 10 w 9"/>
                <a:gd name="T3" fmla="*/ 2 h 28"/>
                <a:gd name="T4" fmla="*/ 10 w 9"/>
                <a:gd name="T5" fmla="*/ 18 h 28"/>
                <a:gd name="T6" fmla="*/ 5 w 9"/>
                <a:gd name="T7" fmla="*/ 23 h 28"/>
                <a:gd name="T8" fmla="*/ 2 w 9"/>
                <a:gd name="T9" fmla="*/ 33 h 28"/>
                <a:gd name="T10" fmla="*/ 0 w 9"/>
                <a:gd name="T11" fmla="*/ 32 h 28"/>
                <a:gd name="T12" fmla="*/ 6 w 9"/>
                <a:gd name="T13" fmla="*/ 15 h 28"/>
                <a:gd name="T14" fmla="*/ 7 w 9"/>
                <a:gd name="T15" fmla="*/ 1 h 2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
                <a:gd name="T26" fmla="*/ 9 w 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
                  <a:moveTo>
                    <a:pt x="6" y="1"/>
                  </a:moveTo>
                  <a:cubicBezTo>
                    <a:pt x="6" y="0"/>
                    <a:pt x="8" y="1"/>
                    <a:pt x="8" y="2"/>
                  </a:cubicBezTo>
                  <a:cubicBezTo>
                    <a:pt x="9" y="6"/>
                    <a:pt x="9" y="11"/>
                    <a:pt x="8" y="15"/>
                  </a:cubicBezTo>
                  <a:cubicBezTo>
                    <a:pt x="8" y="17"/>
                    <a:pt x="5" y="18"/>
                    <a:pt x="4" y="19"/>
                  </a:cubicBezTo>
                  <a:cubicBezTo>
                    <a:pt x="3" y="22"/>
                    <a:pt x="3" y="25"/>
                    <a:pt x="2" y="27"/>
                  </a:cubicBezTo>
                  <a:cubicBezTo>
                    <a:pt x="2" y="28"/>
                    <a:pt x="0" y="27"/>
                    <a:pt x="0" y="26"/>
                  </a:cubicBezTo>
                  <a:cubicBezTo>
                    <a:pt x="1" y="21"/>
                    <a:pt x="3" y="17"/>
                    <a:pt x="5" y="12"/>
                  </a:cubicBezTo>
                  <a:cubicBezTo>
                    <a:pt x="5" y="8"/>
                    <a:pt x="5" y="4"/>
                    <a:pt x="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18" name="Freeform 3078">
              <a:extLst>
                <a:ext uri="{FF2B5EF4-FFF2-40B4-BE49-F238E27FC236}">
                  <a16:creationId xmlns:a16="http://schemas.microsoft.com/office/drawing/2014/main" id="{CF74C7F8-4D19-8A41-AAE3-6CA650B1931C}"/>
                </a:ext>
              </a:extLst>
            </p:cNvPr>
            <p:cNvSpPr>
              <a:spLocks noChangeAspect="1"/>
            </p:cNvSpPr>
            <p:nvPr/>
          </p:nvSpPr>
          <p:spPr bwMode="auto">
            <a:xfrm>
              <a:off x="7154691" y="4238789"/>
              <a:ext cx="23593" cy="36083"/>
            </a:xfrm>
            <a:custGeom>
              <a:avLst/>
              <a:gdLst>
                <a:gd name="T0" fmla="*/ 2 w 14"/>
                <a:gd name="T1" fmla="*/ 0 h 22"/>
                <a:gd name="T2" fmla="*/ 1 w 14"/>
                <a:gd name="T3" fmla="*/ 1 h 22"/>
                <a:gd name="T4" fmla="*/ 1 w 14"/>
                <a:gd name="T5" fmla="*/ 9 h 22"/>
                <a:gd name="T6" fmla="*/ 5 w 14"/>
                <a:gd name="T7" fmla="*/ 11 h 22"/>
                <a:gd name="T8" fmla="*/ 6 w 14"/>
                <a:gd name="T9" fmla="*/ 7 h 22"/>
                <a:gd name="T10" fmla="*/ 7 w 14"/>
                <a:gd name="T11" fmla="*/ 9 h 22"/>
                <a:gd name="T12" fmla="*/ 9 w 14"/>
                <a:gd name="T13" fmla="*/ 21 h 22"/>
                <a:gd name="T14" fmla="*/ 15 w 14"/>
                <a:gd name="T15" fmla="*/ 25 h 22"/>
                <a:gd name="T16" fmla="*/ 15 w 14"/>
                <a:gd name="T17" fmla="*/ 19 h 22"/>
                <a:gd name="T18" fmla="*/ 17 w 14"/>
                <a:gd name="T19" fmla="*/ 18 h 22"/>
                <a:gd name="T20" fmla="*/ 12 w 14"/>
                <a:gd name="T21" fmla="*/ 12 h 22"/>
                <a:gd name="T22" fmla="*/ 11 w 14"/>
                <a:gd name="T23" fmla="*/ 4 h 22"/>
                <a:gd name="T24" fmla="*/ 10 w 14"/>
                <a:gd name="T25" fmla="*/ 0 h 22"/>
                <a:gd name="T26" fmla="*/ 2 w 14"/>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2"/>
                <a:gd name="T44" fmla="*/ 14 w 1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2">
                  <a:moveTo>
                    <a:pt x="2" y="0"/>
                  </a:moveTo>
                  <a:cubicBezTo>
                    <a:pt x="2" y="0"/>
                    <a:pt x="1" y="0"/>
                    <a:pt x="1" y="1"/>
                  </a:cubicBezTo>
                  <a:cubicBezTo>
                    <a:pt x="0" y="3"/>
                    <a:pt x="0" y="6"/>
                    <a:pt x="1" y="8"/>
                  </a:cubicBezTo>
                  <a:cubicBezTo>
                    <a:pt x="1" y="9"/>
                    <a:pt x="3" y="9"/>
                    <a:pt x="4" y="9"/>
                  </a:cubicBezTo>
                  <a:cubicBezTo>
                    <a:pt x="5" y="8"/>
                    <a:pt x="4" y="6"/>
                    <a:pt x="5" y="6"/>
                  </a:cubicBezTo>
                  <a:cubicBezTo>
                    <a:pt x="6" y="6"/>
                    <a:pt x="6" y="7"/>
                    <a:pt x="6" y="8"/>
                  </a:cubicBezTo>
                  <a:cubicBezTo>
                    <a:pt x="7" y="11"/>
                    <a:pt x="6" y="15"/>
                    <a:pt x="7" y="18"/>
                  </a:cubicBezTo>
                  <a:cubicBezTo>
                    <a:pt x="8" y="20"/>
                    <a:pt x="11" y="22"/>
                    <a:pt x="12" y="21"/>
                  </a:cubicBezTo>
                  <a:cubicBezTo>
                    <a:pt x="14" y="21"/>
                    <a:pt x="11" y="18"/>
                    <a:pt x="12" y="16"/>
                  </a:cubicBezTo>
                  <a:cubicBezTo>
                    <a:pt x="12" y="15"/>
                    <a:pt x="14" y="16"/>
                    <a:pt x="14" y="15"/>
                  </a:cubicBezTo>
                  <a:cubicBezTo>
                    <a:pt x="13" y="13"/>
                    <a:pt x="11" y="12"/>
                    <a:pt x="10" y="10"/>
                  </a:cubicBezTo>
                  <a:cubicBezTo>
                    <a:pt x="9" y="7"/>
                    <a:pt x="9" y="5"/>
                    <a:pt x="9" y="3"/>
                  </a:cubicBezTo>
                  <a:cubicBezTo>
                    <a:pt x="9" y="2"/>
                    <a:pt x="9" y="1"/>
                    <a:pt x="8" y="0"/>
                  </a:cubicBezTo>
                  <a:cubicBezTo>
                    <a:pt x="6" y="0"/>
                    <a:pt x="4"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19" name="Freeform 3079">
              <a:extLst>
                <a:ext uri="{FF2B5EF4-FFF2-40B4-BE49-F238E27FC236}">
                  <a16:creationId xmlns:a16="http://schemas.microsoft.com/office/drawing/2014/main" id="{830BFC28-9745-7341-9BCB-B1A18D355131}"/>
                </a:ext>
              </a:extLst>
            </p:cNvPr>
            <p:cNvSpPr>
              <a:spLocks noChangeAspect="1"/>
            </p:cNvSpPr>
            <p:nvPr/>
          </p:nvSpPr>
          <p:spPr bwMode="auto">
            <a:xfrm>
              <a:off x="7149140" y="4267933"/>
              <a:ext cx="13878" cy="15266"/>
            </a:xfrm>
            <a:custGeom>
              <a:avLst/>
              <a:gdLst>
                <a:gd name="T0" fmla="*/ 6 w 9"/>
                <a:gd name="T1" fmla="*/ 1 h 9"/>
                <a:gd name="T2" fmla="*/ 9 w 9"/>
                <a:gd name="T3" fmla="*/ 2 h 9"/>
                <a:gd name="T4" fmla="*/ 9 w 9"/>
                <a:gd name="T5" fmla="*/ 9 h 9"/>
                <a:gd name="T6" fmla="*/ 1 w 9"/>
                <a:gd name="T7" fmla="*/ 11 h 9"/>
                <a:gd name="T8" fmla="*/ 1 w 9"/>
                <a:gd name="T9" fmla="*/ 9 h 9"/>
                <a:gd name="T10" fmla="*/ 6 w 9"/>
                <a:gd name="T11" fmla="*/ 1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5" y="1"/>
                  </a:moveTo>
                  <a:cubicBezTo>
                    <a:pt x="6" y="0"/>
                    <a:pt x="7" y="1"/>
                    <a:pt x="8" y="2"/>
                  </a:cubicBezTo>
                  <a:cubicBezTo>
                    <a:pt x="9" y="4"/>
                    <a:pt x="9" y="6"/>
                    <a:pt x="8" y="7"/>
                  </a:cubicBezTo>
                  <a:cubicBezTo>
                    <a:pt x="6" y="9"/>
                    <a:pt x="3" y="9"/>
                    <a:pt x="1" y="9"/>
                  </a:cubicBezTo>
                  <a:cubicBezTo>
                    <a:pt x="0" y="9"/>
                    <a:pt x="0" y="7"/>
                    <a:pt x="1" y="7"/>
                  </a:cubicBezTo>
                  <a:cubicBezTo>
                    <a:pt x="2" y="5"/>
                    <a:pt x="3" y="2"/>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20" name="Freeform 3080">
              <a:extLst>
                <a:ext uri="{FF2B5EF4-FFF2-40B4-BE49-F238E27FC236}">
                  <a16:creationId xmlns:a16="http://schemas.microsoft.com/office/drawing/2014/main" id="{18EA4093-8104-EA4F-98B0-CF4ADB75FF76}"/>
                </a:ext>
              </a:extLst>
            </p:cNvPr>
            <p:cNvSpPr>
              <a:spLocks noChangeAspect="1"/>
            </p:cNvSpPr>
            <p:nvPr/>
          </p:nvSpPr>
          <p:spPr bwMode="auto">
            <a:xfrm>
              <a:off x="7010359" y="4238787"/>
              <a:ext cx="51349" cy="74941"/>
            </a:xfrm>
            <a:custGeom>
              <a:avLst/>
              <a:gdLst>
                <a:gd name="T0" fmla="*/ 33 w 31"/>
                <a:gd name="T1" fmla="*/ 1 h 45"/>
                <a:gd name="T2" fmla="*/ 30 w 31"/>
                <a:gd name="T3" fmla="*/ 1 h 45"/>
                <a:gd name="T4" fmla="*/ 30 w 31"/>
                <a:gd name="T5" fmla="*/ 7 h 45"/>
                <a:gd name="T6" fmla="*/ 31 w 31"/>
                <a:gd name="T7" fmla="*/ 13 h 45"/>
                <a:gd name="T8" fmla="*/ 29 w 31"/>
                <a:gd name="T9" fmla="*/ 12 h 45"/>
                <a:gd name="T10" fmla="*/ 29 w 31"/>
                <a:gd name="T11" fmla="*/ 16 h 45"/>
                <a:gd name="T12" fmla="*/ 24 w 31"/>
                <a:gd name="T13" fmla="*/ 20 h 45"/>
                <a:gd name="T14" fmla="*/ 21 w 31"/>
                <a:gd name="T15" fmla="*/ 23 h 45"/>
                <a:gd name="T16" fmla="*/ 17 w 31"/>
                <a:gd name="T17" fmla="*/ 31 h 45"/>
                <a:gd name="T18" fmla="*/ 10 w 31"/>
                <a:gd name="T19" fmla="*/ 38 h 45"/>
                <a:gd name="T20" fmla="*/ 1 w 31"/>
                <a:gd name="T21" fmla="*/ 49 h 45"/>
                <a:gd name="T22" fmla="*/ 1 w 31"/>
                <a:gd name="T23" fmla="*/ 53 h 45"/>
                <a:gd name="T24" fmla="*/ 6 w 31"/>
                <a:gd name="T25" fmla="*/ 50 h 45"/>
                <a:gd name="T26" fmla="*/ 16 w 31"/>
                <a:gd name="T27" fmla="*/ 41 h 45"/>
                <a:gd name="T28" fmla="*/ 19 w 31"/>
                <a:gd name="T29" fmla="*/ 32 h 45"/>
                <a:gd name="T30" fmla="*/ 21 w 31"/>
                <a:gd name="T31" fmla="*/ 28 h 45"/>
                <a:gd name="T32" fmla="*/ 29 w 31"/>
                <a:gd name="T33" fmla="*/ 24 h 45"/>
                <a:gd name="T34" fmla="*/ 31 w 31"/>
                <a:gd name="T35" fmla="*/ 20 h 45"/>
                <a:gd name="T36" fmla="*/ 36 w 31"/>
                <a:gd name="T37" fmla="*/ 20 h 45"/>
                <a:gd name="T38" fmla="*/ 36 w 31"/>
                <a:gd name="T39" fmla="*/ 16 h 45"/>
                <a:gd name="T40" fmla="*/ 32 w 31"/>
                <a:gd name="T41" fmla="*/ 10 h 45"/>
                <a:gd name="T42" fmla="*/ 33 w 31"/>
                <a:gd name="T43" fmla="*/ 5 h 45"/>
                <a:gd name="T44" fmla="*/ 33 w 31"/>
                <a:gd name="T45" fmla="*/ 1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5"/>
                <a:gd name="T71" fmla="*/ 31 w 3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5">
                  <a:moveTo>
                    <a:pt x="28" y="1"/>
                  </a:moveTo>
                  <a:cubicBezTo>
                    <a:pt x="28" y="0"/>
                    <a:pt x="26" y="0"/>
                    <a:pt x="25" y="1"/>
                  </a:cubicBezTo>
                  <a:cubicBezTo>
                    <a:pt x="25" y="3"/>
                    <a:pt x="25" y="5"/>
                    <a:pt x="25" y="6"/>
                  </a:cubicBezTo>
                  <a:cubicBezTo>
                    <a:pt x="25" y="8"/>
                    <a:pt x="26" y="10"/>
                    <a:pt x="26" y="11"/>
                  </a:cubicBezTo>
                  <a:cubicBezTo>
                    <a:pt x="26" y="12"/>
                    <a:pt x="24" y="10"/>
                    <a:pt x="24" y="10"/>
                  </a:cubicBezTo>
                  <a:cubicBezTo>
                    <a:pt x="23" y="11"/>
                    <a:pt x="24" y="12"/>
                    <a:pt x="24" y="13"/>
                  </a:cubicBezTo>
                  <a:cubicBezTo>
                    <a:pt x="23" y="14"/>
                    <a:pt x="22" y="16"/>
                    <a:pt x="20" y="17"/>
                  </a:cubicBezTo>
                  <a:cubicBezTo>
                    <a:pt x="20" y="18"/>
                    <a:pt x="18" y="18"/>
                    <a:pt x="18" y="19"/>
                  </a:cubicBezTo>
                  <a:cubicBezTo>
                    <a:pt x="16" y="21"/>
                    <a:pt x="15" y="24"/>
                    <a:pt x="14" y="26"/>
                  </a:cubicBezTo>
                  <a:cubicBezTo>
                    <a:pt x="12" y="28"/>
                    <a:pt x="10" y="30"/>
                    <a:pt x="8" y="32"/>
                  </a:cubicBezTo>
                  <a:cubicBezTo>
                    <a:pt x="6" y="35"/>
                    <a:pt x="3" y="38"/>
                    <a:pt x="1" y="41"/>
                  </a:cubicBezTo>
                  <a:cubicBezTo>
                    <a:pt x="0" y="42"/>
                    <a:pt x="0" y="44"/>
                    <a:pt x="1" y="44"/>
                  </a:cubicBezTo>
                  <a:cubicBezTo>
                    <a:pt x="3" y="45"/>
                    <a:pt x="4" y="43"/>
                    <a:pt x="5" y="42"/>
                  </a:cubicBezTo>
                  <a:cubicBezTo>
                    <a:pt x="8" y="40"/>
                    <a:pt x="11" y="37"/>
                    <a:pt x="13" y="34"/>
                  </a:cubicBezTo>
                  <a:cubicBezTo>
                    <a:pt x="14" y="32"/>
                    <a:pt x="15" y="29"/>
                    <a:pt x="16" y="27"/>
                  </a:cubicBezTo>
                  <a:cubicBezTo>
                    <a:pt x="17" y="25"/>
                    <a:pt x="17" y="24"/>
                    <a:pt x="18" y="23"/>
                  </a:cubicBezTo>
                  <a:cubicBezTo>
                    <a:pt x="20" y="21"/>
                    <a:pt x="22" y="21"/>
                    <a:pt x="24" y="20"/>
                  </a:cubicBezTo>
                  <a:cubicBezTo>
                    <a:pt x="25" y="19"/>
                    <a:pt x="25" y="17"/>
                    <a:pt x="26" y="17"/>
                  </a:cubicBezTo>
                  <a:cubicBezTo>
                    <a:pt x="27" y="16"/>
                    <a:pt x="29" y="18"/>
                    <a:pt x="30" y="17"/>
                  </a:cubicBezTo>
                  <a:cubicBezTo>
                    <a:pt x="31" y="16"/>
                    <a:pt x="31" y="14"/>
                    <a:pt x="30" y="13"/>
                  </a:cubicBezTo>
                  <a:cubicBezTo>
                    <a:pt x="30" y="11"/>
                    <a:pt x="27" y="10"/>
                    <a:pt x="27" y="8"/>
                  </a:cubicBezTo>
                  <a:cubicBezTo>
                    <a:pt x="26" y="6"/>
                    <a:pt x="27" y="5"/>
                    <a:pt x="28" y="4"/>
                  </a:cubicBezTo>
                  <a:cubicBezTo>
                    <a:pt x="28" y="3"/>
                    <a:pt x="29" y="2"/>
                    <a:pt x="28"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21" name="Freeform 3081">
              <a:extLst>
                <a:ext uri="{FF2B5EF4-FFF2-40B4-BE49-F238E27FC236}">
                  <a16:creationId xmlns:a16="http://schemas.microsoft.com/office/drawing/2014/main" id="{A80FC978-AFD5-A845-9504-DA06A92719F7}"/>
                </a:ext>
              </a:extLst>
            </p:cNvPr>
            <p:cNvSpPr>
              <a:spLocks noChangeAspect="1"/>
            </p:cNvSpPr>
            <p:nvPr/>
          </p:nvSpPr>
          <p:spPr bwMode="auto">
            <a:xfrm>
              <a:off x="7060320" y="4215195"/>
              <a:ext cx="13878" cy="11102"/>
            </a:xfrm>
            <a:custGeom>
              <a:avLst/>
              <a:gdLst>
                <a:gd name="T0" fmla="*/ 5 w 8"/>
                <a:gd name="T1" fmla="*/ 2 h 7"/>
                <a:gd name="T2" fmla="*/ 10 w 8"/>
                <a:gd name="T3" fmla="*/ 7 h 7"/>
                <a:gd name="T4" fmla="*/ 4 w 8"/>
                <a:gd name="T5" fmla="*/ 7 h 7"/>
                <a:gd name="T6" fmla="*/ 0 w 8"/>
                <a:gd name="T7" fmla="*/ 1 h 7"/>
                <a:gd name="T8" fmla="*/ 5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2"/>
                  </a:moveTo>
                  <a:cubicBezTo>
                    <a:pt x="5" y="3"/>
                    <a:pt x="8" y="4"/>
                    <a:pt x="8" y="6"/>
                  </a:cubicBezTo>
                  <a:cubicBezTo>
                    <a:pt x="7" y="7"/>
                    <a:pt x="4" y="7"/>
                    <a:pt x="3" y="6"/>
                  </a:cubicBezTo>
                  <a:cubicBezTo>
                    <a:pt x="2" y="5"/>
                    <a:pt x="0" y="3"/>
                    <a:pt x="0" y="1"/>
                  </a:cubicBezTo>
                  <a:cubicBezTo>
                    <a:pt x="0" y="0"/>
                    <a:pt x="3"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22" name="Freeform 3082">
              <a:extLst>
                <a:ext uri="{FF2B5EF4-FFF2-40B4-BE49-F238E27FC236}">
                  <a16:creationId xmlns:a16="http://schemas.microsoft.com/office/drawing/2014/main" id="{E843A361-FDDA-D244-9E19-7E7CD35A9152}"/>
                </a:ext>
              </a:extLst>
            </p:cNvPr>
            <p:cNvSpPr>
              <a:spLocks noChangeAspect="1"/>
            </p:cNvSpPr>
            <p:nvPr/>
          </p:nvSpPr>
          <p:spPr bwMode="auto">
            <a:xfrm>
              <a:off x="7100566" y="4149968"/>
              <a:ext cx="6939" cy="12491"/>
            </a:xfrm>
            <a:custGeom>
              <a:avLst/>
              <a:gdLst>
                <a:gd name="T0" fmla="*/ 1 w 4"/>
                <a:gd name="T1" fmla="*/ 0 h 7"/>
                <a:gd name="T2" fmla="*/ 5 w 4"/>
                <a:gd name="T3" fmla="*/ 3 h 7"/>
                <a:gd name="T4" fmla="*/ 1 w 4"/>
                <a:gd name="T5" fmla="*/ 5 h 7"/>
                <a:gd name="T6" fmla="*/ 4 w 4"/>
                <a:gd name="T7" fmla="*/ 8 h 7"/>
                <a:gd name="T8" fmla="*/ 1 w 4"/>
                <a:gd name="T9" fmla="*/ 9 h 7"/>
                <a:gd name="T10" fmla="*/ 0 w 4"/>
                <a:gd name="T11" fmla="*/ 6 h 7"/>
                <a:gd name="T12" fmla="*/ 1 w 4"/>
                <a:gd name="T13" fmla="*/ 5 h 7"/>
                <a:gd name="T14" fmla="*/ 0 w 4"/>
                <a:gd name="T15" fmla="*/ 3 h 7"/>
                <a:gd name="T16" fmla="*/ 1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1" y="0"/>
                  </a:moveTo>
                  <a:cubicBezTo>
                    <a:pt x="2" y="0"/>
                    <a:pt x="3" y="0"/>
                    <a:pt x="4" y="2"/>
                  </a:cubicBezTo>
                  <a:cubicBezTo>
                    <a:pt x="4" y="3"/>
                    <a:pt x="2" y="3"/>
                    <a:pt x="1" y="4"/>
                  </a:cubicBezTo>
                  <a:cubicBezTo>
                    <a:pt x="1" y="5"/>
                    <a:pt x="3" y="5"/>
                    <a:pt x="3" y="6"/>
                  </a:cubicBezTo>
                  <a:cubicBezTo>
                    <a:pt x="3" y="7"/>
                    <a:pt x="2" y="7"/>
                    <a:pt x="1" y="7"/>
                  </a:cubicBezTo>
                  <a:cubicBezTo>
                    <a:pt x="0" y="7"/>
                    <a:pt x="0" y="6"/>
                    <a:pt x="0" y="5"/>
                  </a:cubicBezTo>
                  <a:cubicBezTo>
                    <a:pt x="0" y="4"/>
                    <a:pt x="1" y="4"/>
                    <a:pt x="1" y="4"/>
                  </a:cubicBezTo>
                  <a:cubicBezTo>
                    <a:pt x="1" y="3"/>
                    <a:pt x="0" y="2"/>
                    <a:pt x="0" y="2"/>
                  </a:cubicBezTo>
                  <a:cubicBezTo>
                    <a:pt x="0" y="1"/>
                    <a:pt x="0"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23" name="Freeform 3083">
              <a:extLst>
                <a:ext uri="{FF2B5EF4-FFF2-40B4-BE49-F238E27FC236}">
                  <a16:creationId xmlns:a16="http://schemas.microsoft.com/office/drawing/2014/main" id="{63ECDB2A-53D2-024D-A2A7-BC21609DE26E}"/>
                </a:ext>
              </a:extLst>
            </p:cNvPr>
            <p:cNvSpPr>
              <a:spLocks noChangeAspect="1"/>
            </p:cNvSpPr>
            <p:nvPr/>
          </p:nvSpPr>
          <p:spPr bwMode="auto">
            <a:xfrm>
              <a:off x="7150528" y="4173562"/>
              <a:ext cx="8327" cy="13878"/>
            </a:xfrm>
            <a:custGeom>
              <a:avLst/>
              <a:gdLst>
                <a:gd name="T0" fmla="*/ 1 w 5"/>
                <a:gd name="T1" fmla="*/ 1 h 8"/>
                <a:gd name="T2" fmla="*/ 4 w 5"/>
                <a:gd name="T3" fmla="*/ 1 h 8"/>
                <a:gd name="T4" fmla="*/ 5 w 5"/>
                <a:gd name="T5" fmla="*/ 6 h 8"/>
                <a:gd name="T6" fmla="*/ 1 w 5"/>
                <a:gd name="T7" fmla="*/ 10 h 8"/>
                <a:gd name="T8" fmla="*/ 1 w 5"/>
                <a:gd name="T9" fmla="*/ 6 h 8"/>
                <a:gd name="T10" fmla="*/ 1 w 5"/>
                <a:gd name="T11" fmla="*/ 1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1" y="1"/>
                  </a:moveTo>
                  <a:cubicBezTo>
                    <a:pt x="1" y="0"/>
                    <a:pt x="2" y="0"/>
                    <a:pt x="3" y="1"/>
                  </a:cubicBezTo>
                  <a:cubicBezTo>
                    <a:pt x="4" y="2"/>
                    <a:pt x="5" y="4"/>
                    <a:pt x="4" y="5"/>
                  </a:cubicBezTo>
                  <a:cubicBezTo>
                    <a:pt x="4" y="6"/>
                    <a:pt x="2" y="8"/>
                    <a:pt x="1" y="8"/>
                  </a:cubicBezTo>
                  <a:cubicBezTo>
                    <a:pt x="0" y="8"/>
                    <a:pt x="1" y="6"/>
                    <a:pt x="1" y="5"/>
                  </a:cubicBezTo>
                  <a:cubicBezTo>
                    <a:pt x="1" y="3"/>
                    <a:pt x="0"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24" name="Freeform 3084">
              <a:extLst>
                <a:ext uri="{FF2B5EF4-FFF2-40B4-BE49-F238E27FC236}">
                  <a16:creationId xmlns:a16="http://schemas.microsoft.com/office/drawing/2014/main" id="{4DDF0792-B47D-4F47-8AC8-61AE4CB27810}"/>
                </a:ext>
              </a:extLst>
            </p:cNvPr>
            <p:cNvSpPr>
              <a:spLocks noChangeAspect="1"/>
            </p:cNvSpPr>
            <p:nvPr/>
          </p:nvSpPr>
          <p:spPr bwMode="auto">
            <a:xfrm>
              <a:off x="7192160" y="3858531"/>
              <a:ext cx="12491" cy="22205"/>
            </a:xfrm>
            <a:custGeom>
              <a:avLst/>
              <a:gdLst>
                <a:gd name="T0" fmla="*/ 6 w 8"/>
                <a:gd name="T1" fmla="*/ 1 h 13"/>
                <a:gd name="T2" fmla="*/ 8 w 8"/>
                <a:gd name="T3" fmla="*/ 2 h 13"/>
                <a:gd name="T4" fmla="*/ 1 w 8"/>
                <a:gd name="T5" fmla="*/ 15 h 13"/>
                <a:gd name="T6" fmla="*/ 0 w 8"/>
                <a:gd name="T7" fmla="*/ 14 h 13"/>
                <a:gd name="T8" fmla="*/ 6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5" y="1"/>
                  </a:moveTo>
                  <a:cubicBezTo>
                    <a:pt x="6" y="0"/>
                    <a:pt x="8" y="1"/>
                    <a:pt x="7" y="2"/>
                  </a:cubicBezTo>
                  <a:cubicBezTo>
                    <a:pt x="6" y="5"/>
                    <a:pt x="4" y="9"/>
                    <a:pt x="1" y="12"/>
                  </a:cubicBezTo>
                  <a:cubicBezTo>
                    <a:pt x="1" y="13"/>
                    <a:pt x="0" y="12"/>
                    <a:pt x="0" y="11"/>
                  </a:cubicBezTo>
                  <a:cubicBezTo>
                    <a:pt x="1" y="7"/>
                    <a:pt x="3" y="4"/>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25" name="Freeform 3085">
              <a:extLst>
                <a:ext uri="{FF2B5EF4-FFF2-40B4-BE49-F238E27FC236}">
                  <a16:creationId xmlns:a16="http://schemas.microsoft.com/office/drawing/2014/main" id="{D02A9E57-F782-034A-829E-AC67F735D6EC}"/>
                </a:ext>
              </a:extLst>
            </p:cNvPr>
            <p:cNvSpPr>
              <a:spLocks noChangeAspect="1"/>
            </p:cNvSpPr>
            <p:nvPr/>
          </p:nvSpPr>
          <p:spPr bwMode="auto">
            <a:xfrm>
              <a:off x="7218530" y="3815509"/>
              <a:ext cx="13878" cy="11102"/>
            </a:xfrm>
            <a:custGeom>
              <a:avLst/>
              <a:gdLst>
                <a:gd name="T0" fmla="*/ 7 w 8"/>
                <a:gd name="T1" fmla="*/ 0 h 7"/>
                <a:gd name="T2" fmla="*/ 9 w 8"/>
                <a:gd name="T3" fmla="*/ 1 h 7"/>
                <a:gd name="T4" fmla="*/ 4 w 8"/>
                <a:gd name="T5" fmla="*/ 5 h 7"/>
                <a:gd name="T6" fmla="*/ 5 w 8"/>
                <a:gd name="T7" fmla="*/ 8 h 7"/>
                <a:gd name="T8" fmla="*/ 0 w 8"/>
                <a:gd name="T9" fmla="*/ 5 h 7"/>
                <a:gd name="T10" fmla="*/ 5 w 8"/>
                <a:gd name="T11" fmla="*/ 1 h 7"/>
                <a:gd name="T12" fmla="*/ 7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6" y="0"/>
                  </a:moveTo>
                  <a:cubicBezTo>
                    <a:pt x="7" y="0"/>
                    <a:pt x="8" y="1"/>
                    <a:pt x="7" y="1"/>
                  </a:cubicBezTo>
                  <a:cubicBezTo>
                    <a:pt x="6" y="3"/>
                    <a:pt x="4" y="3"/>
                    <a:pt x="3" y="4"/>
                  </a:cubicBezTo>
                  <a:cubicBezTo>
                    <a:pt x="3" y="5"/>
                    <a:pt x="4" y="7"/>
                    <a:pt x="4" y="7"/>
                  </a:cubicBezTo>
                  <a:cubicBezTo>
                    <a:pt x="2" y="7"/>
                    <a:pt x="0" y="6"/>
                    <a:pt x="0" y="4"/>
                  </a:cubicBezTo>
                  <a:cubicBezTo>
                    <a:pt x="0" y="2"/>
                    <a:pt x="3" y="2"/>
                    <a:pt x="4" y="1"/>
                  </a:cubicBezTo>
                  <a:cubicBezTo>
                    <a:pt x="5" y="0"/>
                    <a:pt x="5" y="0"/>
                    <a:pt x="6"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26" name="Freeform 3086">
              <a:extLst>
                <a:ext uri="{FF2B5EF4-FFF2-40B4-BE49-F238E27FC236}">
                  <a16:creationId xmlns:a16="http://schemas.microsoft.com/office/drawing/2014/main" id="{705F2437-473F-284F-BDF5-DE338F1E9F54}"/>
                </a:ext>
              </a:extLst>
            </p:cNvPr>
            <p:cNvSpPr>
              <a:spLocks noChangeAspect="1"/>
            </p:cNvSpPr>
            <p:nvPr/>
          </p:nvSpPr>
          <p:spPr bwMode="auto">
            <a:xfrm>
              <a:off x="8252438" y="4932686"/>
              <a:ext cx="33307" cy="23593"/>
            </a:xfrm>
            <a:custGeom>
              <a:avLst/>
              <a:gdLst>
                <a:gd name="T0" fmla="*/ 18 w 20"/>
                <a:gd name="T1" fmla="*/ 1 h 14"/>
                <a:gd name="T2" fmla="*/ 12 w 20"/>
                <a:gd name="T3" fmla="*/ 1 h 14"/>
                <a:gd name="T4" fmla="*/ 5 w 20"/>
                <a:gd name="T5" fmla="*/ 6 h 14"/>
                <a:gd name="T6" fmla="*/ 5 w 20"/>
                <a:gd name="T7" fmla="*/ 7 h 14"/>
                <a:gd name="T8" fmla="*/ 1 w 20"/>
                <a:gd name="T9" fmla="*/ 12 h 14"/>
                <a:gd name="T10" fmla="*/ 4 w 20"/>
                <a:gd name="T11" fmla="*/ 16 h 14"/>
                <a:gd name="T12" fmla="*/ 19 w 20"/>
                <a:gd name="T13" fmla="*/ 16 h 14"/>
                <a:gd name="T14" fmla="*/ 24 w 20"/>
                <a:gd name="T15" fmla="*/ 12 h 14"/>
                <a:gd name="T16" fmla="*/ 22 w 20"/>
                <a:gd name="T17" fmla="*/ 2 h 14"/>
                <a:gd name="T18" fmla="*/ 18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5" y="1"/>
                  </a:moveTo>
                  <a:cubicBezTo>
                    <a:pt x="13" y="0"/>
                    <a:pt x="11" y="0"/>
                    <a:pt x="10" y="1"/>
                  </a:cubicBezTo>
                  <a:cubicBezTo>
                    <a:pt x="8" y="2"/>
                    <a:pt x="6" y="3"/>
                    <a:pt x="4" y="5"/>
                  </a:cubicBezTo>
                  <a:cubicBezTo>
                    <a:pt x="3" y="5"/>
                    <a:pt x="4" y="6"/>
                    <a:pt x="4" y="6"/>
                  </a:cubicBezTo>
                  <a:cubicBezTo>
                    <a:pt x="3" y="8"/>
                    <a:pt x="1" y="9"/>
                    <a:pt x="1" y="10"/>
                  </a:cubicBezTo>
                  <a:cubicBezTo>
                    <a:pt x="0" y="11"/>
                    <a:pt x="2" y="13"/>
                    <a:pt x="3" y="13"/>
                  </a:cubicBezTo>
                  <a:cubicBezTo>
                    <a:pt x="7" y="14"/>
                    <a:pt x="12" y="14"/>
                    <a:pt x="16" y="13"/>
                  </a:cubicBezTo>
                  <a:cubicBezTo>
                    <a:pt x="18" y="13"/>
                    <a:pt x="19" y="11"/>
                    <a:pt x="20" y="10"/>
                  </a:cubicBezTo>
                  <a:cubicBezTo>
                    <a:pt x="20" y="7"/>
                    <a:pt x="19" y="5"/>
                    <a:pt x="18" y="2"/>
                  </a:cubicBezTo>
                  <a:cubicBezTo>
                    <a:pt x="17" y="1"/>
                    <a:pt x="16" y="1"/>
                    <a:pt x="1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27" name="Freeform 3087">
              <a:extLst>
                <a:ext uri="{FF2B5EF4-FFF2-40B4-BE49-F238E27FC236}">
                  <a16:creationId xmlns:a16="http://schemas.microsoft.com/office/drawing/2014/main" id="{12A6431D-138A-0447-B7C6-247CE2120E19}"/>
                </a:ext>
              </a:extLst>
            </p:cNvPr>
            <p:cNvSpPr>
              <a:spLocks noChangeAspect="1"/>
            </p:cNvSpPr>
            <p:nvPr/>
          </p:nvSpPr>
          <p:spPr bwMode="auto">
            <a:xfrm>
              <a:off x="8285746" y="4904931"/>
              <a:ext cx="29144" cy="18042"/>
            </a:xfrm>
            <a:custGeom>
              <a:avLst/>
              <a:gdLst>
                <a:gd name="T0" fmla="*/ 17 w 17"/>
                <a:gd name="T1" fmla="*/ 0 h 11"/>
                <a:gd name="T2" fmla="*/ 12 w 17"/>
                <a:gd name="T3" fmla="*/ 5 h 11"/>
                <a:gd name="T4" fmla="*/ 1 w 17"/>
                <a:gd name="T5" fmla="*/ 8 h 11"/>
                <a:gd name="T6" fmla="*/ 4 w 17"/>
                <a:gd name="T7" fmla="*/ 13 h 11"/>
                <a:gd name="T8" fmla="*/ 11 w 17"/>
                <a:gd name="T9" fmla="*/ 11 h 11"/>
                <a:gd name="T10" fmla="*/ 16 w 17"/>
                <a:gd name="T11" fmla="*/ 11 h 11"/>
                <a:gd name="T12" fmla="*/ 21 w 17"/>
                <a:gd name="T13" fmla="*/ 2 h 11"/>
                <a:gd name="T14" fmla="*/ 17 w 1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4" y="0"/>
                  </a:moveTo>
                  <a:cubicBezTo>
                    <a:pt x="12" y="0"/>
                    <a:pt x="12" y="3"/>
                    <a:pt x="10" y="4"/>
                  </a:cubicBezTo>
                  <a:cubicBezTo>
                    <a:pt x="7" y="5"/>
                    <a:pt x="3" y="5"/>
                    <a:pt x="1" y="7"/>
                  </a:cubicBezTo>
                  <a:cubicBezTo>
                    <a:pt x="0" y="8"/>
                    <a:pt x="1" y="11"/>
                    <a:pt x="3" y="11"/>
                  </a:cubicBezTo>
                  <a:cubicBezTo>
                    <a:pt x="5" y="11"/>
                    <a:pt x="7" y="9"/>
                    <a:pt x="9" y="9"/>
                  </a:cubicBezTo>
                  <a:cubicBezTo>
                    <a:pt x="10" y="8"/>
                    <a:pt x="12" y="9"/>
                    <a:pt x="13" y="9"/>
                  </a:cubicBezTo>
                  <a:cubicBezTo>
                    <a:pt x="13" y="5"/>
                    <a:pt x="15" y="3"/>
                    <a:pt x="17" y="2"/>
                  </a:cubicBezTo>
                  <a:cubicBezTo>
                    <a:pt x="17" y="1"/>
                    <a:pt x="15" y="0"/>
                    <a:pt x="1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28" name="Freeform 3088">
              <a:extLst>
                <a:ext uri="{FF2B5EF4-FFF2-40B4-BE49-F238E27FC236}">
                  <a16:creationId xmlns:a16="http://schemas.microsoft.com/office/drawing/2014/main" id="{B75E4C20-90A2-0841-AA66-10268427168E}"/>
                </a:ext>
              </a:extLst>
            </p:cNvPr>
            <p:cNvSpPr>
              <a:spLocks noChangeAspect="1"/>
            </p:cNvSpPr>
            <p:nvPr/>
          </p:nvSpPr>
          <p:spPr bwMode="auto">
            <a:xfrm>
              <a:off x="8038719" y="4866071"/>
              <a:ext cx="13878" cy="29144"/>
            </a:xfrm>
            <a:custGeom>
              <a:avLst/>
              <a:gdLst>
                <a:gd name="T0" fmla="*/ 0 w 9"/>
                <a:gd name="T1" fmla="*/ 1 h 17"/>
                <a:gd name="T2" fmla="*/ 2 w 9"/>
                <a:gd name="T3" fmla="*/ 1 h 17"/>
                <a:gd name="T4" fmla="*/ 3 w 9"/>
                <a:gd name="T5" fmla="*/ 10 h 17"/>
                <a:gd name="T6" fmla="*/ 6 w 9"/>
                <a:gd name="T7" fmla="*/ 9 h 17"/>
                <a:gd name="T8" fmla="*/ 7 w 9"/>
                <a:gd name="T9" fmla="*/ 4 h 17"/>
                <a:gd name="T10" fmla="*/ 10 w 9"/>
                <a:gd name="T11" fmla="*/ 5 h 17"/>
                <a:gd name="T12" fmla="*/ 10 w 9"/>
                <a:gd name="T13" fmla="*/ 12 h 17"/>
                <a:gd name="T14" fmla="*/ 10 w 9"/>
                <a:gd name="T15" fmla="*/ 17 h 17"/>
                <a:gd name="T16" fmla="*/ 6 w 9"/>
                <a:gd name="T17" fmla="*/ 19 h 17"/>
                <a:gd name="T18" fmla="*/ 1 w 9"/>
                <a:gd name="T19" fmla="*/ 20 h 17"/>
                <a:gd name="T20" fmla="*/ 0 w 9"/>
                <a:gd name="T21" fmla="*/ 15 h 17"/>
                <a:gd name="T22" fmla="*/ 0 w 9"/>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7"/>
                <a:gd name="T38" fmla="*/ 9 w 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7">
                  <a:moveTo>
                    <a:pt x="0" y="1"/>
                  </a:moveTo>
                  <a:cubicBezTo>
                    <a:pt x="1" y="0"/>
                    <a:pt x="2" y="0"/>
                    <a:pt x="2" y="1"/>
                  </a:cubicBezTo>
                  <a:cubicBezTo>
                    <a:pt x="3" y="3"/>
                    <a:pt x="2" y="6"/>
                    <a:pt x="3" y="8"/>
                  </a:cubicBezTo>
                  <a:cubicBezTo>
                    <a:pt x="3" y="9"/>
                    <a:pt x="5" y="8"/>
                    <a:pt x="5" y="7"/>
                  </a:cubicBezTo>
                  <a:cubicBezTo>
                    <a:pt x="6" y="6"/>
                    <a:pt x="5" y="4"/>
                    <a:pt x="6" y="3"/>
                  </a:cubicBezTo>
                  <a:cubicBezTo>
                    <a:pt x="7" y="2"/>
                    <a:pt x="8" y="3"/>
                    <a:pt x="9" y="4"/>
                  </a:cubicBezTo>
                  <a:cubicBezTo>
                    <a:pt x="9" y="6"/>
                    <a:pt x="9" y="8"/>
                    <a:pt x="9" y="10"/>
                  </a:cubicBezTo>
                  <a:cubicBezTo>
                    <a:pt x="9" y="11"/>
                    <a:pt x="9" y="13"/>
                    <a:pt x="9" y="14"/>
                  </a:cubicBezTo>
                  <a:cubicBezTo>
                    <a:pt x="8" y="15"/>
                    <a:pt x="7" y="15"/>
                    <a:pt x="5" y="15"/>
                  </a:cubicBezTo>
                  <a:cubicBezTo>
                    <a:pt x="4" y="16"/>
                    <a:pt x="2" y="17"/>
                    <a:pt x="1" y="16"/>
                  </a:cubicBezTo>
                  <a:cubicBezTo>
                    <a:pt x="0" y="15"/>
                    <a:pt x="0" y="13"/>
                    <a:pt x="0" y="12"/>
                  </a:cubicBezTo>
                  <a:cubicBezTo>
                    <a:pt x="0" y="8"/>
                    <a:pt x="0" y="5"/>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29" name="Freeform 3089">
              <a:extLst>
                <a:ext uri="{FF2B5EF4-FFF2-40B4-BE49-F238E27FC236}">
                  <a16:creationId xmlns:a16="http://schemas.microsoft.com/office/drawing/2014/main" id="{D3A2C789-7CBA-E348-AE4B-9EC674E5B91E}"/>
                </a:ext>
              </a:extLst>
            </p:cNvPr>
            <p:cNvSpPr>
              <a:spLocks noChangeAspect="1"/>
            </p:cNvSpPr>
            <p:nvPr/>
          </p:nvSpPr>
          <p:spPr bwMode="auto">
            <a:xfrm>
              <a:off x="8048432" y="4897991"/>
              <a:ext cx="12491" cy="16654"/>
            </a:xfrm>
            <a:custGeom>
              <a:avLst/>
              <a:gdLst>
                <a:gd name="T0" fmla="*/ 3 w 8"/>
                <a:gd name="T1" fmla="*/ 1 h 10"/>
                <a:gd name="T2" fmla="*/ 9 w 8"/>
                <a:gd name="T3" fmla="*/ 11 h 10"/>
                <a:gd name="T4" fmla="*/ 3 w 8"/>
                <a:gd name="T5" fmla="*/ 12 h 10"/>
                <a:gd name="T6" fmla="*/ 2 w 8"/>
                <a:gd name="T7" fmla="*/ 8 h 10"/>
                <a:gd name="T8" fmla="*/ 0 w 8"/>
                <a:gd name="T9" fmla="*/ 2 h 10"/>
                <a:gd name="T10" fmla="*/ 3 w 8"/>
                <a:gd name="T11" fmla="*/ 1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3" y="1"/>
                  </a:moveTo>
                  <a:cubicBezTo>
                    <a:pt x="5" y="3"/>
                    <a:pt x="8" y="6"/>
                    <a:pt x="8" y="9"/>
                  </a:cubicBezTo>
                  <a:cubicBezTo>
                    <a:pt x="8" y="10"/>
                    <a:pt x="4" y="10"/>
                    <a:pt x="3" y="10"/>
                  </a:cubicBezTo>
                  <a:cubicBezTo>
                    <a:pt x="2" y="9"/>
                    <a:pt x="3" y="8"/>
                    <a:pt x="2" y="7"/>
                  </a:cubicBezTo>
                  <a:cubicBezTo>
                    <a:pt x="2" y="5"/>
                    <a:pt x="0" y="4"/>
                    <a:pt x="0" y="2"/>
                  </a:cubicBezTo>
                  <a:cubicBezTo>
                    <a:pt x="0" y="1"/>
                    <a:pt x="2"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30" name="Freeform 3090">
              <a:extLst>
                <a:ext uri="{FF2B5EF4-FFF2-40B4-BE49-F238E27FC236}">
                  <a16:creationId xmlns:a16="http://schemas.microsoft.com/office/drawing/2014/main" id="{CA5CF60A-E34C-B34C-85F5-E7CD03C34A53}"/>
                </a:ext>
              </a:extLst>
            </p:cNvPr>
            <p:cNvSpPr>
              <a:spLocks noChangeAspect="1"/>
            </p:cNvSpPr>
            <p:nvPr/>
          </p:nvSpPr>
          <p:spPr bwMode="auto">
            <a:xfrm>
              <a:off x="7972104" y="5002078"/>
              <a:ext cx="55512" cy="58288"/>
            </a:xfrm>
            <a:custGeom>
              <a:avLst/>
              <a:gdLst>
                <a:gd name="T0" fmla="*/ 1 w 34"/>
                <a:gd name="T1" fmla="*/ 0 h 35"/>
                <a:gd name="T2" fmla="*/ 0 w 34"/>
                <a:gd name="T3" fmla="*/ 2 h 35"/>
                <a:gd name="T4" fmla="*/ 2 w 34"/>
                <a:gd name="T5" fmla="*/ 10 h 35"/>
                <a:gd name="T6" fmla="*/ 7 w 34"/>
                <a:gd name="T7" fmla="*/ 14 h 35"/>
                <a:gd name="T8" fmla="*/ 11 w 34"/>
                <a:gd name="T9" fmla="*/ 22 h 35"/>
                <a:gd name="T10" fmla="*/ 20 w 34"/>
                <a:gd name="T11" fmla="*/ 30 h 35"/>
                <a:gd name="T12" fmla="*/ 27 w 34"/>
                <a:gd name="T13" fmla="*/ 32 h 35"/>
                <a:gd name="T14" fmla="*/ 28 w 34"/>
                <a:gd name="T15" fmla="*/ 40 h 35"/>
                <a:gd name="T16" fmla="*/ 38 w 34"/>
                <a:gd name="T17" fmla="*/ 41 h 35"/>
                <a:gd name="T18" fmla="*/ 38 w 34"/>
                <a:gd name="T19" fmla="*/ 34 h 35"/>
                <a:gd name="T20" fmla="*/ 26 w 34"/>
                <a:gd name="T21" fmla="*/ 25 h 35"/>
                <a:gd name="T22" fmla="*/ 19 w 34"/>
                <a:gd name="T23" fmla="*/ 14 h 35"/>
                <a:gd name="T24" fmla="*/ 9 w 34"/>
                <a:gd name="T25" fmla="*/ 5 h 35"/>
                <a:gd name="T26" fmla="*/ 1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1" y="0"/>
                  </a:moveTo>
                  <a:cubicBezTo>
                    <a:pt x="1" y="0"/>
                    <a:pt x="0" y="1"/>
                    <a:pt x="0" y="2"/>
                  </a:cubicBezTo>
                  <a:cubicBezTo>
                    <a:pt x="0" y="4"/>
                    <a:pt x="1" y="6"/>
                    <a:pt x="2" y="8"/>
                  </a:cubicBezTo>
                  <a:cubicBezTo>
                    <a:pt x="3" y="9"/>
                    <a:pt x="5" y="10"/>
                    <a:pt x="6" y="12"/>
                  </a:cubicBezTo>
                  <a:cubicBezTo>
                    <a:pt x="8" y="14"/>
                    <a:pt x="8" y="16"/>
                    <a:pt x="9" y="18"/>
                  </a:cubicBezTo>
                  <a:cubicBezTo>
                    <a:pt x="11" y="21"/>
                    <a:pt x="14" y="23"/>
                    <a:pt x="17" y="25"/>
                  </a:cubicBezTo>
                  <a:cubicBezTo>
                    <a:pt x="19" y="26"/>
                    <a:pt x="22" y="26"/>
                    <a:pt x="23" y="27"/>
                  </a:cubicBezTo>
                  <a:cubicBezTo>
                    <a:pt x="25" y="29"/>
                    <a:pt x="23" y="32"/>
                    <a:pt x="24" y="33"/>
                  </a:cubicBezTo>
                  <a:cubicBezTo>
                    <a:pt x="26" y="34"/>
                    <a:pt x="30" y="35"/>
                    <a:pt x="32" y="34"/>
                  </a:cubicBezTo>
                  <a:cubicBezTo>
                    <a:pt x="34" y="33"/>
                    <a:pt x="33" y="29"/>
                    <a:pt x="32" y="28"/>
                  </a:cubicBezTo>
                  <a:cubicBezTo>
                    <a:pt x="30" y="24"/>
                    <a:pt x="25" y="24"/>
                    <a:pt x="22" y="21"/>
                  </a:cubicBezTo>
                  <a:cubicBezTo>
                    <a:pt x="20" y="18"/>
                    <a:pt x="19" y="14"/>
                    <a:pt x="16" y="12"/>
                  </a:cubicBezTo>
                  <a:cubicBezTo>
                    <a:pt x="14" y="9"/>
                    <a:pt x="10" y="7"/>
                    <a:pt x="8" y="4"/>
                  </a:cubicBezTo>
                  <a:cubicBezTo>
                    <a:pt x="6" y="3"/>
                    <a:pt x="4" y="1"/>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31" name="Freeform 3091">
              <a:extLst>
                <a:ext uri="{FF2B5EF4-FFF2-40B4-BE49-F238E27FC236}">
                  <a16:creationId xmlns:a16="http://schemas.microsoft.com/office/drawing/2014/main" id="{9A307873-FC63-B047-ADEC-1D9023477DF1}"/>
                </a:ext>
              </a:extLst>
            </p:cNvPr>
            <p:cNvSpPr>
              <a:spLocks noChangeAspect="1"/>
            </p:cNvSpPr>
            <p:nvPr/>
          </p:nvSpPr>
          <p:spPr bwMode="auto">
            <a:xfrm>
              <a:off x="8031779" y="5014568"/>
              <a:ext cx="9715" cy="15266"/>
            </a:xfrm>
            <a:custGeom>
              <a:avLst/>
              <a:gdLst>
                <a:gd name="T0" fmla="*/ 5 w 6"/>
                <a:gd name="T1" fmla="*/ 1 h 9"/>
                <a:gd name="T2" fmla="*/ 6 w 6"/>
                <a:gd name="T3" fmla="*/ 7 h 9"/>
                <a:gd name="T4" fmla="*/ 6 w 6"/>
                <a:gd name="T5" fmla="*/ 11 h 9"/>
                <a:gd name="T6" fmla="*/ 1 w 6"/>
                <a:gd name="T7" fmla="*/ 7 h 9"/>
                <a:gd name="T8" fmla="*/ 2 w 6"/>
                <a:gd name="T9" fmla="*/ 2 h 9"/>
                <a:gd name="T10" fmla="*/ 5 w 6"/>
                <a:gd name="T11" fmla="*/ 1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1"/>
                  </a:moveTo>
                  <a:cubicBezTo>
                    <a:pt x="5" y="2"/>
                    <a:pt x="5" y="4"/>
                    <a:pt x="5" y="6"/>
                  </a:cubicBezTo>
                  <a:cubicBezTo>
                    <a:pt x="5" y="7"/>
                    <a:pt x="6" y="9"/>
                    <a:pt x="5" y="9"/>
                  </a:cubicBezTo>
                  <a:cubicBezTo>
                    <a:pt x="3" y="9"/>
                    <a:pt x="2" y="8"/>
                    <a:pt x="1" y="6"/>
                  </a:cubicBezTo>
                  <a:cubicBezTo>
                    <a:pt x="0" y="5"/>
                    <a:pt x="1" y="3"/>
                    <a:pt x="2" y="2"/>
                  </a:cubicBezTo>
                  <a:cubicBezTo>
                    <a:pt x="2" y="1"/>
                    <a:pt x="3" y="0"/>
                    <a:pt x="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32" name="Freeform 3092">
              <a:extLst>
                <a:ext uri="{FF2B5EF4-FFF2-40B4-BE49-F238E27FC236}">
                  <a16:creationId xmlns:a16="http://schemas.microsoft.com/office/drawing/2014/main" id="{FE9D6B69-35A3-F44D-A283-6F2CA47AEC3C}"/>
                </a:ext>
              </a:extLst>
            </p:cNvPr>
            <p:cNvSpPr>
              <a:spLocks noChangeAspect="1"/>
            </p:cNvSpPr>
            <p:nvPr/>
          </p:nvSpPr>
          <p:spPr bwMode="auto">
            <a:xfrm>
              <a:off x="8047045" y="5031221"/>
              <a:ext cx="8327" cy="9715"/>
            </a:xfrm>
            <a:custGeom>
              <a:avLst/>
              <a:gdLst>
                <a:gd name="T0" fmla="*/ 2 w 5"/>
                <a:gd name="T1" fmla="*/ 1 h 6"/>
                <a:gd name="T2" fmla="*/ 6 w 5"/>
                <a:gd name="T3" fmla="*/ 4 h 6"/>
                <a:gd name="T4" fmla="*/ 2 w 5"/>
                <a:gd name="T5" fmla="*/ 7 h 6"/>
                <a:gd name="T6" fmla="*/ 0 w 5"/>
                <a:gd name="T7" fmla="*/ 6 h 6"/>
                <a:gd name="T8" fmla="*/ 2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1"/>
                  </a:moveTo>
                  <a:cubicBezTo>
                    <a:pt x="3" y="0"/>
                    <a:pt x="5" y="2"/>
                    <a:pt x="5" y="3"/>
                  </a:cubicBezTo>
                  <a:cubicBezTo>
                    <a:pt x="5" y="5"/>
                    <a:pt x="3" y="6"/>
                    <a:pt x="2" y="6"/>
                  </a:cubicBezTo>
                  <a:cubicBezTo>
                    <a:pt x="1" y="6"/>
                    <a:pt x="0" y="5"/>
                    <a:pt x="0" y="5"/>
                  </a:cubicBezTo>
                  <a:cubicBezTo>
                    <a:pt x="0" y="3"/>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33" name="Freeform 3094">
              <a:extLst>
                <a:ext uri="{FF2B5EF4-FFF2-40B4-BE49-F238E27FC236}">
                  <a16:creationId xmlns:a16="http://schemas.microsoft.com/office/drawing/2014/main" id="{4847E0A9-3EF2-0B46-9400-84C1F82E9E58}"/>
                </a:ext>
              </a:extLst>
            </p:cNvPr>
            <p:cNvSpPr>
              <a:spLocks noChangeAspect="1"/>
            </p:cNvSpPr>
            <p:nvPr/>
          </p:nvSpPr>
          <p:spPr bwMode="auto">
            <a:xfrm>
              <a:off x="7287919" y="4785580"/>
              <a:ext cx="23593" cy="12491"/>
            </a:xfrm>
            <a:custGeom>
              <a:avLst/>
              <a:gdLst>
                <a:gd name="T0" fmla="*/ 1 w 14"/>
                <a:gd name="T1" fmla="*/ 0 h 8"/>
                <a:gd name="T2" fmla="*/ 5 w 14"/>
                <a:gd name="T3" fmla="*/ 5 h 8"/>
                <a:gd name="T4" fmla="*/ 13 w 14"/>
                <a:gd name="T5" fmla="*/ 1 h 8"/>
                <a:gd name="T6" fmla="*/ 16 w 14"/>
                <a:gd name="T7" fmla="*/ 5 h 8"/>
                <a:gd name="T8" fmla="*/ 7 w 14"/>
                <a:gd name="T9" fmla="*/ 9 h 8"/>
                <a:gd name="T10" fmla="*/ 1 w 14"/>
                <a:gd name="T11" fmla="*/ 7 h 8"/>
                <a:gd name="T12" fmla="*/ 0 w 14"/>
                <a:gd name="T13" fmla="*/ 1 h 8"/>
                <a:gd name="T14" fmla="*/ 1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 y="0"/>
                  </a:moveTo>
                  <a:cubicBezTo>
                    <a:pt x="2" y="1"/>
                    <a:pt x="2" y="4"/>
                    <a:pt x="4" y="4"/>
                  </a:cubicBezTo>
                  <a:cubicBezTo>
                    <a:pt x="6" y="4"/>
                    <a:pt x="8" y="1"/>
                    <a:pt x="11" y="1"/>
                  </a:cubicBezTo>
                  <a:cubicBezTo>
                    <a:pt x="12" y="1"/>
                    <a:pt x="14" y="3"/>
                    <a:pt x="13" y="4"/>
                  </a:cubicBezTo>
                  <a:cubicBezTo>
                    <a:pt x="11" y="6"/>
                    <a:pt x="9" y="8"/>
                    <a:pt x="6" y="8"/>
                  </a:cubicBezTo>
                  <a:cubicBezTo>
                    <a:pt x="4" y="8"/>
                    <a:pt x="2" y="7"/>
                    <a:pt x="1" y="6"/>
                  </a:cubicBezTo>
                  <a:cubicBezTo>
                    <a:pt x="0" y="4"/>
                    <a:pt x="0" y="3"/>
                    <a:pt x="0" y="1"/>
                  </a:cubicBezTo>
                  <a:cubicBezTo>
                    <a:pt x="0" y="1"/>
                    <a:pt x="0"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34" name="Freeform 3095">
              <a:extLst>
                <a:ext uri="{FF2B5EF4-FFF2-40B4-BE49-F238E27FC236}">
                  <a16:creationId xmlns:a16="http://schemas.microsoft.com/office/drawing/2014/main" id="{A1C6FD91-6D32-7645-925D-C3B29E6271BB}"/>
                </a:ext>
              </a:extLst>
            </p:cNvPr>
            <p:cNvSpPr>
              <a:spLocks noChangeAspect="1"/>
            </p:cNvSpPr>
            <p:nvPr/>
          </p:nvSpPr>
          <p:spPr bwMode="auto">
            <a:xfrm>
              <a:off x="7279593" y="4788357"/>
              <a:ext cx="8327" cy="9715"/>
            </a:xfrm>
            <a:custGeom>
              <a:avLst/>
              <a:gdLst>
                <a:gd name="T0" fmla="*/ 4 w 5"/>
                <a:gd name="T1" fmla="*/ 0 h 6"/>
                <a:gd name="T2" fmla="*/ 0 w 5"/>
                <a:gd name="T3" fmla="*/ 6 h 6"/>
                <a:gd name="T4" fmla="*/ 6 w 5"/>
                <a:gd name="T5" fmla="*/ 6 h 6"/>
                <a:gd name="T6" fmla="*/ 4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cubicBezTo>
                    <a:pt x="3" y="0"/>
                    <a:pt x="2" y="4"/>
                    <a:pt x="0" y="5"/>
                  </a:cubicBezTo>
                  <a:cubicBezTo>
                    <a:pt x="1" y="6"/>
                    <a:pt x="5" y="6"/>
                    <a:pt x="5" y="5"/>
                  </a:cubicBezTo>
                  <a:cubicBezTo>
                    <a:pt x="5" y="4"/>
                    <a:pt x="4"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35" name="Freeform 3096">
              <a:extLst>
                <a:ext uri="{FF2B5EF4-FFF2-40B4-BE49-F238E27FC236}">
                  <a16:creationId xmlns:a16="http://schemas.microsoft.com/office/drawing/2014/main" id="{B30785D5-A4F3-334E-8E07-A5EF418DFF17}"/>
                </a:ext>
              </a:extLst>
            </p:cNvPr>
            <p:cNvSpPr>
              <a:spLocks noChangeAspect="1"/>
            </p:cNvSpPr>
            <p:nvPr/>
          </p:nvSpPr>
          <p:spPr bwMode="auto">
            <a:xfrm>
              <a:off x="7403106" y="4846644"/>
              <a:ext cx="16654" cy="13878"/>
            </a:xfrm>
            <a:custGeom>
              <a:avLst/>
              <a:gdLst>
                <a:gd name="T0" fmla="*/ 2 w 10"/>
                <a:gd name="T1" fmla="*/ 1 h 8"/>
                <a:gd name="T2" fmla="*/ 2 w 10"/>
                <a:gd name="T3" fmla="*/ 7 h 8"/>
                <a:gd name="T4" fmla="*/ 11 w 10"/>
                <a:gd name="T5" fmla="*/ 9 h 8"/>
                <a:gd name="T6" fmla="*/ 10 w 10"/>
                <a:gd name="T7" fmla="*/ 5 h 8"/>
                <a:gd name="T8" fmla="*/ 11 w 10"/>
                <a:gd name="T9" fmla="*/ 1 h 8"/>
                <a:gd name="T10" fmla="*/ 7 w 10"/>
                <a:gd name="T11" fmla="*/ 3 h 8"/>
                <a:gd name="T12" fmla="*/ 5 w 10"/>
                <a:gd name="T13" fmla="*/ 0 h 8"/>
                <a:gd name="T14" fmla="*/ 5 w 10"/>
                <a:gd name="T15" fmla="*/ 3 h 8"/>
                <a:gd name="T16" fmla="*/ 2 w 10"/>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1"/>
                  </a:moveTo>
                  <a:cubicBezTo>
                    <a:pt x="1" y="2"/>
                    <a:pt x="0" y="5"/>
                    <a:pt x="2" y="6"/>
                  </a:cubicBezTo>
                  <a:cubicBezTo>
                    <a:pt x="3" y="8"/>
                    <a:pt x="6" y="8"/>
                    <a:pt x="9" y="7"/>
                  </a:cubicBezTo>
                  <a:cubicBezTo>
                    <a:pt x="10" y="7"/>
                    <a:pt x="8" y="5"/>
                    <a:pt x="8" y="4"/>
                  </a:cubicBezTo>
                  <a:cubicBezTo>
                    <a:pt x="8" y="3"/>
                    <a:pt x="10" y="2"/>
                    <a:pt x="9" y="1"/>
                  </a:cubicBezTo>
                  <a:cubicBezTo>
                    <a:pt x="8" y="0"/>
                    <a:pt x="7" y="2"/>
                    <a:pt x="6" y="2"/>
                  </a:cubicBezTo>
                  <a:cubicBezTo>
                    <a:pt x="5" y="2"/>
                    <a:pt x="5" y="0"/>
                    <a:pt x="4" y="0"/>
                  </a:cubicBezTo>
                  <a:cubicBezTo>
                    <a:pt x="4" y="0"/>
                    <a:pt x="4" y="2"/>
                    <a:pt x="4" y="2"/>
                  </a:cubicBezTo>
                  <a:cubicBezTo>
                    <a:pt x="3" y="2"/>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36" name="Freeform 3097">
              <a:extLst>
                <a:ext uri="{FF2B5EF4-FFF2-40B4-BE49-F238E27FC236}">
                  <a16:creationId xmlns:a16="http://schemas.microsoft.com/office/drawing/2014/main" id="{C70573A1-9EF1-8A40-BCBE-60959038B76F}"/>
                </a:ext>
              </a:extLst>
            </p:cNvPr>
            <p:cNvSpPr>
              <a:spLocks noChangeAspect="1"/>
            </p:cNvSpPr>
            <p:nvPr/>
          </p:nvSpPr>
          <p:spPr bwMode="auto">
            <a:xfrm>
              <a:off x="7416984" y="4886891"/>
              <a:ext cx="6939" cy="9715"/>
            </a:xfrm>
            <a:custGeom>
              <a:avLst/>
              <a:gdLst>
                <a:gd name="T0" fmla="*/ 4 w 4"/>
                <a:gd name="T1" fmla="*/ 1 h 6"/>
                <a:gd name="T2" fmla="*/ 4 w 4"/>
                <a:gd name="T3" fmla="*/ 7 h 6"/>
                <a:gd name="T4" fmla="*/ 0 w 4"/>
                <a:gd name="T5" fmla="*/ 6 h 6"/>
                <a:gd name="T6" fmla="*/ 0 w 4"/>
                <a:gd name="T7" fmla="*/ 2 h 6"/>
                <a:gd name="T8" fmla="*/ 4 w 4"/>
                <a:gd name="T9" fmla="*/ 1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1"/>
                  </a:moveTo>
                  <a:cubicBezTo>
                    <a:pt x="3" y="2"/>
                    <a:pt x="4" y="4"/>
                    <a:pt x="3" y="6"/>
                  </a:cubicBezTo>
                  <a:cubicBezTo>
                    <a:pt x="3" y="6"/>
                    <a:pt x="1" y="6"/>
                    <a:pt x="0" y="5"/>
                  </a:cubicBezTo>
                  <a:cubicBezTo>
                    <a:pt x="0" y="4"/>
                    <a:pt x="0" y="3"/>
                    <a:pt x="0" y="2"/>
                  </a:cubicBezTo>
                  <a:cubicBezTo>
                    <a:pt x="1" y="1"/>
                    <a:pt x="2"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37" name="Freeform 3098">
              <a:extLst>
                <a:ext uri="{FF2B5EF4-FFF2-40B4-BE49-F238E27FC236}">
                  <a16:creationId xmlns:a16="http://schemas.microsoft.com/office/drawing/2014/main" id="{AAA83F96-C350-3F41-8696-8722A709549D}"/>
                </a:ext>
              </a:extLst>
            </p:cNvPr>
            <p:cNvSpPr>
              <a:spLocks noChangeAspect="1"/>
            </p:cNvSpPr>
            <p:nvPr/>
          </p:nvSpPr>
          <p:spPr bwMode="auto">
            <a:xfrm>
              <a:off x="7725075" y="5121429"/>
              <a:ext cx="9715" cy="19429"/>
            </a:xfrm>
            <a:custGeom>
              <a:avLst/>
              <a:gdLst>
                <a:gd name="T0" fmla="*/ 6 w 6"/>
                <a:gd name="T1" fmla="*/ 0 h 12"/>
                <a:gd name="T2" fmla="*/ 7 w 6"/>
                <a:gd name="T3" fmla="*/ 2 h 12"/>
                <a:gd name="T4" fmla="*/ 2 w 6"/>
                <a:gd name="T5" fmla="*/ 14 h 12"/>
                <a:gd name="T6" fmla="*/ 0 w 6"/>
                <a:gd name="T7" fmla="*/ 12 h 12"/>
                <a:gd name="T8" fmla="*/ 1 w 6"/>
                <a:gd name="T9" fmla="*/ 5 h 12"/>
                <a:gd name="T10" fmla="*/ 6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5" y="0"/>
                  </a:moveTo>
                  <a:cubicBezTo>
                    <a:pt x="5" y="0"/>
                    <a:pt x="6" y="1"/>
                    <a:pt x="6" y="2"/>
                  </a:cubicBezTo>
                  <a:cubicBezTo>
                    <a:pt x="5" y="5"/>
                    <a:pt x="4" y="9"/>
                    <a:pt x="2" y="12"/>
                  </a:cubicBezTo>
                  <a:cubicBezTo>
                    <a:pt x="1" y="12"/>
                    <a:pt x="0" y="11"/>
                    <a:pt x="0" y="10"/>
                  </a:cubicBezTo>
                  <a:cubicBezTo>
                    <a:pt x="0" y="8"/>
                    <a:pt x="0" y="6"/>
                    <a:pt x="1" y="4"/>
                  </a:cubicBezTo>
                  <a:cubicBezTo>
                    <a:pt x="2" y="2"/>
                    <a:pt x="3" y="1"/>
                    <a:pt x="5"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38" name="Freeform 3099">
              <a:extLst>
                <a:ext uri="{FF2B5EF4-FFF2-40B4-BE49-F238E27FC236}">
                  <a16:creationId xmlns:a16="http://schemas.microsoft.com/office/drawing/2014/main" id="{5D530E0B-E87E-2245-8087-611C6878B81E}"/>
                </a:ext>
              </a:extLst>
            </p:cNvPr>
            <p:cNvSpPr>
              <a:spLocks noChangeAspect="1"/>
            </p:cNvSpPr>
            <p:nvPr/>
          </p:nvSpPr>
          <p:spPr bwMode="auto">
            <a:xfrm>
              <a:off x="7550213" y="5505847"/>
              <a:ext cx="8327" cy="16654"/>
            </a:xfrm>
            <a:custGeom>
              <a:avLst/>
              <a:gdLst>
                <a:gd name="T0" fmla="*/ 0 w 5"/>
                <a:gd name="T1" fmla="*/ 2 h 10"/>
                <a:gd name="T2" fmla="*/ 4 w 5"/>
                <a:gd name="T3" fmla="*/ 1 h 10"/>
                <a:gd name="T4" fmla="*/ 6 w 5"/>
                <a:gd name="T5" fmla="*/ 7 h 10"/>
                <a:gd name="T6" fmla="*/ 5 w 5"/>
                <a:gd name="T7" fmla="*/ 12 h 10"/>
                <a:gd name="T8" fmla="*/ 1 w 5"/>
                <a:gd name="T9" fmla="*/ 8 h 10"/>
                <a:gd name="T10" fmla="*/ 0 w 5"/>
                <a:gd name="T11" fmla="*/ 2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cubicBezTo>
                    <a:pt x="0" y="1"/>
                    <a:pt x="2" y="0"/>
                    <a:pt x="3" y="1"/>
                  </a:cubicBezTo>
                  <a:cubicBezTo>
                    <a:pt x="4" y="2"/>
                    <a:pt x="5" y="4"/>
                    <a:pt x="5" y="6"/>
                  </a:cubicBezTo>
                  <a:cubicBezTo>
                    <a:pt x="5" y="7"/>
                    <a:pt x="5" y="10"/>
                    <a:pt x="4" y="10"/>
                  </a:cubicBezTo>
                  <a:cubicBezTo>
                    <a:pt x="2" y="10"/>
                    <a:pt x="2" y="8"/>
                    <a:pt x="1" y="7"/>
                  </a:cubicBezTo>
                  <a:cubicBezTo>
                    <a:pt x="0" y="5"/>
                    <a:pt x="0" y="4"/>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39" name="Freeform 3100">
              <a:extLst>
                <a:ext uri="{FF2B5EF4-FFF2-40B4-BE49-F238E27FC236}">
                  <a16:creationId xmlns:a16="http://schemas.microsoft.com/office/drawing/2014/main" id="{B46A63C2-2FB5-7D44-AB68-61DF8457A4E4}"/>
                </a:ext>
              </a:extLst>
            </p:cNvPr>
            <p:cNvSpPr>
              <a:spLocks noChangeAspect="1"/>
            </p:cNvSpPr>
            <p:nvPr/>
          </p:nvSpPr>
          <p:spPr bwMode="auto">
            <a:xfrm>
              <a:off x="7479435" y="5530827"/>
              <a:ext cx="70778" cy="83268"/>
            </a:xfrm>
            <a:custGeom>
              <a:avLst/>
              <a:gdLst>
                <a:gd name="T0" fmla="*/ 19 w 42"/>
                <a:gd name="T1" fmla="*/ 10 h 50"/>
                <a:gd name="T2" fmla="*/ 29 w 42"/>
                <a:gd name="T3" fmla="*/ 10 h 50"/>
                <a:gd name="T4" fmla="*/ 40 w 42"/>
                <a:gd name="T5" fmla="*/ 7 h 50"/>
                <a:gd name="T6" fmla="*/ 49 w 42"/>
                <a:gd name="T7" fmla="*/ 5 h 50"/>
                <a:gd name="T8" fmla="*/ 51 w 42"/>
                <a:gd name="T9" fmla="*/ 10 h 50"/>
                <a:gd name="T10" fmla="*/ 47 w 42"/>
                <a:gd name="T11" fmla="*/ 28 h 50"/>
                <a:gd name="T12" fmla="*/ 44 w 42"/>
                <a:gd name="T13" fmla="*/ 32 h 50"/>
                <a:gd name="T14" fmla="*/ 39 w 42"/>
                <a:gd name="T15" fmla="*/ 43 h 50"/>
                <a:gd name="T16" fmla="*/ 38 w 42"/>
                <a:gd name="T17" fmla="*/ 52 h 50"/>
                <a:gd name="T18" fmla="*/ 35 w 42"/>
                <a:gd name="T19" fmla="*/ 52 h 50"/>
                <a:gd name="T20" fmla="*/ 34 w 42"/>
                <a:gd name="T21" fmla="*/ 46 h 50"/>
                <a:gd name="T22" fmla="*/ 30 w 42"/>
                <a:gd name="T23" fmla="*/ 48 h 50"/>
                <a:gd name="T24" fmla="*/ 28 w 42"/>
                <a:gd name="T25" fmla="*/ 50 h 50"/>
                <a:gd name="T26" fmla="*/ 23 w 42"/>
                <a:gd name="T27" fmla="*/ 53 h 50"/>
                <a:gd name="T28" fmla="*/ 18 w 42"/>
                <a:gd name="T29" fmla="*/ 59 h 50"/>
                <a:gd name="T30" fmla="*/ 16 w 42"/>
                <a:gd name="T31" fmla="*/ 56 h 50"/>
                <a:gd name="T32" fmla="*/ 10 w 42"/>
                <a:gd name="T33" fmla="*/ 58 h 50"/>
                <a:gd name="T34" fmla="*/ 6 w 42"/>
                <a:gd name="T35" fmla="*/ 52 h 50"/>
                <a:gd name="T36" fmla="*/ 2 w 42"/>
                <a:gd name="T37" fmla="*/ 43 h 50"/>
                <a:gd name="T38" fmla="*/ 2 w 42"/>
                <a:gd name="T39" fmla="*/ 34 h 50"/>
                <a:gd name="T40" fmla="*/ 6 w 42"/>
                <a:gd name="T41" fmla="*/ 34 h 50"/>
                <a:gd name="T42" fmla="*/ 0 w 42"/>
                <a:gd name="T43" fmla="*/ 18 h 50"/>
                <a:gd name="T44" fmla="*/ 0 w 42"/>
                <a:gd name="T45" fmla="*/ 7 h 50"/>
                <a:gd name="T46" fmla="*/ 4 w 42"/>
                <a:gd name="T47" fmla="*/ 1 h 50"/>
                <a:gd name="T48" fmla="*/ 10 w 42"/>
                <a:gd name="T49" fmla="*/ 5 h 50"/>
                <a:gd name="T50" fmla="*/ 19 w 42"/>
                <a:gd name="T51" fmla="*/ 1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16" y="8"/>
                  </a:moveTo>
                  <a:cubicBezTo>
                    <a:pt x="19" y="9"/>
                    <a:pt x="22" y="8"/>
                    <a:pt x="24" y="8"/>
                  </a:cubicBezTo>
                  <a:cubicBezTo>
                    <a:pt x="27" y="7"/>
                    <a:pt x="30" y="6"/>
                    <a:pt x="33" y="6"/>
                  </a:cubicBezTo>
                  <a:cubicBezTo>
                    <a:pt x="35" y="5"/>
                    <a:pt x="37" y="4"/>
                    <a:pt x="40" y="4"/>
                  </a:cubicBezTo>
                  <a:cubicBezTo>
                    <a:pt x="41" y="4"/>
                    <a:pt x="42" y="6"/>
                    <a:pt x="42" y="8"/>
                  </a:cubicBezTo>
                  <a:cubicBezTo>
                    <a:pt x="42" y="13"/>
                    <a:pt x="41" y="18"/>
                    <a:pt x="39" y="23"/>
                  </a:cubicBezTo>
                  <a:cubicBezTo>
                    <a:pt x="39" y="25"/>
                    <a:pt x="37" y="26"/>
                    <a:pt x="36" y="27"/>
                  </a:cubicBezTo>
                  <a:cubicBezTo>
                    <a:pt x="34" y="30"/>
                    <a:pt x="32" y="33"/>
                    <a:pt x="32" y="36"/>
                  </a:cubicBezTo>
                  <a:cubicBezTo>
                    <a:pt x="31" y="38"/>
                    <a:pt x="32" y="41"/>
                    <a:pt x="31" y="43"/>
                  </a:cubicBezTo>
                  <a:cubicBezTo>
                    <a:pt x="31" y="44"/>
                    <a:pt x="29" y="43"/>
                    <a:pt x="29" y="43"/>
                  </a:cubicBezTo>
                  <a:cubicBezTo>
                    <a:pt x="28" y="41"/>
                    <a:pt x="29" y="39"/>
                    <a:pt x="28" y="38"/>
                  </a:cubicBezTo>
                  <a:cubicBezTo>
                    <a:pt x="27" y="37"/>
                    <a:pt x="26" y="39"/>
                    <a:pt x="25" y="40"/>
                  </a:cubicBezTo>
                  <a:cubicBezTo>
                    <a:pt x="24" y="41"/>
                    <a:pt x="23" y="41"/>
                    <a:pt x="23" y="42"/>
                  </a:cubicBezTo>
                  <a:cubicBezTo>
                    <a:pt x="21" y="43"/>
                    <a:pt x="20" y="44"/>
                    <a:pt x="19" y="44"/>
                  </a:cubicBezTo>
                  <a:cubicBezTo>
                    <a:pt x="18" y="46"/>
                    <a:pt x="17" y="48"/>
                    <a:pt x="15" y="49"/>
                  </a:cubicBezTo>
                  <a:cubicBezTo>
                    <a:pt x="14" y="50"/>
                    <a:pt x="14" y="47"/>
                    <a:pt x="13" y="47"/>
                  </a:cubicBezTo>
                  <a:cubicBezTo>
                    <a:pt x="11" y="47"/>
                    <a:pt x="9" y="49"/>
                    <a:pt x="8" y="48"/>
                  </a:cubicBezTo>
                  <a:cubicBezTo>
                    <a:pt x="6" y="47"/>
                    <a:pt x="5" y="45"/>
                    <a:pt x="5" y="43"/>
                  </a:cubicBezTo>
                  <a:cubicBezTo>
                    <a:pt x="4" y="41"/>
                    <a:pt x="3" y="38"/>
                    <a:pt x="2" y="36"/>
                  </a:cubicBezTo>
                  <a:cubicBezTo>
                    <a:pt x="2" y="33"/>
                    <a:pt x="1" y="31"/>
                    <a:pt x="2" y="28"/>
                  </a:cubicBezTo>
                  <a:cubicBezTo>
                    <a:pt x="2" y="27"/>
                    <a:pt x="5" y="29"/>
                    <a:pt x="5" y="28"/>
                  </a:cubicBezTo>
                  <a:cubicBezTo>
                    <a:pt x="4" y="24"/>
                    <a:pt x="1" y="20"/>
                    <a:pt x="0" y="15"/>
                  </a:cubicBezTo>
                  <a:cubicBezTo>
                    <a:pt x="0" y="12"/>
                    <a:pt x="0" y="9"/>
                    <a:pt x="0" y="6"/>
                  </a:cubicBezTo>
                  <a:cubicBezTo>
                    <a:pt x="1" y="4"/>
                    <a:pt x="1" y="1"/>
                    <a:pt x="3" y="1"/>
                  </a:cubicBezTo>
                  <a:cubicBezTo>
                    <a:pt x="5" y="0"/>
                    <a:pt x="6" y="3"/>
                    <a:pt x="8" y="4"/>
                  </a:cubicBezTo>
                  <a:cubicBezTo>
                    <a:pt x="11" y="5"/>
                    <a:pt x="13" y="7"/>
                    <a:pt x="16" y="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40" name="Freeform 3101">
              <a:extLst>
                <a:ext uri="{FF2B5EF4-FFF2-40B4-BE49-F238E27FC236}">
                  <a16:creationId xmlns:a16="http://schemas.microsoft.com/office/drawing/2014/main" id="{5FEE31D4-4DEC-E643-8E42-9E7AF9694767}"/>
                </a:ext>
              </a:extLst>
            </p:cNvPr>
            <p:cNvSpPr>
              <a:spLocks noChangeAspect="1"/>
            </p:cNvSpPr>
            <p:nvPr/>
          </p:nvSpPr>
          <p:spPr bwMode="auto">
            <a:xfrm>
              <a:off x="7342043" y="5396212"/>
              <a:ext cx="31920" cy="15266"/>
            </a:xfrm>
            <a:custGeom>
              <a:avLst/>
              <a:gdLst>
                <a:gd name="T0" fmla="*/ 1 w 19"/>
                <a:gd name="T1" fmla="*/ 2 h 9"/>
                <a:gd name="T2" fmla="*/ 0 w 19"/>
                <a:gd name="T3" fmla="*/ 6 h 9"/>
                <a:gd name="T4" fmla="*/ 6 w 19"/>
                <a:gd name="T5" fmla="*/ 10 h 9"/>
                <a:gd name="T6" fmla="*/ 10 w 19"/>
                <a:gd name="T7" fmla="*/ 9 h 9"/>
                <a:gd name="T8" fmla="*/ 13 w 19"/>
                <a:gd name="T9" fmla="*/ 10 h 9"/>
                <a:gd name="T10" fmla="*/ 18 w 19"/>
                <a:gd name="T11" fmla="*/ 5 h 9"/>
                <a:gd name="T12" fmla="*/ 22 w 19"/>
                <a:gd name="T13" fmla="*/ 6 h 9"/>
                <a:gd name="T14" fmla="*/ 23 w 19"/>
                <a:gd name="T15" fmla="*/ 4 h 9"/>
                <a:gd name="T16" fmla="*/ 21 w 19"/>
                <a:gd name="T17" fmla="*/ 4 h 9"/>
                <a:gd name="T18" fmla="*/ 17 w 19"/>
                <a:gd name="T19" fmla="*/ 4 h 9"/>
                <a:gd name="T20" fmla="*/ 16 w 19"/>
                <a:gd name="T21" fmla="*/ 2 h 9"/>
                <a:gd name="T22" fmla="*/ 16 w 19"/>
                <a:gd name="T23" fmla="*/ 0 h 9"/>
                <a:gd name="T24" fmla="*/ 1 w 19"/>
                <a:gd name="T25" fmla="*/ 2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9"/>
                <a:gd name="T41" fmla="*/ 19 w 1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9">
                  <a:moveTo>
                    <a:pt x="1" y="2"/>
                  </a:moveTo>
                  <a:cubicBezTo>
                    <a:pt x="0" y="3"/>
                    <a:pt x="0" y="4"/>
                    <a:pt x="0" y="5"/>
                  </a:cubicBezTo>
                  <a:cubicBezTo>
                    <a:pt x="1" y="7"/>
                    <a:pt x="3" y="8"/>
                    <a:pt x="5" y="8"/>
                  </a:cubicBezTo>
                  <a:cubicBezTo>
                    <a:pt x="6" y="8"/>
                    <a:pt x="7" y="7"/>
                    <a:pt x="8" y="7"/>
                  </a:cubicBezTo>
                  <a:cubicBezTo>
                    <a:pt x="10" y="7"/>
                    <a:pt x="10" y="9"/>
                    <a:pt x="11" y="8"/>
                  </a:cubicBezTo>
                  <a:cubicBezTo>
                    <a:pt x="13" y="8"/>
                    <a:pt x="14" y="5"/>
                    <a:pt x="15" y="4"/>
                  </a:cubicBezTo>
                  <a:cubicBezTo>
                    <a:pt x="16" y="4"/>
                    <a:pt x="17" y="5"/>
                    <a:pt x="18" y="5"/>
                  </a:cubicBezTo>
                  <a:cubicBezTo>
                    <a:pt x="19" y="5"/>
                    <a:pt x="19" y="4"/>
                    <a:pt x="19" y="3"/>
                  </a:cubicBezTo>
                  <a:cubicBezTo>
                    <a:pt x="18" y="3"/>
                    <a:pt x="17" y="3"/>
                    <a:pt x="17" y="3"/>
                  </a:cubicBezTo>
                  <a:cubicBezTo>
                    <a:pt x="16" y="3"/>
                    <a:pt x="15" y="3"/>
                    <a:pt x="14" y="3"/>
                  </a:cubicBezTo>
                  <a:cubicBezTo>
                    <a:pt x="14" y="3"/>
                    <a:pt x="13" y="3"/>
                    <a:pt x="13" y="2"/>
                  </a:cubicBezTo>
                  <a:cubicBezTo>
                    <a:pt x="13" y="1"/>
                    <a:pt x="14" y="0"/>
                    <a:pt x="13" y="0"/>
                  </a:cubicBezTo>
                  <a:cubicBezTo>
                    <a:pt x="9" y="0"/>
                    <a:pt x="4" y="0"/>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41" name="Freeform 3102">
              <a:extLst>
                <a:ext uri="{FF2B5EF4-FFF2-40B4-BE49-F238E27FC236}">
                  <a16:creationId xmlns:a16="http://schemas.microsoft.com/office/drawing/2014/main" id="{50DFACB5-9C0B-D644-97D2-07E40EB731BC}"/>
                </a:ext>
              </a:extLst>
            </p:cNvPr>
            <p:cNvSpPr>
              <a:spLocks noChangeAspect="1"/>
            </p:cNvSpPr>
            <p:nvPr/>
          </p:nvSpPr>
          <p:spPr bwMode="auto">
            <a:xfrm>
              <a:off x="7190773" y="4849419"/>
              <a:ext cx="2776" cy="4164"/>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42" name="Freeform 3103">
              <a:extLst>
                <a:ext uri="{FF2B5EF4-FFF2-40B4-BE49-F238E27FC236}">
                  <a16:creationId xmlns:a16="http://schemas.microsoft.com/office/drawing/2014/main" id="{F65419A7-D52A-7247-92C9-DD67EFEEFB4F}"/>
                </a:ext>
              </a:extLst>
            </p:cNvPr>
            <p:cNvSpPr>
              <a:spLocks noChangeAspect="1"/>
            </p:cNvSpPr>
            <p:nvPr/>
          </p:nvSpPr>
          <p:spPr bwMode="auto">
            <a:xfrm>
              <a:off x="5007767" y="2245912"/>
              <a:ext cx="4164" cy="8327"/>
            </a:xfrm>
            <a:custGeom>
              <a:avLst/>
              <a:gdLst>
                <a:gd name="T0" fmla="*/ 3 w 2"/>
                <a:gd name="T1" fmla="*/ 4 h 5"/>
                <a:gd name="T2" fmla="*/ 2 w 2"/>
                <a:gd name="T3" fmla="*/ 6 h 5"/>
                <a:gd name="T4" fmla="*/ 0 w 2"/>
                <a:gd name="T5" fmla="*/ 4 h 5"/>
                <a:gd name="T6" fmla="*/ 2 w 2"/>
                <a:gd name="T7" fmla="*/ 1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43" name="Freeform 3104">
              <a:extLst>
                <a:ext uri="{FF2B5EF4-FFF2-40B4-BE49-F238E27FC236}">
                  <a16:creationId xmlns:a16="http://schemas.microsoft.com/office/drawing/2014/main" id="{46258A3D-0A34-6B4E-AD45-34BBD95BBE98}"/>
                </a:ext>
              </a:extLst>
            </p:cNvPr>
            <p:cNvSpPr>
              <a:spLocks noChangeAspect="1"/>
            </p:cNvSpPr>
            <p:nvPr/>
          </p:nvSpPr>
          <p:spPr bwMode="auto">
            <a:xfrm>
              <a:off x="4895355" y="2230645"/>
              <a:ext cx="5551" cy="4164"/>
            </a:xfrm>
            <a:custGeom>
              <a:avLst/>
              <a:gdLst>
                <a:gd name="T0" fmla="*/ 1 w 4"/>
                <a:gd name="T1" fmla="*/ 3 h 2"/>
                <a:gd name="T2" fmla="*/ 0 w 4"/>
                <a:gd name="T3" fmla="*/ 2 h 2"/>
                <a:gd name="T4" fmla="*/ 2 w 4"/>
                <a:gd name="T5" fmla="*/ 0 h 2"/>
                <a:gd name="T6" fmla="*/ 4 w 4"/>
                <a:gd name="T7" fmla="*/ 2 h 2"/>
                <a:gd name="T8" fmla="*/ 1 w 4"/>
                <a:gd name="T9" fmla="*/ 3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2"/>
                  </a:moveTo>
                  <a:cubicBezTo>
                    <a:pt x="1" y="2"/>
                    <a:pt x="0" y="2"/>
                    <a:pt x="0" y="1"/>
                  </a:cubicBezTo>
                  <a:cubicBezTo>
                    <a:pt x="0" y="0"/>
                    <a:pt x="1" y="0"/>
                    <a:pt x="2" y="0"/>
                  </a:cubicBezTo>
                  <a:cubicBezTo>
                    <a:pt x="2" y="0"/>
                    <a:pt x="4" y="0"/>
                    <a:pt x="4" y="1"/>
                  </a:cubicBezTo>
                  <a:cubicBezTo>
                    <a:pt x="4"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44" name="Freeform 3105">
              <a:extLst>
                <a:ext uri="{FF2B5EF4-FFF2-40B4-BE49-F238E27FC236}">
                  <a16:creationId xmlns:a16="http://schemas.microsoft.com/office/drawing/2014/main" id="{46331585-B92B-F644-B267-CA3F47F2E744}"/>
                </a:ext>
              </a:extLst>
            </p:cNvPr>
            <p:cNvSpPr>
              <a:spLocks noChangeAspect="1"/>
            </p:cNvSpPr>
            <p:nvPr/>
          </p:nvSpPr>
          <p:spPr bwMode="auto">
            <a:xfrm>
              <a:off x="8241337" y="5614097"/>
              <a:ext cx="5551" cy="8327"/>
            </a:xfrm>
            <a:custGeom>
              <a:avLst/>
              <a:gdLst>
                <a:gd name="T0" fmla="*/ 4 w 3"/>
                <a:gd name="T1" fmla="*/ 4 h 5"/>
                <a:gd name="T2" fmla="*/ 1 w 3"/>
                <a:gd name="T3" fmla="*/ 5 h 5"/>
                <a:gd name="T4" fmla="*/ 0 w 3"/>
                <a:gd name="T5" fmla="*/ 2 h 5"/>
                <a:gd name="T6" fmla="*/ 1 w 3"/>
                <a:gd name="T7" fmla="*/ 0 h 5"/>
                <a:gd name="T8" fmla="*/ 4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3"/>
                    <a:pt x="2" y="5"/>
                    <a:pt x="1" y="4"/>
                  </a:cubicBezTo>
                  <a:cubicBezTo>
                    <a:pt x="0" y="4"/>
                    <a:pt x="0" y="3"/>
                    <a:pt x="0" y="2"/>
                  </a:cubicBezTo>
                  <a:cubicBezTo>
                    <a:pt x="0" y="1"/>
                    <a:pt x="0" y="0"/>
                    <a:pt x="1" y="0"/>
                  </a:cubicBezTo>
                  <a:cubicBezTo>
                    <a:pt x="3" y="0"/>
                    <a:pt x="3" y="2"/>
                    <a:pt x="3"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45" name="Freeform 3106">
              <a:extLst>
                <a:ext uri="{FF2B5EF4-FFF2-40B4-BE49-F238E27FC236}">
                  <a16:creationId xmlns:a16="http://schemas.microsoft.com/office/drawing/2014/main" id="{2886AB95-2E0F-684A-A599-98E18EE125DD}"/>
                </a:ext>
              </a:extLst>
            </p:cNvPr>
            <p:cNvSpPr>
              <a:spLocks noChangeAspect="1"/>
            </p:cNvSpPr>
            <p:nvPr/>
          </p:nvSpPr>
          <p:spPr bwMode="auto">
            <a:xfrm>
              <a:off x="5536518" y="2619227"/>
              <a:ext cx="12491" cy="1388"/>
            </a:xfrm>
            <a:custGeom>
              <a:avLst/>
              <a:gdLst>
                <a:gd name="T0" fmla="*/ 3 w 8"/>
                <a:gd name="T1" fmla="*/ 1 h 1"/>
                <a:gd name="T2" fmla="*/ 0 w 8"/>
                <a:gd name="T3" fmla="*/ 0 h 1"/>
                <a:gd name="T4" fmla="*/ 5 w 8"/>
                <a:gd name="T5" fmla="*/ 0 h 1"/>
                <a:gd name="T6" fmla="*/ 8 w 8"/>
                <a:gd name="T7" fmla="*/ 1 h 1"/>
                <a:gd name="T8" fmla="*/ 3 w 8"/>
                <a:gd name="T9" fmla="*/ 1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3" y="1"/>
                  </a:moveTo>
                  <a:cubicBezTo>
                    <a:pt x="2" y="1"/>
                    <a:pt x="0" y="1"/>
                    <a:pt x="0" y="0"/>
                  </a:cubicBezTo>
                  <a:cubicBezTo>
                    <a:pt x="1" y="0"/>
                    <a:pt x="2" y="0"/>
                    <a:pt x="4" y="0"/>
                  </a:cubicBezTo>
                  <a:cubicBezTo>
                    <a:pt x="5" y="0"/>
                    <a:pt x="8" y="0"/>
                    <a:pt x="7" y="1"/>
                  </a:cubicBezTo>
                  <a:cubicBezTo>
                    <a:pt x="7" y="1"/>
                    <a:pt x="4"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46" name="Freeform 3107">
              <a:extLst>
                <a:ext uri="{FF2B5EF4-FFF2-40B4-BE49-F238E27FC236}">
                  <a16:creationId xmlns:a16="http://schemas.microsoft.com/office/drawing/2014/main" id="{CC4385D6-FA3F-4B44-9921-8A04BCC900CF}"/>
                </a:ext>
              </a:extLst>
            </p:cNvPr>
            <p:cNvSpPr>
              <a:spLocks noChangeAspect="1"/>
            </p:cNvSpPr>
            <p:nvPr/>
          </p:nvSpPr>
          <p:spPr bwMode="auto">
            <a:xfrm>
              <a:off x="5596193" y="2624781"/>
              <a:ext cx="11102" cy="4164"/>
            </a:xfrm>
            <a:custGeom>
              <a:avLst/>
              <a:gdLst>
                <a:gd name="T0" fmla="*/ 2 w 7"/>
                <a:gd name="T1" fmla="*/ 2 h 3"/>
                <a:gd name="T2" fmla="*/ 0 w 7"/>
                <a:gd name="T3" fmla="*/ 2 h 3"/>
                <a:gd name="T4" fmla="*/ 3 w 7"/>
                <a:gd name="T5" fmla="*/ 1 h 3"/>
                <a:gd name="T6" fmla="*/ 7 w 7"/>
                <a:gd name="T7" fmla="*/ 1 h 3"/>
                <a:gd name="T8" fmla="*/ 2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2" y="2"/>
                  </a:moveTo>
                  <a:cubicBezTo>
                    <a:pt x="2" y="3"/>
                    <a:pt x="0" y="3"/>
                    <a:pt x="0" y="2"/>
                  </a:cubicBezTo>
                  <a:cubicBezTo>
                    <a:pt x="0" y="2"/>
                    <a:pt x="2" y="1"/>
                    <a:pt x="3" y="1"/>
                  </a:cubicBezTo>
                  <a:cubicBezTo>
                    <a:pt x="4" y="0"/>
                    <a:pt x="7" y="0"/>
                    <a:pt x="6" y="1"/>
                  </a:cubicBezTo>
                  <a:cubicBezTo>
                    <a:pt x="6" y="1"/>
                    <a:pt x="4"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47" name="Freeform 3108">
              <a:extLst>
                <a:ext uri="{FF2B5EF4-FFF2-40B4-BE49-F238E27FC236}">
                  <a16:creationId xmlns:a16="http://schemas.microsoft.com/office/drawing/2014/main" id="{BDB50927-4FF0-AA49-949F-F8416746563D}"/>
                </a:ext>
              </a:extLst>
            </p:cNvPr>
            <p:cNvSpPr>
              <a:spLocks noChangeAspect="1"/>
            </p:cNvSpPr>
            <p:nvPr/>
          </p:nvSpPr>
          <p:spPr bwMode="auto">
            <a:xfrm>
              <a:off x="5623948" y="2601185"/>
              <a:ext cx="12491" cy="11102"/>
            </a:xfrm>
            <a:custGeom>
              <a:avLst/>
              <a:gdLst>
                <a:gd name="T0" fmla="*/ 3 w 7"/>
                <a:gd name="T1" fmla="*/ 3 h 7"/>
                <a:gd name="T2" fmla="*/ 0 w 7"/>
                <a:gd name="T3" fmla="*/ 0 h 7"/>
                <a:gd name="T4" fmla="*/ 5 w 7"/>
                <a:gd name="T5" fmla="*/ 3 h 7"/>
                <a:gd name="T6" fmla="*/ 8 w 7"/>
                <a:gd name="T7" fmla="*/ 8 h 7"/>
                <a:gd name="T8" fmla="*/ 3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3"/>
                  </a:moveTo>
                  <a:cubicBezTo>
                    <a:pt x="1" y="2"/>
                    <a:pt x="0" y="0"/>
                    <a:pt x="0" y="0"/>
                  </a:cubicBezTo>
                  <a:cubicBezTo>
                    <a:pt x="1" y="0"/>
                    <a:pt x="3" y="2"/>
                    <a:pt x="4" y="3"/>
                  </a:cubicBezTo>
                  <a:cubicBezTo>
                    <a:pt x="5" y="4"/>
                    <a:pt x="7" y="7"/>
                    <a:pt x="6" y="7"/>
                  </a:cubicBezTo>
                  <a:cubicBezTo>
                    <a:pt x="5" y="7"/>
                    <a:pt x="3" y="5"/>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48" name="Freeform 3109">
              <a:extLst>
                <a:ext uri="{FF2B5EF4-FFF2-40B4-BE49-F238E27FC236}">
                  <a16:creationId xmlns:a16="http://schemas.microsoft.com/office/drawing/2014/main" id="{EA800D32-F621-A143-A449-AB7648AB1F49}"/>
                </a:ext>
              </a:extLst>
            </p:cNvPr>
            <p:cNvSpPr>
              <a:spLocks noChangeAspect="1"/>
            </p:cNvSpPr>
            <p:nvPr/>
          </p:nvSpPr>
          <p:spPr bwMode="auto">
            <a:xfrm>
              <a:off x="3958592" y="3543503"/>
              <a:ext cx="8327" cy="4164"/>
            </a:xfrm>
            <a:custGeom>
              <a:avLst/>
              <a:gdLst>
                <a:gd name="T0" fmla="*/ 5 w 5"/>
                <a:gd name="T1" fmla="*/ 2 h 2"/>
                <a:gd name="T2" fmla="*/ 6 w 5"/>
                <a:gd name="T3" fmla="*/ 3 h 2"/>
                <a:gd name="T4" fmla="*/ 4 w 5"/>
                <a:gd name="T5" fmla="*/ 3 h 2"/>
                <a:gd name="T6" fmla="*/ 1 w 5"/>
                <a:gd name="T7" fmla="*/ 2 h 2"/>
                <a:gd name="T8" fmla="*/ 5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1"/>
                  </a:moveTo>
                  <a:cubicBezTo>
                    <a:pt x="4" y="1"/>
                    <a:pt x="5" y="1"/>
                    <a:pt x="5" y="2"/>
                  </a:cubicBezTo>
                  <a:cubicBezTo>
                    <a:pt x="5" y="2"/>
                    <a:pt x="4" y="2"/>
                    <a:pt x="3" y="2"/>
                  </a:cubicBezTo>
                  <a:cubicBezTo>
                    <a:pt x="2" y="2"/>
                    <a:pt x="0" y="1"/>
                    <a:pt x="1" y="1"/>
                  </a:cubicBezTo>
                  <a:cubicBezTo>
                    <a:pt x="1" y="0"/>
                    <a:pt x="3" y="0"/>
                    <a:pt x="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49" name="Freeform 3110">
              <a:extLst>
                <a:ext uri="{FF2B5EF4-FFF2-40B4-BE49-F238E27FC236}">
                  <a16:creationId xmlns:a16="http://schemas.microsoft.com/office/drawing/2014/main" id="{9ED49C79-93CE-C448-9183-E451694A5CAD}"/>
                </a:ext>
              </a:extLst>
            </p:cNvPr>
            <p:cNvSpPr>
              <a:spLocks noChangeAspect="1"/>
            </p:cNvSpPr>
            <p:nvPr/>
          </p:nvSpPr>
          <p:spPr bwMode="auto">
            <a:xfrm>
              <a:off x="3966918" y="3536561"/>
              <a:ext cx="8327" cy="5551"/>
            </a:xfrm>
            <a:custGeom>
              <a:avLst/>
              <a:gdLst>
                <a:gd name="T0" fmla="*/ 5 w 5"/>
                <a:gd name="T1" fmla="*/ 3 h 3"/>
                <a:gd name="T2" fmla="*/ 6 w 5"/>
                <a:gd name="T3" fmla="*/ 4 h 3"/>
                <a:gd name="T4" fmla="*/ 4 w 5"/>
                <a:gd name="T5" fmla="*/ 4 h 3"/>
                <a:gd name="T6" fmla="*/ 1 w 5"/>
                <a:gd name="T7" fmla="*/ 1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5" y="2"/>
                    <a:pt x="5" y="3"/>
                  </a:cubicBezTo>
                  <a:cubicBezTo>
                    <a:pt x="5" y="3"/>
                    <a:pt x="3" y="3"/>
                    <a:pt x="3" y="3"/>
                  </a:cubicBezTo>
                  <a:cubicBezTo>
                    <a:pt x="2" y="2"/>
                    <a:pt x="0" y="2"/>
                    <a:pt x="1" y="1"/>
                  </a:cubicBezTo>
                  <a:cubicBezTo>
                    <a:pt x="1" y="0"/>
                    <a:pt x="3"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50" name="Freeform 3111">
              <a:extLst>
                <a:ext uri="{FF2B5EF4-FFF2-40B4-BE49-F238E27FC236}">
                  <a16:creationId xmlns:a16="http://schemas.microsoft.com/office/drawing/2014/main" id="{E87427DC-94BF-6949-8263-193C0AA5D324}"/>
                </a:ext>
              </a:extLst>
            </p:cNvPr>
            <p:cNvSpPr>
              <a:spLocks noChangeAspect="1"/>
            </p:cNvSpPr>
            <p:nvPr/>
          </p:nvSpPr>
          <p:spPr bwMode="auto">
            <a:xfrm>
              <a:off x="4015490" y="3564317"/>
              <a:ext cx="11102" cy="6939"/>
            </a:xfrm>
            <a:custGeom>
              <a:avLst/>
              <a:gdLst>
                <a:gd name="T0" fmla="*/ 2 w 7"/>
                <a:gd name="T1" fmla="*/ 3 h 4"/>
                <a:gd name="T2" fmla="*/ 0 w 7"/>
                <a:gd name="T3" fmla="*/ 0 h 4"/>
                <a:gd name="T4" fmla="*/ 5 w 7"/>
                <a:gd name="T5" fmla="*/ 0 h 4"/>
                <a:gd name="T6" fmla="*/ 7 w 7"/>
                <a:gd name="T7" fmla="*/ 4 h 4"/>
                <a:gd name="T8" fmla="*/ 2 w 7"/>
                <a:gd name="T9" fmla="*/ 3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2" y="2"/>
                  </a:moveTo>
                  <a:cubicBezTo>
                    <a:pt x="1" y="2"/>
                    <a:pt x="0" y="1"/>
                    <a:pt x="0" y="0"/>
                  </a:cubicBezTo>
                  <a:cubicBezTo>
                    <a:pt x="1" y="0"/>
                    <a:pt x="3" y="0"/>
                    <a:pt x="4" y="0"/>
                  </a:cubicBezTo>
                  <a:cubicBezTo>
                    <a:pt x="5" y="1"/>
                    <a:pt x="7" y="2"/>
                    <a:pt x="6" y="3"/>
                  </a:cubicBezTo>
                  <a:cubicBezTo>
                    <a:pt x="6" y="4"/>
                    <a:pt x="4" y="3"/>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51" name="Freeform 3112">
              <a:extLst>
                <a:ext uri="{FF2B5EF4-FFF2-40B4-BE49-F238E27FC236}">
                  <a16:creationId xmlns:a16="http://schemas.microsoft.com/office/drawing/2014/main" id="{59C13195-AE92-284A-BF8B-E3D16604D2D1}"/>
                </a:ext>
              </a:extLst>
            </p:cNvPr>
            <p:cNvSpPr>
              <a:spLocks noChangeAspect="1"/>
            </p:cNvSpPr>
            <p:nvPr/>
          </p:nvSpPr>
          <p:spPr bwMode="auto">
            <a:xfrm>
              <a:off x="5331123" y="2692781"/>
              <a:ext cx="6939" cy="5551"/>
            </a:xfrm>
            <a:custGeom>
              <a:avLst/>
              <a:gdLst>
                <a:gd name="T0" fmla="*/ 4 w 4"/>
                <a:gd name="T1" fmla="*/ 1 h 3"/>
                <a:gd name="T2" fmla="*/ 4 w 4"/>
                <a:gd name="T3" fmla="*/ 3 h 3"/>
                <a:gd name="T4" fmla="*/ 3 w 4"/>
                <a:gd name="T5" fmla="*/ 3 h 3"/>
                <a:gd name="T6" fmla="*/ 1 w 4"/>
                <a:gd name="T7" fmla="*/ 0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4" y="1"/>
                    <a:pt x="4" y="2"/>
                    <a:pt x="3" y="2"/>
                  </a:cubicBezTo>
                  <a:cubicBezTo>
                    <a:pt x="3" y="3"/>
                    <a:pt x="2" y="3"/>
                    <a:pt x="2" y="2"/>
                  </a:cubicBezTo>
                  <a:cubicBezTo>
                    <a:pt x="1" y="2"/>
                    <a:pt x="0" y="1"/>
                    <a:pt x="1" y="0"/>
                  </a:cubicBezTo>
                  <a:cubicBezTo>
                    <a:pt x="2" y="0"/>
                    <a:pt x="3"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52" name="Freeform 3113">
              <a:extLst>
                <a:ext uri="{FF2B5EF4-FFF2-40B4-BE49-F238E27FC236}">
                  <a16:creationId xmlns:a16="http://schemas.microsoft.com/office/drawing/2014/main" id="{1BA198E8-DEC5-7944-812C-3DE80DF2A5A1}"/>
                </a:ext>
              </a:extLst>
            </p:cNvPr>
            <p:cNvSpPr>
              <a:spLocks noChangeAspect="1"/>
            </p:cNvSpPr>
            <p:nvPr/>
          </p:nvSpPr>
          <p:spPr bwMode="auto">
            <a:xfrm>
              <a:off x="5211774" y="2748295"/>
              <a:ext cx="2776" cy="4164"/>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53" name="Freeform 3114">
              <a:extLst>
                <a:ext uri="{FF2B5EF4-FFF2-40B4-BE49-F238E27FC236}">
                  <a16:creationId xmlns:a16="http://schemas.microsoft.com/office/drawing/2014/main" id="{B1DC30EE-8033-484F-BCC8-5FA1D8C6A59D}"/>
                </a:ext>
              </a:extLst>
            </p:cNvPr>
            <p:cNvSpPr>
              <a:spLocks noChangeAspect="1"/>
            </p:cNvSpPr>
            <p:nvPr/>
          </p:nvSpPr>
          <p:spPr bwMode="auto">
            <a:xfrm>
              <a:off x="4880089" y="2409671"/>
              <a:ext cx="6939" cy="4164"/>
            </a:xfrm>
            <a:custGeom>
              <a:avLst/>
              <a:gdLst>
                <a:gd name="T0" fmla="*/ 5 w 4"/>
                <a:gd name="T1" fmla="*/ 2 h 3"/>
                <a:gd name="T2" fmla="*/ 4 w 4"/>
                <a:gd name="T3" fmla="*/ 3 h 3"/>
                <a:gd name="T4" fmla="*/ 1 w 4"/>
                <a:gd name="T5" fmla="*/ 2 h 3"/>
                <a:gd name="T6" fmla="*/ 3 w 4"/>
                <a:gd name="T7" fmla="*/ 0 h 3"/>
                <a:gd name="T8" fmla="*/ 5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4" y="3"/>
                    <a:pt x="3" y="3"/>
                  </a:cubicBezTo>
                  <a:cubicBezTo>
                    <a:pt x="1" y="3"/>
                    <a:pt x="1" y="2"/>
                    <a:pt x="1" y="2"/>
                  </a:cubicBezTo>
                  <a:cubicBezTo>
                    <a:pt x="1" y="1"/>
                    <a:pt x="0" y="0"/>
                    <a:pt x="2" y="0"/>
                  </a:cubicBezTo>
                  <a:cubicBezTo>
                    <a:pt x="3" y="0"/>
                    <a:pt x="4"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54" name="Freeform 3115">
              <a:extLst>
                <a:ext uri="{FF2B5EF4-FFF2-40B4-BE49-F238E27FC236}">
                  <a16:creationId xmlns:a16="http://schemas.microsoft.com/office/drawing/2014/main" id="{CFC97821-49F3-554C-A27E-D628AA085401}"/>
                </a:ext>
              </a:extLst>
            </p:cNvPr>
            <p:cNvSpPr>
              <a:spLocks noChangeAspect="1"/>
            </p:cNvSpPr>
            <p:nvPr/>
          </p:nvSpPr>
          <p:spPr bwMode="auto">
            <a:xfrm>
              <a:off x="3903078" y="3511581"/>
              <a:ext cx="4164" cy="5551"/>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55" name="Freeform 3116">
              <a:extLst>
                <a:ext uri="{FF2B5EF4-FFF2-40B4-BE49-F238E27FC236}">
                  <a16:creationId xmlns:a16="http://schemas.microsoft.com/office/drawing/2014/main" id="{4A9EF32C-7706-4240-9981-C39CB6DE7074}"/>
                </a:ext>
              </a:extLst>
            </p:cNvPr>
            <p:cNvSpPr>
              <a:spLocks noChangeAspect="1"/>
            </p:cNvSpPr>
            <p:nvPr/>
          </p:nvSpPr>
          <p:spPr bwMode="auto">
            <a:xfrm>
              <a:off x="3983571" y="3535175"/>
              <a:ext cx="5551" cy="5551"/>
            </a:xfrm>
            <a:custGeom>
              <a:avLst/>
              <a:gdLst>
                <a:gd name="T0" fmla="*/ 3 w 3"/>
                <a:gd name="T1" fmla="*/ 1 h 3"/>
                <a:gd name="T2" fmla="*/ 4 w 3"/>
                <a:gd name="T3" fmla="*/ 3 h 3"/>
                <a:gd name="T4" fmla="*/ 1 w 3"/>
                <a:gd name="T5" fmla="*/ 4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56" name="Freeform 3117">
              <a:extLst>
                <a:ext uri="{FF2B5EF4-FFF2-40B4-BE49-F238E27FC236}">
                  <a16:creationId xmlns:a16="http://schemas.microsoft.com/office/drawing/2014/main" id="{7A1C1F99-5DFC-A846-90D8-23029A9B6EC5}"/>
                </a:ext>
              </a:extLst>
            </p:cNvPr>
            <p:cNvSpPr>
              <a:spLocks noChangeAspect="1"/>
            </p:cNvSpPr>
            <p:nvPr/>
          </p:nvSpPr>
          <p:spPr bwMode="auto">
            <a:xfrm>
              <a:off x="5990327" y="5817997"/>
              <a:ext cx="11102" cy="8327"/>
            </a:xfrm>
            <a:custGeom>
              <a:avLst/>
              <a:gdLst>
                <a:gd name="T0" fmla="*/ 3 w 6"/>
                <a:gd name="T1" fmla="*/ 5 h 5"/>
                <a:gd name="T2" fmla="*/ 1 w 6"/>
                <a:gd name="T3" fmla="*/ 2 h 5"/>
                <a:gd name="T4" fmla="*/ 4 w 6"/>
                <a:gd name="T5" fmla="*/ 1 h 5"/>
                <a:gd name="T6" fmla="*/ 8 w 6"/>
                <a:gd name="T7" fmla="*/ 4 h 5"/>
                <a:gd name="T8" fmla="*/ 3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3"/>
                    <a:pt x="1" y="2"/>
                  </a:cubicBezTo>
                  <a:cubicBezTo>
                    <a:pt x="1" y="0"/>
                    <a:pt x="3" y="0"/>
                    <a:pt x="3" y="1"/>
                  </a:cubicBezTo>
                  <a:cubicBezTo>
                    <a:pt x="4" y="1"/>
                    <a:pt x="6" y="2"/>
                    <a:pt x="6" y="3"/>
                  </a:cubicBezTo>
                  <a:cubicBezTo>
                    <a:pt x="5" y="5"/>
                    <a:pt x="3" y="4"/>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57" name="Freeform 3118">
              <a:extLst>
                <a:ext uri="{FF2B5EF4-FFF2-40B4-BE49-F238E27FC236}">
                  <a16:creationId xmlns:a16="http://schemas.microsoft.com/office/drawing/2014/main" id="{5ECCCEAC-49E3-5142-9A0B-D0BDA101A5F8}"/>
                </a:ext>
              </a:extLst>
            </p:cNvPr>
            <p:cNvSpPr>
              <a:spLocks noChangeAspect="1"/>
            </p:cNvSpPr>
            <p:nvPr/>
          </p:nvSpPr>
          <p:spPr bwMode="auto">
            <a:xfrm>
              <a:off x="8131701" y="5419803"/>
              <a:ext cx="2776" cy="6939"/>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1" y="3"/>
                    <a:pt x="0" y="3"/>
                    <a:pt x="0" y="2"/>
                  </a:cubicBezTo>
                  <a:cubicBezTo>
                    <a:pt x="0" y="1"/>
                    <a:pt x="1" y="0"/>
                    <a:pt x="1" y="0"/>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58" name="Freeform 3119">
              <a:extLst>
                <a:ext uri="{FF2B5EF4-FFF2-40B4-BE49-F238E27FC236}">
                  <a16:creationId xmlns:a16="http://schemas.microsoft.com/office/drawing/2014/main" id="{60C5045E-16BF-D74B-9D2A-02F7A92B400E}"/>
                </a:ext>
              </a:extLst>
            </p:cNvPr>
            <p:cNvSpPr>
              <a:spLocks noChangeAspect="1"/>
            </p:cNvSpPr>
            <p:nvPr/>
          </p:nvSpPr>
          <p:spPr bwMode="auto">
            <a:xfrm>
              <a:off x="8133087" y="5407314"/>
              <a:ext cx="2776" cy="6939"/>
            </a:xfrm>
            <a:custGeom>
              <a:avLst/>
              <a:gdLst>
                <a:gd name="T0" fmla="*/ 2 w 2"/>
                <a:gd name="T1" fmla="*/ 4 h 4"/>
                <a:gd name="T2" fmla="*/ 1 w 2"/>
                <a:gd name="T3" fmla="*/ 5 h 4"/>
                <a:gd name="T4" fmla="*/ 0 w 2"/>
                <a:gd name="T5" fmla="*/ 3 h 4"/>
                <a:gd name="T6" fmla="*/ 1 w 2"/>
                <a:gd name="T7" fmla="*/ 1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1"/>
                  </a:cubicBezTo>
                  <a:cubicBezTo>
                    <a:pt x="2"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59" name="Freeform 3120">
              <a:extLst>
                <a:ext uri="{FF2B5EF4-FFF2-40B4-BE49-F238E27FC236}">
                  <a16:creationId xmlns:a16="http://schemas.microsoft.com/office/drawing/2014/main" id="{3D9FFDE4-E3BB-B04F-AB8D-E858173EB826}"/>
                </a:ext>
              </a:extLst>
            </p:cNvPr>
            <p:cNvSpPr>
              <a:spLocks noChangeAspect="1"/>
            </p:cNvSpPr>
            <p:nvPr/>
          </p:nvSpPr>
          <p:spPr bwMode="auto">
            <a:xfrm>
              <a:off x="5590641" y="2359711"/>
              <a:ext cx="5551" cy="4164"/>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1" y="1"/>
                    <a:pt x="1" y="1"/>
                  </a:cubicBezTo>
                  <a:cubicBezTo>
                    <a:pt x="1" y="1"/>
                    <a:pt x="2" y="0"/>
                    <a:pt x="2" y="1"/>
                  </a:cubicBezTo>
                  <a:cubicBezTo>
                    <a:pt x="3"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60" name="Freeform 3121">
              <a:extLst>
                <a:ext uri="{FF2B5EF4-FFF2-40B4-BE49-F238E27FC236}">
                  <a16:creationId xmlns:a16="http://schemas.microsoft.com/office/drawing/2014/main" id="{F4BB13A3-AB90-1E41-BA54-9DC29A754CDA}"/>
                </a:ext>
              </a:extLst>
            </p:cNvPr>
            <p:cNvSpPr>
              <a:spLocks noChangeAspect="1"/>
            </p:cNvSpPr>
            <p:nvPr/>
          </p:nvSpPr>
          <p:spPr bwMode="auto">
            <a:xfrm>
              <a:off x="5181242" y="2186237"/>
              <a:ext cx="5551" cy="2776"/>
            </a:xfrm>
            <a:custGeom>
              <a:avLst/>
              <a:gdLst>
                <a:gd name="T0" fmla="*/ 1 w 3"/>
                <a:gd name="T1" fmla="*/ 1 h 2"/>
                <a:gd name="T2" fmla="*/ 1 w 3"/>
                <a:gd name="T3" fmla="*/ 0 h 2"/>
                <a:gd name="T4" fmla="*/ 3 w 3"/>
                <a:gd name="T5" fmla="*/ 0 h 2"/>
                <a:gd name="T6" fmla="*/ 4 w 3"/>
                <a:gd name="T7" fmla="*/ 2 h 2"/>
                <a:gd name="T8" fmla="*/ 1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1"/>
                    <a:pt x="0" y="0"/>
                    <a:pt x="1" y="0"/>
                  </a:cubicBezTo>
                  <a:cubicBezTo>
                    <a:pt x="1" y="0"/>
                    <a:pt x="2" y="0"/>
                    <a:pt x="2" y="0"/>
                  </a:cubicBezTo>
                  <a:cubicBezTo>
                    <a:pt x="3" y="1"/>
                    <a:pt x="3" y="1"/>
                    <a:pt x="3" y="2"/>
                  </a:cubicBezTo>
                  <a:cubicBezTo>
                    <a:pt x="2" y="2"/>
                    <a:pt x="1" y="2"/>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61" name="Freeform 3122">
              <a:extLst>
                <a:ext uri="{FF2B5EF4-FFF2-40B4-BE49-F238E27FC236}">
                  <a16:creationId xmlns:a16="http://schemas.microsoft.com/office/drawing/2014/main" id="{478A1485-4925-A143-A47D-D0E449393DD4}"/>
                </a:ext>
              </a:extLst>
            </p:cNvPr>
            <p:cNvSpPr>
              <a:spLocks noChangeAspect="1"/>
            </p:cNvSpPr>
            <p:nvPr/>
          </p:nvSpPr>
          <p:spPr bwMode="auto">
            <a:xfrm>
              <a:off x="4896742" y="2162642"/>
              <a:ext cx="4164" cy="5551"/>
            </a:xfrm>
            <a:custGeom>
              <a:avLst/>
              <a:gdLst>
                <a:gd name="T0" fmla="*/ 2 w 3"/>
                <a:gd name="T1" fmla="*/ 1 h 3"/>
                <a:gd name="T2" fmla="*/ 2 w 3"/>
                <a:gd name="T3" fmla="*/ 3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62" name="Freeform 3123">
              <a:extLst>
                <a:ext uri="{FF2B5EF4-FFF2-40B4-BE49-F238E27FC236}">
                  <a16:creationId xmlns:a16="http://schemas.microsoft.com/office/drawing/2014/main" id="{6089AB30-4592-384C-BE6E-1B6E51CE4D6B}"/>
                </a:ext>
              </a:extLst>
            </p:cNvPr>
            <p:cNvSpPr>
              <a:spLocks noChangeAspect="1"/>
            </p:cNvSpPr>
            <p:nvPr/>
          </p:nvSpPr>
          <p:spPr bwMode="auto">
            <a:xfrm>
              <a:off x="4884252" y="2220931"/>
              <a:ext cx="5551" cy="4164"/>
            </a:xfrm>
            <a:custGeom>
              <a:avLst/>
              <a:gdLst>
                <a:gd name="T0" fmla="*/ 1 w 3"/>
                <a:gd name="T1" fmla="*/ 2 h 2"/>
                <a:gd name="T2" fmla="*/ 0 w 3"/>
                <a:gd name="T3" fmla="*/ 2 h 2"/>
                <a:gd name="T4" fmla="*/ 1 w 3"/>
                <a:gd name="T5" fmla="*/ 0 h 2"/>
                <a:gd name="T6" fmla="*/ 4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1" y="0"/>
                    <a:pt x="2" y="0"/>
                    <a:pt x="3" y="0"/>
                  </a:cubicBezTo>
                  <a:cubicBezTo>
                    <a:pt x="3" y="1"/>
                    <a:pt x="2"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63" name="Freeform 3124">
              <a:extLst>
                <a:ext uri="{FF2B5EF4-FFF2-40B4-BE49-F238E27FC236}">
                  <a16:creationId xmlns:a16="http://schemas.microsoft.com/office/drawing/2014/main" id="{973AE0DE-9F0A-054F-A1E2-2174CF91B6A2}"/>
                </a:ext>
              </a:extLst>
            </p:cNvPr>
            <p:cNvSpPr>
              <a:spLocks noChangeAspect="1"/>
            </p:cNvSpPr>
            <p:nvPr/>
          </p:nvSpPr>
          <p:spPr bwMode="auto">
            <a:xfrm>
              <a:off x="4023818" y="3590686"/>
              <a:ext cx="2776" cy="5551"/>
            </a:xfrm>
            <a:custGeom>
              <a:avLst/>
              <a:gdLst>
                <a:gd name="T0" fmla="*/ 2 w 2"/>
                <a:gd name="T1" fmla="*/ 1 h 3"/>
                <a:gd name="T2" fmla="*/ 2 w 2"/>
                <a:gd name="T3" fmla="*/ 3 h 3"/>
                <a:gd name="T4" fmla="*/ 1 w 2"/>
                <a:gd name="T5" fmla="*/ 3 h 3"/>
                <a:gd name="T6" fmla="*/ 0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1" y="3"/>
                    <a:pt x="1" y="2"/>
                    <a:pt x="1" y="2"/>
                  </a:cubicBezTo>
                  <a:cubicBezTo>
                    <a:pt x="0" y="1"/>
                    <a:pt x="0" y="1"/>
                    <a:pt x="0" y="0"/>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64" name="Oval 3125">
              <a:extLst>
                <a:ext uri="{FF2B5EF4-FFF2-40B4-BE49-F238E27FC236}">
                  <a16:creationId xmlns:a16="http://schemas.microsoft.com/office/drawing/2014/main" id="{C3084942-83D5-0A4B-AAE5-99257A286266}"/>
                </a:ext>
              </a:extLst>
            </p:cNvPr>
            <p:cNvSpPr>
              <a:spLocks noChangeAspect="1" noChangeArrowheads="1"/>
            </p:cNvSpPr>
            <p:nvPr/>
          </p:nvSpPr>
          <p:spPr bwMode="auto">
            <a:xfrm>
              <a:off x="3969693" y="3528236"/>
              <a:ext cx="2776" cy="2776"/>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665" name="Freeform 3126">
              <a:extLst>
                <a:ext uri="{FF2B5EF4-FFF2-40B4-BE49-F238E27FC236}">
                  <a16:creationId xmlns:a16="http://schemas.microsoft.com/office/drawing/2014/main" id="{37620F39-9EEF-8C4D-B572-A4C3416DB1C6}"/>
                </a:ext>
              </a:extLst>
            </p:cNvPr>
            <p:cNvSpPr>
              <a:spLocks noChangeAspect="1"/>
            </p:cNvSpPr>
            <p:nvPr/>
          </p:nvSpPr>
          <p:spPr bwMode="auto">
            <a:xfrm>
              <a:off x="4243090" y="4702314"/>
              <a:ext cx="4164" cy="4164"/>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1" y="1"/>
                    <a:pt x="1" y="0"/>
                    <a:pt x="1" y="0"/>
                  </a:cubicBezTo>
                  <a:cubicBezTo>
                    <a:pt x="2"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66" name="Freeform 3127">
              <a:extLst>
                <a:ext uri="{FF2B5EF4-FFF2-40B4-BE49-F238E27FC236}">
                  <a16:creationId xmlns:a16="http://schemas.microsoft.com/office/drawing/2014/main" id="{5F045C9C-EF94-EB4B-86C0-3CB373AF5CF2}"/>
                </a:ext>
              </a:extLst>
            </p:cNvPr>
            <p:cNvSpPr>
              <a:spLocks noChangeAspect="1"/>
            </p:cNvSpPr>
            <p:nvPr/>
          </p:nvSpPr>
          <p:spPr bwMode="auto">
            <a:xfrm>
              <a:off x="4424891" y="4902157"/>
              <a:ext cx="2776" cy="2776"/>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67" name="Freeform 3128">
              <a:extLst>
                <a:ext uri="{FF2B5EF4-FFF2-40B4-BE49-F238E27FC236}">
                  <a16:creationId xmlns:a16="http://schemas.microsoft.com/office/drawing/2014/main" id="{E51CE0DA-656D-784A-8029-8AFFD3A7F9EA}"/>
                </a:ext>
              </a:extLst>
            </p:cNvPr>
            <p:cNvSpPr>
              <a:spLocks noChangeAspect="1"/>
            </p:cNvSpPr>
            <p:nvPr/>
          </p:nvSpPr>
          <p:spPr bwMode="auto">
            <a:xfrm>
              <a:off x="8241337" y="5623811"/>
              <a:ext cx="2776" cy="4164"/>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1"/>
                    <a:pt x="0" y="1"/>
                  </a:cubicBezTo>
                  <a:cubicBezTo>
                    <a:pt x="0" y="1"/>
                    <a:pt x="0" y="0"/>
                    <a:pt x="1" y="0"/>
                  </a:cubicBezTo>
                  <a:cubicBezTo>
                    <a:pt x="2" y="0"/>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68" name="Freeform 3129">
              <a:extLst>
                <a:ext uri="{FF2B5EF4-FFF2-40B4-BE49-F238E27FC236}">
                  <a16:creationId xmlns:a16="http://schemas.microsoft.com/office/drawing/2014/main" id="{7C0D39FA-86C2-D74D-80C1-AB46BF66B7D9}"/>
                </a:ext>
              </a:extLst>
            </p:cNvPr>
            <p:cNvSpPr>
              <a:spLocks noChangeAspect="1"/>
            </p:cNvSpPr>
            <p:nvPr/>
          </p:nvSpPr>
          <p:spPr bwMode="auto">
            <a:xfrm>
              <a:off x="7877732" y="5806893"/>
              <a:ext cx="2776" cy="5551"/>
            </a:xfrm>
            <a:custGeom>
              <a:avLst/>
              <a:gdLst>
                <a:gd name="T0" fmla="*/ 2 w 1"/>
                <a:gd name="T1" fmla="*/ 3 h 3"/>
                <a:gd name="T2" fmla="*/ 2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69" name="Freeform 3130">
              <a:extLst>
                <a:ext uri="{FF2B5EF4-FFF2-40B4-BE49-F238E27FC236}">
                  <a16:creationId xmlns:a16="http://schemas.microsoft.com/office/drawing/2014/main" id="{3995E327-97A0-CB4D-BFEB-D60D9EEBB02E}"/>
                </a:ext>
              </a:extLst>
            </p:cNvPr>
            <p:cNvSpPr>
              <a:spLocks noChangeAspect="1"/>
            </p:cNvSpPr>
            <p:nvPr/>
          </p:nvSpPr>
          <p:spPr bwMode="auto">
            <a:xfrm>
              <a:off x="7652911" y="5863794"/>
              <a:ext cx="4164" cy="4164"/>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70" name="Oval 3131">
              <a:extLst>
                <a:ext uri="{FF2B5EF4-FFF2-40B4-BE49-F238E27FC236}">
                  <a16:creationId xmlns:a16="http://schemas.microsoft.com/office/drawing/2014/main" id="{7E50E03B-D2EE-F44E-B735-E83A56DAEC87}"/>
                </a:ext>
              </a:extLst>
            </p:cNvPr>
            <p:cNvSpPr>
              <a:spLocks noChangeAspect="1" noChangeArrowheads="1"/>
            </p:cNvSpPr>
            <p:nvPr/>
          </p:nvSpPr>
          <p:spPr bwMode="auto">
            <a:xfrm>
              <a:off x="8073413" y="5528054"/>
              <a:ext cx="1388" cy="4164"/>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671" name="Freeform 3132">
              <a:extLst>
                <a:ext uri="{FF2B5EF4-FFF2-40B4-BE49-F238E27FC236}">
                  <a16:creationId xmlns:a16="http://schemas.microsoft.com/office/drawing/2014/main" id="{F354F8EE-034B-CD4A-B118-DAC9E828BD7D}"/>
                </a:ext>
              </a:extLst>
            </p:cNvPr>
            <p:cNvSpPr>
              <a:spLocks noChangeAspect="1"/>
            </p:cNvSpPr>
            <p:nvPr/>
          </p:nvSpPr>
          <p:spPr bwMode="auto">
            <a:xfrm>
              <a:off x="8077576" y="5426743"/>
              <a:ext cx="115188" cy="134617"/>
            </a:xfrm>
            <a:custGeom>
              <a:avLst/>
              <a:gdLst>
                <a:gd name="T0" fmla="*/ 53 w 69"/>
                <a:gd name="T1" fmla="*/ 23 h 81"/>
                <a:gd name="T2" fmla="*/ 66 w 69"/>
                <a:gd name="T3" fmla="*/ 22 h 81"/>
                <a:gd name="T4" fmla="*/ 75 w 69"/>
                <a:gd name="T5" fmla="*/ 14 h 81"/>
                <a:gd name="T6" fmla="*/ 83 w 69"/>
                <a:gd name="T7" fmla="*/ 19 h 81"/>
                <a:gd name="T8" fmla="*/ 77 w 69"/>
                <a:gd name="T9" fmla="*/ 24 h 81"/>
                <a:gd name="T10" fmla="*/ 73 w 69"/>
                <a:gd name="T11" fmla="*/ 35 h 81"/>
                <a:gd name="T12" fmla="*/ 65 w 69"/>
                <a:gd name="T13" fmla="*/ 36 h 81"/>
                <a:gd name="T14" fmla="*/ 64 w 69"/>
                <a:gd name="T15" fmla="*/ 44 h 81"/>
                <a:gd name="T16" fmla="*/ 64 w 69"/>
                <a:gd name="T17" fmla="*/ 47 h 81"/>
                <a:gd name="T18" fmla="*/ 61 w 69"/>
                <a:gd name="T19" fmla="*/ 49 h 81"/>
                <a:gd name="T20" fmla="*/ 60 w 69"/>
                <a:gd name="T21" fmla="*/ 46 h 81"/>
                <a:gd name="T22" fmla="*/ 53 w 69"/>
                <a:gd name="T23" fmla="*/ 46 h 81"/>
                <a:gd name="T24" fmla="*/ 46 w 69"/>
                <a:gd name="T25" fmla="*/ 53 h 81"/>
                <a:gd name="T26" fmla="*/ 49 w 69"/>
                <a:gd name="T27" fmla="*/ 57 h 81"/>
                <a:gd name="T28" fmla="*/ 38 w 69"/>
                <a:gd name="T29" fmla="*/ 69 h 81"/>
                <a:gd name="T30" fmla="*/ 30 w 69"/>
                <a:gd name="T31" fmla="*/ 83 h 81"/>
                <a:gd name="T32" fmla="*/ 16 w 69"/>
                <a:gd name="T33" fmla="*/ 96 h 81"/>
                <a:gd name="T34" fmla="*/ 8 w 69"/>
                <a:gd name="T35" fmla="*/ 93 h 81"/>
                <a:gd name="T36" fmla="*/ 5 w 69"/>
                <a:gd name="T37" fmla="*/ 89 h 81"/>
                <a:gd name="T38" fmla="*/ 13 w 69"/>
                <a:gd name="T39" fmla="*/ 78 h 81"/>
                <a:gd name="T40" fmla="*/ 18 w 69"/>
                <a:gd name="T41" fmla="*/ 71 h 81"/>
                <a:gd name="T42" fmla="*/ 16 w 69"/>
                <a:gd name="T43" fmla="*/ 61 h 81"/>
                <a:gd name="T44" fmla="*/ 10 w 69"/>
                <a:gd name="T45" fmla="*/ 59 h 81"/>
                <a:gd name="T46" fmla="*/ 5 w 69"/>
                <a:gd name="T47" fmla="*/ 55 h 81"/>
                <a:gd name="T48" fmla="*/ 1 w 69"/>
                <a:gd name="T49" fmla="*/ 51 h 81"/>
                <a:gd name="T50" fmla="*/ 7 w 69"/>
                <a:gd name="T51" fmla="*/ 46 h 81"/>
                <a:gd name="T52" fmla="*/ 16 w 69"/>
                <a:gd name="T53" fmla="*/ 42 h 81"/>
                <a:gd name="T54" fmla="*/ 22 w 69"/>
                <a:gd name="T55" fmla="*/ 29 h 81"/>
                <a:gd name="T56" fmla="*/ 25 w 69"/>
                <a:gd name="T57" fmla="*/ 24 h 81"/>
                <a:gd name="T58" fmla="*/ 24 w 69"/>
                <a:gd name="T59" fmla="*/ 13 h 81"/>
                <a:gd name="T60" fmla="*/ 26 w 69"/>
                <a:gd name="T61" fmla="*/ 6 h 81"/>
                <a:gd name="T62" fmla="*/ 30 w 69"/>
                <a:gd name="T63" fmla="*/ 7 h 81"/>
                <a:gd name="T64" fmla="*/ 31 w 69"/>
                <a:gd name="T65" fmla="*/ 4 h 81"/>
                <a:gd name="T66" fmla="*/ 35 w 69"/>
                <a:gd name="T67" fmla="*/ 5 h 81"/>
                <a:gd name="T68" fmla="*/ 35 w 69"/>
                <a:gd name="T69" fmla="*/ 10 h 81"/>
                <a:gd name="T70" fmla="*/ 40 w 69"/>
                <a:gd name="T71" fmla="*/ 10 h 81"/>
                <a:gd name="T72" fmla="*/ 40 w 69"/>
                <a:gd name="T73" fmla="*/ 2 h 81"/>
                <a:gd name="T74" fmla="*/ 43 w 69"/>
                <a:gd name="T75" fmla="*/ 2 h 81"/>
                <a:gd name="T76" fmla="*/ 43 w 69"/>
                <a:gd name="T77" fmla="*/ 18 h 81"/>
                <a:gd name="T78" fmla="*/ 53 w 69"/>
                <a:gd name="T79" fmla="*/ 23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81"/>
                <a:gd name="T122" fmla="*/ 69 w 6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81">
                  <a:moveTo>
                    <a:pt x="44" y="19"/>
                  </a:moveTo>
                  <a:cubicBezTo>
                    <a:pt x="48" y="20"/>
                    <a:pt x="52" y="20"/>
                    <a:pt x="55" y="18"/>
                  </a:cubicBezTo>
                  <a:cubicBezTo>
                    <a:pt x="58" y="17"/>
                    <a:pt x="59" y="13"/>
                    <a:pt x="62" y="12"/>
                  </a:cubicBezTo>
                  <a:cubicBezTo>
                    <a:pt x="64" y="12"/>
                    <a:pt x="68" y="13"/>
                    <a:pt x="69" y="16"/>
                  </a:cubicBezTo>
                  <a:cubicBezTo>
                    <a:pt x="69" y="17"/>
                    <a:pt x="65" y="18"/>
                    <a:pt x="64" y="20"/>
                  </a:cubicBezTo>
                  <a:cubicBezTo>
                    <a:pt x="63" y="23"/>
                    <a:pt x="64" y="27"/>
                    <a:pt x="61" y="29"/>
                  </a:cubicBezTo>
                  <a:cubicBezTo>
                    <a:pt x="60" y="31"/>
                    <a:pt x="56" y="29"/>
                    <a:pt x="54" y="30"/>
                  </a:cubicBezTo>
                  <a:cubicBezTo>
                    <a:pt x="52" y="32"/>
                    <a:pt x="53" y="35"/>
                    <a:pt x="53" y="37"/>
                  </a:cubicBezTo>
                  <a:cubicBezTo>
                    <a:pt x="53" y="38"/>
                    <a:pt x="53" y="39"/>
                    <a:pt x="53" y="39"/>
                  </a:cubicBezTo>
                  <a:cubicBezTo>
                    <a:pt x="53" y="40"/>
                    <a:pt x="52" y="42"/>
                    <a:pt x="51" y="41"/>
                  </a:cubicBezTo>
                  <a:cubicBezTo>
                    <a:pt x="50" y="41"/>
                    <a:pt x="51" y="39"/>
                    <a:pt x="50" y="38"/>
                  </a:cubicBezTo>
                  <a:cubicBezTo>
                    <a:pt x="48" y="38"/>
                    <a:pt x="45" y="37"/>
                    <a:pt x="44" y="38"/>
                  </a:cubicBezTo>
                  <a:cubicBezTo>
                    <a:pt x="41" y="40"/>
                    <a:pt x="38" y="42"/>
                    <a:pt x="38" y="44"/>
                  </a:cubicBezTo>
                  <a:cubicBezTo>
                    <a:pt x="37" y="46"/>
                    <a:pt x="42" y="47"/>
                    <a:pt x="41" y="48"/>
                  </a:cubicBezTo>
                  <a:cubicBezTo>
                    <a:pt x="39" y="52"/>
                    <a:pt x="35" y="54"/>
                    <a:pt x="32" y="58"/>
                  </a:cubicBezTo>
                  <a:cubicBezTo>
                    <a:pt x="29" y="61"/>
                    <a:pt x="28" y="66"/>
                    <a:pt x="25" y="69"/>
                  </a:cubicBezTo>
                  <a:cubicBezTo>
                    <a:pt x="21" y="73"/>
                    <a:pt x="17" y="77"/>
                    <a:pt x="13" y="80"/>
                  </a:cubicBezTo>
                  <a:cubicBezTo>
                    <a:pt x="11" y="81"/>
                    <a:pt x="9" y="79"/>
                    <a:pt x="7" y="78"/>
                  </a:cubicBezTo>
                  <a:cubicBezTo>
                    <a:pt x="6" y="77"/>
                    <a:pt x="3" y="76"/>
                    <a:pt x="4" y="74"/>
                  </a:cubicBezTo>
                  <a:cubicBezTo>
                    <a:pt x="5" y="71"/>
                    <a:pt x="9" y="68"/>
                    <a:pt x="11" y="65"/>
                  </a:cubicBezTo>
                  <a:cubicBezTo>
                    <a:pt x="13" y="63"/>
                    <a:pt x="15" y="61"/>
                    <a:pt x="15" y="59"/>
                  </a:cubicBezTo>
                  <a:cubicBezTo>
                    <a:pt x="15" y="56"/>
                    <a:pt x="15" y="53"/>
                    <a:pt x="13" y="51"/>
                  </a:cubicBezTo>
                  <a:cubicBezTo>
                    <a:pt x="12" y="49"/>
                    <a:pt x="10" y="50"/>
                    <a:pt x="8" y="49"/>
                  </a:cubicBezTo>
                  <a:cubicBezTo>
                    <a:pt x="7" y="48"/>
                    <a:pt x="5" y="47"/>
                    <a:pt x="4" y="46"/>
                  </a:cubicBezTo>
                  <a:cubicBezTo>
                    <a:pt x="2" y="45"/>
                    <a:pt x="0" y="44"/>
                    <a:pt x="1" y="43"/>
                  </a:cubicBezTo>
                  <a:cubicBezTo>
                    <a:pt x="1" y="41"/>
                    <a:pt x="4" y="39"/>
                    <a:pt x="6" y="38"/>
                  </a:cubicBezTo>
                  <a:cubicBezTo>
                    <a:pt x="8" y="37"/>
                    <a:pt x="11" y="37"/>
                    <a:pt x="13" y="35"/>
                  </a:cubicBezTo>
                  <a:cubicBezTo>
                    <a:pt x="16" y="32"/>
                    <a:pt x="16" y="28"/>
                    <a:pt x="18" y="24"/>
                  </a:cubicBezTo>
                  <a:cubicBezTo>
                    <a:pt x="18" y="23"/>
                    <a:pt x="21" y="22"/>
                    <a:pt x="21" y="20"/>
                  </a:cubicBezTo>
                  <a:cubicBezTo>
                    <a:pt x="22" y="17"/>
                    <a:pt x="20" y="14"/>
                    <a:pt x="20" y="11"/>
                  </a:cubicBezTo>
                  <a:cubicBezTo>
                    <a:pt x="20" y="9"/>
                    <a:pt x="20" y="7"/>
                    <a:pt x="22" y="5"/>
                  </a:cubicBezTo>
                  <a:cubicBezTo>
                    <a:pt x="22" y="5"/>
                    <a:pt x="24" y="7"/>
                    <a:pt x="25" y="6"/>
                  </a:cubicBezTo>
                  <a:cubicBezTo>
                    <a:pt x="26" y="5"/>
                    <a:pt x="25" y="3"/>
                    <a:pt x="26" y="3"/>
                  </a:cubicBezTo>
                  <a:cubicBezTo>
                    <a:pt x="27" y="2"/>
                    <a:pt x="29" y="3"/>
                    <a:pt x="29" y="4"/>
                  </a:cubicBezTo>
                  <a:cubicBezTo>
                    <a:pt x="30" y="5"/>
                    <a:pt x="28" y="7"/>
                    <a:pt x="29" y="8"/>
                  </a:cubicBezTo>
                  <a:cubicBezTo>
                    <a:pt x="30" y="8"/>
                    <a:pt x="32" y="9"/>
                    <a:pt x="33" y="8"/>
                  </a:cubicBezTo>
                  <a:cubicBezTo>
                    <a:pt x="34" y="6"/>
                    <a:pt x="32" y="4"/>
                    <a:pt x="33" y="2"/>
                  </a:cubicBezTo>
                  <a:cubicBezTo>
                    <a:pt x="33" y="1"/>
                    <a:pt x="36" y="0"/>
                    <a:pt x="36" y="2"/>
                  </a:cubicBezTo>
                  <a:cubicBezTo>
                    <a:pt x="37" y="6"/>
                    <a:pt x="34" y="11"/>
                    <a:pt x="36" y="15"/>
                  </a:cubicBezTo>
                  <a:cubicBezTo>
                    <a:pt x="37" y="18"/>
                    <a:pt x="41" y="19"/>
                    <a:pt x="44" y="1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72" name="Freeform 3133">
              <a:extLst>
                <a:ext uri="{FF2B5EF4-FFF2-40B4-BE49-F238E27FC236}">
                  <a16:creationId xmlns:a16="http://schemas.microsoft.com/office/drawing/2014/main" id="{85197B5E-CF75-604B-BD8E-009273E1310F}"/>
                </a:ext>
              </a:extLst>
            </p:cNvPr>
            <p:cNvSpPr>
              <a:spLocks noChangeAspect="1"/>
            </p:cNvSpPr>
            <p:nvPr/>
          </p:nvSpPr>
          <p:spPr bwMode="auto">
            <a:xfrm>
              <a:off x="8088679" y="5364291"/>
              <a:ext cx="33307" cy="66614"/>
            </a:xfrm>
            <a:custGeom>
              <a:avLst/>
              <a:gdLst>
                <a:gd name="T0" fmla="*/ 16 w 20"/>
                <a:gd name="T1" fmla="*/ 41 h 40"/>
                <a:gd name="T2" fmla="*/ 17 w 20"/>
                <a:gd name="T3" fmla="*/ 47 h 40"/>
                <a:gd name="T4" fmla="*/ 20 w 20"/>
                <a:gd name="T5" fmla="*/ 47 h 40"/>
                <a:gd name="T6" fmla="*/ 24 w 20"/>
                <a:gd name="T7" fmla="*/ 35 h 40"/>
                <a:gd name="T8" fmla="*/ 20 w 20"/>
                <a:gd name="T9" fmla="*/ 25 h 40"/>
                <a:gd name="T10" fmla="*/ 24 w 20"/>
                <a:gd name="T11" fmla="*/ 25 h 40"/>
                <a:gd name="T12" fmla="*/ 22 w 20"/>
                <a:gd name="T13" fmla="*/ 17 h 40"/>
                <a:gd name="T14" fmla="*/ 12 w 20"/>
                <a:gd name="T15" fmla="*/ 10 h 40"/>
                <a:gd name="T16" fmla="*/ 6 w 20"/>
                <a:gd name="T17" fmla="*/ 6 h 40"/>
                <a:gd name="T18" fmla="*/ 6 w 20"/>
                <a:gd name="T19" fmla="*/ 2 h 40"/>
                <a:gd name="T20" fmla="*/ 1 w 20"/>
                <a:gd name="T21" fmla="*/ 2 h 40"/>
                <a:gd name="T22" fmla="*/ 6 w 20"/>
                <a:gd name="T23" fmla="*/ 12 h 40"/>
                <a:gd name="T24" fmla="*/ 5 w 20"/>
                <a:gd name="T25" fmla="*/ 16 h 40"/>
                <a:gd name="T26" fmla="*/ 14 w 20"/>
                <a:gd name="T27" fmla="*/ 35 h 40"/>
                <a:gd name="T28" fmla="*/ 19 w 20"/>
                <a:gd name="T29" fmla="*/ 36 h 40"/>
                <a:gd name="T30" fmla="*/ 16 w 20"/>
                <a:gd name="T31" fmla="*/ 41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0"/>
                <a:gd name="T50" fmla="*/ 20 w 20"/>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0">
                  <a:moveTo>
                    <a:pt x="13" y="34"/>
                  </a:moveTo>
                  <a:cubicBezTo>
                    <a:pt x="13" y="36"/>
                    <a:pt x="13" y="38"/>
                    <a:pt x="14" y="39"/>
                  </a:cubicBezTo>
                  <a:cubicBezTo>
                    <a:pt x="15" y="40"/>
                    <a:pt x="17" y="40"/>
                    <a:pt x="17" y="39"/>
                  </a:cubicBezTo>
                  <a:cubicBezTo>
                    <a:pt x="19" y="36"/>
                    <a:pt x="20" y="32"/>
                    <a:pt x="20" y="29"/>
                  </a:cubicBezTo>
                  <a:cubicBezTo>
                    <a:pt x="20" y="26"/>
                    <a:pt x="17" y="24"/>
                    <a:pt x="17" y="21"/>
                  </a:cubicBezTo>
                  <a:cubicBezTo>
                    <a:pt x="17" y="20"/>
                    <a:pt x="20" y="22"/>
                    <a:pt x="20" y="21"/>
                  </a:cubicBezTo>
                  <a:cubicBezTo>
                    <a:pt x="20" y="18"/>
                    <a:pt x="20" y="16"/>
                    <a:pt x="18" y="14"/>
                  </a:cubicBezTo>
                  <a:cubicBezTo>
                    <a:pt x="16" y="11"/>
                    <a:pt x="13" y="10"/>
                    <a:pt x="10" y="8"/>
                  </a:cubicBezTo>
                  <a:cubicBezTo>
                    <a:pt x="8" y="7"/>
                    <a:pt x="6" y="7"/>
                    <a:pt x="5" y="5"/>
                  </a:cubicBezTo>
                  <a:cubicBezTo>
                    <a:pt x="4" y="4"/>
                    <a:pt x="6" y="2"/>
                    <a:pt x="5" y="2"/>
                  </a:cubicBezTo>
                  <a:cubicBezTo>
                    <a:pt x="4" y="1"/>
                    <a:pt x="1" y="0"/>
                    <a:pt x="1" y="2"/>
                  </a:cubicBezTo>
                  <a:cubicBezTo>
                    <a:pt x="0" y="5"/>
                    <a:pt x="4" y="7"/>
                    <a:pt x="5" y="10"/>
                  </a:cubicBezTo>
                  <a:cubicBezTo>
                    <a:pt x="5" y="11"/>
                    <a:pt x="4" y="12"/>
                    <a:pt x="4" y="13"/>
                  </a:cubicBezTo>
                  <a:cubicBezTo>
                    <a:pt x="6" y="19"/>
                    <a:pt x="9" y="24"/>
                    <a:pt x="12" y="29"/>
                  </a:cubicBezTo>
                  <a:cubicBezTo>
                    <a:pt x="13" y="30"/>
                    <a:pt x="16" y="29"/>
                    <a:pt x="16" y="30"/>
                  </a:cubicBezTo>
                  <a:cubicBezTo>
                    <a:pt x="16" y="32"/>
                    <a:pt x="13" y="33"/>
                    <a:pt x="13" y="3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73" name="Freeform 3134">
              <a:extLst>
                <a:ext uri="{FF2B5EF4-FFF2-40B4-BE49-F238E27FC236}">
                  <a16:creationId xmlns:a16="http://schemas.microsoft.com/office/drawing/2014/main" id="{3BABD1BD-59F4-E245-85C5-E2FCF79B3A60}"/>
                </a:ext>
              </a:extLst>
            </p:cNvPr>
            <p:cNvSpPr>
              <a:spLocks noChangeAspect="1"/>
            </p:cNvSpPr>
            <p:nvPr/>
          </p:nvSpPr>
          <p:spPr bwMode="auto">
            <a:xfrm>
              <a:off x="7877734" y="5528054"/>
              <a:ext cx="202619" cy="174863"/>
            </a:xfrm>
            <a:custGeom>
              <a:avLst/>
              <a:gdLst>
                <a:gd name="T0" fmla="*/ 140 w 121"/>
                <a:gd name="T1" fmla="*/ 28 h 105"/>
                <a:gd name="T2" fmla="*/ 128 w 121"/>
                <a:gd name="T3" fmla="*/ 38 h 105"/>
                <a:gd name="T4" fmla="*/ 119 w 121"/>
                <a:gd name="T5" fmla="*/ 49 h 105"/>
                <a:gd name="T6" fmla="*/ 110 w 121"/>
                <a:gd name="T7" fmla="*/ 58 h 105"/>
                <a:gd name="T8" fmla="*/ 110 w 121"/>
                <a:gd name="T9" fmla="*/ 61 h 105"/>
                <a:gd name="T10" fmla="*/ 116 w 121"/>
                <a:gd name="T11" fmla="*/ 64 h 105"/>
                <a:gd name="T12" fmla="*/ 115 w 121"/>
                <a:gd name="T13" fmla="*/ 67 h 105"/>
                <a:gd name="T14" fmla="*/ 103 w 121"/>
                <a:gd name="T15" fmla="*/ 66 h 105"/>
                <a:gd name="T16" fmla="*/ 88 w 121"/>
                <a:gd name="T17" fmla="*/ 72 h 105"/>
                <a:gd name="T18" fmla="*/ 81 w 121"/>
                <a:gd name="T19" fmla="*/ 79 h 105"/>
                <a:gd name="T20" fmla="*/ 78 w 121"/>
                <a:gd name="T21" fmla="*/ 90 h 105"/>
                <a:gd name="T22" fmla="*/ 70 w 121"/>
                <a:gd name="T23" fmla="*/ 101 h 105"/>
                <a:gd name="T24" fmla="*/ 56 w 121"/>
                <a:gd name="T25" fmla="*/ 113 h 105"/>
                <a:gd name="T26" fmla="*/ 41 w 121"/>
                <a:gd name="T27" fmla="*/ 125 h 105"/>
                <a:gd name="T28" fmla="*/ 33 w 121"/>
                <a:gd name="T29" fmla="*/ 124 h 105"/>
                <a:gd name="T30" fmla="*/ 28 w 121"/>
                <a:gd name="T31" fmla="*/ 116 h 105"/>
                <a:gd name="T32" fmla="*/ 19 w 121"/>
                <a:gd name="T33" fmla="*/ 114 h 105"/>
                <a:gd name="T34" fmla="*/ 4 w 121"/>
                <a:gd name="T35" fmla="*/ 113 h 105"/>
                <a:gd name="T36" fmla="*/ 1 w 121"/>
                <a:gd name="T37" fmla="*/ 107 h 105"/>
                <a:gd name="T38" fmla="*/ 13 w 121"/>
                <a:gd name="T39" fmla="*/ 92 h 105"/>
                <a:gd name="T40" fmla="*/ 31 w 121"/>
                <a:gd name="T41" fmla="*/ 78 h 105"/>
                <a:gd name="T42" fmla="*/ 46 w 121"/>
                <a:gd name="T43" fmla="*/ 68 h 105"/>
                <a:gd name="T44" fmla="*/ 56 w 121"/>
                <a:gd name="T45" fmla="*/ 66 h 105"/>
                <a:gd name="T46" fmla="*/ 76 w 121"/>
                <a:gd name="T47" fmla="*/ 52 h 105"/>
                <a:gd name="T48" fmla="*/ 92 w 121"/>
                <a:gd name="T49" fmla="*/ 42 h 105"/>
                <a:gd name="T50" fmla="*/ 101 w 121"/>
                <a:gd name="T51" fmla="*/ 28 h 105"/>
                <a:gd name="T52" fmla="*/ 112 w 121"/>
                <a:gd name="T53" fmla="*/ 16 h 105"/>
                <a:gd name="T54" fmla="*/ 121 w 121"/>
                <a:gd name="T55" fmla="*/ 0 h 105"/>
                <a:gd name="T56" fmla="*/ 125 w 121"/>
                <a:gd name="T57" fmla="*/ 0 h 105"/>
                <a:gd name="T58" fmla="*/ 125 w 121"/>
                <a:gd name="T59" fmla="*/ 5 h 105"/>
                <a:gd name="T60" fmla="*/ 129 w 121"/>
                <a:gd name="T61" fmla="*/ 7 h 105"/>
                <a:gd name="T62" fmla="*/ 127 w 121"/>
                <a:gd name="T63" fmla="*/ 13 h 105"/>
                <a:gd name="T64" fmla="*/ 132 w 121"/>
                <a:gd name="T65" fmla="*/ 17 h 105"/>
                <a:gd name="T66" fmla="*/ 138 w 121"/>
                <a:gd name="T67" fmla="*/ 8 h 105"/>
                <a:gd name="T68" fmla="*/ 142 w 121"/>
                <a:gd name="T69" fmla="*/ 6 h 105"/>
                <a:gd name="T70" fmla="*/ 145 w 121"/>
                <a:gd name="T71" fmla="*/ 12 h 105"/>
                <a:gd name="T72" fmla="*/ 146 w 121"/>
                <a:gd name="T73" fmla="*/ 17 h 105"/>
                <a:gd name="T74" fmla="*/ 140 w 121"/>
                <a:gd name="T75" fmla="*/ 22 h 105"/>
                <a:gd name="T76" fmla="*/ 140 w 121"/>
                <a:gd name="T77" fmla="*/ 28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105"/>
                <a:gd name="T119" fmla="*/ 121 w 121"/>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105">
                  <a:moveTo>
                    <a:pt x="116" y="23"/>
                  </a:moveTo>
                  <a:cubicBezTo>
                    <a:pt x="113" y="26"/>
                    <a:pt x="109" y="29"/>
                    <a:pt x="106" y="32"/>
                  </a:cubicBezTo>
                  <a:cubicBezTo>
                    <a:pt x="103" y="35"/>
                    <a:pt x="102" y="39"/>
                    <a:pt x="99" y="41"/>
                  </a:cubicBezTo>
                  <a:cubicBezTo>
                    <a:pt x="97" y="44"/>
                    <a:pt x="93" y="45"/>
                    <a:pt x="91" y="48"/>
                  </a:cubicBezTo>
                  <a:cubicBezTo>
                    <a:pt x="90" y="49"/>
                    <a:pt x="90" y="50"/>
                    <a:pt x="91" y="51"/>
                  </a:cubicBezTo>
                  <a:cubicBezTo>
                    <a:pt x="92" y="52"/>
                    <a:pt x="95" y="51"/>
                    <a:pt x="96" y="53"/>
                  </a:cubicBezTo>
                  <a:cubicBezTo>
                    <a:pt x="97" y="54"/>
                    <a:pt x="97" y="56"/>
                    <a:pt x="95" y="56"/>
                  </a:cubicBezTo>
                  <a:cubicBezTo>
                    <a:pt x="92" y="57"/>
                    <a:pt x="89" y="54"/>
                    <a:pt x="85" y="55"/>
                  </a:cubicBezTo>
                  <a:cubicBezTo>
                    <a:pt x="81" y="55"/>
                    <a:pt x="77" y="58"/>
                    <a:pt x="73" y="60"/>
                  </a:cubicBezTo>
                  <a:cubicBezTo>
                    <a:pt x="71" y="62"/>
                    <a:pt x="68" y="63"/>
                    <a:pt x="67" y="66"/>
                  </a:cubicBezTo>
                  <a:cubicBezTo>
                    <a:pt x="65" y="68"/>
                    <a:pt x="67" y="72"/>
                    <a:pt x="65" y="75"/>
                  </a:cubicBezTo>
                  <a:cubicBezTo>
                    <a:pt x="64" y="78"/>
                    <a:pt x="61" y="81"/>
                    <a:pt x="58" y="84"/>
                  </a:cubicBezTo>
                  <a:cubicBezTo>
                    <a:pt x="54" y="88"/>
                    <a:pt x="50" y="91"/>
                    <a:pt x="46" y="94"/>
                  </a:cubicBezTo>
                  <a:cubicBezTo>
                    <a:pt x="42" y="98"/>
                    <a:pt x="39" y="102"/>
                    <a:pt x="34" y="104"/>
                  </a:cubicBezTo>
                  <a:cubicBezTo>
                    <a:pt x="32" y="105"/>
                    <a:pt x="29" y="104"/>
                    <a:pt x="27" y="103"/>
                  </a:cubicBezTo>
                  <a:cubicBezTo>
                    <a:pt x="25" y="102"/>
                    <a:pt x="25" y="98"/>
                    <a:pt x="23" y="97"/>
                  </a:cubicBezTo>
                  <a:cubicBezTo>
                    <a:pt x="21" y="96"/>
                    <a:pt x="18" y="95"/>
                    <a:pt x="16" y="95"/>
                  </a:cubicBezTo>
                  <a:cubicBezTo>
                    <a:pt x="12" y="95"/>
                    <a:pt x="7" y="96"/>
                    <a:pt x="3" y="94"/>
                  </a:cubicBezTo>
                  <a:cubicBezTo>
                    <a:pt x="2" y="94"/>
                    <a:pt x="0" y="91"/>
                    <a:pt x="1" y="89"/>
                  </a:cubicBezTo>
                  <a:cubicBezTo>
                    <a:pt x="3" y="84"/>
                    <a:pt x="7" y="80"/>
                    <a:pt x="11" y="77"/>
                  </a:cubicBezTo>
                  <a:cubicBezTo>
                    <a:pt x="16" y="72"/>
                    <a:pt x="21" y="69"/>
                    <a:pt x="26" y="65"/>
                  </a:cubicBezTo>
                  <a:cubicBezTo>
                    <a:pt x="30" y="62"/>
                    <a:pt x="34" y="59"/>
                    <a:pt x="38" y="57"/>
                  </a:cubicBezTo>
                  <a:cubicBezTo>
                    <a:pt x="40" y="56"/>
                    <a:pt x="43" y="56"/>
                    <a:pt x="46" y="55"/>
                  </a:cubicBezTo>
                  <a:cubicBezTo>
                    <a:pt x="52" y="51"/>
                    <a:pt x="57" y="47"/>
                    <a:pt x="63" y="43"/>
                  </a:cubicBezTo>
                  <a:cubicBezTo>
                    <a:pt x="67" y="40"/>
                    <a:pt x="73" y="38"/>
                    <a:pt x="76" y="35"/>
                  </a:cubicBezTo>
                  <a:cubicBezTo>
                    <a:pt x="80" y="31"/>
                    <a:pt x="81" y="26"/>
                    <a:pt x="84" y="23"/>
                  </a:cubicBezTo>
                  <a:cubicBezTo>
                    <a:pt x="86" y="19"/>
                    <a:pt x="90" y="16"/>
                    <a:pt x="93" y="13"/>
                  </a:cubicBezTo>
                  <a:cubicBezTo>
                    <a:pt x="95" y="9"/>
                    <a:pt x="97" y="4"/>
                    <a:pt x="100" y="0"/>
                  </a:cubicBezTo>
                  <a:cubicBezTo>
                    <a:pt x="101" y="0"/>
                    <a:pt x="103" y="0"/>
                    <a:pt x="104" y="0"/>
                  </a:cubicBezTo>
                  <a:cubicBezTo>
                    <a:pt x="104" y="1"/>
                    <a:pt x="103" y="3"/>
                    <a:pt x="104" y="4"/>
                  </a:cubicBezTo>
                  <a:cubicBezTo>
                    <a:pt x="104" y="5"/>
                    <a:pt x="107" y="4"/>
                    <a:pt x="107" y="6"/>
                  </a:cubicBezTo>
                  <a:cubicBezTo>
                    <a:pt x="108" y="7"/>
                    <a:pt x="105" y="9"/>
                    <a:pt x="105" y="11"/>
                  </a:cubicBezTo>
                  <a:cubicBezTo>
                    <a:pt x="106" y="12"/>
                    <a:pt x="108" y="15"/>
                    <a:pt x="109" y="14"/>
                  </a:cubicBezTo>
                  <a:cubicBezTo>
                    <a:pt x="112" y="13"/>
                    <a:pt x="112" y="9"/>
                    <a:pt x="114" y="7"/>
                  </a:cubicBezTo>
                  <a:cubicBezTo>
                    <a:pt x="115" y="6"/>
                    <a:pt x="117" y="5"/>
                    <a:pt x="118" y="5"/>
                  </a:cubicBezTo>
                  <a:cubicBezTo>
                    <a:pt x="119" y="6"/>
                    <a:pt x="119" y="9"/>
                    <a:pt x="120" y="10"/>
                  </a:cubicBezTo>
                  <a:cubicBezTo>
                    <a:pt x="120" y="11"/>
                    <a:pt x="121" y="13"/>
                    <a:pt x="121" y="14"/>
                  </a:cubicBezTo>
                  <a:cubicBezTo>
                    <a:pt x="120" y="15"/>
                    <a:pt x="117" y="16"/>
                    <a:pt x="116" y="18"/>
                  </a:cubicBezTo>
                  <a:cubicBezTo>
                    <a:pt x="116" y="19"/>
                    <a:pt x="117" y="21"/>
                    <a:pt x="116" y="2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74" name="Freeform 3135">
              <a:extLst>
                <a:ext uri="{FF2B5EF4-FFF2-40B4-BE49-F238E27FC236}">
                  <a16:creationId xmlns:a16="http://schemas.microsoft.com/office/drawing/2014/main" id="{247F34BE-A483-0142-9A72-0D92A763D331}"/>
                </a:ext>
              </a:extLst>
            </p:cNvPr>
            <p:cNvSpPr>
              <a:spLocks noChangeAspect="1"/>
            </p:cNvSpPr>
            <p:nvPr/>
          </p:nvSpPr>
          <p:spPr bwMode="auto">
            <a:xfrm>
              <a:off x="7893000" y="5698752"/>
              <a:ext cx="18042" cy="20817"/>
            </a:xfrm>
            <a:custGeom>
              <a:avLst/>
              <a:gdLst>
                <a:gd name="T0" fmla="*/ 9 w 11"/>
                <a:gd name="T1" fmla="*/ 0 h 12"/>
                <a:gd name="T2" fmla="*/ 12 w 11"/>
                <a:gd name="T3" fmla="*/ 4 h 12"/>
                <a:gd name="T4" fmla="*/ 9 w 11"/>
                <a:gd name="T5" fmla="*/ 6 h 12"/>
                <a:gd name="T6" fmla="*/ 13 w 11"/>
                <a:gd name="T7" fmla="*/ 10 h 12"/>
                <a:gd name="T8" fmla="*/ 9 w 11"/>
                <a:gd name="T9" fmla="*/ 13 h 12"/>
                <a:gd name="T10" fmla="*/ 1 w 11"/>
                <a:gd name="T11" fmla="*/ 15 h 12"/>
                <a:gd name="T12" fmla="*/ 1 w 11"/>
                <a:gd name="T13" fmla="*/ 13 h 12"/>
                <a:gd name="T14" fmla="*/ 7 w 11"/>
                <a:gd name="T15" fmla="*/ 1 h 12"/>
                <a:gd name="T16" fmla="*/ 9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8" y="0"/>
                  </a:moveTo>
                  <a:cubicBezTo>
                    <a:pt x="9" y="1"/>
                    <a:pt x="10" y="2"/>
                    <a:pt x="10" y="3"/>
                  </a:cubicBezTo>
                  <a:cubicBezTo>
                    <a:pt x="10" y="4"/>
                    <a:pt x="7" y="4"/>
                    <a:pt x="8" y="5"/>
                  </a:cubicBezTo>
                  <a:cubicBezTo>
                    <a:pt x="8" y="7"/>
                    <a:pt x="11" y="7"/>
                    <a:pt x="11" y="8"/>
                  </a:cubicBezTo>
                  <a:cubicBezTo>
                    <a:pt x="11" y="9"/>
                    <a:pt x="9" y="9"/>
                    <a:pt x="8" y="10"/>
                  </a:cubicBezTo>
                  <a:cubicBezTo>
                    <a:pt x="6" y="11"/>
                    <a:pt x="4" y="12"/>
                    <a:pt x="1" y="12"/>
                  </a:cubicBezTo>
                  <a:cubicBezTo>
                    <a:pt x="1" y="12"/>
                    <a:pt x="0" y="11"/>
                    <a:pt x="1" y="10"/>
                  </a:cubicBezTo>
                  <a:cubicBezTo>
                    <a:pt x="2" y="7"/>
                    <a:pt x="4" y="4"/>
                    <a:pt x="6" y="1"/>
                  </a:cubicBezTo>
                  <a:cubicBezTo>
                    <a:pt x="6" y="0"/>
                    <a:pt x="7" y="0"/>
                    <a:pt x="8"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75" name="Freeform 3136">
              <a:extLst>
                <a:ext uri="{FF2B5EF4-FFF2-40B4-BE49-F238E27FC236}">
                  <a16:creationId xmlns:a16="http://schemas.microsoft.com/office/drawing/2014/main" id="{FA73498A-186E-7E4E-87D2-C8F8373505BD}"/>
                </a:ext>
              </a:extLst>
            </p:cNvPr>
            <p:cNvSpPr>
              <a:spLocks noChangeAspect="1"/>
            </p:cNvSpPr>
            <p:nvPr/>
          </p:nvSpPr>
          <p:spPr bwMode="auto">
            <a:xfrm>
              <a:off x="7831937" y="5808387"/>
              <a:ext cx="9715" cy="16654"/>
            </a:xfrm>
            <a:custGeom>
              <a:avLst/>
              <a:gdLst>
                <a:gd name="T0" fmla="*/ 1 w 6"/>
                <a:gd name="T1" fmla="*/ 6 h 10"/>
                <a:gd name="T2" fmla="*/ 5 w 6"/>
                <a:gd name="T3" fmla="*/ 1 h 10"/>
                <a:gd name="T4" fmla="*/ 7 w 6"/>
                <a:gd name="T5" fmla="*/ 1 h 10"/>
                <a:gd name="T6" fmla="*/ 5 w 6"/>
                <a:gd name="T7" fmla="*/ 11 h 10"/>
                <a:gd name="T8" fmla="*/ 1 w 6"/>
                <a:gd name="T9" fmla="*/ 11 h 10"/>
                <a:gd name="T10" fmla="*/ 1 w 6"/>
                <a:gd name="T11" fmla="*/ 6 h 10"/>
                <a:gd name="T12" fmla="*/ 0 60000 65536"/>
                <a:gd name="T13" fmla="*/ 0 60000 65536"/>
                <a:gd name="T14" fmla="*/ 0 60000 65536"/>
                <a:gd name="T15" fmla="*/ 0 60000 65536"/>
                <a:gd name="T16" fmla="*/ 0 60000 65536"/>
                <a:gd name="T17" fmla="*/ 0 60000 65536"/>
                <a:gd name="T18" fmla="*/ 0 w 6"/>
                <a:gd name="T19" fmla="*/ 0 h 10"/>
                <a:gd name="T20" fmla="*/ 6 w 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 h="10">
                  <a:moveTo>
                    <a:pt x="1" y="5"/>
                  </a:moveTo>
                  <a:cubicBezTo>
                    <a:pt x="1" y="3"/>
                    <a:pt x="3" y="2"/>
                    <a:pt x="4" y="1"/>
                  </a:cubicBezTo>
                  <a:cubicBezTo>
                    <a:pt x="5" y="0"/>
                    <a:pt x="6" y="1"/>
                    <a:pt x="6" y="1"/>
                  </a:cubicBezTo>
                  <a:cubicBezTo>
                    <a:pt x="6" y="4"/>
                    <a:pt x="5" y="7"/>
                    <a:pt x="4" y="9"/>
                  </a:cubicBezTo>
                  <a:cubicBezTo>
                    <a:pt x="4" y="9"/>
                    <a:pt x="2" y="10"/>
                    <a:pt x="1" y="9"/>
                  </a:cubicBezTo>
                  <a:cubicBezTo>
                    <a:pt x="0" y="8"/>
                    <a:pt x="0" y="6"/>
                    <a:pt x="1"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76" name="Freeform 3137">
              <a:extLst>
                <a:ext uri="{FF2B5EF4-FFF2-40B4-BE49-F238E27FC236}">
                  <a16:creationId xmlns:a16="http://schemas.microsoft.com/office/drawing/2014/main" id="{8E49E919-DA73-9A45-826D-1EE299E9BBCF}"/>
                </a:ext>
              </a:extLst>
            </p:cNvPr>
            <p:cNvSpPr>
              <a:spLocks noChangeAspect="1"/>
            </p:cNvSpPr>
            <p:nvPr/>
          </p:nvSpPr>
          <p:spPr bwMode="auto">
            <a:xfrm>
              <a:off x="5912611" y="5750101"/>
              <a:ext cx="41634" cy="37471"/>
            </a:xfrm>
            <a:custGeom>
              <a:avLst/>
              <a:gdLst>
                <a:gd name="T0" fmla="*/ 4 w 25"/>
                <a:gd name="T1" fmla="*/ 2 h 23"/>
                <a:gd name="T2" fmla="*/ 8 w 25"/>
                <a:gd name="T3" fmla="*/ 5 h 23"/>
                <a:gd name="T4" fmla="*/ 6 w 25"/>
                <a:gd name="T5" fmla="*/ 12 h 23"/>
                <a:gd name="T6" fmla="*/ 10 w 25"/>
                <a:gd name="T7" fmla="*/ 12 h 23"/>
                <a:gd name="T8" fmla="*/ 17 w 25"/>
                <a:gd name="T9" fmla="*/ 9 h 23"/>
                <a:gd name="T10" fmla="*/ 14 w 25"/>
                <a:gd name="T11" fmla="*/ 14 h 23"/>
                <a:gd name="T12" fmla="*/ 20 w 25"/>
                <a:gd name="T13" fmla="*/ 14 h 23"/>
                <a:gd name="T14" fmla="*/ 29 w 25"/>
                <a:gd name="T15" fmla="*/ 12 h 23"/>
                <a:gd name="T16" fmla="*/ 29 w 25"/>
                <a:gd name="T17" fmla="*/ 16 h 23"/>
                <a:gd name="T18" fmla="*/ 20 w 25"/>
                <a:gd name="T19" fmla="*/ 19 h 23"/>
                <a:gd name="T20" fmla="*/ 19 w 25"/>
                <a:gd name="T21" fmla="*/ 21 h 23"/>
                <a:gd name="T22" fmla="*/ 25 w 25"/>
                <a:gd name="T23" fmla="*/ 22 h 23"/>
                <a:gd name="T24" fmla="*/ 24 w 25"/>
                <a:gd name="T25" fmla="*/ 25 h 23"/>
                <a:gd name="T26" fmla="*/ 18 w 25"/>
                <a:gd name="T27" fmla="*/ 23 h 23"/>
                <a:gd name="T28" fmla="*/ 14 w 25"/>
                <a:gd name="T29" fmla="*/ 22 h 23"/>
                <a:gd name="T30" fmla="*/ 10 w 25"/>
                <a:gd name="T31" fmla="*/ 22 h 23"/>
                <a:gd name="T32" fmla="*/ 5 w 25"/>
                <a:gd name="T33" fmla="*/ 26 h 23"/>
                <a:gd name="T34" fmla="*/ 0 w 25"/>
                <a:gd name="T35" fmla="*/ 23 h 23"/>
                <a:gd name="T36" fmla="*/ 1 w 25"/>
                <a:gd name="T37" fmla="*/ 12 h 23"/>
                <a:gd name="T38" fmla="*/ 4 w 25"/>
                <a:gd name="T39" fmla="*/ 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3"/>
                <a:gd name="T62" fmla="*/ 25 w 2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3">
                  <a:moveTo>
                    <a:pt x="3" y="2"/>
                  </a:moveTo>
                  <a:cubicBezTo>
                    <a:pt x="4" y="0"/>
                    <a:pt x="6" y="3"/>
                    <a:pt x="7" y="4"/>
                  </a:cubicBezTo>
                  <a:cubicBezTo>
                    <a:pt x="7" y="6"/>
                    <a:pt x="4" y="8"/>
                    <a:pt x="5" y="10"/>
                  </a:cubicBezTo>
                  <a:cubicBezTo>
                    <a:pt x="5" y="12"/>
                    <a:pt x="7" y="10"/>
                    <a:pt x="8" y="10"/>
                  </a:cubicBezTo>
                  <a:cubicBezTo>
                    <a:pt x="10" y="9"/>
                    <a:pt x="12" y="7"/>
                    <a:pt x="14" y="8"/>
                  </a:cubicBezTo>
                  <a:cubicBezTo>
                    <a:pt x="16" y="8"/>
                    <a:pt x="11" y="11"/>
                    <a:pt x="12" y="12"/>
                  </a:cubicBezTo>
                  <a:cubicBezTo>
                    <a:pt x="13" y="13"/>
                    <a:pt x="15" y="12"/>
                    <a:pt x="17" y="12"/>
                  </a:cubicBezTo>
                  <a:cubicBezTo>
                    <a:pt x="19" y="12"/>
                    <a:pt x="21" y="9"/>
                    <a:pt x="24" y="10"/>
                  </a:cubicBezTo>
                  <a:cubicBezTo>
                    <a:pt x="25" y="10"/>
                    <a:pt x="25" y="13"/>
                    <a:pt x="24" y="14"/>
                  </a:cubicBezTo>
                  <a:cubicBezTo>
                    <a:pt x="22" y="16"/>
                    <a:pt x="19" y="15"/>
                    <a:pt x="17" y="16"/>
                  </a:cubicBezTo>
                  <a:cubicBezTo>
                    <a:pt x="16" y="16"/>
                    <a:pt x="15" y="18"/>
                    <a:pt x="16" y="18"/>
                  </a:cubicBezTo>
                  <a:cubicBezTo>
                    <a:pt x="17" y="19"/>
                    <a:pt x="19" y="18"/>
                    <a:pt x="21" y="19"/>
                  </a:cubicBezTo>
                  <a:cubicBezTo>
                    <a:pt x="21" y="19"/>
                    <a:pt x="21" y="21"/>
                    <a:pt x="20" y="21"/>
                  </a:cubicBezTo>
                  <a:cubicBezTo>
                    <a:pt x="19" y="22"/>
                    <a:pt x="17" y="21"/>
                    <a:pt x="15" y="20"/>
                  </a:cubicBezTo>
                  <a:cubicBezTo>
                    <a:pt x="14" y="20"/>
                    <a:pt x="13" y="19"/>
                    <a:pt x="12" y="19"/>
                  </a:cubicBezTo>
                  <a:cubicBezTo>
                    <a:pt x="11" y="19"/>
                    <a:pt x="10" y="19"/>
                    <a:pt x="8" y="19"/>
                  </a:cubicBezTo>
                  <a:cubicBezTo>
                    <a:pt x="7" y="20"/>
                    <a:pt x="6" y="22"/>
                    <a:pt x="4" y="22"/>
                  </a:cubicBezTo>
                  <a:cubicBezTo>
                    <a:pt x="2" y="23"/>
                    <a:pt x="1" y="22"/>
                    <a:pt x="0" y="20"/>
                  </a:cubicBezTo>
                  <a:cubicBezTo>
                    <a:pt x="1" y="17"/>
                    <a:pt x="1" y="13"/>
                    <a:pt x="1" y="10"/>
                  </a:cubicBezTo>
                  <a:cubicBezTo>
                    <a:pt x="2" y="7"/>
                    <a:pt x="2" y="4"/>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77" name="Freeform 3138">
              <a:extLst>
                <a:ext uri="{FF2B5EF4-FFF2-40B4-BE49-F238E27FC236}">
                  <a16:creationId xmlns:a16="http://schemas.microsoft.com/office/drawing/2014/main" id="{A97A9FE7-99A4-2749-9E90-8DE7F323D482}"/>
                </a:ext>
              </a:extLst>
            </p:cNvPr>
            <p:cNvSpPr>
              <a:spLocks noChangeAspect="1"/>
            </p:cNvSpPr>
            <p:nvPr/>
          </p:nvSpPr>
          <p:spPr bwMode="auto">
            <a:xfrm>
              <a:off x="4077942" y="2695558"/>
              <a:ext cx="212334" cy="113799"/>
            </a:xfrm>
            <a:custGeom>
              <a:avLst/>
              <a:gdLst>
                <a:gd name="T0" fmla="*/ 123 w 127"/>
                <a:gd name="T1" fmla="*/ 59 h 68"/>
                <a:gd name="T2" fmla="*/ 92 w 127"/>
                <a:gd name="T3" fmla="*/ 72 h 68"/>
                <a:gd name="T4" fmla="*/ 69 w 127"/>
                <a:gd name="T5" fmla="*/ 80 h 68"/>
                <a:gd name="T6" fmla="*/ 54 w 127"/>
                <a:gd name="T7" fmla="*/ 70 h 68"/>
                <a:gd name="T8" fmla="*/ 46 w 127"/>
                <a:gd name="T9" fmla="*/ 70 h 68"/>
                <a:gd name="T10" fmla="*/ 25 w 127"/>
                <a:gd name="T11" fmla="*/ 69 h 68"/>
                <a:gd name="T12" fmla="*/ 39 w 127"/>
                <a:gd name="T13" fmla="*/ 63 h 68"/>
                <a:gd name="T14" fmla="*/ 35 w 127"/>
                <a:gd name="T15" fmla="*/ 54 h 68"/>
                <a:gd name="T16" fmla="*/ 30 w 127"/>
                <a:gd name="T17" fmla="*/ 46 h 68"/>
                <a:gd name="T18" fmla="*/ 10 w 127"/>
                <a:gd name="T19" fmla="*/ 48 h 68"/>
                <a:gd name="T20" fmla="*/ 19 w 127"/>
                <a:gd name="T21" fmla="*/ 42 h 68"/>
                <a:gd name="T22" fmla="*/ 39 w 127"/>
                <a:gd name="T23" fmla="*/ 40 h 68"/>
                <a:gd name="T24" fmla="*/ 31 w 127"/>
                <a:gd name="T25" fmla="*/ 37 h 68"/>
                <a:gd name="T26" fmla="*/ 37 w 127"/>
                <a:gd name="T27" fmla="*/ 33 h 68"/>
                <a:gd name="T28" fmla="*/ 22 w 127"/>
                <a:gd name="T29" fmla="*/ 28 h 68"/>
                <a:gd name="T30" fmla="*/ 10 w 127"/>
                <a:gd name="T31" fmla="*/ 33 h 68"/>
                <a:gd name="T32" fmla="*/ 5 w 127"/>
                <a:gd name="T33" fmla="*/ 27 h 68"/>
                <a:gd name="T34" fmla="*/ 8 w 127"/>
                <a:gd name="T35" fmla="*/ 22 h 68"/>
                <a:gd name="T36" fmla="*/ 16 w 127"/>
                <a:gd name="T37" fmla="*/ 22 h 68"/>
                <a:gd name="T38" fmla="*/ 16 w 127"/>
                <a:gd name="T39" fmla="*/ 18 h 68"/>
                <a:gd name="T40" fmla="*/ 16 w 127"/>
                <a:gd name="T41" fmla="*/ 7 h 68"/>
                <a:gd name="T42" fmla="*/ 33 w 127"/>
                <a:gd name="T43" fmla="*/ 19 h 68"/>
                <a:gd name="T44" fmla="*/ 24 w 127"/>
                <a:gd name="T45" fmla="*/ 8 h 68"/>
                <a:gd name="T46" fmla="*/ 22 w 127"/>
                <a:gd name="T47" fmla="*/ 4 h 68"/>
                <a:gd name="T48" fmla="*/ 40 w 127"/>
                <a:gd name="T49" fmla="*/ 12 h 68"/>
                <a:gd name="T50" fmla="*/ 45 w 127"/>
                <a:gd name="T51" fmla="*/ 18 h 68"/>
                <a:gd name="T52" fmla="*/ 42 w 127"/>
                <a:gd name="T53" fmla="*/ 22 h 68"/>
                <a:gd name="T54" fmla="*/ 48 w 127"/>
                <a:gd name="T55" fmla="*/ 39 h 68"/>
                <a:gd name="T56" fmla="*/ 54 w 127"/>
                <a:gd name="T57" fmla="*/ 25 h 68"/>
                <a:gd name="T58" fmla="*/ 60 w 127"/>
                <a:gd name="T59" fmla="*/ 25 h 68"/>
                <a:gd name="T60" fmla="*/ 61 w 127"/>
                <a:gd name="T61" fmla="*/ 12 h 68"/>
                <a:gd name="T62" fmla="*/ 73 w 127"/>
                <a:gd name="T63" fmla="*/ 27 h 68"/>
                <a:gd name="T64" fmla="*/ 82 w 127"/>
                <a:gd name="T65" fmla="*/ 11 h 68"/>
                <a:gd name="T66" fmla="*/ 92 w 127"/>
                <a:gd name="T67" fmla="*/ 23 h 68"/>
                <a:gd name="T68" fmla="*/ 95 w 127"/>
                <a:gd name="T69" fmla="*/ 13 h 68"/>
                <a:gd name="T70" fmla="*/ 99 w 127"/>
                <a:gd name="T71" fmla="*/ 17 h 68"/>
                <a:gd name="T72" fmla="*/ 107 w 127"/>
                <a:gd name="T73" fmla="*/ 10 h 68"/>
                <a:gd name="T74" fmla="*/ 113 w 127"/>
                <a:gd name="T75" fmla="*/ 7 h 68"/>
                <a:gd name="T76" fmla="*/ 119 w 127"/>
                <a:gd name="T77" fmla="*/ 4 h 68"/>
                <a:gd name="T78" fmla="*/ 133 w 127"/>
                <a:gd name="T79" fmla="*/ 7 h 68"/>
                <a:gd name="T80" fmla="*/ 133 w 127"/>
                <a:gd name="T81" fmla="*/ 16 h 68"/>
                <a:gd name="T82" fmla="*/ 135 w 127"/>
                <a:gd name="T83" fmla="*/ 24 h 68"/>
                <a:gd name="T84" fmla="*/ 147 w 127"/>
                <a:gd name="T85" fmla="*/ 29 h 68"/>
                <a:gd name="T86" fmla="*/ 145 w 127"/>
                <a:gd name="T87" fmla="*/ 39 h 68"/>
                <a:gd name="T88" fmla="*/ 139 w 127"/>
                <a:gd name="T89" fmla="*/ 55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8"/>
                <a:gd name="T137" fmla="*/ 127 w 127"/>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8">
                  <a:moveTo>
                    <a:pt x="115" y="46"/>
                  </a:moveTo>
                  <a:cubicBezTo>
                    <a:pt x="111" y="48"/>
                    <a:pt x="106" y="47"/>
                    <a:pt x="102" y="49"/>
                  </a:cubicBezTo>
                  <a:cubicBezTo>
                    <a:pt x="97" y="51"/>
                    <a:pt x="94" y="56"/>
                    <a:pt x="89" y="58"/>
                  </a:cubicBezTo>
                  <a:cubicBezTo>
                    <a:pt x="85" y="60"/>
                    <a:pt x="80" y="58"/>
                    <a:pt x="76" y="60"/>
                  </a:cubicBezTo>
                  <a:cubicBezTo>
                    <a:pt x="73" y="61"/>
                    <a:pt x="73" y="65"/>
                    <a:pt x="70" y="66"/>
                  </a:cubicBezTo>
                  <a:cubicBezTo>
                    <a:pt x="66" y="68"/>
                    <a:pt x="61" y="67"/>
                    <a:pt x="57" y="66"/>
                  </a:cubicBezTo>
                  <a:cubicBezTo>
                    <a:pt x="53" y="65"/>
                    <a:pt x="48" y="65"/>
                    <a:pt x="45" y="63"/>
                  </a:cubicBezTo>
                  <a:cubicBezTo>
                    <a:pt x="44" y="62"/>
                    <a:pt x="46" y="60"/>
                    <a:pt x="45" y="58"/>
                  </a:cubicBezTo>
                  <a:cubicBezTo>
                    <a:pt x="44" y="58"/>
                    <a:pt x="43" y="59"/>
                    <a:pt x="42" y="59"/>
                  </a:cubicBezTo>
                  <a:cubicBezTo>
                    <a:pt x="40" y="59"/>
                    <a:pt x="39" y="59"/>
                    <a:pt x="38" y="58"/>
                  </a:cubicBezTo>
                  <a:cubicBezTo>
                    <a:pt x="37" y="58"/>
                    <a:pt x="37" y="55"/>
                    <a:pt x="36" y="55"/>
                  </a:cubicBezTo>
                  <a:cubicBezTo>
                    <a:pt x="31" y="55"/>
                    <a:pt x="26" y="57"/>
                    <a:pt x="21" y="57"/>
                  </a:cubicBezTo>
                  <a:cubicBezTo>
                    <a:pt x="20" y="57"/>
                    <a:pt x="20" y="56"/>
                    <a:pt x="21" y="55"/>
                  </a:cubicBezTo>
                  <a:cubicBezTo>
                    <a:pt x="24" y="54"/>
                    <a:pt x="29" y="55"/>
                    <a:pt x="32" y="52"/>
                  </a:cubicBezTo>
                  <a:cubicBezTo>
                    <a:pt x="33" y="50"/>
                    <a:pt x="28" y="49"/>
                    <a:pt x="27" y="47"/>
                  </a:cubicBezTo>
                  <a:cubicBezTo>
                    <a:pt x="27" y="46"/>
                    <a:pt x="29" y="46"/>
                    <a:pt x="29" y="45"/>
                  </a:cubicBezTo>
                  <a:cubicBezTo>
                    <a:pt x="28" y="44"/>
                    <a:pt x="26" y="45"/>
                    <a:pt x="25" y="44"/>
                  </a:cubicBezTo>
                  <a:cubicBezTo>
                    <a:pt x="24" y="42"/>
                    <a:pt x="26" y="39"/>
                    <a:pt x="25" y="38"/>
                  </a:cubicBezTo>
                  <a:cubicBezTo>
                    <a:pt x="23" y="37"/>
                    <a:pt x="21" y="38"/>
                    <a:pt x="19" y="38"/>
                  </a:cubicBezTo>
                  <a:cubicBezTo>
                    <a:pt x="15" y="39"/>
                    <a:pt x="11" y="41"/>
                    <a:pt x="8" y="40"/>
                  </a:cubicBezTo>
                  <a:cubicBezTo>
                    <a:pt x="6" y="39"/>
                    <a:pt x="6" y="36"/>
                    <a:pt x="7" y="35"/>
                  </a:cubicBezTo>
                  <a:cubicBezTo>
                    <a:pt x="10" y="34"/>
                    <a:pt x="13" y="35"/>
                    <a:pt x="16" y="35"/>
                  </a:cubicBezTo>
                  <a:cubicBezTo>
                    <a:pt x="18" y="34"/>
                    <a:pt x="21" y="34"/>
                    <a:pt x="23" y="34"/>
                  </a:cubicBezTo>
                  <a:cubicBezTo>
                    <a:pt x="26" y="34"/>
                    <a:pt x="29" y="34"/>
                    <a:pt x="32" y="33"/>
                  </a:cubicBezTo>
                  <a:cubicBezTo>
                    <a:pt x="33" y="33"/>
                    <a:pt x="33" y="31"/>
                    <a:pt x="32" y="31"/>
                  </a:cubicBezTo>
                  <a:cubicBezTo>
                    <a:pt x="30" y="30"/>
                    <a:pt x="28" y="32"/>
                    <a:pt x="26" y="31"/>
                  </a:cubicBezTo>
                  <a:cubicBezTo>
                    <a:pt x="25" y="31"/>
                    <a:pt x="23" y="30"/>
                    <a:pt x="24" y="29"/>
                  </a:cubicBezTo>
                  <a:cubicBezTo>
                    <a:pt x="26" y="27"/>
                    <a:pt x="30" y="29"/>
                    <a:pt x="31" y="27"/>
                  </a:cubicBezTo>
                  <a:cubicBezTo>
                    <a:pt x="32" y="25"/>
                    <a:pt x="29" y="23"/>
                    <a:pt x="27" y="23"/>
                  </a:cubicBezTo>
                  <a:cubicBezTo>
                    <a:pt x="24" y="22"/>
                    <a:pt x="21" y="22"/>
                    <a:pt x="18" y="23"/>
                  </a:cubicBezTo>
                  <a:cubicBezTo>
                    <a:pt x="15" y="24"/>
                    <a:pt x="14" y="26"/>
                    <a:pt x="12" y="27"/>
                  </a:cubicBezTo>
                  <a:cubicBezTo>
                    <a:pt x="11" y="28"/>
                    <a:pt x="9" y="28"/>
                    <a:pt x="8" y="27"/>
                  </a:cubicBezTo>
                  <a:cubicBezTo>
                    <a:pt x="6" y="27"/>
                    <a:pt x="3" y="27"/>
                    <a:pt x="1" y="25"/>
                  </a:cubicBezTo>
                  <a:cubicBezTo>
                    <a:pt x="0" y="24"/>
                    <a:pt x="2" y="22"/>
                    <a:pt x="4" y="22"/>
                  </a:cubicBezTo>
                  <a:cubicBezTo>
                    <a:pt x="5" y="22"/>
                    <a:pt x="7" y="24"/>
                    <a:pt x="8" y="23"/>
                  </a:cubicBezTo>
                  <a:cubicBezTo>
                    <a:pt x="9" y="22"/>
                    <a:pt x="5" y="19"/>
                    <a:pt x="7" y="18"/>
                  </a:cubicBezTo>
                  <a:cubicBezTo>
                    <a:pt x="8" y="17"/>
                    <a:pt x="10" y="21"/>
                    <a:pt x="11" y="21"/>
                  </a:cubicBezTo>
                  <a:cubicBezTo>
                    <a:pt x="13" y="21"/>
                    <a:pt x="14" y="19"/>
                    <a:pt x="13" y="18"/>
                  </a:cubicBezTo>
                  <a:cubicBezTo>
                    <a:pt x="12" y="17"/>
                    <a:pt x="9" y="18"/>
                    <a:pt x="9" y="17"/>
                  </a:cubicBezTo>
                  <a:cubicBezTo>
                    <a:pt x="9" y="15"/>
                    <a:pt x="13" y="16"/>
                    <a:pt x="13" y="15"/>
                  </a:cubicBezTo>
                  <a:cubicBezTo>
                    <a:pt x="13" y="13"/>
                    <a:pt x="10" y="13"/>
                    <a:pt x="10" y="12"/>
                  </a:cubicBezTo>
                  <a:cubicBezTo>
                    <a:pt x="10" y="10"/>
                    <a:pt x="11" y="6"/>
                    <a:pt x="13" y="6"/>
                  </a:cubicBezTo>
                  <a:cubicBezTo>
                    <a:pt x="16" y="7"/>
                    <a:pt x="18" y="11"/>
                    <a:pt x="21" y="13"/>
                  </a:cubicBezTo>
                  <a:cubicBezTo>
                    <a:pt x="23" y="14"/>
                    <a:pt x="25" y="16"/>
                    <a:pt x="27" y="16"/>
                  </a:cubicBezTo>
                  <a:cubicBezTo>
                    <a:pt x="29" y="15"/>
                    <a:pt x="30" y="12"/>
                    <a:pt x="29" y="10"/>
                  </a:cubicBezTo>
                  <a:cubicBezTo>
                    <a:pt x="27" y="8"/>
                    <a:pt x="22" y="9"/>
                    <a:pt x="20" y="7"/>
                  </a:cubicBezTo>
                  <a:cubicBezTo>
                    <a:pt x="19" y="6"/>
                    <a:pt x="25" y="7"/>
                    <a:pt x="25" y="6"/>
                  </a:cubicBezTo>
                  <a:cubicBezTo>
                    <a:pt x="24" y="4"/>
                    <a:pt x="17" y="5"/>
                    <a:pt x="18" y="3"/>
                  </a:cubicBezTo>
                  <a:cubicBezTo>
                    <a:pt x="20" y="0"/>
                    <a:pt x="24" y="1"/>
                    <a:pt x="27" y="2"/>
                  </a:cubicBezTo>
                  <a:cubicBezTo>
                    <a:pt x="30" y="4"/>
                    <a:pt x="31" y="8"/>
                    <a:pt x="33" y="10"/>
                  </a:cubicBezTo>
                  <a:cubicBezTo>
                    <a:pt x="35" y="11"/>
                    <a:pt x="38" y="11"/>
                    <a:pt x="39" y="13"/>
                  </a:cubicBezTo>
                  <a:cubicBezTo>
                    <a:pt x="40" y="14"/>
                    <a:pt x="37" y="14"/>
                    <a:pt x="37" y="15"/>
                  </a:cubicBezTo>
                  <a:cubicBezTo>
                    <a:pt x="37" y="17"/>
                    <a:pt x="41" y="17"/>
                    <a:pt x="41" y="18"/>
                  </a:cubicBezTo>
                  <a:cubicBezTo>
                    <a:pt x="40" y="20"/>
                    <a:pt x="36" y="17"/>
                    <a:pt x="35" y="18"/>
                  </a:cubicBezTo>
                  <a:cubicBezTo>
                    <a:pt x="35" y="21"/>
                    <a:pt x="39" y="22"/>
                    <a:pt x="39" y="24"/>
                  </a:cubicBezTo>
                  <a:cubicBezTo>
                    <a:pt x="40" y="26"/>
                    <a:pt x="38" y="33"/>
                    <a:pt x="40" y="32"/>
                  </a:cubicBezTo>
                  <a:cubicBezTo>
                    <a:pt x="43" y="30"/>
                    <a:pt x="42" y="25"/>
                    <a:pt x="44" y="21"/>
                  </a:cubicBezTo>
                  <a:cubicBezTo>
                    <a:pt x="44" y="21"/>
                    <a:pt x="45" y="21"/>
                    <a:pt x="45" y="21"/>
                  </a:cubicBezTo>
                  <a:cubicBezTo>
                    <a:pt x="46" y="22"/>
                    <a:pt x="45" y="24"/>
                    <a:pt x="46" y="24"/>
                  </a:cubicBezTo>
                  <a:cubicBezTo>
                    <a:pt x="47" y="23"/>
                    <a:pt x="50" y="22"/>
                    <a:pt x="50" y="21"/>
                  </a:cubicBezTo>
                  <a:cubicBezTo>
                    <a:pt x="50" y="17"/>
                    <a:pt x="46" y="14"/>
                    <a:pt x="46" y="11"/>
                  </a:cubicBezTo>
                  <a:cubicBezTo>
                    <a:pt x="46" y="9"/>
                    <a:pt x="50" y="8"/>
                    <a:pt x="51" y="10"/>
                  </a:cubicBezTo>
                  <a:cubicBezTo>
                    <a:pt x="54" y="12"/>
                    <a:pt x="54" y="18"/>
                    <a:pt x="57" y="21"/>
                  </a:cubicBezTo>
                  <a:cubicBezTo>
                    <a:pt x="58" y="22"/>
                    <a:pt x="60" y="23"/>
                    <a:pt x="61" y="22"/>
                  </a:cubicBezTo>
                  <a:cubicBezTo>
                    <a:pt x="62" y="19"/>
                    <a:pt x="60" y="14"/>
                    <a:pt x="62" y="11"/>
                  </a:cubicBezTo>
                  <a:cubicBezTo>
                    <a:pt x="63" y="9"/>
                    <a:pt x="67" y="7"/>
                    <a:pt x="68" y="9"/>
                  </a:cubicBezTo>
                  <a:cubicBezTo>
                    <a:pt x="71" y="11"/>
                    <a:pt x="70" y="16"/>
                    <a:pt x="72" y="19"/>
                  </a:cubicBezTo>
                  <a:cubicBezTo>
                    <a:pt x="73" y="20"/>
                    <a:pt x="76" y="20"/>
                    <a:pt x="76" y="19"/>
                  </a:cubicBezTo>
                  <a:cubicBezTo>
                    <a:pt x="76" y="15"/>
                    <a:pt x="72" y="12"/>
                    <a:pt x="73" y="9"/>
                  </a:cubicBezTo>
                  <a:cubicBezTo>
                    <a:pt x="74" y="7"/>
                    <a:pt x="78" y="9"/>
                    <a:pt x="79" y="11"/>
                  </a:cubicBezTo>
                  <a:cubicBezTo>
                    <a:pt x="80" y="12"/>
                    <a:pt x="78" y="14"/>
                    <a:pt x="79" y="14"/>
                  </a:cubicBezTo>
                  <a:cubicBezTo>
                    <a:pt x="80" y="15"/>
                    <a:pt x="82" y="15"/>
                    <a:pt x="82" y="14"/>
                  </a:cubicBezTo>
                  <a:cubicBezTo>
                    <a:pt x="84" y="13"/>
                    <a:pt x="84" y="10"/>
                    <a:pt x="85" y="8"/>
                  </a:cubicBezTo>
                  <a:cubicBezTo>
                    <a:pt x="86" y="7"/>
                    <a:pt x="88" y="7"/>
                    <a:pt x="89" y="8"/>
                  </a:cubicBezTo>
                  <a:cubicBezTo>
                    <a:pt x="90" y="8"/>
                    <a:pt x="91" y="10"/>
                    <a:pt x="92" y="10"/>
                  </a:cubicBezTo>
                  <a:cubicBezTo>
                    <a:pt x="93" y="9"/>
                    <a:pt x="94" y="8"/>
                    <a:pt x="94" y="6"/>
                  </a:cubicBezTo>
                  <a:cubicBezTo>
                    <a:pt x="94" y="5"/>
                    <a:pt x="92" y="3"/>
                    <a:pt x="93" y="3"/>
                  </a:cubicBezTo>
                  <a:cubicBezTo>
                    <a:pt x="95" y="2"/>
                    <a:pt x="98" y="2"/>
                    <a:pt x="99" y="3"/>
                  </a:cubicBezTo>
                  <a:cubicBezTo>
                    <a:pt x="102" y="4"/>
                    <a:pt x="102" y="7"/>
                    <a:pt x="105" y="8"/>
                  </a:cubicBezTo>
                  <a:cubicBezTo>
                    <a:pt x="107" y="9"/>
                    <a:pt x="108" y="6"/>
                    <a:pt x="110" y="6"/>
                  </a:cubicBezTo>
                  <a:cubicBezTo>
                    <a:pt x="111" y="6"/>
                    <a:pt x="110" y="8"/>
                    <a:pt x="110" y="9"/>
                  </a:cubicBezTo>
                  <a:cubicBezTo>
                    <a:pt x="110" y="10"/>
                    <a:pt x="109" y="12"/>
                    <a:pt x="110" y="13"/>
                  </a:cubicBezTo>
                  <a:cubicBezTo>
                    <a:pt x="111" y="14"/>
                    <a:pt x="114" y="12"/>
                    <a:pt x="114" y="13"/>
                  </a:cubicBezTo>
                  <a:cubicBezTo>
                    <a:pt x="115" y="15"/>
                    <a:pt x="111" y="18"/>
                    <a:pt x="112" y="20"/>
                  </a:cubicBezTo>
                  <a:cubicBezTo>
                    <a:pt x="113" y="21"/>
                    <a:pt x="116" y="19"/>
                    <a:pt x="117" y="20"/>
                  </a:cubicBezTo>
                  <a:cubicBezTo>
                    <a:pt x="119" y="21"/>
                    <a:pt x="122" y="22"/>
                    <a:pt x="122" y="24"/>
                  </a:cubicBezTo>
                  <a:cubicBezTo>
                    <a:pt x="123" y="26"/>
                    <a:pt x="119" y="28"/>
                    <a:pt x="121" y="29"/>
                  </a:cubicBezTo>
                  <a:cubicBezTo>
                    <a:pt x="127" y="33"/>
                    <a:pt x="127" y="34"/>
                    <a:pt x="120" y="32"/>
                  </a:cubicBezTo>
                  <a:cubicBezTo>
                    <a:pt x="118" y="31"/>
                    <a:pt x="122" y="35"/>
                    <a:pt x="121" y="37"/>
                  </a:cubicBezTo>
                  <a:cubicBezTo>
                    <a:pt x="120" y="41"/>
                    <a:pt x="118" y="44"/>
                    <a:pt x="115" y="4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78" name="Freeform 3139">
              <a:extLst>
                <a:ext uri="{FF2B5EF4-FFF2-40B4-BE49-F238E27FC236}">
                  <a16:creationId xmlns:a16="http://schemas.microsoft.com/office/drawing/2014/main" id="{F9033673-30E1-A742-A83C-A2F6B97092C0}"/>
                </a:ext>
              </a:extLst>
            </p:cNvPr>
            <p:cNvSpPr>
              <a:spLocks noChangeAspect="1"/>
            </p:cNvSpPr>
            <p:nvPr/>
          </p:nvSpPr>
          <p:spPr bwMode="auto">
            <a:xfrm>
              <a:off x="4373543" y="2533185"/>
              <a:ext cx="26369" cy="20817"/>
            </a:xfrm>
            <a:custGeom>
              <a:avLst/>
              <a:gdLst>
                <a:gd name="T0" fmla="*/ 4 w 16"/>
                <a:gd name="T1" fmla="*/ 15 h 13"/>
                <a:gd name="T2" fmla="*/ 1 w 16"/>
                <a:gd name="T3" fmla="*/ 13 h 13"/>
                <a:gd name="T4" fmla="*/ 6 w 16"/>
                <a:gd name="T5" fmla="*/ 7 h 13"/>
                <a:gd name="T6" fmla="*/ 12 w 16"/>
                <a:gd name="T7" fmla="*/ 1 h 13"/>
                <a:gd name="T8" fmla="*/ 17 w 16"/>
                <a:gd name="T9" fmla="*/ 1 h 13"/>
                <a:gd name="T10" fmla="*/ 17 w 16"/>
                <a:gd name="T11" fmla="*/ 7 h 13"/>
                <a:gd name="T12" fmla="*/ 7 w 16"/>
                <a:gd name="T13" fmla="*/ 9 h 13"/>
                <a:gd name="T14" fmla="*/ 4 w 16"/>
                <a:gd name="T15" fmla="*/ 15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3" y="13"/>
                  </a:moveTo>
                  <a:cubicBezTo>
                    <a:pt x="2" y="13"/>
                    <a:pt x="0" y="12"/>
                    <a:pt x="1" y="11"/>
                  </a:cubicBezTo>
                  <a:cubicBezTo>
                    <a:pt x="1" y="9"/>
                    <a:pt x="3" y="7"/>
                    <a:pt x="5" y="6"/>
                  </a:cubicBezTo>
                  <a:cubicBezTo>
                    <a:pt x="7" y="4"/>
                    <a:pt x="8" y="2"/>
                    <a:pt x="10" y="1"/>
                  </a:cubicBezTo>
                  <a:cubicBezTo>
                    <a:pt x="12" y="1"/>
                    <a:pt x="13" y="0"/>
                    <a:pt x="14" y="1"/>
                  </a:cubicBezTo>
                  <a:cubicBezTo>
                    <a:pt x="15" y="2"/>
                    <a:pt x="16" y="5"/>
                    <a:pt x="14" y="6"/>
                  </a:cubicBezTo>
                  <a:cubicBezTo>
                    <a:pt x="12" y="8"/>
                    <a:pt x="9" y="7"/>
                    <a:pt x="6" y="8"/>
                  </a:cubicBezTo>
                  <a:cubicBezTo>
                    <a:pt x="5" y="9"/>
                    <a:pt x="4" y="12"/>
                    <a:pt x="3" y="1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79" name="Freeform 3140">
              <a:extLst>
                <a:ext uri="{FF2B5EF4-FFF2-40B4-BE49-F238E27FC236}">
                  <a16:creationId xmlns:a16="http://schemas.microsoft.com/office/drawing/2014/main" id="{4055BA66-D05F-1141-95D6-B94DFF4F055C}"/>
                </a:ext>
              </a:extLst>
            </p:cNvPr>
            <p:cNvSpPr>
              <a:spLocks noChangeAspect="1"/>
            </p:cNvSpPr>
            <p:nvPr/>
          </p:nvSpPr>
          <p:spPr bwMode="auto">
            <a:xfrm>
              <a:off x="4726045" y="2191786"/>
              <a:ext cx="195680" cy="151270"/>
            </a:xfrm>
            <a:custGeom>
              <a:avLst/>
              <a:gdLst>
                <a:gd name="T0" fmla="*/ 139 w 117"/>
                <a:gd name="T1" fmla="*/ 42 h 91"/>
                <a:gd name="T2" fmla="*/ 117 w 117"/>
                <a:gd name="T3" fmla="*/ 46 h 91"/>
                <a:gd name="T4" fmla="*/ 108 w 117"/>
                <a:gd name="T5" fmla="*/ 60 h 91"/>
                <a:gd name="T6" fmla="*/ 99 w 117"/>
                <a:gd name="T7" fmla="*/ 75 h 91"/>
                <a:gd name="T8" fmla="*/ 84 w 117"/>
                <a:gd name="T9" fmla="*/ 105 h 91"/>
                <a:gd name="T10" fmla="*/ 69 w 117"/>
                <a:gd name="T11" fmla="*/ 98 h 91"/>
                <a:gd name="T12" fmla="*/ 77 w 117"/>
                <a:gd name="T13" fmla="*/ 92 h 91"/>
                <a:gd name="T14" fmla="*/ 58 w 117"/>
                <a:gd name="T15" fmla="*/ 91 h 91"/>
                <a:gd name="T16" fmla="*/ 47 w 117"/>
                <a:gd name="T17" fmla="*/ 78 h 91"/>
                <a:gd name="T18" fmla="*/ 53 w 117"/>
                <a:gd name="T19" fmla="*/ 80 h 91"/>
                <a:gd name="T20" fmla="*/ 67 w 117"/>
                <a:gd name="T21" fmla="*/ 78 h 91"/>
                <a:gd name="T22" fmla="*/ 59 w 117"/>
                <a:gd name="T23" fmla="*/ 73 h 91"/>
                <a:gd name="T24" fmla="*/ 83 w 117"/>
                <a:gd name="T25" fmla="*/ 68 h 91"/>
                <a:gd name="T26" fmla="*/ 60 w 117"/>
                <a:gd name="T27" fmla="*/ 71 h 91"/>
                <a:gd name="T28" fmla="*/ 43 w 117"/>
                <a:gd name="T29" fmla="*/ 74 h 91"/>
                <a:gd name="T30" fmla="*/ 40 w 117"/>
                <a:gd name="T31" fmla="*/ 62 h 91"/>
                <a:gd name="T32" fmla="*/ 46 w 117"/>
                <a:gd name="T33" fmla="*/ 65 h 91"/>
                <a:gd name="T34" fmla="*/ 57 w 117"/>
                <a:gd name="T35" fmla="*/ 61 h 91"/>
                <a:gd name="T36" fmla="*/ 77 w 117"/>
                <a:gd name="T37" fmla="*/ 55 h 91"/>
                <a:gd name="T38" fmla="*/ 82 w 117"/>
                <a:gd name="T39" fmla="*/ 52 h 91"/>
                <a:gd name="T40" fmla="*/ 77 w 117"/>
                <a:gd name="T41" fmla="*/ 47 h 91"/>
                <a:gd name="T42" fmla="*/ 81 w 117"/>
                <a:gd name="T43" fmla="*/ 37 h 91"/>
                <a:gd name="T44" fmla="*/ 65 w 117"/>
                <a:gd name="T45" fmla="*/ 50 h 91"/>
                <a:gd name="T46" fmla="*/ 63 w 117"/>
                <a:gd name="T47" fmla="*/ 40 h 91"/>
                <a:gd name="T48" fmla="*/ 55 w 117"/>
                <a:gd name="T49" fmla="*/ 44 h 91"/>
                <a:gd name="T50" fmla="*/ 53 w 117"/>
                <a:gd name="T51" fmla="*/ 52 h 91"/>
                <a:gd name="T52" fmla="*/ 46 w 117"/>
                <a:gd name="T53" fmla="*/ 54 h 91"/>
                <a:gd name="T54" fmla="*/ 24 w 117"/>
                <a:gd name="T55" fmla="*/ 50 h 91"/>
                <a:gd name="T56" fmla="*/ 14 w 117"/>
                <a:gd name="T57" fmla="*/ 42 h 91"/>
                <a:gd name="T58" fmla="*/ 22 w 117"/>
                <a:gd name="T59" fmla="*/ 38 h 91"/>
                <a:gd name="T60" fmla="*/ 18 w 117"/>
                <a:gd name="T61" fmla="*/ 34 h 91"/>
                <a:gd name="T62" fmla="*/ 17 w 117"/>
                <a:gd name="T63" fmla="*/ 24 h 91"/>
                <a:gd name="T64" fmla="*/ 11 w 117"/>
                <a:gd name="T65" fmla="*/ 30 h 91"/>
                <a:gd name="T66" fmla="*/ 4 w 117"/>
                <a:gd name="T67" fmla="*/ 13 h 91"/>
                <a:gd name="T68" fmla="*/ 20 w 117"/>
                <a:gd name="T69" fmla="*/ 13 h 91"/>
                <a:gd name="T70" fmla="*/ 28 w 117"/>
                <a:gd name="T71" fmla="*/ 8 h 91"/>
                <a:gd name="T72" fmla="*/ 40 w 117"/>
                <a:gd name="T73" fmla="*/ 11 h 91"/>
                <a:gd name="T74" fmla="*/ 27 w 117"/>
                <a:gd name="T75" fmla="*/ 14 h 91"/>
                <a:gd name="T76" fmla="*/ 35 w 117"/>
                <a:gd name="T77" fmla="*/ 19 h 91"/>
                <a:gd name="T78" fmla="*/ 45 w 117"/>
                <a:gd name="T79" fmla="*/ 28 h 91"/>
                <a:gd name="T80" fmla="*/ 46 w 117"/>
                <a:gd name="T81" fmla="*/ 13 h 91"/>
                <a:gd name="T82" fmla="*/ 55 w 117"/>
                <a:gd name="T83" fmla="*/ 13 h 91"/>
                <a:gd name="T84" fmla="*/ 61 w 117"/>
                <a:gd name="T85" fmla="*/ 29 h 91"/>
                <a:gd name="T86" fmla="*/ 70 w 117"/>
                <a:gd name="T87" fmla="*/ 36 h 91"/>
                <a:gd name="T88" fmla="*/ 65 w 117"/>
                <a:gd name="T89" fmla="*/ 16 h 91"/>
                <a:gd name="T90" fmla="*/ 72 w 117"/>
                <a:gd name="T91" fmla="*/ 1 h 91"/>
                <a:gd name="T92" fmla="*/ 81 w 117"/>
                <a:gd name="T93" fmla="*/ 6 h 91"/>
                <a:gd name="T94" fmla="*/ 90 w 117"/>
                <a:gd name="T95" fmla="*/ 24 h 91"/>
                <a:gd name="T96" fmla="*/ 94 w 117"/>
                <a:gd name="T97" fmla="*/ 14 h 91"/>
                <a:gd name="T98" fmla="*/ 102 w 117"/>
                <a:gd name="T99" fmla="*/ 24 h 91"/>
                <a:gd name="T100" fmla="*/ 119 w 117"/>
                <a:gd name="T101" fmla="*/ 34 h 91"/>
                <a:gd name="T102" fmla="*/ 137 w 117"/>
                <a:gd name="T103" fmla="*/ 3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
                <a:gd name="T157" fmla="*/ 0 h 91"/>
                <a:gd name="T158" fmla="*/ 117 w 117"/>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 h="91">
                  <a:moveTo>
                    <a:pt x="114" y="31"/>
                  </a:moveTo>
                  <a:cubicBezTo>
                    <a:pt x="115" y="31"/>
                    <a:pt x="117" y="34"/>
                    <a:pt x="115" y="35"/>
                  </a:cubicBezTo>
                  <a:cubicBezTo>
                    <a:pt x="113" y="37"/>
                    <a:pt x="110" y="35"/>
                    <a:pt x="108" y="35"/>
                  </a:cubicBezTo>
                  <a:cubicBezTo>
                    <a:pt x="104" y="36"/>
                    <a:pt x="100" y="36"/>
                    <a:pt x="97" y="38"/>
                  </a:cubicBezTo>
                  <a:cubicBezTo>
                    <a:pt x="94" y="39"/>
                    <a:pt x="91" y="40"/>
                    <a:pt x="90" y="43"/>
                  </a:cubicBezTo>
                  <a:cubicBezTo>
                    <a:pt x="89" y="45"/>
                    <a:pt x="92" y="48"/>
                    <a:pt x="90" y="50"/>
                  </a:cubicBezTo>
                  <a:cubicBezTo>
                    <a:pt x="89" y="51"/>
                    <a:pt x="85" y="49"/>
                    <a:pt x="84" y="51"/>
                  </a:cubicBezTo>
                  <a:cubicBezTo>
                    <a:pt x="82" y="55"/>
                    <a:pt x="85" y="60"/>
                    <a:pt x="82" y="63"/>
                  </a:cubicBezTo>
                  <a:cubicBezTo>
                    <a:pt x="81" y="65"/>
                    <a:pt x="76" y="64"/>
                    <a:pt x="75" y="66"/>
                  </a:cubicBezTo>
                  <a:cubicBezTo>
                    <a:pt x="72" y="73"/>
                    <a:pt x="74" y="82"/>
                    <a:pt x="70" y="88"/>
                  </a:cubicBezTo>
                  <a:cubicBezTo>
                    <a:pt x="69" y="90"/>
                    <a:pt x="65" y="91"/>
                    <a:pt x="63" y="90"/>
                  </a:cubicBezTo>
                  <a:cubicBezTo>
                    <a:pt x="60" y="88"/>
                    <a:pt x="58" y="85"/>
                    <a:pt x="57" y="82"/>
                  </a:cubicBezTo>
                  <a:cubicBezTo>
                    <a:pt x="56" y="81"/>
                    <a:pt x="58" y="79"/>
                    <a:pt x="59" y="79"/>
                  </a:cubicBezTo>
                  <a:cubicBezTo>
                    <a:pt x="60" y="78"/>
                    <a:pt x="64" y="79"/>
                    <a:pt x="64" y="77"/>
                  </a:cubicBezTo>
                  <a:cubicBezTo>
                    <a:pt x="63" y="75"/>
                    <a:pt x="60" y="75"/>
                    <a:pt x="58" y="75"/>
                  </a:cubicBezTo>
                  <a:cubicBezTo>
                    <a:pt x="55" y="75"/>
                    <a:pt x="52" y="77"/>
                    <a:pt x="48" y="76"/>
                  </a:cubicBezTo>
                  <a:cubicBezTo>
                    <a:pt x="45" y="75"/>
                    <a:pt x="41" y="73"/>
                    <a:pt x="39" y="70"/>
                  </a:cubicBezTo>
                  <a:cubicBezTo>
                    <a:pt x="37" y="69"/>
                    <a:pt x="38" y="66"/>
                    <a:pt x="39" y="65"/>
                  </a:cubicBezTo>
                  <a:cubicBezTo>
                    <a:pt x="39" y="64"/>
                    <a:pt x="42" y="64"/>
                    <a:pt x="43" y="65"/>
                  </a:cubicBezTo>
                  <a:cubicBezTo>
                    <a:pt x="44" y="65"/>
                    <a:pt x="43" y="67"/>
                    <a:pt x="44" y="67"/>
                  </a:cubicBezTo>
                  <a:cubicBezTo>
                    <a:pt x="47" y="68"/>
                    <a:pt x="52" y="68"/>
                    <a:pt x="56" y="67"/>
                  </a:cubicBezTo>
                  <a:cubicBezTo>
                    <a:pt x="56" y="67"/>
                    <a:pt x="57" y="65"/>
                    <a:pt x="56" y="65"/>
                  </a:cubicBezTo>
                  <a:cubicBezTo>
                    <a:pt x="54" y="64"/>
                    <a:pt x="51" y="65"/>
                    <a:pt x="48" y="64"/>
                  </a:cubicBezTo>
                  <a:cubicBezTo>
                    <a:pt x="48" y="64"/>
                    <a:pt x="48" y="62"/>
                    <a:pt x="49" y="61"/>
                  </a:cubicBezTo>
                  <a:cubicBezTo>
                    <a:pt x="55" y="60"/>
                    <a:pt x="62" y="61"/>
                    <a:pt x="68" y="60"/>
                  </a:cubicBezTo>
                  <a:cubicBezTo>
                    <a:pt x="69" y="60"/>
                    <a:pt x="70" y="58"/>
                    <a:pt x="69" y="57"/>
                  </a:cubicBezTo>
                  <a:cubicBezTo>
                    <a:pt x="67" y="56"/>
                    <a:pt x="64" y="57"/>
                    <a:pt x="62" y="57"/>
                  </a:cubicBezTo>
                  <a:cubicBezTo>
                    <a:pt x="58" y="57"/>
                    <a:pt x="54" y="58"/>
                    <a:pt x="50" y="59"/>
                  </a:cubicBezTo>
                  <a:cubicBezTo>
                    <a:pt x="48" y="59"/>
                    <a:pt x="47" y="61"/>
                    <a:pt x="45" y="62"/>
                  </a:cubicBezTo>
                  <a:cubicBezTo>
                    <a:pt x="42" y="62"/>
                    <a:pt x="39" y="63"/>
                    <a:pt x="36" y="62"/>
                  </a:cubicBezTo>
                  <a:cubicBezTo>
                    <a:pt x="35" y="62"/>
                    <a:pt x="34" y="60"/>
                    <a:pt x="33" y="59"/>
                  </a:cubicBezTo>
                  <a:cubicBezTo>
                    <a:pt x="32" y="57"/>
                    <a:pt x="32" y="54"/>
                    <a:pt x="33" y="52"/>
                  </a:cubicBezTo>
                  <a:cubicBezTo>
                    <a:pt x="33" y="51"/>
                    <a:pt x="35" y="52"/>
                    <a:pt x="36" y="52"/>
                  </a:cubicBezTo>
                  <a:cubicBezTo>
                    <a:pt x="37" y="52"/>
                    <a:pt x="37" y="54"/>
                    <a:pt x="38" y="54"/>
                  </a:cubicBezTo>
                  <a:cubicBezTo>
                    <a:pt x="40" y="53"/>
                    <a:pt x="41" y="51"/>
                    <a:pt x="42" y="51"/>
                  </a:cubicBezTo>
                  <a:cubicBezTo>
                    <a:pt x="44" y="50"/>
                    <a:pt x="46" y="51"/>
                    <a:pt x="47" y="51"/>
                  </a:cubicBezTo>
                  <a:cubicBezTo>
                    <a:pt x="50" y="50"/>
                    <a:pt x="53" y="47"/>
                    <a:pt x="56" y="46"/>
                  </a:cubicBezTo>
                  <a:cubicBezTo>
                    <a:pt x="59" y="45"/>
                    <a:pt x="62" y="46"/>
                    <a:pt x="64" y="46"/>
                  </a:cubicBezTo>
                  <a:cubicBezTo>
                    <a:pt x="66" y="46"/>
                    <a:pt x="67" y="46"/>
                    <a:pt x="68" y="45"/>
                  </a:cubicBezTo>
                  <a:cubicBezTo>
                    <a:pt x="69" y="45"/>
                    <a:pt x="69" y="43"/>
                    <a:pt x="68" y="43"/>
                  </a:cubicBezTo>
                  <a:cubicBezTo>
                    <a:pt x="67" y="42"/>
                    <a:pt x="64" y="44"/>
                    <a:pt x="63" y="43"/>
                  </a:cubicBezTo>
                  <a:cubicBezTo>
                    <a:pt x="62" y="42"/>
                    <a:pt x="64" y="40"/>
                    <a:pt x="64" y="39"/>
                  </a:cubicBezTo>
                  <a:cubicBezTo>
                    <a:pt x="66" y="37"/>
                    <a:pt x="68" y="36"/>
                    <a:pt x="69" y="34"/>
                  </a:cubicBezTo>
                  <a:cubicBezTo>
                    <a:pt x="70" y="33"/>
                    <a:pt x="68" y="31"/>
                    <a:pt x="67" y="31"/>
                  </a:cubicBezTo>
                  <a:cubicBezTo>
                    <a:pt x="63" y="33"/>
                    <a:pt x="60" y="36"/>
                    <a:pt x="57" y="39"/>
                  </a:cubicBezTo>
                  <a:cubicBezTo>
                    <a:pt x="56" y="40"/>
                    <a:pt x="55" y="42"/>
                    <a:pt x="54" y="42"/>
                  </a:cubicBezTo>
                  <a:cubicBezTo>
                    <a:pt x="52" y="41"/>
                    <a:pt x="50" y="40"/>
                    <a:pt x="50" y="38"/>
                  </a:cubicBezTo>
                  <a:cubicBezTo>
                    <a:pt x="50" y="36"/>
                    <a:pt x="53" y="34"/>
                    <a:pt x="52" y="33"/>
                  </a:cubicBezTo>
                  <a:cubicBezTo>
                    <a:pt x="52" y="31"/>
                    <a:pt x="50" y="31"/>
                    <a:pt x="49" y="32"/>
                  </a:cubicBezTo>
                  <a:cubicBezTo>
                    <a:pt x="47" y="33"/>
                    <a:pt x="47" y="36"/>
                    <a:pt x="46" y="37"/>
                  </a:cubicBezTo>
                  <a:cubicBezTo>
                    <a:pt x="45" y="38"/>
                    <a:pt x="43" y="37"/>
                    <a:pt x="43" y="37"/>
                  </a:cubicBezTo>
                  <a:cubicBezTo>
                    <a:pt x="43" y="39"/>
                    <a:pt x="45" y="41"/>
                    <a:pt x="44" y="43"/>
                  </a:cubicBezTo>
                  <a:cubicBezTo>
                    <a:pt x="44" y="44"/>
                    <a:pt x="41" y="42"/>
                    <a:pt x="40" y="43"/>
                  </a:cubicBezTo>
                  <a:cubicBezTo>
                    <a:pt x="39" y="43"/>
                    <a:pt x="39" y="45"/>
                    <a:pt x="38" y="45"/>
                  </a:cubicBezTo>
                  <a:cubicBezTo>
                    <a:pt x="34" y="46"/>
                    <a:pt x="30" y="46"/>
                    <a:pt x="27" y="45"/>
                  </a:cubicBezTo>
                  <a:cubicBezTo>
                    <a:pt x="24" y="45"/>
                    <a:pt x="21" y="44"/>
                    <a:pt x="20" y="42"/>
                  </a:cubicBezTo>
                  <a:cubicBezTo>
                    <a:pt x="19" y="40"/>
                    <a:pt x="24" y="40"/>
                    <a:pt x="23" y="39"/>
                  </a:cubicBezTo>
                  <a:cubicBezTo>
                    <a:pt x="19" y="38"/>
                    <a:pt x="14" y="38"/>
                    <a:pt x="12" y="35"/>
                  </a:cubicBezTo>
                  <a:cubicBezTo>
                    <a:pt x="13" y="31"/>
                    <a:pt x="9" y="29"/>
                    <a:pt x="11" y="28"/>
                  </a:cubicBezTo>
                  <a:cubicBezTo>
                    <a:pt x="12" y="28"/>
                    <a:pt x="15" y="29"/>
                    <a:pt x="18" y="32"/>
                  </a:cubicBezTo>
                  <a:cubicBezTo>
                    <a:pt x="19" y="31"/>
                    <a:pt x="20" y="30"/>
                    <a:pt x="19" y="29"/>
                  </a:cubicBezTo>
                  <a:cubicBezTo>
                    <a:pt x="18" y="28"/>
                    <a:pt x="16" y="29"/>
                    <a:pt x="15" y="28"/>
                  </a:cubicBezTo>
                  <a:cubicBezTo>
                    <a:pt x="14" y="27"/>
                    <a:pt x="14" y="26"/>
                    <a:pt x="13" y="25"/>
                  </a:cubicBezTo>
                  <a:cubicBezTo>
                    <a:pt x="13" y="23"/>
                    <a:pt x="14" y="22"/>
                    <a:pt x="14" y="20"/>
                  </a:cubicBezTo>
                  <a:cubicBezTo>
                    <a:pt x="13" y="19"/>
                    <a:pt x="12" y="19"/>
                    <a:pt x="11" y="20"/>
                  </a:cubicBezTo>
                  <a:cubicBezTo>
                    <a:pt x="10" y="21"/>
                    <a:pt x="11" y="25"/>
                    <a:pt x="9" y="25"/>
                  </a:cubicBezTo>
                  <a:cubicBezTo>
                    <a:pt x="6" y="25"/>
                    <a:pt x="3" y="22"/>
                    <a:pt x="1" y="19"/>
                  </a:cubicBezTo>
                  <a:cubicBezTo>
                    <a:pt x="0" y="16"/>
                    <a:pt x="1" y="13"/>
                    <a:pt x="3" y="11"/>
                  </a:cubicBezTo>
                  <a:cubicBezTo>
                    <a:pt x="5" y="8"/>
                    <a:pt x="9" y="8"/>
                    <a:pt x="12" y="8"/>
                  </a:cubicBezTo>
                  <a:cubicBezTo>
                    <a:pt x="14" y="8"/>
                    <a:pt x="15" y="12"/>
                    <a:pt x="17" y="11"/>
                  </a:cubicBezTo>
                  <a:cubicBezTo>
                    <a:pt x="19" y="10"/>
                    <a:pt x="16" y="7"/>
                    <a:pt x="17" y="6"/>
                  </a:cubicBezTo>
                  <a:cubicBezTo>
                    <a:pt x="19" y="5"/>
                    <a:pt x="21" y="7"/>
                    <a:pt x="23" y="7"/>
                  </a:cubicBezTo>
                  <a:cubicBezTo>
                    <a:pt x="26" y="7"/>
                    <a:pt x="30" y="6"/>
                    <a:pt x="33" y="6"/>
                  </a:cubicBezTo>
                  <a:cubicBezTo>
                    <a:pt x="34" y="6"/>
                    <a:pt x="34" y="8"/>
                    <a:pt x="33" y="9"/>
                  </a:cubicBezTo>
                  <a:cubicBezTo>
                    <a:pt x="29" y="10"/>
                    <a:pt x="25" y="9"/>
                    <a:pt x="22" y="10"/>
                  </a:cubicBezTo>
                  <a:cubicBezTo>
                    <a:pt x="21" y="10"/>
                    <a:pt x="22" y="12"/>
                    <a:pt x="22" y="12"/>
                  </a:cubicBezTo>
                  <a:cubicBezTo>
                    <a:pt x="24" y="12"/>
                    <a:pt x="27" y="11"/>
                    <a:pt x="29" y="12"/>
                  </a:cubicBezTo>
                  <a:cubicBezTo>
                    <a:pt x="30" y="13"/>
                    <a:pt x="28" y="15"/>
                    <a:pt x="29" y="16"/>
                  </a:cubicBezTo>
                  <a:cubicBezTo>
                    <a:pt x="30" y="19"/>
                    <a:pt x="31" y="22"/>
                    <a:pt x="33" y="23"/>
                  </a:cubicBezTo>
                  <a:cubicBezTo>
                    <a:pt x="34" y="24"/>
                    <a:pt x="37" y="25"/>
                    <a:pt x="37" y="23"/>
                  </a:cubicBezTo>
                  <a:cubicBezTo>
                    <a:pt x="37" y="20"/>
                    <a:pt x="32" y="19"/>
                    <a:pt x="33" y="15"/>
                  </a:cubicBezTo>
                  <a:cubicBezTo>
                    <a:pt x="33" y="13"/>
                    <a:pt x="36" y="13"/>
                    <a:pt x="38" y="11"/>
                  </a:cubicBezTo>
                  <a:cubicBezTo>
                    <a:pt x="40" y="10"/>
                    <a:pt x="41" y="8"/>
                    <a:pt x="42" y="8"/>
                  </a:cubicBezTo>
                  <a:cubicBezTo>
                    <a:pt x="44" y="8"/>
                    <a:pt x="45" y="10"/>
                    <a:pt x="46" y="11"/>
                  </a:cubicBezTo>
                  <a:cubicBezTo>
                    <a:pt x="48" y="14"/>
                    <a:pt x="49" y="17"/>
                    <a:pt x="50" y="20"/>
                  </a:cubicBezTo>
                  <a:cubicBezTo>
                    <a:pt x="51" y="21"/>
                    <a:pt x="50" y="23"/>
                    <a:pt x="51" y="24"/>
                  </a:cubicBezTo>
                  <a:cubicBezTo>
                    <a:pt x="52" y="25"/>
                    <a:pt x="54" y="23"/>
                    <a:pt x="54" y="24"/>
                  </a:cubicBezTo>
                  <a:cubicBezTo>
                    <a:pt x="56" y="25"/>
                    <a:pt x="56" y="28"/>
                    <a:pt x="58" y="30"/>
                  </a:cubicBezTo>
                  <a:cubicBezTo>
                    <a:pt x="58" y="31"/>
                    <a:pt x="61" y="30"/>
                    <a:pt x="61" y="29"/>
                  </a:cubicBezTo>
                  <a:cubicBezTo>
                    <a:pt x="60" y="23"/>
                    <a:pt x="55" y="19"/>
                    <a:pt x="54" y="13"/>
                  </a:cubicBezTo>
                  <a:cubicBezTo>
                    <a:pt x="54" y="9"/>
                    <a:pt x="55" y="4"/>
                    <a:pt x="56" y="1"/>
                  </a:cubicBezTo>
                  <a:cubicBezTo>
                    <a:pt x="57" y="0"/>
                    <a:pt x="59" y="0"/>
                    <a:pt x="60" y="1"/>
                  </a:cubicBezTo>
                  <a:cubicBezTo>
                    <a:pt x="62" y="3"/>
                    <a:pt x="62" y="8"/>
                    <a:pt x="65" y="10"/>
                  </a:cubicBezTo>
                  <a:cubicBezTo>
                    <a:pt x="67" y="11"/>
                    <a:pt x="66" y="5"/>
                    <a:pt x="67" y="5"/>
                  </a:cubicBezTo>
                  <a:cubicBezTo>
                    <a:pt x="70" y="5"/>
                    <a:pt x="74" y="7"/>
                    <a:pt x="75" y="9"/>
                  </a:cubicBezTo>
                  <a:cubicBezTo>
                    <a:pt x="77" y="13"/>
                    <a:pt x="74" y="17"/>
                    <a:pt x="75" y="20"/>
                  </a:cubicBezTo>
                  <a:cubicBezTo>
                    <a:pt x="76" y="21"/>
                    <a:pt x="78" y="21"/>
                    <a:pt x="78" y="20"/>
                  </a:cubicBezTo>
                  <a:cubicBezTo>
                    <a:pt x="79" y="18"/>
                    <a:pt x="76" y="13"/>
                    <a:pt x="78" y="12"/>
                  </a:cubicBezTo>
                  <a:cubicBezTo>
                    <a:pt x="81" y="11"/>
                    <a:pt x="84" y="14"/>
                    <a:pt x="86" y="17"/>
                  </a:cubicBezTo>
                  <a:cubicBezTo>
                    <a:pt x="87" y="17"/>
                    <a:pt x="84" y="20"/>
                    <a:pt x="85" y="20"/>
                  </a:cubicBezTo>
                  <a:cubicBezTo>
                    <a:pt x="88" y="22"/>
                    <a:pt x="93" y="20"/>
                    <a:pt x="96" y="22"/>
                  </a:cubicBezTo>
                  <a:cubicBezTo>
                    <a:pt x="98" y="23"/>
                    <a:pt x="97" y="28"/>
                    <a:pt x="99" y="28"/>
                  </a:cubicBezTo>
                  <a:cubicBezTo>
                    <a:pt x="102" y="29"/>
                    <a:pt x="105" y="28"/>
                    <a:pt x="108" y="31"/>
                  </a:cubicBezTo>
                  <a:cubicBezTo>
                    <a:pt x="109" y="33"/>
                    <a:pt x="112" y="30"/>
                    <a:pt x="114" y="3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80" name="Freeform 3141">
              <a:extLst>
                <a:ext uri="{FF2B5EF4-FFF2-40B4-BE49-F238E27FC236}">
                  <a16:creationId xmlns:a16="http://schemas.microsoft.com/office/drawing/2014/main" id="{834B0794-D12F-734C-B9A7-459C406D2DB3}"/>
                </a:ext>
              </a:extLst>
            </p:cNvPr>
            <p:cNvSpPr>
              <a:spLocks noChangeAspect="1"/>
            </p:cNvSpPr>
            <p:nvPr/>
          </p:nvSpPr>
          <p:spPr bwMode="auto">
            <a:xfrm>
              <a:off x="4895357" y="2254238"/>
              <a:ext cx="38858" cy="20817"/>
            </a:xfrm>
            <a:custGeom>
              <a:avLst/>
              <a:gdLst>
                <a:gd name="T0" fmla="*/ 23 w 24"/>
                <a:gd name="T1" fmla="*/ 0 h 12"/>
                <a:gd name="T2" fmla="*/ 27 w 24"/>
                <a:gd name="T3" fmla="*/ 1 h 12"/>
                <a:gd name="T4" fmla="*/ 25 w 24"/>
                <a:gd name="T5" fmla="*/ 11 h 12"/>
                <a:gd name="T6" fmla="*/ 12 w 24"/>
                <a:gd name="T7" fmla="*/ 14 h 12"/>
                <a:gd name="T8" fmla="*/ 7 w 24"/>
                <a:gd name="T9" fmla="*/ 13 h 12"/>
                <a:gd name="T10" fmla="*/ 1 w 24"/>
                <a:gd name="T11" fmla="*/ 4 h 12"/>
                <a:gd name="T12" fmla="*/ 6 w 24"/>
                <a:gd name="T13" fmla="*/ 3 h 12"/>
                <a:gd name="T14" fmla="*/ 23 w 24"/>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2"/>
                <a:gd name="T26" fmla="*/ 24 w 2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2">
                  <a:moveTo>
                    <a:pt x="20" y="0"/>
                  </a:moveTo>
                  <a:cubicBezTo>
                    <a:pt x="21" y="0"/>
                    <a:pt x="23" y="0"/>
                    <a:pt x="23" y="1"/>
                  </a:cubicBezTo>
                  <a:cubicBezTo>
                    <a:pt x="24" y="4"/>
                    <a:pt x="23" y="8"/>
                    <a:pt x="21" y="9"/>
                  </a:cubicBezTo>
                  <a:cubicBezTo>
                    <a:pt x="18" y="12"/>
                    <a:pt x="14" y="11"/>
                    <a:pt x="10" y="11"/>
                  </a:cubicBezTo>
                  <a:cubicBezTo>
                    <a:pt x="8" y="11"/>
                    <a:pt x="6" y="12"/>
                    <a:pt x="6" y="10"/>
                  </a:cubicBezTo>
                  <a:cubicBezTo>
                    <a:pt x="6" y="7"/>
                    <a:pt x="2" y="5"/>
                    <a:pt x="1" y="3"/>
                  </a:cubicBezTo>
                  <a:cubicBezTo>
                    <a:pt x="0" y="2"/>
                    <a:pt x="3" y="2"/>
                    <a:pt x="5" y="2"/>
                  </a:cubicBezTo>
                  <a:cubicBezTo>
                    <a:pt x="10" y="1"/>
                    <a:pt x="15" y="0"/>
                    <a:pt x="2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81" name="Freeform 3142">
              <a:extLst>
                <a:ext uri="{FF2B5EF4-FFF2-40B4-BE49-F238E27FC236}">
                  <a16:creationId xmlns:a16="http://schemas.microsoft.com/office/drawing/2014/main" id="{5C246549-5474-2D48-A92C-A175E5574ED8}"/>
                </a:ext>
              </a:extLst>
            </p:cNvPr>
            <p:cNvSpPr>
              <a:spLocks noChangeAspect="1"/>
            </p:cNvSpPr>
            <p:nvPr/>
          </p:nvSpPr>
          <p:spPr bwMode="auto">
            <a:xfrm>
              <a:off x="4907844" y="2266727"/>
              <a:ext cx="70778" cy="49961"/>
            </a:xfrm>
            <a:custGeom>
              <a:avLst/>
              <a:gdLst>
                <a:gd name="T0" fmla="*/ 28 w 42"/>
                <a:gd name="T1" fmla="*/ 1 h 30"/>
                <a:gd name="T2" fmla="*/ 30 w 42"/>
                <a:gd name="T3" fmla="*/ 4 h 30"/>
                <a:gd name="T4" fmla="*/ 28 w 42"/>
                <a:gd name="T5" fmla="*/ 11 h 30"/>
                <a:gd name="T6" fmla="*/ 41 w 42"/>
                <a:gd name="T7" fmla="*/ 17 h 30"/>
                <a:gd name="T8" fmla="*/ 49 w 42"/>
                <a:gd name="T9" fmla="*/ 13 h 30"/>
                <a:gd name="T10" fmla="*/ 50 w 42"/>
                <a:gd name="T11" fmla="*/ 20 h 30"/>
                <a:gd name="T12" fmla="*/ 35 w 42"/>
                <a:gd name="T13" fmla="*/ 29 h 30"/>
                <a:gd name="T14" fmla="*/ 29 w 42"/>
                <a:gd name="T15" fmla="*/ 35 h 30"/>
                <a:gd name="T16" fmla="*/ 27 w 42"/>
                <a:gd name="T17" fmla="*/ 32 h 30"/>
                <a:gd name="T18" fmla="*/ 30 w 42"/>
                <a:gd name="T19" fmla="*/ 24 h 30"/>
                <a:gd name="T20" fmla="*/ 23 w 42"/>
                <a:gd name="T21" fmla="*/ 24 h 30"/>
                <a:gd name="T22" fmla="*/ 19 w 42"/>
                <a:gd name="T23" fmla="*/ 28 h 30"/>
                <a:gd name="T24" fmla="*/ 2 w 42"/>
                <a:gd name="T25" fmla="*/ 28 h 30"/>
                <a:gd name="T26" fmla="*/ 0 w 42"/>
                <a:gd name="T27" fmla="*/ 22 h 30"/>
                <a:gd name="T28" fmla="*/ 5 w 42"/>
                <a:gd name="T29" fmla="*/ 13 h 30"/>
                <a:gd name="T30" fmla="*/ 1 w 42"/>
                <a:gd name="T31" fmla="*/ 8 h 30"/>
                <a:gd name="T32" fmla="*/ 4 w 42"/>
                <a:gd name="T33" fmla="*/ 7 h 30"/>
                <a:gd name="T34" fmla="*/ 15 w 42"/>
                <a:gd name="T35" fmla="*/ 7 h 30"/>
                <a:gd name="T36" fmla="*/ 23 w 42"/>
                <a:gd name="T37" fmla="*/ 0 h 30"/>
                <a:gd name="T38" fmla="*/ 28 w 42"/>
                <a:gd name="T39" fmla="*/ 1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0"/>
                <a:gd name="T62" fmla="*/ 42 w 4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0">
                  <a:moveTo>
                    <a:pt x="23" y="1"/>
                  </a:moveTo>
                  <a:cubicBezTo>
                    <a:pt x="24" y="1"/>
                    <a:pt x="25" y="2"/>
                    <a:pt x="25" y="3"/>
                  </a:cubicBezTo>
                  <a:cubicBezTo>
                    <a:pt x="25" y="5"/>
                    <a:pt x="22" y="7"/>
                    <a:pt x="23" y="9"/>
                  </a:cubicBezTo>
                  <a:cubicBezTo>
                    <a:pt x="26" y="12"/>
                    <a:pt x="30" y="13"/>
                    <a:pt x="34" y="14"/>
                  </a:cubicBezTo>
                  <a:cubicBezTo>
                    <a:pt x="37" y="14"/>
                    <a:pt x="38" y="10"/>
                    <a:pt x="40" y="11"/>
                  </a:cubicBezTo>
                  <a:cubicBezTo>
                    <a:pt x="42" y="12"/>
                    <a:pt x="42" y="16"/>
                    <a:pt x="41" y="17"/>
                  </a:cubicBezTo>
                  <a:cubicBezTo>
                    <a:pt x="37" y="18"/>
                    <a:pt x="35" y="22"/>
                    <a:pt x="29" y="24"/>
                  </a:cubicBezTo>
                  <a:cubicBezTo>
                    <a:pt x="26" y="24"/>
                    <a:pt x="25" y="27"/>
                    <a:pt x="24" y="29"/>
                  </a:cubicBezTo>
                  <a:cubicBezTo>
                    <a:pt x="23" y="30"/>
                    <a:pt x="21" y="28"/>
                    <a:pt x="22" y="27"/>
                  </a:cubicBezTo>
                  <a:cubicBezTo>
                    <a:pt x="22" y="25"/>
                    <a:pt x="26" y="23"/>
                    <a:pt x="25" y="20"/>
                  </a:cubicBezTo>
                  <a:cubicBezTo>
                    <a:pt x="24" y="19"/>
                    <a:pt x="21" y="20"/>
                    <a:pt x="19" y="20"/>
                  </a:cubicBezTo>
                  <a:cubicBezTo>
                    <a:pt x="18" y="21"/>
                    <a:pt x="17" y="23"/>
                    <a:pt x="16" y="23"/>
                  </a:cubicBezTo>
                  <a:cubicBezTo>
                    <a:pt x="11" y="22"/>
                    <a:pt x="6" y="22"/>
                    <a:pt x="2" y="23"/>
                  </a:cubicBezTo>
                  <a:cubicBezTo>
                    <a:pt x="0" y="23"/>
                    <a:pt x="0" y="20"/>
                    <a:pt x="0" y="18"/>
                  </a:cubicBezTo>
                  <a:cubicBezTo>
                    <a:pt x="1" y="15"/>
                    <a:pt x="4" y="14"/>
                    <a:pt x="4" y="11"/>
                  </a:cubicBezTo>
                  <a:cubicBezTo>
                    <a:pt x="4" y="9"/>
                    <a:pt x="1" y="9"/>
                    <a:pt x="1" y="7"/>
                  </a:cubicBezTo>
                  <a:cubicBezTo>
                    <a:pt x="1" y="7"/>
                    <a:pt x="2" y="6"/>
                    <a:pt x="3" y="6"/>
                  </a:cubicBezTo>
                  <a:cubicBezTo>
                    <a:pt x="6" y="6"/>
                    <a:pt x="9" y="7"/>
                    <a:pt x="12" y="6"/>
                  </a:cubicBezTo>
                  <a:cubicBezTo>
                    <a:pt x="15" y="5"/>
                    <a:pt x="17" y="2"/>
                    <a:pt x="19" y="0"/>
                  </a:cubicBezTo>
                  <a:cubicBezTo>
                    <a:pt x="20" y="0"/>
                    <a:pt x="22" y="0"/>
                    <a:pt x="2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82" name="Freeform 3143">
              <a:extLst>
                <a:ext uri="{FF2B5EF4-FFF2-40B4-BE49-F238E27FC236}">
                  <a16:creationId xmlns:a16="http://schemas.microsoft.com/office/drawing/2014/main" id="{21176A9F-41A9-9049-81AC-86BF75562D01}"/>
                </a:ext>
              </a:extLst>
            </p:cNvPr>
            <p:cNvSpPr>
              <a:spLocks noChangeAspect="1"/>
            </p:cNvSpPr>
            <p:nvPr/>
          </p:nvSpPr>
          <p:spPr bwMode="auto">
            <a:xfrm>
              <a:off x="4728820" y="2243136"/>
              <a:ext cx="27756" cy="31920"/>
            </a:xfrm>
            <a:custGeom>
              <a:avLst/>
              <a:gdLst>
                <a:gd name="T0" fmla="*/ 0 w 17"/>
                <a:gd name="T1" fmla="*/ 2 h 19"/>
                <a:gd name="T2" fmla="*/ 4 w 17"/>
                <a:gd name="T3" fmla="*/ 0 h 19"/>
                <a:gd name="T4" fmla="*/ 14 w 17"/>
                <a:gd name="T5" fmla="*/ 15 h 19"/>
                <a:gd name="T6" fmla="*/ 19 w 17"/>
                <a:gd name="T7" fmla="*/ 21 h 19"/>
                <a:gd name="T8" fmla="*/ 15 w 17"/>
                <a:gd name="T9" fmla="*/ 22 h 19"/>
                <a:gd name="T10" fmla="*/ 5 w 17"/>
                <a:gd name="T11" fmla="*/ 12 h 19"/>
                <a:gd name="T12" fmla="*/ 0 w 17"/>
                <a:gd name="T13" fmla="*/ 2 h 19"/>
                <a:gd name="T14" fmla="*/ 0 60000 65536"/>
                <a:gd name="T15" fmla="*/ 0 60000 65536"/>
                <a:gd name="T16" fmla="*/ 0 60000 65536"/>
                <a:gd name="T17" fmla="*/ 0 60000 65536"/>
                <a:gd name="T18" fmla="*/ 0 60000 65536"/>
                <a:gd name="T19" fmla="*/ 0 60000 65536"/>
                <a:gd name="T20" fmla="*/ 0 60000 65536"/>
                <a:gd name="T21" fmla="*/ 0 w 17"/>
                <a:gd name="T22" fmla="*/ 0 h 19"/>
                <a:gd name="T23" fmla="*/ 17 w 1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9">
                  <a:moveTo>
                    <a:pt x="0" y="2"/>
                  </a:moveTo>
                  <a:cubicBezTo>
                    <a:pt x="0" y="1"/>
                    <a:pt x="2" y="0"/>
                    <a:pt x="3" y="0"/>
                  </a:cubicBezTo>
                  <a:cubicBezTo>
                    <a:pt x="6" y="4"/>
                    <a:pt x="9" y="8"/>
                    <a:pt x="12" y="12"/>
                  </a:cubicBezTo>
                  <a:cubicBezTo>
                    <a:pt x="14" y="14"/>
                    <a:pt x="16" y="15"/>
                    <a:pt x="16" y="17"/>
                  </a:cubicBezTo>
                  <a:cubicBezTo>
                    <a:pt x="17" y="18"/>
                    <a:pt x="14" y="19"/>
                    <a:pt x="13" y="18"/>
                  </a:cubicBezTo>
                  <a:cubicBezTo>
                    <a:pt x="11" y="15"/>
                    <a:pt x="7" y="13"/>
                    <a:pt x="4" y="10"/>
                  </a:cubicBezTo>
                  <a:cubicBezTo>
                    <a:pt x="2" y="8"/>
                    <a:pt x="1" y="5"/>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83" name="Freeform 3144">
              <a:extLst>
                <a:ext uri="{FF2B5EF4-FFF2-40B4-BE49-F238E27FC236}">
                  <a16:creationId xmlns:a16="http://schemas.microsoft.com/office/drawing/2014/main" id="{5F12FBDD-6769-C24E-836C-32F0272B2064}"/>
                </a:ext>
              </a:extLst>
            </p:cNvPr>
            <p:cNvSpPr>
              <a:spLocks noChangeAspect="1"/>
            </p:cNvSpPr>
            <p:nvPr/>
          </p:nvSpPr>
          <p:spPr bwMode="auto">
            <a:xfrm>
              <a:off x="4845396" y="2172359"/>
              <a:ext cx="169311" cy="63839"/>
            </a:xfrm>
            <a:custGeom>
              <a:avLst/>
              <a:gdLst>
                <a:gd name="T0" fmla="*/ 121 w 102"/>
                <a:gd name="T1" fmla="*/ 19 h 38"/>
                <a:gd name="T2" fmla="*/ 121 w 102"/>
                <a:gd name="T3" fmla="*/ 16 h 38"/>
                <a:gd name="T4" fmla="*/ 106 w 102"/>
                <a:gd name="T5" fmla="*/ 12 h 38"/>
                <a:gd name="T6" fmla="*/ 94 w 102"/>
                <a:gd name="T7" fmla="*/ 7 h 38"/>
                <a:gd name="T8" fmla="*/ 86 w 102"/>
                <a:gd name="T9" fmla="*/ 6 h 38"/>
                <a:gd name="T10" fmla="*/ 79 w 102"/>
                <a:gd name="T11" fmla="*/ 11 h 38"/>
                <a:gd name="T12" fmla="*/ 72 w 102"/>
                <a:gd name="T13" fmla="*/ 12 h 38"/>
                <a:gd name="T14" fmla="*/ 72 w 102"/>
                <a:gd name="T15" fmla="*/ 7 h 38"/>
                <a:gd name="T16" fmla="*/ 66 w 102"/>
                <a:gd name="T17" fmla="*/ 0 h 38"/>
                <a:gd name="T18" fmla="*/ 65 w 102"/>
                <a:gd name="T19" fmla="*/ 5 h 38"/>
                <a:gd name="T20" fmla="*/ 62 w 102"/>
                <a:gd name="T21" fmla="*/ 5 h 38"/>
                <a:gd name="T22" fmla="*/ 65 w 102"/>
                <a:gd name="T23" fmla="*/ 17 h 38"/>
                <a:gd name="T24" fmla="*/ 60 w 102"/>
                <a:gd name="T25" fmla="*/ 17 h 38"/>
                <a:gd name="T26" fmla="*/ 54 w 102"/>
                <a:gd name="T27" fmla="*/ 10 h 38"/>
                <a:gd name="T28" fmla="*/ 41 w 102"/>
                <a:gd name="T29" fmla="*/ 10 h 38"/>
                <a:gd name="T30" fmla="*/ 33 w 102"/>
                <a:gd name="T31" fmla="*/ 2 h 38"/>
                <a:gd name="T32" fmla="*/ 26 w 102"/>
                <a:gd name="T33" fmla="*/ 2 h 38"/>
                <a:gd name="T34" fmla="*/ 31 w 102"/>
                <a:gd name="T35" fmla="*/ 15 h 38"/>
                <a:gd name="T36" fmla="*/ 22 w 102"/>
                <a:gd name="T37" fmla="*/ 8 h 38"/>
                <a:gd name="T38" fmla="*/ 18 w 102"/>
                <a:gd name="T39" fmla="*/ 5 h 38"/>
                <a:gd name="T40" fmla="*/ 20 w 102"/>
                <a:gd name="T41" fmla="*/ 15 h 38"/>
                <a:gd name="T42" fmla="*/ 14 w 102"/>
                <a:gd name="T43" fmla="*/ 8 h 38"/>
                <a:gd name="T44" fmla="*/ 5 w 102"/>
                <a:gd name="T45" fmla="*/ 7 h 38"/>
                <a:gd name="T46" fmla="*/ 0 w 102"/>
                <a:gd name="T47" fmla="*/ 8 h 38"/>
                <a:gd name="T48" fmla="*/ 12 w 102"/>
                <a:gd name="T49" fmla="*/ 13 h 38"/>
                <a:gd name="T50" fmla="*/ 11 w 102"/>
                <a:gd name="T51" fmla="*/ 17 h 38"/>
                <a:gd name="T52" fmla="*/ 18 w 102"/>
                <a:gd name="T53" fmla="*/ 18 h 38"/>
                <a:gd name="T54" fmla="*/ 18 w 102"/>
                <a:gd name="T55" fmla="*/ 19 h 38"/>
                <a:gd name="T56" fmla="*/ 11 w 102"/>
                <a:gd name="T57" fmla="*/ 22 h 38"/>
                <a:gd name="T58" fmla="*/ 17 w 102"/>
                <a:gd name="T59" fmla="*/ 25 h 38"/>
                <a:gd name="T60" fmla="*/ 26 w 102"/>
                <a:gd name="T61" fmla="*/ 25 h 38"/>
                <a:gd name="T62" fmla="*/ 39 w 102"/>
                <a:gd name="T63" fmla="*/ 23 h 38"/>
                <a:gd name="T64" fmla="*/ 57 w 102"/>
                <a:gd name="T65" fmla="*/ 23 h 38"/>
                <a:gd name="T66" fmla="*/ 57 w 102"/>
                <a:gd name="T67" fmla="*/ 27 h 38"/>
                <a:gd name="T68" fmla="*/ 43 w 102"/>
                <a:gd name="T69" fmla="*/ 28 h 38"/>
                <a:gd name="T70" fmla="*/ 41 w 102"/>
                <a:gd name="T71" fmla="*/ 30 h 38"/>
                <a:gd name="T72" fmla="*/ 32 w 102"/>
                <a:gd name="T73" fmla="*/ 28 h 38"/>
                <a:gd name="T74" fmla="*/ 32 w 102"/>
                <a:gd name="T75" fmla="*/ 30 h 38"/>
                <a:gd name="T76" fmla="*/ 42 w 102"/>
                <a:gd name="T77" fmla="*/ 33 h 38"/>
                <a:gd name="T78" fmla="*/ 45 w 102"/>
                <a:gd name="T79" fmla="*/ 39 h 38"/>
                <a:gd name="T80" fmla="*/ 66 w 102"/>
                <a:gd name="T81" fmla="*/ 36 h 38"/>
                <a:gd name="T82" fmla="*/ 67 w 102"/>
                <a:gd name="T83" fmla="*/ 41 h 38"/>
                <a:gd name="T84" fmla="*/ 83 w 102"/>
                <a:gd name="T85" fmla="*/ 45 h 38"/>
                <a:gd name="T86" fmla="*/ 93 w 102"/>
                <a:gd name="T87" fmla="*/ 35 h 38"/>
                <a:gd name="T88" fmla="*/ 103 w 102"/>
                <a:gd name="T89" fmla="*/ 35 h 38"/>
                <a:gd name="T90" fmla="*/ 108 w 102"/>
                <a:gd name="T91" fmla="*/ 27 h 38"/>
                <a:gd name="T92" fmla="*/ 121 w 102"/>
                <a:gd name="T93" fmla="*/ 19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38"/>
                <a:gd name="T143" fmla="*/ 102 w 102"/>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38">
                  <a:moveTo>
                    <a:pt x="101" y="16"/>
                  </a:moveTo>
                  <a:cubicBezTo>
                    <a:pt x="102" y="16"/>
                    <a:pt x="102" y="13"/>
                    <a:pt x="101" y="13"/>
                  </a:cubicBezTo>
                  <a:cubicBezTo>
                    <a:pt x="97" y="11"/>
                    <a:pt x="93" y="11"/>
                    <a:pt x="89" y="10"/>
                  </a:cubicBezTo>
                  <a:cubicBezTo>
                    <a:pt x="86" y="9"/>
                    <a:pt x="82" y="7"/>
                    <a:pt x="79" y="6"/>
                  </a:cubicBezTo>
                  <a:cubicBezTo>
                    <a:pt x="76" y="6"/>
                    <a:pt x="74" y="4"/>
                    <a:pt x="72" y="5"/>
                  </a:cubicBezTo>
                  <a:cubicBezTo>
                    <a:pt x="69" y="6"/>
                    <a:pt x="68" y="8"/>
                    <a:pt x="66" y="9"/>
                  </a:cubicBezTo>
                  <a:cubicBezTo>
                    <a:pt x="65" y="10"/>
                    <a:pt x="62" y="11"/>
                    <a:pt x="60" y="10"/>
                  </a:cubicBezTo>
                  <a:cubicBezTo>
                    <a:pt x="59" y="10"/>
                    <a:pt x="60" y="8"/>
                    <a:pt x="60" y="6"/>
                  </a:cubicBezTo>
                  <a:cubicBezTo>
                    <a:pt x="58" y="4"/>
                    <a:pt x="57" y="1"/>
                    <a:pt x="55" y="0"/>
                  </a:cubicBezTo>
                  <a:cubicBezTo>
                    <a:pt x="54" y="0"/>
                    <a:pt x="55" y="3"/>
                    <a:pt x="54" y="4"/>
                  </a:cubicBezTo>
                  <a:cubicBezTo>
                    <a:pt x="54" y="5"/>
                    <a:pt x="52" y="4"/>
                    <a:pt x="52" y="4"/>
                  </a:cubicBezTo>
                  <a:cubicBezTo>
                    <a:pt x="52" y="8"/>
                    <a:pt x="54" y="11"/>
                    <a:pt x="54" y="14"/>
                  </a:cubicBezTo>
                  <a:cubicBezTo>
                    <a:pt x="53" y="15"/>
                    <a:pt x="51" y="15"/>
                    <a:pt x="50" y="14"/>
                  </a:cubicBezTo>
                  <a:cubicBezTo>
                    <a:pt x="48" y="13"/>
                    <a:pt x="47" y="9"/>
                    <a:pt x="45" y="8"/>
                  </a:cubicBezTo>
                  <a:cubicBezTo>
                    <a:pt x="42" y="7"/>
                    <a:pt x="38" y="9"/>
                    <a:pt x="34" y="8"/>
                  </a:cubicBezTo>
                  <a:cubicBezTo>
                    <a:pt x="32" y="7"/>
                    <a:pt x="31" y="4"/>
                    <a:pt x="28" y="2"/>
                  </a:cubicBezTo>
                  <a:cubicBezTo>
                    <a:pt x="26" y="2"/>
                    <a:pt x="23" y="1"/>
                    <a:pt x="22" y="2"/>
                  </a:cubicBezTo>
                  <a:cubicBezTo>
                    <a:pt x="22" y="6"/>
                    <a:pt x="28" y="9"/>
                    <a:pt x="26" y="12"/>
                  </a:cubicBezTo>
                  <a:cubicBezTo>
                    <a:pt x="24" y="14"/>
                    <a:pt x="21" y="8"/>
                    <a:pt x="18" y="7"/>
                  </a:cubicBezTo>
                  <a:cubicBezTo>
                    <a:pt x="17" y="6"/>
                    <a:pt x="16" y="3"/>
                    <a:pt x="15" y="4"/>
                  </a:cubicBezTo>
                  <a:cubicBezTo>
                    <a:pt x="15" y="7"/>
                    <a:pt x="19" y="10"/>
                    <a:pt x="17" y="12"/>
                  </a:cubicBezTo>
                  <a:cubicBezTo>
                    <a:pt x="15" y="14"/>
                    <a:pt x="14" y="8"/>
                    <a:pt x="12" y="7"/>
                  </a:cubicBezTo>
                  <a:cubicBezTo>
                    <a:pt x="10" y="6"/>
                    <a:pt x="7" y="7"/>
                    <a:pt x="4" y="6"/>
                  </a:cubicBezTo>
                  <a:cubicBezTo>
                    <a:pt x="3" y="6"/>
                    <a:pt x="0" y="6"/>
                    <a:pt x="0" y="7"/>
                  </a:cubicBezTo>
                  <a:cubicBezTo>
                    <a:pt x="3" y="9"/>
                    <a:pt x="7" y="9"/>
                    <a:pt x="10" y="11"/>
                  </a:cubicBezTo>
                  <a:cubicBezTo>
                    <a:pt x="11" y="12"/>
                    <a:pt x="8" y="13"/>
                    <a:pt x="9" y="14"/>
                  </a:cubicBezTo>
                  <a:cubicBezTo>
                    <a:pt x="10" y="15"/>
                    <a:pt x="13" y="14"/>
                    <a:pt x="15" y="15"/>
                  </a:cubicBezTo>
                  <a:cubicBezTo>
                    <a:pt x="15" y="15"/>
                    <a:pt x="15" y="16"/>
                    <a:pt x="15" y="16"/>
                  </a:cubicBezTo>
                  <a:cubicBezTo>
                    <a:pt x="13" y="17"/>
                    <a:pt x="9" y="16"/>
                    <a:pt x="9" y="18"/>
                  </a:cubicBezTo>
                  <a:cubicBezTo>
                    <a:pt x="8" y="20"/>
                    <a:pt x="12" y="21"/>
                    <a:pt x="14" y="21"/>
                  </a:cubicBezTo>
                  <a:cubicBezTo>
                    <a:pt x="17" y="22"/>
                    <a:pt x="19" y="22"/>
                    <a:pt x="22" y="21"/>
                  </a:cubicBezTo>
                  <a:cubicBezTo>
                    <a:pt x="26" y="21"/>
                    <a:pt x="29" y="20"/>
                    <a:pt x="33" y="19"/>
                  </a:cubicBezTo>
                  <a:cubicBezTo>
                    <a:pt x="38" y="19"/>
                    <a:pt x="43" y="18"/>
                    <a:pt x="48" y="19"/>
                  </a:cubicBezTo>
                  <a:cubicBezTo>
                    <a:pt x="49" y="19"/>
                    <a:pt x="49" y="22"/>
                    <a:pt x="48" y="22"/>
                  </a:cubicBezTo>
                  <a:cubicBezTo>
                    <a:pt x="44" y="24"/>
                    <a:pt x="40" y="22"/>
                    <a:pt x="36" y="23"/>
                  </a:cubicBezTo>
                  <a:cubicBezTo>
                    <a:pt x="35" y="23"/>
                    <a:pt x="35" y="25"/>
                    <a:pt x="34" y="25"/>
                  </a:cubicBezTo>
                  <a:cubicBezTo>
                    <a:pt x="32" y="25"/>
                    <a:pt x="30" y="23"/>
                    <a:pt x="27" y="23"/>
                  </a:cubicBezTo>
                  <a:cubicBezTo>
                    <a:pt x="27" y="23"/>
                    <a:pt x="26" y="25"/>
                    <a:pt x="27" y="25"/>
                  </a:cubicBezTo>
                  <a:cubicBezTo>
                    <a:pt x="30" y="27"/>
                    <a:pt x="33" y="25"/>
                    <a:pt x="35" y="27"/>
                  </a:cubicBezTo>
                  <a:cubicBezTo>
                    <a:pt x="37" y="28"/>
                    <a:pt x="36" y="32"/>
                    <a:pt x="38" y="32"/>
                  </a:cubicBezTo>
                  <a:cubicBezTo>
                    <a:pt x="44" y="33"/>
                    <a:pt x="49" y="29"/>
                    <a:pt x="55" y="30"/>
                  </a:cubicBezTo>
                  <a:cubicBezTo>
                    <a:pt x="56" y="30"/>
                    <a:pt x="55" y="34"/>
                    <a:pt x="56" y="34"/>
                  </a:cubicBezTo>
                  <a:cubicBezTo>
                    <a:pt x="60" y="36"/>
                    <a:pt x="65" y="38"/>
                    <a:pt x="69" y="37"/>
                  </a:cubicBezTo>
                  <a:cubicBezTo>
                    <a:pt x="73" y="36"/>
                    <a:pt x="74" y="31"/>
                    <a:pt x="78" y="29"/>
                  </a:cubicBezTo>
                  <a:cubicBezTo>
                    <a:pt x="80" y="28"/>
                    <a:pt x="84" y="31"/>
                    <a:pt x="86" y="29"/>
                  </a:cubicBezTo>
                  <a:cubicBezTo>
                    <a:pt x="88" y="28"/>
                    <a:pt x="87" y="24"/>
                    <a:pt x="90" y="22"/>
                  </a:cubicBezTo>
                  <a:cubicBezTo>
                    <a:pt x="93" y="19"/>
                    <a:pt x="98" y="19"/>
                    <a:pt x="101" y="1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84" name="Freeform 3145">
              <a:extLst>
                <a:ext uri="{FF2B5EF4-FFF2-40B4-BE49-F238E27FC236}">
                  <a16:creationId xmlns:a16="http://schemas.microsoft.com/office/drawing/2014/main" id="{A9D97C10-5C6C-174F-87CA-7811CDDD9792}"/>
                </a:ext>
              </a:extLst>
            </p:cNvPr>
            <p:cNvSpPr>
              <a:spLocks noChangeAspect="1"/>
            </p:cNvSpPr>
            <p:nvPr/>
          </p:nvSpPr>
          <p:spPr bwMode="auto">
            <a:xfrm>
              <a:off x="5089647" y="2187624"/>
              <a:ext cx="30532" cy="8327"/>
            </a:xfrm>
            <a:custGeom>
              <a:avLst/>
              <a:gdLst>
                <a:gd name="T0" fmla="*/ 1 w 18"/>
                <a:gd name="T1" fmla="*/ 2 h 5"/>
                <a:gd name="T2" fmla="*/ 1 w 18"/>
                <a:gd name="T3" fmla="*/ 5 h 5"/>
                <a:gd name="T4" fmla="*/ 16 w 18"/>
                <a:gd name="T5" fmla="*/ 4 h 5"/>
                <a:gd name="T6" fmla="*/ 21 w 18"/>
                <a:gd name="T7" fmla="*/ 2 h 5"/>
                <a:gd name="T8" fmla="*/ 21 w 18"/>
                <a:gd name="T9" fmla="*/ 0 h 5"/>
                <a:gd name="T10" fmla="*/ 6 w 18"/>
                <a:gd name="T11" fmla="*/ 2 h 5"/>
                <a:gd name="T12" fmla="*/ 1 w 18"/>
                <a:gd name="T13" fmla="*/ 2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2"/>
                  </a:moveTo>
                  <a:cubicBezTo>
                    <a:pt x="0" y="2"/>
                    <a:pt x="0" y="4"/>
                    <a:pt x="1" y="4"/>
                  </a:cubicBezTo>
                  <a:cubicBezTo>
                    <a:pt x="5" y="5"/>
                    <a:pt x="9" y="3"/>
                    <a:pt x="13" y="3"/>
                  </a:cubicBezTo>
                  <a:cubicBezTo>
                    <a:pt x="14" y="3"/>
                    <a:pt x="16" y="3"/>
                    <a:pt x="17" y="2"/>
                  </a:cubicBezTo>
                  <a:cubicBezTo>
                    <a:pt x="18" y="2"/>
                    <a:pt x="17" y="0"/>
                    <a:pt x="17" y="0"/>
                  </a:cubicBezTo>
                  <a:cubicBezTo>
                    <a:pt x="13" y="0"/>
                    <a:pt x="9" y="1"/>
                    <a:pt x="5" y="2"/>
                  </a:cubicBezTo>
                  <a:cubicBezTo>
                    <a:pt x="3" y="2"/>
                    <a:pt x="2"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85" name="Freeform 3146">
              <a:extLst>
                <a:ext uri="{FF2B5EF4-FFF2-40B4-BE49-F238E27FC236}">
                  <a16:creationId xmlns:a16="http://schemas.microsoft.com/office/drawing/2014/main" id="{E8003B07-F5BC-0D49-A2B9-24CB2E1AAA61}"/>
                </a:ext>
              </a:extLst>
            </p:cNvPr>
            <p:cNvSpPr>
              <a:spLocks noChangeAspect="1"/>
            </p:cNvSpPr>
            <p:nvPr/>
          </p:nvSpPr>
          <p:spPr bwMode="auto">
            <a:xfrm>
              <a:off x="5025808" y="2238973"/>
              <a:ext cx="36083" cy="8327"/>
            </a:xfrm>
            <a:custGeom>
              <a:avLst/>
              <a:gdLst>
                <a:gd name="T0" fmla="*/ 1 w 21"/>
                <a:gd name="T1" fmla="*/ 1 h 5"/>
                <a:gd name="T2" fmla="*/ 4 w 21"/>
                <a:gd name="T3" fmla="*/ 5 h 5"/>
                <a:gd name="T4" fmla="*/ 12 w 21"/>
                <a:gd name="T5" fmla="*/ 2 h 5"/>
                <a:gd name="T6" fmla="*/ 22 w 21"/>
                <a:gd name="T7" fmla="*/ 6 h 5"/>
                <a:gd name="T8" fmla="*/ 26 w 21"/>
                <a:gd name="T9" fmla="*/ 4 h 5"/>
                <a:gd name="T10" fmla="*/ 24 w 21"/>
                <a:gd name="T11" fmla="*/ 2 h 5"/>
                <a:gd name="T12" fmla="*/ 17 w 21"/>
                <a:gd name="T13" fmla="*/ 0 h 5"/>
                <a:gd name="T14" fmla="*/ 5 w 21"/>
                <a:gd name="T15" fmla="*/ 1 h 5"/>
                <a:gd name="T16" fmla="*/ 1 w 21"/>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
                <a:gd name="T29" fmla="*/ 21 w 2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
                  <a:moveTo>
                    <a:pt x="1" y="1"/>
                  </a:moveTo>
                  <a:cubicBezTo>
                    <a:pt x="0" y="3"/>
                    <a:pt x="2" y="4"/>
                    <a:pt x="3" y="4"/>
                  </a:cubicBezTo>
                  <a:cubicBezTo>
                    <a:pt x="6" y="5"/>
                    <a:pt x="8" y="2"/>
                    <a:pt x="10" y="2"/>
                  </a:cubicBezTo>
                  <a:cubicBezTo>
                    <a:pt x="13" y="3"/>
                    <a:pt x="15" y="5"/>
                    <a:pt x="18" y="5"/>
                  </a:cubicBezTo>
                  <a:cubicBezTo>
                    <a:pt x="19" y="5"/>
                    <a:pt x="21" y="4"/>
                    <a:pt x="21" y="3"/>
                  </a:cubicBezTo>
                  <a:cubicBezTo>
                    <a:pt x="21" y="2"/>
                    <a:pt x="19" y="2"/>
                    <a:pt x="19" y="2"/>
                  </a:cubicBezTo>
                  <a:cubicBezTo>
                    <a:pt x="17" y="1"/>
                    <a:pt x="15" y="0"/>
                    <a:pt x="14" y="0"/>
                  </a:cubicBezTo>
                  <a:cubicBezTo>
                    <a:pt x="10" y="0"/>
                    <a:pt x="7" y="1"/>
                    <a:pt x="4" y="1"/>
                  </a:cubicBezTo>
                  <a:cubicBezTo>
                    <a:pt x="3" y="1"/>
                    <a:pt x="1"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86" name="Freeform 3147">
              <a:extLst>
                <a:ext uri="{FF2B5EF4-FFF2-40B4-BE49-F238E27FC236}">
                  <a16:creationId xmlns:a16="http://schemas.microsoft.com/office/drawing/2014/main" id="{50CF394B-D5F2-8C40-8784-F8DD395D1B5A}"/>
                </a:ext>
              </a:extLst>
            </p:cNvPr>
            <p:cNvSpPr>
              <a:spLocks noChangeAspect="1"/>
            </p:cNvSpPr>
            <p:nvPr/>
          </p:nvSpPr>
          <p:spPr bwMode="auto">
            <a:xfrm>
              <a:off x="7218530" y="3070261"/>
              <a:ext cx="19429" cy="16654"/>
            </a:xfrm>
            <a:custGeom>
              <a:avLst/>
              <a:gdLst>
                <a:gd name="T0" fmla="*/ 13 w 12"/>
                <a:gd name="T1" fmla="*/ 2 h 10"/>
                <a:gd name="T2" fmla="*/ 11 w 12"/>
                <a:gd name="T3" fmla="*/ 10 h 10"/>
                <a:gd name="T4" fmla="*/ 2 w 12"/>
                <a:gd name="T5" fmla="*/ 10 h 10"/>
                <a:gd name="T6" fmla="*/ 6 w 12"/>
                <a:gd name="T7" fmla="*/ 1 h 10"/>
                <a:gd name="T8" fmla="*/ 1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2"/>
                  </a:moveTo>
                  <a:cubicBezTo>
                    <a:pt x="12" y="4"/>
                    <a:pt x="11" y="7"/>
                    <a:pt x="9" y="8"/>
                  </a:cubicBezTo>
                  <a:cubicBezTo>
                    <a:pt x="7" y="9"/>
                    <a:pt x="3" y="10"/>
                    <a:pt x="2" y="8"/>
                  </a:cubicBezTo>
                  <a:cubicBezTo>
                    <a:pt x="0" y="6"/>
                    <a:pt x="3" y="2"/>
                    <a:pt x="5" y="1"/>
                  </a:cubicBezTo>
                  <a:cubicBezTo>
                    <a:pt x="7" y="0"/>
                    <a:pt x="10" y="0"/>
                    <a:pt x="1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87" name="Freeform 3148">
              <a:extLst>
                <a:ext uri="{FF2B5EF4-FFF2-40B4-BE49-F238E27FC236}">
                  <a16:creationId xmlns:a16="http://schemas.microsoft.com/office/drawing/2014/main" id="{CDD7F77A-3833-3D4D-B0B2-34D1BC93AFE4}"/>
                </a:ext>
              </a:extLst>
            </p:cNvPr>
            <p:cNvSpPr>
              <a:spLocks noChangeAspect="1"/>
            </p:cNvSpPr>
            <p:nvPr/>
          </p:nvSpPr>
          <p:spPr bwMode="auto">
            <a:xfrm>
              <a:off x="7693158" y="2949526"/>
              <a:ext cx="19429" cy="20817"/>
            </a:xfrm>
            <a:custGeom>
              <a:avLst/>
              <a:gdLst>
                <a:gd name="T0" fmla="*/ 12 w 12"/>
                <a:gd name="T1" fmla="*/ 1 h 13"/>
                <a:gd name="T2" fmla="*/ 12 w 12"/>
                <a:gd name="T3" fmla="*/ 8 h 13"/>
                <a:gd name="T4" fmla="*/ 0 w 12"/>
                <a:gd name="T5" fmla="*/ 14 h 13"/>
                <a:gd name="T6" fmla="*/ 2 w 12"/>
                <a:gd name="T7" fmla="*/ 3 h 13"/>
                <a:gd name="T8" fmla="*/ 12 w 12"/>
                <a:gd name="T9" fmla="*/ 1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0" y="1"/>
                  </a:moveTo>
                  <a:cubicBezTo>
                    <a:pt x="12" y="2"/>
                    <a:pt x="11" y="5"/>
                    <a:pt x="10" y="7"/>
                  </a:cubicBezTo>
                  <a:cubicBezTo>
                    <a:pt x="8" y="10"/>
                    <a:pt x="4" y="13"/>
                    <a:pt x="0" y="12"/>
                  </a:cubicBezTo>
                  <a:cubicBezTo>
                    <a:pt x="1" y="10"/>
                    <a:pt x="0" y="5"/>
                    <a:pt x="2" y="3"/>
                  </a:cubicBezTo>
                  <a:cubicBezTo>
                    <a:pt x="4" y="1"/>
                    <a:pt x="8" y="0"/>
                    <a:pt x="1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88" name="Freeform 3149">
              <a:extLst>
                <a:ext uri="{FF2B5EF4-FFF2-40B4-BE49-F238E27FC236}">
                  <a16:creationId xmlns:a16="http://schemas.microsoft.com/office/drawing/2014/main" id="{C0890248-3804-CA4E-88A6-CD85C90D0ABE}"/>
                </a:ext>
              </a:extLst>
            </p:cNvPr>
            <p:cNvSpPr>
              <a:spLocks noChangeAspect="1"/>
            </p:cNvSpPr>
            <p:nvPr/>
          </p:nvSpPr>
          <p:spPr bwMode="auto">
            <a:xfrm>
              <a:off x="5432433" y="2602573"/>
              <a:ext cx="33307" cy="29144"/>
            </a:xfrm>
            <a:custGeom>
              <a:avLst/>
              <a:gdLst>
                <a:gd name="T0" fmla="*/ 22 w 20"/>
                <a:gd name="T1" fmla="*/ 6 h 17"/>
                <a:gd name="T2" fmla="*/ 24 w 20"/>
                <a:gd name="T3" fmla="*/ 9 h 17"/>
                <a:gd name="T4" fmla="*/ 19 w 20"/>
                <a:gd name="T5" fmla="*/ 15 h 17"/>
                <a:gd name="T6" fmla="*/ 7 w 20"/>
                <a:gd name="T7" fmla="*/ 21 h 17"/>
                <a:gd name="T8" fmla="*/ 2 w 20"/>
                <a:gd name="T9" fmla="*/ 20 h 17"/>
                <a:gd name="T10" fmla="*/ 0 w 20"/>
                <a:gd name="T11" fmla="*/ 11 h 17"/>
                <a:gd name="T12" fmla="*/ 2 w 20"/>
                <a:gd name="T13" fmla="*/ 1 h 17"/>
                <a:gd name="T14" fmla="*/ 10 w 20"/>
                <a:gd name="T15" fmla="*/ 1 h 17"/>
                <a:gd name="T16" fmla="*/ 17 w 20"/>
                <a:gd name="T17" fmla="*/ 5 h 17"/>
                <a:gd name="T18" fmla="*/ 22 w 20"/>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8" y="5"/>
                  </a:moveTo>
                  <a:cubicBezTo>
                    <a:pt x="19" y="6"/>
                    <a:pt x="20" y="6"/>
                    <a:pt x="20" y="7"/>
                  </a:cubicBezTo>
                  <a:cubicBezTo>
                    <a:pt x="19" y="9"/>
                    <a:pt x="17" y="11"/>
                    <a:pt x="16" y="12"/>
                  </a:cubicBezTo>
                  <a:cubicBezTo>
                    <a:pt x="13" y="14"/>
                    <a:pt x="10" y="16"/>
                    <a:pt x="6" y="17"/>
                  </a:cubicBezTo>
                  <a:cubicBezTo>
                    <a:pt x="5" y="17"/>
                    <a:pt x="3" y="17"/>
                    <a:pt x="2" y="16"/>
                  </a:cubicBezTo>
                  <a:cubicBezTo>
                    <a:pt x="0" y="14"/>
                    <a:pt x="0" y="12"/>
                    <a:pt x="0" y="9"/>
                  </a:cubicBezTo>
                  <a:cubicBezTo>
                    <a:pt x="0" y="6"/>
                    <a:pt x="0" y="3"/>
                    <a:pt x="2" y="1"/>
                  </a:cubicBezTo>
                  <a:cubicBezTo>
                    <a:pt x="4" y="0"/>
                    <a:pt x="6" y="1"/>
                    <a:pt x="8" y="1"/>
                  </a:cubicBezTo>
                  <a:cubicBezTo>
                    <a:pt x="10" y="1"/>
                    <a:pt x="12" y="3"/>
                    <a:pt x="14" y="4"/>
                  </a:cubicBezTo>
                  <a:cubicBezTo>
                    <a:pt x="15" y="4"/>
                    <a:pt x="17" y="4"/>
                    <a:pt x="18"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89" name="Freeform 3150">
              <a:extLst>
                <a:ext uri="{FF2B5EF4-FFF2-40B4-BE49-F238E27FC236}">
                  <a16:creationId xmlns:a16="http://schemas.microsoft.com/office/drawing/2014/main" id="{92206D4E-1F01-8043-83C5-9A2E7D80A796}"/>
                </a:ext>
              </a:extLst>
            </p:cNvPr>
            <p:cNvSpPr>
              <a:spLocks noChangeAspect="1"/>
            </p:cNvSpPr>
            <p:nvPr/>
          </p:nvSpPr>
          <p:spPr bwMode="auto">
            <a:xfrm>
              <a:off x="5611460" y="2562328"/>
              <a:ext cx="41634" cy="33307"/>
            </a:xfrm>
            <a:custGeom>
              <a:avLst/>
              <a:gdLst>
                <a:gd name="T0" fmla="*/ 8 w 25"/>
                <a:gd name="T1" fmla="*/ 1 h 20"/>
                <a:gd name="T2" fmla="*/ 22 w 25"/>
                <a:gd name="T3" fmla="*/ 12 h 20"/>
                <a:gd name="T4" fmla="*/ 25 w 25"/>
                <a:gd name="T5" fmla="*/ 12 h 20"/>
                <a:gd name="T6" fmla="*/ 30 w 25"/>
                <a:gd name="T7" fmla="*/ 18 h 20"/>
                <a:gd name="T8" fmla="*/ 29 w 25"/>
                <a:gd name="T9" fmla="*/ 20 h 20"/>
                <a:gd name="T10" fmla="*/ 20 w 25"/>
                <a:gd name="T11" fmla="*/ 23 h 20"/>
                <a:gd name="T12" fmla="*/ 14 w 25"/>
                <a:gd name="T13" fmla="*/ 17 h 20"/>
                <a:gd name="T14" fmla="*/ 8 w 25"/>
                <a:gd name="T15" fmla="*/ 17 h 20"/>
                <a:gd name="T16" fmla="*/ 1 w 25"/>
                <a:gd name="T17" fmla="*/ 10 h 20"/>
                <a:gd name="T18" fmla="*/ 1 w 25"/>
                <a:gd name="T19" fmla="*/ 4 h 20"/>
                <a:gd name="T20" fmla="*/ 5 w 25"/>
                <a:gd name="T21" fmla="*/ 4 h 20"/>
                <a:gd name="T22" fmla="*/ 8 w 25"/>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0"/>
                <a:gd name="T38" fmla="*/ 25 w 2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0">
                  <a:moveTo>
                    <a:pt x="7" y="1"/>
                  </a:moveTo>
                  <a:cubicBezTo>
                    <a:pt x="11" y="3"/>
                    <a:pt x="14" y="7"/>
                    <a:pt x="18" y="10"/>
                  </a:cubicBezTo>
                  <a:cubicBezTo>
                    <a:pt x="19" y="10"/>
                    <a:pt x="20" y="9"/>
                    <a:pt x="21" y="10"/>
                  </a:cubicBezTo>
                  <a:cubicBezTo>
                    <a:pt x="23" y="11"/>
                    <a:pt x="24" y="13"/>
                    <a:pt x="25" y="15"/>
                  </a:cubicBezTo>
                  <a:cubicBezTo>
                    <a:pt x="25" y="15"/>
                    <a:pt x="25" y="16"/>
                    <a:pt x="24" y="17"/>
                  </a:cubicBezTo>
                  <a:cubicBezTo>
                    <a:pt x="22" y="18"/>
                    <a:pt x="19" y="20"/>
                    <a:pt x="17" y="19"/>
                  </a:cubicBezTo>
                  <a:cubicBezTo>
                    <a:pt x="15" y="19"/>
                    <a:pt x="14" y="16"/>
                    <a:pt x="12" y="14"/>
                  </a:cubicBezTo>
                  <a:cubicBezTo>
                    <a:pt x="11" y="14"/>
                    <a:pt x="9" y="15"/>
                    <a:pt x="7" y="14"/>
                  </a:cubicBezTo>
                  <a:cubicBezTo>
                    <a:pt x="5" y="13"/>
                    <a:pt x="3" y="11"/>
                    <a:pt x="1" y="8"/>
                  </a:cubicBezTo>
                  <a:cubicBezTo>
                    <a:pt x="0" y="6"/>
                    <a:pt x="0" y="4"/>
                    <a:pt x="1" y="3"/>
                  </a:cubicBezTo>
                  <a:cubicBezTo>
                    <a:pt x="2" y="2"/>
                    <a:pt x="3" y="3"/>
                    <a:pt x="4" y="3"/>
                  </a:cubicBezTo>
                  <a:cubicBezTo>
                    <a:pt x="5" y="2"/>
                    <a:pt x="6" y="0"/>
                    <a:pt x="7"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90" name="Freeform 3151">
              <a:extLst>
                <a:ext uri="{FF2B5EF4-FFF2-40B4-BE49-F238E27FC236}">
                  <a16:creationId xmlns:a16="http://schemas.microsoft.com/office/drawing/2014/main" id="{5FC14ACF-5BB5-A24D-A7E0-D35BC9842747}"/>
                </a:ext>
              </a:extLst>
            </p:cNvPr>
            <p:cNvSpPr>
              <a:spLocks noChangeAspect="1"/>
            </p:cNvSpPr>
            <p:nvPr/>
          </p:nvSpPr>
          <p:spPr bwMode="auto">
            <a:xfrm>
              <a:off x="5508762" y="2318075"/>
              <a:ext cx="256743" cy="142943"/>
            </a:xfrm>
            <a:custGeom>
              <a:avLst/>
              <a:gdLst>
                <a:gd name="T0" fmla="*/ 184 w 154"/>
                <a:gd name="T1" fmla="*/ 16 h 86"/>
                <a:gd name="T2" fmla="*/ 171 w 154"/>
                <a:gd name="T3" fmla="*/ 25 h 86"/>
                <a:gd name="T4" fmla="*/ 127 w 154"/>
                <a:gd name="T5" fmla="*/ 38 h 86"/>
                <a:gd name="T6" fmla="*/ 120 w 154"/>
                <a:gd name="T7" fmla="*/ 37 h 86"/>
                <a:gd name="T8" fmla="*/ 112 w 154"/>
                <a:gd name="T9" fmla="*/ 43 h 86"/>
                <a:gd name="T10" fmla="*/ 105 w 154"/>
                <a:gd name="T11" fmla="*/ 47 h 86"/>
                <a:gd name="T12" fmla="*/ 95 w 154"/>
                <a:gd name="T13" fmla="*/ 55 h 86"/>
                <a:gd name="T14" fmla="*/ 83 w 154"/>
                <a:gd name="T15" fmla="*/ 55 h 86"/>
                <a:gd name="T16" fmla="*/ 83 w 154"/>
                <a:gd name="T17" fmla="*/ 61 h 86"/>
                <a:gd name="T18" fmla="*/ 73 w 154"/>
                <a:gd name="T19" fmla="*/ 66 h 86"/>
                <a:gd name="T20" fmla="*/ 65 w 154"/>
                <a:gd name="T21" fmla="*/ 66 h 86"/>
                <a:gd name="T22" fmla="*/ 61 w 154"/>
                <a:gd name="T23" fmla="*/ 77 h 86"/>
                <a:gd name="T24" fmla="*/ 56 w 154"/>
                <a:gd name="T25" fmla="*/ 85 h 86"/>
                <a:gd name="T26" fmla="*/ 50 w 154"/>
                <a:gd name="T27" fmla="*/ 81 h 86"/>
                <a:gd name="T28" fmla="*/ 50 w 154"/>
                <a:gd name="T29" fmla="*/ 85 h 86"/>
                <a:gd name="T30" fmla="*/ 54 w 154"/>
                <a:gd name="T31" fmla="*/ 92 h 86"/>
                <a:gd name="T32" fmla="*/ 46 w 154"/>
                <a:gd name="T33" fmla="*/ 91 h 86"/>
                <a:gd name="T34" fmla="*/ 49 w 154"/>
                <a:gd name="T35" fmla="*/ 97 h 86"/>
                <a:gd name="T36" fmla="*/ 38 w 154"/>
                <a:gd name="T37" fmla="*/ 103 h 86"/>
                <a:gd name="T38" fmla="*/ 26 w 154"/>
                <a:gd name="T39" fmla="*/ 98 h 86"/>
                <a:gd name="T40" fmla="*/ 12 w 154"/>
                <a:gd name="T41" fmla="*/ 98 h 86"/>
                <a:gd name="T42" fmla="*/ 7 w 154"/>
                <a:gd name="T43" fmla="*/ 98 h 86"/>
                <a:gd name="T44" fmla="*/ 13 w 154"/>
                <a:gd name="T45" fmla="*/ 93 h 86"/>
                <a:gd name="T46" fmla="*/ 1 w 154"/>
                <a:gd name="T47" fmla="*/ 95 h 86"/>
                <a:gd name="T48" fmla="*/ 10 w 154"/>
                <a:gd name="T49" fmla="*/ 86 h 86"/>
                <a:gd name="T50" fmla="*/ 17 w 154"/>
                <a:gd name="T51" fmla="*/ 80 h 86"/>
                <a:gd name="T52" fmla="*/ 24 w 154"/>
                <a:gd name="T53" fmla="*/ 83 h 86"/>
                <a:gd name="T54" fmla="*/ 18 w 154"/>
                <a:gd name="T55" fmla="*/ 77 h 86"/>
                <a:gd name="T56" fmla="*/ 31 w 154"/>
                <a:gd name="T57" fmla="*/ 73 h 86"/>
                <a:gd name="T58" fmla="*/ 20 w 154"/>
                <a:gd name="T59" fmla="*/ 69 h 86"/>
                <a:gd name="T60" fmla="*/ 31 w 154"/>
                <a:gd name="T61" fmla="*/ 66 h 86"/>
                <a:gd name="T62" fmla="*/ 25 w 154"/>
                <a:gd name="T63" fmla="*/ 63 h 86"/>
                <a:gd name="T64" fmla="*/ 25 w 154"/>
                <a:gd name="T65" fmla="*/ 60 h 86"/>
                <a:gd name="T66" fmla="*/ 18 w 154"/>
                <a:gd name="T67" fmla="*/ 53 h 86"/>
                <a:gd name="T68" fmla="*/ 22 w 154"/>
                <a:gd name="T69" fmla="*/ 53 h 86"/>
                <a:gd name="T70" fmla="*/ 25 w 154"/>
                <a:gd name="T71" fmla="*/ 56 h 86"/>
                <a:gd name="T72" fmla="*/ 35 w 154"/>
                <a:gd name="T73" fmla="*/ 53 h 86"/>
                <a:gd name="T74" fmla="*/ 46 w 154"/>
                <a:gd name="T75" fmla="*/ 53 h 86"/>
                <a:gd name="T76" fmla="*/ 48 w 154"/>
                <a:gd name="T77" fmla="*/ 46 h 86"/>
                <a:gd name="T78" fmla="*/ 48 w 154"/>
                <a:gd name="T79" fmla="*/ 40 h 86"/>
                <a:gd name="T80" fmla="*/ 58 w 154"/>
                <a:gd name="T81" fmla="*/ 41 h 86"/>
                <a:gd name="T82" fmla="*/ 61 w 154"/>
                <a:gd name="T83" fmla="*/ 35 h 86"/>
                <a:gd name="T84" fmla="*/ 73 w 154"/>
                <a:gd name="T85" fmla="*/ 31 h 86"/>
                <a:gd name="T86" fmla="*/ 77 w 154"/>
                <a:gd name="T87" fmla="*/ 29 h 86"/>
                <a:gd name="T88" fmla="*/ 82 w 154"/>
                <a:gd name="T89" fmla="*/ 30 h 86"/>
                <a:gd name="T90" fmla="*/ 83 w 154"/>
                <a:gd name="T91" fmla="*/ 25 h 86"/>
                <a:gd name="T92" fmla="*/ 102 w 154"/>
                <a:gd name="T93" fmla="*/ 25 h 86"/>
                <a:gd name="T94" fmla="*/ 105 w 154"/>
                <a:gd name="T95" fmla="*/ 28 h 86"/>
                <a:gd name="T96" fmla="*/ 109 w 154"/>
                <a:gd name="T97" fmla="*/ 24 h 86"/>
                <a:gd name="T98" fmla="*/ 120 w 154"/>
                <a:gd name="T99" fmla="*/ 23 h 86"/>
                <a:gd name="T100" fmla="*/ 131 w 154"/>
                <a:gd name="T101" fmla="*/ 23 h 86"/>
                <a:gd name="T102" fmla="*/ 135 w 154"/>
                <a:gd name="T103" fmla="*/ 17 h 86"/>
                <a:gd name="T104" fmla="*/ 144 w 154"/>
                <a:gd name="T105" fmla="*/ 14 h 86"/>
                <a:gd name="T106" fmla="*/ 145 w 154"/>
                <a:gd name="T107" fmla="*/ 8 h 86"/>
                <a:gd name="T108" fmla="*/ 166 w 154"/>
                <a:gd name="T109" fmla="*/ 1 h 86"/>
                <a:gd name="T110" fmla="*/ 175 w 154"/>
                <a:gd name="T111" fmla="*/ 5 h 86"/>
                <a:gd name="T112" fmla="*/ 181 w 154"/>
                <a:gd name="T113" fmla="*/ 6 h 86"/>
                <a:gd name="T114" fmla="*/ 185 w 154"/>
                <a:gd name="T115" fmla="*/ 12 h 86"/>
                <a:gd name="T116" fmla="*/ 184 w 154"/>
                <a:gd name="T117" fmla="*/ 16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86"/>
                <a:gd name="T179" fmla="*/ 154 w 15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86">
                  <a:moveTo>
                    <a:pt x="153" y="13"/>
                  </a:moveTo>
                  <a:cubicBezTo>
                    <a:pt x="149" y="16"/>
                    <a:pt x="146" y="19"/>
                    <a:pt x="142" y="21"/>
                  </a:cubicBezTo>
                  <a:cubicBezTo>
                    <a:pt x="130" y="25"/>
                    <a:pt x="118" y="29"/>
                    <a:pt x="106" y="32"/>
                  </a:cubicBezTo>
                  <a:cubicBezTo>
                    <a:pt x="104" y="32"/>
                    <a:pt x="102" y="30"/>
                    <a:pt x="100" y="31"/>
                  </a:cubicBezTo>
                  <a:cubicBezTo>
                    <a:pt x="97" y="32"/>
                    <a:pt x="96" y="35"/>
                    <a:pt x="93" y="36"/>
                  </a:cubicBezTo>
                  <a:cubicBezTo>
                    <a:pt x="91" y="38"/>
                    <a:pt x="89" y="38"/>
                    <a:pt x="87" y="39"/>
                  </a:cubicBezTo>
                  <a:cubicBezTo>
                    <a:pt x="84" y="41"/>
                    <a:pt x="83" y="45"/>
                    <a:pt x="79" y="46"/>
                  </a:cubicBezTo>
                  <a:cubicBezTo>
                    <a:pt x="76" y="48"/>
                    <a:pt x="72" y="45"/>
                    <a:pt x="69" y="46"/>
                  </a:cubicBezTo>
                  <a:cubicBezTo>
                    <a:pt x="68" y="47"/>
                    <a:pt x="70" y="50"/>
                    <a:pt x="69" y="51"/>
                  </a:cubicBezTo>
                  <a:cubicBezTo>
                    <a:pt x="67" y="53"/>
                    <a:pt x="64" y="54"/>
                    <a:pt x="61" y="55"/>
                  </a:cubicBezTo>
                  <a:cubicBezTo>
                    <a:pt x="59" y="55"/>
                    <a:pt x="56" y="54"/>
                    <a:pt x="54" y="55"/>
                  </a:cubicBezTo>
                  <a:cubicBezTo>
                    <a:pt x="52" y="57"/>
                    <a:pt x="52" y="61"/>
                    <a:pt x="51" y="64"/>
                  </a:cubicBezTo>
                  <a:cubicBezTo>
                    <a:pt x="50" y="66"/>
                    <a:pt x="50" y="70"/>
                    <a:pt x="47" y="71"/>
                  </a:cubicBezTo>
                  <a:cubicBezTo>
                    <a:pt x="46" y="72"/>
                    <a:pt x="44" y="68"/>
                    <a:pt x="42" y="68"/>
                  </a:cubicBezTo>
                  <a:cubicBezTo>
                    <a:pt x="41" y="68"/>
                    <a:pt x="42" y="70"/>
                    <a:pt x="42" y="71"/>
                  </a:cubicBezTo>
                  <a:cubicBezTo>
                    <a:pt x="43" y="73"/>
                    <a:pt x="47" y="76"/>
                    <a:pt x="45" y="77"/>
                  </a:cubicBezTo>
                  <a:cubicBezTo>
                    <a:pt x="44" y="79"/>
                    <a:pt x="40" y="74"/>
                    <a:pt x="38" y="76"/>
                  </a:cubicBezTo>
                  <a:cubicBezTo>
                    <a:pt x="36" y="77"/>
                    <a:pt x="42" y="79"/>
                    <a:pt x="41" y="81"/>
                  </a:cubicBezTo>
                  <a:cubicBezTo>
                    <a:pt x="39" y="84"/>
                    <a:pt x="36" y="85"/>
                    <a:pt x="32" y="86"/>
                  </a:cubicBezTo>
                  <a:cubicBezTo>
                    <a:pt x="29" y="86"/>
                    <a:pt x="26" y="83"/>
                    <a:pt x="22" y="82"/>
                  </a:cubicBezTo>
                  <a:cubicBezTo>
                    <a:pt x="18" y="82"/>
                    <a:pt x="14" y="82"/>
                    <a:pt x="10" y="82"/>
                  </a:cubicBezTo>
                  <a:cubicBezTo>
                    <a:pt x="9" y="82"/>
                    <a:pt x="6" y="83"/>
                    <a:pt x="6" y="82"/>
                  </a:cubicBezTo>
                  <a:cubicBezTo>
                    <a:pt x="7" y="80"/>
                    <a:pt x="13" y="79"/>
                    <a:pt x="11" y="78"/>
                  </a:cubicBezTo>
                  <a:cubicBezTo>
                    <a:pt x="8" y="76"/>
                    <a:pt x="3" y="81"/>
                    <a:pt x="1" y="79"/>
                  </a:cubicBezTo>
                  <a:cubicBezTo>
                    <a:pt x="0" y="76"/>
                    <a:pt x="6" y="74"/>
                    <a:pt x="8" y="72"/>
                  </a:cubicBezTo>
                  <a:cubicBezTo>
                    <a:pt x="10" y="70"/>
                    <a:pt x="11" y="68"/>
                    <a:pt x="14" y="67"/>
                  </a:cubicBezTo>
                  <a:cubicBezTo>
                    <a:pt x="16" y="67"/>
                    <a:pt x="19" y="71"/>
                    <a:pt x="20" y="69"/>
                  </a:cubicBezTo>
                  <a:cubicBezTo>
                    <a:pt x="20" y="67"/>
                    <a:pt x="14" y="66"/>
                    <a:pt x="15" y="64"/>
                  </a:cubicBezTo>
                  <a:cubicBezTo>
                    <a:pt x="18" y="61"/>
                    <a:pt x="24" y="64"/>
                    <a:pt x="26" y="61"/>
                  </a:cubicBezTo>
                  <a:cubicBezTo>
                    <a:pt x="27" y="58"/>
                    <a:pt x="17" y="61"/>
                    <a:pt x="17" y="58"/>
                  </a:cubicBezTo>
                  <a:cubicBezTo>
                    <a:pt x="17" y="55"/>
                    <a:pt x="24" y="57"/>
                    <a:pt x="26" y="55"/>
                  </a:cubicBezTo>
                  <a:cubicBezTo>
                    <a:pt x="27" y="54"/>
                    <a:pt x="22" y="54"/>
                    <a:pt x="21" y="53"/>
                  </a:cubicBezTo>
                  <a:cubicBezTo>
                    <a:pt x="20" y="52"/>
                    <a:pt x="21" y="51"/>
                    <a:pt x="21" y="50"/>
                  </a:cubicBezTo>
                  <a:cubicBezTo>
                    <a:pt x="19" y="47"/>
                    <a:pt x="16" y="46"/>
                    <a:pt x="15" y="44"/>
                  </a:cubicBezTo>
                  <a:cubicBezTo>
                    <a:pt x="15" y="43"/>
                    <a:pt x="17" y="44"/>
                    <a:pt x="18" y="44"/>
                  </a:cubicBezTo>
                  <a:cubicBezTo>
                    <a:pt x="19" y="45"/>
                    <a:pt x="20" y="47"/>
                    <a:pt x="21" y="47"/>
                  </a:cubicBezTo>
                  <a:cubicBezTo>
                    <a:pt x="24" y="47"/>
                    <a:pt x="26" y="44"/>
                    <a:pt x="29" y="44"/>
                  </a:cubicBezTo>
                  <a:cubicBezTo>
                    <a:pt x="32" y="43"/>
                    <a:pt x="35" y="45"/>
                    <a:pt x="38" y="44"/>
                  </a:cubicBezTo>
                  <a:cubicBezTo>
                    <a:pt x="39" y="43"/>
                    <a:pt x="39" y="40"/>
                    <a:pt x="40" y="38"/>
                  </a:cubicBezTo>
                  <a:cubicBezTo>
                    <a:pt x="40" y="36"/>
                    <a:pt x="39" y="34"/>
                    <a:pt x="40" y="33"/>
                  </a:cubicBezTo>
                  <a:cubicBezTo>
                    <a:pt x="43" y="32"/>
                    <a:pt x="46" y="35"/>
                    <a:pt x="48" y="34"/>
                  </a:cubicBezTo>
                  <a:cubicBezTo>
                    <a:pt x="50" y="33"/>
                    <a:pt x="49" y="30"/>
                    <a:pt x="51" y="29"/>
                  </a:cubicBezTo>
                  <a:cubicBezTo>
                    <a:pt x="54" y="28"/>
                    <a:pt x="58" y="28"/>
                    <a:pt x="61" y="26"/>
                  </a:cubicBezTo>
                  <a:cubicBezTo>
                    <a:pt x="62" y="26"/>
                    <a:pt x="62" y="24"/>
                    <a:pt x="64" y="24"/>
                  </a:cubicBezTo>
                  <a:cubicBezTo>
                    <a:pt x="65" y="23"/>
                    <a:pt x="67" y="26"/>
                    <a:pt x="68" y="25"/>
                  </a:cubicBezTo>
                  <a:cubicBezTo>
                    <a:pt x="69" y="24"/>
                    <a:pt x="67" y="21"/>
                    <a:pt x="69" y="21"/>
                  </a:cubicBezTo>
                  <a:cubicBezTo>
                    <a:pt x="74" y="19"/>
                    <a:pt x="80" y="20"/>
                    <a:pt x="85" y="21"/>
                  </a:cubicBezTo>
                  <a:cubicBezTo>
                    <a:pt x="86" y="21"/>
                    <a:pt x="86" y="23"/>
                    <a:pt x="87" y="23"/>
                  </a:cubicBezTo>
                  <a:cubicBezTo>
                    <a:pt x="89" y="23"/>
                    <a:pt x="89" y="21"/>
                    <a:pt x="91" y="20"/>
                  </a:cubicBezTo>
                  <a:cubicBezTo>
                    <a:pt x="94" y="19"/>
                    <a:pt x="97" y="19"/>
                    <a:pt x="100" y="19"/>
                  </a:cubicBezTo>
                  <a:cubicBezTo>
                    <a:pt x="103" y="19"/>
                    <a:pt x="106" y="20"/>
                    <a:pt x="109" y="19"/>
                  </a:cubicBezTo>
                  <a:cubicBezTo>
                    <a:pt x="111" y="18"/>
                    <a:pt x="110" y="15"/>
                    <a:pt x="112" y="14"/>
                  </a:cubicBezTo>
                  <a:cubicBezTo>
                    <a:pt x="114" y="13"/>
                    <a:pt x="118" y="13"/>
                    <a:pt x="120" y="12"/>
                  </a:cubicBezTo>
                  <a:cubicBezTo>
                    <a:pt x="121" y="11"/>
                    <a:pt x="120" y="8"/>
                    <a:pt x="121" y="7"/>
                  </a:cubicBezTo>
                  <a:cubicBezTo>
                    <a:pt x="126" y="4"/>
                    <a:pt x="132" y="2"/>
                    <a:pt x="138" y="1"/>
                  </a:cubicBezTo>
                  <a:cubicBezTo>
                    <a:pt x="140" y="0"/>
                    <a:pt x="143" y="3"/>
                    <a:pt x="146" y="4"/>
                  </a:cubicBezTo>
                  <a:cubicBezTo>
                    <a:pt x="147" y="4"/>
                    <a:pt x="149" y="4"/>
                    <a:pt x="151" y="5"/>
                  </a:cubicBezTo>
                  <a:cubicBezTo>
                    <a:pt x="152" y="6"/>
                    <a:pt x="153" y="8"/>
                    <a:pt x="154" y="10"/>
                  </a:cubicBezTo>
                  <a:cubicBezTo>
                    <a:pt x="154" y="11"/>
                    <a:pt x="154" y="12"/>
                    <a:pt x="153" y="1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91" name="Freeform 3152">
              <a:extLst>
                <a:ext uri="{FF2B5EF4-FFF2-40B4-BE49-F238E27FC236}">
                  <a16:creationId xmlns:a16="http://schemas.microsoft.com/office/drawing/2014/main" id="{4C524D22-7519-DD4E-9813-A64981E6EDB6}"/>
                </a:ext>
              </a:extLst>
            </p:cNvPr>
            <p:cNvSpPr>
              <a:spLocks noChangeAspect="1"/>
            </p:cNvSpPr>
            <p:nvPr/>
          </p:nvSpPr>
          <p:spPr bwMode="auto">
            <a:xfrm>
              <a:off x="5481008" y="2458243"/>
              <a:ext cx="109637" cy="106861"/>
            </a:xfrm>
            <a:custGeom>
              <a:avLst/>
              <a:gdLst>
                <a:gd name="T0" fmla="*/ 59 w 66"/>
                <a:gd name="T1" fmla="*/ 7 h 64"/>
                <a:gd name="T2" fmla="*/ 54 w 66"/>
                <a:gd name="T3" fmla="*/ 11 h 64"/>
                <a:gd name="T4" fmla="*/ 55 w 66"/>
                <a:gd name="T5" fmla="*/ 13 h 64"/>
                <a:gd name="T6" fmla="*/ 48 w 66"/>
                <a:gd name="T7" fmla="*/ 13 h 64"/>
                <a:gd name="T8" fmla="*/ 51 w 66"/>
                <a:gd name="T9" fmla="*/ 18 h 64"/>
                <a:gd name="T10" fmla="*/ 51 w 66"/>
                <a:gd name="T11" fmla="*/ 30 h 64"/>
                <a:gd name="T12" fmla="*/ 53 w 66"/>
                <a:gd name="T13" fmla="*/ 48 h 64"/>
                <a:gd name="T14" fmla="*/ 75 w 66"/>
                <a:gd name="T15" fmla="*/ 67 h 64"/>
                <a:gd name="T16" fmla="*/ 79 w 66"/>
                <a:gd name="T17" fmla="*/ 72 h 64"/>
                <a:gd name="T18" fmla="*/ 74 w 66"/>
                <a:gd name="T19" fmla="*/ 75 h 64"/>
                <a:gd name="T20" fmla="*/ 67 w 66"/>
                <a:gd name="T21" fmla="*/ 71 h 64"/>
                <a:gd name="T22" fmla="*/ 65 w 66"/>
                <a:gd name="T23" fmla="*/ 75 h 64"/>
                <a:gd name="T24" fmla="*/ 56 w 66"/>
                <a:gd name="T25" fmla="*/ 75 h 64"/>
                <a:gd name="T26" fmla="*/ 51 w 66"/>
                <a:gd name="T27" fmla="*/ 69 h 64"/>
                <a:gd name="T28" fmla="*/ 48 w 66"/>
                <a:gd name="T29" fmla="*/ 69 h 64"/>
                <a:gd name="T30" fmla="*/ 53 w 66"/>
                <a:gd name="T31" fmla="*/ 75 h 64"/>
                <a:gd name="T32" fmla="*/ 48 w 66"/>
                <a:gd name="T33" fmla="*/ 76 h 64"/>
                <a:gd name="T34" fmla="*/ 43 w 66"/>
                <a:gd name="T35" fmla="*/ 71 h 64"/>
                <a:gd name="T36" fmla="*/ 29 w 66"/>
                <a:gd name="T37" fmla="*/ 71 h 64"/>
                <a:gd name="T38" fmla="*/ 31 w 66"/>
                <a:gd name="T39" fmla="*/ 66 h 64"/>
                <a:gd name="T40" fmla="*/ 30 w 66"/>
                <a:gd name="T41" fmla="*/ 61 h 64"/>
                <a:gd name="T42" fmla="*/ 36 w 66"/>
                <a:gd name="T43" fmla="*/ 59 h 64"/>
                <a:gd name="T44" fmla="*/ 30 w 66"/>
                <a:gd name="T45" fmla="*/ 57 h 64"/>
                <a:gd name="T46" fmla="*/ 25 w 66"/>
                <a:gd name="T47" fmla="*/ 51 h 64"/>
                <a:gd name="T48" fmla="*/ 18 w 66"/>
                <a:gd name="T49" fmla="*/ 52 h 64"/>
                <a:gd name="T50" fmla="*/ 14 w 66"/>
                <a:gd name="T51" fmla="*/ 46 h 64"/>
                <a:gd name="T52" fmla="*/ 10 w 66"/>
                <a:gd name="T53" fmla="*/ 48 h 64"/>
                <a:gd name="T54" fmla="*/ 2 w 66"/>
                <a:gd name="T55" fmla="*/ 47 h 64"/>
                <a:gd name="T56" fmla="*/ 1 w 66"/>
                <a:gd name="T57" fmla="*/ 35 h 64"/>
                <a:gd name="T58" fmla="*/ 7 w 66"/>
                <a:gd name="T59" fmla="*/ 35 h 64"/>
                <a:gd name="T60" fmla="*/ 10 w 66"/>
                <a:gd name="T61" fmla="*/ 37 h 64"/>
                <a:gd name="T62" fmla="*/ 12 w 66"/>
                <a:gd name="T63" fmla="*/ 25 h 64"/>
                <a:gd name="T64" fmla="*/ 13 w 66"/>
                <a:gd name="T65" fmla="*/ 16 h 64"/>
                <a:gd name="T66" fmla="*/ 19 w 66"/>
                <a:gd name="T67" fmla="*/ 6 h 64"/>
                <a:gd name="T68" fmla="*/ 24 w 66"/>
                <a:gd name="T69" fmla="*/ 2 h 64"/>
                <a:gd name="T70" fmla="*/ 36 w 66"/>
                <a:gd name="T71" fmla="*/ 0 h 64"/>
                <a:gd name="T72" fmla="*/ 47 w 66"/>
                <a:gd name="T73" fmla="*/ 2 h 64"/>
                <a:gd name="T74" fmla="*/ 59 w 66"/>
                <a:gd name="T75" fmla="*/ 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4"/>
                <a:gd name="T116" fmla="*/ 66 w 6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4">
                  <a:moveTo>
                    <a:pt x="49" y="6"/>
                  </a:moveTo>
                  <a:cubicBezTo>
                    <a:pt x="50" y="7"/>
                    <a:pt x="46" y="7"/>
                    <a:pt x="45" y="9"/>
                  </a:cubicBezTo>
                  <a:cubicBezTo>
                    <a:pt x="45" y="9"/>
                    <a:pt x="46" y="11"/>
                    <a:pt x="46" y="11"/>
                  </a:cubicBezTo>
                  <a:cubicBezTo>
                    <a:pt x="44" y="12"/>
                    <a:pt x="41" y="9"/>
                    <a:pt x="40" y="11"/>
                  </a:cubicBezTo>
                  <a:cubicBezTo>
                    <a:pt x="39" y="12"/>
                    <a:pt x="43" y="13"/>
                    <a:pt x="43" y="15"/>
                  </a:cubicBezTo>
                  <a:cubicBezTo>
                    <a:pt x="44" y="18"/>
                    <a:pt x="42" y="22"/>
                    <a:pt x="43" y="25"/>
                  </a:cubicBezTo>
                  <a:cubicBezTo>
                    <a:pt x="43" y="30"/>
                    <a:pt x="41" y="36"/>
                    <a:pt x="44" y="40"/>
                  </a:cubicBezTo>
                  <a:cubicBezTo>
                    <a:pt x="49" y="47"/>
                    <a:pt x="57" y="51"/>
                    <a:pt x="63" y="56"/>
                  </a:cubicBezTo>
                  <a:cubicBezTo>
                    <a:pt x="64" y="57"/>
                    <a:pt x="66" y="58"/>
                    <a:pt x="66" y="60"/>
                  </a:cubicBezTo>
                  <a:cubicBezTo>
                    <a:pt x="66" y="62"/>
                    <a:pt x="64" y="63"/>
                    <a:pt x="62" y="62"/>
                  </a:cubicBezTo>
                  <a:cubicBezTo>
                    <a:pt x="60" y="62"/>
                    <a:pt x="58" y="59"/>
                    <a:pt x="56" y="59"/>
                  </a:cubicBezTo>
                  <a:cubicBezTo>
                    <a:pt x="55" y="59"/>
                    <a:pt x="55" y="62"/>
                    <a:pt x="54" y="62"/>
                  </a:cubicBezTo>
                  <a:cubicBezTo>
                    <a:pt x="52" y="63"/>
                    <a:pt x="49" y="63"/>
                    <a:pt x="47" y="62"/>
                  </a:cubicBezTo>
                  <a:cubicBezTo>
                    <a:pt x="46" y="61"/>
                    <a:pt x="45" y="58"/>
                    <a:pt x="43" y="57"/>
                  </a:cubicBezTo>
                  <a:cubicBezTo>
                    <a:pt x="42" y="56"/>
                    <a:pt x="40" y="56"/>
                    <a:pt x="40" y="57"/>
                  </a:cubicBezTo>
                  <a:cubicBezTo>
                    <a:pt x="40" y="59"/>
                    <a:pt x="44" y="60"/>
                    <a:pt x="44" y="62"/>
                  </a:cubicBezTo>
                  <a:cubicBezTo>
                    <a:pt x="44" y="64"/>
                    <a:pt x="41" y="64"/>
                    <a:pt x="40" y="63"/>
                  </a:cubicBezTo>
                  <a:cubicBezTo>
                    <a:pt x="38" y="63"/>
                    <a:pt x="38" y="59"/>
                    <a:pt x="36" y="59"/>
                  </a:cubicBezTo>
                  <a:cubicBezTo>
                    <a:pt x="32" y="57"/>
                    <a:pt x="28" y="60"/>
                    <a:pt x="24" y="59"/>
                  </a:cubicBezTo>
                  <a:cubicBezTo>
                    <a:pt x="23" y="58"/>
                    <a:pt x="26" y="56"/>
                    <a:pt x="26" y="55"/>
                  </a:cubicBezTo>
                  <a:cubicBezTo>
                    <a:pt x="26" y="54"/>
                    <a:pt x="24" y="52"/>
                    <a:pt x="25" y="51"/>
                  </a:cubicBezTo>
                  <a:cubicBezTo>
                    <a:pt x="26" y="49"/>
                    <a:pt x="30" y="51"/>
                    <a:pt x="30" y="49"/>
                  </a:cubicBezTo>
                  <a:cubicBezTo>
                    <a:pt x="30" y="47"/>
                    <a:pt x="26" y="48"/>
                    <a:pt x="25" y="47"/>
                  </a:cubicBezTo>
                  <a:cubicBezTo>
                    <a:pt x="24" y="45"/>
                    <a:pt x="23" y="42"/>
                    <a:pt x="21" y="42"/>
                  </a:cubicBezTo>
                  <a:cubicBezTo>
                    <a:pt x="20" y="41"/>
                    <a:pt x="17" y="43"/>
                    <a:pt x="15" y="43"/>
                  </a:cubicBezTo>
                  <a:cubicBezTo>
                    <a:pt x="14" y="42"/>
                    <a:pt x="14" y="39"/>
                    <a:pt x="12" y="38"/>
                  </a:cubicBezTo>
                  <a:cubicBezTo>
                    <a:pt x="11" y="38"/>
                    <a:pt x="9" y="39"/>
                    <a:pt x="8" y="40"/>
                  </a:cubicBezTo>
                  <a:cubicBezTo>
                    <a:pt x="6" y="40"/>
                    <a:pt x="3" y="41"/>
                    <a:pt x="2" y="39"/>
                  </a:cubicBezTo>
                  <a:cubicBezTo>
                    <a:pt x="0" y="36"/>
                    <a:pt x="0" y="32"/>
                    <a:pt x="1" y="29"/>
                  </a:cubicBezTo>
                  <a:cubicBezTo>
                    <a:pt x="2" y="27"/>
                    <a:pt x="5" y="28"/>
                    <a:pt x="6" y="29"/>
                  </a:cubicBezTo>
                  <a:cubicBezTo>
                    <a:pt x="7" y="29"/>
                    <a:pt x="7" y="32"/>
                    <a:pt x="8" y="31"/>
                  </a:cubicBezTo>
                  <a:cubicBezTo>
                    <a:pt x="9" y="28"/>
                    <a:pt x="9" y="24"/>
                    <a:pt x="10" y="21"/>
                  </a:cubicBezTo>
                  <a:cubicBezTo>
                    <a:pt x="10" y="19"/>
                    <a:pt x="10" y="16"/>
                    <a:pt x="11" y="13"/>
                  </a:cubicBezTo>
                  <a:cubicBezTo>
                    <a:pt x="12" y="10"/>
                    <a:pt x="14" y="8"/>
                    <a:pt x="16" y="5"/>
                  </a:cubicBezTo>
                  <a:cubicBezTo>
                    <a:pt x="17" y="4"/>
                    <a:pt x="18" y="2"/>
                    <a:pt x="20" y="2"/>
                  </a:cubicBezTo>
                  <a:cubicBezTo>
                    <a:pt x="23" y="1"/>
                    <a:pt x="26" y="0"/>
                    <a:pt x="30" y="0"/>
                  </a:cubicBezTo>
                  <a:cubicBezTo>
                    <a:pt x="33" y="0"/>
                    <a:pt x="36" y="1"/>
                    <a:pt x="39" y="2"/>
                  </a:cubicBezTo>
                  <a:cubicBezTo>
                    <a:pt x="43" y="3"/>
                    <a:pt x="47" y="3"/>
                    <a:pt x="49"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92" name="Freeform 3153">
              <a:extLst>
                <a:ext uri="{FF2B5EF4-FFF2-40B4-BE49-F238E27FC236}">
                  <a16:creationId xmlns:a16="http://schemas.microsoft.com/office/drawing/2014/main" id="{CADC1BFF-F4D9-5E44-BE8E-A82D3FAB4227}"/>
                </a:ext>
              </a:extLst>
            </p:cNvPr>
            <p:cNvSpPr>
              <a:spLocks noChangeAspect="1"/>
            </p:cNvSpPr>
            <p:nvPr/>
          </p:nvSpPr>
          <p:spPr bwMode="auto">
            <a:xfrm>
              <a:off x="5497660" y="2531795"/>
              <a:ext cx="15266" cy="18042"/>
            </a:xfrm>
            <a:custGeom>
              <a:avLst/>
              <a:gdLst>
                <a:gd name="T0" fmla="*/ 2 w 9"/>
                <a:gd name="T1" fmla="*/ 1 h 11"/>
                <a:gd name="T2" fmla="*/ 1 w 9"/>
                <a:gd name="T3" fmla="*/ 2 h 11"/>
                <a:gd name="T4" fmla="*/ 10 w 9"/>
                <a:gd name="T5" fmla="*/ 12 h 11"/>
                <a:gd name="T6" fmla="*/ 11 w 9"/>
                <a:gd name="T7" fmla="*/ 8 h 11"/>
                <a:gd name="T8" fmla="*/ 7 w 9"/>
                <a:gd name="T9" fmla="*/ 4 h 11"/>
                <a:gd name="T10" fmla="*/ 2 w 9"/>
                <a:gd name="T11" fmla="*/ 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2" y="1"/>
                  </a:moveTo>
                  <a:cubicBezTo>
                    <a:pt x="1" y="0"/>
                    <a:pt x="0" y="2"/>
                    <a:pt x="1" y="2"/>
                  </a:cubicBezTo>
                  <a:cubicBezTo>
                    <a:pt x="3" y="5"/>
                    <a:pt x="5" y="8"/>
                    <a:pt x="8" y="10"/>
                  </a:cubicBezTo>
                  <a:cubicBezTo>
                    <a:pt x="9" y="11"/>
                    <a:pt x="9" y="8"/>
                    <a:pt x="9" y="7"/>
                  </a:cubicBezTo>
                  <a:cubicBezTo>
                    <a:pt x="8" y="6"/>
                    <a:pt x="7" y="4"/>
                    <a:pt x="6" y="3"/>
                  </a:cubicBezTo>
                  <a:cubicBezTo>
                    <a:pt x="5" y="2"/>
                    <a:pt x="3"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93" name="Freeform 3154">
              <a:extLst>
                <a:ext uri="{FF2B5EF4-FFF2-40B4-BE49-F238E27FC236}">
                  <a16:creationId xmlns:a16="http://schemas.microsoft.com/office/drawing/2014/main" id="{09A874A1-0A7C-924D-A245-AD9C89A9BEBA}"/>
                </a:ext>
              </a:extLst>
            </p:cNvPr>
            <p:cNvSpPr>
              <a:spLocks noChangeAspect="1"/>
            </p:cNvSpPr>
            <p:nvPr/>
          </p:nvSpPr>
          <p:spPr bwMode="auto">
            <a:xfrm>
              <a:off x="1724236" y="2898175"/>
              <a:ext cx="13878" cy="11102"/>
            </a:xfrm>
            <a:custGeom>
              <a:avLst/>
              <a:gdLst>
                <a:gd name="T0" fmla="*/ 6 w 8"/>
                <a:gd name="T1" fmla="*/ 6 h 7"/>
                <a:gd name="T2" fmla="*/ 1 w 8"/>
                <a:gd name="T3" fmla="*/ 7 h 7"/>
                <a:gd name="T4" fmla="*/ 3 w 8"/>
                <a:gd name="T5" fmla="*/ 3 h 7"/>
                <a:gd name="T6" fmla="*/ 9 w 8"/>
                <a:gd name="T7" fmla="*/ 1 h 7"/>
                <a:gd name="T8" fmla="*/ 6 w 8"/>
                <a:gd name="T9" fmla="*/ 6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5"/>
                  </a:moveTo>
                  <a:cubicBezTo>
                    <a:pt x="4" y="6"/>
                    <a:pt x="2" y="7"/>
                    <a:pt x="1" y="6"/>
                  </a:cubicBezTo>
                  <a:cubicBezTo>
                    <a:pt x="0" y="5"/>
                    <a:pt x="1" y="4"/>
                    <a:pt x="2" y="3"/>
                  </a:cubicBezTo>
                  <a:cubicBezTo>
                    <a:pt x="4" y="2"/>
                    <a:pt x="6" y="0"/>
                    <a:pt x="7" y="1"/>
                  </a:cubicBezTo>
                  <a:cubicBezTo>
                    <a:pt x="8" y="2"/>
                    <a:pt x="6" y="4"/>
                    <a:pt x="5"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94" name="Freeform 3155">
              <a:extLst>
                <a:ext uri="{FF2B5EF4-FFF2-40B4-BE49-F238E27FC236}">
                  <a16:creationId xmlns:a16="http://schemas.microsoft.com/office/drawing/2014/main" id="{521AC0B7-C349-4645-9678-629AD98A995B}"/>
                </a:ext>
              </a:extLst>
            </p:cNvPr>
            <p:cNvSpPr>
              <a:spLocks noChangeAspect="1"/>
            </p:cNvSpPr>
            <p:nvPr/>
          </p:nvSpPr>
          <p:spPr bwMode="auto">
            <a:xfrm>
              <a:off x="4223662" y="2279217"/>
              <a:ext cx="8327" cy="12491"/>
            </a:xfrm>
            <a:custGeom>
              <a:avLst/>
              <a:gdLst>
                <a:gd name="T0" fmla="*/ 4 w 5"/>
                <a:gd name="T1" fmla="*/ 6 h 7"/>
                <a:gd name="T2" fmla="*/ 1 w 5"/>
                <a:gd name="T3" fmla="*/ 9 h 7"/>
                <a:gd name="T4" fmla="*/ 1 w 5"/>
                <a:gd name="T5" fmla="*/ 4 h 7"/>
                <a:gd name="T6" fmla="*/ 5 w 5"/>
                <a:gd name="T7" fmla="*/ 1 h 7"/>
                <a:gd name="T8" fmla="*/ 4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5"/>
                  </a:moveTo>
                  <a:cubicBezTo>
                    <a:pt x="3" y="6"/>
                    <a:pt x="1" y="7"/>
                    <a:pt x="1" y="7"/>
                  </a:cubicBezTo>
                  <a:cubicBezTo>
                    <a:pt x="0" y="6"/>
                    <a:pt x="0" y="4"/>
                    <a:pt x="1" y="3"/>
                  </a:cubicBezTo>
                  <a:cubicBezTo>
                    <a:pt x="2" y="2"/>
                    <a:pt x="3" y="0"/>
                    <a:pt x="4" y="1"/>
                  </a:cubicBezTo>
                  <a:cubicBezTo>
                    <a:pt x="5" y="2"/>
                    <a:pt x="4" y="4"/>
                    <a:pt x="3"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95" name="Freeform 3156">
              <a:extLst>
                <a:ext uri="{FF2B5EF4-FFF2-40B4-BE49-F238E27FC236}">
                  <a16:creationId xmlns:a16="http://schemas.microsoft.com/office/drawing/2014/main" id="{570FADB7-49C8-7D4A-A93C-351C4E1736E8}"/>
                </a:ext>
              </a:extLst>
            </p:cNvPr>
            <p:cNvSpPr>
              <a:spLocks noChangeAspect="1"/>
            </p:cNvSpPr>
            <p:nvPr/>
          </p:nvSpPr>
          <p:spPr bwMode="auto">
            <a:xfrm>
              <a:off x="4177863" y="2101581"/>
              <a:ext cx="16654" cy="15266"/>
            </a:xfrm>
            <a:custGeom>
              <a:avLst/>
              <a:gdLst>
                <a:gd name="T0" fmla="*/ 8 w 10"/>
                <a:gd name="T1" fmla="*/ 5 h 9"/>
                <a:gd name="T2" fmla="*/ 12 w 10"/>
                <a:gd name="T3" fmla="*/ 11 h 9"/>
                <a:gd name="T4" fmla="*/ 5 w 10"/>
                <a:gd name="T5" fmla="*/ 7 h 9"/>
                <a:gd name="T6" fmla="*/ 1 w 10"/>
                <a:gd name="T7" fmla="*/ 0 h 9"/>
                <a:gd name="T8" fmla="*/ 8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7" y="4"/>
                  </a:moveTo>
                  <a:cubicBezTo>
                    <a:pt x="8" y="5"/>
                    <a:pt x="10" y="8"/>
                    <a:pt x="10" y="9"/>
                  </a:cubicBezTo>
                  <a:cubicBezTo>
                    <a:pt x="9" y="9"/>
                    <a:pt x="5" y="7"/>
                    <a:pt x="4" y="6"/>
                  </a:cubicBezTo>
                  <a:cubicBezTo>
                    <a:pt x="2" y="4"/>
                    <a:pt x="0" y="0"/>
                    <a:pt x="1" y="0"/>
                  </a:cubicBezTo>
                  <a:cubicBezTo>
                    <a:pt x="2" y="0"/>
                    <a:pt x="5" y="3"/>
                    <a:pt x="7"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96" name="Freeform 3157">
              <a:extLst>
                <a:ext uri="{FF2B5EF4-FFF2-40B4-BE49-F238E27FC236}">
                  <a16:creationId xmlns:a16="http://schemas.microsoft.com/office/drawing/2014/main" id="{505371D4-D594-154D-9009-DEF1324D5761}"/>
                </a:ext>
              </a:extLst>
            </p:cNvPr>
            <p:cNvSpPr>
              <a:spLocks noChangeAspect="1"/>
            </p:cNvSpPr>
            <p:nvPr/>
          </p:nvSpPr>
          <p:spPr bwMode="auto">
            <a:xfrm>
              <a:off x="3010726" y="4045884"/>
              <a:ext cx="8327" cy="5551"/>
            </a:xfrm>
            <a:custGeom>
              <a:avLst/>
              <a:gdLst>
                <a:gd name="T0" fmla="*/ 5 w 5"/>
                <a:gd name="T1" fmla="*/ 2 h 4"/>
                <a:gd name="T2" fmla="*/ 6 w 5"/>
                <a:gd name="T3" fmla="*/ 4 h 4"/>
                <a:gd name="T4" fmla="*/ 2 w 5"/>
                <a:gd name="T5" fmla="*/ 3 h 4"/>
                <a:gd name="T6" fmla="*/ 1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5" y="4"/>
                  </a:cubicBezTo>
                  <a:cubicBezTo>
                    <a:pt x="4" y="4"/>
                    <a:pt x="3" y="3"/>
                    <a:pt x="2" y="3"/>
                  </a:cubicBezTo>
                  <a:cubicBezTo>
                    <a:pt x="1" y="2"/>
                    <a:pt x="0" y="1"/>
                    <a:pt x="1" y="0"/>
                  </a:cubicBezTo>
                  <a:cubicBezTo>
                    <a:pt x="2" y="0"/>
                    <a:pt x="3"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97" name="Freeform 3158">
              <a:extLst>
                <a:ext uri="{FF2B5EF4-FFF2-40B4-BE49-F238E27FC236}">
                  <a16:creationId xmlns:a16="http://schemas.microsoft.com/office/drawing/2014/main" id="{146B1F56-E922-2142-BAE1-E32018DFA76B}"/>
                </a:ext>
              </a:extLst>
            </p:cNvPr>
            <p:cNvSpPr>
              <a:spLocks noChangeAspect="1"/>
            </p:cNvSpPr>
            <p:nvPr/>
          </p:nvSpPr>
          <p:spPr bwMode="auto">
            <a:xfrm>
              <a:off x="6197111" y="2352771"/>
              <a:ext cx="5551" cy="11102"/>
            </a:xfrm>
            <a:custGeom>
              <a:avLst/>
              <a:gdLst>
                <a:gd name="T0" fmla="*/ 3 w 3"/>
                <a:gd name="T1" fmla="*/ 5 h 7"/>
                <a:gd name="T2" fmla="*/ 1 w 3"/>
                <a:gd name="T3" fmla="*/ 8 h 7"/>
                <a:gd name="T4" fmla="*/ 0 w 3"/>
                <a:gd name="T5" fmla="*/ 5 h 7"/>
                <a:gd name="T6" fmla="*/ 1 w 3"/>
                <a:gd name="T7" fmla="*/ 1 h 7"/>
                <a:gd name="T8" fmla="*/ 3 w 3"/>
                <a:gd name="T9" fmla="*/ 5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4"/>
                  </a:moveTo>
                  <a:cubicBezTo>
                    <a:pt x="2" y="5"/>
                    <a:pt x="2" y="7"/>
                    <a:pt x="1" y="7"/>
                  </a:cubicBezTo>
                  <a:cubicBezTo>
                    <a:pt x="0" y="6"/>
                    <a:pt x="0" y="5"/>
                    <a:pt x="0" y="4"/>
                  </a:cubicBezTo>
                  <a:cubicBezTo>
                    <a:pt x="0" y="3"/>
                    <a:pt x="0" y="0"/>
                    <a:pt x="1" y="1"/>
                  </a:cubicBezTo>
                  <a:cubicBezTo>
                    <a:pt x="3" y="1"/>
                    <a:pt x="2" y="3"/>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98" name="Freeform 3159">
              <a:extLst>
                <a:ext uri="{FF2B5EF4-FFF2-40B4-BE49-F238E27FC236}">
                  <a16:creationId xmlns:a16="http://schemas.microsoft.com/office/drawing/2014/main" id="{0828F72C-F7F2-6048-A1CA-8C5453FADCB9}"/>
                </a:ext>
              </a:extLst>
            </p:cNvPr>
            <p:cNvSpPr>
              <a:spLocks noChangeAspect="1"/>
            </p:cNvSpPr>
            <p:nvPr/>
          </p:nvSpPr>
          <p:spPr bwMode="auto">
            <a:xfrm>
              <a:off x="5905673" y="2449917"/>
              <a:ext cx="8327" cy="4164"/>
            </a:xfrm>
            <a:custGeom>
              <a:avLst/>
              <a:gdLst>
                <a:gd name="T0" fmla="*/ 2 w 5"/>
                <a:gd name="T1" fmla="*/ 3 h 3"/>
                <a:gd name="T2" fmla="*/ 1 w 5"/>
                <a:gd name="T3" fmla="*/ 3 h 3"/>
                <a:gd name="T4" fmla="*/ 2 w 5"/>
                <a:gd name="T5" fmla="*/ 1 h 3"/>
                <a:gd name="T6" fmla="*/ 6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1" y="3"/>
                    <a:pt x="1" y="3"/>
                  </a:cubicBezTo>
                  <a:cubicBezTo>
                    <a:pt x="0" y="2"/>
                    <a:pt x="1" y="1"/>
                    <a:pt x="2" y="1"/>
                  </a:cubicBezTo>
                  <a:cubicBezTo>
                    <a:pt x="3" y="1"/>
                    <a:pt x="5" y="0"/>
                    <a:pt x="5" y="1"/>
                  </a:cubicBezTo>
                  <a:cubicBezTo>
                    <a:pt x="5" y="2"/>
                    <a:pt x="3"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699" name="Freeform 3160">
              <a:extLst>
                <a:ext uri="{FF2B5EF4-FFF2-40B4-BE49-F238E27FC236}">
                  <a16:creationId xmlns:a16="http://schemas.microsoft.com/office/drawing/2014/main" id="{8B4CA2B3-AE3E-A04A-A764-5D7A9D948168}"/>
                </a:ext>
              </a:extLst>
            </p:cNvPr>
            <p:cNvSpPr>
              <a:spLocks noChangeAspect="1"/>
            </p:cNvSpPr>
            <p:nvPr/>
          </p:nvSpPr>
          <p:spPr bwMode="auto">
            <a:xfrm>
              <a:off x="7074199" y="4387282"/>
              <a:ext cx="5551" cy="5551"/>
            </a:xfrm>
            <a:custGeom>
              <a:avLst/>
              <a:gdLst>
                <a:gd name="T0" fmla="*/ 2 w 4"/>
                <a:gd name="T1" fmla="*/ 3 h 4"/>
                <a:gd name="T2" fmla="*/ 0 w 4"/>
                <a:gd name="T3" fmla="*/ 3 h 4"/>
                <a:gd name="T4" fmla="*/ 1 w 4"/>
                <a:gd name="T5" fmla="*/ 1 h 4"/>
                <a:gd name="T6" fmla="*/ 3 w 4"/>
                <a:gd name="T7" fmla="*/ 0 h 4"/>
                <a:gd name="T8" fmla="*/ 2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0" y="2"/>
                    <a:pt x="1" y="1"/>
                  </a:cubicBezTo>
                  <a:cubicBezTo>
                    <a:pt x="2" y="1"/>
                    <a:pt x="3" y="0"/>
                    <a:pt x="3" y="0"/>
                  </a:cubicBezTo>
                  <a:cubicBezTo>
                    <a:pt x="4"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00" name="Freeform 3161">
              <a:extLst>
                <a:ext uri="{FF2B5EF4-FFF2-40B4-BE49-F238E27FC236}">
                  <a16:creationId xmlns:a16="http://schemas.microsoft.com/office/drawing/2014/main" id="{B2E2E6BA-B9D9-9C47-946F-C56623935BBD}"/>
                </a:ext>
              </a:extLst>
            </p:cNvPr>
            <p:cNvSpPr>
              <a:spLocks noChangeAspect="1"/>
            </p:cNvSpPr>
            <p:nvPr/>
          </p:nvSpPr>
          <p:spPr bwMode="auto">
            <a:xfrm>
              <a:off x="2189149" y="3780816"/>
              <a:ext cx="9715" cy="9715"/>
            </a:xfrm>
            <a:custGeom>
              <a:avLst/>
              <a:gdLst>
                <a:gd name="T0" fmla="*/ 5 w 6"/>
                <a:gd name="T1" fmla="*/ 4 h 6"/>
                <a:gd name="T2" fmla="*/ 6 w 6"/>
                <a:gd name="T3" fmla="*/ 7 h 6"/>
                <a:gd name="T4" fmla="*/ 2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4"/>
                  </a:cubicBezTo>
                  <a:cubicBezTo>
                    <a:pt x="2" y="2"/>
                    <a:pt x="0" y="0"/>
                    <a:pt x="1" y="0"/>
                  </a:cubicBezTo>
                  <a:cubicBezTo>
                    <a:pt x="2" y="0"/>
                    <a:pt x="3" y="2"/>
                    <a:pt x="4"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01" name="Freeform 3162">
              <a:extLst>
                <a:ext uri="{FF2B5EF4-FFF2-40B4-BE49-F238E27FC236}">
                  <a16:creationId xmlns:a16="http://schemas.microsoft.com/office/drawing/2014/main" id="{66A838C0-28F0-7344-BF8A-288C64207F01}"/>
                </a:ext>
              </a:extLst>
            </p:cNvPr>
            <p:cNvSpPr>
              <a:spLocks noChangeAspect="1"/>
            </p:cNvSpPr>
            <p:nvPr/>
          </p:nvSpPr>
          <p:spPr bwMode="auto">
            <a:xfrm>
              <a:off x="2154453" y="3807184"/>
              <a:ext cx="1388" cy="8327"/>
            </a:xfrm>
            <a:custGeom>
              <a:avLst/>
              <a:gdLst>
                <a:gd name="T0" fmla="*/ 1 w 1"/>
                <a:gd name="T1" fmla="*/ 4 h 5"/>
                <a:gd name="T2" fmla="*/ 1 w 1"/>
                <a:gd name="T3" fmla="*/ 6 h 5"/>
                <a:gd name="T4" fmla="*/ 0 w 1"/>
                <a:gd name="T5" fmla="*/ 4 h 5"/>
                <a:gd name="T6" fmla="*/ 1 w 1"/>
                <a:gd name="T7" fmla="*/ 1 h 5"/>
                <a:gd name="T8" fmla="*/ 1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1" y="5"/>
                  </a:cubicBezTo>
                  <a:cubicBezTo>
                    <a:pt x="0" y="5"/>
                    <a:pt x="0" y="4"/>
                    <a:pt x="0" y="3"/>
                  </a:cubicBezTo>
                  <a:cubicBezTo>
                    <a:pt x="0" y="2"/>
                    <a:pt x="0" y="0"/>
                    <a:pt x="1" y="1"/>
                  </a:cubicBezTo>
                  <a:cubicBezTo>
                    <a:pt x="1" y="1"/>
                    <a:pt x="1"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02" name="Freeform 3163">
              <a:extLst>
                <a:ext uri="{FF2B5EF4-FFF2-40B4-BE49-F238E27FC236}">
                  <a16:creationId xmlns:a16="http://schemas.microsoft.com/office/drawing/2014/main" id="{E37AE51C-6743-EA44-BBC4-7E17616083EC}"/>
                </a:ext>
              </a:extLst>
            </p:cNvPr>
            <p:cNvSpPr>
              <a:spLocks noChangeAspect="1"/>
            </p:cNvSpPr>
            <p:nvPr/>
          </p:nvSpPr>
          <p:spPr bwMode="auto">
            <a:xfrm>
              <a:off x="2090614" y="3790531"/>
              <a:ext cx="2776" cy="8327"/>
            </a:xfrm>
            <a:custGeom>
              <a:avLst/>
              <a:gdLst>
                <a:gd name="T0" fmla="*/ 2 w 1"/>
                <a:gd name="T1" fmla="*/ 4 h 5"/>
                <a:gd name="T2" fmla="*/ 0 w 1"/>
                <a:gd name="T3" fmla="*/ 6 h 5"/>
                <a:gd name="T4" fmla="*/ 0 w 1"/>
                <a:gd name="T5" fmla="*/ 4 h 5"/>
                <a:gd name="T6" fmla="*/ 2 w 1"/>
                <a:gd name="T7" fmla="*/ 0 h 5"/>
                <a:gd name="T8" fmla="*/ 2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1"/>
                    <a:pt x="1"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03" name="Freeform 3164">
              <a:extLst>
                <a:ext uri="{FF2B5EF4-FFF2-40B4-BE49-F238E27FC236}">
                  <a16:creationId xmlns:a16="http://schemas.microsoft.com/office/drawing/2014/main" id="{1611EA33-7487-CA44-938A-CE1C74310C0D}"/>
                </a:ext>
              </a:extLst>
            </p:cNvPr>
            <p:cNvSpPr>
              <a:spLocks noChangeAspect="1"/>
            </p:cNvSpPr>
            <p:nvPr/>
          </p:nvSpPr>
          <p:spPr bwMode="auto">
            <a:xfrm>
              <a:off x="2094778" y="3707263"/>
              <a:ext cx="6939" cy="8327"/>
            </a:xfrm>
            <a:custGeom>
              <a:avLst/>
              <a:gdLst>
                <a:gd name="T0" fmla="*/ 3 w 4"/>
                <a:gd name="T1" fmla="*/ 4 h 5"/>
                <a:gd name="T2" fmla="*/ 0 w 4"/>
                <a:gd name="T3" fmla="*/ 5 h 5"/>
                <a:gd name="T4" fmla="*/ 1 w 4"/>
                <a:gd name="T5" fmla="*/ 2 h 5"/>
                <a:gd name="T6" fmla="*/ 4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1" y="4"/>
                    <a:pt x="0" y="5"/>
                    <a:pt x="0" y="4"/>
                  </a:cubicBezTo>
                  <a:cubicBezTo>
                    <a:pt x="0" y="4"/>
                    <a:pt x="0" y="3"/>
                    <a:pt x="1" y="2"/>
                  </a:cubicBezTo>
                  <a:cubicBezTo>
                    <a:pt x="1" y="2"/>
                    <a:pt x="3" y="0"/>
                    <a:pt x="3" y="1"/>
                  </a:cubicBezTo>
                  <a:cubicBezTo>
                    <a:pt x="4" y="2"/>
                    <a:pt x="2"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04" name="Freeform 3165">
              <a:extLst>
                <a:ext uri="{FF2B5EF4-FFF2-40B4-BE49-F238E27FC236}">
                  <a16:creationId xmlns:a16="http://schemas.microsoft.com/office/drawing/2014/main" id="{CAA80206-20A0-D74F-BAA2-EE7EF71C03FF}"/>
                </a:ext>
              </a:extLst>
            </p:cNvPr>
            <p:cNvSpPr>
              <a:spLocks noChangeAspect="1"/>
            </p:cNvSpPr>
            <p:nvPr/>
          </p:nvSpPr>
          <p:spPr bwMode="auto">
            <a:xfrm>
              <a:off x="1257936" y="3991761"/>
              <a:ext cx="8327" cy="4164"/>
            </a:xfrm>
            <a:custGeom>
              <a:avLst/>
              <a:gdLst>
                <a:gd name="T0" fmla="*/ 2 w 5"/>
                <a:gd name="T1" fmla="*/ 3 h 2"/>
                <a:gd name="T2" fmla="*/ 1 w 5"/>
                <a:gd name="T3" fmla="*/ 2 h 2"/>
                <a:gd name="T4" fmla="*/ 4 w 5"/>
                <a:gd name="T5" fmla="*/ 0 h 2"/>
                <a:gd name="T6" fmla="*/ 6 w 5"/>
                <a:gd name="T7" fmla="*/ 2 h 2"/>
                <a:gd name="T8" fmla="*/ 2 w 5"/>
                <a:gd name="T9" fmla="*/ 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1"/>
                    <a:pt x="1" y="1"/>
                  </a:cubicBezTo>
                  <a:cubicBezTo>
                    <a:pt x="1" y="0"/>
                    <a:pt x="2" y="0"/>
                    <a:pt x="3" y="0"/>
                  </a:cubicBezTo>
                  <a:cubicBezTo>
                    <a:pt x="4" y="0"/>
                    <a:pt x="5" y="0"/>
                    <a:pt x="5" y="1"/>
                  </a:cubicBezTo>
                  <a:cubicBezTo>
                    <a:pt x="5" y="2"/>
                    <a:pt x="3"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05" name="Freeform 3166">
              <a:extLst>
                <a:ext uri="{FF2B5EF4-FFF2-40B4-BE49-F238E27FC236}">
                  <a16:creationId xmlns:a16="http://schemas.microsoft.com/office/drawing/2014/main" id="{917DB99B-72C7-0145-A337-383C2E946BA1}"/>
                </a:ext>
              </a:extLst>
            </p:cNvPr>
            <p:cNvSpPr>
              <a:spLocks noChangeAspect="1"/>
            </p:cNvSpPr>
            <p:nvPr/>
          </p:nvSpPr>
          <p:spPr bwMode="auto">
            <a:xfrm>
              <a:off x="1428635" y="2956463"/>
              <a:ext cx="12491" cy="9715"/>
            </a:xfrm>
            <a:custGeom>
              <a:avLst/>
              <a:gdLst>
                <a:gd name="T0" fmla="*/ 3 w 8"/>
                <a:gd name="T1" fmla="*/ 5 h 6"/>
                <a:gd name="T2" fmla="*/ 0 w 8"/>
                <a:gd name="T3" fmla="*/ 6 h 6"/>
                <a:gd name="T4" fmla="*/ 3 w 8"/>
                <a:gd name="T5" fmla="*/ 4 h 6"/>
                <a:gd name="T6" fmla="*/ 9 w 8"/>
                <a:gd name="T7" fmla="*/ 1 h 6"/>
                <a:gd name="T8" fmla="*/ 3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4"/>
                  </a:moveTo>
                  <a:cubicBezTo>
                    <a:pt x="3" y="5"/>
                    <a:pt x="1" y="6"/>
                    <a:pt x="0" y="5"/>
                  </a:cubicBezTo>
                  <a:cubicBezTo>
                    <a:pt x="0" y="5"/>
                    <a:pt x="2" y="3"/>
                    <a:pt x="3" y="3"/>
                  </a:cubicBezTo>
                  <a:cubicBezTo>
                    <a:pt x="4" y="2"/>
                    <a:pt x="7" y="0"/>
                    <a:pt x="8" y="1"/>
                  </a:cubicBezTo>
                  <a:cubicBezTo>
                    <a:pt x="8" y="2"/>
                    <a:pt x="4" y="4"/>
                    <a:pt x="3"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06" name="Freeform 3168">
              <a:extLst>
                <a:ext uri="{FF2B5EF4-FFF2-40B4-BE49-F238E27FC236}">
                  <a16:creationId xmlns:a16="http://schemas.microsoft.com/office/drawing/2014/main" id="{21E8C992-D91A-704E-A51F-F7B1BA2B9ED0}"/>
                </a:ext>
              </a:extLst>
            </p:cNvPr>
            <p:cNvSpPr>
              <a:spLocks noChangeAspect="1"/>
            </p:cNvSpPr>
            <p:nvPr/>
          </p:nvSpPr>
          <p:spPr bwMode="auto">
            <a:xfrm>
              <a:off x="1114993" y="3152142"/>
              <a:ext cx="18042" cy="5551"/>
            </a:xfrm>
            <a:custGeom>
              <a:avLst/>
              <a:gdLst>
                <a:gd name="T0" fmla="*/ 5 w 11"/>
                <a:gd name="T1" fmla="*/ 4 h 3"/>
                <a:gd name="T2" fmla="*/ 1 w 11"/>
                <a:gd name="T3" fmla="*/ 4 h 3"/>
                <a:gd name="T4" fmla="*/ 6 w 11"/>
                <a:gd name="T5" fmla="*/ 1 h 3"/>
                <a:gd name="T6" fmla="*/ 13 w 11"/>
                <a:gd name="T7" fmla="*/ 1 h 3"/>
                <a:gd name="T8" fmla="*/ 5 w 11"/>
                <a:gd name="T9" fmla="*/ 4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4" y="3"/>
                  </a:moveTo>
                  <a:cubicBezTo>
                    <a:pt x="3" y="3"/>
                    <a:pt x="0" y="3"/>
                    <a:pt x="1" y="3"/>
                  </a:cubicBezTo>
                  <a:cubicBezTo>
                    <a:pt x="1" y="2"/>
                    <a:pt x="3" y="2"/>
                    <a:pt x="5" y="1"/>
                  </a:cubicBezTo>
                  <a:cubicBezTo>
                    <a:pt x="7" y="1"/>
                    <a:pt x="11" y="0"/>
                    <a:pt x="11" y="1"/>
                  </a:cubicBezTo>
                  <a:cubicBezTo>
                    <a:pt x="10" y="2"/>
                    <a:pt x="7" y="2"/>
                    <a:pt x="4"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07" name="Freeform 3169">
              <a:extLst>
                <a:ext uri="{FF2B5EF4-FFF2-40B4-BE49-F238E27FC236}">
                  <a16:creationId xmlns:a16="http://schemas.microsoft.com/office/drawing/2014/main" id="{6CEFB8C0-E33E-D247-863D-C52D7F1B1ECF}"/>
                </a:ext>
              </a:extLst>
            </p:cNvPr>
            <p:cNvSpPr>
              <a:spLocks noChangeAspect="1"/>
            </p:cNvSpPr>
            <p:nvPr/>
          </p:nvSpPr>
          <p:spPr bwMode="auto">
            <a:xfrm>
              <a:off x="1410594" y="3061937"/>
              <a:ext cx="5551" cy="8327"/>
            </a:xfrm>
            <a:custGeom>
              <a:avLst/>
              <a:gdLst>
                <a:gd name="T0" fmla="*/ 2 w 4"/>
                <a:gd name="T1" fmla="*/ 4 h 5"/>
                <a:gd name="T2" fmla="*/ 0 w 4"/>
                <a:gd name="T3" fmla="*/ 5 h 5"/>
                <a:gd name="T4" fmla="*/ 1 w 4"/>
                <a:gd name="T5" fmla="*/ 2 h 5"/>
                <a:gd name="T6" fmla="*/ 3 w 4"/>
                <a:gd name="T7" fmla="*/ 1 h 5"/>
                <a:gd name="T8" fmla="*/ 2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2" y="4"/>
                    <a:pt x="1" y="5"/>
                    <a:pt x="0" y="4"/>
                  </a:cubicBezTo>
                  <a:cubicBezTo>
                    <a:pt x="0" y="4"/>
                    <a:pt x="1" y="3"/>
                    <a:pt x="1" y="2"/>
                  </a:cubicBezTo>
                  <a:cubicBezTo>
                    <a:pt x="2" y="1"/>
                    <a:pt x="3" y="0"/>
                    <a:pt x="3" y="1"/>
                  </a:cubicBezTo>
                  <a:cubicBezTo>
                    <a:pt x="4" y="1"/>
                    <a:pt x="3"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08" name="Freeform 3170">
              <a:extLst>
                <a:ext uri="{FF2B5EF4-FFF2-40B4-BE49-F238E27FC236}">
                  <a16:creationId xmlns:a16="http://schemas.microsoft.com/office/drawing/2014/main" id="{70554B29-9C1C-164A-AD87-FC4B0011DB24}"/>
                </a:ext>
              </a:extLst>
            </p:cNvPr>
            <p:cNvSpPr>
              <a:spLocks noChangeAspect="1"/>
            </p:cNvSpPr>
            <p:nvPr/>
          </p:nvSpPr>
          <p:spPr bwMode="auto">
            <a:xfrm>
              <a:off x="1527169" y="3027241"/>
              <a:ext cx="8327" cy="5551"/>
            </a:xfrm>
            <a:custGeom>
              <a:avLst/>
              <a:gdLst>
                <a:gd name="T0" fmla="*/ 2 w 5"/>
                <a:gd name="T1" fmla="*/ 3 h 3"/>
                <a:gd name="T2" fmla="*/ 1 w 5"/>
                <a:gd name="T3" fmla="*/ 4 h 3"/>
                <a:gd name="T4" fmla="*/ 2 w 5"/>
                <a:gd name="T5" fmla="*/ 1 h 3"/>
                <a:gd name="T6" fmla="*/ 5 w 5"/>
                <a:gd name="T7" fmla="*/ 0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2"/>
                  </a:moveTo>
                  <a:cubicBezTo>
                    <a:pt x="2" y="3"/>
                    <a:pt x="1" y="3"/>
                    <a:pt x="1" y="3"/>
                  </a:cubicBezTo>
                  <a:cubicBezTo>
                    <a:pt x="0" y="2"/>
                    <a:pt x="1" y="1"/>
                    <a:pt x="2" y="1"/>
                  </a:cubicBezTo>
                  <a:cubicBezTo>
                    <a:pt x="3" y="0"/>
                    <a:pt x="4" y="0"/>
                    <a:pt x="4" y="0"/>
                  </a:cubicBezTo>
                  <a:cubicBezTo>
                    <a:pt x="5" y="1"/>
                    <a:pt x="3"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09" name="Freeform 3171">
              <a:extLst>
                <a:ext uri="{FF2B5EF4-FFF2-40B4-BE49-F238E27FC236}">
                  <a16:creationId xmlns:a16="http://schemas.microsoft.com/office/drawing/2014/main" id="{D400A672-92EE-F244-8F70-6EF063D8CD11}"/>
                </a:ext>
              </a:extLst>
            </p:cNvPr>
            <p:cNvSpPr>
              <a:spLocks noChangeAspect="1"/>
            </p:cNvSpPr>
            <p:nvPr/>
          </p:nvSpPr>
          <p:spPr bwMode="auto">
            <a:xfrm>
              <a:off x="1761707" y="2917603"/>
              <a:ext cx="4164" cy="6939"/>
            </a:xfrm>
            <a:custGeom>
              <a:avLst/>
              <a:gdLst>
                <a:gd name="T0" fmla="*/ 1 w 3"/>
                <a:gd name="T1" fmla="*/ 4 h 4"/>
                <a:gd name="T2" fmla="*/ 0 w 3"/>
                <a:gd name="T3" fmla="*/ 5 h 4"/>
                <a:gd name="T4" fmla="*/ 1 w 3"/>
                <a:gd name="T5" fmla="*/ 3 h 4"/>
                <a:gd name="T6" fmla="*/ 3 w 3"/>
                <a:gd name="T7" fmla="*/ 0 h 4"/>
                <a:gd name="T8" fmla="*/ 1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3"/>
                  </a:moveTo>
                  <a:cubicBezTo>
                    <a:pt x="1" y="4"/>
                    <a:pt x="0" y="4"/>
                    <a:pt x="0" y="4"/>
                  </a:cubicBezTo>
                  <a:cubicBezTo>
                    <a:pt x="0" y="4"/>
                    <a:pt x="0" y="3"/>
                    <a:pt x="1" y="2"/>
                  </a:cubicBezTo>
                  <a:cubicBezTo>
                    <a:pt x="1" y="1"/>
                    <a:pt x="2" y="0"/>
                    <a:pt x="3" y="0"/>
                  </a:cubicBezTo>
                  <a:cubicBezTo>
                    <a:pt x="3" y="1"/>
                    <a:pt x="2"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10" name="Freeform 3172">
              <a:extLst>
                <a:ext uri="{FF2B5EF4-FFF2-40B4-BE49-F238E27FC236}">
                  <a16:creationId xmlns:a16="http://schemas.microsoft.com/office/drawing/2014/main" id="{47741B7C-B21F-864E-ABB3-5364F8FC6FB8}"/>
                </a:ext>
              </a:extLst>
            </p:cNvPr>
            <p:cNvSpPr>
              <a:spLocks noChangeAspect="1"/>
            </p:cNvSpPr>
            <p:nvPr/>
          </p:nvSpPr>
          <p:spPr bwMode="auto">
            <a:xfrm>
              <a:off x="1704807" y="2899565"/>
              <a:ext cx="5551" cy="8327"/>
            </a:xfrm>
            <a:custGeom>
              <a:avLst/>
              <a:gdLst>
                <a:gd name="T0" fmla="*/ 3 w 3"/>
                <a:gd name="T1" fmla="*/ 5 h 5"/>
                <a:gd name="T2" fmla="*/ 0 w 3"/>
                <a:gd name="T3" fmla="*/ 6 h 5"/>
                <a:gd name="T4" fmla="*/ 1 w 3"/>
                <a:gd name="T5" fmla="*/ 2 h 5"/>
                <a:gd name="T6" fmla="*/ 4 w 3"/>
                <a:gd name="T7" fmla="*/ 1 h 5"/>
                <a:gd name="T8" fmla="*/ 3 w 3"/>
                <a:gd name="T9" fmla="*/ 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2" y="4"/>
                    <a:pt x="1" y="5"/>
                    <a:pt x="0" y="5"/>
                  </a:cubicBezTo>
                  <a:cubicBezTo>
                    <a:pt x="0" y="4"/>
                    <a:pt x="0" y="3"/>
                    <a:pt x="1" y="2"/>
                  </a:cubicBezTo>
                  <a:cubicBezTo>
                    <a:pt x="1" y="2"/>
                    <a:pt x="2" y="0"/>
                    <a:pt x="3" y="1"/>
                  </a:cubicBezTo>
                  <a:cubicBezTo>
                    <a:pt x="3" y="1"/>
                    <a:pt x="2" y="3"/>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11" name="Freeform 3173">
              <a:extLst>
                <a:ext uri="{FF2B5EF4-FFF2-40B4-BE49-F238E27FC236}">
                  <a16:creationId xmlns:a16="http://schemas.microsoft.com/office/drawing/2014/main" id="{4BB6804F-0256-1C40-985F-2A8A0D6D746E}"/>
                </a:ext>
              </a:extLst>
            </p:cNvPr>
            <p:cNvSpPr>
              <a:spLocks noChangeAspect="1"/>
            </p:cNvSpPr>
            <p:nvPr/>
          </p:nvSpPr>
          <p:spPr bwMode="auto">
            <a:xfrm>
              <a:off x="1936570" y="3066101"/>
              <a:ext cx="8327" cy="9715"/>
            </a:xfrm>
            <a:custGeom>
              <a:avLst/>
              <a:gdLst>
                <a:gd name="T0" fmla="*/ 5 w 5"/>
                <a:gd name="T1" fmla="*/ 5 h 6"/>
                <a:gd name="T2" fmla="*/ 5 w 5"/>
                <a:gd name="T3" fmla="*/ 7 h 6"/>
                <a:gd name="T4" fmla="*/ 2 w 5"/>
                <a:gd name="T5" fmla="*/ 5 h 6"/>
                <a:gd name="T6" fmla="*/ 0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4"/>
                  </a:moveTo>
                  <a:cubicBezTo>
                    <a:pt x="4" y="4"/>
                    <a:pt x="5" y="6"/>
                    <a:pt x="4" y="6"/>
                  </a:cubicBezTo>
                  <a:cubicBezTo>
                    <a:pt x="4" y="6"/>
                    <a:pt x="3" y="5"/>
                    <a:pt x="2" y="4"/>
                  </a:cubicBezTo>
                  <a:cubicBezTo>
                    <a:pt x="1" y="3"/>
                    <a:pt x="0" y="0"/>
                    <a:pt x="0" y="0"/>
                  </a:cubicBezTo>
                  <a:cubicBezTo>
                    <a:pt x="1" y="0"/>
                    <a:pt x="3" y="2"/>
                    <a:pt x="4"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12" name="Freeform 3174">
              <a:extLst>
                <a:ext uri="{FF2B5EF4-FFF2-40B4-BE49-F238E27FC236}">
                  <a16:creationId xmlns:a16="http://schemas.microsoft.com/office/drawing/2014/main" id="{71F3FB97-EF0C-0448-A5D6-0F40A6340778}"/>
                </a:ext>
              </a:extLst>
            </p:cNvPr>
            <p:cNvSpPr>
              <a:spLocks noChangeAspect="1"/>
            </p:cNvSpPr>
            <p:nvPr/>
          </p:nvSpPr>
          <p:spPr bwMode="auto">
            <a:xfrm>
              <a:off x="1903262" y="3006424"/>
              <a:ext cx="2776" cy="8327"/>
            </a:xfrm>
            <a:custGeom>
              <a:avLst/>
              <a:gdLst>
                <a:gd name="T0" fmla="*/ 1 w 2"/>
                <a:gd name="T1" fmla="*/ 5 h 5"/>
                <a:gd name="T2" fmla="*/ 0 w 2"/>
                <a:gd name="T3" fmla="*/ 6 h 5"/>
                <a:gd name="T4" fmla="*/ 0 w 2"/>
                <a:gd name="T5" fmla="*/ 4 h 5"/>
                <a:gd name="T6" fmla="*/ 1 w 2"/>
                <a:gd name="T7" fmla="*/ 1 h 5"/>
                <a:gd name="T8" fmla="*/ 1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13" name="Freeform 3175">
              <a:extLst>
                <a:ext uri="{FF2B5EF4-FFF2-40B4-BE49-F238E27FC236}">
                  <a16:creationId xmlns:a16="http://schemas.microsoft.com/office/drawing/2014/main" id="{1AE83164-763A-E546-91C1-53C24407F61D}"/>
                </a:ext>
              </a:extLst>
            </p:cNvPr>
            <p:cNvSpPr>
              <a:spLocks noChangeAspect="1"/>
            </p:cNvSpPr>
            <p:nvPr/>
          </p:nvSpPr>
          <p:spPr bwMode="auto">
            <a:xfrm>
              <a:off x="1961550" y="3028628"/>
              <a:ext cx="6939" cy="6939"/>
            </a:xfrm>
            <a:custGeom>
              <a:avLst/>
              <a:gdLst>
                <a:gd name="T0" fmla="*/ 4 w 4"/>
                <a:gd name="T1" fmla="*/ 3 h 4"/>
                <a:gd name="T2" fmla="*/ 4 w 4"/>
                <a:gd name="T3" fmla="*/ 5 h 4"/>
                <a:gd name="T4" fmla="*/ 1 w 4"/>
                <a:gd name="T5" fmla="*/ 4 h 4"/>
                <a:gd name="T6" fmla="*/ 0 w 4"/>
                <a:gd name="T7" fmla="*/ 1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3" y="4"/>
                    <a:pt x="2" y="3"/>
                    <a:pt x="1" y="3"/>
                  </a:cubicBezTo>
                  <a:cubicBezTo>
                    <a:pt x="1" y="2"/>
                    <a:pt x="0" y="1"/>
                    <a:pt x="0" y="1"/>
                  </a:cubicBezTo>
                  <a:cubicBezTo>
                    <a:pt x="1"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14" name="Freeform 3176">
              <a:extLst>
                <a:ext uri="{FF2B5EF4-FFF2-40B4-BE49-F238E27FC236}">
                  <a16:creationId xmlns:a16="http://schemas.microsoft.com/office/drawing/2014/main" id="{BF12830C-2907-2E48-B68A-F2D42AF897D3}"/>
                </a:ext>
              </a:extLst>
            </p:cNvPr>
            <p:cNvSpPr>
              <a:spLocks noChangeAspect="1"/>
            </p:cNvSpPr>
            <p:nvPr/>
          </p:nvSpPr>
          <p:spPr bwMode="auto">
            <a:xfrm>
              <a:off x="1982367" y="3110510"/>
              <a:ext cx="8327" cy="9715"/>
            </a:xfrm>
            <a:custGeom>
              <a:avLst/>
              <a:gdLst>
                <a:gd name="T0" fmla="*/ 5 w 5"/>
                <a:gd name="T1" fmla="*/ 4 h 6"/>
                <a:gd name="T2" fmla="*/ 5 w 5"/>
                <a:gd name="T3" fmla="*/ 7 h 6"/>
                <a:gd name="T4" fmla="*/ 2 w 5"/>
                <a:gd name="T5" fmla="*/ 5 h 6"/>
                <a:gd name="T6" fmla="*/ 1 w 5"/>
                <a:gd name="T7" fmla="*/ 0 h 6"/>
                <a:gd name="T8" fmla="*/ 5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4"/>
                    <a:pt x="2" y="4"/>
                  </a:cubicBezTo>
                  <a:cubicBezTo>
                    <a:pt x="1" y="2"/>
                    <a:pt x="0" y="0"/>
                    <a:pt x="1" y="0"/>
                  </a:cubicBezTo>
                  <a:cubicBezTo>
                    <a:pt x="2" y="0"/>
                    <a:pt x="3" y="2"/>
                    <a:pt x="4"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15" name="Freeform 3177">
              <a:extLst>
                <a:ext uri="{FF2B5EF4-FFF2-40B4-BE49-F238E27FC236}">
                  <a16:creationId xmlns:a16="http://schemas.microsoft.com/office/drawing/2014/main" id="{AF3AF94E-572C-F347-8A29-B137F8994FD3}"/>
                </a:ext>
              </a:extLst>
            </p:cNvPr>
            <p:cNvSpPr>
              <a:spLocks noChangeAspect="1"/>
            </p:cNvSpPr>
            <p:nvPr/>
          </p:nvSpPr>
          <p:spPr bwMode="auto">
            <a:xfrm>
              <a:off x="1997632" y="3135490"/>
              <a:ext cx="5551" cy="8327"/>
            </a:xfrm>
            <a:custGeom>
              <a:avLst/>
              <a:gdLst>
                <a:gd name="T0" fmla="*/ 4 w 3"/>
                <a:gd name="T1" fmla="*/ 4 h 5"/>
                <a:gd name="T2" fmla="*/ 4 w 3"/>
                <a:gd name="T3" fmla="*/ 6 h 5"/>
                <a:gd name="T4" fmla="*/ 1 w 3"/>
                <a:gd name="T5" fmla="*/ 4 h 5"/>
                <a:gd name="T6" fmla="*/ 1 w 3"/>
                <a:gd name="T7" fmla="*/ 1 h 5"/>
                <a:gd name="T8" fmla="*/ 4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4"/>
                    <a:pt x="3" y="5"/>
                    <a:pt x="3" y="5"/>
                  </a:cubicBezTo>
                  <a:cubicBezTo>
                    <a:pt x="2" y="5"/>
                    <a:pt x="1" y="4"/>
                    <a:pt x="1" y="3"/>
                  </a:cubicBezTo>
                  <a:cubicBezTo>
                    <a:pt x="1" y="2"/>
                    <a:pt x="0" y="1"/>
                    <a:pt x="1" y="1"/>
                  </a:cubicBezTo>
                  <a:cubicBezTo>
                    <a:pt x="2" y="0"/>
                    <a:pt x="2" y="2"/>
                    <a:pt x="3"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16" name="Freeform 3178">
              <a:extLst>
                <a:ext uri="{FF2B5EF4-FFF2-40B4-BE49-F238E27FC236}">
                  <a16:creationId xmlns:a16="http://schemas.microsoft.com/office/drawing/2014/main" id="{AFB38E73-457A-C643-AAD9-58BF06EC3B8B}"/>
                </a:ext>
              </a:extLst>
            </p:cNvPr>
            <p:cNvSpPr>
              <a:spLocks noChangeAspect="1"/>
            </p:cNvSpPr>
            <p:nvPr/>
          </p:nvSpPr>
          <p:spPr bwMode="auto">
            <a:xfrm>
              <a:off x="2094778" y="3265942"/>
              <a:ext cx="2776" cy="11102"/>
            </a:xfrm>
            <a:custGeom>
              <a:avLst/>
              <a:gdLst>
                <a:gd name="T0" fmla="*/ 2 w 2"/>
                <a:gd name="T1" fmla="*/ 5 h 7"/>
                <a:gd name="T2" fmla="*/ 2 w 2"/>
                <a:gd name="T3" fmla="*/ 7 h 7"/>
                <a:gd name="T4" fmla="*/ 0 w 2"/>
                <a:gd name="T5" fmla="*/ 5 h 7"/>
                <a:gd name="T6" fmla="*/ 0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4"/>
                  </a:moveTo>
                  <a:cubicBezTo>
                    <a:pt x="2" y="5"/>
                    <a:pt x="2" y="7"/>
                    <a:pt x="2" y="6"/>
                  </a:cubicBezTo>
                  <a:cubicBezTo>
                    <a:pt x="1" y="6"/>
                    <a:pt x="1" y="5"/>
                    <a:pt x="0" y="4"/>
                  </a:cubicBezTo>
                  <a:cubicBezTo>
                    <a:pt x="0" y="3"/>
                    <a:pt x="0" y="0"/>
                    <a:pt x="0" y="0"/>
                  </a:cubicBezTo>
                  <a:cubicBezTo>
                    <a:pt x="1" y="0"/>
                    <a:pt x="2" y="3"/>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17" name="Freeform 3179">
              <a:extLst>
                <a:ext uri="{FF2B5EF4-FFF2-40B4-BE49-F238E27FC236}">
                  <a16:creationId xmlns:a16="http://schemas.microsoft.com/office/drawing/2014/main" id="{A32A1E8C-9F28-7643-BCD8-52FBF409C20C}"/>
                </a:ext>
              </a:extLst>
            </p:cNvPr>
            <p:cNvSpPr>
              <a:spLocks noChangeAspect="1"/>
            </p:cNvSpPr>
            <p:nvPr/>
          </p:nvSpPr>
          <p:spPr bwMode="auto">
            <a:xfrm>
              <a:off x="4201456" y="2100191"/>
              <a:ext cx="13878" cy="11102"/>
            </a:xfrm>
            <a:custGeom>
              <a:avLst/>
              <a:gdLst>
                <a:gd name="T0" fmla="*/ 6 w 8"/>
                <a:gd name="T1" fmla="*/ 5 h 7"/>
                <a:gd name="T2" fmla="*/ 9 w 8"/>
                <a:gd name="T3" fmla="*/ 8 h 7"/>
                <a:gd name="T4" fmla="*/ 5 w 8"/>
                <a:gd name="T5" fmla="*/ 6 h 7"/>
                <a:gd name="T6" fmla="*/ 1 w 8"/>
                <a:gd name="T7" fmla="*/ 0 h 7"/>
                <a:gd name="T8" fmla="*/ 6 w 8"/>
                <a:gd name="T9" fmla="*/ 5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4"/>
                  </a:moveTo>
                  <a:cubicBezTo>
                    <a:pt x="6" y="5"/>
                    <a:pt x="8" y="7"/>
                    <a:pt x="7" y="7"/>
                  </a:cubicBezTo>
                  <a:cubicBezTo>
                    <a:pt x="7" y="7"/>
                    <a:pt x="5" y="6"/>
                    <a:pt x="4" y="5"/>
                  </a:cubicBezTo>
                  <a:cubicBezTo>
                    <a:pt x="2" y="3"/>
                    <a:pt x="0" y="1"/>
                    <a:pt x="1" y="0"/>
                  </a:cubicBezTo>
                  <a:cubicBezTo>
                    <a:pt x="1" y="0"/>
                    <a:pt x="4" y="3"/>
                    <a:pt x="5"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18" name="Freeform 3180">
              <a:extLst>
                <a:ext uri="{FF2B5EF4-FFF2-40B4-BE49-F238E27FC236}">
                  <a16:creationId xmlns:a16="http://schemas.microsoft.com/office/drawing/2014/main" id="{A8717CE9-2F1B-804A-9323-CC41847348BD}"/>
                </a:ext>
              </a:extLst>
            </p:cNvPr>
            <p:cNvSpPr>
              <a:spLocks noChangeAspect="1"/>
            </p:cNvSpPr>
            <p:nvPr/>
          </p:nvSpPr>
          <p:spPr bwMode="auto">
            <a:xfrm>
              <a:off x="4208396" y="2116847"/>
              <a:ext cx="9715" cy="8327"/>
            </a:xfrm>
            <a:custGeom>
              <a:avLst/>
              <a:gdLst>
                <a:gd name="T0" fmla="*/ 5 w 6"/>
                <a:gd name="T1" fmla="*/ 2 h 5"/>
                <a:gd name="T2" fmla="*/ 6 w 6"/>
                <a:gd name="T3" fmla="*/ 6 h 5"/>
                <a:gd name="T4" fmla="*/ 2 w 6"/>
                <a:gd name="T5" fmla="*/ 4 h 5"/>
                <a:gd name="T6" fmla="*/ 1 w 6"/>
                <a:gd name="T7" fmla="*/ 0 h 5"/>
                <a:gd name="T8" fmla="*/ 5 w 6"/>
                <a:gd name="T9" fmla="*/ 2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2"/>
                  </a:moveTo>
                  <a:cubicBezTo>
                    <a:pt x="4" y="3"/>
                    <a:pt x="6" y="5"/>
                    <a:pt x="5" y="5"/>
                  </a:cubicBezTo>
                  <a:cubicBezTo>
                    <a:pt x="5" y="5"/>
                    <a:pt x="3" y="4"/>
                    <a:pt x="2" y="3"/>
                  </a:cubicBezTo>
                  <a:cubicBezTo>
                    <a:pt x="1" y="1"/>
                    <a:pt x="0" y="0"/>
                    <a:pt x="1" y="0"/>
                  </a:cubicBezTo>
                  <a:cubicBezTo>
                    <a:pt x="1" y="0"/>
                    <a:pt x="2"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19" name="Freeform 3181">
              <a:extLst>
                <a:ext uri="{FF2B5EF4-FFF2-40B4-BE49-F238E27FC236}">
                  <a16:creationId xmlns:a16="http://schemas.microsoft.com/office/drawing/2014/main" id="{739FD511-DBCA-854A-8A99-A33D9A5CBEAF}"/>
                </a:ext>
              </a:extLst>
            </p:cNvPr>
            <p:cNvSpPr>
              <a:spLocks noChangeAspect="1"/>
            </p:cNvSpPr>
            <p:nvPr/>
          </p:nvSpPr>
          <p:spPr bwMode="auto">
            <a:xfrm>
              <a:off x="3694909" y="2086313"/>
              <a:ext cx="6939" cy="5551"/>
            </a:xfrm>
            <a:custGeom>
              <a:avLst/>
              <a:gdLst>
                <a:gd name="T0" fmla="*/ 4 w 4"/>
                <a:gd name="T1" fmla="*/ 3 h 3"/>
                <a:gd name="T2" fmla="*/ 5 w 4"/>
                <a:gd name="T3" fmla="*/ 4 h 3"/>
                <a:gd name="T4" fmla="*/ 3 w 4"/>
                <a:gd name="T5" fmla="*/ 3 h 3"/>
                <a:gd name="T6" fmla="*/ 0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2"/>
                    <a:pt x="4" y="3"/>
                    <a:pt x="4" y="3"/>
                  </a:cubicBezTo>
                  <a:cubicBezTo>
                    <a:pt x="3" y="3"/>
                    <a:pt x="2" y="3"/>
                    <a:pt x="2" y="2"/>
                  </a:cubicBezTo>
                  <a:cubicBezTo>
                    <a:pt x="1" y="2"/>
                    <a:pt x="0" y="1"/>
                    <a:pt x="0" y="0"/>
                  </a:cubicBezTo>
                  <a:cubicBezTo>
                    <a:pt x="1"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20" name="Freeform 3182">
              <a:extLst>
                <a:ext uri="{FF2B5EF4-FFF2-40B4-BE49-F238E27FC236}">
                  <a16:creationId xmlns:a16="http://schemas.microsoft.com/office/drawing/2014/main" id="{50A92A31-7F03-6947-8802-4658E05F5147}"/>
                </a:ext>
              </a:extLst>
            </p:cNvPr>
            <p:cNvSpPr>
              <a:spLocks noChangeAspect="1"/>
            </p:cNvSpPr>
            <p:nvPr/>
          </p:nvSpPr>
          <p:spPr bwMode="auto">
            <a:xfrm>
              <a:off x="3714338" y="2071049"/>
              <a:ext cx="12491" cy="9715"/>
            </a:xfrm>
            <a:custGeom>
              <a:avLst/>
              <a:gdLst>
                <a:gd name="T0" fmla="*/ 7 w 8"/>
                <a:gd name="T1" fmla="*/ 4 h 6"/>
                <a:gd name="T2" fmla="*/ 9 w 8"/>
                <a:gd name="T3" fmla="*/ 7 h 6"/>
                <a:gd name="T4" fmla="*/ 5 w 8"/>
                <a:gd name="T5" fmla="*/ 5 h 6"/>
                <a:gd name="T6" fmla="*/ 1 w 8"/>
                <a:gd name="T7" fmla="*/ 1 h 6"/>
                <a:gd name="T8" fmla="*/ 7 w 8"/>
                <a:gd name="T9" fmla="*/ 4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6" y="3"/>
                  </a:moveTo>
                  <a:cubicBezTo>
                    <a:pt x="7" y="3"/>
                    <a:pt x="8" y="5"/>
                    <a:pt x="8" y="6"/>
                  </a:cubicBezTo>
                  <a:cubicBezTo>
                    <a:pt x="7" y="6"/>
                    <a:pt x="5" y="5"/>
                    <a:pt x="4" y="4"/>
                  </a:cubicBezTo>
                  <a:cubicBezTo>
                    <a:pt x="2" y="4"/>
                    <a:pt x="0" y="1"/>
                    <a:pt x="1" y="1"/>
                  </a:cubicBezTo>
                  <a:cubicBezTo>
                    <a:pt x="2" y="0"/>
                    <a:pt x="4" y="2"/>
                    <a:pt x="6"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21" name="Freeform 3183">
              <a:extLst>
                <a:ext uri="{FF2B5EF4-FFF2-40B4-BE49-F238E27FC236}">
                  <a16:creationId xmlns:a16="http://schemas.microsoft.com/office/drawing/2014/main" id="{277EC99D-4C11-7E44-A369-5F22E45C188A}"/>
                </a:ext>
              </a:extLst>
            </p:cNvPr>
            <p:cNvSpPr>
              <a:spLocks noChangeAspect="1"/>
            </p:cNvSpPr>
            <p:nvPr/>
          </p:nvSpPr>
          <p:spPr bwMode="auto">
            <a:xfrm>
              <a:off x="3826752" y="2053008"/>
              <a:ext cx="24980" cy="9715"/>
            </a:xfrm>
            <a:custGeom>
              <a:avLst/>
              <a:gdLst>
                <a:gd name="T0" fmla="*/ 11 w 15"/>
                <a:gd name="T1" fmla="*/ 4 h 6"/>
                <a:gd name="T2" fmla="*/ 17 w 15"/>
                <a:gd name="T3" fmla="*/ 6 h 6"/>
                <a:gd name="T4" fmla="*/ 10 w 15"/>
                <a:gd name="T5" fmla="*/ 6 h 6"/>
                <a:gd name="T6" fmla="*/ 1 w 15"/>
                <a:gd name="T7" fmla="*/ 2 h 6"/>
                <a:gd name="T8" fmla="*/ 11 w 15"/>
                <a:gd name="T9" fmla="*/ 4 h 6"/>
                <a:gd name="T10" fmla="*/ 0 60000 65536"/>
                <a:gd name="T11" fmla="*/ 0 60000 65536"/>
                <a:gd name="T12" fmla="*/ 0 60000 65536"/>
                <a:gd name="T13" fmla="*/ 0 60000 65536"/>
                <a:gd name="T14" fmla="*/ 0 60000 65536"/>
                <a:gd name="T15" fmla="*/ 0 w 15"/>
                <a:gd name="T16" fmla="*/ 0 h 6"/>
                <a:gd name="T17" fmla="*/ 15 w 15"/>
                <a:gd name="T18" fmla="*/ 6 h 6"/>
              </a:gdLst>
              <a:ahLst/>
              <a:cxnLst>
                <a:cxn ang="T10">
                  <a:pos x="T0" y="T1"/>
                </a:cxn>
                <a:cxn ang="T11">
                  <a:pos x="T2" y="T3"/>
                </a:cxn>
                <a:cxn ang="T12">
                  <a:pos x="T4" y="T5"/>
                </a:cxn>
                <a:cxn ang="T13">
                  <a:pos x="T6" y="T7"/>
                </a:cxn>
                <a:cxn ang="T14">
                  <a:pos x="T8" y="T9"/>
                </a:cxn>
              </a:cxnLst>
              <a:rect l="T15" t="T16" r="T17" b="T18"/>
              <a:pathLst>
                <a:path w="15" h="6">
                  <a:moveTo>
                    <a:pt x="9" y="3"/>
                  </a:moveTo>
                  <a:cubicBezTo>
                    <a:pt x="11" y="3"/>
                    <a:pt x="15" y="4"/>
                    <a:pt x="14" y="5"/>
                  </a:cubicBezTo>
                  <a:cubicBezTo>
                    <a:pt x="14" y="6"/>
                    <a:pt x="10" y="5"/>
                    <a:pt x="8" y="5"/>
                  </a:cubicBezTo>
                  <a:cubicBezTo>
                    <a:pt x="5" y="4"/>
                    <a:pt x="0" y="3"/>
                    <a:pt x="1" y="2"/>
                  </a:cubicBezTo>
                  <a:cubicBezTo>
                    <a:pt x="2" y="0"/>
                    <a:pt x="7" y="2"/>
                    <a:pt x="9"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22" name="Freeform 3184">
              <a:extLst>
                <a:ext uri="{FF2B5EF4-FFF2-40B4-BE49-F238E27FC236}">
                  <a16:creationId xmlns:a16="http://schemas.microsoft.com/office/drawing/2014/main" id="{677A7DA0-CBD5-054D-B1B1-C7C6AA67C566}"/>
                </a:ext>
              </a:extLst>
            </p:cNvPr>
            <p:cNvSpPr>
              <a:spLocks noChangeAspect="1"/>
            </p:cNvSpPr>
            <p:nvPr/>
          </p:nvSpPr>
          <p:spPr bwMode="auto">
            <a:xfrm>
              <a:off x="2776188" y="2408283"/>
              <a:ext cx="8327" cy="5551"/>
            </a:xfrm>
            <a:custGeom>
              <a:avLst/>
              <a:gdLst>
                <a:gd name="T0" fmla="*/ 2 w 5"/>
                <a:gd name="T1" fmla="*/ 3 h 4"/>
                <a:gd name="T2" fmla="*/ 1 w 5"/>
                <a:gd name="T3" fmla="*/ 4 h 4"/>
                <a:gd name="T4" fmla="*/ 2 w 5"/>
                <a:gd name="T5" fmla="*/ 2 h 4"/>
                <a:gd name="T6" fmla="*/ 5 w 5"/>
                <a:gd name="T7" fmla="*/ 1 h 4"/>
                <a:gd name="T8" fmla="*/ 2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3"/>
                  </a:moveTo>
                  <a:cubicBezTo>
                    <a:pt x="2" y="4"/>
                    <a:pt x="1" y="4"/>
                    <a:pt x="1" y="4"/>
                  </a:cubicBezTo>
                  <a:cubicBezTo>
                    <a:pt x="0" y="3"/>
                    <a:pt x="1" y="2"/>
                    <a:pt x="2" y="2"/>
                  </a:cubicBezTo>
                  <a:cubicBezTo>
                    <a:pt x="3" y="1"/>
                    <a:pt x="4" y="0"/>
                    <a:pt x="4" y="1"/>
                  </a:cubicBezTo>
                  <a:cubicBezTo>
                    <a:pt x="5" y="2"/>
                    <a:pt x="3"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23" name="Freeform 3185">
              <a:extLst>
                <a:ext uri="{FF2B5EF4-FFF2-40B4-BE49-F238E27FC236}">
                  <a16:creationId xmlns:a16="http://schemas.microsoft.com/office/drawing/2014/main" id="{C20AAA46-6F07-D344-A70F-3DD923486A07}"/>
                </a:ext>
              </a:extLst>
            </p:cNvPr>
            <p:cNvSpPr>
              <a:spLocks noChangeAspect="1"/>
            </p:cNvSpPr>
            <p:nvPr/>
          </p:nvSpPr>
          <p:spPr bwMode="auto">
            <a:xfrm>
              <a:off x="2784514" y="2325017"/>
              <a:ext cx="8327" cy="2776"/>
            </a:xfrm>
            <a:custGeom>
              <a:avLst/>
              <a:gdLst>
                <a:gd name="T0" fmla="*/ 2 w 5"/>
                <a:gd name="T1" fmla="*/ 2 h 2"/>
                <a:gd name="T2" fmla="*/ 0 w 5"/>
                <a:gd name="T3" fmla="*/ 1 h 2"/>
                <a:gd name="T4" fmla="*/ 2 w 5"/>
                <a:gd name="T5" fmla="*/ 0 h 2"/>
                <a:gd name="T6" fmla="*/ 5 w 5"/>
                <a:gd name="T7" fmla="*/ 1 h 2"/>
                <a:gd name="T8" fmla="*/ 2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2"/>
                    <a:pt x="0" y="1"/>
                  </a:cubicBezTo>
                  <a:cubicBezTo>
                    <a:pt x="0" y="1"/>
                    <a:pt x="1" y="0"/>
                    <a:pt x="2" y="0"/>
                  </a:cubicBezTo>
                  <a:cubicBezTo>
                    <a:pt x="3" y="0"/>
                    <a:pt x="5" y="0"/>
                    <a:pt x="4" y="1"/>
                  </a:cubicBezTo>
                  <a:cubicBezTo>
                    <a:pt x="4" y="2"/>
                    <a:pt x="3"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24" name="Freeform 3186">
              <a:extLst>
                <a:ext uri="{FF2B5EF4-FFF2-40B4-BE49-F238E27FC236}">
                  <a16:creationId xmlns:a16="http://schemas.microsoft.com/office/drawing/2014/main" id="{7CD86DEF-EADF-1B40-AE18-9B9AE921F269}"/>
                </a:ext>
              </a:extLst>
            </p:cNvPr>
            <p:cNvSpPr>
              <a:spLocks noChangeAspect="1"/>
            </p:cNvSpPr>
            <p:nvPr/>
          </p:nvSpPr>
          <p:spPr bwMode="auto">
            <a:xfrm>
              <a:off x="3120362" y="2826010"/>
              <a:ext cx="13878" cy="5551"/>
            </a:xfrm>
            <a:custGeom>
              <a:avLst/>
              <a:gdLst>
                <a:gd name="T0" fmla="*/ 7 w 8"/>
                <a:gd name="T1" fmla="*/ 1 h 3"/>
                <a:gd name="T2" fmla="*/ 10 w 8"/>
                <a:gd name="T3" fmla="*/ 3 h 3"/>
                <a:gd name="T4" fmla="*/ 5 w 8"/>
                <a:gd name="T5" fmla="*/ 4 h 3"/>
                <a:gd name="T6" fmla="*/ 1 w 8"/>
                <a:gd name="T7" fmla="*/ 1 h 3"/>
                <a:gd name="T8" fmla="*/ 7 w 8"/>
                <a:gd name="T9" fmla="*/ 1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6" y="1"/>
                  </a:moveTo>
                  <a:cubicBezTo>
                    <a:pt x="7" y="1"/>
                    <a:pt x="8" y="2"/>
                    <a:pt x="8" y="2"/>
                  </a:cubicBezTo>
                  <a:cubicBezTo>
                    <a:pt x="8" y="3"/>
                    <a:pt x="6" y="3"/>
                    <a:pt x="4" y="3"/>
                  </a:cubicBezTo>
                  <a:cubicBezTo>
                    <a:pt x="3" y="2"/>
                    <a:pt x="0" y="2"/>
                    <a:pt x="1" y="1"/>
                  </a:cubicBezTo>
                  <a:cubicBezTo>
                    <a:pt x="2" y="0"/>
                    <a:pt x="4" y="1"/>
                    <a:pt x="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25" name="Freeform 3187">
              <a:extLst>
                <a:ext uri="{FF2B5EF4-FFF2-40B4-BE49-F238E27FC236}">
                  <a16:creationId xmlns:a16="http://schemas.microsoft.com/office/drawing/2014/main" id="{40B648F9-7757-5044-9307-26C2DCBAC7B5}"/>
                </a:ext>
              </a:extLst>
            </p:cNvPr>
            <p:cNvSpPr>
              <a:spLocks noChangeAspect="1"/>
            </p:cNvSpPr>
            <p:nvPr/>
          </p:nvSpPr>
          <p:spPr bwMode="auto">
            <a:xfrm>
              <a:off x="2944112" y="2719150"/>
              <a:ext cx="6939" cy="15266"/>
            </a:xfrm>
            <a:custGeom>
              <a:avLst/>
              <a:gdLst>
                <a:gd name="T0" fmla="*/ 4 w 4"/>
                <a:gd name="T1" fmla="*/ 6 h 9"/>
                <a:gd name="T2" fmla="*/ 3 w 4"/>
                <a:gd name="T3" fmla="*/ 11 h 9"/>
                <a:gd name="T4" fmla="*/ 0 w 4"/>
                <a:gd name="T5" fmla="*/ 6 h 9"/>
                <a:gd name="T6" fmla="*/ 1 w 4"/>
                <a:gd name="T7" fmla="*/ 0 h 9"/>
                <a:gd name="T8" fmla="*/ 4 w 4"/>
                <a:gd name="T9" fmla="*/ 6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5"/>
                  </a:moveTo>
                  <a:cubicBezTo>
                    <a:pt x="4" y="7"/>
                    <a:pt x="3" y="9"/>
                    <a:pt x="2" y="9"/>
                  </a:cubicBezTo>
                  <a:cubicBezTo>
                    <a:pt x="1" y="8"/>
                    <a:pt x="1" y="6"/>
                    <a:pt x="0" y="5"/>
                  </a:cubicBezTo>
                  <a:cubicBezTo>
                    <a:pt x="0" y="3"/>
                    <a:pt x="0" y="0"/>
                    <a:pt x="1" y="0"/>
                  </a:cubicBezTo>
                  <a:cubicBezTo>
                    <a:pt x="3" y="0"/>
                    <a:pt x="3" y="4"/>
                    <a:pt x="3"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26" name="Freeform 3188">
              <a:extLst>
                <a:ext uri="{FF2B5EF4-FFF2-40B4-BE49-F238E27FC236}">
                  <a16:creationId xmlns:a16="http://schemas.microsoft.com/office/drawing/2014/main" id="{6F54ABB4-C51E-9549-B7D7-54DC0AAFC334}"/>
                </a:ext>
              </a:extLst>
            </p:cNvPr>
            <p:cNvSpPr>
              <a:spLocks noChangeAspect="1"/>
            </p:cNvSpPr>
            <p:nvPr/>
          </p:nvSpPr>
          <p:spPr bwMode="auto">
            <a:xfrm>
              <a:off x="2708186" y="2645598"/>
              <a:ext cx="8327" cy="8327"/>
            </a:xfrm>
            <a:custGeom>
              <a:avLst/>
              <a:gdLst>
                <a:gd name="T0" fmla="*/ 5 w 5"/>
                <a:gd name="T1" fmla="*/ 4 h 5"/>
                <a:gd name="T2" fmla="*/ 5 w 5"/>
                <a:gd name="T3" fmla="*/ 6 h 5"/>
                <a:gd name="T4" fmla="*/ 2 w 5"/>
                <a:gd name="T5" fmla="*/ 4 h 5"/>
                <a:gd name="T6" fmla="*/ 1 w 5"/>
                <a:gd name="T7" fmla="*/ 0 h 5"/>
                <a:gd name="T8" fmla="*/ 5 w 5"/>
                <a:gd name="T9" fmla="*/ 4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3"/>
                  </a:moveTo>
                  <a:cubicBezTo>
                    <a:pt x="4" y="3"/>
                    <a:pt x="5" y="4"/>
                    <a:pt x="4" y="5"/>
                  </a:cubicBezTo>
                  <a:cubicBezTo>
                    <a:pt x="3" y="5"/>
                    <a:pt x="2" y="4"/>
                    <a:pt x="2" y="3"/>
                  </a:cubicBezTo>
                  <a:cubicBezTo>
                    <a:pt x="1" y="2"/>
                    <a:pt x="0" y="1"/>
                    <a:pt x="1" y="0"/>
                  </a:cubicBezTo>
                  <a:cubicBezTo>
                    <a:pt x="2" y="0"/>
                    <a:pt x="3" y="2"/>
                    <a:pt x="4"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27" name="Freeform 3189">
              <a:extLst>
                <a:ext uri="{FF2B5EF4-FFF2-40B4-BE49-F238E27FC236}">
                  <a16:creationId xmlns:a16="http://schemas.microsoft.com/office/drawing/2014/main" id="{D6407B22-1FFE-BD4D-9C38-38CF438EB73D}"/>
                </a:ext>
              </a:extLst>
            </p:cNvPr>
            <p:cNvSpPr>
              <a:spLocks noChangeAspect="1"/>
            </p:cNvSpPr>
            <p:nvPr/>
          </p:nvSpPr>
          <p:spPr bwMode="auto">
            <a:xfrm>
              <a:off x="2957989" y="3932084"/>
              <a:ext cx="5551" cy="6939"/>
            </a:xfrm>
            <a:custGeom>
              <a:avLst/>
              <a:gdLst>
                <a:gd name="T0" fmla="*/ 3 w 4"/>
                <a:gd name="T1" fmla="*/ 3 h 4"/>
                <a:gd name="T2" fmla="*/ 4 w 4"/>
                <a:gd name="T3" fmla="*/ 5 h 4"/>
                <a:gd name="T4" fmla="*/ 1 w 4"/>
                <a:gd name="T5" fmla="*/ 4 h 4"/>
                <a:gd name="T6" fmla="*/ 0 w 4"/>
                <a:gd name="T7" fmla="*/ 1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4" y="4"/>
                  </a:cubicBezTo>
                  <a:cubicBezTo>
                    <a:pt x="3" y="4"/>
                    <a:pt x="2" y="4"/>
                    <a:pt x="1" y="3"/>
                  </a:cubicBezTo>
                  <a:cubicBezTo>
                    <a:pt x="1" y="2"/>
                    <a:pt x="0" y="1"/>
                    <a:pt x="0" y="1"/>
                  </a:cubicBezTo>
                  <a:cubicBezTo>
                    <a:pt x="1" y="0"/>
                    <a:pt x="2" y="2"/>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28" name="Freeform 3190">
              <a:extLst>
                <a:ext uri="{FF2B5EF4-FFF2-40B4-BE49-F238E27FC236}">
                  <a16:creationId xmlns:a16="http://schemas.microsoft.com/office/drawing/2014/main" id="{5CE4B50D-37D8-5646-9D02-550A234337FF}"/>
                </a:ext>
              </a:extLst>
            </p:cNvPr>
            <p:cNvSpPr>
              <a:spLocks noChangeAspect="1"/>
            </p:cNvSpPr>
            <p:nvPr/>
          </p:nvSpPr>
          <p:spPr bwMode="auto">
            <a:xfrm>
              <a:off x="2963539" y="3907106"/>
              <a:ext cx="11102" cy="9715"/>
            </a:xfrm>
            <a:custGeom>
              <a:avLst/>
              <a:gdLst>
                <a:gd name="T0" fmla="*/ 5 w 6"/>
                <a:gd name="T1" fmla="*/ 4 h 6"/>
                <a:gd name="T2" fmla="*/ 8 w 6"/>
                <a:gd name="T3" fmla="*/ 7 h 6"/>
                <a:gd name="T4" fmla="*/ 4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6" y="6"/>
                  </a:cubicBezTo>
                  <a:cubicBezTo>
                    <a:pt x="5" y="6"/>
                    <a:pt x="4" y="5"/>
                    <a:pt x="3" y="4"/>
                  </a:cubicBezTo>
                  <a:cubicBezTo>
                    <a:pt x="2" y="3"/>
                    <a:pt x="0" y="0"/>
                    <a:pt x="1" y="0"/>
                  </a:cubicBezTo>
                  <a:cubicBezTo>
                    <a:pt x="2" y="0"/>
                    <a:pt x="3" y="2"/>
                    <a:pt x="4"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29" name="Freeform 3191">
              <a:extLst>
                <a:ext uri="{FF2B5EF4-FFF2-40B4-BE49-F238E27FC236}">
                  <a16:creationId xmlns:a16="http://schemas.microsoft.com/office/drawing/2014/main" id="{47454E3C-9FAD-F645-A51D-AA98FB7A2166}"/>
                </a:ext>
              </a:extLst>
            </p:cNvPr>
            <p:cNvSpPr>
              <a:spLocks noChangeAspect="1"/>
            </p:cNvSpPr>
            <p:nvPr/>
          </p:nvSpPr>
          <p:spPr bwMode="auto">
            <a:xfrm>
              <a:off x="2974643" y="3939024"/>
              <a:ext cx="9715" cy="9715"/>
            </a:xfrm>
            <a:custGeom>
              <a:avLst/>
              <a:gdLst>
                <a:gd name="T0" fmla="*/ 5 w 6"/>
                <a:gd name="T1" fmla="*/ 4 h 6"/>
                <a:gd name="T2" fmla="*/ 6 w 6"/>
                <a:gd name="T3" fmla="*/ 7 h 6"/>
                <a:gd name="T4" fmla="*/ 2 w 6"/>
                <a:gd name="T5" fmla="*/ 4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3"/>
                  </a:cubicBezTo>
                  <a:cubicBezTo>
                    <a:pt x="1" y="2"/>
                    <a:pt x="0" y="0"/>
                    <a:pt x="1" y="0"/>
                  </a:cubicBezTo>
                  <a:cubicBezTo>
                    <a:pt x="1" y="0"/>
                    <a:pt x="3" y="2"/>
                    <a:pt x="4"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30" name="Freeform 3192">
              <a:extLst>
                <a:ext uri="{FF2B5EF4-FFF2-40B4-BE49-F238E27FC236}">
                  <a16:creationId xmlns:a16="http://schemas.microsoft.com/office/drawing/2014/main" id="{35A9F9DF-8F56-7F46-9E36-4D6CA8B97B87}"/>
                </a:ext>
              </a:extLst>
            </p:cNvPr>
            <p:cNvSpPr>
              <a:spLocks noChangeAspect="1"/>
            </p:cNvSpPr>
            <p:nvPr/>
          </p:nvSpPr>
          <p:spPr bwMode="auto">
            <a:xfrm>
              <a:off x="2835863" y="4040334"/>
              <a:ext cx="8327" cy="2776"/>
            </a:xfrm>
            <a:custGeom>
              <a:avLst/>
              <a:gdLst>
                <a:gd name="T0" fmla="*/ 4 w 5"/>
                <a:gd name="T1" fmla="*/ 0 h 2"/>
                <a:gd name="T2" fmla="*/ 6 w 5"/>
                <a:gd name="T3" fmla="*/ 1 h 2"/>
                <a:gd name="T4" fmla="*/ 2 w 5"/>
                <a:gd name="T5" fmla="*/ 2 h 2"/>
                <a:gd name="T6" fmla="*/ 0 w 5"/>
                <a:gd name="T7" fmla="*/ 0 h 2"/>
                <a:gd name="T8" fmla="*/ 4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4" y="2"/>
                    <a:pt x="3" y="2"/>
                    <a:pt x="2" y="2"/>
                  </a:cubicBezTo>
                  <a:cubicBezTo>
                    <a:pt x="1" y="1"/>
                    <a:pt x="0" y="1"/>
                    <a:pt x="0" y="0"/>
                  </a:cubicBezTo>
                  <a:cubicBezTo>
                    <a:pt x="0" y="0"/>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31" name="Freeform 3193">
              <a:extLst>
                <a:ext uri="{FF2B5EF4-FFF2-40B4-BE49-F238E27FC236}">
                  <a16:creationId xmlns:a16="http://schemas.microsoft.com/office/drawing/2014/main" id="{FC566AC5-45AE-4B4E-BC88-0D9A05B434F5}"/>
                </a:ext>
              </a:extLst>
            </p:cNvPr>
            <p:cNvSpPr>
              <a:spLocks noChangeAspect="1"/>
            </p:cNvSpPr>
            <p:nvPr/>
          </p:nvSpPr>
          <p:spPr bwMode="auto">
            <a:xfrm>
              <a:off x="2727615" y="4108334"/>
              <a:ext cx="8327" cy="5551"/>
            </a:xfrm>
            <a:custGeom>
              <a:avLst/>
              <a:gdLst>
                <a:gd name="T0" fmla="*/ 4 w 5"/>
                <a:gd name="T1" fmla="*/ 1 h 3"/>
                <a:gd name="T2" fmla="*/ 6 w 5"/>
                <a:gd name="T3" fmla="*/ 1 h 3"/>
                <a:gd name="T4" fmla="*/ 4 w 5"/>
                <a:gd name="T5" fmla="*/ 3 h 3"/>
                <a:gd name="T6" fmla="*/ 0 w 5"/>
                <a:gd name="T7" fmla="*/ 4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3" y="1"/>
                    <a:pt x="4" y="0"/>
                    <a:pt x="5" y="1"/>
                  </a:cubicBezTo>
                  <a:cubicBezTo>
                    <a:pt x="5" y="1"/>
                    <a:pt x="4" y="2"/>
                    <a:pt x="3" y="2"/>
                  </a:cubicBezTo>
                  <a:cubicBezTo>
                    <a:pt x="2" y="3"/>
                    <a:pt x="1" y="3"/>
                    <a:pt x="0" y="3"/>
                  </a:cubicBezTo>
                  <a:cubicBezTo>
                    <a:pt x="0" y="2"/>
                    <a:pt x="2"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32" name="Freeform 3194">
              <a:extLst>
                <a:ext uri="{FF2B5EF4-FFF2-40B4-BE49-F238E27FC236}">
                  <a16:creationId xmlns:a16="http://schemas.microsoft.com/office/drawing/2014/main" id="{5D0D0873-F8C6-0249-B4DC-29AB42E3D6A1}"/>
                </a:ext>
              </a:extLst>
            </p:cNvPr>
            <p:cNvSpPr>
              <a:spLocks noChangeAspect="1"/>
            </p:cNvSpPr>
            <p:nvPr/>
          </p:nvSpPr>
          <p:spPr bwMode="auto">
            <a:xfrm>
              <a:off x="2726227" y="4012578"/>
              <a:ext cx="6939" cy="4164"/>
            </a:xfrm>
            <a:custGeom>
              <a:avLst/>
              <a:gdLst>
                <a:gd name="T0" fmla="*/ 3 w 4"/>
                <a:gd name="T1" fmla="*/ 1 h 3"/>
                <a:gd name="T2" fmla="*/ 5 w 4"/>
                <a:gd name="T3" fmla="*/ 0 h 3"/>
                <a:gd name="T4" fmla="*/ 3 w 4"/>
                <a:gd name="T5" fmla="*/ 2 h 3"/>
                <a:gd name="T6" fmla="*/ 0 w 4"/>
                <a:gd name="T7" fmla="*/ 3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2" y="0"/>
                    <a:pt x="3" y="0"/>
                    <a:pt x="4" y="0"/>
                  </a:cubicBezTo>
                  <a:cubicBezTo>
                    <a:pt x="4" y="1"/>
                    <a:pt x="3" y="2"/>
                    <a:pt x="2" y="2"/>
                  </a:cubicBezTo>
                  <a:cubicBezTo>
                    <a:pt x="2" y="3"/>
                    <a:pt x="0" y="3"/>
                    <a:pt x="0" y="3"/>
                  </a:cubicBezTo>
                  <a:cubicBezTo>
                    <a:pt x="0" y="2"/>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33" name="Freeform 3195">
              <a:extLst>
                <a:ext uri="{FF2B5EF4-FFF2-40B4-BE49-F238E27FC236}">
                  <a16:creationId xmlns:a16="http://schemas.microsoft.com/office/drawing/2014/main" id="{14BFE40E-CA35-AB4A-95F3-437827553938}"/>
                </a:ext>
              </a:extLst>
            </p:cNvPr>
            <p:cNvSpPr>
              <a:spLocks noChangeAspect="1"/>
            </p:cNvSpPr>
            <p:nvPr/>
          </p:nvSpPr>
          <p:spPr bwMode="auto">
            <a:xfrm>
              <a:off x="2702634" y="4080578"/>
              <a:ext cx="5551" cy="6939"/>
            </a:xfrm>
            <a:custGeom>
              <a:avLst/>
              <a:gdLst>
                <a:gd name="T0" fmla="*/ 3 w 3"/>
                <a:gd name="T1" fmla="*/ 1 h 4"/>
                <a:gd name="T2" fmla="*/ 4 w 3"/>
                <a:gd name="T3" fmla="*/ 1 h 4"/>
                <a:gd name="T4" fmla="*/ 3 w 3"/>
                <a:gd name="T5" fmla="*/ 3 h 4"/>
                <a:gd name="T6" fmla="*/ 1 w 3"/>
                <a:gd name="T7" fmla="*/ 4 h 4"/>
                <a:gd name="T8" fmla="*/ 3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1"/>
                  </a:moveTo>
                  <a:cubicBezTo>
                    <a:pt x="2" y="1"/>
                    <a:pt x="3" y="0"/>
                    <a:pt x="3" y="1"/>
                  </a:cubicBezTo>
                  <a:cubicBezTo>
                    <a:pt x="3" y="1"/>
                    <a:pt x="3" y="2"/>
                    <a:pt x="2" y="2"/>
                  </a:cubicBezTo>
                  <a:cubicBezTo>
                    <a:pt x="2" y="3"/>
                    <a:pt x="1" y="4"/>
                    <a:pt x="1" y="3"/>
                  </a:cubicBezTo>
                  <a:cubicBezTo>
                    <a:pt x="0" y="3"/>
                    <a:pt x="1" y="2"/>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34" name="Freeform 3196">
              <a:extLst>
                <a:ext uri="{FF2B5EF4-FFF2-40B4-BE49-F238E27FC236}">
                  <a16:creationId xmlns:a16="http://schemas.microsoft.com/office/drawing/2014/main" id="{36F67ACA-0488-4F4E-B3AD-CC602346ACBA}"/>
                </a:ext>
              </a:extLst>
            </p:cNvPr>
            <p:cNvSpPr>
              <a:spLocks noChangeAspect="1"/>
            </p:cNvSpPr>
            <p:nvPr/>
          </p:nvSpPr>
          <p:spPr bwMode="auto">
            <a:xfrm>
              <a:off x="3016275" y="3959842"/>
              <a:ext cx="12491" cy="4164"/>
            </a:xfrm>
            <a:custGeom>
              <a:avLst/>
              <a:gdLst>
                <a:gd name="T0" fmla="*/ 6 w 8"/>
                <a:gd name="T1" fmla="*/ 2 h 2"/>
                <a:gd name="T2" fmla="*/ 9 w 8"/>
                <a:gd name="T3" fmla="*/ 3 h 2"/>
                <a:gd name="T4" fmla="*/ 5 w 8"/>
                <a:gd name="T5" fmla="*/ 3 h 2"/>
                <a:gd name="T6" fmla="*/ 0 w 8"/>
                <a:gd name="T7" fmla="*/ 2 h 2"/>
                <a:gd name="T8" fmla="*/ 6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5" y="1"/>
                  </a:moveTo>
                  <a:cubicBezTo>
                    <a:pt x="6" y="1"/>
                    <a:pt x="8" y="1"/>
                    <a:pt x="8" y="2"/>
                  </a:cubicBezTo>
                  <a:cubicBezTo>
                    <a:pt x="7" y="2"/>
                    <a:pt x="5" y="2"/>
                    <a:pt x="4" y="2"/>
                  </a:cubicBezTo>
                  <a:cubicBezTo>
                    <a:pt x="3" y="2"/>
                    <a:pt x="0" y="2"/>
                    <a:pt x="0" y="1"/>
                  </a:cubicBezTo>
                  <a:cubicBezTo>
                    <a:pt x="1" y="0"/>
                    <a:pt x="4"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35" name="Freeform 3197">
              <a:extLst>
                <a:ext uri="{FF2B5EF4-FFF2-40B4-BE49-F238E27FC236}">
                  <a16:creationId xmlns:a16="http://schemas.microsoft.com/office/drawing/2014/main" id="{6542DE3C-52D9-F046-96F5-AD1E489F5E29}"/>
                </a:ext>
              </a:extLst>
            </p:cNvPr>
            <p:cNvSpPr>
              <a:spLocks noChangeAspect="1"/>
            </p:cNvSpPr>
            <p:nvPr/>
          </p:nvSpPr>
          <p:spPr bwMode="auto">
            <a:xfrm>
              <a:off x="2994072" y="3958452"/>
              <a:ext cx="8327" cy="12491"/>
            </a:xfrm>
            <a:custGeom>
              <a:avLst/>
              <a:gdLst>
                <a:gd name="T0" fmla="*/ 4 w 5"/>
                <a:gd name="T1" fmla="*/ 3 h 7"/>
                <a:gd name="T2" fmla="*/ 6 w 5"/>
                <a:gd name="T3" fmla="*/ 0 h 7"/>
                <a:gd name="T4" fmla="*/ 4 w 5"/>
                <a:gd name="T5" fmla="*/ 4 h 7"/>
                <a:gd name="T6" fmla="*/ 0 w 5"/>
                <a:gd name="T7" fmla="*/ 8 h 7"/>
                <a:gd name="T8" fmla="*/ 4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2"/>
                  </a:moveTo>
                  <a:cubicBezTo>
                    <a:pt x="4" y="1"/>
                    <a:pt x="5" y="0"/>
                    <a:pt x="5" y="0"/>
                  </a:cubicBezTo>
                  <a:cubicBezTo>
                    <a:pt x="5" y="1"/>
                    <a:pt x="4" y="2"/>
                    <a:pt x="3" y="3"/>
                  </a:cubicBezTo>
                  <a:cubicBezTo>
                    <a:pt x="3" y="5"/>
                    <a:pt x="1" y="7"/>
                    <a:pt x="0" y="6"/>
                  </a:cubicBezTo>
                  <a:cubicBezTo>
                    <a:pt x="0" y="5"/>
                    <a:pt x="2" y="3"/>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36" name="Freeform 3198">
              <a:extLst>
                <a:ext uri="{FF2B5EF4-FFF2-40B4-BE49-F238E27FC236}">
                  <a16:creationId xmlns:a16="http://schemas.microsoft.com/office/drawing/2014/main" id="{371EB01A-E573-A748-AC56-09F816F4DB39}"/>
                </a:ext>
              </a:extLst>
            </p:cNvPr>
            <p:cNvSpPr>
              <a:spLocks noChangeAspect="1"/>
            </p:cNvSpPr>
            <p:nvPr/>
          </p:nvSpPr>
          <p:spPr bwMode="auto">
            <a:xfrm>
              <a:off x="3261916" y="4151358"/>
              <a:ext cx="6939" cy="8327"/>
            </a:xfrm>
            <a:custGeom>
              <a:avLst/>
              <a:gdLst>
                <a:gd name="T0" fmla="*/ 4 w 4"/>
                <a:gd name="T1" fmla="*/ 4 h 5"/>
                <a:gd name="T2" fmla="*/ 5 w 4"/>
                <a:gd name="T3" fmla="*/ 6 h 5"/>
                <a:gd name="T4" fmla="*/ 3 w 4"/>
                <a:gd name="T5" fmla="*/ 4 h 5"/>
                <a:gd name="T6" fmla="*/ 1 w 4"/>
                <a:gd name="T7" fmla="*/ 0 h 5"/>
                <a:gd name="T8" fmla="*/ 4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4" y="4"/>
                    <a:pt x="4" y="5"/>
                    <a:pt x="4" y="5"/>
                  </a:cubicBezTo>
                  <a:cubicBezTo>
                    <a:pt x="3" y="5"/>
                    <a:pt x="2" y="4"/>
                    <a:pt x="2" y="3"/>
                  </a:cubicBezTo>
                  <a:cubicBezTo>
                    <a:pt x="1" y="2"/>
                    <a:pt x="0" y="1"/>
                    <a:pt x="1" y="0"/>
                  </a:cubicBezTo>
                  <a:cubicBezTo>
                    <a:pt x="2" y="0"/>
                    <a:pt x="3" y="2"/>
                    <a:pt x="3"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37" name="Freeform 3199">
              <a:extLst>
                <a:ext uri="{FF2B5EF4-FFF2-40B4-BE49-F238E27FC236}">
                  <a16:creationId xmlns:a16="http://schemas.microsoft.com/office/drawing/2014/main" id="{DF6C888E-7B37-AD42-9069-8C39C118AFAB}"/>
                </a:ext>
              </a:extLst>
            </p:cNvPr>
            <p:cNvSpPr>
              <a:spLocks noChangeAspect="1"/>
            </p:cNvSpPr>
            <p:nvPr/>
          </p:nvSpPr>
          <p:spPr bwMode="auto">
            <a:xfrm>
              <a:off x="3249425" y="4112500"/>
              <a:ext cx="1388" cy="9715"/>
            </a:xfrm>
            <a:custGeom>
              <a:avLst/>
              <a:gdLst>
                <a:gd name="T0" fmla="*/ 1 w 1"/>
                <a:gd name="T1" fmla="*/ 5 h 6"/>
                <a:gd name="T2" fmla="*/ 0 w 1"/>
                <a:gd name="T3" fmla="*/ 7 h 6"/>
                <a:gd name="T4" fmla="*/ 0 w 1"/>
                <a:gd name="T5" fmla="*/ 4 h 6"/>
                <a:gd name="T6" fmla="*/ 0 w 1"/>
                <a:gd name="T7" fmla="*/ 0 h 6"/>
                <a:gd name="T8" fmla="*/ 1 w 1"/>
                <a:gd name="T9" fmla="*/ 5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1"/>
                    <a:pt x="1" y="3"/>
                    <a:pt x="1"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38" name="Freeform 3200">
              <a:extLst>
                <a:ext uri="{FF2B5EF4-FFF2-40B4-BE49-F238E27FC236}">
                  <a16:creationId xmlns:a16="http://schemas.microsoft.com/office/drawing/2014/main" id="{78D1FEE9-7A05-AF44-82A5-10110C7E3993}"/>
                </a:ext>
              </a:extLst>
            </p:cNvPr>
            <p:cNvSpPr>
              <a:spLocks noChangeAspect="1"/>
            </p:cNvSpPr>
            <p:nvPr/>
          </p:nvSpPr>
          <p:spPr bwMode="auto">
            <a:xfrm>
              <a:off x="3263303" y="4168012"/>
              <a:ext cx="2776" cy="8327"/>
            </a:xfrm>
            <a:custGeom>
              <a:avLst/>
              <a:gdLst>
                <a:gd name="T0" fmla="*/ 2 w 1"/>
                <a:gd name="T1" fmla="*/ 4 h 5"/>
                <a:gd name="T2" fmla="*/ 0 w 1"/>
                <a:gd name="T3" fmla="*/ 6 h 5"/>
                <a:gd name="T4" fmla="*/ 0 w 1"/>
                <a:gd name="T5" fmla="*/ 4 h 5"/>
                <a:gd name="T6" fmla="*/ 2 w 1"/>
                <a:gd name="T7" fmla="*/ 0 h 5"/>
                <a:gd name="T8" fmla="*/ 2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0"/>
                    <a:pt x="1"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39" name="Freeform 3201">
              <a:extLst>
                <a:ext uri="{FF2B5EF4-FFF2-40B4-BE49-F238E27FC236}">
                  <a16:creationId xmlns:a16="http://schemas.microsoft.com/office/drawing/2014/main" id="{627AFD4C-79C7-3248-8FB5-C4143A81FED2}"/>
                </a:ext>
              </a:extLst>
            </p:cNvPr>
            <p:cNvSpPr>
              <a:spLocks noChangeAspect="1"/>
            </p:cNvSpPr>
            <p:nvPr/>
          </p:nvSpPr>
          <p:spPr bwMode="auto">
            <a:xfrm>
              <a:off x="3088442" y="4213809"/>
              <a:ext cx="11102" cy="4164"/>
            </a:xfrm>
            <a:custGeom>
              <a:avLst/>
              <a:gdLst>
                <a:gd name="T0" fmla="*/ 5 w 6"/>
                <a:gd name="T1" fmla="*/ 1 h 3"/>
                <a:gd name="T2" fmla="*/ 8 w 6"/>
                <a:gd name="T3" fmla="*/ 3 h 3"/>
                <a:gd name="T4" fmla="*/ 4 w 6"/>
                <a:gd name="T5" fmla="*/ 3 h 3"/>
                <a:gd name="T6" fmla="*/ 0 w 6"/>
                <a:gd name="T7" fmla="*/ 1 h 3"/>
                <a:gd name="T8" fmla="*/ 5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4" y="1"/>
                  </a:moveTo>
                  <a:cubicBezTo>
                    <a:pt x="5" y="2"/>
                    <a:pt x="6" y="2"/>
                    <a:pt x="6" y="3"/>
                  </a:cubicBezTo>
                  <a:cubicBezTo>
                    <a:pt x="5" y="3"/>
                    <a:pt x="4" y="3"/>
                    <a:pt x="3" y="3"/>
                  </a:cubicBezTo>
                  <a:cubicBezTo>
                    <a:pt x="2" y="2"/>
                    <a:pt x="0" y="1"/>
                    <a:pt x="0" y="1"/>
                  </a:cubicBezTo>
                  <a:cubicBezTo>
                    <a:pt x="1" y="0"/>
                    <a:pt x="3" y="1"/>
                    <a:pt x="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40" name="Freeform 3202">
              <a:extLst>
                <a:ext uri="{FF2B5EF4-FFF2-40B4-BE49-F238E27FC236}">
                  <a16:creationId xmlns:a16="http://schemas.microsoft.com/office/drawing/2014/main" id="{842094DD-E569-BA43-8CC4-F136029A1992}"/>
                </a:ext>
              </a:extLst>
            </p:cNvPr>
            <p:cNvSpPr>
              <a:spLocks noChangeAspect="1"/>
            </p:cNvSpPr>
            <p:nvPr/>
          </p:nvSpPr>
          <p:spPr bwMode="auto">
            <a:xfrm>
              <a:off x="3468699" y="4512185"/>
              <a:ext cx="6939" cy="8327"/>
            </a:xfrm>
            <a:custGeom>
              <a:avLst/>
              <a:gdLst>
                <a:gd name="T0" fmla="*/ 3 w 4"/>
                <a:gd name="T1" fmla="*/ 5 h 5"/>
                <a:gd name="T2" fmla="*/ 1 w 4"/>
                <a:gd name="T3" fmla="*/ 6 h 5"/>
                <a:gd name="T4" fmla="*/ 1 w 4"/>
                <a:gd name="T5" fmla="*/ 4 h 5"/>
                <a:gd name="T6" fmla="*/ 5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5"/>
                  </a:cubicBezTo>
                  <a:cubicBezTo>
                    <a:pt x="0" y="4"/>
                    <a:pt x="1" y="3"/>
                    <a:pt x="1" y="3"/>
                  </a:cubicBezTo>
                  <a:cubicBezTo>
                    <a:pt x="2" y="2"/>
                    <a:pt x="3" y="0"/>
                    <a:pt x="4" y="1"/>
                  </a:cubicBezTo>
                  <a:cubicBezTo>
                    <a:pt x="4" y="2"/>
                    <a:pt x="3" y="3"/>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41" name="Freeform 3203">
              <a:extLst>
                <a:ext uri="{FF2B5EF4-FFF2-40B4-BE49-F238E27FC236}">
                  <a16:creationId xmlns:a16="http://schemas.microsoft.com/office/drawing/2014/main" id="{DFAB6149-F9D4-0647-8318-BEFB7D2CA14D}"/>
                </a:ext>
              </a:extLst>
            </p:cNvPr>
            <p:cNvSpPr>
              <a:spLocks noChangeAspect="1"/>
            </p:cNvSpPr>
            <p:nvPr/>
          </p:nvSpPr>
          <p:spPr bwMode="auto">
            <a:xfrm>
              <a:off x="3467310" y="4506635"/>
              <a:ext cx="8327" cy="9715"/>
            </a:xfrm>
            <a:custGeom>
              <a:avLst/>
              <a:gdLst>
                <a:gd name="T0" fmla="*/ 4 w 5"/>
                <a:gd name="T1" fmla="*/ 5 h 6"/>
                <a:gd name="T2" fmla="*/ 1 w 5"/>
                <a:gd name="T3" fmla="*/ 6 h 6"/>
                <a:gd name="T4" fmla="*/ 2 w 5"/>
                <a:gd name="T5" fmla="*/ 4 h 6"/>
                <a:gd name="T6" fmla="*/ 5 w 5"/>
                <a:gd name="T7" fmla="*/ 1 h 6"/>
                <a:gd name="T8" fmla="*/ 4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2" y="5"/>
                    <a:pt x="1" y="6"/>
                    <a:pt x="1" y="5"/>
                  </a:cubicBezTo>
                  <a:cubicBezTo>
                    <a:pt x="0" y="4"/>
                    <a:pt x="1" y="3"/>
                    <a:pt x="2" y="3"/>
                  </a:cubicBezTo>
                  <a:cubicBezTo>
                    <a:pt x="2" y="2"/>
                    <a:pt x="4" y="0"/>
                    <a:pt x="4" y="1"/>
                  </a:cubicBezTo>
                  <a:cubicBezTo>
                    <a:pt x="5" y="2"/>
                    <a:pt x="4" y="3"/>
                    <a:pt x="3"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42" name="Freeform 3204">
              <a:extLst>
                <a:ext uri="{FF2B5EF4-FFF2-40B4-BE49-F238E27FC236}">
                  <a16:creationId xmlns:a16="http://schemas.microsoft.com/office/drawing/2014/main" id="{511EEF37-E904-AA44-A5FE-A91A970830D0}"/>
                </a:ext>
              </a:extLst>
            </p:cNvPr>
            <p:cNvSpPr>
              <a:spLocks noChangeAspect="1"/>
            </p:cNvSpPr>
            <p:nvPr/>
          </p:nvSpPr>
          <p:spPr bwMode="auto">
            <a:xfrm>
              <a:off x="3481187" y="4451121"/>
              <a:ext cx="4164" cy="6939"/>
            </a:xfrm>
            <a:custGeom>
              <a:avLst/>
              <a:gdLst>
                <a:gd name="T0" fmla="*/ 3 w 3"/>
                <a:gd name="T1" fmla="*/ 3 h 4"/>
                <a:gd name="T2" fmla="*/ 3 w 3"/>
                <a:gd name="T3" fmla="*/ 5 h 4"/>
                <a:gd name="T4" fmla="*/ 1 w 3"/>
                <a:gd name="T5" fmla="*/ 4 h 4"/>
                <a:gd name="T6" fmla="*/ 0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1" y="3"/>
                    <a:pt x="1" y="3"/>
                  </a:cubicBezTo>
                  <a:cubicBezTo>
                    <a:pt x="1" y="2"/>
                    <a:pt x="0" y="0"/>
                    <a:pt x="0" y="0"/>
                  </a:cubicBezTo>
                  <a:cubicBezTo>
                    <a:pt x="1"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43" name="Freeform 3205">
              <a:extLst>
                <a:ext uri="{FF2B5EF4-FFF2-40B4-BE49-F238E27FC236}">
                  <a16:creationId xmlns:a16="http://schemas.microsoft.com/office/drawing/2014/main" id="{E5DE096A-F930-1349-AE43-8D553E53950B}"/>
                </a:ext>
              </a:extLst>
            </p:cNvPr>
            <p:cNvSpPr>
              <a:spLocks noChangeAspect="1"/>
            </p:cNvSpPr>
            <p:nvPr/>
          </p:nvSpPr>
          <p:spPr bwMode="auto">
            <a:xfrm>
              <a:off x="2655450" y="4521898"/>
              <a:ext cx="6939" cy="6939"/>
            </a:xfrm>
            <a:custGeom>
              <a:avLst/>
              <a:gdLst>
                <a:gd name="T0" fmla="*/ 3 w 4"/>
                <a:gd name="T1" fmla="*/ 4 h 4"/>
                <a:gd name="T2" fmla="*/ 0 w 4"/>
                <a:gd name="T3" fmla="*/ 4 h 4"/>
                <a:gd name="T4" fmla="*/ 1 w 4"/>
                <a:gd name="T5" fmla="*/ 3 h 4"/>
                <a:gd name="T6" fmla="*/ 5 w 4"/>
                <a:gd name="T7" fmla="*/ 1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2"/>
                  </a:cubicBezTo>
                  <a:cubicBezTo>
                    <a:pt x="2" y="1"/>
                    <a:pt x="4" y="0"/>
                    <a:pt x="4" y="1"/>
                  </a:cubicBezTo>
                  <a:cubicBezTo>
                    <a:pt x="4" y="2"/>
                    <a:pt x="3"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44" name="Freeform 3206">
              <a:extLst>
                <a:ext uri="{FF2B5EF4-FFF2-40B4-BE49-F238E27FC236}">
                  <a16:creationId xmlns:a16="http://schemas.microsoft.com/office/drawing/2014/main" id="{852EB403-933A-0245-8E89-BB0ABA884A85}"/>
                </a:ext>
              </a:extLst>
            </p:cNvPr>
            <p:cNvSpPr>
              <a:spLocks noChangeAspect="1"/>
            </p:cNvSpPr>
            <p:nvPr/>
          </p:nvSpPr>
          <p:spPr bwMode="auto">
            <a:xfrm>
              <a:off x="3055136" y="5655731"/>
              <a:ext cx="4164" cy="8327"/>
            </a:xfrm>
            <a:custGeom>
              <a:avLst/>
              <a:gdLst>
                <a:gd name="T0" fmla="*/ 3 w 2"/>
                <a:gd name="T1" fmla="*/ 4 h 5"/>
                <a:gd name="T2" fmla="*/ 3 w 2"/>
                <a:gd name="T3" fmla="*/ 6 h 5"/>
                <a:gd name="T4" fmla="*/ 0 w 2"/>
                <a:gd name="T5" fmla="*/ 4 h 5"/>
                <a:gd name="T6" fmla="*/ 0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0" y="4"/>
                    <a:pt x="0" y="3"/>
                  </a:cubicBezTo>
                  <a:cubicBezTo>
                    <a:pt x="0" y="2"/>
                    <a:pt x="0" y="0"/>
                    <a:pt x="0" y="0"/>
                  </a:cubicBezTo>
                  <a:cubicBezTo>
                    <a:pt x="1" y="0"/>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45" name="Freeform 3207">
              <a:extLst>
                <a:ext uri="{FF2B5EF4-FFF2-40B4-BE49-F238E27FC236}">
                  <a16:creationId xmlns:a16="http://schemas.microsoft.com/office/drawing/2014/main" id="{0A676C76-049F-844B-A1BB-6D498983DD6E}"/>
                </a:ext>
              </a:extLst>
            </p:cNvPr>
            <p:cNvSpPr>
              <a:spLocks noChangeAspect="1"/>
            </p:cNvSpPr>
            <p:nvPr/>
          </p:nvSpPr>
          <p:spPr bwMode="auto">
            <a:xfrm>
              <a:off x="3055135" y="5609933"/>
              <a:ext cx="6939" cy="4164"/>
            </a:xfrm>
            <a:custGeom>
              <a:avLst/>
              <a:gdLst>
                <a:gd name="T0" fmla="*/ 3 w 4"/>
                <a:gd name="T1" fmla="*/ 3 h 3"/>
                <a:gd name="T2" fmla="*/ 0 w 4"/>
                <a:gd name="T3" fmla="*/ 3 h 3"/>
                <a:gd name="T4" fmla="*/ 1 w 4"/>
                <a:gd name="T5" fmla="*/ 1 h 3"/>
                <a:gd name="T6" fmla="*/ 5 w 4"/>
                <a:gd name="T7" fmla="*/ 1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3"/>
                    <a:pt x="0" y="3"/>
                  </a:cubicBezTo>
                  <a:cubicBezTo>
                    <a:pt x="0" y="2"/>
                    <a:pt x="1" y="1"/>
                    <a:pt x="1" y="1"/>
                  </a:cubicBezTo>
                  <a:cubicBezTo>
                    <a:pt x="2" y="1"/>
                    <a:pt x="4" y="0"/>
                    <a:pt x="4" y="1"/>
                  </a:cubicBezTo>
                  <a:cubicBezTo>
                    <a:pt x="4" y="2"/>
                    <a:pt x="3"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46" name="Freeform 3208">
              <a:extLst>
                <a:ext uri="{FF2B5EF4-FFF2-40B4-BE49-F238E27FC236}">
                  <a16:creationId xmlns:a16="http://schemas.microsoft.com/office/drawing/2014/main" id="{83872389-7F80-C84F-838D-B675C5637C2B}"/>
                </a:ext>
              </a:extLst>
            </p:cNvPr>
            <p:cNvSpPr>
              <a:spLocks noChangeAspect="1"/>
            </p:cNvSpPr>
            <p:nvPr/>
          </p:nvSpPr>
          <p:spPr bwMode="auto">
            <a:xfrm>
              <a:off x="3046808" y="5605770"/>
              <a:ext cx="8327" cy="8327"/>
            </a:xfrm>
            <a:custGeom>
              <a:avLst/>
              <a:gdLst>
                <a:gd name="T0" fmla="*/ 2 w 5"/>
                <a:gd name="T1" fmla="*/ 5 h 5"/>
                <a:gd name="T2" fmla="*/ 0 w 5"/>
                <a:gd name="T3" fmla="*/ 5 h 5"/>
                <a:gd name="T4" fmla="*/ 2 w 5"/>
                <a:gd name="T5" fmla="*/ 2 h 5"/>
                <a:gd name="T6" fmla="*/ 6 w 5"/>
                <a:gd name="T7" fmla="*/ 1 h 5"/>
                <a:gd name="T8" fmla="*/ 2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4"/>
                  </a:moveTo>
                  <a:cubicBezTo>
                    <a:pt x="2" y="4"/>
                    <a:pt x="0" y="5"/>
                    <a:pt x="0" y="4"/>
                  </a:cubicBezTo>
                  <a:cubicBezTo>
                    <a:pt x="0" y="3"/>
                    <a:pt x="1" y="2"/>
                    <a:pt x="2" y="2"/>
                  </a:cubicBezTo>
                  <a:cubicBezTo>
                    <a:pt x="3" y="1"/>
                    <a:pt x="5" y="0"/>
                    <a:pt x="5" y="1"/>
                  </a:cubicBezTo>
                  <a:cubicBezTo>
                    <a:pt x="5" y="2"/>
                    <a:pt x="4" y="3"/>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47" name="Freeform 3209">
              <a:extLst>
                <a:ext uri="{FF2B5EF4-FFF2-40B4-BE49-F238E27FC236}">
                  <a16:creationId xmlns:a16="http://schemas.microsoft.com/office/drawing/2014/main" id="{503DA71C-71F2-7043-AEF6-8F1AA5DCDA8B}"/>
                </a:ext>
              </a:extLst>
            </p:cNvPr>
            <p:cNvSpPr>
              <a:spLocks noChangeAspect="1"/>
            </p:cNvSpPr>
            <p:nvPr/>
          </p:nvSpPr>
          <p:spPr bwMode="auto">
            <a:xfrm>
              <a:off x="3050972" y="5722345"/>
              <a:ext cx="6939" cy="8327"/>
            </a:xfrm>
            <a:custGeom>
              <a:avLst/>
              <a:gdLst>
                <a:gd name="T0" fmla="*/ 4 w 4"/>
                <a:gd name="T1" fmla="*/ 4 h 5"/>
                <a:gd name="T2" fmla="*/ 4 w 4"/>
                <a:gd name="T3" fmla="*/ 6 h 5"/>
                <a:gd name="T4" fmla="*/ 1 w 4"/>
                <a:gd name="T5" fmla="*/ 4 h 5"/>
                <a:gd name="T6" fmla="*/ 1 w 4"/>
                <a:gd name="T7" fmla="*/ 1 h 5"/>
                <a:gd name="T8" fmla="*/ 4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2" y="5"/>
                    <a:pt x="2" y="4"/>
                    <a:pt x="1" y="3"/>
                  </a:cubicBezTo>
                  <a:cubicBezTo>
                    <a:pt x="1" y="2"/>
                    <a:pt x="0" y="1"/>
                    <a:pt x="1" y="1"/>
                  </a:cubicBezTo>
                  <a:cubicBezTo>
                    <a:pt x="2" y="0"/>
                    <a:pt x="2" y="2"/>
                    <a:pt x="3"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48" name="Freeform 3210">
              <a:extLst>
                <a:ext uri="{FF2B5EF4-FFF2-40B4-BE49-F238E27FC236}">
                  <a16:creationId xmlns:a16="http://schemas.microsoft.com/office/drawing/2014/main" id="{3FE26033-E8FD-D249-8EE9-54E3291B5CF1}"/>
                </a:ext>
              </a:extLst>
            </p:cNvPr>
            <p:cNvSpPr>
              <a:spLocks noChangeAspect="1"/>
            </p:cNvSpPr>
            <p:nvPr/>
          </p:nvSpPr>
          <p:spPr bwMode="auto">
            <a:xfrm>
              <a:off x="3063461" y="5822267"/>
              <a:ext cx="5551" cy="8327"/>
            </a:xfrm>
            <a:custGeom>
              <a:avLst/>
              <a:gdLst>
                <a:gd name="T0" fmla="*/ 3 w 3"/>
                <a:gd name="T1" fmla="*/ 4 h 5"/>
                <a:gd name="T2" fmla="*/ 0 w 3"/>
                <a:gd name="T3" fmla="*/ 5 h 5"/>
                <a:gd name="T4" fmla="*/ 1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4"/>
                  </a:cubicBezTo>
                  <a:cubicBezTo>
                    <a:pt x="0" y="4"/>
                    <a:pt x="0" y="3"/>
                    <a:pt x="1" y="2"/>
                  </a:cubicBezTo>
                  <a:cubicBezTo>
                    <a:pt x="1" y="1"/>
                    <a:pt x="2" y="0"/>
                    <a:pt x="2" y="0"/>
                  </a:cubicBezTo>
                  <a:cubicBezTo>
                    <a:pt x="3"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49" name="Freeform 3211">
              <a:extLst>
                <a:ext uri="{FF2B5EF4-FFF2-40B4-BE49-F238E27FC236}">
                  <a16:creationId xmlns:a16="http://schemas.microsoft.com/office/drawing/2014/main" id="{529A413D-1D7C-A744-8568-C394024077AF}"/>
                </a:ext>
              </a:extLst>
            </p:cNvPr>
            <p:cNvSpPr>
              <a:spLocks noChangeAspect="1"/>
            </p:cNvSpPr>
            <p:nvPr/>
          </p:nvSpPr>
          <p:spPr bwMode="auto">
            <a:xfrm>
              <a:off x="3049583" y="5776467"/>
              <a:ext cx="4164" cy="6939"/>
            </a:xfrm>
            <a:custGeom>
              <a:avLst/>
              <a:gdLst>
                <a:gd name="T0" fmla="*/ 3 w 3"/>
                <a:gd name="T1" fmla="*/ 3 h 4"/>
                <a:gd name="T2" fmla="*/ 3 w 3"/>
                <a:gd name="T3" fmla="*/ 5 h 4"/>
                <a:gd name="T4" fmla="*/ 1 w 3"/>
                <a:gd name="T5" fmla="*/ 3 h 4"/>
                <a:gd name="T6" fmla="*/ 1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2" y="3"/>
                    <a:pt x="1" y="2"/>
                  </a:cubicBezTo>
                  <a:cubicBezTo>
                    <a:pt x="1" y="1"/>
                    <a:pt x="0" y="0"/>
                    <a:pt x="1" y="0"/>
                  </a:cubicBezTo>
                  <a:cubicBezTo>
                    <a:pt x="2"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50" name="Freeform 3212">
              <a:extLst>
                <a:ext uri="{FF2B5EF4-FFF2-40B4-BE49-F238E27FC236}">
                  <a16:creationId xmlns:a16="http://schemas.microsoft.com/office/drawing/2014/main" id="{3B7CFB68-2ED5-8043-BC84-8ECE95C03499}"/>
                </a:ext>
              </a:extLst>
            </p:cNvPr>
            <p:cNvSpPr>
              <a:spLocks noChangeAspect="1"/>
            </p:cNvSpPr>
            <p:nvPr/>
          </p:nvSpPr>
          <p:spPr bwMode="auto">
            <a:xfrm>
              <a:off x="3074565" y="5801449"/>
              <a:ext cx="5551" cy="8327"/>
            </a:xfrm>
            <a:custGeom>
              <a:avLst/>
              <a:gdLst>
                <a:gd name="T0" fmla="*/ 3 w 4"/>
                <a:gd name="T1" fmla="*/ 4 h 5"/>
                <a:gd name="T2" fmla="*/ 3 w 4"/>
                <a:gd name="T3" fmla="*/ 6 h 5"/>
                <a:gd name="T4" fmla="*/ 2 w 4"/>
                <a:gd name="T5" fmla="*/ 4 h 5"/>
                <a:gd name="T6" fmla="*/ 1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3" y="5"/>
                    <a:pt x="2" y="4"/>
                    <a:pt x="2" y="3"/>
                  </a:cubicBezTo>
                  <a:cubicBezTo>
                    <a:pt x="1" y="2"/>
                    <a:pt x="0" y="1"/>
                    <a:pt x="1" y="1"/>
                  </a:cubicBezTo>
                  <a:cubicBezTo>
                    <a:pt x="2" y="0"/>
                    <a:pt x="2" y="2"/>
                    <a:pt x="3"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51" name="Freeform 3213">
              <a:extLst>
                <a:ext uri="{FF2B5EF4-FFF2-40B4-BE49-F238E27FC236}">
                  <a16:creationId xmlns:a16="http://schemas.microsoft.com/office/drawing/2014/main" id="{AAF02D92-9884-0748-BB1D-14EE2CC5EDC7}"/>
                </a:ext>
              </a:extLst>
            </p:cNvPr>
            <p:cNvSpPr>
              <a:spLocks noChangeAspect="1"/>
            </p:cNvSpPr>
            <p:nvPr/>
          </p:nvSpPr>
          <p:spPr bwMode="auto">
            <a:xfrm>
              <a:off x="3070400" y="5822265"/>
              <a:ext cx="6939" cy="5551"/>
            </a:xfrm>
            <a:custGeom>
              <a:avLst/>
              <a:gdLst>
                <a:gd name="T0" fmla="*/ 3 w 4"/>
                <a:gd name="T1" fmla="*/ 3 h 3"/>
                <a:gd name="T2" fmla="*/ 0 w 4"/>
                <a:gd name="T3" fmla="*/ 3 h 3"/>
                <a:gd name="T4" fmla="*/ 3 w 4"/>
                <a:gd name="T5" fmla="*/ 1 h 3"/>
                <a:gd name="T6" fmla="*/ 5 w 4"/>
                <a:gd name="T7" fmla="*/ 0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2"/>
                    <a:pt x="0" y="3"/>
                    <a:pt x="0" y="2"/>
                  </a:cubicBezTo>
                  <a:cubicBezTo>
                    <a:pt x="0" y="2"/>
                    <a:pt x="1" y="1"/>
                    <a:pt x="2" y="1"/>
                  </a:cubicBezTo>
                  <a:cubicBezTo>
                    <a:pt x="2" y="0"/>
                    <a:pt x="4" y="0"/>
                    <a:pt x="4" y="0"/>
                  </a:cubicBezTo>
                  <a:cubicBezTo>
                    <a:pt x="4" y="1"/>
                    <a:pt x="3"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52" name="Freeform 3214">
              <a:extLst>
                <a:ext uri="{FF2B5EF4-FFF2-40B4-BE49-F238E27FC236}">
                  <a16:creationId xmlns:a16="http://schemas.microsoft.com/office/drawing/2014/main" id="{82715BF6-06A3-1F43-91F9-34AA652925E9}"/>
                </a:ext>
              </a:extLst>
            </p:cNvPr>
            <p:cNvSpPr>
              <a:spLocks noChangeAspect="1"/>
            </p:cNvSpPr>
            <p:nvPr/>
          </p:nvSpPr>
          <p:spPr bwMode="auto">
            <a:xfrm>
              <a:off x="3070400" y="5830593"/>
              <a:ext cx="4164" cy="15266"/>
            </a:xfrm>
            <a:custGeom>
              <a:avLst/>
              <a:gdLst>
                <a:gd name="T0" fmla="*/ 2 w 2"/>
                <a:gd name="T1" fmla="*/ 7 h 9"/>
                <a:gd name="T2" fmla="*/ 0 w 2"/>
                <a:gd name="T3" fmla="*/ 11 h 9"/>
                <a:gd name="T4" fmla="*/ 0 w 2"/>
                <a:gd name="T5" fmla="*/ 6 h 9"/>
                <a:gd name="T6" fmla="*/ 2 w 2"/>
                <a:gd name="T7" fmla="*/ 1 h 9"/>
                <a:gd name="T8" fmla="*/ 2 w 2"/>
                <a:gd name="T9" fmla="*/ 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6"/>
                  </a:moveTo>
                  <a:cubicBezTo>
                    <a:pt x="1" y="7"/>
                    <a:pt x="1" y="9"/>
                    <a:pt x="0" y="9"/>
                  </a:cubicBezTo>
                  <a:cubicBezTo>
                    <a:pt x="0" y="8"/>
                    <a:pt x="0" y="6"/>
                    <a:pt x="0" y="5"/>
                  </a:cubicBezTo>
                  <a:cubicBezTo>
                    <a:pt x="0" y="3"/>
                    <a:pt x="1" y="0"/>
                    <a:pt x="1" y="1"/>
                  </a:cubicBezTo>
                  <a:cubicBezTo>
                    <a:pt x="2" y="1"/>
                    <a:pt x="2" y="4"/>
                    <a:pt x="1"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53" name="Freeform 3215">
              <a:extLst>
                <a:ext uri="{FF2B5EF4-FFF2-40B4-BE49-F238E27FC236}">
                  <a16:creationId xmlns:a16="http://schemas.microsoft.com/office/drawing/2014/main" id="{B9796D3B-2599-CA49-B059-92192E0E35AF}"/>
                </a:ext>
              </a:extLst>
            </p:cNvPr>
            <p:cNvSpPr>
              <a:spLocks noChangeAspect="1"/>
            </p:cNvSpPr>
            <p:nvPr/>
          </p:nvSpPr>
          <p:spPr bwMode="auto">
            <a:xfrm>
              <a:off x="3075951" y="5836144"/>
              <a:ext cx="1388" cy="9715"/>
            </a:xfrm>
            <a:custGeom>
              <a:avLst/>
              <a:gdLst>
                <a:gd name="T0" fmla="*/ 1 w 1"/>
                <a:gd name="T1" fmla="*/ 5 h 6"/>
                <a:gd name="T2" fmla="*/ 0 w 1"/>
                <a:gd name="T3" fmla="*/ 7 h 6"/>
                <a:gd name="T4" fmla="*/ 0 w 1"/>
                <a:gd name="T5" fmla="*/ 4 h 6"/>
                <a:gd name="T6" fmla="*/ 0 w 1"/>
                <a:gd name="T7" fmla="*/ 0 h 6"/>
                <a:gd name="T8" fmla="*/ 1 w 1"/>
                <a:gd name="T9" fmla="*/ 5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0"/>
                    <a:pt x="1" y="3"/>
                    <a:pt x="1"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54" name="Freeform 3216">
              <a:extLst>
                <a:ext uri="{FF2B5EF4-FFF2-40B4-BE49-F238E27FC236}">
                  <a16:creationId xmlns:a16="http://schemas.microsoft.com/office/drawing/2014/main" id="{B9328D5E-D340-494E-90B9-92A29DD3225A}"/>
                </a:ext>
              </a:extLst>
            </p:cNvPr>
            <p:cNvSpPr>
              <a:spLocks noChangeAspect="1"/>
            </p:cNvSpPr>
            <p:nvPr/>
          </p:nvSpPr>
          <p:spPr bwMode="auto">
            <a:xfrm>
              <a:off x="3091217" y="5850021"/>
              <a:ext cx="5551" cy="5551"/>
            </a:xfrm>
            <a:custGeom>
              <a:avLst/>
              <a:gdLst>
                <a:gd name="T0" fmla="*/ 3 w 4"/>
                <a:gd name="T1" fmla="*/ 2 h 4"/>
                <a:gd name="T2" fmla="*/ 4 w 4"/>
                <a:gd name="T3" fmla="*/ 3 h 4"/>
                <a:gd name="T4" fmla="*/ 2 w 4"/>
                <a:gd name="T5" fmla="*/ 3 h 4"/>
                <a:gd name="T6" fmla="*/ 1 w 4"/>
                <a:gd name="T7" fmla="*/ 0 h 4"/>
                <a:gd name="T8" fmla="*/ 3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3" y="4"/>
                    <a:pt x="2" y="3"/>
                    <a:pt x="2" y="3"/>
                  </a:cubicBezTo>
                  <a:cubicBezTo>
                    <a:pt x="1" y="2"/>
                    <a:pt x="0" y="1"/>
                    <a:pt x="1" y="0"/>
                  </a:cubicBezTo>
                  <a:cubicBezTo>
                    <a:pt x="1"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55" name="Freeform 3217">
              <a:extLst>
                <a:ext uri="{FF2B5EF4-FFF2-40B4-BE49-F238E27FC236}">
                  <a16:creationId xmlns:a16="http://schemas.microsoft.com/office/drawing/2014/main" id="{3C0AA35E-21B5-7F4D-876B-5914A23F0DCF}"/>
                </a:ext>
              </a:extLst>
            </p:cNvPr>
            <p:cNvSpPr>
              <a:spLocks noChangeAspect="1"/>
            </p:cNvSpPr>
            <p:nvPr/>
          </p:nvSpPr>
          <p:spPr bwMode="auto">
            <a:xfrm>
              <a:off x="3087054" y="5841694"/>
              <a:ext cx="8327" cy="5551"/>
            </a:xfrm>
            <a:custGeom>
              <a:avLst/>
              <a:gdLst>
                <a:gd name="T0" fmla="*/ 4 w 5"/>
                <a:gd name="T1" fmla="*/ 2 h 4"/>
                <a:gd name="T2" fmla="*/ 5 w 5"/>
                <a:gd name="T3" fmla="*/ 4 h 4"/>
                <a:gd name="T4" fmla="*/ 2 w 5"/>
                <a:gd name="T5" fmla="*/ 3 h 4"/>
                <a:gd name="T6" fmla="*/ 1 w 5"/>
                <a:gd name="T7" fmla="*/ 1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4"/>
                  </a:cubicBezTo>
                  <a:cubicBezTo>
                    <a:pt x="4" y="4"/>
                    <a:pt x="3" y="3"/>
                    <a:pt x="2" y="3"/>
                  </a:cubicBezTo>
                  <a:cubicBezTo>
                    <a:pt x="1" y="2"/>
                    <a:pt x="0" y="1"/>
                    <a:pt x="1" y="1"/>
                  </a:cubicBezTo>
                  <a:cubicBezTo>
                    <a:pt x="1"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56" name="Freeform 3218">
              <a:extLst>
                <a:ext uri="{FF2B5EF4-FFF2-40B4-BE49-F238E27FC236}">
                  <a16:creationId xmlns:a16="http://schemas.microsoft.com/office/drawing/2014/main" id="{80EB128C-FF59-C44B-81E0-8E8F532B8867}"/>
                </a:ext>
              </a:extLst>
            </p:cNvPr>
            <p:cNvSpPr>
              <a:spLocks noChangeAspect="1"/>
            </p:cNvSpPr>
            <p:nvPr/>
          </p:nvSpPr>
          <p:spPr bwMode="auto">
            <a:xfrm>
              <a:off x="3078728" y="5834755"/>
              <a:ext cx="6939" cy="6939"/>
            </a:xfrm>
            <a:custGeom>
              <a:avLst/>
              <a:gdLst>
                <a:gd name="T0" fmla="*/ 4 w 4"/>
                <a:gd name="T1" fmla="*/ 3 h 4"/>
                <a:gd name="T2" fmla="*/ 5 w 4"/>
                <a:gd name="T3" fmla="*/ 4 h 4"/>
                <a:gd name="T4" fmla="*/ 3 w 4"/>
                <a:gd name="T5" fmla="*/ 3 h 4"/>
                <a:gd name="T6" fmla="*/ 1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4" y="4"/>
                    <a:pt x="3" y="3"/>
                    <a:pt x="2" y="2"/>
                  </a:cubicBezTo>
                  <a:cubicBezTo>
                    <a:pt x="1" y="2"/>
                    <a:pt x="0" y="1"/>
                    <a:pt x="1" y="0"/>
                  </a:cubicBezTo>
                  <a:cubicBezTo>
                    <a:pt x="1"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57" name="Freeform 3219">
              <a:extLst>
                <a:ext uri="{FF2B5EF4-FFF2-40B4-BE49-F238E27FC236}">
                  <a16:creationId xmlns:a16="http://schemas.microsoft.com/office/drawing/2014/main" id="{25163E41-3C0B-9245-B07A-4BFE767778B0}"/>
                </a:ext>
              </a:extLst>
            </p:cNvPr>
            <p:cNvSpPr>
              <a:spLocks noChangeAspect="1"/>
            </p:cNvSpPr>
            <p:nvPr/>
          </p:nvSpPr>
          <p:spPr bwMode="auto">
            <a:xfrm>
              <a:off x="3110647" y="5856855"/>
              <a:ext cx="8327" cy="2776"/>
            </a:xfrm>
            <a:custGeom>
              <a:avLst/>
              <a:gdLst>
                <a:gd name="T0" fmla="*/ 2 w 5"/>
                <a:gd name="T1" fmla="*/ 2 h 2"/>
                <a:gd name="T2" fmla="*/ 0 w 5"/>
                <a:gd name="T3" fmla="*/ 1 h 2"/>
                <a:gd name="T4" fmla="*/ 2 w 5"/>
                <a:gd name="T5" fmla="*/ 0 h 2"/>
                <a:gd name="T6" fmla="*/ 6 w 5"/>
                <a:gd name="T7" fmla="*/ 1 h 2"/>
                <a:gd name="T8" fmla="*/ 2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1"/>
                    <a:pt x="0" y="1"/>
                  </a:cubicBezTo>
                  <a:cubicBezTo>
                    <a:pt x="0" y="0"/>
                    <a:pt x="1" y="0"/>
                    <a:pt x="2" y="0"/>
                  </a:cubicBezTo>
                  <a:cubicBezTo>
                    <a:pt x="3" y="0"/>
                    <a:pt x="5" y="0"/>
                    <a:pt x="5" y="1"/>
                  </a:cubicBezTo>
                  <a:cubicBezTo>
                    <a:pt x="4" y="2"/>
                    <a:pt x="3"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58" name="Freeform 3220">
              <a:extLst>
                <a:ext uri="{FF2B5EF4-FFF2-40B4-BE49-F238E27FC236}">
                  <a16:creationId xmlns:a16="http://schemas.microsoft.com/office/drawing/2014/main" id="{E7232776-6299-BD49-AA70-0871D9D91473}"/>
                </a:ext>
              </a:extLst>
            </p:cNvPr>
            <p:cNvSpPr>
              <a:spLocks noChangeAspect="1"/>
            </p:cNvSpPr>
            <p:nvPr/>
          </p:nvSpPr>
          <p:spPr bwMode="auto">
            <a:xfrm>
              <a:off x="5461577" y="2170969"/>
              <a:ext cx="2776" cy="6939"/>
            </a:xfrm>
            <a:custGeom>
              <a:avLst/>
              <a:gdLst>
                <a:gd name="T0" fmla="*/ 2 w 2"/>
                <a:gd name="T1" fmla="*/ 4 h 4"/>
                <a:gd name="T2" fmla="*/ 1 w 2"/>
                <a:gd name="T3" fmla="*/ 5 h 4"/>
                <a:gd name="T4" fmla="*/ 0 w 2"/>
                <a:gd name="T5" fmla="*/ 3 h 4"/>
                <a:gd name="T6" fmla="*/ 1 w 2"/>
                <a:gd name="T7" fmla="*/ 0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1" y="4"/>
                    <a:pt x="1" y="4"/>
                  </a:cubicBezTo>
                  <a:cubicBezTo>
                    <a:pt x="0" y="4"/>
                    <a:pt x="0" y="3"/>
                    <a:pt x="0" y="2"/>
                  </a:cubicBezTo>
                  <a:cubicBezTo>
                    <a:pt x="0" y="1"/>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59" name="Freeform 3221">
              <a:extLst>
                <a:ext uri="{FF2B5EF4-FFF2-40B4-BE49-F238E27FC236}">
                  <a16:creationId xmlns:a16="http://schemas.microsoft.com/office/drawing/2014/main" id="{88D09003-0D45-6F44-A768-D29F763E369E}"/>
                </a:ext>
              </a:extLst>
            </p:cNvPr>
            <p:cNvSpPr>
              <a:spLocks noChangeAspect="1"/>
            </p:cNvSpPr>
            <p:nvPr/>
          </p:nvSpPr>
          <p:spPr bwMode="auto">
            <a:xfrm>
              <a:off x="5508762" y="2177908"/>
              <a:ext cx="6939" cy="5551"/>
            </a:xfrm>
            <a:custGeom>
              <a:avLst/>
              <a:gdLst>
                <a:gd name="T0" fmla="*/ 4 w 4"/>
                <a:gd name="T1" fmla="*/ 1 h 3"/>
                <a:gd name="T2" fmla="*/ 5 w 4"/>
                <a:gd name="T3" fmla="*/ 4 h 3"/>
                <a:gd name="T4" fmla="*/ 3 w 4"/>
                <a:gd name="T5" fmla="*/ 4 h 3"/>
                <a:gd name="T6" fmla="*/ 0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4" y="3"/>
                  </a:cubicBezTo>
                  <a:cubicBezTo>
                    <a:pt x="4" y="3"/>
                    <a:pt x="3" y="3"/>
                    <a:pt x="2" y="3"/>
                  </a:cubicBezTo>
                  <a:cubicBezTo>
                    <a:pt x="1" y="2"/>
                    <a:pt x="0" y="2"/>
                    <a:pt x="0" y="1"/>
                  </a:cubicBezTo>
                  <a:cubicBezTo>
                    <a:pt x="0" y="0"/>
                    <a:pt x="2"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60" name="Freeform 3222">
              <a:extLst>
                <a:ext uri="{FF2B5EF4-FFF2-40B4-BE49-F238E27FC236}">
                  <a16:creationId xmlns:a16="http://schemas.microsoft.com/office/drawing/2014/main" id="{B3EE918D-B3BC-2F4B-B0E9-C2882648124C}"/>
                </a:ext>
              </a:extLst>
            </p:cNvPr>
            <p:cNvSpPr>
              <a:spLocks noChangeAspect="1"/>
            </p:cNvSpPr>
            <p:nvPr/>
          </p:nvSpPr>
          <p:spPr bwMode="auto">
            <a:xfrm>
              <a:off x="5532356" y="2170970"/>
              <a:ext cx="8327" cy="4164"/>
            </a:xfrm>
            <a:custGeom>
              <a:avLst/>
              <a:gdLst>
                <a:gd name="T0" fmla="*/ 4 w 5"/>
                <a:gd name="T1" fmla="*/ 0 h 2"/>
                <a:gd name="T2" fmla="*/ 6 w 5"/>
                <a:gd name="T3" fmla="*/ 2 h 2"/>
                <a:gd name="T4" fmla="*/ 4 w 5"/>
                <a:gd name="T5" fmla="*/ 3 h 2"/>
                <a:gd name="T6" fmla="*/ 0 w 5"/>
                <a:gd name="T7" fmla="*/ 2 h 2"/>
                <a:gd name="T8" fmla="*/ 4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5" y="2"/>
                    <a:pt x="3" y="2"/>
                    <a:pt x="3" y="2"/>
                  </a:cubicBezTo>
                  <a:cubicBezTo>
                    <a:pt x="2" y="2"/>
                    <a:pt x="0" y="2"/>
                    <a:pt x="0" y="1"/>
                  </a:cubicBezTo>
                  <a:cubicBezTo>
                    <a:pt x="0" y="1"/>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61" name="Freeform 3223">
              <a:extLst>
                <a:ext uri="{FF2B5EF4-FFF2-40B4-BE49-F238E27FC236}">
                  <a16:creationId xmlns:a16="http://schemas.microsoft.com/office/drawing/2014/main" id="{F3F1D04D-A67B-F249-AA4A-45E9080F92E7}"/>
                </a:ext>
              </a:extLst>
            </p:cNvPr>
            <p:cNvSpPr>
              <a:spLocks noChangeAspect="1"/>
            </p:cNvSpPr>
            <p:nvPr/>
          </p:nvSpPr>
          <p:spPr bwMode="auto">
            <a:xfrm>
              <a:off x="5554559" y="2170970"/>
              <a:ext cx="6939" cy="4164"/>
            </a:xfrm>
            <a:custGeom>
              <a:avLst/>
              <a:gdLst>
                <a:gd name="T0" fmla="*/ 3 w 4"/>
                <a:gd name="T1" fmla="*/ 0 h 2"/>
                <a:gd name="T2" fmla="*/ 5 w 4"/>
                <a:gd name="T3" fmla="*/ 2 h 2"/>
                <a:gd name="T4" fmla="*/ 3 w 4"/>
                <a:gd name="T5" fmla="*/ 3 h 2"/>
                <a:gd name="T6" fmla="*/ 0 w 4"/>
                <a:gd name="T7" fmla="*/ 2 h 2"/>
                <a:gd name="T8" fmla="*/ 3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4" y="1"/>
                  </a:cubicBezTo>
                  <a:cubicBezTo>
                    <a:pt x="3" y="1"/>
                    <a:pt x="3" y="2"/>
                    <a:pt x="2" y="2"/>
                  </a:cubicBezTo>
                  <a:cubicBezTo>
                    <a:pt x="1" y="2"/>
                    <a:pt x="0" y="2"/>
                    <a:pt x="0" y="1"/>
                  </a:cubicBezTo>
                  <a:cubicBezTo>
                    <a:pt x="0" y="0"/>
                    <a:pt x="2"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62" name="Freeform 3224">
              <a:extLst>
                <a:ext uri="{FF2B5EF4-FFF2-40B4-BE49-F238E27FC236}">
                  <a16:creationId xmlns:a16="http://schemas.microsoft.com/office/drawing/2014/main" id="{148E040D-8B20-BC42-A369-495F3CF4D845}"/>
                </a:ext>
              </a:extLst>
            </p:cNvPr>
            <p:cNvSpPr>
              <a:spLocks noChangeAspect="1"/>
            </p:cNvSpPr>
            <p:nvPr/>
          </p:nvSpPr>
          <p:spPr bwMode="auto">
            <a:xfrm>
              <a:off x="5877917" y="2213992"/>
              <a:ext cx="15266" cy="8327"/>
            </a:xfrm>
            <a:custGeom>
              <a:avLst/>
              <a:gdLst>
                <a:gd name="T0" fmla="*/ 4 w 9"/>
                <a:gd name="T1" fmla="*/ 5 h 5"/>
                <a:gd name="T2" fmla="*/ 0 w 9"/>
                <a:gd name="T3" fmla="*/ 1 h 5"/>
                <a:gd name="T4" fmla="*/ 6 w 9"/>
                <a:gd name="T5" fmla="*/ 1 h 5"/>
                <a:gd name="T6" fmla="*/ 11 w 9"/>
                <a:gd name="T7" fmla="*/ 5 h 5"/>
                <a:gd name="T8" fmla="*/ 4 w 9"/>
                <a:gd name="T9" fmla="*/ 5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3" y="4"/>
                  </a:moveTo>
                  <a:cubicBezTo>
                    <a:pt x="2" y="3"/>
                    <a:pt x="0" y="2"/>
                    <a:pt x="0" y="1"/>
                  </a:cubicBezTo>
                  <a:cubicBezTo>
                    <a:pt x="1" y="0"/>
                    <a:pt x="3" y="1"/>
                    <a:pt x="5" y="1"/>
                  </a:cubicBezTo>
                  <a:cubicBezTo>
                    <a:pt x="6" y="1"/>
                    <a:pt x="9" y="3"/>
                    <a:pt x="9" y="4"/>
                  </a:cubicBezTo>
                  <a:cubicBezTo>
                    <a:pt x="8" y="5"/>
                    <a:pt x="5" y="4"/>
                    <a:pt x="3"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63" name="Freeform 3225">
              <a:extLst>
                <a:ext uri="{FF2B5EF4-FFF2-40B4-BE49-F238E27FC236}">
                  <a16:creationId xmlns:a16="http://schemas.microsoft.com/office/drawing/2014/main" id="{BA4A926E-A975-4845-9AF5-AEBBF22B413E}"/>
                </a:ext>
              </a:extLst>
            </p:cNvPr>
            <p:cNvSpPr>
              <a:spLocks noChangeAspect="1"/>
            </p:cNvSpPr>
            <p:nvPr/>
          </p:nvSpPr>
          <p:spPr bwMode="auto">
            <a:xfrm>
              <a:off x="7575193" y="3308964"/>
              <a:ext cx="11102" cy="15266"/>
            </a:xfrm>
            <a:custGeom>
              <a:avLst/>
              <a:gdLst>
                <a:gd name="T0" fmla="*/ 3 w 7"/>
                <a:gd name="T1" fmla="*/ 7 h 9"/>
                <a:gd name="T2" fmla="*/ 1 w 7"/>
                <a:gd name="T3" fmla="*/ 10 h 9"/>
                <a:gd name="T4" fmla="*/ 2 w 7"/>
                <a:gd name="T5" fmla="*/ 5 h 9"/>
                <a:gd name="T6" fmla="*/ 7 w 7"/>
                <a:gd name="T7" fmla="*/ 1 h 9"/>
                <a:gd name="T8" fmla="*/ 3 w 7"/>
                <a:gd name="T9" fmla="*/ 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3" y="6"/>
                  </a:moveTo>
                  <a:cubicBezTo>
                    <a:pt x="3" y="7"/>
                    <a:pt x="1" y="9"/>
                    <a:pt x="1" y="8"/>
                  </a:cubicBezTo>
                  <a:cubicBezTo>
                    <a:pt x="0" y="7"/>
                    <a:pt x="1" y="5"/>
                    <a:pt x="2" y="4"/>
                  </a:cubicBezTo>
                  <a:cubicBezTo>
                    <a:pt x="3" y="3"/>
                    <a:pt x="5" y="0"/>
                    <a:pt x="6" y="1"/>
                  </a:cubicBezTo>
                  <a:cubicBezTo>
                    <a:pt x="7" y="2"/>
                    <a:pt x="5" y="5"/>
                    <a:pt x="3"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64" name="Freeform 3226">
              <a:extLst>
                <a:ext uri="{FF2B5EF4-FFF2-40B4-BE49-F238E27FC236}">
                  <a16:creationId xmlns:a16="http://schemas.microsoft.com/office/drawing/2014/main" id="{894EFE62-A7E8-3E41-817B-626EC4375527}"/>
                </a:ext>
              </a:extLst>
            </p:cNvPr>
            <p:cNvSpPr>
              <a:spLocks noChangeAspect="1"/>
            </p:cNvSpPr>
            <p:nvPr/>
          </p:nvSpPr>
          <p:spPr bwMode="auto">
            <a:xfrm>
              <a:off x="7541887" y="3336720"/>
              <a:ext cx="15266" cy="19429"/>
            </a:xfrm>
            <a:custGeom>
              <a:avLst/>
              <a:gdLst>
                <a:gd name="T0" fmla="*/ 5 w 9"/>
                <a:gd name="T1" fmla="*/ 9 h 11"/>
                <a:gd name="T2" fmla="*/ 0 w 9"/>
                <a:gd name="T3" fmla="*/ 13 h 11"/>
                <a:gd name="T4" fmla="*/ 4 w 9"/>
                <a:gd name="T5" fmla="*/ 6 h 11"/>
                <a:gd name="T6" fmla="*/ 10 w 9"/>
                <a:gd name="T7" fmla="*/ 1 h 11"/>
                <a:gd name="T8" fmla="*/ 5 w 9"/>
                <a:gd name="T9" fmla="*/ 9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65" name="Freeform 3227">
              <a:extLst>
                <a:ext uri="{FF2B5EF4-FFF2-40B4-BE49-F238E27FC236}">
                  <a16:creationId xmlns:a16="http://schemas.microsoft.com/office/drawing/2014/main" id="{933F4E5B-F9EA-0F4F-BAEA-A1C4FC8D9E59}"/>
                </a:ext>
              </a:extLst>
            </p:cNvPr>
            <p:cNvSpPr>
              <a:spLocks noChangeAspect="1"/>
            </p:cNvSpPr>
            <p:nvPr/>
          </p:nvSpPr>
          <p:spPr bwMode="auto">
            <a:xfrm>
              <a:off x="7611276" y="3240962"/>
              <a:ext cx="5551" cy="8327"/>
            </a:xfrm>
            <a:custGeom>
              <a:avLst/>
              <a:gdLst>
                <a:gd name="T0" fmla="*/ 3 w 3"/>
                <a:gd name="T1" fmla="*/ 5 h 5"/>
                <a:gd name="T2" fmla="*/ 0 w 3"/>
                <a:gd name="T3" fmla="*/ 6 h 5"/>
                <a:gd name="T4" fmla="*/ 1 w 3"/>
                <a:gd name="T5" fmla="*/ 4 h 5"/>
                <a:gd name="T6" fmla="*/ 3 w 3"/>
                <a:gd name="T7" fmla="*/ 1 h 5"/>
                <a:gd name="T8" fmla="*/ 3 w 3"/>
                <a:gd name="T9" fmla="*/ 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1" y="4"/>
                    <a:pt x="1" y="5"/>
                    <a:pt x="0" y="5"/>
                  </a:cubicBezTo>
                  <a:cubicBezTo>
                    <a:pt x="0" y="5"/>
                    <a:pt x="0" y="3"/>
                    <a:pt x="1" y="3"/>
                  </a:cubicBezTo>
                  <a:cubicBezTo>
                    <a:pt x="1" y="2"/>
                    <a:pt x="2" y="0"/>
                    <a:pt x="2" y="1"/>
                  </a:cubicBezTo>
                  <a:cubicBezTo>
                    <a:pt x="3" y="1"/>
                    <a:pt x="2" y="3"/>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66" name="Freeform 3228">
              <a:extLst>
                <a:ext uri="{FF2B5EF4-FFF2-40B4-BE49-F238E27FC236}">
                  <a16:creationId xmlns:a16="http://schemas.microsoft.com/office/drawing/2014/main" id="{6B4C8675-D2F4-F747-B25C-CD313A1DC02C}"/>
                </a:ext>
              </a:extLst>
            </p:cNvPr>
            <p:cNvSpPr>
              <a:spLocks noChangeAspect="1"/>
            </p:cNvSpPr>
            <p:nvPr/>
          </p:nvSpPr>
          <p:spPr bwMode="auto">
            <a:xfrm>
              <a:off x="7604338" y="3259003"/>
              <a:ext cx="5551" cy="8327"/>
            </a:xfrm>
            <a:custGeom>
              <a:avLst/>
              <a:gdLst>
                <a:gd name="T0" fmla="*/ 3 w 3"/>
                <a:gd name="T1" fmla="*/ 4 h 5"/>
                <a:gd name="T2" fmla="*/ 0 w 3"/>
                <a:gd name="T3" fmla="*/ 5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0" y="5"/>
                    <a:pt x="0" y="4"/>
                  </a:cubicBezTo>
                  <a:cubicBezTo>
                    <a:pt x="0" y="4"/>
                    <a:pt x="0" y="3"/>
                    <a:pt x="0" y="2"/>
                  </a:cubicBezTo>
                  <a:cubicBezTo>
                    <a:pt x="1" y="1"/>
                    <a:pt x="2" y="0"/>
                    <a:pt x="2" y="0"/>
                  </a:cubicBezTo>
                  <a:cubicBezTo>
                    <a:pt x="3"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67" name="Freeform 3229">
              <a:extLst>
                <a:ext uri="{FF2B5EF4-FFF2-40B4-BE49-F238E27FC236}">
                  <a16:creationId xmlns:a16="http://schemas.microsoft.com/office/drawing/2014/main" id="{35212232-15BF-1246-85CD-5F40BB6DE571}"/>
                </a:ext>
              </a:extLst>
            </p:cNvPr>
            <p:cNvSpPr>
              <a:spLocks noChangeAspect="1"/>
            </p:cNvSpPr>
            <p:nvPr/>
          </p:nvSpPr>
          <p:spPr bwMode="auto">
            <a:xfrm>
              <a:off x="6986768" y="2433264"/>
              <a:ext cx="12491" cy="9715"/>
            </a:xfrm>
            <a:custGeom>
              <a:avLst/>
              <a:gdLst>
                <a:gd name="T0" fmla="*/ 6 w 7"/>
                <a:gd name="T1" fmla="*/ 4 h 6"/>
                <a:gd name="T2" fmla="*/ 8 w 7"/>
                <a:gd name="T3" fmla="*/ 6 h 6"/>
                <a:gd name="T4" fmla="*/ 4 w 7"/>
                <a:gd name="T5" fmla="*/ 5 h 6"/>
                <a:gd name="T6" fmla="*/ 1 w 7"/>
                <a:gd name="T7" fmla="*/ 1 h 6"/>
                <a:gd name="T8" fmla="*/ 6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5" y="3"/>
                  </a:moveTo>
                  <a:cubicBezTo>
                    <a:pt x="6" y="3"/>
                    <a:pt x="7" y="5"/>
                    <a:pt x="6" y="5"/>
                  </a:cubicBezTo>
                  <a:cubicBezTo>
                    <a:pt x="6" y="6"/>
                    <a:pt x="4" y="5"/>
                    <a:pt x="3" y="4"/>
                  </a:cubicBezTo>
                  <a:cubicBezTo>
                    <a:pt x="2" y="3"/>
                    <a:pt x="0" y="2"/>
                    <a:pt x="1" y="1"/>
                  </a:cubicBezTo>
                  <a:cubicBezTo>
                    <a:pt x="2" y="0"/>
                    <a:pt x="4" y="2"/>
                    <a:pt x="5"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68" name="Freeform 3230">
              <a:extLst>
                <a:ext uri="{FF2B5EF4-FFF2-40B4-BE49-F238E27FC236}">
                  <a16:creationId xmlns:a16="http://schemas.microsoft.com/office/drawing/2014/main" id="{C4957F76-104D-754C-8FD3-5CB085D13BF8}"/>
                </a:ext>
              </a:extLst>
            </p:cNvPr>
            <p:cNvSpPr>
              <a:spLocks noChangeAspect="1"/>
            </p:cNvSpPr>
            <p:nvPr/>
          </p:nvSpPr>
          <p:spPr bwMode="auto">
            <a:xfrm>
              <a:off x="6623164" y="2422161"/>
              <a:ext cx="5551" cy="6939"/>
            </a:xfrm>
            <a:custGeom>
              <a:avLst/>
              <a:gdLst>
                <a:gd name="T0" fmla="*/ 3 w 3"/>
                <a:gd name="T1" fmla="*/ 4 h 4"/>
                <a:gd name="T2" fmla="*/ 0 w 3"/>
                <a:gd name="T3" fmla="*/ 5 h 4"/>
                <a:gd name="T4" fmla="*/ 1 w 3"/>
                <a:gd name="T5" fmla="*/ 3 h 4"/>
                <a:gd name="T6" fmla="*/ 3 w 3"/>
                <a:gd name="T7" fmla="*/ 0 h 4"/>
                <a:gd name="T8" fmla="*/ 3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0" y="4"/>
                  </a:cubicBezTo>
                  <a:cubicBezTo>
                    <a:pt x="0" y="4"/>
                    <a:pt x="0" y="3"/>
                    <a:pt x="1" y="2"/>
                  </a:cubicBezTo>
                  <a:cubicBezTo>
                    <a:pt x="1" y="1"/>
                    <a:pt x="2" y="0"/>
                    <a:pt x="2" y="0"/>
                  </a:cubicBezTo>
                  <a:cubicBezTo>
                    <a:pt x="3"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69" name="Freeform 3231">
              <a:extLst>
                <a:ext uri="{FF2B5EF4-FFF2-40B4-BE49-F238E27FC236}">
                  <a16:creationId xmlns:a16="http://schemas.microsoft.com/office/drawing/2014/main" id="{AE21D537-A54A-4A41-AF6D-E9626DD13093}"/>
                </a:ext>
              </a:extLst>
            </p:cNvPr>
            <p:cNvSpPr>
              <a:spLocks noChangeAspect="1"/>
            </p:cNvSpPr>
            <p:nvPr/>
          </p:nvSpPr>
          <p:spPr bwMode="auto">
            <a:xfrm>
              <a:off x="6535734" y="2334731"/>
              <a:ext cx="8327" cy="8327"/>
            </a:xfrm>
            <a:custGeom>
              <a:avLst/>
              <a:gdLst>
                <a:gd name="T0" fmla="*/ 5 w 5"/>
                <a:gd name="T1" fmla="*/ 2 h 5"/>
                <a:gd name="T2" fmla="*/ 5 w 5"/>
                <a:gd name="T3" fmla="*/ 5 h 5"/>
                <a:gd name="T4" fmla="*/ 2 w 5"/>
                <a:gd name="T5" fmla="*/ 4 h 5"/>
                <a:gd name="T6" fmla="*/ 1 w 5"/>
                <a:gd name="T7" fmla="*/ 1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2"/>
                  </a:moveTo>
                  <a:cubicBezTo>
                    <a:pt x="4" y="3"/>
                    <a:pt x="5" y="4"/>
                    <a:pt x="4" y="4"/>
                  </a:cubicBezTo>
                  <a:cubicBezTo>
                    <a:pt x="4" y="5"/>
                    <a:pt x="3" y="4"/>
                    <a:pt x="2" y="3"/>
                  </a:cubicBezTo>
                  <a:cubicBezTo>
                    <a:pt x="1" y="2"/>
                    <a:pt x="0" y="1"/>
                    <a:pt x="1" y="1"/>
                  </a:cubicBezTo>
                  <a:cubicBezTo>
                    <a:pt x="2" y="0"/>
                    <a:pt x="3" y="2"/>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70" name="Freeform 3232">
              <a:extLst>
                <a:ext uri="{FF2B5EF4-FFF2-40B4-BE49-F238E27FC236}">
                  <a16:creationId xmlns:a16="http://schemas.microsoft.com/office/drawing/2014/main" id="{DD854426-6042-434A-8E44-63A59794E209}"/>
                </a:ext>
              </a:extLst>
            </p:cNvPr>
            <p:cNvSpPr>
              <a:spLocks noChangeAspect="1"/>
            </p:cNvSpPr>
            <p:nvPr/>
          </p:nvSpPr>
          <p:spPr bwMode="auto">
            <a:xfrm>
              <a:off x="6006981" y="2361098"/>
              <a:ext cx="6939" cy="2776"/>
            </a:xfrm>
            <a:custGeom>
              <a:avLst/>
              <a:gdLst>
                <a:gd name="T0" fmla="*/ 3 w 4"/>
                <a:gd name="T1" fmla="*/ 2 h 2"/>
                <a:gd name="T2" fmla="*/ 0 w 4"/>
                <a:gd name="T3" fmla="*/ 1 h 2"/>
                <a:gd name="T4" fmla="*/ 3 w 4"/>
                <a:gd name="T5" fmla="*/ 0 h 2"/>
                <a:gd name="T6" fmla="*/ 5 w 4"/>
                <a:gd name="T7" fmla="*/ 0 h 2"/>
                <a:gd name="T8" fmla="*/ 3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2"/>
                    <a:pt x="0" y="1"/>
                  </a:cubicBezTo>
                  <a:cubicBezTo>
                    <a:pt x="0" y="1"/>
                    <a:pt x="1" y="0"/>
                    <a:pt x="2" y="0"/>
                  </a:cubicBezTo>
                  <a:cubicBezTo>
                    <a:pt x="3" y="0"/>
                    <a:pt x="4" y="0"/>
                    <a:pt x="4" y="0"/>
                  </a:cubicBezTo>
                  <a:cubicBezTo>
                    <a:pt x="4" y="1"/>
                    <a:pt x="3"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71" name="Freeform 3233">
              <a:extLst>
                <a:ext uri="{FF2B5EF4-FFF2-40B4-BE49-F238E27FC236}">
                  <a16:creationId xmlns:a16="http://schemas.microsoft.com/office/drawing/2014/main" id="{EA0E3D3E-C1A0-D44B-A66F-3524CCBF87A7}"/>
                </a:ext>
              </a:extLst>
            </p:cNvPr>
            <p:cNvSpPr>
              <a:spLocks noChangeAspect="1"/>
            </p:cNvSpPr>
            <p:nvPr/>
          </p:nvSpPr>
          <p:spPr bwMode="auto">
            <a:xfrm>
              <a:off x="6031963" y="2429101"/>
              <a:ext cx="8327" cy="4164"/>
            </a:xfrm>
            <a:custGeom>
              <a:avLst/>
              <a:gdLst>
                <a:gd name="T0" fmla="*/ 4 w 5"/>
                <a:gd name="T1" fmla="*/ 2 h 2"/>
                <a:gd name="T2" fmla="*/ 5 w 5"/>
                <a:gd name="T3" fmla="*/ 3 h 2"/>
                <a:gd name="T4" fmla="*/ 2 w 5"/>
                <a:gd name="T5" fmla="*/ 3 h 2"/>
                <a:gd name="T6" fmla="*/ 0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72" name="Freeform 3234">
              <a:extLst>
                <a:ext uri="{FF2B5EF4-FFF2-40B4-BE49-F238E27FC236}">
                  <a16:creationId xmlns:a16="http://schemas.microsoft.com/office/drawing/2014/main" id="{E2583C17-83AF-EE41-AD40-727EF2223134}"/>
                </a:ext>
              </a:extLst>
            </p:cNvPr>
            <p:cNvSpPr>
              <a:spLocks noChangeAspect="1"/>
            </p:cNvSpPr>
            <p:nvPr/>
          </p:nvSpPr>
          <p:spPr bwMode="auto">
            <a:xfrm>
              <a:off x="6068046" y="2404121"/>
              <a:ext cx="9715" cy="4164"/>
            </a:xfrm>
            <a:custGeom>
              <a:avLst/>
              <a:gdLst>
                <a:gd name="T0" fmla="*/ 5 w 6"/>
                <a:gd name="T1" fmla="*/ 2 h 2"/>
                <a:gd name="T2" fmla="*/ 7 w 6"/>
                <a:gd name="T3" fmla="*/ 3 h 2"/>
                <a:gd name="T4" fmla="*/ 4 w 6"/>
                <a:gd name="T5" fmla="*/ 3 h 2"/>
                <a:gd name="T6" fmla="*/ 0 w 6"/>
                <a:gd name="T7" fmla="*/ 2 h 2"/>
                <a:gd name="T8" fmla="*/ 5 w 6"/>
                <a:gd name="T9" fmla="*/ 2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4" y="1"/>
                  </a:moveTo>
                  <a:cubicBezTo>
                    <a:pt x="5" y="1"/>
                    <a:pt x="6" y="1"/>
                    <a:pt x="6" y="2"/>
                  </a:cubicBezTo>
                  <a:cubicBezTo>
                    <a:pt x="5" y="2"/>
                    <a:pt x="4" y="2"/>
                    <a:pt x="3" y="2"/>
                  </a:cubicBezTo>
                  <a:cubicBezTo>
                    <a:pt x="2" y="2"/>
                    <a:pt x="0" y="2"/>
                    <a:pt x="0" y="1"/>
                  </a:cubicBezTo>
                  <a:cubicBezTo>
                    <a:pt x="1" y="0"/>
                    <a:pt x="3" y="0"/>
                    <a:pt x="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73" name="Freeform 3235">
              <a:extLst>
                <a:ext uri="{FF2B5EF4-FFF2-40B4-BE49-F238E27FC236}">
                  <a16:creationId xmlns:a16="http://schemas.microsoft.com/office/drawing/2014/main" id="{AC564E71-EC9C-8E48-BE90-897F3BB864EB}"/>
                </a:ext>
              </a:extLst>
            </p:cNvPr>
            <p:cNvSpPr>
              <a:spLocks noChangeAspect="1"/>
            </p:cNvSpPr>
            <p:nvPr/>
          </p:nvSpPr>
          <p:spPr bwMode="auto">
            <a:xfrm>
              <a:off x="7108894" y="4355364"/>
              <a:ext cx="8327" cy="4164"/>
            </a:xfrm>
            <a:custGeom>
              <a:avLst/>
              <a:gdLst>
                <a:gd name="T0" fmla="*/ 2 w 5"/>
                <a:gd name="T1" fmla="*/ 3 h 3"/>
                <a:gd name="T2" fmla="*/ 0 w 5"/>
                <a:gd name="T3" fmla="*/ 2 h 3"/>
                <a:gd name="T4" fmla="*/ 2 w 5"/>
                <a:gd name="T5" fmla="*/ 1 h 3"/>
                <a:gd name="T6" fmla="*/ 6 w 5"/>
                <a:gd name="T7" fmla="*/ 2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1"/>
                    <a:pt x="2" y="1"/>
                  </a:cubicBezTo>
                  <a:cubicBezTo>
                    <a:pt x="3" y="1"/>
                    <a:pt x="5" y="0"/>
                    <a:pt x="5" y="2"/>
                  </a:cubicBezTo>
                  <a:cubicBezTo>
                    <a:pt x="5" y="3"/>
                    <a:pt x="3"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74" name="Freeform 3236">
              <a:extLst>
                <a:ext uri="{FF2B5EF4-FFF2-40B4-BE49-F238E27FC236}">
                  <a16:creationId xmlns:a16="http://schemas.microsoft.com/office/drawing/2014/main" id="{515CD74E-F7EC-B145-9273-80F0EB79717A}"/>
                </a:ext>
              </a:extLst>
            </p:cNvPr>
            <p:cNvSpPr>
              <a:spLocks noChangeAspect="1"/>
            </p:cNvSpPr>
            <p:nvPr/>
          </p:nvSpPr>
          <p:spPr bwMode="auto">
            <a:xfrm>
              <a:off x="7092240" y="4370630"/>
              <a:ext cx="4164" cy="2776"/>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2" y="0"/>
                    <a:pt x="3" y="0"/>
                    <a:pt x="3" y="1"/>
                  </a:cubicBezTo>
                  <a:cubicBezTo>
                    <a:pt x="3"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75" name="Freeform 3237">
              <a:extLst>
                <a:ext uri="{FF2B5EF4-FFF2-40B4-BE49-F238E27FC236}">
                  <a16:creationId xmlns:a16="http://schemas.microsoft.com/office/drawing/2014/main" id="{D722E45B-BE64-6542-9B51-86A72A2DDDF8}"/>
                </a:ext>
              </a:extLst>
            </p:cNvPr>
            <p:cNvSpPr>
              <a:spLocks noChangeAspect="1"/>
            </p:cNvSpPr>
            <p:nvPr/>
          </p:nvSpPr>
          <p:spPr bwMode="auto">
            <a:xfrm>
              <a:off x="2211353" y="3790531"/>
              <a:ext cx="2776" cy="8327"/>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4"/>
                    <a:pt x="0" y="3"/>
                  </a:cubicBezTo>
                  <a:cubicBezTo>
                    <a:pt x="0" y="2"/>
                    <a:pt x="0" y="0"/>
                    <a:pt x="1" y="0"/>
                  </a:cubicBezTo>
                  <a:cubicBezTo>
                    <a:pt x="2"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76" name="Freeform 3239">
              <a:extLst>
                <a:ext uri="{FF2B5EF4-FFF2-40B4-BE49-F238E27FC236}">
                  <a16:creationId xmlns:a16="http://schemas.microsoft.com/office/drawing/2014/main" id="{CEE5C4DE-AE5E-7F4B-82C1-3825857FA703}"/>
                </a:ext>
              </a:extLst>
            </p:cNvPr>
            <p:cNvSpPr>
              <a:spLocks noChangeAspect="1"/>
            </p:cNvSpPr>
            <p:nvPr/>
          </p:nvSpPr>
          <p:spPr bwMode="auto">
            <a:xfrm>
              <a:off x="1402267" y="3060548"/>
              <a:ext cx="4164" cy="5551"/>
            </a:xfrm>
            <a:custGeom>
              <a:avLst/>
              <a:gdLst>
                <a:gd name="T0" fmla="*/ 3 w 3"/>
                <a:gd name="T1" fmla="*/ 3 h 3"/>
                <a:gd name="T2" fmla="*/ 1 w 3"/>
                <a:gd name="T3" fmla="*/ 4 h 3"/>
                <a:gd name="T4" fmla="*/ 0 w 3"/>
                <a:gd name="T5" fmla="*/ 1 h 3"/>
                <a:gd name="T6" fmla="*/ 2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77" name="Freeform 3240">
              <a:extLst>
                <a:ext uri="{FF2B5EF4-FFF2-40B4-BE49-F238E27FC236}">
                  <a16:creationId xmlns:a16="http://schemas.microsoft.com/office/drawing/2014/main" id="{ECC6FC02-6B45-7647-9784-C89BC78EC160}"/>
                </a:ext>
              </a:extLst>
            </p:cNvPr>
            <p:cNvSpPr>
              <a:spLocks noChangeAspect="1"/>
            </p:cNvSpPr>
            <p:nvPr/>
          </p:nvSpPr>
          <p:spPr bwMode="auto">
            <a:xfrm>
              <a:off x="1979590" y="3095242"/>
              <a:ext cx="2776" cy="6939"/>
            </a:xfrm>
            <a:custGeom>
              <a:avLst/>
              <a:gdLst>
                <a:gd name="T0" fmla="*/ 2 w 2"/>
                <a:gd name="T1" fmla="*/ 4 h 4"/>
                <a:gd name="T2" fmla="*/ 1 w 2"/>
                <a:gd name="T3" fmla="*/ 5 h 4"/>
                <a:gd name="T4" fmla="*/ 0 w 2"/>
                <a:gd name="T5" fmla="*/ 3 h 4"/>
                <a:gd name="T6" fmla="*/ 1 w 2"/>
                <a:gd name="T7" fmla="*/ 0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0"/>
                  </a:cubicBezTo>
                  <a:cubicBezTo>
                    <a:pt x="2"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78" name="Freeform 3241">
              <a:extLst>
                <a:ext uri="{FF2B5EF4-FFF2-40B4-BE49-F238E27FC236}">
                  <a16:creationId xmlns:a16="http://schemas.microsoft.com/office/drawing/2014/main" id="{DEA7C0F5-12FD-284A-85CD-AECBFE187904}"/>
                </a:ext>
              </a:extLst>
            </p:cNvPr>
            <p:cNvSpPr>
              <a:spLocks noChangeAspect="1"/>
            </p:cNvSpPr>
            <p:nvPr/>
          </p:nvSpPr>
          <p:spPr bwMode="auto">
            <a:xfrm>
              <a:off x="1951834" y="3028628"/>
              <a:ext cx="4164" cy="5551"/>
            </a:xfrm>
            <a:custGeom>
              <a:avLst/>
              <a:gdLst>
                <a:gd name="T0" fmla="*/ 2 w 3"/>
                <a:gd name="T1" fmla="*/ 3 h 3"/>
                <a:gd name="T2" fmla="*/ 0 w 3"/>
                <a:gd name="T3" fmla="*/ 4 h 3"/>
                <a:gd name="T4" fmla="*/ 0 w 3"/>
                <a:gd name="T5" fmla="*/ 1 h 3"/>
                <a:gd name="T6" fmla="*/ 2 w 3"/>
                <a:gd name="T7" fmla="*/ 0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3"/>
                  </a:cubicBezTo>
                  <a:cubicBezTo>
                    <a:pt x="0" y="2"/>
                    <a:pt x="0" y="2"/>
                    <a:pt x="0" y="1"/>
                  </a:cubicBezTo>
                  <a:cubicBezTo>
                    <a:pt x="0" y="1"/>
                    <a:pt x="1" y="0"/>
                    <a:pt x="2" y="0"/>
                  </a:cubicBezTo>
                  <a:cubicBezTo>
                    <a:pt x="3"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79" name="Freeform 3242">
              <a:extLst>
                <a:ext uri="{FF2B5EF4-FFF2-40B4-BE49-F238E27FC236}">
                  <a16:creationId xmlns:a16="http://schemas.microsoft.com/office/drawing/2014/main" id="{0AD3830A-47E2-3D40-B756-D07A0BB2C6BF}"/>
                </a:ext>
              </a:extLst>
            </p:cNvPr>
            <p:cNvSpPr>
              <a:spLocks noChangeAspect="1"/>
            </p:cNvSpPr>
            <p:nvPr/>
          </p:nvSpPr>
          <p:spPr bwMode="auto">
            <a:xfrm>
              <a:off x="4200068" y="2405507"/>
              <a:ext cx="6939" cy="5551"/>
            </a:xfrm>
            <a:custGeom>
              <a:avLst/>
              <a:gdLst>
                <a:gd name="T0" fmla="*/ 4 w 4"/>
                <a:gd name="T1" fmla="*/ 3 h 3"/>
                <a:gd name="T2" fmla="*/ 3 w 4"/>
                <a:gd name="T3" fmla="*/ 4 h 3"/>
                <a:gd name="T4" fmla="*/ 1 w 4"/>
                <a:gd name="T5" fmla="*/ 3 h 3"/>
                <a:gd name="T6" fmla="*/ 3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3"/>
                    <a:pt x="3" y="3"/>
                    <a:pt x="2" y="3"/>
                  </a:cubicBezTo>
                  <a:cubicBezTo>
                    <a:pt x="1" y="3"/>
                    <a:pt x="0" y="2"/>
                    <a:pt x="1" y="2"/>
                  </a:cubicBezTo>
                  <a:cubicBezTo>
                    <a:pt x="1" y="1"/>
                    <a:pt x="1" y="0"/>
                    <a:pt x="2" y="0"/>
                  </a:cubicBezTo>
                  <a:cubicBezTo>
                    <a:pt x="4"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80" name="Freeform 3243">
              <a:extLst>
                <a:ext uri="{FF2B5EF4-FFF2-40B4-BE49-F238E27FC236}">
                  <a16:creationId xmlns:a16="http://schemas.microsoft.com/office/drawing/2014/main" id="{F59E66E8-CD50-4948-8E2E-D136C3D51390}"/>
                </a:ext>
              </a:extLst>
            </p:cNvPr>
            <p:cNvSpPr>
              <a:spLocks noChangeAspect="1"/>
            </p:cNvSpPr>
            <p:nvPr/>
          </p:nvSpPr>
          <p:spPr bwMode="auto">
            <a:xfrm>
              <a:off x="4227825" y="2226482"/>
              <a:ext cx="8327" cy="9715"/>
            </a:xfrm>
            <a:custGeom>
              <a:avLst/>
              <a:gdLst>
                <a:gd name="T0" fmla="*/ 4 w 5"/>
                <a:gd name="T1" fmla="*/ 5 h 6"/>
                <a:gd name="T2" fmla="*/ 1 w 5"/>
                <a:gd name="T3" fmla="*/ 6 h 6"/>
                <a:gd name="T4" fmla="*/ 1 w 5"/>
                <a:gd name="T5" fmla="*/ 4 h 6"/>
                <a:gd name="T6" fmla="*/ 4 w 5"/>
                <a:gd name="T7" fmla="*/ 1 h 6"/>
                <a:gd name="T8" fmla="*/ 4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3" y="5"/>
                    <a:pt x="2" y="6"/>
                    <a:pt x="1" y="5"/>
                  </a:cubicBezTo>
                  <a:cubicBezTo>
                    <a:pt x="0" y="5"/>
                    <a:pt x="1" y="4"/>
                    <a:pt x="1" y="3"/>
                  </a:cubicBezTo>
                  <a:cubicBezTo>
                    <a:pt x="1" y="2"/>
                    <a:pt x="2" y="0"/>
                    <a:pt x="3" y="1"/>
                  </a:cubicBezTo>
                  <a:cubicBezTo>
                    <a:pt x="5" y="2"/>
                    <a:pt x="4" y="3"/>
                    <a:pt x="3"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81" name="Freeform 3244">
              <a:extLst>
                <a:ext uri="{FF2B5EF4-FFF2-40B4-BE49-F238E27FC236}">
                  <a16:creationId xmlns:a16="http://schemas.microsoft.com/office/drawing/2014/main" id="{310FA59A-E7F5-084B-AB59-F96E506BDBEF}"/>
                </a:ext>
              </a:extLst>
            </p:cNvPr>
            <p:cNvSpPr>
              <a:spLocks noChangeAspect="1"/>
            </p:cNvSpPr>
            <p:nvPr/>
          </p:nvSpPr>
          <p:spPr bwMode="auto">
            <a:xfrm>
              <a:off x="4197293" y="2184848"/>
              <a:ext cx="8327" cy="8327"/>
            </a:xfrm>
            <a:custGeom>
              <a:avLst/>
              <a:gdLst>
                <a:gd name="T0" fmla="*/ 4 w 5"/>
                <a:gd name="T1" fmla="*/ 5 h 5"/>
                <a:gd name="T2" fmla="*/ 1 w 5"/>
                <a:gd name="T3" fmla="*/ 5 h 5"/>
                <a:gd name="T4" fmla="*/ 2 w 5"/>
                <a:gd name="T5" fmla="*/ 2 h 5"/>
                <a:gd name="T6" fmla="*/ 6 w 5"/>
                <a:gd name="T7" fmla="*/ 1 h 5"/>
                <a:gd name="T8" fmla="*/ 4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3" y="4"/>
                  </a:moveTo>
                  <a:cubicBezTo>
                    <a:pt x="2" y="4"/>
                    <a:pt x="1" y="5"/>
                    <a:pt x="1" y="4"/>
                  </a:cubicBezTo>
                  <a:cubicBezTo>
                    <a:pt x="0" y="3"/>
                    <a:pt x="1" y="2"/>
                    <a:pt x="2" y="2"/>
                  </a:cubicBezTo>
                  <a:cubicBezTo>
                    <a:pt x="3" y="1"/>
                    <a:pt x="5" y="0"/>
                    <a:pt x="5" y="1"/>
                  </a:cubicBezTo>
                  <a:cubicBezTo>
                    <a:pt x="5" y="2"/>
                    <a:pt x="4" y="3"/>
                    <a:pt x="3"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82" name="Freeform 3245">
              <a:extLst>
                <a:ext uri="{FF2B5EF4-FFF2-40B4-BE49-F238E27FC236}">
                  <a16:creationId xmlns:a16="http://schemas.microsoft.com/office/drawing/2014/main" id="{4CA5B9BA-8379-A344-8DDC-55CF0E3E4ABC}"/>
                </a:ext>
              </a:extLst>
            </p:cNvPr>
            <p:cNvSpPr>
              <a:spLocks noChangeAspect="1"/>
            </p:cNvSpPr>
            <p:nvPr/>
          </p:nvSpPr>
          <p:spPr bwMode="auto">
            <a:xfrm>
              <a:off x="3842017" y="2050232"/>
              <a:ext cx="6939" cy="4164"/>
            </a:xfrm>
            <a:custGeom>
              <a:avLst/>
              <a:gdLst>
                <a:gd name="T0" fmla="*/ 4 w 4"/>
                <a:gd name="T1" fmla="*/ 1 h 3"/>
                <a:gd name="T2" fmla="*/ 5 w 4"/>
                <a:gd name="T3" fmla="*/ 3 h 3"/>
                <a:gd name="T4" fmla="*/ 3 w 4"/>
                <a:gd name="T5" fmla="*/ 3 h 3"/>
                <a:gd name="T6" fmla="*/ 1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1"/>
                    <a:pt x="4" y="2"/>
                    <a:pt x="4" y="3"/>
                  </a:cubicBezTo>
                  <a:cubicBezTo>
                    <a:pt x="3" y="3"/>
                    <a:pt x="2" y="3"/>
                    <a:pt x="2" y="3"/>
                  </a:cubicBezTo>
                  <a:cubicBezTo>
                    <a:pt x="1" y="2"/>
                    <a:pt x="0" y="1"/>
                    <a:pt x="1" y="1"/>
                  </a:cubicBezTo>
                  <a:cubicBezTo>
                    <a:pt x="2" y="0"/>
                    <a:pt x="3"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83" name="Freeform 3246">
              <a:extLst>
                <a:ext uri="{FF2B5EF4-FFF2-40B4-BE49-F238E27FC236}">
                  <a16:creationId xmlns:a16="http://schemas.microsoft.com/office/drawing/2014/main" id="{D52152E6-2919-EF4B-813E-FDC0A35706CB}"/>
                </a:ext>
              </a:extLst>
            </p:cNvPr>
            <p:cNvSpPr>
              <a:spLocks noChangeAspect="1"/>
            </p:cNvSpPr>
            <p:nvPr/>
          </p:nvSpPr>
          <p:spPr bwMode="auto">
            <a:xfrm>
              <a:off x="3674093" y="2075213"/>
              <a:ext cx="4164" cy="4164"/>
            </a:xfrm>
            <a:custGeom>
              <a:avLst/>
              <a:gdLst>
                <a:gd name="T0" fmla="*/ 2 w 3"/>
                <a:gd name="T1" fmla="*/ 1 h 3"/>
                <a:gd name="T2" fmla="*/ 3 w 3"/>
                <a:gd name="T3" fmla="*/ 2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84" name="Freeform 3247">
              <a:extLst>
                <a:ext uri="{FF2B5EF4-FFF2-40B4-BE49-F238E27FC236}">
                  <a16:creationId xmlns:a16="http://schemas.microsoft.com/office/drawing/2014/main" id="{DC4C5DE8-C20E-F740-B087-20B37FBE0A70}"/>
                </a:ext>
              </a:extLst>
            </p:cNvPr>
            <p:cNvSpPr>
              <a:spLocks noChangeAspect="1"/>
            </p:cNvSpPr>
            <p:nvPr/>
          </p:nvSpPr>
          <p:spPr bwMode="auto">
            <a:xfrm>
              <a:off x="3557518" y="2529021"/>
              <a:ext cx="6939" cy="11102"/>
            </a:xfrm>
            <a:custGeom>
              <a:avLst/>
              <a:gdLst>
                <a:gd name="T0" fmla="*/ 4 w 4"/>
                <a:gd name="T1" fmla="*/ 5 h 6"/>
                <a:gd name="T2" fmla="*/ 3 w 4"/>
                <a:gd name="T3" fmla="*/ 8 h 6"/>
                <a:gd name="T4" fmla="*/ 0 w 4"/>
                <a:gd name="T5" fmla="*/ 4 h 6"/>
                <a:gd name="T6" fmla="*/ 3 w 4"/>
                <a:gd name="T7" fmla="*/ 0 h 6"/>
                <a:gd name="T8" fmla="*/ 4 w 4"/>
                <a:gd name="T9" fmla="*/ 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4"/>
                  </a:moveTo>
                  <a:cubicBezTo>
                    <a:pt x="3" y="5"/>
                    <a:pt x="3" y="6"/>
                    <a:pt x="2" y="6"/>
                  </a:cubicBezTo>
                  <a:cubicBezTo>
                    <a:pt x="0" y="6"/>
                    <a:pt x="0" y="4"/>
                    <a:pt x="0" y="3"/>
                  </a:cubicBezTo>
                  <a:cubicBezTo>
                    <a:pt x="0" y="2"/>
                    <a:pt x="0" y="0"/>
                    <a:pt x="2" y="0"/>
                  </a:cubicBezTo>
                  <a:cubicBezTo>
                    <a:pt x="4" y="1"/>
                    <a:pt x="3" y="3"/>
                    <a:pt x="3"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85" name="Freeform 3248">
              <a:extLst>
                <a:ext uri="{FF2B5EF4-FFF2-40B4-BE49-F238E27FC236}">
                  <a16:creationId xmlns:a16="http://schemas.microsoft.com/office/drawing/2014/main" id="{70F53D5D-37A0-4249-AE4E-86049FBB6F93}"/>
                </a:ext>
              </a:extLst>
            </p:cNvPr>
            <p:cNvSpPr>
              <a:spLocks noChangeAspect="1"/>
            </p:cNvSpPr>
            <p:nvPr/>
          </p:nvSpPr>
          <p:spPr bwMode="auto">
            <a:xfrm>
              <a:off x="3594988" y="2584532"/>
              <a:ext cx="6939" cy="9715"/>
            </a:xfrm>
            <a:custGeom>
              <a:avLst/>
              <a:gdLst>
                <a:gd name="T0" fmla="*/ 5 w 4"/>
                <a:gd name="T1" fmla="*/ 4 h 6"/>
                <a:gd name="T2" fmla="*/ 3 w 4"/>
                <a:gd name="T3" fmla="*/ 6 h 6"/>
                <a:gd name="T4" fmla="*/ 1 w 4"/>
                <a:gd name="T5" fmla="*/ 4 h 6"/>
                <a:gd name="T6" fmla="*/ 3 w 4"/>
                <a:gd name="T7" fmla="*/ 0 h 6"/>
                <a:gd name="T8" fmla="*/ 5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3" y="6"/>
                    <a:pt x="2" y="5"/>
                  </a:cubicBezTo>
                  <a:cubicBezTo>
                    <a:pt x="1" y="5"/>
                    <a:pt x="0" y="4"/>
                    <a:pt x="1" y="3"/>
                  </a:cubicBezTo>
                  <a:cubicBezTo>
                    <a:pt x="1" y="2"/>
                    <a:pt x="1" y="0"/>
                    <a:pt x="2" y="0"/>
                  </a:cubicBezTo>
                  <a:cubicBezTo>
                    <a:pt x="4" y="0"/>
                    <a:pt x="4" y="2"/>
                    <a:pt x="4"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86" name="Freeform 3249">
              <a:extLst>
                <a:ext uri="{FF2B5EF4-FFF2-40B4-BE49-F238E27FC236}">
                  <a16:creationId xmlns:a16="http://schemas.microsoft.com/office/drawing/2014/main" id="{F2683306-F9DA-D74D-AA9F-C9E5F8745D11}"/>
                </a:ext>
              </a:extLst>
            </p:cNvPr>
            <p:cNvSpPr>
              <a:spLocks noChangeAspect="1"/>
            </p:cNvSpPr>
            <p:nvPr/>
          </p:nvSpPr>
          <p:spPr bwMode="auto">
            <a:xfrm>
              <a:off x="3567231" y="2527634"/>
              <a:ext cx="11102" cy="8327"/>
            </a:xfrm>
            <a:custGeom>
              <a:avLst/>
              <a:gdLst>
                <a:gd name="T0" fmla="*/ 6 w 7"/>
                <a:gd name="T1" fmla="*/ 1 h 5"/>
                <a:gd name="T2" fmla="*/ 7 w 7"/>
                <a:gd name="T3" fmla="*/ 4 h 5"/>
                <a:gd name="T4" fmla="*/ 3 w 7"/>
                <a:gd name="T5" fmla="*/ 5 h 5"/>
                <a:gd name="T6" fmla="*/ 1 w 7"/>
                <a:gd name="T7" fmla="*/ 2 h 5"/>
                <a:gd name="T8" fmla="*/ 6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5" y="1"/>
                  </a:moveTo>
                  <a:cubicBezTo>
                    <a:pt x="5" y="1"/>
                    <a:pt x="7" y="2"/>
                    <a:pt x="6" y="3"/>
                  </a:cubicBezTo>
                  <a:cubicBezTo>
                    <a:pt x="6" y="5"/>
                    <a:pt x="4" y="5"/>
                    <a:pt x="3" y="4"/>
                  </a:cubicBezTo>
                  <a:cubicBezTo>
                    <a:pt x="2" y="4"/>
                    <a:pt x="0" y="3"/>
                    <a:pt x="1" y="2"/>
                  </a:cubicBezTo>
                  <a:cubicBezTo>
                    <a:pt x="1" y="0"/>
                    <a:pt x="3" y="1"/>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87" name="Freeform 3250">
              <a:extLst>
                <a:ext uri="{FF2B5EF4-FFF2-40B4-BE49-F238E27FC236}">
                  <a16:creationId xmlns:a16="http://schemas.microsoft.com/office/drawing/2014/main" id="{85315150-45C3-784B-B109-C9D0D8169713}"/>
                </a:ext>
              </a:extLst>
            </p:cNvPr>
            <p:cNvSpPr>
              <a:spLocks noChangeAspect="1"/>
            </p:cNvSpPr>
            <p:nvPr/>
          </p:nvSpPr>
          <p:spPr bwMode="auto">
            <a:xfrm>
              <a:off x="3525599" y="2473511"/>
              <a:ext cx="9715" cy="9715"/>
            </a:xfrm>
            <a:custGeom>
              <a:avLst/>
              <a:gdLst>
                <a:gd name="T0" fmla="*/ 4 w 6"/>
                <a:gd name="T1" fmla="*/ 1 h 6"/>
                <a:gd name="T2" fmla="*/ 6 w 6"/>
                <a:gd name="T3" fmla="*/ 1 h 6"/>
                <a:gd name="T4" fmla="*/ 6 w 6"/>
                <a:gd name="T5" fmla="*/ 5 h 6"/>
                <a:gd name="T6" fmla="*/ 1 w 6"/>
                <a:gd name="T7" fmla="*/ 6 h 6"/>
                <a:gd name="T8" fmla="*/ 4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1"/>
                  </a:moveTo>
                  <a:cubicBezTo>
                    <a:pt x="3" y="0"/>
                    <a:pt x="4" y="0"/>
                    <a:pt x="5" y="1"/>
                  </a:cubicBezTo>
                  <a:cubicBezTo>
                    <a:pt x="6" y="2"/>
                    <a:pt x="5" y="3"/>
                    <a:pt x="5" y="4"/>
                  </a:cubicBezTo>
                  <a:cubicBezTo>
                    <a:pt x="4" y="5"/>
                    <a:pt x="2" y="6"/>
                    <a:pt x="1" y="5"/>
                  </a:cubicBezTo>
                  <a:cubicBezTo>
                    <a:pt x="0" y="3"/>
                    <a:pt x="2" y="2"/>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88" name="Freeform 3251">
              <a:extLst>
                <a:ext uri="{FF2B5EF4-FFF2-40B4-BE49-F238E27FC236}">
                  <a16:creationId xmlns:a16="http://schemas.microsoft.com/office/drawing/2014/main" id="{EB1D5F0F-B98E-B148-9A87-4E5993025098}"/>
                </a:ext>
              </a:extLst>
            </p:cNvPr>
            <p:cNvSpPr>
              <a:spLocks noChangeAspect="1"/>
            </p:cNvSpPr>
            <p:nvPr/>
          </p:nvSpPr>
          <p:spPr bwMode="auto">
            <a:xfrm>
              <a:off x="2651286" y="2548449"/>
              <a:ext cx="6939" cy="5551"/>
            </a:xfrm>
            <a:custGeom>
              <a:avLst/>
              <a:gdLst>
                <a:gd name="T0" fmla="*/ 4 w 4"/>
                <a:gd name="T1" fmla="*/ 2 h 4"/>
                <a:gd name="T2" fmla="*/ 4 w 4"/>
                <a:gd name="T3" fmla="*/ 3 h 4"/>
                <a:gd name="T4" fmla="*/ 3 w 4"/>
                <a:gd name="T5" fmla="*/ 3 h 4"/>
                <a:gd name="T6" fmla="*/ 1 w 4"/>
                <a:gd name="T7" fmla="*/ 1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2" y="3"/>
                  </a:cubicBezTo>
                  <a:cubicBezTo>
                    <a:pt x="1" y="2"/>
                    <a:pt x="0" y="1"/>
                    <a:pt x="1" y="1"/>
                  </a:cubicBezTo>
                  <a:cubicBezTo>
                    <a:pt x="2"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89" name="Freeform 3252">
              <a:extLst>
                <a:ext uri="{FF2B5EF4-FFF2-40B4-BE49-F238E27FC236}">
                  <a16:creationId xmlns:a16="http://schemas.microsoft.com/office/drawing/2014/main" id="{4C4C5FA1-C280-F748-8014-11A953C66A3D}"/>
                </a:ext>
              </a:extLst>
            </p:cNvPr>
            <p:cNvSpPr>
              <a:spLocks noChangeAspect="1"/>
            </p:cNvSpPr>
            <p:nvPr/>
          </p:nvSpPr>
          <p:spPr bwMode="auto">
            <a:xfrm>
              <a:off x="2697082" y="2552614"/>
              <a:ext cx="5551" cy="8327"/>
            </a:xfrm>
            <a:custGeom>
              <a:avLst/>
              <a:gdLst>
                <a:gd name="T0" fmla="*/ 3 w 3"/>
                <a:gd name="T1" fmla="*/ 4 h 5"/>
                <a:gd name="T2" fmla="*/ 1 w 3"/>
                <a:gd name="T3" fmla="*/ 5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2" y="4"/>
                    <a:pt x="2" y="5"/>
                    <a:pt x="1" y="4"/>
                  </a:cubicBezTo>
                  <a:cubicBezTo>
                    <a:pt x="0" y="4"/>
                    <a:pt x="0" y="3"/>
                    <a:pt x="0" y="2"/>
                  </a:cubicBezTo>
                  <a:cubicBezTo>
                    <a:pt x="0" y="2"/>
                    <a:pt x="1" y="0"/>
                    <a:pt x="2" y="0"/>
                  </a:cubicBezTo>
                  <a:cubicBezTo>
                    <a:pt x="3" y="1"/>
                    <a:pt x="3"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90" name="Freeform 3253">
              <a:extLst>
                <a:ext uri="{FF2B5EF4-FFF2-40B4-BE49-F238E27FC236}">
                  <a16:creationId xmlns:a16="http://schemas.microsoft.com/office/drawing/2014/main" id="{DF35A4B4-F156-F543-9FEF-F61A6A6226D8}"/>
                </a:ext>
              </a:extLst>
            </p:cNvPr>
            <p:cNvSpPr>
              <a:spLocks noChangeAspect="1"/>
            </p:cNvSpPr>
            <p:nvPr/>
          </p:nvSpPr>
          <p:spPr bwMode="auto">
            <a:xfrm>
              <a:off x="2816434" y="2408284"/>
              <a:ext cx="5551" cy="4164"/>
            </a:xfrm>
            <a:custGeom>
              <a:avLst/>
              <a:gdLst>
                <a:gd name="T0" fmla="*/ 3 w 4"/>
                <a:gd name="T1" fmla="*/ 1 h 3"/>
                <a:gd name="T2" fmla="*/ 3 w 4"/>
                <a:gd name="T3" fmla="*/ 3 h 3"/>
                <a:gd name="T4" fmla="*/ 2 w 4"/>
                <a:gd name="T5" fmla="*/ 2 h 3"/>
                <a:gd name="T6" fmla="*/ 1 w 4"/>
                <a:gd name="T7" fmla="*/ 1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3" y="3"/>
                  </a:cubicBezTo>
                  <a:cubicBezTo>
                    <a:pt x="3" y="3"/>
                    <a:pt x="2" y="3"/>
                    <a:pt x="2" y="2"/>
                  </a:cubicBezTo>
                  <a:cubicBezTo>
                    <a:pt x="1" y="2"/>
                    <a:pt x="0" y="1"/>
                    <a:pt x="1" y="1"/>
                  </a:cubicBezTo>
                  <a:cubicBezTo>
                    <a:pt x="2" y="0"/>
                    <a:pt x="3"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91" name="Freeform 3254">
              <a:extLst>
                <a:ext uri="{FF2B5EF4-FFF2-40B4-BE49-F238E27FC236}">
                  <a16:creationId xmlns:a16="http://schemas.microsoft.com/office/drawing/2014/main" id="{5A2E8B16-1497-234F-9CA4-2CB710274B3A}"/>
                </a:ext>
              </a:extLst>
            </p:cNvPr>
            <p:cNvSpPr>
              <a:spLocks noChangeAspect="1"/>
            </p:cNvSpPr>
            <p:nvPr/>
          </p:nvSpPr>
          <p:spPr bwMode="auto">
            <a:xfrm>
              <a:off x="3202241" y="2519307"/>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1"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92" name="Freeform 3255">
              <a:extLst>
                <a:ext uri="{FF2B5EF4-FFF2-40B4-BE49-F238E27FC236}">
                  <a16:creationId xmlns:a16="http://schemas.microsoft.com/office/drawing/2014/main" id="{15AF133C-554B-3747-976D-053EF6B13832}"/>
                </a:ext>
              </a:extLst>
            </p:cNvPr>
            <p:cNvSpPr>
              <a:spLocks noChangeAspect="1"/>
            </p:cNvSpPr>
            <p:nvPr/>
          </p:nvSpPr>
          <p:spPr bwMode="auto">
            <a:xfrm>
              <a:off x="3077339" y="2627555"/>
              <a:ext cx="5551" cy="5551"/>
            </a:xfrm>
            <a:custGeom>
              <a:avLst/>
              <a:gdLst>
                <a:gd name="T0" fmla="*/ 3 w 3"/>
                <a:gd name="T1" fmla="*/ 3 h 3"/>
                <a:gd name="T2" fmla="*/ 0 w 3"/>
                <a:gd name="T3" fmla="*/ 4 h 3"/>
                <a:gd name="T4" fmla="*/ 0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0" y="3"/>
                  </a:cubicBezTo>
                  <a:cubicBezTo>
                    <a:pt x="0" y="3"/>
                    <a:pt x="0" y="2"/>
                    <a:pt x="0" y="1"/>
                  </a:cubicBezTo>
                  <a:cubicBezTo>
                    <a:pt x="0" y="1"/>
                    <a:pt x="1" y="0"/>
                    <a:pt x="2" y="0"/>
                  </a:cubicBezTo>
                  <a:cubicBezTo>
                    <a:pt x="3"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93" name="Freeform 3256">
              <a:extLst>
                <a:ext uri="{FF2B5EF4-FFF2-40B4-BE49-F238E27FC236}">
                  <a16:creationId xmlns:a16="http://schemas.microsoft.com/office/drawing/2014/main" id="{795B80A3-E9F7-D64B-98DE-90A115DB00D8}"/>
                </a:ext>
              </a:extLst>
            </p:cNvPr>
            <p:cNvSpPr>
              <a:spLocks noChangeAspect="1"/>
            </p:cNvSpPr>
            <p:nvPr/>
          </p:nvSpPr>
          <p:spPr bwMode="auto">
            <a:xfrm>
              <a:off x="3304938" y="2831563"/>
              <a:ext cx="11102" cy="8327"/>
            </a:xfrm>
            <a:custGeom>
              <a:avLst/>
              <a:gdLst>
                <a:gd name="T0" fmla="*/ 4 w 6"/>
                <a:gd name="T1" fmla="*/ 6 h 5"/>
                <a:gd name="T2" fmla="*/ 0 w 6"/>
                <a:gd name="T3" fmla="*/ 5 h 5"/>
                <a:gd name="T4" fmla="*/ 3 w 6"/>
                <a:gd name="T5" fmla="*/ 1 h 5"/>
                <a:gd name="T6" fmla="*/ 8 w 6"/>
                <a:gd name="T7" fmla="*/ 2 h 5"/>
                <a:gd name="T8" fmla="*/ 4 w 6"/>
                <a:gd name="T9" fmla="*/ 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3" y="5"/>
                  </a:moveTo>
                  <a:cubicBezTo>
                    <a:pt x="2" y="5"/>
                    <a:pt x="1" y="5"/>
                    <a:pt x="0" y="4"/>
                  </a:cubicBezTo>
                  <a:cubicBezTo>
                    <a:pt x="0" y="3"/>
                    <a:pt x="1" y="2"/>
                    <a:pt x="2" y="1"/>
                  </a:cubicBezTo>
                  <a:cubicBezTo>
                    <a:pt x="3" y="1"/>
                    <a:pt x="5" y="0"/>
                    <a:pt x="6" y="2"/>
                  </a:cubicBezTo>
                  <a:cubicBezTo>
                    <a:pt x="6" y="3"/>
                    <a:pt x="4" y="4"/>
                    <a:pt x="3"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94" name="Freeform 3257">
              <a:extLst>
                <a:ext uri="{FF2B5EF4-FFF2-40B4-BE49-F238E27FC236}">
                  <a16:creationId xmlns:a16="http://schemas.microsoft.com/office/drawing/2014/main" id="{E05F89FF-DE3F-9B42-9C3B-B31519ADAE96}"/>
                </a:ext>
              </a:extLst>
            </p:cNvPr>
            <p:cNvSpPr>
              <a:spLocks noChangeAspect="1"/>
            </p:cNvSpPr>
            <p:nvPr/>
          </p:nvSpPr>
          <p:spPr bwMode="auto">
            <a:xfrm>
              <a:off x="2921907" y="3925147"/>
              <a:ext cx="4164" cy="8327"/>
            </a:xfrm>
            <a:custGeom>
              <a:avLst/>
              <a:gdLst>
                <a:gd name="T0" fmla="*/ 3 w 2"/>
                <a:gd name="T1" fmla="*/ 4 h 5"/>
                <a:gd name="T2" fmla="*/ 2 w 2"/>
                <a:gd name="T3" fmla="*/ 6 h 5"/>
                <a:gd name="T4" fmla="*/ 0 w 2"/>
                <a:gd name="T5" fmla="*/ 2 h 5"/>
                <a:gd name="T6" fmla="*/ 2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4"/>
                    <a:pt x="0" y="3"/>
                    <a:pt x="0" y="2"/>
                  </a:cubicBezTo>
                  <a:cubicBezTo>
                    <a:pt x="0" y="1"/>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95" name="Freeform 3258">
              <a:extLst>
                <a:ext uri="{FF2B5EF4-FFF2-40B4-BE49-F238E27FC236}">
                  <a16:creationId xmlns:a16="http://schemas.microsoft.com/office/drawing/2014/main" id="{98B23BE3-B16C-4041-A337-9AB9336D756B}"/>
                </a:ext>
              </a:extLst>
            </p:cNvPr>
            <p:cNvSpPr>
              <a:spLocks noChangeAspect="1"/>
            </p:cNvSpPr>
            <p:nvPr/>
          </p:nvSpPr>
          <p:spPr bwMode="auto">
            <a:xfrm>
              <a:off x="2991296" y="3954291"/>
              <a:ext cx="5551" cy="2776"/>
            </a:xfrm>
            <a:custGeom>
              <a:avLst/>
              <a:gdLst>
                <a:gd name="T0" fmla="*/ 2 w 4"/>
                <a:gd name="T1" fmla="*/ 2 h 2"/>
                <a:gd name="T2" fmla="*/ 0 w 4"/>
                <a:gd name="T3" fmla="*/ 1 h 2"/>
                <a:gd name="T4" fmla="*/ 2 w 4"/>
                <a:gd name="T5" fmla="*/ 0 h 2"/>
                <a:gd name="T6" fmla="*/ 4 w 4"/>
                <a:gd name="T7" fmla="*/ 1 h 2"/>
                <a:gd name="T8" fmla="*/ 2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1"/>
                    <a:pt x="0" y="1"/>
                  </a:cubicBezTo>
                  <a:cubicBezTo>
                    <a:pt x="0" y="0"/>
                    <a:pt x="1" y="0"/>
                    <a:pt x="2" y="0"/>
                  </a:cubicBezTo>
                  <a:cubicBezTo>
                    <a:pt x="2" y="0"/>
                    <a:pt x="4" y="0"/>
                    <a:pt x="4" y="1"/>
                  </a:cubicBezTo>
                  <a:cubicBezTo>
                    <a:pt x="4" y="2"/>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96" name="Freeform 3259">
              <a:extLst>
                <a:ext uri="{FF2B5EF4-FFF2-40B4-BE49-F238E27FC236}">
                  <a16:creationId xmlns:a16="http://schemas.microsoft.com/office/drawing/2014/main" id="{2BCD8C5C-BFE5-7145-92D1-7228228877E5}"/>
                </a:ext>
              </a:extLst>
            </p:cNvPr>
            <p:cNvSpPr>
              <a:spLocks noChangeAspect="1"/>
            </p:cNvSpPr>
            <p:nvPr/>
          </p:nvSpPr>
          <p:spPr bwMode="auto">
            <a:xfrm>
              <a:off x="3252202" y="4108334"/>
              <a:ext cx="5551" cy="6939"/>
            </a:xfrm>
            <a:custGeom>
              <a:avLst/>
              <a:gdLst>
                <a:gd name="T0" fmla="*/ 4 w 3"/>
                <a:gd name="T1" fmla="*/ 3 h 4"/>
                <a:gd name="T2" fmla="*/ 4 w 3"/>
                <a:gd name="T3" fmla="*/ 4 h 4"/>
                <a:gd name="T4" fmla="*/ 1 w 3"/>
                <a:gd name="T5" fmla="*/ 4 h 4"/>
                <a:gd name="T6" fmla="*/ 1 w 3"/>
                <a:gd name="T7" fmla="*/ 1 h 4"/>
                <a:gd name="T8" fmla="*/ 4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3"/>
                  </a:cubicBezTo>
                  <a:cubicBezTo>
                    <a:pt x="2" y="4"/>
                    <a:pt x="2" y="3"/>
                    <a:pt x="1" y="3"/>
                  </a:cubicBezTo>
                  <a:cubicBezTo>
                    <a:pt x="1" y="3"/>
                    <a:pt x="0" y="2"/>
                    <a:pt x="1" y="1"/>
                  </a:cubicBezTo>
                  <a:cubicBezTo>
                    <a:pt x="1"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97" name="Freeform 3260">
              <a:extLst>
                <a:ext uri="{FF2B5EF4-FFF2-40B4-BE49-F238E27FC236}">
                  <a16:creationId xmlns:a16="http://schemas.microsoft.com/office/drawing/2014/main" id="{10D27816-C59E-FA47-8E9D-EBE9C292C031}"/>
                </a:ext>
              </a:extLst>
            </p:cNvPr>
            <p:cNvSpPr>
              <a:spLocks noChangeAspect="1"/>
            </p:cNvSpPr>
            <p:nvPr/>
          </p:nvSpPr>
          <p:spPr bwMode="auto">
            <a:xfrm>
              <a:off x="3250813" y="4133315"/>
              <a:ext cx="4164" cy="6939"/>
            </a:xfrm>
            <a:custGeom>
              <a:avLst/>
              <a:gdLst>
                <a:gd name="T0" fmla="*/ 3 w 3"/>
                <a:gd name="T1" fmla="*/ 3 h 4"/>
                <a:gd name="T2" fmla="*/ 2 w 3"/>
                <a:gd name="T3" fmla="*/ 5 h 4"/>
                <a:gd name="T4" fmla="*/ 0 w 3"/>
                <a:gd name="T5" fmla="*/ 3 h 4"/>
                <a:gd name="T6" fmla="*/ 1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2" y="4"/>
                  </a:cubicBezTo>
                  <a:cubicBezTo>
                    <a:pt x="1" y="4"/>
                    <a:pt x="1" y="3"/>
                    <a:pt x="0" y="2"/>
                  </a:cubicBezTo>
                  <a:cubicBezTo>
                    <a:pt x="0" y="2"/>
                    <a:pt x="0" y="0"/>
                    <a:pt x="1" y="0"/>
                  </a:cubicBezTo>
                  <a:cubicBezTo>
                    <a:pt x="2" y="0"/>
                    <a:pt x="2"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98" name="Freeform 3261">
              <a:extLst>
                <a:ext uri="{FF2B5EF4-FFF2-40B4-BE49-F238E27FC236}">
                  <a16:creationId xmlns:a16="http://schemas.microsoft.com/office/drawing/2014/main" id="{8A3FF3EE-20F5-1F45-BFE7-35B49132B0FF}"/>
                </a:ext>
              </a:extLst>
            </p:cNvPr>
            <p:cNvSpPr>
              <a:spLocks noChangeAspect="1"/>
            </p:cNvSpPr>
            <p:nvPr/>
          </p:nvSpPr>
          <p:spPr bwMode="auto">
            <a:xfrm>
              <a:off x="3070401" y="4206869"/>
              <a:ext cx="8327" cy="2776"/>
            </a:xfrm>
            <a:custGeom>
              <a:avLst/>
              <a:gdLst>
                <a:gd name="T0" fmla="*/ 5 w 5"/>
                <a:gd name="T1" fmla="*/ 2 h 2"/>
                <a:gd name="T2" fmla="*/ 2 w 5"/>
                <a:gd name="T3" fmla="*/ 2 h 2"/>
                <a:gd name="T4" fmla="*/ 1 w 5"/>
                <a:gd name="T5" fmla="*/ 1 h 2"/>
                <a:gd name="T6" fmla="*/ 4 w 5"/>
                <a:gd name="T7" fmla="*/ 0 h 2"/>
                <a:gd name="T8" fmla="*/ 5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cubicBezTo>
                    <a:pt x="4" y="2"/>
                    <a:pt x="3" y="2"/>
                    <a:pt x="2" y="2"/>
                  </a:cubicBezTo>
                  <a:cubicBezTo>
                    <a:pt x="1" y="2"/>
                    <a:pt x="0" y="1"/>
                    <a:pt x="1" y="1"/>
                  </a:cubicBezTo>
                  <a:cubicBezTo>
                    <a:pt x="1" y="0"/>
                    <a:pt x="1" y="0"/>
                    <a:pt x="3" y="0"/>
                  </a:cubicBezTo>
                  <a:cubicBezTo>
                    <a:pt x="5" y="0"/>
                    <a:pt x="4"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799" name="Freeform 3262">
              <a:extLst>
                <a:ext uri="{FF2B5EF4-FFF2-40B4-BE49-F238E27FC236}">
                  <a16:creationId xmlns:a16="http://schemas.microsoft.com/office/drawing/2014/main" id="{D506E1AC-E373-FE40-8E70-FA15877B82AE}"/>
                </a:ext>
              </a:extLst>
            </p:cNvPr>
            <p:cNvSpPr>
              <a:spLocks noChangeAspect="1"/>
            </p:cNvSpPr>
            <p:nvPr/>
          </p:nvSpPr>
          <p:spPr bwMode="auto">
            <a:xfrm>
              <a:off x="3109259" y="4215195"/>
              <a:ext cx="4164" cy="5551"/>
            </a:xfrm>
            <a:custGeom>
              <a:avLst/>
              <a:gdLst>
                <a:gd name="T0" fmla="*/ 3 w 3"/>
                <a:gd name="T1" fmla="*/ 3 h 3"/>
                <a:gd name="T2" fmla="*/ 1 w 3"/>
                <a:gd name="T3" fmla="*/ 4 h 3"/>
                <a:gd name="T4" fmla="*/ 0 w 3"/>
                <a:gd name="T5" fmla="*/ 1 h 3"/>
                <a:gd name="T6" fmla="*/ 2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3"/>
                    <a:pt x="2" y="3"/>
                    <a:pt x="1" y="3"/>
                  </a:cubicBezTo>
                  <a:cubicBezTo>
                    <a:pt x="0" y="2"/>
                    <a:pt x="0" y="2"/>
                    <a:pt x="0" y="1"/>
                  </a:cubicBezTo>
                  <a:cubicBezTo>
                    <a:pt x="0" y="1"/>
                    <a:pt x="0" y="0"/>
                    <a:pt x="2" y="1"/>
                  </a:cubicBezTo>
                  <a:cubicBezTo>
                    <a:pt x="3" y="1"/>
                    <a:pt x="3" y="2"/>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00" name="Freeform 3263">
              <a:extLst>
                <a:ext uri="{FF2B5EF4-FFF2-40B4-BE49-F238E27FC236}">
                  <a16:creationId xmlns:a16="http://schemas.microsoft.com/office/drawing/2014/main" id="{F004AEA9-9932-8B4A-B30A-42AC2570310E}"/>
                </a:ext>
              </a:extLst>
            </p:cNvPr>
            <p:cNvSpPr>
              <a:spLocks noChangeAspect="1"/>
            </p:cNvSpPr>
            <p:nvPr/>
          </p:nvSpPr>
          <p:spPr bwMode="auto">
            <a:xfrm>
              <a:off x="3497842" y="4505246"/>
              <a:ext cx="8327" cy="4164"/>
            </a:xfrm>
            <a:custGeom>
              <a:avLst/>
              <a:gdLst>
                <a:gd name="T0" fmla="*/ 2 w 5"/>
                <a:gd name="T1" fmla="*/ 3 h 3"/>
                <a:gd name="T2" fmla="*/ 0 w 5"/>
                <a:gd name="T3" fmla="*/ 2 h 3"/>
                <a:gd name="T4" fmla="*/ 2 w 5"/>
                <a:gd name="T5" fmla="*/ 0 h 3"/>
                <a:gd name="T6" fmla="*/ 6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0"/>
                    <a:pt x="2" y="0"/>
                  </a:cubicBezTo>
                  <a:cubicBezTo>
                    <a:pt x="3" y="0"/>
                    <a:pt x="5" y="0"/>
                    <a:pt x="5" y="1"/>
                  </a:cubicBezTo>
                  <a:cubicBezTo>
                    <a:pt x="5" y="2"/>
                    <a:pt x="3"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01" name="Freeform 3264">
              <a:extLst>
                <a:ext uri="{FF2B5EF4-FFF2-40B4-BE49-F238E27FC236}">
                  <a16:creationId xmlns:a16="http://schemas.microsoft.com/office/drawing/2014/main" id="{5BD8AF4C-9CA2-F54D-937E-F64C95D6EC22}"/>
                </a:ext>
              </a:extLst>
            </p:cNvPr>
            <p:cNvSpPr>
              <a:spLocks noChangeAspect="1"/>
            </p:cNvSpPr>
            <p:nvPr/>
          </p:nvSpPr>
          <p:spPr bwMode="auto">
            <a:xfrm>
              <a:off x="2636020" y="4516347"/>
              <a:ext cx="5551" cy="5551"/>
            </a:xfrm>
            <a:custGeom>
              <a:avLst/>
              <a:gdLst>
                <a:gd name="T0" fmla="*/ 4 w 3"/>
                <a:gd name="T1" fmla="*/ 3 h 3"/>
                <a:gd name="T2" fmla="*/ 1 w 3"/>
                <a:gd name="T3" fmla="*/ 4 h 3"/>
                <a:gd name="T4" fmla="*/ 0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1" y="3"/>
                  </a:cubicBezTo>
                  <a:cubicBezTo>
                    <a:pt x="0" y="3"/>
                    <a:pt x="0" y="2"/>
                    <a:pt x="0" y="2"/>
                  </a:cubicBezTo>
                  <a:cubicBezTo>
                    <a:pt x="0" y="1"/>
                    <a:pt x="0" y="0"/>
                    <a:pt x="2" y="0"/>
                  </a:cubicBezTo>
                  <a:cubicBezTo>
                    <a:pt x="3"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02" name="Freeform 3265">
              <a:extLst>
                <a:ext uri="{FF2B5EF4-FFF2-40B4-BE49-F238E27FC236}">
                  <a16:creationId xmlns:a16="http://schemas.microsoft.com/office/drawing/2014/main" id="{DA408733-8650-2147-8EF0-CF3E4A4D14DF}"/>
                </a:ext>
              </a:extLst>
            </p:cNvPr>
            <p:cNvSpPr>
              <a:spLocks noChangeAspect="1"/>
            </p:cNvSpPr>
            <p:nvPr/>
          </p:nvSpPr>
          <p:spPr bwMode="auto">
            <a:xfrm>
              <a:off x="3055135" y="5793122"/>
              <a:ext cx="6939" cy="4164"/>
            </a:xfrm>
            <a:custGeom>
              <a:avLst/>
              <a:gdLst>
                <a:gd name="T0" fmla="*/ 3 w 4"/>
                <a:gd name="T1" fmla="*/ 2 h 3"/>
                <a:gd name="T2" fmla="*/ 1 w 4"/>
                <a:gd name="T3" fmla="*/ 3 h 3"/>
                <a:gd name="T4" fmla="*/ 1 w 4"/>
                <a:gd name="T5" fmla="*/ 1 h 3"/>
                <a:gd name="T6" fmla="*/ 4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3"/>
                  </a:cubicBezTo>
                  <a:cubicBezTo>
                    <a:pt x="0" y="2"/>
                    <a:pt x="1" y="1"/>
                    <a:pt x="1" y="1"/>
                  </a:cubicBezTo>
                  <a:cubicBezTo>
                    <a:pt x="1" y="0"/>
                    <a:pt x="2" y="0"/>
                    <a:pt x="3" y="0"/>
                  </a:cubicBezTo>
                  <a:cubicBezTo>
                    <a:pt x="4" y="1"/>
                    <a:pt x="3"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03" name="Freeform 3266">
              <a:extLst>
                <a:ext uri="{FF2B5EF4-FFF2-40B4-BE49-F238E27FC236}">
                  <a16:creationId xmlns:a16="http://schemas.microsoft.com/office/drawing/2014/main" id="{0396DBC1-D805-6444-8412-FD8AE1F7DB0B}"/>
                </a:ext>
              </a:extLst>
            </p:cNvPr>
            <p:cNvSpPr>
              <a:spLocks noChangeAspect="1"/>
            </p:cNvSpPr>
            <p:nvPr/>
          </p:nvSpPr>
          <p:spPr bwMode="auto">
            <a:xfrm>
              <a:off x="3057910" y="5800062"/>
              <a:ext cx="2776" cy="8327"/>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5"/>
                    <a:pt x="0" y="4"/>
                    <a:pt x="0" y="3"/>
                  </a:cubicBezTo>
                  <a:cubicBezTo>
                    <a:pt x="0" y="2"/>
                    <a:pt x="0" y="0"/>
                    <a:pt x="1" y="0"/>
                  </a:cubicBezTo>
                  <a:cubicBezTo>
                    <a:pt x="2"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04" name="Freeform 3267">
              <a:extLst>
                <a:ext uri="{FF2B5EF4-FFF2-40B4-BE49-F238E27FC236}">
                  <a16:creationId xmlns:a16="http://schemas.microsoft.com/office/drawing/2014/main" id="{C3F3B5BD-A5F4-284E-90AA-8B9E68C11263}"/>
                </a:ext>
              </a:extLst>
            </p:cNvPr>
            <p:cNvSpPr>
              <a:spLocks noChangeAspect="1"/>
            </p:cNvSpPr>
            <p:nvPr/>
          </p:nvSpPr>
          <p:spPr bwMode="auto">
            <a:xfrm>
              <a:off x="3095379" y="5859735"/>
              <a:ext cx="4164" cy="6939"/>
            </a:xfrm>
            <a:custGeom>
              <a:avLst/>
              <a:gdLst>
                <a:gd name="T0" fmla="*/ 3 w 2"/>
                <a:gd name="T1" fmla="*/ 4 h 4"/>
                <a:gd name="T2" fmla="*/ 2 w 2"/>
                <a:gd name="T3" fmla="*/ 5 h 4"/>
                <a:gd name="T4" fmla="*/ 0 w 2"/>
                <a:gd name="T5" fmla="*/ 3 h 4"/>
                <a:gd name="T6" fmla="*/ 2 w 2"/>
                <a:gd name="T7" fmla="*/ 0 h 4"/>
                <a:gd name="T8" fmla="*/ 3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1"/>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05" name="Freeform 3268">
              <a:extLst>
                <a:ext uri="{FF2B5EF4-FFF2-40B4-BE49-F238E27FC236}">
                  <a16:creationId xmlns:a16="http://schemas.microsoft.com/office/drawing/2014/main" id="{F0DABE81-5F61-6248-B746-32757068B251}"/>
                </a:ext>
              </a:extLst>
            </p:cNvPr>
            <p:cNvSpPr>
              <a:spLocks noChangeAspect="1"/>
            </p:cNvSpPr>
            <p:nvPr/>
          </p:nvSpPr>
          <p:spPr bwMode="auto">
            <a:xfrm>
              <a:off x="3235549" y="5898487"/>
              <a:ext cx="2776" cy="6939"/>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0" y="3"/>
                    <a:pt x="0" y="3"/>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06" name="Freeform 3269">
              <a:extLst>
                <a:ext uri="{FF2B5EF4-FFF2-40B4-BE49-F238E27FC236}">
                  <a16:creationId xmlns:a16="http://schemas.microsoft.com/office/drawing/2014/main" id="{C1D3A658-DB66-FE4A-93E6-840ABDF21F46}"/>
                </a:ext>
              </a:extLst>
            </p:cNvPr>
            <p:cNvSpPr>
              <a:spLocks noChangeAspect="1"/>
            </p:cNvSpPr>
            <p:nvPr/>
          </p:nvSpPr>
          <p:spPr bwMode="auto">
            <a:xfrm>
              <a:off x="3155057" y="5870733"/>
              <a:ext cx="5551" cy="2776"/>
            </a:xfrm>
            <a:custGeom>
              <a:avLst/>
              <a:gdLst>
                <a:gd name="T0" fmla="*/ 3 w 3"/>
                <a:gd name="T1" fmla="*/ 0 h 2"/>
                <a:gd name="T2" fmla="*/ 4 w 3"/>
                <a:gd name="T3" fmla="*/ 1 h 2"/>
                <a:gd name="T4" fmla="*/ 3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2"/>
                    <a:pt x="0" y="2"/>
                    <a:pt x="0" y="1"/>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07" name="Freeform 3270">
              <a:extLst>
                <a:ext uri="{FF2B5EF4-FFF2-40B4-BE49-F238E27FC236}">
                  <a16:creationId xmlns:a16="http://schemas.microsoft.com/office/drawing/2014/main" id="{1B3EC034-D2B1-9D45-BBB4-1FF965EF999B}"/>
                </a:ext>
              </a:extLst>
            </p:cNvPr>
            <p:cNvSpPr>
              <a:spLocks noChangeAspect="1"/>
            </p:cNvSpPr>
            <p:nvPr/>
          </p:nvSpPr>
          <p:spPr bwMode="auto">
            <a:xfrm>
              <a:off x="5496272" y="2184847"/>
              <a:ext cx="4164" cy="6939"/>
            </a:xfrm>
            <a:custGeom>
              <a:avLst/>
              <a:gdLst>
                <a:gd name="T0" fmla="*/ 2 w 3"/>
                <a:gd name="T1" fmla="*/ 4 h 4"/>
                <a:gd name="T2" fmla="*/ 1 w 3"/>
                <a:gd name="T3" fmla="*/ 4 h 4"/>
                <a:gd name="T4" fmla="*/ 1 w 3"/>
                <a:gd name="T5" fmla="*/ 3 h 4"/>
                <a:gd name="T6" fmla="*/ 2 w 3"/>
                <a:gd name="T7" fmla="*/ 1 h 4"/>
                <a:gd name="T8" fmla="*/ 2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3"/>
                  </a:cubicBezTo>
                  <a:cubicBezTo>
                    <a:pt x="0" y="3"/>
                    <a:pt x="0" y="2"/>
                    <a:pt x="1" y="2"/>
                  </a:cubicBezTo>
                  <a:cubicBezTo>
                    <a:pt x="1" y="1"/>
                    <a:pt x="2" y="0"/>
                    <a:pt x="2" y="1"/>
                  </a:cubicBezTo>
                  <a:cubicBezTo>
                    <a:pt x="3" y="1"/>
                    <a:pt x="3"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08" name="Freeform 3271">
              <a:extLst>
                <a:ext uri="{FF2B5EF4-FFF2-40B4-BE49-F238E27FC236}">
                  <a16:creationId xmlns:a16="http://schemas.microsoft.com/office/drawing/2014/main" id="{AE53B7DC-559E-2242-9E0F-7BE9CDC91462}"/>
                </a:ext>
              </a:extLst>
            </p:cNvPr>
            <p:cNvSpPr>
              <a:spLocks noChangeAspect="1"/>
            </p:cNvSpPr>
            <p:nvPr/>
          </p:nvSpPr>
          <p:spPr bwMode="auto">
            <a:xfrm>
              <a:off x="7211591" y="3075812"/>
              <a:ext cx="6939" cy="5551"/>
            </a:xfrm>
            <a:custGeom>
              <a:avLst/>
              <a:gdLst>
                <a:gd name="T0" fmla="*/ 5 w 4"/>
                <a:gd name="T1" fmla="*/ 3 h 3"/>
                <a:gd name="T2" fmla="*/ 3 w 4"/>
                <a:gd name="T3" fmla="*/ 4 h 3"/>
                <a:gd name="T4" fmla="*/ 0 w 4"/>
                <a:gd name="T5" fmla="*/ 3 h 3"/>
                <a:gd name="T6" fmla="*/ 3 w 4"/>
                <a:gd name="T7" fmla="*/ 0 h 3"/>
                <a:gd name="T8" fmla="*/ 5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3"/>
                    <a:pt x="3" y="3"/>
                    <a:pt x="2" y="3"/>
                  </a:cubicBezTo>
                  <a:cubicBezTo>
                    <a:pt x="0" y="3"/>
                    <a:pt x="0" y="2"/>
                    <a:pt x="0" y="2"/>
                  </a:cubicBezTo>
                  <a:cubicBezTo>
                    <a:pt x="0" y="1"/>
                    <a:pt x="0" y="0"/>
                    <a:pt x="2" y="0"/>
                  </a:cubicBezTo>
                  <a:cubicBezTo>
                    <a:pt x="4" y="0"/>
                    <a:pt x="4"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09" name="Freeform 3272">
              <a:extLst>
                <a:ext uri="{FF2B5EF4-FFF2-40B4-BE49-F238E27FC236}">
                  <a16:creationId xmlns:a16="http://schemas.microsoft.com/office/drawing/2014/main" id="{E34CDC13-E84F-4F46-BC33-92E3C8256DB1}"/>
                </a:ext>
              </a:extLst>
            </p:cNvPr>
            <p:cNvSpPr>
              <a:spLocks noChangeAspect="1"/>
            </p:cNvSpPr>
            <p:nvPr/>
          </p:nvSpPr>
          <p:spPr bwMode="auto">
            <a:xfrm>
              <a:off x="7483599" y="2558167"/>
              <a:ext cx="6939" cy="9715"/>
            </a:xfrm>
            <a:custGeom>
              <a:avLst/>
              <a:gdLst>
                <a:gd name="T0" fmla="*/ 5 w 4"/>
                <a:gd name="T1" fmla="*/ 4 h 6"/>
                <a:gd name="T2" fmla="*/ 4 w 4"/>
                <a:gd name="T3" fmla="*/ 7 h 6"/>
                <a:gd name="T4" fmla="*/ 1 w 4"/>
                <a:gd name="T5" fmla="*/ 5 h 6"/>
                <a:gd name="T6" fmla="*/ 1 w 4"/>
                <a:gd name="T7" fmla="*/ 0 h 6"/>
                <a:gd name="T8" fmla="*/ 5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4" y="5"/>
                    <a:pt x="3" y="6"/>
                  </a:cubicBezTo>
                  <a:cubicBezTo>
                    <a:pt x="2" y="6"/>
                    <a:pt x="1" y="4"/>
                    <a:pt x="1" y="4"/>
                  </a:cubicBezTo>
                  <a:cubicBezTo>
                    <a:pt x="1" y="3"/>
                    <a:pt x="0" y="0"/>
                    <a:pt x="1" y="0"/>
                  </a:cubicBezTo>
                  <a:cubicBezTo>
                    <a:pt x="3" y="0"/>
                    <a:pt x="3" y="2"/>
                    <a:pt x="4"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10" name="Oval 3273">
              <a:extLst>
                <a:ext uri="{FF2B5EF4-FFF2-40B4-BE49-F238E27FC236}">
                  <a16:creationId xmlns:a16="http://schemas.microsoft.com/office/drawing/2014/main" id="{711526EC-D88C-E540-AD93-4BA84CEF542E}"/>
                </a:ext>
              </a:extLst>
            </p:cNvPr>
            <p:cNvSpPr>
              <a:spLocks noChangeAspect="1" noChangeArrowheads="1"/>
            </p:cNvSpPr>
            <p:nvPr/>
          </p:nvSpPr>
          <p:spPr bwMode="auto">
            <a:xfrm>
              <a:off x="7258776" y="2354158"/>
              <a:ext cx="2776" cy="5551"/>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811" name="Freeform 3274">
              <a:extLst>
                <a:ext uri="{FF2B5EF4-FFF2-40B4-BE49-F238E27FC236}">
                  <a16:creationId xmlns:a16="http://schemas.microsoft.com/office/drawing/2014/main" id="{B4B8D316-7B7D-1A45-9995-00232D4DE18C}"/>
                </a:ext>
              </a:extLst>
            </p:cNvPr>
            <p:cNvSpPr>
              <a:spLocks noChangeAspect="1"/>
            </p:cNvSpPr>
            <p:nvPr/>
          </p:nvSpPr>
          <p:spPr bwMode="auto">
            <a:xfrm>
              <a:off x="6442750" y="2305586"/>
              <a:ext cx="4164" cy="5551"/>
            </a:xfrm>
            <a:custGeom>
              <a:avLst/>
              <a:gdLst>
                <a:gd name="T0" fmla="*/ 3 w 3"/>
                <a:gd name="T1" fmla="*/ 3 h 3"/>
                <a:gd name="T2" fmla="*/ 2 w 3"/>
                <a:gd name="T3" fmla="*/ 4 h 3"/>
                <a:gd name="T4" fmla="*/ 0 w 3"/>
                <a:gd name="T5" fmla="*/ 1 h 3"/>
                <a:gd name="T6" fmla="*/ 2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0" y="1"/>
                  </a:cubicBezTo>
                  <a:cubicBezTo>
                    <a:pt x="0" y="1"/>
                    <a:pt x="1" y="0"/>
                    <a:pt x="2" y="0"/>
                  </a:cubicBezTo>
                  <a:cubicBezTo>
                    <a:pt x="3"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12" name="Freeform 3275">
              <a:extLst>
                <a:ext uri="{FF2B5EF4-FFF2-40B4-BE49-F238E27FC236}">
                  <a16:creationId xmlns:a16="http://schemas.microsoft.com/office/drawing/2014/main" id="{6F4A8507-44EE-7240-BB19-B7CE4ED9E5DA}"/>
                </a:ext>
              </a:extLst>
            </p:cNvPr>
            <p:cNvSpPr>
              <a:spLocks noChangeAspect="1"/>
            </p:cNvSpPr>
            <p:nvPr/>
          </p:nvSpPr>
          <p:spPr bwMode="auto">
            <a:xfrm>
              <a:off x="6126332" y="2308363"/>
              <a:ext cx="2776" cy="4164"/>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13" name="Freeform 3276">
              <a:extLst>
                <a:ext uri="{FF2B5EF4-FFF2-40B4-BE49-F238E27FC236}">
                  <a16:creationId xmlns:a16="http://schemas.microsoft.com/office/drawing/2014/main" id="{FAD15154-A3E6-A14B-A826-98F71311E458}"/>
                </a:ext>
              </a:extLst>
            </p:cNvPr>
            <p:cNvSpPr>
              <a:spLocks noChangeAspect="1"/>
            </p:cNvSpPr>
            <p:nvPr/>
          </p:nvSpPr>
          <p:spPr bwMode="auto">
            <a:xfrm>
              <a:off x="6081923" y="2416610"/>
              <a:ext cx="4164" cy="4164"/>
            </a:xfrm>
            <a:custGeom>
              <a:avLst/>
              <a:gdLst>
                <a:gd name="T0" fmla="*/ 2 w 2"/>
                <a:gd name="T1" fmla="*/ 2 h 3"/>
                <a:gd name="T2" fmla="*/ 0 w 2"/>
                <a:gd name="T3" fmla="*/ 3 h 3"/>
                <a:gd name="T4" fmla="*/ 0 w 2"/>
                <a:gd name="T5" fmla="*/ 2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2"/>
                  </a:cubicBezTo>
                  <a:cubicBezTo>
                    <a:pt x="0" y="1"/>
                    <a:pt x="0" y="0"/>
                    <a:pt x="1" y="0"/>
                  </a:cubicBezTo>
                  <a:cubicBezTo>
                    <a:pt x="2" y="0"/>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14" name="Freeform 3277">
              <a:extLst>
                <a:ext uri="{FF2B5EF4-FFF2-40B4-BE49-F238E27FC236}">
                  <a16:creationId xmlns:a16="http://schemas.microsoft.com/office/drawing/2014/main" id="{F25C968B-9570-FC4D-996A-2F8D1F8AD636}"/>
                </a:ext>
              </a:extLst>
            </p:cNvPr>
            <p:cNvSpPr>
              <a:spLocks noChangeAspect="1"/>
            </p:cNvSpPr>
            <p:nvPr/>
          </p:nvSpPr>
          <p:spPr bwMode="auto">
            <a:xfrm>
              <a:off x="6073596" y="2413834"/>
              <a:ext cx="5551" cy="5551"/>
            </a:xfrm>
            <a:custGeom>
              <a:avLst/>
              <a:gdLst>
                <a:gd name="T0" fmla="*/ 4 w 3"/>
                <a:gd name="T1" fmla="*/ 3 h 3"/>
                <a:gd name="T2" fmla="*/ 3 w 3"/>
                <a:gd name="T3" fmla="*/ 4 h 3"/>
                <a:gd name="T4" fmla="*/ 1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1" y="2"/>
                  </a:cubicBezTo>
                  <a:cubicBezTo>
                    <a:pt x="1" y="1"/>
                    <a:pt x="1" y="0"/>
                    <a:pt x="2" y="0"/>
                  </a:cubicBezTo>
                  <a:cubicBezTo>
                    <a:pt x="3"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15" name="Freeform 3278">
              <a:extLst>
                <a:ext uri="{FF2B5EF4-FFF2-40B4-BE49-F238E27FC236}">
                  <a16:creationId xmlns:a16="http://schemas.microsoft.com/office/drawing/2014/main" id="{D7F8F26E-243F-8B47-856C-C1E59C517468}"/>
                </a:ext>
              </a:extLst>
            </p:cNvPr>
            <p:cNvSpPr>
              <a:spLocks noChangeAspect="1"/>
            </p:cNvSpPr>
            <p:nvPr/>
          </p:nvSpPr>
          <p:spPr bwMode="auto">
            <a:xfrm>
              <a:off x="5780771" y="2603962"/>
              <a:ext cx="4164" cy="5551"/>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16" name="Freeform 3279">
              <a:extLst>
                <a:ext uri="{FF2B5EF4-FFF2-40B4-BE49-F238E27FC236}">
                  <a16:creationId xmlns:a16="http://schemas.microsoft.com/office/drawing/2014/main" id="{FE39F2DE-43E8-AA4E-A23A-91F6528F457D}"/>
                </a:ext>
              </a:extLst>
            </p:cNvPr>
            <p:cNvSpPr>
              <a:spLocks noChangeAspect="1"/>
            </p:cNvSpPr>
            <p:nvPr/>
          </p:nvSpPr>
          <p:spPr bwMode="auto">
            <a:xfrm>
              <a:off x="7010360" y="4337321"/>
              <a:ext cx="5551" cy="4164"/>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2"/>
                    <a:pt x="0" y="3"/>
                    <a:pt x="0" y="2"/>
                  </a:cubicBezTo>
                  <a:cubicBezTo>
                    <a:pt x="0" y="1"/>
                    <a:pt x="1" y="1"/>
                    <a:pt x="1" y="1"/>
                  </a:cubicBezTo>
                  <a:cubicBezTo>
                    <a:pt x="1" y="1"/>
                    <a:pt x="2" y="0"/>
                    <a:pt x="2" y="1"/>
                  </a:cubicBezTo>
                  <a:cubicBezTo>
                    <a:pt x="3"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17" name="Freeform 3280">
              <a:extLst>
                <a:ext uri="{FF2B5EF4-FFF2-40B4-BE49-F238E27FC236}">
                  <a16:creationId xmlns:a16="http://schemas.microsoft.com/office/drawing/2014/main" id="{1A6DBF96-781D-6C4E-AE34-88A405F97545}"/>
                </a:ext>
              </a:extLst>
            </p:cNvPr>
            <p:cNvSpPr>
              <a:spLocks noChangeAspect="1"/>
            </p:cNvSpPr>
            <p:nvPr/>
          </p:nvSpPr>
          <p:spPr bwMode="auto">
            <a:xfrm>
              <a:off x="5300594" y="5698750"/>
              <a:ext cx="4164" cy="5551"/>
            </a:xfrm>
            <a:custGeom>
              <a:avLst/>
              <a:gdLst>
                <a:gd name="T0" fmla="*/ 2 w 2"/>
                <a:gd name="T1" fmla="*/ 3 h 3"/>
                <a:gd name="T2" fmla="*/ 0 w 2"/>
                <a:gd name="T3" fmla="*/ 3 h 3"/>
                <a:gd name="T4" fmla="*/ 2 w 2"/>
                <a:gd name="T5" fmla="*/ 1 h 3"/>
                <a:gd name="T6" fmla="*/ 3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1"/>
                    <a:pt x="0" y="1"/>
                    <a:pt x="1" y="1"/>
                  </a:cubicBezTo>
                  <a:cubicBezTo>
                    <a:pt x="1" y="1"/>
                    <a:pt x="2" y="0"/>
                    <a:pt x="2" y="1"/>
                  </a:cubicBezTo>
                  <a:cubicBezTo>
                    <a:pt x="2" y="2"/>
                    <a:pt x="1"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18" name="Freeform 3281">
              <a:extLst>
                <a:ext uri="{FF2B5EF4-FFF2-40B4-BE49-F238E27FC236}">
                  <a16:creationId xmlns:a16="http://schemas.microsoft.com/office/drawing/2014/main" id="{8DD58457-97AF-494D-92E0-44A0ABB7FF28}"/>
                </a:ext>
              </a:extLst>
            </p:cNvPr>
            <p:cNvSpPr>
              <a:spLocks noChangeAspect="1"/>
            </p:cNvSpPr>
            <p:nvPr/>
          </p:nvSpPr>
          <p:spPr bwMode="auto">
            <a:xfrm>
              <a:off x="1198260" y="3972332"/>
              <a:ext cx="2776" cy="4164"/>
            </a:xfrm>
            <a:custGeom>
              <a:avLst/>
              <a:gdLst>
                <a:gd name="T0" fmla="*/ 1 w 2"/>
                <a:gd name="T1" fmla="*/ 2 h 3"/>
                <a:gd name="T2" fmla="*/ 0 w 2"/>
                <a:gd name="T3" fmla="*/ 3 h 3"/>
                <a:gd name="T4" fmla="*/ 0 w 2"/>
                <a:gd name="T5" fmla="*/ 1 h 3"/>
                <a:gd name="T6" fmla="*/ 1 w 2"/>
                <a:gd name="T7" fmla="*/ 1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1"/>
                  </a:cubicBezTo>
                  <a:cubicBezTo>
                    <a:pt x="0" y="1"/>
                    <a:pt x="1" y="0"/>
                    <a:pt x="1" y="1"/>
                  </a:cubicBezTo>
                  <a:cubicBezTo>
                    <a:pt x="2"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19" name="Freeform 3282">
              <a:extLst>
                <a:ext uri="{FF2B5EF4-FFF2-40B4-BE49-F238E27FC236}">
                  <a16:creationId xmlns:a16="http://schemas.microsoft.com/office/drawing/2014/main" id="{B0BA0A46-245F-7347-88D8-EC786393F48A}"/>
                </a:ext>
              </a:extLst>
            </p:cNvPr>
            <p:cNvSpPr>
              <a:spLocks noChangeAspect="1"/>
            </p:cNvSpPr>
            <p:nvPr/>
          </p:nvSpPr>
          <p:spPr bwMode="auto">
            <a:xfrm>
              <a:off x="1259323" y="4000088"/>
              <a:ext cx="5551" cy="4164"/>
            </a:xfrm>
            <a:custGeom>
              <a:avLst/>
              <a:gdLst>
                <a:gd name="T0" fmla="*/ 3 w 3"/>
                <a:gd name="T1" fmla="*/ 2 h 2"/>
                <a:gd name="T2" fmla="*/ 3 w 3"/>
                <a:gd name="T3" fmla="*/ 3 h 2"/>
                <a:gd name="T4" fmla="*/ 1 w 3"/>
                <a:gd name="T5" fmla="*/ 3 h 2"/>
                <a:gd name="T6" fmla="*/ 0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1" y="1"/>
                    <a:pt x="0" y="1"/>
                    <a:pt x="0" y="0"/>
                  </a:cubicBezTo>
                  <a:cubicBezTo>
                    <a:pt x="1" y="0"/>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20" name="Freeform 3284">
              <a:extLst>
                <a:ext uri="{FF2B5EF4-FFF2-40B4-BE49-F238E27FC236}">
                  <a16:creationId xmlns:a16="http://schemas.microsoft.com/office/drawing/2014/main" id="{162578AF-5F08-0841-BC35-0C8EEF9FC0ED}"/>
                </a:ext>
              </a:extLst>
            </p:cNvPr>
            <p:cNvSpPr>
              <a:spLocks noChangeAspect="1"/>
            </p:cNvSpPr>
            <p:nvPr/>
          </p:nvSpPr>
          <p:spPr bwMode="auto">
            <a:xfrm>
              <a:off x="1232956" y="2999487"/>
              <a:ext cx="9715" cy="4164"/>
            </a:xfrm>
            <a:custGeom>
              <a:avLst/>
              <a:gdLst>
                <a:gd name="T0" fmla="*/ 4 w 6"/>
                <a:gd name="T1" fmla="*/ 2 h 3"/>
                <a:gd name="T2" fmla="*/ 1 w 6"/>
                <a:gd name="T3" fmla="*/ 3 h 3"/>
                <a:gd name="T4" fmla="*/ 2 w 6"/>
                <a:gd name="T5" fmla="*/ 1 h 3"/>
                <a:gd name="T6" fmla="*/ 6 w 6"/>
                <a:gd name="T7" fmla="*/ 0 h 3"/>
                <a:gd name="T8" fmla="*/ 4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3" y="2"/>
                  </a:moveTo>
                  <a:cubicBezTo>
                    <a:pt x="3" y="3"/>
                    <a:pt x="1" y="3"/>
                    <a:pt x="1" y="3"/>
                  </a:cubicBezTo>
                  <a:cubicBezTo>
                    <a:pt x="0" y="2"/>
                    <a:pt x="2" y="1"/>
                    <a:pt x="2" y="1"/>
                  </a:cubicBezTo>
                  <a:cubicBezTo>
                    <a:pt x="4" y="0"/>
                    <a:pt x="5" y="0"/>
                    <a:pt x="5" y="0"/>
                  </a:cubicBezTo>
                  <a:cubicBezTo>
                    <a:pt x="6" y="1"/>
                    <a:pt x="5" y="2"/>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21" name="Oval 3285">
              <a:extLst>
                <a:ext uri="{FF2B5EF4-FFF2-40B4-BE49-F238E27FC236}">
                  <a16:creationId xmlns:a16="http://schemas.microsoft.com/office/drawing/2014/main" id="{C0D67B0B-C932-5B46-B2C6-B4149F911CCC}"/>
                </a:ext>
              </a:extLst>
            </p:cNvPr>
            <p:cNvSpPr>
              <a:spLocks noChangeAspect="1" noChangeArrowheads="1"/>
            </p:cNvSpPr>
            <p:nvPr/>
          </p:nvSpPr>
          <p:spPr bwMode="auto">
            <a:xfrm>
              <a:off x="1239895" y="3018913"/>
              <a:ext cx="5551" cy="1388"/>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822" name="Freeform 3286">
              <a:extLst>
                <a:ext uri="{FF2B5EF4-FFF2-40B4-BE49-F238E27FC236}">
                  <a16:creationId xmlns:a16="http://schemas.microsoft.com/office/drawing/2014/main" id="{BBE5EA16-953D-9642-A3ED-9FBC1EB4C346}"/>
                </a:ext>
              </a:extLst>
            </p:cNvPr>
            <p:cNvSpPr>
              <a:spLocks noChangeAspect="1"/>
            </p:cNvSpPr>
            <p:nvPr/>
          </p:nvSpPr>
          <p:spPr bwMode="auto">
            <a:xfrm>
              <a:off x="1141360" y="3145203"/>
              <a:ext cx="5551" cy="5551"/>
            </a:xfrm>
            <a:custGeom>
              <a:avLst/>
              <a:gdLst>
                <a:gd name="T0" fmla="*/ 3 w 3"/>
                <a:gd name="T1" fmla="*/ 3 h 3"/>
                <a:gd name="T2" fmla="*/ 1 w 3"/>
                <a:gd name="T3" fmla="*/ 3 h 3"/>
                <a:gd name="T4" fmla="*/ 1 w 3"/>
                <a:gd name="T5" fmla="*/ 1 h 3"/>
                <a:gd name="T6" fmla="*/ 4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1" y="2"/>
                  </a:cubicBezTo>
                  <a:cubicBezTo>
                    <a:pt x="0" y="2"/>
                    <a:pt x="1" y="1"/>
                    <a:pt x="1" y="1"/>
                  </a:cubicBezTo>
                  <a:cubicBezTo>
                    <a:pt x="2" y="1"/>
                    <a:pt x="3" y="0"/>
                    <a:pt x="3" y="1"/>
                  </a:cubicBezTo>
                  <a:cubicBezTo>
                    <a:pt x="3" y="2"/>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23" name="Freeform 3288">
              <a:extLst>
                <a:ext uri="{FF2B5EF4-FFF2-40B4-BE49-F238E27FC236}">
                  <a16:creationId xmlns:a16="http://schemas.microsoft.com/office/drawing/2014/main" id="{0E4F4BF9-C522-0A44-8FE6-41CFDFFA9CC0}"/>
                </a:ext>
              </a:extLst>
            </p:cNvPr>
            <p:cNvSpPr>
              <a:spLocks noChangeAspect="1"/>
            </p:cNvSpPr>
            <p:nvPr/>
          </p:nvSpPr>
          <p:spPr bwMode="auto">
            <a:xfrm>
              <a:off x="1291243" y="3092466"/>
              <a:ext cx="4164" cy="1388"/>
            </a:xfrm>
            <a:custGeom>
              <a:avLst/>
              <a:gdLst>
                <a:gd name="T0" fmla="*/ 0 w 2"/>
                <a:gd name="T1" fmla="*/ 1 h 1"/>
                <a:gd name="T2" fmla="*/ 0 w 2"/>
                <a:gd name="T3" fmla="*/ 1 h 1"/>
                <a:gd name="T4" fmla="*/ 2 w 2"/>
                <a:gd name="T5" fmla="*/ 0 h 1"/>
                <a:gd name="T6" fmla="*/ 3 w 2"/>
                <a:gd name="T7" fmla="*/ 1 h 1"/>
                <a:gd name="T8" fmla="*/ 0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1"/>
                  </a:moveTo>
                  <a:cubicBezTo>
                    <a:pt x="0" y="1"/>
                    <a:pt x="0" y="1"/>
                    <a:pt x="0" y="1"/>
                  </a:cubicBezTo>
                  <a:cubicBezTo>
                    <a:pt x="0" y="0"/>
                    <a:pt x="0" y="0"/>
                    <a:pt x="1" y="0"/>
                  </a:cubicBezTo>
                  <a:cubicBezTo>
                    <a:pt x="1" y="0"/>
                    <a:pt x="2" y="0"/>
                    <a:pt x="2" y="1"/>
                  </a:cubicBezTo>
                  <a:cubicBezTo>
                    <a:pt x="2" y="1"/>
                    <a:pt x="1" y="1"/>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24" name="Freeform 3289">
              <a:extLst>
                <a:ext uri="{FF2B5EF4-FFF2-40B4-BE49-F238E27FC236}">
                  <a16:creationId xmlns:a16="http://schemas.microsoft.com/office/drawing/2014/main" id="{5EE2B497-A7FE-9A46-87D4-E0B32F11F849}"/>
                </a:ext>
              </a:extLst>
            </p:cNvPr>
            <p:cNvSpPr>
              <a:spLocks noChangeAspect="1"/>
            </p:cNvSpPr>
            <p:nvPr/>
          </p:nvSpPr>
          <p:spPr bwMode="auto">
            <a:xfrm>
              <a:off x="1199648" y="3135490"/>
              <a:ext cx="4164" cy="4164"/>
            </a:xfrm>
            <a:custGeom>
              <a:avLst/>
              <a:gdLst>
                <a:gd name="T0" fmla="*/ 2 w 2"/>
                <a:gd name="T1" fmla="*/ 3 h 2"/>
                <a:gd name="T2" fmla="*/ 0 w 2"/>
                <a:gd name="T3" fmla="*/ 2 h 2"/>
                <a:gd name="T4" fmla="*/ 2 w 2"/>
                <a:gd name="T5" fmla="*/ 0 h 2"/>
                <a:gd name="T6" fmla="*/ 3 w 2"/>
                <a:gd name="T7" fmla="*/ 2 h 2"/>
                <a:gd name="T8" fmla="*/ 2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0" y="2"/>
                    <a:pt x="0" y="2"/>
                    <a:pt x="0" y="1"/>
                  </a:cubicBezTo>
                  <a:cubicBezTo>
                    <a:pt x="0" y="1"/>
                    <a:pt x="0" y="0"/>
                    <a:pt x="1" y="0"/>
                  </a:cubicBezTo>
                  <a:cubicBezTo>
                    <a:pt x="1" y="0"/>
                    <a:pt x="2" y="0"/>
                    <a:pt x="2" y="1"/>
                  </a:cubicBezTo>
                  <a:cubicBezTo>
                    <a:pt x="2" y="2"/>
                    <a:pt x="1"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25" name="Freeform 3290">
              <a:extLst>
                <a:ext uri="{FF2B5EF4-FFF2-40B4-BE49-F238E27FC236}">
                  <a16:creationId xmlns:a16="http://schemas.microsoft.com/office/drawing/2014/main" id="{1B4B8153-7F99-A446-87DA-1B7BC17F7B61}"/>
                </a:ext>
              </a:extLst>
            </p:cNvPr>
            <p:cNvSpPr>
              <a:spLocks noChangeAspect="1"/>
            </p:cNvSpPr>
            <p:nvPr/>
          </p:nvSpPr>
          <p:spPr bwMode="auto">
            <a:xfrm>
              <a:off x="1507739" y="3043894"/>
              <a:ext cx="4164" cy="5551"/>
            </a:xfrm>
            <a:custGeom>
              <a:avLst/>
              <a:gdLst>
                <a:gd name="T0" fmla="*/ 3 w 2"/>
                <a:gd name="T1" fmla="*/ 3 h 3"/>
                <a:gd name="T2" fmla="*/ 2 w 2"/>
                <a:gd name="T3" fmla="*/ 4 h 3"/>
                <a:gd name="T4" fmla="*/ 2 w 2"/>
                <a:gd name="T5" fmla="*/ 3 h 3"/>
                <a:gd name="T6" fmla="*/ 3 w 2"/>
                <a:gd name="T7" fmla="*/ 1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1" y="2"/>
                  </a:cubicBezTo>
                  <a:cubicBezTo>
                    <a:pt x="1" y="1"/>
                    <a:pt x="1" y="0"/>
                    <a:pt x="2" y="1"/>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26" name="Freeform 3291">
              <a:extLst>
                <a:ext uri="{FF2B5EF4-FFF2-40B4-BE49-F238E27FC236}">
                  <a16:creationId xmlns:a16="http://schemas.microsoft.com/office/drawing/2014/main" id="{4AB3B485-D73E-DA49-AA82-EC74E439CFEA}"/>
                </a:ext>
              </a:extLst>
            </p:cNvPr>
            <p:cNvSpPr>
              <a:spLocks noChangeAspect="1"/>
            </p:cNvSpPr>
            <p:nvPr/>
          </p:nvSpPr>
          <p:spPr bwMode="auto">
            <a:xfrm>
              <a:off x="1980979" y="3081366"/>
              <a:ext cx="1388" cy="4164"/>
            </a:xfrm>
            <a:custGeom>
              <a:avLst/>
              <a:gdLst>
                <a:gd name="T0" fmla="*/ 1 w 1"/>
                <a:gd name="T1" fmla="*/ 2 h 3"/>
                <a:gd name="T2" fmla="*/ 0 w 1"/>
                <a:gd name="T3" fmla="*/ 2 h 3"/>
                <a:gd name="T4" fmla="*/ 0 w 1"/>
                <a:gd name="T5" fmla="*/ 1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27" name="Oval 3292">
              <a:extLst>
                <a:ext uri="{FF2B5EF4-FFF2-40B4-BE49-F238E27FC236}">
                  <a16:creationId xmlns:a16="http://schemas.microsoft.com/office/drawing/2014/main" id="{270BE86F-0A60-1844-BD9E-B8CAEC5C7E49}"/>
                </a:ext>
              </a:extLst>
            </p:cNvPr>
            <p:cNvSpPr>
              <a:spLocks noChangeAspect="1" noChangeArrowheads="1"/>
            </p:cNvSpPr>
            <p:nvPr/>
          </p:nvSpPr>
          <p:spPr bwMode="auto">
            <a:xfrm>
              <a:off x="1971264" y="3066101"/>
              <a:ext cx="2776" cy="4164"/>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828" name="Freeform 3293">
              <a:extLst>
                <a:ext uri="{FF2B5EF4-FFF2-40B4-BE49-F238E27FC236}">
                  <a16:creationId xmlns:a16="http://schemas.microsoft.com/office/drawing/2014/main" id="{F8E819B3-EF37-894C-95FE-683F46A32F77}"/>
                </a:ext>
              </a:extLst>
            </p:cNvPr>
            <p:cNvSpPr>
              <a:spLocks noChangeAspect="1"/>
            </p:cNvSpPr>
            <p:nvPr/>
          </p:nvSpPr>
          <p:spPr bwMode="auto">
            <a:xfrm>
              <a:off x="1965713" y="3061935"/>
              <a:ext cx="4164" cy="5551"/>
            </a:xfrm>
            <a:custGeom>
              <a:avLst/>
              <a:gdLst>
                <a:gd name="T0" fmla="*/ 3 w 2"/>
                <a:gd name="T1" fmla="*/ 3 h 3"/>
                <a:gd name="T2" fmla="*/ 2 w 2"/>
                <a:gd name="T3" fmla="*/ 3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29" name="Freeform 3294">
              <a:extLst>
                <a:ext uri="{FF2B5EF4-FFF2-40B4-BE49-F238E27FC236}">
                  <a16:creationId xmlns:a16="http://schemas.microsoft.com/office/drawing/2014/main" id="{A5B6794E-ECFB-744F-99F9-3C84B72BAE02}"/>
                </a:ext>
              </a:extLst>
            </p:cNvPr>
            <p:cNvSpPr>
              <a:spLocks noChangeAspect="1"/>
            </p:cNvSpPr>
            <p:nvPr/>
          </p:nvSpPr>
          <p:spPr bwMode="auto">
            <a:xfrm>
              <a:off x="2011510" y="3170183"/>
              <a:ext cx="2776" cy="5551"/>
            </a:xfrm>
            <a:custGeom>
              <a:avLst/>
              <a:gdLst>
                <a:gd name="T0" fmla="*/ 2 w 2"/>
                <a:gd name="T1" fmla="*/ 3 h 3"/>
                <a:gd name="T2" fmla="*/ 1 w 2"/>
                <a:gd name="T3" fmla="*/ 4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30" name="Freeform 3295">
              <a:extLst>
                <a:ext uri="{FF2B5EF4-FFF2-40B4-BE49-F238E27FC236}">
                  <a16:creationId xmlns:a16="http://schemas.microsoft.com/office/drawing/2014/main" id="{CD59E2D2-EF55-294A-B242-FFE1C626A5A2}"/>
                </a:ext>
              </a:extLst>
            </p:cNvPr>
            <p:cNvSpPr>
              <a:spLocks noChangeAspect="1"/>
            </p:cNvSpPr>
            <p:nvPr/>
          </p:nvSpPr>
          <p:spPr bwMode="auto">
            <a:xfrm>
              <a:off x="2089227" y="3260392"/>
              <a:ext cx="1388" cy="4164"/>
            </a:xfrm>
            <a:custGeom>
              <a:avLst/>
              <a:gdLst>
                <a:gd name="T0" fmla="*/ 1 w 1"/>
                <a:gd name="T1" fmla="*/ 2 h 2"/>
                <a:gd name="T2" fmla="*/ 1 w 1"/>
                <a:gd name="T3" fmla="*/ 3 h 2"/>
                <a:gd name="T4" fmla="*/ 0 w 1"/>
                <a:gd name="T5" fmla="*/ 2 h 2"/>
                <a:gd name="T6" fmla="*/ 0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0" y="2"/>
                    <a:pt x="0" y="2"/>
                    <a:pt x="0" y="1"/>
                  </a:cubicBezTo>
                  <a:cubicBezTo>
                    <a:pt x="0" y="1"/>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31" name="Freeform 3296">
              <a:extLst>
                <a:ext uri="{FF2B5EF4-FFF2-40B4-BE49-F238E27FC236}">
                  <a16:creationId xmlns:a16="http://schemas.microsoft.com/office/drawing/2014/main" id="{A8B2DC31-75A8-F041-8A46-729C15DE5A1E}"/>
                </a:ext>
              </a:extLst>
            </p:cNvPr>
            <p:cNvSpPr>
              <a:spLocks noChangeAspect="1"/>
            </p:cNvSpPr>
            <p:nvPr/>
          </p:nvSpPr>
          <p:spPr bwMode="auto">
            <a:xfrm>
              <a:off x="3828139" y="2728864"/>
              <a:ext cx="8327" cy="6939"/>
            </a:xfrm>
            <a:custGeom>
              <a:avLst/>
              <a:gdLst>
                <a:gd name="T0" fmla="*/ 5 w 5"/>
                <a:gd name="T1" fmla="*/ 3 h 4"/>
                <a:gd name="T2" fmla="*/ 5 w 5"/>
                <a:gd name="T3" fmla="*/ 5 h 4"/>
                <a:gd name="T4" fmla="*/ 2 w 5"/>
                <a:gd name="T5" fmla="*/ 4 h 4"/>
                <a:gd name="T6" fmla="*/ 1 w 5"/>
                <a:gd name="T7" fmla="*/ 0 h 4"/>
                <a:gd name="T8" fmla="*/ 5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4" y="4"/>
                  </a:cubicBezTo>
                  <a:cubicBezTo>
                    <a:pt x="3" y="4"/>
                    <a:pt x="2" y="4"/>
                    <a:pt x="2" y="3"/>
                  </a:cubicBezTo>
                  <a:cubicBezTo>
                    <a:pt x="1" y="2"/>
                    <a:pt x="0" y="1"/>
                    <a:pt x="1" y="0"/>
                  </a:cubicBezTo>
                  <a:cubicBezTo>
                    <a:pt x="2" y="0"/>
                    <a:pt x="3" y="1"/>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32" name="Freeform 3297">
              <a:extLst>
                <a:ext uri="{FF2B5EF4-FFF2-40B4-BE49-F238E27FC236}">
                  <a16:creationId xmlns:a16="http://schemas.microsoft.com/office/drawing/2014/main" id="{2338B60C-4000-9746-8739-2B4374EC2055}"/>
                </a:ext>
              </a:extLst>
            </p:cNvPr>
            <p:cNvSpPr>
              <a:spLocks noChangeAspect="1"/>
            </p:cNvSpPr>
            <p:nvPr/>
          </p:nvSpPr>
          <p:spPr bwMode="auto">
            <a:xfrm>
              <a:off x="4177863" y="2338895"/>
              <a:ext cx="5551" cy="4164"/>
            </a:xfrm>
            <a:custGeom>
              <a:avLst/>
              <a:gdLst>
                <a:gd name="T0" fmla="*/ 1 w 3"/>
                <a:gd name="T1" fmla="*/ 3 h 2"/>
                <a:gd name="T2" fmla="*/ 0 w 3"/>
                <a:gd name="T3" fmla="*/ 2 h 2"/>
                <a:gd name="T4" fmla="*/ 3 w 3"/>
                <a:gd name="T5" fmla="*/ 0 h 2"/>
                <a:gd name="T6" fmla="*/ 4 w 3"/>
                <a:gd name="T7" fmla="*/ 2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1" y="0"/>
                    <a:pt x="1" y="0"/>
                    <a:pt x="2" y="0"/>
                  </a:cubicBezTo>
                  <a:cubicBezTo>
                    <a:pt x="2" y="0"/>
                    <a:pt x="3" y="1"/>
                    <a:pt x="3" y="1"/>
                  </a:cubicBezTo>
                  <a:cubicBezTo>
                    <a:pt x="3"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33" name="Freeform 3298">
              <a:extLst>
                <a:ext uri="{FF2B5EF4-FFF2-40B4-BE49-F238E27FC236}">
                  <a16:creationId xmlns:a16="http://schemas.microsoft.com/office/drawing/2014/main" id="{BDADB01B-9F2A-324E-9842-305301DAD791}"/>
                </a:ext>
              </a:extLst>
            </p:cNvPr>
            <p:cNvSpPr>
              <a:spLocks noChangeAspect="1"/>
            </p:cNvSpPr>
            <p:nvPr/>
          </p:nvSpPr>
          <p:spPr bwMode="auto">
            <a:xfrm>
              <a:off x="4169536" y="2334731"/>
              <a:ext cx="5551" cy="2776"/>
            </a:xfrm>
            <a:custGeom>
              <a:avLst/>
              <a:gdLst>
                <a:gd name="T0" fmla="*/ 1 w 3"/>
                <a:gd name="T1" fmla="*/ 2 h 2"/>
                <a:gd name="T2" fmla="*/ 0 w 3"/>
                <a:gd name="T3" fmla="*/ 1 h 2"/>
                <a:gd name="T4" fmla="*/ 3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1"/>
                    <a:pt x="0" y="1"/>
                    <a:pt x="0" y="1"/>
                  </a:cubicBezTo>
                  <a:cubicBezTo>
                    <a:pt x="0" y="0"/>
                    <a:pt x="1" y="0"/>
                    <a:pt x="2" y="0"/>
                  </a:cubicBezTo>
                  <a:cubicBezTo>
                    <a:pt x="2" y="0"/>
                    <a:pt x="3" y="0"/>
                    <a:pt x="3" y="1"/>
                  </a:cubicBezTo>
                  <a:cubicBezTo>
                    <a:pt x="3"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34" name="Freeform 3299">
              <a:extLst>
                <a:ext uri="{FF2B5EF4-FFF2-40B4-BE49-F238E27FC236}">
                  <a16:creationId xmlns:a16="http://schemas.microsoft.com/office/drawing/2014/main" id="{DEE80D1E-8288-C946-A597-90AFCB6BEC75}"/>
                </a:ext>
              </a:extLst>
            </p:cNvPr>
            <p:cNvSpPr>
              <a:spLocks noChangeAspect="1"/>
            </p:cNvSpPr>
            <p:nvPr/>
          </p:nvSpPr>
          <p:spPr bwMode="auto">
            <a:xfrm>
              <a:off x="4161210" y="2330568"/>
              <a:ext cx="5551" cy="4164"/>
            </a:xfrm>
            <a:custGeom>
              <a:avLst/>
              <a:gdLst>
                <a:gd name="T0" fmla="*/ 1 w 3"/>
                <a:gd name="T1" fmla="*/ 3 h 2"/>
                <a:gd name="T2" fmla="*/ 0 w 3"/>
                <a:gd name="T3" fmla="*/ 2 h 2"/>
                <a:gd name="T4" fmla="*/ 1 w 3"/>
                <a:gd name="T5" fmla="*/ 0 h 2"/>
                <a:gd name="T6" fmla="*/ 3 w 3"/>
                <a:gd name="T7" fmla="*/ 3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1"/>
                    <a:pt x="3" y="1"/>
                    <a:pt x="2" y="2"/>
                  </a:cubicBezTo>
                  <a:cubicBezTo>
                    <a:pt x="2" y="2"/>
                    <a:pt x="1"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35" name="Freeform 3300">
              <a:extLst>
                <a:ext uri="{FF2B5EF4-FFF2-40B4-BE49-F238E27FC236}">
                  <a16:creationId xmlns:a16="http://schemas.microsoft.com/office/drawing/2014/main" id="{7B6E79C6-C0BE-0F4D-93B7-6F21A5615914}"/>
                </a:ext>
              </a:extLst>
            </p:cNvPr>
            <p:cNvSpPr>
              <a:spLocks noChangeAspect="1"/>
            </p:cNvSpPr>
            <p:nvPr/>
          </p:nvSpPr>
          <p:spPr bwMode="auto">
            <a:xfrm>
              <a:off x="4209784" y="2404121"/>
              <a:ext cx="4164" cy="4164"/>
            </a:xfrm>
            <a:custGeom>
              <a:avLst/>
              <a:gdLst>
                <a:gd name="T0" fmla="*/ 2 w 2"/>
                <a:gd name="T1" fmla="*/ 2 h 2"/>
                <a:gd name="T2" fmla="*/ 0 w 2"/>
                <a:gd name="T3" fmla="*/ 3 h 2"/>
                <a:gd name="T4" fmla="*/ 0 w 2"/>
                <a:gd name="T5" fmla="*/ 2 h 2"/>
                <a:gd name="T6" fmla="*/ 2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0" y="2"/>
                  </a:cubicBezTo>
                  <a:cubicBezTo>
                    <a:pt x="0" y="2"/>
                    <a:pt x="0" y="1"/>
                    <a:pt x="0" y="1"/>
                  </a:cubicBezTo>
                  <a:cubicBezTo>
                    <a:pt x="0" y="0"/>
                    <a:pt x="0" y="0"/>
                    <a:pt x="1" y="0"/>
                  </a:cubicBezTo>
                  <a:cubicBezTo>
                    <a:pt x="2"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36" name="Freeform 3301">
              <a:extLst>
                <a:ext uri="{FF2B5EF4-FFF2-40B4-BE49-F238E27FC236}">
                  <a16:creationId xmlns:a16="http://schemas.microsoft.com/office/drawing/2014/main" id="{CFAFD106-3A5B-0446-A5B1-F339768871BC}"/>
                </a:ext>
              </a:extLst>
            </p:cNvPr>
            <p:cNvSpPr>
              <a:spLocks noChangeAspect="1"/>
            </p:cNvSpPr>
            <p:nvPr/>
          </p:nvSpPr>
          <p:spPr bwMode="auto">
            <a:xfrm>
              <a:off x="4193130" y="2259790"/>
              <a:ext cx="1388" cy="2776"/>
            </a:xfrm>
            <a:custGeom>
              <a:avLst/>
              <a:gdLst>
                <a:gd name="T0" fmla="*/ 1 w 1"/>
                <a:gd name="T1" fmla="*/ 1 h 2"/>
                <a:gd name="T2" fmla="*/ 0 w 1"/>
                <a:gd name="T3" fmla="*/ 2 h 2"/>
                <a:gd name="T4" fmla="*/ 0 w 1"/>
                <a:gd name="T5" fmla="*/ 1 h 2"/>
                <a:gd name="T6" fmla="*/ 1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37" name="Freeform 3302">
              <a:extLst>
                <a:ext uri="{FF2B5EF4-FFF2-40B4-BE49-F238E27FC236}">
                  <a16:creationId xmlns:a16="http://schemas.microsoft.com/office/drawing/2014/main" id="{4F5D78F1-81F0-5841-A0AE-6E69AE6913FE}"/>
                </a:ext>
              </a:extLst>
            </p:cNvPr>
            <p:cNvSpPr>
              <a:spLocks noChangeAspect="1"/>
            </p:cNvSpPr>
            <p:nvPr/>
          </p:nvSpPr>
          <p:spPr bwMode="auto">
            <a:xfrm>
              <a:off x="4198680" y="2258402"/>
              <a:ext cx="2776" cy="4164"/>
            </a:xfrm>
            <a:custGeom>
              <a:avLst/>
              <a:gdLst>
                <a:gd name="T0" fmla="*/ 2 w 2"/>
                <a:gd name="T1" fmla="*/ 1 h 3"/>
                <a:gd name="T2" fmla="*/ 2 w 2"/>
                <a:gd name="T3" fmla="*/ 3 h 3"/>
                <a:gd name="T4" fmla="*/ 1 w 2"/>
                <a:gd name="T5" fmla="*/ 2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3"/>
                    <a:pt x="2" y="3"/>
                  </a:cubicBezTo>
                  <a:cubicBezTo>
                    <a:pt x="1" y="3"/>
                    <a:pt x="1" y="2"/>
                    <a:pt x="1" y="2"/>
                  </a:cubicBezTo>
                  <a:cubicBezTo>
                    <a:pt x="1"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38" name="Freeform 3303">
              <a:extLst>
                <a:ext uri="{FF2B5EF4-FFF2-40B4-BE49-F238E27FC236}">
                  <a16:creationId xmlns:a16="http://schemas.microsoft.com/office/drawing/2014/main" id="{D03BB16D-0449-4E4A-B67F-637285F643E6}"/>
                </a:ext>
              </a:extLst>
            </p:cNvPr>
            <p:cNvSpPr>
              <a:spLocks noChangeAspect="1"/>
            </p:cNvSpPr>
            <p:nvPr/>
          </p:nvSpPr>
          <p:spPr bwMode="auto">
            <a:xfrm>
              <a:off x="4205619" y="2270890"/>
              <a:ext cx="4164" cy="5551"/>
            </a:xfrm>
            <a:custGeom>
              <a:avLst/>
              <a:gdLst>
                <a:gd name="T0" fmla="*/ 2 w 3"/>
                <a:gd name="T1" fmla="*/ 3 h 3"/>
                <a:gd name="T2" fmla="*/ 1 w 3"/>
                <a:gd name="T3" fmla="*/ 4 h 3"/>
                <a:gd name="T4" fmla="*/ 1 w 3"/>
                <a:gd name="T5" fmla="*/ 1 h 3"/>
                <a:gd name="T6" fmla="*/ 2 w 3"/>
                <a:gd name="T7" fmla="*/ 1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1" y="3"/>
                  </a:cubicBezTo>
                  <a:cubicBezTo>
                    <a:pt x="0" y="2"/>
                    <a:pt x="0" y="2"/>
                    <a:pt x="1" y="1"/>
                  </a:cubicBezTo>
                  <a:cubicBezTo>
                    <a:pt x="1" y="1"/>
                    <a:pt x="2" y="0"/>
                    <a:pt x="2" y="1"/>
                  </a:cubicBezTo>
                  <a:cubicBezTo>
                    <a:pt x="3"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39" name="Freeform 3304">
              <a:extLst>
                <a:ext uri="{FF2B5EF4-FFF2-40B4-BE49-F238E27FC236}">
                  <a16:creationId xmlns:a16="http://schemas.microsoft.com/office/drawing/2014/main" id="{745ADFCF-433A-0943-A503-4796EC0CE5C2}"/>
                </a:ext>
              </a:extLst>
            </p:cNvPr>
            <p:cNvSpPr>
              <a:spLocks noChangeAspect="1"/>
            </p:cNvSpPr>
            <p:nvPr/>
          </p:nvSpPr>
          <p:spPr bwMode="auto">
            <a:xfrm>
              <a:off x="4180639" y="2268115"/>
              <a:ext cx="4164" cy="1388"/>
            </a:xfrm>
            <a:custGeom>
              <a:avLst/>
              <a:gdLst>
                <a:gd name="T0" fmla="*/ 1 w 3"/>
                <a:gd name="T1" fmla="*/ 1 h 1"/>
                <a:gd name="T2" fmla="*/ 0 w 3"/>
                <a:gd name="T3" fmla="*/ 1 h 1"/>
                <a:gd name="T4" fmla="*/ 1 w 3"/>
                <a:gd name="T5" fmla="*/ 0 h 1"/>
                <a:gd name="T6" fmla="*/ 3 w 3"/>
                <a:gd name="T7" fmla="*/ 0 h 1"/>
                <a:gd name="T8" fmla="*/ 1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0"/>
                  </a:cubicBezTo>
                  <a:cubicBezTo>
                    <a:pt x="3" y="1"/>
                    <a:pt x="2"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40" name="Freeform 3305">
              <a:extLst>
                <a:ext uri="{FF2B5EF4-FFF2-40B4-BE49-F238E27FC236}">
                  <a16:creationId xmlns:a16="http://schemas.microsoft.com/office/drawing/2014/main" id="{D2F63E60-8630-1D44-9C01-2DCF55E62BD1}"/>
                </a:ext>
              </a:extLst>
            </p:cNvPr>
            <p:cNvSpPr>
              <a:spLocks noChangeAspect="1"/>
            </p:cNvSpPr>
            <p:nvPr/>
          </p:nvSpPr>
          <p:spPr bwMode="auto">
            <a:xfrm>
              <a:off x="4202844" y="2261176"/>
              <a:ext cx="5551" cy="5551"/>
            </a:xfrm>
            <a:custGeom>
              <a:avLst/>
              <a:gdLst>
                <a:gd name="T0" fmla="*/ 3 w 3"/>
                <a:gd name="T1" fmla="*/ 4 h 3"/>
                <a:gd name="T2" fmla="*/ 1 w 3"/>
                <a:gd name="T3" fmla="*/ 4 h 3"/>
                <a:gd name="T4" fmla="*/ 1 w 3"/>
                <a:gd name="T5" fmla="*/ 3 h 3"/>
                <a:gd name="T6" fmla="*/ 3 w 3"/>
                <a:gd name="T7" fmla="*/ 1 h 3"/>
                <a:gd name="T8" fmla="*/ 3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2" y="3"/>
                    <a:pt x="1" y="3"/>
                    <a:pt x="1" y="3"/>
                  </a:cubicBezTo>
                  <a:cubicBezTo>
                    <a:pt x="0" y="2"/>
                    <a:pt x="1" y="2"/>
                    <a:pt x="1" y="2"/>
                  </a:cubicBezTo>
                  <a:cubicBezTo>
                    <a:pt x="1" y="1"/>
                    <a:pt x="2" y="0"/>
                    <a:pt x="2" y="1"/>
                  </a:cubicBezTo>
                  <a:cubicBezTo>
                    <a:pt x="3" y="2"/>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41" name="Freeform 3306">
              <a:extLst>
                <a:ext uri="{FF2B5EF4-FFF2-40B4-BE49-F238E27FC236}">
                  <a16:creationId xmlns:a16="http://schemas.microsoft.com/office/drawing/2014/main" id="{6122C15E-5C61-4B46-B0EB-7BBC7B80D595}"/>
                </a:ext>
              </a:extLst>
            </p:cNvPr>
            <p:cNvSpPr>
              <a:spLocks noChangeAspect="1"/>
            </p:cNvSpPr>
            <p:nvPr/>
          </p:nvSpPr>
          <p:spPr bwMode="auto">
            <a:xfrm>
              <a:off x="4218109" y="2250075"/>
              <a:ext cx="4164" cy="4164"/>
            </a:xfrm>
            <a:custGeom>
              <a:avLst/>
              <a:gdLst>
                <a:gd name="T0" fmla="*/ 2 w 2"/>
                <a:gd name="T1" fmla="*/ 2 h 3"/>
                <a:gd name="T2" fmla="*/ 0 w 2"/>
                <a:gd name="T3" fmla="*/ 3 h 3"/>
                <a:gd name="T4" fmla="*/ 0 w 2"/>
                <a:gd name="T5" fmla="*/ 1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42" name="Freeform 3307">
              <a:extLst>
                <a:ext uri="{FF2B5EF4-FFF2-40B4-BE49-F238E27FC236}">
                  <a16:creationId xmlns:a16="http://schemas.microsoft.com/office/drawing/2014/main" id="{1C14F1CC-BE30-0A44-A627-DDAC3EC6A8D8}"/>
                </a:ext>
              </a:extLst>
            </p:cNvPr>
            <p:cNvSpPr>
              <a:spLocks noChangeAspect="1"/>
            </p:cNvSpPr>
            <p:nvPr/>
          </p:nvSpPr>
          <p:spPr bwMode="auto">
            <a:xfrm>
              <a:off x="4200067" y="2238971"/>
              <a:ext cx="5551" cy="6939"/>
            </a:xfrm>
            <a:custGeom>
              <a:avLst/>
              <a:gdLst>
                <a:gd name="T0" fmla="*/ 3 w 3"/>
                <a:gd name="T1" fmla="*/ 4 h 4"/>
                <a:gd name="T2" fmla="*/ 1 w 3"/>
                <a:gd name="T3" fmla="*/ 5 h 4"/>
                <a:gd name="T4" fmla="*/ 0 w 3"/>
                <a:gd name="T5" fmla="*/ 3 h 4"/>
                <a:gd name="T6" fmla="*/ 3 w 3"/>
                <a:gd name="T7" fmla="*/ 1 h 4"/>
                <a:gd name="T8" fmla="*/ 3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4"/>
                  </a:cubicBezTo>
                  <a:cubicBezTo>
                    <a:pt x="0" y="3"/>
                    <a:pt x="0" y="3"/>
                    <a:pt x="0" y="2"/>
                  </a:cubicBezTo>
                  <a:cubicBezTo>
                    <a:pt x="1" y="1"/>
                    <a:pt x="1" y="0"/>
                    <a:pt x="2" y="1"/>
                  </a:cubicBezTo>
                  <a:cubicBezTo>
                    <a:pt x="3"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43" name="Freeform 3308">
              <a:extLst>
                <a:ext uri="{FF2B5EF4-FFF2-40B4-BE49-F238E27FC236}">
                  <a16:creationId xmlns:a16="http://schemas.microsoft.com/office/drawing/2014/main" id="{E07704C1-1201-ED4E-9C68-B49F48B1F9D3}"/>
                </a:ext>
              </a:extLst>
            </p:cNvPr>
            <p:cNvSpPr>
              <a:spLocks noChangeAspect="1"/>
            </p:cNvSpPr>
            <p:nvPr/>
          </p:nvSpPr>
          <p:spPr bwMode="auto">
            <a:xfrm>
              <a:off x="3522822" y="2433264"/>
              <a:ext cx="4164" cy="2776"/>
            </a:xfrm>
            <a:custGeom>
              <a:avLst/>
              <a:gdLst>
                <a:gd name="T0" fmla="*/ 2 w 3"/>
                <a:gd name="T1" fmla="*/ 0 h 2"/>
                <a:gd name="T2" fmla="*/ 3 w 3"/>
                <a:gd name="T3" fmla="*/ 1 h 2"/>
                <a:gd name="T4" fmla="*/ 1 w 3"/>
                <a:gd name="T5" fmla="*/ 2 h 2"/>
                <a:gd name="T6" fmla="*/ 0 w 3"/>
                <a:gd name="T7" fmla="*/ 1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1"/>
                  </a:cubicBezTo>
                  <a:cubicBezTo>
                    <a:pt x="2" y="2"/>
                    <a:pt x="2" y="2"/>
                    <a:pt x="1" y="2"/>
                  </a:cubicBezTo>
                  <a:cubicBezTo>
                    <a:pt x="1" y="2"/>
                    <a:pt x="0" y="1"/>
                    <a:pt x="0" y="1"/>
                  </a:cubicBezTo>
                  <a:cubicBezTo>
                    <a:pt x="1" y="0"/>
                    <a:pt x="2"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44" name="Freeform 3309">
              <a:extLst>
                <a:ext uri="{FF2B5EF4-FFF2-40B4-BE49-F238E27FC236}">
                  <a16:creationId xmlns:a16="http://schemas.microsoft.com/office/drawing/2014/main" id="{A01F1DA0-C4DC-4249-B8DA-3AD6A9D6EFD4}"/>
                </a:ext>
              </a:extLst>
            </p:cNvPr>
            <p:cNvSpPr>
              <a:spLocks noChangeAspect="1"/>
            </p:cNvSpPr>
            <p:nvPr/>
          </p:nvSpPr>
          <p:spPr bwMode="auto">
            <a:xfrm>
              <a:off x="2520832" y="2308363"/>
              <a:ext cx="5551" cy="2776"/>
            </a:xfrm>
            <a:custGeom>
              <a:avLst/>
              <a:gdLst>
                <a:gd name="T0" fmla="*/ 3 w 3"/>
                <a:gd name="T1" fmla="*/ 1 h 2"/>
                <a:gd name="T2" fmla="*/ 3 w 3"/>
                <a:gd name="T3" fmla="*/ 2 h 2"/>
                <a:gd name="T4" fmla="*/ 1 w 3"/>
                <a:gd name="T5" fmla="*/ 2 h 2"/>
                <a:gd name="T6" fmla="*/ 0 w 3"/>
                <a:gd name="T7" fmla="*/ 1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2" y="2"/>
                    <a:pt x="1" y="2"/>
                  </a:cubicBezTo>
                  <a:cubicBezTo>
                    <a:pt x="1" y="2"/>
                    <a:pt x="0" y="2"/>
                    <a:pt x="0" y="1"/>
                  </a:cubicBezTo>
                  <a:cubicBezTo>
                    <a:pt x="0" y="0"/>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45" name="Freeform 3310">
              <a:extLst>
                <a:ext uri="{FF2B5EF4-FFF2-40B4-BE49-F238E27FC236}">
                  <a16:creationId xmlns:a16="http://schemas.microsoft.com/office/drawing/2014/main" id="{FAC09CD4-EC13-0B49-B911-515F7D92CE70}"/>
                </a:ext>
              </a:extLst>
            </p:cNvPr>
            <p:cNvSpPr>
              <a:spLocks noChangeAspect="1"/>
            </p:cNvSpPr>
            <p:nvPr/>
          </p:nvSpPr>
          <p:spPr bwMode="auto">
            <a:xfrm>
              <a:off x="2694307" y="2309750"/>
              <a:ext cx="2776" cy="2776"/>
            </a:xfrm>
            <a:custGeom>
              <a:avLst/>
              <a:gdLst>
                <a:gd name="T0" fmla="*/ 1 w 2"/>
                <a:gd name="T1" fmla="*/ 0 h 2"/>
                <a:gd name="T2" fmla="*/ 2 w 2"/>
                <a:gd name="T3" fmla="*/ 0 h 2"/>
                <a:gd name="T4" fmla="*/ 2 w 2"/>
                <a:gd name="T5" fmla="*/ 2 h 2"/>
                <a:gd name="T6" fmla="*/ 0 w 2"/>
                <a:gd name="T7" fmla="*/ 1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2"/>
                  </a:cubicBezTo>
                  <a:cubicBezTo>
                    <a:pt x="1" y="2"/>
                    <a:pt x="0" y="2"/>
                    <a:pt x="0" y="1"/>
                  </a:cubicBezTo>
                  <a:cubicBezTo>
                    <a:pt x="0" y="1"/>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46" name="Freeform 3311">
              <a:extLst>
                <a:ext uri="{FF2B5EF4-FFF2-40B4-BE49-F238E27FC236}">
                  <a16:creationId xmlns:a16="http://schemas.microsoft.com/office/drawing/2014/main" id="{6247CD61-FFE6-9745-8076-E7C2B4FA7E51}"/>
                </a:ext>
              </a:extLst>
            </p:cNvPr>
            <p:cNvSpPr>
              <a:spLocks noChangeAspect="1"/>
            </p:cNvSpPr>
            <p:nvPr/>
          </p:nvSpPr>
          <p:spPr bwMode="auto">
            <a:xfrm>
              <a:off x="2805332" y="2316689"/>
              <a:ext cx="4164" cy="2776"/>
            </a:xfrm>
            <a:custGeom>
              <a:avLst/>
              <a:gdLst>
                <a:gd name="T0" fmla="*/ 2 w 2"/>
                <a:gd name="T1" fmla="*/ 0 h 2"/>
                <a:gd name="T2" fmla="*/ 3 w 2"/>
                <a:gd name="T3" fmla="*/ 0 h 2"/>
                <a:gd name="T4" fmla="*/ 3 w 2"/>
                <a:gd name="T5" fmla="*/ 1 h 2"/>
                <a:gd name="T6" fmla="*/ 0 w 2"/>
                <a:gd name="T7" fmla="*/ 1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1"/>
                  </a:cubicBezTo>
                  <a:cubicBezTo>
                    <a:pt x="1" y="2"/>
                    <a:pt x="0" y="2"/>
                    <a:pt x="0" y="1"/>
                  </a:cubicBezTo>
                  <a:cubicBezTo>
                    <a:pt x="0" y="0"/>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47" name="Freeform 3312">
              <a:extLst>
                <a:ext uri="{FF2B5EF4-FFF2-40B4-BE49-F238E27FC236}">
                  <a16:creationId xmlns:a16="http://schemas.microsoft.com/office/drawing/2014/main" id="{599C7B01-95F5-2342-911E-5F37B063E5A9}"/>
                </a:ext>
              </a:extLst>
            </p:cNvPr>
            <p:cNvSpPr>
              <a:spLocks noChangeAspect="1"/>
            </p:cNvSpPr>
            <p:nvPr/>
          </p:nvSpPr>
          <p:spPr bwMode="auto">
            <a:xfrm>
              <a:off x="2827537" y="2354160"/>
              <a:ext cx="2776" cy="4164"/>
            </a:xfrm>
            <a:custGeom>
              <a:avLst/>
              <a:gdLst>
                <a:gd name="T0" fmla="*/ 0 w 2"/>
                <a:gd name="T1" fmla="*/ 2 h 2"/>
                <a:gd name="T2" fmla="*/ 1 w 2"/>
                <a:gd name="T3" fmla="*/ 0 h 2"/>
                <a:gd name="T4" fmla="*/ 2 w 2"/>
                <a:gd name="T5" fmla="*/ 2 h 2"/>
                <a:gd name="T6" fmla="*/ 1 w 2"/>
                <a:gd name="T7" fmla="*/ 3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cubicBezTo>
                    <a:pt x="0" y="1"/>
                    <a:pt x="0" y="0"/>
                    <a:pt x="1" y="0"/>
                  </a:cubicBezTo>
                  <a:cubicBezTo>
                    <a:pt x="1" y="0"/>
                    <a:pt x="2" y="0"/>
                    <a:pt x="2" y="1"/>
                  </a:cubicBezTo>
                  <a:cubicBezTo>
                    <a:pt x="2" y="1"/>
                    <a:pt x="2" y="2"/>
                    <a:pt x="1" y="2"/>
                  </a:cubicBezTo>
                  <a:cubicBezTo>
                    <a:pt x="0" y="2"/>
                    <a:pt x="0" y="1"/>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48" name="Freeform 3313">
              <a:extLst>
                <a:ext uri="{FF2B5EF4-FFF2-40B4-BE49-F238E27FC236}">
                  <a16:creationId xmlns:a16="http://schemas.microsoft.com/office/drawing/2014/main" id="{0F405EC8-4038-DF43-8DC7-3D0961C0D510}"/>
                </a:ext>
              </a:extLst>
            </p:cNvPr>
            <p:cNvSpPr>
              <a:spLocks noChangeAspect="1"/>
            </p:cNvSpPr>
            <p:nvPr/>
          </p:nvSpPr>
          <p:spPr bwMode="auto">
            <a:xfrm>
              <a:off x="2871945" y="2263951"/>
              <a:ext cx="4164" cy="5551"/>
            </a:xfrm>
            <a:custGeom>
              <a:avLst/>
              <a:gdLst>
                <a:gd name="T0" fmla="*/ 0 w 2"/>
                <a:gd name="T1" fmla="*/ 3 h 3"/>
                <a:gd name="T2" fmla="*/ 0 w 2"/>
                <a:gd name="T3" fmla="*/ 1 h 3"/>
                <a:gd name="T4" fmla="*/ 3 w 2"/>
                <a:gd name="T5" fmla="*/ 1 h 3"/>
                <a:gd name="T6" fmla="*/ 3 w 2"/>
                <a:gd name="T7" fmla="*/ 4 h 3"/>
                <a:gd name="T8" fmla="*/ 0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2"/>
                  </a:moveTo>
                  <a:cubicBezTo>
                    <a:pt x="0" y="2"/>
                    <a:pt x="0" y="1"/>
                    <a:pt x="0" y="1"/>
                  </a:cubicBezTo>
                  <a:cubicBezTo>
                    <a:pt x="1" y="0"/>
                    <a:pt x="1" y="1"/>
                    <a:pt x="2" y="1"/>
                  </a:cubicBezTo>
                  <a:cubicBezTo>
                    <a:pt x="2" y="2"/>
                    <a:pt x="2" y="3"/>
                    <a:pt x="2" y="3"/>
                  </a:cubicBezTo>
                  <a:cubicBezTo>
                    <a:pt x="1" y="3"/>
                    <a:pt x="0" y="2"/>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49" name="Freeform 3314">
              <a:extLst>
                <a:ext uri="{FF2B5EF4-FFF2-40B4-BE49-F238E27FC236}">
                  <a16:creationId xmlns:a16="http://schemas.microsoft.com/office/drawing/2014/main" id="{606C2BE5-7A01-DA4C-8150-CFB8254348F6}"/>
                </a:ext>
              </a:extLst>
            </p:cNvPr>
            <p:cNvSpPr>
              <a:spLocks noChangeAspect="1"/>
            </p:cNvSpPr>
            <p:nvPr/>
          </p:nvSpPr>
          <p:spPr bwMode="auto">
            <a:xfrm>
              <a:off x="2869171" y="2177910"/>
              <a:ext cx="9715" cy="8327"/>
            </a:xfrm>
            <a:custGeom>
              <a:avLst/>
              <a:gdLst>
                <a:gd name="T0" fmla="*/ 2 w 6"/>
                <a:gd name="T1" fmla="*/ 5 h 5"/>
                <a:gd name="T2" fmla="*/ 1 w 6"/>
                <a:gd name="T3" fmla="*/ 1 h 5"/>
                <a:gd name="T4" fmla="*/ 4 w 6"/>
                <a:gd name="T5" fmla="*/ 1 h 5"/>
                <a:gd name="T6" fmla="*/ 6 w 6"/>
                <a:gd name="T7" fmla="*/ 5 h 5"/>
                <a:gd name="T8" fmla="*/ 2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2"/>
                    <a:pt x="1" y="1"/>
                  </a:cubicBezTo>
                  <a:cubicBezTo>
                    <a:pt x="1" y="0"/>
                    <a:pt x="3" y="0"/>
                    <a:pt x="3" y="1"/>
                  </a:cubicBezTo>
                  <a:cubicBezTo>
                    <a:pt x="4" y="1"/>
                    <a:pt x="6" y="2"/>
                    <a:pt x="5" y="4"/>
                  </a:cubicBezTo>
                  <a:cubicBezTo>
                    <a:pt x="5" y="5"/>
                    <a:pt x="3" y="4"/>
                    <a:pt x="2"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50" name="Freeform 3315">
              <a:extLst>
                <a:ext uri="{FF2B5EF4-FFF2-40B4-BE49-F238E27FC236}">
                  <a16:creationId xmlns:a16="http://schemas.microsoft.com/office/drawing/2014/main" id="{B936CF5D-0B38-654B-B54D-2157008B7AC3}"/>
                </a:ext>
              </a:extLst>
            </p:cNvPr>
            <p:cNvSpPr>
              <a:spLocks noChangeAspect="1"/>
            </p:cNvSpPr>
            <p:nvPr/>
          </p:nvSpPr>
          <p:spPr bwMode="auto">
            <a:xfrm>
              <a:off x="3228610" y="2244522"/>
              <a:ext cx="6939" cy="5551"/>
            </a:xfrm>
            <a:custGeom>
              <a:avLst/>
              <a:gdLst>
                <a:gd name="T0" fmla="*/ 1 w 4"/>
                <a:gd name="T1" fmla="*/ 3 h 3"/>
                <a:gd name="T2" fmla="*/ 1 w 4"/>
                <a:gd name="T3" fmla="*/ 0 h 3"/>
                <a:gd name="T4" fmla="*/ 3 w 4"/>
                <a:gd name="T5" fmla="*/ 0 h 3"/>
                <a:gd name="T6" fmla="*/ 4 w 4"/>
                <a:gd name="T7" fmla="*/ 3 h 3"/>
                <a:gd name="T8" fmla="*/ 1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2"/>
                  </a:moveTo>
                  <a:cubicBezTo>
                    <a:pt x="1" y="1"/>
                    <a:pt x="0" y="1"/>
                    <a:pt x="1" y="0"/>
                  </a:cubicBezTo>
                  <a:cubicBezTo>
                    <a:pt x="1" y="0"/>
                    <a:pt x="2" y="0"/>
                    <a:pt x="2" y="0"/>
                  </a:cubicBezTo>
                  <a:cubicBezTo>
                    <a:pt x="3" y="1"/>
                    <a:pt x="4" y="1"/>
                    <a:pt x="3" y="2"/>
                  </a:cubicBezTo>
                  <a:cubicBezTo>
                    <a:pt x="3" y="3"/>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51" name="Freeform 3316">
              <a:extLst>
                <a:ext uri="{FF2B5EF4-FFF2-40B4-BE49-F238E27FC236}">
                  <a16:creationId xmlns:a16="http://schemas.microsoft.com/office/drawing/2014/main" id="{1688687D-9E26-B44F-AA54-F00C58337D8F}"/>
                </a:ext>
              </a:extLst>
            </p:cNvPr>
            <p:cNvSpPr>
              <a:spLocks noChangeAspect="1"/>
            </p:cNvSpPr>
            <p:nvPr/>
          </p:nvSpPr>
          <p:spPr bwMode="auto">
            <a:xfrm>
              <a:off x="3027379" y="2294483"/>
              <a:ext cx="6939" cy="6939"/>
            </a:xfrm>
            <a:custGeom>
              <a:avLst/>
              <a:gdLst>
                <a:gd name="T0" fmla="*/ 1 w 4"/>
                <a:gd name="T1" fmla="*/ 4 h 4"/>
                <a:gd name="T2" fmla="*/ 0 w 4"/>
                <a:gd name="T3" fmla="*/ 1 h 4"/>
                <a:gd name="T4" fmla="*/ 3 w 4"/>
                <a:gd name="T5" fmla="*/ 1 h 4"/>
                <a:gd name="T6" fmla="*/ 5 w 4"/>
                <a:gd name="T7" fmla="*/ 4 h 4"/>
                <a:gd name="T8" fmla="*/ 1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3"/>
                  </a:moveTo>
                  <a:cubicBezTo>
                    <a:pt x="1" y="2"/>
                    <a:pt x="0" y="1"/>
                    <a:pt x="0" y="1"/>
                  </a:cubicBezTo>
                  <a:cubicBezTo>
                    <a:pt x="0" y="0"/>
                    <a:pt x="1" y="0"/>
                    <a:pt x="2" y="1"/>
                  </a:cubicBezTo>
                  <a:cubicBezTo>
                    <a:pt x="3" y="1"/>
                    <a:pt x="4" y="2"/>
                    <a:pt x="4" y="3"/>
                  </a:cubicBezTo>
                  <a:cubicBezTo>
                    <a:pt x="4" y="4"/>
                    <a:pt x="2" y="3"/>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52" name="Freeform 3317">
              <a:extLst>
                <a:ext uri="{FF2B5EF4-FFF2-40B4-BE49-F238E27FC236}">
                  <a16:creationId xmlns:a16="http://schemas.microsoft.com/office/drawing/2014/main" id="{21FF0711-A507-1B41-A5CB-C382F3E218C2}"/>
                </a:ext>
              </a:extLst>
            </p:cNvPr>
            <p:cNvSpPr>
              <a:spLocks noChangeAspect="1"/>
            </p:cNvSpPr>
            <p:nvPr/>
          </p:nvSpPr>
          <p:spPr bwMode="auto">
            <a:xfrm>
              <a:off x="2724839" y="2266727"/>
              <a:ext cx="4164" cy="5551"/>
            </a:xfrm>
            <a:custGeom>
              <a:avLst/>
              <a:gdLst>
                <a:gd name="T0" fmla="*/ 1 w 3"/>
                <a:gd name="T1" fmla="*/ 1 h 4"/>
                <a:gd name="T2" fmla="*/ 3 w 3"/>
                <a:gd name="T3" fmla="*/ 0 h 4"/>
                <a:gd name="T4" fmla="*/ 2 w 3"/>
                <a:gd name="T5" fmla="*/ 2 h 4"/>
                <a:gd name="T6" fmla="*/ 1 w 3"/>
                <a:gd name="T7" fmla="*/ 3 h 4"/>
                <a:gd name="T8" fmla="*/ 1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1"/>
                  </a:moveTo>
                  <a:cubicBezTo>
                    <a:pt x="1" y="0"/>
                    <a:pt x="2" y="0"/>
                    <a:pt x="3" y="0"/>
                  </a:cubicBezTo>
                  <a:cubicBezTo>
                    <a:pt x="3" y="1"/>
                    <a:pt x="3" y="2"/>
                    <a:pt x="2" y="2"/>
                  </a:cubicBezTo>
                  <a:cubicBezTo>
                    <a:pt x="2" y="3"/>
                    <a:pt x="1" y="4"/>
                    <a:pt x="1" y="3"/>
                  </a:cubicBezTo>
                  <a:cubicBezTo>
                    <a:pt x="0" y="2"/>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53" name="Freeform 3318">
              <a:extLst>
                <a:ext uri="{FF2B5EF4-FFF2-40B4-BE49-F238E27FC236}">
                  <a16:creationId xmlns:a16="http://schemas.microsoft.com/office/drawing/2014/main" id="{FE685034-6111-2143-B106-54BD775DE76F}"/>
                </a:ext>
              </a:extLst>
            </p:cNvPr>
            <p:cNvSpPr>
              <a:spLocks noChangeAspect="1"/>
            </p:cNvSpPr>
            <p:nvPr/>
          </p:nvSpPr>
          <p:spPr bwMode="auto">
            <a:xfrm>
              <a:off x="2530546" y="2309750"/>
              <a:ext cx="5551" cy="2776"/>
            </a:xfrm>
            <a:custGeom>
              <a:avLst/>
              <a:gdLst>
                <a:gd name="T0" fmla="*/ 3 w 3"/>
                <a:gd name="T1" fmla="*/ 0 h 2"/>
                <a:gd name="T2" fmla="*/ 4 w 3"/>
                <a:gd name="T3" fmla="*/ 1 h 2"/>
                <a:gd name="T4" fmla="*/ 1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2" y="2"/>
                    <a:pt x="2" y="2"/>
                    <a:pt x="1" y="2"/>
                  </a:cubicBezTo>
                  <a:cubicBezTo>
                    <a:pt x="1" y="2"/>
                    <a:pt x="0" y="1"/>
                    <a:pt x="0" y="1"/>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54" name="Freeform 3319">
              <a:extLst>
                <a:ext uri="{FF2B5EF4-FFF2-40B4-BE49-F238E27FC236}">
                  <a16:creationId xmlns:a16="http://schemas.microsoft.com/office/drawing/2014/main" id="{A95F9676-A897-9244-9722-00DA644F38E9}"/>
                </a:ext>
              </a:extLst>
            </p:cNvPr>
            <p:cNvSpPr>
              <a:spLocks noChangeAspect="1"/>
            </p:cNvSpPr>
            <p:nvPr/>
          </p:nvSpPr>
          <p:spPr bwMode="auto">
            <a:xfrm>
              <a:off x="2419523" y="2651146"/>
              <a:ext cx="5551" cy="2776"/>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2"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55" name="Freeform 3320">
              <a:extLst>
                <a:ext uri="{FF2B5EF4-FFF2-40B4-BE49-F238E27FC236}">
                  <a16:creationId xmlns:a16="http://schemas.microsoft.com/office/drawing/2014/main" id="{3D889C98-90B7-7241-8D5D-3A62039835EA}"/>
                </a:ext>
              </a:extLst>
            </p:cNvPr>
            <p:cNvSpPr>
              <a:spLocks noChangeAspect="1"/>
            </p:cNvSpPr>
            <p:nvPr/>
          </p:nvSpPr>
          <p:spPr bwMode="auto">
            <a:xfrm>
              <a:off x="2461156" y="2641435"/>
              <a:ext cx="2776" cy="2776"/>
            </a:xfrm>
            <a:custGeom>
              <a:avLst/>
              <a:gdLst>
                <a:gd name="T0" fmla="*/ 1 w 2"/>
                <a:gd name="T1" fmla="*/ 2 h 2"/>
                <a:gd name="T2" fmla="*/ 0 w 2"/>
                <a:gd name="T3" fmla="*/ 2 h 2"/>
                <a:gd name="T4" fmla="*/ 1 w 2"/>
                <a:gd name="T5" fmla="*/ 1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1"/>
                  </a:cubicBezTo>
                  <a:cubicBezTo>
                    <a:pt x="1" y="0"/>
                    <a:pt x="2" y="0"/>
                    <a:pt x="2" y="1"/>
                  </a:cubicBezTo>
                  <a:cubicBezTo>
                    <a:pt x="2"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56" name="Freeform 3321">
              <a:extLst>
                <a:ext uri="{FF2B5EF4-FFF2-40B4-BE49-F238E27FC236}">
                  <a16:creationId xmlns:a16="http://schemas.microsoft.com/office/drawing/2014/main" id="{A5964852-9F16-3643-919D-99D996BCC7B8}"/>
                </a:ext>
              </a:extLst>
            </p:cNvPr>
            <p:cNvSpPr>
              <a:spLocks noChangeAspect="1"/>
            </p:cNvSpPr>
            <p:nvPr/>
          </p:nvSpPr>
          <p:spPr bwMode="auto">
            <a:xfrm>
              <a:off x="2429236" y="2651146"/>
              <a:ext cx="5551" cy="2776"/>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57" name="Freeform 3322">
              <a:extLst>
                <a:ext uri="{FF2B5EF4-FFF2-40B4-BE49-F238E27FC236}">
                  <a16:creationId xmlns:a16="http://schemas.microsoft.com/office/drawing/2014/main" id="{7D7C6933-62C0-B54A-BBC1-0C6CAE374E85}"/>
                </a:ext>
              </a:extLst>
            </p:cNvPr>
            <p:cNvSpPr>
              <a:spLocks noChangeAspect="1"/>
            </p:cNvSpPr>
            <p:nvPr/>
          </p:nvSpPr>
          <p:spPr bwMode="auto">
            <a:xfrm>
              <a:off x="2685980" y="2608127"/>
              <a:ext cx="2776" cy="8327"/>
            </a:xfrm>
            <a:custGeom>
              <a:avLst/>
              <a:gdLst>
                <a:gd name="T0" fmla="*/ 2 w 2"/>
                <a:gd name="T1" fmla="*/ 4 h 5"/>
                <a:gd name="T2" fmla="*/ 1 w 2"/>
                <a:gd name="T3" fmla="*/ 5 h 5"/>
                <a:gd name="T4" fmla="*/ 0 w 2"/>
                <a:gd name="T5" fmla="*/ 2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1" y="4"/>
                  </a:cubicBezTo>
                  <a:cubicBezTo>
                    <a:pt x="0" y="4"/>
                    <a:pt x="0" y="3"/>
                    <a:pt x="0" y="2"/>
                  </a:cubicBezTo>
                  <a:cubicBezTo>
                    <a:pt x="0" y="2"/>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58" name="Freeform 3323">
              <a:extLst>
                <a:ext uri="{FF2B5EF4-FFF2-40B4-BE49-F238E27FC236}">
                  <a16:creationId xmlns:a16="http://schemas.microsoft.com/office/drawing/2014/main" id="{7DBA3709-DFCC-2D4C-87CF-B18C9821BEDA}"/>
                </a:ext>
              </a:extLst>
            </p:cNvPr>
            <p:cNvSpPr>
              <a:spLocks noChangeAspect="1"/>
            </p:cNvSpPr>
            <p:nvPr/>
          </p:nvSpPr>
          <p:spPr bwMode="auto">
            <a:xfrm>
              <a:off x="2568017" y="2499878"/>
              <a:ext cx="1388" cy="4164"/>
            </a:xfrm>
            <a:custGeom>
              <a:avLst/>
              <a:gdLst>
                <a:gd name="T0" fmla="*/ 1 w 1"/>
                <a:gd name="T1" fmla="*/ 2 h 3"/>
                <a:gd name="T2" fmla="*/ 0 w 1"/>
                <a:gd name="T3" fmla="*/ 3 h 3"/>
                <a:gd name="T4" fmla="*/ 0 w 1"/>
                <a:gd name="T5" fmla="*/ 2 h 3"/>
                <a:gd name="T6" fmla="*/ 0 w 1"/>
                <a:gd name="T7" fmla="*/ 1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0" y="1"/>
                  </a:cubicBezTo>
                  <a:cubicBezTo>
                    <a:pt x="1" y="1"/>
                    <a:pt x="1"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59" name="Freeform 3324">
              <a:extLst>
                <a:ext uri="{FF2B5EF4-FFF2-40B4-BE49-F238E27FC236}">
                  <a16:creationId xmlns:a16="http://schemas.microsoft.com/office/drawing/2014/main" id="{0AE4DB91-A63C-E84B-851F-A8166CB208E1}"/>
                </a:ext>
              </a:extLst>
            </p:cNvPr>
            <p:cNvSpPr>
              <a:spLocks noChangeAspect="1"/>
            </p:cNvSpPr>
            <p:nvPr/>
          </p:nvSpPr>
          <p:spPr bwMode="auto">
            <a:xfrm>
              <a:off x="2586060" y="2444367"/>
              <a:ext cx="5551" cy="2776"/>
            </a:xfrm>
            <a:custGeom>
              <a:avLst/>
              <a:gdLst>
                <a:gd name="T0" fmla="*/ 3 w 3"/>
                <a:gd name="T1" fmla="*/ 2 h 2"/>
                <a:gd name="T2" fmla="*/ 1 w 3"/>
                <a:gd name="T3" fmla="*/ 2 h 2"/>
                <a:gd name="T4" fmla="*/ 1 w 3"/>
                <a:gd name="T5" fmla="*/ 1 h 2"/>
                <a:gd name="T6" fmla="*/ 4 w 3"/>
                <a:gd name="T7" fmla="*/ 1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3" y="0"/>
                    <a:pt x="3" y="1"/>
                  </a:cubicBezTo>
                  <a:cubicBezTo>
                    <a:pt x="3" y="2"/>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60" name="Freeform 3325">
              <a:extLst>
                <a:ext uri="{FF2B5EF4-FFF2-40B4-BE49-F238E27FC236}">
                  <a16:creationId xmlns:a16="http://schemas.microsoft.com/office/drawing/2014/main" id="{893593A0-E574-AC47-B34E-037353162E58}"/>
                </a:ext>
              </a:extLst>
            </p:cNvPr>
            <p:cNvSpPr>
              <a:spLocks noChangeAspect="1"/>
            </p:cNvSpPr>
            <p:nvPr/>
          </p:nvSpPr>
          <p:spPr bwMode="auto">
            <a:xfrm>
              <a:off x="2377889" y="2361098"/>
              <a:ext cx="5551" cy="2776"/>
            </a:xfrm>
            <a:custGeom>
              <a:avLst/>
              <a:gdLst>
                <a:gd name="T0" fmla="*/ 3 w 3"/>
                <a:gd name="T1" fmla="*/ 2 h 2"/>
                <a:gd name="T2" fmla="*/ 1 w 3"/>
                <a:gd name="T3" fmla="*/ 2 h 2"/>
                <a:gd name="T4" fmla="*/ 1 w 3"/>
                <a:gd name="T5" fmla="*/ 1 h 2"/>
                <a:gd name="T6" fmla="*/ 4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1" y="0"/>
                    <a:pt x="2" y="0"/>
                    <a:pt x="3" y="0"/>
                  </a:cubicBezTo>
                  <a:cubicBezTo>
                    <a:pt x="3"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61" name="Freeform 3326">
              <a:extLst>
                <a:ext uri="{FF2B5EF4-FFF2-40B4-BE49-F238E27FC236}">
                  <a16:creationId xmlns:a16="http://schemas.microsoft.com/office/drawing/2014/main" id="{B27F9925-3597-E746-8571-85BD2A8E3E83}"/>
                </a:ext>
              </a:extLst>
            </p:cNvPr>
            <p:cNvSpPr>
              <a:spLocks noChangeAspect="1"/>
            </p:cNvSpPr>
            <p:nvPr/>
          </p:nvSpPr>
          <p:spPr bwMode="auto">
            <a:xfrm>
              <a:off x="2685980" y="2565104"/>
              <a:ext cx="2776" cy="2776"/>
            </a:xfrm>
            <a:custGeom>
              <a:avLst/>
              <a:gdLst>
                <a:gd name="T0" fmla="*/ 2 w 2"/>
                <a:gd name="T1" fmla="*/ 1 h 2"/>
                <a:gd name="T2" fmla="*/ 2 w 2"/>
                <a:gd name="T3" fmla="*/ 2 h 2"/>
                <a:gd name="T4" fmla="*/ 1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2" y="2"/>
                  </a:cubicBezTo>
                  <a:cubicBezTo>
                    <a:pt x="1" y="2"/>
                    <a:pt x="1" y="2"/>
                    <a:pt x="1" y="1"/>
                  </a:cubicBezTo>
                  <a:cubicBezTo>
                    <a:pt x="1"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62" name="Freeform 3327">
              <a:extLst>
                <a:ext uri="{FF2B5EF4-FFF2-40B4-BE49-F238E27FC236}">
                  <a16:creationId xmlns:a16="http://schemas.microsoft.com/office/drawing/2014/main" id="{7DA2C60E-925C-F849-A535-82D85BCD2F2E}"/>
                </a:ext>
              </a:extLst>
            </p:cNvPr>
            <p:cNvSpPr>
              <a:spLocks noChangeAspect="1"/>
            </p:cNvSpPr>
            <p:nvPr/>
          </p:nvSpPr>
          <p:spPr bwMode="auto">
            <a:xfrm>
              <a:off x="2733165" y="2433264"/>
              <a:ext cx="4164" cy="2776"/>
            </a:xfrm>
            <a:custGeom>
              <a:avLst/>
              <a:gdLst>
                <a:gd name="T0" fmla="*/ 1 w 3"/>
                <a:gd name="T1" fmla="*/ 2 h 2"/>
                <a:gd name="T2" fmla="*/ 0 w 3"/>
                <a:gd name="T3" fmla="*/ 2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1" y="1"/>
                    <a:pt x="1" y="0"/>
                  </a:cubicBezTo>
                  <a:cubicBezTo>
                    <a:pt x="1" y="0"/>
                    <a:pt x="2" y="0"/>
                    <a:pt x="3" y="1"/>
                  </a:cubicBezTo>
                  <a:cubicBezTo>
                    <a:pt x="3"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63" name="Freeform 3328">
              <a:extLst>
                <a:ext uri="{FF2B5EF4-FFF2-40B4-BE49-F238E27FC236}">
                  <a16:creationId xmlns:a16="http://schemas.microsoft.com/office/drawing/2014/main" id="{3BB9DFFC-298A-EF49-B84C-8F2A2FDA6414}"/>
                </a:ext>
              </a:extLst>
            </p:cNvPr>
            <p:cNvSpPr>
              <a:spLocks noChangeAspect="1"/>
            </p:cNvSpPr>
            <p:nvPr/>
          </p:nvSpPr>
          <p:spPr bwMode="auto">
            <a:xfrm>
              <a:off x="2780350" y="2473511"/>
              <a:ext cx="5551" cy="4164"/>
            </a:xfrm>
            <a:custGeom>
              <a:avLst/>
              <a:gdLst>
                <a:gd name="T0" fmla="*/ 3 w 3"/>
                <a:gd name="T1" fmla="*/ 2 h 3"/>
                <a:gd name="T2" fmla="*/ 1 w 3"/>
                <a:gd name="T3" fmla="*/ 3 h 3"/>
                <a:gd name="T4" fmla="*/ 0 w 3"/>
                <a:gd name="T5" fmla="*/ 1 h 3"/>
                <a:gd name="T6" fmla="*/ 1 w 3"/>
                <a:gd name="T7" fmla="*/ 0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2" y="3"/>
                    <a:pt x="1" y="3"/>
                  </a:cubicBezTo>
                  <a:cubicBezTo>
                    <a:pt x="0" y="2"/>
                    <a:pt x="0" y="2"/>
                    <a:pt x="0" y="1"/>
                  </a:cubicBezTo>
                  <a:cubicBezTo>
                    <a:pt x="0" y="1"/>
                    <a:pt x="0" y="0"/>
                    <a:pt x="1" y="0"/>
                  </a:cubicBezTo>
                  <a:cubicBezTo>
                    <a:pt x="3" y="0"/>
                    <a:pt x="3"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64" name="Freeform 3329">
              <a:extLst>
                <a:ext uri="{FF2B5EF4-FFF2-40B4-BE49-F238E27FC236}">
                  <a16:creationId xmlns:a16="http://schemas.microsoft.com/office/drawing/2014/main" id="{9CFBCB04-76C3-A14F-9E1E-086F0CE5BC96}"/>
                </a:ext>
              </a:extLst>
            </p:cNvPr>
            <p:cNvSpPr>
              <a:spLocks noChangeAspect="1"/>
            </p:cNvSpPr>
            <p:nvPr/>
          </p:nvSpPr>
          <p:spPr bwMode="auto">
            <a:xfrm>
              <a:off x="2913579" y="2426324"/>
              <a:ext cx="5551" cy="1388"/>
            </a:xfrm>
            <a:custGeom>
              <a:avLst/>
              <a:gdLst>
                <a:gd name="T0" fmla="*/ 3 w 3"/>
                <a:gd name="T1" fmla="*/ 0 h 1"/>
                <a:gd name="T2" fmla="*/ 4 w 3"/>
                <a:gd name="T3" fmla="*/ 1 h 1"/>
                <a:gd name="T4" fmla="*/ 1 w 3"/>
                <a:gd name="T5" fmla="*/ 1 h 1"/>
                <a:gd name="T6" fmla="*/ 0 w 3"/>
                <a:gd name="T7" fmla="*/ 1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cubicBezTo>
                    <a:pt x="2" y="0"/>
                    <a:pt x="3" y="0"/>
                    <a:pt x="3" y="1"/>
                  </a:cubicBezTo>
                  <a:cubicBezTo>
                    <a:pt x="2" y="1"/>
                    <a:pt x="2" y="1"/>
                    <a:pt x="1" y="1"/>
                  </a:cubicBezTo>
                  <a:cubicBezTo>
                    <a:pt x="1" y="1"/>
                    <a:pt x="0" y="1"/>
                    <a:pt x="0" y="1"/>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65" name="Freeform 3330">
              <a:extLst>
                <a:ext uri="{FF2B5EF4-FFF2-40B4-BE49-F238E27FC236}">
                  <a16:creationId xmlns:a16="http://schemas.microsoft.com/office/drawing/2014/main" id="{E481DF03-55AC-434B-ABB7-2A8E7ABD8245}"/>
                </a:ext>
              </a:extLst>
            </p:cNvPr>
            <p:cNvSpPr>
              <a:spLocks noChangeAspect="1"/>
            </p:cNvSpPr>
            <p:nvPr/>
          </p:nvSpPr>
          <p:spPr bwMode="auto">
            <a:xfrm>
              <a:off x="3099544" y="2487387"/>
              <a:ext cx="4164" cy="4164"/>
            </a:xfrm>
            <a:custGeom>
              <a:avLst/>
              <a:gdLst>
                <a:gd name="T0" fmla="*/ 1 w 3"/>
                <a:gd name="T1" fmla="*/ 3 h 2"/>
                <a:gd name="T2" fmla="*/ 0 w 3"/>
                <a:gd name="T3" fmla="*/ 2 h 2"/>
                <a:gd name="T4" fmla="*/ 2 w 3"/>
                <a:gd name="T5" fmla="*/ 2 h 2"/>
                <a:gd name="T6" fmla="*/ 3 w 3"/>
                <a:gd name="T7" fmla="*/ 2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1" y="1"/>
                    <a:pt x="1" y="1"/>
                    <a:pt x="2" y="1"/>
                  </a:cubicBezTo>
                  <a:cubicBezTo>
                    <a:pt x="2" y="0"/>
                    <a:pt x="3" y="1"/>
                    <a:pt x="3" y="1"/>
                  </a:cubicBezTo>
                  <a:cubicBezTo>
                    <a:pt x="3"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66" name="Freeform 3331">
              <a:extLst>
                <a:ext uri="{FF2B5EF4-FFF2-40B4-BE49-F238E27FC236}">
                  <a16:creationId xmlns:a16="http://schemas.microsoft.com/office/drawing/2014/main" id="{356D0CA7-A757-4348-81AE-0EA772B6203F}"/>
                </a:ext>
              </a:extLst>
            </p:cNvPr>
            <p:cNvSpPr>
              <a:spLocks noChangeAspect="1"/>
            </p:cNvSpPr>
            <p:nvPr/>
          </p:nvSpPr>
          <p:spPr bwMode="auto">
            <a:xfrm>
              <a:off x="3295223" y="2591473"/>
              <a:ext cx="5551" cy="2776"/>
            </a:xfrm>
            <a:custGeom>
              <a:avLst/>
              <a:gdLst>
                <a:gd name="T0" fmla="*/ 1 w 3"/>
                <a:gd name="T1" fmla="*/ 2 h 2"/>
                <a:gd name="T2" fmla="*/ 0 w 3"/>
                <a:gd name="T3" fmla="*/ 1 h 2"/>
                <a:gd name="T4" fmla="*/ 1 w 3"/>
                <a:gd name="T5" fmla="*/ 0 h 2"/>
                <a:gd name="T6" fmla="*/ 3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1" y="0"/>
                    <a:pt x="2" y="0"/>
                    <a:pt x="2" y="0"/>
                  </a:cubicBezTo>
                  <a:cubicBezTo>
                    <a:pt x="3" y="1"/>
                    <a:pt x="2"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67" name="Freeform 3332">
              <a:extLst>
                <a:ext uri="{FF2B5EF4-FFF2-40B4-BE49-F238E27FC236}">
                  <a16:creationId xmlns:a16="http://schemas.microsoft.com/office/drawing/2014/main" id="{95E91E20-6CB5-F448-923D-DFD3E8BEB6B9}"/>
                </a:ext>
              </a:extLst>
            </p:cNvPr>
            <p:cNvSpPr>
              <a:spLocks noChangeAspect="1"/>
            </p:cNvSpPr>
            <p:nvPr/>
          </p:nvSpPr>
          <p:spPr bwMode="auto">
            <a:xfrm>
              <a:off x="3286897" y="2587308"/>
              <a:ext cx="5551" cy="5551"/>
            </a:xfrm>
            <a:custGeom>
              <a:avLst/>
              <a:gdLst>
                <a:gd name="T0" fmla="*/ 3 w 3"/>
                <a:gd name="T1" fmla="*/ 3 h 3"/>
                <a:gd name="T2" fmla="*/ 1 w 3"/>
                <a:gd name="T3" fmla="*/ 3 h 3"/>
                <a:gd name="T4" fmla="*/ 1 w 3"/>
                <a:gd name="T5" fmla="*/ 1 h 3"/>
                <a:gd name="T6" fmla="*/ 4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0"/>
                    <a:pt x="2" y="0"/>
                    <a:pt x="3" y="0"/>
                  </a:cubicBezTo>
                  <a:cubicBezTo>
                    <a:pt x="3"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68" name="Freeform 3333">
              <a:extLst>
                <a:ext uri="{FF2B5EF4-FFF2-40B4-BE49-F238E27FC236}">
                  <a16:creationId xmlns:a16="http://schemas.microsoft.com/office/drawing/2014/main" id="{BC4C30DD-93F6-C045-AE2B-518470EA6FEA}"/>
                </a:ext>
              </a:extLst>
            </p:cNvPr>
            <p:cNvSpPr>
              <a:spLocks noChangeAspect="1"/>
            </p:cNvSpPr>
            <p:nvPr/>
          </p:nvSpPr>
          <p:spPr bwMode="auto">
            <a:xfrm>
              <a:off x="3321592" y="2791317"/>
              <a:ext cx="4164" cy="4164"/>
            </a:xfrm>
            <a:custGeom>
              <a:avLst/>
              <a:gdLst>
                <a:gd name="T0" fmla="*/ 3 w 2"/>
                <a:gd name="T1" fmla="*/ 1 h 3"/>
                <a:gd name="T2" fmla="*/ 3 w 2"/>
                <a:gd name="T3" fmla="*/ 2 h 3"/>
                <a:gd name="T4" fmla="*/ 0 w 2"/>
                <a:gd name="T5" fmla="*/ 2 h 3"/>
                <a:gd name="T6" fmla="*/ 2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0" y="2"/>
                  </a:cubicBezTo>
                  <a:cubicBezTo>
                    <a:pt x="0" y="1"/>
                    <a:pt x="0" y="0"/>
                    <a:pt x="1" y="0"/>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69" name="Freeform 3334">
              <a:extLst>
                <a:ext uri="{FF2B5EF4-FFF2-40B4-BE49-F238E27FC236}">
                  <a16:creationId xmlns:a16="http://schemas.microsoft.com/office/drawing/2014/main" id="{D4D0C56B-C235-1D44-A0BB-48C740B8F171}"/>
                </a:ext>
              </a:extLst>
            </p:cNvPr>
            <p:cNvSpPr>
              <a:spLocks noChangeAspect="1"/>
            </p:cNvSpPr>
            <p:nvPr/>
          </p:nvSpPr>
          <p:spPr bwMode="auto">
            <a:xfrm>
              <a:off x="3316040" y="2777437"/>
              <a:ext cx="4164" cy="5551"/>
            </a:xfrm>
            <a:custGeom>
              <a:avLst/>
              <a:gdLst>
                <a:gd name="T0" fmla="*/ 2 w 3"/>
                <a:gd name="T1" fmla="*/ 1 h 3"/>
                <a:gd name="T2" fmla="*/ 2 w 3"/>
                <a:gd name="T3" fmla="*/ 3 h 3"/>
                <a:gd name="T4" fmla="*/ 1 w 3"/>
                <a:gd name="T5" fmla="*/ 3 h 3"/>
                <a:gd name="T6" fmla="*/ 1 w 3"/>
                <a:gd name="T7" fmla="*/ 0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70" name="Freeform 3335">
              <a:extLst>
                <a:ext uri="{FF2B5EF4-FFF2-40B4-BE49-F238E27FC236}">
                  <a16:creationId xmlns:a16="http://schemas.microsoft.com/office/drawing/2014/main" id="{7FC84894-B04A-5144-8047-303D6880E301}"/>
                </a:ext>
              </a:extLst>
            </p:cNvPr>
            <p:cNvSpPr>
              <a:spLocks noChangeAspect="1"/>
            </p:cNvSpPr>
            <p:nvPr/>
          </p:nvSpPr>
          <p:spPr bwMode="auto">
            <a:xfrm>
              <a:off x="3268856" y="2814909"/>
              <a:ext cx="2776" cy="4164"/>
            </a:xfrm>
            <a:custGeom>
              <a:avLst/>
              <a:gdLst>
                <a:gd name="T0" fmla="*/ 2 w 2"/>
                <a:gd name="T1" fmla="*/ 1 h 3"/>
                <a:gd name="T2" fmla="*/ 2 w 2"/>
                <a:gd name="T3" fmla="*/ 2 h 3"/>
                <a:gd name="T4" fmla="*/ 1 w 2"/>
                <a:gd name="T5" fmla="*/ 2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1" y="2"/>
                  </a:cubicBezTo>
                  <a:cubicBezTo>
                    <a:pt x="1"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71" name="Freeform 3336">
              <a:extLst>
                <a:ext uri="{FF2B5EF4-FFF2-40B4-BE49-F238E27FC236}">
                  <a16:creationId xmlns:a16="http://schemas.microsoft.com/office/drawing/2014/main" id="{CF7ADE87-110B-D046-BACE-99FF65217852}"/>
                </a:ext>
              </a:extLst>
            </p:cNvPr>
            <p:cNvSpPr>
              <a:spLocks noChangeAspect="1"/>
            </p:cNvSpPr>
            <p:nvPr/>
          </p:nvSpPr>
          <p:spPr bwMode="auto">
            <a:xfrm>
              <a:off x="3304938" y="2762171"/>
              <a:ext cx="5551" cy="5551"/>
            </a:xfrm>
            <a:custGeom>
              <a:avLst/>
              <a:gdLst>
                <a:gd name="T0" fmla="*/ 3 w 3"/>
                <a:gd name="T1" fmla="*/ 4 h 3"/>
                <a:gd name="T2" fmla="*/ 0 w 3"/>
                <a:gd name="T3" fmla="*/ 4 h 3"/>
                <a:gd name="T4" fmla="*/ 1 w 3"/>
                <a:gd name="T5" fmla="*/ 1 h 3"/>
                <a:gd name="T6" fmla="*/ 3 w 3"/>
                <a:gd name="T7" fmla="*/ 1 h 3"/>
                <a:gd name="T8" fmla="*/ 3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1" y="3"/>
                    <a:pt x="1" y="3"/>
                    <a:pt x="0" y="3"/>
                  </a:cubicBezTo>
                  <a:cubicBezTo>
                    <a:pt x="0" y="2"/>
                    <a:pt x="1" y="1"/>
                    <a:pt x="1" y="1"/>
                  </a:cubicBezTo>
                  <a:cubicBezTo>
                    <a:pt x="1" y="1"/>
                    <a:pt x="2" y="0"/>
                    <a:pt x="2" y="1"/>
                  </a:cubicBezTo>
                  <a:cubicBezTo>
                    <a:pt x="3" y="2"/>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72" name="Freeform 3337">
              <a:extLst>
                <a:ext uri="{FF2B5EF4-FFF2-40B4-BE49-F238E27FC236}">
                  <a16:creationId xmlns:a16="http://schemas.microsoft.com/office/drawing/2014/main" id="{6B9E4F56-09FF-5240-8313-DF0A2789D48E}"/>
                </a:ext>
              </a:extLst>
            </p:cNvPr>
            <p:cNvSpPr>
              <a:spLocks noChangeAspect="1"/>
            </p:cNvSpPr>
            <p:nvPr/>
          </p:nvSpPr>
          <p:spPr bwMode="auto">
            <a:xfrm>
              <a:off x="3366001" y="2676127"/>
              <a:ext cx="5551" cy="5551"/>
            </a:xfrm>
            <a:custGeom>
              <a:avLst/>
              <a:gdLst>
                <a:gd name="T0" fmla="*/ 3 w 4"/>
                <a:gd name="T1" fmla="*/ 4 h 3"/>
                <a:gd name="T2" fmla="*/ 1 w 4"/>
                <a:gd name="T3" fmla="*/ 4 h 3"/>
                <a:gd name="T4" fmla="*/ 2 w 4"/>
                <a:gd name="T5" fmla="*/ 1 h 3"/>
                <a:gd name="T6" fmla="*/ 4 w 4"/>
                <a:gd name="T7" fmla="*/ 0 h 3"/>
                <a:gd name="T8" fmla="*/ 3 w 4"/>
                <a:gd name="T9" fmla="*/ 4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3"/>
                  </a:moveTo>
                  <a:cubicBezTo>
                    <a:pt x="2" y="3"/>
                    <a:pt x="1" y="3"/>
                    <a:pt x="1" y="3"/>
                  </a:cubicBezTo>
                  <a:cubicBezTo>
                    <a:pt x="0" y="2"/>
                    <a:pt x="1" y="1"/>
                    <a:pt x="2" y="1"/>
                  </a:cubicBezTo>
                  <a:cubicBezTo>
                    <a:pt x="2" y="0"/>
                    <a:pt x="3" y="0"/>
                    <a:pt x="4" y="0"/>
                  </a:cubicBezTo>
                  <a:cubicBezTo>
                    <a:pt x="4" y="1"/>
                    <a:pt x="3" y="2"/>
                    <a:pt x="3"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73" name="Freeform 3338">
              <a:extLst>
                <a:ext uri="{FF2B5EF4-FFF2-40B4-BE49-F238E27FC236}">
                  <a16:creationId xmlns:a16="http://schemas.microsoft.com/office/drawing/2014/main" id="{B4EC56BA-7F3B-9349-B581-45BF00AC055C}"/>
                </a:ext>
              </a:extLst>
            </p:cNvPr>
            <p:cNvSpPr>
              <a:spLocks noChangeAspect="1"/>
            </p:cNvSpPr>
            <p:nvPr/>
          </p:nvSpPr>
          <p:spPr bwMode="auto">
            <a:xfrm>
              <a:off x="3010726" y="2584533"/>
              <a:ext cx="5551" cy="2776"/>
            </a:xfrm>
            <a:custGeom>
              <a:avLst/>
              <a:gdLst>
                <a:gd name="T0" fmla="*/ 3 w 3"/>
                <a:gd name="T1" fmla="*/ 0 h 2"/>
                <a:gd name="T2" fmla="*/ 4 w 3"/>
                <a:gd name="T3" fmla="*/ 1 h 2"/>
                <a:gd name="T4" fmla="*/ 3 w 3"/>
                <a:gd name="T5" fmla="*/ 2 h 2"/>
                <a:gd name="T6" fmla="*/ 1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1"/>
                    <a:pt x="3" y="1"/>
                    <a:pt x="3" y="1"/>
                  </a:cubicBezTo>
                  <a:cubicBezTo>
                    <a:pt x="3" y="2"/>
                    <a:pt x="2" y="2"/>
                    <a:pt x="2" y="2"/>
                  </a:cubicBezTo>
                  <a:cubicBezTo>
                    <a:pt x="1" y="1"/>
                    <a:pt x="0" y="1"/>
                    <a:pt x="1" y="0"/>
                  </a:cubicBezTo>
                  <a:cubicBezTo>
                    <a:pt x="1" y="0"/>
                    <a:pt x="2"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74" name="Freeform 3339">
              <a:extLst>
                <a:ext uri="{FF2B5EF4-FFF2-40B4-BE49-F238E27FC236}">
                  <a16:creationId xmlns:a16="http://schemas.microsoft.com/office/drawing/2014/main" id="{C8B600C1-8B43-2E4D-B76F-3EFFB5D0BC2E}"/>
                </a:ext>
              </a:extLst>
            </p:cNvPr>
            <p:cNvSpPr>
              <a:spLocks noChangeAspect="1"/>
            </p:cNvSpPr>
            <p:nvPr/>
          </p:nvSpPr>
          <p:spPr bwMode="auto">
            <a:xfrm>
              <a:off x="3025991" y="2598412"/>
              <a:ext cx="8327" cy="2776"/>
            </a:xfrm>
            <a:custGeom>
              <a:avLst/>
              <a:gdLst>
                <a:gd name="T0" fmla="*/ 4 w 5"/>
                <a:gd name="T1" fmla="*/ 1 h 2"/>
                <a:gd name="T2" fmla="*/ 6 w 5"/>
                <a:gd name="T3" fmla="*/ 2 h 2"/>
                <a:gd name="T4" fmla="*/ 4 w 5"/>
                <a:gd name="T5" fmla="*/ 2 h 2"/>
                <a:gd name="T6" fmla="*/ 1 w 5"/>
                <a:gd name="T7" fmla="*/ 1 h 2"/>
                <a:gd name="T8" fmla="*/ 4 w 5"/>
                <a:gd name="T9" fmla="*/ 1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4" y="1"/>
                    <a:pt x="5" y="1"/>
                    <a:pt x="5" y="2"/>
                  </a:cubicBezTo>
                  <a:cubicBezTo>
                    <a:pt x="4" y="2"/>
                    <a:pt x="3" y="2"/>
                    <a:pt x="3" y="2"/>
                  </a:cubicBezTo>
                  <a:cubicBezTo>
                    <a:pt x="2" y="2"/>
                    <a:pt x="0" y="2"/>
                    <a:pt x="1" y="1"/>
                  </a:cubicBezTo>
                  <a:cubicBezTo>
                    <a:pt x="1" y="0"/>
                    <a:pt x="3"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75" name="Freeform 3340">
              <a:extLst>
                <a:ext uri="{FF2B5EF4-FFF2-40B4-BE49-F238E27FC236}">
                  <a16:creationId xmlns:a16="http://schemas.microsoft.com/office/drawing/2014/main" id="{D92C3464-9708-D94A-8D90-D841CFF8DA10}"/>
                </a:ext>
              </a:extLst>
            </p:cNvPr>
            <p:cNvSpPr>
              <a:spLocks noChangeAspect="1"/>
            </p:cNvSpPr>
            <p:nvPr/>
          </p:nvSpPr>
          <p:spPr bwMode="auto">
            <a:xfrm>
              <a:off x="3299386" y="2891238"/>
              <a:ext cx="2776" cy="2776"/>
            </a:xfrm>
            <a:custGeom>
              <a:avLst/>
              <a:gdLst>
                <a:gd name="T0" fmla="*/ 2 w 2"/>
                <a:gd name="T1" fmla="*/ 1 h 2"/>
                <a:gd name="T2" fmla="*/ 2 w 2"/>
                <a:gd name="T3" fmla="*/ 2 h 2"/>
                <a:gd name="T4" fmla="*/ 1 w 2"/>
                <a:gd name="T5" fmla="*/ 2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2"/>
                  </a:cubicBezTo>
                  <a:cubicBezTo>
                    <a:pt x="0" y="1"/>
                    <a:pt x="0" y="0"/>
                    <a:pt x="1" y="0"/>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76" name="Freeform 3341">
              <a:extLst>
                <a:ext uri="{FF2B5EF4-FFF2-40B4-BE49-F238E27FC236}">
                  <a16:creationId xmlns:a16="http://schemas.microsoft.com/office/drawing/2014/main" id="{F5F64A73-C3C9-3048-AFDE-E7129323223E}"/>
                </a:ext>
              </a:extLst>
            </p:cNvPr>
            <p:cNvSpPr>
              <a:spLocks noChangeAspect="1"/>
            </p:cNvSpPr>
            <p:nvPr/>
          </p:nvSpPr>
          <p:spPr bwMode="auto">
            <a:xfrm>
              <a:off x="3067625" y="2785763"/>
              <a:ext cx="2776" cy="5551"/>
            </a:xfrm>
            <a:custGeom>
              <a:avLst/>
              <a:gdLst>
                <a:gd name="T0" fmla="*/ 2 w 2"/>
                <a:gd name="T1" fmla="*/ 3 h 3"/>
                <a:gd name="T2" fmla="*/ 1 w 2"/>
                <a:gd name="T3" fmla="*/ 4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77" name="Freeform 3342">
              <a:extLst>
                <a:ext uri="{FF2B5EF4-FFF2-40B4-BE49-F238E27FC236}">
                  <a16:creationId xmlns:a16="http://schemas.microsoft.com/office/drawing/2014/main" id="{27641709-E922-D042-8BD0-1C1B3D935F21}"/>
                </a:ext>
              </a:extLst>
            </p:cNvPr>
            <p:cNvSpPr>
              <a:spLocks noChangeAspect="1"/>
            </p:cNvSpPr>
            <p:nvPr/>
          </p:nvSpPr>
          <p:spPr bwMode="auto">
            <a:xfrm>
              <a:off x="3299386" y="2853765"/>
              <a:ext cx="2776" cy="5551"/>
            </a:xfrm>
            <a:custGeom>
              <a:avLst/>
              <a:gdLst>
                <a:gd name="T0" fmla="*/ 2 w 2"/>
                <a:gd name="T1" fmla="*/ 1 h 3"/>
                <a:gd name="T2" fmla="*/ 2 w 2"/>
                <a:gd name="T3" fmla="*/ 3 h 3"/>
                <a:gd name="T4" fmla="*/ 1 w 2"/>
                <a:gd name="T5" fmla="*/ 3 h 3"/>
                <a:gd name="T6" fmla="*/ 0 w 2"/>
                <a:gd name="T7" fmla="*/ 1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2" y="3"/>
                    <a:pt x="1" y="3"/>
                    <a:pt x="1" y="2"/>
                  </a:cubicBezTo>
                  <a:cubicBezTo>
                    <a:pt x="0" y="2"/>
                    <a:pt x="0" y="1"/>
                    <a:pt x="0" y="1"/>
                  </a:cubicBezTo>
                  <a:cubicBezTo>
                    <a:pt x="1" y="0"/>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78" name="Freeform 3343">
              <a:extLst>
                <a:ext uri="{FF2B5EF4-FFF2-40B4-BE49-F238E27FC236}">
                  <a16:creationId xmlns:a16="http://schemas.microsoft.com/office/drawing/2014/main" id="{84EB4B67-D81D-6A47-B063-370230B10315}"/>
                </a:ext>
              </a:extLst>
            </p:cNvPr>
            <p:cNvSpPr>
              <a:spLocks noChangeAspect="1"/>
            </p:cNvSpPr>
            <p:nvPr/>
          </p:nvSpPr>
          <p:spPr bwMode="auto">
            <a:xfrm>
              <a:off x="3005174" y="3031405"/>
              <a:ext cx="4164" cy="8327"/>
            </a:xfrm>
            <a:custGeom>
              <a:avLst/>
              <a:gdLst>
                <a:gd name="T0" fmla="*/ 3 w 2"/>
                <a:gd name="T1" fmla="*/ 4 h 5"/>
                <a:gd name="T2" fmla="*/ 2 w 2"/>
                <a:gd name="T3" fmla="*/ 6 h 5"/>
                <a:gd name="T4" fmla="*/ 2 w 2"/>
                <a:gd name="T5" fmla="*/ 2 h 5"/>
                <a:gd name="T6" fmla="*/ 3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4"/>
                    <a:pt x="0" y="3"/>
                    <a:pt x="1" y="2"/>
                  </a:cubicBezTo>
                  <a:cubicBezTo>
                    <a:pt x="1" y="1"/>
                    <a:pt x="1" y="0"/>
                    <a:pt x="2" y="0"/>
                  </a:cubicBezTo>
                  <a:cubicBezTo>
                    <a:pt x="2"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79" name="Freeform 3344">
              <a:extLst>
                <a:ext uri="{FF2B5EF4-FFF2-40B4-BE49-F238E27FC236}">
                  <a16:creationId xmlns:a16="http://schemas.microsoft.com/office/drawing/2014/main" id="{4744C16A-5D7F-ED41-9713-6E5655EE3868}"/>
                </a:ext>
              </a:extLst>
            </p:cNvPr>
            <p:cNvSpPr>
              <a:spLocks noChangeAspect="1"/>
            </p:cNvSpPr>
            <p:nvPr/>
          </p:nvSpPr>
          <p:spPr bwMode="auto">
            <a:xfrm>
              <a:off x="2967704" y="3160468"/>
              <a:ext cx="8327" cy="5551"/>
            </a:xfrm>
            <a:custGeom>
              <a:avLst/>
              <a:gdLst>
                <a:gd name="T0" fmla="*/ 2 w 5"/>
                <a:gd name="T1" fmla="*/ 4 h 3"/>
                <a:gd name="T2" fmla="*/ 1 w 5"/>
                <a:gd name="T3" fmla="*/ 4 h 3"/>
                <a:gd name="T4" fmla="*/ 4 w 5"/>
                <a:gd name="T5" fmla="*/ 1 h 3"/>
                <a:gd name="T6" fmla="*/ 6 w 5"/>
                <a:gd name="T7" fmla="*/ 1 h 3"/>
                <a:gd name="T8" fmla="*/ 2 w 5"/>
                <a:gd name="T9" fmla="*/ 4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1" y="3"/>
                  </a:cubicBezTo>
                  <a:cubicBezTo>
                    <a:pt x="1" y="2"/>
                    <a:pt x="2" y="1"/>
                    <a:pt x="3" y="1"/>
                  </a:cubicBezTo>
                  <a:cubicBezTo>
                    <a:pt x="3" y="1"/>
                    <a:pt x="5" y="0"/>
                    <a:pt x="5" y="1"/>
                  </a:cubicBezTo>
                  <a:cubicBezTo>
                    <a:pt x="5" y="2"/>
                    <a:pt x="3" y="3"/>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80" name="Freeform 3345">
              <a:extLst>
                <a:ext uri="{FF2B5EF4-FFF2-40B4-BE49-F238E27FC236}">
                  <a16:creationId xmlns:a16="http://schemas.microsoft.com/office/drawing/2014/main" id="{8E7AEFF8-F761-AA48-9481-E8DE9EC67005}"/>
                </a:ext>
              </a:extLst>
            </p:cNvPr>
            <p:cNvSpPr>
              <a:spLocks noChangeAspect="1"/>
            </p:cNvSpPr>
            <p:nvPr/>
          </p:nvSpPr>
          <p:spPr bwMode="auto">
            <a:xfrm>
              <a:off x="2980193" y="3028628"/>
              <a:ext cx="6939" cy="6939"/>
            </a:xfrm>
            <a:custGeom>
              <a:avLst/>
              <a:gdLst>
                <a:gd name="T0" fmla="*/ 3 w 4"/>
                <a:gd name="T1" fmla="*/ 4 h 4"/>
                <a:gd name="T2" fmla="*/ 0 w 4"/>
                <a:gd name="T3" fmla="*/ 4 h 4"/>
                <a:gd name="T4" fmla="*/ 1 w 4"/>
                <a:gd name="T5" fmla="*/ 1 h 4"/>
                <a:gd name="T6" fmla="*/ 5 w 4"/>
                <a:gd name="T7" fmla="*/ 0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1"/>
                  </a:cubicBezTo>
                  <a:cubicBezTo>
                    <a:pt x="2" y="1"/>
                    <a:pt x="3" y="0"/>
                    <a:pt x="4" y="0"/>
                  </a:cubicBezTo>
                  <a:cubicBezTo>
                    <a:pt x="4"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81" name="Oval 3346">
              <a:extLst>
                <a:ext uri="{FF2B5EF4-FFF2-40B4-BE49-F238E27FC236}">
                  <a16:creationId xmlns:a16="http://schemas.microsoft.com/office/drawing/2014/main" id="{D9B4E729-B948-8A4C-86FC-0CAB8AF7682F}"/>
                </a:ext>
              </a:extLst>
            </p:cNvPr>
            <p:cNvSpPr>
              <a:spLocks noChangeAspect="1" noChangeArrowheads="1"/>
            </p:cNvSpPr>
            <p:nvPr/>
          </p:nvSpPr>
          <p:spPr bwMode="auto">
            <a:xfrm>
              <a:off x="3411798" y="3307577"/>
              <a:ext cx="1388" cy="2776"/>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882" name="Freeform 3347">
              <a:extLst>
                <a:ext uri="{FF2B5EF4-FFF2-40B4-BE49-F238E27FC236}">
                  <a16:creationId xmlns:a16="http://schemas.microsoft.com/office/drawing/2014/main" id="{70450E6D-12F5-984C-8911-2D5301776FB5}"/>
                </a:ext>
              </a:extLst>
            </p:cNvPr>
            <p:cNvSpPr>
              <a:spLocks noChangeAspect="1"/>
            </p:cNvSpPr>
            <p:nvPr/>
          </p:nvSpPr>
          <p:spPr bwMode="auto">
            <a:xfrm>
              <a:off x="3463147" y="3224309"/>
              <a:ext cx="5551" cy="4164"/>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0" y="1"/>
                    <a:pt x="1" y="1"/>
                  </a:cubicBezTo>
                  <a:cubicBezTo>
                    <a:pt x="1" y="1"/>
                    <a:pt x="2" y="0"/>
                    <a:pt x="2" y="1"/>
                  </a:cubicBezTo>
                  <a:cubicBezTo>
                    <a:pt x="3"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83" name="Oval 3348">
              <a:extLst>
                <a:ext uri="{FF2B5EF4-FFF2-40B4-BE49-F238E27FC236}">
                  <a16:creationId xmlns:a16="http://schemas.microsoft.com/office/drawing/2014/main" id="{2C389565-0333-1140-A5C7-36F7C29C39E7}"/>
                </a:ext>
              </a:extLst>
            </p:cNvPr>
            <p:cNvSpPr>
              <a:spLocks noChangeAspect="1" noChangeArrowheads="1"/>
            </p:cNvSpPr>
            <p:nvPr/>
          </p:nvSpPr>
          <p:spPr bwMode="auto">
            <a:xfrm>
              <a:off x="3205018" y="3708650"/>
              <a:ext cx="2776" cy="4164"/>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884" name="Oval 3349">
              <a:extLst>
                <a:ext uri="{FF2B5EF4-FFF2-40B4-BE49-F238E27FC236}">
                  <a16:creationId xmlns:a16="http://schemas.microsoft.com/office/drawing/2014/main" id="{85B29909-62DB-E047-984A-5D5C7A381ECB}"/>
                </a:ext>
              </a:extLst>
            </p:cNvPr>
            <p:cNvSpPr>
              <a:spLocks noChangeAspect="1" noChangeArrowheads="1"/>
            </p:cNvSpPr>
            <p:nvPr/>
          </p:nvSpPr>
          <p:spPr bwMode="auto">
            <a:xfrm>
              <a:off x="2991296" y="3916818"/>
              <a:ext cx="1388" cy="5551"/>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885" name="Freeform 3350">
              <a:extLst>
                <a:ext uri="{FF2B5EF4-FFF2-40B4-BE49-F238E27FC236}">
                  <a16:creationId xmlns:a16="http://schemas.microsoft.com/office/drawing/2014/main" id="{E9479A3F-6A14-6240-A33F-2B8987F2F96E}"/>
                </a:ext>
              </a:extLst>
            </p:cNvPr>
            <p:cNvSpPr>
              <a:spLocks noChangeAspect="1"/>
            </p:cNvSpPr>
            <p:nvPr/>
          </p:nvSpPr>
          <p:spPr bwMode="auto">
            <a:xfrm>
              <a:off x="2837251" y="3983434"/>
              <a:ext cx="5551" cy="4164"/>
            </a:xfrm>
            <a:custGeom>
              <a:avLst/>
              <a:gdLst>
                <a:gd name="T0" fmla="*/ 3 w 3"/>
                <a:gd name="T1" fmla="*/ 3 h 2"/>
                <a:gd name="T2" fmla="*/ 1 w 3"/>
                <a:gd name="T3" fmla="*/ 3 h 2"/>
                <a:gd name="T4" fmla="*/ 1 w 3"/>
                <a:gd name="T5" fmla="*/ 0 h 2"/>
                <a:gd name="T6" fmla="*/ 4 w 3"/>
                <a:gd name="T7" fmla="*/ 0 h 2"/>
                <a:gd name="T8" fmla="*/ 3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0"/>
                  </a:cubicBezTo>
                  <a:cubicBezTo>
                    <a:pt x="1" y="0"/>
                    <a:pt x="2" y="0"/>
                    <a:pt x="3" y="0"/>
                  </a:cubicBezTo>
                  <a:cubicBezTo>
                    <a:pt x="3"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86" name="Freeform 3351">
              <a:extLst>
                <a:ext uri="{FF2B5EF4-FFF2-40B4-BE49-F238E27FC236}">
                  <a16:creationId xmlns:a16="http://schemas.microsoft.com/office/drawing/2014/main" id="{2FF4276E-0528-BB44-AE79-666516DCF91F}"/>
                </a:ext>
              </a:extLst>
            </p:cNvPr>
            <p:cNvSpPr>
              <a:spLocks noChangeAspect="1"/>
            </p:cNvSpPr>
            <p:nvPr/>
          </p:nvSpPr>
          <p:spPr bwMode="auto">
            <a:xfrm>
              <a:off x="2901089" y="3958452"/>
              <a:ext cx="4164" cy="4164"/>
            </a:xfrm>
            <a:custGeom>
              <a:avLst/>
              <a:gdLst>
                <a:gd name="T0" fmla="*/ 2 w 3"/>
                <a:gd name="T1" fmla="*/ 3 h 2"/>
                <a:gd name="T2" fmla="*/ 0 w 3"/>
                <a:gd name="T3" fmla="*/ 2 h 2"/>
                <a:gd name="T4" fmla="*/ 1 w 3"/>
                <a:gd name="T5" fmla="*/ 0 h 2"/>
                <a:gd name="T6" fmla="*/ 3 w 3"/>
                <a:gd name="T7" fmla="*/ 2 h 2"/>
                <a:gd name="T8" fmla="*/ 2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0" y="2"/>
                    <a:pt x="0" y="1"/>
                  </a:cubicBezTo>
                  <a:cubicBezTo>
                    <a:pt x="0" y="1"/>
                    <a:pt x="1" y="0"/>
                    <a:pt x="1" y="0"/>
                  </a:cubicBezTo>
                  <a:cubicBezTo>
                    <a:pt x="2" y="0"/>
                    <a:pt x="3" y="0"/>
                    <a:pt x="3" y="1"/>
                  </a:cubicBezTo>
                  <a:cubicBezTo>
                    <a:pt x="3" y="2"/>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87" name="Freeform 3352">
              <a:extLst>
                <a:ext uri="{FF2B5EF4-FFF2-40B4-BE49-F238E27FC236}">
                  <a16:creationId xmlns:a16="http://schemas.microsoft.com/office/drawing/2014/main" id="{72C04F01-794D-3247-9E5F-65DED2F5E35F}"/>
                </a:ext>
              </a:extLst>
            </p:cNvPr>
            <p:cNvSpPr>
              <a:spLocks noChangeAspect="1"/>
            </p:cNvSpPr>
            <p:nvPr/>
          </p:nvSpPr>
          <p:spPr bwMode="auto">
            <a:xfrm>
              <a:off x="2742880" y="4106948"/>
              <a:ext cx="4164" cy="2776"/>
            </a:xfrm>
            <a:custGeom>
              <a:avLst/>
              <a:gdLst>
                <a:gd name="T0" fmla="*/ 2 w 3"/>
                <a:gd name="T1" fmla="*/ 2 h 2"/>
                <a:gd name="T2" fmla="*/ 0 w 3"/>
                <a:gd name="T3" fmla="*/ 2 h 2"/>
                <a:gd name="T4" fmla="*/ 1 w 3"/>
                <a:gd name="T5" fmla="*/ 0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1" y="1"/>
                    <a:pt x="1" y="0"/>
                  </a:cubicBezTo>
                  <a:cubicBezTo>
                    <a:pt x="2" y="0"/>
                    <a:pt x="2" y="0"/>
                    <a:pt x="3" y="1"/>
                  </a:cubicBezTo>
                  <a:cubicBezTo>
                    <a:pt x="3"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88" name="Freeform 3353">
              <a:extLst>
                <a:ext uri="{FF2B5EF4-FFF2-40B4-BE49-F238E27FC236}">
                  <a16:creationId xmlns:a16="http://schemas.microsoft.com/office/drawing/2014/main" id="{66A1685E-A98F-CC4F-A885-D5F169AFC23C}"/>
                </a:ext>
              </a:extLst>
            </p:cNvPr>
            <p:cNvSpPr>
              <a:spLocks noChangeAspect="1"/>
            </p:cNvSpPr>
            <p:nvPr/>
          </p:nvSpPr>
          <p:spPr bwMode="auto">
            <a:xfrm>
              <a:off x="3017665" y="3984822"/>
              <a:ext cx="4164" cy="4164"/>
            </a:xfrm>
            <a:custGeom>
              <a:avLst/>
              <a:gdLst>
                <a:gd name="T0" fmla="*/ 2 w 3"/>
                <a:gd name="T1" fmla="*/ 3 h 2"/>
                <a:gd name="T2" fmla="*/ 1 w 3"/>
                <a:gd name="T3" fmla="*/ 3 h 2"/>
                <a:gd name="T4" fmla="*/ 1 w 3"/>
                <a:gd name="T5" fmla="*/ 2 h 2"/>
                <a:gd name="T6" fmla="*/ 2 w 3"/>
                <a:gd name="T7" fmla="*/ 0 h 2"/>
                <a:gd name="T8" fmla="*/ 2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2" y="2"/>
                    <a:pt x="1" y="2"/>
                    <a:pt x="1" y="2"/>
                  </a:cubicBezTo>
                  <a:cubicBezTo>
                    <a:pt x="0" y="2"/>
                    <a:pt x="1" y="1"/>
                    <a:pt x="1" y="1"/>
                  </a:cubicBezTo>
                  <a:cubicBezTo>
                    <a:pt x="1" y="0"/>
                    <a:pt x="2" y="0"/>
                    <a:pt x="2" y="0"/>
                  </a:cubicBezTo>
                  <a:cubicBezTo>
                    <a:pt x="3"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89" name="Freeform 3354">
              <a:extLst>
                <a:ext uri="{FF2B5EF4-FFF2-40B4-BE49-F238E27FC236}">
                  <a16:creationId xmlns:a16="http://schemas.microsoft.com/office/drawing/2014/main" id="{C2FE6DDD-BEA0-B743-A479-55A1199D8508}"/>
                </a:ext>
              </a:extLst>
            </p:cNvPr>
            <p:cNvSpPr>
              <a:spLocks noChangeAspect="1"/>
            </p:cNvSpPr>
            <p:nvPr/>
          </p:nvSpPr>
          <p:spPr bwMode="auto">
            <a:xfrm>
              <a:off x="3001010" y="3954289"/>
              <a:ext cx="2776" cy="4164"/>
            </a:xfrm>
            <a:custGeom>
              <a:avLst/>
              <a:gdLst>
                <a:gd name="T0" fmla="*/ 2 w 2"/>
                <a:gd name="T1" fmla="*/ 2 h 3"/>
                <a:gd name="T2" fmla="*/ 1 w 2"/>
                <a:gd name="T3" fmla="*/ 3 h 3"/>
                <a:gd name="T4" fmla="*/ 0 w 2"/>
                <a:gd name="T5" fmla="*/ 1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1"/>
                  </a:cubicBezTo>
                  <a:cubicBezTo>
                    <a:pt x="0" y="1"/>
                    <a:pt x="1"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90" name="Freeform 3355">
              <a:extLst>
                <a:ext uri="{FF2B5EF4-FFF2-40B4-BE49-F238E27FC236}">
                  <a16:creationId xmlns:a16="http://schemas.microsoft.com/office/drawing/2014/main" id="{DAE87A6E-730F-9C4D-8FE5-074E92B995BD}"/>
                </a:ext>
              </a:extLst>
            </p:cNvPr>
            <p:cNvSpPr>
              <a:spLocks noChangeAspect="1"/>
            </p:cNvSpPr>
            <p:nvPr/>
          </p:nvSpPr>
          <p:spPr bwMode="auto">
            <a:xfrm>
              <a:off x="3046808" y="3979271"/>
              <a:ext cx="5551" cy="2776"/>
            </a:xfrm>
            <a:custGeom>
              <a:avLst/>
              <a:gdLst>
                <a:gd name="T0" fmla="*/ 3 w 3"/>
                <a:gd name="T1" fmla="*/ 1 h 2"/>
                <a:gd name="T2" fmla="*/ 3 w 3"/>
                <a:gd name="T3" fmla="*/ 1 h 2"/>
                <a:gd name="T4" fmla="*/ 1 w 3"/>
                <a:gd name="T5" fmla="*/ 2 h 2"/>
                <a:gd name="T6" fmla="*/ 0 w 3"/>
                <a:gd name="T7" fmla="*/ 1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1"/>
                  </a:cubicBezTo>
                  <a:cubicBezTo>
                    <a:pt x="2" y="2"/>
                    <a:pt x="2" y="2"/>
                    <a:pt x="1" y="2"/>
                  </a:cubicBezTo>
                  <a:cubicBezTo>
                    <a:pt x="1" y="2"/>
                    <a:pt x="0" y="2"/>
                    <a:pt x="0" y="1"/>
                  </a:cubicBezTo>
                  <a:cubicBezTo>
                    <a:pt x="0" y="0"/>
                    <a:pt x="1"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91" name="Freeform 3356">
              <a:extLst>
                <a:ext uri="{FF2B5EF4-FFF2-40B4-BE49-F238E27FC236}">
                  <a16:creationId xmlns:a16="http://schemas.microsoft.com/office/drawing/2014/main" id="{400BAF79-D46B-A746-986D-20651D13867E}"/>
                </a:ext>
              </a:extLst>
            </p:cNvPr>
            <p:cNvSpPr>
              <a:spLocks noChangeAspect="1"/>
            </p:cNvSpPr>
            <p:nvPr/>
          </p:nvSpPr>
          <p:spPr bwMode="auto">
            <a:xfrm>
              <a:off x="3034318" y="3979269"/>
              <a:ext cx="2776" cy="1388"/>
            </a:xfrm>
            <a:custGeom>
              <a:avLst/>
              <a:gdLst>
                <a:gd name="T0" fmla="*/ 1 w 2"/>
                <a:gd name="T1" fmla="*/ 0 h 1"/>
                <a:gd name="T2" fmla="*/ 2 w 2"/>
                <a:gd name="T3" fmla="*/ 0 h 1"/>
                <a:gd name="T4" fmla="*/ 1 w 2"/>
                <a:gd name="T5" fmla="*/ 1 h 1"/>
                <a:gd name="T6" fmla="*/ 0 w 2"/>
                <a:gd name="T7" fmla="*/ 1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1" y="0"/>
                    <a:pt x="2" y="0"/>
                    <a:pt x="2" y="0"/>
                  </a:cubicBezTo>
                  <a:cubicBezTo>
                    <a:pt x="2" y="1"/>
                    <a:pt x="2" y="1"/>
                    <a:pt x="1" y="1"/>
                  </a:cubicBezTo>
                  <a:cubicBezTo>
                    <a:pt x="1" y="1"/>
                    <a:pt x="0" y="1"/>
                    <a:pt x="0" y="1"/>
                  </a:cubicBezTo>
                  <a:cubicBezTo>
                    <a:pt x="0" y="0"/>
                    <a:pt x="0"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92" name="Oval 3357">
              <a:extLst>
                <a:ext uri="{FF2B5EF4-FFF2-40B4-BE49-F238E27FC236}">
                  <a16:creationId xmlns:a16="http://schemas.microsoft.com/office/drawing/2014/main" id="{AC5B0005-6343-CE4C-B47E-C57EFA295B8E}"/>
                </a:ext>
              </a:extLst>
            </p:cNvPr>
            <p:cNvSpPr>
              <a:spLocks noChangeAspect="1" noChangeArrowheads="1"/>
            </p:cNvSpPr>
            <p:nvPr/>
          </p:nvSpPr>
          <p:spPr bwMode="auto">
            <a:xfrm>
              <a:off x="3184200" y="4076417"/>
              <a:ext cx="2776" cy="2776"/>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893" name="Freeform 3358">
              <a:extLst>
                <a:ext uri="{FF2B5EF4-FFF2-40B4-BE49-F238E27FC236}">
                  <a16:creationId xmlns:a16="http://schemas.microsoft.com/office/drawing/2014/main" id="{6D169FF4-CAC7-3647-8E1E-F0C68CFC0C8D}"/>
                </a:ext>
              </a:extLst>
            </p:cNvPr>
            <p:cNvSpPr>
              <a:spLocks noChangeAspect="1"/>
            </p:cNvSpPr>
            <p:nvPr/>
          </p:nvSpPr>
          <p:spPr bwMode="auto">
            <a:xfrm>
              <a:off x="3218896" y="4068089"/>
              <a:ext cx="5551" cy="5551"/>
            </a:xfrm>
            <a:custGeom>
              <a:avLst/>
              <a:gdLst>
                <a:gd name="T0" fmla="*/ 1 w 3"/>
                <a:gd name="T1" fmla="*/ 4 h 3"/>
                <a:gd name="T2" fmla="*/ 0 w 3"/>
                <a:gd name="T3" fmla="*/ 4 h 3"/>
                <a:gd name="T4" fmla="*/ 1 w 3"/>
                <a:gd name="T5" fmla="*/ 1 h 3"/>
                <a:gd name="T6" fmla="*/ 3 w 3"/>
                <a:gd name="T7" fmla="*/ 1 h 3"/>
                <a:gd name="T8" fmla="*/ 1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1" y="3"/>
                    <a:pt x="0" y="3"/>
                  </a:cubicBezTo>
                  <a:cubicBezTo>
                    <a:pt x="0" y="2"/>
                    <a:pt x="0" y="1"/>
                    <a:pt x="1" y="1"/>
                  </a:cubicBezTo>
                  <a:cubicBezTo>
                    <a:pt x="1" y="1"/>
                    <a:pt x="2" y="0"/>
                    <a:pt x="2" y="1"/>
                  </a:cubicBezTo>
                  <a:cubicBezTo>
                    <a:pt x="3" y="2"/>
                    <a:pt x="2"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94" name="Freeform 3359">
              <a:extLst>
                <a:ext uri="{FF2B5EF4-FFF2-40B4-BE49-F238E27FC236}">
                  <a16:creationId xmlns:a16="http://schemas.microsoft.com/office/drawing/2014/main" id="{61D59D71-34A4-AC4B-B206-1034F23C9DDB}"/>
                </a:ext>
              </a:extLst>
            </p:cNvPr>
            <p:cNvSpPr>
              <a:spLocks noChangeAspect="1"/>
            </p:cNvSpPr>
            <p:nvPr/>
          </p:nvSpPr>
          <p:spPr bwMode="auto">
            <a:xfrm>
              <a:off x="3246650" y="4095845"/>
              <a:ext cx="4164" cy="2776"/>
            </a:xfrm>
            <a:custGeom>
              <a:avLst/>
              <a:gdLst>
                <a:gd name="T0" fmla="*/ 2 w 2"/>
                <a:gd name="T1" fmla="*/ 1 h 2"/>
                <a:gd name="T2" fmla="*/ 0 w 2"/>
                <a:gd name="T3" fmla="*/ 1 h 2"/>
                <a:gd name="T4" fmla="*/ 2 w 2"/>
                <a:gd name="T5" fmla="*/ 0 h 2"/>
                <a:gd name="T6" fmla="*/ 3 w 2"/>
                <a:gd name="T7" fmla="*/ 1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0" y="1"/>
                    <a:pt x="0" y="1"/>
                  </a:cubicBezTo>
                  <a:cubicBezTo>
                    <a:pt x="0" y="0"/>
                    <a:pt x="0" y="0"/>
                    <a:pt x="1" y="0"/>
                  </a:cubicBezTo>
                  <a:cubicBezTo>
                    <a:pt x="1" y="0"/>
                    <a:pt x="2" y="0"/>
                    <a:pt x="2" y="1"/>
                  </a:cubicBezTo>
                  <a:cubicBezTo>
                    <a:pt x="2" y="1"/>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95" name="Freeform 3360">
              <a:extLst>
                <a:ext uri="{FF2B5EF4-FFF2-40B4-BE49-F238E27FC236}">
                  <a16:creationId xmlns:a16="http://schemas.microsoft.com/office/drawing/2014/main" id="{E27445F8-C849-484D-829F-949FC7D8CB42}"/>
                </a:ext>
              </a:extLst>
            </p:cNvPr>
            <p:cNvSpPr>
              <a:spLocks noChangeAspect="1"/>
            </p:cNvSpPr>
            <p:nvPr/>
          </p:nvSpPr>
          <p:spPr bwMode="auto">
            <a:xfrm>
              <a:off x="3246650" y="4080580"/>
              <a:ext cx="4164" cy="2776"/>
            </a:xfrm>
            <a:custGeom>
              <a:avLst/>
              <a:gdLst>
                <a:gd name="T0" fmla="*/ 3 w 2"/>
                <a:gd name="T1" fmla="*/ 1 h 2"/>
                <a:gd name="T2" fmla="*/ 3 w 2"/>
                <a:gd name="T3" fmla="*/ 2 h 2"/>
                <a:gd name="T4" fmla="*/ 2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96" name="Freeform 3361">
              <a:extLst>
                <a:ext uri="{FF2B5EF4-FFF2-40B4-BE49-F238E27FC236}">
                  <a16:creationId xmlns:a16="http://schemas.microsoft.com/office/drawing/2014/main" id="{52081E00-95CA-A14E-ACCC-4A5F3C5B8CD0}"/>
                </a:ext>
              </a:extLst>
            </p:cNvPr>
            <p:cNvSpPr>
              <a:spLocks noChangeAspect="1"/>
            </p:cNvSpPr>
            <p:nvPr/>
          </p:nvSpPr>
          <p:spPr bwMode="auto">
            <a:xfrm>
              <a:off x="3186975" y="4223523"/>
              <a:ext cx="4164" cy="2776"/>
            </a:xfrm>
            <a:custGeom>
              <a:avLst/>
              <a:gdLst>
                <a:gd name="T0" fmla="*/ 3 w 2"/>
                <a:gd name="T1" fmla="*/ 1 h 2"/>
                <a:gd name="T2" fmla="*/ 2 w 2"/>
                <a:gd name="T3" fmla="*/ 2 h 2"/>
                <a:gd name="T4" fmla="*/ 0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97" name="Freeform 3362">
              <a:extLst>
                <a:ext uri="{FF2B5EF4-FFF2-40B4-BE49-F238E27FC236}">
                  <a16:creationId xmlns:a16="http://schemas.microsoft.com/office/drawing/2014/main" id="{E344332B-3714-3E41-AC74-464AF1092895}"/>
                </a:ext>
              </a:extLst>
            </p:cNvPr>
            <p:cNvSpPr>
              <a:spLocks noChangeAspect="1"/>
            </p:cNvSpPr>
            <p:nvPr/>
          </p:nvSpPr>
          <p:spPr bwMode="auto">
            <a:xfrm>
              <a:off x="3250813" y="4206867"/>
              <a:ext cx="1388" cy="5551"/>
            </a:xfrm>
            <a:custGeom>
              <a:avLst/>
              <a:gdLst>
                <a:gd name="T0" fmla="*/ 1 w 1"/>
                <a:gd name="T1" fmla="*/ 3 h 3"/>
                <a:gd name="T2" fmla="*/ 1 w 1"/>
                <a:gd name="T3" fmla="*/ 4 h 3"/>
                <a:gd name="T4" fmla="*/ 0 w 1"/>
                <a:gd name="T5" fmla="*/ 1 h 3"/>
                <a:gd name="T6" fmla="*/ 1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98" name="Freeform 3363">
              <a:extLst>
                <a:ext uri="{FF2B5EF4-FFF2-40B4-BE49-F238E27FC236}">
                  <a16:creationId xmlns:a16="http://schemas.microsoft.com/office/drawing/2014/main" id="{C3557E47-3268-AB40-AD3F-5D2412AA1626}"/>
                </a:ext>
              </a:extLst>
            </p:cNvPr>
            <p:cNvSpPr>
              <a:spLocks noChangeAspect="1"/>
            </p:cNvSpPr>
            <p:nvPr/>
          </p:nvSpPr>
          <p:spPr bwMode="auto">
            <a:xfrm>
              <a:off x="3257753" y="4187441"/>
              <a:ext cx="1388" cy="4164"/>
            </a:xfrm>
            <a:custGeom>
              <a:avLst/>
              <a:gdLst>
                <a:gd name="T0" fmla="*/ 1 w 1"/>
                <a:gd name="T1" fmla="*/ 2 h 3"/>
                <a:gd name="T2" fmla="*/ 0 w 1"/>
                <a:gd name="T3" fmla="*/ 3 h 3"/>
                <a:gd name="T4" fmla="*/ 0 w 1"/>
                <a:gd name="T5" fmla="*/ 2 h 3"/>
                <a:gd name="T6" fmla="*/ 1 w 1"/>
                <a:gd name="T7" fmla="*/ 1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899" name="Freeform 3364">
              <a:extLst>
                <a:ext uri="{FF2B5EF4-FFF2-40B4-BE49-F238E27FC236}">
                  <a16:creationId xmlns:a16="http://schemas.microsoft.com/office/drawing/2014/main" id="{8B36768A-30CE-F34D-AAAB-A3A1C87EC8FF}"/>
                </a:ext>
              </a:extLst>
            </p:cNvPr>
            <p:cNvSpPr>
              <a:spLocks noChangeAspect="1"/>
            </p:cNvSpPr>
            <p:nvPr/>
          </p:nvSpPr>
          <p:spPr bwMode="auto">
            <a:xfrm>
              <a:off x="3246650" y="4215195"/>
              <a:ext cx="4164" cy="5551"/>
            </a:xfrm>
            <a:custGeom>
              <a:avLst/>
              <a:gdLst>
                <a:gd name="T0" fmla="*/ 2 w 2"/>
                <a:gd name="T1" fmla="*/ 3 h 3"/>
                <a:gd name="T2" fmla="*/ 2 w 2"/>
                <a:gd name="T3" fmla="*/ 4 h 3"/>
                <a:gd name="T4" fmla="*/ 0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2"/>
                    <a:pt x="0" y="2"/>
                    <a:pt x="0" y="1"/>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00" name="Freeform 3365">
              <a:extLst>
                <a:ext uri="{FF2B5EF4-FFF2-40B4-BE49-F238E27FC236}">
                  <a16:creationId xmlns:a16="http://schemas.microsoft.com/office/drawing/2014/main" id="{1FC8E451-4DD5-8D42-A8DD-94F404A956C9}"/>
                </a:ext>
              </a:extLst>
            </p:cNvPr>
            <p:cNvSpPr>
              <a:spLocks noChangeAspect="1"/>
            </p:cNvSpPr>
            <p:nvPr/>
          </p:nvSpPr>
          <p:spPr bwMode="auto">
            <a:xfrm>
              <a:off x="3266079" y="4234624"/>
              <a:ext cx="4164" cy="5551"/>
            </a:xfrm>
            <a:custGeom>
              <a:avLst/>
              <a:gdLst>
                <a:gd name="T0" fmla="*/ 2 w 3"/>
                <a:gd name="T1" fmla="*/ 3 h 3"/>
                <a:gd name="T2" fmla="*/ 0 w 3"/>
                <a:gd name="T3" fmla="*/ 3 h 3"/>
                <a:gd name="T4" fmla="*/ 1 w 3"/>
                <a:gd name="T5" fmla="*/ 1 h 3"/>
                <a:gd name="T6" fmla="*/ 2 w 3"/>
                <a:gd name="T7" fmla="*/ 1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0" y="2"/>
                  </a:cubicBezTo>
                  <a:cubicBezTo>
                    <a:pt x="0" y="2"/>
                    <a:pt x="0" y="1"/>
                    <a:pt x="1" y="1"/>
                  </a:cubicBezTo>
                  <a:cubicBezTo>
                    <a:pt x="1" y="1"/>
                    <a:pt x="2" y="0"/>
                    <a:pt x="2" y="1"/>
                  </a:cubicBezTo>
                  <a:cubicBezTo>
                    <a:pt x="3"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01" name="Freeform 3366">
              <a:extLst>
                <a:ext uri="{FF2B5EF4-FFF2-40B4-BE49-F238E27FC236}">
                  <a16:creationId xmlns:a16="http://schemas.microsoft.com/office/drawing/2014/main" id="{67E19963-6E31-7C4E-8BFF-235321D4FC1D}"/>
                </a:ext>
              </a:extLst>
            </p:cNvPr>
            <p:cNvSpPr>
              <a:spLocks noChangeAspect="1"/>
            </p:cNvSpPr>
            <p:nvPr/>
          </p:nvSpPr>
          <p:spPr bwMode="auto">
            <a:xfrm>
              <a:off x="3485352" y="4489979"/>
              <a:ext cx="5551" cy="5551"/>
            </a:xfrm>
            <a:custGeom>
              <a:avLst/>
              <a:gdLst>
                <a:gd name="T0" fmla="*/ 3 w 3"/>
                <a:gd name="T1" fmla="*/ 3 h 3"/>
                <a:gd name="T2" fmla="*/ 1 w 3"/>
                <a:gd name="T3" fmla="*/ 3 h 3"/>
                <a:gd name="T4" fmla="*/ 1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0" y="1"/>
                    <a:pt x="1" y="1"/>
                  </a:cubicBezTo>
                  <a:cubicBezTo>
                    <a:pt x="1" y="0"/>
                    <a:pt x="1" y="0"/>
                    <a:pt x="2" y="0"/>
                  </a:cubicBezTo>
                  <a:cubicBezTo>
                    <a:pt x="3"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02" name="Freeform 3367">
              <a:extLst>
                <a:ext uri="{FF2B5EF4-FFF2-40B4-BE49-F238E27FC236}">
                  <a16:creationId xmlns:a16="http://schemas.microsoft.com/office/drawing/2014/main" id="{9E37589F-8442-E244-829D-E7DE48D5D905}"/>
                </a:ext>
              </a:extLst>
            </p:cNvPr>
            <p:cNvSpPr>
              <a:spLocks noChangeAspect="1"/>
            </p:cNvSpPr>
            <p:nvPr/>
          </p:nvSpPr>
          <p:spPr bwMode="auto">
            <a:xfrm>
              <a:off x="2611038" y="4513573"/>
              <a:ext cx="2776" cy="4164"/>
            </a:xfrm>
            <a:custGeom>
              <a:avLst/>
              <a:gdLst>
                <a:gd name="T0" fmla="*/ 1 w 2"/>
                <a:gd name="T1" fmla="*/ 2 h 3"/>
                <a:gd name="T2" fmla="*/ 0 w 2"/>
                <a:gd name="T3" fmla="*/ 2 h 3"/>
                <a:gd name="T4" fmla="*/ 0 w 2"/>
                <a:gd name="T5" fmla="*/ 1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2"/>
                  </a:cubicBezTo>
                  <a:cubicBezTo>
                    <a:pt x="0" y="2"/>
                    <a:pt x="0" y="1"/>
                    <a:pt x="0" y="1"/>
                  </a:cubicBezTo>
                  <a:cubicBezTo>
                    <a:pt x="0" y="0"/>
                    <a:pt x="1" y="0"/>
                    <a:pt x="1" y="0"/>
                  </a:cubicBezTo>
                  <a:cubicBezTo>
                    <a:pt x="2" y="1"/>
                    <a:pt x="2"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03" name="Freeform 3368">
              <a:extLst>
                <a:ext uri="{FF2B5EF4-FFF2-40B4-BE49-F238E27FC236}">
                  <a16:creationId xmlns:a16="http://schemas.microsoft.com/office/drawing/2014/main" id="{876DCC2E-60A7-C641-9A87-254A2481750D}"/>
                </a:ext>
              </a:extLst>
            </p:cNvPr>
            <p:cNvSpPr>
              <a:spLocks noChangeAspect="1"/>
            </p:cNvSpPr>
            <p:nvPr/>
          </p:nvSpPr>
          <p:spPr bwMode="auto">
            <a:xfrm>
              <a:off x="2629080" y="4508019"/>
              <a:ext cx="4164" cy="5551"/>
            </a:xfrm>
            <a:custGeom>
              <a:avLst/>
              <a:gdLst>
                <a:gd name="T0" fmla="*/ 3 w 2"/>
                <a:gd name="T1" fmla="*/ 1 h 3"/>
                <a:gd name="T2" fmla="*/ 3 w 2"/>
                <a:gd name="T3" fmla="*/ 4 h 3"/>
                <a:gd name="T4" fmla="*/ 2 w 2"/>
                <a:gd name="T5" fmla="*/ 3 h 3"/>
                <a:gd name="T6" fmla="*/ 0 w 2"/>
                <a:gd name="T7" fmla="*/ 1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3"/>
                    <a:pt x="1" y="2"/>
                  </a:cubicBezTo>
                  <a:cubicBezTo>
                    <a:pt x="0" y="2"/>
                    <a:pt x="0" y="1"/>
                    <a:pt x="0" y="1"/>
                  </a:cubicBezTo>
                  <a:cubicBezTo>
                    <a:pt x="1" y="0"/>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04" name="Freeform 3369">
              <a:extLst>
                <a:ext uri="{FF2B5EF4-FFF2-40B4-BE49-F238E27FC236}">
                  <a16:creationId xmlns:a16="http://schemas.microsoft.com/office/drawing/2014/main" id="{2FADC58B-0835-1247-87FD-0744C7C73817}"/>
                </a:ext>
              </a:extLst>
            </p:cNvPr>
            <p:cNvSpPr>
              <a:spLocks noChangeAspect="1"/>
            </p:cNvSpPr>
            <p:nvPr/>
          </p:nvSpPr>
          <p:spPr bwMode="auto">
            <a:xfrm>
              <a:off x="2851128" y="4573249"/>
              <a:ext cx="2776" cy="2776"/>
            </a:xfrm>
            <a:custGeom>
              <a:avLst/>
              <a:gdLst>
                <a:gd name="T0" fmla="*/ 1 w 2"/>
                <a:gd name="T1" fmla="*/ 2 h 2"/>
                <a:gd name="T2" fmla="*/ 0 w 2"/>
                <a:gd name="T3" fmla="*/ 2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0"/>
                    <a:pt x="1" y="0"/>
                  </a:cubicBezTo>
                  <a:cubicBezTo>
                    <a:pt x="1" y="0"/>
                    <a:pt x="2" y="0"/>
                    <a:pt x="2" y="1"/>
                  </a:cubicBezTo>
                  <a:cubicBezTo>
                    <a:pt x="2"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05" name="Freeform 3370">
              <a:extLst>
                <a:ext uri="{FF2B5EF4-FFF2-40B4-BE49-F238E27FC236}">
                  <a16:creationId xmlns:a16="http://schemas.microsoft.com/office/drawing/2014/main" id="{B8315D21-ECDD-8941-9D37-B46A3655CA93}"/>
                </a:ext>
              </a:extLst>
            </p:cNvPr>
            <p:cNvSpPr>
              <a:spLocks noChangeAspect="1"/>
            </p:cNvSpPr>
            <p:nvPr/>
          </p:nvSpPr>
          <p:spPr bwMode="auto">
            <a:xfrm>
              <a:off x="2855293" y="4570473"/>
              <a:ext cx="5551" cy="2776"/>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0"/>
                    <a:pt x="3" y="0"/>
                    <a:pt x="2" y="1"/>
                  </a:cubicBezTo>
                  <a:cubicBezTo>
                    <a:pt x="2" y="2"/>
                    <a:pt x="1"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06" name="Freeform 3371">
              <a:extLst>
                <a:ext uri="{FF2B5EF4-FFF2-40B4-BE49-F238E27FC236}">
                  <a16:creationId xmlns:a16="http://schemas.microsoft.com/office/drawing/2014/main" id="{FF37E9B2-5985-BB47-8B4E-3E5D021C5000}"/>
                </a:ext>
              </a:extLst>
            </p:cNvPr>
            <p:cNvSpPr>
              <a:spLocks noChangeAspect="1"/>
            </p:cNvSpPr>
            <p:nvPr/>
          </p:nvSpPr>
          <p:spPr bwMode="auto">
            <a:xfrm>
              <a:off x="3069013" y="5668220"/>
              <a:ext cx="2776" cy="2776"/>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07" name="Freeform 3372">
              <a:extLst>
                <a:ext uri="{FF2B5EF4-FFF2-40B4-BE49-F238E27FC236}">
                  <a16:creationId xmlns:a16="http://schemas.microsoft.com/office/drawing/2014/main" id="{4407EC8B-5204-784F-B6F9-5D80668E48DE}"/>
                </a:ext>
              </a:extLst>
            </p:cNvPr>
            <p:cNvSpPr>
              <a:spLocks noChangeAspect="1"/>
            </p:cNvSpPr>
            <p:nvPr/>
          </p:nvSpPr>
          <p:spPr bwMode="auto">
            <a:xfrm>
              <a:off x="3070400" y="5569687"/>
              <a:ext cx="4164" cy="4164"/>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08" name="Freeform 3373">
              <a:extLst>
                <a:ext uri="{FF2B5EF4-FFF2-40B4-BE49-F238E27FC236}">
                  <a16:creationId xmlns:a16="http://schemas.microsoft.com/office/drawing/2014/main" id="{EF0C69E9-C88B-384F-B773-EDC9AECF6C13}"/>
                </a:ext>
              </a:extLst>
            </p:cNvPr>
            <p:cNvSpPr>
              <a:spLocks noChangeAspect="1"/>
            </p:cNvSpPr>
            <p:nvPr/>
          </p:nvSpPr>
          <p:spPr bwMode="auto">
            <a:xfrm>
              <a:off x="3050972" y="5627976"/>
              <a:ext cx="2776" cy="2776"/>
            </a:xfrm>
            <a:custGeom>
              <a:avLst/>
              <a:gdLst>
                <a:gd name="T0" fmla="*/ 1 w 2"/>
                <a:gd name="T1" fmla="*/ 2 h 2"/>
                <a:gd name="T2" fmla="*/ 0 w 2"/>
                <a:gd name="T3" fmla="*/ 2 h 2"/>
                <a:gd name="T4" fmla="*/ 0 w 2"/>
                <a:gd name="T5" fmla="*/ 1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2" y="0"/>
                    <a:pt x="2" y="0"/>
                  </a:cubicBezTo>
                  <a:cubicBezTo>
                    <a:pt x="2" y="1"/>
                    <a:pt x="2"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09" name="Freeform 3374">
              <a:extLst>
                <a:ext uri="{FF2B5EF4-FFF2-40B4-BE49-F238E27FC236}">
                  <a16:creationId xmlns:a16="http://schemas.microsoft.com/office/drawing/2014/main" id="{3F12F2F5-C79B-6148-970E-4837AA12273B}"/>
                </a:ext>
              </a:extLst>
            </p:cNvPr>
            <p:cNvSpPr>
              <a:spLocks noChangeAspect="1"/>
            </p:cNvSpPr>
            <p:nvPr/>
          </p:nvSpPr>
          <p:spPr bwMode="auto">
            <a:xfrm>
              <a:off x="3057910" y="5643240"/>
              <a:ext cx="4164" cy="2776"/>
            </a:xfrm>
            <a:custGeom>
              <a:avLst/>
              <a:gdLst>
                <a:gd name="T0" fmla="*/ 2 w 3"/>
                <a:gd name="T1" fmla="*/ 2 h 2"/>
                <a:gd name="T2" fmla="*/ 0 w 3"/>
                <a:gd name="T3" fmla="*/ 1 h 2"/>
                <a:gd name="T4" fmla="*/ 1 w 3"/>
                <a:gd name="T5" fmla="*/ 0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1"/>
                  </a:cubicBezTo>
                  <a:cubicBezTo>
                    <a:pt x="0" y="1"/>
                    <a:pt x="1" y="0"/>
                    <a:pt x="1" y="0"/>
                  </a:cubicBezTo>
                  <a:cubicBezTo>
                    <a:pt x="2" y="0"/>
                    <a:pt x="3" y="0"/>
                    <a:pt x="3" y="1"/>
                  </a:cubicBezTo>
                  <a:cubicBezTo>
                    <a:pt x="3"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10" name="Freeform 3375">
              <a:extLst>
                <a:ext uri="{FF2B5EF4-FFF2-40B4-BE49-F238E27FC236}">
                  <a16:creationId xmlns:a16="http://schemas.microsoft.com/office/drawing/2014/main" id="{84567A83-7ACC-8740-BD05-12C9BC79AF70}"/>
                </a:ext>
              </a:extLst>
            </p:cNvPr>
            <p:cNvSpPr>
              <a:spLocks noChangeAspect="1"/>
            </p:cNvSpPr>
            <p:nvPr/>
          </p:nvSpPr>
          <p:spPr bwMode="auto">
            <a:xfrm>
              <a:off x="3053746" y="5648791"/>
              <a:ext cx="5551" cy="4164"/>
            </a:xfrm>
            <a:custGeom>
              <a:avLst/>
              <a:gdLst>
                <a:gd name="T0" fmla="*/ 1 w 3"/>
                <a:gd name="T1" fmla="*/ 3 h 2"/>
                <a:gd name="T2" fmla="*/ 0 w 3"/>
                <a:gd name="T3" fmla="*/ 3 h 2"/>
                <a:gd name="T4" fmla="*/ 1 w 3"/>
                <a:gd name="T5" fmla="*/ 2 h 2"/>
                <a:gd name="T6" fmla="*/ 3 w 3"/>
                <a:gd name="T7" fmla="*/ 0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1"/>
                    <a:pt x="1" y="1"/>
                  </a:cubicBezTo>
                  <a:cubicBezTo>
                    <a:pt x="1" y="0"/>
                    <a:pt x="2" y="0"/>
                    <a:pt x="2" y="0"/>
                  </a:cubicBezTo>
                  <a:cubicBezTo>
                    <a:pt x="3"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11" name="Freeform 3376">
              <a:extLst>
                <a:ext uri="{FF2B5EF4-FFF2-40B4-BE49-F238E27FC236}">
                  <a16:creationId xmlns:a16="http://schemas.microsoft.com/office/drawing/2014/main" id="{6F4D91FF-FF89-7747-BF4D-A463E58373A5}"/>
                </a:ext>
              </a:extLst>
            </p:cNvPr>
            <p:cNvSpPr>
              <a:spLocks noChangeAspect="1"/>
            </p:cNvSpPr>
            <p:nvPr/>
          </p:nvSpPr>
          <p:spPr bwMode="auto">
            <a:xfrm>
              <a:off x="3067625" y="5634913"/>
              <a:ext cx="2776" cy="4164"/>
            </a:xfrm>
            <a:custGeom>
              <a:avLst/>
              <a:gdLst>
                <a:gd name="T0" fmla="*/ 1 w 2"/>
                <a:gd name="T1" fmla="*/ 2 h 3"/>
                <a:gd name="T2" fmla="*/ 1 w 2"/>
                <a:gd name="T3" fmla="*/ 3 h 3"/>
                <a:gd name="T4" fmla="*/ 0 w 2"/>
                <a:gd name="T5" fmla="*/ 2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12" name="Oval 3377">
              <a:extLst>
                <a:ext uri="{FF2B5EF4-FFF2-40B4-BE49-F238E27FC236}">
                  <a16:creationId xmlns:a16="http://schemas.microsoft.com/office/drawing/2014/main" id="{E0FA8744-B0E7-DF4A-BF2A-8DAD1C7F250A}"/>
                </a:ext>
              </a:extLst>
            </p:cNvPr>
            <p:cNvSpPr>
              <a:spLocks noChangeAspect="1" noChangeArrowheads="1"/>
            </p:cNvSpPr>
            <p:nvPr/>
          </p:nvSpPr>
          <p:spPr bwMode="auto">
            <a:xfrm>
              <a:off x="3066236" y="5639075"/>
              <a:ext cx="1388" cy="5551"/>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913" name="Freeform 3378">
              <a:extLst>
                <a:ext uri="{FF2B5EF4-FFF2-40B4-BE49-F238E27FC236}">
                  <a16:creationId xmlns:a16="http://schemas.microsoft.com/office/drawing/2014/main" id="{6845CA77-1C67-E24B-ADD6-E96A85D33869}"/>
                </a:ext>
              </a:extLst>
            </p:cNvPr>
            <p:cNvSpPr>
              <a:spLocks noChangeAspect="1"/>
            </p:cNvSpPr>
            <p:nvPr/>
          </p:nvSpPr>
          <p:spPr bwMode="auto">
            <a:xfrm>
              <a:off x="3066237" y="5615482"/>
              <a:ext cx="2776" cy="5551"/>
            </a:xfrm>
            <a:custGeom>
              <a:avLst/>
              <a:gdLst>
                <a:gd name="T0" fmla="*/ 2 w 2"/>
                <a:gd name="T1" fmla="*/ 3 h 3"/>
                <a:gd name="T2" fmla="*/ 2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2" y="3"/>
                  </a:cubicBezTo>
                  <a:cubicBezTo>
                    <a:pt x="1" y="3"/>
                    <a:pt x="1" y="3"/>
                    <a:pt x="0" y="2"/>
                  </a:cubicBezTo>
                  <a:cubicBezTo>
                    <a:pt x="0" y="2"/>
                    <a:pt x="0" y="1"/>
                    <a:pt x="1" y="1"/>
                  </a:cubicBezTo>
                  <a:cubicBezTo>
                    <a:pt x="1"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14" name="Freeform 3379">
              <a:extLst>
                <a:ext uri="{FF2B5EF4-FFF2-40B4-BE49-F238E27FC236}">
                  <a16:creationId xmlns:a16="http://schemas.microsoft.com/office/drawing/2014/main" id="{8619C979-AE9D-F342-9E17-CF9FDC82DB5F}"/>
                </a:ext>
              </a:extLst>
            </p:cNvPr>
            <p:cNvSpPr>
              <a:spLocks noChangeAspect="1"/>
            </p:cNvSpPr>
            <p:nvPr/>
          </p:nvSpPr>
          <p:spPr bwMode="auto">
            <a:xfrm>
              <a:off x="3063460" y="5657118"/>
              <a:ext cx="4164" cy="4164"/>
            </a:xfrm>
            <a:custGeom>
              <a:avLst/>
              <a:gdLst>
                <a:gd name="T0" fmla="*/ 2 w 2"/>
                <a:gd name="T1" fmla="*/ 0 h 2"/>
                <a:gd name="T2" fmla="*/ 3 w 2"/>
                <a:gd name="T3" fmla="*/ 2 h 2"/>
                <a:gd name="T4" fmla="*/ 2 w 2"/>
                <a:gd name="T5" fmla="*/ 2 h 2"/>
                <a:gd name="T6" fmla="*/ 0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1"/>
                  </a:cubicBezTo>
                  <a:cubicBezTo>
                    <a:pt x="2" y="2"/>
                    <a:pt x="1" y="2"/>
                    <a:pt x="1" y="1"/>
                  </a:cubicBezTo>
                  <a:cubicBezTo>
                    <a:pt x="0" y="1"/>
                    <a:pt x="0" y="1"/>
                    <a:pt x="0" y="0"/>
                  </a:cubicBezTo>
                  <a:cubicBezTo>
                    <a:pt x="0" y="0"/>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15" name="Freeform 3380">
              <a:extLst>
                <a:ext uri="{FF2B5EF4-FFF2-40B4-BE49-F238E27FC236}">
                  <a16:creationId xmlns:a16="http://schemas.microsoft.com/office/drawing/2014/main" id="{E31A0DE3-39AD-A04A-A86A-81A4DA9A16DD}"/>
                </a:ext>
              </a:extLst>
            </p:cNvPr>
            <p:cNvSpPr>
              <a:spLocks noChangeAspect="1"/>
            </p:cNvSpPr>
            <p:nvPr/>
          </p:nvSpPr>
          <p:spPr bwMode="auto">
            <a:xfrm>
              <a:off x="3062073" y="5652955"/>
              <a:ext cx="5551" cy="2776"/>
            </a:xfrm>
            <a:custGeom>
              <a:avLst/>
              <a:gdLst>
                <a:gd name="T0" fmla="*/ 3 w 3"/>
                <a:gd name="T1" fmla="*/ 0 h 2"/>
                <a:gd name="T2" fmla="*/ 3 w 3"/>
                <a:gd name="T3" fmla="*/ 1 h 2"/>
                <a:gd name="T4" fmla="*/ 1 w 3"/>
                <a:gd name="T5" fmla="*/ 1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1"/>
                  </a:cubicBezTo>
                  <a:cubicBezTo>
                    <a:pt x="1" y="1"/>
                    <a:pt x="0" y="1"/>
                    <a:pt x="0" y="0"/>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16" name="Freeform 3381">
              <a:extLst>
                <a:ext uri="{FF2B5EF4-FFF2-40B4-BE49-F238E27FC236}">
                  <a16:creationId xmlns:a16="http://schemas.microsoft.com/office/drawing/2014/main" id="{9453B4FE-AF1C-D24B-8BE0-DC1457375DD9}"/>
                </a:ext>
              </a:extLst>
            </p:cNvPr>
            <p:cNvSpPr>
              <a:spLocks noChangeAspect="1"/>
            </p:cNvSpPr>
            <p:nvPr/>
          </p:nvSpPr>
          <p:spPr bwMode="auto">
            <a:xfrm>
              <a:off x="3062073" y="5647404"/>
              <a:ext cx="5551" cy="4164"/>
            </a:xfrm>
            <a:custGeom>
              <a:avLst/>
              <a:gdLst>
                <a:gd name="T0" fmla="*/ 3 w 3"/>
                <a:gd name="T1" fmla="*/ 0 h 2"/>
                <a:gd name="T2" fmla="*/ 4 w 3"/>
                <a:gd name="T3" fmla="*/ 2 h 2"/>
                <a:gd name="T4" fmla="*/ 3 w 3"/>
                <a:gd name="T5" fmla="*/ 3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1"/>
                    <a:pt x="0" y="1"/>
                    <a:pt x="0" y="0"/>
                  </a:cubicBezTo>
                  <a:cubicBezTo>
                    <a:pt x="1" y="0"/>
                    <a:pt x="2"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17" name="Oval 3382">
              <a:extLst>
                <a:ext uri="{FF2B5EF4-FFF2-40B4-BE49-F238E27FC236}">
                  <a16:creationId xmlns:a16="http://schemas.microsoft.com/office/drawing/2014/main" id="{F9A69C1C-F1A1-3746-BBA6-7C3844F82AB0}"/>
                </a:ext>
              </a:extLst>
            </p:cNvPr>
            <p:cNvSpPr>
              <a:spLocks noChangeAspect="1" noChangeArrowheads="1"/>
            </p:cNvSpPr>
            <p:nvPr/>
          </p:nvSpPr>
          <p:spPr bwMode="auto">
            <a:xfrm>
              <a:off x="3038481" y="5639077"/>
              <a:ext cx="2776" cy="4164"/>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918" name="Freeform 3383">
              <a:extLst>
                <a:ext uri="{FF2B5EF4-FFF2-40B4-BE49-F238E27FC236}">
                  <a16:creationId xmlns:a16="http://schemas.microsoft.com/office/drawing/2014/main" id="{B8DCB19C-17C7-8A41-A9A1-B2A232DBEFD9}"/>
                </a:ext>
              </a:extLst>
            </p:cNvPr>
            <p:cNvSpPr>
              <a:spLocks noChangeAspect="1"/>
            </p:cNvSpPr>
            <p:nvPr/>
          </p:nvSpPr>
          <p:spPr bwMode="auto">
            <a:xfrm>
              <a:off x="3038481" y="5605768"/>
              <a:ext cx="5551" cy="5551"/>
            </a:xfrm>
            <a:custGeom>
              <a:avLst/>
              <a:gdLst>
                <a:gd name="T0" fmla="*/ 3 w 3"/>
                <a:gd name="T1" fmla="*/ 3 h 3"/>
                <a:gd name="T2" fmla="*/ 0 w 3"/>
                <a:gd name="T3" fmla="*/ 3 h 3"/>
                <a:gd name="T4" fmla="*/ 1 w 3"/>
                <a:gd name="T5" fmla="*/ 1 h 3"/>
                <a:gd name="T6" fmla="*/ 3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2"/>
                  </a:cubicBezTo>
                  <a:cubicBezTo>
                    <a:pt x="0" y="2"/>
                    <a:pt x="1" y="1"/>
                    <a:pt x="1" y="1"/>
                  </a:cubicBezTo>
                  <a:cubicBezTo>
                    <a:pt x="1" y="1"/>
                    <a:pt x="2" y="0"/>
                    <a:pt x="2" y="1"/>
                  </a:cubicBezTo>
                  <a:cubicBezTo>
                    <a:pt x="3" y="2"/>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19" name="Freeform 3384">
              <a:extLst>
                <a:ext uri="{FF2B5EF4-FFF2-40B4-BE49-F238E27FC236}">
                  <a16:creationId xmlns:a16="http://schemas.microsoft.com/office/drawing/2014/main" id="{7EA9ACD9-C52B-1141-BBA0-0C28265A3150}"/>
                </a:ext>
              </a:extLst>
            </p:cNvPr>
            <p:cNvSpPr>
              <a:spLocks noChangeAspect="1"/>
            </p:cNvSpPr>
            <p:nvPr/>
          </p:nvSpPr>
          <p:spPr bwMode="auto">
            <a:xfrm>
              <a:off x="3080115" y="5723731"/>
              <a:ext cx="5551" cy="5551"/>
            </a:xfrm>
            <a:custGeom>
              <a:avLst/>
              <a:gdLst>
                <a:gd name="T0" fmla="*/ 4 w 3"/>
                <a:gd name="T1" fmla="*/ 3 h 3"/>
                <a:gd name="T2" fmla="*/ 1 w 3"/>
                <a:gd name="T3" fmla="*/ 4 h 3"/>
                <a:gd name="T4" fmla="*/ 0 w 3"/>
                <a:gd name="T5" fmla="*/ 3 h 3"/>
                <a:gd name="T6" fmla="*/ 1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2"/>
                  </a:cubicBezTo>
                  <a:cubicBezTo>
                    <a:pt x="0" y="1"/>
                    <a:pt x="0" y="0"/>
                    <a:pt x="1" y="0"/>
                  </a:cubicBezTo>
                  <a:cubicBezTo>
                    <a:pt x="3" y="0"/>
                    <a:pt x="3" y="1"/>
                    <a:pt x="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20" name="Freeform 3385">
              <a:extLst>
                <a:ext uri="{FF2B5EF4-FFF2-40B4-BE49-F238E27FC236}">
                  <a16:creationId xmlns:a16="http://schemas.microsoft.com/office/drawing/2014/main" id="{78AEE33B-DC7D-B44B-9E29-7F7C17C537A3}"/>
                </a:ext>
              </a:extLst>
            </p:cNvPr>
            <p:cNvSpPr>
              <a:spLocks noChangeAspect="1"/>
            </p:cNvSpPr>
            <p:nvPr/>
          </p:nvSpPr>
          <p:spPr bwMode="auto">
            <a:xfrm>
              <a:off x="3046807" y="5752877"/>
              <a:ext cx="4164" cy="2776"/>
            </a:xfrm>
            <a:custGeom>
              <a:avLst/>
              <a:gdLst>
                <a:gd name="T0" fmla="*/ 3 w 2"/>
                <a:gd name="T1" fmla="*/ 1 h 2"/>
                <a:gd name="T2" fmla="*/ 2 w 2"/>
                <a:gd name="T3" fmla="*/ 2 h 2"/>
                <a:gd name="T4" fmla="*/ 0 w 2"/>
                <a:gd name="T5" fmla="*/ 2 h 2"/>
                <a:gd name="T6" fmla="*/ 0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0" y="2"/>
                    <a:pt x="0" y="2"/>
                  </a:cubicBezTo>
                  <a:cubicBezTo>
                    <a:pt x="0" y="1"/>
                    <a:pt x="0" y="0"/>
                    <a:pt x="0" y="0"/>
                  </a:cubicBezTo>
                  <a:cubicBezTo>
                    <a:pt x="1" y="0"/>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21" name="Freeform 3386">
              <a:extLst>
                <a:ext uri="{FF2B5EF4-FFF2-40B4-BE49-F238E27FC236}">
                  <a16:creationId xmlns:a16="http://schemas.microsoft.com/office/drawing/2014/main" id="{196730ED-394B-7544-B5BF-5F029B761723}"/>
                </a:ext>
              </a:extLst>
            </p:cNvPr>
            <p:cNvSpPr>
              <a:spLocks noChangeAspect="1"/>
            </p:cNvSpPr>
            <p:nvPr/>
          </p:nvSpPr>
          <p:spPr bwMode="auto">
            <a:xfrm>
              <a:off x="3045420" y="5758428"/>
              <a:ext cx="4164" cy="4164"/>
            </a:xfrm>
            <a:custGeom>
              <a:avLst/>
              <a:gdLst>
                <a:gd name="T0" fmla="*/ 2 w 2"/>
                <a:gd name="T1" fmla="*/ 2 h 3"/>
                <a:gd name="T2" fmla="*/ 2 w 2"/>
                <a:gd name="T3" fmla="*/ 3 h 3"/>
                <a:gd name="T4" fmla="*/ 0 w 2"/>
                <a:gd name="T5" fmla="*/ 2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1"/>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22" name="Freeform 3387">
              <a:extLst>
                <a:ext uri="{FF2B5EF4-FFF2-40B4-BE49-F238E27FC236}">
                  <a16:creationId xmlns:a16="http://schemas.microsoft.com/office/drawing/2014/main" id="{0AB7F14F-BC0B-0943-BE85-872E2539F54C}"/>
                </a:ext>
              </a:extLst>
            </p:cNvPr>
            <p:cNvSpPr>
              <a:spLocks noChangeAspect="1"/>
            </p:cNvSpPr>
            <p:nvPr/>
          </p:nvSpPr>
          <p:spPr bwMode="auto">
            <a:xfrm>
              <a:off x="3050972" y="5750101"/>
              <a:ext cx="2776" cy="4164"/>
            </a:xfrm>
            <a:custGeom>
              <a:avLst/>
              <a:gdLst>
                <a:gd name="T0" fmla="*/ 2 w 2"/>
                <a:gd name="T1" fmla="*/ 2 h 3"/>
                <a:gd name="T2" fmla="*/ 1 w 2"/>
                <a:gd name="T3" fmla="*/ 3 h 3"/>
                <a:gd name="T4" fmla="*/ 0 w 2"/>
                <a:gd name="T5" fmla="*/ 2 h 3"/>
                <a:gd name="T6" fmla="*/ 1 w 2"/>
                <a:gd name="T7" fmla="*/ 1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23" name="Freeform 3388">
              <a:extLst>
                <a:ext uri="{FF2B5EF4-FFF2-40B4-BE49-F238E27FC236}">
                  <a16:creationId xmlns:a16="http://schemas.microsoft.com/office/drawing/2014/main" id="{7DE3D7A7-B64D-9B4B-B908-3C0CFFB9A3BA}"/>
                </a:ext>
              </a:extLst>
            </p:cNvPr>
            <p:cNvSpPr>
              <a:spLocks noChangeAspect="1"/>
            </p:cNvSpPr>
            <p:nvPr/>
          </p:nvSpPr>
          <p:spPr bwMode="auto">
            <a:xfrm>
              <a:off x="3052360" y="5744548"/>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24" name="Freeform 3389">
              <a:extLst>
                <a:ext uri="{FF2B5EF4-FFF2-40B4-BE49-F238E27FC236}">
                  <a16:creationId xmlns:a16="http://schemas.microsoft.com/office/drawing/2014/main" id="{438B8912-CF21-8542-BC5F-FC74F2B1C080}"/>
                </a:ext>
              </a:extLst>
            </p:cNvPr>
            <p:cNvSpPr>
              <a:spLocks noChangeAspect="1"/>
            </p:cNvSpPr>
            <p:nvPr/>
          </p:nvSpPr>
          <p:spPr bwMode="auto">
            <a:xfrm>
              <a:off x="3053746" y="5755650"/>
              <a:ext cx="4164" cy="5551"/>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25" name="Oval 3390">
              <a:extLst>
                <a:ext uri="{FF2B5EF4-FFF2-40B4-BE49-F238E27FC236}">
                  <a16:creationId xmlns:a16="http://schemas.microsoft.com/office/drawing/2014/main" id="{ED5F8958-A2B5-6F49-9E68-78748398AC5B}"/>
                </a:ext>
              </a:extLst>
            </p:cNvPr>
            <p:cNvSpPr>
              <a:spLocks noChangeAspect="1" noChangeArrowheads="1"/>
            </p:cNvSpPr>
            <p:nvPr/>
          </p:nvSpPr>
          <p:spPr bwMode="auto">
            <a:xfrm>
              <a:off x="3052359" y="5730670"/>
              <a:ext cx="1388" cy="5551"/>
            </a:xfrm>
            <a:prstGeom prst="ellipse">
              <a:avLst/>
            </a:prstGeom>
            <a:grpFill/>
            <a:ln w="6350" cap="rnd">
              <a:solidFill>
                <a:schemeClr val="bg1"/>
              </a:solidFill>
              <a:round/>
              <a:headEnd/>
              <a:tailEnd/>
            </a:ln>
          </p:spPr>
          <p:txBody>
            <a:bodyPr/>
            <a:lstStyle/>
            <a:p>
              <a:pPr algn="ctr"/>
              <a:endParaRPr lang="en-US" b="1">
                <a:solidFill>
                  <a:srgbClr val="53565A"/>
                </a:solidFill>
              </a:endParaRPr>
            </a:p>
          </p:txBody>
        </p:sp>
        <p:sp>
          <p:nvSpPr>
            <p:cNvPr id="926" name="Freeform 3391">
              <a:extLst>
                <a:ext uri="{FF2B5EF4-FFF2-40B4-BE49-F238E27FC236}">
                  <a16:creationId xmlns:a16="http://schemas.microsoft.com/office/drawing/2014/main" id="{37FC4C7B-2AFC-464A-A1FB-D52AB7F68609}"/>
                </a:ext>
              </a:extLst>
            </p:cNvPr>
            <p:cNvSpPr>
              <a:spLocks noChangeAspect="1"/>
            </p:cNvSpPr>
            <p:nvPr/>
          </p:nvSpPr>
          <p:spPr bwMode="auto">
            <a:xfrm>
              <a:off x="3046808" y="5718181"/>
              <a:ext cx="5551" cy="2776"/>
            </a:xfrm>
            <a:custGeom>
              <a:avLst/>
              <a:gdLst>
                <a:gd name="T0" fmla="*/ 1 w 3"/>
                <a:gd name="T1" fmla="*/ 1 h 2"/>
                <a:gd name="T2" fmla="*/ 0 w 3"/>
                <a:gd name="T3" fmla="*/ 1 h 2"/>
                <a:gd name="T4" fmla="*/ 1 w 3"/>
                <a:gd name="T5" fmla="*/ 0 h 2"/>
                <a:gd name="T6" fmla="*/ 4 w 3"/>
                <a:gd name="T7" fmla="*/ 0 h 2"/>
                <a:gd name="T8" fmla="*/ 1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2" y="0"/>
                    <a:pt x="3" y="0"/>
                    <a:pt x="3" y="0"/>
                  </a:cubicBezTo>
                  <a:cubicBezTo>
                    <a:pt x="3" y="1"/>
                    <a:pt x="2"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27" name="Freeform 3392">
              <a:extLst>
                <a:ext uri="{FF2B5EF4-FFF2-40B4-BE49-F238E27FC236}">
                  <a16:creationId xmlns:a16="http://schemas.microsoft.com/office/drawing/2014/main" id="{48687B18-83FB-C34B-B165-63EBFB09FAE3}"/>
                </a:ext>
              </a:extLst>
            </p:cNvPr>
            <p:cNvSpPr>
              <a:spLocks noChangeAspect="1"/>
            </p:cNvSpPr>
            <p:nvPr/>
          </p:nvSpPr>
          <p:spPr bwMode="auto">
            <a:xfrm>
              <a:off x="3059298" y="5698750"/>
              <a:ext cx="2776" cy="5551"/>
            </a:xfrm>
            <a:custGeom>
              <a:avLst/>
              <a:gdLst>
                <a:gd name="T0" fmla="*/ 1 w 2"/>
                <a:gd name="T1" fmla="*/ 4 h 3"/>
                <a:gd name="T2" fmla="*/ 0 w 2"/>
                <a:gd name="T3" fmla="*/ 4 h 3"/>
                <a:gd name="T4" fmla="*/ 0 w 2"/>
                <a:gd name="T5" fmla="*/ 1 h 3"/>
                <a:gd name="T6" fmla="*/ 2 w 2"/>
                <a:gd name="T7" fmla="*/ 1 h 3"/>
                <a:gd name="T8" fmla="*/ 1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2"/>
                    <a:pt x="0" y="2"/>
                    <a:pt x="0" y="1"/>
                  </a:cubicBezTo>
                  <a:cubicBezTo>
                    <a:pt x="1" y="1"/>
                    <a:pt x="1" y="0"/>
                    <a:pt x="2" y="1"/>
                  </a:cubicBezTo>
                  <a:cubicBezTo>
                    <a:pt x="2" y="1"/>
                    <a:pt x="2"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28" name="Freeform 3393">
              <a:extLst>
                <a:ext uri="{FF2B5EF4-FFF2-40B4-BE49-F238E27FC236}">
                  <a16:creationId xmlns:a16="http://schemas.microsoft.com/office/drawing/2014/main" id="{DA81B896-0E4D-E14C-BBF9-548D210FF275}"/>
                </a:ext>
              </a:extLst>
            </p:cNvPr>
            <p:cNvSpPr>
              <a:spLocks noChangeAspect="1"/>
            </p:cNvSpPr>
            <p:nvPr/>
          </p:nvSpPr>
          <p:spPr bwMode="auto">
            <a:xfrm>
              <a:off x="3055135" y="5786184"/>
              <a:ext cx="5551" cy="2776"/>
            </a:xfrm>
            <a:custGeom>
              <a:avLst/>
              <a:gdLst>
                <a:gd name="T0" fmla="*/ 3 w 3"/>
                <a:gd name="T1" fmla="*/ 1 h 2"/>
                <a:gd name="T2" fmla="*/ 3 w 3"/>
                <a:gd name="T3" fmla="*/ 2 h 2"/>
                <a:gd name="T4" fmla="*/ 1 w 3"/>
                <a:gd name="T5" fmla="*/ 2 h 2"/>
                <a:gd name="T6" fmla="*/ 0 w 3"/>
                <a:gd name="T7" fmla="*/ 0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0" y="1"/>
                    <a:pt x="0" y="1"/>
                    <a:pt x="0" y="0"/>
                  </a:cubicBezTo>
                  <a:cubicBezTo>
                    <a:pt x="1" y="0"/>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29" name="Freeform 3394">
              <a:extLst>
                <a:ext uri="{FF2B5EF4-FFF2-40B4-BE49-F238E27FC236}">
                  <a16:creationId xmlns:a16="http://schemas.microsoft.com/office/drawing/2014/main" id="{AFDE2EC2-6C12-F544-AC63-E2ABB871CD3D}"/>
                </a:ext>
              </a:extLst>
            </p:cNvPr>
            <p:cNvSpPr>
              <a:spLocks noChangeAspect="1"/>
            </p:cNvSpPr>
            <p:nvPr/>
          </p:nvSpPr>
          <p:spPr bwMode="auto">
            <a:xfrm>
              <a:off x="3082891" y="5822265"/>
              <a:ext cx="2776" cy="5551"/>
            </a:xfrm>
            <a:custGeom>
              <a:avLst/>
              <a:gdLst>
                <a:gd name="T0" fmla="*/ 2 w 2"/>
                <a:gd name="T1" fmla="*/ 1 h 3"/>
                <a:gd name="T2" fmla="*/ 1 w 2"/>
                <a:gd name="T3" fmla="*/ 4 h 3"/>
                <a:gd name="T4" fmla="*/ 0 w 2"/>
                <a:gd name="T5" fmla="*/ 3 h 3"/>
                <a:gd name="T6" fmla="*/ 0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3"/>
                  </a:cubicBezTo>
                  <a:cubicBezTo>
                    <a:pt x="1" y="3"/>
                    <a:pt x="0" y="2"/>
                    <a:pt x="0" y="2"/>
                  </a:cubicBezTo>
                  <a:cubicBezTo>
                    <a:pt x="0" y="1"/>
                    <a:pt x="0" y="0"/>
                    <a:pt x="0" y="0"/>
                  </a:cubicBezTo>
                  <a:cubicBezTo>
                    <a:pt x="1" y="0"/>
                    <a:pt x="1"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30" name="Freeform 3395">
              <a:extLst>
                <a:ext uri="{FF2B5EF4-FFF2-40B4-BE49-F238E27FC236}">
                  <a16:creationId xmlns:a16="http://schemas.microsoft.com/office/drawing/2014/main" id="{5E525EB3-75D0-C046-8826-DE723CF4C140}"/>
                </a:ext>
              </a:extLst>
            </p:cNvPr>
            <p:cNvSpPr>
              <a:spLocks noChangeAspect="1"/>
            </p:cNvSpPr>
            <p:nvPr/>
          </p:nvSpPr>
          <p:spPr bwMode="auto">
            <a:xfrm>
              <a:off x="3067625" y="5795897"/>
              <a:ext cx="2776" cy="5551"/>
            </a:xfrm>
            <a:custGeom>
              <a:avLst/>
              <a:gdLst>
                <a:gd name="T0" fmla="*/ 2 w 2"/>
                <a:gd name="T1" fmla="*/ 3 h 3"/>
                <a:gd name="T2" fmla="*/ 1 w 2"/>
                <a:gd name="T3" fmla="*/ 3 h 3"/>
                <a:gd name="T4" fmla="*/ 1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1" y="1"/>
                  </a:cubicBezTo>
                  <a:cubicBezTo>
                    <a:pt x="1" y="1"/>
                    <a:pt x="1" y="0"/>
                    <a:pt x="2"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31" name="Freeform 3396">
              <a:extLst>
                <a:ext uri="{FF2B5EF4-FFF2-40B4-BE49-F238E27FC236}">
                  <a16:creationId xmlns:a16="http://schemas.microsoft.com/office/drawing/2014/main" id="{CE0A3347-FD8B-CE49-A022-436B29D55D37}"/>
                </a:ext>
              </a:extLst>
            </p:cNvPr>
            <p:cNvSpPr>
              <a:spLocks noChangeAspect="1"/>
            </p:cNvSpPr>
            <p:nvPr/>
          </p:nvSpPr>
          <p:spPr bwMode="auto">
            <a:xfrm>
              <a:off x="3074564" y="5850022"/>
              <a:ext cx="4164" cy="2776"/>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32" name="Freeform 3397">
              <a:extLst>
                <a:ext uri="{FF2B5EF4-FFF2-40B4-BE49-F238E27FC236}">
                  <a16:creationId xmlns:a16="http://schemas.microsoft.com/office/drawing/2014/main" id="{BB01C58E-A93F-804C-86D1-621FC64F57E1}"/>
                </a:ext>
              </a:extLst>
            </p:cNvPr>
            <p:cNvSpPr>
              <a:spLocks noChangeAspect="1"/>
            </p:cNvSpPr>
            <p:nvPr/>
          </p:nvSpPr>
          <p:spPr bwMode="auto">
            <a:xfrm>
              <a:off x="3238325" y="5883221"/>
              <a:ext cx="5551" cy="5551"/>
            </a:xfrm>
            <a:custGeom>
              <a:avLst/>
              <a:gdLst>
                <a:gd name="T0" fmla="*/ 3 w 3"/>
                <a:gd name="T1" fmla="*/ 3 h 3"/>
                <a:gd name="T2" fmla="*/ 1 w 3"/>
                <a:gd name="T3" fmla="*/ 3 h 3"/>
                <a:gd name="T4" fmla="*/ 1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1"/>
                    <a:pt x="2" y="0"/>
                    <a:pt x="2" y="0"/>
                  </a:cubicBezTo>
                  <a:cubicBezTo>
                    <a:pt x="3"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33" name="Freeform 3398">
              <a:extLst>
                <a:ext uri="{FF2B5EF4-FFF2-40B4-BE49-F238E27FC236}">
                  <a16:creationId xmlns:a16="http://schemas.microsoft.com/office/drawing/2014/main" id="{2F60A2D1-949D-8C4C-AC31-283319907723}"/>
                </a:ext>
              </a:extLst>
            </p:cNvPr>
            <p:cNvSpPr>
              <a:spLocks noChangeAspect="1"/>
            </p:cNvSpPr>
            <p:nvPr/>
          </p:nvSpPr>
          <p:spPr bwMode="auto">
            <a:xfrm>
              <a:off x="3228610" y="5905428"/>
              <a:ext cx="5551" cy="2776"/>
            </a:xfrm>
            <a:custGeom>
              <a:avLst/>
              <a:gdLst>
                <a:gd name="T0" fmla="*/ 1 w 3"/>
                <a:gd name="T1" fmla="*/ 2 h 2"/>
                <a:gd name="T2" fmla="*/ 0 w 3"/>
                <a:gd name="T3" fmla="*/ 2 h 2"/>
                <a:gd name="T4" fmla="*/ 1 w 3"/>
                <a:gd name="T5" fmla="*/ 0 h 2"/>
                <a:gd name="T6" fmla="*/ 3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0"/>
                    <a:pt x="1" y="0"/>
                  </a:cubicBezTo>
                  <a:cubicBezTo>
                    <a:pt x="1" y="0"/>
                    <a:pt x="2" y="0"/>
                    <a:pt x="2" y="0"/>
                  </a:cubicBezTo>
                  <a:cubicBezTo>
                    <a:pt x="3" y="1"/>
                    <a:pt x="2"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34" name="Freeform 3399">
              <a:extLst>
                <a:ext uri="{FF2B5EF4-FFF2-40B4-BE49-F238E27FC236}">
                  <a16:creationId xmlns:a16="http://schemas.microsoft.com/office/drawing/2014/main" id="{710CDE6C-7D84-FE49-ABEB-0F71CCA83D1E}"/>
                </a:ext>
              </a:extLst>
            </p:cNvPr>
            <p:cNvSpPr>
              <a:spLocks noChangeAspect="1"/>
            </p:cNvSpPr>
            <p:nvPr/>
          </p:nvSpPr>
          <p:spPr bwMode="auto">
            <a:xfrm>
              <a:off x="5399126" y="2194564"/>
              <a:ext cx="1388" cy="2776"/>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35" name="Freeform 3400">
              <a:extLst>
                <a:ext uri="{FF2B5EF4-FFF2-40B4-BE49-F238E27FC236}">
                  <a16:creationId xmlns:a16="http://schemas.microsoft.com/office/drawing/2014/main" id="{EEC425AA-878F-8142-958E-AF6D0D7E73C4}"/>
                </a:ext>
              </a:extLst>
            </p:cNvPr>
            <p:cNvSpPr>
              <a:spLocks noChangeAspect="1"/>
            </p:cNvSpPr>
            <p:nvPr/>
          </p:nvSpPr>
          <p:spPr bwMode="auto">
            <a:xfrm>
              <a:off x="5479618" y="2186235"/>
              <a:ext cx="1388" cy="5551"/>
            </a:xfrm>
            <a:custGeom>
              <a:avLst/>
              <a:gdLst>
                <a:gd name="T0" fmla="*/ 1 w 1"/>
                <a:gd name="T1" fmla="*/ 3 h 3"/>
                <a:gd name="T2" fmla="*/ 0 w 1"/>
                <a:gd name="T3" fmla="*/ 3 h 3"/>
                <a:gd name="T4" fmla="*/ 0 w 1"/>
                <a:gd name="T5" fmla="*/ 1 h 3"/>
                <a:gd name="T6" fmla="*/ 1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36" name="Freeform 3401">
              <a:extLst>
                <a:ext uri="{FF2B5EF4-FFF2-40B4-BE49-F238E27FC236}">
                  <a16:creationId xmlns:a16="http://schemas.microsoft.com/office/drawing/2014/main" id="{1527633D-00AF-A14B-81C4-E2E706754BD0}"/>
                </a:ext>
              </a:extLst>
            </p:cNvPr>
            <p:cNvSpPr>
              <a:spLocks noChangeAspect="1"/>
            </p:cNvSpPr>
            <p:nvPr/>
          </p:nvSpPr>
          <p:spPr bwMode="auto">
            <a:xfrm>
              <a:off x="5496272" y="2179296"/>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37" name="Freeform 3402">
              <a:extLst>
                <a:ext uri="{FF2B5EF4-FFF2-40B4-BE49-F238E27FC236}">
                  <a16:creationId xmlns:a16="http://schemas.microsoft.com/office/drawing/2014/main" id="{4DB9EB9A-AFB8-2542-8C0A-D63345D68022}"/>
                </a:ext>
              </a:extLst>
            </p:cNvPr>
            <p:cNvSpPr>
              <a:spLocks noChangeAspect="1"/>
            </p:cNvSpPr>
            <p:nvPr/>
          </p:nvSpPr>
          <p:spPr bwMode="auto">
            <a:xfrm>
              <a:off x="5489333" y="2175134"/>
              <a:ext cx="2776" cy="2776"/>
            </a:xfrm>
            <a:custGeom>
              <a:avLst/>
              <a:gdLst>
                <a:gd name="T0" fmla="*/ 2 w 2"/>
                <a:gd name="T1" fmla="*/ 1 h 2"/>
                <a:gd name="T2" fmla="*/ 2 w 2"/>
                <a:gd name="T3" fmla="*/ 2 h 2"/>
                <a:gd name="T4" fmla="*/ 1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1" y="0"/>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38" name="Freeform 3403">
              <a:extLst>
                <a:ext uri="{FF2B5EF4-FFF2-40B4-BE49-F238E27FC236}">
                  <a16:creationId xmlns:a16="http://schemas.microsoft.com/office/drawing/2014/main" id="{FD609896-BC59-CF4D-A974-9824BFA659B1}"/>
                </a:ext>
              </a:extLst>
            </p:cNvPr>
            <p:cNvSpPr>
              <a:spLocks noChangeAspect="1"/>
            </p:cNvSpPr>
            <p:nvPr/>
          </p:nvSpPr>
          <p:spPr bwMode="auto">
            <a:xfrm>
              <a:off x="5496272" y="2172359"/>
              <a:ext cx="4164" cy="4164"/>
            </a:xfrm>
            <a:custGeom>
              <a:avLst/>
              <a:gdLst>
                <a:gd name="T0" fmla="*/ 2 w 3"/>
                <a:gd name="T1" fmla="*/ 2 h 2"/>
                <a:gd name="T2" fmla="*/ 2 w 3"/>
                <a:gd name="T3" fmla="*/ 3 h 2"/>
                <a:gd name="T4" fmla="*/ 1 w 3"/>
                <a:gd name="T5" fmla="*/ 3 h 2"/>
                <a:gd name="T6" fmla="*/ 1 w 3"/>
                <a:gd name="T7" fmla="*/ 0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2"/>
                  </a:cubicBezTo>
                  <a:cubicBezTo>
                    <a:pt x="1" y="1"/>
                    <a:pt x="0" y="0"/>
                    <a:pt x="1" y="0"/>
                  </a:cubicBezTo>
                  <a:cubicBezTo>
                    <a:pt x="2" y="0"/>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39" name="Freeform 3404">
              <a:extLst>
                <a:ext uri="{FF2B5EF4-FFF2-40B4-BE49-F238E27FC236}">
                  <a16:creationId xmlns:a16="http://schemas.microsoft.com/office/drawing/2014/main" id="{6B407197-3625-7F48-9530-DA8D8DB022E9}"/>
                </a:ext>
              </a:extLst>
            </p:cNvPr>
            <p:cNvSpPr>
              <a:spLocks noChangeAspect="1"/>
            </p:cNvSpPr>
            <p:nvPr/>
          </p:nvSpPr>
          <p:spPr bwMode="auto">
            <a:xfrm>
              <a:off x="5587866" y="2145988"/>
              <a:ext cx="4164" cy="5551"/>
            </a:xfrm>
            <a:custGeom>
              <a:avLst/>
              <a:gdLst>
                <a:gd name="T0" fmla="*/ 2 w 3"/>
                <a:gd name="T1" fmla="*/ 1 h 3"/>
                <a:gd name="T2" fmla="*/ 2 w 3"/>
                <a:gd name="T3" fmla="*/ 3 h 3"/>
                <a:gd name="T4" fmla="*/ 1 w 3"/>
                <a:gd name="T5" fmla="*/ 3 h 3"/>
                <a:gd name="T6" fmla="*/ 1 w 3"/>
                <a:gd name="T7" fmla="*/ 0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1"/>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40" name="Freeform 3405">
              <a:extLst>
                <a:ext uri="{FF2B5EF4-FFF2-40B4-BE49-F238E27FC236}">
                  <a16:creationId xmlns:a16="http://schemas.microsoft.com/office/drawing/2014/main" id="{96903253-CC18-4A4D-90C1-BF54FBA6CC9B}"/>
                </a:ext>
              </a:extLst>
            </p:cNvPr>
            <p:cNvSpPr>
              <a:spLocks noChangeAspect="1"/>
            </p:cNvSpPr>
            <p:nvPr/>
          </p:nvSpPr>
          <p:spPr bwMode="auto">
            <a:xfrm>
              <a:off x="5611460" y="2136276"/>
              <a:ext cx="4164" cy="2776"/>
            </a:xfrm>
            <a:custGeom>
              <a:avLst/>
              <a:gdLst>
                <a:gd name="T0" fmla="*/ 2 w 3"/>
                <a:gd name="T1" fmla="*/ 2 h 2"/>
                <a:gd name="T2" fmla="*/ 1 w 3"/>
                <a:gd name="T3" fmla="*/ 2 h 2"/>
                <a:gd name="T4" fmla="*/ 1 w 3"/>
                <a:gd name="T5" fmla="*/ 1 h 2"/>
                <a:gd name="T6" fmla="*/ 2 w 3"/>
                <a:gd name="T7" fmla="*/ 0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0" y="1"/>
                    <a:pt x="1" y="1"/>
                  </a:cubicBezTo>
                  <a:cubicBezTo>
                    <a:pt x="1" y="0"/>
                    <a:pt x="2" y="0"/>
                    <a:pt x="2" y="0"/>
                  </a:cubicBezTo>
                  <a:cubicBezTo>
                    <a:pt x="3"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41" name="Freeform 3406">
              <a:extLst>
                <a:ext uri="{FF2B5EF4-FFF2-40B4-BE49-F238E27FC236}">
                  <a16:creationId xmlns:a16="http://schemas.microsoft.com/office/drawing/2014/main" id="{4F10EDEB-07E4-B842-9FA9-BE5BE6A5E7BE}"/>
                </a:ext>
              </a:extLst>
            </p:cNvPr>
            <p:cNvSpPr>
              <a:spLocks noChangeAspect="1"/>
            </p:cNvSpPr>
            <p:nvPr/>
          </p:nvSpPr>
          <p:spPr bwMode="auto">
            <a:xfrm>
              <a:off x="5486557" y="2179296"/>
              <a:ext cx="2776" cy="5551"/>
            </a:xfrm>
            <a:custGeom>
              <a:avLst/>
              <a:gdLst>
                <a:gd name="T0" fmla="*/ 2 w 2"/>
                <a:gd name="T1" fmla="*/ 4 h 3"/>
                <a:gd name="T2" fmla="*/ 1 w 2"/>
                <a:gd name="T3" fmla="*/ 4 h 3"/>
                <a:gd name="T4" fmla="*/ 1 w 2"/>
                <a:gd name="T5" fmla="*/ 3 h 3"/>
                <a:gd name="T6" fmla="*/ 2 w 2"/>
                <a:gd name="T7" fmla="*/ 1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3"/>
                  </a:moveTo>
                  <a:cubicBezTo>
                    <a:pt x="1" y="3"/>
                    <a:pt x="1" y="3"/>
                    <a:pt x="1" y="3"/>
                  </a:cubicBezTo>
                  <a:cubicBezTo>
                    <a:pt x="0" y="3"/>
                    <a:pt x="0" y="2"/>
                    <a:pt x="1" y="2"/>
                  </a:cubicBezTo>
                  <a:cubicBezTo>
                    <a:pt x="1" y="1"/>
                    <a:pt x="1" y="0"/>
                    <a:pt x="2" y="1"/>
                  </a:cubicBezTo>
                  <a:cubicBezTo>
                    <a:pt x="2" y="1"/>
                    <a:pt x="2" y="2"/>
                    <a:pt x="2"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42" name="Freeform 3407">
              <a:extLst>
                <a:ext uri="{FF2B5EF4-FFF2-40B4-BE49-F238E27FC236}">
                  <a16:creationId xmlns:a16="http://schemas.microsoft.com/office/drawing/2014/main" id="{B4EF74B4-5EE7-3945-8B8D-B521E568997D}"/>
                </a:ext>
              </a:extLst>
            </p:cNvPr>
            <p:cNvSpPr>
              <a:spLocks noChangeAspect="1"/>
            </p:cNvSpPr>
            <p:nvPr/>
          </p:nvSpPr>
          <p:spPr bwMode="auto">
            <a:xfrm>
              <a:off x="5564275" y="2202890"/>
              <a:ext cx="5551" cy="2776"/>
            </a:xfrm>
            <a:custGeom>
              <a:avLst/>
              <a:gdLst>
                <a:gd name="T0" fmla="*/ 3 w 3"/>
                <a:gd name="T1" fmla="*/ 1 h 2"/>
                <a:gd name="T2" fmla="*/ 4 w 3"/>
                <a:gd name="T3" fmla="*/ 2 h 2"/>
                <a:gd name="T4" fmla="*/ 1 w 3"/>
                <a:gd name="T5" fmla="*/ 2 h 2"/>
                <a:gd name="T6" fmla="*/ 1 w 3"/>
                <a:gd name="T7" fmla="*/ 0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3" y="2"/>
                  </a:cubicBezTo>
                  <a:cubicBezTo>
                    <a:pt x="2" y="2"/>
                    <a:pt x="2" y="2"/>
                    <a:pt x="1" y="2"/>
                  </a:cubicBezTo>
                  <a:cubicBezTo>
                    <a:pt x="1" y="2"/>
                    <a:pt x="0" y="1"/>
                    <a:pt x="1" y="0"/>
                  </a:cubicBezTo>
                  <a:cubicBezTo>
                    <a:pt x="1" y="0"/>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43" name="Freeform 3408">
              <a:extLst>
                <a:ext uri="{FF2B5EF4-FFF2-40B4-BE49-F238E27FC236}">
                  <a16:creationId xmlns:a16="http://schemas.microsoft.com/office/drawing/2014/main" id="{0CCD0487-D06F-D146-BB50-031314A8AB39}"/>
                </a:ext>
              </a:extLst>
            </p:cNvPr>
            <p:cNvSpPr>
              <a:spLocks noChangeAspect="1"/>
            </p:cNvSpPr>
            <p:nvPr/>
          </p:nvSpPr>
          <p:spPr bwMode="auto">
            <a:xfrm>
              <a:off x="5580929" y="2191788"/>
              <a:ext cx="5551" cy="2776"/>
            </a:xfrm>
            <a:custGeom>
              <a:avLst/>
              <a:gdLst>
                <a:gd name="T0" fmla="*/ 3 w 3"/>
                <a:gd name="T1" fmla="*/ 0 h 2"/>
                <a:gd name="T2" fmla="*/ 3 w 3"/>
                <a:gd name="T3" fmla="*/ 2 h 2"/>
                <a:gd name="T4" fmla="*/ 1 w 3"/>
                <a:gd name="T5" fmla="*/ 2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2" y="2"/>
                  </a:cubicBezTo>
                  <a:cubicBezTo>
                    <a:pt x="2" y="2"/>
                    <a:pt x="1" y="2"/>
                    <a:pt x="1" y="2"/>
                  </a:cubicBezTo>
                  <a:cubicBezTo>
                    <a:pt x="1" y="1"/>
                    <a:pt x="0" y="1"/>
                    <a:pt x="0" y="0"/>
                  </a:cubicBezTo>
                  <a:cubicBezTo>
                    <a:pt x="1"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44" name="Freeform 3409">
              <a:extLst>
                <a:ext uri="{FF2B5EF4-FFF2-40B4-BE49-F238E27FC236}">
                  <a16:creationId xmlns:a16="http://schemas.microsoft.com/office/drawing/2014/main" id="{3946E88D-5F1D-8F4F-8F7A-90EE8C593137}"/>
                </a:ext>
              </a:extLst>
            </p:cNvPr>
            <p:cNvSpPr>
              <a:spLocks noChangeAspect="1"/>
            </p:cNvSpPr>
            <p:nvPr/>
          </p:nvSpPr>
          <p:spPr bwMode="auto">
            <a:xfrm>
              <a:off x="7632094" y="3203492"/>
              <a:ext cx="2776" cy="4164"/>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45" name="Freeform 3410">
              <a:extLst>
                <a:ext uri="{FF2B5EF4-FFF2-40B4-BE49-F238E27FC236}">
                  <a16:creationId xmlns:a16="http://schemas.microsoft.com/office/drawing/2014/main" id="{7743885F-4FD7-634E-882C-B649B5832E75}"/>
                </a:ext>
              </a:extLst>
            </p:cNvPr>
            <p:cNvSpPr>
              <a:spLocks noChangeAspect="1"/>
            </p:cNvSpPr>
            <p:nvPr/>
          </p:nvSpPr>
          <p:spPr bwMode="auto">
            <a:xfrm>
              <a:off x="7593235" y="3292311"/>
              <a:ext cx="1388" cy="2776"/>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46" name="Freeform 3411">
              <a:extLst>
                <a:ext uri="{FF2B5EF4-FFF2-40B4-BE49-F238E27FC236}">
                  <a16:creationId xmlns:a16="http://schemas.microsoft.com/office/drawing/2014/main" id="{E3F2FED2-8DE4-BF4D-B0BF-B2F19DC6C350}"/>
                </a:ext>
              </a:extLst>
            </p:cNvPr>
            <p:cNvSpPr>
              <a:spLocks noChangeAspect="1"/>
            </p:cNvSpPr>
            <p:nvPr/>
          </p:nvSpPr>
          <p:spPr bwMode="auto">
            <a:xfrm>
              <a:off x="7523846" y="2573432"/>
              <a:ext cx="2776" cy="4164"/>
            </a:xfrm>
            <a:custGeom>
              <a:avLst/>
              <a:gdLst>
                <a:gd name="T0" fmla="*/ 1 w 2"/>
                <a:gd name="T1" fmla="*/ 2 h 3"/>
                <a:gd name="T2" fmla="*/ 1 w 2"/>
                <a:gd name="T3" fmla="*/ 3 h 3"/>
                <a:gd name="T4" fmla="*/ 0 w 2"/>
                <a:gd name="T5" fmla="*/ 2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47" name="Freeform 3412">
              <a:extLst>
                <a:ext uri="{FF2B5EF4-FFF2-40B4-BE49-F238E27FC236}">
                  <a16:creationId xmlns:a16="http://schemas.microsoft.com/office/drawing/2014/main" id="{A1390420-3F14-6E4A-8649-364FA1F12909}"/>
                </a:ext>
              </a:extLst>
            </p:cNvPr>
            <p:cNvSpPr>
              <a:spLocks noChangeAspect="1"/>
            </p:cNvSpPr>
            <p:nvPr/>
          </p:nvSpPr>
          <p:spPr bwMode="auto">
            <a:xfrm>
              <a:off x="7504417" y="2562328"/>
              <a:ext cx="2776" cy="5551"/>
            </a:xfrm>
            <a:custGeom>
              <a:avLst/>
              <a:gdLst>
                <a:gd name="T0" fmla="*/ 2 w 1"/>
                <a:gd name="T1" fmla="*/ 3 h 3"/>
                <a:gd name="T2" fmla="*/ 0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2"/>
                    <a:pt x="0" y="2"/>
                    <a:pt x="0" y="1"/>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48" name="Freeform 3413">
              <a:extLst>
                <a:ext uri="{FF2B5EF4-FFF2-40B4-BE49-F238E27FC236}">
                  <a16:creationId xmlns:a16="http://schemas.microsoft.com/office/drawing/2014/main" id="{D208E49F-C19D-6C49-A8B4-73AA460A6FE3}"/>
                </a:ext>
              </a:extLst>
            </p:cNvPr>
            <p:cNvSpPr>
              <a:spLocks noChangeAspect="1"/>
            </p:cNvSpPr>
            <p:nvPr/>
          </p:nvSpPr>
          <p:spPr bwMode="auto">
            <a:xfrm>
              <a:off x="7501641" y="2554001"/>
              <a:ext cx="5551" cy="5551"/>
            </a:xfrm>
            <a:custGeom>
              <a:avLst/>
              <a:gdLst>
                <a:gd name="T0" fmla="*/ 3 w 3"/>
                <a:gd name="T1" fmla="*/ 3 h 3"/>
                <a:gd name="T2" fmla="*/ 1 w 3"/>
                <a:gd name="T3" fmla="*/ 4 h 3"/>
                <a:gd name="T4" fmla="*/ 0 w 3"/>
                <a:gd name="T5" fmla="*/ 3 h 3"/>
                <a:gd name="T6" fmla="*/ 1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2" y="3"/>
                    <a:pt x="1" y="3"/>
                  </a:cubicBezTo>
                  <a:cubicBezTo>
                    <a:pt x="0" y="3"/>
                    <a:pt x="0" y="2"/>
                    <a:pt x="0" y="2"/>
                  </a:cubicBezTo>
                  <a:cubicBezTo>
                    <a:pt x="0" y="1"/>
                    <a:pt x="0" y="0"/>
                    <a:pt x="1" y="1"/>
                  </a:cubicBezTo>
                  <a:cubicBezTo>
                    <a:pt x="3" y="1"/>
                    <a:pt x="3"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49" name="Freeform 3414">
              <a:extLst>
                <a:ext uri="{FF2B5EF4-FFF2-40B4-BE49-F238E27FC236}">
                  <a16:creationId xmlns:a16="http://schemas.microsoft.com/office/drawing/2014/main" id="{45EBE5DA-5856-0D4A-A10C-54F774B559BB}"/>
                </a:ext>
              </a:extLst>
            </p:cNvPr>
            <p:cNvSpPr>
              <a:spLocks noChangeAspect="1"/>
            </p:cNvSpPr>
            <p:nvPr/>
          </p:nvSpPr>
          <p:spPr bwMode="auto">
            <a:xfrm>
              <a:off x="7154692" y="2347220"/>
              <a:ext cx="2776" cy="5551"/>
            </a:xfrm>
            <a:custGeom>
              <a:avLst/>
              <a:gdLst>
                <a:gd name="T0" fmla="*/ 2 w 1"/>
                <a:gd name="T1" fmla="*/ 3 h 3"/>
                <a:gd name="T2" fmla="*/ 2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50" name="Freeform 3415">
              <a:extLst>
                <a:ext uri="{FF2B5EF4-FFF2-40B4-BE49-F238E27FC236}">
                  <a16:creationId xmlns:a16="http://schemas.microsoft.com/office/drawing/2014/main" id="{FC183C89-297E-8C45-B22E-3B2FA59E2C60}"/>
                </a:ext>
              </a:extLst>
            </p:cNvPr>
            <p:cNvSpPr>
              <a:spLocks noChangeAspect="1"/>
            </p:cNvSpPr>
            <p:nvPr/>
          </p:nvSpPr>
          <p:spPr bwMode="auto">
            <a:xfrm>
              <a:off x="6555162" y="2344446"/>
              <a:ext cx="4164" cy="2776"/>
            </a:xfrm>
            <a:custGeom>
              <a:avLst/>
              <a:gdLst>
                <a:gd name="T0" fmla="*/ 3 w 2"/>
                <a:gd name="T1" fmla="*/ 1 h 2"/>
                <a:gd name="T2" fmla="*/ 3 w 2"/>
                <a:gd name="T3" fmla="*/ 2 h 2"/>
                <a:gd name="T4" fmla="*/ 2 w 2"/>
                <a:gd name="T5" fmla="*/ 2 h 2"/>
                <a:gd name="T6" fmla="*/ 0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2" y="2"/>
                    <a:pt x="1" y="2"/>
                    <a:pt x="1" y="2"/>
                  </a:cubicBezTo>
                  <a:cubicBezTo>
                    <a:pt x="0" y="1"/>
                    <a:pt x="0" y="0"/>
                    <a:pt x="0" y="0"/>
                  </a:cubicBezTo>
                  <a:cubicBezTo>
                    <a:pt x="1" y="0"/>
                    <a:pt x="1"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51" name="Freeform 3416">
              <a:extLst>
                <a:ext uri="{FF2B5EF4-FFF2-40B4-BE49-F238E27FC236}">
                  <a16:creationId xmlns:a16="http://schemas.microsoft.com/office/drawing/2014/main" id="{AD19601B-3D1E-9940-B941-03A324B5B6D6}"/>
                </a:ext>
              </a:extLst>
            </p:cNvPr>
            <p:cNvSpPr>
              <a:spLocks noChangeAspect="1"/>
            </p:cNvSpPr>
            <p:nvPr/>
          </p:nvSpPr>
          <p:spPr bwMode="auto">
            <a:xfrm>
              <a:off x="6145762" y="2219542"/>
              <a:ext cx="2776" cy="5551"/>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52" name="Freeform 3417">
              <a:extLst>
                <a:ext uri="{FF2B5EF4-FFF2-40B4-BE49-F238E27FC236}">
                  <a16:creationId xmlns:a16="http://schemas.microsoft.com/office/drawing/2014/main" id="{3663DB2E-7A6E-034E-8763-E51A6F10A4EF}"/>
                </a:ext>
              </a:extLst>
            </p:cNvPr>
            <p:cNvSpPr>
              <a:spLocks noChangeAspect="1"/>
            </p:cNvSpPr>
            <p:nvPr/>
          </p:nvSpPr>
          <p:spPr bwMode="auto">
            <a:xfrm>
              <a:off x="6136048" y="2209829"/>
              <a:ext cx="4164" cy="2776"/>
            </a:xfrm>
            <a:custGeom>
              <a:avLst/>
              <a:gdLst>
                <a:gd name="T0" fmla="*/ 2 w 3"/>
                <a:gd name="T1" fmla="*/ 0 h 2"/>
                <a:gd name="T2" fmla="*/ 2 w 3"/>
                <a:gd name="T3" fmla="*/ 1 h 2"/>
                <a:gd name="T4" fmla="*/ 1 w 3"/>
                <a:gd name="T5" fmla="*/ 2 h 2"/>
                <a:gd name="T6" fmla="*/ 0 w 3"/>
                <a:gd name="T7" fmla="*/ 1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2"/>
                  </a:cubicBezTo>
                  <a:cubicBezTo>
                    <a:pt x="1" y="2"/>
                    <a:pt x="0" y="1"/>
                    <a:pt x="0" y="1"/>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53" name="Freeform 3418">
              <a:extLst>
                <a:ext uri="{FF2B5EF4-FFF2-40B4-BE49-F238E27FC236}">
                  <a16:creationId xmlns:a16="http://schemas.microsoft.com/office/drawing/2014/main" id="{D8FA6856-8835-CF4E-AF1C-AD4784B64E47}"/>
                </a:ext>
              </a:extLst>
            </p:cNvPr>
            <p:cNvSpPr>
              <a:spLocks noChangeAspect="1"/>
            </p:cNvSpPr>
            <p:nvPr/>
          </p:nvSpPr>
          <p:spPr bwMode="auto">
            <a:xfrm>
              <a:off x="6156863" y="2220931"/>
              <a:ext cx="5551" cy="4164"/>
            </a:xfrm>
            <a:custGeom>
              <a:avLst/>
              <a:gdLst>
                <a:gd name="T0" fmla="*/ 3 w 3"/>
                <a:gd name="T1" fmla="*/ 0 h 2"/>
                <a:gd name="T2" fmla="*/ 4 w 3"/>
                <a:gd name="T3" fmla="*/ 2 h 2"/>
                <a:gd name="T4" fmla="*/ 3 w 3"/>
                <a:gd name="T5" fmla="*/ 3 h 2"/>
                <a:gd name="T6" fmla="*/ 0 w 3"/>
                <a:gd name="T7" fmla="*/ 2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1"/>
                    <a:pt x="0" y="1"/>
                    <a:pt x="0" y="1"/>
                  </a:cubicBezTo>
                  <a:cubicBezTo>
                    <a:pt x="1"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54" name="Freeform 3419">
              <a:extLst>
                <a:ext uri="{FF2B5EF4-FFF2-40B4-BE49-F238E27FC236}">
                  <a16:creationId xmlns:a16="http://schemas.microsoft.com/office/drawing/2014/main" id="{6ECCFB76-910B-A748-9D0A-AF1EC4B03F66}"/>
                </a:ext>
              </a:extLst>
            </p:cNvPr>
            <p:cNvSpPr>
              <a:spLocks noChangeAspect="1"/>
            </p:cNvSpPr>
            <p:nvPr/>
          </p:nvSpPr>
          <p:spPr bwMode="auto">
            <a:xfrm>
              <a:off x="6428872" y="2295871"/>
              <a:ext cx="2776" cy="5551"/>
            </a:xfrm>
            <a:custGeom>
              <a:avLst/>
              <a:gdLst>
                <a:gd name="T0" fmla="*/ 1 w 2"/>
                <a:gd name="T1" fmla="*/ 4 h 3"/>
                <a:gd name="T2" fmla="*/ 0 w 2"/>
                <a:gd name="T3" fmla="*/ 4 h 3"/>
                <a:gd name="T4" fmla="*/ 0 w 2"/>
                <a:gd name="T5" fmla="*/ 3 h 3"/>
                <a:gd name="T6" fmla="*/ 2 w 2"/>
                <a:gd name="T7" fmla="*/ 1 h 3"/>
                <a:gd name="T8" fmla="*/ 1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0" y="3"/>
                    <a:pt x="0" y="3"/>
                  </a:cubicBezTo>
                  <a:cubicBezTo>
                    <a:pt x="0" y="2"/>
                    <a:pt x="0" y="2"/>
                    <a:pt x="0" y="2"/>
                  </a:cubicBezTo>
                  <a:cubicBezTo>
                    <a:pt x="0" y="1"/>
                    <a:pt x="1" y="0"/>
                    <a:pt x="2" y="1"/>
                  </a:cubicBezTo>
                  <a:cubicBezTo>
                    <a:pt x="2" y="1"/>
                    <a:pt x="1"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55" name="Freeform 3420">
              <a:extLst>
                <a:ext uri="{FF2B5EF4-FFF2-40B4-BE49-F238E27FC236}">
                  <a16:creationId xmlns:a16="http://schemas.microsoft.com/office/drawing/2014/main" id="{03C1A4BA-8C9B-4547-A613-561D2ACC6424}"/>
                </a:ext>
              </a:extLst>
            </p:cNvPr>
            <p:cNvSpPr>
              <a:spLocks noChangeAspect="1"/>
            </p:cNvSpPr>
            <p:nvPr/>
          </p:nvSpPr>
          <p:spPr bwMode="auto">
            <a:xfrm>
              <a:off x="6162414" y="2287546"/>
              <a:ext cx="1388" cy="4164"/>
            </a:xfrm>
            <a:custGeom>
              <a:avLst/>
              <a:gdLst>
                <a:gd name="T0" fmla="*/ 1 w 1"/>
                <a:gd name="T1" fmla="*/ 2 h 2"/>
                <a:gd name="T2" fmla="*/ 0 w 1"/>
                <a:gd name="T3" fmla="*/ 3 h 2"/>
                <a:gd name="T4" fmla="*/ 0 w 1"/>
                <a:gd name="T5" fmla="*/ 2 h 2"/>
                <a:gd name="T6" fmla="*/ 0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56" name="Freeform 3421">
              <a:extLst>
                <a:ext uri="{FF2B5EF4-FFF2-40B4-BE49-F238E27FC236}">
                  <a16:creationId xmlns:a16="http://schemas.microsoft.com/office/drawing/2014/main" id="{5B30169A-0760-0245-A540-D9A17440BC42}"/>
                </a:ext>
              </a:extLst>
            </p:cNvPr>
            <p:cNvSpPr>
              <a:spLocks noChangeAspect="1"/>
            </p:cNvSpPr>
            <p:nvPr/>
          </p:nvSpPr>
          <p:spPr bwMode="auto">
            <a:xfrm>
              <a:off x="6262336" y="2341670"/>
              <a:ext cx="2776" cy="4164"/>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57" name="Freeform 3422">
              <a:extLst>
                <a:ext uri="{FF2B5EF4-FFF2-40B4-BE49-F238E27FC236}">
                  <a16:creationId xmlns:a16="http://schemas.microsoft.com/office/drawing/2014/main" id="{FC0D5299-F1A4-6243-A401-BDA796D569C0}"/>
                </a:ext>
              </a:extLst>
            </p:cNvPr>
            <p:cNvSpPr>
              <a:spLocks noChangeAspect="1"/>
            </p:cNvSpPr>
            <p:nvPr/>
          </p:nvSpPr>
          <p:spPr bwMode="auto">
            <a:xfrm>
              <a:off x="6188783" y="2272280"/>
              <a:ext cx="5551" cy="4164"/>
            </a:xfrm>
            <a:custGeom>
              <a:avLst/>
              <a:gdLst>
                <a:gd name="T0" fmla="*/ 3 w 3"/>
                <a:gd name="T1" fmla="*/ 2 h 2"/>
                <a:gd name="T2" fmla="*/ 3 w 3"/>
                <a:gd name="T3" fmla="*/ 3 h 2"/>
                <a:gd name="T4" fmla="*/ 1 w 3"/>
                <a:gd name="T5" fmla="*/ 2 h 2"/>
                <a:gd name="T6" fmla="*/ 1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1"/>
                  </a:cubicBezTo>
                  <a:cubicBezTo>
                    <a:pt x="1" y="1"/>
                    <a:pt x="0" y="0"/>
                    <a:pt x="1" y="0"/>
                  </a:cubicBezTo>
                  <a:cubicBezTo>
                    <a:pt x="2" y="0"/>
                    <a:pt x="2"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58" name="Freeform 3423">
              <a:extLst>
                <a:ext uri="{FF2B5EF4-FFF2-40B4-BE49-F238E27FC236}">
                  <a16:creationId xmlns:a16="http://schemas.microsoft.com/office/drawing/2014/main" id="{1D38428F-5929-BB44-B035-076C1C527C57}"/>
                </a:ext>
              </a:extLst>
            </p:cNvPr>
            <p:cNvSpPr>
              <a:spLocks noChangeAspect="1"/>
            </p:cNvSpPr>
            <p:nvPr/>
          </p:nvSpPr>
          <p:spPr bwMode="auto">
            <a:xfrm>
              <a:off x="6227642" y="2333343"/>
              <a:ext cx="2776" cy="2776"/>
            </a:xfrm>
            <a:custGeom>
              <a:avLst/>
              <a:gdLst>
                <a:gd name="T0" fmla="*/ 1 w 2"/>
                <a:gd name="T1" fmla="*/ 2 h 2"/>
                <a:gd name="T2" fmla="*/ 0 w 2"/>
                <a:gd name="T3" fmla="*/ 2 h 2"/>
                <a:gd name="T4" fmla="*/ 1 w 2"/>
                <a:gd name="T5" fmla="*/ 0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0"/>
                  </a:cubicBezTo>
                  <a:cubicBezTo>
                    <a:pt x="1" y="0"/>
                    <a:pt x="2" y="0"/>
                    <a:pt x="2" y="0"/>
                  </a:cubicBezTo>
                  <a:cubicBezTo>
                    <a:pt x="2" y="1"/>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59" name="Freeform 3424">
              <a:extLst>
                <a:ext uri="{FF2B5EF4-FFF2-40B4-BE49-F238E27FC236}">
                  <a16:creationId xmlns:a16="http://schemas.microsoft.com/office/drawing/2014/main" id="{DA115B3C-E3B9-F743-9683-D2BB50B9CF1E}"/>
                </a:ext>
              </a:extLst>
            </p:cNvPr>
            <p:cNvSpPr>
              <a:spLocks noChangeAspect="1"/>
            </p:cNvSpPr>
            <p:nvPr/>
          </p:nvSpPr>
          <p:spPr bwMode="auto">
            <a:xfrm>
              <a:off x="6245682" y="2330568"/>
              <a:ext cx="5551" cy="4164"/>
            </a:xfrm>
            <a:custGeom>
              <a:avLst/>
              <a:gdLst>
                <a:gd name="T0" fmla="*/ 3 w 3"/>
                <a:gd name="T1" fmla="*/ 3 h 2"/>
                <a:gd name="T2" fmla="*/ 0 w 3"/>
                <a:gd name="T3" fmla="*/ 3 h 2"/>
                <a:gd name="T4" fmla="*/ 1 w 3"/>
                <a:gd name="T5" fmla="*/ 2 h 2"/>
                <a:gd name="T6" fmla="*/ 3 w 3"/>
                <a:gd name="T7" fmla="*/ 0 h 2"/>
                <a:gd name="T8" fmla="*/ 3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0" y="1"/>
                    <a:pt x="1" y="1"/>
                  </a:cubicBezTo>
                  <a:cubicBezTo>
                    <a:pt x="1" y="0"/>
                    <a:pt x="2" y="0"/>
                    <a:pt x="2" y="0"/>
                  </a:cubicBezTo>
                  <a:cubicBezTo>
                    <a:pt x="3"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60" name="Freeform 3425">
              <a:extLst>
                <a:ext uri="{FF2B5EF4-FFF2-40B4-BE49-F238E27FC236}">
                  <a16:creationId xmlns:a16="http://schemas.microsoft.com/office/drawing/2014/main" id="{C7B132AD-2F34-C143-B875-143E7337052F}"/>
                </a:ext>
              </a:extLst>
            </p:cNvPr>
            <p:cNvSpPr>
              <a:spLocks noChangeAspect="1"/>
            </p:cNvSpPr>
            <p:nvPr/>
          </p:nvSpPr>
          <p:spPr bwMode="auto">
            <a:xfrm>
              <a:off x="6063881" y="2413834"/>
              <a:ext cx="4164" cy="5551"/>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61" name="Freeform 3426">
              <a:extLst>
                <a:ext uri="{FF2B5EF4-FFF2-40B4-BE49-F238E27FC236}">
                  <a16:creationId xmlns:a16="http://schemas.microsoft.com/office/drawing/2014/main" id="{DFAE7046-107B-2B44-AE94-FA2C218FFFC9}"/>
                </a:ext>
              </a:extLst>
            </p:cNvPr>
            <p:cNvSpPr>
              <a:spLocks noChangeAspect="1"/>
            </p:cNvSpPr>
            <p:nvPr/>
          </p:nvSpPr>
          <p:spPr bwMode="auto">
            <a:xfrm>
              <a:off x="6054166" y="2434651"/>
              <a:ext cx="5551" cy="2776"/>
            </a:xfrm>
            <a:custGeom>
              <a:avLst/>
              <a:gdLst>
                <a:gd name="T0" fmla="*/ 3 w 3"/>
                <a:gd name="T1" fmla="*/ 0 h 2"/>
                <a:gd name="T2" fmla="*/ 4 w 3"/>
                <a:gd name="T3" fmla="*/ 1 h 2"/>
                <a:gd name="T4" fmla="*/ 3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2"/>
                    <a:pt x="0" y="2"/>
                    <a:pt x="0" y="1"/>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62" name="Freeform 3427">
              <a:extLst>
                <a:ext uri="{FF2B5EF4-FFF2-40B4-BE49-F238E27FC236}">
                  <a16:creationId xmlns:a16="http://schemas.microsoft.com/office/drawing/2014/main" id="{8AB63D72-EDAC-1C47-919F-E68080A84DCA}"/>
                </a:ext>
              </a:extLst>
            </p:cNvPr>
            <p:cNvSpPr>
              <a:spLocks noChangeAspect="1"/>
            </p:cNvSpPr>
            <p:nvPr/>
          </p:nvSpPr>
          <p:spPr bwMode="auto">
            <a:xfrm>
              <a:off x="6023635" y="2429099"/>
              <a:ext cx="4164" cy="5551"/>
            </a:xfrm>
            <a:custGeom>
              <a:avLst/>
              <a:gdLst>
                <a:gd name="T0" fmla="*/ 3 w 2"/>
                <a:gd name="T1" fmla="*/ 1 h 3"/>
                <a:gd name="T2" fmla="*/ 2 w 2"/>
                <a:gd name="T3" fmla="*/ 3 h 3"/>
                <a:gd name="T4" fmla="*/ 0 w 2"/>
                <a:gd name="T5" fmla="*/ 3 h 3"/>
                <a:gd name="T6" fmla="*/ 0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2"/>
                  </a:cubicBezTo>
                  <a:cubicBezTo>
                    <a:pt x="1" y="3"/>
                    <a:pt x="0" y="2"/>
                    <a:pt x="0" y="2"/>
                  </a:cubicBezTo>
                  <a:cubicBezTo>
                    <a:pt x="0" y="1"/>
                    <a:pt x="0" y="0"/>
                    <a:pt x="0" y="0"/>
                  </a:cubicBezTo>
                  <a:cubicBezTo>
                    <a:pt x="1" y="0"/>
                    <a:pt x="2"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63" name="Freeform 3428">
              <a:extLst>
                <a:ext uri="{FF2B5EF4-FFF2-40B4-BE49-F238E27FC236}">
                  <a16:creationId xmlns:a16="http://schemas.microsoft.com/office/drawing/2014/main" id="{FACE2E96-B64F-AA42-B964-8700F5ABC53D}"/>
                </a:ext>
              </a:extLst>
            </p:cNvPr>
            <p:cNvSpPr>
              <a:spLocks noChangeAspect="1"/>
            </p:cNvSpPr>
            <p:nvPr/>
          </p:nvSpPr>
          <p:spPr bwMode="auto">
            <a:xfrm>
              <a:off x="5970899" y="2412446"/>
              <a:ext cx="2776" cy="5551"/>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64" name="Freeform 3429">
              <a:extLst>
                <a:ext uri="{FF2B5EF4-FFF2-40B4-BE49-F238E27FC236}">
                  <a16:creationId xmlns:a16="http://schemas.microsoft.com/office/drawing/2014/main" id="{B304DA47-A012-E74B-B01E-CC031E4AC2AC}"/>
                </a:ext>
              </a:extLst>
            </p:cNvPr>
            <p:cNvSpPr>
              <a:spLocks noChangeAspect="1"/>
            </p:cNvSpPr>
            <p:nvPr/>
          </p:nvSpPr>
          <p:spPr bwMode="auto">
            <a:xfrm>
              <a:off x="5922326" y="2459631"/>
              <a:ext cx="5551" cy="2776"/>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0"/>
                    <a:pt x="1" y="0"/>
                    <a:pt x="1" y="0"/>
                  </a:cubicBezTo>
                  <a:cubicBezTo>
                    <a:pt x="2" y="0"/>
                    <a:pt x="3" y="0"/>
                    <a:pt x="3" y="1"/>
                  </a:cubicBezTo>
                  <a:cubicBezTo>
                    <a:pt x="3" y="1"/>
                    <a:pt x="2"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65" name="Freeform 3430">
              <a:extLst>
                <a:ext uri="{FF2B5EF4-FFF2-40B4-BE49-F238E27FC236}">
                  <a16:creationId xmlns:a16="http://schemas.microsoft.com/office/drawing/2014/main" id="{03CAF8C7-E852-5A45-958F-4599C33D232B}"/>
                </a:ext>
              </a:extLst>
            </p:cNvPr>
            <p:cNvSpPr>
              <a:spLocks noChangeAspect="1"/>
            </p:cNvSpPr>
            <p:nvPr/>
          </p:nvSpPr>
          <p:spPr bwMode="auto">
            <a:xfrm>
              <a:off x="5776607" y="2609515"/>
              <a:ext cx="4164" cy="2776"/>
            </a:xfrm>
            <a:custGeom>
              <a:avLst/>
              <a:gdLst>
                <a:gd name="T0" fmla="*/ 2 w 3"/>
                <a:gd name="T1" fmla="*/ 0 h 2"/>
                <a:gd name="T2" fmla="*/ 2 w 3"/>
                <a:gd name="T3" fmla="*/ 1 h 2"/>
                <a:gd name="T4" fmla="*/ 1 w 3"/>
                <a:gd name="T5" fmla="*/ 2 h 2"/>
                <a:gd name="T6" fmla="*/ 0 w 3"/>
                <a:gd name="T7" fmla="*/ 0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66" name="Freeform 3431">
              <a:extLst>
                <a:ext uri="{FF2B5EF4-FFF2-40B4-BE49-F238E27FC236}">
                  <a16:creationId xmlns:a16="http://schemas.microsoft.com/office/drawing/2014/main" id="{128D940B-0DC8-9E4E-A74C-FDDE1656EDA0}"/>
                </a:ext>
              </a:extLst>
            </p:cNvPr>
            <p:cNvSpPr>
              <a:spLocks noChangeAspect="1"/>
            </p:cNvSpPr>
            <p:nvPr/>
          </p:nvSpPr>
          <p:spPr bwMode="auto">
            <a:xfrm>
              <a:off x="5804362" y="2447141"/>
              <a:ext cx="34695" cy="23593"/>
            </a:xfrm>
            <a:custGeom>
              <a:avLst/>
              <a:gdLst>
                <a:gd name="T0" fmla="*/ 8 w 21"/>
                <a:gd name="T1" fmla="*/ 0 h 14"/>
                <a:gd name="T2" fmla="*/ 13 w 21"/>
                <a:gd name="T3" fmla="*/ 2 h 14"/>
                <a:gd name="T4" fmla="*/ 14 w 21"/>
                <a:gd name="T5" fmla="*/ 9 h 14"/>
                <a:gd name="T6" fmla="*/ 18 w 21"/>
                <a:gd name="T7" fmla="*/ 7 h 14"/>
                <a:gd name="T8" fmla="*/ 23 w 21"/>
                <a:gd name="T9" fmla="*/ 13 h 14"/>
                <a:gd name="T10" fmla="*/ 12 w 21"/>
                <a:gd name="T11" fmla="*/ 15 h 14"/>
                <a:gd name="T12" fmla="*/ 5 w 21"/>
                <a:gd name="T13" fmla="*/ 16 h 14"/>
                <a:gd name="T14" fmla="*/ 4 w 21"/>
                <a:gd name="T15" fmla="*/ 15 h 14"/>
                <a:gd name="T16" fmla="*/ 1 w 21"/>
                <a:gd name="T17" fmla="*/ 16 h 14"/>
                <a:gd name="T18" fmla="*/ 1 w 21"/>
                <a:gd name="T19" fmla="*/ 10 h 14"/>
                <a:gd name="T20" fmla="*/ 1 w 21"/>
                <a:gd name="T21" fmla="*/ 4 h 14"/>
                <a:gd name="T22" fmla="*/ 8 w 2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4"/>
                <a:gd name="T38" fmla="*/ 21 w 2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4">
                  <a:moveTo>
                    <a:pt x="7" y="0"/>
                  </a:moveTo>
                  <a:cubicBezTo>
                    <a:pt x="9" y="0"/>
                    <a:pt x="10" y="1"/>
                    <a:pt x="11" y="2"/>
                  </a:cubicBezTo>
                  <a:cubicBezTo>
                    <a:pt x="12" y="4"/>
                    <a:pt x="11" y="6"/>
                    <a:pt x="12" y="7"/>
                  </a:cubicBezTo>
                  <a:cubicBezTo>
                    <a:pt x="13" y="8"/>
                    <a:pt x="14" y="5"/>
                    <a:pt x="15" y="6"/>
                  </a:cubicBezTo>
                  <a:cubicBezTo>
                    <a:pt x="17" y="7"/>
                    <a:pt x="21" y="9"/>
                    <a:pt x="19" y="11"/>
                  </a:cubicBezTo>
                  <a:cubicBezTo>
                    <a:pt x="18" y="13"/>
                    <a:pt x="13" y="11"/>
                    <a:pt x="10" y="12"/>
                  </a:cubicBezTo>
                  <a:cubicBezTo>
                    <a:pt x="8" y="12"/>
                    <a:pt x="6" y="13"/>
                    <a:pt x="4" y="13"/>
                  </a:cubicBezTo>
                  <a:cubicBezTo>
                    <a:pt x="4" y="13"/>
                    <a:pt x="4" y="12"/>
                    <a:pt x="3" y="12"/>
                  </a:cubicBezTo>
                  <a:cubicBezTo>
                    <a:pt x="2" y="12"/>
                    <a:pt x="1" y="14"/>
                    <a:pt x="1" y="13"/>
                  </a:cubicBezTo>
                  <a:cubicBezTo>
                    <a:pt x="0" y="12"/>
                    <a:pt x="1" y="9"/>
                    <a:pt x="1" y="8"/>
                  </a:cubicBezTo>
                  <a:cubicBezTo>
                    <a:pt x="1" y="6"/>
                    <a:pt x="0" y="4"/>
                    <a:pt x="1" y="3"/>
                  </a:cubicBezTo>
                  <a:cubicBezTo>
                    <a:pt x="2" y="1"/>
                    <a:pt x="5" y="0"/>
                    <a:pt x="7"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67" name="Freeform 3432">
              <a:extLst>
                <a:ext uri="{FF2B5EF4-FFF2-40B4-BE49-F238E27FC236}">
                  <a16:creationId xmlns:a16="http://schemas.microsoft.com/office/drawing/2014/main" id="{86F11276-79DC-BA43-8637-017AB26F9CDA}"/>
                </a:ext>
              </a:extLst>
            </p:cNvPr>
            <p:cNvSpPr>
              <a:spLocks noChangeAspect="1"/>
            </p:cNvSpPr>
            <p:nvPr/>
          </p:nvSpPr>
          <p:spPr bwMode="auto">
            <a:xfrm>
              <a:off x="5889019" y="2467958"/>
              <a:ext cx="9715" cy="11102"/>
            </a:xfrm>
            <a:custGeom>
              <a:avLst/>
              <a:gdLst>
                <a:gd name="T0" fmla="*/ 5 w 6"/>
                <a:gd name="T1" fmla="*/ 1 h 7"/>
                <a:gd name="T2" fmla="*/ 5 w 6"/>
                <a:gd name="T3" fmla="*/ 7 h 7"/>
                <a:gd name="T4" fmla="*/ 1 w 6"/>
                <a:gd name="T5" fmla="*/ 3 h 7"/>
                <a:gd name="T6" fmla="*/ 1 w 6"/>
                <a:gd name="T7" fmla="*/ 0 h 7"/>
                <a:gd name="T8" fmla="*/ 5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1"/>
                  </a:moveTo>
                  <a:cubicBezTo>
                    <a:pt x="5" y="2"/>
                    <a:pt x="6" y="5"/>
                    <a:pt x="4" y="6"/>
                  </a:cubicBezTo>
                  <a:cubicBezTo>
                    <a:pt x="3" y="7"/>
                    <a:pt x="1" y="5"/>
                    <a:pt x="1" y="3"/>
                  </a:cubicBezTo>
                  <a:cubicBezTo>
                    <a:pt x="0" y="3"/>
                    <a:pt x="0" y="1"/>
                    <a:pt x="1" y="0"/>
                  </a:cubicBezTo>
                  <a:cubicBezTo>
                    <a:pt x="2" y="0"/>
                    <a:pt x="4" y="0"/>
                    <a:pt x="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68" name="Freeform 3433">
              <a:extLst>
                <a:ext uri="{FF2B5EF4-FFF2-40B4-BE49-F238E27FC236}">
                  <a16:creationId xmlns:a16="http://schemas.microsoft.com/office/drawing/2014/main" id="{0AB5310D-F53C-5645-B04A-8CEB4135B0FC}"/>
                </a:ext>
              </a:extLst>
            </p:cNvPr>
            <p:cNvSpPr>
              <a:spLocks noChangeAspect="1"/>
            </p:cNvSpPr>
            <p:nvPr/>
          </p:nvSpPr>
          <p:spPr bwMode="auto">
            <a:xfrm>
              <a:off x="5965349" y="2462407"/>
              <a:ext cx="16654" cy="20817"/>
            </a:xfrm>
            <a:custGeom>
              <a:avLst/>
              <a:gdLst>
                <a:gd name="T0" fmla="*/ 8 w 10"/>
                <a:gd name="T1" fmla="*/ 1 h 12"/>
                <a:gd name="T2" fmla="*/ 5 w 10"/>
                <a:gd name="T3" fmla="*/ 0 h 12"/>
                <a:gd name="T4" fmla="*/ 0 w 10"/>
                <a:gd name="T5" fmla="*/ 10 h 12"/>
                <a:gd name="T6" fmla="*/ 6 w 10"/>
                <a:gd name="T7" fmla="*/ 15 h 12"/>
                <a:gd name="T8" fmla="*/ 11 w 10"/>
                <a:gd name="T9" fmla="*/ 14 h 12"/>
                <a:gd name="T10" fmla="*/ 10 w 10"/>
                <a:gd name="T11" fmla="*/ 10 h 12"/>
                <a:gd name="T12" fmla="*/ 10 w 10"/>
                <a:gd name="T13" fmla="*/ 5 h 12"/>
                <a:gd name="T14" fmla="*/ 8 w 1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7" y="1"/>
                  </a:moveTo>
                  <a:cubicBezTo>
                    <a:pt x="6" y="0"/>
                    <a:pt x="5" y="0"/>
                    <a:pt x="4" y="0"/>
                  </a:cubicBezTo>
                  <a:cubicBezTo>
                    <a:pt x="2" y="2"/>
                    <a:pt x="0" y="5"/>
                    <a:pt x="0" y="8"/>
                  </a:cubicBezTo>
                  <a:cubicBezTo>
                    <a:pt x="1" y="10"/>
                    <a:pt x="3" y="11"/>
                    <a:pt x="5" y="12"/>
                  </a:cubicBezTo>
                  <a:cubicBezTo>
                    <a:pt x="6" y="12"/>
                    <a:pt x="8" y="12"/>
                    <a:pt x="9" y="11"/>
                  </a:cubicBezTo>
                  <a:cubicBezTo>
                    <a:pt x="10" y="10"/>
                    <a:pt x="8" y="9"/>
                    <a:pt x="8" y="8"/>
                  </a:cubicBezTo>
                  <a:cubicBezTo>
                    <a:pt x="8" y="6"/>
                    <a:pt x="8" y="5"/>
                    <a:pt x="8" y="4"/>
                  </a:cubicBezTo>
                  <a:cubicBezTo>
                    <a:pt x="7" y="3"/>
                    <a:pt x="8" y="2"/>
                    <a:pt x="7"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69" name="Freeform 3434">
              <a:extLst>
                <a:ext uri="{FF2B5EF4-FFF2-40B4-BE49-F238E27FC236}">
                  <a16:creationId xmlns:a16="http://schemas.microsoft.com/office/drawing/2014/main" id="{88FA8A77-D12A-4848-8BEA-934A5D6576D6}"/>
                </a:ext>
              </a:extLst>
            </p:cNvPr>
            <p:cNvSpPr>
              <a:spLocks noChangeAspect="1"/>
            </p:cNvSpPr>
            <p:nvPr/>
          </p:nvSpPr>
          <p:spPr bwMode="auto">
            <a:xfrm>
              <a:off x="5938980" y="2483223"/>
              <a:ext cx="24980" cy="18042"/>
            </a:xfrm>
            <a:custGeom>
              <a:avLst/>
              <a:gdLst>
                <a:gd name="T0" fmla="*/ 8 w 15"/>
                <a:gd name="T1" fmla="*/ 1 h 11"/>
                <a:gd name="T2" fmla="*/ 17 w 15"/>
                <a:gd name="T3" fmla="*/ 2 h 11"/>
                <a:gd name="T4" fmla="*/ 16 w 15"/>
                <a:gd name="T5" fmla="*/ 6 h 11"/>
                <a:gd name="T6" fmla="*/ 11 w 15"/>
                <a:gd name="T7" fmla="*/ 11 h 11"/>
                <a:gd name="T8" fmla="*/ 2 w 15"/>
                <a:gd name="T9" fmla="*/ 13 h 11"/>
                <a:gd name="T10" fmla="*/ 1 w 15"/>
                <a:gd name="T11" fmla="*/ 11 h 11"/>
                <a:gd name="T12" fmla="*/ 6 w 15"/>
                <a:gd name="T13" fmla="*/ 5 h 11"/>
                <a:gd name="T14" fmla="*/ 8 w 15"/>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1"/>
                <a:gd name="T26" fmla="*/ 15 w 1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1">
                  <a:moveTo>
                    <a:pt x="7" y="1"/>
                  </a:moveTo>
                  <a:cubicBezTo>
                    <a:pt x="9" y="0"/>
                    <a:pt x="12" y="1"/>
                    <a:pt x="14" y="2"/>
                  </a:cubicBezTo>
                  <a:cubicBezTo>
                    <a:pt x="15" y="3"/>
                    <a:pt x="14" y="4"/>
                    <a:pt x="13" y="5"/>
                  </a:cubicBezTo>
                  <a:cubicBezTo>
                    <a:pt x="12" y="7"/>
                    <a:pt x="11" y="9"/>
                    <a:pt x="9" y="9"/>
                  </a:cubicBezTo>
                  <a:cubicBezTo>
                    <a:pt x="7" y="11"/>
                    <a:pt x="4" y="11"/>
                    <a:pt x="2" y="11"/>
                  </a:cubicBezTo>
                  <a:cubicBezTo>
                    <a:pt x="1" y="11"/>
                    <a:pt x="0" y="9"/>
                    <a:pt x="1" y="9"/>
                  </a:cubicBezTo>
                  <a:cubicBezTo>
                    <a:pt x="1" y="7"/>
                    <a:pt x="3" y="5"/>
                    <a:pt x="5" y="4"/>
                  </a:cubicBezTo>
                  <a:cubicBezTo>
                    <a:pt x="5" y="3"/>
                    <a:pt x="6" y="1"/>
                    <a:pt x="7"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70" name="Freeform 3435">
              <a:extLst>
                <a:ext uri="{FF2B5EF4-FFF2-40B4-BE49-F238E27FC236}">
                  <a16:creationId xmlns:a16="http://schemas.microsoft.com/office/drawing/2014/main" id="{35A500E0-D252-FC46-8543-0E1BD0231E22}"/>
                </a:ext>
              </a:extLst>
            </p:cNvPr>
            <p:cNvSpPr>
              <a:spLocks noChangeAspect="1"/>
            </p:cNvSpPr>
            <p:nvPr/>
          </p:nvSpPr>
          <p:spPr bwMode="auto">
            <a:xfrm>
              <a:off x="5998655" y="2376363"/>
              <a:ext cx="13878" cy="18042"/>
            </a:xfrm>
            <a:custGeom>
              <a:avLst/>
              <a:gdLst>
                <a:gd name="T0" fmla="*/ 7 w 8"/>
                <a:gd name="T1" fmla="*/ 1 h 11"/>
                <a:gd name="T2" fmla="*/ 9 w 8"/>
                <a:gd name="T3" fmla="*/ 7 h 11"/>
                <a:gd name="T4" fmla="*/ 6 w 8"/>
                <a:gd name="T5" fmla="*/ 12 h 11"/>
                <a:gd name="T6" fmla="*/ 3 w 8"/>
                <a:gd name="T7" fmla="*/ 7 h 11"/>
                <a:gd name="T8" fmla="*/ 7 w 8"/>
                <a:gd name="T9" fmla="*/ 1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1"/>
                  </a:moveTo>
                  <a:cubicBezTo>
                    <a:pt x="7" y="0"/>
                    <a:pt x="8" y="4"/>
                    <a:pt x="7" y="6"/>
                  </a:cubicBezTo>
                  <a:cubicBezTo>
                    <a:pt x="7" y="7"/>
                    <a:pt x="6" y="11"/>
                    <a:pt x="5" y="10"/>
                  </a:cubicBezTo>
                  <a:cubicBezTo>
                    <a:pt x="5" y="8"/>
                    <a:pt x="3" y="6"/>
                    <a:pt x="2" y="6"/>
                  </a:cubicBezTo>
                  <a:cubicBezTo>
                    <a:pt x="0" y="7"/>
                    <a:pt x="4" y="2"/>
                    <a:pt x="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71" name="Freeform 3436">
              <a:extLst>
                <a:ext uri="{FF2B5EF4-FFF2-40B4-BE49-F238E27FC236}">
                  <a16:creationId xmlns:a16="http://schemas.microsoft.com/office/drawing/2014/main" id="{677AECBC-4348-9D40-A8CB-05B84226B2BD}"/>
                </a:ext>
              </a:extLst>
            </p:cNvPr>
            <p:cNvSpPr>
              <a:spLocks noChangeAspect="1"/>
            </p:cNvSpPr>
            <p:nvPr/>
          </p:nvSpPr>
          <p:spPr bwMode="auto">
            <a:xfrm>
              <a:off x="6213763" y="2311139"/>
              <a:ext cx="16654" cy="15266"/>
            </a:xfrm>
            <a:custGeom>
              <a:avLst/>
              <a:gdLst>
                <a:gd name="T0" fmla="*/ 8 w 10"/>
                <a:gd name="T1" fmla="*/ 0 h 9"/>
                <a:gd name="T2" fmla="*/ 12 w 10"/>
                <a:gd name="T3" fmla="*/ 1 h 9"/>
                <a:gd name="T4" fmla="*/ 7 w 10"/>
                <a:gd name="T5" fmla="*/ 11 h 9"/>
                <a:gd name="T6" fmla="*/ 5 w 10"/>
                <a:gd name="T7" fmla="*/ 9 h 9"/>
                <a:gd name="T8" fmla="*/ 0 w 10"/>
                <a:gd name="T9" fmla="*/ 7 h 9"/>
                <a:gd name="T10" fmla="*/ 7 w 10"/>
                <a:gd name="T11" fmla="*/ 4 h 9"/>
                <a:gd name="T12" fmla="*/ 8 w 10"/>
                <a:gd name="T13" fmla="*/ 0 h 9"/>
                <a:gd name="T14" fmla="*/ 0 60000 65536"/>
                <a:gd name="T15" fmla="*/ 0 60000 65536"/>
                <a:gd name="T16" fmla="*/ 0 60000 65536"/>
                <a:gd name="T17" fmla="*/ 0 60000 65536"/>
                <a:gd name="T18" fmla="*/ 0 60000 65536"/>
                <a:gd name="T19" fmla="*/ 0 60000 65536"/>
                <a:gd name="T20" fmla="*/ 0 60000 65536"/>
                <a:gd name="T21" fmla="*/ 0 w 10"/>
                <a:gd name="T22" fmla="*/ 0 h 9"/>
                <a:gd name="T23" fmla="*/ 10 w 1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9">
                  <a:moveTo>
                    <a:pt x="7" y="0"/>
                  </a:moveTo>
                  <a:cubicBezTo>
                    <a:pt x="8" y="0"/>
                    <a:pt x="10" y="0"/>
                    <a:pt x="10" y="1"/>
                  </a:cubicBezTo>
                  <a:cubicBezTo>
                    <a:pt x="10" y="4"/>
                    <a:pt x="8" y="7"/>
                    <a:pt x="6" y="9"/>
                  </a:cubicBezTo>
                  <a:cubicBezTo>
                    <a:pt x="5" y="9"/>
                    <a:pt x="5" y="7"/>
                    <a:pt x="4" y="7"/>
                  </a:cubicBezTo>
                  <a:cubicBezTo>
                    <a:pt x="3" y="6"/>
                    <a:pt x="0" y="8"/>
                    <a:pt x="0" y="6"/>
                  </a:cubicBezTo>
                  <a:cubicBezTo>
                    <a:pt x="1" y="4"/>
                    <a:pt x="4" y="4"/>
                    <a:pt x="6" y="3"/>
                  </a:cubicBezTo>
                  <a:cubicBezTo>
                    <a:pt x="7" y="2"/>
                    <a:pt x="6" y="1"/>
                    <a:pt x="7"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72" name="Freeform 3437">
              <a:extLst>
                <a:ext uri="{FF2B5EF4-FFF2-40B4-BE49-F238E27FC236}">
                  <a16:creationId xmlns:a16="http://schemas.microsoft.com/office/drawing/2014/main" id="{CE44F210-C701-0745-BAFC-CE2CD5AA0A42}"/>
                </a:ext>
              </a:extLst>
            </p:cNvPr>
            <p:cNvSpPr>
              <a:spLocks noChangeAspect="1"/>
            </p:cNvSpPr>
            <p:nvPr/>
          </p:nvSpPr>
          <p:spPr bwMode="auto">
            <a:xfrm>
              <a:off x="6240132" y="2343057"/>
              <a:ext cx="20817" cy="9715"/>
            </a:xfrm>
            <a:custGeom>
              <a:avLst/>
              <a:gdLst>
                <a:gd name="T0" fmla="*/ 4 w 12"/>
                <a:gd name="T1" fmla="*/ 0 h 6"/>
                <a:gd name="T2" fmla="*/ 1 w 12"/>
                <a:gd name="T3" fmla="*/ 5 h 6"/>
                <a:gd name="T4" fmla="*/ 10 w 12"/>
                <a:gd name="T5" fmla="*/ 7 h 6"/>
                <a:gd name="T6" fmla="*/ 15 w 12"/>
                <a:gd name="T7" fmla="*/ 6 h 6"/>
                <a:gd name="T8" fmla="*/ 10 w 12"/>
                <a:gd name="T9" fmla="*/ 2 h 6"/>
                <a:gd name="T10" fmla="*/ 4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3" y="0"/>
                  </a:moveTo>
                  <a:cubicBezTo>
                    <a:pt x="2" y="1"/>
                    <a:pt x="0" y="3"/>
                    <a:pt x="1" y="4"/>
                  </a:cubicBezTo>
                  <a:cubicBezTo>
                    <a:pt x="3" y="5"/>
                    <a:pt x="6" y="6"/>
                    <a:pt x="8" y="6"/>
                  </a:cubicBezTo>
                  <a:cubicBezTo>
                    <a:pt x="10" y="6"/>
                    <a:pt x="12" y="6"/>
                    <a:pt x="12" y="5"/>
                  </a:cubicBezTo>
                  <a:cubicBezTo>
                    <a:pt x="12" y="3"/>
                    <a:pt x="10" y="2"/>
                    <a:pt x="8" y="2"/>
                  </a:cubicBezTo>
                  <a:cubicBezTo>
                    <a:pt x="7" y="1"/>
                    <a:pt x="5"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73" name="Freeform 3438">
              <a:extLst>
                <a:ext uri="{FF2B5EF4-FFF2-40B4-BE49-F238E27FC236}">
                  <a16:creationId xmlns:a16="http://schemas.microsoft.com/office/drawing/2014/main" id="{D5752594-203B-D847-8F89-C97FD14E768A}"/>
                </a:ext>
              </a:extLst>
            </p:cNvPr>
            <p:cNvSpPr>
              <a:spLocks noChangeAspect="1"/>
            </p:cNvSpPr>
            <p:nvPr/>
          </p:nvSpPr>
          <p:spPr bwMode="auto">
            <a:xfrm>
              <a:off x="6419159" y="2270892"/>
              <a:ext cx="20817" cy="9715"/>
            </a:xfrm>
            <a:custGeom>
              <a:avLst/>
              <a:gdLst>
                <a:gd name="T0" fmla="*/ 13 w 13"/>
                <a:gd name="T1" fmla="*/ 0 h 6"/>
                <a:gd name="T2" fmla="*/ 15 w 13"/>
                <a:gd name="T3" fmla="*/ 4 h 6"/>
                <a:gd name="T4" fmla="*/ 13 w 13"/>
                <a:gd name="T5" fmla="*/ 7 h 6"/>
                <a:gd name="T6" fmla="*/ 8 w 13"/>
                <a:gd name="T7" fmla="*/ 6 h 6"/>
                <a:gd name="T8" fmla="*/ 1 w 13"/>
                <a:gd name="T9" fmla="*/ 5 h 6"/>
                <a:gd name="T10" fmla="*/ 0 w 13"/>
                <a:gd name="T11" fmla="*/ 2 h 6"/>
                <a:gd name="T12" fmla="*/ 5 w 13"/>
                <a:gd name="T13" fmla="*/ 1 h 6"/>
                <a:gd name="T14" fmla="*/ 8 w 13"/>
                <a:gd name="T15" fmla="*/ 1 h 6"/>
                <a:gd name="T16" fmla="*/ 13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cubicBezTo>
                    <a:pt x="12" y="0"/>
                    <a:pt x="13" y="2"/>
                    <a:pt x="13" y="3"/>
                  </a:cubicBezTo>
                  <a:cubicBezTo>
                    <a:pt x="13" y="4"/>
                    <a:pt x="12" y="6"/>
                    <a:pt x="11" y="6"/>
                  </a:cubicBezTo>
                  <a:cubicBezTo>
                    <a:pt x="9" y="6"/>
                    <a:pt x="8" y="5"/>
                    <a:pt x="7" y="5"/>
                  </a:cubicBezTo>
                  <a:cubicBezTo>
                    <a:pt x="5" y="4"/>
                    <a:pt x="3" y="5"/>
                    <a:pt x="1" y="4"/>
                  </a:cubicBezTo>
                  <a:cubicBezTo>
                    <a:pt x="0" y="4"/>
                    <a:pt x="0" y="2"/>
                    <a:pt x="0" y="2"/>
                  </a:cubicBezTo>
                  <a:cubicBezTo>
                    <a:pt x="1" y="1"/>
                    <a:pt x="3" y="1"/>
                    <a:pt x="4" y="1"/>
                  </a:cubicBezTo>
                  <a:cubicBezTo>
                    <a:pt x="5" y="1"/>
                    <a:pt x="6" y="1"/>
                    <a:pt x="7" y="1"/>
                  </a:cubicBezTo>
                  <a:cubicBezTo>
                    <a:pt x="9" y="1"/>
                    <a:pt x="10" y="0"/>
                    <a:pt x="1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74" name="Freeform 3439">
              <a:extLst>
                <a:ext uri="{FF2B5EF4-FFF2-40B4-BE49-F238E27FC236}">
                  <a16:creationId xmlns:a16="http://schemas.microsoft.com/office/drawing/2014/main" id="{07FA62FA-C220-754B-BE25-3CE8889A3490}"/>
                </a:ext>
              </a:extLst>
            </p:cNvPr>
            <p:cNvSpPr>
              <a:spLocks noChangeAspect="1"/>
            </p:cNvSpPr>
            <p:nvPr/>
          </p:nvSpPr>
          <p:spPr bwMode="auto">
            <a:xfrm>
              <a:off x="6409442" y="2263953"/>
              <a:ext cx="11102" cy="8327"/>
            </a:xfrm>
            <a:custGeom>
              <a:avLst/>
              <a:gdLst>
                <a:gd name="T0" fmla="*/ 5 w 7"/>
                <a:gd name="T1" fmla="*/ 0 h 5"/>
                <a:gd name="T2" fmla="*/ 8 w 7"/>
                <a:gd name="T3" fmla="*/ 2 h 5"/>
                <a:gd name="T4" fmla="*/ 5 w 7"/>
                <a:gd name="T5" fmla="*/ 4 h 5"/>
                <a:gd name="T6" fmla="*/ 2 w 7"/>
                <a:gd name="T7" fmla="*/ 6 h 5"/>
                <a:gd name="T8" fmla="*/ 0 w 7"/>
                <a:gd name="T9" fmla="*/ 4 h 5"/>
                <a:gd name="T10" fmla="*/ 2 w 7"/>
                <a:gd name="T11" fmla="*/ 1 h 5"/>
                <a:gd name="T12" fmla="*/ 5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4" y="0"/>
                  </a:moveTo>
                  <a:cubicBezTo>
                    <a:pt x="5" y="0"/>
                    <a:pt x="7" y="1"/>
                    <a:pt x="7" y="2"/>
                  </a:cubicBezTo>
                  <a:cubicBezTo>
                    <a:pt x="7" y="3"/>
                    <a:pt x="5" y="2"/>
                    <a:pt x="4" y="3"/>
                  </a:cubicBezTo>
                  <a:cubicBezTo>
                    <a:pt x="3" y="3"/>
                    <a:pt x="3" y="5"/>
                    <a:pt x="2" y="5"/>
                  </a:cubicBezTo>
                  <a:cubicBezTo>
                    <a:pt x="1" y="5"/>
                    <a:pt x="0" y="4"/>
                    <a:pt x="0" y="3"/>
                  </a:cubicBezTo>
                  <a:cubicBezTo>
                    <a:pt x="0" y="2"/>
                    <a:pt x="2" y="2"/>
                    <a:pt x="2" y="1"/>
                  </a:cubicBezTo>
                  <a:cubicBezTo>
                    <a:pt x="3" y="1"/>
                    <a:pt x="3" y="0"/>
                    <a:pt x="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75" name="Freeform 3440">
              <a:extLst>
                <a:ext uri="{FF2B5EF4-FFF2-40B4-BE49-F238E27FC236}">
                  <a16:creationId xmlns:a16="http://schemas.microsoft.com/office/drawing/2014/main" id="{CE2313BB-ADC5-CE4F-BCFF-1776546988C0}"/>
                </a:ext>
              </a:extLst>
            </p:cNvPr>
            <p:cNvSpPr>
              <a:spLocks noChangeAspect="1"/>
            </p:cNvSpPr>
            <p:nvPr/>
          </p:nvSpPr>
          <p:spPr bwMode="auto">
            <a:xfrm>
              <a:off x="6298419" y="2219542"/>
              <a:ext cx="95759" cy="66614"/>
            </a:xfrm>
            <a:custGeom>
              <a:avLst/>
              <a:gdLst>
                <a:gd name="T0" fmla="*/ 64 w 57"/>
                <a:gd name="T1" fmla="*/ 22 h 40"/>
                <a:gd name="T2" fmla="*/ 65 w 57"/>
                <a:gd name="T3" fmla="*/ 35 h 40"/>
                <a:gd name="T4" fmla="*/ 40 w 57"/>
                <a:gd name="T5" fmla="*/ 40 h 40"/>
                <a:gd name="T6" fmla="*/ 19 w 57"/>
                <a:gd name="T7" fmla="*/ 40 h 40"/>
                <a:gd name="T8" fmla="*/ 5 w 57"/>
                <a:gd name="T9" fmla="*/ 47 h 40"/>
                <a:gd name="T10" fmla="*/ 1 w 57"/>
                <a:gd name="T11" fmla="*/ 44 h 40"/>
                <a:gd name="T12" fmla="*/ 1 w 57"/>
                <a:gd name="T13" fmla="*/ 29 h 40"/>
                <a:gd name="T14" fmla="*/ 6 w 57"/>
                <a:gd name="T15" fmla="*/ 23 h 40"/>
                <a:gd name="T16" fmla="*/ 11 w 57"/>
                <a:gd name="T17" fmla="*/ 24 h 40"/>
                <a:gd name="T18" fmla="*/ 8 w 57"/>
                <a:gd name="T19" fmla="*/ 16 h 40"/>
                <a:gd name="T20" fmla="*/ 16 w 57"/>
                <a:gd name="T21" fmla="*/ 5 h 40"/>
                <a:gd name="T22" fmla="*/ 22 w 57"/>
                <a:gd name="T23" fmla="*/ 13 h 40"/>
                <a:gd name="T24" fmla="*/ 23 w 57"/>
                <a:gd name="T25" fmla="*/ 2 h 40"/>
                <a:gd name="T26" fmla="*/ 29 w 57"/>
                <a:gd name="T27" fmla="*/ 2 h 40"/>
                <a:gd name="T28" fmla="*/ 31 w 57"/>
                <a:gd name="T29" fmla="*/ 13 h 40"/>
                <a:gd name="T30" fmla="*/ 36 w 57"/>
                <a:gd name="T31" fmla="*/ 7 h 40"/>
                <a:gd name="T32" fmla="*/ 40 w 57"/>
                <a:gd name="T33" fmla="*/ 12 h 40"/>
                <a:gd name="T34" fmla="*/ 44 w 57"/>
                <a:gd name="T35" fmla="*/ 10 h 40"/>
                <a:gd name="T36" fmla="*/ 54 w 57"/>
                <a:gd name="T37" fmla="*/ 19 h 40"/>
                <a:gd name="T38" fmla="*/ 56 w 57"/>
                <a:gd name="T39" fmla="*/ 16 h 40"/>
                <a:gd name="T40" fmla="*/ 64 w 57"/>
                <a:gd name="T41" fmla="*/ 22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53" y="18"/>
                  </a:moveTo>
                  <a:cubicBezTo>
                    <a:pt x="55" y="21"/>
                    <a:pt x="57" y="27"/>
                    <a:pt x="54" y="29"/>
                  </a:cubicBezTo>
                  <a:cubicBezTo>
                    <a:pt x="48" y="30"/>
                    <a:pt x="40" y="31"/>
                    <a:pt x="33" y="33"/>
                  </a:cubicBezTo>
                  <a:cubicBezTo>
                    <a:pt x="28" y="35"/>
                    <a:pt x="22" y="32"/>
                    <a:pt x="16" y="33"/>
                  </a:cubicBezTo>
                  <a:cubicBezTo>
                    <a:pt x="12" y="34"/>
                    <a:pt x="8" y="38"/>
                    <a:pt x="4" y="39"/>
                  </a:cubicBezTo>
                  <a:cubicBezTo>
                    <a:pt x="3" y="40"/>
                    <a:pt x="1" y="38"/>
                    <a:pt x="1" y="37"/>
                  </a:cubicBezTo>
                  <a:cubicBezTo>
                    <a:pt x="0" y="33"/>
                    <a:pt x="0" y="28"/>
                    <a:pt x="1" y="24"/>
                  </a:cubicBezTo>
                  <a:cubicBezTo>
                    <a:pt x="1" y="22"/>
                    <a:pt x="3" y="20"/>
                    <a:pt x="5" y="19"/>
                  </a:cubicBezTo>
                  <a:cubicBezTo>
                    <a:pt x="6" y="19"/>
                    <a:pt x="8" y="21"/>
                    <a:pt x="9" y="20"/>
                  </a:cubicBezTo>
                  <a:cubicBezTo>
                    <a:pt x="10" y="17"/>
                    <a:pt x="7" y="15"/>
                    <a:pt x="7" y="13"/>
                  </a:cubicBezTo>
                  <a:cubicBezTo>
                    <a:pt x="8" y="10"/>
                    <a:pt x="10" y="5"/>
                    <a:pt x="13" y="4"/>
                  </a:cubicBezTo>
                  <a:cubicBezTo>
                    <a:pt x="16" y="4"/>
                    <a:pt x="15" y="12"/>
                    <a:pt x="18" y="11"/>
                  </a:cubicBezTo>
                  <a:cubicBezTo>
                    <a:pt x="20" y="10"/>
                    <a:pt x="17" y="4"/>
                    <a:pt x="19" y="2"/>
                  </a:cubicBezTo>
                  <a:cubicBezTo>
                    <a:pt x="20" y="0"/>
                    <a:pt x="23" y="0"/>
                    <a:pt x="24" y="2"/>
                  </a:cubicBezTo>
                  <a:cubicBezTo>
                    <a:pt x="26" y="4"/>
                    <a:pt x="24" y="10"/>
                    <a:pt x="26" y="11"/>
                  </a:cubicBezTo>
                  <a:cubicBezTo>
                    <a:pt x="28" y="13"/>
                    <a:pt x="28" y="6"/>
                    <a:pt x="30" y="6"/>
                  </a:cubicBezTo>
                  <a:cubicBezTo>
                    <a:pt x="32" y="5"/>
                    <a:pt x="32" y="9"/>
                    <a:pt x="33" y="10"/>
                  </a:cubicBezTo>
                  <a:cubicBezTo>
                    <a:pt x="35" y="10"/>
                    <a:pt x="35" y="7"/>
                    <a:pt x="36" y="8"/>
                  </a:cubicBezTo>
                  <a:cubicBezTo>
                    <a:pt x="40" y="9"/>
                    <a:pt x="41" y="14"/>
                    <a:pt x="45" y="16"/>
                  </a:cubicBezTo>
                  <a:cubicBezTo>
                    <a:pt x="46" y="16"/>
                    <a:pt x="45" y="13"/>
                    <a:pt x="46" y="13"/>
                  </a:cubicBezTo>
                  <a:cubicBezTo>
                    <a:pt x="49" y="14"/>
                    <a:pt x="52" y="16"/>
                    <a:pt x="53" y="1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76" name="Freeform 3441">
              <a:extLst>
                <a:ext uri="{FF2B5EF4-FFF2-40B4-BE49-F238E27FC236}">
                  <a16:creationId xmlns:a16="http://schemas.microsoft.com/office/drawing/2014/main" id="{4F9A160B-D76A-1A42-8296-714C67083250}"/>
                </a:ext>
              </a:extLst>
            </p:cNvPr>
            <p:cNvSpPr>
              <a:spLocks noChangeAspect="1"/>
            </p:cNvSpPr>
            <p:nvPr/>
          </p:nvSpPr>
          <p:spPr bwMode="auto">
            <a:xfrm>
              <a:off x="6165191" y="2187622"/>
              <a:ext cx="130453" cy="68003"/>
            </a:xfrm>
            <a:custGeom>
              <a:avLst/>
              <a:gdLst>
                <a:gd name="T0" fmla="*/ 78 w 78"/>
                <a:gd name="T1" fmla="*/ 8 h 41"/>
                <a:gd name="T2" fmla="*/ 88 w 78"/>
                <a:gd name="T3" fmla="*/ 16 h 41"/>
                <a:gd name="T4" fmla="*/ 89 w 78"/>
                <a:gd name="T5" fmla="*/ 26 h 41"/>
                <a:gd name="T6" fmla="*/ 80 w 78"/>
                <a:gd name="T7" fmla="*/ 25 h 41"/>
                <a:gd name="T8" fmla="*/ 80 w 78"/>
                <a:gd name="T9" fmla="*/ 30 h 41"/>
                <a:gd name="T10" fmla="*/ 92 w 78"/>
                <a:gd name="T11" fmla="*/ 38 h 41"/>
                <a:gd name="T12" fmla="*/ 92 w 78"/>
                <a:gd name="T13" fmla="*/ 47 h 41"/>
                <a:gd name="T14" fmla="*/ 69 w 78"/>
                <a:gd name="T15" fmla="*/ 47 h 41"/>
                <a:gd name="T16" fmla="*/ 54 w 78"/>
                <a:gd name="T17" fmla="*/ 41 h 41"/>
                <a:gd name="T18" fmla="*/ 42 w 78"/>
                <a:gd name="T19" fmla="*/ 37 h 41"/>
                <a:gd name="T20" fmla="*/ 36 w 78"/>
                <a:gd name="T21" fmla="*/ 33 h 41"/>
                <a:gd name="T22" fmla="*/ 30 w 78"/>
                <a:gd name="T23" fmla="*/ 36 h 41"/>
                <a:gd name="T24" fmla="*/ 16 w 78"/>
                <a:gd name="T25" fmla="*/ 30 h 41"/>
                <a:gd name="T26" fmla="*/ 16 w 78"/>
                <a:gd name="T27" fmla="*/ 24 h 41"/>
                <a:gd name="T28" fmla="*/ 1 w 78"/>
                <a:gd name="T29" fmla="*/ 23 h 41"/>
                <a:gd name="T30" fmla="*/ 1 w 78"/>
                <a:gd name="T31" fmla="*/ 19 h 41"/>
                <a:gd name="T32" fmla="*/ 17 w 78"/>
                <a:gd name="T33" fmla="*/ 16 h 41"/>
                <a:gd name="T34" fmla="*/ 18 w 78"/>
                <a:gd name="T35" fmla="*/ 8 h 41"/>
                <a:gd name="T36" fmla="*/ 28 w 78"/>
                <a:gd name="T37" fmla="*/ 5 h 41"/>
                <a:gd name="T38" fmla="*/ 41 w 78"/>
                <a:gd name="T39" fmla="*/ 4 h 41"/>
                <a:gd name="T40" fmla="*/ 49 w 78"/>
                <a:gd name="T41" fmla="*/ 0 h 41"/>
                <a:gd name="T42" fmla="*/ 60 w 78"/>
                <a:gd name="T43" fmla="*/ 6 h 41"/>
                <a:gd name="T44" fmla="*/ 60 w 78"/>
                <a:gd name="T45" fmla="*/ 12 h 41"/>
                <a:gd name="T46" fmla="*/ 57 w 78"/>
                <a:gd name="T47" fmla="*/ 18 h 41"/>
                <a:gd name="T48" fmla="*/ 60 w 78"/>
                <a:gd name="T49" fmla="*/ 18 h 41"/>
                <a:gd name="T50" fmla="*/ 65 w 78"/>
                <a:gd name="T51" fmla="*/ 12 h 41"/>
                <a:gd name="T52" fmla="*/ 66 w 78"/>
                <a:gd name="T53" fmla="*/ 6 h 41"/>
                <a:gd name="T54" fmla="*/ 72 w 78"/>
                <a:gd name="T55" fmla="*/ 6 h 41"/>
                <a:gd name="T56" fmla="*/ 75 w 78"/>
                <a:gd name="T57" fmla="*/ 8 h 41"/>
                <a:gd name="T58" fmla="*/ 78 w 78"/>
                <a:gd name="T59" fmla="*/ 8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41"/>
                <a:gd name="T92" fmla="*/ 78 w 7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41">
                  <a:moveTo>
                    <a:pt x="65" y="7"/>
                  </a:moveTo>
                  <a:cubicBezTo>
                    <a:pt x="68" y="8"/>
                    <a:pt x="71" y="10"/>
                    <a:pt x="73" y="13"/>
                  </a:cubicBezTo>
                  <a:cubicBezTo>
                    <a:pt x="75" y="15"/>
                    <a:pt x="76" y="20"/>
                    <a:pt x="74" y="22"/>
                  </a:cubicBezTo>
                  <a:cubicBezTo>
                    <a:pt x="73" y="24"/>
                    <a:pt x="69" y="20"/>
                    <a:pt x="66" y="21"/>
                  </a:cubicBezTo>
                  <a:cubicBezTo>
                    <a:pt x="65" y="22"/>
                    <a:pt x="65" y="24"/>
                    <a:pt x="66" y="25"/>
                  </a:cubicBezTo>
                  <a:cubicBezTo>
                    <a:pt x="69" y="28"/>
                    <a:pt x="73" y="29"/>
                    <a:pt x="76" y="32"/>
                  </a:cubicBezTo>
                  <a:cubicBezTo>
                    <a:pt x="77" y="34"/>
                    <a:pt x="78" y="38"/>
                    <a:pt x="76" y="39"/>
                  </a:cubicBezTo>
                  <a:cubicBezTo>
                    <a:pt x="70" y="41"/>
                    <a:pt x="63" y="40"/>
                    <a:pt x="57" y="39"/>
                  </a:cubicBezTo>
                  <a:cubicBezTo>
                    <a:pt x="53" y="38"/>
                    <a:pt x="49" y="36"/>
                    <a:pt x="45" y="34"/>
                  </a:cubicBezTo>
                  <a:cubicBezTo>
                    <a:pt x="41" y="33"/>
                    <a:pt x="38" y="33"/>
                    <a:pt x="35" y="31"/>
                  </a:cubicBezTo>
                  <a:cubicBezTo>
                    <a:pt x="33" y="30"/>
                    <a:pt x="32" y="28"/>
                    <a:pt x="30" y="28"/>
                  </a:cubicBezTo>
                  <a:cubicBezTo>
                    <a:pt x="28" y="27"/>
                    <a:pt x="26" y="30"/>
                    <a:pt x="25" y="30"/>
                  </a:cubicBezTo>
                  <a:cubicBezTo>
                    <a:pt x="20" y="29"/>
                    <a:pt x="16" y="28"/>
                    <a:pt x="13" y="25"/>
                  </a:cubicBezTo>
                  <a:cubicBezTo>
                    <a:pt x="11" y="24"/>
                    <a:pt x="14" y="20"/>
                    <a:pt x="13" y="20"/>
                  </a:cubicBezTo>
                  <a:cubicBezTo>
                    <a:pt x="9" y="18"/>
                    <a:pt x="4" y="20"/>
                    <a:pt x="1" y="19"/>
                  </a:cubicBezTo>
                  <a:cubicBezTo>
                    <a:pt x="0" y="19"/>
                    <a:pt x="0" y="17"/>
                    <a:pt x="1" y="16"/>
                  </a:cubicBezTo>
                  <a:cubicBezTo>
                    <a:pt x="5" y="15"/>
                    <a:pt x="10" y="16"/>
                    <a:pt x="14" y="13"/>
                  </a:cubicBezTo>
                  <a:cubicBezTo>
                    <a:pt x="16" y="12"/>
                    <a:pt x="13" y="9"/>
                    <a:pt x="15" y="7"/>
                  </a:cubicBezTo>
                  <a:cubicBezTo>
                    <a:pt x="17" y="5"/>
                    <a:pt x="20" y="5"/>
                    <a:pt x="23" y="4"/>
                  </a:cubicBezTo>
                  <a:cubicBezTo>
                    <a:pt x="27" y="3"/>
                    <a:pt x="30" y="4"/>
                    <a:pt x="34" y="3"/>
                  </a:cubicBezTo>
                  <a:cubicBezTo>
                    <a:pt x="37" y="3"/>
                    <a:pt x="39" y="0"/>
                    <a:pt x="41" y="0"/>
                  </a:cubicBezTo>
                  <a:cubicBezTo>
                    <a:pt x="44" y="1"/>
                    <a:pt x="48" y="2"/>
                    <a:pt x="50" y="5"/>
                  </a:cubicBezTo>
                  <a:cubicBezTo>
                    <a:pt x="51" y="6"/>
                    <a:pt x="50" y="8"/>
                    <a:pt x="50" y="10"/>
                  </a:cubicBezTo>
                  <a:cubicBezTo>
                    <a:pt x="49" y="12"/>
                    <a:pt x="47" y="13"/>
                    <a:pt x="47" y="15"/>
                  </a:cubicBezTo>
                  <a:cubicBezTo>
                    <a:pt x="47" y="16"/>
                    <a:pt x="49" y="16"/>
                    <a:pt x="50" y="15"/>
                  </a:cubicBezTo>
                  <a:cubicBezTo>
                    <a:pt x="52" y="14"/>
                    <a:pt x="53" y="12"/>
                    <a:pt x="54" y="10"/>
                  </a:cubicBezTo>
                  <a:cubicBezTo>
                    <a:pt x="55" y="9"/>
                    <a:pt x="53" y="6"/>
                    <a:pt x="55" y="5"/>
                  </a:cubicBezTo>
                  <a:cubicBezTo>
                    <a:pt x="56" y="4"/>
                    <a:pt x="58" y="5"/>
                    <a:pt x="60" y="5"/>
                  </a:cubicBezTo>
                  <a:cubicBezTo>
                    <a:pt x="61" y="6"/>
                    <a:pt x="61" y="7"/>
                    <a:pt x="62" y="7"/>
                  </a:cubicBezTo>
                  <a:cubicBezTo>
                    <a:pt x="63" y="8"/>
                    <a:pt x="64" y="6"/>
                    <a:pt x="65"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77" name="Freeform 3442">
              <a:extLst>
                <a:ext uri="{FF2B5EF4-FFF2-40B4-BE49-F238E27FC236}">
                  <a16:creationId xmlns:a16="http://schemas.microsoft.com/office/drawing/2014/main" id="{0EC9C6E7-7996-8F46-9274-93EB98636EB9}"/>
                </a:ext>
              </a:extLst>
            </p:cNvPr>
            <p:cNvSpPr>
              <a:spLocks noChangeAspect="1"/>
            </p:cNvSpPr>
            <p:nvPr/>
          </p:nvSpPr>
          <p:spPr bwMode="auto">
            <a:xfrm>
              <a:off x="6130495" y="2141827"/>
              <a:ext cx="104085" cy="54125"/>
            </a:xfrm>
            <a:custGeom>
              <a:avLst/>
              <a:gdLst>
                <a:gd name="T0" fmla="*/ 46 w 62"/>
                <a:gd name="T1" fmla="*/ 1 h 33"/>
                <a:gd name="T2" fmla="*/ 65 w 62"/>
                <a:gd name="T3" fmla="*/ 14 h 33"/>
                <a:gd name="T4" fmla="*/ 75 w 62"/>
                <a:gd name="T5" fmla="*/ 15 h 33"/>
                <a:gd name="T6" fmla="*/ 69 w 62"/>
                <a:gd name="T7" fmla="*/ 20 h 33"/>
                <a:gd name="T8" fmla="*/ 74 w 62"/>
                <a:gd name="T9" fmla="*/ 30 h 33"/>
                <a:gd name="T10" fmla="*/ 63 w 62"/>
                <a:gd name="T11" fmla="*/ 33 h 33"/>
                <a:gd name="T12" fmla="*/ 51 w 62"/>
                <a:gd name="T13" fmla="*/ 35 h 33"/>
                <a:gd name="T14" fmla="*/ 38 w 62"/>
                <a:gd name="T15" fmla="*/ 37 h 33"/>
                <a:gd name="T16" fmla="*/ 29 w 62"/>
                <a:gd name="T17" fmla="*/ 39 h 33"/>
                <a:gd name="T18" fmla="*/ 12 w 62"/>
                <a:gd name="T19" fmla="*/ 37 h 33"/>
                <a:gd name="T20" fmla="*/ 0 w 62"/>
                <a:gd name="T21" fmla="*/ 33 h 33"/>
                <a:gd name="T22" fmla="*/ 0 w 62"/>
                <a:gd name="T23" fmla="*/ 31 h 33"/>
                <a:gd name="T24" fmla="*/ 11 w 62"/>
                <a:gd name="T25" fmla="*/ 26 h 33"/>
                <a:gd name="T26" fmla="*/ 11 w 62"/>
                <a:gd name="T27" fmla="*/ 20 h 33"/>
                <a:gd name="T28" fmla="*/ 25 w 62"/>
                <a:gd name="T29" fmla="*/ 12 h 33"/>
                <a:gd name="T30" fmla="*/ 36 w 62"/>
                <a:gd name="T31" fmla="*/ 11 h 33"/>
                <a:gd name="T32" fmla="*/ 40 w 62"/>
                <a:gd name="T33" fmla="*/ 6 h 33"/>
                <a:gd name="T34" fmla="*/ 40 w 62"/>
                <a:gd name="T35" fmla="*/ 2 h 33"/>
                <a:gd name="T36" fmla="*/ 46 w 62"/>
                <a:gd name="T37" fmla="*/ 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3"/>
                <a:gd name="T59" fmla="*/ 62 w 6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3">
                  <a:moveTo>
                    <a:pt x="38" y="1"/>
                  </a:moveTo>
                  <a:cubicBezTo>
                    <a:pt x="44" y="4"/>
                    <a:pt x="49" y="9"/>
                    <a:pt x="54" y="12"/>
                  </a:cubicBezTo>
                  <a:cubicBezTo>
                    <a:pt x="57" y="13"/>
                    <a:pt x="61" y="11"/>
                    <a:pt x="62" y="13"/>
                  </a:cubicBezTo>
                  <a:cubicBezTo>
                    <a:pt x="62" y="15"/>
                    <a:pt x="57" y="15"/>
                    <a:pt x="57" y="17"/>
                  </a:cubicBezTo>
                  <a:cubicBezTo>
                    <a:pt x="57" y="20"/>
                    <a:pt x="62" y="23"/>
                    <a:pt x="61" y="25"/>
                  </a:cubicBezTo>
                  <a:cubicBezTo>
                    <a:pt x="60" y="28"/>
                    <a:pt x="55" y="27"/>
                    <a:pt x="52" y="28"/>
                  </a:cubicBezTo>
                  <a:cubicBezTo>
                    <a:pt x="49" y="28"/>
                    <a:pt x="46" y="29"/>
                    <a:pt x="42" y="30"/>
                  </a:cubicBezTo>
                  <a:cubicBezTo>
                    <a:pt x="38" y="31"/>
                    <a:pt x="34" y="31"/>
                    <a:pt x="31" y="31"/>
                  </a:cubicBezTo>
                  <a:cubicBezTo>
                    <a:pt x="28" y="31"/>
                    <a:pt x="26" y="33"/>
                    <a:pt x="24" y="33"/>
                  </a:cubicBezTo>
                  <a:cubicBezTo>
                    <a:pt x="19" y="33"/>
                    <a:pt x="15" y="32"/>
                    <a:pt x="10" y="31"/>
                  </a:cubicBezTo>
                  <a:cubicBezTo>
                    <a:pt x="7" y="30"/>
                    <a:pt x="3" y="30"/>
                    <a:pt x="0" y="28"/>
                  </a:cubicBezTo>
                  <a:cubicBezTo>
                    <a:pt x="0" y="28"/>
                    <a:pt x="0" y="26"/>
                    <a:pt x="0" y="26"/>
                  </a:cubicBezTo>
                  <a:cubicBezTo>
                    <a:pt x="3" y="24"/>
                    <a:pt x="7" y="24"/>
                    <a:pt x="9" y="22"/>
                  </a:cubicBezTo>
                  <a:cubicBezTo>
                    <a:pt x="11" y="21"/>
                    <a:pt x="8" y="19"/>
                    <a:pt x="9" y="17"/>
                  </a:cubicBezTo>
                  <a:cubicBezTo>
                    <a:pt x="13" y="14"/>
                    <a:pt x="17" y="12"/>
                    <a:pt x="21" y="10"/>
                  </a:cubicBezTo>
                  <a:cubicBezTo>
                    <a:pt x="24" y="9"/>
                    <a:pt x="27" y="10"/>
                    <a:pt x="30" y="9"/>
                  </a:cubicBezTo>
                  <a:cubicBezTo>
                    <a:pt x="32" y="8"/>
                    <a:pt x="32" y="7"/>
                    <a:pt x="33" y="5"/>
                  </a:cubicBezTo>
                  <a:cubicBezTo>
                    <a:pt x="34" y="4"/>
                    <a:pt x="32" y="3"/>
                    <a:pt x="33" y="2"/>
                  </a:cubicBezTo>
                  <a:cubicBezTo>
                    <a:pt x="35" y="1"/>
                    <a:pt x="37" y="0"/>
                    <a:pt x="38"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78" name="Freeform 3443">
              <a:extLst>
                <a:ext uri="{FF2B5EF4-FFF2-40B4-BE49-F238E27FC236}">
                  <a16:creationId xmlns:a16="http://schemas.microsoft.com/office/drawing/2014/main" id="{5FF00E91-D5C9-8449-8288-AC8B3BB46320}"/>
                </a:ext>
              </a:extLst>
            </p:cNvPr>
            <p:cNvSpPr>
              <a:spLocks noChangeAspect="1"/>
            </p:cNvSpPr>
            <p:nvPr/>
          </p:nvSpPr>
          <p:spPr bwMode="auto">
            <a:xfrm>
              <a:off x="6126332" y="2195949"/>
              <a:ext cx="47185" cy="22205"/>
            </a:xfrm>
            <a:custGeom>
              <a:avLst/>
              <a:gdLst>
                <a:gd name="T0" fmla="*/ 4 w 29"/>
                <a:gd name="T1" fmla="*/ 0 h 13"/>
                <a:gd name="T2" fmla="*/ 1 w 29"/>
                <a:gd name="T3" fmla="*/ 2 h 13"/>
                <a:gd name="T4" fmla="*/ 16 w 29"/>
                <a:gd name="T5" fmla="*/ 10 h 13"/>
                <a:gd name="T6" fmla="*/ 16 w 29"/>
                <a:gd name="T7" fmla="*/ 15 h 13"/>
                <a:gd name="T8" fmla="*/ 26 w 29"/>
                <a:gd name="T9" fmla="*/ 12 h 13"/>
                <a:gd name="T10" fmla="*/ 34 w 29"/>
                <a:gd name="T11" fmla="*/ 7 h 13"/>
                <a:gd name="T12" fmla="*/ 25 w 29"/>
                <a:gd name="T13" fmla="*/ 1 h 13"/>
                <a:gd name="T14" fmla="*/ 14 w 29"/>
                <a:gd name="T15" fmla="*/ 1 h 13"/>
                <a:gd name="T16" fmla="*/ 7 w 29"/>
                <a:gd name="T17" fmla="*/ 0 h 13"/>
                <a:gd name="T18" fmla="*/ 4 w 29"/>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3"/>
                <a:gd name="T32" fmla="*/ 29 w 2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3">
                  <a:moveTo>
                    <a:pt x="3" y="0"/>
                  </a:moveTo>
                  <a:cubicBezTo>
                    <a:pt x="2" y="0"/>
                    <a:pt x="0" y="1"/>
                    <a:pt x="1" y="2"/>
                  </a:cubicBezTo>
                  <a:cubicBezTo>
                    <a:pt x="5" y="5"/>
                    <a:pt x="10" y="5"/>
                    <a:pt x="14" y="8"/>
                  </a:cubicBezTo>
                  <a:cubicBezTo>
                    <a:pt x="15" y="9"/>
                    <a:pt x="12" y="12"/>
                    <a:pt x="14" y="12"/>
                  </a:cubicBezTo>
                  <a:cubicBezTo>
                    <a:pt x="16" y="13"/>
                    <a:pt x="19" y="11"/>
                    <a:pt x="22" y="10"/>
                  </a:cubicBezTo>
                  <a:cubicBezTo>
                    <a:pt x="24" y="9"/>
                    <a:pt x="29" y="9"/>
                    <a:pt x="29" y="6"/>
                  </a:cubicBezTo>
                  <a:cubicBezTo>
                    <a:pt x="29" y="3"/>
                    <a:pt x="24" y="2"/>
                    <a:pt x="21" y="1"/>
                  </a:cubicBezTo>
                  <a:cubicBezTo>
                    <a:pt x="18" y="0"/>
                    <a:pt x="15" y="1"/>
                    <a:pt x="12" y="1"/>
                  </a:cubicBezTo>
                  <a:cubicBezTo>
                    <a:pt x="10" y="1"/>
                    <a:pt x="8" y="0"/>
                    <a:pt x="6" y="0"/>
                  </a:cubicBezTo>
                  <a:cubicBezTo>
                    <a:pt x="5" y="0"/>
                    <a:pt x="4"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79" name="Freeform 3444">
              <a:extLst>
                <a:ext uri="{FF2B5EF4-FFF2-40B4-BE49-F238E27FC236}">
                  <a16:creationId xmlns:a16="http://schemas.microsoft.com/office/drawing/2014/main" id="{B277A870-94B7-5D4C-A072-DC12578078DC}"/>
                </a:ext>
              </a:extLst>
            </p:cNvPr>
            <p:cNvSpPr>
              <a:spLocks noChangeAspect="1"/>
            </p:cNvSpPr>
            <p:nvPr/>
          </p:nvSpPr>
          <p:spPr bwMode="auto">
            <a:xfrm>
              <a:off x="6552388" y="2416608"/>
              <a:ext cx="24980" cy="16654"/>
            </a:xfrm>
            <a:custGeom>
              <a:avLst/>
              <a:gdLst>
                <a:gd name="T0" fmla="*/ 4 w 15"/>
                <a:gd name="T1" fmla="*/ 0 h 10"/>
                <a:gd name="T2" fmla="*/ 2 w 15"/>
                <a:gd name="T3" fmla="*/ 2 h 10"/>
                <a:gd name="T4" fmla="*/ 4 w 15"/>
                <a:gd name="T5" fmla="*/ 7 h 10"/>
                <a:gd name="T6" fmla="*/ 0 w 15"/>
                <a:gd name="T7" fmla="*/ 7 h 10"/>
                <a:gd name="T8" fmla="*/ 4 w 15"/>
                <a:gd name="T9" fmla="*/ 11 h 10"/>
                <a:gd name="T10" fmla="*/ 13 w 15"/>
                <a:gd name="T11" fmla="*/ 12 h 10"/>
                <a:gd name="T12" fmla="*/ 18 w 15"/>
                <a:gd name="T13" fmla="*/ 5 h 10"/>
                <a:gd name="T14" fmla="*/ 16 w 15"/>
                <a:gd name="T15" fmla="*/ 2 h 10"/>
                <a:gd name="T16" fmla="*/ 8 w 15"/>
                <a:gd name="T17" fmla="*/ 1 h 10"/>
                <a:gd name="T18" fmla="*/ 4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3" y="0"/>
                  </a:moveTo>
                  <a:cubicBezTo>
                    <a:pt x="2" y="0"/>
                    <a:pt x="2" y="1"/>
                    <a:pt x="2" y="2"/>
                  </a:cubicBezTo>
                  <a:cubicBezTo>
                    <a:pt x="2" y="3"/>
                    <a:pt x="4" y="5"/>
                    <a:pt x="3" y="6"/>
                  </a:cubicBezTo>
                  <a:cubicBezTo>
                    <a:pt x="3" y="7"/>
                    <a:pt x="0" y="5"/>
                    <a:pt x="0" y="6"/>
                  </a:cubicBezTo>
                  <a:cubicBezTo>
                    <a:pt x="0" y="7"/>
                    <a:pt x="1" y="9"/>
                    <a:pt x="3" y="9"/>
                  </a:cubicBezTo>
                  <a:cubicBezTo>
                    <a:pt x="5" y="9"/>
                    <a:pt x="9" y="10"/>
                    <a:pt x="11" y="10"/>
                  </a:cubicBezTo>
                  <a:cubicBezTo>
                    <a:pt x="13" y="10"/>
                    <a:pt x="14" y="7"/>
                    <a:pt x="15" y="4"/>
                  </a:cubicBezTo>
                  <a:cubicBezTo>
                    <a:pt x="15" y="3"/>
                    <a:pt x="14" y="2"/>
                    <a:pt x="13" y="2"/>
                  </a:cubicBezTo>
                  <a:cubicBezTo>
                    <a:pt x="11" y="1"/>
                    <a:pt x="9" y="1"/>
                    <a:pt x="7" y="1"/>
                  </a:cubicBezTo>
                  <a:cubicBezTo>
                    <a:pt x="6" y="1"/>
                    <a:pt x="4"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80" name="Freeform 3445">
              <a:extLst>
                <a:ext uri="{FF2B5EF4-FFF2-40B4-BE49-F238E27FC236}">
                  <a16:creationId xmlns:a16="http://schemas.microsoft.com/office/drawing/2014/main" id="{A772B0B7-BF9D-7543-9079-37F1EA01E02F}"/>
                </a:ext>
              </a:extLst>
            </p:cNvPr>
            <p:cNvSpPr>
              <a:spLocks noChangeAspect="1"/>
            </p:cNvSpPr>
            <p:nvPr/>
          </p:nvSpPr>
          <p:spPr bwMode="auto">
            <a:xfrm>
              <a:off x="6967338" y="2366649"/>
              <a:ext cx="9715" cy="20817"/>
            </a:xfrm>
            <a:custGeom>
              <a:avLst/>
              <a:gdLst>
                <a:gd name="T0" fmla="*/ 1 w 6"/>
                <a:gd name="T1" fmla="*/ 1 h 13"/>
                <a:gd name="T2" fmla="*/ 6 w 6"/>
                <a:gd name="T3" fmla="*/ 8 h 13"/>
                <a:gd name="T4" fmla="*/ 6 w 6"/>
                <a:gd name="T5" fmla="*/ 14 h 13"/>
                <a:gd name="T6" fmla="*/ 2 w 6"/>
                <a:gd name="T7" fmla="*/ 14 h 13"/>
                <a:gd name="T8" fmla="*/ 0 w 6"/>
                <a:gd name="T9" fmla="*/ 5 h 13"/>
                <a:gd name="T10" fmla="*/ 1 w 6"/>
                <a:gd name="T11" fmla="*/ 1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1" y="1"/>
                  </a:moveTo>
                  <a:cubicBezTo>
                    <a:pt x="3" y="2"/>
                    <a:pt x="4" y="4"/>
                    <a:pt x="5" y="7"/>
                  </a:cubicBezTo>
                  <a:cubicBezTo>
                    <a:pt x="5" y="8"/>
                    <a:pt x="6" y="11"/>
                    <a:pt x="5" y="12"/>
                  </a:cubicBezTo>
                  <a:cubicBezTo>
                    <a:pt x="4" y="13"/>
                    <a:pt x="2" y="13"/>
                    <a:pt x="2" y="12"/>
                  </a:cubicBezTo>
                  <a:cubicBezTo>
                    <a:pt x="1" y="9"/>
                    <a:pt x="1" y="7"/>
                    <a:pt x="0" y="4"/>
                  </a:cubicBezTo>
                  <a:cubicBezTo>
                    <a:pt x="0" y="3"/>
                    <a:pt x="0"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81" name="Freeform 3446">
              <a:extLst>
                <a:ext uri="{FF2B5EF4-FFF2-40B4-BE49-F238E27FC236}">
                  <a16:creationId xmlns:a16="http://schemas.microsoft.com/office/drawing/2014/main" id="{E22B3BD8-F678-FB4E-982E-83A81812F9F0}"/>
                </a:ext>
              </a:extLst>
            </p:cNvPr>
            <p:cNvSpPr>
              <a:spLocks noChangeAspect="1"/>
            </p:cNvSpPr>
            <p:nvPr/>
          </p:nvSpPr>
          <p:spPr bwMode="auto">
            <a:xfrm>
              <a:off x="7065872" y="2426324"/>
              <a:ext cx="18042" cy="18042"/>
            </a:xfrm>
            <a:custGeom>
              <a:avLst/>
              <a:gdLst>
                <a:gd name="T0" fmla="*/ 2 w 11"/>
                <a:gd name="T1" fmla="*/ 1 h 11"/>
                <a:gd name="T2" fmla="*/ 0 w 11"/>
                <a:gd name="T3" fmla="*/ 5 h 11"/>
                <a:gd name="T4" fmla="*/ 4 w 11"/>
                <a:gd name="T5" fmla="*/ 12 h 11"/>
                <a:gd name="T6" fmla="*/ 9 w 11"/>
                <a:gd name="T7" fmla="*/ 12 h 11"/>
                <a:gd name="T8" fmla="*/ 13 w 11"/>
                <a:gd name="T9" fmla="*/ 8 h 11"/>
                <a:gd name="T10" fmla="*/ 11 w 11"/>
                <a:gd name="T11" fmla="*/ 2 h 11"/>
                <a:gd name="T12" fmla="*/ 8 w 11"/>
                <a:gd name="T13" fmla="*/ 1 h 11"/>
                <a:gd name="T14" fmla="*/ 2 w 11"/>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2" y="1"/>
                  </a:moveTo>
                  <a:cubicBezTo>
                    <a:pt x="1" y="1"/>
                    <a:pt x="0" y="3"/>
                    <a:pt x="0" y="4"/>
                  </a:cubicBezTo>
                  <a:cubicBezTo>
                    <a:pt x="1" y="6"/>
                    <a:pt x="2" y="9"/>
                    <a:pt x="3" y="10"/>
                  </a:cubicBezTo>
                  <a:cubicBezTo>
                    <a:pt x="5" y="11"/>
                    <a:pt x="6" y="11"/>
                    <a:pt x="8" y="10"/>
                  </a:cubicBezTo>
                  <a:cubicBezTo>
                    <a:pt x="9" y="9"/>
                    <a:pt x="10" y="9"/>
                    <a:pt x="11" y="7"/>
                  </a:cubicBezTo>
                  <a:cubicBezTo>
                    <a:pt x="11" y="5"/>
                    <a:pt x="10" y="4"/>
                    <a:pt x="9" y="2"/>
                  </a:cubicBezTo>
                  <a:cubicBezTo>
                    <a:pt x="9" y="1"/>
                    <a:pt x="8" y="1"/>
                    <a:pt x="7" y="1"/>
                  </a:cubicBezTo>
                  <a:cubicBezTo>
                    <a:pt x="5" y="1"/>
                    <a:pt x="4"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82" name="Freeform 3447">
              <a:extLst>
                <a:ext uri="{FF2B5EF4-FFF2-40B4-BE49-F238E27FC236}">
                  <a16:creationId xmlns:a16="http://schemas.microsoft.com/office/drawing/2014/main" id="{6366D6E5-CD76-4F4C-9C38-AF4795A34EB8}"/>
                </a:ext>
              </a:extLst>
            </p:cNvPr>
            <p:cNvSpPr>
              <a:spLocks noChangeAspect="1"/>
            </p:cNvSpPr>
            <p:nvPr/>
          </p:nvSpPr>
          <p:spPr bwMode="auto">
            <a:xfrm>
              <a:off x="7070035" y="2441590"/>
              <a:ext cx="63839" cy="27756"/>
            </a:xfrm>
            <a:custGeom>
              <a:avLst/>
              <a:gdLst>
                <a:gd name="T0" fmla="*/ 1 w 38"/>
                <a:gd name="T1" fmla="*/ 13 h 17"/>
                <a:gd name="T2" fmla="*/ 1 w 38"/>
                <a:gd name="T3" fmla="*/ 16 h 17"/>
                <a:gd name="T4" fmla="*/ 13 w 38"/>
                <a:gd name="T5" fmla="*/ 14 h 17"/>
                <a:gd name="T6" fmla="*/ 38 w 38"/>
                <a:gd name="T7" fmla="*/ 18 h 17"/>
                <a:gd name="T8" fmla="*/ 44 w 38"/>
                <a:gd name="T9" fmla="*/ 19 h 17"/>
                <a:gd name="T10" fmla="*/ 46 w 38"/>
                <a:gd name="T11" fmla="*/ 13 h 17"/>
                <a:gd name="T12" fmla="*/ 36 w 38"/>
                <a:gd name="T13" fmla="*/ 5 h 17"/>
                <a:gd name="T14" fmla="*/ 18 w 38"/>
                <a:gd name="T15" fmla="*/ 1 h 17"/>
                <a:gd name="T16" fmla="*/ 10 w 38"/>
                <a:gd name="T17" fmla="*/ 2 h 17"/>
                <a:gd name="T18" fmla="*/ 10 w 38"/>
                <a:gd name="T19" fmla="*/ 9 h 17"/>
                <a:gd name="T20" fmla="*/ 1 w 38"/>
                <a:gd name="T21" fmla="*/ 1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1" y="11"/>
                  </a:moveTo>
                  <a:cubicBezTo>
                    <a:pt x="0" y="12"/>
                    <a:pt x="0" y="14"/>
                    <a:pt x="1" y="14"/>
                  </a:cubicBezTo>
                  <a:cubicBezTo>
                    <a:pt x="5" y="14"/>
                    <a:pt x="8" y="11"/>
                    <a:pt x="11" y="12"/>
                  </a:cubicBezTo>
                  <a:cubicBezTo>
                    <a:pt x="18" y="12"/>
                    <a:pt x="24" y="14"/>
                    <a:pt x="31" y="15"/>
                  </a:cubicBezTo>
                  <a:cubicBezTo>
                    <a:pt x="33" y="15"/>
                    <a:pt x="34" y="17"/>
                    <a:pt x="36" y="16"/>
                  </a:cubicBezTo>
                  <a:cubicBezTo>
                    <a:pt x="37" y="15"/>
                    <a:pt x="38" y="13"/>
                    <a:pt x="38" y="11"/>
                  </a:cubicBezTo>
                  <a:cubicBezTo>
                    <a:pt x="36" y="8"/>
                    <a:pt x="33" y="5"/>
                    <a:pt x="30" y="4"/>
                  </a:cubicBezTo>
                  <a:cubicBezTo>
                    <a:pt x="25" y="2"/>
                    <a:pt x="20" y="1"/>
                    <a:pt x="15" y="1"/>
                  </a:cubicBezTo>
                  <a:cubicBezTo>
                    <a:pt x="12" y="0"/>
                    <a:pt x="9" y="1"/>
                    <a:pt x="8" y="2"/>
                  </a:cubicBezTo>
                  <a:cubicBezTo>
                    <a:pt x="6" y="4"/>
                    <a:pt x="9" y="7"/>
                    <a:pt x="8" y="8"/>
                  </a:cubicBezTo>
                  <a:cubicBezTo>
                    <a:pt x="6" y="10"/>
                    <a:pt x="3" y="9"/>
                    <a:pt x="1" y="1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83" name="Freeform 3448">
              <a:extLst>
                <a:ext uri="{FF2B5EF4-FFF2-40B4-BE49-F238E27FC236}">
                  <a16:creationId xmlns:a16="http://schemas.microsoft.com/office/drawing/2014/main" id="{752CFFA7-45B0-3548-AB69-1FCCDB3B692C}"/>
                </a:ext>
              </a:extLst>
            </p:cNvPr>
            <p:cNvSpPr>
              <a:spLocks noChangeAspect="1"/>
            </p:cNvSpPr>
            <p:nvPr/>
          </p:nvSpPr>
          <p:spPr bwMode="auto">
            <a:xfrm>
              <a:off x="6990931" y="2351383"/>
              <a:ext cx="145719" cy="68003"/>
            </a:xfrm>
            <a:custGeom>
              <a:avLst/>
              <a:gdLst>
                <a:gd name="T0" fmla="*/ 18 w 88"/>
                <a:gd name="T1" fmla="*/ 0 h 41"/>
                <a:gd name="T2" fmla="*/ 35 w 88"/>
                <a:gd name="T3" fmla="*/ 12 h 41"/>
                <a:gd name="T4" fmla="*/ 41 w 88"/>
                <a:gd name="T5" fmla="*/ 12 h 41"/>
                <a:gd name="T6" fmla="*/ 43 w 88"/>
                <a:gd name="T7" fmla="*/ 17 h 41"/>
                <a:gd name="T8" fmla="*/ 49 w 88"/>
                <a:gd name="T9" fmla="*/ 17 h 41"/>
                <a:gd name="T10" fmla="*/ 48 w 88"/>
                <a:gd name="T11" fmla="*/ 7 h 41"/>
                <a:gd name="T12" fmla="*/ 51 w 88"/>
                <a:gd name="T13" fmla="*/ 6 h 41"/>
                <a:gd name="T14" fmla="*/ 51 w 88"/>
                <a:gd name="T15" fmla="*/ 4 h 41"/>
                <a:gd name="T16" fmla="*/ 63 w 88"/>
                <a:gd name="T17" fmla="*/ 11 h 41"/>
                <a:gd name="T18" fmla="*/ 73 w 88"/>
                <a:gd name="T19" fmla="*/ 12 h 41"/>
                <a:gd name="T20" fmla="*/ 79 w 88"/>
                <a:gd name="T21" fmla="*/ 10 h 41"/>
                <a:gd name="T22" fmla="*/ 89 w 88"/>
                <a:gd name="T23" fmla="*/ 13 h 41"/>
                <a:gd name="T24" fmla="*/ 104 w 88"/>
                <a:gd name="T25" fmla="*/ 19 h 41"/>
                <a:gd name="T26" fmla="*/ 99 w 88"/>
                <a:gd name="T27" fmla="*/ 24 h 41"/>
                <a:gd name="T28" fmla="*/ 104 w 88"/>
                <a:gd name="T29" fmla="*/ 30 h 41"/>
                <a:gd name="T30" fmla="*/ 95 w 88"/>
                <a:gd name="T31" fmla="*/ 36 h 41"/>
                <a:gd name="T32" fmla="*/ 75 w 88"/>
                <a:gd name="T33" fmla="*/ 27 h 41"/>
                <a:gd name="T34" fmla="*/ 73 w 88"/>
                <a:gd name="T35" fmla="*/ 23 h 41"/>
                <a:gd name="T36" fmla="*/ 74 w 88"/>
                <a:gd name="T37" fmla="*/ 18 h 41"/>
                <a:gd name="T38" fmla="*/ 70 w 88"/>
                <a:gd name="T39" fmla="*/ 16 h 41"/>
                <a:gd name="T40" fmla="*/ 64 w 88"/>
                <a:gd name="T41" fmla="*/ 19 h 41"/>
                <a:gd name="T42" fmla="*/ 69 w 88"/>
                <a:gd name="T43" fmla="*/ 29 h 41"/>
                <a:gd name="T44" fmla="*/ 84 w 88"/>
                <a:gd name="T45" fmla="*/ 35 h 41"/>
                <a:gd name="T46" fmla="*/ 91 w 88"/>
                <a:gd name="T47" fmla="*/ 38 h 41"/>
                <a:gd name="T48" fmla="*/ 92 w 88"/>
                <a:gd name="T49" fmla="*/ 42 h 41"/>
                <a:gd name="T50" fmla="*/ 78 w 88"/>
                <a:gd name="T51" fmla="*/ 38 h 41"/>
                <a:gd name="T52" fmla="*/ 76 w 88"/>
                <a:gd name="T53" fmla="*/ 41 h 41"/>
                <a:gd name="T54" fmla="*/ 70 w 88"/>
                <a:gd name="T55" fmla="*/ 39 h 41"/>
                <a:gd name="T56" fmla="*/ 69 w 88"/>
                <a:gd name="T57" fmla="*/ 36 h 41"/>
                <a:gd name="T58" fmla="*/ 62 w 88"/>
                <a:gd name="T59" fmla="*/ 38 h 41"/>
                <a:gd name="T60" fmla="*/ 49 w 88"/>
                <a:gd name="T61" fmla="*/ 42 h 41"/>
                <a:gd name="T62" fmla="*/ 43 w 88"/>
                <a:gd name="T63" fmla="*/ 37 h 41"/>
                <a:gd name="T64" fmla="*/ 41 w 88"/>
                <a:gd name="T65" fmla="*/ 41 h 41"/>
                <a:gd name="T66" fmla="*/ 42 w 88"/>
                <a:gd name="T67" fmla="*/ 44 h 41"/>
                <a:gd name="T68" fmla="*/ 38 w 88"/>
                <a:gd name="T69" fmla="*/ 49 h 41"/>
                <a:gd name="T70" fmla="*/ 27 w 88"/>
                <a:gd name="T71" fmla="*/ 45 h 41"/>
                <a:gd name="T72" fmla="*/ 17 w 88"/>
                <a:gd name="T73" fmla="*/ 37 h 41"/>
                <a:gd name="T74" fmla="*/ 8 w 88"/>
                <a:gd name="T75" fmla="*/ 33 h 41"/>
                <a:gd name="T76" fmla="*/ 1 w 88"/>
                <a:gd name="T77" fmla="*/ 29 h 41"/>
                <a:gd name="T78" fmla="*/ 2 w 88"/>
                <a:gd name="T79" fmla="*/ 25 h 41"/>
                <a:gd name="T80" fmla="*/ 7 w 88"/>
                <a:gd name="T81" fmla="*/ 24 h 41"/>
                <a:gd name="T82" fmla="*/ 1 w 88"/>
                <a:gd name="T83" fmla="*/ 18 h 41"/>
                <a:gd name="T84" fmla="*/ 6 w 88"/>
                <a:gd name="T85" fmla="*/ 17 h 41"/>
                <a:gd name="T86" fmla="*/ 5 w 88"/>
                <a:gd name="T87" fmla="*/ 12 h 41"/>
                <a:gd name="T88" fmla="*/ 11 w 88"/>
                <a:gd name="T89" fmla="*/ 7 h 41"/>
                <a:gd name="T90" fmla="*/ 11 w 88"/>
                <a:gd name="T91" fmla="*/ 2 h 41"/>
                <a:gd name="T92" fmla="*/ 14 w 88"/>
                <a:gd name="T93" fmla="*/ 2 h 41"/>
                <a:gd name="T94" fmla="*/ 18 w 88"/>
                <a:gd name="T95" fmla="*/ 0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41"/>
                <a:gd name="T146" fmla="*/ 88 w 8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41">
                  <a:moveTo>
                    <a:pt x="15" y="0"/>
                  </a:moveTo>
                  <a:cubicBezTo>
                    <a:pt x="20" y="3"/>
                    <a:pt x="24" y="7"/>
                    <a:pt x="29" y="10"/>
                  </a:cubicBezTo>
                  <a:cubicBezTo>
                    <a:pt x="30" y="11"/>
                    <a:pt x="33" y="9"/>
                    <a:pt x="34" y="10"/>
                  </a:cubicBezTo>
                  <a:cubicBezTo>
                    <a:pt x="36" y="11"/>
                    <a:pt x="35" y="13"/>
                    <a:pt x="36" y="14"/>
                  </a:cubicBezTo>
                  <a:cubicBezTo>
                    <a:pt x="38" y="15"/>
                    <a:pt x="40" y="15"/>
                    <a:pt x="41" y="14"/>
                  </a:cubicBezTo>
                  <a:cubicBezTo>
                    <a:pt x="42" y="11"/>
                    <a:pt x="39" y="9"/>
                    <a:pt x="40" y="6"/>
                  </a:cubicBezTo>
                  <a:cubicBezTo>
                    <a:pt x="40" y="5"/>
                    <a:pt x="42" y="6"/>
                    <a:pt x="43" y="5"/>
                  </a:cubicBezTo>
                  <a:cubicBezTo>
                    <a:pt x="44" y="4"/>
                    <a:pt x="42" y="3"/>
                    <a:pt x="43" y="3"/>
                  </a:cubicBezTo>
                  <a:cubicBezTo>
                    <a:pt x="47" y="4"/>
                    <a:pt x="50" y="7"/>
                    <a:pt x="53" y="9"/>
                  </a:cubicBezTo>
                  <a:cubicBezTo>
                    <a:pt x="56" y="10"/>
                    <a:pt x="58" y="10"/>
                    <a:pt x="61" y="10"/>
                  </a:cubicBezTo>
                  <a:cubicBezTo>
                    <a:pt x="63" y="10"/>
                    <a:pt x="64" y="7"/>
                    <a:pt x="66" y="8"/>
                  </a:cubicBezTo>
                  <a:cubicBezTo>
                    <a:pt x="69" y="8"/>
                    <a:pt x="72" y="10"/>
                    <a:pt x="75" y="11"/>
                  </a:cubicBezTo>
                  <a:cubicBezTo>
                    <a:pt x="79" y="13"/>
                    <a:pt x="84" y="13"/>
                    <a:pt x="87" y="16"/>
                  </a:cubicBezTo>
                  <a:cubicBezTo>
                    <a:pt x="88" y="17"/>
                    <a:pt x="83" y="18"/>
                    <a:pt x="83" y="20"/>
                  </a:cubicBezTo>
                  <a:cubicBezTo>
                    <a:pt x="83" y="22"/>
                    <a:pt x="87" y="23"/>
                    <a:pt x="87" y="25"/>
                  </a:cubicBezTo>
                  <a:cubicBezTo>
                    <a:pt x="86" y="27"/>
                    <a:pt x="83" y="30"/>
                    <a:pt x="80" y="30"/>
                  </a:cubicBezTo>
                  <a:cubicBezTo>
                    <a:pt x="74" y="29"/>
                    <a:pt x="68" y="26"/>
                    <a:pt x="63" y="23"/>
                  </a:cubicBezTo>
                  <a:cubicBezTo>
                    <a:pt x="61" y="22"/>
                    <a:pt x="61" y="20"/>
                    <a:pt x="61" y="19"/>
                  </a:cubicBezTo>
                  <a:cubicBezTo>
                    <a:pt x="61" y="17"/>
                    <a:pt x="62" y="16"/>
                    <a:pt x="62" y="15"/>
                  </a:cubicBezTo>
                  <a:cubicBezTo>
                    <a:pt x="62" y="14"/>
                    <a:pt x="60" y="13"/>
                    <a:pt x="59" y="13"/>
                  </a:cubicBezTo>
                  <a:cubicBezTo>
                    <a:pt x="57" y="13"/>
                    <a:pt x="55" y="14"/>
                    <a:pt x="54" y="16"/>
                  </a:cubicBezTo>
                  <a:cubicBezTo>
                    <a:pt x="54" y="19"/>
                    <a:pt x="56" y="22"/>
                    <a:pt x="58" y="24"/>
                  </a:cubicBezTo>
                  <a:cubicBezTo>
                    <a:pt x="62" y="27"/>
                    <a:pt x="66" y="27"/>
                    <a:pt x="70" y="29"/>
                  </a:cubicBezTo>
                  <a:cubicBezTo>
                    <a:pt x="72" y="30"/>
                    <a:pt x="74" y="31"/>
                    <a:pt x="76" y="32"/>
                  </a:cubicBezTo>
                  <a:cubicBezTo>
                    <a:pt x="77" y="33"/>
                    <a:pt x="78" y="35"/>
                    <a:pt x="77" y="35"/>
                  </a:cubicBezTo>
                  <a:cubicBezTo>
                    <a:pt x="73" y="35"/>
                    <a:pt x="69" y="33"/>
                    <a:pt x="65" y="32"/>
                  </a:cubicBezTo>
                  <a:cubicBezTo>
                    <a:pt x="64" y="32"/>
                    <a:pt x="65" y="34"/>
                    <a:pt x="64" y="34"/>
                  </a:cubicBezTo>
                  <a:cubicBezTo>
                    <a:pt x="62" y="34"/>
                    <a:pt x="60" y="34"/>
                    <a:pt x="59" y="33"/>
                  </a:cubicBezTo>
                  <a:cubicBezTo>
                    <a:pt x="58" y="32"/>
                    <a:pt x="59" y="30"/>
                    <a:pt x="58" y="30"/>
                  </a:cubicBezTo>
                  <a:cubicBezTo>
                    <a:pt x="56" y="30"/>
                    <a:pt x="54" y="31"/>
                    <a:pt x="52" y="32"/>
                  </a:cubicBezTo>
                  <a:cubicBezTo>
                    <a:pt x="48" y="33"/>
                    <a:pt x="45" y="35"/>
                    <a:pt x="41" y="35"/>
                  </a:cubicBezTo>
                  <a:cubicBezTo>
                    <a:pt x="39" y="35"/>
                    <a:pt x="38" y="31"/>
                    <a:pt x="36" y="31"/>
                  </a:cubicBezTo>
                  <a:cubicBezTo>
                    <a:pt x="35" y="31"/>
                    <a:pt x="34" y="32"/>
                    <a:pt x="34" y="34"/>
                  </a:cubicBezTo>
                  <a:cubicBezTo>
                    <a:pt x="34" y="35"/>
                    <a:pt x="35" y="36"/>
                    <a:pt x="35" y="37"/>
                  </a:cubicBezTo>
                  <a:cubicBezTo>
                    <a:pt x="35" y="39"/>
                    <a:pt x="34" y="41"/>
                    <a:pt x="32" y="41"/>
                  </a:cubicBezTo>
                  <a:cubicBezTo>
                    <a:pt x="29" y="41"/>
                    <a:pt x="26" y="39"/>
                    <a:pt x="23" y="38"/>
                  </a:cubicBezTo>
                  <a:cubicBezTo>
                    <a:pt x="20" y="36"/>
                    <a:pt x="17" y="33"/>
                    <a:pt x="14" y="31"/>
                  </a:cubicBezTo>
                  <a:cubicBezTo>
                    <a:pt x="11" y="30"/>
                    <a:pt x="9" y="29"/>
                    <a:pt x="7" y="28"/>
                  </a:cubicBezTo>
                  <a:cubicBezTo>
                    <a:pt x="5" y="27"/>
                    <a:pt x="2" y="26"/>
                    <a:pt x="1" y="24"/>
                  </a:cubicBezTo>
                  <a:cubicBezTo>
                    <a:pt x="0" y="23"/>
                    <a:pt x="1" y="22"/>
                    <a:pt x="2" y="21"/>
                  </a:cubicBezTo>
                  <a:cubicBezTo>
                    <a:pt x="3" y="20"/>
                    <a:pt x="6" y="21"/>
                    <a:pt x="6" y="20"/>
                  </a:cubicBezTo>
                  <a:cubicBezTo>
                    <a:pt x="5" y="18"/>
                    <a:pt x="1" y="18"/>
                    <a:pt x="1" y="15"/>
                  </a:cubicBezTo>
                  <a:cubicBezTo>
                    <a:pt x="1" y="14"/>
                    <a:pt x="4" y="15"/>
                    <a:pt x="5" y="14"/>
                  </a:cubicBezTo>
                  <a:cubicBezTo>
                    <a:pt x="6" y="13"/>
                    <a:pt x="3" y="11"/>
                    <a:pt x="4" y="10"/>
                  </a:cubicBezTo>
                  <a:cubicBezTo>
                    <a:pt x="5" y="8"/>
                    <a:pt x="8" y="8"/>
                    <a:pt x="9" y="6"/>
                  </a:cubicBezTo>
                  <a:cubicBezTo>
                    <a:pt x="9" y="5"/>
                    <a:pt x="8" y="3"/>
                    <a:pt x="9" y="2"/>
                  </a:cubicBezTo>
                  <a:cubicBezTo>
                    <a:pt x="10" y="1"/>
                    <a:pt x="11" y="2"/>
                    <a:pt x="12" y="2"/>
                  </a:cubicBezTo>
                  <a:cubicBezTo>
                    <a:pt x="13" y="2"/>
                    <a:pt x="14" y="0"/>
                    <a:pt x="15"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84" name="Freeform 3449">
              <a:extLst>
                <a:ext uri="{FF2B5EF4-FFF2-40B4-BE49-F238E27FC236}">
                  <a16:creationId xmlns:a16="http://schemas.microsoft.com/office/drawing/2014/main" id="{3F25BBA0-B1E9-5B47-A284-4CA15BBC2DE0}"/>
                </a:ext>
              </a:extLst>
            </p:cNvPr>
            <p:cNvSpPr>
              <a:spLocks noChangeAspect="1"/>
            </p:cNvSpPr>
            <p:nvPr/>
          </p:nvSpPr>
          <p:spPr bwMode="auto">
            <a:xfrm>
              <a:off x="7176896" y="2329180"/>
              <a:ext cx="13878" cy="8327"/>
            </a:xfrm>
            <a:custGeom>
              <a:avLst/>
              <a:gdLst>
                <a:gd name="T0" fmla="*/ 1 w 8"/>
                <a:gd name="T1" fmla="*/ 4 h 5"/>
                <a:gd name="T2" fmla="*/ 1 w 8"/>
                <a:gd name="T3" fmla="*/ 6 h 5"/>
                <a:gd name="T4" fmla="*/ 9 w 8"/>
                <a:gd name="T5" fmla="*/ 5 h 5"/>
                <a:gd name="T6" fmla="*/ 9 w 8"/>
                <a:gd name="T7" fmla="*/ 1 h 5"/>
                <a:gd name="T8" fmla="*/ 5 w 8"/>
                <a:gd name="T9" fmla="*/ 1 h 5"/>
                <a:gd name="T10" fmla="*/ 1 w 8"/>
                <a:gd name="T11" fmla="*/ 4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3"/>
                  </a:moveTo>
                  <a:cubicBezTo>
                    <a:pt x="0" y="3"/>
                    <a:pt x="0" y="5"/>
                    <a:pt x="1" y="5"/>
                  </a:cubicBezTo>
                  <a:cubicBezTo>
                    <a:pt x="3" y="5"/>
                    <a:pt x="5" y="5"/>
                    <a:pt x="7" y="4"/>
                  </a:cubicBezTo>
                  <a:cubicBezTo>
                    <a:pt x="8" y="4"/>
                    <a:pt x="8" y="2"/>
                    <a:pt x="7" y="1"/>
                  </a:cubicBezTo>
                  <a:cubicBezTo>
                    <a:pt x="6" y="0"/>
                    <a:pt x="5" y="1"/>
                    <a:pt x="4" y="1"/>
                  </a:cubicBezTo>
                  <a:cubicBezTo>
                    <a:pt x="3" y="2"/>
                    <a:pt x="1" y="2"/>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85" name="Freeform 3450">
              <a:extLst>
                <a:ext uri="{FF2B5EF4-FFF2-40B4-BE49-F238E27FC236}">
                  <a16:creationId xmlns:a16="http://schemas.microsoft.com/office/drawing/2014/main" id="{5F3B1047-2735-0347-B5D5-0236E2680491}"/>
                </a:ext>
              </a:extLst>
            </p:cNvPr>
            <p:cNvSpPr>
              <a:spLocks noChangeAspect="1"/>
            </p:cNvSpPr>
            <p:nvPr/>
          </p:nvSpPr>
          <p:spPr bwMode="auto">
            <a:xfrm>
              <a:off x="7153303" y="2370812"/>
              <a:ext cx="90207" cy="41634"/>
            </a:xfrm>
            <a:custGeom>
              <a:avLst/>
              <a:gdLst>
                <a:gd name="T0" fmla="*/ 1 w 54"/>
                <a:gd name="T1" fmla="*/ 1 h 25"/>
                <a:gd name="T2" fmla="*/ 1 w 54"/>
                <a:gd name="T3" fmla="*/ 13 h 25"/>
                <a:gd name="T4" fmla="*/ 10 w 54"/>
                <a:gd name="T5" fmla="*/ 20 h 25"/>
                <a:gd name="T6" fmla="*/ 25 w 54"/>
                <a:gd name="T7" fmla="*/ 24 h 25"/>
                <a:gd name="T8" fmla="*/ 36 w 54"/>
                <a:gd name="T9" fmla="*/ 30 h 25"/>
                <a:gd name="T10" fmla="*/ 51 w 54"/>
                <a:gd name="T11" fmla="*/ 29 h 25"/>
                <a:gd name="T12" fmla="*/ 61 w 54"/>
                <a:gd name="T13" fmla="*/ 25 h 25"/>
                <a:gd name="T14" fmla="*/ 61 w 54"/>
                <a:gd name="T15" fmla="*/ 19 h 25"/>
                <a:gd name="T16" fmla="*/ 65 w 54"/>
                <a:gd name="T17" fmla="*/ 14 h 25"/>
                <a:gd name="T18" fmla="*/ 61 w 54"/>
                <a:gd name="T19" fmla="*/ 13 h 25"/>
                <a:gd name="T20" fmla="*/ 60 w 54"/>
                <a:gd name="T21" fmla="*/ 14 h 25"/>
                <a:gd name="T22" fmla="*/ 46 w 54"/>
                <a:gd name="T23" fmla="*/ 12 h 25"/>
                <a:gd name="T24" fmla="*/ 35 w 54"/>
                <a:gd name="T25" fmla="*/ 16 h 25"/>
                <a:gd name="T26" fmla="*/ 30 w 54"/>
                <a:gd name="T27" fmla="*/ 11 h 25"/>
                <a:gd name="T28" fmla="*/ 24 w 54"/>
                <a:gd name="T29" fmla="*/ 11 h 25"/>
                <a:gd name="T30" fmla="*/ 19 w 54"/>
                <a:gd name="T31" fmla="*/ 8 h 25"/>
                <a:gd name="T32" fmla="*/ 12 w 54"/>
                <a:gd name="T33" fmla="*/ 12 h 25"/>
                <a:gd name="T34" fmla="*/ 4 w 54"/>
                <a:gd name="T35" fmla="*/ 5 h 25"/>
                <a:gd name="T36" fmla="*/ 1 w 54"/>
                <a:gd name="T37" fmla="*/ 1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5"/>
                <a:gd name="T59" fmla="*/ 54 w 5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5">
                  <a:moveTo>
                    <a:pt x="1" y="1"/>
                  </a:moveTo>
                  <a:cubicBezTo>
                    <a:pt x="0" y="4"/>
                    <a:pt x="1" y="9"/>
                    <a:pt x="1" y="11"/>
                  </a:cubicBezTo>
                  <a:cubicBezTo>
                    <a:pt x="3" y="14"/>
                    <a:pt x="5" y="15"/>
                    <a:pt x="8" y="17"/>
                  </a:cubicBezTo>
                  <a:cubicBezTo>
                    <a:pt x="11" y="17"/>
                    <a:pt x="16" y="19"/>
                    <a:pt x="21" y="20"/>
                  </a:cubicBezTo>
                  <a:cubicBezTo>
                    <a:pt x="24" y="21"/>
                    <a:pt x="26" y="24"/>
                    <a:pt x="30" y="25"/>
                  </a:cubicBezTo>
                  <a:cubicBezTo>
                    <a:pt x="34" y="25"/>
                    <a:pt x="38" y="25"/>
                    <a:pt x="42" y="24"/>
                  </a:cubicBezTo>
                  <a:cubicBezTo>
                    <a:pt x="45" y="23"/>
                    <a:pt x="49" y="23"/>
                    <a:pt x="51" y="21"/>
                  </a:cubicBezTo>
                  <a:cubicBezTo>
                    <a:pt x="53" y="20"/>
                    <a:pt x="51" y="17"/>
                    <a:pt x="51" y="16"/>
                  </a:cubicBezTo>
                  <a:cubicBezTo>
                    <a:pt x="52" y="14"/>
                    <a:pt x="54" y="13"/>
                    <a:pt x="54" y="12"/>
                  </a:cubicBezTo>
                  <a:cubicBezTo>
                    <a:pt x="54" y="11"/>
                    <a:pt x="52" y="11"/>
                    <a:pt x="51" y="11"/>
                  </a:cubicBezTo>
                  <a:cubicBezTo>
                    <a:pt x="51" y="11"/>
                    <a:pt x="50" y="12"/>
                    <a:pt x="50" y="12"/>
                  </a:cubicBezTo>
                  <a:cubicBezTo>
                    <a:pt x="46" y="12"/>
                    <a:pt x="42" y="10"/>
                    <a:pt x="38" y="10"/>
                  </a:cubicBezTo>
                  <a:cubicBezTo>
                    <a:pt x="35" y="10"/>
                    <a:pt x="32" y="13"/>
                    <a:pt x="29" y="13"/>
                  </a:cubicBezTo>
                  <a:cubicBezTo>
                    <a:pt x="27" y="12"/>
                    <a:pt x="27" y="9"/>
                    <a:pt x="25" y="9"/>
                  </a:cubicBezTo>
                  <a:cubicBezTo>
                    <a:pt x="24" y="8"/>
                    <a:pt x="22" y="9"/>
                    <a:pt x="20" y="9"/>
                  </a:cubicBezTo>
                  <a:cubicBezTo>
                    <a:pt x="19" y="9"/>
                    <a:pt x="18" y="7"/>
                    <a:pt x="16" y="7"/>
                  </a:cubicBezTo>
                  <a:cubicBezTo>
                    <a:pt x="14" y="8"/>
                    <a:pt x="12" y="11"/>
                    <a:pt x="10" y="10"/>
                  </a:cubicBezTo>
                  <a:cubicBezTo>
                    <a:pt x="7" y="10"/>
                    <a:pt x="5" y="7"/>
                    <a:pt x="3" y="4"/>
                  </a:cubicBezTo>
                  <a:cubicBezTo>
                    <a:pt x="2" y="3"/>
                    <a:pt x="1"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86" name="Freeform 3451">
              <a:extLst>
                <a:ext uri="{FF2B5EF4-FFF2-40B4-BE49-F238E27FC236}">
                  <a16:creationId xmlns:a16="http://schemas.microsoft.com/office/drawing/2014/main" id="{6D49DE64-9E44-3749-BC7B-28B00837A542}"/>
                </a:ext>
              </a:extLst>
            </p:cNvPr>
            <p:cNvSpPr>
              <a:spLocks noChangeAspect="1"/>
            </p:cNvSpPr>
            <p:nvPr/>
          </p:nvSpPr>
          <p:spPr bwMode="auto">
            <a:xfrm>
              <a:off x="7040892" y="2526245"/>
              <a:ext cx="19429" cy="6939"/>
            </a:xfrm>
            <a:custGeom>
              <a:avLst/>
              <a:gdLst>
                <a:gd name="T0" fmla="*/ 1 w 12"/>
                <a:gd name="T1" fmla="*/ 0 h 4"/>
                <a:gd name="T2" fmla="*/ 0 w 12"/>
                <a:gd name="T3" fmla="*/ 1 h 4"/>
                <a:gd name="T4" fmla="*/ 11 w 12"/>
                <a:gd name="T5" fmla="*/ 5 h 4"/>
                <a:gd name="T6" fmla="*/ 14 w 12"/>
                <a:gd name="T7" fmla="*/ 3 h 4"/>
                <a:gd name="T8" fmla="*/ 11 w 12"/>
                <a:gd name="T9" fmla="*/ 1 h 4"/>
                <a:gd name="T10" fmla="*/ 1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0"/>
                  </a:moveTo>
                  <a:cubicBezTo>
                    <a:pt x="1" y="0"/>
                    <a:pt x="0" y="1"/>
                    <a:pt x="0" y="1"/>
                  </a:cubicBezTo>
                  <a:cubicBezTo>
                    <a:pt x="3" y="3"/>
                    <a:pt x="6" y="4"/>
                    <a:pt x="9" y="4"/>
                  </a:cubicBezTo>
                  <a:cubicBezTo>
                    <a:pt x="10" y="4"/>
                    <a:pt x="12" y="4"/>
                    <a:pt x="12" y="2"/>
                  </a:cubicBezTo>
                  <a:cubicBezTo>
                    <a:pt x="12" y="1"/>
                    <a:pt x="10" y="1"/>
                    <a:pt x="9" y="1"/>
                  </a:cubicBezTo>
                  <a:cubicBezTo>
                    <a:pt x="6" y="0"/>
                    <a:pt x="4"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87" name="Freeform 3452">
              <a:extLst>
                <a:ext uri="{FF2B5EF4-FFF2-40B4-BE49-F238E27FC236}">
                  <a16:creationId xmlns:a16="http://schemas.microsoft.com/office/drawing/2014/main" id="{8B7DE7BF-639C-644D-AC75-3630498ED017}"/>
                </a:ext>
              </a:extLst>
            </p:cNvPr>
            <p:cNvSpPr>
              <a:spLocks noChangeAspect="1"/>
            </p:cNvSpPr>
            <p:nvPr/>
          </p:nvSpPr>
          <p:spPr bwMode="auto">
            <a:xfrm>
              <a:off x="7629319" y="2587308"/>
              <a:ext cx="30532" cy="16654"/>
            </a:xfrm>
            <a:custGeom>
              <a:avLst/>
              <a:gdLst>
                <a:gd name="T0" fmla="*/ 5 w 18"/>
                <a:gd name="T1" fmla="*/ 0 h 10"/>
                <a:gd name="T2" fmla="*/ 0 w 18"/>
                <a:gd name="T3" fmla="*/ 1 h 10"/>
                <a:gd name="T4" fmla="*/ 7 w 18"/>
                <a:gd name="T5" fmla="*/ 7 h 10"/>
                <a:gd name="T6" fmla="*/ 17 w 18"/>
                <a:gd name="T7" fmla="*/ 12 h 10"/>
                <a:gd name="T8" fmla="*/ 21 w 18"/>
                <a:gd name="T9" fmla="*/ 10 h 10"/>
                <a:gd name="T10" fmla="*/ 18 w 18"/>
                <a:gd name="T11" fmla="*/ 4 h 10"/>
                <a:gd name="T12" fmla="*/ 5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4" y="0"/>
                  </a:moveTo>
                  <a:cubicBezTo>
                    <a:pt x="2" y="0"/>
                    <a:pt x="0" y="0"/>
                    <a:pt x="0" y="1"/>
                  </a:cubicBezTo>
                  <a:cubicBezTo>
                    <a:pt x="1" y="4"/>
                    <a:pt x="4" y="4"/>
                    <a:pt x="6" y="6"/>
                  </a:cubicBezTo>
                  <a:cubicBezTo>
                    <a:pt x="9" y="7"/>
                    <a:pt x="11" y="9"/>
                    <a:pt x="14" y="10"/>
                  </a:cubicBezTo>
                  <a:cubicBezTo>
                    <a:pt x="15" y="10"/>
                    <a:pt x="17" y="9"/>
                    <a:pt x="17" y="8"/>
                  </a:cubicBezTo>
                  <a:cubicBezTo>
                    <a:pt x="18" y="6"/>
                    <a:pt x="17" y="4"/>
                    <a:pt x="15" y="3"/>
                  </a:cubicBezTo>
                  <a:cubicBezTo>
                    <a:pt x="12" y="1"/>
                    <a:pt x="7" y="0"/>
                    <a:pt x="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88" name="Freeform 3453">
              <a:extLst>
                <a:ext uri="{FF2B5EF4-FFF2-40B4-BE49-F238E27FC236}">
                  <a16:creationId xmlns:a16="http://schemas.microsoft.com/office/drawing/2014/main" id="{FC7C5296-795A-2E4B-9949-D5033C086B6E}"/>
                </a:ext>
              </a:extLst>
            </p:cNvPr>
            <p:cNvSpPr>
              <a:spLocks noChangeAspect="1"/>
            </p:cNvSpPr>
            <p:nvPr/>
          </p:nvSpPr>
          <p:spPr bwMode="auto">
            <a:xfrm>
              <a:off x="7806957" y="2527633"/>
              <a:ext cx="68003" cy="37471"/>
            </a:xfrm>
            <a:custGeom>
              <a:avLst/>
              <a:gdLst>
                <a:gd name="T0" fmla="*/ 6 w 41"/>
                <a:gd name="T1" fmla="*/ 4 h 22"/>
                <a:gd name="T2" fmla="*/ 0 w 41"/>
                <a:gd name="T3" fmla="*/ 15 h 22"/>
                <a:gd name="T4" fmla="*/ 7 w 41"/>
                <a:gd name="T5" fmla="*/ 26 h 22"/>
                <a:gd name="T6" fmla="*/ 14 w 41"/>
                <a:gd name="T7" fmla="*/ 22 h 22"/>
                <a:gd name="T8" fmla="*/ 25 w 41"/>
                <a:gd name="T9" fmla="*/ 20 h 22"/>
                <a:gd name="T10" fmla="*/ 37 w 41"/>
                <a:gd name="T11" fmla="*/ 20 h 22"/>
                <a:gd name="T12" fmla="*/ 47 w 41"/>
                <a:gd name="T13" fmla="*/ 17 h 22"/>
                <a:gd name="T14" fmla="*/ 47 w 41"/>
                <a:gd name="T15" fmla="*/ 10 h 22"/>
                <a:gd name="T16" fmla="*/ 31 w 41"/>
                <a:gd name="T17" fmla="*/ 2 h 22"/>
                <a:gd name="T18" fmla="*/ 25 w 41"/>
                <a:gd name="T19" fmla="*/ 0 h 22"/>
                <a:gd name="T20" fmla="*/ 17 w 41"/>
                <a:gd name="T21" fmla="*/ 2 h 22"/>
                <a:gd name="T22" fmla="*/ 6 w 41"/>
                <a:gd name="T23" fmla="*/ 4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5" y="3"/>
                  </a:moveTo>
                  <a:cubicBezTo>
                    <a:pt x="4" y="6"/>
                    <a:pt x="1" y="9"/>
                    <a:pt x="0" y="12"/>
                  </a:cubicBezTo>
                  <a:cubicBezTo>
                    <a:pt x="1" y="15"/>
                    <a:pt x="3" y="18"/>
                    <a:pt x="6" y="21"/>
                  </a:cubicBezTo>
                  <a:cubicBezTo>
                    <a:pt x="8" y="22"/>
                    <a:pt x="10" y="19"/>
                    <a:pt x="12" y="18"/>
                  </a:cubicBezTo>
                  <a:cubicBezTo>
                    <a:pt x="15" y="17"/>
                    <a:pt x="18" y="16"/>
                    <a:pt x="21" y="16"/>
                  </a:cubicBezTo>
                  <a:cubicBezTo>
                    <a:pt x="24" y="16"/>
                    <a:pt x="27" y="16"/>
                    <a:pt x="31" y="16"/>
                  </a:cubicBezTo>
                  <a:cubicBezTo>
                    <a:pt x="34" y="15"/>
                    <a:pt x="37" y="16"/>
                    <a:pt x="39" y="14"/>
                  </a:cubicBezTo>
                  <a:cubicBezTo>
                    <a:pt x="41" y="13"/>
                    <a:pt x="41" y="9"/>
                    <a:pt x="39" y="8"/>
                  </a:cubicBezTo>
                  <a:cubicBezTo>
                    <a:pt x="36" y="5"/>
                    <a:pt x="31" y="4"/>
                    <a:pt x="26" y="2"/>
                  </a:cubicBezTo>
                  <a:cubicBezTo>
                    <a:pt x="24" y="1"/>
                    <a:pt x="23" y="0"/>
                    <a:pt x="21" y="0"/>
                  </a:cubicBezTo>
                  <a:cubicBezTo>
                    <a:pt x="18" y="0"/>
                    <a:pt x="16" y="1"/>
                    <a:pt x="14" y="2"/>
                  </a:cubicBezTo>
                  <a:cubicBezTo>
                    <a:pt x="11" y="2"/>
                    <a:pt x="8" y="2"/>
                    <a:pt x="5"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89" name="Freeform 3454">
              <a:extLst>
                <a:ext uri="{FF2B5EF4-FFF2-40B4-BE49-F238E27FC236}">
                  <a16:creationId xmlns:a16="http://schemas.microsoft.com/office/drawing/2014/main" id="{D0F0268A-C95B-A246-890B-F88C6BAFD6BA}"/>
                </a:ext>
              </a:extLst>
            </p:cNvPr>
            <p:cNvSpPr>
              <a:spLocks noChangeAspect="1"/>
            </p:cNvSpPr>
            <p:nvPr/>
          </p:nvSpPr>
          <p:spPr bwMode="auto">
            <a:xfrm>
              <a:off x="7773649" y="3066101"/>
              <a:ext cx="26369" cy="24980"/>
            </a:xfrm>
            <a:custGeom>
              <a:avLst/>
              <a:gdLst>
                <a:gd name="T0" fmla="*/ 4 w 16"/>
                <a:gd name="T1" fmla="*/ 0 h 15"/>
                <a:gd name="T2" fmla="*/ 8 w 16"/>
                <a:gd name="T3" fmla="*/ 1 h 15"/>
                <a:gd name="T4" fmla="*/ 8 w 16"/>
                <a:gd name="T5" fmla="*/ 5 h 15"/>
                <a:gd name="T6" fmla="*/ 19 w 16"/>
                <a:gd name="T7" fmla="*/ 14 h 15"/>
                <a:gd name="T8" fmla="*/ 18 w 16"/>
                <a:gd name="T9" fmla="*/ 17 h 15"/>
                <a:gd name="T10" fmla="*/ 8 w 16"/>
                <a:gd name="T11" fmla="*/ 10 h 15"/>
                <a:gd name="T12" fmla="*/ 0 w 16"/>
                <a:gd name="T13" fmla="*/ 4 h 15"/>
                <a:gd name="T14" fmla="*/ 4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3" y="0"/>
                  </a:moveTo>
                  <a:cubicBezTo>
                    <a:pt x="4" y="0"/>
                    <a:pt x="6" y="0"/>
                    <a:pt x="7" y="1"/>
                  </a:cubicBezTo>
                  <a:cubicBezTo>
                    <a:pt x="7" y="2"/>
                    <a:pt x="6" y="3"/>
                    <a:pt x="7" y="4"/>
                  </a:cubicBezTo>
                  <a:cubicBezTo>
                    <a:pt x="9" y="7"/>
                    <a:pt x="13" y="9"/>
                    <a:pt x="16" y="12"/>
                  </a:cubicBezTo>
                  <a:cubicBezTo>
                    <a:pt x="16" y="13"/>
                    <a:pt x="16" y="15"/>
                    <a:pt x="15" y="14"/>
                  </a:cubicBezTo>
                  <a:cubicBezTo>
                    <a:pt x="12" y="13"/>
                    <a:pt x="10" y="10"/>
                    <a:pt x="7" y="8"/>
                  </a:cubicBezTo>
                  <a:cubicBezTo>
                    <a:pt x="5" y="6"/>
                    <a:pt x="2" y="6"/>
                    <a:pt x="0" y="3"/>
                  </a:cubicBezTo>
                  <a:cubicBezTo>
                    <a:pt x="0" y="2"/>
                    <a:pt x="2" y="1"/>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90" name="Freeform 3455">
              <a:extLst>
                <a:ext uri="{FF2B5EF4-FFF2-40B4-BE49-F238E27FC236}">
                  <a16:creationId xmlns:a16="http://schemas.microsoft.com/office/drawing/2014/main" id="{C07234EB-C01F-9046-933E-DC8AD3467244}"/>
                </a:ext>
              </a:extLst>
            </p:cNvPr>
            <p:cNvSpPr>
              <a:spLocks noChangeAspect="1"/>
            </p:cNvSpPr>
            <p:nvPr/>
          </p:nvSpPr>
          <p:spPr bwMode="auto">
            <a:xfrm>
              <a:off x="7811119" y="3084139"/>
              <a:ext cx="15266" cy="11102"/>
            </a:xfrm>
            <a:custGeom>
              <a:avLst/>
              <a:gdLst>
                <a:gd name="T0" fmla="*/ 4 w 9"/>
                <a:gd name="T1" fmla="*/ 0 h 7"/>
                <a:gd name="T2" fmla="*/ 0 w 9"/>
                <a:gd name="T3" fmla="*/ 2 h 7"/>
                <a:gd name="T4" fmla="*/ 9 w 9"/>
                <a:gd name="T5" fmla="*/ 7 h 7"/>
                <a:gd name="T6" fmla="*/ 11 w 9"/>
                <a:gd name="T7" fmla="*/ 6 h 7"/>
                <a:gd name="T8" fmla="*/ 4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3" y="0"/>
                  </a:moveTo>
                  <a:cubicBezTo>
                    <a:pt x="2" y="0"/>
                    <a:pt x="0" y="1"/>
                    <a:pt x="0" y="2"/>
                  </a:cubicBezTo>
                  <a:cubicBezTo>
                    <a:pt x="2" y="4"/>
                    <a:pt x="5" y="5"/>
                    <a:pt x="7" y="6"/>
                  </a:cubicBezTo>
                  <a:cubicBezTo>
                    <a:pt x="8" y="7"/>
                    <a:pt x="9" y="6"/>
                    <a:pt x="9" y="5"/>
                  </a:cubicBezTo>
                  <a:cubicBezTo>
                    <a:pt x="7" y="3"/>
                    <a:pt x="5" y="1"/>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91" name="Freeform 3456">
              <a:extLst>
                <a:ext uri="{FF2B5EF4-FFF2-40B4-BE49-F238E27FC236}">
                  <a16:creationId xmlns:a16="http://schemas.microsoft.com/office/drawing/2014/main" id="{B4A1249C-BEC0-BB4C-AF6E-3B94DBF67287}"/>
                </a:ext>
              </a:extLst>
            </p:cNvPr>
            <p:cNvSpPr>
              <a:spLocks noChangeAspect="1"/>
            </p:cNvSpPr>
            <p:nvPr/>
          </p:nvSpPr>
          <p:spPr bwMode="auto">
            <a:xfrm>
              <a:off x="7615440" y="3207654"/>
              <a:ext cx="16654" cy="23593"/>
            </a:xfrm>
            <a:custGeom>
              <a:avLst/>
              <a:gdLst>
                <a:gd name="T0" fmla="*/ 11 w 10"/>
                <a:gd name="T1" fmla="*/ 0 h 14"/>
                <a:gd name="T2" fmla="*/ 7 w 10"/>
                <a:gd name="T3" fmla="*/ 0 h 14"/>
                <a:gd name="T4" fmla="*/ 4 w 10"/>
                <a:gd name="T5" fmla="*/ 9 h 14"/>
                <a:gd name="T6" fmla="*/ 0 w 10"/>
                <a:gd name="T7" fmla="*/ 11 h 14"/>
                <a:gd name="T8" fmla="*/ 4 w 10"/>
                <a:gd name="T9" fmla="*/ 17 h 14"/>
                <a:gd name="T10" fmla="*/ 10 w 10"/>
                <a:gd name="T11" fmla="*/ 10 h 14"/>
                <a:gd name="T12" fmla="*/ 12 w 10"/>
                <a:gd name="T13" fmla="*/ 5 h 14"/>
                <a:gd name="T14" fmla="*/ 11 w 10"/>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9" y="0"/>
                  </a:moveTo>
                  <a:cubicBezTo>
                    <a:pt x="8" y="0"/>
                    <a:pt x="7" y="0"/>
                    <a:pt x="6" y="0"/>
                  </a:cubicBezTo>
                  <a:cubicBezTo>
                    <a:pt x="5" y="2"/>
                    <a:pt x="5" y="5"/>
                    <a:pt x="3" y="7"/>
                  </a:cubicBezTo>
                  <a:cubicBezTo>
                    <a:pt x="3" y="8"/>
                    <a:pt x="0" y="8"/>
                    <a:pt x="0" y="9"/>
                  </a:cubicBezTo>
                  <a:cubicBezTo>
                    <a:pt x="0" y="11"/>
                    <a:pt x="1" y="14"/>
                    <a:pt x="3" y="14"/>
                  </a:cubicBezTo>
                  <a:cubicBezTo>
                    <a:pt x="6" y="13"/>
                    <a:pt x="6" y="10"/>
                    <a:pt x="8" y="8"/>
                  </a:cubicBezTo>
                  <a:cubicBezTo>
                    <a:pt x="9" y="6"/>
                    <a:pt x="10" y="5"/>
                    <a:pt x="10" y="4"/>
                  </a:cubicBezTo>
                  <a:cubicBezTo>
                    <a:pt x="10" y="2"/>
                    <a:pt x="10" y="1"/>
                    <a:pt x="9"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92" name="Freeform 3457">
              <a:extLst>
                <a:ext uri="{FF2B5EF4-FFF2-40B4-BE49-F238E27FC236}">
                  <a16:creationId xmlns:a16="http://schemas.microsoft.com/office/drawing/2014/main" id="{0F196A9F-495A-E349-8FC2-65518E949ECD}"/>
                </a:ext>
              </a:extLst>
            </p:cNvPr>
            <p:cNvSpPr>
              <a:spLocks noChangeAspect="1"/>
            </p:cNvSpPr>
            <p:nvPr/>
          </p:nvSpPr>
          <p:spPr bwMode="auto">
            <a:xfrm>
              <a:off x="7496089" y="3356148"/>
              <a:ext cx="33307" cy="33307"/>
            </a:xfrm>
            <a:custGeom>
              <a:avLst/>
              <a:gdLst>
                <a:gd name="T0" fmla="*/ 23 w 20"/>
                <a:gd name="T1" fmla="*/ 0 h 20"/>
                <a:gd name="T2" fmla="*/ 23 w 20"/>
                <a:gd name="T3" fmla="*/ 4 h 20"/>
                <a:gd name="T4" fmla="*/ 19 w 20"/>
                <a:gd name="T5" fmla="*/ 4 h 20"/>
                <a:gd name="T6" fmla="*/ 12 w 20"/>
                <a:gd name="T7" fmla="*/ 12 h 20"/>
                <a:gd name="T8" fmla="*/ 8 w 20"/>
                <a:gd name="T9" fmla="*/ 13 h 20"/>
                <a:gd name="T10" fmla="*/ 1 w 20"/>
                <a:gd name="T11" fmla="*/ 24 h 20"/>
                <a:gd name="T12" fmla="*/ 0 w 20"/>
                <a:gd name="T13" fmla="*/ 20 h 20"/>
                <a:gd name="T14" fmla="*/ 5 w 20"/>
                <a:gd name="T15" fmla="*/ 14 h 20"/>
                <a:gd name="T16" fmla="*/ 10 w 20"/>
                <a:gd name="T17" fmla="*/ 4 h 20"/>
                <a:gd name="T18" fmla="*/ 16 w 20"/>
                <a:gd name="T19" fmla="*/ 6 h 20"/>
                <a:gd name="T20" fmla="*/ 23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93" name="Freeform 3458">
              <a:extLst>
                <a:ext uri="{FF2B5EF4-FFF2-40B4-BE49-F238E27FC236}">
                  <a16:creationId xmlns:a16="http://schemas.microsoft.com/office/drawing/2014/main" id="{C777E8B3-474B-B44A-AAA5-2EC644D7241C}"/>
                </a:ext>
              </a:extLst>
            </p:cNvPr>
            <p:cNvSpPr>
              <a:spLocks noChangeAspect="1"/>
            </p:cNvSpPr>
            <p:nvPr/>
          </p:nvSpPr>
          <p:spPr bwMode="auto">
            <a:xfrm>
              <a:off x="7471110" y="3385293"/>
              <a:ext cx="19429" cy="22205"/>
            </a:xfrm>
            <a:custGeom>
              <a:avLst/>
              <a:gdLst>
                <a:gd name="T0" fmla="*/ 9 w 11"/>
                <a:gd name="T1" fmla="*/ 1 h 13"/>
                <a:gd name="T2" fmla="*/ 14 w 11"/>
                <a:gd name="T3" fmla="*/ 2 h 13"/>
                <a:gd name="T4" fmla="*/ 10 w 11"/>
                <a:gd name="T5" fmla="*/ 7 h 13"/>
                <a:gd name="T6" fmla="*/ 4 w 11"/>
                <a:gd name="T7" fmla="*/ 16 h 13"/>
                <a:gd name="T8" fmla="*/ 0 w 11"/>
                <a:gd name="T9" fmla="*/ 14 h 13"/>
                <a:gd name="T10" fmla="*/ 8 w 11"/>
                <a:gd name="T11" fmla="*/ 4 h 13"/>
                <a:gd name="T12" fmla="*/ 9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94" name="Freeform 3459">
              <a:extLst>
                <a:ext uri="{FF2B5EF4-FFF2-40B4-BE49-F238E27FC236}">
                  <a16:creationId xmlns:a16="http://schemas.microsoft.com/office/drawing/2014/main" id="{94BB7F95-0B34-4942-892F-6CC957807F76}"/>
                </a:ext>
              </a:extLst>
            </p:cNvPr>
            <p:cNvSpPr>
              <a:spLocks noChangeAspect="1"/>
            </p:cNvSpPr>
            <p:nvPr/>
          </p:nvSpPr>
          <p:spPr bwMode="auto">
            <a:xfrm>
              <a:off x="7325390" y="3095242"/>
              <a:ext cx="18042" cy="22205"/>
            </a:xfrm>
            <a:custGeom>
              <a:avLst/>
              <a:gdLst>
                <a:gd name="T0" fmla="*/ 6 w 11"/>
                <a:gd name="T1" fmla="*/ 1 h 13"/>
                <a:gd name="T2" fmla="*/ 8 w 11"/>
                <a:gd name="T3" fmla="*/ 7 h 13"/>
                <a:gd name="T4" fmla="*/ 12 w 11"/>
                <a:gd name="T5" fmla="*/ 7 h 13"/>
                <a:gd name="T6" fmla="*/ 12 w 11"/>
                <a:gd name="T7" fmla="*/ 15 h 13"/>
                <a:gd name="T8" fmla="*/ 7 w 11"/>
                <a:gd name="T9" fmla="*/ 15 h 13"/>
                <a:gd name="T10" fmla="*/ 7 w 11"/>
                <a:gd name="T11" fmla="*/ 10 h 13"/>
                <a:gd name="T12" fmla="*/ 0 w 11"/>
                <a:gd name="T13" fmla="*/ 4 h 13"/>
                <a:gd name="T14" fmla="*/ 4 w 11"/>
                <a:gd name="T15" fmla="*/ 4 h 13"/>
                <a:gd name="T16" fmla="*/ 6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5" y="1"/>
                  </a:moveTo>
                  <a:cubicBezTo>
                    <a:pt x="7" y="2"/>
                    <a:pt x="6" y="4"/>
                    <a:pt x="7" y="6"/>
                  </a:cubicBezTo>
                  <a:cubicBezTo>
                    <a:pt x="7" y="6"/>
                    <a:pt x="9" y="5"/>
                    <a:pt x="10" y="6"/>
                  </a:cubicBezTo>
                  <a:cubicBezTo>
                    <a:pt x="11" y="8"/>
                    <a:pt x="11" y="11"/>
                    <a:pt x="10" y="12"/>
                  </a:cubicBezTo>
                  <a:cubicBezTo>
                    <a:pt x="9" y="13"/>
                    <a:pt x="7" y="12"/>
                    <a:pt x="6" y="12"/>
                  </a:cubicBezTo>
                  <a:cubicBezTo>
                    <a:pt x="6" y="11"/>
                    <a:pt x="7" y="9"/>
                    <a:pt x="6" y="8"/>
                  </a:cubicBezTo>
                  <a:cubicBezTo>
                    <a:pt x="5" y="6"/>
                    <a:pt x="1" y="5"/>
                    <a:pt x="0" y="3"/>
                  </a:cubicBezTo>
                  <a:cubicBezTo>
                    <a:pt x="0" y="2"/>
                    <a:pt x="2" y="3"/>
                    <a:pt x="3" y="3"/>
                  </a:cubicBezTo>
                  <a:cubicBezTo>
                    <a:pt x="4" y="2"/>
                    <a:pt x="5"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95" name="Freeform 3460">
              <a:extLst>
                <a:ext uri="{FF2B5EF4-FFF2-40B4-BE49-F238E27FC236}">
                  <a16:creationId xmlns:a16="http://schemas.microsoft.com/office/drawing/2014/main" id="{E52B6CC0-B554-D54C-9E92-441EC7147FF4}"/>
                </a:ext>
              </a:extLst>
            </p:cNvPr>
            <p:cNvSpPr>
              <a:spLocks noChangeAspect="1"/>
            </p:cNvSpPr>
            <p:nvPr/>
          </p:nvSpPr>
          <p:spPr bwMode="auto">
            <a:xfrm>
              <a:off x="7326779" y="3118836"/>
              <a:ext cx="97146" cy="230375"/>
            </a:xfrm>
            <a:custGeom>
              <a:avLst/>
              <a:gdLst>
                <a:gd name="T0" fmla="*/ 13 w 58"/>
                <a:gd name="T1" fmla="*/ 1 h 138"/>
                <a:gd name="T2" fmla="*/ 22 w 58"/>
                <a:gd name="T3" fmla="*/ 18 h 138"/>
                <a:gd name="T4" fmla="*/ 27 w 58"/>
                <a:gd name="T5" fmla="*/ 31 h 138"/>
                <a:gd name="T6" fmla="*/ 29 w 58"/>
                <a:gd name="T7" fmla="*/ 47 h 138"/>
                <a:gd name="T8" fmla="*/ 31 w 58"/>
                <a:gd name="T9" fmla="*/ 45 h 138"/>
                <a:gd name="T10" fmla="*/ 46 w 58"/>
                <a:gd name="T11" fmla="*/ 73 h 138"/>
                <a:gd name="T12" fmla="*/ 60 w 58"/>
                <a:gd name="T13" fmla="*/ 93 h 138"/>
                <a:gd name="T14" fmla="*/ 65 w 58"/>
                <a:gd name="T15" fmla="*/ 103 h 138"/>
                <a:gd name="T16" fmla="*/ 70 w 58"/>
                <a:gd name="T17" fmla="*/ 106 h 138"/>
                <a:gd name="T18" fmla="*/ 69 w 58"/>
                <a:gd name="T19" fmla="*/ 111 h 138"/>
                <a:gd name="T20" fmla="*/ 68 w 58"/>
                <a:gd name="T21" fmla="*/ 108 h 138"/>
                <a:gd name="T22" fmla="*/ 63 w 58"/>
                <a:gd name="T23" fmla="*/ 103 h 138"/>
                <a:gd name="T24" fmla="*/ 57 w 58"/>
                <a:gd name="T25" fmla="*/ 96 h 138"/>
                <a:gd name="T26" fmla="*/ 47 w 58"/>
                <a:gd name="T27" fmla="*/ 93 h 138"/>
                <a:gd name="T28" fmla="*/ 41 w 58"/>
                <a:gd name="T29" fmla="*/ 97 h 138"/>
                <a:gd name="T30" fmla="*/ 41 w 58"/>
                <a:gd name="T31" fmla="*/ 118 h 138"/>
                <a:gd name="T32" fmla="*/ 40 w 58"/>
                <a:gd name="T33" fmla="*/ 124 h 138"/>
                <a:gd name="T34" fmla="*/ 51 w 58"/>
                <a:gd name="T35" fmla="*/ 132 h 138"/>
                <a:gd name="T36" fmla="*/ 56 w 58"/>
                <a:gd name="T37" fmla="*/ 144 h 138"/>
                <a:gd name="T38" fmla="*/ 62 w 58"/>
                <a:gd name="T39" fmla="*/ 147 h 138"/>
                <a:gd name="T40" fmla="*/ 64 w 58"/>
                <a:gd name="T41" fmla="*/ 158 h 138"/>
                <a:gd name="T42" fmla="*/ 63 w 58"/>
                <a:gd name="T43" fmla="*/ 159 h 138"/>
                <a:gd name="T44" fmla="*/ 60 w 58"/>
                <a:gd name="T45" fmla="*/ 153 h 138"/>
                <a:gd name="T46" fmla="*/ 52 w 58"/>
                <a:gd name="T47" fmla="*/ 150 h 138"/>
                <a:gd name="T48" fmla="*/ 49 w 58"/>
                <a:gd name="T49" fmla="*/ 153 h 138"/>
                <a:gd name="T50" fmla="*/ 48 w 58"/>
                <a:gd name="T51" fmla="*/ 164 h 138"/>
                <a:gd name="T52" fmla="*/ 46 w 58"/>
                <a:gd name="T53" fmla="*/ 165 h 138"/>
                <a:gd name="T54" fmla="*/ 42 w 58"/>
                <a:gd name="T55" fmla="*/ 156 h 138"/>
                <a:gd name="T56" fmla="*/ 40 w 58"/>
                <a:gd name="T57" fmla="*/ 150 h 138"/>
                <a:gd name="T58" fmla="*/ 40 w 58"/>
                <a:gd name="T59" fmla="*/ 141 h 138"/>
                <a:gd name="T60" fmla="*/ 35 w 58"/>
                <a:gd name="T61" fmla="*/ 132 h 138"/>
                <a:gd name="T62" fmla="*/ 35 w 58"/>
                <a:gd name="T63" fmla="*/ 120 h 138"/>
                <a:gd name="T64" fmla="*/ 28 w 58"/>
                <a:gd name="T65" fmla="*/ 113 h 138"/>
                <a:gd name="T66" fmla="*/ 28 w 58"/>
                <a:gd name="T67" fmla="*/ 107 h 138"/>
                <a:gd name="T68" fmla="*/ 27 w 58"/>
                <a:gd name="T69" fmla="*/ 91 h 138"/>
                <a:gd name="T70" fmla="*/ 19 w 58"/>
                <a:gd name="T71" fmla="*/ 61 h 138"/>
                <a:gd name="T72" fmla="*/ 19 w 58"/>
                <a:gd name="T73" fmla="*/ 52 h 138"/>
                <a:gd name="T74" fmla="*/ 10 w 58"/>
                <a:gd name="T75" fmla="*/ 42 h 138"/>
                <a:gd name="T76" fmla="*/ 8 w 58"/>
                <a:gd name="T77" fmla="*/ 38 h 138"/>
                <a:gd name="T78" fmla="*/ 5 w 58"/>
                <a:gd name="T79" fmla="*/ 36 h 138"/>
                <a:gd name="T80" fmla="*/ 4 w 58"/>
                <a:gd name="T81" fmla="*/ 18 h 138"/>
                <a:gd name="T82" fmla="*/ 0 w 58"/>
                <a:gd name="T83" fmla="*/ 7 h 138"/>
                <a:gd name="T84" fmla="*/ 4 w 58"/>
                <a:gd name="T85" fmla="*/ 4 h 138"/>
                <a:gd name="T86" fmla="*/ 8 w 58"/>
                <a:gd name="T87" fmla="*/ 7 h 138"/>
                <a:gd name="T88" fmla="*/ 10 w 58"/>
                <a:gd name="T89" fmla="*/ 1 h 138"/>
                <a:gd name="T90" fmla="*/ 13 w 58"/>
                <a:gd name="T91" fmla="*/ 1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138"/>
                <a:gd name="T140" fmla="*/ 58 w 58"/>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138">
                  <a:moveTo>
                    <a:pt x="11" y="1"/>
                  </a:moveTo>
                  <a:cubicBezTo>
                    <a:pt x="14" y="5"/>
                    <a:pt x="16" y="10"/>
                    <a:pt x="18" y="15"/>
                  </a:cubicBezTo>
                  <a:cubicBezTo>
                    <a:pt x="19" y="19"/>
                    <a:pt x="21" y="22"/>
                    <a:pt x="22" y="26"/>
                  </a:cubicBezTo>
                  <a:cubicBezTo>
                    <a:pt x="23" y="30"/>
                    <a:pt x="22" y="35"/>
                    <a:pt x="24" y="39"/>
                  </a:cubicBezTo>
                  <a:cubicBezTo>
                    <a:pt x="24" y="39"/>
                    <a:pt x="25" y="36"/>
                    <a:pt x="26" y="37"/>
                  </a:cubicBezTo>
                  <a:cubicBezTo>
                    <a:pt x="31" y="44"/>
                    <a:pt x="34" y="53"/>
                    <a:pt x="38" y="61"/>
                  </a:cubicBezTo>
                  <a:cubicBezTo>
                    <a:pt x="41" y="66"/>
                    <a:pt x="46" y="71"/>
                    <a:pt x="50" y="77"/>
                  </a:cubicBezTo>
                  <a:cubicBezTo>
                    <a:pt x="51" y="80"/>
                    <a:pt x="52" y="83"/>
                    <a:pt x="54" y="86"/>
                  </a:cubicBezTo>
                  <a:cubicBezTo>
                    <a:pt x="55" y="87"/>
                    <a:pt x="57" y="86"/>
                    <a:pt x="58" y="88"/>
                  </a:cubicBezTo>
                  <a:cubicBezTo>
                    <a:pt x="58" y="89"/>
                    <a:pt x="58" y="91"/>
                    <a:pt x="57" y="92"/>
                  </a:cubicBezTo>
                  <a:cubicBezTo>
                    <a:pt x="57" y="92"/>
                    <a:pt x="56" y="90"/>
                    <a:pt x="56" y="90"/>
                  </a:cubicBezTo>
                  <a:cubicBezTo>
                    <a:pt x="55" y="88"/>
                    <a:pt x="53" y="87"/>
                    <a:pt x="52" y="86"/>
                  </a:cubicBezTo>
                  <a:cubicBezTo>
                    <a:pt x="50" y="84"/>
                    <a:pt x="49" y="81"/>
                    <a:pt x="47" y="80"/>
                  </a:cubicBezTo>
                  <a:cubicBezTo>
                    <a:pt x="45" y="78"/>
                    <a:pt x="42" y="77"/>
                    <a:pt x="39" y="77"/>
                  </a:cubicBezTo>
                  <a:cubicBezTo>
                    <a:pt x="37" y="78"/>
                    <a:pt x="35" y="79"/>
                    <a:pt x="34" y="81"/>
                  </a:cubicBezTo>
                  <a:cubicBezTo>
                    <a:pt x="33" y="86"/>
                    <a:pt x="34" y="92"/>
                    <a:pt x="34" y="98"/>
                  </a:cubicBezTo>
                  <a:cubicBezTo>
                    <a:pt x="33" y="99"/>
                    <a:pt x="32" y="101"/>
                    <a:pt x="33" y="103"/>
                  </a:cubicBezTo>
                  <a:cubicBezTo>
                    <a:pt x="35" y="106"/>
                    <a:pt x="40" y="107"/>
                    <a:pt x="42" y="110"/>
                  </a:cubicBezTo>
                  <a:cubicBezTo>
                    <a:pt x="44" y="112"/>
                    <a:pt x="44" y="117"/>
                    <a:pt x="46" y="120"/>
                  </a:cubicBezTo>
                  <a:cubicBezTo>
                    <a:pt x="47" y="121"/>
                    <a:pt x="50" y="120"/>
                    <a:pt x="51" y="122"/>
                  </a:cubicBezTo>
                  <a:cubicBezTo>
                    <a:pt x="52" y="124"/>
                    <a:pt x="53" y="128"/>
                    <a:pt x="53" y="131"/>
                  </a:cubicBezTo>
                  <a:cubicBezTo>
                    <a:pt x="53" y="132"/>
                    <a:pt x="52" y="132"/>
                    <a:pt x="52" y="132"/>
                  </a:cubicBezTo>
                  <a:cubicBezTo>
                    <a:pt x="51" y="131"/>
                    <a:pt x="51" y="128"/>
                    <a:pt x="50" y="127"/>
                  </a:cubicBezTo>
                  <a:cubicBezTo>
                    <a:pt x="48" y="125"/>
                    <a:pt x="46" y="125"/>
                    <a:pt x="43" y="125"/>
                  </a:cubicBezTo>
                  <a:cubicBezTo>
                    <a:pt x="42" y="125"/>
                    <a:pt x="41" y="126"/>
                    <a:pt x="41" y="127"/>
                  </a:cubicBezTo>
                  <a:cubicBezTo>
                    <a:pt x="40" y="130"/>
                    <a:pt x="40" y="133"/>
                    <a:pt x="40" y="136"/>
                  </a:cubicBezTo>
                  <a:cubicBezTo>
                    <a:pt x="39" y="136"/>
                    <a:pt x="38" y="138"/>
                    <a:pt x="38" y="137"/>
                  </a:cubicBezTo>
                  <a:cubicBezTo>
                    <a:pt x="36" y="135"/>
                    <a:pt x="36" y="133"/>
                    <a:pt x="35" y="130"/>
                  </a:cubicBezTo>
                  <a:cubicBezTo>
                    <a:pt x="34" y="129"/>
                    <a:pt x="33" y="127"/>
                    <a:pt x="33" y="125"/>
                  </a:cubicBezTo>
                  <a:cubicBezTo>
                    <a:pt x="32" y="122"/>
                    <a:pt x="33" y="120"/>
                    <a:pt x="33" y="117"/>
                  </a:cubicBezTo>
                  <a:cubicBezTo>
                    <a:pt x="32" y="115"/>
                    <a:pt x="29" y="113"/>
                    <a:pt x="29" y="110"/>
                  </a:cubicBezTo>
                  <a:cubicBezTo>
                    <a:pt x="28" y="107"/>
                    <a:pt x="30" y="103"/>
                    <a:pt x="29" y="100"/>
                  </a:cubicBezTo>
                  <a:cubicBezTo>
                    <a:pt x="28" y="98"/>
                    <a:pt x="25" y="97"/>
                    <a:pt x="23" y="94"/>
                  </a:cubicBezTo>
                  <a:cubicBezTo>
                    <a:pt x="22" y="93"/>
                    <a:pt x="23" y="91"/>
                    <a:pt x="23" y="89"/>
                  </a:cubicBezTo>
                  <a:cubicBezTo>
                    <a:pt x="22" y="85"/>
                    <a:pt x="23" y="80"/>
                    <a:pt x="22" y="76"/>
                  </a:cubicBezTo>
                  <a:cubicBezTo>
                    <a:pt x="21" y="68"/>
                    <a:pt x="17" y="60"/>
                    <a:pt x="16" y="51"/>
                  </a:cubicBezTo>
                  <a:cubicBezTo>
                    <a:pt x="15" y="49"/>
                    <a:pt x="17" y="46"/>
                    <a:pt x="16" y="43"/>
                  </a:cubicBezTo>
                  <a:cubicBezTo>
                    <a:pt x="14" y="40"/>
                    <a:pt x="10" y="38"/>
                    <a:pt x="8" y="35"/>
                  </a:cubicBezTo>
                  <a:cubicBezTo>
                    <a:pt x="7" y="34"/>
                    <a:pt x="8" y="33"/>
                    <a:pt x="7" y="32"/>
                  </a:cubicBezTo>
                  <a:cubicBezTo>
                    <a:pt x="7" y="31"/>
                    <a:pt x="5" y="31"/>
                    <a:pt x="4" y="30"/>
                  </a:cubicBezTo>
                  <a:cubicBezTo>
                    <a:pt x="3" y="25"/>
                    <a:pt x="4" y="20"/>
                    <a:pt x="3" y="15"/>
                  </a:cubicBezTo>
                  <a:cubicBezTo>
                    <a:pt x="3" y="12"/>
                    <a:pt x="0" y="9"/>
                    <a:pt x="0" y="6"/>
                  </a:cubicBezTo>
                  <a:cubicBezTo>
                    <a:pt x="0" y="5"/>
                    <a:pt x="1" y="3"/>
                    <a:pt x="3" y="3"/>
                  </a:cubicBezTo>
                  <a:cubicBezTo>
                    <a:pt x="4" y="3"/>
                    <a:pt x="5" y="6"/>
                    <a:pt x="7" y="6"/>
                  </a:cubicBezTo>
                  <a:cubicBezTo>
                    <a:pt x="8" y="5"/>
                    <a:pt x="7" y="2"/>
                    <a:pt x="8" y="1"/>
                  </a:cubicBezTo>
                  <a:cubicBezTo>
                    <a:pt x="8" y="0"/>
                    <a:pt x="10" y="0"/>
                    <a:pt x="1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96" name="Freeform 3461">
              <a:extLst>
                <a:ext uri="{FF2B5EF4-FFF2-40B4-BE49-F238E27FC236}">
                  <a16:creationId xmlns:a16="http://schemas.microsoft.com/office/drawing/2014/main" id="{4D44273B-FB2C-034B-9974-857F72ED56A1}"/>
                </a:ext>
              </a:extLst>
            </p:cNvPr>
            <p:cNvSpPr>
              <a:spLocks noChangeAspect="1"/>
            </p:cNvSpPr>
            <p:nvPr/>
          </p:nvSpPr>
          <p:spPr bwMode="auto">
            <a:xfrm>
              <a:off x="5902896" y="2159866"/>
              <a:ext cx="26369" cy="12491"/>
            </a:xfrm>
            <a:custGeom>
              <a:avLst/>
              <a:gdLst>
                <a:gd name="T0" fmla="*/ 4 w 16"/>
                <a:gd name="T1" fmla="*/ 0 h 8"/>
                <a:gd name="T2" fmla="*/ 1 w 16"/>
                <a:gd name="T3" fmla="*/ 6 h 8"/>
                <a:gd name="T4" fmla="*/ 12 w 16"/>
                <a:gd name="T5" fmla="*/ 9 h 8"/>
                <a:gd name="T6" fmla="*/ 18 w 16"/>
                <a:gd name="T7" fmla="*/ 7 h 8"/>
                <a:gd name="T8" fmla="*/ 15 w 16"/>
                <a:gd name="T9" fmla="*/ 3 h 8"/>
                <a:gd name="T10" fmla="*/ 4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3" y="0"/>
                  </a:moveTo>
                  <a:cubicBezTo>
                    <a:pt x="1" y="1"/>
                    <a:pt x="0" y="4"/>
                    <a:pt x="1" y="5"/>
                  </a:cubicBezTo>
                  <a:cubicBezTo>
                    <a:pt x="4" y="7"/>
                    <a:pt x="7" y="8"/>
                    <a:pt x="10" y="8"/>
                  </a:cubicBezTo>
                  <a:cubicBezTo>
                    <a:pt x="12" y="8"/>
                    <a:pt x="15" y="8"/>
                    <a:pt x="15" y="6"/>
                  </a:cubicBezTo>
                  <a:cubicBezTo>
                    <a:pt x="16" y="5"/>
                    <a:pt x="14" y="3"/>
                    <a:pt x="13" y="3"/>
                  </a:cubicBezTo>
                  <a:cubicBezTo>
                    <a:pt x="10" y="1"/>
                    <a:pt x="6"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97" name="Freeform 3462">
              <a:extLst>
                <a:ext uri="{FF2B5EF4-FFF2-40B4-BE49-F238E27FC236}">
                  <a16:creationId xmlns:a16="http://schemas.microsoft.com/office/drawing/2014/main" id="{893B2956-D99F-5C4A-9C51-5FFAE8A10E0C}"/>
                </a:ext>
              </a:extLst>
            </p:cNvPr>
            <p:cNvSpPr>
              <a:spLocks noChangeAspect="1"/>
            </p:cNvSpPr>
            <p:nvPr/>
          </p:nvSpPr>
          <p:spPr bwMode="auto">
            <a:xfrm>
              <a:off x="5622562" y="2145990"/>
              <a:ext cx="48573" cy="30532"/>
            </a:xfrm>
            <a:custGeom>
              <a:avLst/>
              <a:gdLst>
                <a:gd name="T0" fmla="*/ 30 w 29"/>
                <a:gd name="T1" fmla="*/ 2 h 18"/>
                <a:gd name="T2" fmla="*/ 33 w 29"/>
                <a:gd name="T3" fmla="*/ 13 h 18"/>
                <a:gd name="T4" fmla="*/ 21 w 29"/>
                <a:gd name="T5" fmla="*/ 18 h 18"/>
                <a:gd name="T6" fmla="*/ 7 w 29"/>
                <a:gd name="T7" fmla="*/ 21 h 18"/>
                <a:gd name="T8" fmla="*/ 1 w 29"/>
                <a:gd name="T9" fmla="*/ 13 h 18"/>
                <a:gd name="T10" fmla="*/ 11 w 29"/>
                <a:gd name="T11" fmla="*/ 10 h 18"/>
                <a:gd name="T12" fmla="*/ 21 w 29"/>
                <a:gd name="T13" fmla="*/ 9 h 18"/>
                <a:gd name="T14" fmla="*/ 21 w 29"/>
                <a:gd name="T15" fmla="*/ 2 h 18"/>
                <a:gd name="T16" fmla="*/ 30 w 29"/>
                <a:gd name="T17" fmla="*/ 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25" y="2"/>
                  </a:moveTo>
                  <a:cubicBezTo>
                    <a:pt x="28" y="4"/>
                    <a:pt x="29" y="9"/>
                    <a:pt x="27" y="11"/>
                  </a:cubicBezTo>
                  <a:cubicBezTo>
                    <a:pt x="25" y="14"/>
                    <a:pt x="20" y="14"/>
                    <a:pt x="17" y="15"/>
                  </a:cubicBezTo>
                  <a:cubicBezTo>
                    <a:pt x="13" y="16"/>
                    <a:pt x="10" y="18"/>
                    <a:pt x="6" y="17"/>
                  </a:cubicBezTo>
                  <a:cubicBezTo>
                    <a:pt x="4" y="17"/>
                    <a:pt x="0" y="14"/>
                    <a:pt x="1" y="11"/>
                  </a:cubicBezTo>
                  <a:cubicBezTo>
                    <a:pt x="2" y="9"/>
                    <a:pt x="6" y="9"/>
                    <a:pt x="9" y="8"/>
                  </a:cubicBezTo>
                  <a:cubicBezTo>
                    <a:pt x="12" y="8"/>
                    <a:pt x="15" y="8"/>
                    <a:pt x="17" y="7"/>
                  </a:cubicBezTo>
                  <a:cubicBezTo>
                    <a:pt x="18" y="6"/>
                    <a:pt x="16" y="3"/>
                    <a:pt x="17" y="2"/>
                  </a:cubicBezTo>
                  <a:cubicBezTo>
                    <a:pt x="19" y="1"/>
                    <a:pt x="23" y="0"/>
                    <a:pt x="25"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98" name="Freeform 3463">
              <a:extLst>
                <a:ext uri="{FF2B5EF4-FFF2-40B4-BE49-F238E27FC236}">
                  <a16:creationId xmlns:a16="http://schemas.microsoft.com/office/drawing/2014/main" id="{503A1882-C63D-3845-82D2-8966E2643F96}"/>
                </a:ext>
              </a:extLst>
            </p:cNvPr>
            <p:cNvSpPr>
              <a:spLocks noChangeAspect="1"/>
            </p:cNvSpPr>
            <p:nvPr/>
          </p:nvSpPr>
          <p:spPr bwMode="auto">
            <a:xfrm>
              <a:off x="5447700" y="2180685"/>
              <a:ext cx="30532" cy="13878"/>
            </a:xfrm>
            <a:custGeom>
              <a:avLst/>
              <a:gdLst>
                <a:gd name="T0" fmla="*/ 7 w 18"/>
                <a:gd name="T1" fmla="*/ 0 h 8"/>
                <a:gd name="T2" fmla="*/ 21 w 18"/>
                <a:gd name="T3" fmla="*/ 6 h 8"/>
                <a:gd name="T4" fmla="*/ 17 w 18"/>
                <a:gd name="T5" fmla="*/ 10 h 8"/>
                <a:gd name="T6" fmla="*/ 1 w 18"/>
                <a:gd name="T7" fmla="*/ 10 h 8"/>
                <a:gd name="T8" fmla="*/ 1 w 18"/>
                <a:gd name="T9" fmla="*/ 6 h 8"/>
                <a:gd name="T10" fmla="*/ 7 w 18"/>
                <a:gd name="T11" fmla="*/ 0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6" y="0"/>
                  </a:moveTo>
                  <a:cubicBezTo>
                    <a:pt x="10" y="0"/>
                    <a:pt x="14" y="2"/>
                    <a:pt x="17" y="5"/>
                  </a:cubicBezTo>
                  <a:cubicBezTo>
                    <a:pt x="18" y="6"/>
                    <a:pt x="15" y="8"/>
                    <a:pt x="14" y="8"/>
                  </a:cubicBezTo>
                  <a:cubicBezTo>
                    <a:pt x="10" y="8"/>
                    <a:pt x="5" y="8"/>
                    <a:pt x="1" y="8"/>
                  </a:cubicBezTo>
                  <a:cubicBezTo>
                    <a:pt x="0" y="8"/>
                    <a:pt x="0" y="6"/>
                    <a:pt x="1" y="5"/>
                  </a:cubicBezTo>
                  <a:cubicBezTo>
                    <a:pt x="3" y="4"/>
                    <a:pt x="5" y="2"/>
                    <a:pt x="6"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999" name="Freeform 3464">
              <a:extLst>
                <a:ext uri="{FF2B5EF4-FFF2-40B4-BE49-F238E27FC236}">
                  <a16:creationId xmlns:a16="http://schemas.microsoft.com/office/drawing/2014/main" id="{80F00E98-F72C-AF49-A64F-463A862A3BF0}"/>
                </a:ext>
              </a:extLst>
            </p:cNvPr>
            <p:cNvSpPr>
              <a:spLocks noChangeAspect="1"/>
            </p:cNvSpPr>
            <p:nvPr/>
          </p:nvSpPr>
          <p:spPr bwMode="auto">
            <a:xfrm>
              <a:off x="5528192" y="2177908"/>
              <a:ext cx="41634" cy="16654"/>
            </a:xfrm>
            <a:custGeom>
              <a:avLst/>
              <a:gdLst>
                <a:gd name="T0" fmla="*/ 2 w 25"/>
                <a:gd name="T1" fmla="*/ 1 h 10"/>
                <a:gd name="T2" fmla="*/ 23 w 25"/>
                <a:gd name="T3" fmla="*/ 1 h 10"/>
                <a:gd name="T4" fmla="*/ 29 w 25"/>
                <a:gd name="T5" fmla="*/ 6 h 10"/>
                <a:gd name="T6" fmla="*/ 20 w 25"/>
                <a:gd name="T7" fmla="*/ 6 h 10"/>
                <a:gd name="T8" fmla="*/ 20 w 25"/>
                <a:gd name="T9" fmla="*/ 11 h 10"/>
                <a:gd name="T10" fmla="*/ 12 w 25"/>
                <a:gd name="T11" fmla="*/ 12 h 10"/>
                <a:gd name="T12" fmla="*/ 4 w 25"/>
                <a:gd name="T13" fmla="*/ 7 h 10"/>
                <a:gd name="T14" fmla="*/ 2 w 25"/>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 y="1"/>
                  </a:moveTo>
                  <a:cubicBezTo>
                    <a:pt x="7" y="0"/>
                    <a:pt x="14" y="0"/>
                    <a:pt x="19" y="1"/>
                  </a:cubicBezTo>
                  <a:cubicBezTo>
                    <a:pt x="21" y="1"/>
                    <a:pt x="25" y="3"/>
                    <a:pt x="24" y="5"/>
                  </a:cubicBezTo>
                  <a:cubicBezTo>
                    <a:pt x="23" y="7"/>
                    <a:pt x="19" y="4"/>
                    <a:pt x="17" y="5"/>
                  </a:cubicBezTo>
                  <a:cubicBezTo>
                    <a:pt x="16" y="6"/>
                    <a:pt x="18" y="8"/>
                    <a:pt x="17" y="9"/>
                  </a:cubicBezTo>
                  <a:cubicBezTo>
                    <a:pt x="15" y="8"/>
                    <a:pt x="12" y="9"/>
                    <a:pt x="10" y="10"/>
                  </a:cubicBezTo>
                  <a:cubicBezTo>
                    <a:pt x="7" y="10"/>
                    <a:pt x="4" y="9"/>
                    <a:pt x="3" y="6"/>
                  </a:cubicBezTo>
                  <a:cubicBezTo>
                    <a:pt x="2" y="5"/>
                    <a:pt x="0" y="2"/>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00" name="Freeform 3465">
              <a:extLst>
                <a:ext uri="{FF2B5EF4-FFF2-40B4-BE49-F238E27FC236}">
                  <a16:creationId xmlns:a16="http://schemas.microsoft.com/office/drawing/2014/main" id="{76A060CA-AE33-694B-8E83-89BD866A99BA}"/>
                </a:ext>
              </a:extLst>
            </p:cNvPr>
            <p:cNvSpPr>
              <a:spLocks noChangeAspect="1"/>
            </p:cNvSpPr>
            <p:nvPr/>
          </p:nvSpPr>
          <p:spPr bwMode="auto">
            <a:xfrm>
              <a:off x="5567051" y="2161256"/>
              <a:ext cx="52736" cy="26369"/>
            </a:xfrm>
            <a:custGeom>
              <a:avLst/>
              <a:gdLst>
                <a:gd name="T0" fmla="*/ 13 w 31"/>
                <a:gd name="T1" fmla="*/ 2 h 16"/>
                <a:gd name="T2" fmla="*/ 26 w 31"/>
                <a:gd name="T3" fmla="*/ 2 h 16"/>
                <a:gd name="T4" fmla="*/ 36 w 31"/>
                <a:gd name="T5" fmla="*/ 2 h 16"/>
                <a:gd name="T6" fmla="*/ 36 w 31"/>
                <a:gd name="T7" fmla="*/ 10 h 16"/>
                <a:gd name="T8" fmla="*/ 29 w 31"/>
                <a:gd name="T9" fmla="*/ 18 h 16"/>
                <a:gd name="T10" fmla="*/ 16 w 31"/>
                <a:gd name="T11" fmla="*/ 14 h 16"/>
                <a:gd name="T12" fmla="*/ 6 w 31"/>
                <a:gd name="T13" fmla="*/ 18 h 16"/>
                <a:gd name="T14" fmla="*/ 1 w 31"/>
                <a:gd name="T15" fmla="*/ 13 h 16"/>
                <a:gd name="T16" fmla="*/ 2 w 31"/>
                <a:gd name="T17" fmla="*/ 4 h 16"/>
                <a:gd name="T18" fmla="*/ 13 w 31"/>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6"/>
                <a:gd name="T32" fmla="*/ 31 w 3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6">
                  <a:moveTo>
                    <a:pt x="11" y="2"/>
                  </a:moveTo>
                  <a:cubicBezTo>
                    <a:pt x="14" y="2"/>
                    <a:pt x="17" y="2"/>
                    <a:pt x="21" y="2"/>
                  </a:cubicBezTo>
                  <a:cubicBezTo>
                    <a:pt x="24" y="2"/>
                    <a:pt x="27" y="0"/>
                    <a:pt x="29" y="2"/>
                  </a:cubicBezTo>
                  <a:cubicBezTo>
                    <a:pt x="31" y="3"/>
                    <a:pt x="30" y="6"/>
                    <a:pt x="29" y="8"/>
                  </a:cubicBezTo>
                  <a:cubicBezTo>
                    <a:pt x="26" y="10"/>
                    <a:pt x="25" y="14"/>
                    <a:pt x="24" y="15"/>
                  </a:cubicBezTo>
                  <a:cubicBezTo>
                    <a:pt x="20" y="16"/>
                    <a:pt x="17" y="12"/>
                    <a:pt x="13" y="12"/>
                  </a:cubicBezTo>
                  <a:cubicBezTo>
                    <a:pt x="10" y="12"/>
                    <a:pt x="8" y="15"/>
                    <a:pt x="5" y="15"/>
                  </a:cubicBezTo>
                  <a:cubicBezTo>
                    <a:pt x="3" y="15"/>
                    <a:pt x="1" y="13"/>
                    <a:pt x="1" y="11"/>
                  </a:cubicBezTo>
                  <a:cubicBezTo>
                    <a:pt x="0" y="8"/>
                    <a:pt x="0" y="5"/>
                    <a:pt x="2" y="3"/>
                  </a:cubicBezTo>
                  <a:cubicBezTo>
                    <a:pt x="4" y="1"/>
                    <a:pt x="8" y="3"/>
                    <a:pt x="1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01" name="Freeform 3466">
              <a:extLst>
                <a:ext uri="{FF2B5EF4-FFF2-40B4-BE49-F238E27FC236}">
                  <a16:creationId xmlns:a16="http://schemas.microsoft.com/office/drawing/2014/main" id="{63B6655E-B4A1-5949-89F7-E1DC3DF90678}"/>
                </a:ext>
              </a:extLst>
            </p:cNvPr>
            <p:cNvSpPr>
              <a:spLocks noChangeAspect="1"/>
            </p:cNvSpPr>
            <p:nvPr/>
          </p:nvSpPr>
          <p:spPr bwMode="auto">
            <a:xfrm>
              <a:off x="5508762" y="2184848"/>
              <a:ext cx="23593" cy="15266"/>
            </a:xfrm>
            <a:custGeom>
              <a:avLst/>
              <a:gdLst>
                <a:gd name="T0" fmla="*/ 1 w 14"/>
                <a:gd name="T1" fmla="*/ 1 h 9"/>
                <a:gd name="T2" fmla="*/ 1 w 14"/>
                <a:gd name="T3" fmla="*/ 7 h 9"/>
                <a:gd name="T4" fmla="*/ 15 w 14"/>
                <a:gd name="T5" fmla="*/ 10 h 9"/>
                <a:gd name="T6" fmla="*/ 15 w 14"/>
                <a:gd name="T7" fmla="*/ 1 h 9"/>
                <a:gd name="T8" fmla="*/ 1 w 14"/>
                <a:gd name="T9" fmla="*/ 1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1" y="1"/>
                  </a:moveTo>
                  <a:cubicBezTo>
                    <a:pt x="1" y="1"/>
                    <a:pt x="0" y="5"/>
                    <a:pt x="1" y="6"/>
                  </a:cubicBezTo>
                  <a:cubicBezTo>
                    <a:pt x="4" y="8"/>
                    <a:pt x="8" y="9"/>
                    <a:pt x="12" y="8"/>
                  </a:cubicBezTo>
                  <a:cubicBezTo>
                    <a:pt x="14" y="7"/>
                    <a:pt x="14" y="2"/>
                    <a:pt x="12" y="1"/>
                  </a:cubicBezTo>
                  <a:cubicBezTo>
                    <a:pt x="9" y="0"/>
                    <a:pt x="4"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02" name="Freeform 3467">
              <a:extLst>
                <a:ext uri="{FF2B5EF4-FFF2-40B4-BE49-F238E27FC236}">
                  <a16:creationId xmlns:a16="http://schemas.microsoft.com/office/drawing/2014/main" id="{0E28ADDB-5E08-5640-9023-98A2582DBADB}"/>
                </a:ext>
              </a:extLst>
            </p:cNvPr>
            <p:cNvSpPr>
              <a:spLocks noChangeAspect="1"/>
            </p:cNvSpPr>
            <p:nvPr/>
          </p:nvSpPr>
          <p:spPr bwMode="auto">
            <a:xfrm>
              <a:off x="5479618" y="2151540"/>
              <a:ext cx="59676" cy="16654"/>
            </a:xfrm>
            <a:custGeom>
              <a:avLst/>
              <a:gdLst>
                <a:gd name="T0" fmla="*/ 4 w 36"/>
                <a:gd name="T1" fmla="*/ 1 h 10"/>
                <a:gd name="T2" fmla="*/ 1 w 36"/>
                <a:gd name="T3" fmla="*/ 5 h 10"/>
                <a:gd name="T4" fmla="*/ 8 w 36"/>
                <a:gd name="T5" fmla="*/ 7 h 10"/>
                <a:gd name="T6" fmla="*/ 18 w 36"/>
                <a:gd name="T7" fmla="*/ 8 h 10"/>
                <a:gd name="T8" fmla="*/ 29 w 36"/>
                <a:gd name="T9" fmla="*/ 10 h 10"/>
                <a:gd name="T10" fmla="*/ 35 w 36"/>
                <a:gd name="T11" fmla="*/ 11 h 10"/>
                <a:gd name="T12" fmla="*/ 39 w 36"/>
                <a:gd name="T13" fmla="*/ 12 h 10"/>
                <a:gd name="T14" fmla="*/ 42 w 36"/>
                <a:gd name="T15" fmla="*/ 10 h 10"/>
                <a:gd name="T16" fmla="*/ 32 w 36"/>
                <a:gd name="T17" fmla="*/ 6 h 10"/>
                <a:gd name="T18" fmla="*/ 22 w 36"/>
                <a:gd name="T19" fmla="*/ 4 h 10"/>
                <a:gd name="T20" fmla="*/ 16 w 36"/>
                <a:gd name="T21" fmla="*/ 5 h 10"/>
                <a:gd name="T22" fmla="*/ 8 w 36"/>
                <a:gd name="T23" fmla="*/ 1 h 10"/>
                <a:gd name="T24" fmla="*/ 4 w 36"/>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
                <a:gd name="T41" fmla="*/ 36 w 3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
                  <a:moveTo>
                    <a:pt x="3" y="1"/>
                  </a:moveTo>
                  <a:cubicBezTo>
                    <a:pt x="2" y="1"/>
                    <a:pt x="0" y="3"/>
                    <a:pt x="1" y="4"/>
                  </a:cubicBezTo>
                  <a:cubicBezTo>
                    <a:pt x="2" y="5"/>
                    <a:pt x="5" y="5"/>
                    <a:pt x="7" y="6"/>
                  </a:cubicBezTo>
                  <a:cubicBezTo>
                    <a:pt x="10" y="7"/>
                    <a:pt x="12" y="7"/>
                    <a:pt x="15" y="7"/>
                  </a:cubicBezTo>
                  <a:cubicBezTo>
                    <a:pt x="18" y="8"/>
                    <a:pt x="21" y="8"/>
                    <a:pt x="24" y="8"/>
                  </a:cubicBezTo>
                  <a:cubicBezTo>
                    <a:pt x="26" y="8"/>
                    <a:pt x="28" y="8"/>
                    <a:pt x="29" y="9"/>
                  </a:cubicBezTo>
                  <a:cubicBezTo>
                    <a:pt x="31" y="9"/>
                    <a:pt x="32" y="10"/>
                    <a:pt x="33" y="10"/>
                  </a:cubicBezTo>
                  <a:cubicBezTo>
                    <a:pt x="34" y="10"/>
                    <a:pt x="36" y="9"/>
                    <a:pt x="35" y="8"/>
                  </a:cubicBezTo>
                  <a:cubicBezTo>
                    <a:pt x="33" y="6"/>
                    <a:pt x="30" y="6"/>
                    <a:pt x="27" y="5"/>
                  </a:cubicBezTo>
                  <a:cubicBezTo>
                    <a:pt x="24" y="4"/>
                    <a:pt x="21" y="3"/>
                    <a:pt x="18" y="3"/>
                  </a:cubicBezTo>
                  <a:cubicBezTo>
                    <a:pt x="17" y="3"/>
                    <a:pt x="15" y="4"/>
                    <a:pt x="13" y="4"/>
                  </a:cubicBezTo>
                  <a:cubicBezTo>
                    <a:pt x="11" y="3"/>
                    <a:pt x="9" y="2"/>
                    <a:pt x="7" y="1"/>
                  </a:cubicBezTo>
                  <a:cubicBezTo>
                    <a:pt x="5" y="1"/>
                    <a:pt x="4"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03" name="Freeform 3468">
              <a:extLst>
                <a:ext uri="{FF2B5EF4-FFF2-40B4-BE49-F238E27FC236}">
                  <a16:creationId xmlns:a16="http://schemas.microsoft.com/office/drawing/2014/main" id="{71A2FB2B-EF11-3649-B53C-4F95EB14CA65}"/>
                </a:ext>
              </a:extLst>
            </p:cNvPr>
            <p:cNvSpPr>
              <a:spLocks noChangeAspect="1"/>
            </p:cNvSpPr>
            <p:nvPr/>
          </p:nvSpPr>
          <p:spPr bwMode="auto">
            <a:xfrm>
              <a:off x="5471291" y="2169583"/>
              <a:ext cx="12491" cy="15266"/>
            </a:xfrm>
            <a:custGeom>
              <a:avLst/>
              <a:gdLst>
                <a:gd name="T0" fmla="*/ 1 w 8"/>
                <a:gd name="T1" fmla="*/ 1 h 9"/>
                <a:gd name="T2" fmla="*/ 2 w 8"/>
                <a:gd name="T3" fmla="*/ 7 h 9"/>
                <a:gd name="T4" fmla="*/ 8 w 8"/>
                <a:gd name="T5" fmla="*/ 10 h 9"/>
                <a:gd name="T6" fmla="*/ 6 w 8"/>
                <a:gd name="T7" fmla="*/ 2 h 9"/>
                <a:gd name="T8" fmla="*/ 1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1"/>
                  </a:moveTo>
                  <a:cubicBezTo>
                    <a:pt x="0" y="3"/>
                    <a:pt x="1" y="5"/>
                    <a:pt x="2" y="6"/>
                  </a:cubicBezTo>
                  <a:cubicBezTo>
                    <a:pt x="3" y="7"/>
                    <a:pt x="6" y="9"/>
                    <a:pt x="7" y="8"/>
                  </a:cubicBezTo>
                  <a:cubicBezTo>
                    <a:pt x="8" y="6"/>
                    <a:pt x="7" y="3"/>
                    <a:pt x="5" y="2"/>
                  </a:cubicBezTo>
                  <a:cubicBezTo>
                    <a:pt x="4" y="1"/>
                    <a:pt x="2"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04" name="Freeform 3469">
              <a:extLst>
                <a:ext uri="{FF2B5EF4-FFF2-40B4-BE49-F238E27FC236}">
                  <a16:creationId xmlns:a16="http://schemas.microsoft.com/office/drawing/2014/main" id="{251ABF95-9BE3-FA49-A9A7-BB146FC84324}"/>
                </a:ext>
              </a:extLst>
            </p:cNvPr>
            <p:cNvSpPr>
              <a:spLocks noChangeAspect="1"/>
            </p:cNvSpPr>
            <p:nvPr/>
          </p:nvSpPr>
          <p:spPr bwMode="auto">
            <a:xfrm>
              <a:off x="5567051" y="2194564"/>
              <a:ext cx="8327" cy="9715"/>
            </a:xfrm>
            <a:custGeom>
              <a:avLst/>
              <a:gdLst>
                <a:gd name="T0" fmla="*/ 4 w 5"/>
                <a:gd name="T1" fmla="*/ 0 h 6"/>
                <a:gd name="T2" fmla="*/ 6 w 5"/>
                <a:gd name="T3" fmla="*/ 5 h 6"/>
                <a:gd name="T4" fmla="*/ 4 w 5"/>
                <a:gd name="T5" fmla="*/ 6 h 6"/>
                <a:gd name="T6" fmla="*/ 0 w 5"/>
                <a:gd name="T7" fmla="*/ 2 h 6"/>
                <a:gd name="T8" fmla="*/ 4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0"/>
                  </a:moveTo>
                  <a:cubicBezTo>
                    <a:pt x="4" y="1"/>
                    <a:pt x="5" y="3"/>
                    <a:pt x="5" y="4"/>
                  </a:cubicBezTo>
                  <a:cubicBezTo>
                    <a:pt x="5" y="5"/>
                    <a:pt x="4" y="6"/>
                    <a:pt x="3" y="5"/>
                  </a:cubicBezTo>
                  <a:cubicBezTo>
                    <a:pt x="1" y="5"/>
                    <a:pt x="0" y="4"/>
                    <a:pt x="0" y="2"/>
                  </a:cubicBezTo>
                  <a:cubicBezTo>
                    <a:pt x="0" y="1"/>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05" name="Freeform 3470">
              <a:extLst>
                <a:ext uri="{FF2B5EF4-FFF2-40B4-BE49-F238E27FC236}">
                  <a16:creationId xmlns:a16="http://schemas.microsoft.com/office/drawing/2014/main" id="{E47D5956-B392-D04A-B0C1-925729213DA5}"/>
                </a:ext>
              </a:extLst>
            </p:cNvPr>
            <p:cNvSpPr>
              <a:spLocks noChangeAspect="1"/>
            </p:cNvSpPr>
            <p:nvPr/>
          </p:nvSpPr>
          <p:spPr bwMode="auto">
            <a:xfrm>
              <a:off x="5474067" y="2161256"/>
              <a:ext cx="30532" cy="8327"/>
            </a:xfrm>
            <a:custGeom>
              <a:avLst/>
              <a:gdLst>
                <a:gd name="T0" fmla="*/ 1 w 18"/>
                <a:gd name="T1" fmla="*/ 1 h 5"/>
                <a:gd name="T2" fmla="*/ 1 w 18"/>
                <a:gd name="T3" fmla="*/ 4 h 5"/>
                <a:gd name="T4" fmla="*/ 17 w 18"/>
                <a:gd name="T5" fmla="*/ 6 h 5"/>
                <a:gd name="T6" fmla="*/ 21 w 18"/>
                <a:gd name="T7" fmla="*/ 5 h 5"/>
                <a:gd name="T8" fmla="*/ 17 w 18"/>
                <a:gd name="T9" fmla="*/ 4 h 5"/>
                <a:gd name="T10" fmla="*/ 6 w 18"/>
                <a:gd name="T11" fmla="*/ 1 h 5"/>
                <a:gd name="T12" fmla="*/ 1 w 18"/>
                <a:gd name="T13" fmla="*/ 1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1"/>
                  </a:moveTo>
                  <a:cubicBezTo>
                    <a:pt x="0" y="1"/>
                    <a:pt x="0" y="3"/>
                    <a:pt x="1" y="3"/>
                  </a:cubicBezTo>
                  <a:cubicBezTo>
                    <a:pt x="5" y="4"/>
                    <a:pt x="9" y="5"/>
                    <a:pt x="14" y="5"/>
                  </a:cubicBezTo>
                  <a:cubicBezTo>
                    <a:pt x="15" y="5"/>
                    <a:pt x="17" y="5"/>
                    <a:pt x="17" y="4"/>
                  </a:cubicBezTo>
                  <a:cubicBezTo>
                    <a:pt x="18" y="3"/>
                    <a:pt x="15" y="3"/>
                    <a:pt x="14" y="3"/>
                  </a:cubicBezTo>
                  <a:cubicBezTo>
                    <a:pt x="11" y="2"/>
                    <a:pt x="8" y="1"/>
                    <a:pt x="5" y="1"/>
                  </a:cubicBezTo>
                  <a:cubicBezTo>
                    <a:pt x="4" y="1"/>
                    <a:pt x="2"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06" name="Freeform 3471">
              <a:extLst>
                <a:ext uri="{FF2B5EF4-FFF2-40B4-BE49-F238E27FC236}">
                  <a16:creationId xmlns:a16="http://schemas.microsoft.com/office/drawing/2014/main" id="{7944AAE3-5883-1140-86DE-B26D6566ECE6}"/>
                </a:ext>
              </a:extLst>
            </p:cNvPr>
            <p:cNvSpPr>
              <a:spLocks noChangeAspect="1"/>
            </p:cNvSpPr>
            <p:nvPr/>
          </p:nvSpPr>
          <p:spPr bwMode="auto">
            <a:xfrm>
              <a:off x="5497661" y="2137663"/>
              <a:ext cx="90207" cy="20817"/>
            </a:xfrm>
            <a:custGeom>
              <a:avLst/>
              <a:gdLst>
                <a:gd name="T0" fmla="*/ 1 w 54"/>
                <a:gd name="T1" fmla="*/ 3 h 12"/>
                <a:gd name="T2" fmla="*/ 1 w 54"/>
                <a:gd name="T3" fmla="*/ 6 h 12"/>
                <a:gd name="T4" fmla="*/ 6 w 54"/>
                <a:gd name="T5" fmla="*/ 8 h 12"/>
                <a:gd name="T6" fmla="*/ 12 w 54"/>
                <a:gd name="T7" fmla="*/ 6 h 12"/>
                <a:gd name="T8" fmla="*/ 16 w 54"/>
                <a:gd name="T9" fmla="*/ 8 h 12"/>
                <a:gd name="T10" fmla="*/ 23 w 54"/>
                <a:gd name="T11" fmla="*/ 8 h 12"/>
                <a:gd name="T12" fmla="*/ 29 w 54"/>
                <a:gd name="T13" fmla="*/ 10 h 12"/>
                <a:gd name="T14" fmla="*/ 36 w 54"/>
                <a:gd name="T15" fmla="*/ 14 h 12"/>
                <a:gd name="T16" fmla="*/ 46 w 54"/>
                <a:gd name="T17" fmla="*/ 14 h 12"/>
                <a:gd name="T18" fmla="*/ 58 w 54"/>
                <a:gd name="T19" fmla="*/ 14 h 12"/>
                <a:gd name="T20" fmla="*/ 65 w 54"/>
                <a:gd name="T21" fmla="*/ 11 h 12"/>
                <a:gd name="T22" fmla="*/ 55 w 54"/>
                <a:gd name="T23" fmla="*/ 6 h 12"/>
                <a:gd name="T24" fmla="*/ 43 w 54"/>
                <a:gd name="T25" fmla="*/ 6 h 12"/>
                <a:gd name="T26" fmla="*/ 28 w 54"/>
                <a:gd name="T27" fmla="*/ 1 h 12"/>
                <a:gd name="T28" fmla="*/ 17 w 54"/>
                <a:gd name="T29" fmla="*/ 1 h 12"/>
                <a:gd name="T30" fmla="*/ 11 w 54"/>
                <a:gd name="T31" fmla="*/ 0 h 12"/>
                <a:gd name="T32" fmla="*/ 10 w 54"/>
                <a:gd name="T33" fmla="*/ 4 h 12"/>
                <a:gd name="T34" fmla="*/ 5 w 54"/>
                <a:gd name="T35" fmla="*/ 3 h 12"/>
                <a:gd name="T36" fmla="*/ 1 w 54"/>
                <a:gd name="T37" fmla="*/ 3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2"/>
                <a:gd name="T59" fmla="*/ 54 w 54"/>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2">
                  <a:moveTo>
                    <a:pt x="1" y="2"/>
                  </a:moveTo>
                  <a:cubicBezTo>
                    <a:pt x="0" y="2"/>
                    <a:pt x="0" y="4"/>
                    <a:pt x="1" y="5"/>
                  </a:cubicBezTo>
                  <a:cubicBezTo>
                    <a:pt x="2" y="6"/>
                    <a:pt x="4" y="6"/>
                    <a:pt x="5" y="6"/>
                  </a:cubicBezTo>
                  <a:cubicBezTo>
                    <a:pt x="7" y="6"/>
                    <a:pt x="8" y="5"/>
                    <a:pt x="10" y="5"/>
                  </a:cubicBezTo>
                  <a:cubicBezTo>
                    <a:pt x="11" y="5"/>
                    <a:pt x="12" y="6"/>
                    <a:pt x="13" y="6"/>
                  </a:cubicBezTo>
                  <a:cubicBezTo>
                    <a:pt x="15" y="6"/>
                    <a:pt x="17" y="6"/>
                    <a:pt x="19" y="6"/>
                  </a:cubicBezTo>
                  <a:cubicBezTo>
                    <a:pt x="20" y="6"/>
                    <a:pt x="22" y="7"/>
                    <a:pt x="24" y="8"/>
                  </a:cubicBezTo>
                  <a:cubicBezTo>
                    <a:pt x="26" y="9"/>
                    <a:pt x="28" y="10"/>
                    <a:pt x="30" y="11"/>
                  </a:cubicBezTo>
                  <a:cubicBezTo>
                    <a:pt x="33" y="11"/>
                    <a:pt x="35" y="10"/>
                    <a:pt x="38" y="11"/>
                  </a:cubicBezTo>
                  <a:cubicBezTo>
                    <a:pt x="41" y="11"/>
                    <a:pt x="45" y="12"/>
                    <a:pt x="48" y="11"/>
                  </a:cubicBezTo>
                  <a:cubicBezTo>
                    <a:pt x="50" y="11"/>
                    <a:pt x="54" y="11"/>
                    <a:pt x="54" y="9"/>
                  </a:cubicBezTo>
                  <a:cubicBezTo>
                    <a:pt x="53" y="6"/>
                    <a:pt x="49" y="6"/>
                    <a:pt x="46" y="5"/>
                  </a:cubicBezTo>
                  <a:cubicBezTo>
                    <a:pt x="43" y="4"/>
                    <a:pt x="39" y="5"/>
                    <a:pt x="36" y="5"/>
                  </a:cubicBezTo>
                  <a:cubicBezTo>
                    <a:pt x="31" y="4"/>
                    <a:pt x="27" y="2"/>
                    <a:pt x="23" y="1"/>
                  </a:cubicBezTo>
                  <a:cubicBezTo>
                    <a:pt x="20" y="1"/>
                    <a:pt x="17" y="1"/>
                    <a:pt x="14" y="1"/>
                  </a:cubicBezTo>
                  <a:cubicBezTo>
                    <a:pt x="12" y="1"/>
                    <a:pt x="10" y="0"/>
                    <a:pt x="9" y="0"/>
                  </a:cubicBezTo>
                  <a:cubicBezTo>
                    <a:pt x="8" y="0"/>
                    <a:pt x="9" y="2"/>
                    <a:pt x="8" y="3"/>
                  </a:cubicBezTo>
                  <a:cubicBezTo>
                    <a:pt x="7" y="3"/>
                    <a:pt x="6" y="3"/>
                    <a:pt x="4" y="2"/>
                  </a:cubicBezTo>
                  <a:cubicBezTo>
                    <a:pt x="3" y="2"/>
                    <a:pt x="2"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07" name="Freeform 3472">
              <a:extLst>
                <a:ext uri="{FF2B5EF4-FFF2-40B4-BE49-F238E27FC236}">
                  <a16:creationId xmlns:a16="http://schemas.microsoft.com/office/drawing/2014/main" id="{75DE127C-73B1-BE49-ACED-CA18DA80BF6C}"/>
                </a:ext>
              </a:extLst>
            </p:cNvPr>
            <p:cNvSpPr>
              <a:spLocks noChangeAspect="1"/>
            </p:cNvSpPr>
            <p:nvPr/>
          </p:nvSpPr>
          <p:spPr bwMode="auto">
            <a:xfrm>
              <a:off x="5612847" y="2125174"/>
              <a:ext cx="24980" cy="9715"/>
            </a:xfrm>
            <a:custGeom>
              <a:avLst/>
              <a:gdLst>
                <a:gd name="T0" fmla="*/ 10 w 15"/>
                <a:gd name="T1" fmla="*/ 1 h 6"/>
                <a:gd name="T2" fmla="*/ 7 w 15"/>
                <a:gd name="T3" fmla="*/ 2 h 6"/>
                <a:gd name="T4" fmla="*/ 1 w 15"/>
                <a:gd name="T5" fmla="*/ 2 h 6"/>
                <a:gd name="T6" fmla="*/ 6 w 15"/>
                <a:gd name="T7" fmla="*/ 5 h 6"/>
                <a:gd name="T8" fmla="*/ 11 w 15"/>
                <a:gd name="T9" fmla="*/ 7 h 6"/>
                <a:gd name="T10" fmla="*/ 17 w 15"/>
                <a:gd name="T11" fmla="*/ 4 h 6"/>
                <a:gd name="T12" fmla="*/ 14 w 15"/>
                <a:gd name="T13" fmla="*/ 0 h 6"/>
                <a:gd name="T14" fmla="*/ 10 w 15"/>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6"/>
                <a:gd name="T26" fmla="*/ 15 w 1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6">
                  <a:moveTo>
                    <a:pt x="8" y="1"/>
                  </a:moveTo>
                  <a:cubicBezTo>
                    <a:pt x="7" y="2"/>
                    <a:pt x="7" y="2"/>
                    <a:pt x="6" y="2"/>
                  </a:cubicBezTo>
                  <a:cubicBezTo>
                    <a:pt x="4" y="2"/>
                    <a:pt x="2" y="1"/>
                    <a:pt x="1" y="2"/>
                  </a:cubicBezTo>
                  <a:cubicBezTo>
                    <a:pt x="0" y="4"/>
                    <a:pt x="3" y="3"/>
                    <a:pt x="5" y="4"/>
                  </a:cubicBezTo>
                  <a:cubicBezTo>
                    <a:pt x="6" y="5"/>
                    <a:pt x="7" y="6"/>
                    <a:pt x="9" y="6"/>
                  </a:cubicBezTo>
                  <a:cubicBezTo>
                    <a:pt x="11" y="6"/>
                    <a:pt x="13" y="5"/>
                    <a:pt x="14" y="3"/>
                  </a:cubicBezTo>
                  <a:cubicBezTo>
                    <a:pt x="15" y="2"/>
                    <a:pt x="13" y="0"/>
                    <a:pt x="12" y="0"/>
                  </a:cubicBezTo>
                  <a:cubicBezTo>
                    <a:pt x="10" y="0"/>
                    <a:pt x="9" y="1"/>
                    <a:pt x="8"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08" name="Freeform 3473">
              <a:extLst>
                <a:ext uri="{FF2B5EF4-FFF2-40B4-BE49-F238E27FC236}">
                  <a16:creationId xmlns:a16="http://schemas.microsoft.com/office/drawing/2014/main" id="{08DD47C6-AB1C-274E-BF99-BE1DA9C2E96D}"/>
                </a:ext>
              </a:extLst>
            </p:cNvPr>
            <p:cNvSpPr>
              <a:spLocks noChangeAspect="1"/>
            </p:cNvSpPr>
            <p:nvPr/>
          </p:nvSpPr>
          <p:spPr bwMode="auto">
            <a:xfrm>
              <a:off x="5587866" y="2144601"/>
              <a:ext cx="27756" cy="18042"/>
            </a:xfrm>
            <a:custGeom>
              <a:avLst/>
              <a:gdLst>
                <a:gd name="T0" fmla="*/ 1 w 17"/>
                <a:gd name="T1" fmla="*/ 11 h 11"/>
                <a:gd name="T2" fmla="*/ 6 w 17"/>
                <a:gd name="T3" fmla="*/ 7 h 11"/>
                <a:gd name="T4" fmla="*/ 9 w 17"/>
                <a:gd name="T5" fmla="*/ 1 h 11"/>
                <a:gd name="T6" fmla="*/ 18 w 17"/>
                <a:gd name="T7" fmla="*/ 1 h 11"/>
                <a:gd name="T8" fmla="*/ 14 w 17"/>
                <a:gd name="T9" fmla="*/ 5 h 11"/>
                <a:gd name="T10" fmla="*/ 11 w 17"/>
                <a:gd name="T11" fmla="*/ 9 h 11"/>
                <a:gd name="T12" fmla="*/ 7 w 17"/>
                <a:gd name="T13" fmla="*/ 12 h 11"/>
                <a:gd name="T14" fmla="*/ 1 w 17"/>
                <a:gd name="T15" fmla="*/ 11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 y="9"/>
                  </a:moveTo>
                  <a:cubicBezTo>
                    <a:pt x="0" y="8"/>
                    <a:pt x="4" y="7"/>
                    <a:pt x="5" y="6"/>
                  </a:cubicBezTo>
                  <a:cubicBezTo>
                    <a:pt x="6" y="5"/>
                    <a:pt x="6" y="2"/>
                    <a:pt x="8" y="1"/>
                  </a:cubicBezTo>
                  <a:cubicBezTo>
                    <a:pt x="10" y="0"/>
                    <a:pt x="13" y="0"/>
                    <a:pt x="15" y="1"/>
                  </a:cubicBezTo>
                  <a:cubicBezTo>
                    <a:pt x="17" y="2"/>
                    <a:pt x="13" y="3"/>
                    <a:pt x="12" y="4"/>
                  </a:cubicBezTo>
                  <a:cubicBezTo>
                    <a:pt x="11" y="6"/>
                    <a:pt x="10" y="7"/>
                    <a:pt x="9" y="8"/>
                  </a:cubicBezTo>
                  <a:cubicBezTo>
                    <a:pt x="8" y="9"/>
                    <a:pt x="7" y="10"/>
                    <a:pt x="6" y="10"/>
                  </a:cubicBezTo>
                  <a:cubicBezTo>
                    <a:pt x="4" y="10"/>
                    <a:pt x="1" y="11"/>
                    <a:pt x="1" y="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09" name="Freeform 3474">
              <a:extLst>
                <a:ext uri="{FF2B5EF4-FFF2-40B4-BE49-F238E27FC236}">
                  <a16:creationId xmlns:a16="http://schemas.microsoft.com/office/drawing/2014/main" id="{0F4E2219-BF41-784E-BDAF-F8A4271E8D03}"/>
                </a:ext>
              </a:extLst>
            </p:cNvPr>
            <p:cNvSpPr>
              <a:spLocks noChangeAspect="1"/>
            </p:cNvSpPr>
            <p:nvPr/>
          </p:nvSpPr>
          <p:spPr bwMode="auto">
            <a:xfrm>
              <a:off x="5505987" y="2168193"/>
              <a:ext cx="19429" cy="6939"/>
            </a:xfrm>
            <a:custGeom>
              <a:avLst/>
              <a:gdLst>
                <a:gd name="T0" fmla="*/ 1 w 12"/>
                <a:gd name="T1" fmla="*/ 1 h 4"/>
                <a:gd name="T2" fmla="*/ 1 w 12"/>
                <a:gd name="T3" fmla="*/ 4 h 4"/>
                <a:gd name="T4" fmla="*/ 13 w 12"/>
                <a:gd name="T5" fmla="*/ 4 h 4"/>
                <a:gd name="T6" fmla="*/ 14 w 12"/>
                <a:gd name="T7" fmla="*/ 1 h 4"/>
                <a:gd name="T8" fmla="*/ 6 w 12"/>
                <a:gd name="T9" fmla="*/ 0 h 4"/>
                <a:gd name="T10" fmla="*/ 1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1"/>
                  </a:moveTo>
                  <a:cubicBezTo>
                    <a:pt x="0" y="1"/>
                    <a:pt x="0" y="3"/>
                    <a:pt x="1" y="3"/>
                  </a:cubicBezTo>
                  <a:cubicBezTo>
                    <a:pt x="4" y="4"/>
                    <a:pt x="7" y="4"/>
                    <a:pt x="11" y="3"/>
                  </a:cubicBezTo>
                  <a:cubicBezTo>
                    <a:pt x="12" y="3"/>
                    <a:pt x="12" y="1"/>
                    <a:pt x="12" y="1"/>
                  </a:cubicBezTo>
                  <a:cubicBezTo>
                    <a:pt x="10" y="0"/>
                    <a:pt x="7" y="0"/>
                    <a:pt x="5" y="0"/>
                  </a:cubicBezTo>
                  <a:cubicBezTo>
                    <a:pt x="3" y="0"/>
                    <a:pt x="2"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10" name="Freeform 3475">
              <a:extLst>
                <a:ext uri="{FF2B5EF4-FFF2-40B4-BE49-F238E27FC236}">
                  <a16:creationId xmlns:a16="http://schemas.microsoft.com/office/drawing/2014/main" id="{827D2893-7E28-904C-A3C6-FBE7D555B46E}"/>
                </a:ext>
              </a:extLst>
            </p:cNvPr>
            <p:cNvSpPr>
              <a:spLocks noChangeAspect="1"/>
            </p:cNvSpPr>
            <p:nvPr/>
          </p:nvSpPr>
          <p:spPr bwMode="auto">
            <a:xfrm>
              <a:off x="5542069" y="2161256"/>
              <a:ext cx="16654" cy="8327"/>
            </a:xfrm>
            <a:custGeom>
              <a:avLst/>
              <a:gdLst>
                <a:gd name="T0" fmla="*/ 1 w 10"/>
                <a:gd name="T1" fmla="*/ 2 h 5"/>
                <a:gd name="T2" fmla="*/ 0 w 10"/>
                <a:gd name="T3" fmla="*/ 5 h 5"/>
                <a:gd name="T4" fmla="*/ 7 w 10"/>
                <a:gd name="T5" fmla="*/ 5 h 5"/>
                <a:gd name="T6" fmla="*/ 12 w 10"/>
                <a:gd name="T7" fmla="*/ 4 h 5"/>
                <a:gd name="T8" fmla="*/ 10 w 10"/>
                <a:gd name="T9" fmla="*/ 0 h 5"/>
                <a:gd name="T10" fmla="*/ 4 w 10"/>
                <a:gd name="T11" fmla="*/ 1 h 5"/>
                <a:gd name="T12" fmla="*/ 1 w 10"/>
                <a:gd name="T13" fmla="*/ 2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1" y="2"/>
                  </a:moveTo>
                  <a:cubicBezTo>
                    <a:pt x="0" y="2"/>
                    <a:pt x="0" y="3"/>
                    <a:pt x="0" y="4"/>
                  </a:cubicBezTo>
                  <a:cubicBezTo>
                    <a:pt x="2" y="5"/>
                    <a:pt x="4" y="5"/>
                    <a:pt x="6" y="4"/>
                  </a:cubicBezTo>
                  <a:cubicBezTo>
                    <a:pt x="7" y="4"/>
                    <a:pt x="9" y="4"/>
                    <a:pt x="10" y="3"/>
                  </a:cubicBezTo>
                  <a:cubicBezTo>
                    <a:pt x="10" y="2"/>
                    <a:pt x="9" y="0"/>
                    <a:pt x="8" y="0"/>
                  </a:cubicBezTo>
                  <a:cubicBezTo>
                    <a:pt x="6" y="0"/>
                    <a:pt x="5" y="0"/>
                    <a:pt x="3" y="1"/>
                  </a:cubicBezTo>
                  <a:cubicBezTo>
                    <a:pt x="2" y="1"/>
                    <a:pt x="1"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11" name="Freeform 3476">
              <a:extLst>
                <a:ext uri="{FF2B5EF4-FFF2-40B4-BE49-F238E27FC236}">
                  <a16:creationId xmlns:a16="http://schemas.microsoft.com/office/drawing/2014/main" id="{2221786F-70D5-6049-B0F4-16CF93BD78DF}"/>
                </a:ext>
              </a:extLst>
            </p:cNvPr>
            <p:cNvSpPr>
              <a:spLocks noChangeAspect="1"/>
            </p:cNvSpPr>
            <p:nvPr/>
          </p:nvSpPr>
          <p:spPr bwMode="auto">
            <a:xfrm>
              <a:off x="5512926" y="2151540"/>
              <a:ext cx="29144" cy="11102"/>
            </a:xfrm>
            <a:custGeom>
              <a:avLst/>
              <a:gdLst>
                <a:gd name="T0" fmla="*/ 0 w 18"/>
                <a:gd name="T1" fmla="*/ 0 h 7"/>
                <a:gd name="T2" fmla="*/ 0 w 18"/>
                <a:gd name="T3" fmla="*/ 1 h 7"/>
                <a:gd name="T4" fmla="*/ 13 w 18"/>
                <a:gd name="T5" fmla="*/ 6 h 7"/>
                <a:gd name="T6" fmla="*/ 19 w 18"/>
                <a:gd name="T7" fmla="*/ 8 h 7"/>
                <a:gd name="T8" fmla="*/ 21 w 18"/>
                <a:gd name="T9" fmla="*/ 7 h 7"/>
                <a:gd name="T10" fmla="*/ 11 w 18"/>
                <a:gd name="T11" fmla="*/ 2 h 7"/>
                <a:gd name="T12" fmla="*/ 0 w 18"/>
                <a:gd name="T13" fmla="*/ 0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0" y="0"/>
                  </a:moveTo>
                  <a:cubicBezTo>
                    <a:pt x="0" y="0"/>
                    <a:pt x="0" y="1"/>
                    <a:pt x="0" y="1"/>
                  </a:cubicBezTo>
                  <a:cubicBezTo>
                    <a:pt x="4" y="3"/>
                    <a:pt x="8" y="3"/>
                    <a:pt x="11" y="5"/>
                  </a:cubicBezTo>
                  <a:cubicBezTo>
                    <a:pt x="13" y="5"/>
                    <a:pt x="15" y="7"/>
                    <a:pt x="16" y="7"/>
                  </a:cubicBezTo>
                  <a:cubicBezTo>
                    <a:pt x="17" y="7"/>
                    <a:pt x="18" y="6"/>
                    <a:pt x="18" y="6"/>
                  </a:cubicBezTo>
                  <a:cubicBezTo>
                    <a:pt x="15" y="4"/>
                    <a:pt x="12" y="3"/>
                    <a:pt x="9" y="2"/>
                  </a:cubicBezTo>
                  <a:cubicBezTo>
                    <a:pt x="6" y="1"/>
                    <a:pt x="3" y="0"/>
                    <a:pt x="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12" name="Freeform 3477">
              <a:extLst>
                <a:ext uri="{FF2B5EF4-FFF2-40B4-BE49-F238E27FC236}">
                  <a16:creationId xmlns:a16="http://schemas.microsoft.com/office/drawing/2014/main" id="{7B13B397-FD27-EE47-BE7E-1E58FE22670B}"/>
                </a:ext>
              </a:extLst>
            </p:cNvPr>
            <p:cNvSpPr>
              <a:spLocks noChangeAspect="1"/>
            </p:cNvSpPr>
            <p:nvPr/>
          </p:nvSpPr>
          <p:spPr bwMode="auto">
            <a:xfrm>
              <a:off x="5353328" y="2159866"/>
              <a:ext cx="84656" cy="40247"/>
            </a:xfrm>
            <a:custGeom>
              <a:avLst/>
              <a:gdLst>
                <a:gd name="T0" fmla="*/ 60 w 51"/>
                <a:gd name="T1" fmla="*/ 6 h 24"/>
                <a:gd name="T2" fmla="*/ 60 w 51"/>
                <a:gd name="T3" fmla="*/ 10 h 24"/>
                <a:gd name="T4" fmla="*/ 53 w 51"/>
                <a:gd name="T5" fmla="*/ 12 h 24"/>
                <a:gd name="T6" fmla="*/ 42 w 51"/>
                <a:gd name="T7" fmla="*/ 12 h 24"/>
                <a:gd name="T8" fmla="*/ 36 w 51"/>
                <a:gd name="T9" fmla="*/ 17 h 24"/>
                <a:gd name="T10" fmla="*/ 26 w 51"/>
                <a:gd name="T11" fmla="*/ 15 h 24"/>
                <a:gd name="T12" fmla="*/ 23 w 51"/>
                <a:gd name="T13" fmla="*/ 18 h 24"/>
                <a:gd name="T14" fmla="*/ 29 w 51"/>
                <a:gd name="T15" fmla="*/ 23 h 24"/>
                <a:gd name="T16" fmla="*/ 23 w 51"/>
                <a:gd name="T17" fmla="*/ 23 h 24"/>
                <a:gd name="T18" fmla="*/ 18 w 51"/>
                <a:gd name="T19" fmla="*/ 25 h 24"/>
                <a:gd name="T20" fmla="*/ 14 w 51"/>
                <a:gd name="T21" fmla="*/ 25 h 24"/>
                <a:gd name="T22" fmla="*/ 10 w 51"/>
                <a:gd name="T23" fmla="*/ 28 h 24"/>
                <a:gd name="T24" fmla="*/ 13 w 51"/>
                <a:gd name="T25" fmla="*/ 22 h 24"/>
                <a:gd name="T26" fmla="*/ 14 w 51"/>
                <a:gd name="T27" fmla="*/ 19 h 24"/>
                <a:gd name="T28" fmla="*/ 7 w 51"/>
                <a:gd name="T29" fmla="*/ 21 h 24"/>
                <a:gd name="T30" fmla="*/ 5 w 51"/>
                <a:gd name="T31" fmla="*/ 25 h 24"/>
                <a:gd name="T32" fmla="*/ 0 w 51"/>
                <a:gd name="T33" fmla="*/ 19 h 24"/>
                <a:gd name="T34" fmla="*/ 4 w 51"/>
                <a:gd name="T35" fmla="*/ 16 h 24"/>
                <a:gd name="T36" fmla="*/ 7 w 51"/>
                <a:gd name="T37" fmla="*/ 18 h 24"/>
                <a:gd name="T38" fmla="*/ 14 w 51"/>
                <a:gd name="T39" fmla="*/ 17 h 24"/>
                <a:gd name="T40" fmla="*/ 11 w 51"/>
                <a:gd name="T41" fmla="*/ 15 h 24"/>
                <a:gd name="T42" fmla="*/ 14 w 51"/>
                <a:gd name="T43" fmla="*/ 13 h 24"/>
                <a:gd name="T44" fmla="*/ 11 w 51"/>
                <a:gd name="T45" fmla="*/ 12 h 24"/>
                <a:gd name="T46" fmla="*/ 17 w 51"/>
                <a:gd name="T47" fmla="*/ 10 h 24"/>
                <a:gd name="T48" fmla="*/ 22 w 51"/>
                <a:gd name="T49" fmla="*/ 12 h 24"/>
                <a:gd name="T50" fmla="*/ 28 w 51"/>
                <a:gd name="T51" fmla="*/ 10 h 24"/>
                <a:gd name="T52" fmla="*/ 29 w 51"/>
                <a:gd name="T53" fmla="*/ 7 h 24"/>
                <a:gd name="T54" fmla="*/ 25 w 51"/>
                <a:gd name="T55" fmla="*/ 5 h 24"/>
                <a:gd name="T56" fmla="*/ 26 w 51"/>
                <a:gd name="T57" fmla="*/ 2 h 24"/>
                <a:gd name="T58" fmla="*/ 38 w 51"/>
                <a:gd name="T59" fmla="*/ 0 h 24"/>
                <a:gd name="T60" fmla="*/ 42 w 51"/>
                <a:gd name="T61" fmla="*/ 2 h 24"/>
                <a:gd name="T62" fmla="*/ 47 w 51"/>
                <a:gd name="T63" fmla="*/ 1 h 24"/>
                <a:gd name="T64" fmla="*/ 48 w 51"/>
                <a:gd name="T65" fmla="*/ 2 h 24"/>
                <a:gd name="T66" fmla="*/ 41 w 51"/>
                <a:gd name="T67" fmla="*/ 6 h 24"/>
                <a:gd name="T68" fmla="*/ 42 w 51"/>
                <a:gd name="T69" fmla="*/ 7 h 24"/>
                <a:gd name="T70" fmla="*/ 51 w 51"/>
                <a:gd name="T71" fmla="*/ 5 h 24"/>
                <a:gd name="T72" fmla="*/ 60 w 51"/>
                <a:gd name="T73" fmla="*/ 6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24"/>
                <a:gd name="T113" fmla="*/ 51 w 51"/>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24">
                  <a:moveTo>
                    <a:pt x="50" y="5"/>
                  </a:moveTo>
                  <a:cubicBezTo>
                    <a:pt x="51" y="6"/>
                    <a:pt x="51" y="8"/>
                    <a:pt x="50" y="8"/>
                  </a:cubicBezTo>
                  <a:cubicBezTo>
                    <a:pt x="48" y="9"/>
                    <a:pt x="46" y="10"/>
                    <a:pt x="44" y="10"/>
                  </a:cubicBezTo>
                  <a:cubicBezTo>
                    <a:pt x="41" y="10"/>
                    <a:pt x="38" y="9"/>
                    <a:pt x="35" y="10"/>
                  </a:cubicBezTo>
                  <a:cubicBezTo>
                    <a:pt x="33" y="11"/>
                    <a:pt x="32" y="14"/>
                    <a:pt x="30" y="14"/>
                  </a:cubicBezTo>
                  <a:cubicBezTo>
                    <a:pt x="27" y="14"/>
                    <a:pt x="25" y="12"/>
                    <a:pt x="22" y="12"/>
                  </a:cubicBezTo>
                  <a:cubicBezTo>
                    <a:pt x="21" y="13"/>
                    <a:pt x="18" y="14"/>
                    <a:pt x="19" y="15"/>
                  </a:cubicBezTo>
                  <a:cubicBezTo>
                    <a:pt x="19" y="17"/>
                    <a:pt x="24" y="17"/>
                    <a:pt x="24" y="19"/>
                  </a:cubicBezTo>
                  <a:cubicBezTo>
                    <a:pt x="24" y="20"/>
                    <a:pt x="20" y="19"/>
                    <a:pt x="19" y="19"/>
                  </a:cubicBezTo>
                  <a:cubicBezTo>
                    <a:pt x="18" y="20"/>
                    <a:pt x="16" y="21"/>
                    <a:pt x="15" y="21"/>
                  </a:cubicBezTo>
                  <a:cubicBezTo>
                    <a:pt x="14" y="21"/>
                    <a:pt x="13" y="21"/>
                    <a:pt x="12" y="21"/>
                  </a:cubicBezTo>
                  <a:cubicBezTo>
                    <a:pt x="10" y="21"/>
                    <a:pt x="8" y="24"/>
                    <a:pt x="8" y="23"/>
                  </a:cubicBezTo>
                  <a:cubicBezTo>
                    <a:pt x="7" y="21"/>
                    <a:pt x="10" y="19"/>
                    <a:pt x="11" y="18"/>
                  </a:cubicBezTo>
                  <a:cubicBezTo>
                    <a:pt x="11" y="17"/>
                    <a:pt x="13" y="16"/>
                    <a:pt x="12" y="16"/>
                  </a:cubicBezTo>
                  <a:cubicBezTo>
                    <a:pt x="10" y="16"/>
                    <a:pt x="8" y="16"/>
                    <a:pt x="6" y="17"/>
                  </a:cubicBezTo>
                  <a:cubicBezTo>
                    <a:pt x="5" y="18"/>
                    <a:pt x="5" y="21"/>
                    <a:pt x="4" y="21"/>
                  </a:cubicBezTo>
                  <a:cubicBezTo>
                    <a:pt x="2" y="21"/>
                    <a:pt x="0" y="18"/>
                    <a:pt x="0" y="16"/>
                  </a:cubicBezTo>
                  <a:cubicBezTo>
                    <a:pt x="0" y="15"/>
                    <a:pt x="2" y="13"/>
                    <a:pt x="3" y="13"/>
                  </a:cubicBezTo>
                  <a:cubicBezTo>
                    <a:pt x="4" y="13"/>
                    <a:pt x="5" y="14"/>
                    <a:pt x="6" y="15"/>
                  </a:cubicBezTo>
                  <a:cubicBezTo>
                    <a:pt x="8" y="15"/>
                    <a:pt x="10" y="15"/>
                    <a:pt x="12" y="14"/>
                  </a:cubicBezTo>
                  <a:cubicBezTo>
                    <a:pt x="13" y="13"/>
                    <a:pt x="9" y="13"/>
                    <a:pt x="9" y="12"/>
                  </a:cubicBezTo>
                  <a:cubicBezTo>
                    <a:pt x="9" y="11"/>
                    <a:pt x="12" y="12"/>
                    <a:pt x="12" y="11"/>
                  </a:cubicBezTo>
                  <a:cubicBezTo>
                    <a:pt x="11" y="10"/>
                    <a:pt x="8" y="10"/>
                    <a:pt x="9" y="10"/>
                  </a:cubicBezTo>
                  <a:cubicBezTo>
                    <a:pt x="10" y="8"/>
                    <a:pt x="12" y="8"/>
                    <a:pt x="14" y="8"/>
                  </a:cubicBezTo>
                  <a:cubicBezTo>
                    <a:pt x="15" y="8"/>
                    <a:pt x="16" y="10"/>
                    <a:pt x="18" y="10"/>
                  </a:cubicBezTo>
                  <a:cubicBezTo>
                    <a:pt x="20" y="10"/>
                    <a:pt x="22" y="10"/>
                    <a:pt x="23" y="8"/>
                  </a:cubicBezTo>
                  <a:cubicBezTo>
                    <a:pt x="24" y="8"/>
                    <a:pt x="24" y="7"/>
                    <a:pt x="24" y="6"/>
                  </a:cubicBezTo>
                  <a:cubicBezTo>
                    <a:pt x="24" y="5"/>
                    <a:pt x="22" y="5"/>
                    <a:pt x="21" y="4"/>
                  </a:cubicBezTo>
                  <a:cubicBezTo>
                    <a:pt x="21" y="3"/>
                    <a:pt x="22" y="2"/>
                    <a:pt x="22" y="2"/>
                  </a:cubicBezTo>
                  <a:cubicBezTo>
                    <a:pt x="25" y="1"/>
                    <a:pt x="29" y="0"/>
                    <a:pt x="32" y="0"/>
                  </a:cubicBezTo>
                  <a:cubicBezTo>
                    <a:pt x="33" y="0"/>
                    <a:pt x="34" y="2"/>
                    <a:pt x="35" y="2"/>
                  </a:cubicBezTo>
                  <a:cubicBezTo>
                    <a:pt x="36" y="2"/>
                    <a:pt x="37" y="1"/>
                    <a:pt x="39" y="1"/>
                  </a:cubicBezTo>
                  <a:cubicBezTo>
                    <a:pt x="39" y="1"/>
                    <a:pt x="40" y="2"/>
                    <a:pt x="40" y="2"/>
                  </a:cubicBezTo>
                  <a:cubicBezTo>
                    <a:pt x="38" y="4"/>
                    <a:pt x="35" y="3"/>
                    <a:pt x="34" y="5"/>
                  </a:cubicBezTo>
                  <a:cubicBezTo>
                    <a:pt x="33" y="5"/>
                    <a:pt x="34" y="6"/>
                    <a:pt x="35" y="6"/>
                  </a:cubicBezTo>
                  <a:cubicBezTo>
                    <a:pt x="37" y="6"/>
                    <a:pt x="40" y="4"/>
                    <a:pt x="43" y="4"/>
                  </a:cubicBezTo>
                  <a:cubicBezTo>
                    <a:pt x="45" y="4"/>
                    <a:pt x="48" y="4"/>
                    <a:pt x="50"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13" name="Freeform 3478">
              <a:extLst>
                <a:ext uri="{FF2B5EF4-FFF2-40B4-BE49-F238E27FC236}">
                  <a16:creationId xmlns:a16="http://schemas.microsoft.com/office/drawing/2014/main" id="{BCC082D4-7F0D-124B-BCD0-3EE21D9A08BC}"/>
                </a:ext>
              </a:extLst>
            </p:cNvPr>
            <p:cNvSpPr>
              <a:spLocks noChangeAspect="1"/>
            </p:cNvSpPr>
            <p:nvPr/>
          </p:nvSpPr>
          <p:spPr bwMode="auto">
            <a:xfrm>
              <a:off x="5320022" y="2161256"/>
              <a:ext cx="63839" cy="19429"/>
            </a:xfrm>
            <a:custGeom>
              <a:avLst/>
              <a:gdLst>
                <a:gd name="T0" fmla="*/ 26 w 39"/>
                <a:gd name="T1" fmla="*/ 0 h 12"/>
                <a:gd name="T2" fmla="*/ 42 w 39"/>
                <a:gd name="T3" fmla="*/ 1 h 12"/>
                <a:gd name="T4" fmla="*/ 46 w 39"/>
                <a:gd name="T5" fmla="*/ 6 h 12"/>
                <a:gd name="T6" fmla="*/ 41 w 39"/>
                <a:gd name="T7" fmla="*/ 6 h 12"/>
                <a:gd name="T8" fmla="*/ 33 w 39"/>
                <a:gd name="T9" fmla="*/ 4 h 12"/>
                <a:gd name="T10" fmla="*/ 29 w 39"/>
                <a:gd name="T11" fmla="*/ 8 h 12"/>
                <a:gd name="T12" fmla="*/ 25 w 39"/>
                <a:gd name="T13" fmla="*/ 7 h 12"/>
                <a:gd name="T14" fmla="*/ 18 w 39"/>
                <a:gd name="T15" fmla="*/ 13 h 12"/>
                <a:gd name="T16" fmla="*/ 13 w 39"/>
                <a:gd name="T17" fmla="*/ 14 h 12"/>
                <a:gd name="T18" fmla="*/ 12 w 39"/>
                <a:gd name="T19" fmla="*/ 12 h 12"/>
                <a:gd name="T20" fmla="*/ 7 w 39"/>
                <a:gd name="T21" fmla="*/ 11 h 12"/>
                <a:gd name="T22" fmla="*/ 1 w 39"/>
                <a:gd name="T23" fmla="*/ 11 h 12"/>
                <a:gd name="T24" fmla="*/ 4 w 39"/>
                <a:gd name="T25" fmla="*/ 8 h 12"/>
                <a:gd name="T26" fmla="*/ 15 w 39"/>
                <a:gd name="T27" fmla="*/ 8 h 12"/>
                <a:gd name="T28" fmla="*/ 22 w 39"/>
                <a:gd name="T29" fmla="*/ 4 h 12"/>
                <a:gd name="T30" fmla="*/ 26 w 39"/>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2"/>
                <a:gd name="T50" fmla="*/ 39 w 3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2">
                  <a:moveTo>
                    <a:pt x="22" y="0"/>
                  </a:moveTo>
                  <a:cubicBezTo>
                    <a:pt x="26" y="0"/>
                    <a:pt x="31" y="0"/>
                    <a:pt x="36" y="1"/>
                  </a:cubicBezTo>
                  <a:cubicBezTo>
                    <a:pt x="37" y="2"/>
                    <a:pt x="39" y="3"/>
                    <a:pt x="39" y="5"/>
                  </a:cubicBezTo>
                  <a:cubicBezTo>
                    <a:pt x="39" y="6"/>
                    <a:pt x="36" y="6"/>
                    <a:pt x="35" y="5"/>
                  </a:cubicBezTo>
                  <a:cubicBezTo>
                    <a:pt x="32" y="5"/>
                    <a:pt x="30" y="3"/>
                    <a:pt x="28" y="3"/>
                  </a:cubicBezTo>
                  <a:cubicBezTo>
                    <a:pt x="26" y="3"/>
                    <a:pt x="26" y="6"/>
                    <a:pt x="25" y="7"/>
                  </a:cubicBezTo>
                  <a:cubicBezTo>
                    <a:pt x="24" y="7"/>
                    <a:pt x="22" y="6"/>
                    <a:pt x="21" y="6"/>
                  </a:cubicBezTo>
                  <a:cubicBezTo>
                    <a:pt x="19" y="7"/>
                    <a:pt x="17" y="9"/>
                    <a:pt x="15" y="11"/>
                  </a:cubicBezTo>
                  <a:cubicBezTo>
                    <a:pt x="13" y="11"/>
                    <a:pt x="12" y="12"/>
                    <a:pt x="11" y="12"/>
                  </a:cubicBezTo>
                  <a:cubicBezTo>
                    <a:pt x="10" y="12"/>
                    <a:pt x="11" y="10"/>
                    <a:pt x="10" y="10"/>
                  </a:cubicBezTo>
                  <a:cubicBezTo>
                    <a:pt x="9" y="9"/>
                    <a:pt x="7" y="9"/>
                    <a:pt x="6" y="9"/>
                  </a:cubicBezTo>
                  <a:cubicBezTo>
                    <a:pt x="4" y="9"/>
                    <a:pt x="2" y="10"/>
                    <a:pt x="1" y="9"/>
                  </a:cubicBezTo>
                  <a:cubicBezTo>
                    <a:pt x="0" y="8"/>
                    <a:pt x="2" y="7"/>
                    <a:pt x="3" y="7"/>
                  </a:cubicBezTo>
                  <a:cubicBezTo>
                    <a:pt x="7" y="6"/>
                    <a:pt x="10" y="7"/>
                    <a:pt x="13" y="7"/>
                  </a:cubicBezTo>
                  <a:cubicBezTo>
                    <a:pt x="15" y="6"/>
                    <a:pt x="17" y="5"/>
                    <a:pt x="19" y="3"/>
                  </a:cubicBezTo>
                  <a:cubicBezTo>
                    <a:pt x="20" y="2"/>
                    <a:pt x="20" y="1"/>
                    <a:pt x="2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14" name="Freeform 3479">
              <a:extLst>
                <a:ext uri="{FF2B5EF4-FFF2-40B4-BE49-F238E27FC236}">
                  <a16:creationId xmlns:a16="http://schemas.microsoft.com/office/drawing/2014/main" id="{C6935CA5-868B-6C49-AC53-0E7F1C992DE5}"/>
                </a:ext>
              </a:extLst>
            </p:cNvPr>
            <p:cNvSpPr>
              <a:spLocks noChangeAspect="1"/>
            </p:cNvSpPr>
            <p:nvPr/>
          </p:nvSpPr>
          <p:spPr bwMode="auto">
            <a:xfrm>
              <a:off x="5407453" y="2143213"/>
              <a:ext cx="9715" cy="12491"/>
            </a:xfrm>
            <a:custGeom>
              <a:avLst/>
              <a:gdLst>
                <a:gd name="T0" fmla="*/ 2 w 6"/>
                <a:gd name="T1" fmla="*/ 1 h 8"/>
                <a:gd name="T2" fmla="*/ 7 w 6"/>
                <a:gd name="T3" fmla="*/ 3 h 8"/>
                <a:gd name="T4" fmla="*/ 4 w 6"/>
                <a:gd name="T5" fmla="*/ 7 h 8"/>
                <a:gd name="T6" fmla="*/ 2 w 6"/>
                <a:gd name="T7" fmla="*/ 9 h 8"/>
                <a:gd name="T8" fmla="*/ 2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2" y="1"/>
                  </a:moveTo>
                  <a:cubicBezTo>
                    <a:pt x="3" y="0"/>
                    <a:pt x="6" y="2"/>
                    <a:pt x="6" y="3"/>
                  </a:cubicBezTo>
                  <a:cubicBezTo>
                    <a:pt x="6" y="5"/>
                    <a:pt x="4" y="5"/>
                    <a:pt x="3" y="6"/>
                  </a:cubicBezTo>
                  <a:cubicBezTo>
                    <a:pt x="3" y="7"/>
                    <a:pt x="2" y="8"/>
                    <a:pt x="2" y="8"/>
                  </a:cubicBezTo>
                  <a:cubicBezTo>
                    <a:pt x="1" y="6"/>
                    <a:pt x="0" y="3"/>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15" name="Freeform 3480">
              <a:extLst>
                <a:ext uri="{FF2B5EF4-FFF2-40B4-BE49-F238E27FC236}">
                  <a16:creationId xmlns:a16="http://schemas.microsoft.com/office/drawing/2014/main" id="{38D18B11-65E4-2B47-88D9-F178980983BE}"/>
                </a:ext>
              </a:extLst>
            </p:cNvPr>
            <p:cNvSpPr>
              <a:spLocks noChangeAspect="1"/>
            </p:cNvSpPr>
            <p:nvPr/>
          </p:nvSpPr>
          <p:spPr bwMode="auto">
            <a:xfrm>
              <a:off x="5403290" y="2183459"/>
              <a:ext cx="9715" cy="11102"/>
            </a:xfrm>
            <a:custGeom>
              <a:avLst/>
              <a:gdLst>
                <a:gd name="T0" fmla="*/ 0 w 6"/>
                <a:gd name="T1" fmla="*/ 3 h 7"/>
                <a:gd name="T2" fmla="*/ 4 w 6"/>
                <a:gd name="T3" fmla="*/ 0 h 7"/>
                <a:gd name="T4" fmla="*/ 7 w 6"/>
                <a:gd name="T5" fmla="*/ 1 h 7"/>
                <a:gd name="T6" fmla="*/ 6 w 6"/>
                <a:gd name="T7" fmla="*/ 7 h 7"/>
                <a:gd name="T8" fmla="*/ 1 w 6"/>
                <a:gd name="T9" fmla="*/ 8 h 7"/>
                <a:gd name="T10" fmla="*/ 0 w 6"/>
                <a:gd name="T11" fmla="*/ 3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3"/>
                  </a:moveTo>
                  <a:cubicBezTo>
                    <a:pt x="0" y="2"/>
                    <a:pt x="2" y="1"/>
                    <a:pt x="3" y="0"/>
                  </a:cubicBezTo>
                  <a:cubicBezTo>
                    <a:pt x="4" y="0"/>
                    <a:pt x="6" y="0"/>
                    <a:pt x="6" y="1"/>
                  </a:cubicBezTo>
                  <a:cubicBezTo>
                    <a:pt x="6" y="2"/>
                    <a:pt x="6" y="5"/>
                    <a:pt x="5" y="6"/>
                  </a:cubicBezTo>
                  <a:cubicBezTo>
                    <a:pt x="4" y="7"/>
                    <a:pt x="2" y="7"/>
                    <a:pt x="1" y="7"/>
                  </a:cubicBezTo>
                  <a:cubicBezTo>
                    <a:pt x="0" y="6"/>
                    <a:pt x="0" y="5"/>
                    <a:pt x="0"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16" name="Freeform 3481">
              <a:extLst>
                <a:ext uri="{FF2B5EF4-FFF2-40B4-BE49-F238E27FC236}">
                  <a16:creationId xmlns:a16="http://schemas.microsoft.com/office/drawing/2014/main" id="{8A4D55DA-1A4C-1B4F-B7FC-A3C9D04AB2A9}"/>
                </a:ext>
              </a:extLst>
            </p:cNvPr>
            <p:cNvSpPr>
              <a:spLocks noChangeAspect="1"/>
            </p:cNvSpPr>
            <p:nvPr/>
          </p:nvSpPr>
          <p:spPr bwMode="auto">
            <a:xfrm>
              <a:off x="5408841" y="2191788"/>
              <a:ext cx="29144" cy="13878"/>
            </a:xfrm>
            <a:custGeom>
              <a:avLst/>
              <a:gdLst>
                <a:gd name="T0" fmla="*/ 1 w 17"/>
                <a:gd name="T1" fmla="*/ 6 h 9"/>
                <a:gd name="T2" fmla="*/ 5 w 17"/>
                <a:gd name="T3" fmla="*/ 9 h 9"/>
                <a:gd name="T4" fmla="*/ 20 w 17"/>
                <a:gd name="T5" fmla="*/ 9 h 9"/>
                <a:gd name="T6" fmla="*/ 20 w 17"/>
                <a:gd name="T7" fmla="*/ 7 h 9"/>
                <a:gd name="T8" fmla="*/ 16 w 17"/>
                <a:gd name="T9" fmla="*/ 3 h 9"/>
                <a:gd name="T10" fmla="*/ 12 w 17"/>
                <a:gd name="T11" fmla="*/ 1 h 9"/>
                <a:gd name="T12" fmla="*/ 9 w 17"/>
                <a:gd name="T13" fmla="*/ 7 h 9"/>
                <a:gd name="T14" fmla="*/ 1 w 17"/>
                <a:gd name="T15" fmla="*/ 6 h 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9"/>
                <a:gd name="T26" fmla="*/ 17 w 1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9">
                  <a:moveTo>
                    <a:pt x="1" y="5"/>
                  </a:moveTo>
                  <a:cubicBezTo>
                    <a:pt x="0" y="6"/>
                    <a:pt x="3" y="7"/>
                    <a:pt x="4" y="8"/>
                  </a:cubicBezTo>
                  <a:cubicBezTo>
                    <a:pt x="8" y="8"/>
                    <a:pt x="12" y="9"/>
                    <a:pt x="16" y="8"/>
                  </a:cubicBezTo>
                  <a:cubicBezTo>
                    <a:pt x="17" y="8"/>
                    <a:pt x="16" y="7"/>
                    <a:pt x="16" y="6"/>
                  </a:cubicBezTo>
                  <a:cubicBezTo>
                    <a:pt x="15" y="5"/>
                    <a:pt x="14" y="4"/>
                    <a:pt x="13" y="3"/>
                  </a:cubicBezTo>
                  <a:cubicBezTo>
                    <a:pt x="12" y="3"/>
                    <a:pt x="11" y="0"/>
                    <a:pt x="10" y="1"/>
                  </a:cubicBezTo>
                  <a:cubicBezTo>
                    <a:pt x="8" y="2"/>
                    <a:pt x="9" y="5"/>
                    <a:pt x="7" y="6"/>
                  </a:cubicBezTo>
                  <a:cubicBezTo>
                    <a:pt x="5" y="7"/>
                    <a:pt x="3" y="5"/>
                    <a:pt x="1"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17" name="Freeform 3482">
              <a:extLst>
                <a:ext uri="{FF2B5EF4-FFF2-40B4-BE49-F238E27FC236}">
                  <a16:creationId xmlns:a16="http://schemas.microsoft.com/office/drawing/2014/main" id="{C5109930-A961-964E-81CD-30630B48DE67}"/>
                </a:ext>
              </a:extLst>
            </p:cNvPr>
            <p:cNvSpPr>
              <a:spLocks noChangeAspect="1"/>
            </p:cNvSpPr>
            <p:nvPr/>
          </p:nvSpPr>
          <p:spPr bwMode="auto">
            <a:xfrm>
              <a:off x="3196690" y="5804119"/>
              <a:ext cx="79105" cy="74941"/>
            </a:xfrm>
            <a:custGeom>
              <a:avLst/>
              <a:gdLst>
                <a:gd name="T0" fmla="*/ 29 w 47"/>
                <a:gd name="T1" fmla="*/ 53 h 45"/>
                <a:gd name="T2" fmla="*/ 44 w 47"/>
                <a:gd name="T3" fmla="*/ 54 h 45"/>
                <a:gd name="T4" fmla="*/ 56 w 47"/>
                <a:gd name="T5" fmla="*/ 48 h 45"/>
                <a:gd name="T6" fmla="*/ 56 w 47"/>
                <a:gd name="T7" fmla="*/ 44 h 45"/>
                <a:gd name="T8" fmla="*/ 45 w 47"/>
                <a:gd name="T9" fmla="*/ 43 h 45"/>
                <a:gd name="T10" fmla="*/ 33 w 47"/>
                <a:gd name="T11" fmla="*/ 36 h 45"/>
                <a:gd name="T12" fmla="*/ 17 w 47"/>
                <a:gd name="T13" fmla="*/ 25 h 45"/>
                <a:gd name="T14" fmla="*/ 8 w 47"/>
                <a:gd name="T15" fmla="*/ 17 h 45"/>
                <a:gd name="T16" fmla="*/ 5 w 47"/>
                <a:gd name="T17" fmla="*/ 12 h 45"/>
                <a:gd name="T18" fmla="*/ 7 w 47"/>
                <a:gd name="T19" fmla="*/ 8 h 45"/>
                <a:gd name="T20" fmla="*/ 4 w 47"/>
                <a:gd name="T21" fmla="*/ 1 h 45"/>
                <a:gd name="T22" fmla="*/ 0 w 47"/>
                <a:gd name="T23" fmla="*/ 0 h 45"/>
                <a:gd name="T24" fmla="*/ 7 w 47"/>
                <a:gd name="T25" fmla="*/ 48 h 45"/>
                <a:gd name="T26" fmla="*/ 12 w 47"/>
                <a:gd name="T27" fmla="*/ 48 h 45"/>
                <a:gd name="T28" fmla="*/ 17 w 47"/>
                <a:gd name="T29" fmla="*/ 50 h 45"/>
                <a:gd name="T30" fmla="*/ 24 w 47"/>
                <a:gd name="T31" fmla="*/ 50 h 45"/>
                <a:gd name="T32" fmla="*/ 29 w 47"/>
                <a:gd name="T33" fmla="*/ 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24" y="44"/>
                  </a:moveTo>
                  <a:cubicBezTo>
                    <a:pt x="28" y="44"/>
                    <a:pt x="32" y="45"/>
                    <a:pt x="36" y="45"/>
                  </a:cubicBezTo>
                  <a:cubicBezTo>
                    <a:pt x="40" y="44"/>
                    <a:pt x="43" y="43"/>
                    <a:pt x="46" y="40"/>
                  </a:cubicBezTo>
                  <a:cubicBezTo>
                    <a:pt x="47" y="40"/>
                    <a:pt x="47" y="38"/>
                    <a:pt x="46" y="37"/>
                  </a:cubicBezTo>
                  <a:cubicBezTo>
                    <a:pt x="43" y="36"/>
                    <a:pt x="40" y="37"/>
                    <a:pt x="37" y="36"/>
                  </a:cubicBezTo>
                  <a:cubicBezTo>
                    <a:pt x="33" y="35"/>
                    <a:pt x="30" y="32"/>
                    <a:pt x="27" y="30"/>
                  </a:cubicBezTo>
                  <a:cubicBezTo>
                    <a:pt x="22" y="27"/>
                    <a:pt x="18" y="25"/>
                    <a:pt x="14" y="21"/>
                  </a:cubicBezTo>
                  <a:cubicBezTo>
                    <a:pt x="11" y="19"/>
                    <a:pt x="9" y="16"/>
                    <a:pt x="7" y="14"/>
                  </a:cubicBezTo>
                  <a:cubicBezTo>
                    <a:pt x="6" y="13"/>
                    <a:pt x="4" y="12"/>
                    <a:pt x="4" y="10"/>
                  </a:cubicBezTo>
                  <a:cubicBezTo>
                    <a:pt x="4" y="9"/>
                    <a:pt x="7" y="9"/>
                    <a:pt x="6" y="7"/>
                  </a:cubicBezTo>
                  <a:cubicBezTo>
                    <a:pt x="6" y="5"/>
                    <a:pt x="5" y="3"/>
                    <a:pt x="3" y="1"/>
                  </a:cubicBezTo>
                  <a:cubicBezTo>
                    <a:pt x="2" y="1"/>
                    <a:pt x="1" y="0"/>
                    <a:pt x="0" y="0"/>
                  </a:cubicBezTo>
                  <a:cubicBezTo>
                    <a:pt x="2" y="13"/>
                    <a:pt x="4" y="27"/>
                    <a:pt x="6" y="40"/>
                  </a:cubicBezTo>
                  <a:cubicBezTo>
                    <a:pt x="7" y="40"/>
                    <a:pt x="9" y="40"/>
                    <a:pt x="10" y="40"/>
                  </a:cubicBezTo>
                  <a:cubicBezTo>
                    <a:pt x="12" y="41"/>
                    <a:pt x="13" y="42"/>
                    <a:pt x="14" y="42"/>
                  </a:cubicBezTo>
                  <a:cubicBezTo>
                    <a:pt x="16" y="42"/>
                    <a:pt x="18" y="42"/>
                    <a:pt x="20" y="42"/>
                  </a:cubicBezTo>
                  <a:cubicBezTo>
                    <a:pt x="21" y="43"/>
                    <a:pt x="23" y="43"/>
                    <a:pt x="24" y="4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18" name="Freeform 3483">
              <a:extLst>
                <a:ext uri="{FF2B5EF4-FFF2-40B4-BE49-F238E27FC236}">
                  <a16:creationId xmlns:a16="http://schemas.microsoft.com/office/drawing/2014/main" id="{0624BD84-460C-F940-A60C-255E152C052B}"/>
                </a:ext>
              </a:extLst>
            </p:cNvPr>
            <p:cNvSpPr>
              <a:spLocks noChangeAspect="1"/>
            </p:cNvSpPr>
            <p:nvPr/>
          </p:nvSpPr>
          <p:spPr bwMode="auto">
            <a:xfrm>
              <a:off x="3220282" y="5873507"/>
              <a:ext cx="18042" cy="11102"/>
            </a:xfrm>
            <a:custGeom>
              <a:avLst/>
              <a:gdLst>
                <a:gd name="T0" fmla="*/ 12 w 11"/>
                <a:gd name="T1" fmla="*/ 2 h 7"/>
                <a:gd name="T2" fmla="*/ 12 w 11"/>
                <a:gd name="T3" fmla="*/ 8 h 7"/>
                <a:gd name="T4" fmla="*/ 7 w 11"/>
                <a:gd name="T5" fmla="*/ 6 h 7"/>
                <a:gd name="T6" fmla="*/ 1 w 11"/>
                <a:gd name="T7" fmla="*/ 7 h 7"/>
                <a:gd name="T8" fmla="*/ 0 w 11"/>
                <a:gd name="T9" fmla="*/ 3 h 7"/>
                <a:gd name="T10" fmla="*/ 0 w 11"/>
                <a:gd name="T11" fmla="*/ 0 h 7"/>
                <a:gd name="T12" fmla="*/ 7 w 11"/>
                <a:gd name="T13" fmla="*/ 0 h 7"/>
                <a:gd name="T14" fmla="*/ 12 w 11"/>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10" y="2"/>
                  </a:moveTo>
                  <a:cubicBezTo>
                    <a:pt x="10" y="3"/>
                    <a:pt x="11" y="6"/>
                    <a:pt x="10" y="7"/>
                  </a:cubicBezTo>
                  <a:cubicBezTo>
                    <a:pt x="9" y="7"/>
                    <a:pt x="7" y="5"/>
                    <a:pt x="6" y="5"/>
                  </a:cubicBezTo>
                  <a:cubicBezTo>
                    <a:pt x="4" y="4"/>
                    <a:pt x="3" y="6"/>
                    <a:pt x="1" y="6"/>
                  </a:cubicBezTo>
                  <a:cubicBezTo>
                    <a:pt x="0" y="5"/>
                    <a:pt x="0" y="4"/>
                    <a:pt x="0" y="3"/>
                  </a:cubicBezTo>
                  <a:cubicBezTo>
                    <a:pt x="0" y="2"/>
                    <a:pt x="0" y="1"/>
                    <a:pt x="0" y="0"/>
                  </a:cubicBezTo>
                  <a:cubicBezTo>
                    <a:pt x="2" y="0"/>
                    <a:pt x="4" y="0"/>
                    <a:pt x="6" y="0"/>
                  </a:cubicBezTo>
                  <a:cubicBezTo>
                    <a:pt x="7" y="1"/>
                    <a:pt x="9" y="1"/>
                    <a:pt x="1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19" name="Freeform 3484">
              <a:extLst>
                <a:ext uri="{FF2B5EF4-FFF2-40B4-BE49-F238E27FC236}">
                  <a16:creationId xmlns:a16="http://schemas.microsoft.com/office/drawing/2014/main" id="{125724DB-AAFC-6141-AE71-E0FA2444A983}"/>
                </a:ext>
              </a:extLst>
            </p:cNvPr>
            <p:cNvSpPr>
              <a:spLocks noChangeAspect="1"/>
            </p:cNvSpPr>
            <p:nvPr/>
          </p:nvSpPr>
          <p:spPr bwMode="auto">
            <a:xfrm>
              <a:off x="3118973" y="5772197"/>
              <a:ext cx="66614" cy="68003"/>
            </a:xfrm>
            <a:custGeom>
              <a:avLst/>
              <a:gdLst>
                <a:gd name="T0" fmla="*/ 48 w 40"/>
                <a:gd name="T1" fmla="*/ 14 h 41"/>
                <a:gd name="T2" fmla="*/ 43 w 40"/>
                <a:gd name="T3" fmla="*/ 18 h 41"/>
                <a:gd name="T4" fmla="*/ 30 w 40"/>
                <a:gd name="T5" fmla="*/ 22 h 41"/>
                <a:gd name="T6" fmla="*/ 28 w 40"/>
                <a:gd name="T7" fmla="*/ 32 h 41"/>
                <a:gd name="T8" fmla="*/ 30 w 40"/>
                <a:gd name="T9" fmla="*/ 45 h 41"/>
                <a:gd name="T10" fmla="*/ 23 w 40"/>
                <a:gd name="T11" fmla="*/ 49 h 41"/>
                <a:gd name="T12" fmla="*/ 13 w 40"/>
                <a:gd name="T13" fmla="*/ 41 h 41"/>
                <a:gd name="T14" fmla="*/ 10 w 40"/>
                <a:gd name="T15" fmla="*/ 36 h 41"/>
                <a:gd name="T16" fmla="*/ 13 w 40"/>
                <a:gd name="T17" fmla="*/ 33 h 41"/>
                <a:gd name="T18" fmla="*/ 13 w 40"/>
                <a:gd name="T19" fmla="*/ 38 h 41"/>
                <a:gd name="T20" fmla="*/ 17 w 40"/>
                <a:gd name="T21" fmla="*/ 37 h 41"/>
                <a:gd name="T22" fmla="*/ 20 w 40"/>
                <a:gd name="T23" fmla="*/ 31 h 41"/>
                <a:gd name="T24" fmla="*/ 24 w 40"/>
                <a:gd name="T25" fmla="*/ 24 h 41"/>
                <a:gd name="T26" fmla="*/ 19 w 40"/>
                <a:gd name="T27" fmla="*/ 22 h 41"/>
                <a:gd name="T28" fmla="*/ 18 w 40"/>
                <a:gd name="T29" fmla="*/ 19 h 41"/>
                <a:gd name="T30" fmla="*/ 6 w 40"/>
                <a:gd name="T31" fmla="*/ 19 h 41"/>
                <a:gd name="T32" fmla="*/ 5 w 40"/>
                <a:gd name="T33" fmla="*/ 22 h 41"/>
                <a:gd name="T34" fmla="*/ 1 w 40"/>
                <a:gd name="T35" fmla="*/ 18 h 41"/>
                <a:gd name="T36" fmla="*/ 1 w 40"/>
                <a:gd name="T37" fmla="*/ 16 h 41"/>
                <a:gd name="T38" fmla="*/ 5 w 40"/>
                <a:gd name="T39" fmla="*/ 13 h 41"/>
                <a:gd name="T40" fmla="*/ 4 w 40"/>
                <a:gd name="T41" fmla="*/ 8 h 41"/>
                <a:gd name="T42" fmla="*/ 1 w 40"/>
                <a:gd name="T43" fmla="*/ 5 h 41"/>
                <a:gd name="T44" fmla="*/ 5 w 40"/>
                <a:gd name="T45" fmla="*/ 0 h 41"/>
                <a:gd name="T46" fmla="*/ 11 w 40"/>
                <a:gd name="T47" fmla="*/ 11 h 41"/>
                <a:gd name="T48" fmla="*/ 37 w 40"/>
                <a:gd name="T49" fmla="*/ 11 h 41"/>
                <a:gd name="T50" fmla="*/ 48 w 40"/>
                <a:gd name="T51" fmla="*/ 14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1"/>
                <a:gd name="T80" fmla="*/ 40 w 4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1">
                  <a:moveTo>
                    <a:pt x="40" y="12"/>
                  </a:moveTo>
                  <a:cubicBezTo>
                    <a:pt x="39" y="13"/>
                    <a:pt x="38" y="15"/>
                    <a:pt x="36" y="15"/>
                  </a:cubicBezTo>
                  <a:cubicBezTo>
                    <a:pt x="33" y="17"/>
                    <a:pt x="28" y="16"/>
                    <a:pt x="25" y="18"/>
                  </a:cubicBezTo>
                  <a:cubicBezTo>
                    <a:pt x="23" y="20"/>
                    <a:pt x="23" y="24"/>
                    <a:pt x="23" y="27"/>
                  </a:cubicBezTo>
                  <a:cubicBezTo>
                    <a:pt x="22" y="31"/>
                    <a:pt x="26" y="35"/>
                    <a:pt x="25" y="38"/>
                  </a:cubicBezTo>
                  <a:cubicBezTo>
                    <a:pt x="24" y="40"/>
                    <a:pt x="21" y="41"/>
                    <a:pt x="19" y="41"/>
                  </a:cubicBezTo>
                  <a:cubicBezTo>
                    <a:pt x="16" y="39"/>
                    <a:pt x="13" y="36"/>
                    <a:pt x="11" y="34"/>
                  </a:cubicBezTo>
                  <a:cubicBezTo>
                    <a:pt x="10" y="33"/>
                    <a:pt x="8" y="32"/>
                    <a:pt x="8" y="30"/>
                  </a:cubicBezTo>
                  <a:cubicBezTo>
                    <a:pt x="8" y="29"/>
                    <a:pt x="10" y="28"/>
                    <a:pt x="11" y="28"/>
                  </a:cubicBezTo>
                  <a:cubicBezTo>
                    <a:pt x="12" y="29"/>
                    <a:pt x="11" y="31"/>
                    <a:pt x="11" y="32"/>
                  </a:cubicBezTo>
                  <a:cubicBezTo>
                    <a:pt x="12" y="33"/>
                    <a:pt x="14" y="32"/>
                    <a:pt x="14" y="31"/>
                  </a:cubicBezTo>
                  <a:cubicBezTo>
                    <a:pt x="16" y="30"/>
                    <a:pt x="17" y="28"/>
                    <a:pt x="17" y="26"/>
                  </a:cubicBezTo>
                  <a:cubicBezTo>
                    <a:pt x="18" y="24"/>
                    <a:pt x="20" y="22"/>
                    <a:pt x="20" y="20"/>
                  </a:cubicBezTo>
                  <a:cubicBezTo>
                    <a:pt x="20" y="19"/>
                    <a:pt x="17" y="19"/>
                    <a:pt x="16" y="18"/>
                  </a:cubicBezTo>
                  <a:cubicBezTo>
                    <a:pt x="15" y="18"/>
                    <a:pt x="15" y="16"/>
                    <a:pt x="15" y="16"/>
                  </a:cubicBezTo>
                  <a:cubicBezTo>
                    <a:pt x="12" y="15"/>
                    <a:pt x="8" y="15"/>
                    <a:pt x="5" y="16"/>
                  </a:cubicBezTo>
                  <a:cubicBezTo>
                    <a:pt x="4" y="16"/>
                    <a:pt x="5" y="18"/>
                    <a:pt x="4" y="18"/>
                  </a:cubicBezTo>
                  <a:cubicBezTo>
                    <a:pt x="3" y="18"/>
                    <a:pt x="2" y="16"/>
                    <a:pt x="1" y="15"/>
                  </a:cubicBezTo>
                  <a:cubicBezTo>
                    <a:pt x="0" y="15"/>
                    <a:pt x="0" y="14"/>
                    <a:pt x="1" y="13"/>
                  </a:cubicBezTo>
                  <a:cubicBezTo>
                    <a:pt x="2" y="12"/>
                    <a:pt x="4" y="13"/>
                    <a:pt x="4" y="11"/>
                  </a:cubicBezTo>
                  <a:cubicBezTo>
                    <a:pt x="5" y="10"/>
                    <a:pt x="3" y="8"/>
                    <a:pt x="3" y="7"/>
                  </a:cubicBezTo>
                  <a:cubicBezTo>
                    <a:pt x="2" y="6"/>
                    <a:pt x="1" y="5"/>
                    <a:pt x="1" y="4"/>
                  </a:cubicBezTo>
                  <a:cubicBezTo>
                    <a:pt x="1" y="3"/>
                    <a:pt x="3" y="2"/>
                    <a:pt x="4" y="0"/>
                  </a:cubicBezTo>
                  <a:cubicBezTo>
                    <a:pt x="5" y="3"/>
                    <a:pt x="6" y="8"/>
                    <a:pt x="9" y="9"/>
                  </a:cubicBezTo>
                  <a:cubicBezTo>
                    <a:pt x="16" y="11"/>
                    <a:pt x="23" y="8"/>
                    <a:pt x="31" y="9"/>
                  </a:cubicBezTo>
                  <a:cubicBezTo>
                    <a:pt x="34" y="9"/>
                    <a:pt x="37" y="11"/>
                    <a:pt x="40" y="1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20" name="Freeform 3485">
              <a:extLst>
                <a:ext uri="{FF2B5EF4-FFF2-40B4-BE49-F238E27FC236}">
                  <a16:creationId xmlns:a16="http://schemas.microsoft.com/office/drawing/2014/main" id="{B1B2957F-4B82-B142-94D7-15923691972A}"/>
                </a:ext>
              </a:extLst>
            </p:cNvPr>
            <p:cNvSpPr>
              <a:spLocks noChangeAspect="1"/>
            </p:cNvSpPr>
            <p:nvPr/>
          </p:nvSpPr>
          <p:spPr bwMode="auto">
            <a:xfrm>
              <a:off x="3180036" y="5873507"/>
              <a:ext cx="47185" cy="27756"/>
            </a:xfrm>
            <a:custGeom>
              <a:avLst/>
              <a:gdLst>
                <a:gd name="T0" fmla="*/ 1 w 28"/>
                <a:gd name="T1" fmla="*/ 7 h 17"/>
                <a:gd name="T2" fmla="*/ 16 w 28"/>
                <a:gd name="T3" fmla="*/ 2 h 17"/>
                <a:gd name="T4" fmla="*/ 24 w 28"/>
                <a:gd name="T5" fmla="*/ 1 h 17"/>
                <a:gd name="T6" fmla="*/ 23 w 28"/>
                <a:gd name="T7" fmla="*/ 5 h 17"/>
                <a:gd name="T8" fmla="*/ 17 w 28"/>
                <a:gd name="T9" fmla="*/ 5 h 17"/>
                <a:gd name="T10" fmla="*/ 26 w 28"/>
                <a:gd name="T11" fmla="*/ 6 h 17"/>
                <a:gd name="T12" fmla="*/ 23 w 28"/>
                <a:gd name="T13" fmla="*/ 8 h 17"/>
                <a:gd name="T14" fmla="*/ 30 w 28"/>
                <a:gd name="T15" fmla="*/ 12 h 17"/>
                <a:gd name="T16" fmla="*/ 32 w 28"/>
                <a:gd name="T17" fmla="*/ 19 h 17"/>
                <a:gd name="T18" fmla="*/ 27 w 28"/>
                <a:gd name="T19" fmla="*/ 14 h 17"/>
                <a:gd name="T20" fmla="*/ 21 w 28"/>
                <a:gd name="T21" fmla="*/ 14 h 17"/>
                <a:gd name="T22" fmla="*/ 19 w 28"/>
                <a:gd name="T23" fmla="*/ 7 h 17"/>
                <a:gd name="T24" fmla="*/ 16 w 28"/>
                <a:gd name="T25" fmla="*/ 8 h 17"/>
                <a:gd name="T26" fmla="*/ 11 w 28"/>
                <a:gd name="T27" fmla="*/ 8 h 17"/>
                <a:gd name="T28" fmla="*/ 16 w 28"/>
                <a:gd name="T29" fmla="*/ 15 h 17"/>
                <a:gd name="T30" fmla="*/ 10 w 28"/>
                <a:gd name="T31" fmla="*/ 15 h 17"/>
                <a:gd name="T32" fmla="*/ 7 w 28"/>
                <a:gd name="T33" fmla="*/ 8 h 17"/>
                <a:gd name="T34" fmla="*/ 1 w 28"/>
                <a:gd name="T35" fmla="*/ 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7"/>
                <a:gd name="T56" fmla="*/ 28 w 2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7">
                  <a:moveTo>
                    <a:pt x="1" y="6"/>
                  </a:moveTo>
                  <a:cubicBezTo>
                    <a:pt x="4" y="3"/>
                    <a:pt x="9" y="3"/>
                    <a:pt x="13" y="2"/>
                  </a:cubicBezTo>
                  <a:cubicBezTo>
                    <a:pt x="15" y="1"/>
                    <a:pt x="18" y="0"/>
                    <a:pt x="20" y="1"/>
                  </a:cubicBezTo>
                  <a:cubicBezTo>
                    <a:pt x="21" y="1"/>
                    <a:pt x="20" y="3"/>
                    <a:pt x="19" y="4"/>
                  </a:cubicBezTo>
                  <a:cubicBezTo>
                    <a:pt x="17" y="4"/>
                    <a:pt x="12" y="2"/>
                    <a:pt x="14" y="4"/>
                  </a:cubicBezTo>
                  <a:cubicBezTo>
                    <a:pt x="16" y="5"/>
                    <a:pt x="19" y="4"/>
                    <a:pt x="21" y="5"/>
                  </a:cubicBezTo>
                  <a:cubicBezTo>
                    <a:pt x="22" y="6"/>
                    <a:pt x="18" y="6"/>
                    <a:pt x="19" y="7"/>
                  </a:cubicBezTo>
                  <a:cubicBezTo>
                    <a:pt x="20" y="9"/>
                    <a:pt x="23" y="8"/>
                    <a:pt x="25" y="10"/>
                  </a:cubicBezTo>
                  <a:cubicBezTo>
                    <a:pt x="26" y="11"/>
                    <a:pt x="28" y="15"/>
                    <a:pt x="26" y="16"/>
                  </a:cubicBezTo>
                  <a:cubicBezTo>
                    <a:pt x="25" y="17"/>
                    <a:pt x="24" y="13"/>
                    <a:pt x="22" y="12"/>
                  </a:cubicBezTo>
                  <a:cubicBezTo>
                    <a:pt x="21" y="11"/>
                    <a:pt x="18" y="13"/>
                    <a:pt x="17" y="12"/>
                  </a:cubicBezTo>
                  <a:cubicBezTo>
                    <a:pt x="16" y="10"/>
                    <a:pt x="17" y="8"/>
                    <a:pt x="16" y="6"/>
                  </a:cubicBezTo>
                  <a:cubicBezTo>
                    <a:pt x="15" y="5"/>
                    <a:pt x="14" y="7"/>
                    <a:pt x="13" y="7"/>
                  </a:cubicBezTo>
                  <a:cubicBezTo>
                    <a:pt x="12" y="7"/>
                    <a:pt x="9" y="6"/>
                    <a:pt x="9" y="7"/>
                  </a:cubicBezTo>
                  <a:cubicBezTo>
                    <a:pt x="9" y="9"/>
                    <a:pt x="13" y="11"/>
                    <a:pt x="13" y="13"/>
                  </a:cubicBezTo>
                  <a:cubicBezTo>
                    <a:pt x="12" y="14"/>
                    <a:pt x="9" y="14"/>
                    <a:pt x="8" y="13"/>
                  </a:cubicBezTo>
                  <a:cubicBezTo>
                    <a:pt x="7" y="11"/>
                    <a:pt x="8" y="9"/>
                    <a:pt x="6" y="7"/>
                  </a:cubicBezTo>
                  <a:cubicBezTo>
                    <a:pt x="5" y="6"/>
                    <a:pt x="0" y="7"/>
                    <a:pt x="1"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21" name="Freeform 3486">
              <a:extLst>
                <a:ext uri="{FF2B5EF4-FFF2-40B4-BE49-F238E27FC236}">
                  <a16:creationId xmlns:a16="http://schemas.microsoft.com/office/drawing/2014/main" id="{8986056D-5655-054D-AF82-77C1ECC5ABC4}"/>
                </a:ext>
              </a:extLst>
            </p:cNvPr>
            <p:cNvSpPr>
              <a:spLocks noChangeAspect="1"/>
            </p:cNvSpPr>
            <p:nvPr/>
          </p:nvSpPr>
          <p:spPr bwMode="auto">
            <a:xfrm>
              <a:off x="3102320" y="5824935"/>
              <a:ext cx="33307" cy="24980"/>
            </a:xfrm>
            <a:custGeom>
              <a:avLst/>
              <a:gdLst>
                <a:gd name="T0" fmla="*/ 10 w 20"/>
                <a:gd name="T1" fmla="*/ 0 h 15"/>
                <a:gd name="T2" fmla="*/ 18 w 20"/>
                <a:gd name="T3" fmla="*/ 5 h 15"/>
                <a:gd name="T4" fmla="*/ 23 w 20"/>
                <a:gd name="T5" fmla="*/ 10 h 15"/>
                <a:gd name="T6" fmla="*/ 20 w 20"/>
                <a:gd name="T7" fmla="*/ 16 h 15"/>
                <a:gd name="T8" fmla="*/ 16 w 20"/>
                <a:gd name="T9" fmla="*/ 12 h 15"/>
                <a:gd name="T10" fmla="*/ 14 w 20"/>
                <a:gd name="T11" fmla="*/ 18 h 15"/>
                <a:gd name="T12" fmla="*/ 12 w 20"/>
                <a:gd name="T13" fmla="*/ 13 h 15"/>
                <a:gd name="T14" fmla="*/ 8 w 20"/>
                <a:gd name="T15" fmla="*/ 14 h 15"/>
                <a:gd name="T16" fmla="*/ 7 w 20"/>
                <a:gd name="T17" fmla="*/ 7 h 15"/>
                <a:gd name="T18" fmla="*/ 0 w 20"/>
                <a:gd name="T19" fmla="*/ 1 h 15"/>
                <a:gd name="T20" fmla="*/ 2 w 20"/>
                <a:gd name="T21" fmla="*/ 0 h 15"/>
                <a:gd name="T22" fmla="*/ 8 w 20"/>
                <a:gd name="T23" fmla="*/ 2 h 15"/>
                <a:gd name="T24" fmla="*/ 10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8" y="0"/>
                  </a:moveTo>
                  <a:cubicBezTo>
                    <a:pt x="11" y="1"/>
                    <a:pt x="13" y="2"/>
                    <a:pt x="15" y="4"/>
                  </a:cubicBezTo>
                  <a:cubicBezTo>
                    <a:pt x="17" y="5"/>
                    <a:pt x="19" y="6"/>
                    <a:pt x="19" y="8"/>
                  </a:cubicBezTo>
                  <a:cubicBezTo>
                    <a:pt x="20" y="10"/>
                    <a:pt x="19" y="12"/>
                    <a:pt x="17" y="13"/>
                  </a:cubicBezTo>
                  <a:cubicBezTo>
                    <a:pt x="16" y="13"/>
                    <a:pt x="15" y="10"/>
                    <a:pt x="13" y="10"/>
                  </a:cubicBezTo>
                  <a:cubicBezTo>
                    <a:pt x="12" y="11"/>
                    <a:pt x="13" y="14"/>
                    <a:pt x="12" y="15"/>
                  </a:cubicBezTo>
                  <a:cubicBezTo>
                    <a:pt x="10" y="15"/>
                    <a:pt x="11" y="12"/>
                    <a:pt x="10" y="11"/>
                  </a:cubicBezTo>
                  <a:cubicBezTo>
                    <a:pt x="9" y="11"/>
                    <a:pt x="7" y="13"/>
                    <a:pt x="7" y="12"/>
                  </a:cubicBezTo>
                  <a:cubicBezTo>
                    <a:pt x="5" y="10"/>
                    <a:pt x="7" y="8"/>
                    <a:pt x="6" y="6"/>
                  </a:cubicBezTo>
                  <a:cubicBezTo>
                    <a:pt x="5" y="4"/>
                    <a:pt x="2" y="3"/>
                    <a:pt x="0" y="1"/>
                  </a:cubicBezTo>
                  <a:cubicBezTo>
                    <a:pt x="0" y="1"/>
                    <a:pt x="1" y="0"/>
                    <a:pt x="2" y="0"/>
                  </a:cubicBezTo>
                  <a:cubicBezTo>
                    <a:pt x="4" y="0"/>
                    <a:pt x="5" y="1"/>
                    <a:pt x="7" y="2"/>
                  </a:cubicBezTo>
                  <a:cubicBezTo>
                    <a:pt x="8" y="2"/>
                    <a:pt x="8" y="0"/>
                    <a:pt x="8"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22" name="Freeform 3487">
              <a:extLst>
                <a:ext uri="{FF2B5EF4-FFF2-40B4-BE49-F238E27FC236}">
                  <a16:creationId xmlns:a16="http://schemas.microsoft.com/office/drawing/2014/main" id="{6820CE61-A289-214A-B967-DD0FE7DFC9DC}"/>
                </a:ext>
              </a:extLst>
            </p:cNvPr>
            <p:cNvSpPr>
              <a:spLocks noChangeAspect="1"/>
            </p:cNvSpPr>
            <p:nvPr/>
          </p:nvSpPr>
          <p:spPr bwMode="auto">
            <a:xfrm>
              <a:off x="3161995" y="5826325"/>
              <a:ext cx="12491" cy="24980"/>
            </a:xfrm>
            <a:custGeom>
              <a:avLst/>
              <a:gdLst>
                <a:gd name="T0" fmla="*/ 3 w 7"/>
                <a:gd name="T1" fmla="*/ 1 h 15"/>
                <a:gd name="T2" fmla="*/ 5 w 7"/>
                <a:gd name="T3" fmla="*/ 13 h 15"/>
                <a:gd name="T4" fmla="*/ 6 w 7"/>
                <a:gd name="T5" fmla="*/ 18 h 15"/>
                <a:gd name="T6" fmla="*/ 0 w 7"/>
                <a:gd name="T7" fmla="*/ 12 h 15"/>
                <a:gd name="T8" fmla="*/ 1 w 7"/>
                <a:gd name="T9" fmla="*/ 8 h 15"/>
                <a:gd name="T10" fmla="*/ 3 w 7"/>
                <a:gd name="T11" fmla="*/ 1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2" y="1"/>
                  </a:moveTo>
                  <a:cubicBezTo>
                    <a:pt x="4" y="4"/>
                    <a:pt x="3" y="8"/>
                    <a:pt x="4" y="11"/>
                  </a:cubicBezTo>
                  <a:cubicBezTo>
                    <a:pt x="4" y="12"/>
                    <a:pt x="7" y="15"/>
                    <a:pt x="5" y="15"/>
                  </a:cubicBezTo>
                  <a:cubicBezTo>
                    <a:pt x="3" y="14"/>
                    <a:pt x="2" y="12"/>
                    <a:pt x="0" y="10"/>
                  </a:cubicBezTo>
                  <a:cubicBezTo>
                    <a:pt x="0" y="9"/>
                    <a:pt x="1" y="8"/>
                    <a:pt x="1" y="7"/>
                  </a:cubicBezTo>
                  <a:cubicBezTo>
                    <a:pt x="1" y="5"/>
                    <a:pt x="0"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23" name="Freeform 3488">
              <a:extLst>
                <a:ext uri="{FF2B5EF4-FFF2-40B4-BE49-F238E27FC236}">
                  <a16:creationId xmlns:a16="http://schemas.microsoft.com/office/drawing/2014/main" id="{ADEE2F34-7F1F-4042-BBBD-8A2C6D107627}"/>
                </a:ext>
              </a:extLst>
            </p:cNvPr>
            <p:cNvSpPr>
              <a:spLocks noChangeAspect="1"/>
            </p:cNvSpPr>
            <p:nvPr/>
          </p:nvSpPr>
          <p:spPr bwMode="auto">
            <a:xfrm>
              <a:off x="3135628" y="5838813"/>
              <a:ext cx="13878" cy="15266"/>
            </a:xfrm>
            <a:custGeom>
              <a:avLst/>
              <a:gdLst>
                <a:gd name="T0" fmla="*/ 1 w 8"/>
                <a:gd name="T1" fmla="*/ 4 h 9"/>
                <a:gd name="T2" fmla="*/ 7 w 8"/>
                <a:gd name="T3" fmla="*/ 1 h 9"/>
                <a:gd name="T4" fmla="*/ 9 w 8"/>
                <a:gd name="T5" fmla="*/ 10 h 9"/>
                <a:gd name="T6" fmla="*/ 3 w 8"/>
                <a:gd name="T7" fmla="*/ 9 h 9"/>
                <a:gd name="T8" fmla="*/ 1 w 8"/>
                <a:gd name="T9" fmla="*/ 4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3"/>
                  </a:moveTo>
                  <a:cubicBezTo>
                    <a:pt x="2" y="1"/>
                    <a:pt x="5" y="0"/>
                    <a:pt x="6" y="1"/>
                  </a:cubicBezTo>
                  <a:cubicBezTo>
                    <a:pt x="8" y="3"/>
                    <a:pt x="8" y="6"/>
                    <a:pt x="7" y="8"/>
                  </a:cubicBezTo>
                  <a:cubicBezTo>
                    <a:pt x="6" y="9"/>
                    <a:pt x="3" y="8"/>
                    <a:pt x="2" y="7"/>
                  </a:cubicBezTo>
                  <a:cubicBezTo>
                    <a:pt x="1" y="6"/>
                    <a:pt x="0" y="4"/>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24" name="Freeform 3489">
              <a:extLst>
                <a:ext uri="{FF2B5EF4-FFF2-40B4-BE49-F238E27FC236}">
                  <a16:creationId xmlns:a16="http://schemas.microsoft.com/office/drawing/2014/main" id="{B19F2656-A327-2D40-9B1F-5F585D274975}"/>
                </a:ext>
              </a:extLst>
            </p:cNvPr>
            <p:cNvSpPr>
              <a:spLocks noChangeAspect="1"/>
            </p:cNvSpPr>
            <p:nvPr/>
          </p:nvSpPr>
          <p:spPr bwMode="auto">
            <a:xfrm>
              <a:off x="3150892" y="5842977"/>
              <a:ext cx="11102" cy="12491"/>
            </a:xfrm>
            <a:custGeom>
              <a:avLst/>
              <a:gdLst>
                <a:gd name="T0" fmla="*/ 2 w 7"/>
                <a:gd name="T1" fmla="*/ 1 h 7"/>
                <a:gd name="T2" fmla="*/ 7 w 7"/>
                <a:gd name="T3" fmla="*/ 5 h 7"/>
                <a:gd name="T4" fmla="*/ 7 w 7"/>
                <a:gd name="T5" fmla="*/ 9 h 7"/>
                <a:gd name="T6" fmla="*/ 2 w 7"/>
                <a:gd name="T7" fmla="*/ 5 h 7"/>
                <a:gd name="T8" fmla="*/ 2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1"/>
                  </a:moveTo>
                  <a:cubicBezTo>
                    <a:pt x="3" y="0"/>
                    <a:pt x="5" y="2"/>
                    <a:pt x="6" y="4"/>
                  </a:cubicBezTo>
                  <a:cubicBezTo>
                    <a:pt x="6" y="5"/>
                    <a:pt x="7" y="7"/>
                    <a:pt x="6" y="7"/>
                  </a:cubicBezTo>
                  <a:cubicBezTo>
                    <a:pt x="4" y="7"/>
                    <a:pt x="3" y="6"/>
                    <a:pt x="2" y="4"/>
                  </a:cubicBezTo>
                  <a:cubicBezTo>
                    <a:pt x="1" y="3"/>
                    <a:pt x="0"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25" name="Freeform 3490">
              <a:extLst>
                <a:ext uri="{FF2B5EF4-FFF2-40B4-BE49-F238E27FC236}">
                  <a16:creationId xmlns:a16="http://schemas.microsoft.com/office/drawing/2014/main" id="{866B8730-FB86-9D4B-9480-B8ED9C8C75B0}"/>
                </a:ext>
              </a:extLst>
            </p:cNvPr>
            <p:cNvSpPr>
              <a:spLocks noChangeAspect="1"/>
            </p:cNvSpPr>
            <p:nvPr/>
          </p:nvSpPr>
          <p:spPr bwMode="auto">
            <a:xfrm>
              <a:off x="3143955" y="5855467"/>
              <a:ext cx="16654" cy="8327"/>
            </a:xfrm>
            <a:custGeom>
              <a:avLst/>
              <a:gdLst>
                <a:gd name="T0" fmla="*/ 11 w 10"/>
                <a:gd name="T1" fmla="*/ 2 h 5"/>
                <a:gd name="T2" fmla="*/ 11 w 10"/>
                <a:gd name="T3" fmla="*/ 6 h 5"/>
                <a:gd name="T4" fmla="*/ 1 w 10"/>
                <a:gd name="T5" fmla="*/ 5 h 5"/>
                <a:gd name="T6" fmla="*/ 1 w 10"/>
                <a:gd name="T7" fmla="*/ 1 h 5"/>
                <a:gd name="T8" fmla="*/ 11 w 10"/>
                <a:gd name="T9" fmla="*/ 2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2"/>
                  </a:moveTo>
                  <a:cubicBezTo>
                    <a:pt x="9" y="3"/>
                    <a:pt x="10" y="4"/>
                    <a:pt x="9" y="5"/>
                  </a:cubicBezTo>
                  <a:cubicBezTo>
                    <a:pt x="6" y="5"/>
                    <a:pt x="3" y="5"/>
                    <a:pt x="1" y="4"/>
                  </a:cubicBezTo>
                  <a:cubicBezTo>
                    <a:pt x="0" y="4"/>
                    <a:pt x="0" y="1"/>
                    <a:pt x="1" y="1"/>
                  </a:cubicBezTo>
                  <a:cubicBezTo>
                    <a:pt x="3" y="0"/>
                    <a:pt x="6" y="1"/>
                    <a:pt x="9"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26" name="Freeform 3491">
              <a:extLst>
                <a:ext uri="{FF2B5EF4-FFF2-40B4-BE49-F238E27FC236}">
                  <a16:creationId xmlns:a16="http://schemas.microsoft.com/office/drawing/2014/main" id="{4FD914D6-ED27-B74A-8EB5-A77DB67D52F1}"/>
                </a:ext>
              </a:extLst>
            </p:cNvPr>
            <p:cNvSpPr>
              <a:spLocks noChangeAspect="1"/>
            </p:cNvSpPr>
            <p:nvPr/>
          </p:nvSpPr>
          <p:spPr bwMode="auto">
            <a:xfrm>
              <a:off x="3161996" y="5873508"/>
              <a:ext cx="15266" cy="11102"/>
            </a:xfrm>
            <a:custGeom>
              <a:avLst/>
              <a:gdLst>
                <a:gd name="T0" fmla="*/ 6 w 9"/>
                <a:gd name="T1" fmla="*/ 0 h 7"/>
                <a:gd name="T2" fmla="*/ 1 w 9"/>
                <a:gd name="T3" fmla="*/ 3 h 7"/>
                <a:gd name="T4" fmla="*/ 9 w 9"/>
                <a:gd name="T5" fmla="*/ 8 h 7"/>
                <a:gd name="T6" fmla="*/ 7 w 9"/>
                <a:gd name="T7" fmla="*/ 5 h 7"/>
                <a:gd name="T8" fmla="*/ 9 w 9"/>
                <a:gd name="T9" fmla="*/ 1 h 7"/>
                <a:gd name="T10" fmla="*/ 6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5" y="0"/>
                  </a:moveTo>
                  <a:cubicBezTo>
                    <a:pt x="4" y="0"/>
                    <a:pt x="0" y="1"/>
                    <a:pt x="1" y="3"/>
                  </a:cubicBezTo>
                  <a:cubicBezTo>
                    <a:pt x="1" y="5"/>
                    <a:pt x="5" y="6"/>
                    <a:pt x="7" y="7"/>
                  </a:cubicBezTo>
                  <a:cubicBezTo>
                    <a:pt x="9" y="7"/>
                    <a:pt x="6" y="5"/>
                    <a:pt x="6" y="4"/>
                  </a:cubicBezTo>
                  <a:cubicBezTo>
                    <a:pt x="6" y="3"/>
                    <a:pt x="7" y="2"/>
                    <a:pt x="7" y="1"/>
                  </a:cubicBezTo>
                  <a:cubicBezTo>
                    <a:pt x="7" y="0"/>
                    <a:pt x="6" y="0"/>
                    <a:pt x="5"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27" name="Freeform 3492">
              <a:extLst>
                <a:ext uri="{FF2B5EF4-FFF2-40B4-BE49-F238E27FC236}">
                  <a16:creationId xmlns:a16="http://schemas.microsoft.com/office/drawing/2014/main" id="{DE3DE764-0E8A-1841-80D0-0549C7ED0798}"/>
                </a:ext>
              </a:extLst>
            </p:cNvPr>
            <p:cNvSpPr>
              <a:spLocks noChangeAspect="1"/>
            </p:cNvSpPr>
            <p:nvPr/>
          </p:nvSpPr>
          <p:spPr bwMode="auto">
            <a:xfrm>
              <a:off x="3180036" y="5872120"/>
              <a:ext cx="13878" cy="6939"/>
            </a:xfrm>
            <a:custGeom>
              <a:avLst/>
              <a:gdLst>
                <a:gd name="T0" fmla="*/ 1 w 8"/>
                <a:gd name="T1" fmla="*/ 1 h 4"/>
                <a:gd name="T2" fmla="*/ 1 w 8"/>
                <a:gd name="T3" fmla="*/ 5 h 4"/>
                <a:gd name="T4" fmla="*/ 9 w 8"/>
                <a:gd name="T5" fmla="*/ 3 h 4"/>
                <a:gd name="T6" fmla="*/ 7 w 8"/>
                <a:gd name="T7" fmla="*/ 1 h 4"/>
                <a:gd name="T8" fmla="*/ 1 w 8"/>
                <a:gd name="T9" fmla="*/ 1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1" y="1"/>
                  </a:moveTo>
                  <a:cubicBezTo>
                    <a:pt x="0" y="2"/>
                    <a:pt x="0" y="4"/>
                    <a:pt x="1" y="4"/>
                  </a:cubicBezTo>
                  <a:cubicBezTo>
                    <a:pt x="3" y="4"/>
                    <a:pt x="6" y="3"/>
                    <a:pt x="7" y="2"/>
                  </a:cubicBezTo>
                  <a:cubicBezTo>
                    <a:pt x="8" y="2"/>
                    <a:pt x="6" y="1"/>
                    <a:pt x="6" y="1"/>
                  </a:cubicBezTo>
                  <a:cubicBezTo>
                    <a:pt x="4" y="1"/>
                    <a:pt x="2"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28" name="Freeform 3493">
              <a:extLst>
                <a:ext uri="{FF2B5EF4-FFF2-40B4-BE49-F238E27FC236}">
                  <a16:creationId xmlns:a16="http://schemas.microsoft.com/office/drawing/2014/main" id="{D5727C7F-FBB0-9D4D-BEB1-90E971319E68}"/>
                </a:ext>
              </a:extLst>
            </p:cNvPr>
            <p:cNvSpPr>
              <a:spLocks noChangeAspect="1"/>
            </p:cNvSpPr>
            <p:nvPr/>
          </p:nvSpPr>
          <p:spPr bwMode="auto">
            <a:xfrm>
              <a:off x="3117585" y="5799956"/>
              <a:ext cx="27756" cy="26369"/>
            </a:xfrm>
            <a:custGeom>
              <a:avLst/>
              <a:gdLst>
                <a:gd name="T0" fmla="*/ 18 w 17"/>
                <a:gd name="T1" fmla="*/ 0 h 16"/>
                <a:gd name="T2" fmla="*/ 19 w 17"/>
                <a:gd name="T3" fmla="*/ 5 h 16"/>
                <a:gd name="T4" fmla="*/ 12 w 17"/>
                <a:gd name="T5" fmla="*/ 11 h 16"/>
                <a:gd name="T6" fmla="*/ 7 w 17"/>
                <a:gd name="T7" fmla="*/ 10 h 16"/>
                <a:gd name="T8" fmla="*/ 7 w 17"/>
                <a:gd name="T9" fmla="*/ 15 h 16"/>
                <a:gd name="T10" fmla="*/ 8 w 17"/>
                <a:gd name="T11" fmla="*/ 18 h 16"/>
                <a:gd name="T12" fmla="*/ 5 w 17"/>
                <a:gd name="T13" fmla="*/ 15 h 16"/>
                <a:gd name="T14" fmla="*/ 1 w 17"/>
                <a:gd name="T15" fmla="*/ 12 h 16"/>
                <a:gd name="T16" fmla="*/ 2 w 17"/>
                <a:gd name="T17" fmla="*/ 5 h 16"/>
                <a:gd name="T18" fmla="*/ 9 w 17"/>
                <a:gd name="T19" fmla="*/ 2 h 16"/>
                <a:gd name="T20" fmla="*/ 15 w 17"/>
                <a:gd name="T21" fmla="*/ 2 h 16"/>
                <a:gd name="T22" fmla="*/ 18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5" y="0"/>
                  </a:moveTo>
                  <a:cubicBezTo>
                    <a:pt x="16" y="1"/>
                    <a:pt x="17" y="3"/>
                    <a:pt x="16" y="4"/>
                  </a:cubicBezTo>
                  <a:cubicBezTo>
                    <a:pt x="15" y="6"/>
                    <a:pt x="12" y="8"/>
                    <a:pt x="10" y="9"/>
                  </a:cubicBezTo>
                  <a:cubicBezTo>
                    <a:pt x="9" y="9"/>
                    <a:pt x="7" y="7"/>
                    <a:pt x="6" y="8"/>
                  </a:cubicBezTo>
                  <a:cubicBezTo>
                    <a:pt x="5" y="9"/>
                    <a:pt x="6" y="11"/>
                    <a:pt x="6" y="13"/>
                  </a:cubicBezTo>
                  <a:cubicBezTo>
                    <a:pt x="6" y="14"/>
                    <a:pt x="8" y="15"/>
                    <a:pt x="7" y="15"/>
                  </a:cubicBezTo>
                  <a:cubicBezTo>
                    <a:pt x="6" y="16"/>
                    <a:pt x="5" y="14"/>
                    <a:pt x="4" y="13"/>
                  </a:cubicBezTo>
                  <a:cubicBezTo>
                    <a:pt x="3" y="13"/>
                    <a:pt x="1" y="12"/>
                    <a:pt x="1" y="10"/>
                  </a:cubicBezTo>
                  <a:cubicBezTo>
                    <a:pt x="0" y="8"/>
                    <a:pt x="0" y="6"/>
                    <a:pt x="2" y="4"/>
                  </a:cubicBezTo>
                  <a:cubicBezTo>
                    <a:pt x="3" y="2"/>
                    <a:pt x="6" y="2"/>
                    <a:pt x="8" y="2"/>
                  </a:cubicBezTo>
                  <a:cubicBezTo>
                    <a:pt x="10" y="1"/>
                    <a:pt x="11" y="2"/>
                    <a:pt x="13" y="2"/>
                  </a:cubicBezTo>
                  <a:cubicBezTo>
                    <a:pt x="14" y="1"/>
                    <a:pt x="14" y="0"/>
                    <a:pt x="15"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29" name="Freeform 3494">
              <a:extLst>
                <a:ext uri="{FF2B5EF4-FFF2-40B4-BE49-F238E27FC236}">
                  <a16:creationId xmlns:a16="http://schemas.microsoft.com/office/drawing/2014/main" id="{945949AA-1837-F942-8172-279CAE5F6415}"/>
                </a:ext>
              </a:extLst>
            </p:cNvPr>
            <p:cNvSpPr>
              <a:spLocks noChangeAspect="1"/>
            </p:cNvSpPr>
            <p:nvPr/>
          </p:nvSpPr>
          <p:spPr bwMode="auto">
            <a:xfrm>
              <a:off x="3078726" y="5799956"/>
              <a:ext cx="37471" cy="20817"/>
            </a:xfrm>
            <a:custGeom>
              <a:avLst/>
              <a:gdLst>
                <a:gd name="T0" fmla="*/ 1 w 22"/>
                <a:gd name="T1" fmla="*/ 1 h 12"/>
                <a:gd name="T2" fmla="*/ 4 w 22"/>
                <a:gd name="T3" fmla="*/ 6 h 12"/>
                <a:gd name="T4" fmla="*/ 11 w 22"/>
                <a:gd name="T5" fmla="*/ 13 h 12"/>
                <a:gd name="T6" fmla="*/ 26 w 22"/>
                <a:gd name="T7" fmla="*/ 15 h 12"/>
                <a:gd name="T8" fmla="*/ 26 w 22"/>
                <a:gd name="T9" fmla="*/ 13 h 12"/>
                <a:gd name="T10" fmla="*/ 16 w 22"/>
                <a:gd name="T11" fmla="*/ 8 h 12"/>
                <a:gd name="T12" fmla="*/ 7 w 22"/>
                <a:gd name="T13" fmla="*/ 6 h 12"/>
                <a:gd name="T14" fmla="*/ 4 w 22"/>
                <a:gd name="T15" fmla="*/ 3 h 12"/>
                <a:gd name="T16" fmla="*/ 1 w 2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1" y="1"/>
                  </a:moveTo>
                  <a:cubicBezTo>
                    <a:pt x="0" y="3"/>
                    <a:pt x="2" y="4"/>
                    <a:pt x="3" y="5"/>
                  </a:cubicBezTo>
                  <a:cubicBezTo>
                    <a:pt x="4" y="7"/>
                    <a:pt x="7" y="9"/>
                    <a:pt x="9" y="10"/>
                  </a:cubicBezTo>
                  <a:cubicBezTo>
                    <a:pt x="13" y="11"/>
                    <a:pt x="17" y="12"/>
                    <a:pt x="21" y="12"/>
                  </a:cubicBezTo>
                  <a:cubicBezTo>
                    <a:pt x="22" y="12"/>
                    <a:pt x="21" y="10"/>
                    <a:pt x="21" y="10"/>
                  </a:cubicBezTo>
                  <a:cubicBezTo>
                    <a:pt x="18" y="8"/>
                    <a:pt x="16" y="7"/>
                    <a:pt x="13" y="6"/>
                  </a:cubicBezTo>
                  <a:cubicBezTo>
                    <a:pt x="11" y="6"/>
                    <a:pt x="8" y="6"/>
                    <a:pt x="6" y="5"/>
                  </a:cubicBezTo>
                  <a:cubicBezTo>
                    <a:pt x="5" y="4"/>
                    <a:pt x="5" y="3"/>
                    <a:pt x="3" y="2"/>
                  </a:cubicBezTo>
                  <a:cubicBezTo>
                    <a:pt x="3" y="1"/>
                    <a:pt x="1"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30" name="Freeform 3495">
              <a:extLst>
                <a:ext uri="{FF2B5EF4-FFF2-40B4-BE49-F238E27FC236}">
                  <a16:creationId xmlns:a16="http://schemas.microsoft.com/office/drawing/2014/main" id="{9971B8B8-EC8F-D240-AA76-B530EA488FE6}"/>
                </a:ext>
              </a:extLst>
            </p:cNvPr>
            <p:cNvSpPr>
              <a:spLocks noChangeAspect="1"/>
            </p:cNvSpPr>
            <p:nvPr/>
          </p:nvSpPr>
          <p:spPr bwMode="auto">
            <a:xfrm>
              <a:off x="3100932" y="5780527"/>
              <a:ext cx="19429" cy="31920"/>
            </a:xfrm>
            <a:custGeom>
              <a:avLst/>
              <a:gdLst>
                <a:gd name="T0" fmla="*/ 12 w 12"/>
                <a:gd name="T1" fmla="*/ 0 h 19"/>
                <a:gd name="T2" fmla="*/ 14 w 12"/>
                <a:gd name="T3" fmla="*/ 5 h 19"/>
                <a:gd name="T4" fmla="*/ 11 w 12"/>
                <a:gd name="T5" fmla="*/ 11 h 19"/>
                <a:gd name="T6" fmla="*/ 11 w 12"/>
                <a:gd name="T7" fmla="*/ 18 h 19"/>
                <a:gd name="T8" fmla="*/ 11 w 12"/>
                <a:gd name="T9" fmla="*/ 23 h 19"/>
                <a:gd name="T10" fmla="*/ 4 w 12"/>
                <a:gd name="T11" fmla="*/ 18 h 19"/>
                <a:gd name="T12" fmla="*/ 2 w 12"/>
                <a:gd name="T13" fmla="*/ 15 h 19"/>
                <a:gd name="T14" fmla="*/ 1 w 12"/>
                <a:gd name="T15" fmla="*/ 6 h 19"/>
                <a:gd name="T16" fmla="*/ 8 w 12"/>
                <a:gd name="T17" fmla="*/ 5 h 19"/>
                <a:gd name="T18" fmla="*/ 12 w 12"/>
                <a:gd name="T19" fmla="*/ 5 h 19"/>
                <a:gd name="T20" fmla="*/ 12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9"/>
                <a:gd name="T35" fmla="*/ 12 w 1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9">
                  <a:moveTo>
                    <a:pt x="10" y="0"/>
                  </a:moveTo>
                  <a:cubicBezTo>
                    <a:pt x="11" y="0"/>
                    <a:pt x="12" y="3"/>
                    <a:pt x="12" y="4"/>
                  </a:cubicBezTo>
                  <a:cubicBezTo>
                    <a:pt x="12" y="6"/>
                    <a:pt x="9" y="7"/>
                    <a:pt x="9" y="9"/>
                  </a:cubicBezTo>
                  <a:cubicBezTo>
                    <a:pt x="8" y="11"/>
                    <a:pt x="9" y="13"/>
                    <a:pt x="9" y="15"/>
                  </a:cubicBezTo>
                  <a:cubicBezTo>
                    <a:pt x="9" y="16"/>
                    <a:pt x="10" y="19"/>
                    <a:pt x="9" y="19"/>
                  </a:cubicBezTo>
                  <a:cubicBezTo>
                    <a:pt x="6" y="19"/>
                    <a:pt x="4" y="17"/>
                    <a:pt x="3" y="15"/>
                  </a:cubicBezTo>
                  <a:cubicBezTo>
                    <a:pt x="2" y="15"/>
                    <a:pt x="2" y="13"/>
                    <a:pt x="2" y="12"/>
                  </a:cubicBezTo>
                  <a:cubicBezTo>
                    <a:pt x="2" y="10"/>
                    <a:pt x="0" y="7"/>
                    <a:pt x="1" y="5"/>
                  </a:cubicBezTo>
                  <a:cubicBezTo>
                    <a:pt x="2" y="4"/>
                    <a:pt x="5" y="5"/>
                    <a:pt x="7" y="4"/>
                  </a:cubicBezTo>
                  <a:cubicBezTo>
                    <a:pt x="8" y="4"/>
                    <a:pt x="9" y="5"/>
                    <a:pt x="10" y="4"/>
                  </a:cubicBezTo>
                  <a:cubicBezTo>
                    <a:pt x="11" y="3"/>
                    <a:pt x="9" y="1"/>
                    <a:pt x="1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31" name="Freeform 3496">
              <a:extLst>
                <a:ext uri="{FF2B5EF4-FFF2-40B4-BE49-F238E27FC236}">
                  <a16:creationId xmlns:a16="http://schemas.microsoft.com/office/drawing/2014/main" id="{B14B152C-1ACC-F648-8E15-B8071217D145}"/>
                </a:ext>
              </a:extLst>
            </p:cNvPr>
            <p:cNvSpPr>
              <a:spLocks noChangeAspect="1"/>
            </p:cNvSpPr>
            <p:nvPr/>
          </p:nvSpPr>
          <p:spPr bwMode="auto">
            <a:xfrm>
              <a:off x="3082891" y="5829206"/>
              <a:ext cx="8327" cy="9715"/>
            </a:xfrm>
            <a:custGeom>
              <a:avLst/>
              <a:gdLst>
                <a:gd name="T0" fmla="*/ 1 w 5"/>
                <a:gd name="T1" fmla="*/ 2 h 6"/>
                <a:gd name="T2" fmla="*/ 6 w 5"/>
                <a:gd name="T3" fmla="*/ 7 h 6"/>
                <a:gd name="T4" fmla="*/ 6 w 5"/>
                <a:gd name="T5" fmla="*/ 5 h 6"/>
                <a:gd name="T6" fmla="*/ 4 w 5"/>
                <a:gd name="T7" fmla="*/ 0 h 6"/>
                <a:gd name="T8" fmla="*/ 1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2"/>
                  </a:moveTo>
                  <a:cubicBezTo>
                    <a:pt x="1" y="4"/>
                    <a:pt x="3" y="5"/>
                    <a:pt x="5" y="6"/>
                  </a:cubicBezTo>
                  <a:cubicBezTo>
                    <a:pt x="5" y="6"/>
                    <a:pt x="5" y="5"/>
                    <a:pt x="5" y="4"/>
                  </a:cubicBezTo>
                  <a:cubicBezTo>
                    <a:pt x="5" y="3"/>
                    <a:pt x="4" y="1"/>
                    <a:pt x="3" y="0"/>
                  </a:cubicBezTo>
                  <a:cubicBezTo>
                    <a:pt x="2" y="0"/>
                    <a:pt x="0"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32" name="Freeform 3497">
              <a:extLst>
                <a:ext uri="{FF2B5EF4-FFF2-40B4-BE49-F238E27FC236}">
                  <a16:creationId xmlns:a16="http://schemas.microsoft.com/office/drawing/2014/main" id="{EE62BD3D-F56F-2F46-B73B-B659CC4E3CAE}"/>
                </a:ext>
              </a:extLst>
            </p:cNvPr>
            <p:cNvSpPr>
              <a:spLocks noChangeAspect="1"/>
            </p:cNvSpPr>
            <p:nvPr/>
          </p:nvSpPr>
          <p:spPr bwMode="auto">
            <a:xfrm>
              <a:off x="3066236" y="5804226"/>
              <a:ext cx="11102" cy="15266"/>
            </a:xfrm>
            <a:custGeom>
              <a:avLst/>
              <a:gdLst>
                <a:gd name="T0" fmla="*/ 1 w 7"/>
                <a:gd name="T1" fmla="*/ 0 h 9"/>
                <a:gd name="T2" fmla="*/ 7 w 7"/>
                <a:gd name="T3" fmla="*/ 2 h 9"/>
                <a:gd name="T4" fmla="*/ 8 w 7"/>
                <a:gd name="T5" fmla="*/ 10 h 9"/>
                <a:gd name="T6" fmla="*/ 3 w 7"/>
                <a:gd name="T7" fmla="*/ 10 h 9"/>
                <a:gd name="T8" fmla="*/ 1 w 7"/>
                <a:gd name="T9" fmla="*/ 6 h 9"/>
                <a:gd name="T10" fmla="*/ 1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1" y="0"/>
                  </a:moveTo>
                  <a:cubicBezTo>
                    <a:pt x="3" y="0"/>
                    <a:pt x="5" y="1"/>
                    <a:pt x="6" y="2"/>
                  </a:cubicBezTo>
                  <a:cubicBezTo>
                    <a:pt x="7" y="4"/>
                    <a:pt x="7" y="6"/>
                    <a:pt x="7" y="8"/>
                  </a:cubicBezTo>
                  <a:cubicBezTo>
                    <a:pt x="6" y="9"/>
                    <a:pt x="4" y="8"/>
                    <a:pt x="3" y="8"/>
                  </a:cubicBezTo>
                  <a:cubicBezTo>
                    <a:pt x="2" y="7"/>
                    <a:pt x="2" y="6"/>
                    <a:pt x="1" y="5"/>
                  </a:cubicBezTo>
                  <a:cubicBezTo>
                    <a:pt x="1" y="3"/>
                    <a:pt x="0" y="1"/>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33" name="Freeform 3498">
              <a:extLst>
                <a:ext uri="{FF2B5EF4-FFF2-40B4-BE49-F238E27FC236}">
                  <a16:creationId xmlns:a16="http://schemas.microsoft.com/office/drawing/2014/main" id="{EBB5BB3D-E7CF-2247-AE9C-5A095A907ED7}"/>
                </a:ext>
              </a:extLst>
            </p:cNvPr>
            <p:cNvSpPr>
              <a:spLocks noChangeAspect="1"/>
            </p:cNvSpPr>
            <p:nvPr/>
          </p:nvSpPr>
          <p:spPr bwMode="auto">
            <a:xfrm>
              <a:off x="3049582" y="5745938"/>
              <a:ext cx="22205" cy="41634"/>
            </a:xfrm>
            <a:custGeom>
              <a:avLst/>
              <a:gdLst>
                <a:gd name="T0" fmla="*/ 11 w 14"/>
                <a:gd name="T1" fmla="*/ 1 h 25"/>
                <a:gd name="T2" fmla="*/ 16 w 14"/>
                <a:gd name="T3" fmla="*/ 26 h 25"/>
                <a:gd name="T4" fmla="*/ 13 w 14"/>
                <a:gd name="T5" fmla="*/ 30 h 25"/>
                <a:gd name="T6" fmla="*/ 9 w 14"/>
                <a:gd name="T7" fmla="*/ 26 h 25"/>
                <a:gd name="T8" fmla="*/ 10 w 14"/>
                <a:gd name="T9" fmla="*/ 18 h 25"/>
                <a:gd name="T10" fmla="*/ 8 w 14"/>
                <a:gd name="T11" fmla="*/ 18 h 25"/>
                <a:gd name="T12" fmla="*/ 7 w 14"/>
                <a:gd name="T13" fmla="*/ 23 h 25"/>
                <a:gd name="T14" fmla="*/ 7 w 14"/>
                <a:gd name="T15" fmla="*/ 25 h 25"/>
                <a:gd name="T16" fmla="*/ 3 w 14"/>
                <a:gd name="T17" fmla="*/ 19 h 25"/>
                <a:gd name="T18" fmla="*/ 1 w 14"/>
                <a:gd name="T19" fmla="*/ 12 h 25"/>
                <a:gd name="T20" fmla="*/ 6 w 14"/>
                <a:gd name="T21" fmla="*/ 13 h 25"/>
                <a:gd name="T22" fmla="*/ 7 w 14"/>
                <a:gd name="T23" fmla="*/ 16 h 25"/>
                <a:gd name="T24" fmla="*/ 8 w 14"/>
                <a:gd name="T25" fmla="*/ 8 h 25"/>
                <a:gd name="T26" fmla="*/ 7 w 14"/>
                <a:gd name="T27" fmla="*/ 2 h 25"/>
                <a:gd name="T28" fmla="*/ 11 w 14"/>
                <a:gd name="T29" fmla="*/ 1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5"/>
                <a:gd name="T47" fmla="*/ 14 w 14"/>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5">
                  <a:moveTo>
                    <a:pt x="10" y="1"/>
                  </a:moveTo>
                  <a:cubicBezTo>
                    <a:pt x="12" y="8"/>
                    <a:pt x="13" y="15"/>
                    <a:pt x="14" y="22"/>
                  </a:cubicBezTo>
                  <a:cubicBezTo>
                    <a:pt x="14" y="23"/>
                    <a:pt x="12" y="25"/>
                    <a:pt x="11" y="25"/>
                  </a:cubicBezTo>
                  <a:cubicBezTo>
                    <a:pt x="9" y="25"/>
                    <a:pt x="8" y="23"/>
                    <a:pt x="8" y="22"/>
                  </a:cubicBezTo>
                  <a:cubicBezTo>
                    <a:pt x="8" y="20"/>
                    <a:pt x="10" y="18"/>
                    <a:pt x="9" y="15"/>
                  </a:cubicBezTo>
                  <a:cubicBezTo>
                    <a:pt x="9" y="15"/>
                    <a:pt x="8" y="14"/>
                    <a:pt x="7" y="15"/>
                  </a:cubicBezTo>
                  <a:cubicBezTo>
                    <a:pt x="6" y="16"/>
                    <a:pt x="6" y="17"/>
                    <a:pt x="6" y="19"/>
                  </a:cubicBezTo>
                  <a:cubicBezTo>
                    <a:pt x="6" y="20"/>
                    <a:pt x="7" y="22"/>
                    <a:pt x="6" y="21"/>
                  </a:cubicBezTo>
                  <a:cubicBezTo>
                    <a:pt x="4" y="20"/>
                    <a:pt x="3" y="18"/>
                    <a:pt x="3" y="16"/>
                  </a:cubicBezTo>
                  <a:cubicBezTo>
                    <a:pt x="2" y="15"/>
                    <a:pt x="0" y="12"/>
                    <a:pt x="1" y="10"/>
                  </a:cubicBezTo>
                  <a:cubicBezTo>
                    <a:pt x="1" y="9"/>
                    <a:pt x="4" y="11"/>
                    <a:pt x="5" y="11"/>
                  </a:cubicBezTo>
                  <a:cubicBezTo>
                    <a:pt x="5" y="12"/>
                    <a:pt x="6" y="13"/>
                    <a:pt x="6" y="13"/>
                  </a:cubicBezTo>
                  <a:cubicBezTo>
                    <a:pt x="7" y="11"/>
                    <a:pt x="7" y="9"/>
                    <a:pt x="7" y="7"/>
                  </a:cubicBezTo>
                  <a:cubicBezTo>
                    <a:pt x="7" y="6"/>
                    <a:pt x="5" y="4"/>
                    <a:pt x="6" y="2"/>
                  </a:cubicBezTo>
                  <a:cubicBezTo>
                    <a:pt x="6" y="1"/>
                    <a:pt x="9" y="0"/>
                    <a:pt x="1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34" name="Freeform 3499">
              <a:extLst>
                <a:ext uri="{FF2B5EF4-FFF2-40B4-BE49-F238E27FC236}">
                  <a16:creationId xmlns:a16="http://schemas.microsoft.com/office/drawing/2014/main" id="{444631F2-97B2-8D44-B4D6-3A20B0A82C8E}"/>
                </a:ext>
              </a:extLst>
            </p:cNvPr>
            <p:cNvSpPr>
              <a:spLocks noChangeAspect="1"/>
            </p:cNvSpPr>
            <p:nvPr/>
          </p:nvSpPr>
          <p:spPr bwMode="auto">
            <a:xfrm>
              <a:off x="3044033" y="5727895"/>
              <a:ext cx="8327" cy="22205"/>
            </a:xfrm>
            <a:custGeom>
              <a:avLst/>
              <a:gdLst>
                <a:gd name="T0" fmla="*/ 2 w 5"/>
                <a:gd name="T1" fmla="*/ 1 h 13"/>
                <a:gd name="T2" fmla="*/ 0 w 5"/>
                <a:gd name="T3" fmla="*/ 1 h 13"/>
                <a:gd name="T4" fmla="*/ 2 w 5"/>
                <a:gd name="T5" fmla="*/ 7 h 13"/>
                <a:gd name="T6" fmla="*/ 2 w 5"/>
                <a:gd name="T7" fmla="*/ 15 h 13"/>
                <a:gd name="T8" fmla="*/ 5 w 5"/>
                <a:gd name="T9" fmla="*/ 14 h 13"/>
                <a:gd name="T10" fmla="*/ 6 w 5"/>
                <a:gd name="T11" fmla="*/ 10 h 13"/>
                <a:gd name="T12" fmla="*/ 2 w 5"/>
                <a:gd name="T13" fmla="*/ 1 h 13"/>
                <a:gd name="T14" fmla="*/ 0 60000 65536"/>
                <a:gd name="T15" fmla="*/ 0 60000 65536"/>
                <a:gd name="T16" fmla="*/ 0 60000 65536"/>
                <a:gd name="T17" fmla="*/ 0 60000 65536"/>
                <a:gd name="T18" fmla="*/ 0 60000 65536"/>
                <a:gd name="T19" fmla="*/ 0 60000 65536"/>
                <a:gd name="T20" fmla="*/ 0 60000 65536"/>
                <a:gd name="T21" fmla="*/ 0 w 5"/>
                <a:gd name="T22" fmla="*/ 0 h 13"/>
                <a:gd name="T23" fmla="*/ 5 w 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3">
                  <a:moveTo>
                    <a:pt x="2" y="1"/>
                  </a:moveTo>
                  <a:cubicBezTo>
                    <a:pt x="2" y="0"/>
                    <a:pt x="0" y="0"/>
                    <a:pt x="0" y="1"/>
                  </a:cubicBezTo>
                  <a:cubicBezTo>
                    <a:pt x="0" y="3"/>
                    <a:pt x="2" y="4"/>
                    <a:pt x="2" y="6"/>
                  </a:cubicBezTo>
                  <a:cubicBezTo>
                    <a:pt x="2" y="8"/>
                    <a:pt x="1" y="10"/>
                    <a:pt x="2" y="12"/>
                  </a:cubicBezTo>
                  <a:cubicBezTo>
                    <a:pt x="2" y="13"/>
                    <a:pt x="3" y="12"/>
                    <a:pt x="4" y="11"/>
                  </a:cubicBezTo>
                  <a:cubicBezTo>
                    <a:pt x="4" y="10"/>
                    <a:pt x="5" y="9"/>
                    <a:pt x="5" y="8"/>
                  </a:cubicBezTo>
                  <a:cubicBezTo>
                    <a:pt x="4" y="5"/>
                    <a:pt x="4" y="3"/>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35" name="Freeform 3500">
              <a:extLst>
                <a:ext uri="{FF2B5EF4-FFF2-40B4-BE49-F238E27FC236}">
                  <a16:creationId xmlns:a16="http://schemas.microsoft.com/office/drawing/2014/main" id="{AE57AEB2-1311-D440-BC4C-7350445CA11F}"/>
                </a:ext>
              </a:extLst>
            </p:cNvPr>
            <p:cNvSpPr>
              <a:spLocks noChangeAspect="1"/>
            </p:cNvSpPr>
            <p:nvPr/>
          </p:nvSpPr>
          <p:spPr bwMode="auto">
            <a:xfrm>
              <a:off x="3055136" y="5734836"/>
              <a:ext cx="8327" cy="9715"/>
            </a:xfrm>
            <a:custGeom>
              <a:avLst/>
              <a:gdLst>
                <a:gd name="T0" fmla="*/ 0 w 5"/>
                <a:gd name="T1" fmla="*/ 4 h 6"/>
                <a:gd name="T2" fmla="*/ 5 w 5"/>
                <a:gd name="T3" fmla="*/ 7 h 6"/>
                <a:gd name="T4" fmla="*/ 5 w 5"/>
                <a:gd name="T5" fmla="*/ 4 h 6"/>
                <a:gd name="T6" fmla="*/ 4 w 5"/>
                <a:gd name="T7" fmla="*/ 0 h 6"/>
                <a:gd name="T8" fmla="*/ 0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3"/>
                  </a:moveTo>
                  <a:cubicBezTo>
                    <a:pt x="1" y="4"/>
                    <a:pt x="3" y="6"/>
                    <a:pt x="4" y="6"/>
                  </a:cubicBezTo>
                  <a:cubicBezTo>
                    <a:pt x="5" y="6"/>
                    <a:pt x="4" y="4"/>
                    <a:pt x="4" y="3"/>
                  </a:cubicBezTo>
                  <a:cubicBezTo>
                    <a:pt x="4" y="2"/>
                    <a:pt x="4" y="0"/>
                    <a:pt x="3" y="0"/>
                  </a:cubicBezTo>
                  <a:cubicBezTo>
                    <a:pt x="2" y="0"/>
                    <a:pt x="0" y="2"/>
                    <a:pt x="0"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36" name="Freeform 3501">
              <a:extLst>
                <a:ext uri="{FF2B5EF4-FFF2-40B4-BE49-F238E27FC236}">
                  <a16:creationId xmlns:a16="http://schemas.microsoft.com/office/drawing/2014/main" id="{7D093B5B-0820-D34E-9197-F85DC4130C0E}"/>
                </a:ext>
              </a:extLst>
            </p:cNvPr>
            <p:cNvSpPr>
              <a:spLocks noChangeAspect="1"/>
            </p:cNvSpPr>
            <p:nvPr/>
          </p:nvSpPr>
          <p:spPr bwMode="auto">
            <a:xfrm>
              <a:off x="3045420" y="5557198"/>
              <a:ext cx="20817" cy="47185"/>
            </a:xfrm>
            <a:custGeom>
              <a:avLst/>
              <a:gdLst>
                <a:gd name="T0" fmla="*/ 6 w 12"/>
                <a:gd name="T1" fmla="*/ 1 h 28"/>
                <a:gd name="T2" fmla="*/ 3 w 12"/>
                <a:gd name="T3" fmla="*/ 10 h 28"/>
                <a:gd name="T4" fmla="*/ 5 w 12"/>
                <a:gd name="T5" fmla="*/ 22 h 28"/>
                <a:gd name="T6" fmla="*/ 1 w 12"/>
                <a:gd name="T7" fmla="*/ 32 h 28"/>
                <a:gd name="T8" fmla="*/ 11 w 12"/>
                <a:gd name="T9" fmla="*/ 33 h 28"/>
                <a:gd name="T10" fmla="*/ 13 w 12"/>
                <a:gd name="T11" fmla="*/ 26 h 28"/>
                <a:gd name="T12" fmla="*/ 11 w 12"/>
                <a:gd name="T13" fmla="*/ 21 h 28"/>
                <a:gd name="T14" fmla="*/ 14 w 12"/>
                <a:gd name="T15" fmla="*/ 19 h 28"/>
                <a:gd name="T16" fmla="*/ 10 w 12"/>
                <a:gd name="T17" fmla="*/ 15 h 28"/>
                <a:gd name="T18" fmla="*/ 13 w 12"/>
                <a:gd name="T19" fmla="*/ 12 h 28"/>
                <a:gd name="T20" fmla="*/ 15 w 12"/>
                <a:gd name="T21" fmla="*/ 10 h 28"/>
                <a:gd name="T22" fmla="*/ 11 w 12"/>
                <a:gd name="T23" fmla="*/ 2 h 28"/>
                <a:gd name="T24" fmla="*/ 6 w 12"/>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8"/>
                <a:gd name="T41" fmla="*/ 12 w 1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8">
                  <a:moveTo>
                    <a:pt x="5" y="1"/>
                  </a:moveTo>
                  <a:cubicBezTo>
                    <a:pt x="3" y="3"/>
                    <a:pt x="3" y="6"/>
                    <a:pt x="2" y="8"/>
                  </a:cubicBezTo>
                  <a:cubicBezTo>
                    <a:pt x="2" y="11"/>
                    <a:pt x="4" y="14"/>
                    <a:pt x="4" y="18"/>
                  </a:cubicBezTo>
                  <a:cubicBezTo>
                    <a:pt x="4" y="21"/>
                    <a:pt x="0" y="23"/>
                    <a:pt x="1" y="26"/>
                  </a:cubicBezTo>
                  <a:cubicBezTo>
                    <a:pt x="2" y="28"/>
                    <a:pt x="6" y="28"/>
                    <a:pt x="9" y="27"/>
                  </a:cubicBezTo>
                  <a:cubicBezTo>
                    <a:pt x="10" y="26"/>
                    <a:pt x="10" y="23"/>
                    <a:pt x="10" y="21"/>
                  </a:cubicBezTo>
                  <a:cubicBezTo>
                    <a:pt x="11" y="20"/>
                    <a:pt x="9" y="18"/>
                    <a:pt x="9" y="17"/>
                  </a:cubicBezTo>
                  <a:cubicBezTo>
                    <a:pt x="10" y="16"/>
                    <a:pt x="11" y="16"/>
                    <a:pt x="11" y="16"/>
                  </a:cubicBezTo>
                  <a:cubicBezTo>
                    <a:pt x="11" y="14"/>
                    <a:pt x="9" y="14"/>
                    <a:pt x="8" y="12"/>
                  </a:cubicBezTo>
                  <a:cubicBezTo>
                    <a:pt x="8" y="11"/>
                    <a:pt x="9" y="10"/>
                    <a:pt x="10" y="10"/>
                  </a:cubicBezTo>
                  <a:cubicBezTo>
                    <a:pt x="10" y="9"/>
                    <a:pt x="12" y="9"/>
                    <a:pt x="12" y="8"/>
                  </a:cubicBezTo>
                  <a:cubicBezTo>
                    <a:pt x="12" y="6"/>
                    <a:pt x="11" y="4"/>
                    <a:pt x="9" y="2"/>
                  </a:cubicBezTo>
                  <a:cubicBezTo>
                    <a:pt x="8" y="1"/>
                    <a:pt x="6"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37" name="Freeform 3502">
              <a:extLst>
                <a:ext uri="{FF2B5EF4-FFF2-40B4-BE49-F238E27FC236}">
                  <a16:creationId xmlns:a16="http://schemas.microsoft.com/office/drawing/2014/main" id="{43688E8B-FC5A-094D-8335-AD3352414B39}"/>
                </a:ext>
              </a:extLst>
            </p:cNvPr>
            <p:cNvSpPr>
              <a:spLocks noChangeAspect="1"/>
            </p:cNvSpPr>
            <p:nvPr/>
          </p:nvSpPr>
          <p:spPr bwMode="auto">
            <a:xfrm>
              <a:off x="3075951" y="5630751"/>
              <a:ext cx="11102" cy="13878"/>
            </a:xfrm>
            <a:custGeom>
              <a:avLst/>
              <a:gdLst>
                <a:gd name="T0" fmla="*/ 2 w 7"/>
                <a:gd name="T1" fmla="*/ 9 h 8"/>
                <a:gd name="T2" fmla="*/ 6 w 7"/>
                <a:gd name="T3" fmla="*/ 6 h 8"/>
                <a:gd name="T4" fmla="*/ 7 w 7"/>
                <a:gd name="T5" fmla="*/ 1 h 8"/>
                <a:gd name="T6" fmla="*/ 2 w 7"/>
                <a:gd name="T7" fmla="*/ 0 h 8"/>
                <a:gd name="T8" fmla="*/ 0 w 7"/>
                <a:gd name="T9" fmla="*/ 4 h 8"/>
                <a:gd name="T10" fmla="*/ 1 w 7"/>
                <a:gd name="T11" fmla="*/ 7 h 8"/>
                <a:gd name="T12" fmla="*/ 2 w 7"/>
                <a:gd name="T13" fmla="*/ 9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2" y="7"/>
                  </a:moveTo>
                  <a:cubicBezTo>
                    <a:pt x="4" y="7"/>
                    <a:pt x="5" y="6"/>
                    <a:pt x="5" y="5"/>
                  </a:cubicBezTo>
                  <a:cubicBezTo>
                    <a:pt x="6" y="4"/>
                    <a:pt x="7" y="2"/>
                    <a:pt x="6" y="1"/>
                  </a:cubicBezTo>
                  <a:cubicBezTo>
                    <a:pt x="5" y="0"/>
                    <a:pt x="4" y="0"/>
                    <a:pt x="2" y="0"/>
                  </a:cubicBezTo>
                  <a:cubicBezTo>
                    <a:pt x="1" y="0"/>
                    <a:pt x="0" y="2"/>
                    <a:pt x="0" y="3"/>
                  </a:cubicBezTo>
                  <a:cubicBezTo>
                    <a:pt x="0" y="4"/>
                    <a:pt x="0" y="5"/>
                    <a:pt x="1" y="6"/>
                  </a:cubicBezTo>
                  <a:cubicBezTo>
                    <a:pt x="1" y="7"/>
                    <a:pt x="2" y="8"/>
                    <a:pt x="2"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38" name="Freeform 3503">
              <a:extLst>
                <a:ext uri="{FF2B5EF4-FFF2-40B4-BE49-F238E27FC236}">
                  <a16:creationId xmlns:a16="http://schemas.microsoft.com/office/drawing/2014/main" id="{19A36F4A-BCAD-2F41-9259-4AE7E0688FE9}"/>
                </a:ext>
              </a:extLst>
            </p:cNvPr>
            <p:cNvSpPr>
              <a:spLocks noChangeAspect="1"/>
            </p:cNvSpPr>
            <p:nvPr/>
          </p:nvSpPr>
          <p:spPr bwMode="auto">
            <a:xfrm>
              <a:off x="3074565" y="5654343"/>
              <a:ext cx="8327" cy="8327"/>
            </a:xfrm>
            <a:custGeom>
              <a:avLst/>
              <a:gdLst>
                <a:gd name="T0" fmla="*/ 0 w 5"/>
                <a:gd name="T1" fmla="*/ 1 h 5"/>
                <a:gd name="T2" fmla="*/ 1 w 5"/>
                <a:gd name="T3" fmla="*/ 5 h 5"/>
                <a:gd name="T4" fmla="*/ 5 w 5"/>
                <a:gd name="T5" fmla="*/ 4 h 5"/>
                <a:gd name="T6" fmla="*/ 2 w 5"/>
                <a:gd name="T7" fmla="*/ 1 h 5"/>
                <a:gd name="T8" fmla="*/ 0 w 5"/>
                <a:gd name="T9" fmla="*/ 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0" y="2"/>
                    <a:pt x="0" y="4"/>
                    <a:pt x="1" y="4"/>
                  </a:cubicBezTo>
                  <a:cubicBezTo>
                    <a:pt x="2" y="5"/>
                    <a:pt x="4" y="4"/>
                    <a:pt x="4" y="3"/>
                  </a:cubicBezTo>
                  <a:cubicBezTo>
                    <a:pt x="5" y="2"/>
                    <a:pt x="3" y="1"/>
                    <a:pt x="2" y="1"/>
                  </a:cubicBezTo>
                  <a:cubicBezTo>
                    <a:pt x="2" y="1"/>
                    <a:pt x="0" y="0"/>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39" name="Freeform 3504">
              <a:extLst>
                <a:ext uri="{FF2B5EF4-FFF2-40B4-BE49-F238E27FC236}">
                  <a16:creationId xmlns:a16="http://schemas.microsoft.com/office/drawing/2014/main" id="{CEB66866-956B-2141-8325-51BBCD8656A6}"/>
                </a:ext>
              </a:extLst>
            </p:cNvPr>
            <p:cNvSpPr>
              <a:spLocks noChangeAspect="1"/>
            </p:cNvSpPr>
            <p:nvPr/>
          </p:nvSpPr>
          <p:spPr bwMode="auto">
            <a:xfrm>
              <a:off x="3053747" y="5632139"/>
              <a:ext cx="9715" cy="8327"/>
            </a:xfrm>
            <a:custGeom>
              <a:avLst/>
              <a:gdLst>
                <a:gd name="T0" fmla="*/ 1 w 6"/>
                <a:gd name="T1" fmla="*/ 1 h 5"/>
                <a:gd name="T2" fmla="*/ 6 w 6"/>
                <a:gd name="T3" fmla="*/ 2 h 5"/>
                <a:gd name="T4" fmla="*/ 1 w 6"/>
                <a:gd name="T5" fmla="*/ 5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2" y="0"/>
                    <a:pt x="5" y="1"/>
                    <a:pt x="5" y="2"/>
                  </a:cubicBezTo>
                  <a:cubicBezTo>
                    <a:pt x="6" y="4"/>
                    <a:pt x="3" y="5"/>
                    <a:pt x="1" y="4"/>
                  </a:cubicBezTo>
                  <a:cubicBezTo>
                    <a:pt x="0" y="4"/>
                    <a:pt x="0"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40" name="Freeform 3505">
              <a:extLst>
                <a:ext uri="{FF2B5EF4-FFF2-40B4-BE49-F238E27FC236}">
                  <a16:creationId xmlns:a16="http://schemas.microsoft.com/office/drawing/2014/main" id="{4C194D1F-446F-FB4F-89D3-CBBDD2249E36}"/>
                </a:ext>
              </a:extLst>
            </p:cNvPr>
            <p:cNvSpPr>
              <a:spLocks noChangeAspect="1"/>
            </p:cNvSpPr>
            <p:nvPr/>
          </p:nvSpPr>
          <p:spPr bwMode="auto">
            <a:xfrm>
              <a:off x="2612426" y="4501083"/>
              <a:ext cx="16654" cy="31920"/>
            </a:xfrm>
            <a:custGeom>
              <a:avLst/>
              <a:gdLst>
                <a:gd name="T0" fmla="*/ 0 w 10"/>
                <a:gd name="T1" fmla="*/ 2 h 19"/>
                <a:gd name="T2" fmla="*/ 2 w 10"/>
                <a:gd name="T3" fmla="*/ 0 h 19"/>
                <a:gd name="T4" fmla="*/ 11 w 10"/>
                <a:gd name="T5" fmla="*/ 11 h 19"/>
                <a:gd name="T6" fmla="*/ 12 w 10"/>
                <a:gd name="T7" fmla="*/ 17 h 19"/>
                <a:gd name="T8" fmla="*/ 8 w 10"/>
                <a:gd name="T9" fmla="*/ 22 h 19"/>
                <a:gd name="T10" fmla="*/ 4 w 10"/>
                <a:gd name="T11" fmla="*/ 19 h 19"/>
                <a:gd name="T12" fmla="*/ 2 w 10"/>
                <a:gd name="T13" fmla="*/ 17 h 19"/>
                <a:gd name="T14" fmla="*/ 6 w 10"/>
                <a:gd name="T15" fmla="*/ 13 h 19"/>
                <a:gd name="T16" fmla="*/ 4 w 10"/>
                <a:gd name="T17" fmla="*/ 7 h 19"/>
                <a:gd name="T18" fmla="*/ 0 w 10"/>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9"/>
                <a:gd name="T32" fmla="*/ 10 w 1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9">
                  <a:moveTo>
                    <a:pt x="0" y="2"/>
                  </a:moveTo>
                  <a:cubicBezTo>
                    <a:pt x="0" y="1"/>
                    <a:pt x="1" y="0"/>
                    <a:pt x="2" y="0"/>
                  </a:cubicBezTo>
                  <a:cubicBezTo>
                    <a:pt x="5" y="3"/>
                    <a:pt x="7" y="6"/>
                    <a:pt x="9" y="9"/>
                  </a:cubicBezTo>
                  <a:cubicBezTo>
                    <a:pt x="10" y="11"/>
                    <a:pt x="10" y="12"/>
                    <a:pt x="10" y="14"/>
                  </a:cubicBezTo>
                  <a:cubicBezTo>
                    <a:pt x="10" y="15"/>
                    <a:pt x="9" y="17"/>
                    <a:pt x="7" y="18"/>
                  </a:cubicBezTo>
                  <a:cubicBezTo>
                    <a:pt x="6" y="19"/>
                    <a:pt x="4" y="18"/>
                    <a:pt x="3" y="16"/>
                  </a:cubicBezTo>
                  <a:cubicBezTo>
                    <a:pt x="2" y="16"/>
                    <a:pt x="2" y="15"/>
                    <a:pt x="2" y="14"/>
                  </a:cubicBezTo>
                  <a:cubicBezTo>
                    <a:pt x="3" y="13"/>
                    <a:pt x="5" y="12"/>
                    <a:pt x="5" y="11"/>
                  </a:cubicBezTo>
                  <a:cubicBezTo>
                    <a:pt x="5" y="9"/>
                    <a:pt x="4" y="8"/>
                    <a:pt x="3" y="6"/>
                  </a:cubicBezTo>
                  <a:cubicBezTo>
                    <a:pt x="2" y="5"/>
                    <a:pt x="0" y="4"/>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41" name="Freeform 3506">
              <a:extLst>
                <a:ext uri="{FF2B5EF4-FFF2-40B4-BE49-F238E27FC236}">
                  <a16:creationId xmlns:a16="http://schemas.microsoft.com/office/drawing/2014/main" id="{E217F40C-E79E-DD4F-85D5-5B0217D8CF85}"/>
                </a:ext>
              </a:extLst>
            </p:cNvPr>
            <p:cNvSpPr>
              <a:spLocks noChangeAspect="1"/>
            </p:cNvSpPr>
            <p:nvPr/>
          </p:nvSpPr>
          <p:spPr bwMode="auto">
            <a:xfrm>
              <a:off x="3453432" y="4520514"/>
              <a:ext cx="12491" cy="19429"/>
            </a:xfrm>
            <a:custGeom>
              <a:avLst/>
              <a:gdLst>
                <a:gd name="T0" fmla="*/ 0 w 7"/>
                <a:gd name="T1" fmla="*/ 14 h 12"/>
                <a:gd name="T2" fmla="*/ 1 w 7"/>
                <a:gd name="T3" fmla="*/ 14 h 12"/>
                <a:gd name="T4" fmla="*/ 6 w 7"/>
                <a:gd name="T5" fmla="*/ 8 h 12"/>
                <a:gd name="T6" fmla="*/ 9 w 7"/>
                <a:gd name="T7" fmla="*/ 1 h 12"/>
                <a:gd name="T8" fmla="*/ 5 w 7"/>
                <a:gd name="T9" fmla="*/ 4 h 12"/>
                <a:gd name="T10" fmla="*/ 4 w 7"/>
                <a:gd name="T11" fmla="*/ 9 h 12"/>
                <a:gd name="T12" fmla="*/ 0 w 7"/>
                <a:gd name="T13" fmla="*/ 14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2"/>
                  </a:moveTo>
                  <a:cubicBezTo>
                    <a:pt x="0" y="12"/>
                    <a:pt x="1" y="12"/>
                    <a:pt x="1" y="12"/>
                  </a:cubicBezTo>
                  <a:cubicBezTo>
                    <a:pt x="3" y="11"/>
                    <a:pt x="4" y="9"/>
                    <a:pt x="5" y="7"/>
                  </a:cubicBezTo>
                  <a:cubicBezTo>
                    <a:pt x="6" y="5"/>
                    <a:pt x="7" y="3"/>
                    <a:pt x="7" y="1"/>
                  </a:cubicBezTo>
                  <a:cubicBezTo>
                    <a:pt x="7" y="0"/>
                    <a:pt x="5" y="2"/>
                    <a:pt x="4" y="3"/>
                  </a:cubicBezTo>
                  <a:cubicBezTo>
                    <a:pt x="3" y="5"/>
                    <a:pt x="3" y="6"/>
                    <a:pt x="3" y="8"/>
                  </a:cubicBezTo>
                  <a:cubicBezTo>
                    <a:pt x="2" y="9"/>
                    <a:pt x="0" y="10"/>
                    <a:pt x="0" y="1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42" name="Freeform 3507">
              <a:extLst>
                <a:ext uri="{FF2B5EF4-FFF2-40B4-BE49-F238E27FC236}">
                  <a16:creationId xmlns:a16="http://schemas.microsoft.com/office/drawing/2014/main" id="{E6763B4F-C798-F84C-8C7C-5FC8295429DE}"/>
                </a:ext>
              </a:extLst>
            </p:cNvPr>
            <p:cNvSpPr>
              <a:spLocks noChangeAspect="1"/>
            </p:cNvSpPr>
            <p:nvPr/>
          </p:nvSpPr>
          <p:spPr bwMode="auto">
            <a:xfrm>
              <a:off x="3483964" y="4498308"/>
              <a:ext cx="13878" cy="8327"/>
            </a:xfrm>
            <a:custGeom>
              <a:avLst/>
              <a:gdLst>
                <a:gd name="T0" fmla="*/ 1 w 8"/>
                <a:gd name="T1" fmla="*/ 1 h 5"/>
                <a:gd name="T2" fmla="*/ 1 w 8"/>
                <a:gd name="T3" fmla="*/ 5 h 5"/>
                <a:gd name="T4" fmla="*/ 7 w 8"/>
                <a:gd name="T5" fmla="*/ 5 h 5"/>
                <a:gd name="T6" fmla="*/ 10 w 8"/>
                <a:gd name="T7" fmla="*/ 1 h 5"/>
                <a:gd name="T8" fmla="*/ 6 w 8"/>
                <a:gd name="T9" fmla="*/ 1 h 5"/>
                <a:gd name="T10" fmla="*/ 1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1"/>
                  </a:moveTo>
                  <a:cubicBezTo>
                    <a:pt x="0" y="2"/>
                    <a:pt x="0" y="4"/>
                    <a:pt x="1" y="4"/>
                  </a:cubicBezTo>
                  <a:cubicBezTo>
                    <a:pt x="2" y="5"/>
                    <a:pt x="4" y="5"/>
                    <a:pt x="6" y="4"/>
                  </a:cubicBezTo>
                  <a:cubicBezTo>
                    <a:pt x="7" y="4"/>
                    <a:pt x="8" y="2"/>
                    <a:pt x="8" y="1"/>
                  </a:cubicBezTo>
                  <a:cubicBezTo>
                    <a:pt x="7" y="0"/>
                    <a:pt x="6" y="1"/>
                    <a:pt x="5" y="1"/>
                  </a:cubicBezTo>
                  <a:cubicBezTo>
                    <a:pt x="4" y="1"/>
                    <a:pt x="2"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43" name="Freeform 3508">
              <a:extLst>
                <a:ext uri="{FF2B5EF4-FFF2-40B4-BE49-F238E27FC236}">
                  <a16:creationId xmlns:a16="http://schemas.microsoft.com/office/drawing/2014/main" id="{F23EC123-5ED5-B648-A58B-4AB8311AF121}"/>
                </a:ext>
              </a:extLst>
            </p:cNvPr>
            <p:cNvSpPr>
              <a:spLocks noChangeAspect="1"/>
            </p:cNvSpPr>
            <p:nvPr/>
          </p:nvSpPr>
          <p:spPr bwMode="auto">
            <a:xfrm>
              <a:off x="3477025" y="4499694"/>
              <a:ext cx="6939" cy="8327"/>
            </a:xfrm>
            <a:custGeom>
              <a:avLst/>
              <a:gdLst>
                <a:gd name="T0" fmla="*/ 0 w 4"/>
                <a:gd name="T1" fmla="*/ 2 h 5"/>
                <a:gd name="T2" fmla="*/ 3 w 4"/>
                <a:gd name="T3" fmla="*/ 5 h 5"/>
                <a:gd name="T4" fmla="*/ 4 w 4"/>
                <a:gd name="T5" fmla="*/ 0 h 5"/>
                <a:gd name="T6" fmla="*/ 0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cubicBezTo>
                    <a:pt x="0" y="3"/>
                    <a:pt x="1" y="5"/>
                    <a:pt x="2" y="4"/>
                  </a:cubicBezTo>
                  <a:cubicBezTo>
                    <a:pt x="3" y="4"/>
                    <a:pt x="4" y="1"/>
                    <a:pt x="3" y="0"/>
                  </a:cubicBezTo>
                  <a:cubicBezTo>
                    <a:pt x="2" y="0"/>
                    <a:pt x="0" y="1"/>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44" name="Freeform 3509">
              <a:extLst>
                <a:ext uri="{FF2B5EF4-FFF2-40B4-BE49-F238E27FC236}">
                  <a16:creationId xmlns:a16="http://schemas.microsoft.com/office/drawing/2014/main" id="{021E9A42-5E72-1D44-8A49-D08041B47444}"/>
                </a:ext>
              </a:extLst>
            </p:cNvPr>
            <p:cNvSpPr>
              <a:spLocks noChangeAspect="1"/>
            </p:cNvSpPr>
            <p:nvPr/>
          </p:nvSpPr>
          <p:spPr bwMode="auto">
            <a:xfrm>
              <a:off x="3186975" y="4241565"/>
              <a:ext cx="16654" cy="8327"/>
            </a:xfrm>
            <a:custGeom>
              <a:avLst/>
              <a:gdLst>
                <a:gd name="T0" fmla="*/ 4 w 10"/>
                <a:gd name="T1" fmla="*/ 1 h 5"/>
                <a:gd name="T2" fmla="*/ 1 w 10"/>
                <a:gd name="T3" fmla="*/ 5 h 5"/>
                <a:gd name="T4" fmla="*/ 10 w 10"/>
                <a:gd name="T5" fmla="*/ 5 h 5"/>
                <a:gd name="T6" fmla="*/ 11 w 10"/>
                <a:gd name="T7" fmla="*/ 1 h 5"/>
                <a:gd name="T8" fmla="*/ 6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3"/>
                    <a:pt x="1" y="4"/>
                  </a:cubicBezTo>
                  <a:cubicBezTo>
                    <a:pt x="3" y="5"/>
                    <a:pt x="6" y="5"/>
                    <a:pt x="8" y="4"/>
                  </a:cubicBezTo>
                  <a:cubicBezTo>
                    <a:pt x="9" y="4"/>
                    <a:pt x="10" y="2"/>
                    <a:pt x="9" y="1"/>
                  </a:cubicBezTo>
                  <a:cubicBezTo>
                    <a:pt x="8" y="0"/>
                    <a:pt x="7" y="1"/>
                    <a:pt x="5" y="1"/>
                  </a:cubicBezTo>
                  <a:cubicBezTo>
                    <a:pt x="4" y="1"/>
                    <a:pt x="3"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45" name="Freeform 3510">
              <a:extLst>
                <a:ext uri="{FF2B5EF4-FFF2-40B4-BE49-F238E27FC236}">
                  <a16:creationId xmlns:a16="http://schemas.microsoft.com/office/drawing/2014/main" id="{848AD576-EC9D-3941-A982-2A97BE799730}"/>
                </a:ext>
              </a:extLst>
            </p:cNvPr>
            <p:cNvSpPr>
              <a:spLocks noChangeAspect="1"/>
            </p:cNvSpPr>
            <p:nvPr/>
          </p:nvSpPr>
          <p:spPr bwMode="auto">
            <a:xfrm>
              <a:off x="3242487" y="4249891"/>
              <a:ext cx="18042" cy="18042"/>
            </a:xfrm>
            <a:custGeom>
              <a:avLst/>
              <a:gdLst>
                <a:gd name="T0" fmla="*/ 6 w 11"/>
                <a:gd name="T1" fmla="*/ 1 h 11"/>
                <a:gd name="T2" fmla="*/ 5 w 11"/>
                <a:gd name="T3" fmla="*/ 5 h 11"/>
                <a:gd name="T4" fmla="*/ 6 w 11"/>
                <a:gd name="T5" fmla="*/ 8 h 11"/>
                <a:gd name="T6" fmla="*/ 0 w 11"/>
                <a:gd name="T7" fmla="*/ 11 h 11"/>
                <a:gd name="T8" fmla="*/ 1 w 11"/>
                <a:gd name="T9" fmla="*/ 12 h 11"/>
                <a:gd name="T10" fmla="*/ 11 w 11"/>
                <a:gd name="T11" fmla="*/ 11 h 11"/>
                <a:gd name="T12" fmla="*/ 13 w 11"/>
                <a:gd name="T13" fmla="*/ 9 h 11"/>
                <a:gd name="T14" fmla="*/ 13 w 11"/>
                <a:gd name="T15" fmla="*/ 2 h 11"/>
                <a:gd name="T16" fmla="*/ 13 w 11"/>
                <a:gd name="T17" fmla="*/ 0 h 11"/>
                <a:gd name="T18" fmla="*/ 6 w 1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
                  </a:moveTo>
                  <a:cubicBezTo>
                    <a:pt x="4" y="1"/>
                    <a:pt x="4" y="3"/>
                    <a:pt x="4" y="4"/>
                  </a:cubicBezTo>
                  <a:cubicBezTo>
                    <a:pt x="5" y="5"/>
                    <a:pt x="6" y="7"/>
                    <a:pt x="5" y="7"/>
                  </a:cubicBezTo>
                  <a:cubicBezTo>
                    <a:pt x="4" y="9"/>
                    <a:pt x="2" y="8"/>
                    <a:pt x="0" y="9"/>
                  </a:cubicBezTo>
                  <a:cubicBezTo>
                    <a:pt x="0" y="9"/>
                    <a:pt x="0" y="10"/>
                    <a:pt x="1" y="10"/>
                  </a:cubicBezTo>
                  <a:cubicBezTo>
                    <a:pt x="3" y="11"/>
                    <a:pt x="6" y="10"/>
                    <a:pt x="9" y="9"/>
                  </a:cubicBezTo>
                  <a:cubicBezTo>
                    <a:pt x="9" y="9"/>
                    <a:pt x="11" y="9"/>
                    <a:pt x="11" y="8"/>
                  </a:cubicBezTo>
                  <a:cubicBezTo>
                    <a:pt x="11" y="6"/>
                    <a:pt x="11" y="4"/>
                    <a:pt x="11" y="2"/>
                  </a:cubicBezTo>
                  <a:cubicBezTo>
                    <a:pt x="11" y="2"/>
                    <a:pt x="11" y="1"/>
                    <a:pt x="11" y="0"/>
                  </a:cubicBezTo>
                  <a:cubicBezTo>
                    <a:pt x="9" y="0"/>
                    <a:pt x="6"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46" name="Freeform 3511">
              <a:extLst>
                <a:ext uri="{FF2B5EF4-FFF2-40B4-BE49-F238E27FC236}">
                  <a16:creationId xmlns:a16="http://schemas.microsoft.com/office/drawing/2014/main" id="{A255DAB6-43C4-8E44-8A4E-309DDE02CAF6}"/>
                </a:ext>
              </a:extLst>
            </p:cNvPr>
            <p:cNvSpPr>
              <a:spLocks noChangeAspect="1"/>
            </p:cNvSpPr>
            <p:nvPr/>
          </p:nvSpPr>
          <p:spPr bwMode="auto">
            <a:xfrm>
              <a:off x="3137015" y="4055600"/>
              <a:ext cx="40247" cy="15266"/>
            </a:xfrm>
            <a:custGeom>
              <a:avLst/>
              <a:gdLst>
                <a:gd name="T0" fmla="*/ 1 w 24"/>
                <a:gd name="T1" fmla="*/ 1 h 9"/>
                <a:gd name="T2" fmla="*/ 0 w 24"/>
                <a:gd name="T3" fmla="*/ 5 h 9"/>
                <a:gd name="T4" fmla="*/ 2 w 24"/>
                <a:gd name="T5" fmla="*/ 10 h 9"/>
                <a:gd name="T6" fmla="*/ 12 w 24"/>
                <a:gd name="T7" fmla="*/ 10 h 9"/>
                <a:gd name="T8" fmla="*/ 22 w 24"/>
                <a:gd name="T9" fmla="*/ 10 h 9"/>
                <a:gd name="T10" fmla="*/ 28 w 24"/>
                <a:gd name="T11" fmla="*/ 4 h 9"/>
                <a:gd name="T12" fmla="*/ 19 w 24"/>
                <a:gd name="T13" fmla="*/ 2 h 9"/>
                <a:gd name="T14" fmla="*/ 8 w 24"/>
                <a:gd name="T15" fmla="*/ 1 h 9"/>
                <a:gd name="T16" fmla="*/ 1 w 24"/>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9"/>
                <a:gd name="T29" fmla="*/ 24 w 2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9">
                  <a:moveTo>
                    <a:pt x="1" y="1"/>
                  </a:moveTo>
                  <a:cubicBezTo>
                    <a:pt x="0" y="1"/>
                    <a:pt x="0" y="3"/>
                    <a:pt x="0" y="4"/>
                  </a:cubicBezTo>
                  <a:cubicBezTo>
                    <a:pt x="0" y="6"/>
                    <a:pt x="1" y="8"/>
                    <a:pt x="2" y="8"/>
                  </a:cubicBezTo>
                  <a:cubicBezTo>
                    <a:pt x="5" y="9"/>
                    <a:pt x="7" y="8"/>
                    <a:pt x="10" y="8"/>
                  </a:cubicBezTo>
                  <a:cubicBezTo>
                    <a:pt x="13" y="8"/>
                    <a:pt x="16" y="9"/>
                    <a:pt x="18" y="8"/>
                  </a:cubicBezTo>
                  <a:cubicBezTo>
                    <a:pt x="20" y="7"/>
                    <a:pt x="24" y="5"/>
                    <a:pt x="23" y="3"/>
                  </a:cubicBezTo>
                  <a:cubicBezTo>
                    <a:pt x="22" y="1"/>
                    <a:pt x="18" y="2"/>
                    <a:pt x="16" y="2"/>
                  </a:cubicBezTo>
                  <a:cubicBezTo>
                    <a:pt x="13" y="1"/>
                    <a:pt x="10" y="1"/>
                    <a:pt x="7" y="1"/>
                  </a:cubicBezTo>
                  <a:cubicBezTo>
                    <a:pt x="5" y="0"/>
                    <a:pt x="3"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47" name="Freeform 3512">
              <a:extLst>
                <a:ext uri="{FF2B5EF4-FFF2-40B4-BE49-F238E27FC236}">
                  <a16:creationId xmlns:a16="http://schemas.microsoft.com/office/drawing/2014/main" id="{6C06662F-E68D-1B44-B59D-4E6472EE4829}"/>
                </a:ext>
              </a:extLst>
            </p:cNvPr>
            <p:cNvSpPr>
              <a:spLocks noChangeAspect="1"/>
            </p:cNvSpPr>
            <p:nvPr/>
          </p:nvSpPr>
          <p:spPr bwMode="auto">
            <a:xfrm>
              <a:off x="3002399" y="3991759"/>
              <a:ext cx="18042" cy="12491"/>
            </a:xfrm>
            <a:custGeom>
              <a:avLst/>
              <a:gdLst>
                <a:gd name="T0" fmla="*/ 8 w 11"/>
                <a:gd name="T1" fmla="*/ 4 h 7"/>
                <a:gd name="T2" fmla="*/ 12 w 11"/>
                <a:gd name="T3" fmla="*/ 0 h 7"/>
                <a:gd name="T4" fmla="*/ 12 w 11"/>
                <a:gd name="T5" fmla="*/ 4 h 7"/>
                <a:gd name="T6" fmla="*/ 9 w 11"/>
                <a:gd name="T7" fmla="*/ 8 h 7"/>
                <a:gd name="T8" fmla="*/ 2 w 11"/>
                <a:gd name="T9" fmla="*/ 8 h 7"/>
                <a:gd name="T10" fmla="*/ 0 w 11"/>
                <a:gd name="T11" fmla="*/ 6 h 7"/>
                <a:gd name="T12" fmla="*/ 4 w 11"/>
                <a:gd name="T13" fmla="*/ 3 h 7"/>
                <a:gd name="T14" fmla="*/ 8 w 11"/>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3"/>
                  </a:moveTo>
                  <a:cubicBezTo>
                    <a:pt x="8" y="2"/>
                    <a:pt x="9" y="0"/>
                    <a:pt x="10" y="0"/>
                  </a:cubicBezTo>
                  <a:cubicBezTo>
                    <a:pt x="11" y="0"/>
                    <a:pt x="10" y="2"/>
                    <a:pt x="10" y="3"/>
                  </a:cubicBezTo>
                  <a:cubicBezTo>
                    <a:pt x="9" y="4"/>
                    <a:pt x="9" y="6"/>
                    <a:pt x="8" y="6"/>
                  </a:cubicBezTo>
                  <a:cubicBezTo>
                    <a:pt x="6" y="7"/>
                    <a:pt x="4" y="7"/>
                    <a:pt x="2" y="6"/>
                  </a:cubicBezTo>
                  <a:cubicBezTo>
                    <a:pt x="1" y="6"/>
                    <a:pt x="0" y="5"/>
                    <a:pt x="0" y="5"/>
                  </a:cubicBezTo>
                  <a:cubicBezTo>
                    <a:pt x="1" y="3"/>
                    <a:pt x="2" y="2"/>
                    <a:pt x="3" y="2"/>
                  </a:cubicBezTo>
                  <a:cubicBezTo>
                    <a:pt x="5" y="2"/>
                    <a:pt x="6" y="3"/>
                    <a:pt x="7"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48" name="Freeform 3513">
              <a:extLst>
                <a:ext uri="{FF2B5EF4-FFF2-40B4-BE49-F238E27FC236}">
                  <a16:creationId xmlns:a16="http://schemas.microsoft.com/office/drawing/2014/main" id="{39D9EF64-0ADF-E842-BC43-B2924C3CC602}"/>
                </a:ext>
              </a:extLst>
            </p:cNvPr>
            <p:cNvSpPr>
              <a:spLocks noChangeAspect="1"/>
            </p:cNvSpPr>
            <p:nvPr/>
          </p:nvSpPr>
          <p:spPr bwMode="auto">
            <a:xfrm>
              <a:off x="2982969" y="4025068"/>
              <a:ext cx="63839" cy="43022"/>
            </a:xfrm>
            <a:custGeom>
              <a:avLst/>
              <a:gdLst>
                <a:gd name="T0" fmla="*/ 44 w 39"/>
                <a:gd name="T1" fmla="*/ 31 h 26"/>
                <a:gd name="T2" fmla="*/ 45 w 39"/>
                <a:gd name="T3" fmla="*/ 29 h 26"/>
                <a:gd name="T4" fmla="*/ 39 w 39"/>
                <a:gd name="T5" fmla="*/ 23 h 26"/>
                <a:gd name="T6" fmla="*/ 44 w 39"/>
                <a:gd name="T7" fmla="*/ 18 h 26"/>
                <a:gd name="T8" fmla="*/ 42 w 39"/>
                <a:gd name="T9" fmla="*/ 14 h 26"/>
                <a:gd name="T10" fmla="*/ 45 w 39"/>
                <a:gd name="T11" fmla="*/ 11 h 26"/>
                <a:gd name="T12" fmla="*/ 44 w 39"/>
                <a:gd name="T13" fmla="*/ 2 h 26"/>
                <a:gd name="T14" fmla="*/ 37 w 39"/>
                <a:gd name="T15" fmla="*/ 4 h 26"/>
                <a:gd name="T16" fmla="*/ 32 w 39"/>
                <a:gd name="T17" fmla="*/ 1 h 26"/>
                <a:gd name="T18" fmla="*/ 21 w 39"/>
                <a:gd name="T19" fmla="*/ 1 h 26"/>
                <a:gd name="T20" fmla="*/ 18 w 39"/>
                <a:gd name="T21" fmla="*/ 6 h 26"/>
                <a:gd name="T22" fmla="*/ 19 w 39"/>
                <a:gd name="T23" fmla="*/ 8 h 26"/>
                <a:gd name="T24" fmla="*/ 26 w 39"/>
                <a:gd name="T25" fmla="*/ 8 h 26"/>
                <a:gd name="T26" fmla="*/ 27 w 39"/>
                <a:gd name="T27" fmla="*/ 17 h 26"/>
                <a:gd name="T28" fmla="*/ 34 w 39"/>
                <a:gd name="T29" fmla="*/ 23 h 26"/>
                <a:gd name="T30" fmla="*/ 28 w 39"/>
                <a:gd name="T31" fmla="*/ 23 h 26"/>
                <a:gd name="T32" fmla="*/ 11 w 39"/>
                <a:gd name="T33" fmla="*/ 21 h 26"/>
                <a:gd name="T34" fmla="*/ 5 w 39"/>
                <a:gd name="T35" fmla="*/ 20 h 26"/>
                <a:gd name="T36" fmla="*/ 0 w 39"/>
                <a:gd name="T37" fmla="*/ 24 h 26"/>
                <a:gd name="T38" fmla="*/ 5 w 39"/>
                <a:gd name="T39" fmla="*/ 27 h 26"/>
                <a:gd name="T40" fmla="*/ 12 w 39"/>
                <a:gd name="T41" fmla="*/ 30 h 26"/>
                <a:gd name="T42" fmla="*/ 22 w 39"/>
                <a:gd name="T43" fmla="*/ 27 h 26"/>
                <a:gd name="T44" fmla="*/ 29 w 39"/>
                <a:gd name="T45" fmla="*/ 29 h 26"/>
                <a:gd name="T46" fmla="*/ 37 w 39"/>
                <a:gd name="T47" fmla="*/ 27 h 26"/>
                <a:gd name="T48" fmla="*/ 44 w 39"/>
                <a:gd name="T49" fmla="*/ 31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6"/>
                <a:gd name="T77" fmla="*/ 39 w 3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6">
                  <a:moveTo>
                    <a:pt x="37" y="26"/>
                  </a:moveTo>
                  <a:cubicBezTo>
                    <a:pt x="37" y="26"/>
                    <a:pt x="38" y="25"/>
                    <a:pt x="38" y="24"/>
                  </a:cubicBezTo>
                  <a:cubicBezTo>
                    <a:pt x="37" y="22"/>
                    <a:pt x="34" y="21"/>
                    <a:pt x="33" y="19"/>
                  </a:cubicBezTo>
                  <a:cubicBezTo>
                    <a:pt x="33" y="18"/>
                    <a:pt x="36" y="17"/>
                    <a:pt x="37" y="15"/>
                  </a:cubicBezTo>
                  <a:cubicBezTo>
                    <a:pt x="37" y="14"/>
                    <a:pt x="36" y="13"/>
                    <a:pt x="36" y="12"/>
                  </a:cubicBezTo>
                  <a:cubicBezTo>
                    <a:pt x="37" y="11"/>
                    <a:pt x="38" y="11"/>
                    <a:pt x="38" y="9"/>
                  </a:cubicBezTo>
                  <a:cubicBezTo>
                    <a:pt x="39" y="7"/>
                    <a:pt x="38" y="5"/>
                    <a:pt x="37" y="2"/>
                  </a:cubicBezTo>
                  <a:cubicBezTo>
                    <a:pt x="35" y="3"/>
                    <a:pt x="33" y="4"/>
                    <a:pt x="31" y="3"/>
                  </a:cubicBezTo>
                  <a:cubicBezTo>
                    <a:pt x="30" y="3"/>
                    <a:pt x="29" y="1"/>
                    <a:pt x="27" y="1"/>
                  </a:cubicBezTo>
                  <a:cubicBezTo>
                    <a:pt x="24" y="0"/>
                    <a:pt x="21" y="0"/>
                    <a:pt x="18" y="1"/>
                  </a:cubicBezTo>
                  <a:cubicBezTo>
                    <a:pt x="17" y="2"/>
                    <a:pt x="15" y="4"/>
                    <a:pt x="15" y="5"/>
                  </a:cubicBezTo>
                  <a:cubicBezTo>
                    <a:pt x="14" y="6"/>
                    <a:pt x="16" y="7"/>
                    <a:pt x="16" y="7"/>
                  </a:cubicBezTo>
                  <a:cubicBezTo>
                    <a:pt x="18" y="7"/>
                    <a:pt x="20" y="6"/>
                    <a:pt x="22" y="7"/>
                  </a:cubicBezTo>
                  <a:cubicBezTo>
                    <a:pt x="23" y="9"/>
                    <a:pt x="22" y="12"/>
                    <a:pt x="23" y="14"/>
                  </a:cubicBezTo>
                  <a:cubicBezTo>
                    <a:pt x="25" y="16"/>
                    <a:pt x="29" y="16"/>
                    <a:pt x="29" y="19"/>
                  </a:cubicBezTo>
                  <a:cubicBezTo>
                    <a:pt x="29" y="20"/>
                    <a:pt x="25" y="19"/>
                    <a:pt x="24" y="19"/>
                  </a:cubicBezTo>
                  <a:cubicBezTo>
                    <a:pt x="19" y="19"/>
                    <a:pt x="14" y="19"/>
                    <a:pt x="9" y="18"/>
                  </a:cubicBezTo>
                  <a:cubicBezTo>
                    <a:pt x="7" y="18"/>
                    <a:pt x="6" y="16"/>
                    <a:pt x="4" y="17"/>
                  </a:cubicBezTo>
                  <a:cubicBezTo>
                    <a:pt x="2" y="17"/>
                    <a:pt x="0" y="19"/>
                    <a:pt x="0" y="20"/>
                  </a:cubicBezTo>
                  <a:cubicBezTo>
                    <a:pt x="0" y="22"/>
                    <a:pt x="3" y="23"/>
                    <a:pt x="4" y="23"/>
                  </a:cubicBezTo>
                  <a:cubicBezTo>
                    <a:pt x="6" y="24"/>
                    <a:pt x="8" y="25"/>
                    <a:pt x="10" y="25"/>
                  </a:cubicBezTo>
                  <a:cubicBezTo>
                    <a:pt x="13" y="25"/>
                    <a:pt x="16" y="24"/>
                    <a:pt x="19" y="23"/>
                  </a:cubicBezTo>
                  <a:cubicBezTo>
                    <a:pt x="21" y="23"/>
                    <a:pt x="23" y="24"/>
                    <a:pt x="25" y="24"/>
                  </a:cubicBezTo>
                  <a:cubicBezTo>
                    <a:pt x="27" y="24"/>
                    <a:pt x="29" y="22"/>
                    <a:pt x="31" y="23"/>
                  </a:cubicBezTo>
                  <a:cubicBezTo>
                    <a:pt x="33" y="24"/>
                    <a:pt x="34" y="25"/>
                    <a:pt x="37" y="2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49" name="Freeform 3514">
              <a:extLst>
                <a:ext uri="{FF2B5EF4-FFF2-40B4-BE49-F238E27FC236}">
                  <a16:creationId xmlns:a16="http://schemas.microsoft.com/office/drawing/2014/main" id="{05E348FB-2D3E-E240-9BEB-52352605852C}"/>
                </a:ext>
              </a:extLst>
            </p:cNvPr>
            <p:cNvSpPr>
              <a:spLocks noChangeAspect="1"/>
            </p:cNvSpPr>
            <p:nvPr/>
          </p:nvSpPr>
          <p:spPr bwMode="auto">
            <a:xfrm>
              <a:off x="2899702" y="4058375"/>
              <a:ext cx="47185" cy="20817"/>
            </a:xfrm>
            <a:custGeom>
              <a:avLst/>
              <a:gdLst>
                <a:gd name="T0" fmla="*/ 22 w 29"/>
                <a:gd name="T1" fmla="*/ 1 h 12"/>
                <a:gd name="T2" fmla="*/ 33 w 29"/>
                <a:gd name="T3" fmla="*/ 9 h 12"/>
                <a:gd name="T4" fmla="*/ 33 w 29"/>
                <a:gd name="T5" fmla="*/ 13 h 12"/>
                <a:gd name="T6" fmla="*/ 23 w 29"/>
                <a:gd name="T7" fmla="*/ 11 h 12"/>
                <a:gd name="T8" fmla="*/ 19 w 29"/>
                <a:gd name="T9" fmla="*/ 15 h 12"/>
                <a:gd name="T10" fmla="*/ 7 w 29"/>
                <a:gd name="T11" fmla="*/ 9 h 12"/>
                <a:gd name="T12" fmla="*/ 0 w 29"/>
                <a:gd name="T13" fmla="*/ 5 h 12"/>
                <a:gd name="T14" fmla="*/ 5 w 29"/>
                <a:gd name="T15" fmla="*/ 0 h 12"/>
                <a:gd name="T16" fmla="*/ 18 w 29"/>
                <a:gd name="T17" fmla="*/ 1 h 12"/>
                <a:gd name="T18" fmla="*/ 22 w 29"/>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2"/>
                <a:gd name="T32" fmla="*/ 29 w 2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2">
                  <a:moveTo>
                    <a:pt x="19" y="1"/>
                  </a:moveTo>
                  <a:cubicBezTo>
                    <a:pt x="22" y="2"/>
                    <a:pt x="25" y="4"/>
                    <a:pt x="28" y="7"/>
                  </a:cubicBezTo>
                  <a:cubicBezTo>
                    <a:pt x="29" y="7"/>
                    <a:pt x="29" y="10"/>
                    <a:pt x="28" y="10"/>
                  </a:cubicBezTo>
                  <a:cubicBezTo>
                    <a:pt x="25" y="11"/>
                    <a:pt x="22" y="8"/>
                    <a:pt x="20" y="9"/>
                  </a:cubicBezTo>
                  <a:cubicBezTo>
                    <a:pt x="18" y="9"/>
                    <a:pt x="18" y="12"/>
                    <a:pt x="16" y="12"/>
                  </a:cubicBezTo>
                  <a:cubicBezTo>
                    <a:pt x="12" y="11"/>
                    <a:pt x="9" y="8"/>
                    <a:pt x="6" y="7"/>
                  </a:cubicBezTo>
                  <a:cubicBezTo>
                    <a:pt x="4" y="6"/>
                    <a:pt x="1" y="6"/>
                    <a:pt x="0" y="4"/>
                  </a:cubicBezTo>
                  <a:cubicBezTo>
                    <a:pt x="0" y="2"/>
                    <a:pt x="3" y="1"/>
                    <a:pt x="4" y="0"/>
                  </a:cubicBezTo>
                  <a:cubicBezTo>
                    <a:pt x="8" y="0"/>
                    <a:pt x="12" y="1"/>
                    <a:pt x="15" y="1"/>
                  </a:cubicBezTo>
                  <a:cubicBezTo>
                    <a:pt x="17" y="1"/>
                    <a:pt x="18" y="0"/>
                    <a:pt x="19"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50" name="Freeform 3515">
              <a:extLst>
                <a:ext uri="{FF2B5EF4-FFF2-40B4-BE49-F238E27FC236}">
                  <a16:creationId xmlns:a16="http://schemas.microsoft.com/office/drawing/2014/main" id="{9E304200-E730-6340-A741-96C49EFA504A}"/>
                </a:ext>
              </a:extLst>
            </p:cNvPr>
            <p:cNvSpPr>
              <a:spLocks noChangeAspect="1"/>
            </p:cNvSpPr>
            <p:nvPr/>
          </p:nvSpPr>
          <p:spPr bwMode="auto">
            <a:xfrm>
              <a:off x="2772024" y="3943188"/>
              <a:ext cx="223436" cy="87432"/>
            </a:xfrm>
            <a:custGeom>
              <a:avLst/>
              <a:gdLst>
                <a:gd name="T0" fmla="*/ 155 w 134"/>
                <a:gd name="T1" fmla="*/ 52 h 52"/>
                <a:gd name="T2" fmla="*/ 160 w 134"/>
                <a:gd name="T3" fmla="*/ 55 h 52"/>
                <a:gd name="T4" fmla="*/ 150 w 134"/>
                <a:gd name="T5" fmla="*/ 58 h 52"/>
                <a:gd name="T6" fmla="*/ 138 w 134"/>
                <a:gd name="T7" fmla="*/ 62 h 52"/>
                <a:gd name="T8" fmla="*/ 120 w 134"/>
                <a:gd name="T9" fmla="*/ 61 h 52"/>
                <a:gd name="T10" fmla="*/ 115 w 134"/>
                <a:gd name="T11" fmla="*/ 63 h 52"/>
                <a:gd name="T12" fmla="*/ 105 w 134"/>
                <a:gd name="T13" fmla="*/ 62 h 52"/>
                <a:gd name="T14" fmla="*/ 106 w 134"/>
                <a:gd name="T15" fmla="*/ 59 h 52"/>
                <a:gd name="T16" fmla="*/ 114 w 134"/>
                <a:gd name="T17" fmla="*/ 52 h 52"/>
                <a:gd name="T18" fmla="*/ 112 w 134"/>
                <a:gd name="T19" fmla="*/ 48 h 52"/>
                <a:gd name="T20" fmla="*/ 101 w 134"/>
                <a:gd name="T21" fmla="*/ 47 h 52"/>
                <a:gd name="T22" fmla="*/ 94 w 134"/>
                <a:gd name="T23" fmla="*/ 41 h 52"/>
                <a:gd name="T24" fmla="*/ 93 w 134"/>
                <a:gd name="T25" fmla="*/ 30 h 52"/>
                <a:gd name="T26" fmla="*/ 83 w 134"/>
                <a:gd name="T27" fmla="*/ 30 h 52"/>
                <a:gd name="T28" fmla="*/ 71 w 134"/>
                <a:gd name="T29" fmla="*/ 27 h 52"/>
                <a:gd name="T30" fmla="*/ 66 w 134"/>
                <a:gd name="T31" fmla="*/ 21 h 52"/>
                <a:gd name="T32" fmla="*/ 58 w 134"/>
                <a:gd name="T33" fmla="*/ 22 h 52"/>
                <a:gd name="T34" fmla="*/ 50 w 134"/>
                <a:gd name="T35" fmla="*/ 19 h 52"/>
                <a:gd name="T36" fmla="*/ 41 w 134"/>
                <a:gd name="T37" fmla="*/ 18 h 52"/>
                <a:gd name="T38" fmla="*/ 43 w 134"/>
                <a:gd name="T39" fmla="*/ 16 h 52"/>
                <a:gd name="T40" fmla="*/ 47 w 134"/>
                <a:gd name="T41" fmla="*/ 13 h 52"/>
                <a:gd name="T42" fmla="*/ 36 w 134"/>
                <a:gd name="T43" fmla="*/ 10 h 52"/>
                <a:gd name="T44" fmla="*/ 24 w 134"/>
                <a:gd name="T45" fmla="*/ 15 h 52"/>
                <a:gd name="T46" fmla="*/ 14 w 134"/>
                <a:gd name="T47" fmla="*/ 21 h 52"/>
                <a:gd name="T48" fmla="*/ 7 w 134"/>
                <a:gd name="T49" fmla="*/ 27 h 52"/>
                <a:gd name="T50" fmla="*/ 0 w 134"/>
                <a:gd name="T51" fmla="*/ 24 h 52"/>
                <a:gd name="T52" fmla="*/ 6 w 134"/>
                <a:gd name="T53" fmla="*/ 21 h 52"/>
                <a:gd name="T54" fmla="*/ 10 w 134"/>
                <a:gd name="T55" fmla="*/ 12 h 52"/>
                <a:gd name="T56" fmla="*/ 24 w 134"/>
                <a:gd name="T57" fmla="*/ 5 h 52"/>
                <a:gd name="T58" fmla="*/ 41 w 134"/>
                <a:gd name="T59" fmla="*/ 0 h 52"/>
                <a:gd name="T60" fmla="*/ 55 w 134"/>
                <a:gd name="T61" fmla="*/ 2 h 52"/>
                <a:gd name="T62" fmla="*/ 65 w 134"/>
                <a:gd name="T63" fmla="*/ 4 h 52"/>
                <a:gd name="T64" fmla="*/ 68 w 134"/>
                <a:gd name="T65" fmla="*/ 6 h 52"/>
                <a:gd name="T66" fmla="*/ 76 w 134"/>
                <a:gd name="T67" fmla="*/ 7 h 52"/>
                <a:gd name="T68" fmla="*/ 82 w 134"/>
                <a:gd name="T69" fmla="*/ 16 h 52"/>
                <a:gd name="T70" fmla="*/ 96 w 134"/>
                <a:gd name="T71" fmla="*/ 17 h 52"/>
                <a:gd name="T72" fmla="*/ 102 w 134"/>
                <a:gd name="T73" fmla="*/ 25 h 52"/>
                <a:gd name="T74" fmla="*/ 105 w 134"/>
                <a:gd name="T75" fmla="*/ 24 h 52"/>
                <a:gd name="T76" fmla="*/ 99 w 134"/>
                <a:gd name="T77" fmla="*/ 17 h 52"/>
                <a:gd name="T78" fmla="*/ 101 w 134"/>
                <a:gd name="T79" fmla="*/ 16 h 52"/>
                <a:gd name="T80" fmla="*/ 109 w 134"/>
                <a:gd name="T81" fmla="*/ 24 h 52"/>
                <a:gd name="T82" fmla="*/ 109 w 134"/>
                <a:gd name="T83" fmla="*/ 28 h 52"/>
                <a:gd name="T84" fmla="*/ 117 w 134"/>
                <a:gd name="T85" fmla="*/ 29 h 52"/>
                <a:gd name="T86" fmla="*/ 127 w 134"/>
                <a:gd name="T87" fmla="*/ 35 h 52"/>
                <a:gd name="T88" fmla="*/ 131 w 134"/>
                <a:gd name="T89" fmla="*/ 40 h 52"/>
                <a:gd name="T90" fmla="*/ 139 w 134"/>
                <a:gd name="T91" fmla="*/ 41 h 52"/>
                <a:gd name="T92" fmla="*/ 135 w 134"/>
                <a:gd name="T93" fmla="*/ 47 h 52"/>
                <a:gd name="T94" fmla="*/ 145 w 134"/>
                <a:gd name="T95" fmla="*/ 46 h 52"/>
                <a:gd name="T96" fmla="*/ 154 w 134"/>
                <a:gd name="T97" fmla="*/ 48 h 52"/>
                <a:gd name="T98" fmla="*/ 155 w 134"/>
                <a:gd name="T99" fmla="*/ 52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52"/>
                <a:gd name="T152" fmla="*/ 134 w 134"/>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52">
                  <a:moveTo>
                    <a:pt x="129" y="43"/>
                  </a:moveTo>
                  <a:cubicBezTo>
                    <a:pt x="130" y="44"/>
                    <a:pt x="134" y="44"/>
                    <a:pt x="133" y="45"/>
                  </a:cubicBezTo>
                  <a:cubicBezTo>
                    <a:pt x="131" y="47"/>
                    <a:pt x="127" y="47"/>
                    <a:pt x="125" y="48"/>
                  </a:cubicBezTo>
                  <a:cubicBezTo>
                    <a:pt x="122" y="49"/>
                    <a:pt x="119" y="51"/>
                    <a:pt x="115" y="51"/>
                  </a:cubicBezTo>
                  <a:cubicBezTo>
                    <a:pt x="110" y="51"/>
                    <a:pt x="105" y="50"/>
                    <a:pt x="100" y="50"/>
                  </a:cubicBezTo>
                  <a:cubicBezTo>
                    <a:pt x="99" y="50"/>
                    <a:pt x="97" y="52"/>
                    <a:pt x="96" y="52"/>
                  </a:cubicBezTo>
                  <a:cubicBezTo>
                    <a:pt x="93" y="52"/>
                    <a:pt x="90" y="52"/>
                    <a:pt x="87" y="51"/>
                  </a:cubicBezTo>
                  <a:cubicBezTo>
                    <a:pt x="87" y="51"/>
                    <a:pt x="88" y="50"/>
                    <a:pt x="88" y="49"/>
                  </a:cubicBezTo>
                  <a:cubicBezTo>
                    <a:pt x="90" y="47"/>
                    <a:pt x="94" y="46"/>
                    <a:pt x="95" y="43"/>
                  </a:cubicBezTo>
                  <a:cubicBezTo>
                    <a:pt x="95" y="42"/>
                    <a:pt x="94" y="41"/>
                    <a:pt x="93" y="40"/>
                  </a:cubicBezTo>
                  <a:cubicBezTo>
                    <a:pt x="90" y="39"/>
                    <a:pt x="87" y="40"/>
                    <a:pt x="84" y="39"/>
                  </a:cubicBezTo>
                  <a:cubicBezTo>
                    <a:pt x="82" y="38"/>
                    <a:pt x="79" y="36"/>
                    <a:pt x="78" y="34"/>
                  </a:cubicBezTo>
                  <a:cubicBezTo>
                    <a:pt x="77" y="31"/>
                    <a:pt x="79" y="28"/>
                    <a:pt x="77" y="25"/>
                  </a:cubicBezTo>
                  <a:cubicBezTo>
                    <a:pt x="76" y="23"/>
                    <a:pt x="72" y="25"/>
                    <a:pt x="69" y="25"/>
                  </a:cubicBezTo>
                  <a:cubicBezTo>
                    <a:pt x="66" y="24"/>
                    <a:pt x="62" y="24"/>
                    <a:pt x="59" y="22"/>
                  </a:cubicBezTo>
                  <a:cubicBezTo>
                    <a:pt x="57" y="21"/>
                    <a:pt x="57" y="18"/>
                    <a:pt x="55" y="17"/>
                  </a:cubicBezTo>
                  <a:cubicBezTo>
                    <a:pt x="53" y="17"/>
                    <a:pt x="50" y="18"/>
                    <a:pt x="48" y="18"/>
                  </a:cubicBezTo>
                  <a:cubicBezTo>
                    <a:pt x="46" y="18"/>
                    <a:pt x="44" y="16"/>
                    <a:pt x="42" y="16"/>
                  </a:cubicBezTo>
                  <a:cubicBezTo>
                    <a:pt x="40" y="15"/>
                    <a:pt x="36" y="16"/>
                    <a:pt x="34" y="15"/>
                  </a:cubicBezTo>
                  <a:cubicBezTo>
                    <a:pt x="33" y="15"/>
                    <a:pt x="35" y="14"/>
                    <a:pt x="36" y="13"/>
                  </a:cubicBezTo>
                  <a:cubicBezTo>
                    <a:pt x="37" y="12"/>
                    <a:pt x="40" y="12"/>
                    <a:pt x="39" y="11"/>
                  </a:cubicBezTo>
                  <a:cubicBezTo>
                    <a:pt x="37" y="9"/>
                    <a:pt x="33" y="8"/>
                    <a:pt x="30" y="8"/>
                  </a:cubicBezTo>
                  <a:cubicBezTo>
                    <a:pt x="27" y="9"/>
                    <a:pt x="24" y="11"/>
                    <a:pt x="20" y="12"/>
                  </a:cubicBezTo>
                  <a:cubicBezTo>
                    <a:pt x="17" y="14"/>
                    <a:pt x="14" y="15"/>
                    <a:pt x="12" y="17"/>
                  </a:cubicBezTo>
                  <a:cubicBezTo>
                    <a:pt x="9" y="18"/>
                    <a:pt x="8" y="22"/>
                    <a:pt x="6" y="22"/>
                  </a:cubicBezTo>
                  <a:cubicBezTo>
                    <a:pt x="4" y="23"/>
                    <a:pt x="1" y="22"/>
                    <a:pt x="0" y="20"/>
                  </a:cubicBezTo>
                  <a:cubicBezTo>
                    <a:pt x="0" y="19"/>
                    <a:pt x="4" y="19"/>
                    <a:pt x="5" y="17"/>
                  </a:cubicBezTo>
                  <a:cubicBezTo>
                    <a:pt x="6" y="15"/>
                    <a:pt x="6" y="11"/>
                    <a:pt x="8" y="10"/>
                  </a:cubicBezTo>
                  <a:cubicBezTo>
                    <a:pt x="12" y="7"/>
                    <a:pt x="16" y="6"/>
                    <a:pt x="20" y="4"/>
                  </a:cubicBezTo>
                  <a:cubicBezTo>
                    <a:pt x="24" y="3"/>
                    <a:pt x="29" y="1"/>
                    <a:pt x="34" y="0"/>
                  </a:cubicBezTo>
                  <a:cubicBezTo>
                    <a:pt x="38" y="0"/>
                    <a:pt x="42" y="1"/>
                    <a:pt x="46" y="2"/>
                  </a:cubicBezTo>
                  <a:cubicBezTo>
                    <a:pt x="48" y="2"/>
                    <a:pt x="51" y="2"/>
                    <a:pt x="54" y="3"/>
                  </a:cubicBezTo>
                  <a:cubicBezTo>
                    <a:pt x="55" y="3"/>
                    <a:pt x="56" y="4"/>
                    <a:pt x="57" y="5"/>
                  </a:cubicBezTo>
                  <a:cubicBezTo>
                    <a:pt x="59" y="5"/>
                    <a:pt x="61" y="4"/>
                    <a:pt x="63" y="6"/>
                  </a:cubicBezTo>
                  <a:cubicBezTo>
                    <a:pt x="66" y="7"/>
                    <a:pt x="65" y="12"/>
                    <a:pt x="68" y="13"/>
                  </a:cubicBezTo>
                  <a:cubicBezTo>
                    <a:pt x="72" y="15"/>
                    <a:pt x="76" y="13"/>
                    <a:pt x="80" y="14"/>
                  </a:cubicBezTo>
                  <a:cubicBezTo>
                    <a:pt x="82" y="15"/>
                    <a:pt x="83" y="19"/>
                    <a:pt x="85" y="21"/>
                  </a:cubicBezTo>
                  <a:cubicBezTo>
                    <a:pt x="86" y="21"/>
                    <a:pt x="88" y="20"/>
                    <a:pt x="87" y="20"/>
                  </a:cubicBezTo>
                  <a:cubicBezTo>
                    <a:pt x="86" y="17"/>
                    <a:pt x="83" y="16"/>
                    <a:pt x="82" y="14"/>
                  </a:cubicBezTo>
                  <a:cubicBezTo>
                    <a:pt x="82" y="13"/>
                    <a:pt x="83" y="12"/>
                    <a:pt x="84" y="13"/>
                  </a:cubicBezTo>
                  <a:cubicBezTo>
                    <a:pt x="86" y="15"/>
                    <a:pt x="89" y="17"/>
                    <a:pt x="91" y="20"/>
                  </a:cubicBezTo>
                  <a:cubicBezTo>
                    <a:pt x="92" y="21"/>
                    <a:pt x="90" y="22"/>
                    <a:pt x="91" y="23"/>
                  </a:cubicBezTo>
                  <a:cubicBezTo>
                    <a:pt x="92" y="24"/>
                    <a:pt x="95" y="23"/>
                    <a:pt x="97" y="24"/>
                  </a:cubicBezTo>
                  <a:cubicBezTo>
                    <a:pt x="100" y="25"/>
                    <a:pt x="103" y="27"/>
                    <a:pt x="106" y="29"/>
                  </a:cubicBezTo>
                  <a:cubicBezTo>
                    <a:pt x="107" y="30"/>
                    <a:pt x="108" y="32"/>
                    <a:pt x="109" y="33"/>
                  </a:cubicBezTo>
                  <a:cubicBezTo>
                    <a:pt x="111" y="34"/>
                    <a:pt x="115" y="32"/>
                    <a:pt x="116" y="34"/>
                  </a:cubicBezTo>
                  <a:cubicBezTo>
                    <a:pt x="117" y="36"/>
                    <a:pt x="110" y="38"/>
                    <a:pt x="112" y="39"/>
                  </a:cubicBezTo>
                  <a:cubicBezTo>
                    <a:pt x="115" y="41"/>
                    <a:pt x="118" y="38"/>
                    <a:pt x="121" y="38"/>
                  </a:cubicBezTo>
                  <a:cubicBezTo>
                    <a:pt x="124" y="38"/>
                    <a:pt x="126" y="39"/>
                    <a:pt x="128" y="40"/>
                  </a:cubicBezTo>
                  <a:cubicBezTo>
                    <a:pt x="128" y="41"/>
                    <a:pt x="128" y="43"/>
                    <a:pt x="129" y="4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51" name="Freeform 3516">
              <a:extLst>
                <a:ext uri="{FF2B5EF4-FFF2-40B4-BE49-F238E27FC236}">
                  <a16:creationId xmlns:a16="http://schemas.microsoft.com/office/drawing/2014/main" id="{432AFB35-BC27-A84D-8872-DDB37AA2DD32}"/>
                </a:ext>
              </a:extLst>
            </p:cNvPr>
            <p:cNvSpPr>
              <a:spLocks noChangeAspect="1"/>
            </p:cNvSpPr>
            <p:nvPr/>
          </p:nvSpPr>
          <p:spPr bwMode="auto">
            <a:xfrm>
              <a:off x="2805332" y="3979269"/>
              <a:ext cx="15266" cy="12491"/>
            </a:xfrm>
            <a:custGeom>
              <a:avLst/>
              <a:gdLst>
                <a:gd name="T0" fmla="*/ 6 w 9"/>
                <a:gd name="T1" fmla="*/ 0 h 8"/>
                <a:gd name="T2" fmla="*/ 10 w 9"/>
                <a:gd name="T3" fmla="*/ 7 h 8"/>
                <a:gd name="T4" fmla="*/ 1 w 9"/>
                <a:gd name="T5" fmla="*/ 8 h 8"/>
                <a:gd name="T6" fmla="*/ 2 w 9"/>
                <a:gd name="T7" fmla="*/ 5 h 8"/>
                <a:gd name="T8" fmla="*/ 1 w 9"/>
                <a:gd name="T9" fmla="*/ 1 h 8"/>
                <a:gd name="T10" fmla="*/ 6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5" y="0"/>
                  </a:moveTo>
                  <a:cubicBezTo>
                    <a:pt x="6" y="2"/>
                    <a:pt x="9" y="4"/>
                    <a:pt x="8" y="6"/>
                  </a:cubicBezTo>
                  <a:cubicBezTo>
                    <a:pt x="7" y="8"/>
                    <a:pt x="3" y="8"/>
                    <a:pt x="1" y="7"/>
                  </a:cubicBezTo>
                  <a:cubicBezTo>
                    <a:pt x="0" y="7"/>
                    <a:pt x="2" y="5"/>
                    <a:pt x="2" y="4"/>
                  </a:cubicBezTo>
                  <a:cubicBezTo>
                    <a:pt x="2" y="3"/>
                    <a:pt x="1" y="2"/>
                    <a:pt x="1" y="1"/>
                  </a:cubicBezTo>
                  <a:cubicBezTo>
                    <a:pt x="2" y="0"/>
                    <a:pt x="4" y="0"/>
                    <a:pt x="5"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52" name="Freeform 3517">
              <a:extLst>
                <a:ext uri="{FF2B5EF4-FFF2-40B4-BE49-F238E27FC236}">
                  <a16:creationId xmlns:a16="http://schemas.microsoft.com/office/drawing/2014/main" id="{D09CB66B-6BD1-774A-A51F-692FC71E192A}"/>
                </a:ext>
              </a:extLst>
            </p:cNvPr>
            <p:cNvSpPr>
              <a:spLocks noChangeAspect="1"/>
            </p:cNvSpPr>
            <p:nvPr/>
          </p:nvSpPr>
          <p:spPr bwMode="auto">
            <a:xfrm>
              <a:off x="2912190" y="3897392"/>
              <a:ext cx="12491" cy="19429"/>
            </a:xfrm>
            <a:custGeom>
              <a:avLst/>
              <a:gdLst>
                <a:gd name="T0" fmla="*/ 6 w 7"/>
                <a:gd name="T1" fmla="*/ 1 h 12"/>
                <a:gd name="T2" fmla="*/ 4 w 7"/>
                <a:gd name="T3" fmla="*/ 1 h 12"/>
                <a:gd name="T4" fmla="*/ 0 w 7"/>
                <a:gd name="T5" fmla="*/ 9 h 12"/>
                <a:gd name="T6" fmla="*/ 4 w 7"/>
                <a:gd name="T7" fmla="*/ 13 h 12"/>
                <a:gd name="T8" fmla="*/ 9 w 7"/>
                <a:gd name="T9" fmla="*/ 11 h 12"/>
                <a:gd name="T10" fmla="*/ 6 w 7"/>
                <a:gd name="T11" fmla="*/ 1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5" y="1"/>
                  </a:moveTo>
                  <a:cubicBezTo>
                    <a:pt x="5" y="0"/>
                    <a:pt x="3" y="0"/>
                    <a:pt x="3" y="1"/>
                  </a:cubicBezTo>
                  <a:cubicBezTo>
                    <a:pt x="1" y="3"/>
                    <a:pt x="0" y="5"/>
                    <a:pt x="0" y="8"/>
                  </a:cubicBezTo>
                  <a:cubicBezTo>
                    <a:pt x="0" y="9"/>
                    <a:pt x="1" y="11"/>
                    <a:pt x="3" y="11"/>
                  </a:cubicBezTo>
                  <a:cubicBezTo>
                    <a:pt x="5" y="12"/>
                    <a:pt x="6" y="10"/>
                    <a:pt x="7" y="9"/>
                  </a:cubicBezTo>
                  <a:cubicBezTo>
                    <a:pt x="7" y="6"/>
                    <a:pt x="7" y="3"/>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53" name="Freeform 3518">
              <a:extLst>
                <a:ext uri="{FF2B5EF4-FFF2-40B4-BE49-F238E27FC236}">
                  <a16:creationId xmlns:a16="http://schemas.microsoft.com/office/drawing/2014/main" id="{3C2B2AE5-CBA4-9B4F-A3D5-88FF223CE92D}"/>
                </a:ext>
              </a:extLst>
            </p:cNvPr>
            <p:cNvSpPr>
              <a:spLocks noChangeAspect="1"/>
            </p:cNvSpPr>
            <p:nvPr/>
          </p:nvSpPr>
          <p:spPr bwMode="auto">
            <a:xfrm>
              <a:off x="2899701" y="3855755"/>
              <a:ext cx="27756" cy="6939"/>
            </a:xfrm>
            <a:custGeom>
              <a:avLst/>
              <a:gdLst>
                <a:gd name="T0" fmla="*/ 18 w 17"/>
                <a:gd name="T1" fmla="*/ 0 h 4"/>
                <a:gd name="T2" fmla="*/ 19 w 17"/>
                <a:gd name="T3" fmla="*/ 3 h 4"/>
                <a:gd name="T4" fmla="*/ 13 w 17"/>
                <a:gd name="T5" fmla="*/ 3 h 4"/>
                <a:gd name="T6" fmla="*/ 5 w 17"/>
                <a:gd name="T7" fmla="*/ 5 h 4"/>
                <a:gd name="T8" fmla="*/ 1 w 17"/>
                <a:gd name="T9" fmla="*/ 1 h 4"/>
                <a:gd name="T10" fmla="*/ 7 w 17"/>
                <a:gd name="T11" fmla="*/ 1 h 4"/>
                <a:gd name="T12" fmla="*/ 14 w 17"/>
                <a:gd name="T13" fmla="*/ 0 h 4"/>
                <a:gd name="T14" fmla="*/ 18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5" y="0"/>
                  </a:moveTo>
                  <a:cubicBezTo>
                    <a:pt x="16" y="1"/>
                    <a:pt x="17" y="2"/>
                    <a:pt x="16" y="2"/>
                  </a:cubicBezTo>
                  <a:cubicBezTo>
                    <a:pt x="15" y="3"/>
                    <a:pt x="13" y="2"/>
                    <a:pt x="11" y="2"/>
                  </a:cubicBezTo>
                  <a:cubicBezTo>
                    <a:pt x="9" y="2"/>
                    <a:pt x="7" y="4"/>
                    <a:pt x="4" y="4"/>
                  </a:cubicBezTo>
                  <a:cubicBezTo>
                    <a:pt x="3" y="4"/>
                    <a:pt x="0" y="2"/>
                    <a:pt x="1" y="1"/>
                  </a:cubicBezTo>
                  <a:cubicBezTo>
                    <a:pt x="2" y="0"/>
                    <a:pt x="4" y="1"/>
                    <a:pt x="6" y="1"/>
                  </a:cubicBezTo>
                  <a:cubicBezTo>
                    <a:pt x="8" y="1"/>
                    <a:pt x="10" y="0"/>
                    <a:pt x="12" y="0"/>
                  </a:cubicBezTo>
                  <a:cubicBezTo>
                    <a:pt x="13" y="0"/>
                    <a:pt x="14" y="0"/>
                    <a:pt x="15"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54" name="Freeform 3519">
              <a:extLst>
                <a:ext uri="{FF2B5EF4-FFF2-40B4-BE49-F238E27FC236}">
                  <a16:creationId xmlns:a16="http://schemas.microsoft.com/office/drawing/2014/main" id="{34D5BB5E-8689-2B43-9991-87EB7E44A029}"/>
                </a:ext>
              </a:extLst>
            </p:cNvPr>
            <p:cNvSpPr>
              <a:spLocks noChangeAspect="1"/>
            </p:cNvSpPr>
            <p:nvPr/>
          </p:nvSpPr>
          <p:spPr bwMode="auto">
            <a:xfrm>
              <a:off x="2930232" y="3850206"/>
              <a:ext cx="12491" cy="31920"/>
            </a:xfrm>
            <a:custGeom>
              <a:avLst/>
              <a:gdLst>
                <a:gd name="T0" fmla="*/ 1 w 7"/>
                <a:gd name="T1" fmla="*/ 1 h 19"/>
                <a:gd name="T2" fmla="*/ 3 w 7"/>
                <a:gd name="T3" fmla="*/ 6 h 19"/>
                <a:gd name="T4" fmla="*/ 6 w 7"/>
                <a:gd name="T5" fmla="*/ 7 h 19"/>
                <a:gd name="T6" fmla="*/ 4 w 7"/>
                <a:gd name="T7" fmla="*/ 16 h 19"/>
                <a:gd name="T8" fmla="*/ 1 w 7"/>
                <a:gd name="T9" fmla="*/ 19 h 19"/>
                <a:gd name="T10" fmla="*/ 4 w 7"/>
                <a:gd name="T11" fmla="*/ 22 h 19"/>
                <a:gd name="T12" fmla="*/ 5 w 7"/>
                <a:gd name="T13" fmla="*/ 18 h 19"/>
                <a:gd name="T14" fmla="*/ 9 w 7"/>
                <a:gd name="T15" fmla="*/ 8 h 19"/>
                <a:gd name="T16" fmla="*/ 9 w 7"/>
                <a:gd name="T17" fmla="*/ 6 h 19"/>
                <a:gd name="T18" fmla="*/ 5 w 7"/>
                <a:gd name="T19" fmla="*/ 4 h 19"/>
                <a:gd name="T20" fmla="*/ 1 w 7"/>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9"/>
                <a:gd name="T35" fmla="*/ 7 w 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9">
                  <a:moveTo>
                    <a:pt x="1" y="1"/>
                  </a:moveTo>
                  <a:cubicBezTo>
                    <a:pt x="0" y="2"/>
                    <a:pt x="1" y="4"/>
                    <a:pt x="2" y="5"/>
                  </a:cubicBezTo>
                  <a:cubicBezTo>
                    <a:pt x="3" y="6"/>
                    <a:pt x="5" y="5"/>
                    <a:pt x="5" y="6"/>
                  </a:cubicBezTo>
                  <a:cubicBezTo>
                    <a:pt x="6" y="9"/>
                    <a:pt x="4" y="11"/>
                    <a:pt x="3" y="13"/>
                  </a:cubicBezTo>
                  <a:cubicBezTo>
                    <a:pt x="3" y="14"/>
                    <a:pt x="1" y="15"/>
                    <a:pt x="1" y="16"/>
                  </a:cubicBezTo>
                  <a:cubicBezTo>
                    <a:pt x="1" y="17"/>
                    <a:pt x="2" y="19"/>
                    <a:pt x="3" y="18"/>
                  </a:cubicBezTo>
                  <a:cubicBezTo>
                    <a:pt x="4" y="18"/>
                    <a:pt x="4" y="16"/>
                    <a:pt x="4" y="15"/>
                  </a:cubicBezTo>
                  <a:cubicBezTo>
                    <a:pt x="5" y="12"/>
                    <a:pt x="6" y="10"/>
                    <a:pt x="7" y="7"/>
                  </a:cubicBezTo>
                  <a:cubicBezTo>
                    <a:pt x="7" y="6"/>
                    <a:pt x="7" y="6"/>
                    <a:pt x="7" y="5"/>
                  </a:cubicBezTo>
                  <a:cubicBezTo>
                    <a:pt x="6" y="4"/>
                    <a:pt x="5" y="4"/>
                    <a:pt x="4" y="3"/>
                  </a:cubicBezTo>
                  <a:cubicBezTo>
                    <a:pt x="3" y="2"/>
                    <a:pt x="2"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55" name="Freeform 3520">
              <a:extLst>
                <a:ext uri="{FF2B5EF4-FFF2-40B4-BE49-F238E27FC236}">
                  <a16:creationId xmlns:a16="http://schemas.microsoft.com/office/drawing/2014/main" id="{8BA86C20-7409-CF4D-A8E8-A92818B14A63}"/>
                </a:ext>
              </a:extLst>
            </p:cNvPr>
            <p:cNvSpPr>
              <a:spLocks noChangeAspect="1"/>
            </p:cNvSpPr>
            <p:nvPr/>
          </p:nvSpPr>
          <p:spPr bwMode="auto">
            <a:xfrm>
              <a:off x="2945497" y="3890452"/>
              <a:ext cx="12491" cy="19429"/>
            </a:xfrm>
            <a:custGeom>
              <a:avLst/>
              <a:gdLst>
                <a:gd name="T0" fmla="*/ 0 w 7"/>
                <a:gd name="T1" fmla="*/ 1 h 12"/>
                <a:gd name="T2" fmla="*/ 6 w 7"/>
                <a:gd name="T3" fmla="*/ 6 h 12"/>
                <a:gd name="T4" fmla="*/ 8 w 7"/>
                <a:gd name="T5" fmla="*/ 13 h 12"/>
                <a:gd name="T6" fmla="*/ 9 w 7"/>
                <a:gd name="T7" fmla="*/ 12 h 12"/>
                <a:gd name="T8" fmla="*/ 8 w 7"/>
                <a:gd name="T9" fmla="*/ 5 h 12"/>
                <a:gd name="T10" fmla="*/ 4 w 7"/>
                <a:gd name="T11" fmla="*/ 0 h 12"/>
                <a:gd name="T12" fmla="*/ 0 w 7"/>
                <a:gd name="T13" fmla="*/ 1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
                  </a:moveTo>
                  <a:cubicBezTo>
                    <a:pt x="1" y="3"/>
                    <a:pt x="4" y="3"/>
                    <a:pt x="5" y="5"/>
                  </a:cubicBezTo>
                  <a:cubicBezTo>
                    <a:pt x="6" y="7"/>
                    <a:pt x="5" y="9"/>
                    <a:pt x="6" y="11"/>
                  </a:cubicBezTo>
                  <a:cubicBezTo>
                    <a:pt x="6" y="12"/>
                    <a:pt x="7" y="11"/>
                    <a:pt x="7" y="10"/>
                  </a:cubicBezTo>
                  <a:cubicBezTo>
                    <a:pt x="7" y="8"/>
                    <a:pt x="7" y="6"/>
                    <a:pt x="6" y="4"/>
                  </a:cubicBezTo>
                  <a:cubicBezTo>
                    <a:pt x="6" y="2"/>
                    <a:pt x="4" y="1"/>
                    <a:pt x="3" y="0"/>
                  </a:cubicBezTo>
                  <a:cubicBezTo>
                    <a:pt x="2" y="0"/>
                    <a:pt x="0" y="0"/>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56" name="Freeform 3521">
              <a:extLst>
                <a:ext uri="{FF2B5EF4-FFF2-40B4-BE49-F238E27FC236}">
                  <a16:creationId xmlns:a16="http://schemas.microsoft.com/office/drawing/2014/main" id="{E7F4D1C6-37B2-F64E-AE9B-019F375BEDDB}"/>
                </a:ext>
              </a:extLst>
            </p:cNvPr>
            <p:cNvSpPr>
              <a:spLocks noChangeAspect="1"/>
            </p:cNvSpPr>
            <p:nvPr/>
          </p:nvSpPr>
          <p:spPr bwMode="auto">
            <a:xfrm>
              <a:off x="2982969" y="3389456"/>
              <a:ext cx="11102" cy="8327"/>
            </a:xfrm>
            <a:custGeom>
              <a:avLst/>
              <a:gdLst>
                <a:gd name="T0" fmla="*/ 7 w 7"/>
                <a:gd name="T1" fmla="*/ 1 h 5"/>
                <a:gd name="T2" fmla="*/ 7 w 7"/>
                <a:gd name="T3" fmla="*/ 4 h 5"/>
                <a:gd name="T4" fmla="*/ 3 w 7"/>
                <a:gd name="T5" fmla="*/ 5 h 5"/>
                <a:gd name="T6" fmla="*/ 0 w 7"/>
                <a:gd name="T7" fmla="*/ 2 h 5"/>
                <a:gd name="T8" fmla="*/ 2 w 7"/>
                <a:gd name="T9" fmla="*/ 0 h 5"/>
                <a:gd name="T10" fmla="*/ 7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1"/>
                  </a:moveTo>
                  <a:cubicBezTo>
                    <a:pt x="7" y="1"/>
                    <a:pt x="7" y="3"/>
                    <a:pt x="6" y="3"/>
                  </a:cubicBezTo>
                  <a:cubicBezTo>
                    <a:pt x="5" y="4"/>
                    <a:pt x="4" y="5"/>
                    <a:pt x="3" y="4"/>
                  </a:cubicBezTo>
                  <a:cubicBezTo>
                    <a:pt x="2" y="4"/>
                    <a:pt x="0" y="3"/>
                    <a:pt x="0" y="2"/>
                  </a:cubicBezTo>
                  <a:cubicBezTo>
                    <a:pt x="0" y="1"/>
                    <a:pt x="1" y="0"/>
                    <a:pt x="2" y="0"/>
                  </a:cubicBezTo>
                  <a:cubicBezTo>
                    <a:pt x="3" y="0"/>
                    <a:pt x="5" y="0"/>
                    <a:pt x="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57" name="Freeform 3522">
              <a:extLst>
                <a:ext uri="{FF2B5EF4-FFF2-40B4-BE49-F238E27FC236}">
                  <a16:creationId xmlns:a16="http://schemas.microsoft.com/office/drawing/2014/main" id="{0B886533-58E4-0745-8565-97F30F8C8455}"/>
                </a:ext>
              </a:extLst>
            </p:cNvPr>
            <p:cNvSpPr>
              <a:spLocks noChangeAspect="1"/>
            </p:cNvSpPr>
            <p:nvPr/>
          </p:nvSpPr>
          <p:spPr bwMode="auto">
            <a:xfrm>
              <a:off x="2871946" y="3336718"/>
              <a:ext cx="31920" cy="11102"/>
            </a:xfrm>
            <a:custGeom>
              <a:avLst/>
              <a:gdLst>
                <a:gd name="T0" fmla="*/ 23 w 19"/>
                <a:gd name="T1" fmla="*/ 4 h 6"/>
                <a:gd name="T2" fmla="*/ 18 w 19"/>
                <a:gd name="T3" fmla="*/ 8 h 6"/>
                <a:gd name="T4" fmla="*/ 13 w 19"/>
                <a:gd name="T5" fmla="*/ 7 h 6"/>
                <a:gd name="T6" fmla="*/ 5 w 19"/>
                <a:gd name="T7" fmla="*/ 4 h 6"/>
                <a:gd name="T8" fmla="*/ 0 w 19"/>
                <a:gd name="T9" fmla="*/ 1 h 6"/>
                <a:gd name="T10" fmla="*/ 5 w 19"/>
                <a:gd name="T11" fmla="*/ 1 h 6"/>
                <a:gd name="T12" fmla="*/ 8 w 19"/>
                <a:gd name="T13" fmla="*/ 3 h 6"/>
                <a:gd name="T14" fmla="*/ 11 w 19"/>
                <a:gd name="T15" fmla="*/ 1 h 6"/>
                <a:gd name="T16" fmla="*/ 18 w 19"/>
                <a:gd name="T17" fmla="*/ 3 h 6"/>
                <a:gd name="T18" fmla="*/ 23 w 19"/>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3"/>
                  </a:moveTo>
                  <a:cubicBezTo>
                    <a:pt x="19" y="5"/>
                    <a:pt x="17" y="6"/>
                    <a:pt x="15" y="6"/>
                  </a:cubicBezTo>
                  <a:cubicBezTo>
                    <a:pt x="14" y="6"/>
                    <a:pt x="12" y="5"/>
                    <a:pt x="11" y="5"/>
                  </a:cubicBezTo>
                  <a:cubicBezTo>
                    <a:pt x="8" y="4"/>
                    <a:pt x="6" y="4"/>
                    <a:pt x="4" y="3"/>
                  </a:cubicBezTo>
                  <a:cubicBezTo>
                    <a:pt x="3" y="3"/>
                    <a:pt x="0" y="2"/>
                    <a:pt x="0" y="1"/>
                  </a:cubicBezTo>
                  <a:cubicBezTo>
                    <a:pt x="0" y="0"/>
                    <a:pt x="3" y="1"/>
                    <a:pt x="4" y="1"/>
                  </a:cubicBezTo>
                  <a:cubicBezTo>
                    <a:pt x="5" y="1"/>
                    <a:pt x="6" y="2"/>
                    <a:pt x="7" y="2"/>
                  </a:cubicBezTo>
                  <a:cubicBezTo>
                    <a:pt x="8" y="2"/>
                    <a:pt x="9" y="2"/>
                    <a:pt x="9" y="1"/>
                  </a:cubicBezTo>
                  <a:cubicBezTo>
                    <a:pt x="11" y="1"/>
                    <a:pt x="13" y="1"/>
                    <a:pt x="15" y="2"/>
                  </a:cubicBezTo>
                  <a:cubicBezTo>
                    <a:pt x="16" y="2"/>
                    <a:pt x="19" y="2"/>
                    <a:pt x="19"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58" name="Freeform 3523">
              <a:extLst>
                <a:ext uri="{FF2B5EF4-FFF2-40B4-BE49-F238E27FC236}">
                  <a16:creationId xmlns:a16="http://schemas.microsoft.com/office/drawing/2014/main" id="{839817DA-5EAC-D344-BA50-C9F31B52184D}"/>
                </a:ext>
              </a:extLst>
            </p:cNvPr>
            <p:cNvSpPr>
              <a:spLocks noChangeAspect="1"/>
            </p:cNvSpPr>
            <p:nvPr/>
          </p:nvSpPr>
          <p:spPr bwMode="auto">
            <a:xfrm>
              <a:off x="2860843" y="3333944"/>
              <a:ext cx="6939" cy="5551"/>
            </a:xfrm>
            <a:custGeom>
              <a:avLst/>
              <a:gdLst>
                <a:gd name="T0" fmla="*/ 3 w 4"/>
                <a:gd name="T1" fmla="*/ 0 h 3"/>
                <a:gd name="T2" fmla="*/ 0 w 4"/>
                <a:gd name="T3" fmla="*/ 1 h 3"/>
                <a:gd name="T4" fmla="*/ 3 w 4"/>
                <a:gd name="T5" fmla="*/ 4 h 3"/>
                <a:gd name="T6" fmla="*/ 5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1" y="0"/>
                    <a:pt x="0" y="1"/>
                    <a:pt x="0" y="1"/>
                  </a:cubicBezTo>
                  <a:cubicBezTo>
                    <a:pt x="0" y="3"/>
                    <a:pt x="1" y="3"/>
                    <a:pt x="2" y="3"/>
                  </a:cubicBezTo>
                  <a:cubicBezTo>
                    <a:pt x="3" y="3"/>
                    <a:pt x="4" y="2"/>
                    <a:pt x="4" y="1"/>
                  </a:cubicBezTo>
                  <a:cubicBezTo>
                    <a:pt x="4" y="0"/>
                    <a:pt x="3"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59" name="Freeform 3524">
              <a:extLst>
                <a:ext uri="{FF2B5EF4-FFF2-40B4-BE49-F238E27FC236}">
                  <a16:creationId xmlns:a16="http://schemas.microsoft.com/office/drawing/2014/main" id="{7EFF8900-4C10-D04D-8249-DFF6D5BE4068}"/>
                </a:ext>
              </a:extLst>
            </p:cNvPr>
            <p:cNvSpPr>
              <a:spLocks noChangeAspect="1"/>
            </p:cNvSpPr>
            <p:nvPr/>
          </p:nvSpPr>
          <p:spPr bwMode="auto">
            <a:xfrm>
              <a:off x="2762309" y="3274271"/>
              <a:ext cx="13878" cy="9715"/>
            </a:xfrm>
            <a:custGeom>
              <a:avLst/>
              <a:gdLst>
                <a:gd name="T0" fmla="*/ 1 w 8"/>
                <a:gd name="T1" fmla="*/ 5 h 6"/>
                <a:gd name="T2" fmla="*/ 3 w 8"/>
                <a:gd name="T3" fmla="*/ 7 h 6"/>
                <a:gd name="T4" fmla="*/ 10 w 8"/>
                <a:gd name="T5" fmla="*/ 2 h 6"/>
                <a:gd name="T6" fmla="*/ 9 w 8"/>
                <a:gd name="T7" fmla="*/ 1 h 6"/>
                <a:gd name="T8" fmla="*/ 1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4"/>
                  </a:moveTo>
                  <a:cubicBezTo>
                    <a:pt x="0" y="5"/>
                    <a:pt x="1" y="6"/>
                    <a:pt x="2" y="6"/>
                  </a:cubicBezTo>
                  <a:cubicBezTo>
                    <a:pt x="4" y="5"/>
                    <a:pt x="6" y="3"/>
                    <a:pt x="8" y="2"/>
                  </a:cubicBezTo>
                  <a:cubicBezTo>
                    <a:pt x="8" y="1"/>
                    <a:pt x="7" y="0"/>
                    <a:pt x="7" y="1"/>
                  </a:cubicBezTo>
                  <a:cubicBezTo>
                    <a:pt x="5" y="1"/>
                    <a:pt x="3" y="3"/>
                    <a:pt x="1"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60" name="Freeform 3525">
              <a:extLst>
                <a:ext uri="{FF2B5EF4-FFF2-40B4-BE49-F238E27FC236}">
                  <a16:creationId xmlns:a16="http://schemas.microsoft.com/office/drawing/2014/main" id="{322CC612-63CC-D842-804C-8AD1F294550C}"/>
                </a:ext>
              </a:extLst>
            </p:cNvPr>
            <p:cNvSpPr>
              <a:spLocks noChangeAspect="1"/>
            </p:cNvSpPr>
            <p:nvPr/>
          </p:nvSpPr>
          <p:spPr bwMode="auto">
            <a:xfrm>
              <a:off x="2787289" y="3256228"/>
              <a:ext cx="5551" cy="4164"/>
            </a:xfrm>
            <a:custGeom>
              <a:avLst/>
              <a:gdLst>
                <a:gd name="T0" fmla="*/ 1 w 3"/>
                <a:gd name="T1" fmla="*/ 0 h 3"/>
                <a:gd name="T2" fmla="*/ 1 w 3"/>
                <a:gd name="T3" fmla="*/ 3 h 3"/>
                <a:gd name="T4" fmla="*/ 4 w 3"/>
                <a:gd name="T5" fmla="*/ 3 h 3"/>
                <a:gd name="T6" fmla="*/ 4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1"/>
                    <a:pt x="0" y="2"/>
                    <a:pt x="1" y="3"/>
                  </a:cubicBezTo>
                  <a:cubicBezTo>
                    <a:pt x="1" y="3"/>
                    <a:pt x="2" y="3"/>
                    <a:pt x="3" y="3"/>
                  </a:cubicBezTo>
                  <a:cubicBezTo>
                    <a:pt x="3" y="2"/>
                    <a:pt x="3" y="2"/>
                    <a:pt x="3" y="1"/>
                  </a:cubicBezTo>
                  <a:cubicBezTo>
                    <a:pt x="3" y="1"/>
                    <a:pt x="2"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61" name="Freeform 3526">
              <a:extLst>
                <a:ext uri="{FF2B5EF4-FFF2-40B4-BE49-F238E27FC236}">
                  <a16:creationId xmlns:a16="http://schemas.microsoft.com/office/drawing/2014/main" id="{FB397495-83B5-614A-B41D-0362F1180F10}"/>
                </a:ext>
              </a:extLst>
            </p:cNvPr>
            <p:cNvSpPr>
              <a:spLocks noChangeAspect="1"/>
            </p:cNvSpPr>
            <p:nvPr/>
          </p:nvSpPr>
          <p:spPr bwMode="auto">
            <a:xfrm>
              <a:off x="2826148" y="3283983"/>
              <a:ext cx="6939" cy="5551"/>
            </a:xfrm>
            <a:custGeom>
              <a:avLst/>
              <a:gdLst>
                <a:gd name="T0" fmla="*/ 1 w 4"/>
                <a:gd name="T1" fmla="*/ 1 h 3"/>
                <a:gd name="T2" fmla="*/ 1 w 4"/>
                <a:gd name="T3" fmla="*/ 4 h 3"/>
                <a:gd name="T4" fmla="*/ 4 w 4"/>
                <a:gd name="T5" fmla="*/ 3 h 3"/>
                <a:gd name="T6" fmla="*/ 5 w 4"/>
                <a:gd name="T7" fmla="*/ 1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0" y="1"/>
                    <a:pt x="0" y="2"/>
                    <a:pt x="1" y="3"/>
                  </a:cubicBezTo>
                  <a:cubicBezTo>
                    <a:pt x="2" y="3"/>
                    <a:pt x="3" y="3"/>
                    <a:pt x="3" y="2"/>
                  </a:cubicBezTo>
                  <a:cubicBezTo>
                    <a:pt x="4" y="2"/>
                    <a:pt x="4" y="1"/>
                    <a:pt x="4" y="1"/>
                  </a:cubicBezTo>
                  <a:cubicBezTo>
                    <a:pt x="3" y="0"/>
                    <a:pt x="2"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62" name="Freeform 3527">
              <a:extLst>
                <a:ext uri="{FF2B5EF4-FFF2-40B4-BE49-F238E27FC236}">
                  <a16:creationId xmlns:a16="http://schemas.microsoft.com/office/drawing/2014/main" id="{6F9EA58F-F18F-934D-A39A-733675067994}"/>
                </a:ext>
              </a:extLst>
            </p:cNvPr>
            <p:cNvSpPr>
              <a:spLocks noChangeAspect="1"/>
            </p:cNvSpPr>
            <p:nvPr/>
          </p:nvSpPr>
          <p:spPr bwMode="auto">
            <a:xfrm>
              <a:off x="3310490" y="3307577"/>
              <a:ext cx="36083" cy="43022"/>
            </a:xfrm>
            <a:custGeom>
              <a:avLst/>
              <a:gdLst>
                <a:gd name="T0" fmla="*/ 13 w 22"/>
                <a:gd name="T1" fmla="*/ 0 h 26"/>
                <a:gd name="T2" fmla="*/ 17 w 22"/>
                <a:gd name="T3" fmla="*/ 7 h 26"/>
                <a:gd name="T4" fmla="*/ 11 w 22"/>
                <a:gd name="T5" fmla="*/ 18 h 26"/>
                <a:gd name="T6" fmla="*/ 7 w 22"/>
                <a:gd name="T7" fmla="*/ 25 h 26"/>
                <a:gd name="T8" fmla="*/ 13 w 22"/>
                <a:gd name="T9" fmla="*/ 25 h 26"/>
                <a:gd name="T10" fmla="*/ 17 w 22"/>
                <a:gd name="T11" fmla="*/ 17 h 26"/>
                <a:gd name="T12" fmla="*/ 24 w 22"/>
                <a:gd name="T13" fmla="*/ 17 h 26"/>
                <a:gd name="T14" fmla="*/ 20 w 22"/>
                <a:gd name="T15" fmla="*/ 25 h 26"/>
                <a:gd name="T16" fmla="*/ 12 w 22"/>
                <a:gd name="T17" fmla="*/ 31 h 26"/>
                <a:gd name="T18" fmla="*/ 5 w 22"/>
                <a:gd name="T19" fmla="*/ 29 h 26"/>
                <a:gd name="T20" fmla="*/ 1 w 22"/>
                <a:gd name="T21" fmla="*/ 23 h 26"/>
                <a:gd name="T22" fmla="*/ 1 w 22"/>
                <a:gd name="T23" fmla="*/ 14 h 26"/>
                <a:gd name="T24" fmla="*/ 9 w 22"/>
                <a:gd name="T25" fmla="*/ 2 h 26"/>
                <a:gd name="T26" fmla="*/ 13 w 22"/>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11" y="0"/>
                  </a:moveTo>
                  <a:cubicBezTo>
                    <a:pt x="13" y="1"/>
                    <a:pt x="15" y="4"/>
                    <a:pt x="14" y="6"/>
                  </a:cubicBezTo>
                  <a:cubicBezTo>
                    <a:pt x="14" y="10"/>
                    <a:pt x="11" y="12"/>
                    <a:pt x="9" y="15"/>
                  </a:cubicBezTo>
                  <a:cubicBezTo>
                    <a:pt x="8" y="17"/>
                    <a:pt x="6" y="19"/>
                    <a:pt x="6" y="21"/>
                  </a:cubicBezTo>
                  <a:cubicBezTo>
                    <a:pt x="7" y="22"/>
                    <a:pt x="10" y="22"/>
                    <a:pt x="11" y="21"/>
                  </a:cubicBezTo>
                  <a:cubicBezTo>
                    <a:pt x="12" y="20"/>
                    <a:pt x="12" y="16"/>
                    <a:pt x="14" y="14"/>
                  </a:cubicBezTo>
                  <a:cubicBezTo>
                    <a:pt x="15" y="13"/>
                    <a:pt x="19" y="12"/>
                    <a:pt x="20" y="14"/>
                  </a:cubicBezTo>
                  <a:cubicBezTo>
                    <a:pt x="22" y="16"/>
                    <a:pt x="19" y="19"/>
                    <a:pt x="17" y="21"/>
                  </a:cubicBezTo>
                  <a:cubicBezTo>
                    <a:pt x="15" y="23"/>
                    <a:pt x="13" y="25"/>
                    <a:pt x="10" y="26"/>
                  </a:cubicBezTo>
                  <a:cubicBezTo>
                    <a:pt x="8" y="26"/>
                    <a:pt x="6" y="25"/>
                    <a:pt x="4" y="24"/>
                  </a:cubicBezTo>
                  <a:cubicBezTo>
                    <a:pt x="3" y="23"/>
                    <a:pt x="1" y="21"/>
                    <a:pt x="1" y="19"/>
                  </a:cubicBezTo>
                  <a:cubicBezTo>
                    <a:pt x="0" y="17"/>
                    <a:pt x="0" y="14"/>
                    <a:pt x="1" y="12"/>
                  </a:cubicBezTo>
                  <a:cubicBezTo>
                    <a:pt x="3" y="8"/>
                    <a:pt x="5" y="5"/>
                    <a:pt x="8" y="2"/>
                  </a:cubicBezTo>
                  <a:cubicBezTo>
                    <a:pt x="9" y="1"/>
                    <a:pt x="10" y="0"/>
                    <a:pt x="1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63" name="Freeform 3528">
              <a:extLst>
                <a:ext uri="{FF2B5EF4-FFF2-40B4-BE49-F238E27FC236}">
                  <a16:creationId xmlns:a16="http://schemas.microsoft.com/office/drawing/2014/main" id="{B14C8A8F-B711-3347-ABFE-D12E9508D13E}"/>
                </a:ext>
              </a:extLst>
            </p:cNvPr>
            <p:cNvSpPr>
              <a:spLocks noChangeAspect="1"/>
            </p:cNvSpPr>
            <p:nvPr/>
          </p:nvSpPr>
          <p:spPr bwMode="auto">
            <a:xfrm>
              <a:off x="3254978" y="3303411"/>
              <a:ext cx="47185" cy="33307"/>
            </a:xfrm>
            <a:custGeom>
              <a:avLst/>
              <a:gdLst>
                <a:gd name="T0" fmla="*/ 32 w 28"/>
                <a:gd name="T1" fmla="*/ 13 h 20"/>
                <a:gd name="T2" fmla="*/ 27 w 28"/>
                <a:gd name="T3" fmla="*/ 17 h 20"/>
                <a:gd name="T4" fmla="*/ 27 w 28"/>
                <a:gd name="T5" fmla="*/ 23 h 20"/>
                <a:gd name="T6" fmla="*/ 19 w 28"/>
                <a:gd name="T7" fmla="*/ 22 h 20"/>
                <a:gd name="T8" fmla="*/ 19 w 28"/>
                <a:gd name="T9" fmla="*/ 17 h 20"/>
                <a:gd name="T10" fmla="*/ 13 w 28"/>
                <a:gd name="T11" fmla="*/ 19 h 20"/>
                <a:gd name="T12" fmla="*/ 6 w 28"/>
                <a:gd name="T13" fmla="*/ 14 h 20"/>
                <a:gd name="T14" fmla="*/ 1 w 28"/>
                <a:gd name="T15" fmla="*/ 12 h 20"/>
                <a:gd name="T16" fmla="*/ 1 w 28"/>
                <a:gd name="T17" fmla="*/ 5 h 20"/>
                <a:gd name="T18" fmla="*/ 5 w 28"/>
                <a:gd name="T19" fmla="*/ 1 h 20"/>
                <a:gd name="T20" fmla="*/ 5 w 28"/>
                <a:gd name="T21" fmla="*/ 8 h 20"/>
                <a:gd name="T22" fmla="*/ 9 w 28"/>
                <a:gd name="T23" fmla="*/ 12 h 20"/>
                <a:gd name="T24" fmla="*/ 16 w 28"/>
                <a:gd name="T25" fmla="*/ 14 h 20"/>
                <a:gd name="T26" fmla="*/ 23 w 28"/>
                <a:gd name="T27" fmla="*/ 13 h 20"/>
                <a:gd name="T28" fmla="*/ 32 w 28"/>
                <a:gd name="T29" fmla="*/ 13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0"/>
                <a:gd name="T47" fmla="*/ 28 w 2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0">
                  <a:moveTo>
                    <a:pt x="26" y="11"/>
                  </a:moveTo>
                  <a:cubicBezTo>
                    <a:pt x="28" y="13"/>
                    <a:pt x="23" y="13"/>
                    <a:pt x="22" y="14"/>
                  </a:cubicBezTo>
                  <a:cubicBezTo>
                    <a:pt x="21" y="16"/>
                    <a:pt x="23" y="18"/>
                    <a:pt x="22" y="19"/>
                  </a:cubicBezTo>
                  <a:cubicBezTo>
                    <a:pt x="20" y="20"/>
                    <a:pt x="18" y="19"/>
                    <a:pt x="16" y="18"/>
                  </a:cubicBezTo>
                  <a:cubicBezTo>
                    <a:pt x="16" y="17"/>
                    <a:pt x="17" y="15"/>
                    <a:pt x="16" y="14"/>
                  </a:cubicBezTo>
                  <a:cubicBezTo>
                    <a:pt x="14" y="14"/>
                    <a:pt x="13" y="16"/>
                    <a:pt x="11" y="16"/>
                  </a:cubicBezTo>
                  <a:cubicBezTo>
                    <a:pt x="8" y="16"/>
                    <a:pt x="7" y="13"/>
                    <a:pt x="5" y="12"/>
                  </a:cubicBezTo>
                  <a:cubicBezTo>
                    <a:pt x="3" y="11"/>
                    <a:pt x="2" y="11"/>
                    <a:pt x="1" y="10"/>
                  </a:cubicBezTo>
                  <a:cubicBezTo>
                    <a:pt x="0" y="8"/>
                    <a:pt x="1" y="6"/>
                    <a:pt x="1" y="4"/>
                  </a:cubicBezTo>
                  <a:cubicBezTo>
                    <a:pt x="2" y="3"/>
                    <a:pt x="3" y="0"/>
                    <a:pt x="4" y="1"/>
                  </a:cubicBezTo>
                  <a:cubicBezTo>
                    <a:pt x="5" y="2"/>
                    <a:pt x="3" y="5"/>
                    <a:pt x="4" y="7"/>
                  </a:cubicBezTo>
                  <a:cubicBezTo>
                    <a:pt x="4" y="8"/>
                    <a:pt x="5" y="9"/>
                    <a:pt x="7" y="10"/>
                  </a:cubicBezTo>
                  <a:cubicBezTo>
                    <a:pt x="9" y="11"/>
                    <a:pt x="11" y="11"/>
                    <a:pt x="13" y="12"/>
                  </a:cubicBezTo>
                  <a:cubicBezTo>
                    <a:pt x="15" y="12"/>
                    <a:pt x="17" y="11"/>
                    <a:pt x="19" y="11"/>
                  </a:cubicBezTo>
                  <a:cubicBezTo>
                    <a:pt x="22" y="11"/>
                    <a:pt x="25" y="9"/>
                    <a:pt x="26" y="1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64" name="Freeform 3529">
              <a:extLst>
                <a:ext uri="{FF2B5EF4-FFF2-40B4-BE49-F238E27FC236}">
                  <a16:creationId xmlns:a16="http://schemas.microsoft.com/office/drawing/2014/main" id="{9A45562D-BEFE-3F41-BDD7-17DDD6EDC81C}"/>
                </a:ext>
              </a:extLst>
            </p:cNvPr>
            <p:cNvSpPr>
              <a:spLocks noChangeAspect="1"/>
            </p:cNvSpPr>
            <p:nvPr/>
          </p:nvSpPr>
          <p:spPr bwMode="auto">
            <a:xfrm>
              <a:off x="3261916" y="3222921"/>
              <a:ext cx="55512" cy="24980"/>
            </a:xfrm>
            <a:custGeom>
              <a:avLst/>
              <a:gdLst>
                <a:gd name="T0" fmla="*/ 1 w 33"/>
                <a:gd name="T1" fmla="*/ 2 h 15"/>
                <a:gd name="T2" fmla="*/ 2 w 33"/>
                <a:gd name="T3" fmla="*/ 0 h 15"/>
                <a:gd name="T4" fmla="*/ 23 w 33"/>
                <a:gd name="T5" fmla="*/ 4 h 15"/>
                <a:gd name="T6" fmla="*/ 36 w 33"/>
                <a:gd name="T7" fmla="*/ 11 h 15"/>
                <a:gd name="T8" fmla="*/ 39 w 33"/>
                <a:gd name="T9" fmla="*/ 16 h 15"/>
                <a:gd name="T10" fmla="*/ 23 w 33"/>
                <a:gd name="T11" fmla="*/ 14 h 15"/>
                <a:gd name="T12" fmla="*/ 11 w 33"/>
                <a:gd name="T13" fmla="*/ 7 h 15"/>
                <a:gd name="T14" fmla="*/ 1 w 33"/>
                <a:gd name="T15" fmla="*/ 2 h 1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5"/>
                <a:gd name="T26" fmla="*/ 33 w 3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5">
                  <a:moveTo>
                    <a:pt x="1" y="2"/>
                  </a:moveTo>
                  <a:cubicBezTo>
                    <a:pt x="0" y="1"/>
                    <a:pt x="1" y="0"/>
                    <a:pt x="2" y="0"/>
                  </a:cubicBezTo>
                  <a:cubicBezTo>
                    <a:pt x="7" y="0"/>
                    <a:pt x="13" y="2"/>
                    <a:pt x="19" y="3"/>
                  </a:cubicBezTo>
                  <a:cubicBezTo>
                    <a:pt x="23" y="5"/>
                    <a:pt x="27" y="7"/>
                    <a:pt x="30" y="9"/>
                  </a:cubicBezTo>
                  <a:cubicBezTo>
                    <a:pt x="32" y="10"/>
                    <a:pt x="33" y="13"/>
                    <a:pt x="32" y="13"/>
                  </a:cubicBezTo>
                  <a:cubicBezTo>
                    <a:pt x="28" y="15"/>
                    <a:pt x="23" y="13"/>
                    <a:pt x="19" y="12"/>
                  </a:cubicBezTo>
                  <a:cubicBezTo>
                    <a:pt x="16" y="11"/>
                    <a:pt x="13" y="8"/>
                    <a:pt x="9" y="6"/>
                  </a:cubicBezTo>
                  <a:cubicBezTo>
                    <a:pt x="7" y="4"/>
                    <a:pt x="3" y="3"/>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65" name="Freeform 3530">
              <a:extLst>
                <a:ext uri="{FF2B5EF4-FFF2-40B4-BE49-F238E27FC236}">
                  <a16:creationId xmlns:a16="http://schemas.microsoft.com/office/drawing/2014/main" id="{A3C89DAA-F0E0-5940-9E78-1E59B592B6DD}"/>
                </a:ext>
              </a:extLst>
            </p:cNvPr>
            <p:cNvSpPr>
              <a:spLocks noChangeAspect="1"/>
            </p:cNvSpPr>
            <p:nvPr/>
          </p:nvSpPr>
          <p:spPr bwMode="auto">
            <a:xfrm>
              <a:off x="3303551" y="3283985"/>
              <a:ext cx="9715" cy="15266"/>
            </a:xfrm>
            <a:custGeom>
              <a:avLst/>
              <a:gdLst>
                <a:gd name="T0" fmla="*/ 6 w 6"/>
                <a:gd name="T1" fmla="*/ 1 h 9"/>
                <a:gd name="T2" fmla="*/ 0 w 6"/>
                <a:gd name="T3" fmla="*/ 11 h 9"/>
                <a:gd name="T4" fmla="*/ 4 w 6"/>
                <a:gd name="T5" fmla="*/ 10 h 9"/>
                <a:gd name="T6" fmla="*/ 7 w 6"/>
                <a:gd name="T7" fmla="*/ 1 h 9"/>
                <a:gd name="T8" fmla="*/ 6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1"/>
                  </a:moveTo>
                  <a:cubicBezTo>
                    <a:pt x="3" y="3"/>
                    <a:pt x="1" y="6"/>
                    <a:pt x="0" y="9"/>
                  </a:cubicBezTo>
                  <a:cubicBezTo>
                    <a:pt x="0" y="9"/>
                    <a:pt x="2" y="9"/>
                    <a:pt x="3" y="8"/>
                  </a:cubicBezTo>
                  <a:cubicBezTo>
                    <a:pt x="4" y="6"/>
                    <a:pt x="5" y="4"/>
                    <a:pt x="6" y="1"/>
                  </a:cubicBezTo>
                  <a:cubicBezTo>
                    <a:pt x="6" y="1"/>
                    <a:pt x="5"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66" name="Freeform 3531">
              <a:extLst>
                <a:ext uri="{FF2B5EF4-FFF2-40B4-BE49-F238E27FC236}">
                  <a16:creationId xmlns:a16="http://schemas.microsoft.com/office/drawing/2014/main" id="{27400A7C-E9D0-4D47-A0E2-DE48F214478E}"/>
                </a:ext>
              </a:extLst>
            </p:cNvPr>
            <p:cNvSpPr>
              <a:spLocks noChangeAspect="1"/>
            </p:cNvSpPr>
            <p:nvPr/>
          </p:nvSpPr>
          <p:spPr bwMode="auto">
            <a:xfrm>
              <a:off x="3357676" y="3174347"/>
              <a:ext cx="137392" cy="145719"/>
            </a:xfrm>
            <a:custGeom>
              <a:avLst/>
              <a:gdLst>
                <a:gd name="T0" fmla="*/ 63 w 83"/>
                <a:gd name="T1" fmla="*/ 2 h 88"/>
                <a:gd name="T2" fmla="*/ 56 w 83"/>
                <a:gd name="T3" fmla="*/ 7 h 88"/>
                <a:gd name="T4" fmla="*/ 55 w 83"/>
                <a:gd name="T5" fmla="*/ 16 h 88"/>
                <a:gd name="T6" fmla="*/ 44 w 83"/>
                <a:gd name="T7" fmla="*/ 30 h 88"/>
                <a:gd name="T8" fmla="*/ 43 w 83"/>
                <a:gd name="T9" fmla="*/ 38 h 88"/>
                <a:gd name="T10" fmla="*/ 50 w 83"/>
                <a:gd name="T11" fmla="*/ 29 h 88"/>
                <a:gd name="T12" fmla="*/ 56 w 83"/>
                <a:gd name="T13" fmla="*/ 35 h 88"/>
                <a:gd name="T14" fmla="*/ 50 w 83"/>
                <a:gd name="T15" fmla="*/ 39 h 88"/>
                <a:gd name="T16" fmla="*/ 63 w 83"/>
                <a:gd name="T17" fmla="*/ 47 h 88"/>
                <a:gd name="T18" fmla="*/ 69 w 83"/>
                <a:gd name="T19" fmla="*/ 47 h 88"/>
                <a:gd name="T20" fmla="*/ 74 w 83"/>
                <a:gd name="T21" fmla="*/ 45 h 88"/>
                <a:gd name="T22" fmla="*/ 79 w 83"/>
                <a:gd name="T23" fmla="*/ 44 h 88"/>
                <a:gd name="T24" fmla="*/ 86 w 83"/>
                <a:gd name="T25" fmla="*/ 45 h 88"/>
                <a:gd name="T26" fmla="*/ 78 w 83"/>
                <a:gd name="T27" fmla="*/ 56 h 88"/>
                <a:gd name="T28" fmla="*/ 79 w 83"/>
                <a:gd name="T29" fmla="*/ 66 h 88"/>
                <a:gd name="T30" fmla="*/ 88 w 83"/>
                <a:gd name="T31" fmla="*/ 62 h 88"/>
                <a:gd name="T32" fmla="*/ 88 w 83"/>
                <a:gd name="T33" fmla="*/ 67 h 88"/>
                <a:gd name="T34" fmla="*/ 79 w 83"/>
                <a:gd name="T35" fmla="*/ 72 h 88"/>
                <a:gd name="T36" fmla="*/ 81 w 83"/>
                <a:gd name="T37" fmla="*/ 75 h 88"/>
                <a:gd name="T38" fmla="*/ 79 w 83"/>
                <a:gd name="T39" fmla="*/ 81 h 88"/>
                <a:gd name="T40" fmla="*/ 82 w 83"/>
                <a:gd name="T41" fmla="*/ 80 h 88"/>
                <a:gd name="T42" fmla="*/ 91 w 83"/>
                <a:gd name="T43" fmla="*/ 73 h 88"/>
                <a:gd name="T44" fmla="*/ 92 w 83"/>
                <a:gd name="T45" fmla="*/ 76 h 88"/>
                <a:gd name="T46" fmla="*/ 88 w 83"/>
                <a:gd name="T47" fmla="*/ 87 h 88"/>
                <a:gd name="T48" fmla="*/ 95 w 83"/>
                <a:gd name="T49" fmla="*/ 80 h 88"/>
                <a:gd name="T50" fmla="*/ 93 w 83"/>
                <a:gd name="T51" fmla="*/ 91 h 88"/>
                <a:gd name="T52" fmla="*/ 88 w 83"/>
                <a:gd name="T53" fmla="*/ 103 h 88"/>
                <a:gd name="T54" fmla="*/ 80 w 83"/>
                <a:gd name="T55" fmla="*/ 103 h 88"/>
                <a:gd name="T56" fmla="*/ 80 w 83"/>
                <a:gd name="T57" fmla="*/ 94 h 88"/>
                <a:gd name="T58" fmla="*/ 72 w 83"/>
                <a:gd name="T59" fmla="*/ 101 h 88"/>
                <a:gd name="T60" fmla="*/ 76 w 83"/>
                <a:gd name="T61" fmla="*/ 88 h 88"/>
                <a:gd name="T62" fmla="*/ 75 w 83"/>
                <a:gd name="T63" fmla="*/ 79 h 88"/>
                <a:gd name="T64" fmla="*/ 70 w 83"/>
                <a:gd name="T65" fmla="*/ 78 h 88"/>
                <a:gd name="T66" fmla="*/ 68 w 83"/>
                <a:gd name="T67" fmla="*/ 88 h 88"/>
                <a:gd name="T68" fmla="*/ 60 w 83"/>
                <a:gd name="T69" fmla="*/ 91 h 88"/>
                <a:gd name="T70" fmla="*/ 54 w 83"/>
                <a:gd name="T71" fmla="*/ 98 h 88"/>
                <a:gd name="T72" fmla="*/ 45 w 83"/>
                <a:gd name="T73" fmla="*/ 98 h 88"/>
                <a:gd name="T74" fmla="*/ 57 w 83"/>
                <a:gd name="T75" fmla="*/ 88 h 88"/>
                <a:gd name="T76" fmla="*/ 61 w 83"/>
                <a:gd name="T77" fmla="*/ 80 h 88"/>
                <a:gd name="T78" fmla="*/ 52 w 83"/>
                <a:gd name="T79" fmla="*/ 85 h 88"/>
                <a:gd name="T80" fmla="*/ 44 w 83"/>
                <a:gd name="T81" fmla="*/ 79 h 88"/>
                <a:gd name="T82" fmla="*/ 27 w 83"/>
                <a:gd name="T83" fmla="*/ 82 h 88"/>
                <a:gd name="T84" fmla="*/ 13 w 83"/>
                <a:gd name="T85" fmla="*/ 80 h 88"/>
                <a:gd name="T86" fmla="*/ 4 w 83"/>
                <a:gd name="T87" fmla="*/ 82 h 88"/>
                <a:gd name="T88" fmla="*/ 0 w 83"/>
                <a:gd name="T89" fmla="*/ 75 h 88"/>
                <a:gd name="T90" fmla="*/ 11 w 83"/>
                <a:gd name="T91" fmla="*/ 66 h 88"/>
                <a:gd name="T92" fmla="*/ 18 w 83"/>
                <a:gd name="T93" fmla="*/ 61 h 88"/>
                <a:gd name="T94" fmla="*/ 5 w 83"/>
                <a:gd name="T95" fmla="*/ 61 h 88"/>
                <a:gd name="T96" fmla="*/ 13 w 83"/>
                <a:gd name="T97" fmla="*/ 54 h 88"/>
                <a:gd name="T98" fmla="*/ 23 w 83"/>
                <a:gd name="T99" fmla="*/ 53 h 88"/>
                <a:gd name="T100" fmla="*/ 21 w 83"/>
                <a:gd name="T101" fmla="*/ 47 h 88"/>
                <a:gd name="T102" fmla="*/ 21 w 83"/>
                <a:gd name="T103" fmla="*/ 42 h 88"/>
                <a:gd name="T104" fmla="*/ 31 w 83"/>
                <a:gd name="T105" fmla="*/ 31 h 88"/>
                <a:gd name="T106" fmla="*/ 36 w 83"/>
                <a:gd name="T107" fmla="*/ 20 h 88"/>
                <a:gd name="T108" fmla="*/ 43 w 83"/>
                <a:gd name="T109" fmla="*/ 8 h 88"/>
                <a:gd name="T110" fmla="*/ 52 w 83"/>
                <a:gd name="T111" fmla="*/ 1 h 88"/>
                <a:gd name="T112" fmla="*/ 58 w 83"/>
                <a:gd name="T113" fmla="*/ 1 h 88"/>
                <a:gd name="T114" fmla="*/ 63 w 83"/>
                <a:gd name="T115" fmla="*/ 2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88"/>
                <a:gd name="T176" fmla="*/ 83 w 83"/>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88">
                  <a:moveTo>
                    <a:pt x="53" y="2"/>
                  </a:moveTo>
                  <a:cubicBezTo>
                    <a:pt x="52" y="4"/>
                    <a:pt x="48" y="4"/>
                    <a:pt x="47" y="6"/>
                  </a:cubicBezTo>
                  <a:cubicBezTo>
                    <a:pt x="46" y="8"/>
                    <a:pt x="48" y="11"/>
                    <a:pt x="46" y="13"/>
                  </a:cubicBezTo>
                  <a:cubicBezTo>
                    <a:pt x="44" y="18"/>
                    <a:pt x="40" y="21"/>
                    <a:pt x="37" y="25"/>
                  </a:cubicBezTo>
                  <a:cubicBezTo>
                    <a:pt x="36" y="27"/>
                    <a:pt x="34" y="32"/>
                    <a:pt x="36" y="32"/>
                  </a:cubicBezTo>
                  <a:cubicBezTo>
                    <a:pt x="39" y="31"/>
                    <a:pt x="39" y="25"/>
                    <a:pt x="42" y="24"/>
                  </a:cubicBezTo>
                  <a:cubicBezTo>
                    <a:pt x="44" y="24"/>
                    <a:pt x="47" y="27"/>
                    <a:pt x="47" y="29"/>
                  </a:cubicBezTo>
                  <a:cubicBezTo>
                    <a:pt x="47" y="31"/>
                    <a:pt x="40" y="31"/>
                    <a:pt x="42" y="33"/>
                  </a:cubicBezTo>
                  <a:cubicBezTo>
                    <a:pt x="44" y="37"/>
                    <a:pt x="49" y="37"/>
                    <a:pt x="53" y="39"/>
                  </a:cubicBezTo>
                  <a:cubicBezTo>
                    <a:pt x="55" y="39"/>
                    <a:pt x="56" y="40"/>
                    <a:pt x="58" y="39"/>
                  </a:cubicBezTo>
                  <a:cubicBezTo>
                    <a:pt x="60" y="35"/>
                    <a:pt x="61" y="39"/>
                    <a:pt x="62" y="38"/>
                  </a:cubicBezTo>
                  <a:cubicBezTo>
                    <a:pt x="63" y="38"/>
                    <a:pt x="64" y="37"/>
                    <a:pt x="66" y="37"/>
                  </a:cubicBezTo>
                  <a:cubicBezTo>
                    <a:pt x="68" y="37"/>
                    <a:pt x="73" y="36"/>
                    <a:pt x="72" y="38"/>
                  </a:cubicBezTo>
                  <a:cubicBezTo>
                    <a:pt x="72" y="42"/>
                    <a:pt x="67" y="43"/>
                    <a:pt x="65" y="47"/>
                  </a:cubicBezTo>
                  <a:cubicBezTo>
                    <a:pt x="64" y="49"/>
                    <a:pt x="63" y="53"/>
                    <a:pt x="66" y="55"/>
                  </a:cubicBezTo>
                  <a:cubicBezTo>
                    <a:pt x="68" y="56"/>
                    <a:pt x="71" y="52"/>
                    <a:pt x="74" y="52"/>
                  </a:cubicBezTo>
                  <a:cubicBezTo>
                    <a:pt x="76" y="52"/>
                    <a:pt x="75" y="55"/>
                    <a:pt x="74" y="56"/>
                  </a:cubicBezTo>
                  <a:cubicBezTo>
                    <a:pt x="72" y="58"/>
                    <a:pt x="68" y="58"/>
                    <a:pt x="66" y="60"/>
                  </a:cubicBezTo>
                  <a:cubicBezTo>
                    <a:pt x="66" y="61"/>
                    <a:pt x="68" y="62"/>
                    <a:pt x="68" y="63"/>
                  </a:cubicBezTo>
                  <a:cubicBezTo>
                    <a:pt x="68" y="65"/>
                    <a:pt x="65" y="67"/>
                    <a:pt x="66" y="68"/>
                  </a:cubicBezTo>
                  <a:cubicBezTo>
                    <a:pt x="66" y="69"/>
                    <a:pt x="68" y="68"/>
                    <a:pt x="69" y="67"/>
                  </a:cubicBezTo>
                  <a:cubicBezTo>
                    <a:pt x="71" y="65"/>
                    <a:pt x="73" y="62"/>
                    <a:pt x="76" y="61"/>
                  </a:cubicBezTo>
                  <a:cubicBezTo>
                    <a:pt x="77" y="61"/>
                    <a:pt x="77" y="63"/>
                    <a:pt x="77" y="64"/>
                  </a:cubicBezTo>
                  <a:cubicBezTo>
                    <a:pt x="76" y="67"/>
                    <a:pt x="71" y="71"/>
                    <a:pt x="74" y="73"/>
                  </a:cubicBezTo>
                  <a:cubicBezTo>
                    <a:pt x="76" y="74"/>
                    <a:pt x="78" y="65"/>
                    <a:pt x="80" y="67"/>
                  </a:cubicBezTo>
                  <a:cubicBezTo>
                    <a:pt x="83" y="69"/>
                    <a:pt x="79" y="73"/>
                    <a:pt x="78" y="76"/>
                  </a:cubicBezTo>
                  <a:cubicBezTo>
                    <a:pt x="77" y="79"/>
                    <a:pt x="77" y="84"/>
                    <a:pt x="74" y="86"/>
                  </a:cubicBezTo>
                  <a:cubicBezTo>
                    <a:pt x="73" y="88"/>
                    <a:pt x="69" y="88"/>
                    <a:pt x="67" y="86"/>
                  </a:cubicBezTo>
                  <a:cubicBezTo>
                    <a:pt x="65" y="84"/>
                    <a:pt x="69" y="79"/>
                    <a:pt x="67" y="79"/>
                  </a:cubicBezTo>
                  <a:cubicBezTo>
                    <a:pt x="64" y="79"/>
                    <a:pt x="62" y="88"/>
                    <a:pt x="60" y="85"/>
                  </a:cubicBezTo>
                  <a:cubicBezTo>
                    <a:pt x="58" y="82"/>
                    <a:pt x="63" y="78"/>
                    <a:pt x="64" y="74"/>
                  </a:cubicBezTo>
                  <a:cubicBezTo>
                    <a:pt x="64" y="71"/>
                    <a:pt x="64" y="68"/>
                    <a:pt x="63" y="66"/>
                  </a:cubicBezTo>
                  <a:cubicBezTo>
                    <a:pt x="62" y="65"/>
                    <a:pt x="60" y="64"/>
                    <a:pt x="59" y="65"/>
                  </a:cubicBezTo>
                  <a:cubicBezTo>
                    <a:pt x="58" y="68"/>
                    <a:pt x="59" y="72"/>
                    <a:pt x="57" y="74"/>
                  </a:cubicBezTo>
                  <a:cubicBezTo>
                    <a:pt x="55" y="76"/>
                    <a:pt x="52" y="75"/>
                    <a:pt x="50" y="76"/>
                  </a:cubicBezTo>
                  <a:cubicBezTo>
                    <a:pt x="48" y="78"/>
                    <a:pt x="47" y="81"/>
                    <a:pt x="45" y="82"/>
                  </a:cubicBezTo>
                  <a:cubicBezTo>
                    <a:pt x="43" y="83"/>
                    <a:pt x="37" y="84"/>
                    <a:pt x="38" y="82"/>
                  </a:cubicBezTo>
                  <a:cubicBezTo>
                    <a:pt x="39" y="78"/>
                    <a:pt x="45" y="78"/>
                    <a:pt x="48" y="74"/>
                  </a:cubicBezTo>
                  <a:cubicBezTo>
                    <a:pt x="50" y="73"/>
                    <a:pt x="53" y="69"/>
                    <a:pt x="51" y="67"/>
                  </a:cubicBezTo>
                  <a:cubicBezTo>
                    <a:pt x="49" y="66"/>
                    <a:pt x="47" y="71"/>
                    <a:pt x="44" y="71"/>
                  </a:cubicBezTo>
                  <a:cubicBezTo>
                    <a:pt x="41" y="71"/>
                    <a:pt x="40" y="66"/>
                    <a:pt x="37" y="66"/>
                  </a:cubicBezTo>
                  <a:cubicBezTo>
                    <a:pt x="32" y="65"/>
                    <a:pt x="28" y="69"/>
                    <a:pt x="23" y="69"/>
                  </a:cubicBezTo>
                  <a:cubicBezTo>
                    <a:pt x="19" y="69"/>
                    <a:pt x="15" y="67"/>
                    <a:pt x="11" y="67"/>
                  </a:cubicBezTo>
                  <a:cubicBezTo>
                    <a:pt x="8" y="67"/>
                    <a:pt x="6" y="70"/>
                    <a:pt x="3" y="69"/>
                  </a:cubicBezTo>
                  <a:cubicBezTo>
                    <a:pt x="1" y="68"/>
                    <a:pt x="0" y="65"/>
                    <a:pt x="0" y="63"/>
                  </a:cubicBezTo>
                  <a:cubicBezTo>
                    <a:pt x="2" y="59"/>
                    <a:pt x="6" y="58"/>
                    <a:pt x="9" y="55"/>
                  </a:cubicBezTo>
                  <a:cubicBezTo>
                    <a:pt x="11" y="54"/>
                    <a:pt x="17" y="53"/>
                    <a:pt x="15" y="51"/>
                  </a:cubicBezTo>
                  <a:cubicBezTo>
                    <a:pt x="12" y="49"/>
                    <a:pt x="6" y="54"/>
                    <a:pt x="4" y="51"/>
                  </a:cubicBezTo>
                  <a:cubicBezTo>
                    <a:pt x="2" y="48"/>
                    <a:pt x="8" y="46"/>
                    <a:pt x="11" y="45"/>
                  </a:cubicBezTo>
                  <a:cubicBezTo>
                    <a:pt x="13" y="44"/>
                    <a:pt x="17" y="46"/>
                    <a:pt x="19" y="44"/>
                  </a:cubicBezTo>
                  <a:cubicBezTo>
                    <a:pt x="21" y="43"/>
                    <a:pt x="19" y="41"/>
                    <a:pt x="18" y="39"/>
                  </a:cubicBezTo>
                  <a:cubicBezTo>
                    <a:pt x="18" y="38"/>
                    <a:pt x="17" y="36"/>
                    <a:pt x="18" y="35"/>
                  </a:cubicBezTo>
                  <a:cubicBezTo>
                    <a:pt x="20" y="32"/>
                    <a:pt x="23" y="30"/>
                    <a:pt x="26" y="26"/>
                  </a:cubicBezTo>
                  <a:cubicBezTo>
                    <a:pt x="28" y="23"/>
                    <a:pt x="29" y="20"/>
                    <a:pt x="30" y="17"/>
                  </a:cubicBezTo>
                  <a:cubicBezTo>
                    <a:pt x="32" y="13"/>
                    <a:pt x="33" y="10"/>
                    <a:pt x="36" y="7"/>
                  </a:cubicBezTo>
                  <a:cubicBezTo>
                    <a:pt x="38" y="4"/>
                    <a:pt x="41" y="3"/>
                    <a:pt x="44" y="1"/>
                  </a:cubicBezTo>
                  <a:cubicBezTo>
                    <a:pt x="46" y="1"/>
                    <a:pt x="47" y="1"/>
                    <a:pt x="49" y="1"/>
                  </a:cubicBezTo>
                  <a:cubicBezTo>
                    <a:pt x="50" y="1"/>
                    <a:pt x="54" y="0"/>
                    <a:pt x="5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67" name="Freeform 3532">
              <a:extLst>
                <a:ext uri="{FF2B5EF4-FFF2-40B4-BE49-F238E27FC236}">
                  <a16:creationId xmlns:a16="http://schemas.microsoft.com/office/drawing/2014/main" id="{222C0683-CB8C-874A-A300-CE66A97C6488}"/>
                </a:ext>
              </a:extLst>
            </p:cNvPr>
            <p:cNvSpPr>
              <a:spLocks noChangeAspect="1"/>
            </p:cNvSpPr>
            <p:nvPr/>
          </p:nvSpPr>
          <p:spPr bwMode="auto">
            <a:xfrm>
              <a:off x="3044033" y="3469947"/>
              <a:ext cx="41634" cy="16654"/>
            </a:xfrm>
            <a:custGeom>
              <a:avLst/>
              <a:gdLst>
                <a:gd name="T0" fmla="*/ 1 w 25"/>
                <a:gd name="T1" fmla="*/ 8 h 10"/>
                <a:gd name="T2" fmla="*/ 1 w 25"/>
                <a:gd name="T3" fmla="*/ 11 h 10"/>
                <a:gd name="T4" fmla="*/ 7 w 25"/>
                <a:gd name="T5" fmla="*/ 11 h 10"/>
                <a:gd name="T6" fmla="*/ 22 w 25"/>
                <a:gd name="T7" fmla="*/ 6 h 10"/>
                <a:gd name="T8" fmla="*/ 29 w 25"/>
                <a:gd name="T9" fmla="*/ 4 h 10"/>
                <a:gd name="T10" fmla="*/ 26 w 25"/>
                <a:gd name="T11" fmla="*/ 4 h 10"/>
                <a:gd name="T12" fmla="*/ 20 w 25"/>
                <a:gd name="T13" fmla="*/ 4 h 10"/>
                <a:gd name="T14" fmla="*/ 24 w 25"/>
                <a:gd name="T15" fmla="*/ 1 h 10"/>
                <a:gd name="T16" fmla="*/ 20 w 25"/>
                <a:gd name="T17" fmla="*/ 1 h 10"/>
                <a:gd name="T18" fmla="*/ 11 w 25"/>
                <a:gd name="T19" fmla="*/ 4 h 10"/>
                <a:gd name="T20" fmla="*/ 6 w 25"/>
                <a:gd name="T21" fmla="*/ 5 h 10"/>
                <a:gd name="T22" fmla="*/ 1 w 25"/>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0"/>
                <a:gd name="T38" fmla="*/ 25 w 2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0">
                  <a:moveTo>
                    <a:pt x="1" y="7"/>
                  </a:moveTo>
                  <a:cubicBezTo>
                    <a:pt x="1" y="7"/>
                    <a:pt x="0" y="8"/>
                    <a:pt x="1" y="9"/>
                  </a:cubicBezTo>
                  <a:cubicBezTo>
                    <a:pt x="2" y="10"/>
                    <a:pt x="4" y="10"/>
                    <a:pt x="6" y="9"/>
                  </a:cubicBezTo>
                  <a:cubicBezTo>
                    <a:pt x="10" y="8"/>
                    <a:pt x="14" y="7"/>
                    <a:pt x="18" y="5"/>
                  </a:cubicBezTo>
                  <a:cubicBezTo>
                    <a:pt x="20" y="5"/>
                    <a:pt x="22" y="4"/>
                    <a:pt x="24" y="3"/>
                  </a:cubicBezTo>
                  <a:cubicBezTo>
                    <a:pt x="25" y="3"/>
                    <a:pt x="22" y="3"/>
                    <a:pt x="22" y="3"/>
                  </a:cubicBezTo>
                  <a:cubicBezTo>
                    <a:pt x="20" y="3"/>
                    <a:pt x="18" y="4"/>
                    <a:pt x="17" y="3"/>
                  </a:cubicBezTo>
                  <a:cubicBezTo>
                    <a:pt x="17" y="2"/>
                    <a:pt x="21" y="2"/>
                    <a:pt x="20" y="1"/>
                  </a:cubicBezTo>
                  <a:cubicBezTo>
                    <a:pt x="20" y="0"/>
                    <a:pt x="18" y="1"/>
                    <a:pt x="17" y="1"/>
                  </a:cubicBezTo>
                  <a:cubicBezTo>
                    <a:pt x="14" y="2"/>
                    <a:pt x="12" y="2"/>
                    <a:pt x="9" y="3"/>
                  </a:cubicBezTo>
                  <a:cubicBezTo>
                    <a:pt x="8" y="3"/>
                    <a:pt x="6" y="3"/>
                    <a:pt x="5" y="4"/>
                  </a:cubicBezTo>
                  <a:cubicBezTo>
                    <a:pt x="4" y="5"/>
                    <a:pt x="2" y="5"/>
                    <a:pt x="1"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68" name="Freeform 3533">
              <a:extLst>
                <a:ext uri="{FF2B5EF4-FFF2-40B4-BE49-F238E27FC236}">
                  <a16:creationId xmlns:a16="http://schemas.microsoft.com/office/drawing/2014/main" id="{48B12767-C013-6149-A734-A58B855F8830}"/>
                </a:ext>
              </a:extLst>
            </p:cNvPr>
            <p:cNvSpPr>
              <a:spLocks noChangeAspect="1"/>
            </p:cNvSpPr>
            <p:nvPr/>
          </p:nvSpPr>
          <p:spPr bwMode="auto">
            <a:xfrm>
              <a:off x="2978804" y="3027243"/>
              <a:ext cx="24980" cy="24980"/>
            </a:xfrm>
            <a:custGeom>
              <a:avLst/>
              <a:gdLst>
                <a:gd name="T0" fmla="*/ 11 w 15"/>
                <a:gd name="T1" fmla="*/ 1 h 15"/>
                <a:gd name="T2" fmla="*/ 8 w 15"/>
                <a:gd name="T3" fmla="*/ 7 h 15"/>
                <a:gd name="T4" fmla="*/ 6 w 15"/>
                <a:gd name="T5" fmla="*/ 6 h 15"/>
                <a:gd name="T6" fmla="*/ 1 w 15"/>
                <a:gd name="T7" fmla="*/ 16 h 15"/>
                <a:gd name="T8" fmla="*/ 10 w 15"/>
                <a:gd name="T9" fmla="*/ 14 h 15"/>
                <a:gd name="T10" fmla="*/ 16 w 15"/>
                <a:gd name="T11" fmla="*/ 11 h 15"/>
                <a:gd name="T12" fmla="*/ 18 w 15"/>
                <a:gd name="T13" fmla="*/ 5 h 15"/>
                <a:gd name="T14" fmla="*/ 14 w 15"/>
                <a:gd name="T15" fmla="*/ 0 h 15"/>
                <a:gd name="T16" fmla="*/ 11 w 15"/>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1"/>
                  </a:moveTo>
                  <a:cubicBezTo>
                    <a:pt x="8" y="2"/>
                    <a:pt x="8" y="5"/>
                    <a:pt x="7" y="6"/>
                  </a:cubicBezTo>
                  <a:cubicBezTo>
                    <a:pt x="7" y="6"/>
                    <a:pt x="5" y="4"/>
                    <a:pt x="5" y="5"/>
                  </a:cubicBezTo>
                  <a:cubicBezTo>
                    <a:pt x="3" y="7"/>
                    <a:pt x="0" y="10"/>
                    <a:pt x="1" y="13"/>
                  </a:cubicBezTo>
                  <a:cubicBezTo>
                    <a:pt x="2" y="15"/>
                    <a:pt x="6" y="12"/>
                    <a:pt x="8" y="12"/>
                  </a:cubicBezTo>
                  <a:cubicBezTo>
                    <a:pt x="10" y="11"/>
                    <a:pt x="12" y="10"/>
                    <a:pt x="13" y="9"/>
                  </a:cubicBezTo>
                  <a:cubicBezTo>
                    <a:pt x="14" y="7"/>
                    <a:pt x="15" y="5"/>
                    <a:pt x="15" y="4"/>
                  </a:cubicBezTo>
                  <a:cubicBezTo>
                    <a:pt x="15" y="2"/>
                    <a:pt x="13" y="1"/>
                    <a:pt x="12" y="0"/>
                  </a:cubicBezTo>
                  <a:cubicBezTo>
                    <a:pt x="11" y="0"/>
                    <a:pt x="10" y="0"/>
                    <a:pt x="9"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69" name="Freeform 3534">
              <a:extLst>
                <a:ext uri="{FF2B5EF4-FFF2-40B4-BE49-F238E27FC236}">
                  <a16:creationId xmlns:a16="http://schemas.microsoft.com/office/drawing/2014/main" id="{70D7A129-3D11-E345-B88F-96E9AAE07DE0}"/>
                </a:ext>
              </a:extLst>
            </p:cNvPr>
            <p:cNvSpPr>
              <a:spLocks noChangeAspect="1"/>
            </p:cNvSpPr>
            <p:nvPr/>
          </p:nvSpPr>
          <p:spPr bwMode="auto">
            <a:xfrm>
              <a:off x="2927458" y="3127164"/>
              <a:ext cx="24980" cy="15266"/>
            </a:xfrm>
            <a:custGeom>
              <a:avLst/>
              <a:gdLst>
                <a:gd name="T0" fmla="*/ 16 w 15"/>
                <a:gd name="T1" fmla="*/ 4 h 9"/>
                <a:gd name="T2" fmla="*/ 18 w 15"/>
                <a:gd name="T3" fmla="*/ 10 h 9"/>
                <a:gd name="T4" fmla="*/ 13 w 15"/>
                <a:gd name="T5" fmla="*/ 10 h 9"/>
                <a:gd name="T6" fmla="*/ 7 w 15"/>
                <a:gd name="T7" fmla="*/ 9 h 9"/>
                <a:gd name="T8" fmla="*/ 1 w 15"/>
                <a:gd name="T9" fmla="*/ 6 h 9"/>
                <a:gd name="T10" fmla="*/ 4 w 15"/>
                <a:gd name="T11" fmla="*/ 1 h 9"/>
                <a:gd name="T12" fmla="*/ 12 w 15"/>
                <a:gd name="T13" fmla="*/ 0 h 9"/>
                <a:gd name="T14" fmla="*/ 16 w 15"/>
                <a:gd name="T15" fmla="*/ 4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3" y="3"/>
                  </a:moveTo>
                  <a:cubicBezTo>
                    <a:pt x="14" y="4"/>
                    <a:pt x="15" y="6"/>
                    <a:pt x="15" y="8"/>
                  </a:cubicBezTo>
                  <a:cubicBezTo>
                    <a:pt x="14" y="9"/>
                    <a:pt x="12" y="9"/>
                    <a:pt x="11" y="8"/>
                  </a:cubicBezTo>
                  <a:cubicBezTo>
                    <a:pt x="9" y="8"/>
                    <a:pt x="7" y="7"/>
                    <a:pt x="6" y="7"/>
                  </a:cubicBezTo>
                  <a:cubicBezTo>
                    <a:pt x="4" y="6"/>
                    <a:pt x="2" y="6"/>
                    <a:pt x="1" y="5"/>
                  </a:cubicBezTo>
                  <a:cubicBezTo>
                    <a:pt x="0" y="4"/>
                    <a:pt x="1" y="2"/>
                    <a:pt x="3" y="1"/>
                  </a:cubicBezTo>
                  <a:cubicBezTo>
                    <a:pt x="5" y="0"/>
                    <a:pt x="8" y="0"/>
                    <a:pt x="10" y="0"/>
                  </a:cubicBezTo>
                  <a:cubicBezTo>
                    <a:pt x="12" y="0"/>
                    <a:pt x="13" y="2"/>
                    <a:pt x="13"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70" name="Freeform 3535">
              <a:extLst>
                <a:ext uri="{FF2B5EF4-FFF2-40B4-BE49-F238E27FC236}">
                  <a16:creationId xmlns:a16="http://schemas.microsoft.com/office/drawing/2014/main" id="{82699BA4-3065-8E49-8C69-25F28FCD1E65}"/>
                </a:ext>
              </a:extLst>
            </p:cNvPr>
            <p:cNvSpPr>
              <a:spLocks noChangeAspect="1"/>
            </p:cNvSpPr>
            <p:nvPr/>
          </p:nvSpPr>
          <p:spPr bwMode="auto">
            <a:xfrm>
              <a:off x="3227223" y="2894014"/>
              <a:ext cx="13878" cy="15266"/>
            </a:xfrm>
            <a:custGeom>
              <a:avLst/>
              <a:gdLst>
                <a:gd name="T0" fmla="*/ 6 w 8"/>
                <a:gd name="T1" fmla="*/ 0 h 9"/>
                <a:gd name="T2" fmla="*/ 9 w 8"/>
                <a:gd name="T3" fmla="*/ 5 h 9"/>
                <a:gd name="T4" fmla="*/ 3 w 8"/>
                <a:gd name="T5" fmla="*/ 11 h 9"/>
                <a:gd name="T6" fmla="*/ 1 w 8"/>
                <a:gd name="T7" fmla="*/ 9 h 9"/>
                <a:gd name="T8" fmla="*/ 6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0"/>
                  </a:moveTo>
                  <a:cubicBezTo>
                    <a:pt x="6" y="0"/>
                    <a:pt x="8" y="2"/>
                    <a:pt x="7" y="4"/>
                  </a:cubicBezTo>
                  <a:cubicBezTo>
                    <a:pt x="7" y="6"/>
                    <a:pt x="4" y="8"/>
                    <a:pt x="2" y="9"/>
                  </a:cubicBezTo>
                  <a:cubicBezTo>
                    <a:pt x="1" y="9"/>
                    <a:pt x="0" y="8"/>
                    <a:pt x="1" y="7"/>
                  </a:cubicBezTo>
                  <a:cubicBezTo>
                    <a:pt x="1" y="5"/>
                    <a:pt x="2" y="1"/>
                    <a:pt x="5"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71" name="Freeform 3536">
              <a:extLst>
                <a:ext uri="{FF2B5EF4-FFF2-40B4-BE49-F238E27FC236}">
                  <a16:creationId xmlns:a16="http://schemas.microsoft.com/office/drawing/2014/main" id="{4026484F-B8E2-464E-9970-8D50F63FFF61}"/>
                </a:ext>
              </a:extLst>
            </p:cNvPr>
            <p:cNvSpPr>
              <a:spLocks noChangeAspect="1"/>
            </p:cNvSpPr>
            <p:nvPr/>
          </p:nvSpPr>
          <p:spPr bwMode="auto">
            <a:xfrm>
              <a:off x="3293837" y="2860707"/>
              <a:ext cx="9715" cy="15266"/>
            </a:xfrm>
            <a:custGeom>
              <a:avLst/>
              <a:gdLst>
                <a:gd name="T0" fmla="*/ 0 w 6"/>
                <a:gd name="T1" fmla="*/ 2 h 9"/>
                <a:gd name="T2" fmla="*/ 4 w 6"/>
                <a:gd name="T3" fmla="*/ 10 h 9"/>
                <a:gd name="T4" fmla="*/ 7 w 6"/>
                <a:gd name="T5" fmla="*/ 7 h 9"/>
                <a:gd name="T6" fmla="*/ 7 w 6"/>
                <a:gd name="T7" fmla="*/ 4 h 9"/>
                <a:gd name="T8" fmla="*/ 5 w 6"/>
                <a:gd name="T9" fmla="*/ 1 h 9"/>
                <a:gd name="T10" fmla="*/ 1 w 6"/>
                <a:gd name="T11" fmla="*/ 1 h 9"/>
                <a:gd name="T12" fmla="*/ 0 w 6"/>
                <a:gd name="T13" fmla="*/ 2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2"/>
                  </a:moveTo>
                  <a:cubicBezTo>
                    <a:pt x="0" y="4"/>
                    <a:pt x="1" y="7"/>
                    <a:pt x="3" y="8"/>
                  </a:cubicBezTo>
                  <a:cubicBezTo>
                    <a:pt x="4" y="9"/>
                    <a:pt x="5" y="7"/>
                    <a:pt x="6" y="6"/>
                  </a:cubicBezTo>
                  <a:cubicBezTo>
                    <a:pt x="6" y="5"/>
                    <a:pt x="6" y="4"/>
                    <a:pt x="6" y="3"/>
                  </a:cubicBezTo>
                  <a:cubicBezTo>
                    <a:pt x="6" y="2"/>
                    <a:pt x="5" y="1"/>
                    <a:pt x="4" y="1"/>
                  </a:cubicBezTo>
                  <a:cubicBezTo>
                    <a:pt x="3" y="0"/>
                    <a:pt x="2" y="0"/>
                    <a:pt x="1" y="1"/>
                  </a:cubicBezTo>
                  <a:cubicBezTo>
                    <a:pt x="1" y="1"/>
                    <a:pt x="0" y="1"/>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72" name="Freeform 3537">
              <a:extLst>
                <a:ext uri="{FF2B5EF4-FFF2-40B4-BE49-F238E27FC236}">
                  <a16:creationId xmlns:a16="http://schemas.microsoft.com/office/drawing/2014/main" id="{85CF02D8-16E7-1B43-9C8D-03D501FA356F}"/>
                </a:ext>
              </a:extLst>
            </p:cNvPr>
            <p:cNvSpPr>
              <a:spLocks noChangeAspect="1"/>
            </p:cNvSpPr>
            <p:nvPr/>
          </p:nvSpPr>
          <p:spPr bwMode="auto">
            <a:xfrm>
              <a:off x="3074564" y="2799644"/>
              <a:ext cx="12491" cy="9715"/>
            </a:xfrm>
            <a:custGeom>
              <a:avLst/>
              <a:gdLst>
                <a:gd name="T0" fmla="*/ 1 w 8"/>
                <a:gd name="T1" fmla="*/ 0 h 6"/>
                <a:gd name="T2" fmla="*/ 0 w 8"/>
                <a:gd name="T3" fmla="*/ 2 h 6"/>
                <a:gd name="T4" fmla="*/ 7 w 8"/>
                <a:gd name="T5" fmla="*/ 7 h 6"/>
                <a:gd name="T6" fmla="*/ 8 w 8"/>
                <a:gd name="T7" fmla="*/ 1 h 6"/>
                <a:gd name="T8" fmla="*/ 1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0"/>
                  </a:moveTo>
                  <a:cubicBezTo>
                    <a:pt x="0" y="0"/>
                    <a:pt x="0" y="1"/>
                    <a:pt x="0" y="2"/>
                  </a:cubicBezTo>
                  <a:cubicBezTo>
                    <a:pt x="2" y="4"/>
                    <a:pt x="3" y="6"/>
                    <a:pt x="6" y="6"/>
                  </a:cubicBezTo>
                  <a:cubicBezTo>
                    <a:pt x="7" y="6"/>
                    <a:pt x="8" y="2"/>
                    <a:pt x="7" y="1"/>
                  </a:cubicBezTo>
                  <a:cubicBezTo>
                    <a:pt x="6" y="0"/>
                    <a:pt x="3"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73" name="Freeform 3538">
              <a:extLst>
                <a:ext uri="{FF2B5EF4-FFF2-40B4-BE49-F238E27FC236}">
                  <a16:creationId xmlns:a16="http://schemas.microsoft.com/office/drawing/2014/main" id="{1F64331E-D8E9-2E45-932C-9F77A6BEABC7}"/>
                </a:ext>
              </a:extLst>
            </p:cNvPr>
            <p:cNvSpPr>
              <a:spLocks noChangeAspect="1"/>
            </p:cNvSpPr>
            <p:nvPr/>
          </p:nvSpPr>
          <p:spPr bwMode="auto">
            <a:xfrm>
              <a:off x="3049582" y="2803807"/>
              <a:ext cx="18042" cy="15266"/>
            </a:xfrm>
            <a:custGeom>
              <a:avLst/>
              <a:gdLst>
                <a:gd name="T0" fmla="*/ 2 w 11"/>
                <a:gd name="T1" fmla="*/ 0 h 9"/>
                <a:gd name="T2" fmla="*/ 0 w 11"/>
                <a:gd name="T3" fmla="*/ 2 h 9"/>
                <a:gd name="T4" fmla="*/ 7 w 11"/>
                <a:gd name="T5" fmla="*/ 11 h 9"/>
                <a:gd name="T6" fmla="*/ 13 w 11"/>
                <a:gd name="T7" fmla="*/ 7 h 9"/>
                <a:gd name="T8" fmla="*/ 12 w 11"/>
                <a:gd name="T9" fmla="*/ 1 h 9"/>
                <a:gd name="T10" fmla="*/ 7 w 11"/>
                <a:gd name="T11" fmla="*/ 0 h 9"/>
                <a:gd name="T12" fmla="*/ 2 w 11"/>
                <a:gd name="T13" fmla="*/ 0 h 9"/>
                <a:gd name="T14" fmla="*/ 0 60000 65536"/>
                <a:gd name="T15" fmla="*/ 0 60000 65536"/>
                <a:gd name="T16" fmla="*/ 0 60000 65536"/>
                <a:gd name="T17" fmla="*/ 0 60000 65536"/>
                <a:gd name="T18" fmla="*/ 0 60000 65536"/>
                <a:gd name="T19" fmla="*/ 0 60000 65536"/>
                <a:gd name="T20" fmla="*/ 0 60000 65536"/>
                <a:gd name="T21" fmla="*/ 0 w 11"/>
                <a:gd name="T22" fmla="*/ 0 h 9"/>
                <a:gd name="T23" fmla="*/ 11 w 1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9">
                  <a:moveTo>
                    <a:pt x="2" y="0"/>
                  </a:moveTo>
                  <a:cubicBezTo>
                    <a:pt x="1" y="1"/>
                    <a:pt x="0" y="1"/>
                    <a:pt x="0" y="2"/>
                  </a:cubicBezTo>
                  <a:cubicBezTo>
                    <a:pt x="2" y="5"/>
                    <a:pt x="3" y="8"/>
                    <a:pt x="6" y="9"/>
                  </a:cubicBezTo>
                  <a:cubicBezTo>
                    <a:pt x="8" y="9"/>
                    <a:pt x="10" y="7"/>
                    <a:pt x="11" y="6"/>
                  </a:cubicBezTo>
                  <a:cubicBezTo>
                    <a:pt x="11" y="5"/>
                    <a:pt x="11" y="3"/>
                    <a:pt x="10" y="1"/>
                  </a:cubicBezTo>
                  <a:cubicBezTo>
                    <a:pt x="10" y="0"/>
                    <a:pt x="8" y="0"/>
                    <a:pt x="6" y="0"/>
                  </a:cubicBezTo>
                  <a:cubicBezTo>
                    <a:pt x="5" y="0"/>
                    <a:pt x="3"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74" name="Freeform 3539">
              <a:extLst>
                <a:ext uri="{FF2B5EF4-FFF2-40B4-BE49-F238E27FC236}">
                  <a16:creationId xmlns:a16="http://schemas.microsoft.com/office/drawing/2014/main" id="{FE82D2AC-9E89-0842-B810-6EB369F6A57E}"/>
                </a:ext>
              </a:extLst>
            </p:cNvPr>
            <p:cNvSpPr>
              <a:spLocks noChangeAspect="1"/>
            </p:cNvSpPr>
            <p:nvPr/>
          </p:nvSpPr>
          <p:spPr bwMode="auto">
            <a:xfrm>
              <a:off x="3007950" y="2837114"/>
              <a:ext cx="19429" cy="30532"/>
            </a:xfrm>
            <a:custGeom>
              <a:avLst/>
              <a:gdLst>
                <a:gd name="T0" fmla="*/ 11 w 12"/>
                <a:gd name="T1" fmla="*/ 1 h 18"/>
                <a:gd name="T2" fmla="*/ 13 w 12"/>
                <a:gd name="T3" fmla="*/ 4 h 18"/>
                <a:gd name="T4" fmla="*/ 13 w 12"/>
                <a:gd name="T5" fmla="*/ 10 h 18"/>
                <a:gd name="T6" fmla="*/ 6 w 12"/>
                <a:gd name="T7" fmla="*/ 21 h 18"/>
                <a:gd name="T8" fmla="*/ 1 w 12"/>
                <a:gd name="T9" fmla="*/ 17 h 18"/>
                <a:gd name="T10" fmla="*/ 1 w 12"/>
                <a:gd name="T11" fmla="*/ 9 h 18"/>
                <a:gd name="T12" fmla="*/ 7 w 12"/>
                <a:gd name="T13" fmla="*/ 1 h 18"/>
                <a:gd name="T14" fmla="*/ 11 w 12"/>
                <a:gd name="T15" fmla="*/ 1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9" y="1"/>
                  </a:moveTo>
                  <a:cubicBezTo>
                    <a:pt x="10" y="1"/>
                    <a:pt x="11" y="2"/>
                    <a:pt x="11" y="3"/>
                  </a:cubicBezTo>
                  <a:cubicBezTo>
                    <a:pt x="12" y="5"/>
                    <a:pt x="12" y="7"/>
                    <a:pt x="11" y="8"/>
                  </a:cubicBezTo>
                  <a:cubicBezTo>
                    <a:pt x="10" y="11"/>
                    <a:pt x="8" y="15"/>
                    <a:pt x="5" y="17"/>
                  </a:cubicBezTo>
                  <a:cubicBezTo>
                    <a:pt x="3" y="18"/>
                    <a:pt x="2" y="15"/>
                    <a:pt x="1" y="14"/>
                  </a:cubicBezTo>
                  <a:cubicBezTo>
                    <a:pt x="0" y="12"/>
                    <a:pt x="0" y="9"/>
                    <a:pt x="1" y="7"/>
                  </a:cubicBezTo>
                  <a:cubicBezTo>
                    <a:pt x="2" y="5"/>
                    <a:pt x="4" y="3"/>
                    <a:pt x="6" y="1"/>
                  </a:cubicBezTo>
                  <a:cubicBezTo>
                    <a:pt x="7" y="1"/>
                    <a:pt x="8" y="0"/>
                    <a:pt x="9"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75" name="Freeform 3540">
              <a:extLst>
                <a:ext uri="{FF2B5EF4-FFF2-40B4-BE49-F238E27FC236}">
                  <a16:creationId xmlns:a16="http://schemas.microsoft.com/office/drawing/2014/main" id="{C81F074A-7C14-5444-A667-B61EF730CCA4}"/>
                </a:ext>
              </a:extLst>
            </p:cNvPr>
            <p:cNvSpPr>
              <a:spLocks noChangeAspect="1"/>
            </p:cNvSpPr>
            <p:nvPr/>
          </p:nvSpPr>
          <p:spPr bwMode="auto">
            <a:xfrm>
              <a:off x="2941336" y="2823234"/>
              <a:ext cx="41634" cy="27756"/>
            </a:xfrm>
            <a:custGeom>
              <a:avLst/>
              <a:gdLst>
                <a:gd name="T0" fmla="*/ 26 w 25"/>
                <a:gd name="T1" fmla="*/ 0 h 17"/>
                <a:gd name="T2" fmla="*/ 30 w 25"/>
                <a:gd name="T3" fmla="*/ 1 h 17"/>
                <a:gd name="T4" fmla="*/ 29 w 25"/>
                <a:gd name="T5" fmla="*/ 5 h 17"/>
                <a:gd name="T6" fmla="*/ 19 w 25"/>
                <a:gd name="T7" fmla="*/ 12 h 17"/>
                <a:gd name="T8" fmla="*/ 13 w 25"/>
                <a:gd name="T9" fmla="*/ 19 h 17"/>
                <a:gd name="T10" fmla="*/ 7 w 25"/>
                <a:gd name="T11" fmla="*/ 16 h 17"/>
                <a:gd name="T12" fmla="*/ 2 w 25"/>
                <a:gd name="T13" fmla="*/ 20 h 17"/>
                <a:gd name="T14" fmla="*/ 1 w 25"/>
                <a:gd name="T15" fmla="*/ 18 h 17"/>
                <a:gd name="T16" fmla="*/ 1 w 25"/>
                <a:gd name="T17" fmla="*/ 13 h 17"/>
                <a:gd name="T18" fmla="*/ 10 w 25"/>
                <a:gd name="T19" fmla="*/ 4 h 17"/>
                <a:gd name="T20" fmla="*/ 11 w 25"/>
                <a:gd name="T21" fmla="*/ 0 h 17"/>
                <a:gd name="T22" fmla="*/ 16 w 25"/>
                <a:gd name="T23" fmla="*/ 4 h 17"/>
                <a:gd name="T24" fmla="*/ 20 w 25"/>
                <a:gd name="T25" fmla="*/ 1 h 17"/>
                <a:gd name="T26" fmla="*/ 23 w 25"/>
                <a:gd name="T27" fmla="*/ 1 h 17"/>
                <a:gd name="T28" fmla="*/ 26 w 2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22" y="0"/>
                  </a:moveTo>
                  <a:cubicBezTo>
                    <a:pt x="23" y="0"/>
                    <a:pt x="25" y="0"/>
                    <a:pt x="25" y="1"/>
                  </a:cubicBezTo>
                  <a:cubicBezTo>
                    <a:pt x="25" y="2"/>
                    <a:pt x="25" y="4"/>
                    <a:pt x="24" y="4"/>
                  </a:cubicBezTo>
                  <a:cubicBezTo>
                    <a:pt x="22" y="7"/>
                    <a:pt x="19" y="8"/>
                    <a:pt x="16" y="10"/>
                  </a:cubicBezTo>
                  <a:cubicBezTo>
                    <a:pt x="14" y="11"/>
                    <a:pt x="13" y="14"/>
                    <a:pt x="11" y="16"/>
                  </a:cubicBezTo>
                  <a:cubicBezTo>
                    <a:pt x="9" y="16"/>
                    <a:pt x="8" y="14"/>
                    <a:pt x="6" y="14"/>
                  </a:cubicBezTo>
                  <a:cubicBezTo>
                    <a:pt x="4" y="15"/>
                    <a:pt x="4" y="17"/>
                    <a:pt x="2" y="17"/>
                  </a:cubicBezTo>
                  <a:cubicBezTo>
                    <a:pt x="1" y="17"/>
                    <a:pt x="1" y="16"/>
                    <a:pt x="1" y="15"/>
                  </a:cubicBezTo>
                  <a:cubicBezTo>
                    <a:pt x="0" y="14"/>
                    <a:pt x="0" y="12"/>
                    <a:pt x="1" y="11"/>
                  </a:cubicBezTo>
                  <a:cubicBezTo>
                    <a:pt x="2" y="8"/>
                    <a:pt x="6" y="6"/>
                    <a:pt x="8" y="3"/>
                  </a:cubicBezTo>
                  <a:cubicBezTo>
                    <a:pt x="8" y="2"/>
                    <a:pt x="8" y="0"/>
                    <a:pt x="9" y="0"/>
                  </a:cubicBezTo>
                  <a:cubicBezTo>
                    <a:pt x="11" y="0"/>
                    <a:pt x="11" y="3"/>
                    <a:pt x="13" y="3"/>
                  </a:cubicBezTo>
                  <a:cubicBezTo>
                    <a:pt x="14" y="3"/>
                    <a:pt x="16" y="1"/>
                    <a:pt x="17" y="1"/>
                  </a:cubicBezTo>
                  <a:cubicBezTo>
                    <a:pt x="18" y="1"/>
                    <a:pt x="19" y="1"/>
                    <a:pt x="19" y="1"/>
                  </a:cubicBezTo>
                  <a:cubicBezTo>
                    <a:pt x="20" y="1"/>
                    <a:pt x="21" y="0"/>
                    <a:pt x="2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76" name="Freeform 3541">
              <a:extLst>
                <a:ext uri="{FF2B5EF4-FFF2-40B4-BE49-F238E27FC236}">
                  <a16:creationId xmlns:a16="http://schemas.microsoft.com/office/drawing/2014/main" id="{8E49B1B7-B8AF-2846-8C40-E46DE820D3AE}"/>
                </a:ext>
              </a:extLst>
            </p:cNvPr>
            <p:cNvSpPr>
              <a:spLocks noChangeAspect="1"/>
            </p:cNvSpPr>
            <p:nvPr/>
          </p:nvSpPr>
          <p:spPr bwMode="auto">
            <a:xfrm>
              <a:off x="2887211" y="2720539"/>
              <a:ext cx="134617" cy="98534"/>
            </a:xfrm>
            <a:custGeom>
              <a:avLst/>
              <a:gdLst>
                <a:gd name="T0" fmla="*/ 90 w 81"/>
                <a:gd name="T1" fmla="*/ 46 h 59"/>
                <a:gd name="T2" fmla="*/ 92 w 81"/>
                <a:gd name="T3" fmla="*/ 51 h 59"/>
                <a:gd name="T4" fmla="*/ 90 w 81"/>
                <a:gd name="T5" fmla="*/ 52 h 59"/>
                <a:gd name="T6" fmla="*/ 96 w 81"/>
                <a:gd name="T7" fmla="*/ 53 h 59"/>
                <a:gd name="T8" fmla="*/ 95 w 81"/>
                <a:gd name="T9" fmla="*/ 55 h 59"/>
                <a:gd name="T10" fmla="*/ 85 w 81"/>
                <a:gd name="T11" fmla="*/ 59 h 59"/>
                <a:gd name="T12" fmla="*/ 78 w 81"/>
                <a:gd name="T13" fmla="*/ 58 h 59"/>
                <a:gd name="T14" fmla="*/ 77 w 81"/>
                <a:gd name="T15" fmla="*/ 55 h 59"/>
                <a:gd name="T16" fmla="*/ 73 w 81"/>
                <a:gd name="T17" fmla="*/ 57 h 59"/>
                <a:gd name="T18" fmla="*/ 68 w 81"/>
                <a:gd name="T19" fmla="*/ 54 h 59"/>
                <a:gd name="T20" fmla="*/ 67 w 81"/>
                <a:gd name="T21" fmla="*/ 55 h 59"/>
                <a:gd name="T22" fmla="*/ 63 w 81"/>
                <a:gd name="T23" fmla="*/ 53 h 59"/>
                <a:gd name="T24" fmla="*/ 65 w 81"/>
                <a:gd name="T25" fmla="*/ 51 h 59"/>
                <a:gd name="T26" fmla="*/ 60 w 81"/>
                <a:gd name="T27" fmla="*/ 49 h 59"/>
                <a:gd name="T28" fmla="*/ 57 w 81"/>
                <a:gd name="T29" fmla="*/ 49 h 59"/>
                <a:gd name="T30" fmla="*/ 57 w 81"/>
                <a:gd name="T31" fmla="*/ 45 h 59"/>
                <a:gd name="T32" fmla="*/ 50 w 81"/>
                <a:gd name="T33" fmla="*/ 46 h 59"/>
                <a:gd name="T34" fmla="*/ 48 w 81"/>
                <a:gd name="T35" fmla="*/ 54 h 59"/>
                <a:gd name="T36" fmla="*/ 41 w 81"/>
                <a:gd name="T37" fmla="*/ 58 h 59"/>
                <a:gd name="T38" fmla="*/ 37 w 81"/>
                <a:gd name="T39" fmla="*/ 59 h 59"/>
                <a:gd name="T40" fmla="*/ 34 w 81"/>
                <a:gd name="T41" fmla="*/ 65 h 59"/>
                <a:gd name="T42" fmla="*/ 25 w 81"/>
                <a:gd name="T43" fmla="*/ 70 h 59"/>
                <a:gd name="T44" fmla="*/ 20 w 81"/>
                <a:gd name="T45" fmla="*/ 70 h 59"/>
                <a:gd name="T46" fmla="*/ 20 w 81"/>
                <a:gd name="T47" fmla="*/ 60 h 59"/>
                <a:gd name="T48" fmla="*/ 22 w 81"/>
                <a:gd name="T49" fmla="*/ 55 h 59"/>
                <a:gd name="T50" fmla="*/ 19 w 81"/>
                <a:gd name="T51" fmla="*/ 53 h 59"/>
                <a:gd name="T52" fmla="*/ 17 w 81"/>
                <a:gd name="T53" fmla="*/ 55 h 59"/>
                <a:gd name="T54" fmla="*/ 11 w 81"/>
                <a:gd name="T55" fmla="*/ 55 h 59"/>
                <a:gd name="T56" fmla="*/ 4 w 81"/>
                <a:gd name="T57" fmla="*/ 59 h 59"/>
                <a:gd name="T58" fmla="*/ 0 w 81"/>
                <a:gd name="T59" fmla="*/ 57 h 59"/>
                <a:gd name="T60" fmla="*/ 7 w 81"/>
                <a:gd name="T61" fmla="*/ 48 h 59"/>
                <a:gd name="T62" fmla="*/ 16 w 81"/>
                <a:gd name="T63" fmla="*/ 45 h 59"/>
                <a:gd name="T64" fmla="*/ 17 w 81"/>
                <a:gd name="T65" fmla="*/ 34 h 59"/>
                <a:gd name="T66" fmla="*/ 22 w 81"/>
                <a:gd name="T67" fmla="*/ 23 h 59"/>
                <a:gd name="T68" fmla="*/ 24 w 81"/>
                <a:gd name="T69" fmla="*/ 13 h 59"/>
                <a:gd name="T70" fmla="*/ 29 w 81"/>
                <a:gd name="T71" fmla="*/ 6 h 59"/>
                <a:gd name="T72" fmla="*/ 35 w 81"/>
                <a:gd name="T73" fmla="*/ 1 h 59"/>
                <a:gd name="T74" fmla="*/ 37 w 81"/>
                <a:gd name="T75" fmla="*/ 5 h 59"/>
                <a:gd name="T76" fmla="*/ 40 w 81"/>
                <a:gd name="T77" fmla="*/ 8 h 59"/>
                <a:gd name="T78" fmla="*/ 36 w 81"/>
                <a:gd name="T79" fmla="*/ 11 h 59"/>
                <a:gd name="T80" fmla="*/ 38 w 81"/>
                <a:gd name="T81" fmla="*/ 19 h 59"/>
                <a:gd name="T82" fmla="*/ 41 w 81"/>
                <a:gd name="T83" fmla="*/ 19 h 59"/>
                <a:gd name="T84" fmla="*/ 44 w 81"/>
                <a:gd name="T85" fmla="*/ 12 h 59"/>
                <a:gd name="T86" fmla="*/ 49 w 81"/>
                <a:gd name="T87" fmla="*/ 18 h 59"/>
                <a:gd name="T88" fmla="*/ 50 w 81"/>
                <a:gd name="T89" fmla="*/ 19 h 59"/>
                <a:gd name="T90" fmla="*/ 59 w 81"/>
                <a:gd name="T91" fmla="*/ 22 h 59"/>
                <a:gd name="T92" fmla="*/ 60 w 81"/>
                <a:gd name="T93" fmla="*/ 25 h 59"/>
                <a:gd name="T94" fmla="*/ 77 w 81"/>
                <a:gd name="T95" fmla="*/ 34 h 59"/>
                <a:gd name="T96" fmla="*/ 77 w 81"/>
                <a:gd name="T97" fmla="*/ 40 h 59"/>
                <a:gd name="T98" fmla="*/ 78 w 81"/>
                <a:gd name="T99" fmla="*/ 43 h 59"/>
                <a:gd name="T100" fmla="*/ 73 w 81"/>
                <a:gd name="T101" fmla="*/ 48 h 59"/>
                <a:gd name="T102" fmla="*/ 79 w 81"/>
                <a:gd name="T103" fmla="*/ 48 h 59"/>
                <a:gd name="T104" fmla="*/ 81 w 81"/>
                <a:gd name="T105" fmla="*/ 46 h 59"/>
                <a:gd name="T106" fmla="*/ 87 w 81"/>
                <a:gd name="T107" fmla="*/ 48 h 59"/>
                <a:gd name="T108" fmla="*/ 90 w 81"/>
                <a:gd name="T109" fmla="*/ 46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59"/>
                <a:gd name="T167" fmla="*/ 81 w 81"/>
                <a:gd name="T168" fmla="*/ 59 h 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59">
                  <a:moveTo>
                    <a:pt x="75" y="38"/>
                  </a:moveTo>
                  <a:cubicBezTo>
                    <a:pt x="77" y="38"/>
                    <a:pt x="77" y="40"/>
                    <a:pt x="77" y="42"/>
                  </a:cubicBezTo>
                  <a:cubicBezTo>
                    <a:pt x="77" y="43"/>
                    <a:pt x="74" y="43"/>
                    <a:pt x="75" y="43"/>
                  </a:cubicBezTo>
                  <a:cubicBezTo>
                    <a:pt x="76" y="44"/>
                    <a:pt x="79" y="43"/>
                    <a:pt x="80" y="44"/>
                  </a:cubicBezTo>
                  <a:cubicBezTo>
                    <a:pt x="81" y="44"/>
                    <a:pt x="80" y="45"/>
                    <a:pt x="79" y="46"/>
                  </a:cubicBezTo>
                  <a:cubicBezTo>
                    <a:pt x="77" y="47"/>
                    <a:pt x="74" y="49"/>
                    <a:pt x="71" y="49"/>
                  </a:cubicBezTo>
                  <a:cubicBezTo>
                    <a:pt x="69" y="50"/>
                    <a:pt x="67" y="49"/>
                    <a:pt x="65" y="48"/>
                  </a:cubicBezTo>
                  <a:cubicBezTo>
                    <a:pt x="64" y="48"/>
                    <a:pt x="64" y="47"/>
                    <a:pt x="64" y="46"/>
                  </a:cubicBezTo>
                  <a:cubicBezTo>
                    <a:pt x="63" y="46"/>
                    <a:pt x="62" y="47"/>
                    <a:pt x="61" y="47"/>
                  </a:cubicBezTo>
                  <a:cubicBezTo>
                    <a:pt x="60" y="46"/>
                    <a:pt x="59" y="45"/>
                    <a:pt x="57" y="45"/>
                  </a:cubicBezTo>
                  <a:cubicBezTo>
                    <a:pt x="56" y="45"/>
                    <a:pt x="57" y="47"/>
                    <a:pt x="56" y="46"/>
                  </a:cubicBezTo>
                  <a:cubicBezTo>
                    <a:pt x="55" y="46"/>
                    <a:pt x="54" y="45"/>
                    <a:pt x="53" y="44"/>
                  </a:cubicBezTo>
                  <a:cubicBezTo>
                    <a:pt x="53" y="43"/>
                    <a:pt x="55" y="42"/>
                    <a:pt x="54" y="42"/>
                  </a:cubicBezTo>
                  <a:cubicBezTo>
                    <a:pt x="53" y="41"/>
                    <a:pt x="51" y="41"/>
                    <a:pt x="50" y="41"/>
                  </a:cubicBezTo>
                  <a:cubicBezTo>
                    <a:pt x="49" y="41"/>
                    <a:pt x="48" y="42"/>
                    <a:pt x="48" y="41"/>
                  </a:cubicBezTo>
                  <a:cubicBezTo>
                    <a:pt x="48" y="40"/>
                    <a:pt x="50" y="38"/>
                    <a:pt x="48" y="37"/>
                  </a:cubicBezTo>
                  <a:cubicBezTo>
                    <a:pt x="46" y="36"/>
                    <a:pt x="44" y="36"/>
                    <a:pt x="42" y="38"/>
                  </a:cubicBezTo>
                  <a:cubicBezTo>
                    <a:pt x="40" y="40"/>
                    <a:pt x="41" y="43"/>
                    <a:pt x="40" y="45"/>
                  </a:cubicBezTo>
                  <a:cubicBezTo>
                    <a:pt x="38" y="47"/>
                    <a:pt x="36" y="47"/>
                    <a:pt x="34" y="48"/>
                  </a:cubicBezTo>
                  <a:cubicBezTo>
                    <a:pt x="33" y="48"/>
                    <a:pt x="32" y="48"/>
                    <a:pt x="31" y="49"/>
                  </a:cubicBezTo>
                  <a:cubicBezTo>
                    <a:pt x="29" y="50"/>
                    <a:pt x="29" y="53"/>
                    <a:pt x="28" y="54"/>
                  </a:cubicBezTo>
                  <a:cubicBezTo>
                    <a:pt x="26" y="56"/>
                    <a:pt x="23" y="57"/>
                    <a:pt x="21" y="58"/>
                  </a:cubicBezTo>
                  <a:cubicBezTo>
                    <a:pt x="20" y="59"/>
                    <a:pt x="18" y="59"/>
                    <a:pt x="17" y="58"/>
                  </a:cubicBezTo>
                  <a:cubicBezTo>
                    <a:pt x="16" y="55"/>
                    <a:pt x="17" y="53"/>
                    <a:pt x="17" y="50"/>
                  </a:cubicBezTo>
                  <a:cubicBezTo>
                    <a:pt x="17" y="49"/>
                    <a:pt x="18" y="47"/>
                    <a:pt x="18" y="46"/>
                  </a:cubicBezTo>
                  <a:cubicBezTo>
                    <a:pt x="18" y="45"/>
                    <a:pt x="17" y="44"/>
                    <a:pt x="16" y="44"/>
                  </a:cubicBezTo>
                  <a:cubicBezTo>
                    <a:pt x="15" y="44"/>
                    <a:pt x="15" y="46"/>
                    <a:pt x="14" y="46"/>
                  </a:cubicBezTo>
                  <a:cubicBezTo>
                    <a:pt x="12" y="47"/>
                    <a:pt x="11" y="46"/>
                    <a:pt x="9" y="46"/>
                  </a:cubicBezTo>
                  <a:cubicBezTo>
                    <a:pt x="7" y="47"/>
                    <a:pt x="5" y="49"/>
                    <a:pt x="3" y="49"/>
                  </a:cubicBezTo>
                  <a:cubicBezTo>
                    <a:pt x="2" y="49"/>
                    <a:pt x="0" y="48"/>
                    <a:pt x="0" y="47"/>
                  </a:cubicBezTo>
                  <a:cubicBezTo>
                    <a:pt x="1" y="44"/>
                    <a:pt x="3" y="42"/>
                    <a:pt x="6" y="40"/>
                  </a:cubicBezTo>
                  <a:cubicBezTo>
                    <a:pt x="8" y="39"/>
                    <a:pt x="12" y="40"/>
                    <a:pt x="13" y="37"/>
                  </a:cubicBezTo>
                  <a:cubicBezTo>
                    <a:pt x="15" y="35"/>
                    <a:pt x="14" y="31"/>
                    <a:pt x="14" y="28"/>
                  </a:cubicBezTo>
                  <a:cubicBezTo>
                    <a:pt x="15" y="25"/>
                    <a:pt x="17" y="22"/>
                    <a:pt x="18" y="19"/>
                  </a:cubicBezTo>
                  <a:cubicBezTo>
                    <a:pt x="18" y="16"/>
                    <a:pt x="19" y="14"/>
                    <a:pt x="20" y="11"/>
                  </a:cubicBezTo>
                  <a:cubicBezTo>
                    <a:pt x="21" y="9"/>
                    <a:pt x="22" y="7"/>
                    <a:pt x="24" y="5"/>
                  </a:cubicBezTo>
                  <a:cubicBezTo>
                    <a:pt x="25" y="4"/>
                    <a:pt x="26" y="1"/>
                    <a:pt x="29" y="1"/>
                  </a:cubicBezTo>
                  <a:cubicBezTo>
                    <a:pt x="30" y="0"/>
                    <a:pt x="30" y="3"/>
                    <a:pt x="31" y="4"/>
                  </a:cubicBezTo>
                  <a:cubicBezTo>
                    <a:pt x="32" y="5"/>
                    <a:pt x="33" y="6"/>
                    <a:pt x="33" y="7"/>
                  </a:cubicBezTo>
                  <a:cubicBezTo>
                    <a:pt x="32" y="8"/>
                    <a:pt x="30" y="8"/>
                    <a:pt x="30" y="9"/>
                  </a:cubicBezTo>
                  <a:cubicBezTo>
                    <a:pt x="30" y="11"/>
                    <a:pt x="31" y="14"/>
                    <a:pt x="32" y="16"/>
                  </a:cubicBezTo>
                  <a:cubicBezTo>
                    <a:pt x="32" y="16"/>
                    <a:pt x="34" y="17"/>
                    <a:pt x="34" y="16"/>
                  </a:cubicBezTo>
                  <a:cubicBezTo>
                    <a:pt x="35" y="14"/>
                    <a:pt x="35" y="11"/>
                    <a:pt x="37" y="10"/>
                  </a:cubicBezTo>
                  <a:cubicBezTo>
                    <a:pt x="39" y="10"/>
                    <a:pt x="40" y="13"/>
                    <a:pt x="41" y="15"/>
                  </a:cubicBezTo>
                  <a:cubicBezTo>
                    <a:pt x="42" y="15"/>
                    <a:pt x="42" y="16"/>
                    <a:pt x="42" y="16"/>
                  </a:cubicBezTo>
                  <a:cubicBezTo>
                    <a:pt x="44" y="17"/>
                    <a:pt x="47" y="17"/>
                    <a:pt x="49" y="18"/>
                  </a:cubicBezTo>
                  <a:cubicBezTo>
                    <a:pt x="50" y="18"/>
                    <a:pt x="49" y="20"/>
                    <a:pt x="50" y="21"/>
                  </a:cubicBezTo>
                  <a:cubicBezTo>
                    <a:pt x="54" y="24"/>
                    <a:pt x="60" y="24"/>
                    <a:pt x="64" y="28"/>
                  </a:cubicBezTo>
                  <a:cubicBezTo>
                    <a:pt x="65" y="29"/>
                    <a:pt x="63" y="31"/>
                    <a:pt x="64" y="33"/>
                  </a:cubicBezTo>
                  <a:cubicBezTo>
                    <a:pt x="64" y="34"/>
                    <a:pt x="66" y="35"/>
                    <a:pt x="65" y="36"/>
                  </a:cubicBezTo>
                  <a:cubicBezTo>
                    <a:pt x="65" y="38"/>
                    <a:pt x="61" y="38"/>
                    <a:pt x="61" y="40"/>
                  </a:cubicBezTo>
                  <a:cubicBezTo>
                    <a:pt x="61" y="42"/>
                    <a:pt x="64" y="40"/>
                    <a:pt x="66" y="40"/>
                  </a:cubicBezTo>
                  <a:cubicBezTo>
                    <a:pt x="67" y="40"/>
                    <a:pt x="67" y="38"/>
                    <a:pt x="68" y="38"/>
                  </a:cubicBezTo>
                  <a:cubicBezTo>
                    <a:pt x="70" y="38"/>
                    <a:pt x="71" y="40"/>
                    <a:pt x="73" y="40"/>
                  </a:cubicBezTo>
                  <a:cubicBezTo>
                    <a:pt x="74" y="40"/>
                    <a:pt x="74" y="38"/>
                    <a:pt x="75" y="3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77" name="Freeform 3542">
              <a:extLst>
                <a:ext uri="{FF2B5EF4-FFF2-40B4-BE49-F238E27FC236}">
                  <a16:creationId xmlns:a16="http://schemas.microsoft.com/office/drawing/2014/main" id="{D436AD42-B1A5-714F-AB87-BD96F15AC808}"/>
                </a:ext>
              </a:extLst>
            </p:cNvPr>
            <p:cNvSpPr>
              <a:spLocks noChangeAspect="1"/>
            </p:cNvSpPr>
            <p:nvPr/>
          </p:nvSpPr>
          <p:spPr bwMode="auto">
            <a:xfrm>
              <a:off x="2955213" y="2716373"/>
              <a:ext cx="22205" cy="18042"/>
            </a:xfrm>
            <a:custGeom>
              <a:avLst/>
              <a:gdLst>
                <a:gd name="T0" fmla="*/ 1 w 13"/>
                <a:gd name="T1" fmla="*/ 1 h 11"/>
                <a:gd name="T2" fmla="*/ 1 w 13"/>
                <a:gd name="T3" fmla="*/ 4 h 11"/>
                <a:gd name="T4" fmla="*/ 4 w 13"/>
                <a:gd name="T5" fmla="*/ 4 h 11"/>
                <a:gd name="T6" fmla="*/ 4 w 13"/>
                <a:gd name="T7" fmla="*/ 8 h 11"/>
                <a:gd name="T8" fmla="*/ 7 w 13"/>
                <a:gd name="T9" fmla="*/ 9 h 11"/>
                <a:gd name="T10" fmla="*/ 7 w 13"/>
                <a:gd name="T11" fmla="*/ 12 h 11"/>
                <a:gd name="T12" fmla="*/ 15 w 13"/>
                <a:gd name="T13" fmla="*/ 11 h 11"/>
                <a:gd name="T14" fmla="*/ 12 w 13"/>
                <a:gd name="T15" fmla="*/ 8 h 11"/>
                <a:gd name="T16" fmla="*/ 10 w 13"/>
                <a:gd name="T17" fmla="*/ 6 h 11"/>
                <a:gd name="T18" fmla="*/ 6 w 13"/>
                <a:gd name="T19" fmla="*/ 1 h 11"/>
                <a:gd name="T20" fmla="*/ 1 w 13"/>
                <a:gd name="T21" fmla="*/ 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1" y="1"/>
                  </a:moveTo>
                  <a:cubicBezTo>
                    <a:pt x="0" y="1"/>
                    <a:pt x="0" y="2"/>
                    <a:pt x="1" y="3"/>
                  </a:cubicBezTo>
                  <a:cubicBezTo>
                    <a:pt x="1" y="3"/>
                    <a:pt x="3" y="2"/>
                    <a:pt x="3" y="3"/>
                  </a:cubicBezTo>
                  <a:cubicBezTo>
                    <a:pt x="4" y="4"/>
                    <a:pt x="2" y="6"/>
                    <a:pt x="3" y="7"/>
                  </a:cubicBezTo>
                  <a:cubicBezTo>
                    <a:pt x="4" y="8"/>
                    <a:pt x="5" y="7"/>
                    <a:pt x="6" y="8"/>
                  </a:cubicBezTo>
                  <a:cubicBezTo>
                    <a:pt x="6" y="8"/>
                    <a:pt x="5" y="10"/>
                    <a:pt x="6" y="10"/>
                  </a:cubicBezTo>
                  <a:cubicBezTo>
                    <a:pt x="8" y="10"/>
                    <a:pt x="10" y="11"/>
                    <a:pt x="12" y="9"/>
                  </a:cubicBezTo>
                  <a:cubicBezTo>
                    <a:pt x="13" y="9"/>
                    <a:pt x="11" y="8"/>
                    <a:pt x="10" y="7"/>
                  </a:cubicBezTo>
                  <a:cubicBezTo>
                    <a:pt x="9" y="6"/>
                    <a:pt x="9" y="6"/>
                    <a:pt x="8" y="5"/>
                  </a:cubicBezTo>
                  <a:cubicBezTo>
                    <a:pt x="7" y="4"/>
                    <a:pt x="6" y="2"/>
                    <a:pt x="5" y="1"/>
                  </a:cubicBezTo>
                  <a:cubicBezTo>
                    <a:pt x="4" y="1"/>
                    <a:pt x="2"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78" name="Freeform 3543">
              <a:extLst>
                <a:ext uri="{FF2B5EF4-FFF2-40B4-BE49-F238E27FC236}">
                  <a16:creationId xmlns:a16="http://schemas.microsoft.com/office/drawing/2014/main" id="{FDAF4442-1448-EC49-8342-7D98EDF53F2A}"/>
                </a:ext>
              </a:extLst>
            </p:cNvPr>
            <p:cNvSpPr>
              <a:spLocks noChangeAspect="1"/>
            </p:cNvSpPr>
            <p:nvPr/>
          </p:nvSpPr>
          <p:spPr bwMode="auto">
            <a:xfrm>
              <a:off x="2920518" y="2640045"/>
              <a:ext cx="12491" cy="22205"/>
            </a:xfrm>
            <a:custGeom>
              <a:avLst/>
              <a:gdLst>
                <a:gd name="T0" fmla="*/ 5 w 7"/>
                <a:gd name="T1" fmla="*/ 0 h 14"/>
                <a:gd name="T2" fmla="*/ 8 w 7"/>
                <a:gd name="T3" fmla="*/ 3 h 14"/>
                <a:gd name="T4" fmla="*/ 8 w 7"/>
                <a:gd name="T5" fmla="*/ 13 h 14"/>
                <a:gd name="T6" fmla="*/ 5 w 7"/>
                <a:gd name="T7" fmla="*/ 16 h 14"/>
                <a:gd name="T8" fmla="*/ 3 w 7"/>
                <a:gd name="T9" fmla="*/ 14 h 14"/>
                <a:gd name="T10" fmla="*/ 3 w 7"/>
                <a:gd name="T11" fmla="*/ 9 h 14"/>
                <a:gd name="T12" fmla="*/ 0 w 7"/>
                <a:gd name="T13" fmla="*/ 5 h 14"/>
                <a:gd name="T14" fmla="*/ 3 w 7"/>
                <a:gd name="T15" fmla="*/ 2 h 14"/>
                <a:gd name="T16" fmla="*/ 5 w 7"/>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4"/>
                <a:gd name="T29" fmla="*/ 7 w 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4">
                  <a:moveTo>
                    <a:pt x="4" y="0"/>
                  </a:moveTo>
                  <a:cubicBezTo>
                    <a:pt x="5" y="0"/>
                    <a:pt x="6" y="2"/>
                    <a:pt x="6" y="3"/>
                  </a:cubicBezTo>
                  <a:cubicBezTo>
                    <a:pt x="7" y="6"/>
                    <a:pt x="7" y="8"/>
                    <a:pt x="6" y="11"/>
                  </a:cubicBezTo>
                  <a:cubicBezTo>
                    <a:pt x="6" y="12"/>
                    <a:pt x="5" y="14"/>
                    <a:pt x="4" y="14"/>
                  </a:cubicBezTo>
                  <a:cubicBezTo>
                    <a:pt x="3" y="14"/>
                    <a:pt x="2" y="13"/>
                    <a:pt x="2" y="12"/>
                  </a:cubicBezTo>
                  <a:cubicBezTo>
                    <a:pt x="1" y="10"/>
                    <a:pt x="2" y="9"/>
                    <a:pt x="2" y="8"/>
                  </a:cubicBezTo>
                  <a:cubicBezTo>
                    <a:pt x="1" y="7"/>
                    <a:pt x="0" y="6"/>
                    <a:pt x="0" y="4"/>
                  </a:cubicBezTo>
                  <a:cubicBezTo>
                    <a:pt x="0" y="3"/>
                    <a:pt x="1" y="3"/>
                    <a:pt x="2" y="2"/>
                  </a:cubicBezTo>
                  <a:cubicBezTo>
                    <a:pt x="3" y="2"/>
                    <a:pt x="3" y="0"/>
                    <a:pt x="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79" name="Freeform 3544">
              <a:extLst>
                <a:ext uri="{FF2B5EF4-FFF2-40B4-BE49-F238E27FC236}">
                  <a16:creationId xmlns:a16="http://schemas.microsoft.com/office/drawing/2014/main" id="{2AE518C0-5F05-444B-93B2-5C3C0D344C75}"/>
                </a:ext>
              </a:extLst>
            </p:cNvPr>
            <p:cNvSpPr>
              <a:spLocks noChangeAspect="1"/>
            </p:cNvSpPr>
            <p:nvPr/>
          </p:nvSpPr>
          <p:spPr bwMode="auto">
            <a:xfrm>
              <a:off x="2695694" y="2578983"/>
              <a:ext cx="81881" cy="58288"/>
            </a:xfrm>
            <a:custGeom>
              <a:avLst/>
              <a:gdLst>
                <a:gd name="T0" fmla="*/ 57 w 49"/>
                <a:gd name="T1" fmla="*/ 28 h 35"/>
                <a:gd name="T2" fmla="*/ 58 w 49"/>
                <a:gd name="T3" fmla="*/ 30 h 35"/>
                <a:gd name="T4" fmla="*/ 52 w 49"/>
                <a:gd name="T5" fmla="*/ 34 h 35"/>
                <a:gd name="T6" fmla="*/ 46 w 49"/>
                <a:gd name="T7" fmla="*/ 37 h 35"/>
                <a:gd name="T8" fmla="*/ 41 w 49"/>
                <a:gd name="T9" fmla="*/ 42 h 35"/>
                <a:gd name="T10" fmla="*/ 33 w 49"/>
                <a:gd name="T11" fmla="*/ 40 h 35"/>
                <a:gd name="T12" fmla="*/ 18 w 49"/>
                <a:gd name="T13" fmla="*/ 32 h 35"/>
                <a:gd name="T14" fmla="*/ 16 w 49"/>
                <a:gd name="T15" fmla="*/ 31 h 35"/>
                <a:gd name="T16" fmla="*/ 13 w 49"/>
                <a:gd name="T17" fmla="*/ 31 h 35"/>
                <a:gd name="T18" fmla="*/ 10 w 49"/>
                <a:gd name="T19" fmla="*/ 28 h 35"/>
                <a:gd name="T20" fmla="*/ 7 w 49"/>
                <a:gd name="T21" fmla="*/ 30 h 35"/>
                <a:gd name="T22" fmla="*/ 0 w 49"/>
                <a:gd name="T23" fmla="*/ 26 h 35"/>
                <a:gd name="T24" fmla="*/ 6 w 49"/>
                <a:gd name="T25" fmla="*/ 22 h 35"/>
                <a:gd name="T26" fmla="*/ 10 w 49"/>
                <a:gd name="T27" fmla="*/ 24 h 35"/>
                <a:gd name="T28" fmla="*/ 16 w 49"/>
                <a:gd name="T29" fmla="*/ 22 h 35"/>
                <a:gd name="T30" fmla="*/ 20 w 49"/>
                <a:gd name="T31" fmla="*/ 17 h 35"/>
                <a:gd name="T32" fmla="*/ 22 w 49"/>
                <a:gd name="T33" fmla="*/ 10 h 35"/>
                <a:gd name="T34" fmla="*/ 24 w 49"/>
                <a:gd name="T35" fmla="*/ 14 h 35"/>
                <a:gd name="T36" fmla="*/ 30 w 49"/>
                <a:gd name="T37" fmla="*/ 13 h 35"/>
                <a:gd name="T38" fmla="*/ 25 w 49"/>
                <a:gd name="T39" fmla="*/ 10 h 35"/>
                <a:gd name="T40" fmla="*/ 25 w 49"/>
                <a:gd name="T41" fmla="*/ 5 h 35"/>
                <a:gd name="T42" fmla="*/ 30 w 49"/>
                <a:gd name="T43" fmla="*/ 0 h 35"/>
                <a:gd name="T44" fmla="*/ 36 w 49"/>
                <a:gd name="T45" fmla="*/ 6 h 35"/>
                <a:gd name="T46" fmla="*/ 36 w 49"/>
                <a:gd name="T47" fmla="*/ 10 h 35"/>
                <a:gd name="T48" fmla="*/ 41 w 49"/>
                <a:gd name="T49" fmla="*/ 11 h 35"/>
                <a:gd name="T50" fmla="*/ 47 w 49"/>
                <a:gd name="T51" fmla="*/ 18 h 35"/>
                <a:gd name="T52" fmla="*/ 47 w 49"/>
                <a:gd name="T53" fmla="*/ 24 h 35"/>
                <a:gd name="T54" fmla="*/ 49 w 49"/>
                <a:gd name="T55" fmla="*/ 24 h 35"/>
                <a:gd name="T56" fmla="*/ 49 w 49"/>
                <a:gd name="T57" fmla="*/ 30 h 35"/>
                <a:gd name="T58" fmla="*/ 57 w 49"/>
                <a:gd name="T59" fmla="*/ 28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5"/>
                <a:gd name="T92" fmla="*/ 49 w 49"/>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5">
                  <a:moveTo>
                    <a:pt x="47" y="23"/>
                  </a:moveTo>
                  <a:cubicBezTo>
                    <a:pt x="47" y="23"/>
                    <a:pt x="49" y="25"/>
                    <a:pt x="48" y="25"/>
                  </a:cubicBezTo>
                  <a:cubicBezTo>
                    <a:pt x="47" y="27"/>
                    <a:pt x="44" y="27"/>
                    <a:pt x="43" y="28"/>
                  </a:cubicBezTo>
                  <a:cubicBezTo>
                    <a:pt x="41" y="29"/>
                    <a:pt x="40" y="30"/>
                    <a:pt x="38" y="31"/>
                  </a:cubicBezTo>
                  <a:cubicBezTo>
                    <a:pt x="37" y="32"/>
                    <a:pt x="36" y="34"/>
                    <a:pt x="34" y="35"/>
                  </a:cubicBezTo>
                  <a:cubicBezTo>
                    <a:pt x="32" y="35"/>
                    <a:pt x="29" y="34"/>
                    <a:pt x="27" y="33"/>
                  </a:cubicBezTo>
                  <a:cubicBezTo>
                    <a:pt x="23" y="32"/>
                    <a:pt x="19" y="29"/>
                    <a:pt x="15" y="27"/>
                  </a:cubicBezTo>
                  <a:cubicBezTo>
                    <a:pt x="14" y="27"/>
                    <a:pt x="14" y="26"/>
                    <a:pt x="13" y="26"/>
                  </a:cubicBezTo>
                  <a:cubicBezTo>
                    <a:pt x="13" y="25"/>
                    <a:pt x="12" y="26"/>
                    <a:pt x="11" y="26"/>
                  </a:cubicBezTo>
                  <a:cubicBezTo>
                    <a:pt x="10" y="25"/>
                    <a:pt x="9" y="23"/>
                    <a:pt x="8" y="23"/>
                  </a:cubicBezTo>
                  <a:cubicBezTo>
                    <a:pt x="7" y="23"/>
                    <a:pt x="7" y="25"/>
                    <a:pt x="6" y="25"/>
                  </a:cubicBezTo>
                  <a:cubicBezTo>
                    <a:pt x="4" y="25"/>
                    <a:pt x="1" y="24"/>
                    <a:pt x="0" y="22"/>
                  </a:cubicBezTo>
                  <a:cubicBezTo>
                    <a:pt x="0" y="20"/>
                    <a:pt x="3" y="18"/>
                    <a:pt x="5" y="18"/>
                  </a:cubicBezTo>
                  <a:cubicBezTo>
                    <a:pt x="6" y="18"/>
                    <a:pt x="7" y="20"/>
                    <a:pt x="8" y="20"/>
                  </a:cubicBezTo>
                  <a:cubicBezTo>
                    <a:pt x="9" y="20"/>
                    <a:pt x="11" y="19"/>
                    <a:pt x="13" y="18"/>
                  </a:cubicBezTo>
                  <a:cubicBezTo>
                    <a:pt x="14" y="17"/>
                    <a:pt x="16" y="16"/>
                    <a:pt x="17" y="14"/>
                  </a:cubicBezTo>
                  <a:cubicBezTo>
                    <a:pt x="18" y="12"/>
                    <a:pt x="16" y="9"/>
                    <a:pt x="18" y="8"/>
                  </a:cubicBezTo>
                  <a:cubicBezTo>
                    <a:pt x="19" y="7"/>
                    <a:pt x="19" y="11"/>
                    <a:pt x="20" y="12"/>
                  </a:cubicBezTo>
                  <a:cubicBezTo>
                    <a:pt x="22" y="12"/>
                    <a:pt x="24" y="13"/>
                    <a:pt x="25" y="11"/>
                  </a:cubicBezTo>
                  <a:cubicBezTo>
                    <a:pt x="25" y="10"/>
                    <a:pt x="22" y="10"/>
                    <a:pt x="21" y="8"/>
                  </a:cubicBezTo>
                  <a:cubicBezTo>
                    <a:pt x="21" y="7"/>
                    <a:pt x="21" y="5"/>
                    <a:pt x="21" y="4"/>
                  </a:cubicBezTo>
                  <a:cubicBezTo>
                    <a:pt x="22" y="2"/>
                    <a:pt x="24" y="0"/>
                    <a:pt x="25" y="0"/>
                  </a:cubicBezTo>
                  <a:cubicBezTo>
                    <a:pt x="28" y="1"/>
                    <a:pt x="29" y="3"/>
                    <a:pt x="30" y="5"/>
                  </a:cubicBezTo>
                  <a:cubicBezTo>
                    <a:pt x="31" y="6"/>
                    <a:pt x="30" y="7"/>
                    <a:pt x="30" y="8"/>
                  </a:cubicBezTo>
                  <a:cubicBezTo>
                    <a:pt x="31" y="9"/>
                    <a:pt x="33" y="8"/>
                    <a:pt x="34" y="9"/>
                  </a:cubicBezTo>
                  <a:cubicBezTo>
                    <a:pt x="36" y="11"/>
                    <a:pt x="38" y="13"/>
                    <a:pt x="39" y="15"/>
                  </a:cubicBezTo>
                  <a:cubicBezTo>
                    <a:pt x="39" y="17"/>
                    <a:pt x="38" y="19"/>
                    <a:pt x="39" y="20"/>
                  </a:cubicBezTo>
                  <a:cubicBezTo>
                    <a:pt x="39" y="21"/>
                    <a:pt x="41" y="19"/>
                    <a:pt x="41" y="20"/>
                  </a:cubicBezTo>
                  <a:cubicBezTo>
                    <a:pt x="42" y="21"/>
                    <a:pt x="40" y="24"/>
                    <a:pt x="41" y="25"/>
                  </a:cubicBezTo>
                  <a:cubicBezTo>
                    <a:pt x="43" y="26"/>
                    <a:pt x="45" y="23"/>
                    <a:pt x="47" y="2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80" name="Freeform 3545">
              <a:extLst>
                <a:ext uri="{FF2B5EF4-FFF2-40B4-BE49-F238E27FC236}">
                  <a16:creationId xmlns:a16="http://schemas.microsoft.com/office/drawing/2014/main" id="{FF9F8112-B635-8941-A24F-267480E65AD0}"/>
                </a:ext>
              </a:extLst>
            </p:cNvPr>
            <p:cNvSpPr>
              <a:spLocks noChangeAspect="1"/>
            </p:cNvSpPr>
            <p:nvPr/>
          </p:nvSpPr>
          <p:spPr bwMode="auto">
            <a:xfrm>
              <a:off x="2767860" y="2590085"/>
              <a:ext cx="11102" cy="13878"/>
            </a:xfrm>
            <a:custGeom>
              <a:avLst/>
              <a:gdLst>
                <a:gd name="T0" fmla="*/ 7 w 7"/>
                <a:gd name="T1" fmla="*/ 9 h 9"/>
                <a:gd name="T2" fmla="*/ 7 w 7"/>
                <a:gd name="T3" fmla="*/ 4 h 9"/>
                <a:gd name="T4" fmla="*/ 5 w 7"/>
                <a:gd name="T5" fmla="*/ 1 h 9"/>
                <a:gd name="T6" fmla="*/ 0 w 7"/>
                <a:gd name="T7" fmla="*/ 1 h 9"/>
                <a:gd name="T8" fmla="*/ 1 w 7"/>
                <a:gd name="T9" fmla="*/ 2 h 9"/>
                <a:gd name="T10" fmla="*/ 5 w 7"/>
                <a:gd name="T11" fmla="*/ 6 h 9"/>
                <a:gd name="T12" fmla="*/ 5 w 7"/>
                <a:gd name="T13" fmla="*/ 8 h 9"/>
                <a:gd name="T14" fmla="*/ 7 w 7"/>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
                <a:gd name="T26" fmla="*/ 7 w 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
                  <a:moveTo>
                    <a:pt x="6" y="8"/>
                  </a:moveTo>
                  <a:cubicBezTo>
                    <a:pt x="7" y="7"/>
                    <a:pt x="7" y="5"/>
                    <a:pt x="6" y="4"/>
                  </a:cubicBezTo>
                  <a:cubicBezTo>
                    <a:pt x="6" y="2"/>
                    <a:pt x="5" y="1"/>
                    <a:pt x="4" y="1"/>
                  </a:cubicBezTo>
                  <a:cubicBezTo>
                    <a:pt x="3" y="0"/>
                    <a:pt x="1" y="0"/>
                    <a:pt x="0" y="1"/>
                  </a:cubicBezTo>
                  <a:cubicBezTo>
                    <a:pt x="0" y="1"/>
                    <a:pt x="1" y="2"/>
                    <a:pt x="1" y="2"/>
                  </a:cubicBezTo>
                  <a:cubicBezTo>
                    <a:pt x="2" y="3"/>
                    <a:pt x="3" y="3"/>
                    <a:pt x="4" y="5"/>
                  </a:cubicBezTo>
                  <a:cubicBezTo>
                    <a:pt x="4" y="5"/>
                    <a:pt x="3" y="6"/>
                    <a:pt x="4" y="7"/>
                  </a:cubicBezTo>
                  <a:cubicBezTo>
                    <a:pt x="4" y="8"/>
                    <a:pt x="5" y="9"/>
                    <a:pt x="6" y="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81" name="Freeform 3546">
              <a:extLst>
                <a:ext uri="{FF2B5EF4-FFF2-40B4-BE49-F238E27FC236}">
                  <a16:creationId xmlns:a16="http://schemas.microsoft.com/office/drawing/2014/main" id="{316FC7E1-F362-D44F-84D4-81C3E21E7923}"/>
                </a:ext>
              </a:extLst>
            </p:cNvPr>
            <p:cNvSpPr>
              <a:spLocks noChangeAspect="1"/>
            </p:cNvSpPr>
            <p:nvPr/>
          </p:nvSpPr>
          <p:spPr bwMode="auto">
            <a:xfrm>
              <a:off x="2676266" y="2612289"/>
              <a:ext cx="9715" cy="15266"/>
            </a:xfrm>
            <a:custGeom>
              <a:avLst/>
              <a:gdLst>
                <a:gd name="T0" fmla="*/ 5 w 6"/>
                <a:gd name="T1" fmla="*/ 1 h 9"/>
                <a:gd name="T2" fmla="*/ 7 w 6"/>
                <a:gd name="T3" fmla="*/ 6 h 9"/>
                <a:gd name="T4" fmla="*/ 2 w 6"/>
                <a:gd name="T5" fmla="*/ 10 h 9"/>
                <a:gd name="T6" fmla="*/ 2 w 6"/>
                <a:gd name="T7" fmla="*/ 2 h 9"/>
                <a:gd name="T8" fmla="*/ 5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4"/>
                    <a:pt x="6" y="5"/>
                  </a:cubicBezTo>
                  <a:cubicBezTo>
                    <a:pt x="5" y="7"/>
                    <a:pt x="3" y="9"/>
                    <a:pt x="2" y="8"/>
                  </a:cubicBezTo>
                  <a:cubicBezTo>
                    <a:pt x="0" y="7"/>
                    <a:pt x="1" y="4"/>
                    <a:pt x="2" y="2"/>
                  </a:cubicBezTo>
                  <a:cubicBezTo>
                    <a:pt x="2" y="1"/>
                    <a:pt x="3" y="0"/>
                    <a:pt x="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82" name="Freeform 3547">
              <a:extLst>
                <a:ext uri="{FF2B5EF4-FFF2-40B4-BE49-F238E27FC236}">
                  <a16:creationId xmlns:a16="http://schemas.microsoft.com/office/drawing/2014/main" id="{83FA1AA9-0BAD-7D46-AB50-D138A9742447}"/>
                </a:ext>
              </a:extLst>
            </p:cNvPr>
            <p:cNvSpPr>
              <a:spLocks noChangeAspect="1"/>
            </p:cNvSpPr>
            <p:nvPr/>
          </p:nvSpPr>
          <p:spPr bwMode="auto">
            <a:xfrm>
              <a:off x="2644345" y="2623393"/>
              <a:ext cx="11102" cy="9715"/>
            </a:xfrm>
            <a:custGeom>
              <a:avLst/>
              <a:gdLst>
                <a:gd name="T0" fmla="*/ 7 w 7"/>
                <a:gd name="T1" fmla="*/ 1 h 6"/>
                <a:gd name="T2" fmla="*/ 6 w 7"/>
                <a:gd name="T3" fmla="*/ 6 h 6"/>
                <a:gd name="T4" fmla="*/ 0 w 7"/>
                <a:gd name="T5" fmla="*/ 5 h 6"/>
                <a:gd name="T6" fmla="*/ 2 w 7"/>
                <a:gd name="T7" fmla="*/ 2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6" y="4"/>
                    <a:pt x="5" y="5"/>
                  </a:cubicBezTo>
                  <a:cubicBezTo>
                    <a:pt x="4" y="6"/>
                    <a:pt x="2" y="5"/>
                    <a:pt x="0" y="4"/>
                  </a:cubicBezTo>
                  <a:cubicBezTo>
                    <a:pt x="0" y="4"/>
                    <a:pt x="1" y="2"/>
                    <a:pt x="2" y="2"/>
                  </a:cubicBezTo>
                  <a:cubicBezTo>
                    <a:pt x="3" y="1"/>
                    <a:pt x="5" y="0"/>
                    <a:pt x="6"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83" name="Freeform 3548">
              <a:extLst>
                <a:ext uri="{FF2B5EF4-FFF2-40B4-BE49-F238E27FC236}">
                  <a16:creationId xmlns:a16="http://schemas.microsoft.com/office/drawing/2014/main" id="{C72F61DA-F299-DB4B-80F2-4AF6DCBC154F}"/>
                </a:ext>
              </a:extLst>
            </p:cNvPr>
            <p:cNvSpPr>
              <a:spLocks noChangeAspect="1"/>
            </p:cNvSpPr>
            <p:nvPr/>
          </p:nvSpPr>
          <p:spPr bwMode="auto">
            <a:xfrm>
              <a:off x="2592997" y="2628942"/>
              <a:ext cx="11102" cy="11102"/>
            </a:xfrm>
            <a:custGeom>
              <a:avLst/>
              <a:gdLst>
                <a:gd name="T0" fmla="*/ 1 w 7"/>
                <a:gd name="T1" fmla="*/ 0 h 6"/>
                <a:gd name="T2" fmla="*/ 7 w 7"/>
                <a:gd name="T3" fmla="*/ 3 h 6"/>
                <a:gd name="T4" fmla="*/ 5 w 7"/>
                <a:gd name="T5" fmla="*/ 7 h 6"/>
                <a:gd name="T6" fmla="*/ 0 w 7"/>
                <a:gd name="T7" fmla="*/ 1 h 6"/>
                <a:gd name="T8" fmla="*/ 1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0"/>
                  </a:moveTo>
                  <a:cubicBezTo>
                    <a:pt x="3" y="0"/>
                    <a:pt x="5" y="1"/>
                    <a:pt x="6" y="2"/>
                  </a:cubicBezTo>
                  <a:cubicBezTo>
                    <a:pt x="7" y="3"/>
                    <a:pt x="5" y="6"/>
                    <a:pt x="4" y="5"/>
                  </a:cubicBezTo>
                  <a:cubicBezTo>
                    <a:pt x="2" y="5"/>
                    <a:pt x="1" y="3"/>
                    <a:pt x="0" y="1"/>
                  </a:cubicBezTo>
                  <a:cubicBezTo>
                    <a:pt x="0" y="1"/>
                    <a:pt x="1"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84" name="Freeform 3549">
              <a:extLst>
                <a:ext uri="{FF2B5EF4-FFF2-40B4-BE49-F238E27FC236}">
                  <a16:creationId xmlns:a16="http://schemas.microsoft.com/office/drawing/2014/main" id="{735752C5-EAA6-AC49-93E9-6339B7530C50}"/>
                </a:ext>
              </a:extLst>
            </p:cNvPr>
            <p:cNvSpPr>
              <a:spLocks noChangeAspect="1"/>
            </p:cNvSpPr>
            <p:nvPr/>
          </p:nvSpPr>
          <p:spPr bwMode="auto">
            <a:xfrm>
              <a:off x="2758147" y="2591474"/>
              <a:ext cx="8327" cy="8327"/>
            </a:xfrm>
            <a:custGeom>
              <a:avLst/>
              <a:gdLst>
                <a:gd name="T0" fmla="*/ 0 w 5"/>
                <a:gd name="T1" fmla="*/ 1 h 5"/>
                <a:gd name="T2" fmla="*/ 5 w 5"/>
                <a:gd name="T3" fmla="*/ 2 h 5"/>
                <a:gd name="T4" fmla="*/ 4 w 5"/>
                <a:gd name="T5" fmla="*/ 6 h 5"/>
                <a:gd name="T6" fmla="*/ 0 w 5"/>
                <a:gd name="T7" fmla="*/ 1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1"/>
                  </a:moveTo>
                  <a:cubicBezTo>
                    <a:pt x="1" y="0"/>
                    <a:pt x="4" y="1"/>
                    <a:pt x="4" y="2"/>
                  </a:cubicBezTo>
                  <a:cubicBezTo>
                    <a:pt x="5" y="3"/>
                    <a:pt x="4" y="5"/>
                    <a:pt x="3" y="5"/>
                  </a:cubicBezTo>
                  <a:cubicBezTo>
                    <a:pt x="1" y="4"/>
                    <a:pt x="0" y="2"/>
                    <a:pt x="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85" name="Freeform 3550">
              <a:extLst>
                <a:ext uri="{FF2B5EF4-FFF2-40B4-BE49-F238E27FC236}">
                  <a16:creationId xmlns:a16="http://schemas.microsoft.com/office/drawing/2014/main" id="{DB46C1FF-19DA-AF4D-9306-9B5FEFDAD4BF}"/>
                </a:ext>
              </a:extLst>
            </p:cNvPr>
            <p:cNvSpPr>
              <a:spLocks noChangeAspect="1"/>
            </p:cNvSpPr>
            <p:nvPr/>
          </p:nvSpPr>
          <p:spPr bwMode="auto">
            <a:xfrm>
              <a:off x="2024001" y="2603962"/>
              <a:ext cx="8327" cy="12491"/>
            </a:xfrm>
            <a:custGeom>
              <a:avLst/>
              <a:gdLst>
                <a:gd name="T0" fmla="*/ 2 w 5"/>
                <a:gd name="T1" fmla="*/ 1 h 7"/>
                <a:gd name="T2" fmla="*/ 5 w 5"/>
                <a:gd name="T3" fmla="*/ 8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4" y="6"/>
                  </a:cubicBezTo>
                  <a:cubicBezTo>
                    <a:pt x="4" y="7"/>
                    <a:pt x="1" y="6"/>
                    <a:pt x="1" y="5"/>
                  </a:cubicBezTo>
                  <a:cubicBezTo>
                    <a:pt x="0" y="3"/>
                    <a:pt x="1"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86" name="Freeform 3551">
              <a:extLst>
                <a:ext uri="{FF2B5EF4-FFF2-40B4-BE49-F238E27FC236}">
                  <a16:creationId xmlns:a16="http://schemas.microsoft.com/office/drawing/2014/main" id="{0D05806C-2645-3D4F-A537-912D6791D454}"/>
                </a:ext>
              </a:extLst>
            </p:cNvPr>
            <p:cNvSpPr>
              <a:spLocks noChangeAspect="1"/>
            </p:cNvSpPr>
            <p:nvPr/>
          </p:nvSpPr>
          <p:spPr bwMode="auto">
            <a:xfrm>
              <a:off x="2032327" y="2602576"/>
              <a:ext cx="11102" cy="15266"/>
            </a:xfrm>
            <a:custGeom>
              <a:avLst/>
              <a:gdLst>
                <a:gd name="T0" fmla="*/ 5 w 6"/>
                <a:gd name="T1" fmla="*/ 1 h 9"/>
                <a:gd name="T2" fmla="*/ 8 w 6"/>
                <a:gd name="T3" fmla="*/ 9 h 9"/>
                <a:gd name="T4" fmla="*/ 1 w 6"/>
                <a:gd name="T5" fmla="*/ 10 h 9"/>
                <a:gd name="T6" fmla="*/ 1 w 6"/>
                <a:gd name="T7" fmla="*/ 2 h 9"/>
                <a:gd name="T8" fmla="*/ 5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5"/>
                    <a:pt x="6" y="7"/>
                  </a:cubicBezTo>
                  <a:cubicBezTo>
                    <a:pt x="5" y="8"/>
                    <a:pt x="2" y="9"/>
                    <a:pt x="1" y="8"/>
                  </a:cubicBezTo>
                  <a:cubicBezTo>
                    <a:pt x="0" y="6"/>
                    <a:pt x="0" y="4"/>
                    <a:pt x="1" y="2"/>
                  </a:cubicBezTo>
                  <a:cubicBezTo>
                    <a:pt x="1" y="1"/>
                    <a:pt x="3" y="0"/>
                    <a:pt x="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87" name="Freeform 3552">
              <a:extLst>
                <a:ext uri="{FF2B5EF4-FFF2-40B4-BE49-F238E27FC236}">
                  <a16:creationId xmlns:a16="http://schemas.microsoft.com/office/drawing/2014/main" id="{B822CC5B-7327-6E44-8F3C-BF0E99B35950}"/>
                </a:ext>
              </a:extLst>
            </p:cNvPr>
            <p:cNvSpPr>
              <a:spLocks noChangeAspect="1"/>
            </p:cNvSpPr>
            <p:nvPr/>
          </p:nvSpPr>
          <p:spPr bwMode="auto">
            <a:xfrm>
              <a:off x="2040654" y="2590084"/>
              <a:ext cx="29144" cy="22205"/>
            </a:xfrm>
            <a:custGeom>
              <a:avLst/>
              <a:gdLst>
                <a:gd name="T0" fmla="*/ 15 w 17"/>
                <a:gd name="T1" fmla="*/ 0 h 14"/>
                <a:gd name="T2" fmla="*/ 21 w 17"/>
                <a:gd name="T3" fmla="*/ 5 h 14"/>
                <a:gd name="T4" fmla="*/ 12 w 17"/>
                <a:gd name="T5" fmla="*/ 11 h 14"/>
                <a:gd name="T6" fmla="*/ 5 w 17"/>
                <a:gd name="T7" fmla="*/ 15 h 14"/>
                <a:gd name="T8" fmla="*/ 1 w 17"/>
                <a:gd name="T9" fmla="*/ 10 h 14"/>
                <a:gd name="T10" fmla="*/ 2 w 17"/>
                <a:gd name="T11" fmla="*/ 6 h 14"/>
                <a:gd name="T12" fmla="*/ 11 w 17"/>
                <a:gd name="T13" fmla="*/ 6 h 14"/>
                <a:gd name="T14" fmla="*/ 15 w 17"/>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4"/>
                <a:gd name="T26" fmla="*/ 17 w 1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4">
                  <a:moveTo>
                    <a:pt x="12" y="0"/>
                  </a:moveTo>
                  <a:cubicBezTo>
                    <a:pt x="14" y="0"/>
                    <a:pt x="17" y="2"/>
                    <a:pt x="17" y="4"/>
                  </a:cubicBezTo>
                  <a:cubicBezTo>
                    <a:pt x="16" y="7"/>
                    <a:pt x="13" y="8"/>
                    <a:pt x="10" y="10"/>
                  </a:cubicBezTo>
                  <a:cubicBezTo>
                    <a:pt x="8" y="11"/>
                    <a:pt x="6" y="14"/>
                    <a:pt x="4" y="13"/>
                  </a:cubicBezTo>
                  <a:cubicBezTo>
                    <a:pt x="2" y="13"/>
                    <a:pt x="1" y="11"/>
                    <a:pt x="1" y="9"/>
                  </a:cubicBezTo>
                  <a:cubicBezTo>
                    <a:pt x="0" y="8"/>
                    <a:pt x="1" y="6"/>
                    <a:pt x="2" y="5"/>
                  </a:cubicBezTo>
                  <a:cubicBezTo>
                    <a:pt x="4" y="4"/>
                    <a:pt x="7" y="6"/>
                    <a:pt x="9" y="5"/>
                  </a:cubicBezTo>
                  <a:cubicBezTo>
                    <a:pt x="10" y="4"/>
                    <a:pt x="10" y="0"/>
                    <a:pt x="1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88" name="Freeform 3553">
              <a:extLst>
                <a:ext uri="{FF2B5EF4-FFF2-40B4-BE49-F238E27FC236}">
                  <a16:creationId xmlns:a16="http://schemas.microsoft.com/office/drawing/2014/main" id="{3F1E7272-8C34-D84C-9F01-A359367F951A}"/>
                </a:ext>
              </a:extLst>
            </p:cNvPr>
            <p:cNvSpPr>
              <a:spLocks noChangeAspect="1"/>
            </p:cNvSpPr>
            <p:nvPr/>
          </p:nvSpPr>
          <p:spPr bwMode="auto">
            <a:xfrm>
              <a:off x="2891374" y="2436039"/>
              <a:ext cx="500996" cy="423279"/>
            </a:xfrm>
            <a:custGeom>
              <a:avLst/>
              <a:gdLst>
                <a:gd name="T0" fmla="*/ 264 w 301"/>
                <a:gd name="T1" fmla="*/ 259 h 254"/>
                <a:gd name="T2" fmla="*/ 263 w 301"/>
                <a:gd name="T3" fmla="*/ 279 h 254"/>
                <a:gd name="T4" fmla="*/ 275 w 301"/>
                <a:gd name="T5" fmla="*/ 303 h 254"/>
                <a:gd name="T6" fmla="*/ 227 w 301"/>
                <a:gd name="T7" fmla="*/ 282 h 254"/>
                <a:gd name="T8" fmla="*/ 213 w 301"/>
                <a:gd name="T9" fmla="*/ 265 h 254"/>
                <a:gd name="T10" fmla="*/ 195 w 301"/>
                <a:gd name="T11" fmla="*/ 250 h 254"/>
                <a:gd name="T12" fmla="*/ 180 w 301"/>
                <a:gd name="T13" fmla="*/ 243 h 254"/>
                <a:gd name="T14" fmla="*/ 176 w 301"/>
                <a:gd name="T15" fmla="*/ 238 h 254"/>
                <a:gd name="T16" fmla="*/ 138 w 301"/>
                <a:gd name="T17" fmla="*/ 247 h 254"/>
                <a:gd name="T18" fmla="*/ 140 w 301"/>
                <a:gd name="T19" fmla="*/ 219 h 254"/>
                <a:gd name="T20" fmla="*/ 186 w 301"/>
                <a:gd name="T21" fmla="*/ 215 h 254"/>
                <a:gd name="T22" fmla="*/ 217 w 301"/>
                <a:gd name="T23" fmla="*/ 169 h 254"/>
                <a:gd name="T24" fmla="*/ 198 w 301"/>
                <a:gd name="T25" fmla="*/ 134 h 254"/>
                <a:gd name="T26" fmla="*/ 183 w 301"/>
                <a:gd name="T27" fmla="*/ 130 h 254"/>
                <a:gd name="T28" fmla="*/ 178 w 301"/>
                <a:gd name="T29" fmla="*/ 119 h 254"/>
                <a:gd name="T30" fmla="*/ 157 w 301"/>
                <a:gd name="T31" fmla="*/ 95 h 254"/>
                <a:gd name="T32" fmla="*/ 132 w 301"/>
                <a:gd name="T33" fmla="*/ 92 h 254"/>
                <a:gd name="T34" fmla="*/ 116 w 301"/>
                <a:gd name="T35" fmla="*/ 107 h 254"/>
                <a:gd name="T36" fmla="*/ 95 w 301"/>
                <a:gd name="T37" fmla="*/ 106 h 254"/>
                <a:gd name="T38" fmla="*/ 47 w 301"/>
                <a:gd name="T39" fmla="*/ 101 h 254"/>
                <a:gd name="T40" fmla="*/ 34 w 301"/>
                <a:gd name="T41" fmla="*/ 97 h 254"/>
                <a:gd name="T42" fmla="*/ 19 w 301"/>
                <a:gd name="T43" fmla="*/ 73 h 254"/>
                <a:gd name="T44" fmla="*/ 2 w 301"/>
                <a:gd name="T45" fmla="*/ 62 h 254"/>
                <a:gd name="T46" fmla="*/ 61 w 301"/>
                <a:gd name="T47" fmla="*/ 1 h 254"/>
                <a:gd name="T48" fmla="*/ 54 w 301"/>
                <a:gd name="T49" fmla="*/ 30 h 254"/>
                <a:gd name="T50" fmla="*/ 50 w 301"/>
                <a:gd name="T51" fmla="*/ 71 h 254"/>
                <a:gd name="T52" fmla="*/ 70 w 301"/>
                <a:gd name="T53" fmla="*/ 68 h 254"/>
                <a:gd name="T54" fmla="*/ 79 w 301"/>
                <a:gd name="T55" fmla="*/ 48 h 254"/>
                <a:gd name="T56" fmla="*/ 74 w 301"/>
                <a:gd name="T57" fmla="*/ 25 h 254"/>
                <a:gd name="T58" fmla="*/ 79 w 301"/>
                <a:gd name="T59" fmla="*/ 12 h 254"/>
                <a:gd name="T60" fmla="*/ 131 w 301"/>
                <a:gd name="T61" fmla="*/ 8 h 254"/>
                <a:gd name="T62" fmla="*/ 124 w 301"/>
                <a:gd name="T63" fmla="*/ 48 h 254"/>
                <a:gd name="T64" fmla="*/ 150 w 301"/>
                <a:gd name="T65" fmla="*/ 42 h 254"/>
                <a:gd name="T66" fmla="*/ 155 w 301"/>
                <a:gd name="T67" fmla="*/ 41 h 254"/>
                <a:gd name="T68" fmla="*/ 191 w 301"/>
                <a:gd name="T69" fmla="*/ 35 h 254"/>
                <a:gd name="T70" fmla="*/ 201 w 301"/>
                <a:gd name="T71" fmla="*/ 48 h 254"/>
                <a:gd name="T72" fmla="*/ 211 w 301"/>
                <a:gd name="T73" fmla="*/ 59 h 254"/>
                <a:gd name="T74" fmla="*/ 221 w 301"/>
                <a:gd name="T75" fmla="*/ 74 h 254"/>
                <a:gd name="T76" fmla="*/ 252 w 301"/>
                <a:gd name="T77" fmla="*/ 70 h 254"/>
                <a:gd name="T78" fmla="*/ 245 w 301"/>
                <a:gd name="T79" fmla="*/ 83 h 254"/>
                <a:gd name="T80" fmla="*/ 239 w 301"/>
                <a:gd name="T81" fmla="*/ 96 h 254"/>
                <a:gd name="T82" fmla="*/ 264 w 301"/>
                <a:gd name="T83" fmla="*/ 84 h 254"/>
                <a:gd name="T84" fmla="*/ 266 w 301"/>
                <a:gd name="T85" fmla="*/ 96 h 254"/>
                <a:gd name="T86" fmla="*/ 264 w 301"/>
                <a:gd name="T87" fmla="*/ 109 h 254"/>
                <a:gd name="T88" fmla="*/ 271 w 301"/>
                <a:gd name="T89" fmla="*/ 113 h 254"/>
                <a:gd name="T90" fmla="*/ 279 w 301"/>
                <a:gd name="T91" fmla="*/ 120 h 254"/>
                <a:gd name="T92" fmla="*/ 283 w 301"/>
                <a:gd name="T93" fmla="*/ 133 h 254"/>
                <a:gd name="T94" fmla="*/ 293 w 301"/>
                <a:gd name="T95" fmla="*/ 145 h 254"/>
                <a:gd name="T96" fmla="*/ 303 w 301"/>
                <a:gd name="T97" fmla="*/ 162 h 254"/>
                <a:gd name="T98" fmla="*/ 325 w 301"/>
                <a:gd name="T99" fmla="*/ 168 h 254"/>
                <a:gd name="T100" fmla="*/ 331 w 301"/>
                <a:gd name="T101" fmla="*/ 184 h 254"/>
                <a:gd name="T102" fmla="*/ 356 w 301"/>
                <a:gd name="T103" fmla="*/ 181 h 254"/>
                <a:gd name="T104" fmla="*/ 348 w 301"/>
                <a:gd name="T105" fmla="*/ 201 h 254"/>
                <a:gd name="T106" fmla="*/ 329 w 301"/>
                <a:gd name="T107" fmla="*/ 208 h 254"/>
                <a:gd name="T108" fmla="*/ 308 w 301"/>
                <a:gd name="T109" fmla="*/ 216 h 254"/>
                <a:gd name="T110" fmla="*/ 300 w 301"/>
                <a:gd name="T111" fmla="*/ 198 h 254"/>
                <a:gd name="T112" fmla="*/ 273 w 301"/>
                <a:gd name="T113" fmla="*/ 193 h 254"/>
                <a:gd name="T114" fmla="*/ 277 w 301"/>
                <a:gd name="T115" fmla="*/ 213 h 254"/>
                <a:gd name="T116" fmla="*/ 301 w 301"/>
                <a:gd name="T117" fmla="*/ 243 h 254"/>
                <a:gd name="T118" fmla="*/ 296 w 301"/>
                <a:gd name="T119" fmla="*/ 279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254"/>
                <a:gd name="T182" fmla="*/ 301 w 301"/>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254">
                  <a:moveTo>
                    <a:pt x="248" y="236"/>
                  </a:moveTo>
                  <a:cubicBezTo>
                    <a:pt x="245" y="237"/>
                    <a:pt x="243" y="234"/>
                    <a:pt x="241" y="233"/>
                  </a:cubicBezTo>
                  <a:cubicBezTo>
                    <a:pt x="239" y="232"/>
                    <a:pt x="238" y="230"/>
                    <a:pt x="236" y="229"/>
                  </a:cubicBezTo>
                  <a:cubicBezTo>
                    <a:pt x="235" y="229"/>
                    <a:pt x="234" y="231"/>
                    <a:pt x="233" y="230"/>
                  </a:cubicBezTo>
                  <a:cubicBezTo>
                    <a:pt x="231" y="230"/>
                    <a:pt x="231" y="227"/>
                    <a:pt x="230" y="227"/>
                  </a:cubicBezTo>
                  <a:cubicBezTo>
                    <a:pt x="228" y="225"/>
                    <a:pt x="225" y="226"/>
                    <a:pt x="224" y="224"/>
                  </a:cubicBezTo>
                  <a:cubicBezTo>
                    <a:pt x="222" y="222"/>
                    <a:pt x="223" y="217"/>
                    <a:pt x="220" y="216"/>
                  </a:cubicBezTo>
                  <a:cubicBezTo>
                    <a:pt x="217" y="215"/>
                    <a:pt x="221" y="222"/>
                    <a:pt x="218" y="222"/>
                  </a:cubicBezTo>
                  <a:cubicBezTo>
                    <a:pt x="215" y="222"/>
                    <a:pt x="215" y="217"/>
                    <a:pt x="213" y="216"/>
                  </a:cubicBezTo>
                  <a:cubicBezTo>
                    <a:pt x="212" y="215"/>
                    <a:pt x="211" y="216"/>
                    <a:pt x="209" y="216"/>
                  </a:cubicBezTo>
                  <a:cubicBezTo>
                    <a:pt x="208" y="216"/>
                    <a:pt x="206" y="214"/>
                    <a:pt x="206" y="216"/>
                  </a:cubicBezTo>
                  <a:cubicBezTo>
                    <a:pt x="207" y="219"/>
                    <a:pt x="210" y="222"/>
                    <a:pt x="213" y="225"/>
                  </a:cubicBezTo>
                  <a:cubicBezTo>
                    <a:pt x="214" y="226"/>
                    <a:pt x="217" y="227"/>
                    <a:pt x="219" y="228"/>
                  </a:cubicBezTo>
                  <a:cubicBezTo>
                    <a:pt x="220" y="229"/>
                    <a:pt x="218" y="231"/>
                    <a:pt x="219" y="232"/>
                  </a:cubicBezTo>
                  <a:cubicBezTo>
                    <a:pt x="221" y="234"/>
                    <a:pt x="225" y="234"/>
                    <a:pt x="227" y="236"/>
                  </a:cubicBezTo>
                  <a:cubicBezTo>
                    <a:pt x="229" y="238"/>
                    <a:pt x="229" y="241"/>
                    <a:pt x="231" y="242"/>
                  </a:cubicBezTo>
                  <a:cubicBezTo>
                    <a:pt x="232" y="243"/>
                    <a:pt x="234" y="242"/>
                    <a:pt x="235" y="243"/>
                  </a:cubicBezTo>
                  <a:cubicBezTo>
                    <a:pt x="236" y="244"/>
                    <a:pt x="237" y="246"/>
                    <a:pt x="236" y="247"/>
                  </a:cubicBezTo>
                  <a:cubicBezTo>
                    <a:pt x="235" y="248"/>
                    <a:pt x="232" y="246"/>
                    <a:pt x="232" y="247"/>
                  </a:cubicBezTo>
                  <a:cubicBezTo>
                    <a:pt x="232" y="249"/>
                    <a:pt x="236" y="251"/>
                    <a:pt x="235" y="252"/>
                  </a:cubicBezTo>
                  <a:cubicBezTo>
                    <a:pt x="234" y="254"/>
                    <a:pt x="231" y="253"/>
                    <a:pt x="229" y="252"/>
                  </a:cubicBezTo>
                  <a:cubicBezTo>
                    <a:pt x="227" y="252"/>
                    <a:pt x="225" y="250"/>
                    <a:pt x="223" y="249"/>
                  </a:cubicBezTo>
                  <a:cubicBezTo>
                    <a:pt x="221" y="248"/>
                    <a:pt x="218" y="246"/>
                    <a:pt x="215" y="245"/>
                  </a:cubicBezTo>
                  <a:cubicBezTo>
                    <a:pt x="213" y="244"/>
                    <a:pt x="210" y="245"/>
                    <a:pt x="207" y="245"/>
                  </a:cubicBezTo>
                  <a:cubicBezTo>
                    <a:pt x="205" y="244"/>
                    <a:pt x="202" y="244"/>
                    <a:pt x="200" y="243"/>
                  </a:cubicBezTo>
                  <a:cubicBezTo>
                    <a:pt x="198" y="242"/>
                    <a:pt x="197" y="239"/>
                    <a:pt x="195" y="237"/>
                  </a:cubicBezTo>
                  <a:cubicBezTo>
                    <a:pt x="194" y="236"/>
                    <a:pt x="194" y="233"/>
                    <a:pt x="193" y="233"/>
                  </a:cubicBezTo>
                  <a:cubicBezTo>
                    <a:pt x="191" y="233"/>
                    <a:pt x="190" y="235"/>
                    <a:pt x="189" y="235"/>
                  </a:cubicBezTo>
                  <a:cubicBezTo>
                    <a:pt x="187" y="235"/>
                    <a:pt x="186" y="234"/>
                    <a:pt x="184" y="233"/>
                  </a:cubicBezTo>
                  <a:cubicBezTo>
                    <a:pt x="183" y="232"/>
                    <a:pt x="181" y="232"/>
                    <a:pt x="180" y="231"/>
                  </a:cubicBezTo>
                  <a:cubicBezTo>
                    <a:pt x="179" y="230"/>
                    <a:pt x="181" y="229"/>
                    <a:pt x="180" y="228"/>
                  </a:cubicBezTo>
                  <a:cubicBezTo>
                    <a:pt x="179" y="228"/>
                    <a:pt x="178" y="229"/>
                    <a:pt x="177" y="229"/>
                  </a:cubicBezTo>
                  <a:cubicBezTo>
                    <a:pt x="175" y="228"/>
                    <a:pt x="174" y="226"/>
                    <a:pt x="173" y="225"/>
                  </a:cubicBezTo>
                  <a:cubicBezTo>
                    <a:pt x="172" y="224"/>
                    <a:pt x="168" y="223"/>
                    <a:pt x="170" y="222"/>
                  </a:cubicBezTo>
                  <a:cubicBezTo>
                    <a:pt x="172" y="220"/>
                    <a:pt x="175" y="222"/>
                    <a:pt x="178" y="221"/>
                  </a:cubicBezTo>
                  <a:cubicBezTo>
                    <a:pt x="179" y="221"/>
                    <a:pt x="179" y="219"/>
                    <a:pt x="178" y="218"/>
                  </a:cubicBezTo>
                  <a:cubicBezTo>
                    <a:pt x="177" y="217"/>
                    <a:pt x="175" y="217"/>
                    <a:pt x="174" y="217"/>
                  </a:cubicBezTo>
                  <a:cubicBezTo>
                    <a:pt x="172" y="216"/>
                    <a:pt x="172" y="214"/>
                    <a:pt x="171" y="214"/>
                  </a:cubicBezTo>
                  <a:cubicBezTo>
                    <a:pt x="170" y="213"/>
                    <a:pt x="170" y="216"/>
                    <a:pt x="169" y="216"/>
                  </a:cubicBezTo>
                  <a:cubicBezTo>
                    <a:pt x="168" y="215"/>
                    <a:pt x="168" y="213"/>
                    <a:pt x="167" y="212"/>
                  </a:cubicBezTo>
                  <a:cubicBezTo>
                    <a:pt x="166" y="211"/>
                    <a:pt x="164" y="213"/>
                    <a:pt x="163" y="212"/>
                  </a:cubicBezTo>
                  <a:cubicBezTo>
                    <a:pt x="162" y="211"/>
                    <a:pt x="163" y="209"/>
                    <a:pt x="163" y="208"/>
                  </a:cubicBezTo>
                  <a:cubicBezTo>
                    <a:pt x="162" y="206"/>
                    <a:pt x="159" y="206"/>
                    <a:pt x="158" y="205"/>
                  </a:cubicBezTo>
                  <a:cubicBezTo>
                    <a:pt x="158" y="203"/>
                    <a:pt x="159" y="200"/>
                    <a:pt x="159" y="198"/>
                  </a:cubicBezTo>
                  <a:cubicBezTo>
                    <a:pt x="159" y="198"/>
                    <a:pt x="157" y="198"/>
                    <a:pt x="157" y="198"/>
                  </a:cubicBezTo>
                  <a:cubicBezTo>
                    <a:pt x="155" y="200"/>
                    <a:pt x="155" y="202"/>
                    <a:pt x="154" y="204"/>
                  </a:cubicBezTo>
                  <a:cubicBezTo>
                    <a:pt x="153" y="205"/>
                    <a:pt x="154" y="203"/>
                    <a:pt x="154" y="202"/>
                  </a:cubicBezTo>
                  <a:cubicBezTo>
                    <a:pt x="154" y="201"/>
                    <a:pt x="156" y="198"/>
                    <a:pt x="155" y="197"/>
                  </a:cubicBezTo>
                  <a:cubicBezTo>
                    <a:pt x="153" y="197"/>
                    <a:pt x="152" y="201"/>
                    <a:pt x="150" y="202"/>
                  </a:cubicBezTo>
                  <a:cubicBezTo>
                    <a:pt x="149" y="202"/>
                    <a:pt x="150" y="200"/>
                    <a:pt x="150" y="199"/>
                  </a:cubicBezTo>
                  <a:cubicBezTo>
                    <a:pt x="150" y="197"/>
                    <a:pt x="151" y="195"/>
                    <a:pt x="150" y="194"/>
                  </a:cubicBezTo>
                  <a:cubicBezTo>
                    <a:pt x="149" y="194"/>
                    <a:pt x="149" y="197"/>
                    <a:pt x="148" y="197"/>
                  </a:cubicBezTo>
                  <a:cubicBezTo>
                    <a:pt x="147" y="196"/>
                    <a:pt x="148" y="194"/>
                    <a:pt x="147" y="193"/>
                  </a:cubicBezTo>
                  <a:cubicBezTo>
                    <a:pt x="145" y="192"/>
                    <a:pt x="144" y="191"/>
                    <a:pt x="142" y="191"/>
                  </a:cubicBezTo>
                  <a:cubicBezTo>
                    <a:pt x="141" y="192"/>
                    <a:pt x="141" y="195"/>
                    <a:pt x="142" y="196"/>
                  </a:cubicBezTo>
                  <a:cubicBezTo>
                    <a:pt x="143" y="197"/>
                    <a:pt x="147" y="196"/>
                    <a:pt x="147" y="198"/>
                  </a:cubicBezTo>
                  <a:cubicBezTo>
                    <a:pt x="147" y="200"/>
                    <a:pt x="145" y="202"/>
                    <a:pt x="143" y="202"/>
                  </a:cubicBezTo>
                  <a:cubicBezTo>
                    <a:pt x="141" y="202"/>
                    <a:pt x="140" y="200"/>
                    <a:pt x="138" y="200"/>
                  </a:cubicBezTo>
                  <a:cubicBezTo>
                    <a:pt x="136" y="199"/>
                    <a:pt x="134" y="197"/>
                    <a:pt x="132" y="198"/>
                  </a:cubicBezTo>
                  <a:cubicBezTo>
                    <a:pt x="131" y="199"/>
                    <a:pt x="133" y="201"/>
                    <a:pt x="132" y="202"/>
                  </a:cubicBezTo>
                  <a:cubicBezTo>
                    <a:pt x="130" y="203"/>
                    <a:pt x="127" y="202"/>
                    <a:pt x="125" y="203"/>
                  </a:cubicBezTo>
                  <a:cubicBezTo>
                    <a:pt x="124" y="203"/>
                    <a:pt x="125" y="205"/>
                    <a:pt x="124" y="206"/>
                  </a:cubicBezTo>
                  <a:cubicBezTo>
                    <a:pt x="122" y="207"/>
                    <a:pt x="118" y="206"/>
                    <a:pt x="115" y="206"/>
                  </a:cubicBezTo>
                  <a:cubicBezTo>
                    <a:pt x="113" y="205"/>
                    <a:pt x="112" y="203"/>
                    <a:pt x="110" y="202"/>
                  </a:cubicBezTo>
                  <a:cubicBezTo>
                    <a:pt x="109" y="202"/>
                    <a:pt x="107" y="203"/>
                    <a:pt x="106" y="202"/>
                  </a:cubicBezTo>
                  <a:cubicBezTo>
                    <a:pt x="105" y="200"/>
                    <a:pt x="104" y="197"/>
                    <a:pt x="104" y="194"/>
                  </a:cubicBezTo>
                  <a:cubicBezTo>
                    <a:pt x="104" y="192"/>
                    <a:pt x="105" y="190"/>
                    <a:pt x="107" y="189"/>
                  </a:cubicBezTo>
                  <a:cubicBezTo>
                    <a:pt x="110" y="187"/>
                    <a:pt x="113" y="189"/>
                    <a:pt x="115" y="188"/>
                  </a:cubicBezTo>
                  <a:cubicBezTo>
                    <a:pt x="116" y="187"/>
                    <a:pt x="115" y="186"/>
                    <a:pt x="116" y="184"/>
                  </a:cubicBezTo>
                  <a:cubicBezTo>
                    <a:pt x="116" y="184"/>
                    <a:pt x="116" y="182"/>
                    <a:pt x="117" y="182"/>
                  </a:cubicBezTo>
                  <a:cubicBezTo>
                    <a:pt x="120" y="182"/>
                    <a:pt x="122" y="182"/>
                    <a:pt x="125" y="182"/>
                  </a:cubicBezTo>
                  <a:cubicBezTo>
                    <a:pt x="127" y="182"/>
                    <a:pt x="128" y="183"/>
                    <a:pt x="129" y="183"/>
                  </a:cubicBezTo>
                  <a:cubicBezTo>
                    <a:pt x="131" y="183"/>
                    <a:pt x="133" y="182"/>
                    <a:pt x="135" y="183"/>
                  </a:cubicBezTo>
                  <a:cubicBezTo>
                    <a:pt x="137" y="183"/>
                    <a:pt x="139" y="184"/>
                    <a:pt x="141" y="184"/>
                  </a:cubicBezTo>
                  <a:cubicBezTo>
                    <a:pt x="142" y="184"/>
                    <a:pt x="144" y="183"/>
                    <a:pt x="145" y="183"/>
                  </a:cubicBezTo>
                  <a:cubicBezTo>
                    <a:pt x="146" y="183"/>
                    <a:pt x="148" y="184"/>
                    <a:pt x="149" y="183"/>
                  </a:cubicBezTo>
                  <a:cubicBezTo>
                    <a:pt x="151" y="182"/>
                    <a:pt x="152" y="180"/>
                    <a:pt x="155" y="179"/>
                  </a:cubicBezTo>
                  <a:cubicBezTo>
                    <a:pt x="156" y="179"/>
                    <a:pt x="159" y="181"/>
                    <a:pt x="160" y="180"/>
                  </a:cubicBezTo>
                  <a:cubicBezTo>
                    <a:pt x="161" y="178"/>
                    <a:pt x="160" y="175"/>
                    <a:pt x="158" y="173"/>
                  </a:cubicBezTo>
                  <a:cubicBezTo>
                    <a:pt x="157" y="172"/>
                    <a:pt x="153" y="171"/>
                    <a:pt x="153" y="169"/>
                  </a:cubicBezTo>
                  <a:cubicBezTo>
                    <a:pt x="153" y="167"/>
                    <a:pt x="156" y="164"/>
                    <a:pt x="158" y="162"/>
                  </a:cubicBezTo>
                  <a:cubicBezTo>
                    <a:pt x="162" y="159"/>
                    <a:pt x="167" y="157"/>
                    <a:pt x="170" y="154"/>
                  </a:cubicBezTo>
                  <a:cubicBezTo>
                    <a:pt x="172" y="152"/>
                    <a:pt x="173" y="149"/>
                    <a:pt x="175" y="147"/>
                  </a:cubicBezTo>
                  <a:cubicBezTo>
                    <a:pt x="176" y="145"/>
                    <a:pt x="181" y="144"/>
                    <a:pt x="181" y="141"/>
                  </a:cubicBezTo>
                  <a:cubicBezTo>
                    <a:pt x="182" y="138"/>
                    <a:pt x="178" y="136"/>
                    <a:pt x="177" y="133"/>
                  </a:cubicBezTo>
                  <a:cubicBezTo>
                    <a:pt x="176" y="131"/>
                    <a:pt x="176" y="129"/>
                    <a:pt x="177" y="127"/>
                  </a:cubicBezTo>
                  <a:cubicBezTo>
                    <a:pt x="177" y="126"/>
                    <a:pt x="178" y="125"/>
                    <a:pt x="178" y="124"/>
                  </a:cubicBezTo>
                  <a:cubicBezTo>
                    <a:pt x="176" y="123"/>
                    <a:pt x="174" y="123"/>
                    <a:pt x="172" y="122"/>
                  </a:cubicBezTo>
                  <a:cubicBezTo>
                    <a:pt x="171" y="122"/>
                    <a:pt x="169" y="121"/>
                    <a:pt x="168" y="120"/>
                  </a:cubicBezTo>
                  <a:cubicBezTo>
                    <a:pt x="167" y="119"/>
                    <a:pt x="168" y="117"/>
                    <a:pt x="168" y="116"/>
                  </a:cubicBezTo>
                  <a:cubicBezTo>
                    <a:pt x="167" y="114"/>
                    <a:pt x="167" y="112"/>
                    <a:pt x="165" y="112"/>
                  </a:cubicBezTo>
                  <a:cubicBezTo>
                    <a:pt x="164" y="112"/>
                    <a:pt x="166" y="115"/>
                    <a:pt x="165" y="117"/>
                  </a:cubicBezTo>
                  <a:cubicBezTo>
                    <a:pt x="164" y="118"/>
                    <a:pt x="162" y="118"/>
                    <a:pt x="161" y="117"/>
                  </a:cubicBezTo>
                  <a:cubicBezTo>
                    <a:pt x="159" y="116"/>
                    <a:pt x="160" y="113"/>
                    <a:pt x="159" y="111"/>
                  </a:cubicBezTo>
                  <a:cubicBezTo>
                    <a:pt x="159" y="111"/>
                    <a:pt x="157" y="112"/>
                    <a:pt x="157" y="112"/>
                  </a:cubicBezTo>
                  <a:cubicBezTo>
                    <a:pt x="156" y="110"/>
                    <a:pt x="156" y="109"/>
                    <a:pt x="157" y="107"/>
                  </a:cubicBezTo>
                  <a:cubicBezTo>
                    <a:pt x="157" y="106"/>
                    <a:pt x="160" y="104"/>
                    <a:pt x="158" y="104"/>
                  </a:cubicBezTo>
                  <a:cubicBezTo>
                    <a:pt x="156" y="105"/>
                    <a:pt x="155" y="107"/>
                    <a:pt x="153" y="108"/>
                  </a:cubicBezTo>
                  <a:cubicBezTo>
                    <a:pt x="153" y="108"/>
                    <a:pt x="152" y="105"/>
                    <a:pt x="152" y="106"/>
                  </a:cubicBezTo>
                  <a:cubicBezTo>
                    <a:pt x="151" y="107"/>
                    <a:pt x="153" y="110"/>
                    <a:pt x="151" y="111"/>
                  </a:cubicBezTo>
                  <a:cubicBezTo>
                    <a:pt x="147" y="114"/>
                    <a:pt x="142" y="116"/>
                    <a:pt x="137" y="116"/>
                  </a:cubicBezTo>
                  <a:cubicBezTo>
                    <a:pt x="135" y="116"/>
                    <a:pt x="136" y="112"/>
                    <a:pt x="137" y="111"/>
                  </a:cubicBezTo>
                  <a:cubicBezTo>
                    <a:pt x="138" y="109"/>
                    <a:pt x="140" y="107"/>
                    <a:pt x="142" y="106"/>
                  </a:cubicBezTo>
                  <a:cubicBezTo>
                    <a:pt x="144" y="104"/>
                    <a:pt x="148" y="105"/>
                    <a:pt x="150" y="103"/>
                  </a:cubicBezTo>
                  <a:cubicBezTo>
                    <a:pt x="152" y="102"/>
                    <a:pt x="149" y="100"/>
                    <a:pt x="148" y="99"/>
                  </a:cubicBezTo>
                  <a:cubicBezTo>
                    <a:pt x="147" y="98"/>
                    <a:pt x="144" y="99"/>
                    <a:pt x="143" y="97"/>
                  </a:cubicBezTo>
                  <a:cubicBezTo>
                    <a:pt x="142" y="96"/>
                    <a:pt x="145" y="92"/>
                    <a:pt x="143" y="92"/>
                  </a:cubicBezTo>
                  <a:cubicBezTo>
                    <a:pt x="141" y="90"/>
                    <a:pt x="137" y="95"/>
                    <a:pt x="135" y="94"/>
                  </a:cubicBezTo>
                  <a:cubicBezTo>
                    <a:pt x="133" y="92"/>
                    <a:pt x="138" y="89"/>
                    <a:pt x="137" y="87"/>
                  </a:cubicBezTo>
                  <a:cubicBezTo>
                    <a:pt x="137" y="85"/>
                    <a:pt x="134" y="88"/>
                    <a:pt x="132" y="89"/>
                  </a:cubicBezTo>
                  <a:cubicBezTo>
                    <a:pt x="131" y="90"/>
                    <a:pt x="130" y="94"/>
                    <a:pt x="130" y="92"/>
                  </a:cubicBezTo>
                  <a:cubicBezTo>
                    <a:pt x="129" y="88"/>
                    <a:pt x="132" y="83"/>
                    <a:pt x="131" y="79"/>
                  </a:cubicBezTo>
                  <a:cubicBezTo>
                    <a:pt x="130" y="77"/>
                    <a:pt x="128" y="82"/>
                    <a:pt x="126" y="82"/>
                  </a:cubicBezTo>
                  <a:cubicBezTo>
                    <a:pt x="124" y="82"/>
                    <a:pt x="124" y="79"/>
                    <a:pt x="122" y="78"/>
                  </a:cubicBezTo>
                  <a:cubicBezTo>
                    <a:pt x="121" y="77"/>
                    <a:pt x="119" y="77"/>
                    <a:pt x="118" y="76"/>
                  </a:cubicBezTo>
                  <a:cubicBezTo>
                    <a:pt x="118" y="74"/>
                    <a:pt x="122" y="69"/>
                    <a:pt x="119" y="70"/>
                  </a:cubicBezTo>
                  <a:cubicBezTo>
                    <a:pt x="117" y="70"/>
                    <a:pt x="117" y="75"/>
                    <a:pt x="115" y="76"/>
                  </a:cubicBezTo>
                  <a:cubicBezTo>
                    <a:pt x="113" y="77"/>
                    <a:pt x="114" y="72"/>
                    <a:pt x="112" y="72"/>
                  </a:cubicBezTo>
                  <a:cubicBezTo>
                    <a:pt x="110" y="72"/>
                    <a:pt x="109" y="76"/>
                    <a:pt x="110" y="77"/>
                  </a:cubicBezTo>
                  <a:cubicBezTo>
                    <a:pt x="112" y="80"/>
                    <a:pt x="117" y="78"/>
                    <a:pt x="119" y="81"/>
                  </a:cubicBezTo>
                  <a:cubicBezTo>
                    <a:pt x="121" y="83"/>
                    <a:pt x="120" y="87"/>
                    <a:pt x="118" y="88"/>
                  </a:cubicBezTo>
                  <a:cubicBezTo>
                    <a:pt x="115" y="90"/>
                    <a:pt x="110" y="90"/>
                    <a:pt x="106" y="89"/>
                  </a:cubicBezTo>
                  <a:cubicBezTo>
                    <a:pt x="105" y="89"/>
                    <a:pt x="105" y="85"/>
                    <a:pt x="103" y="85"/>
                  </a:cubicBezTo>
                  <a:cubicBezTo>
                    <a:pt x="98" y="83"/>
                    <a:pt x="93" y="83"/>
                    <a:pt x="87" y="83"/>
                  </a:cubicBezTo>
                  <a:cubicBezTo>
                    <a:pt x="86" y="83"/>
                    <a:pt x="89" y="85"/>
                    <a:pt x="90" y="85"/>
                  </a:cubicBezTo>
                  <a:cubicBezTo>
                    <a:pt x="92" y="87"/>
                    <a:pt x="95" y="87"/>
                    <a:pt x="97" y="89"/>
                  </a:cubicBezTo>
                  <a:cubicBezTo>
                    <a:pt x="98" y="90"/>
                    <a:pt x="95" y="91"/>
                    <a:pt x="93" y="91"/>
                  </a:cubicBezTo>
                  <a:cubicBezTo>
                    <a:pt x="90" y="90"/>
                    <a:pt x="88" y="87"/>
                    <a:pt x="85" y="86"/>
                  </a:cubicBezTo>
                  <a:cubicBezTo>
                    <a:pt x="83" y="84"/>
                    <a:pt x="81" y="81"/>
                    <a:pt x="79" y="80"/>
                  </a:cubicBezTo>
                  <a:cubicBezTo>
                    <a:pt x="77" y="79"/>
                    <a:pt x="75" y="79"/>
                    <a:pt x="73" y="79"/>
                  </a:cubicBezTo>
                  <a:cubicBezTo>
                    <a:pt x="72" y="79"/>
                    <a:pt x="75" y="80"/>
                    <a:pt x="76" y="81"/>
                  </a:cubicBezTo>
                  <a:cubicBezTo>
                    <a:pt x="78" y="83"/>
                    <a:pt x="82" y="84"/>
                    <a:pt x="83" y="87"/>
                  </a:cubicBezTo>
                  <a:cubicBezTo>
                    <a:pt x="83" y="88"/>
                    <a:pt x="80" y="88"/>
                    <a:pt x="79" y="88"/>
                  </a:cubicBezTo>
                  <a:cubicBezTo>
                    <a:pt x="74" y="88"/>
                    <a:pt x="70" y="86"/>
                    <a:pt x="66" y="86"/>
                  </a:cubicBezTo>
                  <a:cubicBezTo>
                    <a:pt x="62" y="86"/>
                    <a:pt x="58" y="87"/>
                    <a:pt x="55" y="86"/>
                  </a:cubicBezTo>
                  <a:cubicBezTo>
                    <a:pt x="53" y="85"/>
                    <a:pt x="56" y="81"/>
                    <a:pt x="54" y="80"/>
                  </a:cubicBezTo>
                  <a:cubicBezTo>
                    <a:pt x="52" y="80"/>
                    <a:pt x="53" y="84"/>
                    <a:pt x="52" y="85"/>
                  </a:cubicBezTo>
                  <a:cubicBezTo>
                    <a:pt x="49" y="86"/>
                    <a:pt x="46" y="83"/>
                    <a:pt x="43" y="84"/>
                  </a:cubicBezTo>
                  <a:cubicBezTo>
                    <a:pt x="42" y="84"/>
                    <a:pt x="46" y="86"/>
                    <a:pt x="45" y="86"/>
                  </a:cubicBezTo>
                  <a:cubicBezTo>
                    <a:pt x="43" y="87"/>
                    <a:pt x="41" y="85"/>
                    <a:pt x="39" y="84"/>
                  </a:cubicBezTo>
                  <a:cubicBezTo>
                    <a:pt x="38" y="83"/>
                    <a:pt x="36" y="82"/>
                    <a:pt x="35" y="80"/>
                  </a:cubicBezTo>
                  <a:cubicBezTo>
                    <a:pt x="34" y="79"/>
                    <a:pt x="36" y="76"/>
                    <a:pt x="35" y="76"/>
                  </a:cubicBezTo>
                  <a:cubicBezTo>
                    <a:pt x="33" y="76"/>
                    <a:pt x="35" y="79"/>
                    <a:pt x="33" y="80"/>
                  </a:cubicBezTo>
                  <a:cubicBezTo>
                    <a:pt x="33" y="81"/>
                    <a:pt x="31" y="80"/>
                    <a:pt x="31" y="80"/>
                  </a:cubicBezTo>
                  <a:cubicBezTo>
                    <a:pt x="30" y="79"/>
                    <a:pt x="31" y="77"/>
                    <a:pt x="30" y="76"/>
                  </a:cubicBezTo>
                  <a:cubicBezTo>
                    <a:pt x="30" y="76"/>
                    <a:pt x="29" y="76"/>
                    <a:pt x="28" y="76"/>
                  </a:cubicBezTo>
                  <a:cubicBezTo>
                    <a:pt x="28" y="78"/>
                    <a:pt x="30" y="80"/>
                    <a:pt x="28" y="81"/>
                  </a:cubicBezTo>
                  <a:cubicBezTo>
                    <a:pt x="26" y="81"/>
                    <a:pt x="23" y="79"/>
                    <a:pt x="20" y="78"/>
                  </a:cubicBezTo>
                  <a:cubicBezTo>
                    <a:pt x="19" y="78"/>
                    <a:pt x="18" y="80"/>
                    <a:pt x="17" y="80"/>
                  </a:cubicBezTo>
                  <a:cubicBezTo>
                    <a:pt x="16" y="79"/>
                    <a:pt x="17" y="77"/>
                    <a:pt x="16" y="76"/>
                  </a:cubicBezTo>
                  <a:cubicBezTo>
                    <a:pt x="14" y="74"/>
                    <a:pt x="11" y="73"/>
                    <a:pt x="10" y="71"/>
                  </a:cubicBezTo>
                  <a:cubicBezTo>
                    <a:pt x="8" y="69"/>
                    <a:pt x="8" y="66"/>
                    <a:pt x="7" y="63"/>
                  </a:cubicBezTo>
                  <a:cubicBezTo>
                    <a:pt x="7" y="63"/>
                    <a:pt x="6" y="61"/>
                    <a:pt x="7" y="61"/>
                  </a:cubicBezTo>
                  <a:cubicBezTo>
                    <a:pt x="10" y="61"/>
                    <a:pt x="13" y="61"/>
                    <a:pt x="16" y="61"/>
                  </a:cubicBezTo>
                  <a:cubicBezTo>
                    <a:pt x="19" y="62"/>
                    <a:pt x="20" y="64"/>
                    <a:pt x="23" y="65"/>
                  </a:cubicBezTo>
                  <a:cubicBezTo>
                    <a:pt x="25" y="65"/>
                    <a:pt x="30" y="67"/>
                    <a:pt x="31" y="64"/>
                  </a:cubicBezTo>
                  <a:cubicBezTo>
                    <a:pt x="31" y="61"/>
                    <a:pt x="26" y="61"/>
                    <a:pt x="24" y="59"/>
                  </a:cubicBezTo>
                  <a:cubicBezTo>
                    <a:pt x="23" y="59"/>
                    <a:pt x="24" y="57"/>
                    <a:pt x="23" y="57"/>
                  </a:cubicBezTo>
                  <a:cubicBezTo>
                    <a:pt x="21" y="57"/>
                    <a:pt x="18" y="58"/>
                    <a:pt x="16" y="58"/>
                  </a:cubicBezTo>
                  <a:cubicBezTo>
                    <a:pt x="11" y="58"/>
                    <a:pt x="6" y="58"/>
                    <a:pt x="1" y="56"/>
                  </a:cubicBezTo>
                  <a:cubicBezTo>
                    <a:pt x="0" y="56"/>
                    <a:pt x="1" y="54"/>
                    <a:pt x="2" y="52"/>
                  </a:cubicBezTo>
                  <a:cubicBezTo>
                    <a:pt x="3" y="49"/>
                    <a:pt x="4" y="46"/>
                    <a:pt x="5" y="43"/>
                  </a:cubicBezTo>
                  <a:cubicBezTo>
                    <a:pt x="6" y="41"/>
                    <a:pt x="8" y="40"/>
                    <a:pt x="9" y="37"/>
                  </a:cubicBezTo>
                  <a:cubicBezTo>
                    <a:pt x="10" y="35"/>
                    <a:pt x="8" y="32"/>
                    <a:pt x="9" y="30"/>
                  </a:cubicBezTo>
                  <a:cubicBezTo>
                    <a:pt x="10" y="27"/>
                    <a:pt x="14" y="26"/>
                    <a:pt x="16" y="23"/>
                  </a:cubicBezTo>
                  <a:cubicBezTo>
                    <a:pt x="19" y="20"/>
                    <a:pt x="20" y="16"/>
                    <a:pt x="23" y="13"/>
                  </a:cubicBezTo>
                  <a:cubicBezTo>
                    <a:pt x="27" y="9"/>
                    <a:pt x="32" y="6"/>
                    <a:pt x="37" y="4"/>
                  </a:cubicBezTo>
                  <a:cubicBezTo>
                    <a:pt x="41" y="2"/>
                    <a:pt x="46" y="1"/>
                    <a:pt x="51" y="1"/>
                  </a:cubicBezTo>
                  <a:cubicBezTo>
                    <a:pt x="55" y="0"/>
                    <a:pt x="59" y="1"/>
                    <a:pt x="63" y="1"/>
                  </a:cubicBezTo>
                  <a:cubicBezTo>
                    <a:pt x="65" y="1"/>
                    <a:pt x="67" y="0"/>
                    <a:pt x="68" y="1"/>
                  </a:cubicBezTo>
                  <a:cubicBezTo>
                    <a:pt x="69" y="2"/>
                    <a:pt x="68" y="4"/>
                    <a:pt x="67" y="5"/>
                  </a:cubicBezTo>
                  <a:cubicBezTo>
                    <a:pt x="65" y="6"/>
                    <a:pt x="61" y="7"/>
                    <a:pt x="59" y="8"/>
                  </a:cubicBezTo>
                  <a:cubicBezTo>
                    <a:pt x="57" y="9"/>
                    <a:pt x="54" y="10"/>
                    <a:pt x="53" y="12"/>
                  </a:cubicBezTo>
                  <a:cubicBezTo>
                    <a:pt x="51" y="14"/>
                    <a:pt x="52" y="17"/>
                    <a:pt x="51" y="19"/>
                  </a:cubicBezTo>
                  <a:cubicBezTo>
                    <a:pt x="49" y="22"/>
                    <a:pt x="46" y="23"/>
                    <a:pt x="45" y="25"/>
                  </a:cubicBezTo>
                  <a:cubicBezTo>
                    <a:pt x="45" y="28"/>
                    <a:pt x="48" y="30"/>
                    <a:pt x="48" y="32"/>
                  </a:cubicBezTo>
                  <a:cubicBezTo>
                    <a:pt x="48" y="35"/>
                    <a:pt x="45" y="37"/>
                    <a:pt x="45" y="39"/>
                  </a:cubicBezTo>
                  <a:cubicBezTo>
                    <a:pt x="44" y="41"/>
                    <a:pt x="44" y="44"/>
                    <a:pt x="45" y="45"/>
                  </a:cubicBezTo>
                  <a:cubicBezTo>
                    <a:pt x="47" y="48"/>
                    <a:pt x="51" y="50"/>
                    <a:pt x="53" y="52"/>
                  </a:cubicBezTo>
                  <a:cubicBezTo>
                    <a:pt x="54" y="53"/>
                    <a:pt x="57" y="53"/>
                    <a:pt x="56" y="54"/>
                  </a:cubicBezTo>
                  <a:cubicBezTo>
                    <a:pt x="55" y="56"/>
                    <a:pt x="51" y="56"/>
                    <a:pt x="49" y="57"/>
                  </a:cubicBezTo>
                  <a:cubicBezTo>
                    <a:pt x="46" y="58"/>
                    <a:pt x="44" y="58"/>
                    <a:pt x="42" y="59"/>
                  </a:cubicBezTo>
                  <a:cubicBezTo>
                    <a:pt x="40" y="60"/>
                    <a:pt x="38" y="62"/>
                    <a:pt x="38" y="64"/>
                  </a:cubicBezTo>
                  <a:cubicBezTo>
                    <a:pt x="38" y="65"/>
                    <a:pt x="41" y="63"/>
                    <a:pt x="42" y="62"/>
                  </a:cubicBezTo>
                  <a:cubicBezTo>
                    <a:pt x="45" y="62"/>
                    <a:pt x="47" y="60"/>
                    <a:pt x="50" y="59"/>
                  </a:cubicBezTo>
                  <a:cubicBezTo>
                    <a:pt x="51" y="59"/>
                    <a:pt x="53" y="58"/>
                    <a:pt x="54" y="59"/>
                  </a:cubicBezTo>
                  <a:cubicBezTo>
                    <a:pt x="55" y="61"/>
                    <a:pt x="53" y="63"/>
                    <a:pt x="53" y="65"/>
                  </a:cubicBezTo>
                  <a:cubicBezTo>
                    <a:pt x="53" y="66"/>
                    <a:pt x="55" y="67"/>
                    <a:pt x="55" y="66"/>
                  </a:cubicBezTo>
                  <a:cubicBezTo>
                    <a:pt x="57" y="63"/>
                    <a:pt x="57" y="60"/>
                    <a:pt x="58" y="57"/>
                  </a:cubicBezTo>
                  <a:cubicBezTo>
                    <a:pt x="58" y="56"/>
                    <a:pt x="59" y="55"/>
                    <a:pt x="60" y="54"/>
                  </a:cubicBezTo>
                  <a:cubicBezTo>
                    <a:pt x="61" y="52"/>
                    <a:pt x="62" y="50"/>
                    <a:pt x="61" y="49"/>
                  </a:cubicBezTo>
                  <a:cubicBezTo>
                    <a:pt x="59" y="46"/>
                    <a:pt x="56" y="46"/>
                    <a:pt x="53" y="45"/>
                  </a:cubicBezTo>
                  <a:cubicBezTo>
                    <a:pt x="52" y="44"/>
                    <a:pt x="49" y="42"/>
                    <a:pt x="50" y="41"/>
                  </a:cubicBezTo>
                  <a:cubicBezTo>
                    <a:pt x="51" y="38"/>
                    <a:pt x="54" y="35"/>
                    <a:pt x="57" y="34"/>
                  </a:cubicBezTo>
                  <a:cubicBezTo>
                    <a:pt x="58" y="33"/>
                    <a:pt x="60" y="36"/>
                    <a:pt x="61" y="37"/>
                  </a:cubicBezTo>
                  <a:cubicBezTo>
                    <a:pt x="63" y="38"/>
                    <a:pt x="64" y="40"/>
                    <a:pt x="66" y="40"/>
                  </a:cubicBezTo>
                  <a:cubicBezTo>
                    <a:pt x="67" y="41"/>
                    <a:pt x="67" y="38"/>
                    <a:pt x="66" y="38"/>
                  </a:cubicBezTo>
                  <a:cubicBezTo>
                    <a:pt x="65" y="36"/>
                    <a:pt x="62" y="37"/>
                    <a:pt x="61" y="35"/>
                  </a:cubicBezTo>
                  <a:cubicBezTo>
                    <a:pt x="60" y="34"/>
                    <a:pt x="63" y="32"/>
                    <a:pt x="62" y="31"/>
                  </a:cubicBezTo>
                  <a:cubicBezTo>
                    <a:pt x="62" y="30"/>
                    <a:pt x="59" y="32"/>
                    <a:pt x="58" y="31"/>
                  </a:cubicBezTo>
                  <a:cubicBezTo>
                    <a:pt x="57" y="31"/>
                    <a:pt x="57" y="29"/>
                    <a:pt x="57" y="28"/>
                  </a:cubicBezTo>
                  <a:cubicBezTo>
                    <a:pt x="57" y="24"/>
                    <a:pt x="55" y="20"/>
                    <a:pt x="57" y="18"/>
                  </a:cubicBezTo>
                  <a:cubicBezTo>
                    <a:pt x="58" y="16"/>
                    <a:pt x="60" y="20"/>
                    <a:pt x="62" y="21"/>
                  </a:cubicBezTo>
                  <a:cubicBezTo>
                    <a:pt x="65" y="22"/>
                    <a:pt x="68" y="25"/>
                    <a:pt x="71" y="25"/>
                  </a:cubicBezTo>
                  <a:cubicBezTo>
                    <a:pt x="72" y="25"/>
                    <a:pt x="72" y="23"/>
                    <a:pt x="71" y="22"/>
                  </a:cubicBezTo>
                  <a:cubicBezTo>
                    <a:pt x="68" y="20"/>
                    <a:pt x="64" y="20"/>
                    <a:pt x="61" y="17"/>
                  </a:cubicBezTo>
                  <a:cubicBezTo>
                    <a:pt x="60" y="16"/>
                    <a:pt x="64" y="16"/>
                    <a:pt x="65" y="16"/>
                  </a:cubicBezTo>
                  <a:cubicBezTo>
                    <a:pt x="68" y="16"/>
                    <a:pt x="71" y="19"/>
                    <a:pt x="73" y="17"/>
                  </a:cubicBezTo>
                  <a:cubicBezTo>
                    <a:pt x="75" y="15"/>
                    <a:pt x="69" y="16"/>
                    <a:pt x="67" y="14"/>
                  </a:cubicBezTo>
                  <a:cubicBezTo>
                    <a:pt x="66" y="13"/>
                    <a:pt x="65" y="11"/>
                    <a:pt x="66" y="10"/>
                  </a:cubicBezTo>
                  <a:cubicBezTo>
                    <a:pt x="68" y="9"/>
                    <a:pt x="69" y="12"/>
                    <a:pt x="71" y="12"/>
                  </a:cubicBezTo>
                  <a:cubicBezTo>
                    <a:pt x="72" y="11"/>
                    <a:pt x="73" y="8"/>
                    <a:pt x="74" y="8"/>
                  </a:cubicBezTo>
                  <a:cubicBezTo>
                    <a:pt x="76" y="7"/>
                    <a:pt x="78" y="9"/>
                    <a:pt x="80" y="9"/>
                  </a:cubicBezTo>
                  <a:cubicBezTo>
                    <a:pt x="81" y="8"/>
                    <a:pt x="79" y="6"/>
                    <a:pt x="80" y="6"/>
                  </a:cubicBezTo>
                  <a:cubicBezTo>
                    <a:pt x="85" y="4"/>
                    <a:pt x="89" y="2"/>
                    <a:pt x="94" y="2"/>
                  </a:cubicBezTo>
                  <a:cubicBezTo>
                    <a:pt x="99" y="1"/>
                    <a:pt x="104" y="1"/>
                    <a:pt x="108" y="3"/>
                  </a:cubicBezTo>
                  <a:cubicBezTo>
                    <a:pt x="109" y="3"/>
                    <a:pt x="109" y="6"/>
                    <a:pt x="109" y="7"/>
                  </a:cubicBezTo>
                  <a:cubicBezTo>
                    <a:pt x="109" y="9"/>
                    <a:pt x="107" y="11"/>
                    <a:pt x="108" y="13"/>
                  </a:cubicBezTo>
                  <a:cubicBezTo>
                    <a:pt x="109" y="15"/>
                    <a:pt x="112" y="14"/>
                    <a:pt x="113" y="16"/>
                  </a:cubicBezTo>
                  <a:cubicBezTo>
                    <a:pt x="114" y="17"/>
                    <a:pt x="112" y="19"/>
                    <a:pt x="112" y="21"/>
                  </a:cubicBezTo>
                  <a:cubicBezTo>
                    <a:pt x="112" y="23"/>
                    <a:pt x="114" y="24"/>
                    <a:pt x="113" y="25"/>
                  </a:cubicBezTo>
                  <a:cubicBezTo>
                    <a:pt x="110" y="29"/>
                    <a:pt x="104" y="30"/>
                    <a:pt x="101" y="34"/>
                  </a:cubicBezTo>
                  <a:cubicBezTo>
                    <a:pt x="100" y="35"/>
                    <a:pt x="106" y="32"/>
                    <a:pt x="107" y="34"/>
                  </a:cubicBezTo>
                  <a:cubicBezTo>
                    <a:pt x="108" y="36"/>
                    <a:pt x="104" y="38"/>
                    <a:pt x="103" y="40"/>
                  </a:cubicBezTo>
                  <a:cubicBezTo>
                    <a:pt x="103" y="41"/>
                    <a:pt x="103" y="44"/>
                    <a:pt x="105" y="44"/>
                  </a:cubicBezTo>
                  <a:cubicBezTo>
                    <a:pt x="107" y="43"/>
                    <a:pt x="108" y="40"/>
                    <a:pt x="110" y="38"/>
                  </a:cubicBezTo>
                  <a:cubicBezTo>
                    <a:pt x="111" y="37"/>
                    <a:pt x="111" y="36"/>
                    <a:pt x="113" y="35"/>
                  </a:cubicBezTo>
                  <a:cubicBezTo>
                    <a:pt x="114" y="35"/>
                    <a:pt x="115" y="37"/>
                    <a:pt x="116" y="36"/>
                  </a:cubicBezTo>
                  <a:cubicBezTo>
                    <a:pt x="117" y="35"/>
                    <a:pt x="115" y="32"/>
                    <a:pt x="116" y="32"/>
                  </a:cubicBezTo>
                  <a:cubicBezTo>
                    <a:pt x="118" y="32"/>
                    <a:pt x="118" y="35"/>
                    <a:pt x="120" y="36"/>
                  </a:cubicBezTo>
                  <a:cubicBezTo>
                    <a:pt x="122" y="37"/>
                    <a:pt x="125" y="33"/>
                    <a:pt x="125" y="35"/>
                  </a:cubicBezTo>
                  <a:cubicBezTo>
                    <a:pt x="126" y="37"/>
                    <a:pt x="122" y="40"/>
                    <a:pt x="123" y="43"/>
                  </a:cubicBezTo>
                  <a:cubicBezTo>
                    <a:pt x="124" y="45"/>
                    <a:pt x="127" y="44"/>
                    <a:pt x="128" y="43"/>
                  </a:cubicBezTo>
                  <a:cubicBezTo>
                    <a:pt x="129" y="42"/>
                    <a:pt x="125" y="39"/>
                    <a:pt x="127" y="38"/>
                  </a:cubicBezTo>
                  <a:cubicBezTo>
                    <a:pt x="128" y="37"/>
                    <a:pt x="130" y="40"/>
                    <a:pt x="132" y="41"/>
                  </a:cubicBezTo>
                  <a:cubicBezTo>
                    <a:pt x="133" y="42"/>
                    <a:pt x="134" y="45"/>
                    <a:pt x="134" y="44"/>
                  </a:cubicBezTo>
                  <a:cubicBezTo>
                    <a:pt x="134" y="42"/>
                    <a:pt x="133" y="40"/>
                    <a:pt x="132" y="38"/>
                  </a:cubicBezTo>
                  <a:cubicBezTo>
                    <a:pt x="131" y="36"/>
                    <a:pt x="128" y="35"/>
                    <a:pt x="129" y="34"/>
                  </a:cubicBezTo>
                  <a:cubicBezTo>
                    <a:pt x="131" y="33"/>
                    <a:pt x="133" y="36"/>
                    <a:pt x="135" y="36"/>
                  </a:cubicBezTo>
                  <a:cubicBezTo>
                    <a:pt x="137" y="37"/>
                    <a:pt x="140" y="38"/>
                    <a:pt x="143" y="37"/>
                  </a:cubicBezTo>
                  <a:cubicBezTo>
                    <a:pt x="144" y="37"/>
                    <a:pt x="141" y="36"/>
                    <a:pt x="140" y="35"/>
                  </a:cubicBezTo>
                  <a:cubicBezTo>
                    <a:pt x="137" y="34"/>
                    <a:pt x="133" y="35"/>
                    <a:pt x="132" y="32"/>
                  </a:cubicBezTo>
                  <a:cubicBezTo>
                    <a:pt x="132" y="30"/>
                    <a:pt x="136" y="28"/>
                    <a:pt x="138" y="27"/>
                  </a:cubicBezTo>
                  <a:cubicBezTo>
                    <a:pt x="140" y="26"/>
                    <a:pt x="143" y="24"/>
                    <a:pt x="145" y="25"/>
                  </a:cubicBezTo>
                  <a:cubicBezTo>
                    <a:pt x="150" y="25"/>
                    <a:pt x="155" y="27"/>
                    <a:pt x="159" y="29"/>
                  </a:cubicBezTo>
                  <a:cubicBezTo>
                    <a:pt x="160" y="29"/>
                    <a:pt x="161" y="32"/>
                    <a:pt x="162" y="31"/>
                  </a:cubicBezTo>
                  <a:cubicBezTo>
                    <a:pt x="163" y="31"/>
                    <a:pt x="162" y="27"/>
                    <a:pt x="163" y="28"/>
                  </a:cubicBezTo>
                  <a:cubicBezTo>
                    <a:pt x="167" y="29"/>
                    <a:pt x="170" y="31"/>
                    <a:pt x="171" y="35"/>
                  </a:cubicBezTo>
                  <a:cubicBezTo>
                    <a:pt x="172" y="37"/>
                    <a:pt x="168" y="38"/>
                    <a:pt x="166" y="39"/>
                  </a:cubicBezTo>
                  <a:cubicBezTo>
                    <a:pt x="164" y="41"/>
                    <a:pt x="162" y="42"/>
                    <a:pt x="161" y="44"/>
                  </a:cubicBezTo>
                  <a:cubicBezTo>
                    <a:pt x="161" y="45"/>
                    <a:pt x="162" y="46"/>
                    <a:pt x="162" y="46"/>
                  </a:cubicBezTo>
                  <a:cubicBezTo>
                    <a:pt x="164" y="44"/>
                    <a:pt x="165" y="41"/>
                    <a:pt x="168" y="40"/>
                  </a:cubicBezTo>
                  <a:cubicBezTo>
                    <a:pt x="171" y="39"/>
                    <a:pt x="175" y="37"/>
                    <a:pt x="177" y="40"/>
                  </a:cubicBezTo>
                  <a:cubicBezTo>
                    <a:pt x="179" y="42"/>
                    <a:pt x="175" y="44"/>
                    <a:pt x="173" y="46"/>
                  </a:cubicBezTo>
                  <a:cubicBezTo>
                    <a:pt x="171" y="47"/>
                    <a:pt x="168" y="47"/>
                    <a:pt x="168" y="48"/>
                  </a:cubicBezTo>
                  <a:cubicBezTo>
                    <a:pt x="167" y="50"/>
                    <a:pt x="172" y="48"/>
                    <a:pt x="172" y="49"/>
                  </a:cubicBezTo>
                  <a:cubicBezTo>
                    <a:pt x="172" y="51"/>
                    <a:pt x="169" y="53"/>
                    <a:pt x="169" y="55"/>
                  </a:cubicBezTo>
                  <a:cubicBezTo>
                    <a:pt x="169" y="56"/>
                    <a:pt x="171" y="56"/>
                    <a:pt x="172" y="56"/>
                  </a:cubicBezTo>
                  <a:cubicBezTo>
                    <a:pt x="174" y="54"/>
                    <a:pt x="174" y="51"/>
                    <a:pt x="176" y="49"/>
                  </a:cubicBezTo>
                  <a:cubicBezTo>
                    <a:pt x="178" y="47"/>
                    <a:pt x="181" y="43"/>
                    <a:pt x="181" y="45"/>
                  </a:cubicBezTo>
                  <a:cubicBezTo>
                    <a:pt x="182" y="48"/>
                    <a:pt x="178" y="50"/>
                    <a:pt x="177" y="53"/>
                  </a:cubicBezTo>
                  <a:cubicBezTo>
                    <a:pt x="176" y="54"/>
                    <a:pt x="175" y="58"/>
                    <a:pt x="176" y="58"/>
                  </a:cubicBezTo>
                  <a:cubicBezTo>
                    <a:pt x="179" y="56"/>
                    <a:pt x="179" y="48"/>
                    <a:pt x="182" y="50"/>
                  </a:cubicBezTo>
                  <a:cubicBezTo>
                    <a:pt x="185" y="51"/>
                    <a:pt x="179" y="56"/>
                    <a:pt x="180" y="59"/>
                  </a:cubicBezTo>
                  <a:cubicBezTo>
                    <a:pt x="182" y="61"/>
                    <a:pt x="183" y="53"/>
                    <a:pt x="185" y="54"/>
                  </a:cubicBezTo>
                  <a:cubicBezTo>
                    <a:pt x="187" y="56"/>
                    <a:pt x="181" y="63"/>
                    <a:pt x="184" y="62"/>
                  </a:cubicBezTo>
                  <a:cubicBezTo>
                    <a:pt x="188" y="62"/>
                    <a:pt x="189" y="57"/>
                    <a:pt x="190" y="54"/>
                  </a:cubicBezTo>
                  <a:cubicBezTo>
                    <a:pt x="192" y="52"/>
                    <a:pt x="192" y="48"/>
                    <a:pt x="194" y="47"/>
                  </a:cubicBezTo>
                  <a:cubicBezTo>
                    <a:pt x="196" y="46"/>
                    <a:pt x="200" y="47"/>
                    <a:pt x="202" y="49"/>
                  </a:cubicBezTo>
                  <a:cubicBezTo>
                    <a:pt x="203" y="50"/>
                    <a:pt x="199" y="54"/>
                    <a:pt x="201" y="54"/>
                  </a:cubicBezTo>
                  <a:cubicBezTo>
                    <a:pt x="202" y="55"/>
                    <a:pt x="202" y="50"/>
                    <a:pt x="204" y="50"/>
                  </a:cubicBezTo>
                  <a:cubicBezTo>
                    <a:pt x="207" y="50"/>
                    <a:pt x="209" y="53"/>
                    <a:pt x="210" y="55"/>
                  </a:cubicBezTo>
                  <a:cubicBezTo>
                    <a:pt x="211" y="55"/>
                    <a:pt x="211" y="57"/>
                    <a:pt x="210" y="58"/>
                  </a:cubicBezTo>
                  <a:cubicBezTo>
                    <a:pt x="209" y="59"/>
                    <a:pt x="207" y="60"/>
                    <a:pt x="205" y="61"/>
                  </a:cubicBezTo>
                  <a:cubicBezTo>
                    <a:pt x="203" y="62"/>
                    <a:pt x="200" y="60"/>
                    <a:pt x="198" y="61"/>
                  </a:cubicBezTo>
                  <a:cubicBezTo>
                    <a:pt x="196" y="62"/>
                    <a:pt x="196" y="65"/>
                    <a:pt x="195" y="67"/>
                  </a:cubicBezTo>
                  <a:cubicBezTo>
                    <a:pt x="194" y="69"/>
                    <a:pt x="191" y="72"/>
                    <a:pt x="193" y="73"/>
                  </a:cubicBezTo>
                  <a:cubicBezTo>
                    <a:pt x="195" y="74"/>
                    <a:pt x="197" y="70"/>
                    <a:pt x="199" y="69"/>
                  </a:cubicBezTo>
                  <a:cubicBezTo>
                    <a:pt x="201" y="67"/>
                    <a:pt x="204" y="66"/>
                    <a:pt x="206" y="67"/>
                  </a:cubicBezTo>
                  <a:cubicBezTo>
                    <a:pt x="208" y="67"/>
                    <a:pt x="203" y="70"/>
                    <a:pt x="204" y="69"/>
                  </a:cubicBezTo>
                  <a:cubicBezTo>
                    <a:pt x="206" y="68"/>
                    <a:pt x="208" y="67"/>
                    <a:pt x="210" y="65"/>
                  </a:cubicBezTo>
                  <a:cubicBezTo>
                    <a:pt x="211" y="64"/>
                    <a:pt x="212" y="61"/>
                    <a:pt x="213" y="61"/>
                  </a:cubicBezTo>
                  <a:cubicBezTo>
                    <a:pt x="215" y="62"/>
                    <a:pt x="215" y="65"/>
                    <a:pt x="214" y="67"/>
                  </a:cubicBezTo>
                  <a:cubicBezTo>
                    <a:pt x="213" y="69"/>
                    <a:pt x="210" y="71"/>
                    <a:pt x="207" y="72"/>
                  </a:cubicBezTo>
                  <a:cubicBezTo>
                    <a:pt x="205" y="73"/>
                    <a:pt x="202" y="73"/>
                    <a:pt x="200" y="74"/>
                  </a:cubicBezTo>
                  <a:cubicBezTo>
                    <a:pt x="198" y="75"/>
                    <a:pt x="197" y="77"/>
                    <a:pt x="196" y="79"/>
                  </a:cubicBezTo>
                  <a:cubicBezTo>
                    <a:pt x="196" y="80"/>
                    <a:pt x="198" y="80"/>
                    <a:pt x="199" y="80"/>
                  </a:cubicBezTo>
                  <a:cubicBezTo>
                    <a:pt x="200" y="79"/>
                    <a:pt x="200" y="76"/>
                    <a:pt x="202" y="75"/>
                  </a:cubicBezTo>
                  <a:cubicBezTo>
                    <a:pt x="203" y="74"/>
                    <a:pt x="205" y="75"/>
                    <a:pt x="205" y="76"/>
                  </a:cubicBezTo>
                  <a:cubicBezTo>
                    <a:pt x="206" y="78"/>
                    <a:pt x="203" y="80"/>
                    <a:pt x="203" y="82"/>
                  </a:cubicBezTo>
                  <a:cubicBezTo>
                    <a:pt x="203" y="83"/>
                    <a:pt x="205" y="82"/>
                    <a:pt x="206" y="81"/>
                  </a:cubicBezTo>
                  <a:cubicBezTo>
                    <a:pt x="207" y="79"/>
                    <a:pt x="207" y="75"/>
                    <a:pt x="209" y="73"/>
                  </a:cubicBezTo>
                  <a:cubicBezTo>
                    <a:pt x="212" y="70"/>
                    <a:pt x="216" y="68"/>
                    <a:pt x="220" y="67"/>
                  </a:cubicBezTo>
                  <a:cubicBezTo>
                    <a:pt x="221" y="66"/>
                    <a:pt x="221" y="69"/>
                    <a:pt x="220" y="70"/>
                  </a:cubicBezTo>
                  <a:cubicBezTo>
                    <a:pt x="218" y="72"/>
                    <a:pt x="214" y="73"/>
                    <a:pt x="212" y="75"/>
                  </a:cubicBezTo>
                  <a:cubicBezTo>
                    <a:pt x="211" y="76"/>
                    <a:pt x="212" y="78"/>
                    <a:pt x="213" y="77"/>
                  </a:cubicBezTo>
                  <a:cubicBezTo>
                    <a:pt x="218" y="75"/>
                    <a:pt x="222" y="71"/>
                    <a:pt x="227" y="69"/>
                  </a:cubicBezTo>
                  <a:cubicBezTo>
                    <a:pt x="228" y="69"/>
                    <a:pt x="228" y="71"/>
                    <a:pt x="229" y="72"/>
                  </a:cubicBezTo>
                  <a:cubicBezTo>
                    <a:pt x="231" y="73"/>
                    <a:pt x="235" y="73"/>
                    <a:pt x="235" y="75"/>
                  </a:cubicBezTo>
                  <a:cubicBezTo>
                    <a:pt x="236" y="77"/>
                    <a:pt x="232" y="78"/>
                    <a:pt x="230" y="79"/>
                  </a:cubicBezTo>
                  <a:cubicBezTo>
                    <a:pt x="228" y="80"/>
                    <a:pt x="225" y="79"/>
                    <a:pt x="222" y="80"/>
                  </a:cubicBezTo>
                  <a:cubicBezTo>
                    <a:pt x="220" y="81"/>
                    <a:pt x="218" y="83"/>
                    <a:pt x="216" y="85"/>
                  </a:cubicBezTo>
                  <a:cubicBezTo>
                    <a:pt x="215" y="85"/>
                    <a:pt x="215" y="87"/>
                    <a:pt x="216" y="87"/>
                  </a:cubicBezTo>
                  <a:cubicBezTo>
                    <a:pt x="220" y="86"/>
                    <a:pt x="222" y="84"/>
                    <a:pt x="226" y="83"/>
                  </a:cubicBezTo>
                  <a:cubicBezTo>
                    <a:pt x="227" y="82"/>
                    <a:pt x="231" y="80"/>
                    <a:pt x="231" y="81"/>
                  </a:cubicBezTo>
                  <a:cubicBezTo>
                    <a:pt x="230" y="84"/>
                    <a:pt x="227" y="85"/>
                    <a:pt x="224" y="87"/>
                  </a:cubicBezTo>
                  <a:cubicBezTo>
                    <a:pt x="223" y="88"/>
                    <a:pt x="221" y="88"/>
                    <a:pt x="220" y="89"/>
                  </a:cubicBezTo>
                  <a:cubicBezTo>
                    <a:pt x="219" y="89"/>
                    <a:pt x="220" y="91"/>
                    <a:pt x="220" y="91"/>
                  </a:cubicBezTo>
                  <a:cubicBezTo>
                    <a:pt x="224" y="90"/>
                    <a:pt x="227" y="88"/>
                    <a:pt x="230" y="86"/>
                  </a:cubicBezTo>
                  <a:cubicBezTo>
                    <a:pt x="233" y="85"/>
                    <a:pt x="235" y="82"/>
                    <a:pt x="238" y="80"/>
                  </a:cubicBezTo>
                  <a:cubicBezTo>
                    <a:pt x="239" y="80"/>
                    <a:pt x="240" y="81"/>
                    <a:pt x="241" y="81"/>
                  </a:cubicBezTo>
                  <a:cubicBezTo>
                    <a:pt x="243" y="83"/>
                    <a:pt x="246" y="85"/>
                    <a:pt x="248" y="87"/>
                  </a:cubicBezTo>
                  <a:cubicBezTo>
                    <a:pt x="249" y="88"/>
                    <a:pt x="250" y="91"/>
                    <a:pt x="248" y="91"/>
                  </a:cubicBezTo>
                  <a:cubicBezTo>
                    <a:pt x="244" y="92"/>
                    <a:pt x="240" y="90"/>
                    <a:pt x="235" y="91"/>
                  </a:cubicBezTo>
                  <a:cubicBezTo>
                    <a:pt x="232" y="91"/>
                    <a:pt x="229" y="92"/>
                    <a:pt x="226" y="94"/>
                  </a:cubicBezTo>
                  <a:cubicBezTo>
                    <a:pt x="225" y="95"/>
                    <a:pt x="229" y="94"/>
                    <a:pt x="230" y="95"/>
                  </a:cubicBezTo>
                  <a:cubicBezTo>
                    <a:pt x="233" y="95"/>
                    <a:pt x="236" y="97"/>
                    <a:pt x="239" y="97"/>
                  </a:cubicBezTo>
                  <a:cubicBezTo>
                    <a:pt x="243" y="98"/>
                    <a:pt x="247" y="97"/>
                    <a:pt x="250" y="98"/>
                  </a:cubicBezTo>
                  <a:cubicBezTo>
                    <a:pt x="252" y="99"/>
                    <a:pt x="253" y="100"/>
                    <a:pt x="253" y="101"/>
                  </a:cubicBezTo>
                  <a:cubicBezTo>
                    <a:pt x="253" y="102"/>
                    <a:pt x="251" y="103"/>
                    <a:pt x="251" y="103"/>
                  </a:cubicBezTo>
                  <a:cubicBezTo>
                    <a:pt x="248" y="103"/>
                    <a:pt x="245" y="103"/>
                    <a:pt x="243" y="103"/>
                  </a:cubicBezTo>
                  <a:cubicBezTo>
                    <a:pt x="240" y="102"/>
                    <a:pt x="237" y="100"/>
                    <a:pt x="233" y="100"/>
                  </a:cubicBezTo>
                  <a:cubicBezTo>
                    <a:pt x="231" y="100"/>
                    <a:pt x="228" y="101"/>
                    <a:pt x="226" y="102"/>
                  </a:cubicBezTo>
                  <a:cubicBezTo>
                    <a:pt x="225" y="103"/>
                    <a:pt x="224" y="106"/>
                    <a:pt x="226" y="106"/>
                  </a:cubicBezTo>
                  <a:cubicBezTo>
                    <a:pt x="228" y="107"/>
                    <a:pt x="231" y="104"/>
                    <a:pt x="234" y="104"/>
                  </a:cubicBezTo>
                  <a:cubicBezTo>
                    <a:pt x="235" y="104"/>
                    <a:pt x="238" y="104"/>
                    <a:pt x="238" y="105"/>
                  </a:cubicBezTo>
                  <a:cubicBezTo>
                    <a:pt x="239" y="107"/>
                    <a:pt x="236" y="107"/>
                    <a:pt x="235" y="108"/>
                  </a:cubicBezTo>
                  <a:cubicBezTo>
                    <a:pt x="233" y="108"/>
                    <a:pt x="230" y="106"/>
                    <a:pt x="230" y="108"/>
                  </a:cubicBezTo>
                  <a:cubicBezTo>
                    <a:pt x="231" y="110"/>
                    <a:pt x="238" y="110"/>
                    <a:pt x="236" y="111"/>
                  </a:cubicBezTo>
                  <a:cubicBezTo>
                    <a:pt x="233" y="113"/>
                    <a:pt x="228" y="110"/>
                    <a:pt x="224" y="111"/>
                  </a:cubicBezTo>
                  <a:cubicBezTo>
                    <a:pt x="223" y="112"/>
                    <a:pt x="223" y="114"/>
                    <a:pt x="224" y="114"/>
                  </a:cubicBezTo>
                  <a:cubicBezTo>
                    <a:pt x="227" y="115"/>
                    <a:pt x="231" y="112"/>
                    <a:pt x="233" y="114"/>
                  </a:cubicBezTo>
                  <a:cubicBezTo>
                    <a:pt x="235" y="116"/>
                    <a:pt x="224" y="116"/>
                    <a:pt x="226" y="117"/>
                  </a:cubicBezTo>
                  <a:cubicBezTo>
                    <a:pt x="232" y="119"/>
                    <a:pt x="239" y="116"/>
                    <a:pt x="245" y="118"/>
                  </a:cubicBezTo>
                  <a:cubicBezTo>
                    <a:pt x="249" y="119"/>
                    <a:pt x="236" y="117"/>
                    <a:pt x="235" y="120"/>
                  </a:cubicBezTo>
                  <a:cubicBezTo>
                    <a:pt x="234" y="122"/>
                    <a:pt x="242" y="119"/>
                    <a:pt x="244" y="121"/>
                  </a:cubicBezTo>
                  <a:cubicBezTo>
                    <a:pt x="245" y="123"/>
                    <a:pt x="238" y="123"/>
                    <a:pt x="238" y="126"/>
                  </a:cubicBezTo>
                  <a:cubicBezTo>
                    <a:pt x="238" y="128"/>
                    <a:pt x="242" y="123"/>
                    <a:pt x="244" y="123"/>
                  </a:cubicBezTo>
                  <a:cubicBezTo>
                    <a:pt x="245" y="124"/>
                    <a:pt x="242" y="127"/>
                    <a:pt x="244" y="127"/>
                  </a:cubicBezTo>
                  <a:cubicBezTo>
                    <a:pt x="246" y="128"/>
                    <a:pt x="249" y="122"/>
                    <a:pt x="251" y="124"/>
                  </a:cubicBezTo>
                  <a:cubicBezTo>
                    <a:pt x="253" y="126"/>
                    <a:pt x="247" y="129"/>
                    <a:pt x="249" y="132"/>
                  </a:cubicBezTo>
                  <a:cubicBezTo>
                    <a:pt x="250" y="133"/>
                    <a:pt x="252" y="127"/>
                    <a:pt x="253" y="128"/>
                  </a:cubicBezTo>
                  <a:cubicBezTo>
                    <a:pt x="255" y="130"/>
                    <a:pt x="251" y="136"/>
                    <a:pt x="253" y="135"/>
                  </a:cubicBezTo>
                  <a:cubicBezTo>
                    <a:pt x="256" y="135"/>
                    <a:pt x="255" y="127"/>
                    <a:pt x="258" y="128"/>
                  </a:cubicBezTo>
                  <a:cubicBezTo>
                    <a:pt x="261" y="128"/>
                    <a:pt x="256" y="137"/>
                    <a:pt x="258" y="136"/>
                  </a:cubicBezTo>
                  <a:cubicBezTo>
                    <a:pt x="262" y="136"/>
                    <a:pt x="260" y="130"/>
                    <a:pt x="262" y="127"/>
                  </a:cubicBezTo>
                  <a:cubicBezTo>
                    <a:pt x="263" y="126"/>
                    <a:pt x="266" y="127"/>
                    <a:pt x="266" y="128"/>
                  </a:cubicBezTo>
                  <a:cubicBezTo>
                    <a:pt x="267" y="131"/>
                    <a:pt x="262" y="132"/>
                    <a:pt x="263" y="134"/>
                  </a:cubicBezTo>
                  <a:cubicBezTo>
                    <a:pt x="264" y="137"/>
                    <a:pt x="269" y="135"/>
                    <a:pt x="271" y="137"/>
                  </a:cubicBezTo>
                  <a:cubicBezTo>
                    <a:pt x="272" y="137"/>
                    <a:pt x="272" y="139"/>
                    <a:pt x="271" y="140"/>
                  </a:cubicBezTo>
                  <a:cubicBezTo>
                    <a:pt x="270" y="141"/>
                    <a:pt x="266" y="139"/>
                    <a:pt x="265" y="141"/>
                  </a:cubicBezTo>
                  <a:cubicBezTo>
                    <a:pt x="264" y="143"/>
                    <a:pt x="267" y="145"/>
                    <a:pt x="268" y="145"/>
                  </a:cubicBezTo>
                  <a:cubicBezTo>
                    <a:pt x="271" y="146"/>
                    <a:pt x="273" y="142"/>
                    <a:pt x="276" y="142"/>
                  </a:cubicBezTo>
                  <a:cubicBezTo>
                    <a:pt x="277" y="142"/>
                    <a:pt x="278" y="144"/>
                    <a:pt x="279" y="144"/>
                  </a:cubicBezTo>
                  <a:cubicBezTo>
                    <a:pt x="281" y="144"/>
                    <a:pt x="283" y="140"/>
                    <a:pt x="284" y="142"/>
                  </a:cubicBezTo>
                  <a:cubicBezTo>
                    <a:pt x="284" y="144"/>
                    <a:pt x="281" y="146"/>
                    <a:pt x="280" y="148"/>
                  </a:cubicBezTo>
                  <a:cubicBezTo>
                    <a:pt x="279" y="150"/>
                    <a:pt x="276" y="151"/>
                    <a:pt x="276" y="153"/>
                  </a:cubicBezTo>
                  <a:cubicBezTo>
                    <a:pt x="276" y="154"/>
                    <a:pt x="278" y="154"/>
                    <a:pt x="279" y="154"/>
                  </a:cubicBezTo>
                  <a:cubicBezTo>
                    <a:pt x="280" y="153"/>
                    <a:pt x="280" y="149"/>
                    <a:pt x="282" y="150"/>
                  </a:cubicBezTo>
                  <a:cubicBezTo>
                    <a:pt x="284" y="150"/>
                    <a:pt x="282" y="154"/>
                    <a:pt x="283" y="155"/>
                  </a:cubicBezTo>
                  <a:cubicBezTo>
                    <a:pt x="285" y="155"/>
                    <a:pt x="284" y="150"/>
                    <a:pt x="286" y="150"/>
                  </a:cubicBezTo>
                  <a:cubicBezTo>
                    <a:pt x="287" y="150"/>
                    <a:pt x="288" y="154"/>
                    <a:pt x="289" y="153"/>
                  </a:cubicBezTo>
                  <a:cubicBezTo>
                    <a:pt x="291" y="153"/>
                    <a:pt x="289" y="149"/>
                    <a:pt x="290" y="149"/>
                  </a:cubicBezTo>
                  <a:cubicBezTo>
                    <a:pt x="292" y="148"/>
                    <a:pt x="295" y="150"/>
                    <a:pt x="297" y="151"/>
                  </a:cubicBezTo>
                  <a:cubicBezTo>
                    <a:pt x="298" y="152"/>
                    <a:pt x="301" y="154"/>
                    <a:pt x="300" y="156"/>
                  </a:cubicBezTo>
                  <a:cubicBezTo>
                    <a:pt x="298" y="158"/>
                    <a:pt x="292" y="155"/>
                    <a:pt x="292" y="158"/>
                  </a:cubicBezTo>
                  <a:cubicBezTo>
                    <a:pt x="292" y="160"/>
                    <a:pt x="299" y="159"/>
                    <a:pt x="299" y="162"/>
                  </a:cubicBezTo>
                  <a:cubicBezTo>
                    <a:pt x="299" y="164"/>
                    <a:pt x="295" y="163"/>
                    <a:pt x="292" y="163"/>
                  </a:cubicBezTo>
                  <a:cubicBezTo>
                    <a:pt x="290" y="163"/>
                    <a:pt x="288" y="162"/>
                    <a:pt x="286" y="163"/>
                  </a:cubicBezTo>
                  <a:cubicBezTo>
                    <a:pt x="285" y="163"/>
                    <a:pt x="282" y="164"/>
                    <a:pt x="283" y="165"/>
                  </a:cubicBezTo>
                  <a:cubicBezTo>
                    <a:pt x="284" y="167"/>
                    <a:pt x="288" y="166"/>
                    <a:pt x="290" y="167"/>
                  </a:cubicBezTo>
                  <a:cubicBezTo>
                    <a:pt x="291" y="168"/>
                    <a:pt x="288" y="169"/>
                    <a:pt x="287" y="169"/>
                  </a:cubicBezTo>
                  <a:cubicBezTo>
                    <a:pt x="285" y="169"/>
                    <a:pt x="280" y="167"/>
                    <a:pt x="280" y="169"/>
                  </a:cubicBezTo>
                  <a:cubicBezTo>
                    <a:pt x="281" y="172"/>
                    <a:pt x="288" y="172"/>
                    <a:pt x="288" y="176"/>
                  </a:cubicBezTo>
                  <a:cubicBezTo>
                    <a:pt x="288" y="178"/>
                    <a:pt x="283" y="174"/>
                    <a:pt x="281" y="175"/>
                  </a:cubicBezTo>
                  <a:cubicBezTo>
                    <a:pt x="280" y="175"/>
                    <a:pt x="282" y="177"/>
                    <a:pt x="282" y="177"/>
                  </a:cubicBezTo>
                  <a:cubicBezTo>
                    <a:pt x="280" y="178"/>
                    <a:pt x="277" y="178"/>
                    <a:pt x="275" y="177"/>
                  </a:cubicBezTo>
                  <a:cubicBezTo>
                    <a:pt x="274" y="177"/>
                    <a:pt x="275" y="172"/>
                    <a:pt x="274" y="173"/>
                  </a:cubicBezTo>
                  <a:cubicBezTo>
                    <a:pt x="272" y="175"/>
                    <a:pt x="272" y="179"/>
                    <a:pt x="272" y="181"/>
                  </a:cubicBezTo>
                  <a:cubicBezTo>
                    <a:pt x="272" y="184"/>
                    <a:pt x="274" y="189"/>
                    <a:pt x="271" y="191"/>
                  </a:cubicBezTo>
                  <a:cubicBezTo>
                    <a:pt x="270" y="193"/>
                    <a:pt x="268" y="190"/>
                    <a:pt x="266" y="188"/>
                  </a:cubicBezTo>
                  <a:cubicBezTo>
                    <a:pt x="265" y="187"/>
                    <a:pt x="264" y="184"/>
                    <a:pt x="263" y="184"/>
                  </a:cubicBezTo>
                  <a:cubicBezTo>
                    <a:pt x="261" y="183"/>
                    <a:pt x="261" y="187"/>
                    <a:pt x="260" y="187"/>
                  </a:cubicBezTo>
                  <a:cubicBezTo>
                    <a:pt x="258" y="187"/>
                    <a:pt x="258" y="185"/>
                    <a:pt x="257" y="183"/>
                  </a:cubicBezTo>
                  <a:cubicBezTo>
                    <a:pt x="257" y="182"/>
                    <a:pt x="258" y="181"/>
                    <a:pt x="257" y="180"/>
                  </a:cubicBezTo>
                  <a:cubicBezTo>
                    <a:pt x="257" y="179"/>
                    <a:pt x="255" y="179"/>
                    <a:pt x="255" y="177"/>
                  </a:cubicBezTo>
                  <a:cubicBezTo>
                    <a:pt x="254" y="175"/>
                    <a:pt x="254" y="173"/>
                    <a:pt x="255" y="172"/>
                  </a:cubicBezTo>
                  <a:cubicBezTo>
                    <a:pt x="256" y="169"/>
                    <a:pt x="260" y="170"/>
                    <a:pt x="261" y="168"/>
                  </a:cubicBezTo>
                  <a:cubicBezTo>
                    <a:pt x="262" y="167"/>
                    <a:pt x="263" y="163"/>
                    <a:pt x="262" y="163"/>
                  </a:cubicBezTo>
                  <a:cubicBezTo>
                    <a:pt x="258" y="164"/>
                    <a:pt x="256" y="167"/>
                    <a:pt x="253" y="169"/>
                  </a:cubicBezTo>
                  <a:cubicBezTo>
                    <a:pt x="252" y="169"/>
                    <a:pt x="250" y="171"/>
                    <a:pt x="250" y="170"/>
                  </a:cubicBezTo>
                  <a:cubicBezTo>
                    <a:pt x="249" y="168"/>
                    <a:pt x="251" y="166"/>
                    <a:pt x="250" y="165"/>
                  </a:cubicBezTo>
                  <a:cubicBezTo>
                    <a:pt x="249" y="164"/>
                    <a:pt x="246" y="166"/>
                    <a:pt x="244" y="165"/>
                  </a:cubicBezTo>
                  <a:cubicBezTo>
                    <a:pt x="243" y="165"/>
                    <a:pt x="241" y="164"/>
                    <a:pt x="240" y="162"/>
                  </a:cubicBezTo>
                  <a:cubicBezTo>
                    <a:pt x="239" y="161"/>
                    <a:pt x="241" y="158"/>
                    <a:pt x="240" y="157"/>
                  </a:cubicBezTo>
                  <a:cubicBezTo>
                    <a:pt x="237" y="156"/>
                    <a:pt x="233" y="156"/>
                    <a:pt x="231" y="158"/>
                  </a:cubicBezTo>
                  <a:cubicBezTo>
                    <a:pt x="230" y="160"/>
                    <a:pt x="235" y="161"/>
                    <a:pt x="235" y="164"/>
                  </a:cubicBezTo>
                  <a:cubicBezTo>
                    <a:pt x="235" y="165"/>
                    <a:pt x="233" y="165"/>
                    <a:pt x="231" y="164"/>
                  </a:cubicBezTo>
                  <a:cubicBezTo>
                    <a:pt x="230" y="163"/>
                    <a:pt x="229" y="160"/>
                    <a:pt x="228" y="161"/>
                  </a:cubicBezTo>
                  <a:cubicBezTo>
                    <a:pt x="226" y="162"/>
                    <a:pt x="228" y="164"/>
                    <a:pt x="228" y="166"/>
                  </a:cubicBezTo>
                  <a:cubicBezTo>
                    <a:pt x="229" y="168"/>
                    <a:pt x="234" y="169"/>
                    <a:pt x="233" y="171"/>
                  </a:cubicBezTo>
                  <a:cubicBezTo>
                    <a:pt x="232" y="173"/>
                    <a:pt x="227" y="173"/>
                    <a:pt x="225" y="172"/>
                  </a:cubicBezTo>
                  <a:cubicBezTo>
                    <a:pt x="223" y="170"/>
                    <a:pt x="224" y="166"/>
                    <a:pt x="221" y="165"/>
                  </a:cubicBezTo>
                  <a:cubicBezTo>
                    <a:pt x="220" y="165"/>
                    <a:pt x="220" y="168"/>
                    <a:pt x="221" y="170"/>
                  </a:cubicBezTo>
                  <a:cubicBezTo>
                    <a:pt x="221" y="172"/>
                    <a:pt x="222" y="176"/>
                    <a:pt x="224" y="177"/>
                  </a:cubicBezTo>
                  <a:cubicBezTo>
                    <a:pt x="226" y="178"/>
                    <a:pt x="229" y="176"/>
                    <a:pt x="231" y="177"/>
                  </a:cubicBezTo>
                  <a:cubicBezTo>
                    <a:pt x="233" y="180"/>
                    <a:pt x="232" y="184"/>
                    <a:pt x="233" y="187"/>
                  </a:cubicBezTo>
                  <a:cubicBezTo>
                    <a:pt x="233" y="190"/>
                    <a:pt x="231" y="193"/>
                    <a:pt x="233" y="195"/>
                  </a:cubicBezTo>
                  <a:cubicBezTo>
                    <a:pt x="234" y="196"/>
                    <a:pt x="235" y="191"/>
                    <a:pt x="237" y="191"/>
                  </a:cubicBezTo>
                  <a:cubicBezTo>
                    <a:pt x="239" y="191"/>
                    <a:pt x="241" y="193"/>
                    <a:pt x="243" y="194"/>
                  </a:cubicBezTo>
                  <a:cubicBezTo>
                    <a:pt x="244" y="195"/>
                    <a:pt x="247" y="194"/>
                    <a:pt x="248" y="195"/>
                  </a:cubicBezTo>
                  <a:cubicBezTo>
                    <a:pt x="249" y="197"/>
                    <a:pt x="246" y="200"/>
                    <a:pt x="247" y="202"/>
                  </a:cubicBezTo>
                  <a:cubicBezTo>
                    <a:pt x="248" y="203"/>
                    <a:pt x="250" y="201"/>
                    <a:pt x="251" y="202"/>
                  </a:cubicBezTo>
                  <a:cubicBezTo>
                    <a:pt x="252" y="203"/>
                    <a:pt x="251" y="205"/>
                    <a:pt x="251" y="206"/>
                  </a:cubicBezTo>
                  <a:cubicBezTo>
                    <a:pt x="251" y="208"/>
                    <a:pt x="252" y="210"/>
                    <a:pt x="253" y="212"/>
                  </a:cubicBezTo>
                  <a:cubicBezTo>
                    <a:pt x="255" y="216"/>
                    <a:pt x="258" y="218"/>
                    <a:pt x="259" y="222"/>
                  </a:cubicBezTo>
                  <a:cubicBezTo>
                    <a:pt x="259" y="224"/>
                    <a:pt x="256" y="224"/>
                    <a:pt x="254" y="223"/>
                  </a:cubicBezTo>
                  <a:cubicBezTo>
                    <a:pt x="252" y="222"/>
                    <a:pt x="250" y="217"/>
                    <a:pt x="249" y="219"/>
                  </a:cubicBezTo>
                  <a:cubicBezTo>
                    <a:pt x="248" y="224"/>
                    <a:pt x="252" y="228"/>
                    <a:pt x="252" y="233"/>
                  </a:cubicBezTo>
                  <a:cubicBezTo>
                    <a:pt x="251" y="234"/>
                    <a:pt x="248" y="231"/>
                    <a:pt x="247" y="232"/>
                  </a:cubicBezTo>
                  <a:cubicBezTo>
                    <a:pt x="246" y="233"/>
                    <a:pt x="249" y="236"/>
                    <a:pt x="248" y="23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89" name="Freeform 3554">
              <a:extLst>
                <a:ext uri="{FF2B5EF4-FFF2-40B4-BE49-F238E27FC236}">
                  <a16:creationId xmlns:a16="http://schemas.microsoft.com/office/drawing/2014/main" id="{D0B3CEFD-96A1-F94D-9685-CFDD1D38E1D5}"/>
                </a:ext>
              </a:extLst>
            </p:cNvPr>
            <p:cNvSpPr>
              <a:spLocks noChangeAspect="1"/>
            </p:cNvSpPr>
            <p:nvPr/>
          </p:nvSpPr>
          <p:spPr bwMode="auto">
            <a:xfrm>
              <a:off x="3100932" y="2637270"/>
              <a:ext cx="43022" cy="41634"/>
            </a:xfrm>
            <a:custGeom>
              <a:avLst/>
              <a:gdLst>
                <a:gd name="T0" fmla="*/ 29 w 26"/>
                <a:gd name="T1" fmla="*/ 2 h 25"/>
                <a:gd name="T2" fmla="*/ 31 w 26"/>
                <a:gd name="T3" fmla="*/ 5 h 25"/>
                <a:gd name="T4" fmla="*/ 29 w 26"/>
                <a:gd name="T5" fmla="*/ 20 h 25"/>
                <a:gd name="T6" fmla="*/ 17 w 26"/>
                <a:gd name="T7" fmla="*/ 29 h 25"/>
                <a:gd name="T8" fmla="*/ 4 w 26"/>
                <a:gd name="T9" fmla="*/ 28 h 25"/>
                <a:gd name="T10" fmla="*/ 0 w 26"/>
                <a:gd name="T11" fmla="*/ 23 h 25"/>
                <a:gd name="T12" fmla="*/ 4 w 26"/>
                <a:gd name="T13" fmla="*/ 11 h 25"/>
                <a:gd name="T14" fmla="*/ 11 w 26"/>
                <a:gd name="T15" fmla="*/ 2 h 25"/>
                <a:gd name="T16" fmla="*/ 20 w 26"/>
                <a:gd name="T17" fmla="*/ 0 h 25"/>
                <a:gd name="T18" fmla="*/ 29 w 26"/>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5"/>
                <a:gd name="T32" fmla="*/ 26 w 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5">
                  <a:moveTo>
                    <a:pt x="24" y="2"/>
                  </a:moveTo>
                  <a:cubicBezTo>
                    <a:pt x="25" y="2"/>
                    <a:pt x="26" y="3"/>
                    <a:pt x="26" y="4"/>
                  </a:cubicBezTo>
                  <a:cubicBezTo>
                    <a:pt x="25" y="9"/>
                    <a:pt x="26" y="14"/>
                    <a:pt x="24" y="17"/>
                  </a:cubicBezTo>
                  <a:cubicBezTo>
                    <a:pt x="22" y="21"/>
                    <a:pt x="18" y="23"/>
                    <a:pt x="14" y="24"/>
                  </a:cubicBezTo>
                  <a:cubicBezTo>
                    <a:pt x="11" y="25"/>
                    <a:pt x="6" y="24"/>
                    <a:pt x="3" y="23"/>
                  </a:cubicBezTo>
                  <a:cubicBezTo>
                    <a:pt x="1" y="23"/>
                    <a:pt x="0" y="21"/>
                    <a:pt x="0" y="19"/>
                  </a:cubicBezTo>
                  <a:cubicBezTo>
                    <a:pt x="0" y="16"/>
                    <a:pt x="1" y="12"/>
                    <a:pt x="3" y="9"/>
                  </a:cubicBezTo>
                  <a:cubicBezTo>
                    <a:pt x="4" y="7"/>
                    <a:pt x="6" y="4"/>
                    <a:pt x="9" y="2"/>
                  </a:cubicBezTo>
                  <a:cubicBezTo>
                    <a:pt x="11" y="1"/>
                    <a:pt x="14" y="0"/>
                    <a:pt x="17" y="0"/>
                  </a:cubicBezTo>
                  <a:cubicBezTo>
                    <a:pt x="19" y="0"/>
                    <a:pt x="22" y="1"/>
                    <a:pt x="2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90" name="Freeform 3555">
              <a:extLst>
                <a:ext uri="{FF2B5EF4-FFF2-40B4-BE49-F238E27FC236}">
                  <a16:creationId xmlns:a16="http://schemas.microsoft.com/office/drawing/2014/main" id="{A549533A-F2A0-F646-ACAE-29ADC2354ABD}"/>
                </a:ext>
              </a:extLst>
            </p:cNvPr>
            <p:cNvSpPr>
              <a:spLocks noChangeAspect="1"/>
            </p:cNvSpPr>
            <p:nvPr/>
          </p:nvSpPr>
          <p:spPr bwMode="auto">
            <a:xfrm>
              <a:off x="3146728" y="2642820"/>
              <a:ext cx="27756" cy="18042"/>
            </a:xfrm>
            <a:custGeom>
              <a:avLst/>
              <a:gdLst>
                <a:gd name="T0" fmla="*/ 3 w 16"/>
                <a:gd name="T1" fmla="*/ 2 h 11"/>
                <a:gd name="T2" fmla="*/ 1 w 16"/>
                <a:gd name="T3" fmla="*/ 5 h 11"/>
                <a:gd name="T4" fmla="*/ 3 w 16"/>
                <a:gd name="T5" fmla="*/ 12 h 11"/>
                <a:gd name="T6" fmla="*/ 11 w 16"/>
                <a:gd name="T7" fmla="*/ 11 h 11"/>
                <a:gd name="T8" fmla="*/ 17 w 16"/>
                <a:gd name="T9" fmla="*/ 12 h 11"/>
                <a:gd name="T10" fmla="*/ 19 w 16"/>
                <a:gd name="T11" fmla="*/ 5 h 11"/>
                <a:gd name="T12" fmla="*/ 12 w 16"/>
                <a:gd name="T13" fmla="*/ 2 h 11"/>
                <a:gd name="T14" fmla="*/ 7 w 16"/>
                <a:gd name="T15" fmla="*/ 0 h 11"/>
                <a:gd name="T16" fmla="*/ 3 w 16"/>
                <a:gd name="T17" fmla="*/ 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2" y="2"/>
                  </a:moveTo>
                  <a:cubicBezTo>
                    <a:pt x="1" y="2"/>
                    <a:pt x="1" y="3"/>
                    <a:pt x="1" y="4"/>
                  </a:cubicBezTo>
                  <a:cubicBezTo>
                    <a:pt x="1" y="6"/>
                    <a:pt x="0" y="9"/>
                    <a:pt x="2" y="10"/>
                  </a:cubicBezTo>
                  <a:cubicBezTo>
                    <a:pt x="4" y="11"/>
                    <a:pt x="7" y="9"/>
                    <a:pt x="9" y="9"/>
                  </a:cubicBezTo>
                  <a:cubicBezTo>
                    <a:pt x="11" y="9"/>
                    <a:pt x="13" y="11"/>
                    <a:pt x="14" y="10"/>
                  </a:cubicBezTo>
                  <a:cubicBezTo>
                    <a:pt x="16" y="9"/>
                    <a:pt x="16" y="6"/>
                    <a:pt x="15" y="4"/>
                  </a:cubicBezTo>
                  <a:cubicBezTo>
                    <a:pt x="14" y="2"/>
                    <a:pt x="12" y="3"/>
                    <a:pt x="10" y="2"/>
                  </a:cubicBezTo>
                  <a:cubicBezTo>
                    <a:pt x="9" y="2"/>
                    <a:pt x="8" y="1"/>
                    <a:pt x="6" y="0"/>
                  </a:cubicBezTo>
                  <a:cubicBezTo>
                    <a:pt x="4" y="0"/>
                    <a:pt x="3"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91" name="Freeform 3556">
              <a:extLst>
                <a:ext uri="{FF2B5EF4-FFF2-40B4-BE49-F238E27FC236}">
                  <a16:creationId xmlns:a16="http://schemas.microsoft.com/office/drawing/2014/main" id="{5DA14C6A-2582-4C42-87C7-E4667F0DB6D6}"/>
                </a:ext>
              </a:extLst>
            </p:cNvPr>
            <p:cNvSpPr>
              <a:spLocks noChangeAspect="1"/>
            </p:cNvSpPr>
            <p:nvPr/>
          </p:nvSpPr>
          <p:spPr bwMode="auto">
            <a:xfrm>
              <a:off x="3143955" y="2624781"/>
              <a:ext cx="8327" cy="15266"/>
            </a:xfrm>
            <a:custGeom>
              <a:avLst/>
              <a:gdLst>
                <a:gd name="T0" fmla="*/ 1 w 5"/>
                <a:gd name="T1" fmla="*/ 1 h 9"/>
                <a:gd name="T2" fmla="*/ 0 w 5"/>
                <a:gd name="T3" fmla="*/ 5 h 9"/>
                <a:gd name="T4" fmla="*/ 2 w 5"/>
                <a:gd name="T5" fmla="*/ 10 h 9"/>
                <a:gd name="T6" fmla="*/ 5 w 5"/>
                <a:gd name="T7" fmla="*/ 7 h 9"/>
                <a:gd name="T8" fmla="*/ 5 w 5"/>
                <a:gd name="T9" fmla="*/ 2 h 9"/>
                <a:gd name="T10" fmla="*/ 1 w 5"/>
                <a:gd name="T11" fmla="*/ 1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1" y="1"/>
                  </a:moveTo>
                  <a:cubicBezTo>
                    <a:pt x="0" y="1"/>
                    <a:pt x="0" y="3"/>
                    <a:pt x="0" y="4"/>
                  </a:cubicBezTo>
                  <a:cubicBezTo>
                    <a:pt x="0" y="5"/>
                    <a:pt x="1" y="8"/>
                    <a:pt x="2" y="8"/>
                  </a:cubicBezTo>
                  <a:cubicBezTo>
                    <a:pt x="3" y="9"/>
                    <a:pt x="4" y="7"/>
                    <a:pt x="4" y="6"/>
                  </a:cubicBezTo>
                  <a:cubicBezTo>
                    <a:pt x="5" y="4"/>
                    <a:pt x="4" y="3"/>
                    <a:pt x="4" y="2"/>
                  </a:cubicBezTo>
                  <a:cubicBezTo>
                    <a:pt x="3" y="1"/>
                    <a:pt x="2"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92" name="Freeform 3557">
              <a:extLst>
                <a:ext uri="{FF2B5EF4-FFF2-40B4-BE49-F238E27FC236}">
                  <a16:creationId xmlns:a16="http://schemas.microsoft.com/office/drawing/2014/main" id="{428918B0-5B4F-D847-BBF5-487AE898209B}"/>
                </a:ext>
              </a:extLst>
            </p:cNvPr>
            <p:cNvSpPr>
              <a:spLocks noChangeAspect="1"/>
            </p:cNvSpPr>
            <p:nvPr/>
          </p:nvSpPr>
          <p:spPr bwMode="auto">
            <a:xfrm>
              <a:off x="3063461" y="2599800"/>
              <a:ext cx="31920" cy="24980"/>
            </a:xfrm>
            <a:custGeom>
              <a:avLst/>
              <a:gdLst>
                <a:gd name="T0" fmla="*/ 18 w 19"/>
                <a:gd name="T1" fmla="*/ 0 h 15"/>
                <a:gd name="T2" fmla="*/ 23 w 19"/>
                <a:gd name="T3" fmla="*/ 2 h 15"/>
                <a:gd name="T4" fmla="*/ 15 w 19"/>
                <a:gd name="T5" fmla="*/ 8 h 15"/>
                <a:gd name="T6" fmla="*/ 10 w 19"/>
                <a:gd name="T7" fmla="*/ 16 h 15"/>
                <a:gd name="T8" fmla="*/ 2 w 19"/>
                <a:gd name="T9" fmla="*/ 17 h 15"/>
                <a:gd name="T10" fmla="*/ 0 w 19"/>
                <a:gd name="T11" fmla="*/ 13 h 15"/>
                <a:gd name="T12" fmla="*/ 8 w 19"/>
                <a:gd name="T13" fmla="*/ 7 h 15"/>
                <a:gd name="T14" fmla="*/ 15 w 19"/>
                <a:gd name="T15" fmla="*/ 2 h 15"/>
                <a:gd name="T16" fmla="*/ 18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5" y="0"/>
                  </a:moveTo>
                  <a:cubicBezTo>
                    <a:pt x="17" y="0"/>
                    <a:pt x="19" y="1"/>
                    <a:pt x="19" y="2"/>
                  </a:cubicBezTo>
                  <a:cubicBezTo>
                    <a:pt x="17" y="5"/>
                    <a:pt x="14" y="5"/>
                    <a:pt x="12" y="7"/>
                  </a:cubicBezTo>
                  <a:cubicBezTo>
                    <a:pt x="11" y="9"/>
                    <a:pt x="10" y="11"/>
                    <a:pt x="8" y="13"/>
                  </a:cubicBezTo>
                  <a:cubicBezTo>
                    <a:pt x="6" y="14"/>
                    <a:pt x="4" y="15"/>
                    <a:pt x="2" y="14"/>
                  </a:cubicBezTo>
                  <a:cubicBezTo>
                    <a:pt x="1" y="14"/>
                    <a:pt x="0" y="12"/>
                    <a:pt x="0" y="11"/>
                  </a:cubicBezTo>
                  <a:cubicBezTo>
                    <a:pt x="2" y="9"/>
                    <a:pt x="5" y="8"/>
                    <a:pt x="7" y="6"/>
                  </a:cubicBezTo>
                  <a:cubicBezTo>
                    <a:pt x="8" y="5"/>
                    <a:pt x="10" y="3"/>
                    <a:pt x="12" y="2"/>
                  </a:cubicBezTo>
                  <a:cubicBezTo>
                    <a:pt x="13" y="1"/>
                    <a:pt x="14" y="0"/>
                    <a:pt x="15"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93" name="Freeform 3558">
              <a:extLst>
                <a:ext uri="{FF2B5EF4-FFF2-40B4-BE49-F238E27FC236}">
                  <a16:creationId xmlns:a16="http://schemas.microsoft.com/office/drawing/2014/main" id="{632C311E-6E25-D748-ABF8-2623A76A18CB}"/>
                </a:ext>
              </a:extLst>
            </p:cNvPr>
            <p:cNvSpPr>
              <a:spLocks noChangeAspect="1"/>
            </p:cNvSpPr>
            <p:nvPr/>
          </p:nvSpPr>
          <p:spPr bwMode="auto">
            <a:xfrm>
              <a:off x="3082890" y="2587308"/>
              <a:ext cx="22205" cy="11102"/>
            </a:xfrm>
            <a:custGeom>
              <a:avLst/>
              <a:gdLst>
                <a:gd name="T0" fmla="*/ 1 w 14"/>
                <a:gd name="T1" fmla="*/ 5 h 6"/>
                <a:gd name="T2" fmla="*/ 11 w 14"/>
                <a:gd name="T3" fmla="*/ 1 h 6"/>
                <a:gd name="T4" fmla="*/ 16 w 14"/>
                <a:gd name="T5" fmla="*/ 3 h 6"/>
                <a:gd name="T6" fmla="*/ 9 w 14"/>
                <a:gd name="T7" fmla="*/ 5 h 6"/>
                <a:gd name="T8" fmla="*/ 1 w 14"/>
                <a:gd name="T9" fmla="*/ 5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1" y="4"/>
                  </a:moveTo>
                  <a:cubicBezTo>
                    <a:pt x="3" y="1"/>
                    <a:pt x="7" y="1"/>
                    <a:pt x="10" y="1"/>
                  </a:cubicBezTo>
                  <a:cubicBezTo>
                    <a:pt x="12" y="0"/>
                    <a:pt x="14" y="1"/>
                    <a:pt x="14" y="2"/>
                  </a:cubicBezTo>
                  <a:cubicBezTo>
                    <a:pt x="13" y="4"/>
                    <a:pt x="10" y="4"/>
                    <a:pt x="8" y="4"/>
                  </a:cubicBezTo>
                  <a:cubicBezTo>
                    <a:pt x="6" y="4"/>
                    <a:pt x="0" y="6"/>
                    <a:pt x="1"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94" name="Freeform 3559">
              <a:extLst>
                <a:ext uri="{FF2B5EF4-FFF2-40B4-BE49-F238E27FC236}">
                  <a16:creationId xmlns:a16="http://schemas.microsoft.com/office/drawing/2014/main" id="{BA0853AD-B151-334A-8D64-FFC7332B1126}"/>
                </a:ext>
              </a:extLst>
            </p:cNvPr>
            <p:cNvSpPr>
              <a:spLocks noChangeAspect="1"/>
            </p:cNvSpPr>
            <p:nvPr/>
          </p:nvSpPr>
          <p:spPr bwMode="auto">
            <a:xfrm>
              <a:off x="3053746" y="2585923"/>
              <a:ext cx="18042" cy="8327"/>
            </a:xfrm>
            <a:custGeom>
              <a:avLst/>
              <a:gdLst>
                <a:gd name="T0" fmla="*/ 1 w 11"/>
                <a:gd name="T1" fmla="*/ 2 h 5"/>
                <a:gd name="T2" fmla="*/ 5 w 11"/>
                <a:gd name="T3" fmla="*/ 6 h 5"/>
                <a:gd name="T4" fmla="*/ 13 w 11"/>
                <a:gd name="T5" fmla="*/ 4 h 5"/>
                <a:gd name="T6" fmla="*/ 11 w 11"/>
                <a:gd name="T7" fmla="*/ 1 h 5"/>
                <a:gd name="T8" fmla="*/ 1 w 11"/>
                <a:gd name="T9" fmla="*/ 2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2"/>
                  </a:moveTo>
                  <a:cubicBezTo>
                    <a:pt x="0" y="3"/>
                    <a:pt x="2" y="5"/>
                    <a:pt x="4" y="5"/>
                  </a:cubicBezTo>
                  <a:cubicBezTo>
                    <a:pt x="6" y="5"/>
                    <a:pt x="9" y="4"/>
                    <a:pt x="11" y="3"/>
                  </a:cubicBezTo>
                  <a:cubicBezTo>
                    <a:pt x="11" y="2"/>
                    <a:pt x="10" y="1"/>
                    <a:pt x="9" y="1"/>
                  </a:cubicBezTo>
                  <a:cubicBezTo>
                    <a:pt x="6" y="1"/>
                    <a:pt x="3" y="0"/>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95" name="Freeform 3560">
              <a:extLst>
                <a:ext uri="{FF2B5EF4-FFF2-40B4-BE49-F238E27FC236}">
                  <a16:creationId xmlns:a16="http://schemas.microsoft.com/office/drawing/2014/main" id="{0F63BE32-2E1F-6A4D-AC3B-0080B538DBE1}"/>
                </a:ext>
              </a:extLst>
            </p:cNvPr>
            <p:cNvSpPr>
              <a:spLocks noChangeAspect="1"/>
            </p:cNvSpPr>
            <p:nvPr/>
          </p:nvSpPr>
          <p:spPr bwMode="auto">
            <a:xfrm>
              <a:off x="3070400" y="2635882"/>
              <a:ext cx="12491" cy="12491"/>
            </a:xfrm>
            <a:custGeom>
              <a:avLst/>
              <a:gdLst>
                <a:gd name="T0" fmla="*/ 1 w 7"/>
                <a:gd name="T1" fmla="*/ 3 h 7"/>
                <a:gd name="T2" fmla="*/ 1 w 7"/>
                <a:gd name="T3" fmla="*/ 8 h 7"/>
                <a:gd name="T4" fmla="*/ 5 w 7"/>
                <a:gd name="T5" fmla="*/ 6 h 7"/>
                <a:gd name="T6" fmla="*/ 8 w 7"/>
                <a:gd name="T7" fmla="*/ 3 h 7"/>
                <a:gd name="T8" fmla="*/ 1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2"/>
                  </a:moveTo>
                  <a:cubicBezTo>
                    <a:pt x="0" y="3"/>
                    <a:pt x="0" y="5"/>
                    <a:pt x="1" y="6"/>
                  </a:cubicBezTo>
                  <a:cubicBezTo>
                    <a:pt x="1" y="7"/>
                    <a:pt x="3" y="6"/>
                    <a:pt x="4" y="5"/>
                  </a:cubicBezTo>
                  <a:cubicBezTo>
                    <a:pt x="5" y="4"/>
                    <a:pt x="7" y="3"/>
                    <a:pt x="6" y="2"/>
                  </a:cubicBezTo>
                  <a:cubicBezTo>
                    <a:pt x="5" y="0"/>
                    <a:pt x="2" y="1"/>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96" name="Freeform 3561">
              <a:extLst>
                <a:ext uri="{FF2B5EF4-FFF2-40B4-BE49-F238E27FC236}">
                  <a16:creationId xmlns:a16="http://schemas.microsoft.com/office/drawing/2014/main" id="{E0B76892-22C8-7D42-94E7-90B70863260D}"/>
                </a:ext>
              </a:extLst>
            </p:cNvPr>
            <p:cNvSpPr>
              <a:spLocks noChangeAspect="1"/>
            </p:cNvSpPr>
            <p:nvPr/>
          </p:nvSpPr>
          <p:spPr bwMode="auto">
            <a:xfrm>
              <a:off x="2927458" y="2573432"/>
              <a:ext cx="19429" cy="9715"/>
            </a:xfrm>
            <a:custGeom>
              <a:avLst/>
              <a:gdLst>
                <a:gd name="T0" fmla="*/ 2 w 12"/>
                <a:gd name="T1" fmla="*/ 1 h 6"/>
                <a:gd name="T2" fmla="*/ 6 w 12"/>
                <a:gd name="T3" fmla="*/ 6 h 6"/>
                <a:gd name="T4" fmla="*/ 13 w 12"/>
                <a:gd name="T5" fmla="*/ 6 h 6"/>
                <a:gd name="T6" fmla="*/ 12 w 12"/>
                <a:gd name="T7" fmla="*/ 1 h 6"/>
                <a:gd name="T8" fmla="*/ 2 w 12"/>
                <a:gd name="T9" fmla="*/ 1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2" y="1"/>
                  </a:moveTo>
                  <a:cubicBezTo>
                    <a:pt x="0" y="2"/>
                    <a:pt x="4" y="5"/>
                    <a:pt x="5" y="5"/>
                  </a:cubicBezTo>
                  <a:cubicBezTo>
                    <a:pt x="7" y="6"/>
                    <a:pt x="9" y="6"/>
                    <a:pt x="11" y="5"/>
                  </a:cubicBezTo>
                  <a:cubicBezTo>
                    <a:pt x="12" y="4"/>
                    <a:pt x="11" y="2"/>
                    <a:pt x="10" y="1"/>
                  </a:cubicBezTo>
                  <a:cubicBezTo>
                    <a:pt x="7" y="0"/>
                    <a:pt x="4" y="1"/>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97" name="Freeform 3562">
              <a:extLst>
                <a:ext uri="{FF2B5EF4-FFF2-40B4-BE49-F238E27FC236}">
                  <a16:creationId xmlns:a16="http://schemas.microsoft.com/office/drawing/2014/main" id="{305BA29F-A7E4-2B42-8929-F5869088DA94}"/>
                </a:ext>
              </a:extLst>
            </p:cNvPr>
            <p:cNvSpPr>
              <a:spLocks noChangeAspect="1"/>
            </p:cNvSpPr>
            <p:nvPr/>
          </p:nvSpPr>
          <p:spPr bwMode="auto">
            <a:xfrm>
              <a:off x="3075951" y="2436040"/>
              <a:ext cx="84656" cy="43022"/>
            </a:xfrm>
            <a:custGeom>
              <a:avLst/>
              <a:gdLst>
                <a:gd name="T0" fmla="*/ 25 w 51"/>
                <a:gd name="T1" fmla="*/ 6 h 26"/>
                <a:gd name="T2" fmla="*/ 39 w 51"/>
                <a:gd name="T3" fmla="*/ 5 h 26"/>
                <a:gd name="T4" fmla="*/ 50 w 51"/>
                <a:gd name="T5" fmla="*/ 12 h 26"/>
                <a:gd name="T6" fmla="*/ 56 w 51"/>
                <a:gd name="T7" fmla="*/ 16 h 26"/>
                <a:gd name="T8" fmla="*/ 61 w 51"/>
                <a:gd name="T9" fmla="*/ 24 h 26"/>
                <a:gd name="T10" fmla="*/ 60 w 51"/>
                <a:gd name="T11" fmla="*/ 27 h 26"/>
                <a:gd name="T12" fmla="*/ 49 w 51"/>
                <a:gd name="T13" fmla="*/ 24 h 26"/>
                <a:gd name="T14" fmla="*/ 33 w 51"/>
                <a:gd name="T15" fmla="*/ 25 h 26"/>
                <a:gd name="T16" fmla="*/ 19 w 51"/>
                <a:gd name="T17" fmla="*/ 30 h 26"/>
                <a:gd name="T18" fmla="*/ 12 w 51"/>
                <a:gd name="T19" fmla="*/ 30 h 26"/>
                <a:gd name="T20" fmla="*/ 7 w 51"/>
                <a:gd name="T21" fmla="*/ 24 h 26"/>
                <a:gd name="T22" fmla="*/ 8 w 51"/>
                <a:gd name="T23" fmla="*/ 17 h 26"/>
                <a:gd name="T24" fmla="*/ 7 w 51"/>
                <a:gd name="T25" fmla="*/ 16 h 26"/>
                <a:gd name="T26" fmla="*/ 0 w 51"/>
                <a:gd name="T27" fmla="*/ 14 h 26"/>
                <a:gd name="T28" fmla="*/ 5 w 51"/>
                <a:gd name="T29" fmla="*/ 1 h 26"/>
                <a:gd name="T30" fmla="*/ 10 w 51"/>
                <a:gd name="T31" fmla="*/ 1 h 26"/>
                <a:gd name="T32" fmla="*/ 25 w 51"/>
                <a:gd name="T33" fmla="*/ 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6"/>
                <a:gd name="T53" fmla="*/ 51 w 5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6">
                  <a:moveTo>
                    <a:pt x="21" y="5"/>
                  </a:moveTo>
                  <a:cubicBezTo>
                    <a:pt x="25" y="6"/>
                    <a:pt x="29" y="3"/>
                    <a:pt x="33" y="4"/>
                  </a:cubicBezTo>
                  <a:cubicBezTo>
                    <a:pt x="37" y="4"/>
                    <a:pt x="39" y="8"/>
                    <a:pt x="42" y="10"/>
                  </a:cubicBezTo>
                  <a:cubicBezTo>
                    <a:pt x="43" y="11"/>
                    <a:pt x="46" y="12"/>
                    <a:pt x="47" y="13"/>
                  </a:cubicBezTo>
                  <a:cubicBezTo>
                    <a:pt x="49" y="15"/>
                    <a:pt x="50" y="18"/>
                    <a:pt x="51" y="20"/>
                  </a:cubicBezTo>
                  <a:cubicBezTo>
                    <a:pt x="51" y="21"/>
                    <a:pt x="51" y="23"/>
                    <a:pt x="50" y="23"/>
                  </a:cubicBezTo>
                  <a:cubicBezTo>
                    <a:pt x="47" y="23"/>
                    <a:pt x="44" y="21"/>
                    <a:pt x="41" y="20"/>
                  </a:cubicBezTo>
                  <a:cubicBezTo>
                    <a:pt x="36" y="20"/>
                    <a:pt x="32" y="20"/>
                    <a:pt x="28" y="21"/>
                  </a:cubicBezTo>
                  <a:cubicBezTo>
                    <a:pt x="24" y="21"/>
                    <a:pt x="20" y="24"/>
                    <a:pt x="16" y="25"/>
                  </a:cubicBezTo>
                  <a:cubicBezTo>
                    <a:pt x="14" y="25"/>
                    <a:pt x="12" y="26"/>
                    <a:pt x="10" y="25"/>
                  </a:cubicBezTo>
                  <a:cubicBezTo>
                    <a:pt x="8" y="24"/>
                    <a:pt x="7" y="22"/>
                    <a:pt x="6" y="20"/>
                  </a:cubicBezTo>
                  <a:cubicBezTo>
                    <a:pt x="6" y="18"/>
                    <a:pt x="7" y="16"/>
                    <a:pt x="7" y="14"/>
                  </a:cubicBezTo>
                  <a:cubicBezTo>
                    <a:pt x="7" y="14"/>
                    <a:pt x="6" y="13"/>
                    <a:pt x="6" y="13"/>
                  </a:cubicBezTo>
                  <a:cubicBezTo>
                    <a:pt x="4" y="12"/>
                    <a:pt x="1" y="14"/>
                    <a:pt x="0" y="12"/>
                  </a:cubicBezTo>
                  <a:cubicBezTo>
                    <a:pt x="0" y="8"/>
                    <a:pt x="2" y="5"/>
                    <a:pt x="4" y="1"/>
                  </a:cubicBezTo>
                  <a:cubicBezTo>
                    <a:pt x="5" y="0"/>
                    <a:pt x="7" y="1"/>
                    <a:pt x="8" y="1"/>
                  </a:cubicBezTo>
                  <a:cubicBezTo>
                    <a:pt x="13" y="2"/>
                    <a:pt x="17" y="5"/>
                    <a:pt x="21"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98" name="Freeform 3563">
              <a:extLst>
                <a:ext uri="{FF2B5EF4-FFF2-40B4-BE49-F238E27FC236}">
                  <a16:creationId xmlns:a16="http://schemas.microsoft.com/office/drawing/2014/main" id="{659EF2A6-A5CF-4347-8E2E-D60C31ACBD2D}"/>
                </a:ext>
              </a:extLst>
            </p:cNvPr>
            <p:cNvSpPr>
              <a:spLocks noChangeAspect="1"/>
            </p:cNvSpPr>
            <p:nvPr/>
          </p:nvSpPr>
          <p:spPr bwMode="auto">
            <a:xfrm>
              <a:off x="2803944" y="2422161"/>
              <a:ext cx="108248" cy="84656"/>
            </a:xfrm>
            <a:custGeom>
              <a:avLst/>
              <a:gdLst>
                <a:gd name="T0" fmla="*/ 74 w 65"/>
                <a:gd name="T1" fmla="*/ 6 h 50"/>
                <a:gd name="T2" fmla="*/ 78 w 65"/>
                <a:gd name="T3" fmla="*/ 7 h 50"/>
                <a:gd name="T4" fmla="*/ 68 w 65"/>
                <a:gd name="T5" fmla="*/ 16 h 50"/>
                <a:gd name="T6" fmla="*/ 58 w 65"/>
                <a:gd name="T7" fmla="*/ 27 h 50"/>
                <a:gd name="T8" fmla="*/ 46 w 65"/>
                <a:gd name="T9" fmla="*/ 39 h 50"/>
                <a:gd name="T10" fmla="*/ 28 w 65"/>
                <a:gd name="T11" fmla="*/ 35 h 50"/>
                <a:gd name="T12" fmla="*/ 20 w 65"/>
                <a:gd name="T13" fmla="*/ 37 h 50"/>
                <a:gd name="T14" fmla="*/ 20 w 65"/>
                <a:gd name="T15" fmla="*/ 39 h 50"/>
                <a:gd name="T16" fmla="*/ 26 w 65"/>
                <a:gd name="T17" fmla="*/ 41 h 50"/>
                <a:gd name="T18" fmla="*/ 28 w 65"/>
                <a:gd name="T19" fmla="*/ 46 h 50"/>
                <a:gd name="T20" fmla="*/ 14 w 65"/>
                <a:gd name="T21" fmla="*/ 60 h 50"/>
                <a:gd name="T22" fmla="*/ 11 w 65"/>
                <a:gd name="T23" fmla="*/ 59 h 50"/>
                <a:gd name="T24" fmla="*/ 1 w 65"/>
                <a:gd name="T25" fmla="*/ 59 h 50"/>
                <a:gd name="T26" fmla="*/ 4 w 65"/>
                <a:gd name="T27" fmla="*/ 54 h 50"/>
                <a:gd name="T28" fmla="*/ 4 w 65"/>
                <a:gd name="T29" fmla="*/ 44 h 50"/>
                <a:gd name="T30" fmla="*/ 0 w 65"/>
                <a:gd name="T31" fmla="*/ 39 h 50"/>
                <a:gd name="T32" fmla="*/ 4 w 65"/>
                <a:gd name="T33" fmla="*/ 23 h 50"/>
                <a:gd name="T34" fmla="*/ 4 w 65"/>
                <a:gd name="T35" fmla="*/ 20 h 50"/>
                <a:gd name="T36" fmla="*/ 6 w 65"/>
                <a:gd name="T37" fmla="*/ 12 h 50"/>
                <a:gd name="T38" fmla="*/ 16 w 65"/>
                <a:gd name="T39" fmla="*/ 15 h 50"/>
                <a:gd name="T40" fmla="*/ 18 w 65"/>
                <a:gd name="T41" fmla="*/ 13 h 50"/>
                <a:gd name="T42" fmla="*/ 11 w 65"/>
                <a:gd name="T43" fmla="*/ 6 h 50"/>
                <a:gd name="T44" fmla="*/ 17 w 65"/>
                <a:gd name="T45" fmla="*/ 4 h 50"/>
                <a:gd name="T46" fmla="*/ 31 w 65"/>
                <a:gd name="T47" fmla="*/ 1 h 50"/>
                <a:gd name="T48" fmla="*/ 34 w 65"/>
                <a:gd name="T49" fmla="*/ 4 h 50"/>
                <a:gd name="T50" fmla="*/ 38 w 65"/>
                <a:gd name="T51" fmla="*/ 1 h 50"/>
                <a:gd name="T52" fmla="*/ 52 w 65"/>
                <a:gd name="T53" fmla="*/ 2 h 50"/>
                <a:gd name="T54" fmla="*/ 53 w 65"/>
                <a:gd name="T55" fmla="*/ 6 h 50"/>
                <a:gd name="T56" fmla="*/ 59 w 65"/>
                <a:gd name="T57" fmla="*/ 2 h 50"/>
                <a:gd name="T58" fmla="*/ 74 w 65"/>
                <a:gd name="T59" fmla="*/ 6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50"/>
                <a:gd name="T92" fmla="*/ 65 w 65"/>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50">
                  <a:moveTo>
                    <a:pt x="62" y="5"/>
                  </a:moveTo>
                  <a:cubicBezTo>
                    <a:pt x="63" y="5"/>
                    <a:pt x="65" y="5"/>
                    <a:pt x="65" y="6"/>
                  </a:cubicBezTo>
                  <a:cubicBezTo>
                    <a:pt x="63" y="9"/>
                    <a:pt x="60" y="11"/>
                    <a:pt x="57" y="13"/>
                  </a:cubicBezTo>
                  <a:cubicBezTo>
                    <a:pt x="54" y="16"/>
                    <a:pt x="51" y="19"/>
                    <a:pt x="48" y="22"/>
                  </a:cubicBezTo>
                  <a:cubicBezTo>
                    <a:pt x="45" y="26"/>
                    <a:pt x="42" y="31"/>
                    <a:pt x="38" y="32"/>
                  </a:cubicBezTo>
                  <a:cubicBezTo>
                    <a:pt x="33" y="33"/>
                    <a:pt x="28" y="30"/>
                    <a:pt x="23" y="29"/>
                  </a:cubicBezTo>
                  <a:cubicBezTo>
                    <a:pt x="21" y="29"/>
                    <a:pt x="19" y="29"/>
                    <a:pt x="17" y="30"/>
                  </a:cubicBezTo>
                  <a:cubicBezTo>
                    <a:pt x="16" y="30"/>
                    <a:pt x="17" y="31"/>
                    <a:pt x="17" y="32"/>
                  </a:cubicBezTo>
                  <a:cubicBezTo>
                    <a:pt x="18" y="33"/>
                    <a:pt x="21" y="33"/>
                    <a:pt x="22" y="34"/>
                  </a:cubicBezTo>
                  <a:cubicBezTo>
                    <a:pt x="23" y="35"/>
                    <a:pt x="24" y="36"/>
                    <a:pt x="23" y="38"/>
                  </a:cubicBezTo>
                  <a:cubicBezTo>
                    <a:pt x="21" y="42"/>
                    <a:pt x="16" y="46"/>
                    <a:pt x="12" y="49"/>
                  </a:cubicBezTo>
                  <a:cubicBezTo>
                    <a:pt x="11" y="50"/>
                    <a:pt x="10" y="49"/>
                    <a:pt x="9" y="48"/>
                  </a:cubicBezTo>
                  <a:cubicBezTo>
                    <a:pt x="7" y="48"/>
                    <a:pt x="4" y="49"/>
                    <a:pt x="1" y="48"/>
                  </a:cubicBezTo>
                  <a:cubicBezTo>
                    <a:pt x="0" y="47"/>
                    <a:pt x="2" y="46"/>
                    <a:pt x="3" y="44"/>
                  </a:cubicBezTo>
                  <a:cubicBezTo>
                    <a:pt x="3" y="42"/>
                    <a:pt x="4" y="39"/>
                    <a:pt x="3" y="36"/>
                  </a:cubicBezTo>
                  <a:cubicBezTo>
                    <a:pt x="3" y="34"/>
                    <a:pt x="0" y="34"/>
                    <a:pt x="0" y="32"/>
                  </a:cubicBezTo>
                  <a:cubicBezTo>
                    <a:pt x="0" y="28"/>
                    <a:pt x="2" y="23"/>
                    <a:pt x="3" y="19"/>
                  </a:cubicBezTo>
                  <a:cubicBezTo>
                    <a:pt x="3" y="18"/>
                    <a:pt x="3" y="17"/>
                    <a:pt x="3" y="16"/>
                  </a:cubicBezTo>
                  <a:cubicBezTo>
                    <a:pt x="4" y="14"/>
                    <a:pt x="3" y="11"/>
                    <a:pt x="5" y="10"/>
                  </a:cubicBezTo>
                  <a:cubicBezTo>
                    <a:pt x="8" y="9"/>
                    <a:pt x="10" y="12"/>
                    <a:pt x="13" y="12"/>
                  </a:cubicBezTo>
                  <a:cubicBezTo>
                    <a:pt x="14" y="12"/>
                    <a:pt x="15" y="11"/>
                    <a:pt x="15" y="11"/>
                  </a:cubicBezTo>
                  <a:cubicBezTo>
                    <a:pt x="13" y="8"/>
                    <a:pt x="9" y="8"/>
                    <a:pt x="9" y="5"/>
                  </a:cubicBezTo>
                  <a:cubicBezTo>
                    <a:pt x="9" y="3"/>
                    <a:pt x="12" y="4"/>
                    <a:pt x="14" y="3"/>
                  </a:cubicBezTo>
                  <a:cubicBezTo>
                    <a:pt x="18" y="2"/>
                    <a:pt x="22" y="1"/>
                    <a:pt x="26" y="1"/>
                  </a:cubicBezTo>
                  <a:cubicBezTo>
                    <a:pt x="27" y="1"/>
                    <a:pt x="27" y="3"/>
                    <a:pt x="28" y="3"/>
                  </a:cubicBezTo>
                  <a:cubicBezTo>
                    <a:pt x="29" y="3"/>
                    <a:pt x="30" y="1"/>
                    <a:pt x="32" y="1"/>
                  </a:cubicBezTo>
                  <a:cubicBezTo>
                    <a:pt x="35" y="0"/>
                    <a:pt x="39" y="0"/>
                    <a:pt x="43" y="2"/>
                  </a:cubicBezTo>
                  <a:cubicBezTo>
                    <a:pt x="44" y="2"/>
                    <a:pt x="43" y="5"/>
                    <a:pt x="44" y="5"/>
                  </a:cubicBezTo>
                  <a:cubicBezTo>
                    <a:pt x="46" y="5"/>
                    <a:pt x="47" y="2"/>
                    <a:pt x="49" y="2"/>
                  </a:cubicBezTo>
                  <a:cubicBezTo>
                    <a:pt x="54" y="1"/>
                    <a:pt x="58" y="3"/>
                    <a:pt x="62"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099" name="Freeform 3564">
              <a:extLst>
                <a:ext uri="{FF2B5EF4-FFF2-40B4-BE49-F238E27FC236}">
                  <a16:creationId xmlns:a16="http://schemas.microsoft.com/office/drawing/2014/main" id="{A3C0B998-606F-604E-BB93-4F8187C0BD24}"/>
                </a:ext>
              </a:extLst>
            </p:cNvPr>
            <p:cNvSpPr>
              <a:spLocks noChangeAspect="1"/>
            </p:cNvSpPr>
            <p:nvPr/>
          </p:nvSpPr>
          <p:spPr bwMode="auto">
            <a:xfrm>
              <a:off x="2683205" y="2433263"/>
              <a:ext cx="105473" cy="95759"/>
            </a:xfrm>
            <a:custGeom>
              <a:avLst/>
              <a:gdLst>
                <a:gd name="T0" fmla="*/ 52 w 64"/>
                <a:gd name="T1" fmla="*/ 26 h 58"/>
                <a:gd name="T2" fmla="*/ 56 w 64"/>
                <a:gd name="T3" fmla="*/ 20 h 58"/>
                <a:gd name="T4" fmla="*/ 69 w 64"/>
                <a:gd name="T5" fmla="*/ 14 h 58"/>
                <a:gd name="T6" fmla="*/ 66 w 64"/>
                <a:gd name="T7" fmla="*/ 10 h 58"/>
                <a:gd name="T8" fmla="*/ 74 w 64"/>
                <a:gd name="T9" fmla="*/ 4 h 58"/>
                <a:gd name="T10" fmla="*/ 70 w 64"/>
                <a:gd name="T11" fmla="*/ 0 h 58"/>
                <a:gd name="T12" fmla="*/ 56 w 64"/>
                <a:gd name="T13" fmla="*/ 4 h 58"/>
                <a:gd name="T14" fmla="*/ 46 w 64"/>
                <a:gd name="T15" fmla="*/ 6 h 58"/>
                <a:gd name="T16" fmla="*/ 39 w 64"/>
                <a:gd name="T17" fmla="*/ 4 h 58"/>
                <a:gd name="T18" fmla="*/ 34 w 64"/>
                <a:gd name="T19" fmla="*/ 5 h 58"/>
                <a:gd name="T20" fmla="*/ 31 w 64"/>
                <a:gd name="T21" fmla="*/ 2 h 58"/>
                <a:gd name="T22" fmla="*/ 24 w 64"/>
                <a:gd name="T23" fmla="*/ 6 h 58"/>
                <a:gd name="T24" fmla="*/ 30 w 64"/>
                <a:gd name="T25" fmla="*/ 10 h 58"/>
                <a:gd name="T26" fmla="*/ 28 w 64"/>
                <a:gd name="T27" fmla="*/ 12 h 58"/>
                <a:gd name="T28" fmla="*/ 19 w 64"/>
                <a:gd name="T29" fmla="*/ 8 h 58"/>
                <a:gd name="T30" fmla="*/ 18 w 64"/>
                <a:gd name="T31" fmla="*/ 12 h 58"/>
                <a:gd name="T32" fmla="*/ 26 w 64"/>
                <a:gd name="T33" fmla="*/ 17 h 58"/>
                <a:gd name="T34" fmla="*/ 33 w 64"/>
                <a:gd name="T35" fmla="*/ 17 h 58"/>
                <a:gd name="T36" fmla="*/ 28 w 64"/>
                <a:gd name="T37" fmla="*/ 23 h 58"/>
                <a:gd name="T38" fmla="*/ 32 w 64"/>
                <a:gd name="T39" fmla="*/ 27 h 58"/>
                <a:gd name="T40" fmla="*/ 24 w 64"/>
                <a:gd name="T41" fmla="*/ 35 h 58"/>
                <a:gd name="T42" fmla="*/ 15 w 64"/>
                <a:gd name="T43" fmla="*/ 33 h 58"/>
                <a:gd name="T44" fmla="*/ 10 w 64"/>
                <a:gd name="T45" fmla="*/ 26 h 58"/>
                <a:gd name="T46" fmla="*/ 5 w 64"/>
                <a:gd name="T47" fmla="*/ 26 h 58"/>
                <a:gd name="T48" fmla="*/ 0 w 64"/>
                <a:gd name="T49" fmla="*/ 33 h 58"/>
                <a:gd name="T50" fmla="*/ 2 w 64"/>
                <a:gd name="T51" fmla="*/ 42 h 58"/>
                <a:gd name="T52" fmla="*/ 10 w 64"/>
                <a:gd name="T53" fmla="*/ 45 h 58"/>
                <a:gd name="T54" fmla="*/ 15 w 64"/>
                <a:gd name="T55" fmla="*/ 46 h 58"/>
                <a:gd name="T56" fmla="*/ 24 w 64"/>
                <a:gd name="T57" fmla="*/ 52 h 58"/>
                <a:gd name="T58" fmla="*/ 26 w 64"/>
                <a:gd name="T59" fmla="*/ 58 h 58"/>
                <a:gd name="T60" fmla="*/ 32 w 64"/>
                <a:gd name="T61" fmla="*/ 61 h 58"/>
                <a:gd name="T62" fmla="*/ 33 w 64"/>
                <a:gd name="T63" fmla="*/ 68 h 58"/>
                <a:gd name="T64" fmla="*/ 39 w 64"/>
                <a:gd name="T65" fmla="*/ 68 h 58"/>
                <a:gd name="T66" fmla="*/ 43 w 64"/>
                <a:gd name="T67" fmla="*/ 69 h 58"/>
                <a:gd name="T68" fmla="*/ 49 w 64"/>
                <a:gd name="T69" fmla="*/ 64 h 58"/>
                <a:gd name="T70" fmla="*/ 47 w 64"/>
                <a:gd name="T71" fmla="*/ 58 h 58"/>
                <a:gd name="T72" fmla="*/ 52 w 64"/>
                <a:gd name="T73" fmla="*/ 61 h 58"/>
                <a:gd name="T74" fmla="*/ 62 w 64"/>
                <a:gd name="T75" fmla="*/ 61 h 58"/>
                <a:gd name="T76" fmla="*/ 69 w 64"/>
                <a:gd name="T77" fmla="*/ 56 h 58"/>
                <a:gd name="T78" fmla="*/ 68 w 64"/>
                <a:gd name="T79" fmla="*/ 46 h 58"/>
                <a:gd name="T80" fmla="*/ 75 w 64"/>
                <a:gd name="T81" fmla="*/ 40 h 58"/>
                <a:gd name="T82" fmla="*/ 74 w 64"/>
                <a:gd name="T83" fmla="*/ 36 h 58"/>
                <a:gd name="T84" fmla="*/ 65 w 64"/>
                <a:gd name="T85" fmla="*/ 36 h 58"/>
                <a:gd name="T86" fmla="*/ 68 w 64"/>
                <a:gd name="T87" fmla="*/ 31 h 58"/>
                <a:gd name="T88" fmla="*/ 65 w 64"/>
                <a:gd name="T89" fmla="*/ 25 h 58"/>
                <a:gd name="T90" fmla="*/ 59 w 64"/>
                <a:gd name="T91" fmla="*/ 23 h 58"/>
                <a:gd name="T92" fmla="*/ 52 w 64"/>
                <a:gd name="T93" fmla="*/ 2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58"/>
                <a:gd name="T143" fmla="*/ 64 w 6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58">
                  <a:moveTo>
                    <a:pt x="44" y="22"/>
                  </a:moveTo>
                  <a:cubicBezTo>
                    <a:pt x="42" y="21"/>
                    <a:pt x="45" y="18"/>
                    <a:pt x="47" y="17"/>
                  </a:cubicBezTo>
                  <a:cubicBezTo>
                    <a:pt x="50" y="14"/>
                    <a:pt x="55" y="15"/>
                    <a:pt x="58" y="12"/>
                  </a:cubicBezTo>
                  <a:cubicBezTo>
                    <a:pt x="59" y="11"/>
                    <a:pt x="56" y="9"/>
                    <a:pt x="56" y="8"/>
                  </a:cubicBezTo>
                  <a:cubicBezTo>
                    <a:pt x="58" y="6"/>
                    <a:pt x="62" y="5"/>
                    <a:pt x="62" y="3"/>
                  </a:cubicBezTo>
                  <a:cubicBezTo>
                    <a:pt x="63" y="1"/>
                    <a:pt x="60" y="0"/>
                    <a:pt x="59" y="0"/>
                  </a:cubicBezTo>
                  <a:cubicBezTo>
                    <a:pt x="55" y="1"/>
                    <a:pt x="51" y="3"/>
                    <a:pt x="47" y="3"/>
                  </a:cubicBezTo>
                  <a:cubicBezTo>
                    <a:pt x="44" y="4"/>
                    <a:pt x="42" y="6"/>
                    <a:pt x="39" y="5"/>
                  </a:cubicBezTo>
                  <a:cubicBezTo>
                    <a:pt x="37" y="5"/>
                    <a:pt x="35" y="3"/>
                    <a:pt x="33" y="3"/>
                  </a:cubicBezTo>
                  <a:cubicBezTo>
                    <a:pt x="32" y="2"/>
                    <a:pt x="31" y="4"/>
                    <a:pt x="29" y="4"/>
                  </a:cubicBezTo>
                  <a:cubicBezTo>
                    <a:pt x="28" y="4"/>
                    <a:pt x="27" y="2"/>
                    <a:pt x="26" y="2"/>
                  </a:cubicBezTo>
                  <a:cubicBezTo>
                    <a:pt x="24" y="3"/>
                    <a:pt x="20" y="3"/>
                    <a:pt x="20" y="5"/>
                  </a:cubicBezTo>
                  <a:cubicBezTo>
                    <a:pt x="20" y="7"/>
                    <a:pt x="24" y="6"/>
                    <a:pt x="25" y="8"/>
                  </a:cubicBezTo>
                  <a:cubicBezTo>
                    <a:pt x="26" y="8"/>
                    <a:pt x="25" y="10"/>
                    <a:pt x="24" y="10"/>
                  </a:cubicBezTo>
                  <a:cubicBezTo>
                    <a:pt x="21" y="10"/>
                    <a:pt x="20" y="7"/>
                    <a:pt x="16" y="7"/>
                  </a:cubicBezTo>
                  <a:cubicBezTo>
                    <a:pt x="15" y="7"/>
                    <a:pt x="14" y="9"/>
                    <a:pt x="15" y="10"/>
                  </a:cubicBezTo>
                  <a:cubicBezTo>
                    <a:pt x="17" y="12"/>
                    <a:pt x="19" y="13"/>
                    <a:pt x="22" y="14"/>
                  </a:cubicBezTo>
                  <a:cubicBezTo>
                    <a:pt x="24" y="15"/>
                    <a:pt x="27" y="12"/>
                    <a:pt x="28" y="14"/>
                  </a:cubicBezTo>
                  <a:cubicBezTo>
                    <a:pt x="28" y="16"/>
                    <a:pt x="24" y="17"/>
                    <a:pt x="24" y="19"/>
                  </a:cubicBezTo>
                  <a:cubicBezTo>
                    <a:pt x="23" y="21"/>
                    <a:pt x="28" y="22"/>
                    <a:pt x="27" y="23"/>
                  </a:cubicBezTo>
                  <a:cubicBezTo>
                    <a:pt x="26" y="26"/>
                    <a:pt x="23" y="28"/>
                    <a:pt x="20" y="29"/>
                  </a:cubicBezTo>
                  <a:cubicBezTo>
                    <a:pt x="18" y="30"/>
                    <a:pt x="15" y="30"/>
                    <a:pt x="13" y="28"/>
                  </a:cubicBezTo>
                  <a:cubicBezTo>
                    <a:pt x="11" y="27"/>
                    <a:pt x="10" y="23"/>
                    <a:pt x="8" y="22"/>
                  </a:cubicBezTo>
                  <a:cubicBezTo>
                    <a:pt x="7" y="21"/>
                    <a:pt x="5" y="21"/>
                    <a:pt x="4" y="22"/>
                  </a:cubicBezTo>
                  <a:cubicBezTo>
                    <a:pt x="2" y="23"/>
                    <a:pt x="0" y="26"/>
                    <a:pt x="0" y="28"/>
                  </a:cubicBezTo>
                  <a:cubicBezTo>
                    <a:pt x="0" y="31"/>
                    <a:pt x="1" y="33"/>
                    <a:pt x="2" y="35"/>
                  </a:cubicBezTo>
                  <a:cubicBezTo>
                    <a:pt x="4" y="36"/>
                    <a:pt x="6" y="38"/>
                    <a:pt x="8" y="38"/>
                  </a:cubicBezTo>
                  <a:cubicBezTo>
                    <a:pt x="9" y="39"/>
                    <a:pt x="12" y="38"/>
                    <a:pt x="13" y="39"/>
                  </a:cubicBezTo>
                  <a:cubicBezTo>
                    <a:pt x="16" y="40"/>
                    <a:pt x="18" y="42"/>
                    <a:pt x="20" y="44"/>
                  </a:cubicBezTo>
                  <a:cubicBezTo>
                    <a:pt x="21" y="45"/>
                    <a:pt x="21" y="48"/>
                    <a:pt x="22" y="49"/>
                  </a:cubicBezTo>
                  <a:cubicBezTo>
                    <a:pt x="24" y="51"/>
                    <a:pt x="26" y="50"/>
                    <a:pt x="27" y="51"/>
                  </a:cubicBezTo>
                  <a:cubicBezTo>
                    <a:pt x="28" y="53"/>
                    <a:pt x="27" y="56"/>
                    <a:pt x="28" y="57"/>
                  </a:cubicBezTo>
                  <a:cubicBezTo>
                    <a:pt x="29" y="58"/>
                    <a:pt x="31" y="57"/>
                    <a:pt x="33" y="57"/>
                  </a:cubicBezTo>
                  <a:cubicBezTo>
                    <a:pt x="34" y="57"/>
                    <a:pt x="35" y="58"/>
                    <a:pt x="36" y="58"/>
                  </a:cubicBezTo>
                  <a:cubicBezTo>
                    <a:pt x="38" y="57"/>
                    <a:pt x="40" y="56"/>
                    <a:pt x="41" y="54"/>
                  </a:cubicBezTo>
                  <a:cubicBezTo>
                    <a:pt x="42" y="52"/>
                    <a:pt x="39" y="50"/>
                    <a:pt x="40" y="49"/>
                  </a:cubicBezTo>
                  <a:cubicBezTo>
                    <a:pt x="41" y="47"/>
                    <a:pt x="42" y="51"/>
                    <a:pt x="44" y="51"/>
                  </a:cubicBezTo>
                  <a:cubicBezTo>
                    <a:pt x="46" y="52"/>
                    <a:pt x="49" y="52"/>
                    <a:pt x="52" y="51"/>
                  </a:cubicBezTo>
                  <a:cubicBezTo>
                    <a:pt x="54" y="51"/>
                    <a:pt x="57" y="50"/>
                    <a:pt x="58" y="47"/>
                  </a:cubicBezTo>
                  <a:cubicBezTo>
                    <a:pt x="59" y="45"/>
                    <a:pt x="56" y="42"/>
                    <a:pt x="57" y="39"/>
                  </a:cubicBezTo>
                  <a:cubicBezTo>
                    <a:pt x="58" y="37"/>
                    <a:pt x="62" y="36"/>
                    <a:pt x="63" y="34"/>
                  </a:cubicBezTo>
                  <a:cubicBezTo>
                    <a:pt x="64" y="33"/>
                    <a:pt x="64" y="30"/>
                    <a:pt x="62" y="30"/>
                  </a:cubicBezTo>
                  <a:cubicBezTo>
                    <a:pt x="60" y="28"/>
                    <a:pt x="57" y="31"/>
                    <a:pt x="55" y="30"/>
                  </a:cubicBezTo>
                  <a:cubicBezTo>
                    <a:pt x="54" y="29"/>
                    <a:pt x="57" y="27"/>
                    <a:pt x="57" y="26"/>
                  </a:cubicBezTo>
                  <a:cubicBezTo>
                    <a:pt x="57" y="24"/>
                    <a:pt x="56" y="22"/>
                    <a:pt x="55" y="21"/>
                  </a:cubicBezTo>
                  <a:cubicBezTo>
                    <a:pt x="54" y="20"/>
                    <a:pt x="51" y="19"/>
                    <a:pt x="50" y="19"/>
                  </a:cubicBezTo>
                  <a:cubicBezTo>
                    <a:pt x="47" y="19"/>
                    <a:pt x="46" y="24"/>
                    <a:pt x="44" y="2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00" name="Freeform 3565">
              <a:extLst>
                <a:ext uri="{FF2B5EF4-FFF2-40B4-BE49-F238E27FC236}">
                  <a16:creationId xmlns:a16="http://schemas.microsoft.com/office/drawing/2014/main" id="{1BC4B095-FA7C-0A43-925C-F948B296AB2A}"/>
                </a:ext>
              </a:extLst>
            </p:cNvPr>
            <p:cNvSpPr>
              <a:spLocks noChangeAspect="1"/>
            </p:cNvSpPr>
            <p:nvPr/>
          </p:nvSpPr>
          <p:spPr bwMode="auto">
            <a:xfrm>
              <a:off x="2744268" y="2422162"/>
              <a:ext cx="34695" cy="15266"/>
            </a:xfrm>
            <a:custGeom>
              <a:avLst/>
              <a:gdLst>
                <a:gd name="T0" fmla="*/ 4 w 21"/>
                <a:gd name="T1" fmla="*/ 9 h 9"/>
                <a:gd name="T2" fmla="*/ 1 w 21"/>
                <a:gd name="T3" fmla="*/ 10 h 9"/>
                <a:gd name="T4" fmla="*/ 7 w 21"/>
                <a:gd name="T5" fmla="*/ 11 h 9"/>
                <a:gd name="T6" fmla="*/ 15 w 21"/>
                <a:gd name="T7" fmla="*/ 9 h 9"/>
                <a:gd name="T8" fmla="*/ 21 w 21"/>
                <a:gd name="T9" fmla="*/ 6 h 9"/>
                <a:gd name="T10" fmla="*/ 23 w 21"/>
                <a:gd name="T11" fmla="*/ 2 h 9"/>
                <a:gd name="T12" fmla="*/ 17 w 21"/>
                <a:gd name="T13" fmla="*/ 4 h 9"/>
                <a:gd name="T14" fmla="*/ 8 w 21"/>
                <a:gd name="T15" fmla="*/ 6 h 9"/>
                <a:gd name="T16" fmla="*/ 4 w 21"/>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
                <a:gd name="T29" fmla="*/ 21 w 2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
                  <a:moveTo>
                    <a:pt x="3" y="7"/>
                  </a:moveTo>
                  <a:cubicBezTo>
                    <a:pt x="2" y="7"/>
                    <a:pt x="0" y="8"/>
                    <a:pt x="1" y="8"/>
                  </a:cubicBezTo>
                  <a:cubicBezTo>
                    <a:pt x="3" y="9"/>
                    <a:pt x="4" y="9"/>
                    <a:pt x="6" y="9"/>
                  </a:cubicBezTo>
                  <a:cubicBezTo>
                    <a:pt x="8" y="8"/>
                    <a:pt x="11" y="8"/>
                    <a:pt x="13" y="7"/>
                  </a:cubicBezTo>
                  <a:cubicBezTo>
                    <a:pt x="15" y="7"/>
                    <a:pt x="16" y="6"/>
                    <a:pt x="18" y="5"/>
                  </a:cubicBezTo>
                  <a:cubicBezTo>
                    <a:pt x="19" y="4"/>
                    <a:pt x="21" y="2"/>
                    <a:pt x="19" y="2"/>
                  </a:cubicBezTo>
                  <a:cubicBezTo>
                    <a:pt x="18" y="0"/>
                    <a:pt x="16" y="2"/>
                    <a:pt x="14" y="3"/>
                  </a:cubicBezTo>
                  <a:cubicBezTo>
                    <a:pt x="11" y="4"/>
                    <a:pt x="9" y="4"/>
                    <a:pt x="7" y="5"/>
                  </a:cubicBezTo>
                  <a:cubicBezTo>
                    <a:pt x="6" y="6"/>
                    <a:pt x="4" y="6"/>
                    <a:pt x="3"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01" name="Freeform 3566">
              <a:extLst>
                <a:ext uri="{FF2B5EF4-FFF2-40B4-BE49-F238E27FC236}">
                  <a16:creationId xmlns:a16="http://schemas.microsoft.com/office/drawing/2014/main" id="{3880AC0B-1B64-FC44-AB78-EAAA268A3F1A}"/>
                </a:ext>
              </a:extLst>
            </p:cNvPr>
            <p:cNvSpPr>
              <a:spLocks noChangeAspect="1"/>
            </p:cNvSpPr>
            <p:nvPr/>
          </p:nvSpPr>
          <p:spPr bwMode="auto">
            <a:xfrm>
              <a:off x="2778961" y="2456857"/>
              <a:ext cx="12491" cy="13878"/>
            </a:xfrm>
            <a:custGeom>
              <a:avLst/>
              <a:gdLst>
                <a:gd name="T0" fmla="*/ 6 w 7"/>
                <a:gd name="T1" fmla="*/ 1 h 9"/>
                <a:gd name="T2" fmla="*/ 9 w 7"/>
                <a:gd name="T3" fmla="*/ 4 h 9"/>
                <a:gd name="T4" fmla="*/ 6 w 7"/>
                <a:gd name="T5" fmla="*/ 9 h 9"/>
                <a:gd name="T6" fmla="*/ 1 w 7"/>
                <a:gd name="T7" fmla="*/ 9 h 9"/>
                <a:gd name="T8" fmla="*/ 1 w 7"/>
                <a:gd name="T9" fmla="*/ 3 h 9"/>
                <a:gd name="T10" fmla="*/ 6 w 7"/>
                <a:gd name="T11" fmla="*/ 1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5" y="1"/>
                  </a:moveTo>
                  <a:cubicBezTo>
                    <a:pt x="6" y="1"/>
                    <a:pt x="7" y="3"/>
                    <a:pt x="7" y="4"/>
                  </a:cubicBezTo>
                  <a:cubicBezTo>
                    <a:pt x="7" y="6"/>
                    <a:pt x="6" y="7"/>
                    <a:pt x="5" y="8"/>
                  </a:cubicBezTo>
                  <a:cubicBezTo>
                    <a:pt x="4" y="8"/>
                    <a:pt x="2" y="9"/>
                    <a:pt x="1" y="8"/>
                  </a:cubicBezTo>
                  <a:cubicBezTo>
                    <a:pt x="0" y="6"/>
                    <a:pt x="0" y="4"/>
                    <a:pt x="1" y="3"/>
                  </a:cubicBezTo>
                  <a:cubicBezTo>
                    <a:pt x="2" y="1"/>
                    <a:pt x="3"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02" name="Freeform 3567">
              <a:extLst>
                <a:ext uri="{FF2B5EF4-FFF2-40B4-BE49-F238E27FC236}">
                  <a16:creationId xmlns:a16="http://schemas.microsoft.com/office/drawing/2014/main" id="{F1F9408E-E0ED-9945-89E0-EE0819499335}"/>
                </a:ext>
              </a:extLst>
            </p:cNvPr>
            <p:cNvSpPr>
              <a:spLocks noChangeAspect="1"/>
            </p:cNvSpPr>
            <p:nvPr/>
          </p:nvSpPr>
          <p:spPr bwMode="auto">
            <a:xfrm>
              <a:off x="2805331" y="2368038"/>
              <a:ext cx="62451" cy="41634"/>
            </a:xfrm>
            <a:custGeom>
              <a:avLst/>
              <a:gdLst>
                <a:gd name="T0" fmla="*/ 44 w 37"/>
                <a:gd name="T1" fmla="*/ 16 h 25"/>
                <a:gd name="T2" fmla="*/ 41 w 37"/>
                <a:gd name="T3" fmla="*/ 28 h 25"/>
                <a:gd name="T4" fmla="*/ 38 w 37"/>
                <a:gd name="T5" fmla="*/ 30 h 25"/>
                <a:gd name="T6" fmla="*/ 26 w 37"/>
                <a:gd name="T7" fmla="*/ 29 h 25"/>
                <a:gd name="T8" fmla="*/ 19 w 37"/>
                <a:gd name="T9" fmla="*/ 29 h 25"/>
                <a:gd name="T10" fmla="*/ 17 w 37"/>
                <a:gd name="T11" fmla="*/ 25 h 25"/>
                <a:gd name="T12" fmla="*/ 13 w 37"/>
                <a:gd name="T13" fmla="*/ 26 h 25"/>
                <a:gd name="T14" fmla="*/ 9 w 37"/>
                <a:gd name="T15" fmla="*/ 24 h 25"/>
                <a:gd name="T16" fmla="*/ 9 w 37"/>
                <a:gd name="T17" fmla="*/ 20 h 25"/>
                <a:gd name="T18" fmla="*/ 5 w 37"/>
                <a:gd name="T19" fmla="*/ 20 h 25"/>
                <a:gd name="T20" fmla="*/ 4 w 37"/>
                <a:gd name="T21" fmla="*/ 18 h 25"/>
                <a:gd name="T22" fmla="*/ 0 w 37"/>
                <a:gd name="T23" fmla="*/ 18 h 25"/>
                <a:gd name="T24" fmla="*/ 4 w 37"/>
                <a:gd name="T25" fmla="*/ 13 h 25"/>
                <a:gd name="T26" fmla="*/ 12 w 37"/>
                <a:gd name="T27" fmla="*/ 8 h 25"/>
                <a:gd name="T28" fmla="*/ 22 w 37"/>
                <a:gd name="T29" fmla="*/ 1 h 25"/>
                <a:gd name="T30" fmla="*/ 29 w 37"/>
                <a:gd name="T31" fmla="*/ 0 h 25"/>
                <a:gd name="T32" fmla="*/ 39 w 37"/>
                <a:gd name="T33" fmla="*/ 4 h 25"/>
                <a:gd name="T34" fmla="*/ 45 w 37"/>
                <a:gd name="T35" fmla="*/ 10 h 25"/>
                <a:gd name="T36" fmla="*/ 44 w 37"/>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5"/>
                <a:gd name="T59" fmla="*/ 37 w 3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5">
                  <a:moveTo>
                    <a:pt x="36" y="13"/>
                  </a:moveTo>
                  <a:cubicBezTo>
                    <a:pt x="35" y="16"/>
                    <a:pt x="35" y="20"/>
                    <a:pt x="34" y="23"/>
                  </a:cubicBezTo>
                  <a:cubicBezTo>
                    <a:pt x="34" y="24"/>
                    <a:pt x="32" y="24"/>
                    <a:pt x="31" y="25"/>
                  </a:cubicBezTo>
                  <a:cubicBezTo>
                    <a:pt x="28" y="25"/>
                    <a:pt x="25" y="25"/>
                    <a:pt x="21" y="24"/>
                  </a:cubicBezTo>
                  <a:cubicBezTo>
                    <a:pt x="20" y="24"/>
                    <a:pt x="18" y="24"/>
                    <a:pt x="16" y="24"/>
                  </a:cubicBezTo>
                  <a:cubicBezTo>
                    <a:pt x="15" y="23"/>
                    <a:pt x="15" y="21"/>
                    <a:pt x="14" y="21"/>
                  </a:cubicBezTo>
                  <a:cubicBezTo>
                    <a:pt x="13" y="21"/>
                    <a:pt x="12" y="22"/>
                    <a:pt x="11" y="22"/>
                  </a:cubicBezTo>
                  <a:cubicBezTo>
                    <a:pt x="9" y="22"/>
                    <a:pt x="8" y="21"/>
                    <a:pt x="7" y="20"/>
                  </a:cubicBezTo>
                  <a:cubicBezTo>
                    <a:pt x="6" y="19"/>
                    <a:pt x="8" y="17"/>
                    <a:pt x="7" y="17"/>
                  </a:cubicBezTo>
                  <a:cubicBezTo>
                    <a:pt x="6" y="16"/>
                    <a:pt x="5" y="17"/>
                    <a:pt x="4" y="17"/>
                  </a:cubicBezTo>
                  <a:cubicBezTo>
                    <a:pt x="3" y="17"/>
                    <a:pt x="3" y="15"/>
                    <a:pt x="3" y="15"/>
                  </a:cubicBezTo>
                  <a:cubicBezTo>
                    <a:pt x="2" y="15"/>
                    <a:pt x="0" y="16"/>
                    <a:pt x="0" y="15"/>
                  </a:cubicBezTo>
                  <a:cubicBezTo>
                    <a:pt x="0" y="13"/>
                    <a:pt x="1" y="12"/>
                    <a:pt x="3" y="11"/>
                  </a:cubicBezTo>
                  <a:cubicBezTo>
                    <a:pt x="5" y="9"/>
                    <a:pt x="8" y="8"/>
                    <a:pt x="10" y="7"/>
                  </a:cubicBezTo>
                  <a:cubicBezTo>
                    <a:pt x="13" y="5"/>
                    <a:pt x="15" y="2"/>
                    <a:pt x="18" y="1"/>
                  </a:cubicBezTo>
                  <a:cubicBezTo>
                    <a:pt x="20" y="0"/>
                    <a:pt x="22" y="0"/>
                    <a:pt x="24" y="0"/>
                  </a:cubicBezTo>
                  <a:cubicBezTo>
                    <a:pt x="27" y="0"/>
                    <a:pt x="30" y="1"/>
                    <a:pt x="32" y="3"/>
                  </a:cubicBezTo>
                  <a:cubicBezTo>
                    <a:pt x="34" y="4"/>
                    <a:pt x="36" y="6"/>
                    <a:pt x="37" y="8"/>
                  </a:cubicBezTo>
                  <a:cubicBezTo>
                    <a:pt x="37" y="10"/>
                    <a:pt x="36" y="11"/>
                    <a:pt x="36" y="1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03" name="Freeform 3568">
              <a:extLst>
                <a:ext uri="{FF2B5EF4-FFF2-40B4-BE49-F238E27FC236}">
                  <a16:creationId xmlns:a16="http://schemas.microsoft.com/office/drawing/2014/main" id="{88AC9DF8-162B-6240-879D-E95808C9F060}"/>
                </a:ext>
              </a:extLst>
            </p:cNvPr>
            <p:cNvSpPr>
              <a:spLocks noChangeAspect="1"/>
            </p:cNvSpPr>
            <p:nvPr/>
          </p:nvSpPr>
          <p:spPr bwMode="auto">
            <a:xfrm>
              <a:off x="2845577" y="2354158"/>
              <a:ext cx="9715" cy="12491"/>
            </a:xfrm>
            <a:custGeom>
              <a:avLst/>
              <a:gdLst>
                <a:gd name="T0" fmla="*/ 1 w 6"/>
                <a:gd name="T1" fmla="*/ 1 h 7"/>
                <a:gd name="T2" fmla="*/ 1 w 6"/>
                <a:gd name="T3" fmla="*/ 6 h 7"/>
                <a:gd name="T4" fmla="*/ 6 w 6"/>
                <a:gd name="T5" fmla="*/ 8 h 7"/>
                <a:gd name="T6" fmla="*/ 6 w 6"/>
                <a:gd name="T7" fmla="*/ 1 h 7"/>
                <a:gd name="T8" fmla="*/ 1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1" y="1"/>
                  </a:moveTo>
                  <a:cubicBezTo>
                    <a:pt x="0" y="2"/>
                    <a:pt x="0" y="4"/>
                    <a:pt x="1" y="5"/>
                  </a:cubicBezTo>
                  <a:cubicBezTo>
                    <a:pt x="2" y="6"/>
                    <a:pt x="4" y="7"/>
                    <a:pt x="5" y="6"/>
                  </a:cubicBezTo>
                  <a:cubicBezTo>
                    <a:pt x="6" y="5"/>
                    <a:pt x="6" y="2"/>
                    <a:pt x="5" y="1"/>
                  </a:cubicBezTo>
                  <a:cubicBezTo>
                    <a:pt x="4" y="0"/>
                    <a:pt x="2"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04" name="Freeform 3569">
              <a:extLst>
                <a:ext uri="{FF2B5EF4-FFF2-40B4-BE49-F238E27FC236}">
                  <a16:creationId xmlns:a16="http://schemas.microsoft.com/office/drawing/2014/main" id="{D4058A4F-D073-6147-B871-2174B94BB1C3}"/>
                </a:ext>
              </a:extLst>
            </p:cNvPr>
            <p:cNvSpPr>
              <a:spLocks noChangeAspect="1"/>
            </p:cNvSpPr>
            <p:nvPr/>
          </p:nvSpPr>
          <p:spPr bwMode="auto">
            <a:xfrm>
              <a:off x="2801168" y="2366651"/>
              <a:ext cx="20817" cy="13878"/>
            </a:xfrm>
            <a:custGeom>
              <a:avLst/>
              <a:gdLst>
                <a:gd name="T0" fmla="*/ 15 w 13"/>
                <a:gd name="T1" fmla="*/ 2 h 9"/>
                <a:gd name="T2" fmla="*/ 13 w 13"/>
                <a:gd name="T3" fmla="*/ 4 h 9"/>
                <a:gd name="T4" fmla="*/ 9 w 13"/>
                <a:gd name="T5" fmla="*/ 2 h 9"/>
                <a:gd name="T6" fmla="*/ 6 w 13"/>
                <a:gd name="T7" fmla="*/ 8 h 9"/>
                <a:gd name="T8" fmla="*/ 1 w 13"/>
                <a:gd name="T9" fmla="*/ 9 h 9"/>
                <a:gd name="T10" fmla="*/ 2 w 13"/>
                <a:gd name="T11" fmla="*/ 3 h 9"/>
                <a:gd name="T12" fmla="*/ 7 w 13"/>
                <a:gd name="T13" fmla="*/ 2 h 9"/>
                <a:gd name="T14" fmla="*/ 12 w 13"/>
                <a:gd name="T15" fmla="*/ 0 h 9"/>
                <a:gd name="T16" fmla="*/ 15 w 1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13" y="2"/>
                  </a:moveTo>
                  <a:cubicBezTo>
                    <a:pt x="13" y="3"/>
                    <a:pt x="12" y="4"/>
                    <a:pt x="11" y="4"/>
                  </a:cubicBezTo>
                  <a:cubicBezTo>
                    <a:pt x="10" y="4"/>
                    <a:pt x="9" y="2"/>
                    <a:pt x="8" y="2"/>
                  </a:cubicBezTo>
                  <a:cubicBezTo>
                    <a:pt x="6" y="3"/>
                    <a:pt x="7" y="6"/>
                    <a:pt x="5" y="7"/>
                  </a:cubicBezTo>
                  <a:cubicBezTo>
                    <a:pt x="4" y="8"/>
                    <a:pt x="2" y="9"/>
                    <a:pt x="1" y="8"/>
                  </a:cubicBezTo>
                  <a:cubicBezTo>
                    <a:pt x="0" y="7"/>
                    <a:pt x="1" y="5"/>
                    <a:pt x="2" y="3"/>
                  </a:cubicBezTo>
                  <a:cubicBezTo>
                    <a:pt x="3" y="2"/>
                    <a:pt x="5" y="3"/>
                    <a:pt x="6" y="2"/>
                  </a:cubicBezTo>
                  <a:cubicBezTo>
                    <a:pt x="7" y="2"/>
                    <a:pt x="8" y="0"/>
                    <a:pt x="10" y="0"/>
                  </a:cubicBezTo>
                  <a:cubicBezTo>
                    <a:pt x="11" y="0"/>
                    <a:pt x="12" y="1"/>
                    <a:pt x="13"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05" name="Freeform 3570">
              <a:extLst>
                <a:ext uri="{FF2B5EF4-FFF2-40B4-BE49-F238E27FC236}">
                  <a16:creationId xmlns:a16="http://schemas.microsoft.com/office/drawing/2014/main" id="{F8D54EAD-A91A-6C4D-A57E-AEF1DA85D4C0}"/>
                </a:ext>
              </a:extLst>
            </p:cNvPr>
            <p:cNvSpPr>
              <a:spLocks noChangeAspect="1"/>
            </p:cNvSpPr>
            <p:nvPr/>
          </p:nvSpPr>
          <p:spPr bwMode="auto">
            <a:xfrm>
              <a:off x="2601324" y="2436039"/>
              <a:ext cx="51349" cy="37471"/>
            </a:xfrm>
            <a:custGeom>
              <a:avLst/>
              <a:gdLst>
                <a:gd name="T0" fmla="*/ 35 w 31"/>
                <a:gd name="T1" fmla="*/ 5 h 22"/>
                <a:gd name="T2" fmla="*/ 37 w 31"/>
                <a:gd name="T3" fmla="*/ 9 h 22"/>
                <a:gd name="T4" fmla="*/ 24 w 31"/>
                <a:gd name="T5" fmla="*/ 21 h 22"/>
                <a:gd name="T6" fmla="*/ 23 w 31"/>
                <a:gd name="T7" fmla="*/ 26 h 22"/>
                <a:gd name="T8" fmla="*/ 18 w 31"/>
                <a:gd name="T9" fmla="*/ 20 h 22"/>
                <a:gd name="T10" fmla="*/ 10 w 31"/>
                <a:gd name="T11" fmla="*/ 12 h 22"/>
                <a:gd name="T12" fmla="*/ 1 w 31"/>
                <a:gd name="T13" fmla="*/ 9 h 22"/>
                <a:gd name="T14" fmla="*/ 5 w 31"/>
                <a:gd name="T15" fmla="*/ 5 h 22"/>
                <a:gd name="T16" fmla="*/ 13 w 31"/>
                <a:gd name="T17" fmla="*/ 4 h 22"/>
                <a:gd name="T18" fmla="*/ 20 w 31"/>
                <a:gd name="T19" fmla="*/ 4 h 22"/>
                <a:gd name="T20" fmla="*/ 26 w 31"/>
                <a:gd name="T21" fmla="*/ 0 h 22"/>
                <a:gd name="T22" fmla="*/ 35 w 31"/>
                <a:gd name="T23" fmla="*/ 5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2"/>
                <a:gd name="T38" fmla="*/ 31 w 3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2">
                  <a:moveTo>
                    <a:pt x="29" y="4"/>
                  </a:moveTo>
                  <a:cubicBezTo>
                    <a:pt x="30" y="4"/>
                    <a:pt x="31" y="6"/>
                    <a:pt x="31" y="7"/>
                  </a:cubicBezTo>
                  <a:cubicBezTo>
                    <a:pt x="28" y="11"/>
                    <a:pt x="23" y="14"/>
                    <a:pt x="20" y="17"/>
                  </a:cubicBezTo>
                  <a:cubicBezTo>
                    <a:pt x="20" y="18"/>
                    <a:pt x="21" y="22"/>
                    <a:pt x="19" y="21"/>
                  </a:cubicBezTo>
                  <a:cubicBezTo>
                    <a:pt x="17" y="21"/>
                    <a:pt x="16" y="18"/>
                    <a:pt x="15" y="16"/>
                  </a:cubicBezTo>
                  <a:cubicBezTo>
                    <a:pt x="13" y="14"/>
                    <a:pt x="11" y="11"/>
                    <a:pt x="8" y="10"/>
                  </a:cubicBezTo>
                  <a:cubicBezTo>
                    <a:pt x="6" y="8"/>
                    <a:pt x="3" y="9"/>
                    <a:pt x="1" y="7"/>
                  </a:cubicBezTo>
                  <a:cubicBezTo>
                    <a:pt x="0" y="6"/>
                    <a:pt x="3" y="5"/>
                    <a:pt x="4" y="4"/>
                  </a:cubicBezTo>
                  <a:cubicBezTo>
                    <a:pt x="6" y="3"/>
                    <a:pt x="9" y="3"/>
                    <a:pt x="11" y="3"/>
                  </a:cubicBezTo>
                  <a:cubicBezTo>
                    <a:pt x="13" y="2"/>
                    <a:pt x="15" y="3"/>
                    <a:pt x="17" y="3"/>
                  </a:cubicBezTo>
                  <a:cubicBezTo>
                    <a:pt x="19" y="3"/>
                    <a:pt x="20" y="0"/>
                    <a:pt x="22" y="0"/>
                  </a:cubicBezTo>
                  <a:cubicBezTo>
                    <a:pt x="25" y="1"/>
                    <a:pt x="27" y="2"/>
                    <a:pt x="29"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06" name="Freeform 3571">
              <a:extLst>
                <a:ext uri="{FF2B5EF4-FFF2-40B4-BE49-F238E27FC236}">
                  <a16:creationId xmlns:a16="http://schemas.microsoft.com/office/drawing/2014/main" id="{C3942F05-EBE9-9243-AA40-7F4C9CEFB973}"/>
                </a:ext>
              </a:extLst>
            </p:cNvPr>
            <p:cNvSpPr>
              <a:spLocks noChangeAspect="1"/>
            </p:cNvSpPr>
            <p:nvPr/>
          </p:nvSpPr>
          <p:spPr bwMode="auto">
            <a:xfrm>
              <a:off x="2364011" y="2451304"/>
              <a:ext cx="323358" cy="181802"/>
            </a:xfrm>
            <a:custGeom>
              <a:avLst/>
              <a:gdLst>
                <a:gd name="T0" fmla="*/ 189 w 194"/>
                <a:gd name="T1" fmla="*/ 37 h 109"/>
                <a:gd name="T2" fmla="*/ 190 w 194"/>
                <a:gd name="T3" fmla="*/ 60 h 109"/>
                <a:gd name="T4" fmla="*/ 211 w 194"/>
                <a:gd name="T5" fmla="*/ 76 h 109"/>
                <a:gd name="T6" fmla="*/ 231 w 194"/>
                <a:gd name="T7" fmla="*/ 87 h 109"/>
                <a:gd name="T8" fmla="*/ 221 w 194"/>
                <a:gd name="T9" fmla="*/ 96 h 109"/>
                <a:gd name="T10" fmla="*/ 203 w 194"/>
                <a:gd name="T11" fmla="*/ 97 h 109"/>
                <a:gd name="T12" fmla="*/ 193 w 194"/>
                <a:gd name="T13" fmla="*/ 100 h 109"/>
                <a:gd name="T14" fmla="*/ 198 w 194"/>
                <a:gd name="T15" fmla="*/ 111 h 109"/>
                <a:gd name="T16" fmla="*/ 211 w 194"/>
                <a:gd name="T17" fmla="*/ 109 h 109"/>
                <a:gd name="T18" fmla="*/ 187 w 194"/>
                <a:gd name="T19" fmla="*/ 123 h 109"/>
                <a:gd name="T20" fmla="*/ 169 w 194"/>
                <a:gd name="T21" fmla="*/ 120 h 109"/>
                <a:gd name="T22" fmla="*/ 156 w 194"/>
                <a:gd name="T23" fmla="*/ 113 h 109"/>
                <a:gd name="T24" fmla="*/ 153 w 194"/>
                <a:gd name="T25" fmla="*/ 106 h 109"/>
                <a:gd name="T26" fmla="*/ 126 w 194"/>
                <a:gd name="T27" fmla="*/ 119 h 109"/>
                <a:gd name="T28" fmla="*/ 107 w 194"/>
                <a:gd name="T29" fmla="*/ 126 h 109"/>
                <a:gd name="T30" fmla="*/ 79 w 194"/>
                <a:gd name="T31" fmla="*/ 130 h 109"/>
                <a:gd name="T32" fmla="*/ 52 w 194"/>
                <a:gd name="T33" fmla="*/ 119 h 109"/>
                <a:gd name="T34" fmla="*/ 34 w 194"/>
                <a:gd name="T35" fmla="*/ 111 h 109"/>
                <a:gd name="T36" fmla="*/ 17 w 194"/>
                <a:gd name="T37" fmla="*/ 103 h 109"/>
                <a:gd name="T38" fmla="*/ 20 w 194"/>
                <a:gd name="T39" fmla="*/ 88 h 109"/>
                <a:gd name="T40" fmla="*/ 50 w 194"/>
                <a:gd name="T41" fmla="*/ 83 h 109"/>
                <a:gd name="T42" fmla="*/ 79 w 194"/>
                <a:gd name="T43" fmla="*/ 85 h 109"/>
                <a:gd name="T44" fmla="*/ 91 w 194"/>
                <a:gd name="T45" fmla="*/ 81 h 109"/>
                <a:gd name="T46" fmla="*/ 56 w 194"/>
                <a:gd name="T47" fmla="*/ 71 h 109"/>
                <a:gd name="T48" fmla="*/ 23 w 194"/>
                <a:gd name="T49" fmla="*/ 73 h 109"/>
                <a:gd name="T50" fmla="*/ 8 w 194"/>
                <a:gd name="T51" fmla="*/ 65 h 109"/>
                <a:gd name="T52" fmla="*/ 35 w 194"/>
                <a:gd name="T53" fmla="*/ 56 h 109"/>
                <a:gd name="T54" fmla="*/ 50 w 194"/>
                <a:gd name="T55" fmla="*/ 52 h 109"/>
                <a:gd name="T56" fmla="*/ 20 w 194"/>
                <a:gd name="T57" fmla="*/ 56 h 109"/>
                <a:gd name="T58" fmla="*/ 11 w 194"/>
                <a:gd name="T59" fmla="*/ 56 h 109"/>
                <a:gd name="T60" fmla="*/ 5 w 194"/>
                <a:gd name="T61" fmla="*/ 49 h 109"/>
                <a:gd name="T62" fmla="*/ 13 w 194"/>
                <a:gd name="T63" fmla="*/ 37 h 109"/>
                <a:gd name="T64" fmla="*/ 16 w 194"/>
                <a:gd name="T65" fmla="*/ 25 h 109"/>
                <a:gd name="T66" fmla="*/ 47 w 194"/>
                <a:gd name="T67" fmla="*/ 8 h 109"/>
                <a:gd name="T68" fmla="*/ 74 w 194"/>
                <a:gd name="T69" fmla="*/ 1 h 109"/>
                <a:gd name="T70" fmla="*/ 78 w 194"/>
                <a:gd name="T71" fmla="*/ 14 h 109"/>
                <a:gd name="T72" fmla="*/ 70 w 194"/>
                <a:gd name="T73" fmla="*/ 23 h 109"/>
                <a:gd name="T74" fmla="*/ 84 w 194"/>
                <a:gd name="T75" fmla="*/ 19 h 109"/>
                <a:gd name="T76" fmla="*/ 112 w 194"/>
                <a:gd name="T77" fmla="*/ 17 h 109"/>
                <a:gd name="T78" fmla="*/ 101 w 194"/>
                <a:gd name="T79" fmla="*/ 31 h 109"/>
                <a:gd name="T80" fmla="*/ 113 w 194"/>
                <a:gd name="T81" fmla="*/ 31 h 109"/>
                <a:gd name="T82" fmla="*/ 127 w 194"/>
                <a:gd name="T83" fmla="*/ 24 h 109"/>
                <a:gd name="T84" fmla="*/ 131 w 194"/>
                <a:gd name="T85" fmla="*/ 11 h 109"/>
                <a:gd name="T86" fmla="*/ 142 w 194"/>
                <a:gd name="T87" fmla="*/ 36 h 109"/>
                <a:gd name="T88" fmla="*/ 160 w 194"/>
                <a:gd name="T89" fmla="*/ 43 h 109"/>
                <a:gd name="T90" fmla="*/ 156 w 194"/>
                <a:gd name="T91" fmla="*/ 14 h 109"/>
                <a:gd name="T92" fmla="*/ 171 w 194"/>
                <a:gd name="T93" fmla="*/ 6 h 109"/>
                <a:gd name="T94" fmla="*/ 191 w 194"/>
                <a:gd name="T95" fmla="*/ 14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09"/>
                <a:gd name="T146" fmla="*/ 194 w 194"/>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09">
                  <a:moveTo>
                    <a:pt x="159" y="12"/>
                  </a:moveTo>
                  <a:cubicBezTo>
                    <a:pt x="160" y="14"/>
                    <a:pt x="159" y="17"/>
                    <a:pt x="159" y="20"/>
                  </a:cubicBezTo>
                  <a:cubicBezTo>
                    <a:pt x="159" y="24"/>
                    <a:pt x="157" y="27"/>
                    <a:pt x="157" y="31"/>
                  </a:cubicBezTo>
                  <a:cubicBezTo>
                    <a:pt x="158" y="34"/>
                    <a:pt x="160" y="36"/>
                    <a:pt x="162" y="38"/>
                  </a:cubicBezTo>
                  <a:cubicBezTo>
                    <a:pt x="162" y="40"/>
                    <a:pt x="163" y="41"/>
                    <a:pt x="162" y="42"/>
                  </a:cubicBezTo>
                  <a:cubicBezTo>
                    <a:pt x="162" y="45"/>
                    <a:pt x="158" y="47"/>
                    <a:pt x="158" y="50"/>
                  </a:cubicBezTo>
                  <a:cubicBezTo>
                    <a:pt x="158" y="54"/>
                    <a:pt x="161" y="56"/>
                    <a:pt x="164" y="59"/>
                  </a:cubicBezTo>
                  <a:cubicBezTo>
                    <a:pt x="166" y="61"/>
                    <a:pt x="169" y="62"/>
                    <a:pt x="172" y="63"/>
                  </a:cubicBezTo>
                  <a:cubicBezTo>
                    <a:pt x="173" y="64"/>
                    <a:pt x="175" y="62"/>
                    <a:pt x="176" y="63"/>
                  </a:cubicBezTo>
                  <a:cubicBezTo>
                    <a:pt x="179" y="64"/>
                    <a:pt x="181" y="67"/>
                    <a:pt x="184" y="69"/>
                  </a:cubicBezTo>
                  <a:cubicBezTo>
                    <a:pt x="185" y="70"/>
                    <a:pt x="185" y="72"/>
                    <a:pt x="186" y="72"/>
                  </a:cubicBezTo>
                  <a:cubicBezTo>
                    <a:pt x="188" y="73"/>
                    <a:pt x="191" y="71"/>
                    <a:pt x="192" y="72"/>
                  </a:cubicBezTo>
                  <a:cubicBezTo>
                    <a:pt x="194" y="73"/>
                    <a:pt x="193" y="76"/>
                    <a:pt x="192" y="78"/>
                  </a:cubicBezTo>
                  <a:cubicBezTo>
                    <a:pt x="191" y="80"/>
                    <a:pt x="190" y="83"/>
                    <a:pt x="188" y="83"/>
                  </a:cubicBezTo>
                  <a:cubicBezTo>
                    <a:pt x="186" y="84"/>
                    <a:pt x="185" y="81"/>
                    <a:pt x="184" y="80"/>
                  </a:cubicBezTo>
                  <a:cubicBezTo>
                    <a:pt x="182" y="80"/>
                    <a:pt x="182" y="83"/>
                    <a:pt x="181" y="83"/>
                  </a:cubicBezTo>
                  <a:cubicBezTo>
                    <a:pt x="179" y="82"/>
                    <a:pt x="178" y="80"/>
                    <a:pt x="176" y="80"/>
                  </a:cubicBezTo>
                  <a:cubicBezTo>
                    <a:pt x="174" y="79"/>
                    <a:pt x="171" y="79"/>
                    <a:pt x="169" y="81"/>
                  </a:cubicBezTo>
                  <a:cubicBezTo>
                    <a:pt x="168" y="82"/>
                    <a:pt x="171" y="84"/>
                    <a:pt x="169" y="85"/>
                  </a:cubicBezTo>
                  <a:cubicBezTo>
                    <a:pt x="167" y="86"/>
                    <a:pt x="165" y="84"/>
                    <a:pt x="164" y="83"/>
                  </a:cubicBezTo>
                  <a:cubicBezTo>
                    <a:pt x="163" y="83"/>
                    <a:pt x="161" y="82"/>
                    <a:pt x="161" y="83"/>
                  </a:cubicBezTo>
                  <a:cubicBezTo>
                    <a:pt x="161" y="84"/>
                    <a:pt x="162" y="85"/>
                    <a:pt x="162" y="87"/>
                  </a:cubicBezTo>
                  <a:cubicBezTo>
                    <a:pt x="163" y="89"/>
                    <a:pt x="161" y="92"/>
                    <a:pt x="162" y="94"/>
                  </a:cubicBezTo>
                  <a:cubicBezTo>
                    <a:pt x="162" y="95"/>
                    <a:pt x="164" y="93"/>
                    <a:pt x="165" y="92"/>
                  </a:cubicBezTo>
                  <a:cubicBezTo>
                    <a:pt x="167" y="91"/>
                    <a:pt x="167" y="90"/>
                    <a:pt x="169" y="89"/>
                  </a:cubicBezTo>
                  <a:cubicBezTo>
                    <a:pt x="170" y="88"/>
                    <a:pt x="172" y="88"/>
                    <a:pt x="174" y="88"/>
                  </a:cubicBezTo>
                  <a:cubicBezTo>
                    <a:pt x="175" y="89"/>
                    <a:pt x="176" y="90"/>
                    <a:pt x="176" y="91"/>
                  </a:cubicBezTo>
                  <a:cubicBezTo>
                    <a:pt x="176" y="93"/>
                    <a:pt x="176" y="96"/>
                    <a:pt x="175" y="98"/>
                  </a:cubicBezTo>
                  <a:cubicBezTo>
                    <a:pt x="173" y="100"/>
                    <a:pt x="169" y="101"/>
                    <a:pt x="167" y="101"/>
                  </a:cubicBezTo>
                  <a:cubicBezTo>
                    <a:pt x="163" y="102"/>
                    <a:pt x="160" y="103"/>
                    <a:pt x="156" y="102"/>
                  </a:cubicBezTo>
                  <a:cubicBezTo>
                    <a:pt x="153" y="102"/>
                    <a:pt x="150" y="101"/>
                    <a:pt x="147" y="100"/>
                  </a:cubicBezTo>
                  <a:cubicBezTo>
                    <a:pt x="146" y="100"/>
                    <a:pt x="145" y="100"/>
                    <a:pt x="144" y="100"/>
                  </a:cubicBezTo>
                  <a:cubicBezTo>
                    <a:pt x="143" y="100"/>
                    <a:pt x="141" y="101"/>
                    <a:pt x="141" y="100"/>
                  </a:cubicBezTo>
                  <a:cubicBezTo>
                    <a:pt x="140" y="99"/>
                    <a:pt x="142" y="96"/>
                    <a:pt x="141" y="95"/>
                  </a:cubicBezTo>
                  <a:cubicBezTo>
                    <a:pt x="140" y="94"/>
                    <a:pt x="138" y="95"/>
                    <a:pt x="136" y="94"/>
                  </a:cubicBezTo>
                  <a:cubicBezTo>
                    <a:pt x="134" y="94"/>
                    <a:pt x="132" y="95"/>
                    <a:pt x="130" y="94"/>
                  </a:cubicBezTo>
                  <a:cubicBezTo>
                    <a:pt x="129" y="94"/>
                    <a:pt x="129" y="93"/>
                    <a:pt x="128" y="92"/>
                  </a:cubicBezTo>
                  <a:cubicBezTo>
                    <a:pt x="128" y="91"/>
                    <a:pt x="129" y="90"/>
                    <a:pt x="128" y="89"/>
                  </a:cubicBezTo>
                  <a:cubicBezTo>
                    <a:pt x="128" y="89"/>
                    <a:pt x="127" y="88"/>
                    <a:pt x="127" y="88"/>
                  </a:cubicBezTo>
                  <a:cubicBezTo>
                    <a:pt x="124" y="89"/>
                    <a:pt x="122" y="91"/>
                    <a:pt x="120" y="92"/>
                  </a:cubicBezTo>
                  <a:cubicBezTo>
                    <a:pt x="117" y="94"/>
                    <a:pt x="116" y="96"/>
                    <a:pt x="113" y="98"/>
                  </a:cubicBezTo>
                  <a:cubicBezTo>
                    <a:pt x="111" y="99"/>
                    <a:pt x="108" y="99"/>
                    <a:pt x="105" y="99"/>
                  </a:cubicBezTo>
                  <a:cubicBezTo>
                    <a:pt x="104" y="100"/>
                    <a:pt x="102" y="99"/>
                    <a:pt x="100" y="99"/>
                  </a:cubicBezTo>
                  <a:cubicBezTo>
                    <a:pt x="97" y="100"/>
                    <a:pt x="96" y="102"/>
                    <a:pt x="94" y="103"/>
                  </a:cubicBezTo>
                  <a:cubicBezTo>
                    <a:pt x="92" y="104"/>
                    <a:pt x="90" y="105"/>
                    <a:pt x="89" y="105"/>
                  </a:cubicBezTo>
                  <a:cubicBezTo>
                    <a:pt x="87" y="106"/>
                    <a:pt x="85" y="107"/>
                    <a:pt x="82" y="107"/>
                  </a:cubicBezTo>
                  <a:cubicBezTo>
                    <a:pt x="79" y="107"/>
                    <a:pt x="76" y="106"/>
                    <a:pt x="73" y="107"/>
                  </a:cubicBezTo>
                  <a:cubicBezTo>
                    <a:pt x="71" y="107"/>
                    <a:pt x="68" y="108"/>
                    <a:pt x="66" y="108"/>
                  </a:cubicBezTo>
                  <a:cubicBezTo>
                    <a:pt x="61" y="108"/>
                    <a:pt x="56" y="109"/>
                    <a:pt x="51" y="108"/>
                  </a:cubicBezTo>
                  <a:cubicBezTo>
                    <a:pt x="49" y="108"/>
                    <a:pt x="47" y="106"/>
                    <a:pt x="45" y="105"/>
                  </a:cubicBezTo>
                  <a:cubicBezTo>
                    <a:pt x="44" y="103"/>
                    <a:pt x="43" y="101"/>
                    <a:pt x="43" y="99"/>
                  </a:cubicBezTo>
                  <a:cubicBezTo>
                    <a:pt x="43" y="98"/>
                    <a:pt x="45" y="96"/>
                    <a:pt x="45" y="94"/>
                  </a:cubicBezTo>
                  <a:cubicBezTo>
                    <a:pt x="44" y="93"/>
                    <a:pt x="41" y="93"/>
                    <a:pt x="40" y="92"/>
                  </a:cubicBezTo>
                  <a:cubicBezTo>
                    <a:pt x="36" y="92"/>
                    <a:pt x="32" y="93"/>
                    <a:pt x="28" y="92"/>
                  </a:cubicBezTo>
                  <a:cubicBezTo>
                    <a:pt x="25" y="92"/>
                    <a:pt x="23" y="91"/>
                    <a:pt x="20" y="90"/>
                  </a:cubicBezTo>
                  <a:cubicBezTo>
                    <a:pt x="18" y="89"/>
                    <a:pt x="16" y="90"/>
                    <a:pt x="15" y="89"/>
                  </a:cubicBezTo>
                  <a:cubicBezTo>
                    <a:pt x="14" y="88"/>
                    <a:pt x="15" y="87"/>
                    <a:pt x="14" y="86"/>
                  </a:cubicBezTo>
                  <a:cubicBezTo>
                    <a:pt x="13" y="83"/>
                    <a:pt x="10" y="82"/>
                    <a:pt x="9" y="80"/>
                  </a:cubicBezTo>
                  <a:cubicBezTo>
                    <a:pt x="9" y="78"/>
                    <a:pt x="8" y="77"/>
                    <a:pt x="9" y="76"/>
                  </a:cubicBezTo>
                  <a:cubicBezTo>
                    <a:pt x="11" y="74"/>
                    <a:pt x="14" y="74"/>
                    <a:pt x="17" y="73"/>
                  </a:cubicBezTo>
                  <a:cubicBezTo>
                    <a:pt x="20" y="72"/>
                    <a:pt x="23" y="72"/>
                    <a:pt x="26" y="71"/>
                  </a:cubicBezTo>
                  <a:cubicBezTo>
                    <a:pt x="30" y="71"/>
                    <a:pt x="33" y="71"/>
                    <a:pt x="36" y="71"/>
                  </a:cubicBezTo>
                  <a:cubicBezTo>
                    <a:pt x="38" y="70"/>
                    <a:pt x="40" y="69"/>
                    <a:pt x="42" y="69"/>
                  </a:cubicBezTo>
                  <a:cubicBezTo>
                    <a:pt x="46" y="68"/>
                    <a:pt x="49" y="69"/>
                    <a:pt x="52" y="69"/>
                  </a:cubicBezTo>
                  <a:cubicBezTo>
                    <a:pt x="54" y="69"/>
                    <a:pt x="56" y="69"/>
                    <a:pt x="57" y="69"/>
                  </a:cubicBezTo>
                  <a:cubicBezTo>
                    <a:pt x="60" y="70"/>
                    <a:pt x="63" y="71"/>
                    <a:pt x="66" y="71"/>
                  </a:cubicBezTo>
                  <a:cubicBezTo>
                    <a:pt x="67" y="71"/>
                    <a:pt x="68" y="70"/>
                    <a:pt x="69" y="70"/>
                  </a:cubicBezTo>
                  <a:cubicBezTo>
                    <a:pt x="71" y="69"/>
                    <a:pt x="74" y="70"/>
                    <a:pt x="76" y="70"/>
                  </a:cubicBezTo>
                  <a:cubicBezTo>
                    <a:pt x="77" y="70"/>
                    <a:pt x="77" y="68"/>
                    <a:pt x="76" y="67"/>
                  </a:cubicBezTo>
                  <a:cubicBezTo>
                    <a:pt x="73" y="66"/>
                    <a:pt x="69" y="65"/>
                    <a:pt x="65" y="64"/>
                  </a:cubicBezTo>
                  <a:cubicBezTo>
                    <a:pt x="61" y="63"/>
                    <a:pt x="57" y="62"/>
                    <a:pt x="53" y="61"/>
                  </a:cubicBezTo>
                  <a:cubicBezTo>
                    <a:pt x="51" y="60"/>
                    <a:pt x="49" y="59"/>
                    <a:pt x="47" y="59"/>
                  </a:cubicBezTo>
                  <a:cubicBezTo>
                    <a:pt x="44" y="60"/>
                    <a:pt x="43" y="62"/>
                    <a:pt x="40" y="63"/>
                  </a:cubicBezTo>
                  <a:cubicBezTo>
                    <a:pt x="36" y="64"/>
                    <a:pt x="33" y="63"/>
                    <a:pt x="29" y="63"/>
                  </a:cubicBezTo>
                  <a:cubicBezTo>
                    <a:pt x="25" y="62"/>
                    <a:pt x="22" y="61"/>
                    <a:pt x="19" y="61"/>
                  </a:cubicBezTo>
                  <a:cubicBezTo>
                    <a:pt x="16" y="60"/>
                    <a:pt x="14" y="61"/>
                    <a:pt x="12" y="61"/>
                  </a:cubicBezTo>
                  <a:cubicBezTo>
                    <a:pt x="10" y="60"/>
                    <a:pt x="8" y="59"/>
                    <a:pt x="7" y="57"/>
                  </a:cubicBezTo>
                  <a:cubicBezTo>
                    <a:pt x="6" y="56"/>
                    <a:pt x="6" y="55"/>
                    <a:pt x="7" y="54"/>
                  </a:cubicBezTo>
                  <a:cubicBezTo>
                    <a:pt x="9" y="52"/>
                    <a:pt x="12" y="51"/>
                    <a:pt x="15" y="50"/>
                  </a:cubicBezTo>
                  <a:cubicBezTo>
                    <a:pt x="17" y="49"/>
                    <a:pt x="20" y="48"/>
                    <a:pt x="23" y="48"/>
                  </a:cubicBezTo>
                  <a:cubicBezTo>
                    <a:pt x="25" y="47"/>
                    <a:pt x="27" y="48"/>
                    <a:pt x="29" y="47"/>
                  </a:cubicBezTo>
                  <a:cubicBezTo>
                    <a:pt x="31" y="47"/>
                    <a:pt x="32" y="46"/>
                    <a:pt x="34" y="46"/>
                  </a:cubicBezTo>
                  <a:cubicBezTo>
                    <a:pt x="36" y="45"/>
                    <a:pt x="38" y="46"/>
                    <a:pt x="40" y="45"/>
                  </a:cubicBezTo>
                  <a:cubicBezTo>
                    <a:pt x="41" y="45"/>
                    <a:pt x="43" y="44"/>
                    <a:pt x="42" y="43"/>
                  </a:cubicBezTo>
                  <a:cubicBezTo>
                    <a:pt x="40" y="42"/>
                    <a:pt x="38" y="43"/>
                    <a:pt x="35" y="43"/>
                  </a:cubicBezTo>
                  <a:cubicBezTo>
                    <a:pt x="33" y="43"/>
                    <a:pt x="30" y="44"/>
                    <a:pt x="28" y="44"/>
                  </a:cubicBezTo>
                  <a:cubicBezTo>
                    <a:pt x="24" y="45"/>
                    <a:pt x="21" y="47"/>
                    <a:pt x="17" y="47"/>
                  </a:cubicBezTo>
                  <a:cubicBezTo>
                    <a:pt x="17" y="47"/>
                    <a:pt x="17" y="45"/>
                    <a:pt x="16" y="45"/>
                  </a:cubicBezTo>
                  <a:cubicBezTo>
                    <a:pt x="14" y="45"/>
                    <a:pt x="14" y="47"/>
                    <a:pt x="13" y="47"/>
                  </a:cubicBezTo>
                  <a:cubicBezTo>
                    <a:pt x="11" y="48"/>
                    <a:pt x="9" y="48"/>
                    <a:pt x="9" y="47"/>
                  </a:cubicBezTo>
                  <a:cubicBezTo>
                    <a:pt x="9" y="45"/>
                    <a:pt x="13" y="45"/>
                    <a:pt x="13" y="42"/>
                  </a:cubicBezTo>
                  <a:cubicBezTo>
                    <a:pt x="14" y="42"/>
                    <a:pt x="12" y="41"/>
                    <a:pt x="11" y="41"/>
                  </a:cubicBezTo>
                  <a:cubicBezTo>
                    <a:pt x="9" y="40"/>
                    <a:pt x="6" y="41"/>
                    <a:pt x="4" y="41"/>
                  </a:cubicBezTo>
                  <a:cubicBezTo>
                    <a:pt x="3" y="41"/>
                    <a:pt x="1" y="42"/>
                    <a:pt x="1" y="41"/>
                  </a:cubicBezTo>
                  <a:cubicBezTo>
                    <a:pt x="0" y="39"/>
                    <a:pt x="0" y="37"/>
                    <a:pt x="1" y="36"/>
                  </a:cubicBezTo>
                  <a:cubicBezTo>
                    <a:pt x="4" y="33"/>
                    <a:pt x="8" y="33"/>
                    <a:pt x="11" y="31"/>
                  </a:cubicBezTo>
                  <a:cubicBezTo>
                    <a:pt x="12" y="30"/>
                    <a:pt x="15" y="28"/>
                    <a:pt x="16" y="26"/>
                  </a:cubicBezTo>
                  <a:cubicBezTo>
                    <a:pt x="16" y="25"/>
                    <a:pt x="15" y="24"/>
                    <a:pt x="14" y="24"/>
                  </a:cubicBezTo>
                  <a:cubicBezTo>
                    <a:pt x="14" y="23"/>
                    <a:pt x="12" y="22"/>
                    <a:pt x="13" y="21"/>
                  </a:cubicBezTo>
                  <a:cubicBezTo>
                    <a:pt x="14" y="18"/>
                    <a:pt x="17" y="17"/>
                    <a:pt x="19" y="15"/>
                  </a:cubicBezTo>
                  <a:cubicBezTo>
                    <a:pt x="21" y="14"/>
                    <a:pt x="23" y="14"/>
                    <a:pt x="25" y="13"/>
                  </a:cubicBezTo>
                  <a:cubicBezTo>
                    <a:pt x="29" y="11"/>
                    <a:pt x="34" y="9"/>
                    <a:pt x="39" y="7"/>
                  </a:cubicBezTo>
                  <a:cubicBezTo>
                    <a:pt x="41" y="6"/>
                    <a:pt x="43" y="6"/>
                    <a:pt x="46" y="5"/>
                  </a:cubicBezTo>
                  <a:cubicBezTo>
                    <a:pt x="49" y="4"/>
                    <a:pt x="52" y="2"/>
                    <a:pt x="55" y="1"/>
                  </a:cubicBezTo>
                  <a:cubicBezTo>
                    <a:pt x="57" y="0"/>
                    <a:pt x="60" y="0"/>
                    <a:pt x="62" y="1"/>
                  </a:cubicBezTo>
                  <a:cubicBezTo>
                    <a:pt x="64" y="1"/>
                    <a:pt x="66" y="1"/>
                    <a:pt x="67" y="3"/>
                  </a:cubicBezTo>
                  <a:cubicBezTo>
                    <a:pt x="67" y="5"/>
                    <a:pt x="65" y="7"/>
                    <a:pt x="65" y="10"/>
                  </a:cubicBezTo>
                  <a:cubicBezTo>
                    <a:pt x="64" y="10"/>
                    <a:pt x="66" y="12"/>
                    <a:pt x="65" y="12"/>
                  </a:cubicBezTo>
                  <a:cubicBezTo>
                    <a:pt x="64" y="13"/>
                    <a:pt x="62" y="13"/>
                    <a:pt x="61" y="14"/>
                  </a:cubicBezTo>
                  <a:cubicBezTo>
                    <a:pt x="59" y="15"/>
                    <a:pt x="56" y="16"/>
                    <a:pt x="55" y="19"/>
                  </a:cubicBezTo>
                  <a:cubicBezTo>
                    <a:pt x="55" y="20"/>
                    <a:pt x="57" y="19"/>
                    <a:pt x="58" y="19"/>
                  </a:cubicBezTo>
                  <a:cubicBezTo>
                    <a:pt x="60" y="19"/>
                    <a:pt x="62" y="17"/>
                    <a:pt x="64" y="17"/>
                  </a:cubicBezTo>
                  <a:cubicBezTo>
                    <a:pt x="66" y="17"/>
                    <a:pt x="69" y="19"/>
                    <a:pt x="71" y="19"/>
                  </a:cubicBezTo>
                  <a:cubicBezTo>
                    <a:pt x="72" y="18"/>
                    <a:pt x="70" y="17"/>
                    <a:pt x="70" y="16"/>
                  </a:cubicBezTo>
                  <a:cubicBezTo>
                    <a:pt x="72" y="13"/>
                    <a:pt x="73" y="9"/>
                    <a:pt x="76" y="8"/>
                  </a:cubicBezTo>
                  <a:cubicBezTo>
                    <a:pt x="79" y="7"/>
                    <a:pt x="82" y="10"/>
                    <a:pt x="85" y="11"/>
                  </a:cubicBezTo>
                  <a:cubicBezTo>
                    <a:pt x="88" y="12"/>
                    <a:pt x="91" y="12"/>
                    <a:pt x="93" y="14"/>
                  </a:cubicBezTo>
                  <a:cubicBezTo>
                    <a:pt x="94" y="15"/>
                    <a:pt x="94" y="17"/>
                    <a:pt x="93" y="18"/>
                  </a:cubicBezTo>
                  <a:cubicBezTo>
                    <a:pt x="90" y="21"/>
                    <a:pt x="85" y="23"/>
                    <a:pt x="82" y="26"/>
                  </a:cubicBezTo>
                  <a:cubicBezTo>
                    <a:pt x="81" y="26"/>
                    <a:pt x="84" y="26"/>
                    <a:pt x="84" y="26"/>
                  </a:cubicBezTo>
                  <a:cubicBezTo>
                    <a:pt x="86" y="26"/>
                    <a:pt x="87" y="27"/>
                    <a:pt x="89" y="27"/>
                  </a:cubicBezTo>
                  <a:cubicBezTo>
                    <a:pt x="90" y="26"/>
                    <a:pt x="89" y="24"/>
                    <a:pt x="90" y="24"/>
                  </a:cubicBezTo>
                  <a:cubicBezTo>
                    <a:pt x="91" y="24"/>
                    <a:pt x="92" y="26"/>
                    <a:pt x="94" y="26"/>
                  </a:cubicBezTo>
                  <a:cubicBezTo>
                    <a:pt x="95" y="25"/>
                    <a:pt x="95" y="22"/>
                    <a:pt x="96" y="21"/>
                  </a:cubicBezTo>
                  <a:cubicBezTo>
                    <a:pt x="98" y="19"/>
                    <a:pt x="99" y="18"/>
                    <a:pt x="101" y="18"/>
                  </a:cubicBezTo>
                  <a:cubicBezTo>
                    <a:pt x="103" y="18"/>
                    <a:pt x="104" y="21"/>
                    <a:pt x="106" y="20"/>
                  </a:cubicBezTo>
                  <a:cubicBezTo>
                    <a:pt x="108" y="19"/>
                    <a:pt x="108" y="17"/>
                    <a:pt x="108" y="15"/>
                  </a:cubicBezTo>
                  <a:cubicBezTo>
                    <a:pt x="108" y="13"/>
                    <a:pt x="104" y="12"/>
                    <a:pt x="105" y="10"/>
                  </a:cubicBezTo>
                  <a:cubicBezTo>
                    <a:pt x="105" y="9"/>
                    <a:pt x="107" y="9"/>
                    <a:pt x="109" y="9"/>
                  </a:cubicBezTo>
                  <a:cubicBezTo>
                    <a:pt x="112" y="10"/>
                    <a:pt x="115" y="11"/>
                    <a:pt x="117" y="13"/>
                  </a:cubicBezTo>
                  <a:cubicBezTo>
                    <a:pt x="119" y="16"/>
                    <a:pt x="122" y="19"/>
                    <a:pt x="122" y="22"/>
                  </a:cubicBezTo>
                  <a:cubicBezTo>
                    <a:pt x="122" y="25"/>
                    <a:pt x="118" y="27"/>
                    <a:pt x="118" y="30"/>
                  </a:cubicBezTo>
                  <a:cubicBezTo>
                    <a:pt x="118" y="33"/>
                    <a:pt x="121" y="36"/>
                    <a:pt x="123" y="38"/>
                  </a:cubicBezTo>
                  <a:cubicBezTo>
                    <a:pt x="124" y="39"/>
                    <a:pt x="125" y="40"/>
                    <a:pt x="127" y="40"/>
                  </a:cubicBezTo>
                  <a:cubicBezTo>
                    <a:pt x="129" y="40"/>
                    <a:pt x="132" y="38"/>
                    <a:pt x="133" y="36"/>
                  </a:cubicBezTo>
                  <a:cubicBezTo>
                    <a:pt x="134" y="35"/>
                    <a:pt x="133" y="33"/>
                    <a:pt x="132" y="31"/>
                  </a:cubicBezTo>
                  <a:cubicBezTo>
                    <a:pt x="131" y="30"/>
                    <a:pt x="129" y="30"/>
                    <a:pt x="128" y="28"/>
                  </a:cubicBezTo>
                  <a:cubicBezTo>
                    <a:pt x="128" y="23"/>
                    <a:pt x="130" y="17"/>
                    <a:pt x="130" y="12"/>
                  </a:cubicBezTo>
                  <a:cubicBezTo>
                    <a:pt x="131" y="9"/>
                    <a:pt x="131" y="5"/>
                    <a:pt x="132" y="2"/>
                  </a:cubicBezTo>
                  <a:cubicBezTo>
                    <a:pt x="133" y="1"/>
                    <a:pt x="135" y="1"/>
                    <a:pt x="136" y="2"/>
                  </a:cubicBezTo>
                  <a:cubicBezTo>
                    <a:pt x="138" y="2"/>
                    <a:pt x="140" y="5"/>
                    <a:pt x="142" y="5"/>
                  </a:cubicBezTo>
                  <a:cubicBezTo>
                    <a:pt x="144" y="5"/>
                    <a:pt x="143" y="2"/>
                    <a:pt x="144" y="2"/>
                  </a:cubicBezTo>
                  <a:cubicBezTo>
                    <a:pt x="147" y="3"/>
                    <a:pt x="150" y="6"/>
                    <a:pt x="153" y="8"/>
                  </a:cubicBezTo>
                  <a:cubicBezTo>
                    <a:pt x="155" y="9"/>
                    <a:pt x="158" y="10"/>
                    <a:pt x="159" y="1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07" name="Freeform 3572">
              <a:extLst>
                <a:ext uri="{FF2B5EF4-FFF2-40B4-BE49-F238E27FC236}">
                  <a16:creationId xmlns:a16="http://schemas.microsoft.com/office/drawing/2014/main" id="{D8A7A840-E2AB-014D-8CF3-3E0B458197B9}"/>
                </a:ext>
              </a:extLst>
            </p:cNvPr>
            <p:cNvSpPr>
              <a:spLocks noChangeAspect="1"/>
            </p:cNvSpPr>
            <p:nvPr/>
          </p:nvSpPr>
          <p:spPr bwMode="auto">
            <a:xfrm>
              <a:off x="2243271" y="2408284"/>
              <a:ext cx="212334" cy="131841"/>
            </a:xfrm>
            <a:custGeom>
              <a:avLst/>
              <a:gdLst>
                <a:gd name="T0" fmla="*/ 153 w 128"/>
                <a:gd name="T1" fmla="*/ 28 h 79"/>
                <a:gd name="T2" fmla="*/ 151 w 128"/>
                <a:gd name="T3" fmla="*/ 23 h 79"/>
                <a:gd name="T4" fmla="*/ 141 w 128"/>
                <a:gd name="T5" fmla="*/ 19 h 79"/>
                <a:gd name="T6" fmla="*/ 133 w 128"/>
                <a:gd name="T7" fmla="*/ 11 h 79"/>
                <a:gd name="T8" fmla="*/ 123 w 128"/>
                <a:gd name="T9" fmla="*/ 8 h 79"/>
                <a:gd name="T10" fmla="*/ 116 w 128"/>
                <a:gd name="T11" fmla="*/ 11 h 79"/>
                <a:gd name="T12" fmla="*/ 110 w 128"/>
                <a:gd name="T13" fmla="*/ 16 h 79"/>
                <a:gd name="T14" fmla="*/ 106 w 128"/>
                <a:gd name="T15" fmla="*/ 14 h 79"/>
                <a:gd name="T16" fmla="*/ 106 w 128"/>
                <a:gd name="T17" fmla="*/ 11 h 79"/>
                <a:gd name="T18" fmla="*/ 103 w 128"/>
                <a:gd name="T19" fmla="*/ 10 h 79"/>
                <a:gd name="T20" fmla="*/ 100 w 128"/>
                <a:gd name="T21" fmla="*/ 13 h 79"/>
                <a:gd name="T22" fmla="*/ 98 w 128"/>
                <a:gd name="T23" fmla="*/ 10 h 79"/>
                <a:gd name="T24" fmla="*/ 87 w 128"/>
                <a:gd name="T25" fmla="*/ 6 h 79"/>
                <a:gd name="T26" fmla="*/ 80 w 128"/>
                <a:gd name="T27" fmla="*/ 1 h 79"/>
                <a:gd name="T28" fmla="*/ 69 w 128"/>
                <a:gd name="T29" fmla="*/ 5 h 79"/>
                <a:gd name="T30" fmla="*/ 53 w 128"/>
                <a:gd name="T31" fmla="*/ 5 h 79"/>
                <a:gd name="T32" fmla="*/ 37 w 128"/>
                <a:gd name="T33" fmla="*/ 5 h 79"/>
                <a:gd name="T34" fmla="*/ 35 w 128"/>
                <a:gd name="T35" fmla="*/ 6 h 79"/>
                <a:gd name="T36" fmla="*/ 38 w 128"/>
                <a:gd name="T37" fmla="*/ 16 h 79"/>
                <a:gd name="T38" fmla="*/ 39 w 128"/>
                <a:gd name="T39" fmla="*/ 22 h 79"/>
                <a:gd name="T40" fmla="*/ 38 w 128"/>
                <a:gd name="T41" fmla="*/ 25 h 79"/>
                <a:gd name="T42" fmla="*/ 35 w 128"/>
                <a:gd name="T43" fmla="*/ 30 h 79"/>
                <a:gd name="T44" fmla="*/ 25 w 128"/>
                <a:gd name="T45" fmla="*/ 37 h 79"/>
                <a:gd name="T46" fmla="*/ 23 w 128"/>
                <a:gd name="T47" fmla="*/ 38 h 79"/>
                <a:gd name="T48" fmla="*/ 26 w 128"/>
                <a:gd name="T49" fmla="*/ 42 h 79"/>
                <a:gd name="T50" fmla="*/ 23 w 128"/>
                <a:gd name="T51" fmla="*/ 46 h 79"/>
                <a:gd name="T52" fmla="*/ 19 w 128"/>
                <a:gd name="T53" fmla="*/ 46 h 79"/>
                <a:gd name="T54" fmla="*/ 17 w 128"/>
                <a:gd name="T55" fmla="*/ 54 h 79"/>
                <a:gd name="T56" fmla="*/ 13 w 128"/>
                <a:gd name="T57" fmla="*/ 54 h 79"/>
                <a:gd name="T58" fmla="*/ 6 w 128"/>
                <a:gd name="T59" fmla="*/ 65 h 79"/>
                <a:gd name="T60" fmla="*/ 4 w 128"/>
                <a:gd name="T61" fmla="*/ 69 h 79"/>
                <a:gd name="T62" fmla="*/ 0 w 128"/>
                <a:gd name="T63" fmla="*/ 71 h 79"/>
                <a:gd name="T64" fmla="*/ 4 w 128"/>
                <a:gd name="T65" fmla="*/ 72 h 79"/>
                <a:gd name="T66" fmla="*/ 12 w 128"/>
                <a:gd name="T67" fmla="*/ 71 h 79"/>
                <a:gd name="T68" fmla="*/ 18 w 128"/>
                <a:gd name="T69" fmla="*/ 73 h 79"/>
                <a:gd name="T70" fmla="*/ 23 w 128"/>
                <a:gd name="T71" fmla="*/ 77 h 79"/>
                <a:gd name="T72" fmla="*/ 25 w 128"/>
                <a:gd name="T73" fmla="*/ 83 h 79"/>
                <a:gd name="T74" fmla="*/ 27 w 128"/>
                <a:gd name="T75" fmla="*/ 91 h 79"/>
                <a:gd name="T76" fmla="*/ 35 w 128"/>
                <a:gd name="T77" fmla="*/ 95 h 79"/>
                <a:gd name="T78" fmla="*/ 38 w 128"/>
                <a:gd name="T79" fmla="*/ 91 h 79"/>
                <a:gd name="T80" fmla="*/ 49 w 128"/>
                <a:gd name="T81" fmla="*/ 87 h 79"/>
                <a:gd name="T82" fmla="*/ 50 w 128"/>
                <a:gd name="T83" fmla="*/ 83 h 79"/>
                <a:gd name="T84" fmla="*/ 53 w 128"/>
                <a:gd name="T85" fmla="*/ 87 h 79"/>
                <a:gd name="T86" fmla="*/ 60 w 128"/>
                <a:gd name="T87" fmla="*/ 85 h 79"/>
                <a:gd name="T88" fmla="*/ 66 w 128"/>
                <a:gd name="T89" fmla="*/ 83 h 79"/>
                <a:gd name="T90" fmla="*/ 71 w 128"/>
                <a:gd name="T91" fmla="*/ 73 h 79"/>
                <a:gd name="T92" fmla="*/ 71 w 128"/>
                <a:gd name="T93" fmla="*/ 67 h 79"/>
                <a:gd name="T94" fmla="*/ 78 w 128"/>
                <a:gd name="T95" fmla="*/ 64 h 79"/>
                <a:gd name="T96" fmla="*/ 87 w 128"/>
                <a:gd name="T97" fmla="*/ 61 h 79"/>
                <a:gd name="T98" fmla="*/ 94 w 128"/>
                <a:gd name="T99" fmla="*/ 57 h 79"/>
                <a:gd name="T100" fmla="*/ 96 w 128"/>
                <a:gd name="T101" fmla="*/ 51 h 79"/>
                <a:gd name="T102" fmla="*/ 110 w 128"/>
                <a:gd name="T103" fmla="*/ 44 h 79"/>
                <a:gd name="T104" fmla="*/ 122 w 128"/>
                <a:gd name="T105" fmla="*/ 40 h 79"/>
                <a:gd name="T106" fmla="*/ 131 w 128"/>
                <a:gd name="T107" fmla="*/ 35 h 79"/>
                <a:gd name="T108" fmla="*/ 139 w 128"/>
                <a:gd name="T109" fmla="*/ 32 h 79"/>
                <a:gd name="T110" fmla="*/ 148 w 128"/>
                <a:gd name="T111" fmla="*/ 31 h 79"/>
                <a:gd name="T112" fmla="*/ 153 w 128"/>
                <a:gd name="T113" fmla="*/ 28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79"/>
                <a:gd name="T173" fmla="*/ 128 w 128"/>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79">
                  <a:moveTo>
                    <a:pt x="128" y="23"/>
                  </a:moveTo>
                  <a:cubicBezTo>
                    <a:pt x="128" y="21"/>
                    <a:pt x="127" y="20"/>
                    <a:pt x="126" y="19"/>
                  </a:cubicBezTo>
                  <a:cubicBezTo>
                    <a:pt x="124" y="18"/>
                    <a:pt x="121" y="18"/>
                    <a:pt x="118" y="16"/>
                  </a:cubicBezTo>
                  <a:cubicBezTo>
                    <a:pt x="116" y="14"/>
                    <a:pt x="114" y="10"/>
                    <a:pt x="111" y="9"/>
                  </a:cubicBezTo>
                  <a:cubicBezTo>
                    <a:pt x="109" y="7"/>
                    <a:pt x="106" y="7"/>
                    <a:pt x="103" y="7"/>
                  </a:cubicBezTo>
                  <a:cubicBezTo>
                    <a:pt x="101" y="7"/>
                    <a:pt x="99" y="8"/>
                    <a:pt x="97" y="9"/>
                  </a:cubicBezTo>
                  <a:cubicBezTo>
                    <a:pt x="95" y="10"/>
                    <a:pt x="94" y="12"/>
                    <a:pt x="92" y="13"/>
                  </a:cubicBezTo>
                  <a:cubicBezTo>
                    <a:pt x="91" y="13"/>
                    <a:pt x="89" y="13"/>
                    <a:pt x="89" y="12"/>
                  </a:cubicBezTo>
                  <a:cubicBezTo>
                    <a:pt x="88" y="11"/>
                    <a:pt x="90" y="10"/>
                    <a:pt x="89" y="9"/>
                  </a:cubicBezTo>
                  <a:cubicBezTo>
                    <a:pt x="89" y="8"/>
                    <a:pt x="87" y="8"/>
                    <a:pt x="86" y="8"/>
                  </a:cubicBezTo>
                  <a:cubicBezTo>
                    <a:pt x="85" y="8"/>
                    <a:pt x="85" y="11"/>
                    <a:pt x="84" y="11"/>
                  </a:cubicBezTo>
                  <a:cubicBezTo>
                    <a:pt x="83" y="11"/>
                    <a:pt x="83" y="9"/>
                    <a:pt x="82" y="8"/>
                  </a:cubicBezTo>
                  <a:cubicBezTo>
                    <a:pt x="79" y="7"/>
                    <a:pt x="76" y="7"/>
                    <a:pt x="73" y="5"/>
                  </a:cubicBezTo>
                  <a:cubicBezTo>
                    <a:pt x="71" y="4"/>
                    <a:pt x="70" y="1"/>
                    <a:pt x="67" y="1"/>
                  </a:cubicBezTo>
                  <a:cubicBezTo>
                    <a:pt x="64" y="0"/>
                    <a:pt x="61" y="3"/>
                    <a:pt x="58" y="4"/>
                  </a:cubicBezTo>
                  <a:cubicBezTo>
                    <a:pt x="54" y="4"/>
                    <a:pt x="49" y="4"/>
                    <a:pt x="44" y="4"/>
                  </a:cubicBezTo>
                  <a:cubicBezTo>
                    <a:pt x="40" y="4"/>
                    <a:pt x="35" y="4"/>
                    <a:pt x="31" y="4"/>
                  </a:cubicBezTo>
                  <a:cubicBezTo>
                    <a:pt x="30" y="4"/>
                    <a:pt x="29" y="4"/>
                    <a:pt x="29" y="5"/>
                  </a:cubicBezTo>
                  <a:cubicBezTo>
                    <a:pt x="29" y="8"/>
                    <a:pt x="31" y="10"/>
                    <a:pt x="32" y="13"/>
                  </a:cubicBezTo>
                  <a:cubicBezTo>
                    <a:pt x="32" y="15"/>
                    <a:pt x="33" y="16"/>
                    <a:pt x="33" y="18"/>
                  </a:cubicBezTo>
                  <a:cubicBezTo>
                    <a:pt x="33" y="19"/>
                    <a:pt x="33" y="20"/>
                    <a:pt x="32" y="21"/>
                  </a:cubicBezTo>
                  <a:cubicBezTo>
                    <a:pt x="31" y="22"/>
                    <a:pt x="30" y="23"/>
                    <a:pt x="29" y="25"/>
                  </a:cubicBezTo>
                  <a:cubicBezTo>
                    <a:pt x="27" y="27"/>
                    <a:pt x="24" y="29"/>
                    <a:pt x="21" y="31"/>
                  </a:cubicBezTo>
                  <a:cubicBezTo>
                    <a:pt x="21" y="31"/>
                    <a:pt x="19" y="31"/>
                    <a:pt x="19" y="32"/>
                  </a:cubicBezTo>
                  <a:cubicBezTo>
                    <a:pt x="19" y="33"/>
                    <a:pt x="22" y="33"/>
                    <a:pt x="22" y="35"/>
                  </a:cubicBezTo>
                  <a:cubicBezTo>
                    <a:pt x="22" y="36"/>
                    <a:pt x="20" y="37"/>
                    <a:pt x="19" y="38"/>
                  </a:cubicBezTo>
                  <a:cubicBezTo>
                    <a:pt x="18" y="39"/>
                    <a:pt x="17" y="37"/>
                    <a:pt x="16" y="38"/>
                  </a:cubicBezTo>
                  <a:cubicBezTo>
                    <a:pt x="15" y="40"/>
                    <a:pt x="16" y="43"/>
                    <a:pt x="14" y="45"/>
                  </a:cubicBezTo>
                  <a:cubicBezTo>
                    <a:pt x="13" y="46"/>
                    <a:pt x="12" y="45"/>
                    <a:pt x="11" y="45"/>
                  </a:cubicBezTo>
                  <a:cubicBezTo>
                    <a:pt x="8" y="48"/>
                    <a:pt x="7" y="51"/>
                    <a:pt x="5" y="54"/>
                  </a:cubicBezTo>
                  <a:cubicBezTo>
                    <a:pt x="4" y="56"/>
                    <a:pt x="4" y="57"/>
                    <a:pt x="3" y="57"/>
                  </a:cubicBezTo>
                  <a:cubicBezTo>
                    <a:pt x="2" y="58"/>
                    <a:pt x="0" y="58"/>
                    <a:pt x="0" y="59"/>
                  </a:cubicBezTo>
                  <a:cubicBezTo>
                    <a:pt x="0" y="60"/>
                    <a:pt x="2" y="60"/>
                    <a:pt x="3" y="60"/>
                  </a:cubicBezTo>
                  <a:cubicBezTo>
                    <a:pt x="5" y="60"/>
                    <a:pt x="7" y="58"/>
                    <a:pt x="10" y="59"/>
                  </a:cubicBezTo>
                  <a:cubicBezTo>
                    <a:pt x="12" y="59"/>
                    <a:pt x="13" y="60"/>
                    <a:pt x="15" y="61"/>
                  </a:cubicBezTo>
                  <a:cubicBezTo>
                    <a:pt x="16" y="62"/>
                    <a:pt x="18" y="63"/>
                    <a:pt x="19" y="64"/>
                  </a:cubicBezTo>
                  <a:cubicBezTo>
                    <a:pt x="20" y="66"/>
                    <a:pt x="21" y="67"/>
                    <a:pt x="21" y="69"/>
                  </a:cubicBezTo>
                  <a:cubicBezTo>
                    <a:pt x="22" y="71"/>
                    <a:pt x="21" y="74"/>
                    <a:pt x="23" y="76"/>
                  </a:cubicBezTo>
                  <a:cubicBezTo>
                    <a:pt x="24" y="78"/>
                    <a:pt x="27" y="79"/>
                    <a:pt x="29" y="79"/>
                  </a:cubicBezTo>
                  <a:cubicBezTo>
                    <a:pt x="30" y="79"/>
                    <a:pt x="30" y="77"/>
                    <a:pt x="32" y="76"/>
                  </a:cubicBezTo>
                  <a:cubicBezTo>
                    <a:pt x="34" y="74"/>
                    <a:pt x="38" y="74"/>
                    <a:pt x="41" y="72"/>
                  </a:cubicBezTo>
                  <a:cubicBezTo>
                    <a:pt x="41" y="71"/>
                    <a:pt x="41" y="69"/>
                    <a:pt x="42" y="69"/>
                  </a:cubicBezTo>
                  <a:cubicBezTo>
                    <a:pt x="43" y="69"/>
                    <a:pt x="43" y="72"/>
                    <a:pt x="44" y="72"/>
                  </a:cubicBezTo>
                  <a:cubicBezTo>
                    <a:pt x="46" y="72"/>
                    <a:pt x="48" y="72"/>
                    <a:pt x="50" y="71"/>
                  </a:cubicBezTo>
                  <a:cubicBezTo>
                    <a:pt x="52" y="71"/>
                    <a:pt x="54" y="71"/>
                    <a:pt x="55" y="69"/>
                  </a:cubicBezTo>
                  <a:cubicBezTo>
                    <a:pt x="57" y="67"/>
                    <a:pt x="59" y="64"/>
                    <a:pt x="59" y="61"/>
                  </a:cubicBezTo>
                  <a:cubicBezTo>
                    <a:pt x="60" y="59"/>
                    <a:pt x="59" y="58"/>
                    <a:pt x="59" y="56"/>
                  </a:cubicBezTo>
                  <a:cubicBezTo>
                    <a:pt x="61" y="55"/>
                    <a:pt x="63" y="54"/>
                    <a:pt x="65" y="53"/>
                  </a:cubicBezTo>
                  <a:cubicBezTo>
                    <a:pt x="67" y="52"/>
                    <a:pt x="71" y="53"/>
                    <a:pt x="73" y="51"/>
                  </a:cubicBezTo>
                  <a:cubicBezTo>
                    <a:pt x="75" y="50"/>
                    <a:pt x="77" y="48"/>
                    <a:pt x="79" y="47"/>
                  </a:cubicBezTo>
                  <a:cubicBezTo>
                    <a:pt x="80" y="45"/>
                    <a:pt x="79" y="43"/>
                    <a:pt x="80" y="42"/>
                  </a:cubicBezTo>
                  <a:cubicBezTo>
                    <a:pt x="84" y="40"/>
                    <a:pt x="88" y="39"/>
                    <a:pt x="92" y="37"/>
                  </a:cubicBezTo>
                  <a:cubicBezTo>
                    <a:pt x="95" y="36"/>
                    <a:pt x="98" y="35"/>
                    <a:pt x="102" y="33"/>
                  </a:cubicBezTo>
                  <a:cubicBezTo>
                    <a:pt x="105" y="32"/>
                    <a:pt x="107" y="30"/>
                    <a:pt x="110" y="29"/>
                  </a:cubicBezTo>
                  <a:cubicBezTo>
                    <a:pt x="112" y="28"/>
                    <a:pt x="114" y="27"/>
                    <a:pt x="116" y="27"/>
                  </a:cubicBezTo>
                  <a:cubicBezTo>
                    <a:pt x="119" y="26"/>
                    <a:pt x="122" y="27"/>
                    <a:pt x="124" y="26"/>
                  </a:cubicBezTo>
                  <a:cubicBezTo>
                    <a:pt x="126" y="25"/>
                    <a:pt x="127" y="24"/>
                    <a:pt x="128" y="2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08" name="Freeform 3573">
              <a:extLst>
                <a:ext uri="{FF2B5EF4-FFF2-40B4-BE49-F238E27FC236}">
                  <a16:creationId xmlns:a16="http://schemas.microsoft.com/office/drawing/2014/main" id="{26459300-11DD-EF4A-B396-F5839E86732E}"/>
                </a:ext>
              </a:extLst>
            </p:cNvPr>
            <p:cNvSpPr>
              <a:spLocks noChangeAspect="1"/>
            </p:cNvSpPr>
            <p:nvPr/>
          </p:nvSpPr>
          <p:spPr bwMode="auto">
            <a:xfrm>
              <a:off x="2433402" y="2319464"/>
              <a:ext cx="227599" cy="99921"/>
            </a:xfrm>
            <a:custGeom>
              <a:avLst/>
              <a:gdLst>
                <a:gd name="T0" fmla="*/ 140 w 137"/>
                <a:gd name="T1" fmla="*/ 29 h 60"/>
                <a:gd name="T2" fmla="*/ 128 w 137"/>
                <a:gd name="T3" fmla="*/ 31 h 60"/>
                <a:gd name="T4" fmla="*/ 128 w 137"/>
                <a:gd name="T5" fmla="*/ 20 h 60"/>
                <a:gd name="T6" fmla="*/ 127 w 137"/>
                <a:gd name="T7" fmla="*/ 12 h 60"/>
                <a:gd name="T8" fmla="*/ 126 w 137"/>
                <a:gd name="T9" fmla="*/ 0 h 60"/>
                <a:gd name="T10" fmla="*/ 108 w 137"/>
                <a:gd name="T11" fmla="*/ 11 h 60"/>
                <a:gd name="T12" fmla="*/ 108 w 137"/>
                <a:gd name="T13" fmla="*/ 19 h 60"/>
                <a:gd name="T14" fmla="*/ 104 w 137"/>
                <a:gd name="T15" fmla="*/ 28 h 60"/>
                <a:gd name="T16" fmla="*/ 115 w 137"/>
                <a:gd name="T17" fmla="*/ 32 h 60"/>
                <a:gd name="T18" fmla="*/ 107 w 137"/>
                <a:gd name="T19" fmla="*/ 37 h 60"/>
                <a:gd name="T20" fmla="*/ 92 w 137"/>
                <a:gd name="T21" fmla="*/ 35 h 60"/>
                <a:gd name="T22" fmla="*/ 87 w 137"/>
                <a:gd name="T23" fmla="*/ 31 h 60"/>
                <a:gd name="T24" fmla="*/ 75 w 137"/>
                <a:gd name="T25" fmla="*/ 31 h 60"/>
                <a:gd name="T26" fmla="*/ 72 w 137"/>
                <a:gd name="T27" fmla="*/ 20 h 60"/>
                <a:gd name="T28" fmla="*/ 62 w 137"/>
                <a:gd name="T29" fmla="*/ 17 h 60"/>
                <a:gd name="T30" fmla="*/ 56 w 137"/>
                <a:gd name="T31" fmla="*/ 13 h 60"/>
                <a:gd name="T32" fmla="*/ 47 w 137"/>
                <a:gd name="T33" fmla="*/ 11 h 60"/>
                <a:gd name="T34" fmla="*/ 32 w 137"/>
                <a:gd name="T35" fmla="*/ 17 h 60"/>
                <a:gd name="T36" fmla="*/ 42 w 137"/>
                <a:gd name="T37" fmla="*/ 19 h 60"/>
                <a:gd name="T38" fmla="*/ 29 w 137"/>
                <a:gd name="T39" fmla="*/ 19 h 60"/>
                <a:gd name="T40" fmla="*/ 17 w 137"/>
                <a:gd name="T41" fmla="*/ 29 h 60"/>
                <a:gd name="T42" fmla="*/ 37 w 137"/>
                <a:gd name="T43" fmla="*/ 28 h 60"/>
                <a:gd name="T44" fmla="*/ 29 w 137"/>
                <a:gd name="T45" fmla="*/ 30 h 60"/>
                <a:gd name="T46" fmla="*/ 14 w 137"/>
                <a:gd name="T47" fmla="*/ 31 h 60"/>
                <a:gd name="T48" fmla="*/ 8 w 137"/>
                <a:gd name="T49" fmla="*/ 38 h 60"/>
                <a:gd name="T50" fmla="*/ 30 w 137"/>
                <a:gd name="T51" fmla="*/ 35 h 60"/>
                <a:gd name="T52" fmla="*/ 29 w 137"/>
                <a:gd name="T53" fmla="*/ 38 h 60"/>
                <a:gd name="T54" fmla="*/ 7 w 137"/>
                <a:gd name="T55" fmla="*/ 42 h 60"/>
                <a:gd name="T56" fmla="*/ 1 w 137"/>
                <a:gd name="T57" fmla="*/ 47 h 60"/>
                <a:gd name="T58" fmla="*/ 18 w 137"/>
                <a:gd name="T59" fmla="*/ 47 h 60"/>
                <a:gd name="T60" fmla="*/ 28 w 137"/>
                <a:gd name="T61" fmla="*/ 53 h 60"/>
                <a:gd name="T62" fmla="*/ 34 w 137"/>
                <a:gd name="T63" fmla="*/ 48 h 60"/>
                <a:gd name="T64" fmla="*/ 43 w 137"/>
                <a:gd name="T65" fmla="*/ 50 h 60"/>
                <a:gd name="T66" fmla="*/ 47 w 137"/>
                <a:gd name="T67" fmla="*/ 44 h 60"/>
                <a:gd name="T68" fmla="*/ 50 w 137"/>
                <a:gd name="T69" fmla="*/ 47 h 60"/>
                <a:gd name="T70" fmla="*/ 62 w 137"/>
                <a:gd name="T71" fmla="*/ 49 h 60"/>
                <a:gd name="T72" fmla="*/ 69 w 137"/>
                <a:gd name="T73" fmla="*/ 49 h 60"/>
                <a:gd name="T74" fmla="*/ 81 w 137"/>
                <a:gd name="T75" fmla="*/ 47 h 60"/>
                <a:gd name="T76" fmla="*/ 77 w 137"/>
                <a:gd name="T77" fmla="*/ 54 h 60"/>
                <a:gd name="T78" fmla="*/ 60 w 137"/>
                <a:gd name="T79" fmla="*/ 55 h 60"/>
                <a:gd name="T80" fmla="*/ 51 w 137"/>
                <a:gd name="T81" fmla="*/ 58 h 60"/>
                <a:gd name="T82" fmla="*/ 40 w 137"/>
                <a:gd name="T83" fmla="*/ 65 h 60"/>
                <a:gd name="T84" fmla="*/ 62 w 137"/>
                <a:gd name="T85" fmla="*/ 71 h 60"/>
                <a:gd name="T86" fmla="*/ 83 w 137"/>
                <a:gd name="T87" fmla="*/ 65 h 60"/>
                <a:gd name="T88" fmla="*/ 103 w 137"/>
                <a:gd name="T89" fmla="*/ 56 h 60"/>
                <a:gd name="T90" fmla="*/ 120 w 137"/>
                <a:gd name="T91" fmla="*/ 56 h 60"/>
                <a:gd name="T92" fmla="*/ 130 w 137"/>
                <a:gd name="T93" fmla="*/ 58 h 60"/>
                <a:gd name="T94" fmla="*/ 148 w 137"/>
                <a:gd name="T95" fmla="*/ 50 h 60"/>
                <a:gd name="T96" fmla="*/ 158 w 137"/>
                <a:gd name="T97" fmla="*/ 42 h 60"/>
                <a:gd name="T98" fmla="*/ 158 w 137"/>
                <a:gd name="T99" fmla="*/ 26 h 60"/>
                <a:gd name="T100" fmla="*/ 145 w 137"/>
                <a:gd name="T101" fmla="*/ 26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60"/>
                <a:gd name="T155" fmla="*/ 137 w 137"/>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60">
                  <a:moveTo>
                    <a:pt x="119" y="29"/>
                  </a:moveTo>
                  <a:cubicBezTo>
                    <a:pt x="117" y="30"/>
                    <a:pt x="118" y="25"/>
                    <a:pt x="117" y="24"/>
                  </a:cubicBezTo>
                  <a:cubicBezTo>
                    <a:pt x="116" y="23"/>
                    <a:pt x="114" y="22"/>
                    <a:pt x="113" y="23"/>
                  </a:cubicBezTo>
                  <a:cubicBezTo>
                    <a:pt x="111" y="23"/>
                    <a:pt x="109" y="27"/>
                    <a:pt x="107" y="26"/>
                  </a:cubicBezTo>
                  <a:cubicBezTo>
                    <a:pt x="106" y="24"/>
                    <a:pt x="110" y="22"/>
                    <a:pt x="110" y="20"/>
                  </a:cubicBezTo>
                  <a:cubicBezTo>
                    <a:pt x="110" y="18"/>
                    <a:pt x="107" y="19"/>
                    <a:pt x="107" y="17"/>
                  </a:cubicBezTo>
                  <a:cubicBezTo>
                    <a:pt x="106" y="16"/>
                    <a:pt x="108" y="15"/>
                    <a:pt x="108" y="14"/>
                  </a:cubicBezTo>
                  <a:cubicBezTo>
                    <a:pt x="108" y="13"/>
                    <a:pt x="106" y="12"/>
                    <a:pt x="106" y="10"/>
                  </a:cubicBezTo>
                  <a:cubicBezTo>
                    <a:pt x="106" y="8"/>
                    <a:pt x="108" y="6"/>
                    <a:pt x="108" y="3"/>
                  </a:cubicBezTo>
                  <a:cubicBezTo>
                    <a:pt x="108" y="2"/>
                    <a:pt x="107" y="0"/>
                    <a:pt x="105" y="0"/>
                  </a:cubicBezTo>
                  <a:cubicBezTo>
                    <a:pt x="103" y="0"/>
                    <a:pt x="101" y="3"/>
                    <a:pt x="98" y="4"/>
                  </a:cubicBezTo>
                  <a:cubicBezTo>
                    <a:pt x="96" y="6"/>
                    <a:pt x="93" y="7"/>
                    <a:pt x="90" y="9"/>
                  </a:cubicBezTo>
                  <a:cubicBezTo>
                    <a:pt x="88" y="10"/>
                    <a:pt x="86" y="12"/>
                    <a:pt x="86" y="14"/>
                  </a:cubicBezTo>
                  <a:cubicBezTo>
                    <a:pt x="86" y="16"/>
                    <a:pt x="89" y="15"/>
                    <a:pt x="90" y="16"/>
                  </a:cubicBezTo>
                  <a:cubicBezTo>
                    <a:pt x="92" y="17"/>
                    <a:pt x="95" y="18"/>
                    <a:pt x="94" y="20"/>
                  </a:cubicBezTo>
                  <a:cubicBezTo>
                    <a:pt x="93" y="22"/>
                    <a:pt x="88" y="20"/>
                    <a:pt x="87" y="23"/>
                  </a:cubicBezTo>
                  <a:cubicBezTo>
                    <a:pt x="86" y="24"/>
                    <a:pt x="90" y="24"/>
                    <a:pt x="91" y="24"/>
                  </a:cubicBezTo>
                  <a:cubicBezTo>
                    <a:pt x="93" y="25"/>
                    <a:pt x="95" y="25"/>
                    <a:pt x="96" y="27"/>
                  </a:cubicBezTo>
                  <a:cubicBezTo>
                    <a:pt x="97" y="28"/>
                    <a:pt x="96" y="30"/>
                    <a:pt x="95" y="31"/>
                  </a:cubicBezTo>
                  <a:cubicBezTo>
                    <a:pt x="93" y="32"/>
                    <a:pt x="91" y="31"/>
                    <a:pt x="89" y="31"/>
                  </a:cubicBezTo>
                  <a:cubicBezTo>
                    <a:pt x="87" y="31"/>
                    <a:pt x="85" y="31"/>
                    <a:pt x="83" y="31"/>
                  </a:cubicBezTo>
                  <a:cubicBezTo>
                    <a:pt x="81" y="30"/>
                    <a:pt x="79" y="29"/>
                    <a:pt x="77" y="29"/>
                  </a:cubicBezTo>
                  <a:cubicBezTo>
                    <a:pt x="75" y="29"/>
                    <a:pt x="74" y="32"/>
                    <a:pt x="72" y="31"/>
                  </a:cubicBezTo>
                  <a:cubicBezTo>
                    <a:pt x="71" y="30"/>
                    <a:pt x="75" y="28"/>
                    <a:pt x="73" y="26"/>
                  </a:cubicBezTo>
                  <a:cubicBezTo>
                    <a:pt x="72" y="25"/>
                    <a:pt x="70" y="26"/>
                    <a:pt x="68" y="26"/>
                  </a:cubicBezTo>
                  <a:cubicBezTo>
                    <a:pt x="66" y="26"/>
                    <a:pt x="63" y="28"/>
                    <a:pt x="63" y="26"/>
                  </a:cubicBezTo>
                  <a:cubicBezTo>
                    <a:pt x="63" y="25"/>
                    <a:pt x="68" y="25"/>
                    <a:pt x="67" y="23"/>
                  </a:cubicBezTo>
                  <a:cubicBezTo>
                    <a:pt x="67" y="20"/>
                    <a:pt x="63" y="19"/>
                    <a:pt x="60" y="17"/>
                  </a:cubicBezTo>
                  <a:cubicBezTo>
                    <a:pt x="59" y="16"/>
                    <a:pt x="59" y="14"/>
                    <a:pt x="57" y="14"/>
                  </a:cubicBezTo>
                  <a:cubicBezTo>
                    <a:pt x="56" y="13"/>
                    <a:pt x="54" y="14"/>
                    <a:pt x="52" y="14"/>
                  </a:cubicBezTo>
                  <a:cubicBezTo>
                    <a:pt x="50" y="15"/>
                    <a:pt x="47" y="17"/>
                    <a:pt x="46" y="15"/>
                  </a:cubicBezTo>
                  <a:cubicBezTo>
                    <a:pt x="44" y="15"/>
                    <a:pt x="47" y="13"/>
                    <a:pt x="47" y="11"/>
                  </a:cubicBezTo>
                  <a:cubicBezTo>
                    <a:pt x="47" y="11"/>
                    <a:pt x="48" y="9"/>
                    <a:pt x="47" y="9"/>
                  </a:cubicBezTo>
                  <a:cubicBezTo>
                    <a:pt x="44" y="9"/>
                    <a:pt x="42" y="9"/>
                    <a:pt x="39" y="9"/>
                  </a:cubicBezTo>
                  <a:cubicBezTo>
                    <a:pt x="37" y="10"/>
                    <a:pt x="34" y="10"/>
                    <a:pt x="32" y="11"/>
                  </a:cubicBezTo>
                  <a:cubicBezTo>
                    <a:pt x="30" y="12"/>
                    <a:pt x="27" y="12"/>
                    <a:pt x="27" y="14"/>
                  </a:cubicBezTo>
                  <a:cubicBezTo>
                    <a:pt x="27" y="16"/>
                    <a:pt x="30" y="15"/>
                    <a:pt x="32" y="16"/>
                  </a:cubicBezTo>
                  <a:cubicBezTo>
                    <a:pt x="33" y="16"/>
                    <a:pt x="36" y="15"/>
                    <a:pt x="35" y="16"/>
                  </a:cubicBezTo>
                  <a:cubicBezTo>
                    <a:pt x="35" y="17"/>
                    <a:pt x="33" y="18"/>
                    <a:pt x="32" y="18"/>
                  </a:cubicBezTo>
                  <a:cubicBezTo>
                    <a:pt x="29" y="18"/>
                    <a:pt x="27" y="15"/>
                    <a:pt x="24" y="16"/>
                  </a:cubicBezTo>
                  <a:cubicBezTo>
                    <a:pt x="21" y="16"/>
                    <a:pt x="18" y="18"/>
                    <a:pt x="16" y="20"/>
                  </a:cubicBezTo>
                  <a:cubicBezTo>
                    <a:pt x="15" y="21"/>
                    <a:pt x="12" y="24"/>
                    <a:pt x="14" y="24"/>
                  </a:cubicBezTo>
                  <a:cubicBezTo>
                    <a:pt x="17" y="26"/>
                    <a:pt x="20" y="23"/>
                    <a:pt x="23" y="23"/>
                  </a:cubicBezTo>
                  <a:cubicBezTo>
                    <a:pt x="26" y="23"/>
                    <a:pt x="29" y="22"/>
                    <a:pt x="31" y="23"/>
                  </a:cubicBezTo>
                  <a:cubicBezTo>
                    <a:pt x="32" y="23"/>
                    <a:pt x="33" y="25"/>
                    <a:pt x="32" y="25"/>
                  </a:cubicBezTo>
                  <a:cubicBezTo>
                    <a:pt x="30" y="26"/>
                    <a:pt x="27" y="25"/>
                    <a:pt x="24" y="25"/>
                  </a:cubicBezTo>
                  <a:cubicBezTo>
                    <a:pt x="22" y="25"/>
                    <a:pt x="20" y="26"/>
                    <a:pt x="18" y="26"/>
                  </a:cubicBezTo>
                  <a:cubicBezTo>
                    <a:pt x="16" y="27"/>
                    <a:pt x="13" y="26"/>
                    <a:pt x="12" y="26"/>
                  </a:cubicBezTo>
                  <a:cubicBezTo>
                    <a:pt x="10" y="27"/>
                    <a:pt x="8" y="28"/>
                    <a:pt x="7" y="30"/>
                  </a:cubicBezTo>
                  <a:cubicBezTo>
                    <a:pt x="7" y="30"/>
                    <a:pt x="7" y="32"/>
                    <a:pt x="7" y="32"/>
                  </a:cubicBezTo>
                  <a:cubicBezTo>
                    <a:pt x="10" y="32"/>
                    <a:pt x="13" y="32"/>
                    <a:pt x="16" y="32"/>
                  </a:cubicBezTo>
                  <a:cubicBezTo>
                    <a:pt x="19" y="31"/>
                    <a:pt x="22" y="29"/>
                    <a:pt x="25" y="29"/>
                  </a:cubicBezTo>
                  <a:cubicBezTo>
                    <a:pt x="26" y="29"/>
                    <a:pt x="29" y="29"/>
                    <a:pt x="29" y="30"/>
                  </a:cubicBezTo>
                  <a:cubicBezTo>
                    <a:pt x="28" y="32"/>
                    <a:pt x="25" y="31"/>
                    <a:pt x="24" y="32"/>
                  </a:cubicBezTo>
                  <a:cubicBezTo>
                    <a:pt x="21" y="33"/>
                    <a:pt x="17" y="35"/>
                    <a:pt x="14" y="35"/>
                  </a:cubicBezTo>
                  <a:cubicBezTo>
                    <a:pt x="11" y="36"/>
                    <a:pt x="9" y="35"/>
                    <a:pt x="6" y="35"/>
                  </a:cubicBezTo>
                  <a:cubicBezTo>
                    <a:pt x="4" y="35"/>
                    <a:pt x="3" y="35"/>
                    <a:pt x="1" y="36"/>
                  </a:cubicBezTo>
                  <a:cubicBezTo>
                    <a:pt x="0" y="37"/>
                    <a:pt x="0" y="39"/>
                    <a:pt x="1" y="39"/>
                  </a:cubicBezTo>
                  <a:cubicBezTo>
                    <a:pt x="3" y="41"/>
                    <a:pt x="6" y="42"/>
                    <a:pt x="9" y="42"/>
                  </a:cubicBezTo>
                  <a:cubicBezTo>
                    <a:pt x="11" y="42"/>
                    <a:pt x="13" y="39"/>
                    <a:pt x="15" y="39"/>
                  </a:cubicBezTo>
                  <a:cubicBezTo>
                    <a:pt x="16" y="40"/>
                    <a:pt x="16" y="43"/>
                    <a:pt x="18" y="44"/>
                  </a:cubicBezTo>
                  <a:cubicBezTo>
                    <a:pt x="19" y="45"/>
                    <a:pt x="21" y="45"/>
                    <a:pt x="23" y="44"/>
                  </a:cubicBezTo>
                  <a:cubicBezTo>
                    <a:pt x="24" y="43"/>
                    <a:pt x="22" y="41"/>
                    <a:pt x="23" y="40"/>
                  </a:cubicBezTo>
                  <a:cubicBezTo>
                    <a:pt x="24" y="39"/>
                    <a:pt x="27" y="39"/>
                    <a:pt x="28" y="40"/>
                  </a:cubicBezTo>
                  <a:cubicBezTo>
                    <a:pt x="29" y="42"/>
                    <a:pt x="25" y="45"/>
                    <a:pt x="27" y="45"/>
                  </a:cubicBezTo>
                  <a:cubicBezTo>
                    <a:pt x="30" y="46"/>
                    <a:pt x="34" y="44"/>
                    <a:pt x="36" y="42"/>
                  </a:cubicBezTo>
                  <a:cubicBezTo>
                    <a:pt x="37" y="41"/>
                    <a:pt x="36" y="39"/>
                    <a:pt x="37" y="37"/>
                  </a:cubicBezTo>
                  <a:cubicBezTo>
                    <a:pt x="37" y="36"/>
                    <a:pt x="38" y="37"/>
                    <a:pt x="39" y="37"/>
                  </a:cubicBezTo>
                  <a:cubicBezTo>
                    <a:pt x="41" y="37"/>
                    <a:pt x="42" y="35"/>
                    <a:pt x="44" y="36"/>
                  </a:cubicBezTo>
                  <a:cubicBezTo>
                    <a:pt x="45" y="36"/>
                    <a:pt x="42" y="38"/>
                    <a:pt x="42" y="39"/>
                  </a:cubicBezTo>
                  <a:cubicBezTo>
                    <a:pt x="41" y="39"/>
                    <a:pt x="39" y="41"/>
                    <a:pt x="40" y="42"/>
                  </a:cubicBezTo>
                  <a:cubicBezTo>
                    <a:pt x="44" y="43"/>
                    <a:pt x="48" y="42"/>
                    <a:pt x="52" y="41"/>
                  </a:cubicBezTo>
                  <a:cubicBezTo>
                    <a:pt x="54" y="41"/>
                    <a:pt x="54" y="39"/>
                    <a:pt x="56" y="39"/>
                  </a:cubicBezTo>
                  <a:cubicBezTo>
                    <a:pt x="57" y="39"/>
                    <a:pt x="57" y="41"/>
                    <a:pt x="58" y="41"/>
                  </a:cubicBezTo>
                  <a:cubicBezTo>
                    <a:pt x="59" y="41"/>
                    <a:pt x="60" y="41"/>
                    <a:pt x="61" y="41"/>
                  </a:cubicBezTo>
                  <a:cubicBezTo>
                    <a:pt x="64" y="40"/>
                    <a:pt x="66" y="39"/>
                    <a:pt x="68" y="39"/>
                  </a:cubicBezTo>
                  <a:cubicBezTo>
                    <a:pt x="69" y="39"/>
                    <a:pt x="72" y="39"/>
                    <a:pt x="71" y="40"/>
                  </a:cubicBezTo>
                  <a:cubicBezTo>
                    <a:pt x="70" y="42"/>
                    <a:pt x="67" y="44"/>
                    <a:pt x="64" y="45"/>
                  </a:cubicBezTo>
                  <a:cubicBezTo>
                    <a:pt x="62" y="46"/>
                    <a:pt x="60" y="44"/>
                    <a:pt x="57" y="45"/>
                  </a:cubicBezTo>
                  <a:cubicBezTo>
                    <a:pt x="55" y="45"/>
                    <a:pt x="52" y="45"/>
                    <a:pt x="50" y="46"/>
                  </a:cubicBezTo>
                  <a:cubicBezTo>
                    <a:pt x="48" y="47"/>
                    <a:pt x="47" y="48"/>
                    <a:pt x="45" y="48"/>
                  </a:cubicBezTo>
                  <a:cubicBezTo>
                    <a:pt x="44" y="48"/>
                    <a:pt x="43" y="48"/>
                    <a:pt x="43" y="48"/>
                  </a:cubicBezTo>
                  <a:cubicBezTo>
                    <a:pt x="39" y="49"/>
                    <a:pt x="36" y="50"/>
                    <a:pt x="33" y="52"/>
                  </a:cubicBezTo>
                  <a:cubicBezTo>
                    <a:pt x="33" y="52"/>
                    <a:pt x="33" y="54"/>
                    <a:pt x="33" y="54"/>
                  </a:cubicBezTo>
                  <a:cubicBezTo>
                    <a:pt x="35" y="57"/>
                    <a:pt x="38" y="59"/>
                    <a:pt x="40" y="59"/>
                  </a:cubicBezTo>
                  <a:cubicBezTo>
                    <a:pt x="44" y="60"/>
                    <a:pt x="48" y="60"/>
                    <a:pt x="52" y="59"/>
                  </a:cubicBezTo>
                  <a:cubicBezTo>
                    <a:pt x="55" y="59"/>
                    <a:pt x="57" y="56"/>
                    <a:pt x="61" y="55"/>
                  </a:cubicBezTo>
                  <a:cubicBezTo>
                    <a:pt x="63" y="54"/>
                    <a:pt x="66" y="55"/>
                    <a:pt x="69" y="54"/>
                  </a:cubicBezTo>
                  <a:cubicBezTo>
                    <a:pt x="71" y="53"/>
                    <a:pt x="71" y="49"/>
                    <a:pt x="73" y="48"/>
                  </a:cubicBezTo>
                  <a:cubicBezTo>
                    <a:pt x="78" y="47"/>
                    <a:pt x="82" y="48"/>
                    <a:pt x="86" y="47"/>
                  </a:cubicBezTo>
                  <a:cubicBezTo>
                    <a:pt x="90" y="46"/>
                    <a:pt x="92" y="42"/>
                    <a:pt x="95" y="42"/>
                  </a:cubicBezTo>
                  <a:cubicBezTo>
                    <a:pt x="97" y="42"/>
                    <a:pt x="98" y="47"/>
                    <a:pt x="100" y="47"/>
                  </a:cubicBezTo>
                  <a:cubicBezTo>
                    <a:pt x="102" y="47"/>
                    <a:pt x="103" y="43"/>
                    <a:pt x="106" y="43"/>
                  </a:cubicBezTo>
                  <a:cubicBezTo>
                    <a:pt x="108" y="43"/>
                    <a:pt x="107" y="48"/>
                    <a:pt x="109" y="48"/>
                  </a:cubicBezTo>
                  <a:cubicBezTo>
                    <a:pt x="112" y="48"/>
                    <a:pt x="114" y="44"/>
                    <a:pt x="116" y="43"/>
                  </a:cubicBezTo>
                  <a:cubicBezTo>
                    <a:pt x="119" y="42"/>
                    <a:pt x="122" y="43"/>
                    <a:pt x="124" y="42"/>
                  </a:cubicBezTo>
                  <a:cubicBezTo>
                    <a:pt x="126" y="41"/>
                    <a:pt x="125" y="38"/>
                    <a:pt x="126" y="37"/>
                  </a:cubicBezTo>
                  <a:cubicBezTo>
                    <a:pt x="127" y="35"/>
                    <a:pt x="131" y="37"/>
                    <a:pt x="132" y="35"/>
                  </a:cubicBezTo>
                  <a:cubicBezTo>
                    <a:pt x="133" y="32"/>
                    <a:pt x="135" y="29"/>
                    <a:pt x="136" y="25"/>
                  </a:cubicBezTo>
                  <a:cubicBezTo>
                    <a:pt x="137" y="24"/>
                    <a:pt x="133" y="23"/>
                    <a:pt x="132" y="22"/>
                  </a:cubicBezTo>
                  <a:cubicBezTo>
                    <a:pt x="129" y="21"/>
                    <a:pt x="127" y="18"/>
                    <a:pt x="125" y="18"/>
                  </a:cubicBezTo>
                  <a:cubicBezTo>
                    <a:pt x="123" y="18"/>
                    <a:pt x="122" y="20"/>
                    <a:pt x="121" y="22"/>
                  </a:cubicBezTo>
                  <a:cubicBezTo>
                    <a:pt x="120" y="24"/>
                    <a:pt x="122" y="28"/>
                    <a:pt x="119" y="2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09" name="Freeform 3574">
              <a:extLst>
                <a:ext uri="{FF2B5EF4-FFF2-40B4-BE49-F238E27FC236}">
                  <a16:creationId xmlns:a16="http://schemas.microsoft.com/office/drawing/2014/main" id="{2AA0FB34-1614-9C4D-9717-AA764670F786}"/>
                </a:ext>
              </a:extLst>
            </p:cNvPr>
            <p:cNvSpPr>
              <a:spLocks noChangeAspect="1"/>
            </p:cNvSpPr>
            <p:nvPr/>
          </p:nvSpPr>
          <p:spPr bwMode="auto">
            <a:xfrm>
              <a:off x="2351521" y="2294485"/>
              <a:ext cx="145719" cy="69390"/>
            </a:xfrm>
            <a:custGeom>
              <a:avLst/>
              <a:gdLst>
                <a:gd name="T0" fmla="*/ 92 w 88"/>
                <a:gd name="T1" fmla="*/ 0 h 42"/>
                <a:gd name="T2" fmla="*/ 104 w 88"/>
                <a:gd name="T3" fmla="*/ 7 h 42"/>
                <a:gd name="T4" fmla="*/ 103 w 88"/>
                <a:gd name="T5" fmla="*/ 10 h 42"/>
                <a:gd name="T6" fmla="*/ 95 w 88"/>
                <a:gd name="T7" fmla="*/ 12 h 42"/>
                <a:gd name="T8" fmla="*/ 92 w 88"/>
                <a:gd name="T9" fmla="*/ 12 h 42"/>
                <a:gd name="T10" fmla="*/ 94 w 88"/>
                <a:gd name="T11" fmla="*/ 20 h 42"/>
                <a:gd name="T12" fmla="*/ 88 w 88"/>
                <a:gd name="T13" fmla="*/ 20 h 42"/>
                <a:gd name="T14" fmla="*/ 91 w 88"/>
                <a:gd name="T15" fmla="*/ 25 h 42"/>
                <a:gd name="T16" fmla="*/ 79 w 88"/>
                <a:gd name="T17" fmla="*/ 26 h 42"/>
                <a:gd name="T18" fmla="*/ 74 w 88"/>
                <a:gd name="T19" fmla="*/ 35 h 42"/>
                <a:gd name="T20" fmla="*/ 67 w 88"/>
                <a:gd name="T21" fmla="*/ 37 h 42"/>
                <a:gd name="T22" fmla="*/ 62 w 88"/>
                <a:gd name="T23" fmla="*/ 31 h 42"/>
                <a:gd name="T24" fmla="*/ 66 w 88"/>
                <a:gd name="T25" fmla="*/ 25 h 42"/>
                <a:gd name="T26" fmla="*/ 68 w 88"/>
                <a:gd name="T27" fmla="*/ 21 h 42"/>
                <a:gd name="T28" fmla="*/ 62 w 88"/>
                <a:gd name="T29" fmla="*/ 23 h 42"/>
                <a:gd name="T30" fmla="*/ 56 w 88"/>
                <a:gd name="T31" fmla="*/ 29 h 42"/>
                <a:gd name="T32" fmla="*/ 51 w 88"/>
                <a:gd name="T33" fmla="*/ 30 h 42"/>
                <a:gd name="T34" fmla="*/ 56 w 88"/>
                <a:gd name="T35" fmla="*/ 36 h 42"/>
                <a:gd name="T36" fmla="*/ 48 w 88"/>
                <a:gd name="T37" fmla="*/ 39 h 42"/>
                <a:gd name="T38" fmla="*/ 45 w 88"/>
                <a:gd name="T39" fmla="*/ 38 h 42"/>
                <a:gd name="T40" fmla="*/ 44 w 88"/>
                <a:gd name="T41" fmla="*/ 36 h 42"/>
                <a:gd name="T42" fmla="*/ 43 w 88"/>
                <a:gd name="T43" fmla="*/ 38 h 42"/>
                <a:gd name="T44" fmla="*/ 37 w 88"/>
                <a:gd name="T45" fmla="*/ 48 h 42"/>
                <a:gd name="T46" fmla="*/ 29 w 88"/>
                <a:gd name="T47" fmla="*/ 48 h 42"/>
                <a:gd name="T48" fmla="*/ 29 w 88"/>
                <a:gd name="T49" fmla="*/ 38 h 42"/>
                <a:gd name="T50" fmla="*/ 26 w 88"/>
                <a:gd name="T51" fmla="*/ 37 h 42"/>
                <a:gd name="T52" fmla="*/ 23 w 88"/>
                <a:gd name="T53" fmla="*/ 45 h 42"/>
                <a:gd name="T54" fmla="*/ 19 w 88"/>
                <a:gd name="T55" fmla="*/ 45 h 42"/>
                <a:gd name="T56" fmla="*/ 12 w 88"/>
                <a:gd name="T57" fmla="*/ 42 h 42"/>
                <a:gd name="T58" fmla="*/ 5 w 88"/>
                <a:gd name="T59" fmla="*/ 46 h 42"/>
                <a:gd name="T60" fmla="*/ 0 w 88"/>
                <a:gd name="T61" fmla="*/ 43 h 42"/>
                <a:gd name="T62" fmla="*/ 5 w 88"/>
                <a:gd name="T63" fmla="*/ 36 h 42"/>
                <a:gd name="T64" fmla="*/ 14 w 88"/>
                <a:gd name="T65" fmla="*/ 32 h 42"/>
                <a:gd name="T66" fmla="*/ 19 w 88"/>
                <a:gd name="T67" fmla="*/ 33 h 42"/>
                <a:gd name="T68" fmla="*/ 26 w 88"/>
                <a:gd name="T69" fmla="*/ 25 h 42"/>
                <a:gd name="T70" fmla="*/ 37 w 88"/>
                <a:gd name="T71" fmla="*/ 20 h 42"/>
                <a:gd name="T72" fmla="*/ 51 w 88"/>
                <a:gd name="T73" fmla="*/ 11 h 42"/>
                <a:gd name="T74" fmla="*/ 56 w 88"/>
                <a:gd name="T75" fmla="*/ 6 h 42"/>
                <a:gd name="T76" fmla="*/ 67 w 88"/>
                <a:gd name="T77" fmla="*/ 5 h 42"/>
                <a:gd name="T78" fmla="*/ 74 w 88"/>
                <a:gd name="T79" fmla="*/ 5 h 42"/>
                <a:gd name="T80" fmla="*/ 81 w 88"/>
                <a:gd name="T81" fmla="*/ 8 h 42"/>
                <a:gd name="T82" fmla="*/ 86 w 88"/>
                <a:gd name="T83" fmla="*/ 7 h 42"/>
                <a:gd name="T84" fmla="*/ 86 w 88"/>
                <a:gd name="T85" fmla="*/ 2 h 42"/>
                <a:gd name="T86" fmla="*/ 92 w 88"/>
                <a:gd name="T87" fmla="*/ 0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2"/>
                <a:gd name="T134" fmla="*/ 88 w 8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2">
                  <a:moveTo>
                    <a:pt x="77" y="0"/>
                  </a:moveTo>
                  <a:cubicBezTo>
                    <a:pt x="81" y="1"/>
                    <a:pt x="85" y="3"/>
                    <a:pt x="87" y="6"/>
                  </a:cubicBezTo>
                  <a:cubicBezTo>
                    <a:pt x="88" y="6"/>
                    <a:pt x="87" y="8"/>
                    <a:pt x="86" y="8"/>
                  </a:cubicBezTo>
                  <a:cubicBezTo>
                    <a:pt x="84" y="9"/>
                    <a:pt x="82" y="10"/>
                    <a:pt x="80" y="10"/>
                  </a:cubicBezTo>
                  <a:cubicBezTo>
                    <a:pt x="79" y="11"/>
                    <a:pt x="77" y="9"/>
                    <a:pt x="77" y="10"/>
                  </a:cubicBezTo>
                  <a:cubicBezTo>
                    <a:pt x="77" y="13"/>
                    <a:pt x="80" y="15"/>
                    <a:pt x="79" y="17"/>
                  </a:cubicBezTo>
                  <a:cubicBezTo>
                    <a:pt x="79" y="19"/>
                    <a:pt x="75" y="16"/>
                    <a:pt x="74" y="17"/>
                  </a:cubicBezTo>
                  <a:cubicBezTo>
                    <a:pt x="73" y="18"/>
                    <a:pt x="77" y="20"/>
                    <a:pt x="76" y="21"/>
                  </a:cubicBezTo>
                  <a:cubicBezTo>
                    <a:pt x="74" y="23"/>
                    <a:pt x="69" y="21"/>
                    <a:pt x="66" y="22"/>
                  </a:cubicBezTo>
                  <a:cubicBezTo>
                    <a:pt x="64" y="24"/>
                    <a:pt x="64" y="27"/>
                    <a:pt x="62" y="29"/>
                  </a:cubicBezTo>
                  <a:cubicBezTo>
                    <a:pt x="60" y="30"/>
                    <a:pt x="58" y="31"/>
                    <a:pt x="56" y="31"/>
                  </a:cubicBezTo>
                  <a:cubicBezTo>
                    <a:pt x="54" y="30"/>
                    <a:pt x="53" y="28"/>
                    <a:pt x="52" y="26"/>
                  </a:cubicBezTo>
                  <a:cubicBezTo>
                    <a:pt x="52" y="24"/>
                    <a:pt x="54" y="23"/>
                    <a:pt x="55" y="21"/>
                  </a:cubicBezTo>
                  <a:cubicBezTo>
                    <a:pt x="56" y="20"/>
                    <a:pt x="58" y="18"/>
                    <a:pt x="57" y="18"/>
                  </a:cubicBezTo>
                  <a:cubicBezTo>
                    <a:pt x="56" y="17"/>
                    <a:pt x="54" y="18"/>
                    <a:pt x="52" y="19"/>
                  </a:cubicBezTo>
                  <a:cubicBezTo>
                    <a:pt x="50" y="21"/>
                    <a:pt x="49" y="23"/>
                    <a:pt x="47" y="24"/>
                  </a:cubicBezTo>
                  <a:cubicBezTo>
                    <a:pt x="46" y="25"/>
                    <a:pt x="43" y="24"/>
                    <a:pt x="43" y="25"/>
                  </a:cubicBezTo>
                  <a:cubicBezTo>
                    <a:pt x="43" y="27"/>
                    <a:pt x="47" y="28"/>
                    <a:pt x="47" y="30"/>
                  </a:cubicBezTo>
                  <a:cubicBezTo>
                    <a:pt x="46" y="32"/>
                    <a:pt x="42" y="33"/>
                    <a:pt x="40" y="33"/>
                  </a:cubicBezTo>
                  <a:cubicBezTo>
                    <a:pt x="39" y="34"/>
                    <a:pt x="39" y="32"/>
                    <a:pt x="38" y="32"/>
                  </a:cubicBezTo>
                  <a:cubicBezTo>
                    <a:pt x="38" y="31"/>
                    <a:pt x="38" y="29"/>
                    <a:pt x="37" y="30"/>
                  </a:cubicBezTo>
                  <a:cubicBezTo>
                    <a:pt x="36" y="30"/>
                    <a:pt x="36" y="32"/>
                    <a:pt x="36" y="32"/>
                  </a:cubicBezTo>
                  <a:cubicBezTo>
                    <a:pt x="34" y="35"/>
                    <a:pt x="34" y="38"/>
                    <a:pt x="31" y="40"/>
                  </a:cubicBezTo>
                  <a:cubicBezTo>
                    <a:pt x="29" y="41"/>
                    <a:pt x="25" y="42"/>
                    <a:pt x="24" y="40"/>
                  </a:cubicBezTo>
                  <a:cubicBezTo>
                    <a:pt x="22" y="38"/>
                    <a:pt x="25" y="35"/>
                    <a:pt x="24" y="32"/>
                  </a:cubicBezTo>
                  <a:cubicBezTo>
                    <a:pt x="24" y="31"/>
                    <a:pt x="22" y="31"/>
                    <a:pt x="22" y="31"/>
                  </a:cubicBezTo>
                  <a:cubicBezTo>
                    <a:pt x="20" y="33"/>
                    <a:pt x="21" y="36"/>
                    <a:pt x="19" y="38"/>
                  </a:cubicBezTo>
                  <a:cubicBezTo>
                    <a:pt x="18" y="39"/>
                    <a:pt x="17" y="39"/>
                    <a:pt x="16" y="38"/>
                  </a:cubicBezTo>
                  <a:cubicBezTo>
                    <a:pt x="13" y="38"/>
                    <a:pt x="12" y="35"/>
                    <a:pt x="10" y="35"/>
                  </a:cubicBezTo>
                  <a:cubicBezTo>
                    <a:pt x="7" y="35"/>
                    <a:pt x="6" y="39"/>
                    <a:pt x="4" y="39"/>
                  </a:cubicBezTo>
                  <a:cubicBezTo>
                    <a:pt x="2" y="40"/>
                    <a:pt x="0" y="38"/>
                    <a:pt x="0" y="36"/>
                  </a:cubicBezTo>
                  <a:cubicBezTo>
                    <a:pt x="0" y="34"/>
                    <a:pt x="2" y="31"/>
                    <a:pt x="4" y="30"/>
                  </a:cubicBezTo>
                  <a:cubicBezTo>
                    <a:pt x="7" y="28"/>
                    <a:pt x="9" y="27"/>
                    <a:pt x="12" y="27"/>
                  </a:cubicBezTo>
                  <a:cubicBezTo>
                    <a:pt x="13" y="27"/>
                    <a:pt x="15" y="29"/>
                    <a:pt x="16" y="28"/>
                  </a:cubicBezTo>
                  <a:cubicBezTo>
                    <a:pt x="19" y="27"/>
                    <a:pt x="20" y="23"/>
                    <a:pt x="22" y="21"/>
                  </a:cubicBezTo>
                  <a:cubicBezTo>
                    <a:pt x="25" y="19"/>
                    <a:pt x="28" y="19"/>
                    <a:pt x="31" y="17"/>
                  </a:cubicBezTo>
                  <a:cubicBezTo>
                    <a:pt x="35" y="15"/>
                    <a:pt x="39" y="12"/>
                    <a:pt x="43" y="9"/>
                  </a:cubicBezTo>
                  <a:cubicBezTo>
                    <a:pt x="44" y="8"/>
                    <a:pt x="45" y="6"/>
                    <a:pt x="47" y="5"/>
                  </a:cubicBezTo>
                  <a:cubicBezTo>
                    <a:pt x="50" y="4"/>
                    <a:pt x="53" y="4"/>
                    <a:pt x="56" y="4"/>
                  </a:cubicBezTo>
                  <a:cubicBezTo>
                    <a:pt x="58" y="3"/>
                    <a:pt x="60" y="3"/>
                    <a:pt x="62" y="4"/>
                  </a:cubicBezTo>
                  <a:cubicBezTo>
                    <a:pt x="64" y="4"/>
                    <a:pt x="66" y="7"/>
                    <a:pt x="68" y="7"/>
                  </a:cubicBezTo>
                  <a:cubicBezTo>
                    <a:pt x="70" y="8"/>
                    <a:pt x="71" y="7"/>
                    <a:pt x="72" y="6"/>
                  </a:cubicBezTo>
                  <a:cubicBezTo>
                    <a:pt x="73" y="5"/>
                    <a:pt x="71" y="3"/>
                    <a:pt x="72" y="2"/>
                  </a:cubicBezTo>
                  <a:cubicBezTo>
                    <a:pt x="73" y="0"/>
                    <a:pt x="75" y="0"/>
                    <a:pt x="77"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10" name="Freeform 3575">
              <a:extLst>
                <a:ext uri="{FF2B5EF4-FFF2-40B4-BE49-F238E27FC236}">
                  <a16:creationId xmlns:a16="http://schemas.microsoft.com/office/drawing/2014/main" id="{C58D5C1C-8808-BA46-8B68-358CFF94672F}"/>
                </a:ext>
              </a:extLst>
            </p:cNvPr>
            <p:cNvSpPr>
              <a:spLocks noChangeAspect="1"/>
            </p:cNvSpPr>
            <p:nvPr/>
          </p:nvSpPr>
          <p:spPr bwMode="auto">
            <a:xfrm>
              <a:off x="2408421" y="2351384"/>
              <a:ext cx="34695" cy="24980"/>
            </a:xfrm>
            <a:custGeom>
              <a:avLst/>
              <a:gdLst>
                <a:gd name="T0" fmla="*/ 1 w 21"/>
                <a:gd name="T1" fmla="*/ 11 h 15"/>
                <a:gd name="T2" fmla="*/ 1 w 21"/>
                <a:gd name="T3" fmla="*/ 13 h 15"/>
                <a:gd name="T4" fmla="*/ 10 w 21"/>
                <a:gd name="T5" fmla="*/ 18 h 15"/>
                <a:gd name="T6" fmla="*/ 14 w 21"/>
                <a:gd name="T7" fmla="*/ 12 h 15"/>
                <a:gd name="T8" fmla="*/ 25 w 21"/>
                <a:gd name="T9" fmla="*/ 4 h 15"/>
                <a:gd name="T10" fmla="*/ 24 w 21"/>
                <a:gd name="T11" fmla="*/ 1 h 15"/>
                <a:gd name="T12" fmla="*/ 18 w 21"/>
                <a:gd name="T13" fmla="*/ 4 h 15"/>
                <a:gd name="T14" fmla="*/ 10 w 21"/>
                <a:gd name="T15" fmla="*/ 6 h 15"/>
                <a:gd name="T16" fmla="*/ 1 w 21"/>
                <a:gd name="T17" fmla="*/ 1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1" y="9"/>
                  </a:moveTo>
                  <a:cubicBezTo>
                    <a:pt x="0" y="9"/>
                    <a:pt x="0" y="11"/>
                    <a:pt x="1" y="11"/>
                  </a:cubicBezTo>
                  <a:cubicBezTo>
                    <a:pt x="3" y="13"/>
                    <a:pt x="5" y="15"/>
                    <a:pt x="8" y="15"/>
                  </a:cubicBezTo>
                  <a:cubicBezTo>
                    <a:pt x="10" y="15"/>
                    <a:pt x="11" y="12"/>
                    <a:pt x="12" y="10"/>
                  </a:cubicBezTo>
                  <a:cubicBezTo>
                    <a:pt x="15" y="8"/>
                    <a:pt x="19" y="6"/>
                    <a:pt x="21" y="3"/>
                  </a:cubicBezTo>
                  <a:cubicBezTo>
                    <a:pt x="21" y="2"/>
                    <a:pt x="21" y="1"/>
                    <a:pt x="20" y="1"/>
                  </a:cubicBezTo>
                  <a:cubicBezTo>
                    <a:pt x="18" y="0"/>
                    <a:pt x="17" y="2"/>
                    <a:pt x="15" y="3"/>
                  </a:cubicBezTo>
                  <a:cubicBezTo>
                    <a:pt x="13" y="4"/>
                    <a:pt x="10" y="4"/>
                    <a:pt x="8" y="5"/>
                  </a:cubicBezTo>
                  <a:cubicBezTo>
                    <a:pt x="5" y="6"/>
                    <a:pt x="3" y="7"/>
                    <a:pt x="1" y="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11" name="Freeform 3576">
              <a:extLst>
                <a:ext uri="{FF2B5EF4-FFF2-40B4-BE49-F238E27FC236}">
                  <a16:creationId xmlns:a16="http://schemas.microsoft.com/office/drawing/2014/main" id="{5C817755-EC1C-8448-AEE5-C7BAD7150B31}"/>
                </a:ext>
              </a:extLst>
            </p:cNvPr>
            <p:cNvSpPr>
              <a:spLocks noChangeAspect="1"/>
            </p:cNvSpPr>
            <p:nvPr/>
          </p:nvSpPr>
          <p:spPr bwMode="auto">
            <a:xfrm>
              <a:off x="2500016" y="2319465"/>
              <a:ext cx="26369" cy="8327"/>
            </a:xfrm>
            <a:custGeom>
              <a:avLst/>
              <a:gdLst>
                <a:gd name="T0" fmla="*/ 2 w 16"/>
                <a:gd name="T1" fmla="*/ 0 h 5"/>
                <a:gd name="T2" fmla="*/ 1 w 16"/>
                <a:gd name="T3" fmla="*/ 4 h 5"/>
                <a:gd name="T4" fmla="*/ 15 w 16"/>
                <a:gd name="T5" fmla="*/ 6 h 5"/>
                <a:gd name="T6" fmla="*/ 19 w 16"/>
                <a:gd name="T7" fmla="*/ 2 h 5"/>
                <a:gd name="T8" fmla="*/ 13 w 16"/>
                <a:gd name="T9" fmla="*/ 1 h 5"/>
                <a:gd name="T10" fmla="*/ 7 w 16"/>
                <a:gd name="T11" fmla="*/ 1 h 5"/>
                <a:gd name="T12" fmla="*/ 2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2" y="0"/>
                  </a:moveTo>
                  <a:cubicBezTo>
                    <a:pt x="1" y="1"/>
                    <a:pt x="0" y="3"/>
                    <a:pt x="1" y="3"/>
                  </a:cubicBezTo>
                  <a:cubicBezTo>
                    <a:pt x="4" y="5"/>
                    <a:pt x="9" y="5"/>
                    <a:pt x="13" y="5"/>
                  </a:cubicBezTo>
                  <a:cubicBezTo>
                    <a:pt x="14" y="5"/>
                    <a:pt x="16" y="3"/>
                    <a:pt x="16" y="2"/>
                  </a:cubicBezTo>
                  <a:cubicBezTo>
                    <a:pt x="15" y="1"/>
                    <a:pt x="13" y="1"/>
                    <a:pt x="11" y="1"/>
                  </a:cubicBezTo>
                  <a:cubicBezTo>
                    <a:pt x="9" y="0"/>
                    <a:pt x="7" y="1"/>
                    <a:pt x="6" y="1"/>
                  </a:cubicBezTo>
                  <a:cubicBezTo>
                    <a:pt x="4" y="1"/>
                    <a:pt x="3" y="0"/>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12" name="Freeform 3577">
              <a:extLst>
                <a:ext uri="{FF2B5EF4-FFF2-40B4-BE49-F238E27FC236}">
                  <a16:creationId xmlns:a16="http://schemas.microsoft.com/office/drawing/2014/main" id="{7B246473-32A7-1449-A781-D49C0D6A1AB8}"/>
                </a:ext>
              </a:extLst>
            </p:cNvPr>
            <p:cNvSpPr>
              <a:spLocks noChangeAspect="1"/>
            </p:cNvSpPr>
            <p:nvPr/>
          </p:nvSpPr>
          <p:spPr bwMode="auto">
            <a:xfrm>
              <a:off x="2511117" y="2275054"/>
              <a:ext cx="23593" cy="16654"/>
            </a:xfrm>
            <a:custGeom>
              <a:avLst/>
              <a:gdLst>
                <a:gd name="T0" fmla="*/ 0 w 14"/>
                <a:gd name="T1" fmla="*/ 2 h 10"/>
                <a:gd name="T2" fmla="*/ 0 w 14"/>
                <a:gd name="T3" fmla="*/ 5 h 10"/>
                <a:gd name="T4" fmla="*/ 7 w 14"/>
                <a:gd name="T5" fmla="*/ 8 h 10"/>
                <a:gd name="T6" fmla="*/ 10 w 14"/>
                <a:gd name="T7" fmla="*/ 12 h 10"/>
                <a:gd name="T8" fmla="*/ 16 w 14"/>
                <a:gd name="T9" fmla="*/ 8 h 10"/>
                <a:gd name="T10" fmla="*/ 13 w 14"/>
                <a:gd name="T11" fmla="*/ 4 h 10"/>
                <a:gd name="T12" fmla="*/ 11 w 14"/>
                <a:gd name="T13" fmla="*/ 1 h 10"/>
                <a:gd name="T14" fmla="*/ 4 w 14"/>
                <a:gd name="T15" fmla="*/ 1 h 10"/>
                <a:gd name="T16" fmla="*/ 0 w 14"/>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0" y="2"/>
                  </a:moveTo>
                  <a:cubicBezTo>
                    <a:pt x="0" y="3"/>
                    <a:pt x="0" y="4"/>
                    <a:pt x="0" y="4"/>
                  </a:cubicBezTo>
                  <a:cubicBezTo>
                    <a:pt x="2" y="6"/>
                    <a:pt x="4" y="6"/>
                    <a:pt x="6" y="7"/>
                  </a:cubicBezTo>
                  <a:cubicBezTo>
                    <a:pt x="7" y="8"/>
                    <a:pt x="7" y="10"/>
                    <a:pt x="8" y="10"/>
                  </a:cubicBezTo>
                  <a:cubicBezTo>
                    <a:pt x="10" y="9"/>
                    <a:pt x="13" y="9"/>
                    <a:pt x="13" y="7"/>
                  </a:cubicBezTo>
                  <a:cubicBezTo>
                    <a:pt x="14" y="6"/>
                    <a:pt x="12" y="4"/>
                    <a:pt x="11" y="3"/>
                  </a:cubicBezTo>
                  <a:cubicBezTo>
                    <a:pt x="10" y="2"/>
                    <a:pt x="10" y="1"/>
                    <a:pt x="9" y="1"/>
                  </a:cubicBezTo>
                  <a:cubicBezTo>
                    <a:pt x="7" y="0"/>
                    <a:pt x="5" y="1"/>
                    <a:pt x="3" y="1"/>
                  </a:cubicBezTo>
                  <a:cubicBezTo>
                    <a:pt x="2" y="1"/>
                    <a:pt x="1" y="1"/>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13" name="Freeform 3578">
              <a:extLst>
                <a:ext uri="{FF2B5EF4-FFF2-40B4-BE49-F238E27FC236}">
                  <a16:creationId xmlns:a16="http://schemas.microsoft.com/office/drawing/2014/main" id="{F2B39B1A-28F2-ED4B-A1E1-93778C977BBA}"/>
                </a:ext>
              </a:extLst>
            </p:cNvPr>
            <p:cNvSpPr>
              <a:spLocks noChangeAspect="1"/>
            </p:cNvSpPr>
            <p:nvPr/>
          </p:nvSpPr>
          <p:spPr bwMode="auto">
            <a:xfrm>
              <a:off x="2537485" y="2270890"/>
              <a:ext cx="70778" cy="34695"/>
            </a:xfrm>
            <a:custGeom>
              <a:avLst/>
              <a:gdLst>
                <a:gd name="T0" fmla="*/ 2 w 42"/>
                <a:gd name="T1" fmla="*/ 7 h 21"/>
                <a:gd name="T2" fmla="*/ 0 w 42"/>
                <a:gd name="T3" fmla="*/ 17 h 21"/>
                <a:gd name="T4" fmla="*/ 6 w 42"/>
                <a:gd name="T5" fmla="*/ 23 h 21"/>
                <a:gd name="T6" fmla="*/ 12 w 42"/>
                <a:gd name="T7" fmla="*/ 25 h 21"/>
                <a:gd name="T8" fmla="*/ 23 w 42"/>
                <a:gd name="T9" fmla="*/ 20 h 21"/>
                <a:gd name="T10" fmla="*/ 29 w 42"/>
                <a:gd name="T11" fmla="*/ 21 h 21"/>
                <a:gd name="T12" fmla="*/ 34 w 42"/>
                <a:gd name="T13" fmla="*/ 20 h 21"/>
                <a:gd name="T14" fmla="*/ 41 w 42"/>
                <a:gd name="T15" fmla="*/ 17 h 21"/>
                <a:gd name="T16" fmla="*/ 41 w 42"/>
                <a:gd name="T17" fmla="*/ 13 h 21"/>
                <a:gd name="T18" fmla="*/ 34 w 42"/>
                <a:gd name="T19" fmla="*/ 12 h 21"/>
                <a:gd name="T20" fmla="*/ 29 w 42"/>
                <a:gd name="T21" fmla="*/ 11 h 21"/>
                <a:gd name="T22" fmla="*/ 36 w 42"/>
                <a:gd name="T23" fmla="*/ 7 h 21"/>
                <a:gd name="T24" fmla="*/ 46 w 42"/>
                <a:gd name="T25" fmla="*/ 7 h 21"/>
                <a:gd name="T26" fmla="*/ 50 w 42"/>
                <a:gd name="T27" fmla="*/ 2 h 21"/>
                <a:gd name="T28" fmla="*/ 45 w 42"/>
                <a:gd name="T29" fmla="*/ 0 h 21"/>
                <a:gd name="T30" fmla="*/ 32 w 42"/>
                <a:gd name="T31" fmla="*/ 1 h 21"/>
                <a:gd name="T32" fmla="*/ 19 w 42"/>
                <a:gd name="T33" fmla="*/ 4 h 21"/>
                <a:gd name="T34" fmla="*/ 11 w 42"/>
                <a:gd name="T35" fmla="*/ 6 h 21"/>
                <a:gd name="T36" fmla="*/ 2 w 42"/>
                <a:gd name="T37" fmla="*/ 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1"/>
                <a:gd name="T59" fmla="*/ 42 w 4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1">
                  <a:moveTo>
                    <a:pt x="2" y="6"/>
                  </a:moveTo>
                  <a:cubicBezTo>
                    <a:pt x="0" y="8"/>
                    <a:pt x="0" y="11"/>
                    <a:pt x="0" y="14"/>
                  </a:cubicBezTo>
                  <a:cubicBezTo>
                    <a:pt x="1" y="16"/>
                    <a:pt x="3" y="18"/>
                    <a:pt x="5" y="19"/>
                  </a:cubicBezTo>
                  <a:cubicBezTo>
                    <a:pt x="7" y="20"/>
                    <a:pt x="9" y="21"/>
                    <a:pt x="10" y="21"/>
                  </a:cubicBezTo>
                  <a:cubicBezTo>
                    <a:pt x="13" y="20"/>
                    <a:pt x="16" y="17"/>
                    <a:pt x="19" y="17"/>
                  </a:cubicBezTo>
                  <a:cubicBezTo>
                    <a:pt x="21" y="17"/>
                    <a:pt x="22" y="18"/>
                    <a:pt x="24" y="18"/>
                  </a:cubicBezTo>
                  <a:cubicBezTo>
                    <a:pt x="26" y="19"/>
                    <a:pt x="27" y="18"/>
                    <a:pt x="28" y="17"/>
                  </a:cubicBezTo>
                  <a:cubicBezTo>
                    <a:pt x="30" y="17"/>
                    <a:pt x="32" y="16"/>
                    <a:pt x="34" y="14"/>
                  </a:cubicBezTo>
                  <a:cubicBezTo>
                    <a:pt x="34" y="13"/>
                    <a:pt x="35" y="12"/>
                    <a:pt x="34" y="11"/>
                  </a:cubicBezTo>
                  <a:cubicBezTo>
                    <a:pt x="32" y="10"/>
                    <a:pt x="30" y="11"/>
                    <a:pt x="28" y="10"/>
                  </a:cubicBezTo>
                  <a:cubicBezTo>
                    <a:pt x="27" y="10"/>
                    <a:pt x="23" y="10"/>
                    <a:pt x="24" y="9"/>
                  </a:cubicBezTo>
                  <a:cubicBezTo>
                    <a:pt x="25" y="7"/>
                    <a:pt x="28" y="7"/>
                    <a:pt x="30" y="6"/>
                  </a:cubicBezTo>
                  <a:cubicBezTo>
                    <a:pt x="33" y="6"/>
                    <a:pt x="35" y="6"/>
                    <a:pt x="38" y="6"/>
                  </a:cubicBezTo>
                  <a:cubicBezTo>
                    <a:pt x="39" y="5"/>
                    <a:pt x="42" y="4"/>
                    <a:pt x="41" y="2"/>
                  </a:cubicBezTo>
                  <a:cubicBezTo>
                    <a:pt x="41" y="1"/>
                    <a:pt x="39" y="1"/>
                    <a:pt x="37" y="0"/>
                  </a:cubicBezTo>
                  <a:cubicBezTo>
                    <a:pt x="33" y="0"/>
                    <a:pt x="30" y="1"/>
                    <a:pt x="26" y="1"/>
                  </a:cubicBezTo>
                  <a:cubicBezTo>
                    <a:pt x="23" y="2"/>
                    <a:pt x="20" y="2"/>
                    <a:pt x="16" y="3"/>
                  </a:cubicBezTo>
                  <a:cubicBezTo>
                    <a:pt x="14" y="4"/>
                    <a:pt x="11" y="4"/>
                    <a:pt x="9" y="5"/>
                  </a:cubicBezTo>
                  <a:cubicBezTo>
                    <a:pt x="6" y="6"/>
                    <a:pt x="4" y="5"/>
                    <a:pt x="2"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14" name="Freeform 3579">
              <a:extLst>
                <a:ext uri="{FF2B5EF4-FFF2-40B4-BE49-F238E27FC236}">
                  <a16:creationId xmlns:a16="http://schemas.microsoft.com/office/drawing/2014/main" id="{44D2A700-920C-0546-993B-463B84D9D5CD}"/>
                </a:ext>
              </a:extLst>
            </p:cNvPr>
            <p:cNvSpPr>
              <a:spLocks noChangeAspect="1"/>
            </p:cNvSpPr>
            <p:nvPr/>
          </p:nvSpPr>
          <p:spPr bwMode="auto">
            <a:xfrm>
              <a:off x="2545811" y="2244522"/>
              <a:ext cx="66614" cy="22205"/>
            </a:xfrm>
            <a:custGeom>
              <a:avLst/>
              <a:gdLst>
                <a:gd name="T0" fmla="*/ 42 w 40"/>
                <a:gd name="T1" fmla="*/ 1 h 13"/>
                <a:gd name="T2" fmla="*/ 47 w 40"/>
                <a:gd name="T3" fmla="*/ 7 h 13"/>
                <a:gd name="T4" fmla="*/ 47 w 40"/>
                <a:gd name="T5" fmla="*/ 15 h 13"/>
                <a:gd name="T6" fmla="*/ 42 w 40"/>
                <a:gd name="T7" fmla="*/ 15 h 13"/>
                <a:gd name="T8" fmla="*/ 36 w 40"/>
                <a:gd name="T9" fmla="*/ 15 h 13"/>
                <a:gd name="T10" fmla="*/ 29 w 40"/>
                <a:gd name="T11" fmla="*/ 12 h 13"/>
                <a:gd name="T12" fmla="*/ 25 w 40"/>
                <a:gd name="T13" fmla="*/ 16 h 13"/>
                <a:gd name="T14" fmla="*/ 20 w 40"/>
                <a:gd name="T15" fmla="*/ 15 h 13"/>
                <a:gd name="T16" fmla="*/ 16 w 40"/>
                <a:gd name="T17" fmla="*/ 11 h 13"/>
                <a:gd name="T18" fmla="*/ 7 w 40"/>
                <a:gd name="T19" fmla="*/ 15 h 13"/>
                <a:gd name="T20" fmla="*/ 1 w 40"/>
                <a:gd name="T21" fmla="*/ 15 h 13"/>
                <a:gd name="T22" fmla="*/ 2 w 40"/>
                <a:gd name="T23" fmla="*/ 10 h 13"/>
                <a:gd name="T24" fmla="*/ 18 w 40"/>
                <a:gd name="T25" fmla="*/ 6 h 13"/>
                <a:gd name="T26" fmla="*/ 25 w 40"/>
                <a:gd name="T27" fmla="*/ 6 h 13"/>
                <a:gd name="T28" fmla="*/ 34 w 40"/>
                <a:gd name="T29" fmla="*/ 1 h 13"/>
                <a:gd name="T30" fmla="*/ 42 w 4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3"/>
                <a:gd name="T50" fmla="*/ 40 w 4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3">
                  <a:moveTo>
                    <a:pt x="35" y="1"/>
                  </a:moveTo>
                  <a:cubicBezTo>
                    <a:pt x="37" y="2"/>
                    <a:pt x="39" y="4"/>
                    <a:pt x="39" y="6"/>
                  </a:cubicBezTo>
                  <a:cubicBezTo>
                    <a:pt x="40" y="8"/>
                    <a:pt x="40" y="11"/>
                    <a:pt x="39" y="12"/>
                  </a:cubicBezTo>
                  <a:cubicBezTo>
                    <a:pt x="38" y="13"/>
                    <a:pt x="36" y="12"/>
                    <a:pt x="35" y="12"/>
                  </a:cubicBezTo>
                  <a:cubicBezTo>
                    <a:pt x="33" y="12"/>
                    <a:pt x="31" y="13"/>
                    <a:pt x="30" y="12"/>
                  </a:cubicBezTo>
                  <a:cubicBezTo>
                    <a:pt x="28" y="12"/>
                    <a:pt x="26" y="9"/>
                    <a:pt x="24" y="10"/>
                  </a:cubicBezTo>
                  <a:cubicBezTo>
                    <a:pt x="23" y="10"/>
                    <a:pt x="22" y="12"/>
                    <a:pt x="21" y="13"/>
                  </a:cubicBezTo>
                  <a:cubicBezTo>
                    <a:pt x="19" y="13"/>
                    <a:pt x="18" y="12"/>
                    <a:pt x="17" y="12"/>
                  </a:cubicBezTo>
                  <a:cubicBezTo>
                    <a:pt x="15" y="11"/>
                    <a:pt x="15" y="9"/>
                    <a:pt x="13" y="9"/>
                  </a:cubicBezTo>
                  <a:cubicBezTo>
                    <a:pt x="10" y="9"/>
                    <a:pt x="9" y="11"/>
                    <a:pt x="6" y="12"/>
                  </a:cubicBezTo>
                  <a:cubicBezTo>
                    <a:pt x="5" y="13"/>
                    <a:pt x="2" y="13"/>
                    <a:pt x="1" y="12"/>
                  </a:cubicBezTo>
                  <a:cubicBezTo>
                    <a:pt x="0" y="11"/>
                    <a:pt x="1" y="9"/>
                    <a:pt x="2" y="8"/>
                  </a:cubicBezTo>
                  <a:cubicBezTo>
                    <a:pt x="6" y="6"/>
                    <a:pt x="11" y="6"/>
                    <a:pt x="15" y="5"/>
                  </a:cubicBezTo>
                  <a:cubicBezTo>
                    <a:pt x="17" y="5"/>
                    <a:pt x="19" y="5"/>
                    <a:pt x="21" y="5"/>
                  </a:cubicBezTo>
                  <a:cubicBezTo>
                    <a:pt x="24" y="4"/>
                    <a:pt x="26" y="2"/>
                    <a:pt x="28" y="1"/>
                  </a:cubicBezTo>
                  <a:cubicBezTo>
                    <a:pt x="30" y="0"/>
                    <a:pt x="33" y="0"/>
                    <a:pt x="3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15" name="Freeform 3580">
              <a:extLst>
                <a:ext uri="{FF2B5EF4-FFF2-40B4-BE49-F238E27FC236}">
                  <a16:creationId xmlns:a16="http://schemas.microsoft.com/office/drawing/2014/main" id="{0D6CE812-1827-A347-88A0-A817FFD46303}"/>
                </a:ext>
              </a:extLst>
            </p:cNvPr>
            <p:cNvSpPr>
              <a:spLocks noChangeAspect="1"/>
            </p:cNvSpPr>
            <p:nvPr/>
          </p:nvSpPr>
          <p:spPr bwMode="auto">
            <a:xfrm>
              <a:off x="2658224" y="2374977"/>
              <a:ext cx="24980" cy="19429"/>
            </a:xfrm>
            <a:custGeom>
              <a:avLst/>
              <a:gdLst>
                <a:gd name="T0" fmla="*/ 8 w 15"/>
                <a:gd name="T1" fmla="*/ 1 h 12"/>
                <a:gd name="T2" fmla="*/ 14 w 15"/>
                <a:gd name="T3" fmla="*/ 1 h 12"/>
                <a:gd name="T4" fmla="*/ 17 w 15"/>
                <a:gd name="T5" fmla="*/ 9 h 12"/>
                <a:gd name="T6" fmla="*/ 11 w 15"/>
                <a:gd name="T7" fmla="*/ 14 h 12"/>
                <a:gd name="T8" fmla="*/ 5 w 15"/>
                <a:gd name="T9" fmla="*/ 12 h 12"/>
                <a:gd name="T10" fmla="*/ 0 w 15"/>
                <a:gd name="T11" fmla="*/ 9 h 12"/>
                <a:gd name="T12" fmla="*/ 5 w 15"/>
                <a:gd name="T13" fmla="*/ 2 h 12"/>
                <a:gd name="T14" fmla="*/ 8 w 15"/>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7" y="1"/>
                  </a:moveTo>
                  <a:cubicBezTo>
                    <a:pt x="9" y="1"/>
                    <a:pt x="11" y="0"/>
                    <a:pt x="12" y="1"/>
                  </a:cubicBezTo>
                  <a:cubicBezTo>
                    <a:pt x="14" y="3"/>
                    <a:pt x="15" y="6"/>
                    <a:pt x="14" y="8"/>
                  </a:cubicBezTo>
                  <a:cubicBezTo>
                    <a:pt x="14" y="10"/>
                    <a:pt x="11" y="11"/>
                    <a:pt x="9" y="12"/>
                  </a:cubicBezTo>
                  <a:cubicBezTo>
                    <a:pt x="7" y="12"/>
                    <a:pt x="5" y="11"/>
                    <a:pt x="4" y="10"/>
                  </a:cubicBezTo>
                  <a:cubicBezTo>
                    <a:pt x="2" y="9"/>
                    <a:pt x="0" y="9"/>
                    <a:pt x="0" y="8"/>
                  </a:cubicBezTo>
                  <a:cubicBezTo>
                    <a:pt x="1" y="5"/>
                    <a:pt x="3" y="3"/>
                    <a:pt x="4" y="2"/>
                  </a:cubicBezTo>
                  <a:cubicBezTo>
                    <a:pt x="5" y="1"/>
                    <a:pt x="6" y="1"/>
                    <a:pt x="7"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16" name="Freeform 3581">
              <a:extLst>
                <a:ext uri="{FF2B5EF4-FFF2-40B4-BE49-F238E27FC236}">
                  <a16:creationId xmlns:a16="http://schemas.microsoft.com/office/drawing/2014/main" id="{500C8D5F-0C83-414E-9112-A1A422D6B515}"/>
                </a:ext>
              </a:extLst>
            </p:cNvPr>
            <p:cNvSpPr>
              <a:spLocks noChangeAspect="1"/>
            </p:cNvSpPr>
            <p:nvPr/>
          </p:nvSpPr>
          <p:spPr bwMode="auto">
            <a:xfrm>
              <a:off x="2667938" y="2284768"/>
              <a:ext cx="24980" cy="27756"/>
            </a:xfrm>
            <a:custGeom>
              <a:avLst/>
              <a:gdLst>
                <a:gd name="T0" fmla="*/ 4 w 15"/>
                <a:gd name="T1" fmla="*/ 1 h 17"/>
                <a:gd name="T2" fmla="*/ 12 w 15"/>
                <a:gd name="T3" fmla="*/ 7 h 17"/>
                <a:gd name="T4" fmla="*/ 18 w 15"/>
                <a:gd name="T5" fmla="*/ 15 h 17"/>
                <a:gd name="T6" fmla="*/ 12 w 15"/>
                <a:gd name="T7" fmla="*/ 19 h 17"/>
                <a:gd name="T8" fmla="*/ 6 w 15"/>
                <a:gd name="T9" fmla="*/ 13 h 17"/>
                <a:gd name="T10" fmla="*/ 0 w 15"/>
                <a:gd name="T11" fmla="*/ 4 h 17"/>
                <a:gd name="T12" fmla="*/ 0 w 15"/>
                <a:gd name="T13" fmla="*/ 1 h 17"/>
                <a:gd name="T14" fmla="*/ 4 w 15"/>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3" y="1"/>
                  </a:moveTo>
                  <a:cubicBezTo>
                    <a:pt x="6" y="2"/>
                    <a:pt x="8" y="4"/>
                    <a:pt x="10" y="6"/>
                  </a:cubicBezTo>
                  <a:cubicBezTo>
                    <a:pt x="12" y="8"/>
                    <a:pt x="15" y="10"/>
                    <a:pt x="15" y="13"/>
                  </a:cubicBezTo>
                  <a:cubicBezTo>
                    <a:pt x="15" y="15"/>
                    <a:pt x="11" y="17"/>
                    <a:pt x="10" y="16"/>
                  </a:cubicBezTo>
                  <a:cubicBezTo>
                    <a:pt x="7" y="16"/>
                    <a:pt x="6" y="13"/>
                    <a:pt x="5" y="11"/>
                  </a:cubicBezTo>
                  <a:cubicBezTo>
                    <a:pt x="3" y="8"/>
                    <a:pt x="1" y="6"/>
                    <a:pt x="0" y="3"/>
                  </a:cubicBezTo>
                  <a:cubicBezTo>
                    <a:pt x="0" y="2"/>
                    <a:pt x="0" y="1"/>
                    <a:pt x="0" y="1"/>
                  </a:cubicBezTo>
                  <a:cubicBezTo>
                    <a:pt x="1" y="0"/>
                    <a:pt x="3"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17" name="Freeform 3582">
              <a:extLst>
                <a:ext uri="{FF2B5EF4-FFF2-40B4-BE49-F238E27FC236}">
                  <a16:creationId xmlns:a16="http://schemas.microsoft.com/office/drawing/2014/main" id="{17B4807D-DFBA-BB4C-9C33-D04952B2C6E0}"/>
                </a:ext>
              </a:extLst>
            </p:cNvPr>
            <p:cNvSpPr>
              <a:spLocks noChangeAspect="1"/>
            </p:cNvSpPr>
            <p:nvPr/>
          </p:nvSpPr>
          <p:spPr bwMode="auto">
            <a:xfrm>
              <a:off x="2677654" y="2325015"/>
              <a:ext cx="31920" cy="16654"/>
            </a:xfrm>
            <a:custGeom>
              <a:avLst/>
              <a:gdLst>
                <a:gd name="T0" fmla="*/ 13 w 19"/>
                <a:gd name="T1" fmla="*/ 2 h 10"/>
                <a:gd name="T2" fmla="*/ 22 w 19"/>
                <a:gd name="T3" fmla="*/ 10 h 10"/>
                <a:gd name="T4" fmla="*/ 16 w 19"/>
                <a:gd name="T5" fmla="*/ 12 h 10"/>
                <a:gd name="T6" fmla="*/ 7 w 19"/>
                <a:gd name="T7" fmla="*/ 10 h 10"/>
                <a:gd name="T8" fmla="*/ 1 w 19"/>
                <a:gd name="T9" fmla="*/ 2 h 10"/>
                <a:gd name="T10" fmla="*/ 13 w 19"/>
                <a:gd name="T11" fmla="*/ 2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1" y="2"/>
                  </a:moveTo>
                  <a:cubicBezTo>
                    <a:pt x="14" y="3"/>
                    <a:pt x="18" y="5"/>
                    <a:pt x="18" y="8"/>
                  </a:cubicBezTo>
                  <a:cubicBezTo>
                    <a:pt x="19" y="10"/>
                    <a:pt x="15" y="10"/>
                    <a:pt x="13" y="10"/>
                  </a:cubicBezTo>
                  <a:cubicBezTo>
                    <a:pt x="11" y="10"/>
                    <a:pt x="8" y="10"/>
                    <a:pt x="6" y="8"/>
                  </a:cubicBezTo>
                  <a:cubicBezTo>
                    <a:pt x="4" y="7"/>
                    <a:pt x="0" y="4"/>
                    <a:pt x="1" y="2"/>
                  </a:cubicBezTo>
                  <a:cubicBezTo>
                    <a:pt x="4" y="0"/>
                    <a:pt x="8" y="1"/>
                    <a:pt x="1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18" name="Freeform 3583">
              <a:extLst>
                <a:ext uri="{FF2B5EF4-FFF2-40B4-BE49-F238E27FC236}">
                  <a16:creationId xmlns:a16="http://schemas.microsoft.com/office/drawing/2014/main" id="{5CC95135-9467-264D-A77D-097189172195}"/>
                </a:ext>
              </a:extLst>
            </p:cNvPr>
            <p:cNvSpPr>
              <a:spLocks noChangeAspect="1"/>
            </p:cNvSpPr>
            <p:nvPr/>
          </p:nvSpPr>
          <p:spPr bwMode="auto">
            <a:xfrm>
              <a:off x="2680429" y="2341668"/>
              <a:ext cx="36083" cy="9715"/>
            </a:xfrm>
            <a:custGeom>
              <a:avLst/>
              <a:gdLst>
                <a:gd name="T0" fmla="*/ 24 w 21"/>
                <a:gd name="T1" fmla="*/ 0 h 6"/>
                <a:gd name="T2" fmla="*/ 26 w 21"/>
                <a:gd name="T3" fmla="*/ 1 h 6"/>
                <a:gd name="T4" fmla="*/ 20 w 21"/>
                <a:gd name="T5" fmla="*/ 6 h 6"/>
                <a:gd name="T6" fmla="*/ 7 w 21"/>
                <a:gd name="T7" fmla="*/ 7 h 6"/>
                <a:gd name="T8" fmla="*/ 1 w 21"/>
                <a:gd name="T9" fmla="*/ 6 h 6"/>
                <a:gd name="T10" fmla="*/ 1 w 21"/>
                <a:gd name="T11" fmla="*/ 2 h 6"/>
                <a:gd name="T12" fmla="*/ 15 w 21"/>
                <a:gd name="T13" fmla="*/ 1 h 6"/>
                <a:gd name="T14" fmla="*/ 24 w 2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6"/>
                <a:gd name="T26" fmla="*/ 21 w 2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6">
                  <a:moveTo>
                    <a:pt x="19" y="0"/>
                  </a:moveTo>
                  <a:cubicBezTo>
                    <a:pt x="20" y="0"/>
                    <a:pt x="21" y="1"/>
                    <a:pt x="21" y="1"/>
                  </a:cubicBezTo>
                  <a:cubicBezTo>
                    <a:pt x="20" y="3"/>
                    <a:pt x="18" y="4"/>
                    <a:pt x="16" y="5"/>
                  </a:cubicBezTo>
                  <a:cubicBezTo>
                    <a:pt x="13" y="6"/>
                    <a:pt x="9" y="6"/>
                    <a:pt x="6" y="6"/>
                  </a:cubicBezTo>
                  <a:cubicBezTo>
                    <a:pt x="4" y="6"/>
                    <a:pt x="2" y="6"/>
                    <a:pt x="1" y="5"/>
                  </a:cubicBezTo>
                  <a:cubicBezTo>
                    <a:pt x="0" y="4"/>
                    <a:pt x="0" y="2"/>
                    <a:pt x="1" y="2"/>
                  </a:cubicBezTo>
                  <a:cubicBezTo>
                    <a:pt x="4" y="0"/>
                    <a:pt x="8" y="2"/>
                    <a:pt x="12" y="1"/>
                  </a:cubicBezTo>
                  <a:cubicBezTo>
                    <a:pt x="14" y="1"/>
                    <a:pt x="17" y="0"/>
                    <a:pt x="19"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19" name="Freeform 3584">
              <a:extLst>
                <a:ext uri="{FF2B5EF4-FFF2-40B4-BE49-F238E27FC236}">
                  <a16:creationId xmlns:a16="http://schemas.microsoft.com/office/drawing/2014/main" id="{DC6C6FF0-D472-F943-871F-521FF15B8FA7}"/>
                </a:ext>
              </a:extLst>
            </p:cNvPr>
            <p:cNvSpPr>
              <a:spLocks noChangeAspect="1"/>
            </p:cNvSpPr>
            <p:nvPr/>
          </p:nvSpPr>
          <p:spPr bwMode="auto">
            <a:xfrm>
              <a:off x="2685981" y="2351384"/>
              <a:ext cx="31920" cy="9715"/>
            </a:xfrm>
            <a:custGeom>
              <a:avLst/>
              <a:gdLst>
                <a:gd name="T0" fmla="*/ 10 w 19"/>
                <a:gd name="T1" fmla="*/ 2 h 6"/>
                <a:gd name="T2" fmla="*/ 18 w 19"/>
                <a:gd name="T3" fmla="*/ 0 h 6"/>
                <a:gd name="T4" fmla="*/ 22 w 19"/>
                <a:gd name="T5" fmla="*/ 1 h 6"/>
                <a:gd name="T6" fmla="*/ 12 w 19"/>
                <a:gd name="T7" fmla="*/ 4 h 6"/>
                <a:gd name="T8" fmla="*/ 5 w 19"/>
                <a:gd name="T9" fmla="*/ 7 h 6"/>
                <a:gd name="T10" fmla="*/ 1 w 19"/>
                <a:gd name="T11" fmla="*/ 5 h 6"/>
                <a:gd name="T12" fmla="*/ 10 w 19"/>
                <a:gd name="T13" fmla="*/ 2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8" y="2"/>
                  </a:moveTo>
                  <a:cubicBezTo>
                    <a:pt x="10" y="2"/>
                    <a:pt x="13" y="0"/>
                    <a:pt x="15" y="0"/>
                  </a:cubicBezTo>
                  <a:cubicBezTo>
                    <a:pt x="16" y="0"/>
                    <a:pt x="19" y="0"/>
                    <a:pt x="18" y="1"/>
                  </a:cubicBezTo>
                  <a:cubicBezTo>
                    <a:pt x="16" y="2"/>
                    <a:pt x="13" y="2"/>
                    <a:pt x="10" y="3"/>
                  </a:cubicBezTo>
                  <a:cubicBezTo>
                    <a:pt x="8" y="4"/>
                    <a:pt x="6" y="6"/>
                    <a:pt x="4" y="6"/>
                  </a:cubicBezTo>
                  <a:cubicBezTo>
                    <a:pt x="3" y="6"/>
                    <a:pt x="0" y="4"/>
                    <a:pt x="1" y="4"/>
                  </a:cubicBezTo>
                  <a:cubicBezTo>
                    <a:pt x="3" y="2"/>
                    <a:pt x="6" y="3"/>
                    <a:pt x="8"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20" name="Freeform 3585">
              <a:extLst>
                <a:ext uri="{FF2B5EF4-FFF2-40B4-BE49-F238E27FC236}">
                  <a16:creationId xmlns:a16="http://schemas.microsoft.com/office/drawing/2014/main" id="{F38D4E49-5C22-CA48-A469-C7E26E973351}"/>
                </a:ext>
              </a:extLst>
            </p:cNvPr>
            <p:cNvSpPr>
              <a:spLocks noChangeAspect="1"/>
            </p:cNvSpPr>
            <p:nvPr/>
          </p:nvSpPr>
          <p:spPr bwMode="auto">
            <a:xfrm>
              <a:off x="2697082" y="2355546"/>
              <a:ext cx="23593" cy="12491"/>
            </a:xfrm>
            <a:custGeom>
              <a:avLst/>
              <a:gdLst>
                <a:gd name="T0" fmla="*/ 0 w 14"/>
                <a:gd name="T1" fmla="*/ 6 h 7"/>
                <a:gd name="T2" fmla="*/ 5 w 14"/>
                <a:gd name="T3" fmla="*/ 8 h 7"/>
                <a:gd name="T4" fmla="*/ 11 w 14"/>
                <a:gd name="T5" fmla="*/ 4 h 7"/>
                <a:gd name="T6" fmla="*/ 17 w 14"/>
                <a:gd name="T7" fmla="*/ 1 h 7"/>
                <a:gd name="T8" fmla="*/ 15 w 14"/>
                <a:gd name="T9" fmla="*/ 0 h 7"/>
                <a:gd name="T10" fmla="*/ 5 w 14"/>
                <a:gd name="T11" fmla="*/ 3 h 7"/>
                <a:gd name="T12" fmla="*/ 0 w 14"/>
                <a:gd name="T13" fmla="*/ 6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0" y="5"/>
                  </a:moveTo>
                  <a:cubicBezTo>
                    <a:pt x="0" y="7"/>
                    <a:pt x="3" y="6"/>
                    <a:pt x="4" y="6"/>
                  </a:cubicBezTo>
                  <a:cubicBezTo>
                    <a:pt x="6" y="5"/>
                    <a:pt x="7" y="4"/>
                    <a:pt x="9" y="3"/>
                  </a:cubicBezTo>
                  <a:cubicBezTo>
                    <a:pt x="11" y="2"/>
                    <a:pt x="13" y="2"/>
                    <a:pt x="14" y="1"/>
                  </a:cubicBezTo>
                  <a:cubicBezTo>
                    <a:pt x="14" y="0"/>
                    <a:pt x="13" y="0"/>
                    <a:pt x="12" y="0"/>
                  </a:cubicBezTo>
                  <a:cubicBezTo>
                    <a:pt x="9" y="0"/>
                    <a:pt x="6" y="1"/>
                    <a:pt x="4" y="2"/>
                  </a:cubicBezTo>
                  <a:cubicBezTo>
                    <a:pt x="2" y="3"/>
                    <a:pt x="0" y="4"/>
                    <a:pt x="0" y="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21" name="Freeform 3586">
              <a:extLst>
                <a:ext uri="{FF2B5EF4-FFF2-40B4-BE49-F238E27FC236}">
                  <a16:creationId xmlns:a16="http://schemas.microsoft.com/office/drawing/2014/main" id="{FB43A2A3-86FD-1E4B-8032-560B752F1B1E}"/>
                </a:ext>
              </a:extLst>
            </p:cNvPr>
            <p:cNvSpPr>
              <a:spLocks noChangeAspect="1"/>
            </p:cNvSpPr>
            <p:nvPr/>
          </p:nvSpPr>
          <p:spPr bwMode="auto">
            <a:xfrm>
              <a:off x="2704022" y="2327790"/>
              <a:ext cx="98534" cy="66614"/>
            </a:xfrm>
            <a:custGeom>
              <a:avLst/>
              <a:gdLst>
                <a:gd name="T0" fmla="*/ 26 w 59"/>
                <a:gd name="T1" fmla="*/ 34 h 40"/>
                <a:gd name="T2" fmla="*/ 24 w 59"/>
                <a:gd name="T3" fmla="*/ 37 h 40"/>
                <a:gd name="T4" fmla="*/ 28 w 59"/>
                <a:gd name="T5" fmla="*/ 40 h 40"/>
                <a:gd name="T6" fmla="*/ 24 w 59"/>
                <a:gd name="T7" fmla="*/ 41 h 40"/>
                <a:gd name="T8" fmla="*/ 25 w 59"/>
                <a:gd name="T9" fmla="*/ 47 h 40"/>
                <a:gd name="T10" fmla="*/ 31 w 59"/>
                <a:gd name="T11" fmla="*/ 47 h 40"/>
                <a:gd name="T12" fmla="*/ 36 w 59"/>
                <a:gd name="T13" fmla="*/ 44 h 40"/>
                <a:gd name="T14" fmla="*/ 40 w 59"/>
                <a:gd name="T15" fmla="*/ 47 h 40"/>
                <a:gd name="T16" fmla="*/ 46 w 59"/>
                <a:gd name="T17" fmla="*/ 47 h 40"/>
                <a:gd name="T18" fmla="*/ 55 w 59"/>
                <a:gd name="T19" fmla="*/ 46 h 40"/>
                <a:gd name="T20" fmla="*/ 55 w 59"/>
                <a:gd name="T21" fmla="*/ 42 h 40"/>
                <a:gd name="T22" fmla="*/ 60 w 59"/>
                <a:gd name="T23" fmla="*/ 43 h 40"/>
                <a:gd name="T24" fmla="*/ 58 w 59"/>
                <a:gd name="T25" fmla="*/ 38 h 40"/>
                <a:gd name="T26" fmla="*/ 58 w 59"/>
                <a:gd name="T27" fmla="*/ 34 h 40"/>
                <a:gd name="T28" fmla="*/ 61 w 59"/>
                <a:gd name="T29" fmla="*/ 31 h 40"/>
                <a:gd name="T30" fmla="*/ 66 w 59"/>
                <a:gd name="T31" fmla="*/ 35 h 40"/>
                <a:gd name="T32" fmla="*/ 69 w 59"/>
                <a:gd name="T33" fmla="*/ 29 h 40"/>
                <a:gd name="T34" fmla="*/ 65 w 59"/>
                <a:gd name="T35" fmla="*/ 25 h 40"/>
                <a:gd name="T36" fmla="*/ 69 w 59"/>
                <a:gd name="T37" fmla="*/ 17 h 40"/>
                <a:gd name="T38" fmla="*/ 70 w 59"/>
                <a:gd name="T39" fmla="*/ 11 h 40"/>
                <a:gd name="T40" fmla="*/ 71 w 59"/>
                <a:gd name="T41" fmla="*/ 5 h 40"/>
                <a:gd name="T42" fmla="*/ 65 w 59"/>
                <a:gd name="T43" fmla="*/ 0 h 40"/>
                <a:gd name="T44" fmla="*/ 60 w 59"/>
                <a:gd name="T45" fmla="*/ 1 h 40"/>
                <a:gd name="T46" fmla="*/ 57 w 59"/>
                <a:gd name="T47" fmla="*/ 6 h 40"/>
                <a:gd name="T48" fmla="*/ 47 w 59"/>
                <a:gd name="T49" fmla="*/ 1 h 40"/>
                <a:gd name="T50" fmla="*/ 34 w 59"/>
                <a:gd name="T51" fmla="*/ 2 h 40"/>
                <a:gd name="T52" fmla="*/ 31 w 59"/>
                <a:gd name="T53" fmla="*/ 7 h 40"/>
                <a:gd name="T54" fmla="*/ 36 w 59"/>
                <a:gd name="T55" fmla="*/ 8 h 40"/>
                <a:gd name="T56" fmla="*/ 35 w 59"/>
                <a:gd name="T57" fmla="*/ 12 h 40"/>
                <a:gd name="T58" fmla="*/ 41 w 59"/>
                <a:gd name="T59" fmla="*/ 12 h 40"/>
                <a:gd name="T60" fmla="*/ 39 w 59"/>
                <a:gd name="T61" fmla="*/ 17 h 40"/>
                <a:gd name="T62" fmla="*/ 42 w 59"/>
                <a:gd name="T63" fmla="*/ 22 h 40"/>
                <a:gd name="T64" fmla="*/ 32 w 59"/>
                <a:gd name="T65" fmla="*/ 18 h 40"/>
                <a:gd name="T66" fmla="*/ 26 w 59"/>
                <a:gd name="T67" fmla="*/ 8 h 40"/>
                <a:gd name="T68" fmla="*/ 18 w 59"/>
                <a:gd name="T69" fmla="*/ 6 h 40"/>
                <a:gd name="T70" fmla="*/ 13 w 59"/>
                <a:gd name="T71" fmla="*/ 12 h 40"/>
                <a:gd name="T72" fmla="*/ 19 w 59"/>
                <a:gd name="T73" fmla="*/ 14 h 40"/>
                <a:gd name="T74" fmla="*/ 16 w 59"/>
                <a:gd name="T75" fmla="*/ 18 h 40"/>
                <a:gd name="T76" fmla="*/ 20 w 59"/>
                <a:gd name="T77" fmla="*/ 18 h 40"/>
                <a:gd name="T78" fmla="*/ 22 w 59"/>
                <a:gd name="T79" fmla="*/ 24 h 40"/>
                <a:gd name="T80" fmla="*/ 14 w 59"/>
                <a:gd name="T81" fmla="*/ 23 h 40"/>
                <a:gd name="T82" fmla="*/ 7 w 59"/>
                <a:gd name="T83" fmla="*/ 28 h 40"/>
                <a:gd name="T84" fmla="*/ 1 w 59"/>
                <a:gd name="T85" fmla="*/ 29 h 40"/>
                <a:gd name="T86" fmla="*/ 1 w 59"/>
                <a:gd name="T87" fmla="*/ 34 h 40"/>
                <a:gd name="T88" fmla="*/ 13 w 59"/>
                <a:gd name="T89" fmla="*/ 31 h 40"/>
                <a:gd name="T90" fmla="*/ 18 w 59"/>
                <a:gd name="T91" fmla="*/ 29 h 40"/>
                <a:gd name="T92" fmla="*/ 26 w 59"/>
                <a:gd name="T93" fmla="*/ 29 h 40"/>
                <a:gd name="T94" fmla="*/ 34 w 59"/>
                <a:gd name="T95" fmla="*/ 26 h 40"/>
                <a:gd name="T96" fmla="*/ 43 w 59"/>
                <a:gd name="T97" fmla="*/ 26 h 40"/>
                <a:gd name="T98" fmla="*/ 39 w 59"/>
                <a:gd name="T99" fmla="*/ 29 h 40"/>
                <a:gd name="T100" fmla="*/ 34 w 59"/>
                <a:gd name="T101" fmla="*/ 32 h 40"/>
                <a:gd name="T102" fmla="*/ 26 w 59"/>
                <a:gd name="T103" fmla="*/ 34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40"/>
                <a:gd name="T158" fmla="*/ 59 w 59"/>
                <a:gd name="T159" fmla="*/ 40 h 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40">
                  <a:moveTo>
                    <a:pt x="22" y="28"/>
                  </a:moveTo>
                  <a:cubicBezTo>
                    <a:pt x="21" y="28"/>
                    <a:pt x="19" y="31"/>
                    <a:pt x="20" y="31"/>
                  </a:cubicBezTo>
                  <a:cubicBezTo>
                    <a:pt x="20" y="33"/>
                    <a:pt x="23" y="32"/>
                    <a:pt x="23" y="33"/>
                  </a:cubicBezTo>
                  <a:cubicBezTo>
                    <a:pt x="23" y="34"/>
                    <a:pt x="21" y="33"/>
                    <a:pt x="20" y="34"/>
                  </a:cubicBezTo>
                  <a:cubicBezTo>
                    <a:pt x="20" y="35"/>
                    <a:pt x="19" y="38"/>
                    <a:pt x="21" y="39"/>
                  </a:cubicBezTo>
                  <a:cubicBezTo>
                    <a:pt x="22" y="40"/>
                    <a:pt x="25" y="40"/>
                    <a:pt x="26" y="39"/>
                  </a:cubicBezTo>
                  <a:cubicBezTo>
                    <a:pt x="28" y="39"/>
                    <a:pt x="28" y="37"/>
                    <a:pt x="30" y="37"/>
                  </a:cubicBezTo>
                  <a:cubicBezTo>
                    <a:pt x="31" y="37"/>
                    <a:pt x="32" y="39"/>
                    <a:pt x="33" y="39"/>
                  </a:cubicBezTo>
                  <a:cubicBezTo>
                    <a:pt x="34" y="39"/>
                    <a:pt x="36" y="39"/>
                    <a:pt x="38" y="39"/>
                  </a:cubicBezTo>
                  <a:cubicBezTo>
                    <a:pt x="40" y="39"/>
                    <a:pt x="43" y="39"/>
                    <a:pt x="46" y="38"/>
                  </a:cubicBezTo>
                  <a:cubicBezTo>
                    <a:pt x="47" y="38"/>
                    <a:pt x="45" y="36"/>
                    <a:pt x="46" y="35"/>
                  </a:cubicBezTo>
                  <a:cubicBezTo>
                    <a:pt x="47" y="35"/>
                    <a:pt x="49" y="37"/>
                    <a:pt x="50" y="36"/>
                  </a:cubicBezTo>
                  <a:cubicBezTo>
                    <a:pt x="51" y="35"/>
                    <a:pt x="48" y="34"/>
                    <a:pt x="48" y="32"/>
                  </a:cubicBezTo>
                  <a:cubicBezTo>
                    <a:pt x="48" y="31"/>
                    <a:pt x="48" y="29"/>
                    <a:pt x="48" y="28"/>
                  </a:cubicBezTo>
                  <a:cubicBezTo>
                    <a:pt x="49" y="27"/>
                    <a:pt x="50" y="25"/>
                    <a:pt x="51" y="26"/>
                  </a:cubicBezTo>
                  <a:cubicBezTo>
                    <a:pt x="53" y="26"/>
                    <a:pt x="54" y="30"/>
                    <a:pt x="55" y="29"/>
                  </a:cubicBezTo>
                  <a:cubicBezTo>
                    <a:pt x="57" y="29"/>
                    <a:pt x="57" y="26"/>
                    <a:pt x="57" y="24"/>
                  </a:cubicBezTo>
                  <a:cubicBezTo>
                    <a:pt x="57" y="22"/>
                    <a:pt x="54" y="22"/>
                    <a:pt x="54" y="21"/>
                  </a:cubicBezTo>
                  <a:cubicBezTo>
                    <a:pt x="54" y="18"/>
                    <a:pt x="56" y="17"/>
                    <a:pt x="57" y="14"/>
                  </a:cubicBezTo>
                  <a:cubicBezTo>
                    <a:pt x="57" y="13"/>
                    <a:pt x="58" y="11"/>
                    <a:pt x="58" y="9"/>
                  </a:cubicBezTo>
                  <a:cubicBezTo>
                    <a:pt x="58" y="7"/>
                    <a:pt x="59" y="5"/>
                    <a:pt x="59" y="4"/>
                  </a:cubicBezTo>
                  <a:cubicBezTo>
                    <a:pt x="58" y="2"/>
                    <a:pt x="56" y="1"/>
                    <a:pt x="54" y="0"/>
                  </a:cubicBezTo>
                  <a:cubicBezTo>
                    <a:pt x="53" y="0"/>
                    <a:pt x="51" y="1"/>
                    <a:pt x="50" y="1"/>
                  </a:cubicBezTo>
                  <a:cubicBezTo>
                    <a:pt x="49" y="2"/>
                    <a:pt x="48" y="5"/>
                    <a:pt x="47" y="5"/>
                  </a:cubicBezTo>
                  <a:cubicBezTo>
                    <a:pt x="44" y="5"/>
                    <a:pt x="42" y="1"/>
                    <a:pt x="39" y="1"/>
                  </a:cubicBezTo>
                  <a:cubicBezTo>
                    <a:pt x="36" y="0"/>
                    <a:pt x="32" y="1"/>
                    <a:pt x="28" y="2"/>
                  </a:cubicBezTo>
                  <a:cubicBezTo>
                    <a:pt x="27" y="3"/>
                    <a:pt x="25" y="4"/>
                    <a:pt x="26" y="6"/>
                  </a:cubicBezTo>
                  <a:cubicBezTo>
                    <a:pt x="26" y="7"/>
                    <a:pt x="29" y="6"/>
                    <a:pt x="30" y="7"/>
                  </a:cubicBezTo>
                  <a:cubicBezTo>
                    <a:pt x="31" y="8"/>
                    <a:pt x="28" y="9"/>
                    <a:pt x="29" y="10"/>
                  </a:cubicBezTo>
                  <a:cubicBezTo>
                    <a:pt x="30" y="11"/>
                    <a:pt x="33" y="9"/>
                    <a:pt x="34" y="10"/>
                  </a:cubicBezTo>
                  <a:cubicBezTo>
                    <a:pt x="35" y="11"/>
                    <a:pt x="32" y="12"/>
                    <a:pt x="32" y="14"/>
                  </a:cubicBezTo>
                  <a:cubicBezTo>
                    <a:pt x="32" y="15"/>
                    <a:pt x="36" y="17"/>
                    <a:pt x="35" y="18"/>
                  </a:cubicBezTo>
                  <a:cubicBezTo>
                    <a:pt x="32" y="18"/>
                    <a:pt x="29" y="17"/>
                    <a:pt x="27" y="15"/>
                  </a:cubicBezTo>
                  <a:cubicBezTo>
                    <a:pt x="25" y="13"/>
                    <a:pt x="25" y="9"/>
                    <a:pt x="22" y="7"/>
                  </a:cubicBezTo>
                  <a:cubicBezTo>
                    <a:pt x="20" y="6"/>
                    <a:pt x="18" y="5"/>
                    <a:pt x="15" y="5"/>
                  </a:cubicBezTo>
                  <a:cubicBezTo>
                    <a:pt x="13" y="6"/>
                    <a:pt x="10" y="8"/>
                    <a:pt x="11" y="10"/>
                  </a:cubicBezTo>
                  <a:cubicBezTo>
                    <a:pt x="11" y="12"/>
                    <a:pt x="15" y="10"/>
                    <a:pt x="16" y="12"/>
                  </a:cubicBezTo>
                  <a:cubicBezTo>
                    <a:pt x="16" y="13"/>
                    <a:pt x="12" y="14"/>
                    <a:pt x="13" y="15"/>
                  </a:cubicBezTo>
                  <a:cubicBezTo>
                    <a:pt x="14" y="17"/>
                    <a:pt x="16" y="14"/>
                    <a:pt x="17" y="15"/>
                  </a:cubicBezTo>
                  <a:cubicBezTo>
                    <a:pt x="19" y="16"/>
                    <a:pt x="19" y="19"/>
                    <a:pt x="18" y="20"/>
                  </a:cubicBezTo>
                  <a:cubicBezTo>
                    <a:pt x="16" y="21"/>
                    <a:pt x="14" y="18"/>
                    <a:pt x="12" y="19"/>
                  </a:cubicBezTo>
                  <a:cubicBezTo>
                    <a:pt x="10" y="19"/>
                    <a:pt x="8" y="22"/>
                    <a:pt x="6" y="23"/>
                  </a:cubicBezTo>
                  <a:cubicBezTo>
                    <a:pt x="5" y="24"/>
                    <a:pt x="2" y="23"/>
                    <a:pt x="1" y="24"/>
                  </a:cubicBezTo>
                  <a:cubicBezTo>
                    <a:pt x="0" y="25"/>
                    <a:pt x="0" y="28"/>
                    <a:pt x="1" y="28"/>
                  </a:cubicBezTo>
                  <a:cubicBezTo>
                    <a:pt x="5" y="29"/>
                    <a:pt x="8" y="27"/>
                    <a:pt x="11" y="26"/>
                  </a:cubicBezTo>
                  <a:cubicBezTo>
                    <a:pt x="13" y="25"/>
                    <a:pt x="14" y="24"/>
                    <a:pt x="15" y="24"/>
                  </a:cubicBezTo>
                  <a:cubicBezTo>
                    <a:pt x="17" y="24"/>
                    <a:pt x="20" y="24"/>
                    <a:pt x="22" y="24"/>
                  </a:cubicBezTo>
                  <a:cubicBezTo>
                    <a:pt x="24" y="24"/>
                    <a:pt x="26" y="23"/>
                    <a:pt x="28" y="22"/>
                  </a:cubicBezTo>
                  <a:cubicBezTo>
                    <a:pt x="31" y="22"/>
                    <a:pt x="33" y="21"/>
                    <a:pt x="36" y="22"/>
                  </a:cubicBezTo>
                  <a:cubicBezTo>
                    <a:pt x="37" y="23"/>
                    <a:pt x="33" y="23"/>
                    <a:pt x="32" y="24"/>
                  </a:cubicBezTo>
                  <a:cubicBezTo>
                    <a:pt x="30" y="25"/>
                    <a:pt x="30" y="27"/>
                    <a:pt x="28" y="27"/>
                  </a:cubicBezTo>
                  <a:cubicBezTo>
                    <a:pt x="26" y="28"/>
                    <a:pt x="24" y="28"/>
                    <a:pt x="22" y="2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22" name="Freeform 3587">
              <a:extLst>
                <a:ext uri="{FF2B5EF4-FFF2-40B4-BE49-F238E27FC236}">
                  <a16:creationId xmlns:a16="http://schemas.microsoft.com/office/drawing/2014/main" id="{D5141D3F-679B-CA44-9D50-4D1268E9405A}"/>
                </a:ext>
              </a:extLst>
            </p:cNvPr>
            <p:cNvSpPr>
              <a:spLocks noChangeAspect="1"/>
            </p:cNvSpPr>
            <p:nvPr/>
          </p:nvSpPr>
          <p:spPr bwMode="auto">
            <a:xfrm>
              <a:off x="2735941" y="2325017"/>
              <a:ext cx="22205" cy="8327"/>
            </a:xfrm>
            <a:custGeom>
              <a:avLst/>
              <a:gdLst>
                <a:gd name="T0" fmla="*/ 0 w 13"/>
                <a:gd name="T1" fmla="*/ 5 h 5"/>
                <a:gd name="T2" fmla="*/ 0 w 13"/>
                <a:gd name="T3" fmla="*/ 6 h 5"/>
                <a:gd name="T4" fmla="*/ 6 w 13"/>
                <a:gd name="T5" fmla="*/ 6 h 5"/>
                <a:gd name="T6" fmla="*/ 15 w 13"/>
                <a:gd name="T7" fmla="*/ 1 h 5"/>
                <a:gd name="T8" fmla="*/ 12 w 13"/>
                <a:gd name="T9" fmla="*/ 1 h 5"/>
                <a:gd name="T10" fmla="*/ 6 w 13"/>
                <a:gd name="T11" fmla="*/ 1 h 5"/>
                <a:gd name="T12" fmla="*/ 4 w 13"/>
                <a:gd name="T13" fmla="*/ 4 h 5"/>
                <a:gd name="T14" fmla="*/ 0 w 13"/>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4"/>
                  </a:moveTo>
                  <a:cubicBezTo>
                    <a:pt x="0" y="4"/>
                    <a:pt x="0" y="5"/>
                    <a:pt x="0" y="5"/>
                  </a:cubicBezTo>
                  <a:cubicBezTo>
                    <a:pt x="2" y="5"/>
                    <a:pt x="3" y="5"/>
                    <a:pt x="5" y="5"/>
                  </a:cubicBezTo>
                  <a:cubicBezTo>
                    <a:pt x="7" y="4"/>
                    <a:pt x="10" y="3"/>
                    <a:pt x="12" y="1"/>
                  </a:cubicBezTo>
                  <a:cubicBezTo>
                    <a:pt x="13" y="1"/>
                    <a:pt x="11" y="1"/>
                    <a:pt x="10" y="1"/>
                  </a:cubicBezTo>
                  <a:cubicBezTo>
                    <a:pt x="9" y="1"/>
                    <a:pt x="7" y="0"/>
                    <a:pt x="5" y="1"/>
                  </a:cubicBezTo>
                  <a:cubicBezTo>
                    <a:pt x="4" y="1"/>
                    <a:pt x="4" y="3"/>
                    <a:pt x="3" y="3"/>
                  </a:cubicBezTo>
                  <a:cubicBezTo>
                    <a:pt x="2" y="4"/>
                    <a:pt x="1" y="3"/>
                    <a:pt x="0"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23" name="Freeform 3588">
              <a:extLst>
                <a:ext uri="{FF2B5EF4-FFF2-40B4-BE49-F238E27FC236}">
                  <a16:creationId xmlns:a16="http://schemas.microsoft.com/office/drawing/2014/main" id="{B0A9ED8E-7691-8847-9FEA-58BBC0EDE27A}"/>
                </a:ext>
              </a:extLst>
            </p:cNvPr>
            <p:cNvSpPr>
              <a:spLocks noChangeAspect="1"/>
            </p:cNvSpPr>
            <p:nvPr/>
          </p:nvSpPr>
          <p:spPr bwMode="auto">
            <a:xfrm>
              <a:off x="2733165" y="2277831"/>
              <a:ext cx="26369" cy="9715"/>
            </a:xfrm>
            <a:custGeom>
              <a:avLst/>
              <a:gdLst>
                <a:gd name="T0" fmla="*/ 0 w 16"/>
                <a:gd name="T1" fmla="*/ 4 h 6"/>
                <a:gd name="T2" fmla="*/ 6 w 16"/>
                <a:gd name="T3" fmla="*/ 7 h 6"/>
                <a:gd name="T4" fmla="*/ 13 w 16"/>
                <a:gd name="T5" fmla="*/ 4 h 6"/>
                <a:gd name="T6" fmla="*/ 18 w 16"/>
                <a:gd name="T7" fmla="*/ 5 h 6"/>
                <a:gd name="T8" fmla="*/ 12 w 16"/>
                <a:gd name="T9" fmla="*/ 1 h 6"/>
                <a:gd name="T10" fmla="*/ 6 w 16"/>
                <a:gd name="T11" fmla="*/ 1 h 6"/>
                <a:gd name="T12" fmla="*/ 0 w 16"/>
                <a:gd name="T13" fmla="*/ 4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3"/>
                  </a:moveTo>
                  <a:cubicBezTo>
                    <a:pt x="0" y="5"/>
                    <a:pt x="3" y="6"/>
                    <a:pt x="5" y="6"/>
                  </a:cubicBezTo>
                  <a:cubicBezTo>
                    <a:pt x="7" y="6"/>
                    <a:pt x="9" y="4"/>
                    <a:pt x="11" y="3"/>
                  </a:cubicBezTo>
                  <a:cubicBezTo>
                    <a:pt x="13" y="3"/>
                    <a:pt x="16" y="5"/>
                    <a:pt x="15" y="4"/>
                  </a:cubicBezTo>
                  <a:cubicBezTo>
                    <a:pt x="14" y="2"/>
                    <a:pt x="12" y="1"/>
                    <a:pt x="10" y="1"/>
                  </a:cubicBezTo>
                  <a:cubicBezTo>
                    <a:pt x="9" y="0"/>
                    <a:pt x="7" y="0"/>
                    <a:pt x="5" y="1"/>
                  </a:cubicBezTo>
                  <a:cubicBezTo>
                    <a:pt x="3" y="1"/>
                    <a:pt x="0" y="1"/>
                    <a:pt x="0"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24" name="Freeform 3589">
              <a:extLst>
                <a:ext uri="{FF2B5EF4-FFF2-40B4-BE49-F238E27FC236}">
                  <a16:creationId xmlns:a16="http://schemas.microsoft.com/office/drawing/2014/main" id="{2C5E75FD-04E6-9747-9A1A-0AE244D1FB10}"/>
                </a:ext>
              </a:extLst>
            </p:cNvPr>
            <p:cNvSpPr>
              <a:spLocks noChangeAspect="1"/>
            </p:cNvSpPr>
            <p:nvPr/>
          </p:nvSpPr>
          <p:spPr bwMode="auto">
            <a:xfrm>
              <a:off x="2685981" y="2218156"/>
              <a:ext cx="108248" cy="69390"/>
            </a:xfrm>
            <a:custGeom>
              <a:avLst/>
              <a:gdLst>
                <a:gd name="T0" fmla="*/ 68 w 65"/>
                <a:gd name="T1" fmla="*/ 33 h 42"/>
                <a:gd name="T2" fmla="*/ 77 w 65"/>
                <a:gd name="T3" fmla="*/ 39 h 42"/>
                <a:gd name="T4" fmla="*/ 73 w 65"/>
                <a:gd name="T5" fmla="*/ 45 h 42"/>
                <a:gd name="T6" fmla="*/ 62 w 65"/>
                <a:gd name="T7" fmla="*/ 49 h 42"/>
                <a:gd name="T8" fmla="*/ 56 w 65"/>
                <a:gd name="T9" fmla="*/ 44 h 42"/>
                <a:gd name="T10" fmla="*/ 52 w 65"/>
                <a:gd name="T11" fmla="*/ 36 h 42"/>
                <a:gd name="T12" fmla="*/ 44 w 65"/>
                <a:gd name="T13" fmla="*/ 35 h 42"/>
                <a:gd name="T14" fmla="*/ 34 w 65"/>
                <a:gd name="T15" fmla="*/ 35 h 42"/>
                <a:gd name="T16" fmla="*/ 29 w 65"/>
                <a:gd name="T17" fmla="*/ 31 h 42"/>
                <a:gd name="T18" fmla="*/ 16 w 65"/>
                <a:gd name="T19" fmla="*/ 36 h 42"/>
                <a:gd name="T20" fmla="*/ 6 w 65"/>
                <a:gd name="T21" fmla="*/ 30 h 42"/>
                <a:gd name="T22" fmla="*/ 8 w 65"/>
                <a:gd name="T23" fmla="*/ 25 h 42"/>
                <a:gd name="T24" fmla="*/ 19 w 65"/>
                <a:gd name="T25" fmla="*/ 27 h 42"/>
                <a:gd name="T26" fmla="*/ 26 w 65"/>
                <a:gd name="T27" fmla="*/ 27 h 42"/>
                <a:gd name="T28" fmla="*/ 25 w 65"/>
                <a:gd name="T29" fmla="*/ 23 h 42"/>
                <a:gd name="T30" fmla="*/ 28 w 65"/>
                <a:gd name="T31" fmla="*/ 20 h 42"/>
                <a:gd name="T32" fmla="*/ 18 w 65"/>
                <a:gd name="T33" fmla="*/ 19 h 42"/>
                <a:gd name="T34" fmla="*/ 20 w 65"/>
                <a:gd name="T35" fmla="*/ 15 h 42"/>
                <a:gd name="T36" fmla="*/ 16 w 65"/>
                <a:gd name="T37" fmla="*/ 15 h 42"/>
                <a:gd name="T38" fmla="*/ 10 w 65"/>
                <a:gd name="T39" fmla="*/ 19 h 42"/>
                <a:gd name="T40" fmla="*/ 11 w 65"/>
                <a:gd name="T41" fmla="*/ 13 h 42"/>
                <a:gd name="T42" fmla="*/ 10 w 65"/>
                <a:gd name="T43" fmla="*/ 12 h 42"/>
                <a:gd name="T44" fmla="*/ 5 w 65"/>
                <a:gd name="T45" fmla="*/ 15 h 42"/>
                <a:gd name="T46" fmla="*/ 0 w 65"/>
                <a:gd name="T47" fmla="*/ 8 h 42"/>
                <a:gd name="T48" fmla="*/ 6 w 65"/>
                <a:gd name="T49" fmla="*/ 5 h 42"/>
                <a:gd name="T50" fmla="*/ 6 w 65"/>
                <a:gd name="T51" fmla="*/ 1 h 42"/>
                <a:gd name="T52" fmla="*/ 13 w 65"/>
                <a:gd name="T53" fmla="*/ 5 h 42"/>
                <a:gd name="T54" fmla="*/ 24 w 65"/>
                <a:gd name="T55" fmla="*/ 0 h 42"/>
                <a:gd name="T56" fmla="*/ 35 w 65"/>
                <a:gd name="T57" fmla="*/ 2 h 42"/>
                <a:gd name="T58" fmla="*/ 38 w 65"/>
                <a:gd name="T59" fmla="*/ 11 h 42"/>
                <a:gd name="T60" fmla="*/ 40 w 65"/>
                <a:gd name="T61" fmla="*/ 14 h 42"/>
                <a:gd name="T62" fmla="*/ 48 w 65"/>
                <a:gd name="T63" fmla="*/ 11 h 42"/>
                <a:gd name="T64" fmla="*/ 56 w 65"/>
                <a:gd name="T65" fmla="*/ 17 h 42"/>
                <a:gd name="T66" fmla="*/ 56 w 65"/>
                <a:gd name="T67" fmla="*/ 20 h 42"/>
                <a:gd name="T68" fmla="*/ 66 w 65"/>
                <a:gd name="T69" fmla="*/ 19 h 42"/>
                <a:gd name="T70" fmla="*/ 71 w 65"/>
                <a:gd name="T71" fmla="*/ 26 h 42"/>
                <a:gd name="T72" fmla="*/ 68 w 65"/>
                <a:gd name="T73" fmla="*/ 3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2"/>
                <a:gd name="T113" fmla="*/ 65 w 6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2">
                  <a:moveTo>
                    <a:pt x="57" y="28"/>
                  </a:moveTo>
                  <a:cubicBezTo>
                    <a:pt x="59" y="30"/>
                    <a:pt x="63" y="30"/>
                    <a:pt x="64" y="33"/>
                  </a:cubicBezTo>
                  <a:cubicBezTo>
                    <a:pt x="65" y="35"/>
                    <a:pt x="63" y="38"/>
                    <a:pt x="61" y="38"/>
                  </a:cubicBezTo>
                  <a:cubicBezTo>
                    <a:pt x="58" y="38"/>
                    <a:pt x="54" y="39"/>
                    <a:pt x="52" y="41"/>
                  </a:cubicBezTo>
                  <a:cubicBezTo>
                    <a:pt x="50" y="42"/>
                    <a:pt x="48" y="38"/>
                    <a:pt x="47" y="37"/>
                  </a:cubicBezTo>
                  <a:cubicBezTo>
                    <a:pt x="45" y="35"/>
                    <a:pt x="45" y="31"/>
                    <a:pt x="43" y="30"/>
                  </a:cubicBezTo>
                  <a:cubicBezTo>
                    <a:pt x="42" y="28"/>
                    <a:pt x="39" y="29"/>
                    <a:pt x="37" y="29"/>
                  </a:cubicBezTo>
                  <a:cubicBezTo>
                    <a:pt x="34" y="29"/>
                    <a:pt x="31" y="29"/>
                    <a:pt x="28" y="29"/>
                  </a:cubicBezTo>
                  <a:cubicBezTo>
                    <a:pt x="26" y="28"/>
                    <a:pt x="26" y="26"/>
                    <a:pt x="24" y="26"/>
                  </a:cubicBezTo>
                  <a:cubicBezTo>
                    <a:pt x="20" y="27"/>
                    <a:pt x="17" y="30"/>
                    <a:pt x="13" y="30"/>
                  </a:cubicBezTo>
                  <a:cubicBezTo>
                    <a:pt x="10" y="30"/>
                    <a:pt x="7" y="27"/>
                    <a:pt x="5" y="25"/>
                  </a:cubicBezTo>
                  <a:cubicBezTo>
                    <a:pt x="4" y="24"/>
                    <a:pt x="5" y="21"/>
                    <a:pt x="7" y="21"/>
                  </a:cubicBezTo>
                  <a:cubicBezTo>
                    <a:pt x="10" y="21"/>
                    <a:pt x="13" y="23"/>
                    <a:pt x="16" y="23"/>
                  </a:cubicBezTo>
                  <a:cubicBezTo>
                    <a:pt x="18" y="24"/>
                    <a:pt x="20" y="24"/>
                    <a:pt x="22" y="23"/>
                  </a:cubicBezTo>
                  <a:cubicBezTo>
                    <a:pt x="23" y="22"/>
                    <a:pt x="21" y="20"/>
                    <a:pt x="21" y="19"/>
                  </a:cubicBezTo>
                  <a:cubicBezTo>
                    <a:pt x="21" y="18"/>
                    <a:pt x="24" y="17"/>
                    <a:pt x="23" y="17"/>
                  </a:cubicBezTo>
                  <a:cubicBezTo>
                    <a:pt x="20" y="16"/>
                    <a:pt x="17" y="18"/>
                    <a:pt x="15" y="16"/>
                  </a:cubicBezTo>
                  <a:cubicBezTo>
                    <a:pt x="14" y="15"/>
                    <a:pt x="17" y="14"/>
                    <a:pt x="17" y="13"/>
                  </a:cubicBezTo>
                  <a:cubicBezTo>
                    <a:pt x="17" y="12"/>
                    <a:pt x="15" y="12"/>
                    <a:pt x="13" y="13"/>
                  </a:cubicBezTo>
                  <a:cubicBezTo>
                    <a:pt x="11" y="14"/>
                    <a:pt x="10" y="17"/>
                    <a:pt x="8" y="16"/>
                  </a:cubicBezTo>
                  <a:cubicBezTo>
                    <a:pt x="6" y="16"/>
                    <a:pt x="9" y="13"/>
                    <a:pt x="9" y="11"/>
                  </a:cubicBezTo>
                  <a:cubicBezTo>
                    <a:pt x="9" y="10"/>
                    <a:pt x="9" y="9"/>
                    <a:pt x="8" y="10"/>
                  </a:cubicBezTo>
                  <a:cubicBezTo>
                    <a:pt x="6" y="10"/>
                    <a:pt x="5" y="13"/>
                    <a:pt x="4" y="13"/>
                  </a:cubicBezTo>
                  <a:cubicBezTo>
                    <a:pt x="2" y="12"/>
                    <a:pt x="0" y="9"/>
                    <a:pt x="0" y="7"/>
                  </a:cubicBezTo>
                  <a:cubicBezTo>
                    <a:pt x="1" y="5"/>
                    <a:pt x="4" y="6"/>
                    <a:pt x="5" y="4"/>
                  </a:cubicBezTo>
                  <a:cubicBezTo>
                    <a:pt x="6" y="3"/>
                    <a:pt x="4" y="1"/>
                    <a:pt x="5" y="1"/>
                  </a:cubicBezTo>
                  <a:cubicBezTo>
                    <a:pt x="7" y="1"/>
                    <a:pt x="8" y="4"/>
                    <a:pt x="11" y="4"/>
                  </a:cubicBezTo>
                  <a:cubicBezTo>
                    <a:pt x="14" y="4"/>
                    <a:pt x="17" y="0"/>
                    <a:pt x="20" y="0"/>
                  </a:cubicBezTo>
                  <a:cubicBezTo>
                    <a:pt x="23" y="0"/>
                    <a:pt x="26" y="0"/>
                    <a:pt x="29" y="2"/>
                  </a:cubicBezTo>
                  <a:cubicBezTo>
                    <a:pt x="31" y="4"/>
                    <a:pt x="31" y="6"/>
                    <a:pt x="32" y="9"/>
                  </a:cubicBezTo>
                  <a:cubicBezTo>
                    <a:pt x="33" y="10"/>
                    <a:pt x="32" y="12"/>
                    <a:pt x="33" y="12"/>
                  </a:cubicBezTo>
                  <a:cubicBezTo>
                    <a:pt x="35" y="12"/>
                    <a:pt x="38" y="9"/>
                    <a:pt x="40" y="9"/>
                  </a:cubicBezTo>
                  <a:cubicBezTo>
                    <a:pt x="43" y="9"/>
                    <a:pt x="45" y="12"/>
                    <a:pt x="47" y="14"/>
                  </a:cubicBezTo>
                  <a:cubicBezTo>
                    <a:pt x="48" y="15"/>
                    <a:pt x="47" y="16"/>
                    <a:pt x="47" y="17"/>
                  </a:cubicBezTo>
                  <a:cubicBezTo>
                    <a:pt x="50" y="17"/>
                    <a:pt x="53" y="15"/>
                    <a:pt x="55" y="16"/>
                  </a:cubicBezTo>
                  <a:cubicBezTo>
                    <a:pt x="57" y="17"/>
                    <a:pt x="58" y="20"/>
                    <a:pt x="59" y="22"/>
                  </a:cubicBezTo>
                  <a:cubicBezTo>
                    <a:pt x="59" y="24"/>
                    <a:pt x="56" y="26"/>
                    <a:pt x="57" y="2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25" name="Freeform 3590">
              <a:extLst>
                <a:ext uri="{FF2B5EF4-FFF2-40B4-BE49-F238E27FC236}">
                  <a16:creationId xmlns:a16="http://schemas.microsoft.com/office/drawing/2014/main" id="{A4DA1228-5380-3249-B8BA-DD61EE4A0E40}"/>
                </a:ext>
              </a:extLst>
            </p:cNvPr>
            <p:cNvSpPr>
              <a:spLocks noChangeAspect="1"/>
            </p:cNvSpPr>
            <p:nvPr/>
          </p:nvSpPr>
          <p:spPr bwMode="auto">
            <a:xfrm>
              <a:off x="2805332" y="2187622"/>
              <a:ext cx="24980" cy="22205"/>
            </a:xfrm>
            <a:custGeom>
              <a:avLst/>
              <a:gdLst>
                <a:gd name="T0" fmla="*/ 6 w 15"/>
                <a:gd name="T1" fmla="*/ 1 h 13"/>
                <a:gd name="T2" fmla="*/ 1 w 15"/>
                <a:gd name="T3" fmla="*/ 10 h 13"/>
                <a:gd name="T4" fmla="*/ 8 w 15"/>
                <a:gd name="T5" fmla="*/ 12 h 13"/>
                <a:gd name="T6" fmla="*/ 12 w 15"/>
                <a:gd name="T7" fmla="*/ 16 h 13"/>
                <a:gd name="T8" fmla="*/ 16 w 15"/>
                <a:gd name="T9" fmla="*/ 12 h 13"/>
                <a:gd name="T10" fmla="*/ 16 w 15"/>
                <a:gd name="T11" fmla="*/ 4 h 13"/>
                <a:gd name="T12" fmla="*/ 10 w 15"/>
                <a:gd name="T13" fmla="*/ 4 h 13"/>
                <a:gd name="T14" fmla="*/ 6 w 15"/>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3"/>
                <a:gd name="T26" fmla="*/ 15 w 1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3">
                  <a:moveTo>
                    <a:pt x="5" y="1"/>
                  </a:moveTo>
                  <a:cubicBezTo>
                    <a:pt x="2" y="2"/>
                    <a:pt x="0" y="5"/>
                    <a:pt x="1" y="8"/>
                  </a:cubicBezTo>
                  <a:cubicBezTo>
                    <a:pt x="1" y="10"/>
                    <a:pt x="5" y="9"/>
                    <a:pt x="7" y="10"/>
                  </a:cubicBezTo>
                  <a:cubicBezTo>
                    <a:pt x="8" y="11"/>
                    <a:pt x="9" y="13"/>
                    <a:pt x="10" y="13"/>
                  </a:cubicBezTo>
                  <a:cubicBezTo>
                    <a:pt x="12" y="13"/>
                    <a:pt x="13" y="11"/>
                    <a:pt x="13" y="10"/>
                  </a:cubicBezTo>
                  <a:cubicBezTo>
                    <a:pt x="14" y="8"/>
                    <a:pt x="15" y="5"/>
                    <a:pt x="13" y="3"/>
                  </a:cubicBezTo>
                  <a:cubicBezTo>
                    <a:pt x="12" y="2"/>
                    <a:pt x="10" y="4"/>
                    <a:pt x="8" y="3"/>
                  </a:cubicBezTo>
                  <a:cubicBezTo>
                    <a:pt x="7" y="3"/>
                    <a:pt x="6" y="0"/>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26" name="Freeform 3591">
              <a:extLst>
                <a:ext uri="{FF2B5EF4-FFF2-40B4-BE49-F238E27FC236}">
                  <a16:creationId xmlns:a16="http://schemas.microsoft.com/office/drawing/2014/main" id="{5704AFAC-5C45-C649-A5CD-F00B43DA69C1}"/>
                </a:ext>
              </a:extLst>
            </p:cNvPr>
            <p:cNvSpPr>
              <a:spLocks noChangeAspect="1"/>
            </p:cNvSpPr>
            <p:nvPr/>
          </p:nvSpPr>
          <p:spPr bwMode="auto">
            <a:xfrm>
              <a:off x="2812268" y="2238973"/>
              <a:ext cx="58288" cy="48573"/>
            </a:xfrm>
            <a:custGeom>
              <a:avLst/>
              <a:gdLst>
                <a:gd name="T0" fmla="*/ 6 w 35"/>
                <a:gd name="T1" fmla="*/ 0 h 29"/>
                <a:gd name="T2" fmla="*/ 22 w 35"/>
                <a:gd name="T3" fmla="*/ 5 h 29"/>
                <a:gd name="T4" fmla="*/ 28 w 35"/>
                <a:gd name="T5" fmla="*/ 8 h 29"/>
                <a:gd name="T6" fmla="*/ 34 w 35"/>
                <a:gd name="T7" fmla="*/ 11 h 29"/>
                <a:gd name="T8" fmla="*/ 41 w 35"/>
                <a:gd name="T9" fmla="*/ 16 h 29"/>
                <a:gd name="T10" fmla="*/ 36 w 35"/>
                <a:gd name="T11" fmla="*/ 21 h 29"/>
                <a:gd name="T12" fmla="*/ 37 w 35"/>
                <a:gd name="T13" fmla="*/ 28 h 29"/>
                <a:gd name="T14" fmla="*/ 24 w 35"/>
                <a:gd name="T15" fmla="*/ 33 h 29"/>
                <a:gd name="T16" fmla="*/ 18 w 35"/>
                <a:gd name="T17" fmla="*/ 30 h 29"/>
                <a:gd name="T18" fmla="*/ 10 w 35"/>
                <a:gd name="T19" fmla="*/ 35 h 29"/>
                <a:gd name="T20" fmla="*/ 8 w 35"/>
                <a:gd name="T21" fmla="*/ 29 h 29"/>
                <a:gd name="T22" fmla="*/ 4 w 35"/>
                <a:gd name="T23" fmla="*/ 24 h 29"/>
                <a:gd name="T24" fmla="*/ 0 w 35"/>
                <a:gd name="T25" fmla="*/ 12 h 29"/>
                <a:gd name="T26" fmla="*/ 2 w 35"/>
                <a:gd name="T27" fmla="*/ 2 h 29"/>
                <a:gd name="T28" fmla="*/ 6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5" y="0"/>
                  </a:moveTo>
                  <a:cubicBezTo>
                    <a:pt x="10" y="0"/>
                    <a:pt x="14" y="2"/>
                    <a:pt x="18" y="4"/>
                  </a:cubicBezTo>
                  <a:cubicBezTo>
                    <a:pt x="20" y="5"/>
                    <a:pt x="21" y="6"/>
                    <a:pt x="23" y="7"/>
                  </a:cubicBezTo>
                  <a:cubicBezTo>
                    <a:pt x="25" y="8"/>
                    <a:pt x="26" y="9"/>
                    <a:pt x="28" y="9"/>
                  </a:cubicBezTo>
                  <a:cubicBezTo>
                    <a:pt x="30" y="10"/>
                    <a:pt x="33" y="10"/>
                    <a:pt x="34" y="13"/>
                  </a:cubicBezTo>
                  <a:cubicBezTo>
                    <a:pt x="35" y="14"/>
                    <a:pt x="31" y="15"/>
                    <a:pt x="30" y="17"/>
                  </a:cubicBezTo>
                  <a:cubicBezTo>
                    <a:pt x="30" y="19"/>
                    <a:pt x="32" y="22"/>
                    <a:pt x="31" y="23"/>
                  </a:cubicBezTo>
                  <a:cubicBezTo>
                    <a:pt x="28" y="26"/>
                    <a:pt x="24" y="26"/>
                    <a:pt x="20" y="27"/>
                  </a:cubicBezTo>
                  <a:cubicBezTo>
                    <a:pt x="18" y="27"/>
                    <a:pt x="16" y="25"/>
                    <a:pt x="15" y="25"/>
                  </a:cubicBezTo>
                  <a:cubicBezTo>
                    <a:pt x="12" y="26"/>
                    <a:pt x="11" y="29"/>
                    <a:pt x="8" y="29"/>
                  </a:cubicBezTo>
                  <a:cubicBezTo>
                    <a:pt x="7" y="29"/>
                    <a:pt x="8" y="26"/>
                    <a:pt x="7" y="24"/>
                  </a:cubicBezTo>
                  <a:cubicBezTo>
                    <a:pt x="6" y="23"/>
                    <a:pt x="4" y="22"/>
                    <a:pt x="3" y="20"/>
                  </a:cubicBezTo>
                  <a:cubicBezTo>
                    <a:pt x="1" y="17"/>
                    <a:pt x="0" y="14"/>
                    <a:pt x="0" y="10"/>
                  </a:cubicBezTo>
                  <a:cubicBezTo>
                    <a:pt x="0" y="8"/>
                    <a:pt x="1" y="5"/>
                    <a:pt x="2" y="2"/>
                  </a:cubicBezTo>
                  <a:cubicBezTo>
                    <a:pt x="2" y="1"/>
                    <a:pt x="4" y="0"/>
                    <a:pt x="5"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27" name="Freeform 3592">
              <a:extLst>
                <a:ext uri="{FF2B5EF4-FFF2-40B4-BE49-F238E27FC236}">
                  <a16:creationId xmlns:a16="http://schemas.microsoft.com/office/drawing/2014/main" id="{3ADB8CE6-D146-014D-82B8-D77E0F7600BC}"/>
                </a:ext>
              </a:extLst>
            </p:cNvPr>
            <p:cNvSpPr>
              <a:spLocks noChangeAspect="1"/>
            </p:cNvSpPr>
            <p:nvPr/>
          </p:nvSpPr>
          <p:spPr bwMode="auto">
            <a:xfrm>
              <a:off x="2837251" y="2288934"/>
              <a:ext cx="58288" cy="15266"/>
            </a:xfrm>
            <a:custGeom>
              <a:avLst/>
              <a:gdLst>
                <a:gd name="T0" fmla="*/ 11 w 35"/>
                <a:gd name="T1" fmla="*/ 0 h 9"/>
                <a:gd name="T2" fmla="*/ 1 w 35"/>
                <a:gd name="T3" fmla="*/ 2 h 9"/>
                <a:gd name="T4" fmla="*/ 2 w 35"/>
                <a:gd name="T5" fmla="*/ 9 h 9"/>
                <a:gd name="T6" fmla="*/ 22 w 35"/>
                <a:gd name="T7" fmla="*/ 9 h 9"/>
                <a:gd name="T8" fmla="*/ 35 w 35"/>
                <a:gd name="T9" fmla="*/ 10 h 9"/>
                <a:gd name="T10" fmla="*/ 38 w 35"/>
                <a:gd name="T11" fmla="*/ 5 h 9"/>
                <a:gd name="T12" fmla="*/ 41 w 35"/>
                <a:gd name="T13" fmla="*/ 2 h 9"/>
                <a:gd name="T14" fmla="*/ 36 w 35"/>
                <a:gd name="T15" fmla="*/ 0 h 9"/>
                <a:gd name="T16" fmla="*/ 30 w 35"/>
                <a:gd name="T17" fmla="*/ 1 h 9"/>
                <a:gd name="T18" fmla="*/ 16 w 35"/>
                <a:gd name="T19" fmla="*/ 0 h 9"/>
                <a:gd name="T20" fmla="*/ 11 w 3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9"/>
                <a:gd name="T35" fmla="*/ 35 w 3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9">
                  <a:moveTo>
                    <a:pt x="9" y="0"/>
                  </a:moveTo>
                  <a:cubicBezTo>
                    <a:pt x="6" y="0"/>
                    <a:pt x="3" y="0"/>
                    <a:pt x="1" y="2"/>
                  </a:cubicBezTo>
                  <a:cubicBezTo>
                    <a:pt x="0" y="3"/>
                    <a:pt x="0" y="6"/>
                    <a:pt x="2" y="7"/>
                  </a:cubicBezTo>
                  <a:cubicBezTo>
                    <a:pt x="7" y="8"/>
                    <a:pt x="13" y="7"/>
                    <a:pt x="18" y="7"/>
                  </a:cubicBezTo>
                  <a:cubicBezTo>
                    <a:pt x="22" y="7"/>
                    <a:pt x="25" y="9"/>
                    <a:pt x="29" y="8"/>
                  </a:cubicBezTo>
                  <a:cubicBezTo>
                    <a:pt x="30" y="7"/>
                    <a:pt x="31" y="5"/>
                    <a:pt x="32" y="4"/>
                  </a:cubicBezTo>
                  <a:cubicBezTo>
                    <a:pt x="33" y="3"/>
                    <a:pt x="35" y="3"/>
                    <a:pt x="34" y="2"/>
                  </a:cubicBezTo>
                  <a:cubicBezTo>
                    <a:pt x="34" y="0"/>
                    <a:pt x="32" y="0"/>
                    <a:pt x="30" y="0"/>
                  </a:cubicBezTo>
                  <a:cubicBezTo>
                    <a:pt x="28" y="0"/>
                    <a:pt x="27" y="1"/>
                    <a:pt x="25" y="1"/>
                  </a:cubicBezTo>
                  <a:cubicBezTo>
                    <a:pt x="21" y="1"/>
                    <a:pt x="17" y="0"/>
                    <a:pt x="13" y="0"/>
                  </a:cubicBezTo>
                  <a:cubicBezTo>
                    <a:pt x="11" y="0"/>
                    <a:pt x="10" y="0"/>
                    <a:pt x="9"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28" name="Freeform 3593">
              <a:extLst>
                <a:ext uri="{FF2B5EF4-FFF2-40B4-BE49-F238E27FC236}">
                  <a16:creationId xmlns:a16="http://schemas.microsoft.com/office/drawing/2014/main" id="{E495E3B3-72BA-FE4A-BB41-5AA3D042AEE6}"/>
                </a:ext>
              </a:extLst>
            </p:cNvPr>
            <p:cNvSpPr>
              <a:spLocks noChangeAspect="1"/>
            </p:cNvSpPr>
            <p:nvPr/>
          </p:nvSpPr>
          <p:spPr bwMode="auto">
            <a:xfrm>
              <a:off x="2928844" y="2293097"/>
              <a:ext cx="20817" cy="15266"/>
            </a:xfrm>
            <a:custGeom>
              <a:avLst/>
              <a:gdLst>
                <a:gd name="T0" fmla="*/ 4 w 12"/>
                <a:gd name="T1" fmla="*/ 1 h 9"/>
                <a:gd name="T2" fmla="*/ 0 w 12"/>
                <a:gd name="T3" fmla="*/ 5 h 9"/>
                <a:gd name="T4" fmla="*/ 5 w 12"/>
                <a:gd name="T5" fmla="*/ 10 h 9"/>
                <a:gd name="T6" fmla="*/ 11 w 12"/>
                <a:gd name="T7" fmla="*/ 10 h 9"/>
                <a:gd name="T8" fmla="*/ 14 w 12"/>
                <a:gd name="T9" fmla="*/ 4 h 9"/>
                <a:gd name="T10" fmla="*/ 8 w 12"/>
                <a:gd name="T11" fmla="*/ 2 h 9"/>
                <a:gd name="T12" fmla="*/ 4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3" y="1"/>
                  </a:moveTo>
                  <a:cubicBezTo>
                    <a:pt x="2" y="1"/>
                    <a:pt x="0" y="3"/>
                    <a:pt x="0" y="4"/>
                  </a:cubicBezTo>
                  <a:cubicBezTo>
                    <a:pt x="0" y="6"/>
                    <a:pt x="2" y="8"/>
                    <a:pt x="4" y="8"/>
                  </a:cubicBezTo>
                  <a:cubicBezTo>
                    <a:pt x="5" y="9"/>
                    <a:pt x="8" y="9"/>
                    <a:pt x="9" y="8"/>
                  </a:cubicBezTo>
                  <a:cubicBezTo>
                    <a:pt x="11" y="7"/>
                    <a:pt x="12" y="5"/>
                    <a:pt x="11" y="3"/>
                  </a:cubicBezTo>
                  <a:cubicBezTo>
                    <a:pt x="10" y="2"/>
                    <a:pt x="8" y="2"/>
                    <a:pt x="6" y="2"/>
                  </a:cubicBezTo>
                  <a:cubicBezTo>
                    <a:pt x="5" y="1"/>
                    <a:pt x="4"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29" name="Freeform 3594">
              <a:extLst>
                <a:ext uri="{FF2B5EF4-FFF2-40B4-BE49-F238E27FC236}">
                  <a16:creationId xmlns:a16="http://schemas.microsoft.com/office/drawing/2014/main" id="{81A4DDB7-8240-F145-953E-3E3DF26C14CA}"/>
                </a:ext>
              </a:extLst>
            </p:cNvPr>
            <p:cNvSpPr>
              <a:spLocks noChangeAspect="1"/>
            </p:cNvSpPr>
            <p:nvPr/>
          </p:nvSpPr>
          <p:spPr bwMode="auto">
            <a:xfrm>
              <a:off x="2816434" y="2313912"/>
              <a:ext cx="294213" cy="105473"/>
            </a:xfrm>
            <a:custGeom>
              <a:avLst/>
              <a:gdLst>
                <a:gd name="T0" fmla="*/ 205 w 177"/>
                <a:gd name="T1" fmla="*/ 42 h 63"/>
                <a:gd name="T2" fmla="*/ 210 w 177"/>
                <a:gd name="T3" fmla="*/ 51 h 63"/>
                <a:gd name="T4" fmla="*/ 202 w 177"/>
                <a:gd name="T5" fmla="*/ 59 h 63"/>
                <a:gd name="T6" fmla="*/ 210 w 177"/>
                <a:gd name="T7" fmla="*/ 62 h 63"/>
                <a:gd name="T8" fmla="*/ 200 w 177"/>
                <a:gd name="T9" fmla="*/ 62 h 63"/>
                <a:gd name="T10" fmla="*/ 201 w 177"/>
                <a:gd name="T11" fmla="*/ 70 h 63"/>
                <a:gd name="T12" fmla="*/ 187 w 177"/>
                <a:gd name="T13" fmla="*/ 69 h 63"/>
                <a:gd name="T14" fmla="*/ 168 w 177"/>
                <a:gd name="T15" fmla="*/ 72 h 63"/>
                <a:gd name="T16" fmla="*/ 158 w 177"/>
                <a:gd name="T17" fmla="*/ 71 h 63"/>
                <a:gd name="T18" fmla="*/ 140 w 177"/>
                <a:gd name="T19" fmla="*/ 71 h 63"/>
                <a:gd name="T20" fmla="*/ 135 w 177"/>
                <a:gd name="T21" fmla="*/ 71 h 63"/>
                <a:gd name="T22" fmla="*/ 128 w 177"/>
                <a:gd name="T23" fmla="*/ 74 h 63"/>
                <a:gd name="T24" fmla="*/ 121 w 177"/>
                <a:gd name="T25" fmla="*/ 72 h 63"/>
                <a:gd name="T26" fmla="*/ 115 w 177"/>
                <a:gd name="T27" fmla="*/ 74 h 63"/>
                <a:gd name="T28" fmla="*/ 93 w 177"/>
                <a:gd name="T29" fmla="*/ 63 h 63"/>
                <a:gd name="T30" fmla="*/ 86 w 177"/>
                <a:gd name="T31" fmla="*/ 65 h 63"/>
                <a:gd name="T32" fmla="*/ 72 w 177"/>
                <a:gd name="T33" fmla="*/ 70 h 63"/>
                <a:gd name="T34" fmla="*/ 60 w 177"/>
                <a:gd name="T35" fmla="*/ 69 h 63"/>
                <a:gd name="T36" fmla="*/ 50 w 177"/>
                <a:gd name="T37" fmla="*/ 55 h 63"/>
                <a:gd name="T38" fmla="*/ 50 w 177"/>
                <a:gd name="T39" fmla="*/ 52 h 63"/>
                <a:gd name="T40" fmla="*/ 56 w 177"/>
                <a:gd name="T41" fmla="*/ 41 h 63"/>
                <a:gd name="T42" fmla="*/ 50 w 177"/>
                <a:gd name="T43" fmla="*/ 29 h 63"/>
                <a:gd name="T44" fmla="*/ 42 w 177"/>
                <a:gd name="T45" fmla="*/ 24 h 63"/>
                <a:gd name="T46" fmla="*/ 20 w 177"/>
                <a:gd name="T47" fmla="*/ 24 h 63"/>
                <a:gd name="T48" fmla="*/ 22 w 177"/>
                <a:gd name="T49" fmla="*/ 19 h 63"/>
                <a:gd name="T50" fmla="*/ 8 w 177"/>
                <a:gd name="T51" fmla="*/ 16 h 63"/>
                <a:gd name="T52" fmla="*/ 4 w 177"/>
                <a:gd name="T53" fmla="*/ 13 h 63"/>
                <a:gd name="T54" fmla="*/ 6 w 177"/>
                <a:gd name="T55" fmla="*/ 8 h 63"/>
                <a:gd name="T56" fmla="*/ 10 w 177"/>
                <a:gd name="T57" fmla="*/ 1 h 63"/>
                <a:gd name="T58" fmla="*/ 29 w 177"/>
                <a:gd name="T59" fmla="*/ 1 h 63"/>
                <a:gd name="T60" fmla="*/ 43 w 177"/>
                <a:gd name="T61" fmla="*/ 4 h 63"/>
                <a:gd name="T62" fmla="*/ 48 w 177"/>
                <a:gd name="T63" fmla="*/ 11 h 63"/>
                <a:gd name="T64" fmla="*/ 52 w 177"/>
                <a:gd name="T65" fmla="*/ 12 h 63"/>
                <a:gd name="T66" fmla="*/ 72 w 177"/>
                <a:gd name="T67" fmla="*/ 10 h 63"/>
                <a:gd name="T68" fmla="*/ 80 w 177"/>
                <a:gd name="T69" fmla="*/ 18 h 63"/>
                <a:gd name="T70" fmla="*/ 71 w 177"/>
                <a:gd name="T71" fmla="*/ 18 h 63"/>
                <a:gd name="T72" fmla="*/ 91 w 177"/>
                <a:gd name="T73" fmla="*/ 21 h 63"/>
                <a:gd name="T74" fmla="*/ 93 w 177"/>
                <a:gd name="T75" fmla="*/ 27 h 63"/>
                <a:gd name="T76" fmla="*/ 66 w 177"/>
                <a:gd name="T77" fmla="*/ 21 h 63"/>
                <a:gd name="T78" fmla="*/ 77 w 177"/>
                <a:gd name="T79" fmla="*/ 29 h 63"/>
                <a:gd name="T80" fmla="*/ 71 w 177"/>
                <a:gd name="T81" fmla="*/ 35 h 63"/>
                <a:gd name="T82" fmla="*/ 85 w 177"/>
                <a:gd name="T83" fmla="*/ 35 h 63"/>
                <a:gd name="T84" fmla="*/ 87 w 177"/>
                <a:gd name="T85" fmla="*/ 41 h 63"/>
                <a:gd name="T86" fmla="*/ 84 w 177"/>
                <a:gd name="T87" fmla="*/ 45 h 63"/>
                <a:gd name="T88" fmla="*/ 91 w 177"/>
                <a:gd name="T89" fmla="*/ 48 h 63"/>
                <a:gd name="T90" fmla="*/ 95 w 177"/>
                <a:gd name="T91" fmla="*/ 43 h 63"/>
                <a:gd name="T92" fmla="*/ 104 w 177"/>
                <a:gd name="T93" fmla="*/ 46 h 63"/>
                <a:gd name="T94" fmla="*/ 111 w 177"/>
                <a:gd name="T95" fmla="*/ 46 h 63"/>
                <a:gd name="T96" fmla="*/ 125 w 177"/>
                <a:gd name="T97" fmla="*/ 47 h 63"/>
                <a:gd name="T98" fmla="*/ 135 w 177"/>
                <a:gd name="T99" fmla="*/ 49 h 63"/>
                <a:gd name="T100" fmla="*/ 144 w 177"/>
                <a:gd name="T101" fmla="*/ 41 h 63"/>
                <a:gd name="T102" fmla="*/ 162 w 177"/>
                <a:gd name="T103" fmla="*/ 35 h 63"/>
                <a:gd name="T104" fmla="*/ 181 w 177"/>
                <a:gd name="T105" fmla="*/ 34 h 63"/>
                <a:gd name="T106" fmla="*/ 196 w 177"/>
                <a:gd name="T107" fmla="*/ 37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63"/>
                <a:gd name="T164" fmla="*/ 177 w 177"/>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63">
                  <a:moveTo>
                    <a:pt x="173" y="33"/>
                  </a:moveTo>
                  <a:cubicBezTo>
                    <a:pt x="174" y="33"/>
                    <a:pt x="170" y="35"/>
                    <a:pt x="171" y="35"/>
                  </a:cubicBezTo>
                  <a:cubicBezTo>
                    <a:pt x="173" y="36"/>
                    <a:pt x="176" y="34"/>
                    <a:pt x="176" y="35"/>
                  </a:cubicBezTo>
                  <a:cubicBezTo>
                    <a:pt x="177" y="37"/>
                    <a:pt x="176" y="40"/>
                    <a:pt x="175" y="42"/>
                  </a:cubicBezTo>
                  <a:cubicBezTo>
                    <a:pt x="173" y="44"/>
                    <a:pt x="169" y="44"/>
                    <a:pt x="168" y="46"/>
                  </a:cubicBezTo>
                  <a:cubicBezTo>
                    <a:pt x="167" y="47"/>
                    <a:pt x="168" y="49"/>
                    <a:pt x="169" y="49"/>
                  </a:cubicBezTo>
                  <a:cubicBezTo>
                    <a:pt x="171" y="49"/>
                    <a:pt x="173" y="45"/>
                    <a:pt x="174" y="46"/>
                  </a:cubicBezTo>
                  <a:cubicBezTo>
                    <a:pt x="176" y="46"/>
                    <a:pt x="176" y="49"/>
                    <a:pt x="175" y="51"/>
                  </a:cubicBezTo>
                  <a:cubicBezTo>
                    <a:pt x="174" y="52"/>
                    <a:pt x="172" y="54"/>
                    <a:pt x="171" y="54"/>
                  </a:cubicBezTo>
                  <a:cubicBezTo>
                    <a:pt x="169" y="54"/>
                    <a:pt x="169" y="50"/>
                    <a:pt x="167" y="51"/>
                  </a:cubicBezTo>
                  <a:cubicBezTo>
                    <a:pt x="166" y="51"/>
                    <a:pt x="167" y="53"/>
                    <a:pt x="167" y="54"/>
                  </a:cubicBezTo>
                  <a:cubicBezTo>
                    <a:pt x="168" y="55"/>
                    <a:pt x="169" y="57"/>
                    <a:pt x="168" y="58"/>
                  </a:cubicBezTo>
                  <a:cubicBezTo>
                    <a:pt x="167" y="59"/>
                    <a:pt x="164" y="58"/>
                    <a:pt x="162" y="58"/>
                  </a:cubicBezTo>
                  <a:cubicBezTo>
                    <a:pt x="160" y="58"/>
                    <a:pt x="158" y="57"/>
                    <a:pt x="156" y="57"/>
                  </a:cubicBezTo>
                  <a:cubicBezTo>
                    <a:pt x="154" y="57"/>
                    <a:pt x="152" y="59"/>
                    <a:pt x="150" y="60"/>
                  </a:cubicBezTo>
                  <a:cubicBezTo>
                    <a:pt x="147" y="60"/>
                    <a:pt x="143" y="61"/>
                    <a:pt x="140" y="60"/>
                  </a:cubicBezTo>
                  <a:cubicBezTo>
                    <a:pt x="137" y="58"/>
                    <a:pt x="138" y="52"/>
                    <a:pt x="135" y="52"/>
                  </a:cubicBezTo>
                  <a:cubicBezTo>
                    <a:pt x="133" y="52"/>
                    <a:pt x="135" y="58"/>
                    <a:pt x="132" y="59"/>
                  </a:cubicBezTo>
                  <a:cubicBezTo>
                    <a:pt x="130" y="61"/>
                    <a:pt x="126" y="59"/>
                    <a:pt x="123" y="59"/>
                  </a:cubicBezTo>
                  <a:cubicBezTo>
                    <a:pt x="121" y="59"/>
                    <a:pt x="119" y="60"/>
                    <a:pt x="117" y="59"/>
                  </a:cubicBezTo>
                  <a:cubicBezTo>
                    <a:pt x="116" y="59"/>
                    <a:pt x="116" y="56"/>
                    <a:pt x="115" y="56"/>
                  </a:cubicBezTo>
                  <a:cubicBezTo>
                    <a:pt x="114" y="56"/>
                    <a:pt x="114" y="59"/>
                    <a:pt x="113" y="59"/>
                  </a:cubicBezTo>
                  <a:cubicBezTo>
                    <a:pt x="111" y="59"/>
                    <a:pt x="111" y="55"/>
                    <a:pt x="110" y="56"/>
                  </a:cubicBezTo>
                  <a:cubicBezTo>
                    <a:pt x="108" y="57"/>
                    <a:pt x="109" y="61"/>
                    <a:pt x="107" y="61"/>
                  </a:cubicBezTo>
                  <a:cubicBezTo>
                    <a:pt x="105" y="61"/>
                    <a:pt x="105" y="58"/>
                    <a:pt x="103" y="58"/>
                  </a:cubicBezTo>
                  <a:cubicBezTo>
                    <a:pt x="102" y="57"/>
                    <a:pt x="102" y="60"/>
                    <a:pt x="101" y="60"/>
                  </a:cubicBezTo>
                  <a:cubicBezTo>
                    <a:pt x="99" y="60"/>
                    <a:pt x="98" y="57"/>
                    <a:pt x="96" y="58"/>
                  </a:cubicBezTo>
                  <a:cubicBezTo>
                    <a:pt x="95" y="58"/>
                    <a:pt x="97" y="61"/>
                    <a:pt x="96" y="61"/>
                  </a:cubicBezTo>
                  <a:cubicBezTo>
                    <a:pt x="90" y="62"/>
                    <a:pt x="83" y="63"/>
                    <a:pt x="78" y="61"/>
                  </a:cubicBezTo>
                  <a:cubicBezTo>
                    <a:pt x="76" y="60"/>
                    <a:pt x="80" y="54"/>
                    <a:pt x="78" y="52"/>
                  </a:cubicBezTo>
                  <a:cubicBezTo>
                    <a:pt x="76" y="51"/>
                    <a:pt x="76" y="56"/>
                    <a:pt x="74" y="56"/>
                  </a:cubicBezTo>
                  <a:cubicBezTo>
                    <a:pt x="73" y="57"/>
                    <a:pt x="73" y="53"/>
                    <a:pt x="72" y="54"/>
                  </a:cubicBezTo>
                  <a:cubicBezTo>
                    <a:pt x="70" y="54"/>
                    <a:pt x="72" y="58"/>
                    <a:pt x="70" y="58"/>
                  </a:cubicBezTo>
                  <a:cubicBezTo>
                    <a:pt x="67" y="59"/>
                    <a:pt x="63" y="59"/>
                    <a:pt x="60" y="58"/>
                  </a:cubicBezTo>
                  <a:cubicBezTo>
                    <a:pt x="57" y="57"/>
                    <a:pt x="56" y="52"/>
                    <a:pt x="53" y="52"/>
                  </a:cubicBezTo>
                  <a:cubicBezTo>
                    <a:pt x="52" y="52"/>
                    <a:pt x="52" y="57"/>
                    <a:pt x="50" y="57"/>
                  </a:cubicBezTo>
                  <a:cubicBezTo>
                    <a:pt x="48" y="57"/>
                    <a:pt x="45" y="55"/>
                    <a:pt x="43" y="53"/>
                  </a:cubicBezTo>
                  <a:cubicBezTo>
                    <a:pt x="42" y="51"/>
                    <a:pt x="42" y="48"/>
                    <a:pt x="42" y="46"/>
                  </a:cubicBezTo>
                  <a:cubicBezTo>
                    <a:pt x="43" y="45"/>
                    <a:pt x="45" y="45"/>
                    <a:pt x="45" y="44"/>
                  </a:cubicBezTo>
                  <a:cubicBezTo>
                    <a:pt x="45" y="43"/>
                    <a:pt x="42" y="44"/>
                    <a:pt x="42" y="43"/>
                  </a:cubicBezTo>
                  <a:cubicBezTo>
                    <a:pt x="41" y="41"/>
                    <a:pt x="42" y="38"/>
                    <a:pt x="43" y="36"/>
                  </a:cubicBezTo>
                  <a:cubicBezTo>
                    <a:pt x="44" y="35"/>
                    <a:pt x="46" y="35"/>
                    <a:pt x="47" y="34"/>
                  </a:cubicBezTo>
                  <a:cubicBezTo>
                    <a:pt x="47" y="32"/>
                    <a:pt x="47" y="30"/>
                    <a:pt x="47" y="29"/>
                  </a:cubicBezTo>
                  <a:cubicBezTo>
                    <a:pt x="46" y="27"/>
                    <a:pt x="44" y="26"/>
                    <a:pt x="42" y="24"/>
                  </a:cubicBezTo>
                  <a:cubicBezTo>
                    <a:pt x="41" y="23"/>
                    <a:pt x="42" y="20"/>
                    <a:pt x="41" y="19"/>
                  </a:cubicBezTo>
                  <a:cubicBezTo>
                    <a:pt x="39" y="18"/>
                    <a:pt x="37" y="20"/>
                    <a:pt x="35" y="20"/>
                  </a:cubicBezTo>
                  <a:cubicBezTo>
                    <a:pt x="30" y="19"/>
                    <a:pt x="25" y="18"/>
                    <a:pt x="20" y="18"/>
                  </a:cubicBezTo>
                  <a:cubicBezTo>
                    <a:pt x="19" y="18"/>
                    <a:pt x="18" y="20"/>
                    <a:pt x="17" y="20"/>
                  </a:cubicBezTo>
                  <a:cubicBezTo>
                    <a:pt x="16" y="20"/>
                    <a:pt x="14" y="19"/>
                    <a:pt x="14" y="18"/>
                  </a:cubicBezTo>
                  <a:cubicBezTo>
                    <a:pt x="15" y="17"/>
                    <a:pt x="19" y="17"/>
                    <a:pt x="18" y="16"/>
                  </a:cubicBezTo>
                  <a:cubicBezTo>
                    <a:pt x="16" y="14"/>
                    <a:pt x="13" y="16"/>
                    <a:pt x="10" y="15"/>
                  </a:cubicBezTo>
                  <a:cubicBezTo>
                    <a:pt x="9" y="15"/>
                    <a:pt x="7" y="15"/>
                    <a:pt x="7" y="13"/>
                  </a:cubicBezTo>
                  <a:cubicBezTo>
                    <a:pt x="6" y="12"/>
                    <a:pt x="10" y="12"/>
                    <a:pt x="9" y="12"/>
                  </a:cubicBezTo>
                  <a:cubicBezTo>
                    <a:pt x="8" y="10"/>
                    <a:pt x="5" y="12"/>
                    <a:pt x="3" y="11"/>
                  </a:cubicBezTo>
                  <a:cubicBezTo>
                    <a:pt x="2" y="10"/>
                    <a:pt x="0" y="9"/>
                    <a:pt x="0" y="8"/>
                  </a:cubicBezTo>
                  <a:cubicBezTo>
                    <a:pt x="1" y="6"/>
                    <a:pt x="5" y="9"/>
                    <a:pt x="5" y="7"/>
                  </a:cubicBezTo>
                  <a:cubicBezTo>
                    <a:pt x="6" y="6"/>
                    <a:pt x="1" y="5"/>
                    <a:pt x="2" y="4"/>
                  </a:cubicBezTo>
                  <a:cubicBezTo>
                    <a:pt x="3" y="2"/>
                    <a:pt x="6" y="2"/>
                    <a:pt x="8" y="1"/>
                  </a:cubicBezTo>
                  <a:cubicBezTo>
                    <a:pt x="10" y="1"/>
                    <a:pt x="13" y="0"/>
                    <a:pt x="15" y="0"/>
                  </a:cubicBezTo>
                  <a:cubicBezTo>
                    <a:pt x="18" y="0"/>
                    <a:pt x="21" y="0"/>
                    <a:pt x="24" y="1"/>
                  </a:cubicBezTo>
                  <a:cubicBezTo>
                    <a:pt x="27" y="2"/>
                    <a:pt x="29" y="4"/>
                    <a:pt x="32" y="4"/>
                  </a:cubicBezTo>
                  <a:cubicBezTo>
                    <a:pt x="33" y="4"/>
                    <a:pt x="34" y="3"/>
                    <a:pt x="36" y="3"/>
                  </a:cubicBezTo>
                  <a:cubicBezTo>
                    <a:pt x="37" y="4"/>
                    <a:pt x="39" y="5"/>
                    <a:pt x="40" y="6"/>
                  </a:cubicBezTo>
                  <a:cubicBezTo>
                    <a:pt x="41" y="7"/>
                    <a:pt x="40" y="8"/>
                    <a:pt x="40" y="9"/>
                  </a:cubicBezTo>
                  <a:cubicBezTo>
                    <a:pt x="39" y="11"/>
                    <a:pt x="35" y="14"/>
                    <a:pt x="37" y="15"/>
                  </a:cubicBezTo>
                  <a:cubicBezTo>
                    <a:pt x="40" y="15"/>
                    <a:pt x="41" y="11"/>
                    <a:pt x="43" y="10"/>
                  </a:cubicBezTo>
                  <a:cubicBezTo>
                    <a:pt x="45" y="9"/>
                    <a:pt x="48" y="11"/>
                    <a:pt x="50" y="11"/>
                  </a:cubicBezTo>
                  <a:cubicBezTo>
                    <a:pt x="53" y="11"/>
                    <a:pt x="56" y="8"/>
                    <a:pt x="60" y="8"/>
                  </a:cubicBezTo>
                  <a:cubicBezTo>
                    <a:pt x="63" y="8"/>
                    <a:pt x="66" y="11"/>
                    <a:pt x="68" y="13"/>
                  </a:cubicBezTo>
                  <a:cubicBezTo>
                    <a:pt x="69" y="14"/>
                    <a:pt x="67" y="15"/>
                    <a:pt x="67" y="15"/>
                  </a:cubicBezTo>
                  <a:cubicBezTo>
                    <a:pt x="64" y="15"/>
                    <a:pt x="62" y="13"/>
                    <a:pt x="59" y="13"/>
                  </a:cubicBezTo>
                  <a:cubicBezTo>
                    <a:pt x="59" y="13"/>
                    <a:pt x="59" y="15"/>
                    <a:pt x="59" y="15"/>
                  </a:cubicBezTo>
                  <a:cubicBezTo>
                    <a:pt x="64" y="17"/>
                    <a:pt x="68" y="17"/>
                    <a:pt x="72" y="17"/>
                  </a:cubicBezTo>
                  <a:cubicBezTo>
                    <a:pt x="74" y="17"/>
                    <a:pt x="75" y="17"/>
                    <a:pt x="76" y="17"/>
                  </a:cubicBezTo>
                  <a:cubicBezTo>
                    <a:pt x="77" y="17"/>
                    <a:pt x="79" y="17"/>
                    <a:pt x="79" y="17"/>
                  </a:cubicBezTo>
                  <a:cubicBezTo>
                    <a:pt x="80" y="19"/>
                    <a:pt x="80" y="21"/>
                    <a:pt x="78" y="22"/>
                  </a:cubicBezTo>
                  <a:cubicBezTo>
                    <a:pt x="75" y="23"/>
                    <a:pt x="71" y="22"/>
                    <a:pt x="67" y="21"/>
                  </a:cubicBezTo>
                  <a:cubicBezTo>
                    <a:pt x="63" y="21"/>
                    <a:pt x="59" y="18"/>
                    <a:pt x="55" y="17"/>
                  </a:cubicBezTo>
                  <a:cubicBezTo>
                    <a:pt x="55" y="17"/>
                    <a:pt x="55" y="19"/>
                    <a:pt x="55" y="20"/>
                  </a:cubicBezTo>
                  <a:cubicBezTo>
                    <a:pt x="58" y="22"/>
                    <a:pt x="63" y="21"/>
                    <a:pt x="64" y="24"/>
                  </a:cubicBezTo>
                  <a:cubicBezTo>
                    <a:pt x="65" y="26"/>
                    <a:pt x="59" y="25"/>
                    <a:pt x="57" y="27"/>
                  </a:cubicBezTo>
                  <a:cubicBezTo>
                    <a:pt x="56" y="27"/>
                    <a:pt x="58" y="29"/>
                    <a:pt x="59" y="29"/>
                  </a:cubicBezTo>
                  <a:cubicBezTo>
                    <a:pt x="62" y="29"/>
                    <a:pt x="65" y="26"/>
                    <a:pt x="68" y="26"/>
                  </a:cubicBezTo>
                  <a:cubicBezTo>
                    <a:pt x="70" y="26"/>
                    <a:pt x="70" y="28"/>
                    <a:pt x="71" y="29"/>
                  </a:cubicBezTo>
                  <a:cubicBezTo>
                    <a:pt x="73" y="30"/>
                    <a:pt x="76" y="29"/>
                    <a:pt x="77" y="31"/>
                  </a:cubicBezTo>
                  <a:cubicBezTo>
                    <a:pt x="77" y="32"/>
                    <a:pt x="75" y="34"/>
                    <a:pt x="73" y="34"/>
                  </a:cubicBezTo>
                  <a:cubicBezTo>
                    <a:pt x="72" y="35"/>
                    <a:pt x="71" y="34"/>
                    <a:pt x="70" y="35"/>
                  </a:cubicBezTo>
                  <a:cubicBezTo>
                    <a:pt x="70" y="35"/>
                    <a:pt x="70" y="37"/>
                    <a:pt x="70" y="37"/>
                  </a:cubicBezTo>
                  <a:cubicBezTo>
                    <a:pt x="72" y="37"/>
                    <a:pt x="74" y="35"/>
                    <a:pt x="75" y="36"/>
                  </a:cubicBezTo>
                  <a:cubicBezTo>
                    <a:pt x="77" y="37"/>
                    <a:pt x="75" y="39"/>
                    <a:pt x="76" y="40"/>
                  </a:cubicBezTo>
                  <a:cubicBezTo>
                    <a:pt x="77" y="40"/>
                    <a:pt x="79" y="41"/>
                    <a:pt x="79" y="40"/>
                  </a:cubicBezTo>
                  <a:cubicBezTo>
                    <a:pt x="80" y="39"/>
                    <a:pt x="79" y="37"/>
                    <a:pt x="79" y="36"/>
                  </a:cubicBezTo>
                  <a:cubicBezTo>
                    <a:pt x="80" y="35"/>
                    <a:pt x="81" y="34"/>
                    <a:pt x="82" y="34"/>
                  </a:cubicBezTo>
                  <a:cubicBezTo>
                    <a:pt x="84" y="35"/>
                    <a:pt x="85" y="38"/>
                    <a:pt x="87" y="38"/>
                  </a:cubicBezTo>
                  <a:cubicBezTo>
                    <a:pt x="89" y="39"/>
                    <a:pt x="89" y="36"/>
                    <a:pt x="90" y="36"/>
                  </a:cubicBezTo>
                  <a:cubicBezTo>
                    <a:pt x="91" y="36"/>
                    <a:pt x="92" y="38"/>
                    <a:pt x="93" y="38"/>
                  </a:cubicBezTo>
                  <a:cubicBezTo>
                    <a:pt x="94" y="37"/>
                    <a:pt x="94" y="34"/>
                    <a:pt x="95" y="34"/>
                  </a:cubicBezTo>
                  <a:cubicBezTo>
                    <a:pt x="98" y="35"/>
                    <a:pt x="101" y="37"/>
                    <a:pt x="104" y="39"/>
                  </a:cubicBezTo>
                  <a:cubicBezTo>
                    <a:pt x="104" y="39"/>
                    <a:pt x="103" y="41"/>
                    <a:pt x="104" y="41"/>
                  </a:cubicBezTo>
                  <a:cubicBezTo>
                    <a:pt x="107" y="42"/>
                    <a:pt x="111" y="43"/>
                    <a:pt x="113" y="41"/>
                  </a:cubicBezTo>
                  <a:cubicBezTo>
                    <a:pt x="114" y="40"/>
                    <a:pt x="107" y="38"/>
                    <a:pt x="108" y="37"/>
                  </a:cubicBezTo>
                  <a:cubicBezTo>
                    <a:pt x="111" y="34"/>
                    <a:pt x="116" y="35"/>
                    <a:pt x="120" y="34"/>
                  </a:cubicBezTo>
                  <a:cubicBezTo>
                    <a:pt x="124" y="33"/>
                    <a:pt x="129" y="31"/>
                    <a:pt x="133" y="30"/>
                  </a:cubicBezTo>
                  <a:cubicBezTo>
                    <a:pt x="134" y="29"/>
                    <a:pt x="135" y="29"/>
                    <a:pt x="135" y="29"/>
                  </a:cubicBezTo>
                  <a:cubicBezTo>
                    <a:pt x="137" y="29"/>
                    <a:pt x="139" y="30"/>
                    <a:pt x="141" y="30"/>
                  </a:cubicBezTo>
                  <a:cubicBezTo>
                    <a:pt x="144" y="30"/>
                    <a:pt x="148" y="28"/>
                    <a:pt x="151" y="28"/>
                  </a:cubicBezTo>
                  <a:cubicBezTo>
                    <a:pt x="155" y="28"/>
                    <a:pt x="160" y="28"/>
                    <a:pt x="164" y="29"/>
                  </a:cubicBezTo>
                  <a:cubicBezTo>
                    <a:pt x="165" y="29"/>
                    <a:pt x="164" y="31"/>
                    <a:pt x="164" y="31"/>
                  </a:cubicBezTo>
                  <a:cubicBezTo>
                    <a:pt x="167" y="32"/>
                    <a:pt x="171" y="31"/>
                    <a:pt x="173" y="3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30" name="Freeform 3595">
              <a:extLst>
                <a:ext uri="{FF2B5EF4-FFF2-40B4-BE49-F238E27FC236}">
                  <a16:creationId xmlns:a16="http://schemas.microsoft.com/office/drawing/2014/main" id="{C1F4BFAC-EC6A-2949-9CED-21C9EB928A13}"/>
                </a:ext>
              </a:extLst>
            </p:cNvPr>
            <p:cNvSpPr>
              <a:spLocks noChangeAspect="1"/>
            </p:cNvSpPr>
            <p:nvPr/>
          </p:nvSpPr>
          <p:spPr bwMode="auto">
            <a:xfrm>
              <a:off x="2930232" y="2318077"/>
              <a:ext cx="12491" cy="20817"/>
            </a:xfrm>
            <a:custGeom>
              <a:avLst/>
              <a:gdLst>
                <a:gd name="T0" fmla="*/ 0 w 7"/>
                <a:gd name="T1" fmla="*/ 2 h 13"/>
                <a:gd name="T2" fmla="*/ 8 w 7"/>
                <a:gd name="T3" fmla="*/ 1 h 13"/>
                <a:gd name="T4" fmla="*/ 6 w 7"/>
                <a:gd name="T5" fmla="*/ 14 h 13"/>
                <a:gd name="T6" fmla="*/ 4 w 7"/>
                <a:gd name="T7" fmla="*/ 13 h 13"/>
                <a:gd name="T8" fmla="*/ 0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0" y="2"/>
                  </a:moveTo>
                  <a:cubicBezTo>
                    <a:pt x="1" y="2"/>
                    <a:pt x="5" y="0"/>
                    <a:pt x="6" y="1"/>
                  </a:cubicBezTo>
                  <a:cubicBezTo>
                    <a:pt x="6" y="4"/>
                    <a:pt x="7" y="8"/>
                    <a:pt x="5" y="12"/>
                  </a:cubicBezTo>
                  <a:cubicBezTo>
                    <a:pt x="5" y="13"/>
                    <a:pt x="3" y="12"/>
                    <a:pt x="3" y="11"/>
                  </a:cubicBezTo>
                  <a:cubicBezTo>
                    <a:pt x="1" y="8"/>
                    <a:pt x="0" y="5"/>
                    <a:pt x="0"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31" name="Freeform 3596">
              <a:extLst>
                <a:ext uri="{FF2B5EF4-FFF2-40B4-BE49-F238E27FC236}">
                  <a16:creationId xmlns:a16="http://schemas.microsoft.com/office/drawing/2014/main" id="{4DB5ED28-5C05-274C-884D-B49435987D0E}"/>
                </a:ext>
              </a:extLst>
            </p:cNvPr>
            <p:cNvSpPr>
              <a:spLocks noChangeAspect="1"/>
            </p:cNvSpPr>
            <p:nvPr/>
          </p:nvSpPr>
          <p:spPr bwMode="auto">
            <a:xfrm>
              <a:off x="2866394" y="2129335"/>
              <a:ext cx="187353" cy="145719"/>
            </a:xfrm>
            <a:custGeom>
              <a:avLst/>
              <a:gdLst>
                <a:gd name="T0" fmla="*/ 63 w 113"/>
                <a:gd name="T1" fmla="*/ 5 h 87"/>
                <a:gd name="T2" fmla="*/ 81 w 113"/>
                <a:gd name="T3" fmla="*/ 31 h 87"/>
                <a:gd name="T4" fmla="*/ 100 w 113"/>
                <a:gd name="T5" fmla="*/ 43 h 87"/>
                <a:gd name="T6" fmla="*/ 111 w 113"/>
                <a:gd name="T7" fmla="*/ 37 h 87"/>
                <a:gd name="T8" fmla="*/ 111 w 113"/>
                <a:gd name="T9" fmla="*/ 49 h 87"/>
                <a:gd name="T10" fmla="*/ 118 w 113"/>
                <a:gd name="T11" fmla="*/ 54 h 87"/>
                <a:gd name="T12" fmla="*/ 127 w 113"/>
                <a:gd name="T13" fmla="*/ 58 h 87"/>
                <a:gd name="T14" fmla="*/ 112 w 113"/>
                <a:gd name="T15" fmla="*/ 74 h 87"/>
                <a:gd name="T16" fmla="*/ 104 w 113"/>
                <a:gd name="T17" fmla="*/ 76 h 87"/>
                <a:gd name="T18" fmla="*/ 92 w 113"/>
                <a:gd name="T19" fmla="*/ 76 h 87"/>
                <a:gd name="T20" fmla="*/ 90 w 113"/>
                <a:gd name="T21" fmla="*/ 92 h 87"/>
                <a:gd name="T22" fmla="*/ 79 w 113"/>
                <a:gd name="T23" fmla="*/ 99 h 87"/>
                <a:gd name="T24" fmla="*/ 63 w 113"/>
                <a:gd name="T25" fmla="*/ 92 h 87"/>
                <a:gd name="T26" fmla="*/ 59 w 113"/>
                <a:gd name="T27" fmla="*/ 97 h 87"/>
                <a:gd name="T28" fmla="*/ 42 w 113"/>
                <a:gd name="T29" fmla="*/ 101 h 87"/>
                <a:gd name="T30" fmla="*/ 41 w 113"/>
                <a:gd name="T31" fmla="*/ 92 h 87"/>
                <a:gd name="T32" fmla="*/ 29 w 113"/>
                <a:gd name="T33" fmla="*/ 84 h 87"/>
                <a:gd name="T34" fmla="*/ 24 w 113"/>
                <a:gd name="T35" fmla="*/ 78 h 87"/>
                <a:gd name="T36" fmla="*/ 54 w 113"/>
                <a:gd name="T37" fmla="*/ 70 h 87"/>
                <a:gd name="T38" fmla="*/ 47 w 113"/>
                <a:gd name="T39" fmla="*/ 68 h 87"/>
                <a:gd name="T40" fmla="*/ 41 w 113"/>
                <a:gd name="T41" fmla="*/ 62 h 87"/>
                <a:gd name="T42" fmla="*/ 25 w 113"/>
                <a:gd name="T43" fmla="*/ 64 h 87"/>
                <a:gd name="T44" fmla="*/ 8 w 113"/>
                <a:gd name="T45" fmla="*/ 59 h 87"/>
                <a:gd name="T46" fmla="*/ 20 w 113"/>
                <a:gd name="T47" fmla="*/ 54 h 87"/>
                <a:gd name="T48" fmla="*/ 1 w 113"/>
                <a:gd name="T49" fmla="*/ 47 h 87"/>
                <a:gd name="T50" fmla="*/ 24 w 113"/>
                <a:gd name="T51" fmla="*/ 47 h 87"/>
                <a:gd name="T52" fmla="*/ 17 w 113"/>
                <a:gd name="T53" fmla="*/ 42 h 87"/>
                <a:gd name="T54" fmla="*/ 11 w 113"/>
                <a:gd name="T55" fmla="*/ 33 h 87"/>
                <a:gd name="T56" fmla="*/ 35 w 113"/>
                <a:gd name="T57" fmla="*/ 30 h 87"/>
                <a:gd name="T58" fmla="*/ 22 w 113"/>
                <a:gd name="T59" fmla="*/ 22 h 87"/>
                <a:gd name="T60" fmla="*/ 38 w 113"/>
                <a:gd name="T61" fmla="*/ 17 h 87"/>
                <a:gd name="T62" fmla="*/ 49 w 113"/>
                <a:gd name="T63" fmla="*/ 10 h 87"/>
                <a:gd name="T64" fmla="*/ 33 w 113"/>
                <a:gd name="T65" fmla="*/ 5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87"/>
                <a:gd name="T101" fmla="*/ 113 w 11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87">
                  <a:moveTo>
                    <a:pt x="31" y="2"/>
                  </a:moveTo>
                  <a:cubicBezTo>
                    <a:pt x="39" y="2"/>
                    <a:pt x="47" y="0"/>
                    <a:pt x="53" y="4"/>
                  </a:cubicBezTo>
                  <a:cubicBezTo>
                    <a:pt x="59" y="7"/>
                    <a:pt x="59" y="16"/>
                    <a:pt x="62" y="21"/>
                  </a:cubicBezTo>
                  <a:cubicBezTo>
                    <a:pt x="64" y="23"/>
                    <a:pt x="66" y="25"/>
                    <a:pt x="68" y="26"/>
                  </a:cubicBezTo>
                  <a:cubicBezTo>
                    <a:pt x="71" y="27"/>
                    <a:pt x="74" y="25"/>
                    <a:pt x="76" y="26"/>
                  </a:cubicBezTo>
                  <a:cubicBezTo>
                    <a:pt x="80" y="28"/>
                    <a:pt x="80" y="35"/>
                    <a:pt x="84" y="36"/>
                  </a:cubicBezTo>
                  <a:cubicBezTo>
                    <a:pt x="86" y="37"/>
                    <a:pt x="83" y="30"/>
                    <a:pt x="85" y="29"/>
                  </a:cubicBezTo>
                  <a:cubicBezTo>
                    <a:pt x="88" y="28"/>
                    <a:pt x="92" y="28"/>
                    <a:pt x="93" y="31"/>
                  </a:cubicBezTo>
                  <a:cubicBezTo>
                    <a:pt x="94" y="33"/>
                    <a:pt x="89" y="34"/>
                    <a:pt x="89" y="36"/>
                  </a:cubicBezTo>
                  <a:cubicBezTo>
                    <a:pt x="89" y="38"/>
                    <a:pt x="94" y="39"/>
                    <a:pt x="93" y="41"/>
                  </a:cubicBezTo>
                  <a:cubicBezTo>
                    <a:pt x="93" y="44"/>
                    <a:pt x="84" y="47"/>
                    <a:pt x="87" y="49"/>
                  </a:cubicBezTo>
                  <a:cubicBezTo>
                    <a:pt x="90" y="51"/>
                    <a:pt x="94" y="45"/>
                    <a:pt x="99" y="45"/>
                  </a:cubicBezTo>
                  <a:cubicBezTo>
                    <a:pt x="100" y="45"/>
                    <a:pt x="101" y="48"/>
                    <a:pt x="103" y="48"/>
                  </a:cubicBezTo>
                  <a:cubicBezTo>
                    <a:pt x="104" y="49"/>
                    <a:pt x="105" y="47"/>
                    <a:pt x="106" y="48"/>
                  </a:cubicBezTo>
                  <a:cubicBezTo>
                    <a:pt x="108" y="50"/>
                    <a:pt x="113" y="54"/>
                    <a:pt x="111" y="56"/>
                  </a:cubicBezTo>
                  <a:cubicBezTo>
                    <a:pt x="107" y="60"/>
                    <a:pt x="100" y="59"/>
                    <a:pt x="94" y="61"/>
                  </a:cubicBezTo>
                  <a:cubicBezTo>
                    <a:pt x="92" y="62"/>
                    <a:pt x="91" y="64"/>
                    <a:pt x="90" y="65"/>
                  </a:cubicBezTo>
                  <a:cubicBezTo>
                    <a:pt x="89" y="65"/>
                    <a:pt x="88" y="62"/>
                    <a:pt x="87" y="63"/>
                  </a:cubicBezTo>
                  <a:cubicBezTo>
                    <a:pt x="84" y="66"/>
                    <a:pt x="84" y="73"/>
                    <a:pt x="80" y="73"/>
                  </a:cubicBezTo>
                  <a:cubicBezTo>
                    <a:pt x="76" y="73"/>
                    <a:pt x="79" y="66"/>
                    <a:pt x="77" y="63"/>
                  </a:cubicBezTo>
                  <a:cubicBezTo>
                    <a:pt x="76" y="62"/>
                    <a:pt x="75" y="65"/>
                    <a:pt x="75" y="66"/>
                  </a:cubicBezTo>
                  <a:cubicBezTo>
                    <a:pt x="74" y="70"/>
                    <a:pt x="77" y="74"/>
                    <a:pt x="75" y="76"/>
                  </a:cubicBezTo>
                  <a:cubicBezTo>
                    <a:pt x="74" y="78"/>
                    <a:pt x="71" y="73"/>
                    <a:pt x="69" y="74"/>
                  </a:cubicBezTo>
                  <a:cubicBezTo>
                    <a:pt x="66" y="76"/>
                    <a:pt x="69" y="82"/>
                    <a:pt x="66" y="82"/>
                  </a:cubicBezTo>
                  <a:cubicBezTo>
                    <a:pt x="62" y="83"/>
                    <a:pt x="60" y="78"/>
                    <a:pt x="57" y="76"/>
                  </a:cubicBezTo>
                  <a:cubicBezTo>
                    <a:pt x="55" y="75"/>
                    <a:pt x="52" y="74"/>
                    <a:pt x="53" y="76"/>
                  </a:cubicBezTo>
                  <a:cubicBezTo>
                    <a:pt x="54" y="79"/>
                    <a:pt x="62" y="80"/>
                    <a:pt x="60" y="83"/>
                  </a:cubicBezTo>
                  <a:cubicBezTo>
                    <a:pt x="58" y="86"/>
                    <a:pt x="53" y="79"/>
                    <a:pt x="49" y="80"/>
                  </a:cubicBezTo>
                  <a:cubicBezTo>
                    <a:pt x="47" y="80"/>
                    <a:pt x="51" y="85"/>
                    <a:pt x="49" y="86"/>
                  </a:cubicBezTo>
                  <a:cubicBezTo>
                    <a:pt x="45" y="87"/>
                    <a:pt x="40" y="85"/>
                    <a:pt x="35" y="84"/>
                  </a:cubicBezTo>
                  <a:cubicBezTo>
                    <a:pt x="32" y="83"/>
                    <a:pt x="26" y="83"/>
                    <a:pt x="26" y="79"/>
                  </a:cubicBezTo>
                  <a:cubicBezTo>
                    <a:pt x="25" y="76"/>
                    <a:pt x="35" y="79"/>
                    <a:pt x="34" y="76"/>
                  </a:cubicBezTo>
                  <a:cubicBezTo>
                    <a:pt x="34" y="73"/>
                    <a:pt x="28" y="76"/>
                    <a:pt x="25" y="74"/>
                  </a:cubicBezTo>
                  <a:cubicBezTo>
                    <a:pt x="24" y="73"/>
                    <a:pt x="24" y="72"/>
                    <a:pt x="24" y="70"/>
                  </a:cubicBezTo>
                  <a:cubicBezTo>
                    <a:pt x="24" y="69"/>
                    <a:pt x="27" y="69"/>
                    <a:pt x="26" y="68"/>
                  </a:cubicBezTo>
                  <a:cubicBezTo>
                    <a:pt x="25" y="66"/>
                    <a:pt x="19" y="67"/>
                    <a:pt x="20" y="65"/>
                  </a:cubicBezTo>
                  <a:cubicBezTo>
                    <a:pt x="22" y="61"/>
                    <a:pt x="27" y="59"/>
                    <a:pt x="31" y="58"/>
                  </a:cubicBezTo>
                  <a:cubicBezTo>
                    <a:pt x="35" y="57"/>
                    <a:pt x="40" y="58"/>
                    <a:pt x="45" y="58"/>
                  </a:cubicBezTo>
                  <a:cubicBezTo>
                    <a:pt x="46" y="58"/>
                    <a:pt x="50" y="57"/>
                    <a:pt x="49" y="56"/>
                  </a:cubicBezTo>
                  <a:cubicBezTo>
                    <a:pt x="46" y="55"/>
                    <a:pt x="42" y="57"/>
                    <a:pt x="39" y="56"/>
                  </a:cubicBezTo>
                  <a:cubicBezTo>
                    <a:pt x="38" y="55"/>
                    <a:pt x="42" y="54"/>
                    <a:pt x="41" y="52"/>
                  </a:cubicBezTo>
                  <a:cubicBezTo>
                    <a:pt x="40" y="51"/>
                    <a:pt x="37" y="50"/>
                    <a:pt x="34" y="51"/>
                  </a:cubicBezTo>
                  <a:cubicBezTo>
                    <a:pt x="31" y="51"/>
                    <a:pt x="29" y="54"/>
                    <a:pt x="26" y="55"/>
                  </a:cubicBezTo>
                  <a:cubicBezTo>
                    <a:pt x="24" y="55"/>
                    <a:pt x="23" y="53"/>
                    <a:pt x="21" y="53"/>
                  </a:cubicBezTo>
                  <a:cubicBezTo>
                    <a:pt x="18" y="53"/>
                    <a:pt x="15" y="57"/>
                    <a:pt x="12" y="56"/>
                  </a:cubicBezTo>
                  <a:cubicBezTo>
                    <a:pt x="9" y="55"/>
                    <a:pt x="5" y="51"/>
                    <a:pt x="7" y="49"/>
                  </a:cubicBezTo>
                  <a:cubicBezTo>
                    <a:pt x="10" y="46"/>
                    <a:pt x="16" y="49"/>
                    <a:pt x="20" y="48"/>
                  </a:cubicBezTo>
                  <a:cubicBezTo>
                    <a:pt x="22" y="47"/>
                    <a:pt x="19" y="45"/>
                    <a:pt x="17" y="45"/>
                  </a:cubicBezTo>
                  <a:cubicBezTo>
                    <a:pt x="14" y="45"/>
                    <a:pt x="10" y="48"/>
                    <a:pt x="6" y="47"/>
                  </a:cubicBezTo>
                  <a:cubicBezTo>
                    <a:pt x="3" y="46"/>
                    <a:pt x="2" y="42"/>
                    <a:pt x="1" y="39"/>
                  </a:cubicBezTo>
                  <a:cubicBezTo>
                    <a:pt x="0" y="38"/>
                    <a:pt x="0" y="35"/>
                    <a:pt x="2" y="35"/>
                  </a:cubicBezTo>
                  <a:cubicBezTo>
                    <a:pt x="8" y="35"/>
                    <a:pt x="14" y="40"/>
                    <a:pt x="20" y="39"/>
                  </a:cubicBezTo>
                  <a:cubicBezTo>
                    <a:pt x="22" y="39"/>
                    <a:pt x="25" y="35"/>
                    <a:pt x="23" y="34"/>
                  </a:cubicBezTo>
                  <a:cubicBezTo>
                    <a:pt x="20" y="32"/>
                    <a:pt x="17" y="35"/>
                    <a:pt x="14" y="35"/>
                  </a:cubicBezTo>
                  <a:cubicBezTo>
                    <a:pt x="11" y="34"/>
                    <a:pt x="9" y="33"/>
                    <a:pt x="8" y="31"/>
                  </a:cubicBezTo>
                  <a:cubicBezTo>
                    <a:pt x="7" y="30"/>
                    <a:pt x="8" y="28"/>
                    <a:pt x="9" y="27"/>
                  </a:cubicBezTo>
                  <a:cubicBezTo>
                    <a:pt x="12" y="25"/>
                    <a:pt x="16" y="25"/>
                    <a:pt x="20" y="25"/>
                  </a:cubicBezTo>
                  <a:cubicBezTo>
                    <a:pt x="23" y="25"/>
                    <a:pt x="27" y="27"/>
                    <a:pt x="29" y="25"/>
                  </a:cubicBezTo>
                  <a:cubicBezTo>
                    <a:pt x="30" y="23"/>
                    <a:pt x="26" y="22"/>
                    <a:pt x="24" y="21"/>
                  </a:cubicBezTo>
                  <a:cubicBezTo>
                    <a:pt x="22" y="20"/>
                    <a:pt x="18" y="20"/>
                    <a:pt x="18" y="18"/>
                  </a:cubicBezTo>
                  <a:cubicBezTo>
                    <a:pt x="19" y="15"/>
                    <a:pt x="22" y="13"/>
                    <a:pt x="25" y="13"/>
                  </a:cubicBezTo>
                  <a:cubicBezTo>
                    <a:pt x="28" y="12"/>
                    <a:pt x="30" y="15"/>
                    <a:pt x="32" y="14"/>
                  </a:cubicBezTo>
                  <a:cubicBezTo>
                    <a:pt x="36" y="14"/>
                    <a:pt x="40" y="12"/>
                    <a:pt x="43" y="10"/>
                  </a:cubicBezTo>
                  <a:cubicBezTo>
                    <a:pt x="44" y="9"/>
                    <a:pt x="42" y="8"/>
                    <a:pt x="41" y="8"/>
                  </a:cubicBezTo>
                  <a:cubicBezTo>
                    <a:pt x="37" y="7"/>
                    <a:pt x="33" y="9"/>
                    <a:pt x="29" y="8"/>
                  </a:cubicBezTo>
                  <a:cubicBezTo>
                    <a:pt x="28" y="8"/>
                    <a:pt x="28" y="5"/>
                    <a:pt x="28" y="4"/>
                  </a:cubicBezTo>
                  <a:cubicBezTo>
                    <a:pt x="28" y="3"/>
                    <a:pt x="30" y="2"/>
                    <a:pt x="3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32" name="Freeform 3597">
              <a:extLst>
                <a:ext uri="{FF2B5EF4-FFF2-40B4-BE49-F238E27FC236}">
                  <a16:creationId xmlns:a16="http://schemas.microsoft.com/office/drawing/2014/main" id="{5DD9F30B-B498-DB4B-9966-28C7EB934727}"/>
                </a:ext>
              </a:extLst>
            </p:cNvPr>
            <p:cNvSpPr>
              <a:spLocks noChangeAspect="1"/>
            </p:cNvSpPr>
            <p:nvPr/>
          </p:nvSpPr>
          <p:spPr bwMode="auto">
            <a:xfrm>
              <a:off x="2944112" y="2055784"/>
              <a:ext cx="546793" cy="296989"/>
            </a:xfrm>
            <a:custGeom>
              <a:avLst/>
              <a:gdLst>
                <a:gd name="T0" fmla="*/ 68 w 328"/>
                <a:gd name="T1" fmla="*/ 99 h 178"/>
                <a:gd name="T2" fmla="*/ 88 w 328"/>
                <a:gd name="T3" fmla="*/ 120 h 178"/>
                <a:gd name="T4" fmla="*/ 77 w 328"/>
                <a:gd name="T5" fmla="*/ 130 h 178"/>
                <a:gd name="T6" fmla="*/ 100 w 328"/>
                <a:gd name="T7" fmla="*/ 137 h 178"/>
                <a:gd name="T8" fmla="*/ 70 w 328"/>
                <a:gd name="T9" fmla="*/ 133 h 178"/>
                <a:gd name="T10" fmla="*/ 40 w 328"/>
                <a:gd name="T11" fmla="*/ 155 h 178"/>
                <a:gd name="T12" fmla="*/ 71 w 328"/>
                <a:gd name="T13" fmla="*/ 145 h 178"/>
                <a:gd name="T14" fmla="*/ 60 w 328"/>
                <a:gd name="T15" fmla="*/ 164 h 178"/>
                <a:gd name="T16" fmla="*/ 68 w 328"/>
                <a:gd name="T17" fmla="*/ 174 h 178"/>
                <a:gd name="T18" fmla="*/ 96 w 328"/>
                <a:gd name="T19" fmla="*/ 167 h 178"/>
                <a:gd name="T20" fmla="*/ 54 w 328"/>
                <a:gd name="T21" fmla="*/ 177 h 178"/>
                <a:gd name="T22" fmla="*/ 30 w 328"/>
                <a:gd name="T23" fmla="*/ 176 h 178"/>
                <a:gd name="T24" fmla="*/ 22 w 328"/>
                <a:gd name="T25" fmla="*/ 185 h 178"/>
                <a:gd name="T26" fmla="*/ 11 w 328"/>
                <a:gd name="T27" fmla="*/ 201 h 178"/>
                <a:gd name="T28" fmla="*/ 20 w 328"/>
                <a:gd name="T29" fmla="*/ 208 h 178"/>
                <a:gd name="T30" fmla="*/ 48 w 328"/>
                <a:gd name="T31" fmla="*/ 208 h 178"/>
                <a:gd name="T32" fmla="*/ 60 w 328"/>
                <a:gd name="T33" fmla="*/ 206 h 178"/>
                <a:gd name="T34" fmla="*/ 85 w 328"/>
                <a:gd name="T35" fmla="*/ 198 h 178"/>
                <a:gd name="T36" fmla="*/ 94 w 328"/>
                <a:gd name="T37" fmla="*/ 196 h 178"/>
                <a:gd name="T38" fmla="*/ 108 w 328"/>
                <a:gd name="T39" fmla="*/ 213 h 178"/>
                <a:gd name="T40" fmla="*/ 151 w 328"/>
                <a:gd name="T41" fmla="*/ 198 h 178"/>
                <a:gd name="T42" fmla="*/ 131 w 328"/>
                <a:gd name="T43" fmla="*/ 182 h 178"/>
                <a:gd name="T44" fmla="*/ 103 w 328"/>
                <a:gd name="T45" fmla="*/ 180 h 178"/>
                <a:gd name="T46" fmla="*/ 126 w 328"/>
                <a:gd name="T47" fmla="*/ 179 h 178"/>
                <a:gd name="T48" fmla="*/ 172 w 328"/>
                <a:gd name="T49" fmla="*/ 161 h 178"/>
                <a:gd name="T50" fmla="*/ 199 w 328"/>
                <a:gd name="T51" fmla="*/ 142 h 178"/>
                <a:gd name="T52" fmla="*/ 171 w 328"/>
                <a:gd name="T53" fmla="*/ 127 h 178"/>
                <a:gd name="T54" fmla="*/ 209 w 328"/>
                <a:gd name="T55" fmla="*/ 129 h 178"/>
                <a:gd name="T56" fmla="*/ 209 w 328"/>
                <a:gd name="T57" fmla="*/ 115 h 178"/>
                <a:gd name="T58" fmla="*/ 225 w 328"/>
                <a:gd name="T59" fmla="*/ 106 h 178"/>
                <a:gd name="T60" fmla="*/ 245 w 328"/>
                <a:gd name="T61" fmla="*/ 96 h 178"/>
                <a:gd name="T62" fmla="*/ 308 w 328"/>
                <a:gd name="T63" fmla="*/ 72 h 178"/>
                <a:gd name="T64" fmla="*/ 332 w 328"/>
                <a:gd name="T65" fmla="*/ 54 h 178"/>
                <a:gd name="T66" fmla="*/ 342 w 328"/>
                <a:gd name="T67" fmla="*/ 47 h 178"/>
                <a:gd name="T68" fmla="*/ 384 w 328"/>
                <a:gd name="T69" fmla="*/ 22 h 178"/>
                <a:gd name="T70" fmla="*/ 342 w 328"/>
                <a:gd name="T71" fmla="*/ 11 h 178"/>
                <a:gd name="T72" fmla="*/ 324 w 328"/>
                <a:gd name="T73" fmla="*/ 6 h 178"/>
                <a:gd name="T74" fmla="*/ 268 w 328"/>
                <a:gd name="T75" fmla="*/ 7 h 178"/>
                <a:gd name="T76" fmla="*/ 240 w 328"/>
                <a:gd name="T77" fmla="*/ 14 h 178"/>
                <a:gd name="T78" fmla="*/ 192 w 328"/>
                <a:gd name="T79" fmla="*/ 2 h 178"/>
                <a:gd name="T80" fmla="*/ 174 w 328"/>
                <a:gd name="T81" fmla="*/ 12 h 178"/>
                <a:gd name="T82" fmla="*/ 155 w 328"/>
                <a:gd name="T83" fmla="*/ 18 h 178"/>
                <a:gd name="T84" fmla="*/ 133 w 328"/>
                <a:gd name="T85" fmla="*/ 18 h 178"/>
                <a:gd name="T86" fmla="*/ 150 w 328"/>
                <a:gd name="T87" fmla="*/ 35 h 178"/>
                <a:gd name="T88" fmla="*/ 121 w 328"/>
                <a:gd name="T89" fmla="*/ 35 h 178"/>
                <a:gd name="T90" fmla="*/ 78 w 328"/>
                <a:gd name="T91" fmla="*/ 23 h 178"/>
                <a:gd name="T92" fmla="*/ 70 w 328"/>
                <a:gd name="T93" fmla="*/ 38 h 178"/>
                <a:gd name="T94" fmla="*/ 84 w 328"/>
                <a:gd name="T95" fmla="*/ 60 h 178"/>
                <a:gd name="T96" fmla="*/ 42 w 328"/>
                <a:gd name="T97" fmla="*/ 70 h 178"/>
                <a:gd name="T98" fmla="*/ 91 w 328"/>
                <a:gd name="T99" fmla="*/ 66 h 178"/>
                <a:gd name="T100" fmla="*/ 76 w 328"/>
                <a:gd name="T101" fmla="*/ 79 h 178"/>
                <a:gd name="T102" fmla="*/ 108 w 328"/>
                <a:gd name="T103" fmla="*/ 81 h 178"/>
                <a:gd name="T104" fmla="*/ 127 w 328"/>
                <a:gd name="T105" fmla="*/ 85 h 178"/>
                <a:gd name="T106" fmla="*/ 183 w 328"/>
                <a:gd name="T107" fmla="*/ 54 h 178"/>
                <a:gd name="T108" fmla="*/ 197 w 328"/>
                <a:gd name="T109" fmla="*/ 71 h 178"/>
                <a:gd name="T110" fmla="*/ 145 w 328"/>
                <a:gd name="T111" fmla="*/ 82 h 178"/>
                <a:gd name="T112" fmla="*/ 141 w 328"/>
                <a:gd name="T113" fmla="*/ 88 h 178"/>
                <a:gd name="T114" fmla="*/ 123 w 328"/>
                <a:gd name="T115" fmla="*/ 107 h 178"/>
                <a:gd name="T116" fmla="*/ 118 w 328"/>
                <a:gd name="T117" fmla="*/ 111 h 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8"/>
                <a:gd name="T178" fmla="*/ 0 h 178"/>
                <a:gd name="T179" fmla="*/ 328 w 328"/>
                <a:gd name="T180" fmla="*/ 178 h 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8" h="178">
                  <a:moveTo>
                    <a:pt x="82" y="78"/>
                  </a:moveTo>
                  <a:cubicBezTo>
                    <a:pt x="78" y="76"/>
                    <a:pt x="75" y="76"/>
                    <a:pt x="71" y="76"/>
                  </a:cubicBezTo>
                  <a:cubicBezTo>
                    <a:pt x="67" y="76"/>
                    <a:pt x="63" y="74"/>
                    <a:pt x="58" y="75"/>
                  </a:cubicBezTo>
                  <a:cubicBezTo>
                    <a:pt x="57" y="75"/>
                    <a:pt x="56" y="77"/>
                    <a:pt x="55" y="78"/>
                  </a:cubicBezTo>
                  <a:cubicBezTo>
                    <a:pt x="55" y="79"/>
                    <a:pt x="57" y="81"/>
                    <a:pt x="57" y="82"/>
                  </a:cubicBezTo>
                  <a:cubicBezTo>
                    <a:pt x="57" y="83"/>
                    <a:pt x="55" y="83"/>
                    <a:pt x="54" y="84"/>
                  </a:cubicBezTo>
                  <a:cubicBezTo>
                    <a:pt x="54" y="85"/>
                    <a:pt x="53" y="87"/>
                    <a:pt x="54" y="88"/>
                  </a:cubicBezTo>
                  <a:cubicBezTo>
                    <a:pt x="57" y="90"/>
                    <a:pt x="60" y="90"/>
                    <a:pt x="63" y="91"/>
                  </a:cubicBezTo>
                  <a:cubicBezTo>
                    <a:pt x="65" y="92"/>
                    <a:pt x="67" y="93"/>
                    <a:pt x="69" y="95"/>
                  </a:cubicBezTo>
                  <a:cubicBezTo>
                    <a:pt x="70" y="96"/>
                    <a:pt x="71" y="98"/>
                    <a:pt x="73" y="100"/>
                  </a:cubicBezTo>
                  <a:cubicBezTo>
                    <a:pt x="74" y="101"/>
                    <a:pt x="76" y="102"/>
                    <a:pt x="78" y="104"/>
                  </a:cubicBezTo>
                  <a:cubicBezTo>
                    <a:pt x="79" y="105"/>
                    <a:pt x="82" y="107"/>
                    <a:pt x="80" y="107"/>
                  </a:cubicBezTo>
                  <a:cubicBezTo>
                    <a:pt x="78" y="108"/>
                    <a:pt x="75" y="106"/>
                    <a:pt x="72" y="105"/>
                  </a:cubicBezTo>
                  <a:cubicBezTo>
                    <a:pt x="70" y="105"/>
                    <a:pt x="67" y="104"/>
                    <a:pt x="65" y="104"/>
                  </a:cubicBezTo>
                  <a:cubicBezTo>
                    <a:pt x="64" y="105"/>
                    <a:pt x="63" y="107"/>
                    <a:pt x="64" y="108"/>
                  </a:cubicBezTo>
                  <a:cubicBezTo>
                    <a:pt x="66" y="110"/>
                    <a:pt x="69" y="111"/>
                    <a:pt x="71" y="111"/>
                  </a:cubicBezTo>
                  <a:cubicBezTo>
                    <a:pt x="76" y="111"/>
                    <a:pt x="81" y="110"/>
                    <a:pt x="86" y="110"/>
                  </a:cubicBezTo>
                  <a:cubicBezTo>
                    <a:pt x="89" y="110"/>
                    <a:pt x="92" y="109"/>
                    <a:pt x="95" y="110"/>
                  </a:cubicBezTo>
                  <a:cubicBezTo>
                    <a:pt x="96" y="110"/>
                    <a:pt x="96" y="113"/>
                    <a:pt x="95" y="113"/>
                  </a:cubicBezTo>
                  <a:cubicBezTo>
                    <a:pt x="91" y="115"/>
                    <a:pt x="87" y="113"/>
                    <a:pt x="83" y="114"/>
                  </a:cubicBezTo>
                  <a:cubicBezTo>
                    <a:pt x="82" y="115"/>
                    <a:pt x="87" y="115"/>
                    <a:pt x="88" y="117"/>
                  </a:cubicBezTo>
                  <a:cubicBezTo>
                    <a:pt x="88" y="117"/>
                    <a:pt x="88" y="119"/>
                    <a:pt x="87" y="119"/>
                  </a:cubicBezTo>
                  <a:cubicBezTo>
                    <a:pt x="84" y="119"/>
                    <a:pt x="81" y="116"/>
                    <a:pt x="77" y="115"/>
                  </a:cubicBezTo>
                  <a:cubicBezTo>
                    <a:pt x="73" y="114"/>
                    <a:pt x="69" y="115"/>
                    <a:pt x="66" y="114"/>
                  </a:cubicBezTo>
                  <a:cubicBezTo>
                    <a:pt x="63" y="113"/>
                    <a:pt x="61" y="111"/>
                    <a:pt x="58" y="111"/>
                  </a:cubicBezTo>
                  <a:cubicBezTo>
                    <a:pt x="57" y="111"/>
                    <a:pt x="55" y="112"/>
                    <a:pt x="53" y="113"/>
                  </a:cubicBezTo>
                  <a:cubicBezTo>
                    <a:pt x="49" y="114"/>
                    <a:pt x="44" y="113"/>
                    <a:pt x="40" y="114"/>
                  </a:cubicBezTo>
                  <a:cubicBezTo>
                    <a:pt x="39" y="115"/>
                    <a:pt x="40" y="118"/>
                    <a:pt x="40" y="119"/>
                  </a:cubicBezTo>
                  <a:cubicBezTo>
                    <a:pt x="38" y="121"/>
                    <a:pt x="35" y="121"/>
                    <a:pt x="33" y="123"/>
                  </a:cubicBezTo>
                  <a:cubicBezTo>
                    <a:pt x="32" y="125"/>
                    <a:pt x="32" y="127"/>
                    <a:pt x="33" y="129"/>
                  </a:cubicBezTo>
                  <a:cubicBezTo>
                    <a:pt x="35" y="130"/>
                    <a:pt x="37" y="130"/>
                    <a:pt x="39" y="130"/>
                  </a:cubicBezTo>
                  <a:cubicBezTo>
                    <a:pt x="41" y="130"/>
                    <a:pt x="42" y="128"/>
                    <a:pt x="44" y="128"/>
                  </a:cubicBezTo>
                  <a:cubicBezTo>
                    <a:pt x="45" y="128"/>
                    <a:pt x="44" y="130"/>
                    <a:pt x="45" y="130"/>
                  </a:cubicBezTo>
                  <a:cubicBezTo>
                    <a:pt x="47" y="130"/>
                    <a:pt x="49" y="129"/>
                    <a:pt x="51" y="128"/>
                  </a:cubicBezTo>
                  <a:cubicBezTo>
                    <a:pt x="54" y="126"/>
                    <a:pt x="56" y="123"/>
                    <a:pt x="59" y="121"/>
                  </a:cubicBezTo>
                  <a:cubicBezTo>
                    <a:pt x="60" y="120"/>
                    <a:pt x="61" y="120"/>
                    <a:pt x="61" y="121"/>
                  </a:cubicBezTo>
                  <a:cubicBezTo>
                    <a:pt x="61" y="123"/>
                    <a:pt x="58" y="125"/>
                    <a:pt x="58" y="126"/>
                  </a:cubicBezTo>
                  <a:cubicBezTo>
                    <a:pt x="59" y="128"/>
                    <a:pt x="65" y="126"/>
                    <a:pt x="64" y="128"/>
                  </a:cubicBezTo>
                  <a:cubicBezTo>
                    <a:pt x="62" y="129"/>
                    <a:pt x="58" y="127"/>
                    <a:pt x="56" y="129"/>
                  </a:cubicBezTo>
                  <a:cubicBezTo>
                    <a:pt x="53" y="130"/>
                    <a:pt x="51" y="133"/>
                    <a:pt x="50" y="136"/>
                  </a:cubicBezTo>
                  <a:cubicBezTo>
                    <a:pt x="50" y="137"/>
                    <a:pt x="53" y="135"/>
                    <a:pt x="53" y="136"/>
                  </a:cubicBezTo>
                  <a:cubicBezTo>
                    <a:pt x="54" y="137"/>
                    <a:pt x="53" y="138"/>
                    <a:pt x="53" y="139"/>
                  </a:cubicBezTo>
                  <a:cubicBezTo>
                    <a:pt x="53" y="140"/>
                    <a:pt x="52" y="141"/>
                    <a:pt x="53" y="142"/>
                  </a:cubicBezTo>
                  <a:cubicBezTo>
                    <a:pt x="53" y="143"/>
                    <a:pt x="55" y="141"/>
                    <a:pt x="55" y="142"/>
                  </a:cubicBezTo>
                  <a:cubicBezTo>
                    <a:pt x="56" y="143"/>
                    <a:pt x="56" y="145"/>
                    <a:pt x="57" y="145"/>
                  </a:cubicBezTo>
                  <a:cubicBezTo>
                    <a:pt x="59" y="146"/>
                    <a:pt x="62" y="146"/>
                    <a:pt x="64" y="146"/>
                  </a:cubicBezTo>
                  <a:cubicBezTo>
                    <a:pt x="68" y="145"/>
                    <a:pt x="71" y="143"/>
                    <a:pt x="74" y="142"/>
                  </a:cubicBezTo>
                  <a:cubicBezTo>
                    <a:pt x="77" y="139"/>
                    <a:pt x="80" y="135"/>
                    <a:pt x="84" y="132"/>
                  </a:cubicBezTo>
                  <a:cubicBezTo>
                    <a:pt x="84" y="132"/>
                    <a:pt x="86" y="131"/>
                    <a:pt x="86" y="132"/>
                  </a:cubicBezTo>
                  <a:cubicBezTo>
                    <a:pt x="85" y="135"/>
                    <a:pt x="82" y="137"/>
                    <a:pt x="80" y="139"/>
                  </a:cubicBezTo>
                  <a:cubicBezTo>
                    <a:pt x="78" y="141"/>
                    <a:pt x="76" y="143"/>
                    <a:pt x="74" y="145"/>
                  </a:cubicBezTo>
                  <a:cubicBezTo>
                    <a:pt x="73" y="146"/>
                    <a:pt x="71" y="147"/>
                    <a:pt x="69" y="148"/>
                  </a:cubicBezTo>
                  <a:cubicBezTo>
                    <a:pt x="66" y="148"/>
                    <a:pt x="62" y="147"/>
                    <a:pt x="59" y="148"/>
                  </a:cubicBezTo>
                  <a:cubicBezTo>
                    <a:pt x="58" y="149"/>
                    <a:pt x="60" y="152"/>
                    <a:pt x="59" y="151"/>
                  </a:cubicBezTo>
                  <a:cubicBezTo>
                    <a:pt x="54" y="151"/>
                    <a:pt x="49" y="150"/>
                    <a:pt x="45" y="147"/>
                  </a:cubicBezTo>
                  <a:cubicBezTo>
                    <a:pt x="42" y="145"/>
                    <a:pt x="42" y="139"/>
                    <a:pt x="39" y="136"/>
                  </a:cubicBezTo>
                  <a:cubicBezTo>
                    <a:pt x="37" y="134"/>
                    <a:pt x="34" y="135"/>
                    <a:pt x="32" y="135"/>
                  </a:cubicBezTo>
                  <a:cubicBezTo>
                    <a:pt x="28" y="136"/>
                    <a:pt x="25" y="136"/>
                    <a:pt x="22" y="138"/>
                  </a:cubicBezTo>
                  <a:cubicBezTo>
                    <a:pt x="20" y="139"/>
                    <a:pt x="21" y="142"/>
                    <a:pt x="22" y="143"/>
                  </a:cubicBezTo>
                  <a:cubicBezTo>
                    <a:pt x="22" y="145"/>
                    <a:pt x="24" y="145"/>
                    <a:pt x="25" y="146"/>
                  </a:cubicBezTo>
                  <a:cubicBezTo>
                    <a:pt x="25" y="147"/>
                    <a:pt x="25" y="149"/>
                    <a:pt x="26" y="149"/>
                  </a:cubicBezTo>
                  <a:cubicBezTo>
                    <a:pt x="28" y="150"/>
                    <a:pt x="30" y="148"/>
                    <a:pt x="31" y="149"/>
                  </a:cubicBezTo>
                  <a:cubicBezTo>
                    <a:pt x="32" y="150"/>
                    <a:pt x="34" y="151"/>
                    <a:pt x="33" y="153"/>
                  </a:cubicBezTo>
                  <a:cubicBezTo>
                    <a:pt x="32" y="154"/>
                    <a:pt x="30" y="153"/>
                    <a:pt x="29" y="153"/>
                  </a:cubicBezTo>
                  <a:cubicBezTo>
                    <a:pt x="25" y="154"/>
                    <a:pt x="21" y="153"/>
                    <a:pt x="18" y="154"/>
                  </a:cubicBezTo>
                  <a:cubicBezTo>
                    <a:pt x="16" y="154"/>
                    <a:pt x="14" y="155"/>
                    <a:pt x="13" y="155"/>
                  </a:cubicBezTo>
                  <a:cubicBezTo>
                    <a:pt x="9" y="157"/>
                    <a:pt x="4" y="158"/>
                    <a:pt x="1" y="161"/>
                  </a:cubicBezTo>
                  <a:cubicBezTo>
                    <a:pt x="0" y="163"/>
                    <a:pt x="0" y="165"/>
                    <a:pt x="1" y="167"/>
                  </a:cubicBezTo>
                  <a:cubicBezTo>
                    <a:pt x="2" y="169"/>
                    <a:pt x="5" y="172"/>
                    <a:pt x="8" y="172"/>
                  </a:cubicBezTo>
                  <a:cubicBezTo>
                    <a:pt x="9" y="172"/>
                    <a:pt x="8" y="167"/>
                    <a:pt x="9" y="167"/>
                  </a:cubicBezTo>
                  <a:cubicBezTo>
                    <a:pt x="11" y="168"/>
                    <a:pt x="9" y="174"/>
                    <a:pt x="10" y="172"/>
                  </a:cubicBezTo>
                  <a:cubicBezTo>
                    <a:pt x="12" y="170"/>
                    <a:pt x="10" y="167"/>
                    <a:pt x="12" y="164"/>
                  </a:cubicBezTo>
                  <a:cubicBezTo>
                    <a:pt x="12" y="164"/>
                    <a:pt x="13" y="165"/>
                    <a:pt x="13" y="166"/>
                  </a:cubicBezTo>
                  <a:cubicBezTo>
                    <a:pt x="14" y="168"/>
                    <a:pt x="12" y="171"/>
                    <a:pt x="13" y="173"/>
                  </a:cubicBezTo>
                  <a:cubicBezTo>
                    <a:pt x="13" y="174"/>
                    <a:pt x="16" y="174"/>
                    <a:pt x="17" y="173"/>
                  </a:cubicBezTo>
                  <a:cubicBezTo>
                    <a:pt x="19" y="172"/>
                    <a:pt x="21" y="169"/>
                    <a:pt x="23" y="169"/>
                  </a:cubicBezTo>
                  <a:cubicBezTo>
                    <a:pt x="25" y="169"/>
                    <a:pt x="26" y="173"/>
                    <a:pt x="27" y="173"/>
                  </a:cubicBezTo>
                  <a:cubicBezTo>
                    <a:pt x="30" y="173"/>
                    <a:pt x="31" y="169"/>
                    <a:pt x="33" y="169"/>
                  </a:cubicBezTo>
                  <a:cubicBezTo>
                    <a:pt x="34" y="169"/>
                    <a:pt x="32" y="172"/>
                    <a:pt x="33" y="173"/>
                  </a:cubicBezTo>
                  <a:cubicBezTo>
                    <a:pt x="35" y="174"/>
                    <a:pt x="38" y="173"/>
                    <a:pt x="40" y="173"/>
                  </a:cubicBezTo>
                  <a:cubicBezTo>
                    <a:pt x="41" y="174"/>
                    <a:pt x="41" y="176"/>
                    <a:pt x="42" y="176"/>
                  </a:cubicBezTo>
                  <a:cubicBezTo>
                    <a:pt x="45" y="176"/>
                    <a:pt x="48" y="176"/>
                    <a:pt x="51" y="175"/>
                  </a:cubicBezTo>
                  <a:cubicBezTo>
                    <a:pt x="52" y="174"/>
                    <a:pt x="48" y="174"/>
                    <a:pt x="48" y="173"/>
                  </a:cubicBezTo>
                  <a:cubicBezTo>
                    <a:pt x="47" y="172"/>
                    <a:pt x="47" y="170"/>
                    <a:pt x="48" y="169"/>
                  </a:cubicBezTo>
                  <a:cubicBezTo>
                    <a:pt x="49" y="169"/>
                    <a:pt x="49" y="171"/>
                    <a:pt x="50" y="171"/>
                  </a:cubicBezTo>
                  <a:cubicBezTo>
                    <a:pt x="53" y="171"/>
                    <a:pt x="55" y="169"/>
                    <a:pt x="58" y="169"/>
                  </a:cubicBezTo>
                  <a:cubicBezTo>
                    <a:pt x="59" y="169"/>
                    <a:pt x="59" y="171"/>
                    <a:pt x="60" y="171"/>
                  </a:cubicBezTo>
                  <a:cubicBezTo>
                    <a:pt x="63" y="172"/>
                    <a:pt x="66" y="173"/>
                    <a:pt x="69" y="171"/>
                  </a:cubicBezTo>
                  <a:cubicBezTo>
                    <a:pt x="70" y="170"/>
                    <a:pt x="68" y="166"/>
                    <a:pt x="69" y="164"/>
                  </a:cubicBezTo>
                  <a:cubicBezTo>
                    <a:pt x="70" y="164"/>
                    <a:pt x="71" y="164"/>
                    <a:pt x="71" y="165"/>
                  </a:cubicBezTo>
                  <a:cubicBezTo>
                    <a:pt x="72" y="167"/>
                    <a:pt x="71" y="171"/>
                    <a:pt x="72" y="173"/>
                  </a:cubicBezTo>
                  <a:cubicBezTo>
                    <a:pt x="73" y="174"/>
                    <a:pt x="76" y="173"/>
                    <a:pt x="77" y="173"/>
                  </a:cubicBezTo>
                  <a:cubicBezTo>
                    <a:pt x="79" y="172"/>
                    <a:pt x="81" y="170"/>
                    <a:pt x="81" y="168"/>
                  </a:cubicBezTo>
                  <a:cubicBezTo>
                    <a:pt x="81" y="167"/>
                    <a:pt x="79" y="167"/>
                    <a:pt x="78" y="166"/>
                  </a:cubicBezTo>
                  <a:cubicBezTo>
                    <a:pt x="78" y="165"/>
                    <a:pt x="77" y="163"/>
                    <a:pt x="78" y="163"/>
                  </a:cubicBezTo>
                  <a:cubicBezTo>
                    <a:pt x="80" y="163"/>
                    <a:pt x="83" y="164"/>
                    <a:pt x="84" y="166"/>
                  </a:cubicBezTo>
                  <a:cubicBezTo>
                    <a:pt x="85" y="167"/>
                    <a:pt x="82" y="170"/>
                    <a:pt x="83" y="171"/>
                  </a:cubicBezTo>
                  <a:cubicBezTo>
                    <a:pt x="85" y="173"/>
                    <a:pt x="88" y="171"/>
                    <a:pt x="90" y="171"/>
                  </a:cubicBezTo>
                  <a:cubicBezTo>
                    <a:pt x="91" y="171"/>
                    <a:pt x="93" y="171"/>
                    <a:pt x="93" y="172"/>
                  </a:cubicBezTo>
                  <a:cubicBezTo>
                    <a:pt x="93" y="173"/>
                    <a:pt x="88" y="176"/>
                    <a:pt x="90" y="177"/>
                  </a:cubicBezTo>
                  <a:cubicBezTo>
                    <a:pt x="93" y="178"/>
                    <a:pt x="95" y="175"/>
                    <a:pt x="98" y="175"/>
                  </a:cubicBezTo>
                  <a:cubicBezTo>
                    <a:pt x="101" y="174"/>
                    <a:pt x="105" y="174"/>
                    <a:pt x="108" y="173"/>
                  </a:cubicBezTo>
                  <a:cubicBezTo>
                    <a:pt x="110" y="173"/>
                    <a:pt x="112" y="169"/>
                    <a:pt x="114" y="169"/>
                  </a:cubicBezTo>
                  <a:cubicBezTo>
                    <a:pt x="116" y="169"/>
                    <a:pt x="116" y="174"/>
                    <a:pt x="117" y="173"/>
                  </a:cubicBezTo>
                  <a:cubicBezTo>
                    <a:pt x="121" y="172"/>
                    <a:pt x="124" y="168"/>
                    <a:pt x="126" y="165"/>
                  </a:cubicBezTo>
                  <a:cubicBezTo>
                    <a:pt x="127" y="162"/>
                    <a:pt x="128" y="157"/>
                    <a:pt x="126" y="157"/>
                  </a:cubicBezTo>
                  <a:cubicBezTo>
                    <a:pt x="122" y="156"/>
                    <a:pt x="120" y="162"/>
                    <a:pt x="116" y="163"/>
                  </a:cubicBezTo>
                  <a:cubicBezTo>
                    <a:pt x="114" y="163"/>
                    <a:pt x="113" y="160"/>
                    <a:pt x="113" y="159"/>
                  </a:cubicBezTo>
                  <a:cubicBezTo>
                    <a:pt x="113" y="157"/>
                    <a:pt x="116" y="155"/>
                    <a:pt x="115" y="154"/>
                  </a:cubicBezTo>
                  <a:cubicBezTo>
                    <a:pt x="114" y="152"/>
                    <a:pt x="111" y="151"/>
                    <a:pt x="109" y="151"/>
                  </a:cubicBezTo>
                  <a:cubicBezTo>
                    <a:pt x="107" y="151"/>
                    <a:pt x="106" y="153"/>
                    <a:pt x="104" y="153"/>
                  </a:cubicBezTo>
                  <a:cubicBezTo>
                    <a:pt x="104" y="153"/>
                    <a:pt x="105" y="151"/>
                    <a:pt x="104" y="151"/>
                  </a:cubicBezTo>
                  <a:cubicBezTo>
                    <a:pt x="101" y="150"/>
                    <a:pt x="98" y="149"/>
                    <a:pt x="95" y="150"/>
                  </a:cubicBezTo>
                  <a:cubicBezTo>
                    <a:pt x="92" y="150"/>
                    <a:pt x="90" y="154"/>
                    <a:pt x="87" y="154"/>
                  </a:cubicBezTo>
                  <a:cubicBezTo>
                    <a:pt x="85" y="154"/>
                    <a:pt x="85" y="151"/>
                    <a:pt x="86" y="150"/>
                  </a:cubicBezTo>
                  <a:cubicBezTo>
                    <a:pt x="87" y="148"/>
                    <a:pt x="90" y="150"/>
                    <a:pt x="92" y="148"/>
                  </a:cubicBezTo>
                  <a:cubicBezTo>
                    <a:pt x="92" y="148"/>
                    <a:pt x="89" y="148"/>
                    <a:pt x="89" y="147"/>
                  </a:cubicBezTo>
                  <a:cubicBezTo>
                    <a:pt x="88" y="146"/>
                    <a:pt x="88" y="142"/>
                    <a:pt x="90" y="142"/>
                  </a:cubicBezTo>
                  <a:cubicBezTo>
                    <a:pt x="92" y="142"/>
                    <a:pt x="93" y="146"/>
                    <a:pt x="95" y="147"/>
                  </a:cubicBezTo>
                  <a:cubicBezTo>
                    <a:pt x="98" y="148"/>
                    <a:pt x="102" y="149"/>
                    <a:pt x="105" y="149"/>
                  </a:cubicBezTo>
                  <a:cubicBezTo>
                    <a:pt x="109" y="150"/>
                    <a:pt x="113" y="150"/>
                    <a:pt x="117" y="150"/>
                  </a:cubicBezTo>
                  <a:cubicBezTo>
                    <a:pt x="121" y="149"/>
                    <a:pt x="126" y="148"/>
                    <a:pt x="129" y="145"/>
                  </a:cubicBezTo>
                  <a:cubicBezTo>
                    <a:pt x="130" y="144"/>
                    <a:pt x="127" y="142"/>
                    <a:pt x="127" y="140"/>
                  </a:cubicBezTo>
                  <a:cubicBezTo>
                    <a:pt x="128" y="138"/>
                    <a:pt x="130" y="134"/>
                    <a:pt x="132" y="133"/>
                  </a:cubicBezTo>
                  <a:cubicBezTo>
                    <a:pt x="136" y="132"/>
                    <a:pt x="140" y="134"/>
                    <a:pt x="143" y="134"/>
                  </a:cubicBezTo>
                  <a:cubicBezTo>
                    <a:pt x="145" y="134"/>
                    <a:pt x="147" y="132"/>
                    <a:pt x="149" y="132"/>
                  </a:cubicBezTo>
                  <a:cubicBezTo>
                    <a:pt x="151" y="132"/>
                    <a:pt x="152" y="134"/>
                    <a:pt x="153" y="134"/>
                  </a:cubicBezTo>
                  <a:cubicBezTo>
                    <a:pt x="157" y="131"/>
                    <a:pt x="163" y="128"/>
                    <a:pt x="163" y="123"/>
                  </a:cubicBezTo>
                  <a:cubicBezTo>
                    <a:pt x="162" y="119"/>
                    <a:pt x="148" y="122"/>
                    <a:pt x="151" y="118"/>
                  </a:cubicBezTo>
                  <a:cubicBezTo>
                    <a:pt x="154" y="114"/>
                    <a:pt x="162" y="121"/>
                    <a:pt x="166" y="118"/>
                  </a:cubicBezTo>
                  <a:cubicBezTo>
                    <a:pt x="169" y="117"/>
                    <a:pt x="171" y="113"/>
                    <a:pt x="169" y="111"/>
                  </a:cubicBezTo>
                  <a:cubicBezTo>
                    <a:pt x="167" y="108"/>
                    <a:pt x="162" y="111"/>
                    <a:pt x="158" y="110"/>
                  </a:cubicBezTo>
                  <a:cubicBezTo>
                    <a:pt x="158" y="109"/>
                    <a:pt x="159" y="107"/>
                    <a:pt x="158" y="107"/>
                  </a:cubicBezTo>
                  <a:cubicBezTo>
                    <a:pt x="154" y="106"/>
                    <a:pt x="149" y="108"/>
                    <a:pt x="145" y="107"/>
                  </a:cubicBezTo>
                  <a:cubicBezTo>
                    <a:pt x="143" y="107"/>
                    <a:pt x="141" y="106"/>
                    <a:pt x="142" y="106"/>
                  </a:cubicBezTo>
                  <a:cubicBezTo>
                    <a:pt x="146" y="105"/>
                    <a:pt x="154" y="108"/>
                    <a:pt x="154" y="104"/>
                  </a:cubicBezTo>
                  <a:cubicBezTo>
                    <a:pt x="155" y="100"/>
                    <a:pt x="146" y="104"/>
                    <a:pt x="142" y="102"/>
                  </a:cubicBezTo>
                  <a:cubicBezTo>
                    <a:pt x="140" y="101"/>
                    <a:pt x="148" y="102"/>
                    <a:pt x="151" y="102"/>
                  </a:cubicBezTo>
                  <a:cubicBezTo>
                    <a:pt x="154" y="102"/>
                    <a:pt x="158" y="103"/>
                    <a:pt x="161" y="104"/>
                  </a:cubicBezTo>
                  <a:cubicBezTo>
                    <a:pt x="166" y="105"/>
                    <a:pt x="170" y="108"/>
                    <a:pt x="174" y="107"/>
                  </a:cubicBezTo>
                  <a:cubicBezTo>
                    <a:pt x="176" y="106"/>
                    <a:pt x="174" y="101"/>
                    <a:pt x="172" y="101"/>
                  </a:cubicBezTo>
                  <a:cubicBezTo>
                    <a:pt x="167" y="99"/>
                    <a:pt x="160" y="102"/>
                    <a:pt x="154" y="100"/>
                  </a:cubicBezTo>
                  <a:cubicBezTo>
                    <a:pt x="152" y="100"/>
                    <a:pt x="153" y="96"/>
                    <a:pt x="154" y="96"/>
                  </a:cubicBezTo>
                  <a:cubicBezTo>
                    <a:pt x="156" y="95"/>
                    <a:pt x="159" y="96"/>
                    <a:pt x="162" y="96"/>
                  </a:cubicBezTo>
                  <a:cubicBezTo>
                    <a:pt x="166" y="96"/>
                    <a:pt x="170" y="96"/>
                    <a:pt x="174" y="96"/>
                  </a:cubicBezTo>
                  <a:cubicBezTo>
                    <a:pt x="177" y="96"/>
                    <a:pt x="181" y="96"/>
                    <a:pt x="184" y="95"/>
                  </a:cubicBezTo>
                  <a:cubicBezTo>
                    <a:pt x="186" y="94"/>
                    <a:pt x="185" y="90"/>
                    <a:pt x="184" y="90"/>
                  </a:cubicBezTo>
                  <a:cubicBezTo>
                    <a:pt x="180" y="88"/>
                    <a:pt x="175" y="91"/>
                    <a:pt x="171" y="89"/>
                  </a:cubicBezTo>
                  <a:cubicBezTo>
                    <a:pt x="169" y="88"/>
                    <a:pt x="173" y="85"/>
                    <a:pt x="175" y="85"/>
                  </a:cubicBezTo>
                  <a:cubicBezTo>
                    <a:pt x="179" y="84"/>
                    <a:pt x="183" y="86"/>
                    <a:pt x="187" y="88"/>
                  </a:cubicBezTo>
                  <a:cubicBezTo>
                    <a:pt x="190" y="89"/>
                    <a:pt x="192" y="93"/>
                    <a:pt x="195" y="93"/>
                  </a:cubicBezTo>
                  <a:cubicBezTo>
                    <a:pt x="201" y="93"/>
                    <a:pt x="206" y="91"/>
                    <a:pt x="210" y="89"/>
                  </a:cubicBezTo>
                  <a:cubicBezTo>
                    <a:pt x="212" y="88"/>
                    <a:pt x="216" y="85"/>
                    <a:pt x="214" y="83"/>
                  </a:cubicBezTo>
                  <a:cubicBezTo>
                    <a:pt x="212" y="81"/>
                    <a:pt x="207" y="83"/>
                    <a:pt x="204" y="82"/>
                  </a:cubicBezTo>
                  <a:cubicBezTo>
                    <a:pt x="204" y="82"/>
                    <a:pt x="204" y="80"/>
                    <a:pt x="204" y="80"/>
                  </a:cubicBezTo>
                  <a:cubicBezTo>
                    <a:pt x="210" y="79"/>
                    <a:pt x="217" y="82"/>
                    <a:pt x="222" y="79"/>
                  </a:cubicBezTo>
                  <a:cubicBezTo>
                    <a:pt x="225" y="77"/>
                    <a:pt x="214" y="75"/>
                    <a:pt x="217" y="73"/>
                  </a:cubicBezTo>
                  <a:cubicBezTo>
                    <a:pt x="220" y="72"/>
                    <a:pt x="223" y="76"/>
                    <a:pt x="227" y="76"/>
                  </a:cubicBezTo>
                  <a:cubicBezTo>
                    <a:pt x="230" y="76"/>
                    <a:pt x="232" y="73"/>
                    <a:pt x="235" y="71"/>
                  </a:cubicBezTo>
                  <a:cubicBezTo>
                    <a:pt x="242" y="68"/>
                    <a:pt x="249" y="64"/>
                    <a:pt x="256" y="60"/>
                  </a:cubicBezTo>
                  <a:cubicBezTo>
                    <a:pt x="261" y="57"/>
                    <a:pt x="266" y="54"/>
                    <a:pt x="271" y="52"/>
                  </a:cubicBezTo>
                  <a:cubicBezTo>
                    <a:pt x="274" y="51"/>
                    <a:pt x="277" y="51"/>
                    <a:pt x="280" y="50"/>
                  </a:cubicBezTo>
                  <a:cubicBezTo>
                    <a:pt x="283" y="49"/>
                    <a:pt x="286" y="47"/>
                    <a:pt x="287" y="45"/>
                  </a:cubicBezTo>
                  <a:cubicBezTo>
                    <a:pt x="288" y="43"/>
                    <a:pt x="284" y="45"/>
                    <a:pt x="283" y="45"/>
                  </a:cubicBezTo>
                  <a:cubicBezTo>
                    <a:pt x="280" y="45"/>
                    <a:pt x="278" y="45"/>
                    <a:pt x="276" y="45"/>
                  </a:cubicBezTo>
                  <a:cubicBezTo>
                    <a:pt x="270" y="46"/>
                    <a:pt x="264" y="48"/>
                    <a:pt x="258" y="49"/>
                  </a:cubicBezTo>
                  <a:cubicBezTo>
                    <a:pt x="250" y="51"/>
                    <a:pt x="242" y="52"/>
                    <a:pt x="233" y="53"/>
                  </a:cubicBezTo>
                  <a:cubicBezTo>
                    <a:pt x="232" y="53"/>
                    <a:pt x="234" y="51"/>
                    <a:pt x="236" y="50"/>
                  </a:cubicBezTo>
                  <a:cubicBezTo>
                    <a:pt x="246" y="47"/>
                    <a:pt x="257" y="45"/>
                    <a:pt x="268" y="43"/>
                  </a:cubicBezTo>
                  <a:cubicBezTo>
                    <a:pt x="274" y="41"/>
                    <a:pt x="280" y="40"/>
                    <a:pt x="285" y="39"/>
                  </a:cubicBezTo>
                  <a:cubicBezTo>
                    <a:pt x="289" y="38"/>
                    <a:pt x="294" y="38"/>
                    <a:pt x="297" y="37"/>
                  </a:cubicBezTo>
                  <a:cubicBezTo>
                    <a:pt x="302" y="35"/>
                    <a:pt x="306" y="33"/>
                    <a:pt x="310" y="31"/>
                  </a:cubicBezTo>
                  <a:cubicBezTo>
                    <a:pt x="314" y="29"/>
                    <a:pt x="319" y="27"/>
                    <a:pt x="322" y="25"/>
                  </a:cubicBezTo>
                  <a:cubicBezTo>
                    <a:pt x="325" y="23"/>
                    <a:pt x="328" y="20"/>
                    <a:pt x="327" y="18"/>
                  </a:cubicBezTo>
                  <a:cubicBezTo>
                    <a:pt x="327" y="16"/>
                    <a:pt x="323" y="18"/>
                    <a:pt x="320" y="18"/>
                  </a:cubicBezTo>
                  <a:cubicBezTo>
                    <a:pt x="317" y="17"/>
                    <a:pt x="313" y="14"/>
                    <a:pt x="310" y="13"/>
                  </a:cubicBezTo>
                  <a:cubicBezTo>
                    <a:pt x="305" y="12"/>
                    <a:pt x="301" y="13"/>
                    <a:pt x="296" y="12"/>
                  </a:cubicBezTo>
                  <a:cubicBezTo>
                    <a:pt x="295" y="12"/>
                    <a:pt x="293" y="10"/>
                    <a:pt x="292" y="9"/>
                  </a:cubicBezTo>
                  <a:cubicBezTo>
                    <a:pt x="291" y="8"/>
                    <a:pt x="292" y="5"/>
                    <a:pt x="291" y="5"/>
                  </a:cubicBezTo>
                  <a:cubicBezTo>
                    <a:pt x="288" y="5"/>
                    <a:pt x="287" y="8"/>
                    <a:pt x="285" y="9"/>
                  </a:cubicBezTo>
                  <a:cubicBezTo>
                    <a:pt x="282" y="10"/>
                    <a:pt x="279" y="10"/>
                    <a:pt x="276" y="11"/>
                  </a:cubicBezTo>
                  <a:cubicBezTo>
                    <a:pt x="267" y="12"/>
                    <a:pt x="257" y="14"/>
                    <a:pt x="248" y="14"/>
                  </a:cubicBezTo>
                  <a:cubicBezTo>
                    <a:pt x="246" y="14"/>
                    <a:pt x="250" y="11"/>
                    <a:pt x="252" y="11"/>
                  </a:cubicBezTo>
                  <a:cubicBezTo>
                    <a:pt x="258" y="9"/>
                    <a:pt x="265" y="9"/>
                    <a:pt x="272" y="7"/>
                  </a:cubicBezTo>
                  <a:cubicBezTo>
                    <a:pt x="273" y="7"/>
                    <a:pt x="271" y="5"/>
                    <a:pt x="270" y="5"/>
                  </a:cubicBezTo>
                  <a:cubicBezTo>
                    <a:pt x="264" y="4"/>
                    <a:pt x="258" y="4"/>
                    <a:pt x="253" y="4"/>
                  </a:cubicBezTo>
                  <a:cubicBezTo>
                    <a:pt x="248" y="4"/>
                    <a:pt x="244" y="3"/>
                    <a:pt x="240" y="3"/>
                  </a:cubicBezTo>
                  <a:cubicBezTo>
                    <a:pt x="238" y="2"/>
                    <a:pt x="236" y="0"/>
                    <a:pt x="234" y="0"/>
                  </a:cubicBezTo>
                  <a:cubicBezTo>
                    <a:pt x="230" y="0"/>
                    <a:pt x="225" y="0"/>
                    <a:pt x="222" y="1"/>
                  </a:cubicBezTo>
                  <a:cubicBezTo>
                    <a:pt x="220" y="2"/>
                    <a:pt x="225" y="5"/>
                    <a:pt x="223" y="6"/>
                  </a:cubicBezTo>
                  <a:cubicBezTo>
                    <a:pt x="221" y="7"/>
                    <a:pt x="218" y="6"/>
                    <a:pt x="216" y="5"/>
                  </a:cubicBezTo>
                  <a:cubicBezTo>
                    <a:pt x="214" y="5"/>
                    <a:pt x="213" y="2"/>
                    <a:pt x="211" y="2"/>
                  </a:cubicBezTo>
                  <a:cubicBezTo>
                    <a:pt x="208" y="1"/>
                    <a:pt x="204" y="3"/>
                    <a:pt x="200" y="4"/>
                  </a:cubicBezTo>
                  <a:cubicBezTo>
                    <a:pt x="199" y="4"/>
                    <a:pt x="197" y="5"/>
                    <a:pt x="197" y="7"/>
                  </a:cubicBezTo>
                  <a:cubicBezTo>
                    <a:pt x="197" y="9"/>
                    <a:pt x="201" y="10"/>
                    <a:pt x="200" y="12"/>
                  </a:cubicBezTo>
                  <a:cubicBezTo>
                    <a:pt x="200" y="14"/>
                    <a:pt x="197" y="14"/>
                    <a:pt x="196" y="13"/>
                  </a:cubicBezTo>
                  <a:cubicBezTo>
                    <a:pt x="193" y="11"/>
                    <a:pt x="191" y="8"/>
                    <a:pt x="188" y="6"/>
                  </a:cubicBezTo>
                  <a:cubicBezTo>
                    <a:pt x="187" y="4"/>
                    <a:pt x="185" y="3"/>
                    <a:pt x="183" y="2"/>
                  </a:cubicBezTo>
                  <a:cubicBezTo>
                    <a:pt x="179" y="1"/>
                    <a:pt x="176" y="2"/>
                    <a:pt x="172" y="2"/>
                  </a:cubicBezTo>
                  <a:cubicBezTo>
                    <a:pt x="168" y="2"/>
                    <a:pt x="164" y="1"/>
                    <a:pt x="160" y="2"/>
                  </a:cubicBezTo>
                  <a:cubicBezTo>
                    <a:pt x="159" y="3"/>
                    <a:pt x="157" y="5"/>
                    <a:pt x="158" y="6"/>
                  </a:cubicBezTo>
                  <a:cubicBezTo>
                    <a:pt x="163" y="10"/>
                    <a:pt x="171" y="11"/>
                    <a:pt x="176" y="16"/>
                  </a:cubicBezTo>
                  <a:cubicBezTo>
                    <a:pt x="178" y="18"/>
                    <a:pt x="172" y="18"/>
                    <a:pt x="170" y="17"/>
                  </a:cubicBezTo>
                  <a:cubicBezTo>
                    <a:pt x="164" y="15"/>
                    <a:pt x="158" y="9"/>
                    <a:pt x="152" y="7"/>
                  </a:cubicBezTo>
                  <a:cubicBezTo>
                    <a:pt x="149" y="6"/>
                    <a:pt x="147" y="10"/>
                    <a:pt x="145" y="10"/>
                  </a:cubicBezTo>
                  <a:cubicBezTo>
                    <a:pt x="142" y="10"/>
                    <a:pt x="140" y="8"/>
                    <a:pt x="137" y="7"/>
                  </a:cubicBezTo>
                  <a:cubicBezTo>
                    <a:pt x="136" y="6"/>
                    <a:pt x="134" y="4"/>
                    <a:pt x="132" y="4"/>
                  </a:cubicBezTo>
                  <a:cubicBezTo>
                    <a:pt x="130" y="5"/>
                    <a:pt x="128" y="7"/>
                    <a:pt x="129" y="8"/>
                  </a:cubicBezTo>
                  <a:cubicBezTo>
                    <a:pt x="129" y="11"/>
                    <a:pt x="134" y="12"/>
                    <a:pt x="134" y="15"/>
                  </a:cubicBezTo>
                  <a:cubicBezTo>
                    <a:pt x="134" y="17"/>
                    <a:pt x="130" y="16"/>
                    <a:pt x="129" y="15"/>
                  </a:cubicBezTo>
                  <a:cubicBezTo>
                    <a:pt x="127" y="14"/>
                    <a:pt x="127" y="10"/>
                    <a:pt x="124" y="9"/>
                  </a:cubicBezTo>
                  <a:cubicBezTo>
                    <a:pt x="122" y="8"/>
                    <a:pt x="116" y="6"/>
                    <a:pt x="115" y="9"/>
                  </a:cubicBezTo>
                  <a:cubicBezTo>
                    <a:pt x="114" y="12"/>
                    <a:pt x="120" y="14"/>
                    <a:pt x="122" y="17"/>
                  </a:cubicBezTo>
                  <a:cubicBezTo>
                    <a:pt x="123" y="17"/>
                    <a:pt x="122" y="19"/>
                    <a:pt x="121" y="19"/>
                  </a:cubicBezTo>
                  <a:cubicBezTo>
                    <a:pt x="117" y="18"/>
                    <a:pt x="114" y="15"/>
                    <a:pt x="111" y="15"/>
                  </a:cubicBezTo>
                  <a:cubicBezTo>
                    <a:pt x="109" y="15"/>
                    <a:pt x="107" y="16"/>
                    <a:pt x="106" y="18"/>
                  </a:cubicBezTo>
                  <a:cubicBezTo>
                    <a:pt x="106" y="18"/>
                    <a:pt x="108" y="19"/>
                    <a:pt x="107" y="20"/>
                  </a:cubicBezTo>
                  <a:cubicBezTo>
                    <a:pt x="106" y="21"/>
                    <a:pt x="104" y="19"/>
                    <a:pt x="103" y="20"/>
                  </a:cubicBezTo>
                  <a:cubicBezTo>
                    <a:pt x="103" y="22"/>
                    <a:pt x="105" y="23"/>
                    <a:pt x="106" y="23"/>
                  </a:cubicBezTo>
                  <a:cubicBezTo>
                    <a:pt x="112" y="26"/>
                    <a:pt x="119" y="27"/>
                    <a:pt x="125" y="29"/>
                  </a:cubicBezTo>
                  <a:cubicBezTo>
                    <a:pt x="126" y="30"/>
                    <a:pt x="126" y="32"/>
                    <a:pt x="125" y="32"/>
                  </a:cubicBezTo>
                  <a:cubicBezTo>
                    <a:pt x="119" y="32"/>
                    <a:pt x="114" y="31"/>
                    <a:pt x="108" y="30"/>
                  </a:cubicBezTo>
                  <a:cubicBezTo>
                    <a:pt x="106" y="29"/>
                    <a:pt x="104" y="26"/>
                    <a:pt x="102" y="25"/>
                  </a:cubicBezTo>
                  <a:cubicBezTo>
                    <a:pt x="101" y="25"/>
                    <a:pt x="99" y="24"/>
                    <a:pt x="99" y="25"/>
                  </a:cubicBezTo>
                  <a:cubicBezTo>
                    <a:pt x="99" y="27"/>
                    <a:pt x="103" y="28"/>
                    <a:pt x="101" y="29"/>
                  </a:cubicBezTo>
                  <a:cubicBezTo>
                    <a:pt x="99" y="31"/>
                    <a:pt x="96" y="31"/>
                    <a:pt x="94" y="29"/>
                  </a:cubicBezTo>
                  <a:cubicBezTo>
                    <a:pt x="92" y="29"/>
                    <a:pt x="94" y="26"/>
                    <a:pt x="94" y="25"/>
                  </a:cubicBezTo>
                  <a:cubicBezTo>
                    <a:pt x="92" y="24"/>
                    <a:pt x="90" y="23"/>
                    <a:pt x="88" y="22"/>
                  </a:cubicBezTo>
                  <a:cubicBezTo>
                    <a:pt x="84" y="21"/>
                    <a:pt x="79" y="20"/>
                    <a:pt x="75" y="19"/>
                  </a:cubicBezTo>
                  <a:cubicBezTo>
                    <a:pt x="71" y="19"/>
                    <a:pt x="68" y="18"/>
                    <a:pt x="65" y="19"/>
                  </a:cubicBezTo>
                  <a:cubicBezTo>
                    <a:pt x="62" y="19"/>
                    <a:pt x="60" y="19"/>
                    <a:pt x="58" y="21"/>
                  </a:cubicBezTo>
                  <a:cubicBezTo>
                    <a:pt x="57" y="22"/>
                    <a:pt x="58" y="25"/>
                    <a:pt x="59" y="26"/>
                  </a:cubicBezTo>
                  <a:cubicBezTo>
                    <a:pt x="61" y="27"/>
                    <a:pt x="65" y="27"/>
                    <a:pt x="67" y="28"/>
                  </a:cubicBezTo>
                  <a:cubicBezTo>
                    <a:pt x="70" y="29"/>
                    <a:pt x="78" y="30"/>
                    <a:pt x="75" y="31"/>
                  </a:cubicBezTo>
                  <a:cubicBezTo>
                    <a:pt x="70" y="33"/>
                    <a:pt x="64" y="32"/>
                    <a:pt x="58" y="32"/>
                  </a:cubicBezTo>
                  <a:cubicBezTo>
                    <a:pt x="54" y="32"/>
                    <a:pt x="51" y="32"/>
                    <a:pt x="48" y="33"/>
                  </a:cubicBezTo>
                  <a:cubicBezTo>
                    <a:pt x="45" y="35"/>
                    <a:pt x="44" y="37"/>
                    <a:pt x="43" y="40"/>
                  </a:cubicBezTo>
                  <a:cubicBezTo>
                    <a:pt x="41" y="42"/>
                    <a:pt x="39" y="46"/>
                    <a:pt x="41" y="48"/>
                  </a:cubicBezTo>
                  <a:cubicBezTo>
                    <a:pt x="44" y="52"/>
                    <a:pt x="50" y="54"/>
                    <a:pt x="56" y="54"/>
                  </a:cubicBezTo>
                  <a:cubicBezTo>
                    <a:pt x="61" y="55"/>
                    <a:pt x="65" y="51"/>
                    <a:pt x="70" y="50"/>
                  </a:cubicBezTo>
                  <a:cubicBezTo>
                    <a:pt x="72" y="50"/>
                    <a:pt x="78" y="49"/>
                    <a:pt x="77" y="50"/>
                  </a:cubicBezTo>
                  <a:cubicBezTo>
                    <a:pt x="73" y="53"/>
                    <a:pt x="68" y="53"/>
                    <a:pt x="64" y="55"/>
                  </a:cubicBezTo>
                  <a:cubicBezTo>
                    <a:pt x="61" y="56"/>
                    <a:pt x="58" y="58"/>
                    <a:pt x="55" y="59"/>
                  </a:cubicBezTo>
                  <a:cubicBezTo>
                    <a:pt x="51" y="59"/>
                    <a:pt x="47" y="58"/>
                    <a:pt x="43" y="58"/>
                  </a:cubicBezTo>
                  <a:cubicBezTo>
                    <a:pt x="40" y="58"/>
                    <a:pt x="37" y="57"/>
                    <a:pt x="35" y="58"/>
                  </a:cubicBezTo>
                  <a:cubicBezTo>
                    <a:pt x="34" y="58"/>
                    <a:pt x="33" y="61"/>
                    <a:pt x="34" y="61"/>
                  </a:cubicBezTo>
                  <a:cubicBezTo>
                    <a:pt x="38" y="64"/>
                    <a:pt x="44" y="66"/>
                    <a:pt x="49" y="68"/>
                  </a:cubicBezTo>
                  <a:cubicBezTo>
                    <a:pt x="51" y="69"/>
                    <a:pt x="53" y="69"/>
                    <a:pt x="55" y="68"/>
                  </a:cubicBezTo>
                  <a:cubicBezTo>
                    <a:pt x="60" y="65"/>
                    <a:pt x="63" y="60"/>
                    <a:pt x="68" y="57"/>
                  </a:cubicBezTo>
                  <a:cubicBezTo>
                    <a:pt x="70" y="55"/>
                    <a:pt x="73" y="55"/>
                    <a:pt x="76" y="55"/>
                  </a:cubicBezTo>
                  <a:cubicBezTo>
                    <a:pt x="82" y="55"/>
                    <a:pt x="88" y="54"/>
                    <a:pt x="94" y="54"/>
                  </a:cubicBezTo>
                  <a:cubicBezTo>
                    <a:pt x="96" y="54"/>
                    <a:pt x="100" y="54"/>
                    <a:pt x="99" y="55"/>
                  </a:cubicBezTo>
                  <a:cubicBezTo>
                    <a:pt x="96" y="57"/>
                    <a:pt x="92" y="56"/>
                    <a:pt x="89" y="56"/>
                  </a:cubicBezTo>
                  <a:cubicBezTo>
                    <a:pt x="84" y="57"/>
                    <a:pt x="79" y="56"/>
                    <a:pt x="75" y="58"/>
                  </a:cubicBezTo>
                  <a:cubicBezTo>
                    <a:pt x="70" y="59"/>
                    <a:pt x="66" y="62"/>
                    <a:pt x="63" y="66"/>
                  </a:cubicBezTo>
                  <a:cubicBezTo>
                    <a:pt x="62" y="67"/>
                    <a:pt x="62" y="70"/>
                    <a:pt x="63" y="70"/>
                  </a:cubicBezTo>
                  <a:cubicBezTo>
                    <a:pt x="66" y="72"/>
                    <a:pt x="70" y="70"/>
                    <a:pt x="74" y="71"/>
                  </a:cubicBezTo>
                  <a:cubicBezTo>
                    <a:pt x="76" y="71"/>
                    <a:pt x="78" y="74"/>
                    <a:pt x="81" y="73"/>
                  </a:cubicBezTo>
                  <a:cubicBezTo>
                    <a:pt x="83" y="71"/>
                    <a:pt x="82" y="67"/>
                    <a:pt x="85" y="65"/>
                  </a:cubicBezTo>
                  <a:cubicBezTo>
                    <a:pt x="86" y="65"/>
                    <a:pt x="88" y="67"/>
                    <a:pt x="90" y="67"/>
                  </a:cubicBezTo>
                  <a:cubicBezTo>
                    <a:pt x="93" y="67"/>
                    <a:pt x="96" y="65"/>
                    <a:pt x="100" y="66"/>
                  </a:cubicBezTo>
                  <a:cubicBezTo>
                    <a:pt x="101" y="66"/>
                    <a:pt x="98" y="68"/>
                    <a:pt x="97" y="68"/>
                  </a:cubicBezTo>
                  <a:cubicBezTo>
                    <a:pt x="95" y="69"/>
                    <a:pt x="91" y="68"/>
                    <a:pt x="89" y="70"/>
                  </a:cubicBezTo>
                  <a:cubicBezTo>
                    <a:pt x="88" y="70"/>
                    <a:pt x="89" y="72"/>
                    <a:pt x="90" y="72"/>
                  </a:cubicBezTo>
                  <a:cubicBezTo>
                    <a:pt x="95" y="72"/>
                    <a:pt x="101" y="72"/>
                    <a:pt x="106" y="71"/>
                  </a:cubicBezTo>
                  <a:cubicBezTo>
                    <a:pt x="113" y="68"/>
                    <a:pt x="121" y="66"/>
                    <a:pt x="127" y="60"/>
                  </a:cubicBezTo>
                  <a:cubicBezTo>
                    <a:pt x="129" y="59"/>
                    <a:pt x="126" y="54"/>
                    <a:pt x="127" y="52"/>
                  </a:cubicBezTo>
                  <a:cubicBezTo>
                    <a:pt x="128" y="50"/>
                    <a:pt x="131" y="52"/>
                    <a:pt x="132" y="52"/>
                  </a:cubicBezTo>
                  <a:cubicBezTo>
                    <a:pt x="137" y="50"/>
                    <a:pt x="141" y="47"/>
                    <a:pt x="146" y="45"/>
                  </a:cubicBezTo>
                  <a:cubicBezTo>
                    <a:pt x="148" y="45"/>
                    <a:pt x="150" y="44"/>
                    <a:pt x="152" y="45"/>
                  </a:cubicBezTo>
                  <a:cubicBezTo>
                    <a:pt x="153" y="47"/>
                    <a:pt x="149" y="46"/>
                    <a:pt x="147" y="47"/>
                  </a:cubicBezTo>
                  <a:cubicBezTo>
                    <a:pt x="143" y="49"/>
                    <a:pt x="139" y="52"/>
                    <a:pt x="136" y="54"/>
                  </a:cubicBezTo>
                  <a:cubicBezTo>
                    <a:pt x="134" y="56"/>
                    <a:pt x="128" y="60"/>
                    <a:pt x="131" y="62"/>
                  </a:cubicBezTo>
                  <a:cubicBezTo>
                    <a:pt x="135" y="64"/>
                    <a:pt x="140" y="60"/>
                    <a:pt x="145" y="60"/>
                  </a:cubicBezTo>
                  <a:cubicBezTo>
                    <a:pt x="151" y="59"/>
                    <a:pt x="158" y="59"/>
                    <a:pt x="164" y="59"/>
                  </a:cubicBezTo>
                  <a:cubicBezTo>
                    <a:pt x="166" y="59"/>
                    <a:pt x="172" y="57"/>
                    <a:pt x="171" y="59"/>
                  </a:cubicBezTo>
                  <a:cubicBezTo>
                    <a:pt x="168" y="62"/>
                    <a:pt x="164" y="62"/>
                    <a:pt x="161" y="63"/>
                  </a:cubicBezTo>
                  <a:cubicBezTo>
                    <a:pt x="156" y="64"/>
                    <a:pt x="150" y="62"/>
                    <a:pt x="145" y="63"/>
                  </a:cubicBezTo>
                  <a:cubicBezTo>
                    <a:pt x="140" y="63"/>
                    <a:pt x="136" y="64"/>
                    <a:pt x="131" y="65"/>
                  </a:cubicBezTo>
                  <a:cubicBezTo>
                    <a:pt x="128" y="66"/>
                    <a:pt x="124" y="66"/>
                    <a:pt x="121" y="68"/>
                  </a:cubicBezTo>
                  <a:cubicBezTo>
                    <a:pt x="120" y="68"/>
                    <a:pt x="122" y="70"/>
                    <a:pt x="123" y="70"/>
                  </a:cubicBezTo>
                  <a:cubicBezTo>
                    <a:pt x="127" y="70"/>
                    <a:pt x="131" y="68"/>
                    <a:pt x="135" y="68"/>
                  </a:cubicBezTo>
                  <a:cubicBezTo>
                    <a:pt x="136" y="68"/>
                    <a:pt x="139" y="69"/>
                    <a:pt x="138" y="70"/>
                  </a:cubicBezTo>
                  <a:cubicBezTo>
                    <a:pt x="135" y="71"/>
                    <a:pt x="131" y="71"/>
                    <a:pt x="128" y="72"/>
                  </a:cubicBezTo>
                  <a:cubicBezTo>
                    <a:pt x="125" y="73"/>
                    <a:pt x="121" y="73"/>
                    <a:pt x="117" y="73"/>
                  </a:cubicBezTo>
                  <a:cubicBezTo>
                    <a:pt x="113" y="74"/>
                    <a:pt x="110" y="74"/>
                    <a:pt x="106" y="75"/>
                  </a:cubicBezTo>
                  <a:cubicBezTo>
                    <a:pt x="101" y="75"/>
                    <a:pt x="95" y="74"/>
                    <a:pt x="90" y="76"/>
                  </a:cubicBezTo>
                  <a:cubicBezTo>
                    <a:pt x="89" y="76"/>
                    <a:pt x="92" y="77"/>
                    <a:pt x="94" y="78"/>
                  </a:cubicBezTo>
                  <a:cubicBezTo>
                    <a:pt x="96" y="80"/>
                    <a:pt x="99" y="82"/>
                    <a:pt x="101" y="84"/>
                  </a:cubicBezTo>
                  <a:cubicBezTo>
                    <a:pt x="102" y="85"/>
                    <a:pt x="101" y="88"/>
                    <a:pt x="102" y="89"/>
                  </a:cubicBezTo>
                  <a:cubicBezTo>
                    <a:pt x="108" y="91"/>
                    <a:pt x="115" y="90"/>
                    <a:pt x="121" y="91"/>
                  </a:cubicBezTo>
                  <a:cubicBezTo>
                    <a:pt x="123" y="91"/>
                    <a:pt x="127" y="91"/>
                    <a:pt x="126" y="92"/>
                  </a:cubicBezTo>
                  <a:cubicBezTo>
                    <a:pt x="121" y="93"/>
                    <a:pt x="117" y="92"/>
                    <a:pt x="112" y="93"/>
                  </a:cubicBezTo>
                  <a:cubicBezTo>
                    <a:pt x="109" y="93"/>
                    <a:pt x="106" y="94"/>
                    <a:pt x="102" y="94"/>
                  </a:cubicBezTo>
                  <a:cubicBezTo>
                    <a:pt x="101" y="94"/>
                    <a:pt x="99" y="93"/>
                    <a:pt x="98" y="92"/>
                  </a:cubicBezTo>
                  <a:cubicBezTo>
                    <a:pt x="95" y="89"/>
                    <a:pt x="93" y="86"/>
                    <a:pt x="90" y="83"/>
                  </a:cubicBezTo>
                  <a:cubicBezTo>
                    <a:pt x="87" y="81"/>
                    <a:pt x="85" y="79"/>
                    <a:pt x="82" y="7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33" name="Freeform 3598">
              <a:extLst>
                <a:ext uri="{FF2B5EF4-FFF2-40B4-BE49-F238E27FC236}">
                  <a16:creationId xmlns:a16="http://schemas.microsoft.com/office/drawing/2014/main" id="{40E736A3-9588-0E4D-AF35-90439709FFE8}"/>
                </a:ext>
              </a:extLst>
            </p:cNvPr>
            <p:cNvSpPr>
              <a:spLocks noChangeAspect="1"/>
            </p:cNvSpPr>
            <p:nvPr/>
          </p:nvSpPr>
          <p:spPr bwMode="auto">
            <a:xfrm>
              <a:off x="3109259" y="2345833"/>
              <a:ext cx="18042" cy="20817"/>
            </a:xfrm>
            <a:custGeom>
              <a:avLst/>
              <a:gdLst>
                <a:gd name="T0" fmla="*/ 11 w 11"/>
                <a:gd name="T1" fmla="*/ 1 h 12"/>
                <a:gd name="T2" fmla="*/ 1 w 11"/>
                <a:gd name="T3" fmla="*/ 11 h 12"/>
                <a:gd name="T4" fmla="*/ 4 w 11"/>
                <a:gd name="T5" fmla="*/ 15 h 12"/>
                <a:gd name="T6" fmla="*/ 7 w 11"/>
                <a:gd name="T7" fmla="*/ 10 h 12"/>
                <a:gd name="T8" fmla="*/ 12 w 11"/>
                <a:gd name="T9" fmla="*/ 13 h 12"/>
                <a:gd name="T10" fmla="*/ 9 w 11"/>
                <a:gd name="T11" fmla="*/ 8 h 12"/>
                <a:gd name="T12" fmla="*/ 13 w 11"/>
                <a:gd name="T13" fmla="*/ 3 h 12"/>
                <a:gd name="T14" fmla="*/ 11 w 11"/>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9" y="1"/>
                  </a:moveTo>
                  <a:cubicBezTo>
                    <a:pt x="6" y="3"/>
                    <a:pt x="3" y="6"/>
                    <a:pt x="1" y="9"/>
                  </a:cubicBezTo>
                  <a:cubicBezTo>
                    <a:pt x="0" y="10"/>
                    <a:pt x="2" y="12"/>
                    <a:pt x="3" y="12"/>
                  </a:cubicBezTo>
                  <a:cubicBezTo>
                    <a:pt x="4" y="11"/>
                    <a:pt x="5" y="9"/>
                    <a:pt x="6" y="8"/>
                  </a:cubicBezTo>
                  <a:cubicBezTo>
                    <a:pt x="7" y="8"/>
                    <a:pt x="9" y="11"/>
                    <a:pt x="10" y="10"/>
                  </a:cubicBezTo>
                  <a:cubicBezTo>
                    <a:pt x="11" y="9"/>
                    <a:pt x="8" y="8"/>
                    <a:pt x="8" y="6"/>
                  </a:cubicBezTo>
                  <a:cubicBezTo>
                    <a:pt x="9" y="5"/>
                    <a:pt x="11" y="4"/>
                    <a:pt x="11" y="2"/>
                  </a:cubicBezTo>
                  <a:cubicBezTo>
                    <a:pt x="11" y="1"/>
                    <a:pt x="10" y="0"/>
                    <a:pt x="9"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34" name="Freeform 3599">
              <a:extLst>
                <a:ext uri="{FF2B5EF4-FFF2-40B4-BE49-F238E27FC236}">
                  <a16:creationId xmlns:a16="http://schemas.microsoft.com/office/drawing/2014/main" id="{6CDF086E-A29B-F64A-905F-0856F21A208A}"/>
                </a:ext>
              </a:extLst>
            </p:cNvPr>
            <p:cNvSpPr>
              <a:spLocks noChangeAspect="1"/>
            </p:cNvSpPr>
            <p:nvPr/>
          </p:nvSpPr>
          <p:spPr bwMode="auto">
            <a:xfrm>
              <a:off x="3021828" y="2230644"/>
              <a:ext cx="22205" cy="12491"/>
            </a:xfrm>
            <a:custGeom>
              <a:avLst/>
              <a:gdLst>
                <a:gd name="T0" fmla="*/ 10 w 13"/>
                <a:gd name="T1" fmla="*/ 0 h 7"/>
                <a:gd name="T2" fmla="*/ 15 w 13"/>
                <a:gd name="T3" fmla="*/ 3 h 7"/>
                <a:gd name="T4" fmla="*/ 5 w 13"/>
                <a:gd name="T5" fmla="*/ 6 h 7"/>
                <a:gd name="T6" fmla="*/ 1 w 13"/>
                <a:gd name="T7" fmla="*/ 8 h 7"/>
                <a:gd name="T8" fmla="*/ 4 w 13"/>
                <a:gd name="T9" fmla="*/ 3 h 7"/>
                <a:gd name="T10" fmla="*/ 10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8" y="0"/>
                  </a:moveTo>
                  <a:cubicBezTo>
                    <a:pt x="10" y="0"/>
                    <a:pt x="13" y="1"/>
                    <a:pt x="12" y="2"/>
                  </a:cubicBezTo>
                  <a:cubicBezTo>
                    <a:pt x="10" y="4"/>
                    <a:pt x="7" y="4"/>
                    <a:pt x="4" y="5"/>
                  </a:cubicBezTo>
                  <a:cubicBezTo>
                    <a:pt x="3" y="5"/>
                    <a:pt x="1" y="7"/>
                    <a:pt x="1" y="6"/>
                  </a:cubicBezTo>
                  <a:cubicBezTo>
                    <a:pt x="0" y="4"/>
                    <a:pt x="2" y="3"/>
                    <a:pt x="3" y="2"/>
                  </a:cubicBezTo>
                  <a:cubicBezTo>
                    <a:pt x="5" y="1"/>
                    <a:pt x="6" y="0"/>
                    <a:pt x="8"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35" name="Freeform 3600">
              <a:extLst>
                <a:ext uri="{FF2B5EF4-FFF2-40B4-BE49-F238E27FC236}">
                  <a16:creationId xmlns:a16="http://schemas.microsoft.com/office/drawing/2014/main" id="{8CA8241B-D7F1-5146-ACE9-69DD1C5494E6}"/>
                </a:ext>
              </a:extLst>
            </p:cNvPr>
            <p:cNvSpPr>
              <a:spLocks noChangeAspect="1"/>
            </p:cNvSpPr>
            <p:nvPr/>
          </p:nvSpPr>
          <p:spPr bwMode="auto">
            <a:xfrm>
              <a:off x="2877496" y="2164030"/>
              <a:ext cx="22205" cy="5551"/>
            </a:xfrm>
            <a:custGeom>
              <a:avLst/>
              <a:gdLst>
                <a:gd name="T0" fmla="*/ 12 w 13"/>
                <a:gd name="T1" fmla="*/ 0 h 3"/>
                <a:gd name="T2" fmla="*/ 15 w 13"/>
                <a:gd name="T3" fmla="*/ 3 h 3"/>
                <a:gd name="T4" fmla="*/ 7 w 13"/>
                <a:gd name="T5" fmla="*/ 3 h 3"/>
                <a:gd name="T6" fmla="*/ 1 w 13"/>
                <a:gd name="T7" fmla="*/ 3 h 3"/>
                <a:gd name="T8" fmla="*/ 5 w 13"/>
                <a:gd name="T9" fmla="*/ 0 h 3"/>
                <a:gd name="T10" fmla="*/ 12 w 13"/>
                <a:gd name="T11" fmla="*/ 0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10" y="0"/>
                  </a:moveTo>
                  <a:cubicBezTo>
                    <a:pt x="11" y="0"/>
                    <a:pt x="13" y="2"/>
                    <a:pt x="12" y="2"/>
                  </a:cubicBezTo>
                  <a:cubicBezTo>
                    <a:pt x="11" y="3"/>
                    <a:pt x="8" y="2"/>
                    <a:pt x="6" y="2"/>
                  </a:cubicBezTo>
                  <a:cubicBezTo>
                    <a:pt x="5" y="2"/>
                    <a:pt x="2" y="3"/>
                    <a:pt x="1" y="2"/>
                  </a:cubicBezTo>
                  <a:cubicBezTo>
                    <a:pt x="0" y="1"/>
                    <a:pt x="3" y="0"/>
                    <a:pt x="4" y="0"/>
                  </a:cubicBezTo>
                  <a:cubicBezTo>
                    <a:pt x="6" y="0"/>
                    <a:pt x="8" y="0"/>
                    <a:pt x="1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36" name="Freeform 3601">
              <a:extLst>
                <a:ext uri="{FF2B5EF4-FFF2-40B4-BE49-F238E27FC236}">
                  <a16:creationId xmlns:a16="http://schemas.microsoft.com/office/drawing/2014/main" id="{28AFEE3E-0BB8-5F4F-B13B-B4E081AB6FB2}"/>
                </a:ext>
              </a:extLst>
            </p:cNvPr>
            <p:cNvSpPr>
              <a:spLocks noChangeAspect="1"/>
            </p:cNvSpPr>
            <p:nvPr/>
          </p:nvSpPr>
          <p:spPr bwMode="auto">
            <a:xfrm>
              <a:off x="3257754" y="2037740"/>
              <a:ext cx="1074156" cy="886804"/>
            </a:xfrm>
            <a:custGeom>
              <a:avLst/>
              <a:gdLst>
                <a:gd name="T0" fmla="*/ 702 w 645"/>
                <a:gd name="T1" fmla="*/ 88 h 532"/>
                <a:gd name="T2" fmla="*/ 726 w 645"/>
                <a:gd name="T3" fmla="*/ 98 h 532"/>
                <a:gd name="T4" fmla="*/ 685 w 645"/>
                <a:gd name="T5" fmla="*/ 112 h 532"/>
                <a:gd name="T6" fmla="*/ 683 w 645"/>
                <a:gd name="T7" fmla="*/ 136 h 532"/>
                <a:gd name="T8" fmla="*/ 661 w 645"/>
                <a:gd name="T9" fmla="*/ 174 h 532"/>
                <a:gd name="T10" fmla="*/ 684 w 645"/>
                <a:gd name="T11" fmla="*/ 193 h 532"/>
                <a:gd name="T12" fmla="*/ 665 w 645"/>
                <a:gd name="T13" fmla="*/ 207 h 532"/>
                <a:gd name="T14" fmla="*/ 671 w 645"/>
                <a:gd name="T15" fmla="*/ 223 h 532"/>
                <a:gd name="T16" fmla="*/ 674 w 645"/>
                <a:gd name="T17" fmla="*/ 251 h 532"/>
                <a:gd name="T18" fmla="*/ 646 w 645"/>
                <a:gd name="T19" fmla="*/ 256 h 532"/>
                <a:gd name="T20" fmla="*/ 678 w 645"/>
                <a:gd name="T21" fmla="*/ 274 h 532"/>
                <a:gd name="T22" fmla="*/ 641 w 645"/>
                <a:gd name="T23" fmla="*/ 291 h 532"/>
                <a:gd name="T24" fmla="*/ 637 w 645"/>
                <a:gd name="T25" fmla="*/ 303 h 532"/>
                <a:gd name="T26" fmla="*/ 598 w 645"/>
                <a:gd name="T27" fmla="*/ 297 h 532"/>
                <a:gd name="T28" fmla="*/ 594 w 645"/>
                <a:gd name="T29" fmla="*/ 310 h 532"/>
                <a:gd name="T30" fmla="*/ 599 w 645"/>
                <a:gd name="T31" fmla="*/ 324 h 532"/>
                <a:gd name="T32" fmla="*/ 629 w 645"/>
                <a:gd name="T33" fmla="*/ 340 h 532"/>
                <a:gd name="T34" fmla="*/ 640 w 645"/>
                <a:gd name="T35" fmla="*/ 362 h 532"/>
                <a:gd name="T36" fmla="*/ 622 w 645"/>
                <a:gd name="T37" fmla="*/ 376 h 532"/>
                <a:gd name="T38" fmla="*/ 554 w 645"/>
                <a:gd name="T39" fmla="*/ 336 h 532"/>
                <a:gd name="T40" fmla="*/ 584 w 645"/>
                <a:gd name="T41" fmla="*/ 359 h 532"/>
                <a:gd name="T42" fmla="*/ 540 w 645"/>
                <a:gd name="T43" fmla="*/ 380 h 532"/>
                <a:gd name="T44" fmla="*/ 580 w 645"/>
                <a:gd name="T45" fmla="*/ 383 h 532"/>
                <a:gd name="T46" fmla="*/ 598 w 645"/>
                <a:gd name="T47" fmla="*/ 405 h 532"/>
                <a:gd name="T48" fmla="*/ 487 w 645"/>
                <a:gd name="T49" fmla="*/ 429 h 532"/>
                <a:gd name="T50" fmla="*/ 434 w 645"/>
                <a:gd name="T51" fmla="*/ 492 h 532"/>
                <a:gd name="T52" fmla="*/ 406 w 645"/>
                <a:gd name="T53" fmla="*/ 500 h 532"/>
                <a:gd name="T54" fmla="*/ 377 w 645"/>
                <a:gd name="T55" fmla="*/ 531 h 532"/>
                <a:gd name="T56" fmla="*/ 344 w 645"/>
                <a:gd name="T57" fmla="*/ 590 h 532"/>
                <a:gd name="T58" fmla="*/ 299 w 645"/>
                <a:gd name="T59" fmla="*/ 614 h 532"/>
                <a:gd name="T60" fmla="*/ 238 w 645"/>
                <a:gd name="T61" fmla="*/ 565 h 532"/>
                <a:gd name="T62" fmla="*/ 210 w 645"/>
                <a:gd name="T63" fmla="*/ 494 h 532"/>
                <a:gd name="T64" fmla="*/ 208 w 645"/>
                <a:gd name="T65" fmla="*/ 437 h 532"/>
                <a:gd name="T66" fmla="*/ 253 w 645"/>
                <a:gd name="T67" fmla="*/ 392 h 532"/>
                <a:gd name="T68" fmla="*/ 222 w 645"/>
                <a:gd name="T69" fmla="*/ 370 h 532"/>
                <a:gd name="T70" fmla="*/ 217 w 645"/>
                <a:gd name="T71" fmla="*/ 352 h 532"/>
                <a:gd name="T72" fmla="*/ 193 w 645"/>
                <a:gd name="T73" fmla="*/ 270 h 532"/>
                <a:gd name="T74" fmla="*/ 85 w 645"/>
                <a:gd name="T75" fmla="*/ 221 h 532"/>
                <a:gd name="T76" fmla="*/ 50 w 645"/>
                <a:gd name="T77" fmla="*/ 211 h 532"/>
                <a:gd name="T78" fmla="*/ 34 w 645"/>
                <a:gd name="T79" fmla="*/ 195 h 532"/>
                <a:gd name="T80" fmla="*/ 65 w 645"/>
                <a:gd name="T81" fmla="*/ 181 h 532"/>
                <a:gd name="T82" fmla="*/ 37 w 645"/>
                <a:gd name="T83" fmla="*/ 148 h 532"/>
                <a:gd name="T84" fmla="*/ 122 w 645"/>
                <a:gd name="T85" fmla="*/ 106 h 532"/>
                <a:gd name="T86" fmla="*/ 132 w 645"/>
                <a:gd name="T87" fmla="*/ 79 h 532"/>
                <a:gd name="T88" fmla="*/ 254 w 645"/>
                <a:gd name="T89" fmla="*/ 43 h 532"/>
                <a:gd name="T90" fmla="*/ 300 w 645"/>
                <a:gd name="T91" fmla="*/ 55 h 532"/>
                <a:gd name="T92" fmla="*/ 362 w 645"/>
                <a:gd name="T93" fmla="*/ 61 h 532"/>
                <a:gd name="T94" fmla="*/ 388 w 645"/>
                <a:gd name="T95" fmla="*/ 32 h 532"/>
                <a:gd name="T96" fmla="*/ 407 w 645"/>
                <a:gd name="T97" fmla="*/ 20 h 532"/>
                <a:gd name="T98" fmla="*/ 458 w 645"/>
                <a:gd name="T99" fmla="*/ 11 h 532"/>
                <a:gd name="T100" fmla="*/ 592 w 645"/>
                <a:gd name="T101" fmla="*/ 7 h 532"/>
                <a:gd name="T102" fmla="*/ 522 w 645"/>
                <a:gd name="T103" fmla="*/ 25 h 532"/>
                <a:gd name="T104" fmla="*/ 655 w 645"/>
                <a:gd name="T105" fmla="*/ 30 h 532"/>
                <a:gd name="T106" fmla="*/ 508 w 645"/>
                <a:gd name="T107" fmla="*/ 55 h 532"/>
                <a:gd name="T108" fmla="*/ 622 w 645"/>
                <a:gd name="T109" fmla="*/ 52 h 532"/>
                <a:gd name="T110" fmla="*/ 634 w 645"/>
                <a:gd name="T111" fmla="*/ 85 h 532"/>
                <a:gd name="T112" fmla="*/ 701 w 645"/>
                <a:gd name="T113" fmla="*/ 66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532"/>
                <a:gd name="T173" fmla="*/ 645 w 645"/>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532">
                  <a:moveTo>
                    <a:pt x="645" y="54"/>
                  </a:moveTo>
                  <a:cubicBezTo>
                    <a:pt x="638" y="61"/>
                    <a:pt x="627" y="60"/>
                    <a:pt x="618" y="65"/>
                  </a:cubicBezTo>
                  <a:cubicBezTo>
                    <a:pt x="616" y="66"/>
                    <a:pt x="619" y="70"/>
                    <a:pt x="616" y="70"/>
                  </a:cubicBezTo>
                  <a:cubicBezTo>
                    <a:pt x="610" y="72"/>
                    <a:pt x="605" y="74"/>
                    <a:pt x="601" y="75"/>
                  </a:cubicBezTo>
                  <a:cubicBezTo>
                    <a:pt x="596" y="76"/>
                    <a:pt x="590" y="73"/>
                    <a:pt x="585" y="73"/>
                  </a:cubicBezTo>
                  <a:cubicBezTo>
                    <a:pt x="579" y="80"/>
                    <a:pt x="567" y="73"/>
                    <a:pt x="558" y="76"/>
                  </a:cubicBezTo>
                  <a:cubicBezTo>
                    <a:pt x="556" y="76"/>
                    <a:pt x="556" y="80"/>
                    <a:pt x="558" y="80"/>
                  </a:cubicBezTo>
                  <a:cubicBezTo>
                    <a:pt x="563" y="78"/>
                    <a:pt x="569" y="81"/>
                    <a:pt x="574" y="80"/>
                  </a:cubicBezTo>
                  <a:cubicBezTo>
                    <a:pt x="579" y="80"/>
                    <a:pt x="583" y="78"/>
                    <a:pt x="588" y="78"/>
                  </a:cubicBezTo>
                  <a:cubicBezTo>
                    <a:pt x="594" y="78"/>
                    <a:pt x="601" y="79"/>
                    <a:pt x="605" y="82"/>
                  </a:cubicBezTo>
                  <a:cubicBezTo>
                    <a:pt x="601" y="86"/>
                    <a:pt x="594" y="87"/>
                    <a:pt x="589" y="88"/>
                  </a:cubicBezTo>
                  <a:cubicBezTo>
                    <a:pt x="584" y="89"/>
                    <a:pt x="579" y="88"/>
                    <a:pt x="574" y="88"/>
                  </a:cubicBezTo>
                  <a:cubicBezTo>
                    <a:pt x="571" y="88"/>
                    <a:pt x="566" y="86"/>
                    <a:pt x="563" y="88"/>
                  </a:cubicBezTo>
                  <a:cubicBezTo>
                    <a:pt x="560" y="90"/>
                    <a:pt x="555" y="95"/>
                    <a:pt x="558" y="97"/>
                  </a:cubicBezTo>
                  <a:cubicBezTo>
                    <a:pt x="562" y="99"/>
                    <a:pt x="566" y="93"/>
                    <a:pt x="571" y="93"/>
                  </a:cubicBezTo>
                  <a:cubicBezTo>
                    <a:pt x="576" y="92"/>
                    <a:pt x="583" y="89"/>
                    <a:pt x="586" y="92"/>
                  </a:cubicBezTo>
                  <a:cubicBezTo>
                    <a:pt x="589" y="94"/>
                    <a:pt x="583" y="99"/>
                    <a:pt x="580" y="100"/>
                  </a:cubicBezTo>
                  <a:cubicBezTo>
                    <a:pt x="578" y="101"/>
                    <a:pt x="574" y="98"/>
                    <a:pt x="571" y="99"/>
                  </a:cubicBezTo>
                  <a:cubicBezTo>
                    <a:pt x="568" y="101"/>
                    <a:pt x="566" y="105"/>
                    <a:pt x="565" y="109"/>
                  </a:cubicBezTo>
                  <a:cubicBezTo>
                    <a:pt x="565" y="111"/>
                    <a:pt x="570" y="111"/>
                    <a:pt x="569" y="113"/>
                  </a:cubicBezTo>
                  <a:cubicBezTo>
                    <a:pt x="567" y="117"/>
                    <a:pt x="564" y="120"/>
                    <a:pt x="560" y="122"/>
                  </a:cubicBezTo>
                  <a:cubicBezTo>
                    <a:pt x="558" y="123"/>
                    <a:pt x="554" y="119"/>
                    <a:pt x="553" y="121"/>
                  </a:cubicBezTo>
                  <a:cubicBezTo>
                    <a:pt x="550" y="126"/>
                    <a:pt x="549" y="132"/>
                    <a:pt x="547" y="137"/>
                  </a:cubicBezTo>
                  <a:cubicBezTo>
                    <a:pt x="546" y="141"/>
                    <a:pt x="542" y="144"/>
                    <a:pt x="542" y="148"/>
                  </a:cubicBezTo>
                  <a:cubicBezTo>
                    <a:pt x="542" y="151"/>
                    <a:pt x="548" y="145"/>
                    <a:pt x="551" y="145"/>
                  </a:cubicBezTo>
                  <a:cubicBezTo>
                    <a:pt x="557" y="145"/>
                    <a:pt x="562" y="147"/>
                    <a:pt x="568" y="150"/>
                  </a:cubicBezTo>
                  <a:cubicBezTo>
                    <a:pt x="569" y="151"/>
                    <a:pt x="570" y="154"/>
                    <a:pt x="568" y="154"/>
                  </a:cubicBezTo>
                  <a:cubicBezTo>
                    <a:pt x="563" y="154"/>
                    <a:pt x="558" y="149"/>
                    <a:pt x="553" y="150"/>
                  </a:cubicBezTo>
                  <a:cubicBezTo>
                    <a:pt x="551" y="150"/>
                    <a:pt x="552" y="155"/>
                    <a:pt x="554" y="156"/>
                  </a:cubicBezTo>
                  <a:cubicBezTo>
                    <a:pt x="559" y="159"/>
                    <a:pt x="564" y="160"/>
                    <a:pt x="570" y="161"/>
                  </a:cubicBezTo>
                  <a:cubicBezTo>
                    <a:pt x="572" y="162"/>
                    <a:pt x="574" y="158"/>
                    <a:pt x="576" y="160"/>
                  </a:cubicBezTo>
                  <a:cubicBezTo>
                    <a:pt x="578" y="163"/>
                    <a:pt x="580" y="170"/>
                    <a:pt x="577" y="171"/>
                  </a:cubicBezTo>
                  <a:cubicBezTo>
                    <a:pt x="570" y="172"/>
                    <a:pt x="564" y="170"/>
                    <a:pt x="557" y="169"/>
                  </a:cubicBezTo>
                  <a:cubicBezTo>
                    <a:pt x="553" y="169"/>
                    <a:pt x="542" y="167"/>
                    <a:pt x="539" y="168"/>
                  </a:cubicBezTo>
                  <a:cubicBezTo>
                    <a:pt x="537" y="169"/>
                    <a:pt x="551" y="170"/>
                    <a:pt x="554" y="172"/>
                  </a:cubicBezTo>
                  <a:cubicBezTo>
                    <a:pt x="555" y="173"/>
                    <a:pt x="545" y="174"/>
                    <a:pt x="542" y="175"/>
                  </a:cubicBezTo>
                  <a:cubicBezTo>
                    <a:pt x="539" y="175"/>
                    <a:pt x="540" y="172"/>
                    <a:pt x="537" y="172"/>
                  </a:cubicBezTo>
                  <a:cubicBezTo>
                    <a:pt x="534" y="172"/>
                    <a:pt x="530" y="173"/>
                    <a:pt x="531" y="175"/>
                  </a:cubicBezTo>
                  <a:cubicBezTo>
                    <a:pt x="532" y="179"/>
                    <a:pt x="541" y="180"/>
                    <a:pt x="541" y="184"/>
                  </a:cubicBezTo>
                  <a:cubicBezTo>
                    <a:pt x="547" y="186"/>
                    <a:pt x="554" y="184"/>
                    <a:pt x="559" y="186"/>
                  </a:cubicBezTo>
                  <a:cubicBezTo>
                    <a:pt x="561" y="187"/>
                    <a:pt x="559" y="190"/>
                    <a:pt x="557" y="191"/>
                  </a:cubicBezTo>
                  <a:cubicBezTo>
                    <a:pt x="551" y="191"/>
                    <a:pt x="546" y="189"/>
                    <a:pt x="540" y="190"/>
                  </a:cubicBezTo>
                  <a:cubicBezTo>
                    <a:pt x="539" y="191"/>
                    <a:pt x="539" y="193"/>
                    <a:pt x="540" y="194"/>
                  </a:cubicBezTo>
                  <a:cubicBezTo>
                    <a:pt x="546" y="196"/>
                    <a:pt x="556" y="192"/>
                    <a:pt x="561" y="196"/>
                  </a:cubicBezTo>
                  <a:cubicBezTo>
                    <a:pt x="564" y="198"/>
                    <a:pt x="564" y="206"/>
                    <a:pt x="562" y="209"/>
                  </a:cubicBezTo>
                  <a:cubicBezTo>
                    <a:pt x="559" y="212"/>
                    <a:pt x="555" y="207"/>
                    <a:pt x="551" y="205"/>
                  </a:cubicBezTo>
                  <a:cubicBezTo>
                    <a:pt x="546" y="203"/>
                    <a:pt x="542" y="199"/>
                    <a:pt x="536" y="198"/>
                  </a:cubicBezTo>
                  <a:cubicBezTo>
                    <a:pt x="534" y="198"/>
                    <a:pt x="531" y="201"/>
                    <a:pt x="532" y="202"/>
                  </a:cubicBezTo>
                  <a:cubicBezTo>
                    <a:pt x="537" y="206"/>
                    <a:pt x="547" y="204"/>
                    <a:pt x="550" y="210"/>
                  </a:cubicBezTo>
                  <a:cubicBezTo>
                    <a:pt x="552" y="214"/>
                    <a:pt x="539" y="209"/>
                    <a:pt x="538" y="213"/>
                  </a:cubicBezTo>
                  <a:cubicBezTo>
                    <a:pt x="537" y="217"/>
                    <a:pt x="546" y="211"/>
                    <a:pt x="549" y="213"/>
                  </a:cubicBezTo>
                  <a:cubicBezTo>
                    <a:pt x="551" y="214"/>
                    <a:pt x="549" y="217"/>
                    <a:pt x="549" y="219"/>
                  </a:cubicBezTo>
                  <a:cubicBezTo>
                    <a:pt x="548" y="220"/>
                    <a:pt x="545" y="222"/>
                    <a:pt x="546" y="222"/>
                  </a:cubicBezTo>
                  <a:cubicBezTo>
                    <a:pt x="551" y="224"/>
                    <a:pt x="557" y="222"/>
                    <a:pt x="562" y="224"/>
                  </a:cubicBezTo>
                  <a:cubicBezTo>
                    <a:pt x="563" y="224"/>
                    <a:pt x="565" y="227"/>
                    <a:pt x="565" y="228"/>
                  </a:cubicBezTo>
                  <a:cubicBezTo>
                    <a:pt x="564" y="230"/>
                    <a:pt x="561" y="231"/>
                    <a:pt x="559" y="231"/>
                  </a:cubicBezTo>
                  <a:cubicBezTo>
                    <a:pt x="554" y="230"/>
                    <a:pt x="550" y="227"/>
                    <a:pt x="546" y="226"/>
                  </a:cubicBezTo>
                  <a:cubicBezTo>
                    <a:pt x="543" y="225"/>
                    <a:pt x="539" y="226"/>
                    <a:pt x="536" y="225"/>
                  </a:cubicBezTo>
                  <a:cubicBezTo>
                    <a:pt x="534" y="225"/>
                    <a:pt x="533" y="228"/>
                    <a:pt x="533" y="230"/>
                  </a:cubicBezTo>
                  <a:cubicBezTo>
                    <a:pt x="532" y="234"/>
                    <a:pt x="531" y="239"/>
                    <a:pt x="534" y="242"/>
                  </a:cubicBezTo>
                  <a:cubicBezTo>
                    <a:pt x="536" y="244"/>
                    <a:pt x="534" y="235"/>
                    <a:pt x="537" y="235"/>
                  </a:cubicBezTo>
                  <a:cubicBezTo>
                    <a:pt x="542" y="235"/>
                    <a:pt x="544" y="239"/>
                    <a:pt x="551" y="240"/>
                  </a:cubicBezTo>
                  <a:cubicBezTo>
                    <a:pt x="552" y="242"/>
                    <a:pt x="549" y="246"/>
                    <a:pt x="549" y="248"/>
                  </a:cubicBezTo>
                  <a:cubicBezTo>
                    <a:pt x="545" y="250"/>
                    <a:pt x="541" y="248"/>
                    <a:pt x="537" y="249"/>
                  </a:cubicBezTo>
                  <a:cubicBezTo>
                    <a:pt x="535" y="250"/>
                    <a:pt x="533" y="253"/>
                    <a:pt x="531" y="252"/>
                  </a:cubicBezTo>
                  <a:cubicBezTo>
                    <a:pt x="524" y="252"/>
                    <a:pt x="516" y="249"/>
                    <a:pt x="510" y="246"/>
                  </a:cubicBezTo>
                  <a:cubicBezTo>
                    <a:pt x="508" y="245"/>
                    <a:pt x="510" y="241"/>
                    <a:pt x="507" y="241"/>
                  </a:cubicBezTo>
                  <a:cubicBezTo>
                    <a:pt x="505" y="241"/>
                    <a:pt x="505" y="247"/>
                    <a:pt x="503" y="246"/>
                  </a:cubicBezTo>
                  <a:cubicBezTo>
                    <a:pt x="499" y="246"/>
                    <a:pt x="498" y="238"/>
                    <a:pt x="494" y="238"/>
                  </a:cubicBezTo>
                  <a:cubicBezTo>
                    <a:pt x="492" y="241"/>
                    <a:pt x="497" y="244"/>
                    <a:pt x="498" y="247"/>
                  </a:cubicBezTo>
                  <a:cubicBezTo>
                    <a:pt x="498" y="248"/>
                    <a:pt x="493" y="250"/>
                    <a:pt x="490" y="253"/>
                  </a:cubicBezTo>
                  <a:cubicBezTo>
                    <a:pt x="485" y="256"/>
                    <a:pt x="478" y="246"/>
                    <a:pt x="473" y="249"/>
                  </a:cubicBezTo>
                  <a:cubicBezTo>
                    <a:pt x="470" y="251"/>
                    <a:pt x="478" y="252"/>
                    <a:pt x="484" y="254"/>
                  </a:cubicBezTo>
                  <a:cubicBezTo>
                    <a:pt x="480" y="255"/>
                    <a:pt x="474" y="253"/>
                    <a:pt x="472" y="256"/>
                  </a:cubicBezTo>
                  <a:cubicBezTo>
                    <a:pt x="478" y="257"/>
                    <a:pt x="490" y="256"/>
                    <a:pt x="495" y="258"/>
                  </a:cubicBezTo>
                  <a:cubicBezTo>
                    <a:pt x="497" y="258"/>
                    <a:pt x="495" y="260"/>
                    <a:pt x="494" y="261"/>
                  </a:cubicBezTo>
                  <a:cubicBezTo>
                    <a:pt x="488" y="262"/>
                    <a:pt x="478" y="259"/>
                    <a:pt x="472" y="261"/>
                  </a:cubicBezTo>
                  <a:cubicBezTo>
                    <a:pt x="474" y="264"/>
                    <a:pt x="478" y="263"/>
                    <a:pt x="480" y="264"/>
                  </a:cubicBezTo>
                  <a:cubicBezTo>
                    <a:pt x="483" y="264"/>
                    <a:pt x="480" y="268"/>
                    <a:pt x="491" y="264"/>
                  </a:cubicBezTo>
                  <a:cubicBezTo>
                    <a:pt x="495" y="265"/>
                    <a:pt x="501" y="266"/>
                    <a:pt x="499" y="270"/>
                  </a:cubicBezTo>
                  <a:cubicBezTo>
                    <a:pt x="496" y="274"/>
                    <a:pt x="489" y="270"/>
                    <a:pt x="484" y="271"/>
                  </a:cubicBezTo>
                  <a:cubicBezTo>
                    <a:pt x="483" y="274"/>
                    <a:pt x="490" y="272"/>
                    <a:pt x="491" y="274"/>
                  </a:cubicBezTo>
                  <a:cubicBezTo>
                    <a:pt x="492" y="275"/>
                    <a:pt x="488" y="278"/>
                    <a:pt x="490" y="278"/>
                  </a:cubicBezTo>
                  <a:cubicBezTo>
                    <a:pt x="493" y="279"/>
                    <a:pt x="496" y="273"/>
                    <a:pt x="498" y="273"/>
                  </a:cubicBezTo>
                  <a:cubicBezTo>
                    <a:pt x="508" y="275"/>
                    <a:pt x="516" y="278"/>
                    <a:pt x="524" y="283"/>
                  </a:cubicBezTo>
                  <a:cubicBezTo>
                    <a:pt x="526" y="284"/>
                    <a:pt x="519" y="286"/>
                    <a:pt x="518" y="289"/>
                  </a:cubicBezTo>
                  <a:cubicBezTo>
                    <a:pt x="519" y="292"/>
                    <a:pt x="529" y="286"/>
                    <a:pt x="530" y="288"/>
                  </a:cubicBezTo>
                  <a:cubicBezTo>
                    <a:pt x="532" y="291"/>
                    <a:pt x="523" y="296"/>
                    <a:pt x="525" y="299"/>
                  </a:cubicBezTo>
                  <a:cubicBezTo>
                    <a:pt x="527" y="301"/>
                    <a:pt x="530" y="294"/>
                    <a:pt x="533" y="295"/>
                  </a:cubicBezTo>
                  <a:cubicBezTo>
                    <a:pt x="535" y="295"/>
                    <a:pt x="534" y="299"/>
                    <a:pt x="533" y="301"/>
                  </a:cubicBezTo>
                  <a:cubicBezTo>
                    <a:pt x="532" y="302"/>
                    <a:pt x="527" y="299"/>
                    <a:pt x="528" y="301"/>
                  </a:cubicBezTo>
                  <a:cubicBezTo>
                    <a:pt x="528" y="305"/>
                    <a:pt x="535" y="307"/>
                    <a:pt x="534" y="311"/>
                  </a:cubicBezTo>
                  <a:cubicBezTo>
                    <a:pt x="534" y="313"/>
                    <a:pt x="529" y="314"/>
                    <a:pt x="526" y="313"/>
                  </a:cubicBezTo>
                  <a:cubicBezTo>
                    <a:pt x="523" y="312"/>
                    <a:pt x="525" y="305"/>
                    <a:pt x="522" y="305"/>
                  </a:cubicBezTo>
                  <a:cubicBezTo>
                    <a:pt x="519" y="305"/>
                    <a:pt x="521" y="312"/>
                    <a:pt x="518" y="313"/>
                  </a:cubicBezTo>
                  <a:cubicBezTo>
                    <a:pt x="514" y="314"/>
                    <a:pt x="509" y="312"/>
                    <a:pt x="506" y="309"/>
                  </a:cubicBezTo>
                  <a:cubicBezTo>
                    <a:pt x="502" y="305"/>
                    <a:pt x="503" y="298"/>
                    <a:pt x="499" y="294"/>
                  </a:cubicBezTo>
                  <a:cubicBezTo>
                    <a:pt x="497" y="292"/>
                    <a:pt x="494" y="294"/>
                    <a:pt x="491" y="293"/>
                  </a:cubicBezTo>
                  <a:cubicBezTo>
                    <a:pt x="486" y="292"/>
                    <a:pt x="479" y="289"/>
                    <a:pt x="474" y="287"/>
                  </a:cubicBezTo>
                  <a:cubicBezTo>
                    <a:pt x="470" y="285"/>
                    <a:pt x="467" y="280"/>
                    <a:pt x="462" y="280"/>
                  </a:cubicBezTo>
                  <a:cubicBezTo>
                    <a:pt x="460" y="280"/>
                    <a:pt x="466" y="285"/>
                    <a:pt x="465" y="286"/>
                  </a:cubicBezTo>
                  <a:cubicBezTo>
                    <a:pt x="464" y="288"/>
                    <a:pt x="460" y="288"/>
                    <a:pt x="461" y="289"/>
                  </a:cubicBezTo>
                  <a:cubicBezTo>
                    <a:pt x="464" y="291"/>
                    <a:pt x="468" y="292"/>
                    <a:pt x="472" y="293"/>
                  </a:cubicBezTo>
                  <a:cubicBezTo>
                    <a:pt x="477" y="294"/>
                    <a:pt x="481" y="293"/>
                    <a:pt x="485" y="294"/>
                  </a:cubicBezTo>
                  <a:cubicBezTo>
                    <a:pt x="487" y="295"/>
                    <a:pt x="488" y="298"/>
                    <a:pt x="487" y="299"/>
                  </a:cubicBezTo>
                  <a:cubicBezTo>
                    <a:pt x="482" y="301"/>
                    <a:pt x="474" y="303"/>
                    <a:pt x="469" y="303"/>
                  </a:cubicBezTo>
                  <a:cubicBezTo>
                    <a:pt x="467" y="303"/>
                    <a:pt x="468" y="299"/>
                    <a:pt x="466" y="299"/>
                  </a:cubicBezTo>
                  <a:cubicBezTo>
                    <a:pt x="463" y="300"/>
                    <a:pt x="459" y="302"/>
                    <a:pt x="458" y="305"/>
                  </a:cubicBezTo>
                  <a:cubicBezTo>
                    <a:pt x="464" y="306"/>
                    <a:pt x="461" y="309"/>
                    <a:pt x="460" y="311"/>
                  </a:cubicBezTo>
                  <a:cubicBezTo>
                    <a:pt x="458" y="314"/>
                    <a:pt x="447" y="314"/>
                    <a:pt x="450" y="316"/>
                  </a:cubicBezTo>
                  <a:cubicBezTo>
                    <a:pt x="455" y="316"/>
                    <a:pt x="462" y="316"/>
                    <a:pt x="468" y="316"/>
                  </a:cubicBezTo>
                  <a:cubicBezTo>
                    <a:pt x="469" y="316"/>
                    <a:pt x="479" y="316"/>
                    <a:pt x="478" y="317"/>
                  </a:cubicBezTo>
                  <a:cubicBezTo>
                    <a:pt x="474" y="319"/>
                    <a:pt x="458" y="318"/>
                    <a:pt x="456" y="323"/>
                  </a:cubicBezTo>
                  <a:cubicBezTo>
                    <a:pt x="460" y="324"/>
                    <a:pt x="466" y="324"/>
                    <a:pt x="468" y="325"/>
                  </a:cubicBezTo>
                  <a:cubicBezTo>
                    <a:pt x="471" y="321"/>
                    <a:pt x="478" y="320"/>
                    <a:pt x="483" y="319"/>
                  </a:cubicBezTo>
                  <a:cubicBezTo>
                    <a:pt x="488" y="318"/>
                    <a:pt x="493" y="318"/>
                    <a:pt x="497" y="318"/>
                  </a:cubicBezTo>
                  <a:cubicBezTo>
                    <a:pt x="505" y="319"/>
                    <a:pt x="513" y="321"/>
                    <a:pt x="521" y="322"/>
                  </a:cubicBezTo>
                  <a:cubicBezTo>
                    <a:pt x="523" y="323"/>
                    <a:pt x="529" y="320"/>
                    <a:pt x="527" y="323"/>
                  </a:cubicBezTo>
                  <a:cubicBezTo>
                    <a:pt x="521" y="328"/>
                    <a:pt x="515" y="327"/>
                    <a:pt x="508" y="330"/>
                  </a:cubicBezTo>
                  <a:cubicBezTo>
                    <a:pt x="508" y="335"/>
                    <a:pt x="501" y="334"/>
                    <a:pt x="498" y="337"/>
                  </a:cubicBezTo>
                  <a:cubicBezTo>
                    <a:pt x="493" y="342"/>
                    <a:pt x="488" y="348"/>
                    <a:pt x="481" y="351"/>
                  </a:cubicBezTo>
                  <a:cubicBezTo>
                    <a:pt x="472" y="355"/>
                    <a:pt x="461" y="355"/>
                    <a:pt x="451" y="357"/>
                  </a:cubicBezTo>
                  <a:cubicBezTo>
                    <a:pt x="444" y="359"/>
                    <a:pt x="437" y="362"/>
                    <a:pt x="430" y="363"/>
                  </a:cubicBezTo>
                  <a:cubicBezTo>
                    <a:pt x="426" y="364"/>
                    <a:pt x="422" y="364"/>
                    <a:pt x="418" y="363"/>
                  </a:cubicBezTo>
                  <a:cubicBezTo>
                    <a:pt x="414" y="362"/>
                    <a:pt x="410" y="356"/>
                    <a:pt x="406" y="357"/>
                  </a:cubicBezTo>
                  <a:cubicBezTo>
                    <a:pt x="403" y="358"/>
                    <a:pt x="413" y="363"/>
                    <a:pt x="411" y="366"/>
                  </a:cubicBezTo>
                  <a:cubicBezTo>
                    <a:pt x="409" y="370"/>
                    <a:pt x="400" y="369"/>
                    <a:pt x="397" y="373"/>
                  </a:cubicBezTo>
                  <a:cubicBezTo>
                    <a:pt x="391" y="379"/>
                    <a:pt x="391" y="389"/>
                    <a:pt x="386" y="395"/>
                  </a:cubicBezTo>
                  <a:cubicBezTo>
                    <a:pt x="382" y="400"/>
                    <a:pt x="375" y="400"/>
                    <a:pt x="370" y="403"/>
                  </a:cubicBezTo>
                  <a:cubicBezTo>
                    <a:pt x="367" y="405"/>
                    <a:pt x="366" y="411"/>
                    <a:pt x="362" y="410"/>
                  </a:cubicBezTo>
                  <a:cubicBezTo>
                    <a:pt x="358" y="409"/>
                    <a:pt x="348" y="413"/>
                    <a:pt x="344" y="410"/>
                  </a:cubicBezTo>
                  <a:cubicBezTo>
                    <a:pt x="342" y="408"/>
                    <a:pt x="354" y="404"/>
                    <a:pt x="352" y="402"/>
                  </a:cubicBezTo>
                  <a:cubicBezTo>
                    <a:pt x="349" y="399"/>
                    <a:pt x="344" y="400"/>
                    <a:pt x="341" y="402"/>
                  </a:cubicBezTo>
                  <a:cubicBezTo>
                    <a:pt x="338" y="404"/>
                    <a:pt x="339" y="408"/>
                    <a:pt x="338" y="411"/>
                  </a:cubicBezTo>
                  <a:cubicBezTo>
                    <a:pt x="338" y="413"/>
                    <a:pt x="339" y="415"/>
                    <a:pt x="338" y="416"/>
                  </a:cubicBezTo>
                  <a:cubicBezTo>
                    <a:pt x="335" y="417"/>
                    <a:pt x="330" y="415"/>
                    <a:pt x="327" y="416"/>
                  </a:cubicBezTo>
                  <a:cubicBezTo>
                    <a:pt x="323" y="416"/>
                    <a:pt x="318" y="416"/>
                    <a:pt x="316" y="419"/>
                  </a:cubicBezTo>
                  <a:cubicBezTo>
                    <a:pt x="315" y="421"/>
                    <a:pt x="321" y="424"/>
                    <a:pt x="319" y="425"/>
                  </a:cubicBezTo>
                  <a:cubicBezTo>
                    <a:pt x="316" y="428"/>
                    <a:pt x="308" y="423"/>
                    <a:pt x="307" y="427"/>
                  </a:cubicBezTo>
                  <a:cubicBezTo>
                    <a:pt x="305" y="432"/>
                    <a:pt x="316" y="437"/>
                    <a:pt x="314" y="442"/>
                  </a:cubicBezTo>
                  <a:cubicBezTo>
                    <a:pt x="313" y="446"/>
                    <a:pt x="303" y="438"/>
                    <a:pt x="302" y="442"/>
                  </a:cubicBezTo>
                  <a:cubicBezTo>
                    <a:pt x="300" y="447"/>
                    <a:pt x="310" y="450"/>
                    <a:pt x="309" y="456"/>
                  </a:cubicBezTo>
                  <a:cubicBezTo>
                    <a:pt x="309" y="460"/>
                    <a:pt x="302" y="459"/>
                    <a:pt x="299" y="462"/>
                  </a:cubicBezTo>
                  <a:cubicBezTo>
                    <a:pt x="295" y="466"/>
                    <a:pt x="292" y="470"/>
                    <a:pt x="290" y="474"/>
                  </a:cubicBezTo>
                  <a:cubicBezTo>
                    <a:pt x="288" y="480"/>
                    <a:pt x="289" y="486"/>
                    <a:pt x="287" y="491"/>
                  </a:cubicBezTo>
                  <a:cubicBezTo>
                    <a:pt x="285" y="496"/>
                    <a:pt x="280" y="499"/>
                    <a:pt x="278" y="503"/>
                  </a:cubicBezTo>
                  <a:cubicBezTo>
                    <a:pt x="276" y="507"/>
                    <a:pt x="275" y="512"/>
                    <a:pt x="274" y="517"/>
                  </a:cubicBezTo>
                  <a:cubicBezTo>
                    <a:pt x="273" y="521"/>
                    <a:pt x="275" y="527"/>
                    <a:pt x="271" y="530"/>
                  </a:cubicBezTo>
                  <a:cubicBezTo>
                    <a:pt x="266" y="532"/>
                    <a:pt x="259" y="531"/>
                    <a:pt x="254" y="527"/>
                  </a:cubicBezTo>
                  <a:cubicBezTo>
                    <a:pt x="250" y="524"/>
                    <a:pt x="252" y="516"/>
                    <a:pt x="249" y="511"/>
                  </a:cubicBezTo>
                  <a:cubicBezTo>
                    <a:pt x="247" y="509"/>
                    <a:pt x="244" y="511"/>
                    <a:pt x="241" y="511"/>
                  </a:cubicBezTo>
                  <a:cubicBezTo>
                    <a:pt x="235" y="511"/>
                    <a:pt x="227" y="515"/>
                    <a:pt x="221" y="512"/>
                  </a:cubicBezTo>
                  <a:cubicBezTo>
                    <a:pt x="216" y="510"/>
                    <a:pt x="214" y="504"/>
                    <a:pt x="211" y="499"/>
                  </a:cubicBezTo>
                  <a:cubicBezTo>
                    <a:pt x="206" y="493"/>
                    <a:pt x="200" y="488"/>
                    <a:pt x="197" y="481"/>
                  </a:cubicBezTo>
                  <a:cubicBezTo>
                    <a:pt x="195" y="478"/>
                    <a:pt x="199" y="474"/>
                    <a:pt x="198" y="470"/>
                  </a:cubicBezTo>
                  <a:cubicBezTo>
                    <a:pt x="197" y="467"/>
                    <a:pt x="193" y="466"/>
                    <a:pt x="192" y="463"/>
                  </a:cubicBezTo>
                  <a:cubicBezTo>
                    <a:pt x="189" y="460"/>
                    <a:pt x="189" y="456"/>
                    <a:pt x="187" y="452"/>
                  </a:cubicBezTo>
                  <a:cubicBezTo>
                    <a:pt x="185" y="447"/>
                    <a:pt x="182" y="442"/>
                    <a:pt x="181" y="437"/>
                  </a:cubicBezTo>
                  <a:cubicBezTo>
                    <a:pt x="180" y="431"/>
                    <a:pt x="184" y="426"/>
                    <a:pt x="182" y="421"/>
                  </a:cubicBezTo>
                  <a:cubicBezTo>
                    <a:pt x="182" y="417"/>
                    <a:pt x="177" y="415"/>
                    <a:pt x="175" y="411"/>
                  </a:cubicBezTo>
                  <a:cubicBezTo>
                    <a:pt x="173" y="408"/>
                    <a:pt x="171" y="404"/>
                    <a:pt x="172" y="400"/>
                  </a:cubicBezTo>
                  <a:cubicBezTo>
                    <a:pt x="173" y="396"/>
                    <a:pt x="180" y="394"/>
                    <a:pt x="179" y="390"/>
                  </a:cubicBezTo>
                  <a:cubicBezTo>
                    <a:pt x="179" y="386"/>
                    <a:pt x="172" y="388"/>
                    <a:pt x="170" y="385"/>
                  </a:cubicBezTo>
                  <a:cubicBezTo>
                    <a:pt x="169" y="382"/>
                    <a:pt x="170" y="379"/>
                    <a:pt x="170" y="376"/>
                  </a:cubicBezTo>
                  <a:cubicBezTo>
                    <a:pt x="171" y="372"/>
                    <a:pt x="170" y="367"/>
                    <a:pt x="173" y="364"/>
                  </a:cubicBezTo>
                  <a:cubicBezTo>
                    <a:pt x="175" y="362"/>
                    <a:pt x="181" y="365"/>
                    <a:pt x="184" y="363"/>
                  </a:cubicBezTo>
                  <a:cubicBezTo>
                    <a:pt x="186" y="361"/>
                    <a:pt x="184" y="356"/>
                    <a:pt x="187" y="354"/>
                  </a:cubicBezTo>
                  <a:cubicBezTo>
                    <a:pt x="192" y="352"/>
                    <a:pt x="198" y="357"/>
                    <a:pt x="202" y="354"/>
                  </a:cubicBezTo>
                  <a:cubicBezTo>
                    <a:pt x="206" y="351"/>
                    <a:pt x="206" y="344"/>
                    <a:pt x="207" y="339"/>
                  </a:cubicBezTo>
                  <a:cubicBezTo>
                    <a:pt x="209" y="335"/>
                    <a:pt x="212" y="330"/>
                    <a:pt x="211" y="326"/>
                  </a:cubicBezTo>
                  <a:cubicBezTo>
                    <a:pt x="211" y="324"/>
                    <a:pt x="208" y="323"/>
                    <a:pt x="206" y="323"/>
                  </a:cubicBezTo>
                  <a:cubicBezTo>
                    <a:pt x="202" y="322"/>
                    <a:pt x="198" y="323"/>
                    <a:pt x="195" y="322"/>
                  </a:cubicBezTo>
                  <a:cubicBezTo>
                    <a:pt x="188" y="321"/>
                    <a:pt x="182" y="319"/>
                    <a:pt x="176" y="317"/>
                  </a:cubicBezTo>
                  <a:cubicBezTo>
                    <a:pt x="174" y="315"/>
                    <a:pt x="168" y="312"/>
                    <a:pt x="170" y="310"/>
                  </a:cubicBezTo>
                  <a:cubicBezTo>
                    <a:pt x="174" y="306"/>
                    <a:pt x="180" y="308"/>
                    <a:pt x="185" y="308"/>
                  </a:cubicBezTo>
                  <a:cubicBezTo>
                    <a:pt x="195" y="310"/>
                    <a:pt x="204" y="320"/>
                    <a:pt x="213" y="317"/>
                  </a:cubicBezTo>
                  <a:cubicBezTo>
                    <a:pt x="219" y="315"/>
                    <a:pt x="208" y="306"/>
                    <a:pt x="204" y="302"/>
                  </a:cubicBezTo>
                  <a:cubicBezTo>
                    <a:pt x="201" y="298"/>
                    <a:pt x="196" y="296"/>
                    <a:pt x="193" y="293"/>
                  </a:cubicBezTo>
                  <a:cubicBezTo>
                    <a:pt x="190" y="291"/>
                    <a:pt x="190" y="285"/>
                    <a:pt x="186" y="285"/>
                  </a:cubicBezTo>
                  <a:cubicBezTo>
                    <a:pt x="183" y="285"/>
                    <a:pt x="184" y="292"/>
                    <a:pt x="181" y="293"/>
                  </a:cubicBezTo>
                  <a:cubicBezTo>
                    <a:pt x="174" y="293"/>
                    <a:pt x="166" y="292"/>
                    <a:pt x="161" y="287"/>
                  </a:cubicBezTo>
                  <a:cubicBezTo>
                    <a:pt x="158" y="284"/>
                    <a:pt x="162" y="279"/>
                    <a:pt x="164" y="275"/>
                  </a:cubicBezTo>
                  <a:cubicBezTo>
                    <a:pt x="165" y="271"/>
                    <a:pt x="171" y="268"/>
                    <a:pt x="171" y="264"/>
                  </a:cubicBezTo>
                  <a:cubicBezTo>
                    <a:pt x="172" y="258"/>
                    <a:pt x="169" y="253"/>
                    <a:pt x="167" y="247"/>
                  </a:cubicBezTo>
                  <a:cubicBezTo>
                    <a:pt x="165" y="240"/>
                    <a:pt x="164" y="232"/>
                    <a:pt x="161" y="225"/>
                  </a:cubicBezTo>
                  <a:cubicBezTo>
                    <a:pt x="156" y="217"/>
                    <a:pt x="148" y="212"/>
                    <a:pt x="142" y="204"/>
                  </a:cubicBezTo>
                  <a:cubicBezTo>
                    <a:pt x="141" y="202"/>
                    <a:pt x="142" y="198"/>
                    <a:pt x="139" y="197"/>
                  </a:cubicBezTo>
                  <a:cubicBezTo>
                    <a:pt x="133" y="193"/>
                    <a:pt x="125" y="191"/>
                    <a:pt x="118" y="189"/>
                  </a:cubicBezTo>
                  <a:cubicBezTo>
                    <a:pt x="110" y="187"/>
                    <a:pt x="102" y="184"/>
                    <a:pt x="93" y="183"/>
                  </a:cubicBezTo>
                  <a:cubicBezTo>
                    <a:pt x="86" y="182"/>
                    <a:pt x="79" y="183"/>
                    <a:pt x="71" y="184"/>
                  </a:cubicBezTo>
                  <a:cubicBezTo>
                    <a:pt x="67" y="184"/>
                    <a:pt x="61" y="183"/>
                    <a:pt x="57" y="185"/>
                  </a:cubicBezTo>
                  <a:cubicBezTo>
                    <a:pt x="55" y="186"/>
                    <a:pt x="58" y="191"/>
                    <a:pt x="56" y="191"/>
                  </a:cubicBezTo>
                  <a:cubicBezTo>
                    <a:pt x="49" y="193"/>
                    <a:pt x="41" y="192"/>
                    <a:pt x="34" y="189"/>
                  </a:cubicBezTo>
                  <a:cubicBezTo>
                    <a:pt x="31" y="188"/>
                    <a:pt x="28" y="184"/>
                    <a:pt x="29" y="182"/>
                  </a:cubicBezTo>
                  <a:cubicBezTo>
                    <a:pt x="32" y="178"/>
                    <a:pt x="43" y="181"/>
                    <a:pt x="42" y="176"/>
                  </a:cubicBezTo>
                  <a:cubicBezTo>
                    <a:pt x="41" y="171"/>
                    <a:pt x="32" y="175"/>
                    <a:pt x="28" y="173"/>
                  </a:cubicBezTo>
                  <a:cubicBezTo>
                    <a:pt x="26" y="172"/>
                    <a:pt x="27" y="168"/>
                    <a:pt x="25" y="168"/>
                  </a:cubicBezTo>
                  <a:cubicBezTo>
                    <a:pt x="22" y="168"/>
                    <a:pt x="20" y="175"/>
                    <a:pt x="17" y="174"/>
                  </a:cubicBezTo>
                  <a:cubicBezTo>
                    <a:pt x="14" y="173"/>
                    <a:pt x="11" y="168"/>
                    <a:pt x="13" y="166"/>
                  </a:cubicBezTo>
                  <a:cubicBezTo>
                    <a:pt x="17" y="162"/>
                    <a:pt x="23" y="162"/>
                    <a:pt x="28" y="162"/>
                  </a:cubicBezTo>
                  <a:cubicBezTo>
                    <a:pt x="34" y="161"/>
                    <a:pt x="40" y="163"/>
                    <a:pt x="47" y="163"/>
                  </a:cubicBezTo>
                  <a:cubicBezTo>
                    <a:pt x="54" y="164"/>
                    <a:pt x="62" y="167"/>
                    <a:pt x="68" y="163"/>
                  </a:cubicBezTo>
                  <a:cubicBezTo>
                    <a:pt x="71" y="162"/>
                    <a:pt x="63" y="158"/>
                    <a:pt x="64" y="155"/>
                  </a:cubicBezTo>
                  <a:cubicBezTo>
                    <a:pt x="65" y="151"/>
                    <a:pt x="77" y="149"/>
                    <a:pt x="74" y="148"/>
                  </a:cubicBezTo>
                  <a:cubicBezTo>
                    <a:pt x="68" y="145"/>
                    <a:pt x="61" y="150"/>
                    <a:pt x="54" y="151"/>
                  </a:cubicBezTo>
                  <a:cubicBezTo>
                    <a:pt x="49" y="151"/>
                    <a:pt x="43" y="152"/>
                    <a:pt x="37" y="151"/>
                  </a:cubicBezTo>
                  <a:cubicBezTo>
                    <a:pt x="31" y="151"/>
                    <a:pt x="24" y="150"/>
                    <a:pt x="18" y="148"/>
                  </a:cubicBezTo>
                  <a:cubicBezTo>
                    <a:pt x="12" y="147"/>
                    <a:pt x="6" y="145"/>
                    <a:pt x="2" y="140"/>
                  </a:cubicBezTo>
                  <a:cubicBezTo>
                    <a:pt x="0" y="138"/>
                    <a:pt x="0" y="132"/>
                    <a:pt x="3" y="131"/>
                  </a:cubicBezTo>
                  <a:cubicBezTo>
                    <a:pt x="11" y="126"/>
                    <a:pt x="22" y="125"/>
                    <a:pt x="31" y="123"/>
                  </a:cubicBezTo>
                  <a:cubicBezTo>
                    <a:pt x="36" y="121"/>
                    <a:pt x="41" y="119"/>
                    <a:pt x="47" y="118"/>
                  </a:cubicBezTo>
                  <a:cubicBezTo>
                    <a:pt x="56" y="117"/>
                    <a:pt x="66" y="119"/>
                    <a:pt x="75" y="116"/>
                  </a:cubicBezTo>
                  <a:cubicBezTo>
                    <a:pt x="81" y="114"/>
                    <a:pt x="86" y="110"/>
                    <a:pt x="90" y="105"/>
                  </a:cubicBezTo>
                  <a:cubicBezTo>
                    <a:pt x="92" y="103"/>
                    <a:pt x="89" y="100"/>
                    <a:pt x="90" y="98"/>
                  </a:cubicBezTo>
                  <a:cubicBezTo>
                    <a:pt x="93" y="94"/>
                    <a:pt x="104" y="92"/>
                    <a:pt x="102" y="88"/>
                  </a:cubicBezTo>
                  <a:cubicBezTo>
                    <a:pt x="99" y="83"/>
                    <a:pt x="92" y="90"/>
                    <a:pt x="87" y="91"/>
                  </a:cubicBezTo>
                  <a:cubicBezTo>
                    <a:pt x="83" y="91"/>
                    <a:pt x="80" y="91"/>
                    <a:pt x="77" y="91"/>
                  </a:cubicBezTo>
                  <a:cubicBezTo>
                    <a:pt x="74" y="91"/>
                    <a:pt x="66" y="91"/>
                    <a:pt x="68" y="89"/>
                  </a:cubicBezTo>
                  <a:cubicBezTo>
                    <a:pt x="73" y="82"/>
                    <a:pt x="82" y="80"/>
                    <a:pt x="89" y="77"/>
                  </a:cubicBezTo>
                  <a:cubicBezTo>
                    <a:pt x="96" y="73"/>
                    <a:pt x="102" y="68"/>
                    <a:pt x="110" y="66"/>
                  </a:cubicBezTo>
                  <a:cubicBezTo>
                    <a:pt x="115" y="64"/>
                    <a:pt x="122" y="68"/>
                    <a:pt x="127" y="65"/>
                  </a:cubicBezTo>
                  <a:cubicBezTo>
                    <a:pt x="134" y="62"/>
                    <a:pt x="138" y="54"/>
                    <a:pt x="145" y="50"/>
                  </a:cubicBezTo>
                  <a:cubicBezTo>
                    <a:pt x="153" y="46"/>
                    <a:pt x="163" y="44"/>
                    <a:pt x="172" y="41"/>
                  </a:cubicBezTo>
                  <a:cubicBezTo>
                    <a:pt x="181" y="39"/>
                    <a:pt x="189" y="36"/>
                    <a:pt x="198" y="35"/>
                  </a:cubicBezTo>
                  <a:cubicBezTo>
                    <a:pt x="203" y="34"/>
                    <a:pt x="209" y="32"/>
                    <a:pt x="212" y="36"/>
                  </a:cubicBezTo>
                  <a:cubicBezTo>
                    <a:pt x="215" y="40"/>
                    <a:pt x="208" y="48"/>
                    <a:pt x="213" y="51"/>
                  </a:cubicBezTo>
                  <a:cubicBezTo>
                    <a:pt x="216" y="53"/>
                    <a:pt x="217" y="42"/>
                    <a:pt x="221" y="42"/>
                  </a:cubicBezTo>
                  <a:cubicBezTo>
                    <a:pt x="229" y="42"/>
                    <a:pt x="234" y="50"/>
                    <a:pt x="241" y="52"/>
                  </a:cubicBezTo>
                  <a:cubicBezTo>
                    <a:pt x="243" y="52"/>
                    <a:pt x="238" y="47"/>
                    <a:pt x="240" y="46"/>
                  </a:cubicBezTo>
                  <a:cubicBezTo>
                    <a:pt x="243" y="44"/>
                    <a:pt x="250" y="50"/>
                    <a:pt x="250" y="46"/>
                  </a:cubicBezTo>
                  <a:cubicBezTo>
                    <a:pt x="250" y="40"/>
                    <a:pt x="238" y="38"/>
                    <a:pt x="240" y="32"/>
                  </a:cubicBezTo>
                  <a:cubicBezTo>
                    <a:pt x="241" y="27"/>
                    <a:pt x="250" y="32"/>
                    <a:pt x="255" y="33"/>
                  </a:cubicBezTo>
                  <a:cubicBezTo>
                    <a:pt x="264" y="35"/>
                    <a:pt x="274" y="36"/>
                    <a:pt x="282" y="40"/>
                  </a:cubicBezTo>
                  <a:cubicBezTo>
                    <a:pt x="286" y="42"/>
                    <a:pt x="287" y="48"/>
                    <a:pt x="291" y="49"/>
                  </a:cubicBezTo>
                  <a:cubicBezTo>
                    <a:pt x="294" y="51"/>
                    <a:pt x="299" y="53"/>
                    <a:pt x="302" y="51"/>
                  </a:cubicBezTo>
                  <a:cubicBezTo>
                    <a:pt x="304" y="50"/>
                    <a:pt x="300" y="45"/>
                    <a:pt x="300" y="43"/>
                  </a:cubicBezTo>
                  <a:cubicBezTo>
                    <a:pt x="301" y="40"/>
                    <a:pt x="301" y="37"/>
                    <a:pt x="303" y="37"/>
                  </a:cubicBezTo>
                  <a:cubicBezTo>
                    <a:pt x="306" y="35"/>
                    <a:pt x="319" y="40"/>
                    <a:pt x="317" y="37"/>
                  </a:cubicBezTo>
                  <a:cubicBezTo>
                    <a:pt x="312" y="32"/>
                    <a:pt x="292" y="32"/>
                    <a:pt x="296" y="27"/>
                  </a:cubicBezTo>
                  <a:cubicBezTo>
                    <a:pt x="303" y="26"/>
                    <a:pt x="314" y="27"/>
                    <a:pt x="323" y="27"/>
                  </a:cubicBezTo>
                  <a:cubicBezTo>
                    <a:pt x="328" y="26"/>
                    <a:pt x="344" y="26"/>
                    <a:pt x="339" y="25"/>
                  </a:cubicBezTo>
                  <a:cubicBezTo>
                    <a:pt x="330" y="23"/>
                    <a:pt x="320" y="26"/>
                    <a:pt x="312" y="24"/>
                  </a:cubicBezTo>
                  <a:cubicBezTo>
                    <a:pt x="306" y="22"/>
                    <a:pt x="291" y="20"/>
                    <a:pt x="293" y="14"/>
                  </a:cubicBezTo>
                  <a:cubicBezTo>
                    <a:pt x="301" y="12"/>
                    <a:pt x="313" y="17"/>
                    <a:pt x="319" y="11"/>
                  </a:cubicBezTo>
                  <a:cubicBezTo>
                    <a:pt x="327" y="11"/>
                    <a:pt x="331" y="16"/>
                    <a:pt x="339" y="17"/>
                  </a:cubicBezTo>
                  <a:cubicBezTo>
                    <a:pt x="345" y="18"/>
                    <a:pt x="351" y="18"/>
                    <a:pt x="358" y="18"/>
                  </a:cubicBezTo>
                  <a:cubicBezTo>
                    <a:pt x="362" y="17"/>
                    <a:pt x="369" y="18"/>
                    <a:pt x="370" y="14"/>
                  </a:cubicBezTo>
                  <a:cubicBezTo>
                    <a:pt x="372" y="11"/>
                    <a:pt x="359" y="15"/>
                    <a:pt x="361" y="12"/>
                  </a:cubicBezTo>
                  <a:cubicBezTo>
                    <a:pt x="364" y="7"/>
                    <a:pt x="368" y="6"/>
                    <a:pt x="373" y="6"/>
                  </a:cubicBezTo>
                  <a:cubicBezTo>
                    <a:pt x="376" y="5"/>
                    <a:pt x="380" y="9"/>
                    <a:pt x="382" y="9"/>
                  </a:cubicBezTo>
                  <a:cubicBezTo>
                    <a:pt x="385" y="8"/>
                    <a:pt x="378" y="4"/>
                    <a:pt x="381" y="3"/>
                  </a:cubicBezTo>
                  <a:cubicBezTo>
                    <a:pt x="388" y="1"/>
                    <a:pt x="403" y="2"/>
                    <a:pt x="410" y="2"/>
                  </a:cubicBezTo>
                  <a:cubicBezTo>
                    <a:pt x="416" y="2"/>
                    <a:pt x="422" y="2"/>
                    <a:pt x="429" y="2"/>
                  </a:cubicBezTo>
                  <a:cubicBezTo>
                    <a:pt x="440" y="2"/>
                    <a:pt x="451" y="0"/>
                    <a:pt x="463" y="1"/>
                  </a:cubicBezTo>
                  <a:cubicBezTo>
                    <a:pt x="473" y="2"/>
                    <a:pt x="483" y="3"/>
                    <a:pt x="493" y="6"/>
                  </a:cubicBezTo>
                  <a:cubicBezTo>
                    <a:pt x="497" y="7"/>
                    <a:pt x="507" y="11"/>
                    <a:pt x="507" y="15"/>
                  </a:cubicBezTo>
                  <a:cubicBezTo>
                    <a:pt x="503" y="19"/>
                    <a:pt x="496" y="18"/>
                    <a:pt x="492" y="19"/>
                  </a:cubicBezTo>
                  <a:cubicBezTo>
                    <a:pt x="485" y="21"/>
                    <a:pt x="477" y="19"/>
                    <a:pt x="470" y="19"/>
                  </a:cubicBezTo>
                  <a:cubicBezTo>
                    <a:pt x="461" y="19"/>
                    <a:pt x="453" y="19"/>
                    <a:pt x="444" y="19"/>
                  </a:cubicBezTo>
                  <a:cubicBezTo>
                    <a:pt x="441" y="19"/>
                    <a:pt x="432" y="20"/>
                    <a:pt x="435" y="21"/>
                  </a:cubicBezTo>
                  <a:cubicBezTo>
                    <a:pt x="444" y="22"/>
                    <a:pt x="453" y="22"/>
                    <a:pt x="462" y="22"/>
                  </a:cubicBezTo>
                  <a:cubicBezTo>
                    <a:pt x="475" y="23"/>
                    <a:pt x="488" y="24"/>
                    <a:pt x="500" y="24"/>
                  </a:cubicBezTo>
                  <a:cubicBezTo>
                    <a:pt x="506" y="24"/>
                    <a:pt x="511" y="20"/>
                    <a:pt x="517" y="20"/>
                  </a:cubicBezTo>
                  <a:cubicBezTo>
                    <a:pt x="523" y="20"/>
                    <a:pt x="529" y="20"/>
                    <a:pt x="534" y="20"/>
                  </a:cubicBezTo>
                  <a:cubicBezTo>
                    <a:pt x="538" y="21"/>
                    <a:pt x="544" y="21"/>
                    <a:pt x="546" y="25"/>
                  </a:cubicBezTo>
                  <a:cubicBezTo>
                    <a:pt x="545" y="31"/>
                    <a:pt x="537" y="32"/>
                    <a:pt x="531" y="34"/>
                  </a:cubicBezTo>
                  <a:cubicBezTo>
                    <a:pt x="524" y="36"/>
                    <a:pt x="517" y="35"/>
                    <a:pt x="509" y="36"/>
                  </a:cubicBezTo>
                  <a:cubicBezTo>
                    <a:pt x="502" y="37"/>
                    <a:pt x="495" y="39"/>
                    <a:pt x="488" y="40"/>
                  </a:cubicBezTo>
                  <a:cubicBezTo>
                    <a:pt x="475" y="40"/>
                    <a:pt x="463" y="38"/>
                    <a:pt x="450" y="40"/>
                  </a:cubicBezTo>
                  <a:cubicBezTo>
                    <a:pt x="441" y="40"/>
                    <a:pt x="431" y="43"/>
                    <a:pt x="423" y="46"/>
                  </a:cubicBezTo>
                  <a:cubicBezTo>
                    <a:pt x="420" y="46"/>
                    <a:pt x="416" y="50"/>
                    <a:pt x="418" y="51"/>
                  </a:cubicBezTo>
                  <a:cubicBezTo>
                    <a:pt x="431" y="54"/>
                    <a:pt x="444" y="53"/>
                    <a:pt x="457" y="53"/>
                  </a:cubicBezTo>
                  <a:cubicBezTo>
                    <a:pt x="469" y="54"/>
                    <a:pt x="482" y="55"/>
                    <a:pt x="494" y="55"/>
                  </a:cubicBezTo>
                  <a:cubicBezTo>
                    <a:pt x="501" y="54"/>
                    <a:pt x="507" y="53"/>
                    <a:pt x="513" y="50"/>
                  </a:cubicBezTo>
                  <a:cubicBezTo>
                    <a:pt x="516" y="49"/>
                    <a:pt x="516" y="45"/>
                    <a:pt x="518" y="43"/>
                  </a:cubicBezTo>
                  <a:cubicBezTo>
                    <a:pt x="523" y="41"/>
                    <a:pt x="529" y="39"/>
                    <a:pt x="534" y="41"/>
                  </a:cubicBezTo>
                  <a:cubicBezTo>
                    <a:pt x="537" y="43"/>
                    <a:pt x="540" y="48"/>
                    <a:pt x="539" y="52"/>
                  </a:cubicBezTo>
                  <a:cubicBezTo>
                    <a:pt x="537" y="57"/>
                    <a:pt x="530" y="60"/>
                    <a:pt x="525" y="64"/>
                  </a:cubicBezTo>
                  <a:cubicBezTo>
                    <a:pt x="519" y="79"/>
                    <a:pt x="507" y="80"/>
                    <a:pt x="500" y="89"/>
                  </a:cubicBezTo>
                  <a:cubicBezTo>
                    <a:pt x="507" y="90"/>
                    <a:pt x="519" y="77"/>
                    <a:pt x="528" y="71"/>
                  </a:cubicBezTo>
                  <a:cubicBezTo>
                    <a:pt x="537" y="66"/>
                    <a:pt x="544" y="62"/>
                    <a:pt x="552" y="56"/>
                  </a:cubicBezTo>
                  <a:cubicBezTo>
                    <a:pt x="555" y="54"/>
                    <a:pt x="556" y="49"/>
                    <a:pt x="559" y="50"/>
                  </a:cubicBezTo>
                  <a:cubicBezTo>
                    <a:pt x="563" y="50"/>
                    <a:pt x="557" y="57"/>
                    <a:pt x="560" y="58"/>
                  </a:cubicBezTo>
                  <a:cubicBezTo>
                    <a:pt x="564" y="60"/>
                    <a:pt x="567" y="54"/>
                    <a:pt x="571" y="54"/>
                  </a:cubicBezTo>
                  <a:cubicBezTo>
                    <a:pt x="574" y="54"/>
                    <a:pt x="581" y="57"/>
                    <a:pt x="584" y="55"/>
                  </a:cubicBezTo>
                  <a:cubicBezTo>
                    <a:pt x="591" y="54"/>
                    <a:pt x="595" y="47"/>
                    <a:pt x="602" y="46"/>
                  </a:cubicBezTo>
                  <a:cubicBezTo>
                    <a:pt x="609" y="44"/>
                    <a:pt x="617" y="46"/>
                    <a:pt x="624" y="47"/>
                  </a:cubicBezTo>
                  <a:cubicBezTo>
                    <a:pt x="631" y="48"/>
                    <a:pt x="635" y="50"/>
                    <a:pt x="645" y="5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37" name="Freeform 3602">
              <a:extLst>
                <a:ext uri="{FF2B5EF4-FFF2-40B4-BE49-F238E27FC236}">
                  <a16:creationId xmlns:a16="http://schemas.microsoft.com/office/drawing/2014/main" id="{355DCDA9-17AD-EE43-BA03-5AFE4664C987}"/>
                </a:ext>
              </a:extLst>
            </p:cNvPr>
            <p:cNvSpPr>
              <a:spLocks noChangeAspect="1"/>
            </p:cNvSpPr>
            <p:nvPr/>
          </p:nvSpPr>
          <p:spPr bwMode="auto">
            <a:xfrm>
              <a:off x="3526987" y="2566492"/>
              <a:ext cx="58288" cy="41634"/>
            </a:xfrm>
            <a:custGeom>
              <a:avLst/>
              <a:gdLst>
                <a:gd name="T0" fmla="*/ 7 w 35"/>
                <a:gd name="T1" fmla="*/ 0 h 25"/>
                <a:gd name="T2" fmla="*/ 23 w 35"/>
                <a:gd name="T3" fmla="*/ 4 h 25"/>
                <a:gd name="T4" fmla="*/ 34 w 35"/>
                <a:gd name="T5" fmla="*/ 11 h 25"/>
                <a:gd name="T6" fmla="*/ 41 w 35"/>
                <a:gd name="T7" fmla="*/ 14 h 25"/>
                <a:gd name="T8" fmla="*/ 36 w 35"/>
                <a:gd name="T9" fmla="*/ 25 h 25"/>
                <a:gd name="T10" fmla="*/ 18 w 35"/>
                <a:gd name="T11" fmla="*/ 29 h 25"/>
                <a:gd name="T12" fmla="*/ 10 w 35"/>
                <a:gd name="T13" fmla="*/ 26 h 25"/>
                <a:gd name="T14" fmla="*/ 18 w 35"/>
                <a:gd name="T15" fmla="*/ 22 h 25"/>
                <a:gd name="T16" fmla="*/ 2 w 35"/>
                <a:gd name="T17" fmla="*/ 19 h 25"/>
                <a:gd name="T18" fmla="*/ 4 w 35"/>
                <a:gd name="T19" fmla="*/ 14 h 25"/>
                <a:gd name="T20" fmla="*/ 4 w 35"/>
                <a:gd name="T21" fmla="*/ 10 h 25"/>
                <a:gd name="T22" fmla="*/ 8 w 35"/>
                <a:gd name="T23" fmla="*/ 10 h 25"/>
                <a:gd name="T24" fmla="*/ 4 w 35"/>
                <a:gd name="T25" fmla="*/ 5 h 25"/>
                <a:gd name="T26" fmla="*/ 7 w 3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25"/>
                <a:gd name="T44" fmla="*/ 35 w 3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25">
                  <a:moveTo>
                    <a:pt x="6" y="0"/>
                  </a:moveTo>
                  <a:cubicBezTo>
                    <a:pt x="11" y="0"/>
                    <a:pt x="15" y="1"/>
                    <a:pt x="19" y="3"/>
                  </a:cubicBezTo>
                  <a:cubicBezTo>
                    <a:pt x="22" y="4"/>
                    <a:pt x="24" y="7"/>
                    <a:pt x="28" y="9"/>
                  </a:cubicBezTo>
                  <a:cubicBezTo>
                    <a:pt x="30" y="11"/>
                    <a:pt x="34" y="10"/>
                    <a:pt x="34" y="12"/>
                  </a:cubicBezTo>
                  <a:cubicBezTo>
                    <a:pt x="35" y="15"/>
                    <a:pt x="33" y="19"/>
                    <a:pt x="30" y="21"/>
                  </a:cubicBezTo>
                  <a:cubicBezTo>
                    <a:pt x="26" y="24"/>
                    <a:pt x="20" y="24"/>
                    <a:pt x="15" y="24"/>
                  </a:cubicBezTo>
                  <a:cubicBezTo>
                    <a:pt x="13" y="25"/>
                    <a:pt x="8" y="25"/>
                    <a:pt x="8" y="22"/>
                  </a:cubicBezTo>
                  <a:cubicBezTo>
                    <a:pt x="8" y="20"/>
                    <a:pt x="17" y="20"/>
                    <a:pt x="15" y="18"/>
                  </a:cubicBezTo>
                  <a:cubicBezTo>
                    <a:pt x="12" y="15"/>
                    <a:pt x="6" y="18"/>
                    <a:pt x="2" y="16"/>
                  </a:cubicBezTo>
                  <a:cubicBezTo>
                    <a:pt x="0" y="15"/>
                    <a:pt x="3" y="13"/>
                    <a:pt x="3" y="12"/>
                  </a:cubicBezTo>
                  <a:cubicBezTo>
                    <a:pt x="3" y="10"/>
                    <a:pt x="3" y="9"/>
                    <a:pt x="3" y="8"/>
                  </a:cubicBezTo>
                  <a:cubicBezTo>
                    <a:pt x="4" y="7"/>
                    <a:pt x="7" y="9"/>
                    <a:pt x="7" y="8"/>
                  </a:cubicBezTo>
                  <a:cubicBezTo>
                    <a:pt x="7" y="6"/>
                    <a:pt x="3" y="6"/>
                    <a:pt x="3" y="4"/>
                  </a:cubicBezTo>
                  <a:cubicBezTo>
                    <a:pt x="3" y="2"/>
                    <a:pt x="5" y="0"/>
                    <a:pt x="6"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38" name="Freeform 3603">
              <a:extLst>
                <a:ext uri="{FF2B5EF4-FFF2-40B4-BE49-F238E27FC236}">
                  <a16:creationId xmlns:a16="http://schemas.microsoft.com/office/drawing/2014/main" id="{A47B87E4-343E-2940-A846-17B00EAB73BE}"/>
                </a:ext>
              </a:extLst>
            </p:cNvPr>
            <p:cNvSpPr>
              <a:spLocks noChangeAspect="1"/>
            </p:cNvSpPr>
            <p:nvPr/>
          </p:nvSpPr>
          <p:spPr bwMode="auto">
            <a:xfrm>
              <a:off x="3317428" y="2297259"/>
              <a:ext cx="48573" cy="12491"/>
            </a:xfrm>
            <a:custGeom>
              <a:avLst/>
              <a:gdLst>
                <a:gd name="T0" fmla="*/ 6 w 29"/>
                <a:gd name="T1" fmla="*/ 1 h 7"/>
                <a:gd name="T2" fmla="*/ 1 w 29"/>
                <a:gd name="T3" fmla="*/ 4 h 7"/>
                <a:gd name="T4" fmla="*/ 12 w 29"/>
                <a:gd name="T5" fmla="*/ 6 h 7"/>
                <a:gd name="T6" fmla="*/ 25 w 29"/>
                <a:gd name="T7" fmla="*/ 8 h 7"/>
                <a:gd name="T8" fmla="*/ 35 w 29"/>
                <a:gd name="T9" fmla="*/ 9 h 7"/>
                <a:gd name="T10" fmla="*/ 35 w 29"/>
                <a:gd name="T11" fmla="*/ 6 h 7"/>
                <a:gd name="T12" fmla="*/ 24 w 29"/>
                <a:gd name="T13" fmla="*/ 1 h 7"/>
                <a:gd name="T14" fmla="*/ 13 w 29"/>
                <a:gd name="T15" fmla="*/ 3 h 7"/>
                <a:gd name="T16" fmla="*/ 6 w 29"/>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
                <a:gd name="T29" fmla="*/ 29 w 2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
                  <a:moveTo>
                    <a:pt x="5" y="1"/>
                  </a:moveTo>
                  <a:cubicBezTo>
                    <a:pt x="4" y="2"/>
                    <a:pt x="0" y="2"/>
                    <a:pt x="1" y="3"/>
                  </a:cubicBezTo>
                  <a:cubicBezTo>
                    <a:pt x="4" y="5"/>
                    <a:pt x="7" y="4"/>
                    <a:pt x="10" y="5"/>
                  </a:cubicBezTo>
                  <a:cubicBezTo>
                    <a:pt x="14" y="5"/>
                    <a:pt x="17" y="6"/>
                    <a:pt x="21" y="6"/>
                  </a:cubicBezTo>
                  <a:cubicBezTo>
                    <a:pt x="24" y="6"/>
                    <a:pt x="26" y="7"/>
                    <a:pt x="29" y="7"/>
                  </a:cubicBezTo>
                  <a:cubicBezTo>
                    <a:pt x="29" y="6"/>
                    <a:pt x="29" y="5"/>
                    <a:pt x="29" y="5"/>
                  </a:cubicBezTo>
                  <a:cubicBezTo>
                    <a:pt x="26" y="3"/>
                    <a:pt x="23" y="1"/>
                    <a:pt x="20" y="1"/>
                  </a:cubicBezTo>
                  <a:cubicBezTo>
                    <a:pt x="17" y="0"/>
                    <a:pt x="14" y="2"/>
                    <a:pt x="11" y="2"/>
                  </a:cubicBezTo>
                  <a:cubicBezTo>
                    <a:pt x="9" y="2"/>
                    <a:pt x="7" y="1"/>
                    <a:pt x="5"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39" name="Freeform 3604">
              <a:extLst>
                <a:ext uri="{FF2B5EF4-FFF2-40B4-BE49-F238E27FC236}">
                  <a16:creationId xmlns:a16="http://schemas.microsoft.com/office/drawing/2014/main" id="{F5A4797D-C039-7549-B9EE-168D75BC6296}"/>
                </a:ext>
              </a:extLst>
            </p:cNvPr>
            <p:cNvSpPr>
              <a:spLocks noChangeAspect="1"/>
            </p:cNvSpPr>
            <p:nvPr/>
          </p:nvSpPr>
          <p:spPr bwMode="auto">
            <a:xfrm>
              <a:off x="3275794" y="2295871"/>
              <a:ext cx="23593" cy="6939"/>
            </a:xfrm>
            <a:custGeom>
              <a:avLst/>
              <a:gdLst>
                <a:gd name="T0" fmla="*/ 9 w 14"/>
                <a:gd name="T1" fmla="*/ 1 h 4"/>
                <a:gd name="T2" fmla="*/ 16 w 14"/>
                <a:gd name="T3" fmla="*/ 3 h 4"/>
                <a:gd name="T4" fmla="*/ 16 w 14"/>
                <a:gd name="T5" fmla="*/ 5 h 4"/>
                <a:gd name="T6" fmla="*/ 5 w 14"/>
                <a:gd name="T7" fmla="*/ 5 h 4"/>
                <a:gd name="T8" fmla="*/ 1 w 14"/>
                <a:gd name="T9" fmla="*/ 3 h 4"/>
                <a:gd name="T10" fmla="*/ 9 w 14"/>
                <a:gd name="T11" fmla="*/ 1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1"/>
                  </a:moveTo>
                  <a:cubicBezTo>
                    <a:pt x="9" y="1"/>
                    <a:pt x="11" y="1"/>
                    <a:pt x="13" y="2"/>
                  </a:cubicBezTo>
                  <a:cubicBezTo>
                    <a:pt x="14" y="2"/>
                    <a:pt x="14" y="4"/>
                    <a:pt x="13" y="4"/>
                  </a:cubicBezTo>
                  <a:cubicBezTo>
                    <a:pt x="10" y="4"/>
                    <a:pt x="7" y="4"/>
                    <a:pt x="4" y="4"/>
                  </a:cubicBezTo>
                  <a:cubicBezTo>
                    <a:pt x="3" y="4"/>
                    <a:pt x="0" y="2"/>
                    <a:pt x="1" y="2"/>
                  </a:cubicBezTo>
                  <a:cubicBezTo>
                    <a:pt x="2" y="0"/>
                    <a:pt x="5" y="1"/>
                    <a:pt x="7"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40" name="Freeform 3605">
              <a:extLst>
                <a:ext uri="{FF2B5EF4-FFF2-40B4-BE49-F238E27FC236}">
                  <a16:creationId xmlns:a16="http://schemas.microsoft.com/office/drawing/2014/main" id="{2356F4F4-2B22-9B49-9860-C7EF7338AFB1}"/>
                </a:ext>
              </a:extLst>
            </p:cNvPr>
            <p:cNvSpPr>
              <a:spLocks noChangeAspect="1"/>
            </p:cNvSpPr>
            <p:nvPr/>
          </p:nvSpPr>
          <p:spPr bwMode="auto">
            <a:xfrm>
              <a:off x="3252202" y="2301421"/>
              <a:ext cx="22205" cy="6939"/>
            </a:xfrm>
            <a:custGeom>
              <a:avLst/>
              <a:gdLst>
                <a:gd name="T0" fmla="*/ 4 w 13"/>
                <a:gd name="T1" fmla="*/ 0 h 4"/>
                <a:gd name="T2" fmla="*/ 12 w 13"/>
                <a:gd name="T3" fmla="*/ 1 h 4"/>
                <a:gd name="T4" fmla="*/ 16 w 13"/>
                <a:gd name="T5" fmla="*/ 3 h 4"/>
                <a:gd name="T6" fmla="*/ 12 w 13"/>
                <a:gd name="T7" fmla="*/ 5 h 4"/>
                <a:gd name="T8" fmla="*/ 5 w 13"/>
                <a:gd name="T9" fmla="*/ 3 h 4"/>
                <a:gd name="T10" fmla="*/ 0 w 13"/>
                <a:gd name="T11" fmla="*/ 1 h 4"/>
                <a:gd name="T12" fmla="*/ 4 w 13"/>
                <a:gd name="T13" fmla="*/ 0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3" y="0"/>
                  </a:moveTo>
                  <a:cubicBezTo>
                    <a:pt x="5" y="0"/>
                    <a:pt x="8" y="0"/>
                    <a:pt x="10" y="1"/>
                  </a:cubicBezTo>
                  <a:cubicBezTo>
                    <a:pt x="11" y="1"/>
                    <a:pt x="13" y="1"/>
                    <a:pt x="13" y="2"/>
                  </a:cubicBezTo>
                  <a:cubicBezTo>
                    <a:pt x="13" y="3"/>
                    <a:pt x="11" y="4"/>
                    <a:pt x="10" y="4"/>
                  </a:cubicBezTo>
                  <a:cubicBezTo>
                    <a:pt x="8" y="4"/>
                    <a:pt x="6" y="3"/>
                    <a:pt x="4" y="2"/>
                  </a:cubicBezTo>
                  <a:cubicBezTo>
                    <a:pt x="3" y="2"/>
                    <a:pt x="1" y="2"/>
                    <a:pt x="0" y="1"/>
                  </a:cubicBezTo>
                  <a:cubicBezTo>
                    <a:pt x="0" y="0"/>
                    <a:pt x="2"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41" name="Freeform 3606">
              <a:extLst>
                <a:ext uri="{FF2B5EF4-FFF2-40B4-BE49-F238E27FC236}">
                  <a16:creationId xmlns:a16="http://schemas.microsoft.com/office/drawing/2014/main" id="{008D868F-F3FE-3F40-889C-3F69FFBC7856}"/>
                </a:ext>
              </a:extLst>
            </p:cNvPr>
            <p:cNvSpPr>
              <a:spLocks noChangeAspect="1"/>
            </p:cNvSpPr>
            <p:nvPr/>
          </p:nvSpPr>
          <p:spPr bwMode="auto">
            <a:xfrm>
              <a:off x="3617193" y="2091866"/>
              <a:ext cx="30532" cy="19429"/>
            </a:xfrm>
            <a:custGeom>
              <a:avLst/>
              <a:gdLst>
                <a:gd name="T0" fmla="*/ 1 w 18"/>
                <a:gd name="T1" fmla="*/ 0 h 12"/>
                <a:gd name="T2" fmla="*/ 1 w 18"/>
                <a:gd name="T3" fmla="*/ 6 h 12"/>
                <a:gd name="T4" fmla="*/ 16 w 18"/>
                <a:gd name="T5" fmla="*/ 12 h 12"/>
                <a:gd name="T6" fmla="*/ 22 w 18"/>
                <a:gd name="T7" fmla="*/ 12 h 12"/>
                <a:gd name="T8" fmla="*/ 17 w 18"/>
                <a:gd name="T9" fmla="*/ 8 h 12"/>
                <a:gd name="T10" fmla="*/ 9 w 18"/>
                <a:gd name="T11" fmla="*/ 5 h 12"/>
                <a:gd name="T12" fmla="*/ 1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 y="0"/>
                  </a:moveTo>
                  <a:cubicBezTo>
                    <a:pt x="0" y="1"/>
                    <a:pt x="0" y="4"/>
                    <a:pt x="1" y="5"/>
                  </a:cubicBezTo>
                  <a:cubicBezTo>
                    <a:pt x="5" y="8"/>
                    <a:pt x="9" y="9"/>
                    <a:pt x="13" y="10"/>
                  </a:cubicBezTo>
                  <a:cubicBezTo>
                    <a:pt x="14" y="11"/>
                    <a:pt x="17" y="12"/>
                    <a:pt x="18" y="10"/>
                  </a:cubicBezTo>
                  <a:cubicBezTo>
                    <a:pt x="18" y="9"/>
                    <a:pt x="16" y="8"/>
                    <a:pt x="14" y="7"/>
                  </a:cubicBezTo>
                  <a:cubicBezTo>
                    <a:pt x="12" y="6"/>
                    <a:pt x="10" y="5"/>
                    <a:pt x="7" y="4"/>
                  </a:cubicBezTo>
                  <a:cubicBezTo>
                    <a:pt x="5" y="3"/>
                    <a:pt x="4"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42" name="Freeform 3607">
              <a:extLst>
                <a:ext uri="{FF2B5EF4-FFF2-40B4-BE49-F238E27FC236}">
                  <a16:creationId xmlns:a16="http://schemas.microsoft.com/office/drawing/2014/main" id="{3165A2D4-9B6F-F140-882B-F42BE3B255F5}"/>
                </a:ext>
              </a:extLst>
            </p:cNvPr>
            <p:cNvSpPr>
              <a:spLocks noChangeAspect="1"/>
            </p:cNvSpPr>
            <p:nvPr/>
          </p:nvSpPr>
          <p:spPr bwMode="auto">
            <a:xfrm>
              <a:off x="3710176" y="2086313"/>
              <a:ext cx="48573" cy="23593"/>
            </a:xfrm>
            <a:custGeom>
              <a:avLst/>
              <a:gdLst>
                <a:gd name="T0" fmla="*/ 2 w 29"/>
                <a:gd name="T1" fmla="*/ 0 h 14"/>
                <a:gd name="T2" fmla="*/ 10 w 29"/>
                <a:gd name="T3" fmla="*/ 0 h 14"/>
                <a:gd name="T4" fmla="*/ 21 w 29"/>
                <a:gd name="T5" fmla="*/ 1 h 14"/>
                <a:gd name="T6" fmla="*/ 34 w 29"/>
                <a:gd name="T7" fmla="*/ 5 h 14"/>
                <a:gd name="T8" fmla="*/ 35 w 29"/>
                <a:gd name="T9" fmla="*/ 7 h 14"/>
                <a:gd name="T10" fmla="*/ 29 w 29"/>
                <a:gd name="T11" fmla="*/ 10 h 14"/>
                <a:gd name="T12" fmla="*/ 31 w 29"/>
                <a:gd name="T13" fmla="*/ 13 h 14"/>
                <a:gd name="T14" fmla="*/ 28 w 29"/>
                <a:gd name="T15" fmla="*/ 17 h 14"/>
                <a:gd name="T16" fmla="*/ 8 w 29"/>
                <a:gd name="T17" fmla="*/ 6 h 14"/>
                <a:gd name="T18" fmla="*/ 1 w 29"/>
                <a:gd name="T19" fmla="*/ 1 h 14"/>
                <a:gd name="T20" fmla="*/ 2 w 2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2" y="0"/>
                  </a:moveTo>
                  <a:cubicBezTo>
                    <a:pt x="4" y="0"/>
                    <a:pt x="6" y="0"/>
                    <a:pt x="8" y="0"/>
                  </a:cubicBezTo>
                  <a:cubicBezTo>
                    <a:pt x="11" y="0"/>
                    <a:pt x="14" y="0"/>
                    <a:pt x="17" y="1"/>
                  </a:cubicBezTo>
                  <a:cubicBezTo>
                    <a:pt x="21" y="2"/>
                    <a:pt x="24" y="3"/>
                    <a:pt x="28" y="4"/>
                  </a:cubicBezTo>
                  <a:cubicBezTo>
                    <a:pt x="28" y="4"/>
                    <a:pt x="29" y="5"/>
                    <a:pt x="29" y="6"/>
                  </a:cubicBezTo>
                  <a:cubicBezTo>
                    <a:pt x="28" y="7"/>
                    <a:pt x="25" y="6"/>
                    <a:pt x="24" y="8"/>
                  </a:cubicBezTo>
                  <a:cubicBezTo>
                    <a:pt x="23" y="9"/>
                    <a:pt x="26" y="10"/>
                    <a:pt x="26" y="11"/>
                  </a:cubicBezTo>
                  <a:cubicBezTo>
                    <a:pt x="25" y="12"/>
                    <a:pt x="24" y="14"/>
                    <a:pt x="23" y="14"/>
                  </a:cubicBezTo>
                  <a:cubicBezTo>
                    <a:pt x="17" y="12"/>
                    <a:pt x="12" y="8"/>
                    <a:pt x="7" y="5"/>
                  </a:cubicBezTo>
                  <a:cubicBezTo>
                    <a:pt x="5" y="4"/>
                    <a:pt x="2" y="3"/>
                    <a:pt x="1" y="1"/>
                  </a:cubicBezTo>
                  <a:cubicBezTo>
                    <a:pt x="0" y="1"/>
                    <a:pt x="1" y="1"/>
                    <a:pt x="2"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43" name="Freeform 3608">
              <a:extLst>
                <a:ext uri="{FF2B5EF4-FFF2-40B4-BE49-F238E27FC236}">
                  <a16:creationId xmlns:a16="http://schemas.microsoft.com/office/drawing/2014/main" id="{CA402123-C75A-3644-BB4F-A545427F461C}"/>
                </a:ext>
              </a:extLst>
            </p:cNvPr>
            <p:cNvSpPr>
              <a:spLocks noChangeAspect="1"/>
            </p:cNvSpPr>
            <p:nvPr/>
          </p:nvSpPr>
          <p:spPr bwMode="auto">
            <a:xfrm>
              <a:off x="3699072" y="2072435"/>
              <a:ext cx="11102" cy="11102"/>
            </a:xfrm>
            <a:custGeom>
              <a:avLst/>
              <a:gdLst>
                <a:gd name="T0" fmla="*/ 1 w 7"/>
                <a:gd name="T1" fmla="*/ 0 h 6"/>
                <a:gd name="T2" fmla="*/ 1 w 7"/>
                <a:gd name="T3" fmla="*/ 5 h 6"/>
                <a:gd name="T4" fmla="*/ 8 w 7"/>
                <a:gd name="T5" fmla="*/ 5 h 6"/>
                <a:gd name="T6" fmla="*/ 1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1" y="0"/>
                  </a:moveTo>
                  <a:cubicBezTo>
                    <a:pt x="0" y="1"/>
                    <a:pt x="0" y="3"/>
                    <a:pt x="1" y="4"/>
                  </a:cubicBezTo>
                  <a:cubicBezTo>
                    <a:pt x="3" y="5"/>
                    <a:pt x="7" y="6"/>
                    <a:pt x="7" y="4"/>
                  </a:cubicBezTo>
                  <a:cubicBezTo>
                    <a:pt x="7" y="1"/>
                    <a:pt x="4"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44" name="Freeform 3609">
              <a:extLst>
                <a:ext uri="{FF2B5EF4-FFF2-40B4-BE49-F238E27FC236}">
                  <a16:creationId xmlns:a16="http://schemas.microsoft.com/office/drawing/2014/main" id="{AFEC217E-5B3B-F848-AB01-868B03855516}"/>
                </a:ext>
              </a:extLst>
            </p:cNvPr>
            <p:cNvSpPr>
              <a:spLocks noChangeAspect="1"/>
            </p:cNvSpPr>
            <p:nvPr/>
          </p:nvSpPr>
          <p:spPr bwMode="auto">
            <a:xfrm>
              <a:off x="3722665" y="2059946"/>
              <a:ext cx="33307" cy="23593"/>
            </a:xfrm>
            <a:custGeom>
              <a:avLst/>
              <a:gdLst>
                <a:gd name="T0" fmla="*/ 1 w 20"/>
                <a:gd name="T1" fmla="*/ 9 h 14"/>
                <a:gd name="T2" fmla="*/ 11 w 20"/>
                <a:gd name="T3" fmla="*/ 17 h 14"/>
                <a:gd name="T4" fmla="*/ 23 w 20"/>
                <a:gd name="T5" fmla="*/ 13 h 14"/>
                <a:gd name="T6" fmla="*/ 16 w 20"/>
                <a:gd name="T7" fmla="*/ 7 h 14"/>
                <a:gd name="T8" fmla="*/ 11 w 20"/>
                <a:gd name="T9" fmla="*/ 1 h 14"/>
                <a:gd name="T10" fmla="*/ 5 w 20"/>
                <a:gd name="T11" fmla="*/ 5 h 14"/>
                <a:gd name="T12" fmla="*/ 8 w 20"/>
                <a:gd name="T13" fmla="*/ 10 h 14"/>
                <a:gd name="T14" fmla="*/ 1 w 20"/>
                <a:gd name="T15" fmla="*/ 9 h 1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4"/>
                <a:gd name="T26" fmla="*/ 20 w 2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4">
                  <a:moveTo>
                    <a:pt x="1" y="7"/>
                  </a:moveTo>
                  <a:cubicBezTo>
                    <a:pt x="2" y="10"/>
                    <a:pt x="6" y="13"/>
                    <a:pt x="9" y="14"/>
                  </a:cubicBezTo>
                  <a:cubicBezTo>
                    <a:pt x="12" y="14"/>
                    <a:pt x="17" y="14"/>
                    <a:pt x="19" y="11"/>
                  </a:cubicBezTo>
                  <a:cubicBezTo>
                    <a:pt x="20" y="9"/>
                    <a:pt x="15" y="8"/>
                    <a:pt x="13" y="6"/>
                  </a:cubicBezTo>
                  <a:cubicBezTo>
                    <a:pt x="12" y="4"/>
                    <a:pt x="11" y="1"/>
                    <a:pt x="9" y="1"/>
                  </a:cubicBezTo>
                  <a:cubicBezTo>
                    <a:pt x="7" y="0"/>
                    <a:pt x="5" y="2"/>
                    <a:pt x="4" y="4"/>
                  </a:cubicBezTo>
                  <a:cubicBezTo>
                    <a:pt x="4" y="6"/>
                    <a:pt x="8" y="7"/>
                    <a:pt x="7" y="8"/>
                  </a:cubicBezTo>
                  <a:cubicBezTo>
                    <a:pt x="5" y="9"/>
                    <a:pt x="0" y="5"/>
                    <a:pt x="1"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45" name="Freeform 3610">
              <a:extLst>
                <a:ext uri="{FF2B5EF4-FFF2-40B4-BE49-F238E27FC236}">
                  <a16:creationId xmlns:a16="http://schemas.microsoft.com/office/drawing/2014/main" id="{FA1E9548-4AD9-2A44-A072-27DD861F6437}"/>
                </a:ext>
              </a:extLst>
            </p:cNvPr>
            <p:cNvSpPr>
              <a:spLocks noChangeAspect="1"/>
            </p:cNvSpPr>
            <p:nvPr/>
          </p:nvSpPr>
          <p:spPr bwMode="auto">
            <a:xfrm>
              <a:off x="4201456" y="2325015"/>
              <a:ext cx="8327" cy="34695"/>
            </a:xfrm>
            <a:custGeom>
              <a:avLst/>
              <a:gdLst>
                <a:gd name="T0" fmla="*/ 2 w 5"/>
                <a:gd name="T1" fmla="*/ 1 h 21"/>
                <a:gd name="T2" fmla="*/ 0 w 5"/>
                <a:gd name="T3" fmla="*/ 7 h 21"/>
                <a:gd name="T4" fmla="*/ 4 w 5"/>
                <a:gd name="T5" fmla="*/ 24 h 21"/>
                <a:gd name="T6" fmla="*/ 6 w 5"/>
                <a:gd name="T7" fmla="*/ 24 h 21"/>
                <a:gd name="T8" fmla="*/ 5 w 5"/>
                <a:gd name="T9" fmla="*/ 5 h 21"/>
                <a:gd name="T10" fmla="*/ 2 w 5"/>
                <a:gd name="T11" fmla="*/ 1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2" y="1"/>
                  </a:moveTo>
                  <a:cubicBezTo>
                    <a:pt x="0" y="2"/>
                    <a:pt x="0" y="4"/>
                    <a:pt x="0" y="6"/>
                  </a:cubicBezTo>
                  <a:cubicBezTo>
                    <a:pt x="0" y="11"/>
                    <a:pt x="1" y="16"/>
                    <a:pt x="3" y="20"/>
                  </a:cubicBezTo>
                  <a:cubicBezTo>
                    <a:pt x="3" y="21"/>
                    <a:pt x="5" y="20"/>
                    <a:pt x="5" y="20"/>
                  </a:cubicBezTo>
                  <a:cubicBezTo>
                    <a:pt x="5" y="14"/>
                    <a:pt x="5" y="9"/>
                    <a:pt x="4" y="4"/>
                  </a:cubicBezTo>
                  <a:cubicBezTo>
                    <a:pt x="4" y="3"/>
                    <a:pt x="3"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46" name="Freeform 3611">
              <a:extLst>
                <a:ext uri="{FF2B5EF4-FFF2-40B4-BE49-F238E27FC236}">
                  <a16:creationId xmlns:a16="http://schemas.microsoft.com/office/drawing/2014/main" id="{69623B4B-3DBF-4B45-9839-4FC6B9079A84}"/>
                </a:ext>
              </a:extLst>
            </p:cNvPr>
            <p:cNvSpPr>
              <a:spLocks noChangeAspect="1"/>
            </p:cNvSpPr>
            <p:nvPr/>
          </p:nvSpPr>
          <p:spPr bwMode="auto">
            <a:xfrm>
              <a:off x="4202844" y="2377751"/>
              <a:ext cx="31920" cy="19429"/>
            </a:xfrm>
            <a:custGeom>
              <a:avLst/>
              <a:gdLst>
                <a:gd name="T0" fmla="*/ 1 w 19"/>
                <a:gd name="T1" fmla="*/ 2 h 12"/>
                <a:gd name="T2" fmla="*/ 1 w 19"/>
                <a:gd name="T3" fmla="*/ 12 h 12"/>
                <a:gd name="T4" fmla="*/ 11 w 19"/>
                <a:gd name="T5" fmla="*/ 12 h 12"/>
                <a:gd name="T6" fmla="*/ 19 w 19"/>
                <a:gd name="T7" fmla="*/ 12 h 12"/>
                <a:gd name="T8" fmla="*/ 23 w 19"/>
                <a:gd name="T9" fmla="*/ 8 h 12"/>
                <a:gd name="T10" fmla="*/ 22 w 19"/>
                <a:gd name="T11" fmla="*/ 6 h 12"/>
                <a:gd name="T12" fmla="*/ 17 w 19"/>
                <a:gd name="T13" fmla="*/ 8 h 12"/>
                <a:gd name="T14" fmla="*/ 12 w 19"/>
                <a:gd name="T15" fmla="*/ 5 h 12"/>
                <a:gd name="T16" fmla="*/ 15 w 19"/>
                <a:gd name="T17" fmla="*/ 2 h 12"/>
                <a:gd name="T18" fmla="*/ 13 w 19"/>
                <a:gd name="T19" fmla="*/ 0 h 12"/>
                <a:gd name="T20" fmla="*/ 10 w 19"/>
                <a:gd name="T21" fmla="*/ 5 h 12"/>
                <a:gd name="T22" fmla="*/ 6 w 19"/>
                <a:gd name="T23" fmla="*/ 1 h 12"/>
                <a:gd name="T24" fmla="*/ 1 w 19"/>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1" y="2"/>
                  </a:moveTo>
                  <a:cubicBezTo>
                    <a:pt x="2" y="4"/>
                    <a:pt x="1" y="8"/>
                    <a:pt x="1" y="10"/>
                  </a:cubicBezTo>
                  <a:cubicBezTo>
                    <a:pt x="2" y="12"/>
                    <a:pt x="7" y="10"/>
                    <a:pt x="9" y="10"/>
                  </a:cubicBezTo>
                  <a:cubicBezTo>
                    <a:pt x="11" y="10"/>
                    <a:pt x="14" y="11"/>
                    <a:pt x="16" y="10"/>
                  </a:cubicBezTo>
                  <a:cubicBezTo>
                    <a:pt x="17" y="10"/>
                    <a:pt x="18" y="9"/>
                    <a:pt x="19" y="7"/>
                  </a:cubicBezTo>
                  <a:cubicBezTo>
                    <a:pt x="19" y="7"/>
                    <a:pt x="19" y="5"/>
                    <a:pt x="18" y="5"/>
                  </a:cubicBezTo>
                  <a:cubicBezTo>
                    <a:pt x="17" y="5"/>
                    <a:pt x="16" y="8"/>
                    <a:pt x="14" y="7"/>
                  </a:cubicBezTo>
                  <a:cubicBezTo>
                    <a:pt x="13" y="7"/>
                    <a:pt x="11" y="6"/>
                    <a:pt x="10" y="4"/>
                  </a:cubicBezTo>
                  <a:cubicBezTo>
                    <a:pt x="10" y="3"/>
                    <a:pt x="12" y="3"/>
                    <a:pt x="12" y="2"/>
                  </a:cubicBezTo>
                  <a:cubicBezTo>
                    <a:pt x="12" y="1"/>
                    <a:pt x="12" y="0"/>
                    <a:pt x="11" y="0"/>
                  </a:cubicBezTo>
                  <a:cubicBezTo>
                    <a:pt x="9" y="1"/>
                    <a:pt x="10" y="4"/>
                    <a:pt x="8" y="4"/>
                  </a:cubicBezTo>
                  <a:cubicBezTo>
                    <a:pt x="7" y="4"/>
                    <a:pt x="7" y="1"/>
                    <a:pt x="5" y="1"/>
                  </a:cubicBezTo>
                  <a:cubicBezTo>
                    <a:pt x="4" y="1"/>
                    <a:pt x="0" y="0"/>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47" name="Freeform 3612">
              <a:extLst>
                <a:ext uri="{FF2B5EF4-FFF2-40B4-BE49-F238E27FC236}">
                  <a16:creationId xmlns:a16="http://schemas.microsoft.com/office/drawing/2014/main" id="{7B0F0D60-331E-B644-AF28-806371E81709}"/>
                </a:ext>
              </a:extLst>
            </p:cNvPr>
            <p:cNvSpPr>
              <a:spLocks noChangeAspect="1"/>
            </p:cNvSpPr>
            <p:nvPr/>
          </p:nvSpPr>
          <p:spPr bwMode="auto">
            <a:xfrm>
              <a:off x="4175088" y="2391631"/>
              <a:ext cx="11102" cy="13878"/>
            </a:xfrm>
            <a:custGeom>
              <a:avLst/>
              <a:gdLst>
                <a:gd name="T0" fmla="*/ 2 w 7"/>
                <a:gd name="T1" fmla="*/ 1 h 9"/>
                <a:gd name="T2" fmla="*/ 1 w 7"/>
                <a:gd name="T3" fmla="*/ 9 h 9"/>
                <a:gd name="T4" fmla="*/ 6 w 7"/>
                <a:gd name="T5" fmla="*/ 9 h 9"/>
                <a:gd name="T6" fmla="*/ 8 w 7"/>
                <a:gd name="T7" fmla="*/ 7 h 9"/>
                <a:gd name="T8" fmla="*/ 6 w 7"/>
                <a:gd name="T9" fmla="*/ 4 h 9"/>
                <a:gd name="T10" fmla="*/ 7 w 7"/>
                <a:gd name="T11" fmla="*/ 2 h 9"/>
                <a:gd name="T12" fmla="*/ 2 w 7"/>
                <a:gd name="T13" fmla="*/ 1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2" y="1"/>
                  </a:moveTo>
                  <a:cubicBezTo>
                    <a:pt x="1" y="3"/>
                    <a:pt x="0" y="6"/>
                    <a:pt x="1" y="8"/>
                  </a:cubicBezTo>
                  <a:cubicBezTo>
                    <a:pt x="2" y="9"/>
                    <a:pt x="4" y="9"/>
                    <a:pt x="5" y="8"/>
                  </a:cubicBezTo>
                  <a:cubicBezTo>
                    <a:pt x="6" y="8"/>
                    <a:pt x="7" y="7"/>
                    <a:pt x="7" y="6"/>
                  </a:cubicBezTo>
                  <a:cubicBezTo>
                    <a:pt x="7" y="5"/>
                    <a:pt x="6" y="5"/>
                    <a:pt x="5" y="4"/>
                  </a:cubicBezTo>
                  <a:cubicBezTo>
                    <a:pt x="5" y="3"/>
                    <a:pt x="6" y="2"/>
                    <a:pt x="6" y="2"/>
                  </a:cubicBezTo>
                  <a:cubicBezTo>
                    <a:pt x="5" y="1"/>
                    <a:pt x="3" y="0"/>
                    <a:pt x="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48" name="Freeform 3613">
              <a:extLst>
                <a:ext uri="{FF2B5EF4-FFF2-40B4-BE49-F238E27FC236}">
                  <a16:creationId xmlns:a16="http://schemas.microsoft.com/office/drawing/2014/main" id="{0522D385-0DA2-F84C-A266-DC1FAA028B09}"/>
                </a:ext>
              </a:extLst>
            </p:cNvPr>
            <p:cNvSpPr>
              <a:spLocks noChangeAspect="1"/>
            </p:cNvSpPr>
            <p:nvPr/>
          </p:nvSpPr>
          <p:spPr bwMode="auto">
            <a:xfrm>
              <a:off x="4148720" y="2416609"/>
              <a:ext cx="31920" cy="16654"/>
            </a:xfrm>
            <a:custGeom>
              <a:avLst/>
              <a:gdLst>
                <a:gd name="T0" fmla="*/ 1 w 19"/>
                <a:gd name="T1" fmla="*/ 1 h 10"/>
                <a:gd name="T2" fmla="*/ 1 w 19"/>
                <a:gd name="T3" fmla="*/ 5 h 10"/>
                <a:gd name="T4" fmla="*/ 8 w 19"/>
                <a:gd name="T5" fmla="*/ 7 h 10"/>
                <a:gd name="T6" fmla="*/ 13 w 19"/>
                <a:gd name="T7" fmla="*/ 10 h 10"/>
                <a:gd name="T8" fmla="*/ 22 w 19"/>
                <a:gd name="T9" fmla="*/ 10 h 10"/>
                <a:gd name="T10" fmla="*/ 19 w 19"/>
                <a:gd name="T11" fmla="*/ 5 h 10"/>
                <a:gd name="T12" fmla="*/ 16 w 19"/>
                <a:gd name="T13" fmla="*/ 2 h 10"/>
                <a:gd name="T14" fmla="*/ 1 w 19"/>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1" y="1"/>
                  </a:moveTo>
                  <a:cubicBezTo>
                    <a:pt x="0" y="1"/>
                    <a:pt x="0" y="3"/>
                    <a:pt x="1" y="4"/>
                  </a:cubicBezTo>
                  <a:cubicBezTo>
                    <a:pt x="2" y="6"/>
                    <a:pt x="5" y="6"/>
                    <a:pt x="7" y="6"/>
                  </a:cubicBezTo>
                  <a:cubicBezTo>
                    <a:pt x="8" y="7"/>
                    <a:pt x="9" y="8"/>
                    <a:pt x="11" y="8"/>
                  </a:cubicBezTo>
                  <a:cubicBezTo>
                    <a:pt x="13" y="9"/>
                    <a:pt x="16" y="10"/>
                    <a:pt x="18" y="8"/>
                  </a:cubicBezTo>
                  <a:cubicBezTo>
                    <a:pt x="19" y="7"/>
                    <a:pt x="17" y="6"/>
                    <a:pt x="16" y="4"/>
                  </a:cubicBezTo>
                  <a:cubicBezTo>
                    <a:pt x="15" y="3"/>
                    <a:pt x="14" y="2"/>
                    <a:pt x="13" y="2"/>
                  </a:cubicBezTo>
                  <a:cubicBezTo>
                    <a:pt x="9" y="1"/>
                    <a:pt x="5"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49" name="Freeform 3614">
              <a:extLst>
                <a:ext uri="{FF2B5EF4-FFF2-40B4-BE49-F238E27FC236}">
                  <a16:creationId xmlns:a16="http://schemas.microsoft.com/office/drawing/2014/main" id="{6F038173-F8E4-BB4B-90AA-3947802D8675}"/>
                </a:ext>
              </a:extLst>
            </p:cNvPr>
            <p:cNvSpPr>
              <a:spLocks noChangeAspect="1"/>
            </p:cNvSpPr>
            <p:nvPr/>
          </p:nvSpPr>
          <p:spPr bwMode="auto">
            <a:xfrm>
              <a:off x="4091820" y="2474899"/>
              <a:ext cx="55512" cy="26369"/>
            </a:xfrm>
            <a:custGeom>
              <a:avLst/>
              <a:gdLst>
                <a:gd name="T0" fmla="*/ 1 w 33"/>
                <a:gd name="T1" fmla="*/ 1 h 16"/>
                <a:gd name="T2" fmla="*/ 1 w 33"/>
                <a:gd name="T3" fmla="*/ 5 h 16"/>
                <a:gd name="T4" fmla="*/ 11 w 33"/>
                <a:gd name="T5" fmla="*/ 11 h 16"/>
                <a:gd name="T6" fmla="*/ 19 w 33"/>
                <a:gd name="T7" fmla="*/ 12 h 16"/>
                <a:gd name="T8" fmla="*/ 36 w 33"/>
                <a:gd name="T9" fmla="*/ 19 h 16"/>
                <a:gd name="T10" fmla="*/ 36 w 33"/>
                <a:gd name="T11" fmla="*/ 17 h 16"/>
                <a:gd name="T12" fmla="*/ 25 w 33"/>
                <a:gd name="T13" fmla="*/ 11 h 16"/>
                <a:gd name="T14" fmla="*/ 28 w 33"/>
                <a:gd name="T15" fmla="*/ 10 h 16"/>
                <a:gd name="T16" fmla="*/ 39 w 33"/>
                <a:gd name="T17" fmla="*/ 13 h 16"/>
                <a:gd name="T18" fmla="*/ 38 w 33"/>
                <a:gd name="T19" fmla="*/ 10 h 16"/>
                <a:gd name="T20" fmla="*/ 22 w 33"/>
                <a:gd name="T21" fmla="*/ 4 h 16"/>
                <a:gd name="T22" fmla="*/ 11 w 33"/>
                <a:gd name="T23" fmla="*/ 1 h 16"/>
                <a:gd name="T24" fmla="*/ 1 w 3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6"/>
                <a:gd name="T41" fmla="*/ 33 w 3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6">
                  <a:moveTo>
                    <a:pt x="1" y="1"/>
                  </a:moveTo>
                  <a:cubicBezTo>
                    <a:pt x="0" y="1"/>
                    <a:pt x="0" y="3"/>
                    <a:pt x="1" y="4"/>
                  </a:cubicBezTo>
                  <a:cubicBezTo>
                    <a:pt x="3" y="6"/>
                    <a:pt x="6" y="8"/>
                    <a:pt x="9" y="9"/>
                  </a:cubicBezTo>
                  <a:cubicBezTo>
                    <a:pt x="11" y="10"/>
                    <a:pt x="14" y="9"/>
                    <a:pt x="16" y="10"/>
                  </a:cubicBezTo>
                  <a:cubicBezTo>
                    <a:pt x="21" y="12"/>
                    <a:pt x="25" y="15"/>
                    <a:pt x="30" y="16"/>
                  </a:cubicBezTo>
                  <a:cubicBezTo>
                    <a:pt x="30" y="16"/>
                    <a:pt x="30" y="14"/>
                    <a:pt x="30" y="14"/>
                  </a:cubicBezTo>
                  <a:cubicBezTo>
                    <a:pt x="27" y="12"/>
                    <a:pt x="23" y="11"/>
                    <a:pt x="21" y="9"/>
                  </a:cubicBezTo>
                  <a:cubicBezTo>
                    <a:pt x="20" y="8"/>
                    <a:pt x="22" y="8"/>
                    <a:pt x="23" y="8"/>
                  </a:cubicBezTo>
                  <a:cubicBezTo>
                    <a:pt x="26" y="9"/>
                    <a:pt x="29" y="11"/>
                    <a:pt x="32" y="11"/>
                  </a:cubicBezTo>
                  <a:cubicBezTo>
                    <a:pt x="33" y="11"/>
                    <a:pt x="32" y="9"/>
                    <a:pt x="31" y="8"/>
                  </a:cubicBezTo>
                  <a:cubicBezTo>
                    <a:pt x="27" y="6"/>
                    <a:pt x="22" y="4"/>
                    <a:pt x="18" y="3"/>
                  </a:cubicBezTo>
                  <a:cubicBezTo>
                    <a:pt x="15" y="2"/>
                    <a:pt x="12" y="1"/>
                    <a:pt x="9" y="1"/>
                  </a:cubicBezTo>
                  <a:cubicBezTo>
                    <a:pt x="6" y="1"/>
                    <a:pt x="4"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50" name="Freeform 3615">
              <a:extLst>
                <a:ext uri="{FF2B5EF4-FFF2-40B4-BE49-F238E27FC236}">
                  <a16:creationId xmlns:a16="http://schemas.microsoft.com/office/drawing/2014/main" id="{9110D6E4-FFF4-0D48-A8B6-08465D162B3A}"/>
                </a:ext>
              </a:extLst>
            </p:cNvPr>
            <p:cNvSpPr>
              <a:spLocks noChangeAspect="1"/>
            </p:cNvSpPr>
            <p:nvPr/>
          </p:nvSpPr>
          <p:spPr bwMode="auto">
            <a:xfrm>
              <a:off x="4075167" y="2456857"/>
              <a:ext cx="52736" cy="9715"/>
            </a:xfrm>
            <a:custGeom>
              <a:avLst/>
              <a:gdLst>
                <a:gd name="T0" fmla="*/ 5 w 32"/>
                <a:gd name="T1" fmla="*/ 1 h 6"/>
                <a:gd name="T2" fmla="*/ 1 w 32"/>
                <a:gd name="T3" fmla="*/ 5 h 6"/>
                <a:gd name="T4" fmla="*/ 14 w 32"/>
                <a:gd name="T5" fmla="*/ 7 h 6"/>
                <a:gd name="T6" fmla="*/ 31 w 32"/>
                <a:gd name="T7" fmla="*/ 7 h 6"/>
                <a:gd name="T8" fmla="*/ 37 w 32"/>
                <a:gd name="T9" fmla="*/ 6 h 6"/>
                <a:gd name="T10" fmla="*/ 30 w 32"/>
                <a:gd name="T11" fmla="*/ 5 h 6"/>
                <a:gd name="T12" fmla="*/ 14 w 32"/>
                <a:gd name="T13" fmla="*/ 4 h 6"/>
                <a:gd name="T14" fmla="*/ 13 w 32"/>
                <a:gd name="T15" fmla="*/ 2 h 6"/>
                <a:gd name="T16" fmla="*/ 28 w 32"/>
                <a:gd name="T17" fmla="*/ 4 h 6"/>
                <a:gd name="T18" fmla="*/ 28 w 32"/>
                <a:gd name="T19" fmla="*/ 1 h 6"/>
                <a:gd name="T20" fmla="*/ 14 w 32"/>
                <a:gd name="T21" fmla="*/ 0 h 6"/>
                <a:gd name="T22" fmla="*/ 5 w 32"/>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
                <a:gd name="T38" fmla="*/ 32 w 3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
                  <a:moveTo>
                    <a:pt x="4" y="1"/>
                  </a:moveTo>
                  <a:cubicBezTo>
                    <a:pt x="3" y="2"/>
                    <a:pt x="0" y="4"/>
                    <a:pt x="1" y="4"/>
                  </a:cubicBezTo>
                  <a:cubicBezTo>
                    <a:pt x="5" y="6"/>
                    <a:pt x="9" y="6"/>
                    <a:pt x="12" y="6"/>
                  </a:cubicBezTo>
                  <a:cubicBezTo>
                    <a:pt x="17" y="6"/>
                    <a:pt x="21" y="6"/>
                    <a:pt x="26" y="6"/>
                  </a:cubicBezTo>
                  <a:cubicBezTo>
                    <a:pt x="28" y="6"/>
                    <a:pt x="32" y="6"/>
                    <a:pt x="31" y="5"/>
                  </a:cubicBezTo>
                  <a:cubicBezTo>
                    <a:pt x="29" y="4"/>
                    <a:pt x="27" y="4"/>
                    <a:pt x="25" y="4"/>
                  </a:cubicBezTo>
                  <a:cubicBezTo>
                    <a:pt x="21" y="4"/>
                    <a:pt x="16" y="4"/>
                    <a:pt x="12" y="3"/>
                  </a:cubicBezTo>
                  <a:cubicBezTo>
                    <a:pt x="11" y="3"/>
                    <a:pt x="10" y="2"/>
                    <a:pt x="11" y="2"/>
                  </a:cubicBezTo>
                  <a:cubicBezTo>
                    <a:pt x="15" y="1"/>
                    <a:pt x="20" y="3"/>
                    <a:pt x="24" y="3"/>
                  </a:cubicBezTo>
                  <a:cubicBezTo>
                    <a:pt x="25" y="3"/>
                    <a:pt x="25" y="1"/>
                    <a:pt x="24" y="1"/>
                  </a:cubicBezTo>
                  <a:cubicBezTo>
                    <a:pt x="20" y="0"/>
                    <a:pt x="16" y="0"/>
                    <a:pt x="12" y="0"/>
                  </a:cubicBezTo>
                  <a:cubicBezTo>
                    <a:pt x="9" y="0"/>
                    <a:pt x="6" y="0"/>
                    <a:pt x="4"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51" name="Freeform 3616">
              <a:extLst>
                <a:ext uri="{FF2B5EF4-FFF2-40B4-BE49-F238E27FC236}">
                  <a16:creationId xmlns:a16="http://schemas.microsoft.com/office/drawing/2014/main" id="{F688DC08-D1E5-624B-9CCF-780DA5833EB8}"/>
                </a:ext>
              </a:extLst>
            </p:cNvPr>
            <p:cNvSpPr>
              <a:spLocks noChangeAspect="1"/>
            </p:cNvSpPr>
            <p:nvPr/>
          </p:nvSpPr>
          <p:spPr bwMode="auto">
            <a:xfrm>
              <a:off x="4093208" y="2467958"/>
              <a:ext cx="51349" cy="13878"/>
            </a:xfrm>
            <a:custGeom>
              <a:avLst/>
              <a:gdLst>
                <a:gd name="T0" fmla="*/ 1 w 31"/>
                <a:gd name="T1" fmla="*/ 1 h 8"/>
                <a:gd name="T2" fmla="*/ 2 w 31"/>
                <a:gd name="T3" fmla="*/ 4 h 8"/>
                <a:gd name="T4" fmla="*/ 19 w 31"/>
                <a:gd name="T5" fmla="*/ 4 h 8"/>
                <a:gd name="T6" fmla="*/ 27 w 31"/>
                <a:gd name="T7" fmla="*/ 9 h 8"/>
                <a:gd name="T8" fmla="*/ 36 w 31"/>
                <a:gd name="T9" fmla="*/ 9 h 8"/>
                <a:gd name="T10" fmla="*/ 33 w 31"/>
                <a:gd name="T11" fmla="*/ 6 h 8"/>
                <a:gd name="T12" fmla="*/ 35 w 31"/>
                <a:gd name="T13" fmla="*/ 3 h 8"/>
                <a:gd name="T14" fmla="*/ 30 w 31"/>
                <a:gd name="T15" fmla="*/ 0 h 8"/>
                <a:gd name="T16" fmla="*/ 18 w 31"/>
                <a:gd name="T17" fmla="*/ 1 h 8"/>
                <a:gd name="T18" fmla="*/ 1 w 31"/>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
                <a:gd name="T32" fmla="*/ 31 w 3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
                  <a:moveTo>
                    <a:pt x="1" y="1"/>
                  </a:moveTo>
                  <a:cubicBezTo>
                    <a:pt x="0" y="1"/>
                    <a:pt x="2" y="3"/>
                    <a:pt x="2" y="3"/>
                  </a:cubicBezTo>
                  <a:cubicBezTo>
                    <a:pt x="7" y="4"/>
                    <a:pt x="12" y="2"/>
                    <a:pt x="16" y="3"/>
                  </a:cubicBezTo>
                  <a:cubicBezTo>
                    <a:pt x="19" y="4"/>
                    <a:pt x="21" y="6"/>
                    <a:pt x="23" y="7"/>
                  </a:cubicBezTo>
                  <a:cubicBezTo>
                    <a:pt x="25" y="7"/>
                    <a:pt x="28" y="8"/>
                    <a:pt x="30" y="7"/>
                  </a:cubicBezTo>
                  <a:cubicBezTo>
                    <a:pt x="31" y="7"/>
                    <a:pt x="28" y="6"/>
                    <a:pt x="28" y="5"/>
                  </a:cubicBezTo>
                  <a:cubicBezTo>
                    <a:pt x="27" y="4"/>
                    <a:pt x="30" y="3"/>
                    <a:pt x="29" y="2"/>
                  </a:cubicBezTo>
                  <a:cubicBezTo>
                    <a:pt x="28" y="1"/>
                    <a:pt x="27" y="0"/>
                    <a:pt x="25" y="0"/>
                  </a:cubicBezTo>
                  <a:cubicBezTo>
                    <a:pt x="22" y="0"/>
                    <a:pt x="19" y="1"/>
                    <a:pt x="15" y="1"/>
                  </a:cubicBezTo>
                  <a:cubicBezTo>
                    <a:pt x="10" y="1"/>
                    <a:pt x="6"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52" name="Freeform 3617">
              <a:extLst>
                <a:ext uri="{FF2B5EF4-FFF2-40B4-BE49-F238E27FC236}">
                  <a16:creationId xmlns:a16="http://schemas.microsoft.com/office/drawing/2014/main" id="{19C7A584-ADFE-3F4B-B34F-F92547F435FF}"/>
                </a:ext>
              </a:extLst>
            </p:cNvPr>
            <p:cNvSpPr>
              <a:spLocks noChangeAspect="1"/>
            </p:cNvSpPr>
            <p:nvPr/>
          </p:nvSpPr>
          <p:spPr bwMode="auto">
            <a:xfrm>
              <a:off x="4025205" y="2541512"/>
              <a:ext cx="55512" cy="20817"/>
            </a:xfrm>
            <a:custGeom>
              <a:avLst/>
              <a:gdLst>
                <a:gd name="T0" fmla="*/ 6 w 33"/>
                <a:gd name="T1" fmla="*/ 10 h 13"/>
                <a:gd name="T2" fmla="*/ 13 w 33"/>
                <a:gd name="T3" fmla="*/ 5 h 13"/>
                <a:gd name="T4" fmla="*/ 22 w 33"/>
                <a:gd name="T5" fmla="*/ 3 h 13"/>
                <a:gd name="T6" fmla="*/ 29 w 33"/>
                <a:gd name="T7" fmla="*/ 0 h 13"/>
                <a:gd name="T8" fmla="*/ 36 w 33"/>
                <a:gd name="T9" fmla="*/ 2 h 13"/>
                <a:gd name="T10" fmla="*/ 34 w 33"/>
                <a:gd name="T11" fmla="*/ 6 h 13"/>
                <a:gd name="T12" fmla="*/ 39 w 33"/>
                <a:gd name="T13" fmla="*/ 10 h 13"/>
                <a:gd name="T14" fmla="*/ 25 w 33"/>
                <a:gd name="T15" fmla="*/ 13 h 13"/>
                <a:gd name="T16" fmla="*/ 22 w 33"/>
                <a:gd name="T17" fmla="*/ 12 h 13"/>
                <a:gd name="T18" fmla="*/ 15 w 33"/>
                <a:gd name="T19" fmla="*/ 14 h 13"/>
                <a:gd name="T20" fmla="*/ 8 w 33"/>
                <a:gd name="T21" fmla="*/ 15 h 13"/>
                <a:gd name="T22" fmla="*/ 1 w 33"/>
                <a:gd name="T23" fmla="*/ 14 h 13"/>
                <a:gd name="T24" fmla="*/ 2 w 33"/>
                <a:gd name="T25" fmla="*/ 12 h 13"/>
                <a:gd name="T26" fmla="*/ 6 w 33"/>
                <a:gd name="T27" fmla="*/ 1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5" y="9"/>
                  </a:moveTo>
                  <a:cubicBezTo>
                    <a:pt x="7" y="8"/>
                    <a:pt x="8" y="5"/>
                    <a:pt x="11" y="4"/>
                  </a:cubicBezTo>
                  <a:cubicBezTo>
                    <a:pt x="13" y="3"/>
                    <a:pt x="16" y="4"/>
                    <a:pt x="18" y="3"/>
                  </a:cubicBezTo>
                  <a:cubicBezTo>
                    <a:pt x="20" y="3"/>
                    <a:pt x="22" y="0"/>
                    <a:pt x="24" y="0"/>
                  </a:cubicBezTo>
                  <a:cubicBezTo>
                    <a:pt x="26" y="0"/>
                    <a:pt x="29" y="1"/>
                    <a:pt x="30" y="2"/>
                  </a:cubicBezTo>
                  <a:cubicBezTo>
                    <a:pt x="31" y="3"/>
                    <a:pt x="28" y="4"/>
                    <a:pt x="28" y="5"/>
                  </a:cubicBezTo>
                  <a:cubicBezTo>
                    <a:pt x="29" y="7"/>
                    <a:pt x="33" y="8"/>
                    <a:pt x="32" y="9"/>
                  </a:cubicBezTo>
                  <a:cubicBezTo>
                    <a:pt x="29" y="11"/>
                    <a:pt x="25" y="10"/>
                    <a:pt x="21" y="11"/>
                  </a:cubicBezTo>
                  <a:cubicBezTo>
                    <a:pt x="20" y="11"/>
                    <a:pt x="19" y="10"/>
                    <a:pt x="18" y="10"/>
                  </a:cubicBezTo>
                  <a:cubicBezTo>
                    <a:pt x="16" y="10"/>
                    <a:pt x="14" y="11"/>
                    <a:pt x="12" y="12"/>
                  </a:cubicBezTo>
                  <a:cubicBezTo>
                    <a:pt x="10" y="12"/>
                    <a:pt x="9" y="12"/>
                    <a:pt x="7" y="13"/>
                  </a:cubicBezTo>
                  <a:cubicBezTo>
                    <a:pt x="5" y="13"/>
                    <a:pt x="3" y="13"/>
                    <a:pt x="1" y="12"/>
                  </a:cubicBezTo>
                  <a:cubicBezTo>
                    <a:pt x="0" y="12"/>
                    <a:pt x="1" y="10"/>
                    <a:pt x="2" y="10"/>
                  </a:cubicBezTo>
                  <a:cubicBezTo>
                    <a:pt x="3" y="9"/>
                    <a:pt x="4" y="10"/>
                    <a:pt x="5" y="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53" name="Freeform 3618">
              <a:extLst>
                <a:ext uri="{FF2B5EF4-FFF2-40B4-BE49-F238E27FC236}">
                  <a16:creationId xmlns:a16="http://schemas.microsoft.com/office/drawing/2014/main" id="{97E7BDF5-BB63-0D4E-B6A1-2B10AB5BDD62}"/>
                </a:ext>
              </a:extLst>
            </p:cNvPr>
            <p:cNvSpPr>
              <a:spLocks noChangeAspect="1"/>
            </p:cNvSpPr>
            <p:nvPr/>
          </p:nvSpPr>
          <p:spPr bwMode="auto">
            <a:xfrm>
              <a:off x="2003183" y="3192388"/>
              <a:ext cx="81881" cy="77717"/>
            </a:xfrm>
            <a:custGeom>
              <a:avLst/>
              <a:gdLst>
                <a:gd name="T0" fmla="*/ 4 w 49"/>
                <a:gd name="T1" fmla="*/ 1 h 47"/>
                <a:gd name="T2" fmla="*/ 30 w 49"/>
                <a:gd name="T3" fmla="*/ 12 h 47"/>
                <a:gd name="T4" fmla="*/ 36 w 49"/>
                <a:gd name="T5" fmla="*/ 13 h 47"/>
                <a:gd name="T6" fmla="*/ 41 w 49"/>
                <a:gd name="T7" fmla="*/ 25 h 47"/>
                <a:gd name="T8" fmla="*/ 41 w 49"/>
                <a:gd name="T9" fmla="*/ 30 h 47"/>
                <a:gd name="T10" fmla="*/ 52 w 49"/>
                <a:gd name="T11" fmla="*/ 33 h 47"/>
                <a:gd name="T12" fmla="*/ 57 w 49"/>
                <a:gd name="T13" fmla="*/ 46 h 47"/>
                <a:gd name="T14" fmla="*/ 57 w 49"/>
                <a:gd name="T15" fmla="*/ 54 h 47"/>
                <a:gd name="T16" fmla="*/ 47 w 49"/>
                <a:gd name="T17" fmla="*/ 55 h 47"/>
                <a:gd name="T18" fmla="*/ 35 w 49"/>
                <a:gd name="T19" fmla="*/ 48 h 47"/>
                <a:gd name="T20" fmla="*/ 39 w 49"/>
                <a:gd name="T21" fmla="*/ 42 h 47"/>
                <a:gd name="T22" fmla="*/ 29 w 49"/>
                <a:gd name="T23" fmla="*/ 42 h 47"/>
                <a:gd name="T24" fmla="*/ 24 w 49"/>
                <a:gd name="T25" fmla="*/ 38 h 47"/>
                <a:gd name="T26" fmla="*/ 23 w 49"/>
                <a:gd name="T27" fmla="*/ 32 h 47"/>
                <a:gd name="T28" fmla="*/ 17 w 49"/>
                <a:gd name="T29" fmla="*/ 27 h 47"/>
                <a:gd name="T30" fmla="*/ 12 w 49"/>
                <a:gd name="T31" fmla="*/ 20 h 47"/>
                <a:gd name="T32" fmla="*/ 12 w 49"/>
                <a:gd name="T33" fmla="*/ 15 h 47"/>
                <a:gd name="T34" fmla="*/ 5 w 49"/>
                <a:gd name="T35" fmla="*/ 15 h 47"/>
                <a:gd name="T36" fmla="*/ 8 w 49"/>
                <a:gd name="T37" fmla="*/ 10 h 47"/>
                <a:gd name="T38" fmla="*/ 2 w 49"/>
                <a:gd name="T39" fmla="*/ 7 h 47"/>
                <a:gd name="T40" fmla="*/ 0 w 49"/>
                <a:gd name="T41" fmla="*/ 2 h 47"/>
                <a:gd name="T42" fmla="*/ 4 w 49"/>
                <a:gd name="T43" fmla="*/ 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7"/>
                <a:gd name="T68" fmla="*/ 49 w 49"/>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7">
                  <a:moveTo>
                    <a:pt x="3" y="1"/>
                  </a:moveTo>
                  <a:cubicBezTo>
                    <a:pt x="11" y="3"/>
                    <a:pt x="18" y="7"/>
                    <a:pt x="25" y="10"/>
                  </a:cubicBezTo>
                  <a:cubicBezTo>
                    <a:pt x="27" y="11"/>
                    <a:pt x="29" y="10"/>
                    <a:pt x="30" y="11"/>
                  </a:cubicBezTo>
                  <a:cubicBezTo>
                    <a:pt x="33" y="14"/>
                    <a:pt x="33" y="18"/>
                    <a:pt x="34" y="21"/>
                  </a:cubicBezTo>
                  <a:cubicBezTo>
                    <a:pt x="34" y="23"/>
                    <a:pt x="33" y="24"/>
                    <a:pt x="34" y="25"/>
                  </a:cubicBezTo>
                  <a:cubicBezTo>
                    <a:pt x="37" y="27"/>
                    <a:pt x="41" y="26"/>
                    <a:pt x="43" y="28"/>
                  </a:cubicBezTo>
                  <a:cubicBezTo>
                    <a:pt x="46" y="31"/>
                    <a:pt x="47" y="35"/>
                    <a:pt x="47" y="39"/>
                  </a:cubicBezTo>
                  <a:cubicBezTo>
                    <a:pt x="48" y="41"/>
                    <a:pt x="49" y="44"/>
                    <a:pt x="47" y="45"/>
                  </a:cubicBezTo>
                  <a:cubicBezTo>
                    <a:pt x="45" y="47"/>
                    <a:pt x="42" y="47"/>
                    <a:pt x="39" y="46"/>
                  </a:cubicBezTo>
                  <a:cubicBezTo>
                    <a:pt x="35" y="45"/>
                    <a:pt x="31" y="43"/>
                    <a:pt x="29" y="40"/>
                  </a:cubicBezTo>
                  <a:cubicBezTo>
                    <a:pt x="28" y="38"/>
                    <a:pt x="33" y="36"/>
                    <a:pt x="32" y="35"/>
                  </a:cubicBezTo>
                  <a:cubicBezTo>
                    <a:pt x="30" y="33"/>
                    <a:pt x="26" y="35"/>
                    <a:pt x="24" y="35"/>
                  </a:cubicBezTo>
                  <a:cubicBezTo>
                    <a:pt x="22" y="34"/>
                    <a:pt x="20" y="33"/>
                    <a:pt x="20" y="32"/>
                  </a:cubicBezTo>
                  <a:cubicBezTo>
                    <a:pt x="19" y="30"/>
                    <a:pt x="20" y="28"/>
                    <a:pt x="19" y="27"/>
                  </a:cubicBezTo>
                  <a:cubicBezTo>
                    <a:pt x="18" y="25"/>
                    <a:pt x="15" y="24"/>
                    <a:pt x="14" y="23"/>
                  </a:cubicBezTo>
                  <a:cubicBezTo>
                    <a:pt x="12" y="21"/>
                    <a:pt x="11" y="19"/>
                    <a:pt x="10" y="17"/>
                  </a:cubicBezTo>
                  <a:cubicBezTo>
                    <a:pt x="9" y="16"/>
                    <a:pt x="11" y="14"/>
                    <a:pt x="10" y="13"/>
                  </a:cubicBezTo>
                  <a:cubicBezTo>
                    <a:pt x="8" y="12"/>
                    <a:pt x="5" y="15"/>
                    <a:pt x="4" y="13"/>
                  </a:cubicBezTo>
                  <a:cubicBezTo>
                    <a:pt x="3" y="12"/>
                    <a:pt x="7" y="10"/>
                    <a:pt x="7" y="8"/>
                  </a:cubicBezTo>
                  <a:cubicBezTo>
                    <a:pt x="6" y="7"/>
                    <a:pt x="3" y="8"/>
                    <a:pt x="2" y="6"/>
                  </a:cubicBezTo>
                  <a:cubicBezTo>
                    <a:pt x="1" y="5"/>
                    <a:pt x="0" y="4"/>
                    <a:pt x="0" y="2"/>
                  </a:cubicBezTo>
                  <a:cubicBezTo>
                    <a:pt x="0" y="2"/>
                    <a:pt x="3"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54" name="Freeform 3619">
              <a:extLst>
                <a:ext uri="{FF2B5EF4-FFF2-40B4-BE49-F238E27FC236}">
                  <a16:creationId xmlns:a16="http://schemas.microsoft.com/office/drawing/2014/main" id="{B95E666A-6691-8A4D-A8A4-138B25D64FB2}"/>
                </a:ext>
              </a:extLst>
            </p:cNvPr>
            <p:cNvSpPr>
              <a:spLocks noChangeAspect="1"/>
            </p:cNvSpPr>
            <p:nvPr/>
          </p:nvSpPr>
          <p:spPr bwMode="auto">
            <a:xfrm>
              <a:off x="1931018" y="3093857"/>
              <a:ext cx="29144" cy="31920"/>
            </a:xfrm>
            <a:custGeom>
              <a:avLst/>
              <a:gdLst>
                <a:gd name="T0" fmla="*/ 21 w 17"/>
                <a:gd name="T1" fmla="*/ 4 h 19"/>
                <a:gd name="T2" fmla="*/ 16 w 17"/>
                <a:gd name="T3" fmla="*/ 13 h 19"/>
                <a:gd name="T4" fmla="*/ 12 w 17"/>
                <a:gd name="T5" fmla="*/ 22 h 19"/>
                <a:gd name="T6" fmla="*/ 5 w 17"/>
                <a:gd name="T7" fmla="*/ 23 h 19"/>
                <a:gd name="T8" fmla="*/ 1 w 17"/>
                <a:gd name="T9" fmla="*/ 18 h 19"/>
                <a:gd name="T10" fmla="*/ 2 w 17"/>
                <a:gd name="T11" fmla="*/ 7 h 19"/>
                <a:gd name="T12" fmla="*/ 2 w 17"/>
                <a:gd name="T13" fmla="*/ 1 h 19"/>
                <a:gd name="T14" fmla="*/ 15 w 17"/>
                <a:gd name="T15" fmla="*/ 4 h 19"/>
                <a:gd name="T16" fmla="*/ 21 w 17"/>
                <a:gd name="T17" fmla="*/ 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3"/>
                  </a:moveTo>
                  <a:cubicBezTo>
                    <a:pt x="17" y="6"/>
                    <a:pt x="14" y="8"/>
                    <a:pt x="13" y="11"/>
                  </a:cubicBezTo>
                  <a:cubicBezTo>
                    <a:pt x="12" y="13"/>
                    <a:pt x="12" y="16"/>
                    <a:pt x="10" y="18"/>
                  </a:cubicBezTo>
                  <a:cubicBezTo>
                    <a:pt x="9" y="19"/>
                    <a:pt x="6" y="19"/>
                    <a:pt x="4" y="19"/>
                  </a:cubicBezTo>
                  <a:cubicBezTo>
                    <a:pt x="3" y="18"/>
                    <a:pt x="1" y="17"/>
                    <a:pt x="1" y="15"/>
                  </a:cubicBezTo>
                  <a:cubicBezTo>
                    <a:pt x="1" y="12"/>
                    <a:pt x="2" y="9"/>
                    <a:pt x="2" y="6"/>
                  </a:cubicBezTo>
                  <a:cubicBezTo>
                    <a:pt x="2" y="5"/>
                    <a:pt x="0" y="2"/>
                    <a:pt x="2" y="1"/>
                  </a:cubicBezTo>
                  <a:cubicBezTo>
                    <a:pt x="5" y="0"/>
                    <a:pt x="9" y="2"/>
                    <a:pt x="12" y="3"/>
                  </a:cubicBezTo>
                  <a:cubicBezTo>
                    <a:pt x="13" y="3"/>
                    <a:pt x="16" y="2"/>
                    <a:pt x="17"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55" name="Freeform 3620">
              <a:extLst>
                <a:ext uri="{FF2B5EF4-FFF2-40B4-BE49-F238E27FC236}">
                  <a16:creationId xmlns:a16="http://schemas.microsoft.com/office/drawing/2014/main" id="{7C5750AA-C664-C440-A67E-D39B9B587550}"/>
                </a:ext>
              </a:extLst>
            </p:cNvPr>
            <p:cNvSpPr>
              <a:spLocks noChangeAspect="1"/>
            </p:cNvSpPr>
            <p:nvPr/>
          </p:nvSpPr>
          <p:spPr bwMode="auto">
            <a:xfrm>
              <a:off x="1936569" y="3124388"/>
              <a:ext cx="24980" cy="37471"/>
            </a:xfrm>
            <a:custGeom>
              <a:avLst/>
              <a:gdLst>
                <a:gd name="T0" fmla="*/ 12 w 15"/>
                <a:gd name="T1" fmla="*/ 1 h 23"/>
                <a:gd name="T2" fmla="*/ 1 w 15"/>
                <a:gd name="T3" fmla="*/ 4 h 23"/>
                <a:gd name="T4" fmla="*/ 6 w 15"/>
                <a:gd name="T5" fmla="*/ 7 h 23"/>
                <a:gd name="T6" fmla="*/ 7 w 15"/>
                <a:gd name="T7" fmla="*/ 15 h 23"/>
                <a:gd name="T8" fmla="*/ 16 w 15"/>
                <a:gd name="T9" fmla="*/ 26 h 23"/>
                <a:gd name="T10" fmla="*/ 17 w 15"/>
                <a:gd name="T11" fmla="*/ 23 h 23"/>
                <a:gd name="T12" fmla="*/ 12 w 15"/>
                <a:gd name="T13" fmla="*/ 18 h 23"/>
                <a:gd name="T14" fmla="*/ 10 w 15"/>
                <a:gd name="T15" fmla="*/ 7 h 23"/>
                <a:gd name="T16" fmla="*/ 12 w 15"/>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3"/>
                <a:gd name="T29" fmla="*/ 15 w 1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3">
                  <a:moveTo>
                    <a:pt x="10" y="1"/>
                  </a:moveTo>
                  <a:cubicBezTo>
                    <a:pt x="7" y="0"/>
                    <a:pt x="3" y="1"/>
                    <a:pt x="1" y="3"/>
                  </a:cubicBezTo>
                  <a:cubicBezTo>
                    <a:pt x="0" y="4"/>
                    <a:pt x="4" y="4"/>
                    <a:pt x="5" y="6"/>
                  </a:cubicBezTo>
                  <a:cubicBezTo>
                    <a:pt x="6" y="8"/>
                    <a:pt x="5" y="11"/>
                    <a:pt x="6" y="13"/>
                  </a:cubicBezTo>
                  <a:cubicBezTo>
                    <a:pt x="8" y="17"/>
                    <a:pt x="10" y="20"/>
                    <a:pt x="13" y="22"/>
                  </a:cubicBezTo>
                  <a:cubicBezTo>
                    <a:pt x="13" y="23"/>
                    <a:pt x="15" y="21"/>
                    <a:pt x="14" y="20"/>
                  </a:cubicBezTo>
                  <a:cubicBezTo>
                    <a:pt x="13" y="18"/>
                    <a:pt x="11" y="17"/>
                    <a:pt x="10" y="15"/>
                  </a:cubicBezTo>
                  <a:cubicBezTo>
                    <a:pt x="9" y="12"/>
                    <a:pt x="8" y="9"/>
                    <a:pt x="8" y="6"/>
                  </a:cubicBezTo>
                  <a:cubicBezTo>
                    <a:pt x="8" y="4"/>
                    <a:pt x="11" y="2"/>
                    <a:pt x="10"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56" name="Freeform 3621">
              <a:extLst>
                <a:ext uri="{FF2B5EF4-FFF2-40B4-BE49-F238E27FC236}">
                  <a16:creationId xmlns:a16="http://schemas.microsoft.com/office/drawing/2014/main" id="{1F93CFF3-A118-AD4B-A222-AEDC4CB8011B}"/>
                </a:ext>
              </a:extLst>
            </p:cNvPr>
            <p:cNvSpPr>
              <a:spLocks noChangeAspect="1"/>
            </p:cNvSpPr>
            <p:nvPr/>
          </p:nvSpPr>
          <p:spPr bwMode="auto">
            <a:xfrm>
              <a:off x="1278753" y="2789929"/>
              <a:ext cx="56900" cy="26369"/>
            </a:xfrm>
            <a:custGeom>
              <a:avLst/>
              <a:gdLst>
                <a:gd name="T0" fmla="*/ 5 w 34"/>
                <a:gd name="T1" fmla="*/ 2 h 16"/>
                <a:gd name="T2" fmla="*/ 1 w 34"/>
                <a:gd name="T3" fmla="*/ 13 h 16"/>
                <a:gd name="T4" fmla="*/ 10 w 34"/>
                <a:gd name="T5" fmla="*/ 13 h 16"/>
                <a:gd name="T6" fmla="*/ 17 w 34"/>
                <a:gd name="T7" fmla="*/ 12 h 16"/>
                <a:gd name="T8" fmla="*/ 24 w 34"/>
                <a:gd name="T9" fmla="*/ 15 h 16"/>
                <a:gd name="T10" fmla="*/ 30 w 34"/>
                <a:gd name="T11" fmla="*/ 19 h 16"/>
                <a:gd name="T12" fmla="*/ 41 w 34"/>
                <a:gd name="T13" fmla="*/ 13 h 16"/>
                <a:gd name="T14" fmla="*/ 30 w 34"/>
                <a:gd name="T15" fmla="*/ 8 h 16"/>
                <a:gd name="T16" fmla="*/ 28 w 34"/>
                <a:gd name="T17" fmla="*/ 5 h 16"/>
                <a:gd name="T18" fmla="*/ 23 w 34"/>
                <a:gd name="T19" fmla="*/ 5 h 16"/>
                <a:gd name="T20" fmla="*/ 16 w 34"/>
                <a:gd name="T21" fmla="*/ 8 h 16"/>
                <a:gd name="T22" fmla="*/ 7 w 34"/>
                <a:gd name="T23" fmla="*/ 8 h 16"/>
                <a:gd name="T24" fmla="*/ 5 w 34"/>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
                <a:gd name="T41" fmla="*/ 34 w 3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
                  <a:moveTo>
                    <a:pt x="4" y="2"/>
                  </a:moveTo>
                  <a:cubicBezTo>
                    <a:pt x="2" y="4"/>
                    <a:pt x="0" y="8"/>
                    <a:pt x="1" y="11"/>
                  </a:cubicBezTo>
                  <a:cubicBezTo>
                    <a:pt x="2" y="13"/>
                    <a:pt x="6" y="11"/>
                    <a:pt x="8" y="11"/>
                  </a:cubicBezTo>
                  <a:cubicBezTo>
                    <a:pt x="10" y="11"/>
                    <a:pt x="12" y="10"/>
                    <a:pt x="14" y="10"/>
                  </a:cubicBezTo>
                  <a:cubicBezTo>
                    <a:pt x="16" y="11"/>
                    <a:pt x="18" y="12"/>
                    <a:pt x="20" y="13"/>
                  </a:cubicBezTo>
                  <a:cubicBezTo>
                    <a:pt x="21" y="14"/>
                    <a:pt x="23" y="16"/>
                    <a:pt x="25" y="16"/>
                  </a:cubicBezTo>
                  <a:cubicBezTo>
                    <a:pt x="29" y="15"/>
                    <a:pt x="34" y="14"/>
                    <a:pt x="34" y="11"/>
                  </a:cubicBezTo>
                  <a:cubicBezTo>
                    <a:pt x="34" y="7"/>
                    <a:pt x="28" y="9"/>
                    <a:pt x="25" y="7"/>
                  </a:cubicBezTo>
                  <a:cubicBezTo>
                    <a:pt x="24" y="7"/>
                    <a:pt x="24" y="5"/>
                    <a:pt x="23" y="4"/>
                  </a:cubicBezTo>
                  <a:cubicBezTo>
                    <a:pt x="22" y="3"/>
                    <a:pt x="20" y="3"/>
                    <a:pt x="19" y="4"/>
                  </a:cubicBezTo>
                  <a:cubicBezTo>
                    <a:pt x="17" y="4"/>
                    <a:pt x="15" y="6"/>
                    <a:pt x="13" y="7"/>
                  </a:cubicBezTo>
                  <a:cubicBezTo>
                    <a:pt x="11" y="7"/>
                    <a:pt x="8" y="8"/>
                    <a:pt x="6" y="7"/>
                  </a:cubicBezTo>
                  <a:cubicBezTo>
                    <a:pt x="5" y="6"/>
                    <a:pt x="6" y="0"/>
                    <a:pt x="4"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57" name="Freeform 3622">
              <a:extLst>
                <a:ext uri="{FF2B5EF4-FFF2-40B4-BE49-F238E27FC236}">
                  <a16:creationId xmlns:a16="http://schemas.microsoft.com/office/drawing/2014/main" id="{6493E37B-F291-5F44-9EC5-2D603A980820}"/>
                </a:ext>
              </a:extLst>
            </p:cNvPr>
            <p:cNvSpPr>
              <a:spLocks noChangeAspect="1"/>
            </p:cNvSpPr>
            <p:nvPr/>
          </p:nvSpPr>
          <p:spPr bwMode="auto">
            <a:xfrm>
              <a:off x="1929630" y="3031404"/>
              <a:ext cx="30532" cy="49961"/>
            </a:xfrm>
            <a:custGeom>
              <a:avLst/>
              <a:gdLst>
                <a:gd name="T0" fmla="*/ 13 w 18"/>
                <a:gd name="T1" fmla="*/ 4 h 30"/>
                <a:gd name="T2" fmla="*/ 21 w 18"/>
                <a:gd name="T3" fmla="*/ 17 h 30"/>
                <a:gd name="T4" fmla="*/ 22 w 18"/>
                <a:gd name="T5" fmla="*/ 31 h 30"/>
                <a:gd name="T6" fmla="*/ 20 w 18"/>
                <a:gd name="T7" fmla="*/ 35 h 30"/>
                <a:gd name="T8" fmla="*/ 12 w 18"/>
                <a:gd name="T9" fmla="*/ 26 h 30"/>
                <a:gd name="T10" fmla="*/ 7 w 18"/>
                <a:gd name="T11" fmla="*/ 24 h 30"/>
                <a:gd name="T12" fmla="*/ 10 w 18"/>
                <a:gd name="T13" fmla="*/ 17 h 30"/>
                <a:gd name="T14" fmla="*/ 6 w 18"/>
                <a:gd name="T15" fmla="*/ 14 h 30"/>
                <a:gd name="T16" fmla="*/ 11 w 18"/>
                <a:gd name="T17" fmla="*/ 8 h 30"/>
                <a:gd name="T18" fmla="*/ 1 w 18"/>
                <a:gd name="T19" fmla="*/ 10 h 30"/>
                <a:gd name="T20" fmla="*/ 6 w 18"/>
                <a:gd name="T21" fmla="*/ 1 h 30"/>
                <a:gd name="T22" fmla="*/ 13 w 18"/>
                <a:gd name="T23" fmla="*/ 4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11" y="3"/>
                  </a:moveTo>
                  <a:cubicBezTo>
                    <a:pt x="14" y="6"/>
                    <a:pt x="15" y="10"/>
                    <a:pt x="17" y="14"/>
                  </a:cubicBezTo>
                  <a:cubicBezTo>
                    <a:pt x="18" y="18"/>
                    <a:pt x="18" y="22"/>
                    <a:pt x="18" y="26"/>
                  </a:cubicBezTo>
                  <a:cubicBezTo>
                    <a:pt x="18" y="27"/>
                    <a:pt x="17" y="30"/>
                    <a:pt x="16" y="29"/>
                  </a:cubicBezTo>
                  <a:cubicBezTo>
                    <a:pt x="13" y="28"/>
                    <a:pt x="12" y="24"/>
                    <a:pt x="10" y="22"/>
                  </a:cubicBezTo>
                  <a:cubicBezTo>
                    <a:pt x="8" y="21"/>
                    <a:pt x="6" y="22"/>
                    <a:pt x="6" y="20"/>
                  </a:cubicBezTo>
                  <a:cubicBezTo>
                    <a:pt x="5" y="18"/>
                    <a:pt x="8" y="16"/>
                    <a:pt x="8" y="14"/>
                  </a:cubicBezTo>
                  <a:cubicBezTo>
                    <a:pt x="8" y="12"/>
                    <a:pt x="4" y="13"/>
                    <a:pt x="5" y="12"/>
                  </a:cubicBezTo>
                  <a:cubicBezTo>
                    <a:pt x="5" y="10"/>
                    <a:pt x="10" y="9"/>
                    <a:pt x="9" y="7"/>
                  </a:cubicBezTo>
                  <a:cubicBezTo>
                    <a:pt x="7" y="5"/>
                    <a:pt x="3" y="10"/>
                    <a:pt x="1" y="8"/>
                  </a:cubicBezTo>
                  <a:cubicBezTo>
                    <a:pt x="0" y="6"/>
                    <a:pt x="3" y="2"/>
                    <a:pt x="5" y="1"/>
                  </a:cubicBezTo>
                  <a:cubicBezTo>
                    <a:pt x="7" y="0"/>
                    <a:pt x="10" y="1"/>
                    <a:pt x="1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58" name="Freeform 3623">
              <a:extLst>
                <a:ext uri="{FF2B5EF4-FFF2-40B4-BE49-F238E27FC236}">
                  <a16:creationId xmlns:a16="http://schemas.microsoft.com/office/drawing/2014/main" id="{A8CDD18E-1E5A-FF45-83A7-3EA46BF6A2F6}"/>
                </a:ext>
              </a:extLst>
            </p:cNvPr>
            <p:cNvSpPr>
              <a:spLocks noChangeAspect="1"/>
            </p:cNvSpPr>
            <p:nvPr/>
          </p:nvSpPr>
          <p:spPr bwMode="auto">
            <a:xfrm>
              <a:off x="1937957" y="3009199"/>
              <a:ext cx="24980" cy="22205"/>
            </a:xfrm>
            <a:custGeom>
              <a:avLst/>
              <a:gdLst>
                <a:gd name="T0" fmla="*/ 1 w 15"/>
                <a:gd name="T1" fmla="*/ 2 h 13"/>
                <a:gd name="T2" fmla="*/ 1 w 15"/>
                <a:gd name="T3" fmla="*/ 15 h 13"/>
                <a:gd name="T4" fmla="*/ 10 w 15"/>
                <a:gd name="T5" fmla="*/ 14 h 13"/>
                <a:gd name="T6" fmla="*/ 10 w 15"/>
                <a:gd name="T7" fmla="*/ 10 h 13"/>
                <a:gd name="T8" fmla="*/ 14 w 15"/>
                <a:gd name="T9" fmla="*/ 12 h 13"/>
                <a:gd name="T10" fmla="*/ 17 w 15"/>
                <a:gd name="T11" fmla="*/ 12 h 13"/>
                <a:gd name="T12" fmla="*/ 12 w 15"/>
                <a:gd name="T13" fmla="*/ 5 h 13"/>
                <a:gd name="T14" fmla="*/ 6 w 15"/>
                <a:gd name="T15" fmla="*/ 4 h 13"/>
                <a:gd name="T16" fmla="*/ 1 w 1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 y="2"/>
                  </a:moveTo>
                  <a:cubicBezTo>
                    <a:pt x="0" y="5"/>
                    <a:pt x="0" y="9"/>
                    <a:pt x="1" y="12"/>
                  </a:cubicBezTo>
                  <a:cubicBezTo>
                    <a:pt x="2" y="13"/>
                    <a:pt x="6" y="12"/>
                    <a:pt x="8" y="11"/>
                  </a:cubicBezTo>
                  <a:cubicBezTo>
                    <a:pt x="9" y="10"/>
                    <a:pt x="6" y="8"/>
                    <a:pt x="8" y="8"/>
                  </a:cubicBezTo>
                  <a:cubicBezTo>
                    <a:pt x="9" y="7"/>
                    <a:pt x="10" y="10"/>
                    <a:pt x="12" y="10"/>
                  </a:cubicBezTo>
                  <a:cubicBezTo>
                    <a:pt x="12" y="10"/>
                    <a:pt x="15" y="11"/>
                    <a:pt x="14" y="10"/>
                  </a:cubicBezTo>
                  <a:cubicBezTo>
                    <a:pt x="14" y="7"/>
                    <a:pt x="12" y="5"/>
                    <a:pt x="10" y="4"/>
                  </a:cubicBezTo>
                  <a:cubicBezTo>
                    <a:pt x="9" y="3"/>
                    <a:pt x="7" y="3"/>
                    <a:pt x="5" y="3"/>
                  </a:cubicBezTo>
                  <a:cubicBezTo>
                    <a:pt x="4" y="3"/>
                    <a:pt x="2" y="0"/>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59" name="Freeform 3624">
              <a:extLst>
                <a:ext uri="{FF2B5EF4-FFF2-40B4-BE49-F238E27FC236}">
                  <a16:creationId xmlns:a16="http://schemas.microsoft.com/office/drawing/2014/main" id="{0B1E7C6C-5A9B-E643-981E-9CA6BA212BAA}"/>
                </a:ext>
              </a:extLst>
            </p:cNvPr>
            <p:cNvSpPr>
              <a:spLocks noChangeAspect="1"/>
            </p:cNvSpPr>
            <p:nvPr/>
          </p:nvSpPr>
          <p:spPr bwMode="auto">
            <a:xfrm>
              <a:off x="1924078" y="3014752"/>
              <a:ext cx="12491" cy="24980"/>
            </a:xfrm>
            <a:custGeom>
              <a:avLst/>
              <a:gdLst>
                <a:gd name="T0" fmla="*/ 4 w 7"/>
                <a:gd name="T1" fmla="*/ 1 h 15"/>
                <a:gd name="T2" fmla="*/ 3 w 7"/>
                <a:gd name="T3" fmla="*/ 11 h 15"/>
                <a:gd name="T4" fmla="*/ 3 w 7"/>
                <a:gd name="T5" fmla="*/ 18 h 15"/>
                <a:gd name="T6" fmla="*/ 8 w 7"/>
                <a:gd name="T7" fmla="*/ 11 h 15"/>
                <a:gd name="T8" fmla="*/ 8 w 7"/>
                <a:gd name="T9" fmla="*/ 5 h 15"/>
                <a:gd name="T10" fmla="*/ 6 w 7"/>
                <a:gd name="T11" fmla="*/ 1 h 15"/>
                <a:gd name="T12" fmla="*/ 4 w 7"/>
                <a:gd name="T13" fmla="*/ 1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3" y="1"/>
                  </a:moveTo>
                  <a:cubicBezTo>
                    <a:pt x="2" y="4"/>
                    <a:pt x="2" y="6"/>
                    <a:pt x="2" y="9"/>
                  </a:cubicBezTo>
                  <a:cubicBezTo>
                    <a:pt x="2" y="11"/>
                    <a:pt x="0" y="15"/>
                    <a:pt x="2" y="15"/>
                  </a:cubicBezTo>
                  <a:cubicBezTo>
                    <a:pt x="4" y="14"/>
                    <a:pt x="5" y="11"/>
                    <a:pt x="6" y="9"/>
                  </a:cubicBezTo>
                  <a:cubicBezTo>
                    <a:pt x="7" y="7"/>
                    <a:pt x="6" y="5"/>
                    <a:pt x="6" y="4"/>
                  </a:cubicBezTo>
                  <a:cubicBezTo>
                    <a:pt x="6" y="3"/>
                    <a:pt x="6" y="2"/>
                    <a:pt x="5" y="1"/>
                  </a:cubicBezTo>
                  <a:cubicBezTo>
                    <a:pt x="5" y="0"/>
                    <a:pt x="3" y="0"/>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60" name="Freeform 3625">
              <a:extLst>
                <a:ext uri="{FF2B5EF4-FFF2-40B4-BE49-F238E27FC236}">
                  <a16:creationId xmlns:a16="http://schemas.microsoft.com/office/drawing/2014/main" id="{4A54471D-2210-A547-B56B-9A6632C0C54B}"/>
                </a:ext>
              </a:extLst>
            </p:cNvPr>
            <p:cNvSpPr>
              <a:spLocks noChangeAspect="1"/>
            </p:cNvSpPr>
            <p:nvPr/>
          </p:nvSpPr>
          <p:spPr bwMode="auto">
            <a:xfrm>
              <a:off x="1910199" y="3000872"/>
              <a:ext cx="13878" cy="33307"/>
            </a:xfrm>
            <a:custGeom>
              <a:avLst/>
              <a:gdLst>
                <a:gd name="T0" fmla="*/ 1 w 9"/>
                <a:gd name="T1" fmla="*/ 0 h 20"/>
                <a:gd name="T2" fmla="*/ 1 w 9"/>
                <a:gd name="T3" fmla="*/ 4 h 20"/>
                <a:gd name="T4" fmla="*/ 3 w 9"/>
                <a:gd name="T5" fmla="*/ 17 h 20"/>
                <a:gd name="T6" fmla="*/ 6 w 9"/>
                <a:gd name="T7" fmla="*/ 24 h 20"/>
                <a:gd name="T8" fmla="*/ 10 w 9"/>
                <a:gd name="T9" fmla="*/ 16 h 20"/>
                <a:gd name="T10" fmla="*/ 8 w 9"/>
                <a:gd name="T11" fmla="*/ 4 h 20"/>
                <a:gd name="T12" fmla="*/ 4 w 9"/>
                <a:gd name="T13" fmla="*/ 1 h 20"/>
                <a:gd name="T14" fmla="*/ 1 w 9"/>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1" y="0"/>
                  </a:moveTo>
                  <a:cubicBezTo>
                    <a:pt x="0" y="1"/>
                    <a:pt x="1" y="2"/>
                    <a:pt x="1" y="3"/>
                  </a:cubicBezTo>
                  <a:cubicBezTo>
                    <a:pt x="1" y="7"/>
                    <a:pt x="3" y="10"/>
                    <a:pt x="3" y="14"/>
                  </a:cubicBezTo>
                  <a:cubicBezTo>
                    <a:pt x="4" y="16"/>
                    <a:pt x="3" y="20"/>
                    <a:pt x="5" y="20"/>
                  </a:cubicBezTo>
                  <a:cubicBezTo>
                    <a:pt x="7" y="19"/>
                    <a:pt x="8" y="15"/>
                    <a:pt x="9" y="13"/>
                  </a:cubicBezTo>
                  <a:cubicBezTo>
                    <a:pt x="9" y="10"/>
                    <a:pt x="8" y="6"/>
                    <a:pt x="7" y="3"/>
                  </a:cubicBezTo>
                  <a:cubicBezTo>
                    <a:pt x="7" y="2"/>
                    <a:pt x="6" y="2"/>
                    <a:pt x="4" y="1"/>
                  </a:cubicBezTo>
                  <a:cubicBezTo>
                    <a:pt x="3" y="0"/>
                    <a:pt x="2" y="0"/>
                    <a:pt x="1"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61" name="Freeform 3626">
              <a:extLst>
                <a:ext uri="{FF2B5EF4-FFF2-40B4-BE49-F238E27FC236}">
                  <a16:creationId xmlns:a16="http://schemas.microsoft.com/office/drawing/2014/main" id="{5C0E86AA-4B48-DC4F-9AF1-DCB29714C4D3}"/>
                </a:ext>
              </a:extLst>
            </p:cNvPr>
            <p:cNvSpPr>
              <a:spLocks noChangeAspect="1"/>
            </p:cNvSpPr>
            <p:nvPr/>
          </p:nvSpPr>
          <p:spPr bwMode="auto">
            <a:xfrm>
              <a:off x="1894935" y="2978669"/>
              <a:ext cx="33307" cy="24980"/>
            </a:xfrm>
            <a:custGeom>
              <a:avLst/>
              <a:gdLst>
                <a:gd name="T0" fmla="*/ 1 w 20"/>
                <a:gd name="T1" fmla="*/ 2 h 15"/>
                <a:gd name="T2" fmla="*/ 1 w 20"/>
                <a:gd name="T3" fmla="*/ 6 h 15"/>
                <a:gd name="T4" fmla="*/ 10 w 20"/>
                <a:gd name="T5" fmla="*/ 17 h 15"/>
                <a:gd name="T6" fmla="*/ 11 w 20"/>
                <a:gd name="T7" fmla="*/ 13 h 15"/>
                <a:gd name="T8" fmla="*/ 11 w 20"/>
                <a:gd name="T9" fmla="*/ 11 h 15"/>
                <a:gd name="T10" fmla="*/ 22 w 20"/>
                <a:gd name="T11" fmla="*/ 14 h 15"/>
                <a:gd name="T12" fmla="*/ 22 w 20"/>
                <a:gd name="T13" fmla="*/ 10 h 15"/>
                <a:gd name="T14" fmla="*/ 13 w 20"/>
                <a:gd name="T15" fmla="*/ 6 h 15"/>
                <a:gd name="T16" fmla="*/ 17 w 20"/>
                <a:gd name="T17" fmla="*/ 6 h 15"/>
                <a:gd name="T18" fmla="*/ 23 w 20"/>
                <a:gd name="T19" fmla="*/ 7 h 15"/>
                <a:gd name="T20" fmla="*/ 22 w 20"/>
                <a:gd name="T21" fmla="*/ 2 h 15"/>
                <a:gd name="T22" fmla="*/ 13 w 20"/>
                <a:gd name="T23" fmla="*/ 0 h 15"/>
                <a:gd name="T24" fmla="*/ 5 w 20"/>
                <a:gd name="T25" fmla="*/ 2 h 15"/>
                <a:gd name="T26" fmla="*/ 1 w 20"/>
                <a:gd name="T27" fmla="*/ 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5"/>
                <a:gd name="T44" fmla="*/ 20 w 2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5">
                  <a:moveTo>
                    <a:pt x="1" y="2"/>
                  </a:moveTo>
                  <a:cubicBezTo>
                    <a:pt x="0" y="3"/>
                    <a:pt x="0" y="4"/>
                    <a:pt x="1" y="5"/>
                  </a:cubicBezTo>
                  <a:cubicBezTo>
                    <a:pt x="3" y="8"/>
                    <a:pt x="5" y="12"/>
                    <a:pt x="8" y="14"/>
                  </a:cubicBezTo>
                  <a:cubicBezTo>
                    <a:pt x="9" y="15"/>
                    <a:pt x="9" y="12"/>
                    <a:pt x="9" y="11"/>
                  </a:cubicBezTo>
                  <a:cubicBezTo>
                    <a:pt x="9" y="11"/>
                    <a:pt x="8" y="9"/>
                    <a:pt x="9" y="9"/>
                  </a:cubicBezTo>
                  <a:cubicBezTo>
                    <a:pt x="12" y="10"/>
                    <a:pt x="15" y="12"/>
                    <a:pt x="18" y="12"/>
                  </a:cubicBezTo>
                  <a:cubicBezTo>
                    <a:pt x="19" y="12"/>
                    <a:pt x="19" y="9"/>
                    <a:pt x="18" y="8"/>
                  </a:cubicBezTo>
                  <a:cubicBezTo>
                    <a:pt x="16" y="6"/>
                    <a:pt x="13" y="6"/>
                    <a:pt x="11" y="5"/>
                  </a:cubicBezTo>
                  <a:cubicBezTo>
                    <a:pt x="10" y="4"/>
                    <a:pt x="13" y="5"/>
                    <a:pt x="14" y="5"/>
                  </a:cubicBezTo>
                  <a:cubicBezTo>
                    <a:pt x="16" y="5"/>
                    <a:pt x="17" y="7"/>
                    <a:pt x="19" y="6"/>
                  </a:cubicBezTo>
                  <a:cubicBezTo>
                    <a:pt x="20" y="6"/>
                    <a:pt x="19" y="3"/>
                    <a:pt x="18" y="2"/>
                  </a:cubicBezTo>
                  <a:cubicBezTo>
                    <a:pt x="17" y="1"/>
                    <a:pt x="14" y="0"/>
                    <a:pt x="11" y="0"/>
                  </a:cubicBezTo>
                  <a:cubicBezTo>
                    <a:pt x="9" y="0"/>
                    <a:pt x="7" y="2"/>
                    <a:pt x="4" y="2"/>
                  </a:cubicBezTo>
                  <a:cubicBezTo>
                    <a:pt x="3" y="3"/>
                    <a:pt x="2" y="2"/>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62" name="Freeform 3627">
              <a:extLst>
                <a:ext uri="{FF2B5EF4-FFF2-40B4-BE49-F238E27FC236}">
                  <a16:creationId xmlns:a16="http://schemas.microsoft.com/office/drawing/2014/main" id="{8A48202B-4AED-B943-A9B7-433A2A4636CF}"/>
                </a:ext>
              </a:extLst>
            </p:cNvPr>
            <p:cNvSpPr>
              <a:spLocks noChangeAspect="1"/>
            </p:cNvSpPr>
            <p:nvPr/>
          </p:nvSpPr>
          <p:spPr bwMode="auto">
            <a:xfrm>
              <a:off x="1969876" y="3042506"/>
              <a:ext cx="16654" cy="23593"/>
            </a:xfrm>
            <a:custGeom>
              <a:avLst/>
              <a:gdLst>
                <a:gd name="T0" fmla="*/ 4 w 10"/>
                <a:gd name="T1" fmla="*/ 4 h 14"/>
                <a:gd name="T2" fmla="*/ 1 w 10"/>
                <a:gd name="T3" fmla="*/ 12 h 14"/>
                <a:gd name="T4" fmla="*/ 8 w 10"/>
                <a:gd name="T5" fmla="*/ 16 h 14"/>
                <a:gd name="T6" fmla="*/ 12 w 10"/>
                <a:gd name="T7" fmla="*/ 6 h 14"/>
                <a:gd name="T8" fmla="*/ 11 w 10"/>
                <a:gd name="T9" fmla="*/ 1 h 14"/>
                <a:gd name="T10" fmla="*/ 4 w 10"/>
                <a:gd name="T11" fmla="*/ 4 h 14"/>
                <a:gd name="T12" fmla="*/ 0 60000 65536"/>
                <a:gd name="T13" fmla="*/ 0 60000 65536"/>
                <a:gd name="T14" fmla="*/ 0 60000 65536"/>
                <a:gd name="T15" fmla="*/ 0 60000 65536"/>
                <a:gd name="T16" fmla="*/ 0 60000 65536"/>
                <a:gd name="T17" fmla="*/ 0 60000 65536"/>
                <a:gd name="T18" fmla="*/ 0 w 10"/>
                <a:gd name="T19" fmla="*/ 0 h 14"/>
                <a:gd name="T20" fmla="*/ 10 w 1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0" h="14">
                  <a:moveTo>
                    <a:pt x="3" y="3"/>
                  </a:moveTo>
                  <a:cubicBezTo>
                    <a:pt x="1" y="5"/>
                    <a:pt x="0" y="8"/>
                    <a:pt x="1" y="10"/>
                  </a:cubicBezTo>
                  <a:cubicBezTo>
                    <a:pt x="2" y="12"/>
                    <a:pt x="5" y="14"/>
                    <a:pt x="7" y="13"/>
                  </a:cubicBezTo>
                  <a:cubicBezTo>
                    <a:pt x="10" y="12"/>
                    <a:pt x="9" y="8"/>
                    <a:pt x="10" y="5"/>
                  </a:cubicBezTo>
                  <a:cubicBezTo>
                    <a:pt x="10" y="4"/>
                    <a:pt x="10" y="1"/>
                    <a:pt x="9" y="1"/>
                  </a:cubicBezTo>
                  <a:cubicBezTo>
                    <a:pt x="7" y="0"/>
                    <a:pt x="4" y="1"/>
                    <a:pt x="3"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63" name="Freeform 3628">
              <a:extLst>
                <a:ext uri="{FF2B5EF4-FFF2-40B4-BE49-F238E27FC236}">
                  <a16:creationId xmlns:a16="http://schemas.microsoft.com/office/drawing/2014/main" id="{A38135B7-ABDC-4B48-BD3E-3D6FFD6D3DCA}"/>
                </a:ext>
              </a:extLst>
            </p:cNvPr>
            <p:cNvSpPr>
              <a:spLocks noChangeAspect="1"/>
            </p:cNvSpPr>
            <p:nvPr/>
          </p:nvSpPr>
          <p:spPr bwMode="auto">
            <a:xfrm>
              <a:off x="1953223" y="3032793"/>
              <a:ext cx="9715" cy="11102"/>
            </a:xfrm>
            <a:custGeom>
              <a:avLst/>
              <a:gdLst>
                <a:gd name="T0" fmla="*/ 4 w 6"/>
                <a:gd name="T1" fmla="*/ 1 h 7"/>
                <a:gd name="T2" fmla="*/ 0 w 6"/>
                <a:gd name="T3" fmla="*/ 3 h 7"/>
                <a:gd name="T4" fmla="*/ 4 w 6"/>
                <a:gd name="T5" fmla="*/ 7 h 7"/>
                <a:gd name="T6" fmla="*/ 7 w 6"/>
                <a:gd name="T7" fmla="*/ 5 h 7"/>
                <a:gd name="T8" fmla="*/ 4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3" y="1"/>
                  </a:moveTo>
                  <a:cubicBezTo>
                    <a:pt x="2" y="0"/>
                    <a:pt x="0" y="2"/>
                    <a:pt x="0" y="3"/>
                  </a:cubicBezTo>
                  <a:cubicBezTo>
                    <a:pt x="0" y="4"/>
                    <a:pt x="2" y="6"/>
                    <a:pt x="3" y="6"/>
                  </a:cubicBezTo>
                  <a:cubicBezTo>
                    <a:pt x="4" y="7"/>
                    <a:pt x="6" y="5"/>
                    <a:pt x="6" y="4"/>
                  </a:cubicBezTo>
                  <a:cubicBezTo>
                    <a:pt x="6" y="2"/>
                    <a:pt x="5" y="1"/>
                    <a:pt x="3"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64" name="Freeform 3629">
              <a:extLst>
                <a:ext uri="{FF2B5EF4-FFF2-40B4-BE49-F238E27FC236}">
                  <a16:creationId xmlns:a16="http://schemas.microsoft.com/office/drawing/2014/main" id="{CC73BE04-9B51-0045-A437-BEFC57AE92B9}"/>
                </a:ext>
              </a:extLst>
            </p:cNvPr>
            <p:cNvSpPr>
              <a:spLocks noChangeAspect="1"/>
            </p:cNvSpPr>
            <p:nvPr/>
          </p:nvSpPr>
          <p:spPr bwMode="auto">
            <a:xfrm>
              <a:off x="1695092" y="2906504"/>
              <a:ext cx="24980" cy="20817"/>
            </a:xfrm>
            <a:custGeom>
              <a:avLst/>
              <a:gdLst>
                <a:gd name="T0" fmla="*/ 1 w 15"/>
                <a:gd name="T1" fmla="*/ 12 h 13"/>
                <a:gd name="T2" fmla="*/ 5 w 15"/>
                <a:gd name="T3" fmla="*/ 15 h 13"/>
                <a:gd name="T4" fmla="*/ 18 w 15"/>
                <a:gd name="T5" fmla="*/ 1 h 13"/>
                <a:gd name="T6" fmla="*/ 17 w 15"/>
                <a:gd name="T7" fmla="*/ 0 h 13"/>
                <a:gd name="T8" fmla="*/ 1 w 15"/>
                <a:gd name="T9" fmla="*/ 12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 y="10"/>
                  </a:moveTo>
                  <a:cubicBezTo>
                    <a:pt x="0" y="11"/>
                    <a:pt x="3" y="13"/>
                    <a:pt x="4" y="13"/>
                  </a:cubicBezTo>
                  <a:cubicBezTo>
                    <a:pt x="8" y="10"/>
                    <a:pt x="11" y="5"/>
                    <a:pt x="15" y="1"/>
                  </a:cubicBezTo>
                  <a:cubicBezTo>
                    <a:pt x="15" y="1"/>
                    <a:pt x="15" y="0"/>
                    <a:pt x="14" y="0"/>
                  </a:cubicBezTo>
                  <a:cubicBezTo>
                    <a:pt x="10" y="3"/>
                    <a:pt x="5" y="6"/>
                    <a:pt x="1" y="1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65" name="Freeform 3630">
              <a:extLst>
                <a:ext uri="{FF2B5EF4-FFF2-40B4-BE49-F238E27FC236}">
                  <a16:creationId xmlns:a16="http://schemas.microsoft.com/office/drawing/2014/main" id="{52477FC5-2798-944E-9A88-F7F27C9D1D09}"/>
                </a:ext>
              </a:extLst>
            </p:cNvPr>
            <p:cNvSpPr>
              <a:spLocks noChangeAspect="1"/>
            </p:cNvSpPr>
            <p:nvPr/>
          </p:nvSpPr>
          <p:spPr bwMode="auto">
            <a:xfrm>
              <a:off x="1536883" y="2986996"/>
              <a:ext cx="56900" cy="36083"/>
            </a:xfrm>
            <a:custGeom>
              <a:avLst/>
              <a:gdLst>
                <a:gd name="T0" fmla="*/ 1 w 34"/>
                <a:gd name="T1" fmla="*/ 7 h 21"/>
                <a:gd name="T2" fmla="*/ 0 w 34"/>
                <a:gd name="T3" fmla="*/ 14 h 21"/>
                <a:gd name="T4" fmla="*/ 2 w 34"/>
                <a:gd name="T5" fmla="*/ 20 h 21"/>
                <a:gd name="T6" fmla="*/ 2 w 34"/>
                <a:gd name="T7" fmla="*/ 26 h 21"/>
                <a:gd name="T8" fmla="*/ 8 w 34"/>
                <a:gd name="T9" fmla="*/ 22 h 21"/>
                <a:gd name="T10" fmla="*/ 14 w 34"/>
                <a:gd name="T11" fmla="*/ 25 h 21"/>
                <a:gd name="T12" fmla="*/ 25 w 34"/>
                <a:gd name="T13" fmla="*/ 16 h 21"/>
                <a:gd name="T14" fmla="*/ 39 w 34"/>
                <a:gd name="T15" fmla="*/ 10 h 21"/>
                <a:gd name="T16" fmla="*/ 37 w 34"/>
                <a:gd name="T17" fmla="*/ 1 h 21"/>
                <a:gd name="T18" fmla="*/ 30 w 34"/>
                <a:gd name="T19" fmla="*/ 1 h 21"/>
                <a:gd name="T20" fmla="*/ 23 w 34"/>
                <a:gd name="T21" fmla="*/ 4 h 21"/>
                <a:gd name="T22" fmla="*/ 18 w 34"/>
                <a:gd name="T23" fmla="*/ 1 h 21"/>
                <a:gd name="T24" fmla="*/ 16 w 34"/>
                <a:gd name="T25" fmla="*/ 9 h 21"/>
                <a:gd name="T26" fmla="*/ 13 w 34"/>
                <a:gd name="T27" fmla="*/ 12 h 21"/>
                <a:gd name="T28" fmla="*/ 13 w 34"/>
                <a:gd name="T29" fmla="*/ 6 h 21"/>
                <a:gd name="T30" fmla="*/ 6 w 34"/>
                <a:gd name="T31" fmla="*/ 6 h 21"/>
                <a:gd name="T32" fmla="*/ 1 w 34"/>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1"/>
                <a:gd name="T53" fmla="*/ 34 w 3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1">
                  <a:moveTo>
                    <a:pt x="1" y="6"/>
                  </a:moveTo>
                  <a:cubicBezTo>
                    <a:pt x="0" y="8"/>
                    <a:pt x="0" y="9"/>
                    <a:pt x="0" y="11"/>
                  </a:cubicBezTo>
                  <a:cubicBezTo>
                    <a:pt x="0" y="13"/>
                    <a:pt x="1" y="14"/>
                    <a:pt x="2" y="16"/>
                  </a:cubicBezTo>
                  <a:cubicBezTo>
                    <a:pt x="2" y="17"/>
                    <a:pt x="0" y="20"/>
                    <a:pt x="2" y="21"/>
                  </a:cubicBezTo>
                  <a:cubicBezTo>
                    <a:pt x="4" y="21"/>
                    <a:pt x="5" y="18"/>
                    <a:pt x="7" y="18"/>
                  </a:cubicBezTo>
                  <a:cubicBezTo>
                    <a:pt x="9" y="18"/>
                    <a:pt x="10" y="21"/>
                    <a:pt x="12" y="20"/>
                  </a:cubicBezTo>
                  <a:cubicBezTo>
                    <a:pt x="15" y="19"/>
                    <a:pt x="18" y="15"/>
                    <a:pt x="21" y="13"/>
                  </a:cubicBezTo>
                  <a:cubicBezTo>
                    <a:pt x="25" y="11"/>
                    <a:pt x="30" y="11"/>
                    <a:pt x="32" y="8"/>
                  </a:cubicBezTo>
                  <a:cubicBezTo>
                    <a:pt x="34" y="7"/>
                    <a:pt x="33" y="3"/>
                    <a:pt x="31" y="1"/>
                  </a:cubicBezTo>
                  <a:cubicBezTo>
                    <a:pt x="30" y="0"/>
                    <a:pt x="27" y="0"/>
                    <a:pt x="25" y="1"/>
                  </a:cubicBezTo>
                  <a:cubicBezTo>
                    <a:pt x="23" y="1"/>
                    <a:pt x="21" y="3"/>
                    <a:pt x="19" y="3"/>
                  </a:cubicBezTo>
                  <a:cubicBezTo>
                    <a:pt x="18" y="3"/>
                    <a:pt x="16" y="0"/>
                    <a:pt x="15" y="1"/>
                  </a:cubicBezTo>
                  <a:cubicBezTo>
                    <a:pt x="13" y="2"/>
                    <a:pt x="14" y="5"/>
                    <a:pt x="13" y="7"/>
                  </a:cubicBezTo>
                  <a:cubicBezTo>
                    <a:pt x="13" y="8"/>
                    <a:pt x="13" y="11"/>
                    <a:pt x="11" y="10"/>
                  </a:cubicBezTo>
                  <a:cubicBezTo>
                    <a:pt x="10" y="9"/>
                    <a:pt x="12" y="6"/>
                    <a:pt x="11" y="5"/>
                  </a:cubicBezTo>
                  <a:cubicBezTo>
                    <a:pt x="9" y="4"/>
                    <a:pt x="7" y="5"/>
                    <a:pt x="5" y="5"/>
                  </a:cubicBezTo>
                  <a:cubicBezTo>
                    <a:pt x="4" y="6"/>
                    <a:pt x="2" y="5"/>
                    <a:pt x="1"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66" name="Freeform 3631">
              <a:extLst>
                <a:ext uri="{FF2B5EF4-FFF2-40B4-BE49-F238E27FC236}">
                  <a16:creationId xmlns:a16="http://schemas.microsoft.com/office/drawing/2014/main" id="{B330D7BC-D549-D84D-A5A8-76B4800B4079}"/>
                </a:ext>
              </a:extLst>
            </p:cNvPr>
            <p:cNvSpPr>
              <a:spLocks noChangeAspect="1"/>
            </p:cNvSpPr>
            <p:nvPr/>
          </p:nvSpPr>
          <p:spPr bwMode="auto">
            <a:xfrm>
              <a:off x="1577129" y="2970342"/>
              <a:ext cx="26369" cy="15266"/>
            </a:xfrm>
            <a:custGeom>
              <a:avLst/>
              <a:gdLst>
                <a:gd name="T0" fmla="*/ 12 w 16"/>
                <a:gd name="T1" fmla="*/ 0 h 9"/>
                <a:gd name="T2" fmla="*/ 1 w 16"/>
                <a:gd name="T3" fmla="*/ 7 h 9"/>
                <a:gd name="T4" fmla="*/ 6 w 16"/>
                <a:gd name="T5" fmla="*/ 11 h 9"/>
                <a:gd name="T6" fmla="*/ 18 w 16"/>
                <a:gd name="T7" fmla="*/ 6 h 9"/>
                <a:gd name="T8" fmla="*/ 13 w 16"/>
                <a:gd name="T9" fmla="*/ 2 h 9"/>
                <a:gd name="T10" fmla="*/ 12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0" y="0"/>
                  </a:moveTo>
                  <a:cubicBezTo>
                    <a:pt x="7" y="2"/>
                    <a:pt x="3" y="3"/>
                    <a:pt x="1" y="6"/>
                  </a:cubicBezTo>
                  <a:cubicBezTo>
                    <a:pt x="0" y="7"/>
                    <a:pt x="3" y="9"/>
                    <a:pt x="5" y="9"/>
                  </a:cubicBezTo>
                  <a:cubicBezTo>
                    <a:pt x="8" y="9"/>
                    <a:pt x="13" y="8"/>
                    <a:pt x="15" y="5"/>
                  </a:cubicBezTo>
                  <a:cubicBezTo>
                    <a:pt x="16" y="4"/>
                    <a:pt x="12" y="3"/>
                    <a:pt x="11" y="2"/>
                  </a:cubicBezTo>
                  <a:cubicBezTo>
                    <a:pt x="10" y="2"/>
                    <a:pt x="10" y="0"/>
                    <a:pt x="10"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67" name="Freeform 3632">
              <a:extLst>
                <a:ext uri="{FF2B5EF4-FFF2-40B4-BE49-F238E27FC236}">
                  <a16:creationId xmlns:a16="http://schemas.microsoft.com/office/drawing/2014/main" id="{F36AE865-2205-9141-8FC6-7FE47BB272AD}"/>
                </a:ext>
              </a:extLst>
            </p:cNvPr>
            <p:cNvSpPr>
              <a:spLocks noChangeAspect="1"/>
            </p:cNvSpPr>
            <p:nvPr/>
          </p:nvSpPr>
          <p:spPr bwMode="auto">
            <a:xfrm>
              <a:off x="1314836" y="3070264"/>
              <a:ext cx="31920" cy="20817"/>
            </a:xfrm>
            <a:custGeom>
              <a:avLst/>
              <a:gdLst>
                <a:gd name="T0" fmla="*/ 23 w 19"/>
                <a:gd name="T1" fmla="*/ 0 h 12"/>
                <a:gd name="T2" fmla="*/ 23 w 19"/>
                <a:gd name="T3" fmla="*/ 8 h 12"/>
                <a:gd name="T4" fmla="*/ 10 w 19"/>
                <a:gd name="T5" fmla="*/ 10 h 12"/>
                <a:gd name="T6" fmla="*/ 2 w 19"/>
                <a:gd name="T7" fmla="*/ 15 h 12"/>
                <a:gd name="T8" fmla="*/ 1 w 19"/>
                <a:gd name="T9" fmla="*/ 11 h 12"/>
                <a:gd name="T10" fmla="*/ 8 w 19"/>
                <a:gd name="T11" fmla="*/ 4 h 12"/>
                <a:gd name="T12" fmla="*/ 16 w 19"/>
                <a:gd name="T13" fmla="*/ 3 h 12"/>
                <a:gd name="T14" fmla="*/ 23 w 19"/>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2"/>
                <a:gd name="T26" fmla="*/ 19 w 1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2">
                  <a:moveTo>
                    <a:pt x="19" y="0"/>
                  </a:moveTo>
                  <a:cubicBezTo>
                    <a:pt x="19" y="2"/>
                    <a:pt x="19" y="4"/>
                    <a:pt x="19" y="6"/>
                  </a:cubicBezTo>
                  <a:cubicBezTo>
                    <a:pt x="16" y="7"/>
                    <a:pt x="12" y="7"/>
                    <a:pt x="8" y="8"/>
                  </a:cubicBezTo>
                  <a:cubicBezTo>
                    <a:pt x="6" y="9"/>
                    <a:pt x="5" y="12"/>
                    <a:pt x="2" y="12"/>
                  </a:cubicBezTo>
                  <a:cubicBezTo>
                    <a:pt x="1" y="12"/>
                    <a:pt x="0" y="10"/>
                    <a:pt x="1" y="9"/>
                  </a:cubicBezTo>
                  <a:cubicBezTo>
                    <a:pt x="2" y="6"/>
                    <a:pt x="5" y="4"/>
                    <a:pt x="7" y="3"/>
                  </a:cubicBezTo>
                  <a:cubicBezTo>
                    <a:pt x="9" y="2"/>
                    <a:pt x="11" y="2"/>
                    <a:pt x="13" y="2"/>
                  </a:cubicBezTo>
                  <a:cubicBezTo>
                    <a:pt x="15" y="1"/>
                    <a:pt x="17" y="0"/>
                    <a:pt x="19"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68" name="Freeform 3633">
              <a:extLst>
                <a:ext uri="{FF2B5EF4-FFF2-40B4-BE49-F238E27FC236}">
                  <a16:creationId xmlns:a16="http://schemas.microsoft.com/office/drawing/2014/main" id="{9D816583-BC0F-D745-ABCE-F5A51175181B}"/>
                </a:ext>
              </a:extLst>
            </p:cNvPr>
            <p:cNvSpPr>
              <a:spLocks noChangeAspect="1"/>
            </p:cNvSpPr>
            <p:nvPr/>
          </p:nvSpPr>
          <p:spPr bwMode="auto">
            <a:xfrm>
              <a:off x="1248221" y="3098020"/>
              <a:ext cx="34695" cy="24980"/>
            </a:xfrm>
            <a:custGeom>
              <a:avLst/>
              <a:gdLst>
                <a:gd name="T0" fmla="*/ 24 w 21"/>
                <a:gd name="T1" fmla="*/ 7 h 15"/>
                <a:gd name="T2" fmla="*/ 1 w 21"/>
                <a:gd name="T3" fmla="*/ 17 h 15"/>
                <a:gd name="T4" fmla="*/ 2 w 21"/>
                <a:gd name="T5" fmla="*/ 13 h 15"/>
                <a:gd name="T6" fmla="*/ 11 w 21"/>
                <a:gd name="T7" fmla="*/ 10 h 15"/>
                <a:gd name="T8" fmla="*/ 17 w 21"/>
                <a:gd name="T9" fmla="*/ 6 h 15"/>
                <a:gd name="T10" fmla="*/ 11 w 21"/>
                <a:gd name="T11" fmla="*/ 2 h 15"/>
                <a:gd name="T12" fmla="*/ 21 w 21"/>
                <a:gd name="T13" fmla="*/ 1 h 15"/>
                <a:gd name="T14" fmla="*/ 20 w 21"/>
                <a:gd name="T15" fmla="*/ 6 h 15"/>
                <a:gd name="T16" fmla="*/ 24 w 21"/>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20" y="6"/>
                  </a:moveTo>
                  <a:cubicBezTo>
                    <a:pt x="14" y="10"/>
                    <a:pt x="7" y="12"/>
                    <a:pt x="1" y="14"/>
                  </a:cubicBezTo>
                  <a:cubicBezTo>
                    <a:pt x="0" y="15"/>
                    <a:pt x="1" y="12"/>
                    <a:pt x="2" y="11"/>
                  </a:cubicBezTo>
                  <a:cubicBezTo>
                    <a:pt x="4" y="10"/>
                    <a:pt x="7" y="9"/>
                    <a:pt x="9" y="8"/>
                  </a:cubicBezTo>
                  <a:cubicBezTo>
                    <a:pt x="11" y="7"/>
                    <a:pt x="14" y="7"/>
                    <a:pt x="14" y="5"/>
                  </a:cubicBezTo>
                  <a:cubicBezTo>
                    <a:pt x="14" y="3"/>
                    <a:pt x="8" y="3"/>
                    <a:pt x="9" y="2"/>
                  </a:cubicBezTo>
                  <a:cubicBezTo>
                    <a:pt x="11" y="0"/>
                    <a:pt x="15" y="0"/>
                    <a:pt x="18" y="1"/>
                  </a:cubicBezTo>
                  <a:cubicBezTo>
                    <a:pt x="19" y="1"/>
                    <a:pt x="16" y="3"/>
                    <a:pt x="17" y="5"/>
                  </a:cubicBezTo>
                  <a:cubicBezTo>
                    <a:pt x="17" y="6"/>
                    <a:pt x="21" y="6"/>
                    <a:pt x="20" y="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69" name="Freeform 3634">
              <a:extLst>
                <a:ext uri="{FF2B5EF4-FFF2-40B4-BE49-F238E27FC236}">
                  <a16:creationId xmlns:a16="http://schemas.microsoft.com/office/drawing/2014/main" id="{080A7FF4-B777-E84D-A691-AD710A1BA366}"/>
                </a:ext>
              </a:extLst>
            </p:cNvPr>
            <p:cNvSpPr>
              <a:spLocks noChangeAspect="1"/>
            </p:cNvSpPr>
            <p:nvPr/>
          </p:nvSpPr>
          <p:spPr bwMode="auto">
            <a:xfrm>
              <a:off x="1220465" y="3107733"/>
              <a:ext cx="27756" cy="23593"/>
            </a:xfrm>
            <a:custGeom>
              <a:avLst/>
              <a:gdLst>
                <a:gd name="T0" fmla="*/ 0 w 17"/>
                <a:gd name="T1" fmla="*/ 17 h 14"/>
                <a:gd name="T2" fmla="*/ 12 w 17"/>
                <a:gd name="T3" fmla="*/ 9 h 14"/>
                <a:gd name="T4" fmla="*/ 20 w 17"/>
                <a:gd name="T5" fmla="*/ 2 h 14"/>
                <a:gd name="T6" fmla="*/ 14 w 17"/>
                <a:gd name="T7" fmla="*/ 1 h 14"/>
                <a:gd name="T8" fmla="*/ 12 w 17"/>
                <a:gd name="T9" fmla="*/ 9 h 14"/>
                <a:gd name="T10" fmla="*/ 6 w 17"/>
                <a:gd name="T11" fmla="*/ 9 h 14"/>
                <a:gd name="T12" fmla="*/ 0 w 17"/>
                <a:gd name="T13" fmla="*/ 17 h 14"/>
                <a:gd name="T14" fmla="*/ 0 60000 65536"/>
                <a:gd name="T15" fmla="*/ 0 60000 65536"/>
                <a:gd name="T16" fmla="*/ 0 60000 65536"/>
                <a:gd name="T17" fmla="*/ 0 60000 65536"/>
                <a:gd name="T18" fmla="*/ 0 60000 65536"/>
                <a:gd name="T19" fmla="*/ 0 60000 65536"/>
                <a:gd name="T20" fmla="*/ 0 60000 65536"/>
                <a:gd name="T21" fmla="*/ 0 w 17"/>
                <a:gd name="T22" fmla="*/ 0 h 14"/>
                <a:gd name="T23" fmla="*/ 17 w 1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4">
                  <a:moveTo>
                    <a:pt x="0" y="14"/>
                  </a:moveTo>
                  <a:cubicBezTo>
                    <a:pt x="4" y="14"/>
                    <a:pt x="7" y="10"/>
                    <a:pt x="10" y="7"/>
                  </a:cubicBezTo>
                  <a:cubicBezTo>
                    <a:pt x="13" y="6"/>
                    <a:pt x="16" y="5"/>
                    <a:pt x="17" y="2"/>
                  </a:cubicBezTo>
                  <a:cubicBezTo>
                    <a:pt x="17" y="0"/>
                    <a:pt x="14" y="0"/>
                    <a:pt x="12" y="1"/>
                  </a:cubicBezTo>
                  <a:cubicBezTo>
                    <a:pt x="11" y="2"/>
                    <a:pt x="12" y="5"/>
                    <a:pt x="10" y="7"/>
                  </a:cubicBezTo>
                  <a:cubicBezTo>
                    <a:pt x="9" y="8"/>
                    <a:pt x="6" y="6"/>
                    <a:pt x="5" y="7"/>
                  </a:cubicBezTo>
                  <a:cubicBezTo>
                    <a:pt x="3" y="9"/>
                    <a:pt x="1" y="11"/>
                    <a:pt x="0" y="1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70" name="Freeform 3635">
              <a:extLst>
                <a:ext uri="{FF2B5EF4-FFF2-40B4-BE49-F238E27FC236}">
                  <a16:creationId xmlns:a16="http://schemas.microsoft.com/office/drawing/2014/main" id="{A4149E83-E753-1B4A-9C39-78DCE24399D0}"/>
                </a:ext>
              </a:extLst>
            </p:cNvPr>
            <p:cNvSpPr>
              <a:spLocks noChangeAspect="1"/>
            </p:cNvSpPr>
            <p:nvPr/>
          </p:nvSpPr>
          <p:spPr bwMode="auto">
            <a:xfrm>
              <a:off x="1083073" y="3145203"/>
              <a:ext cx="31920" cy="16654"/>
            </a:xfrm>
            <a:custGeom>
              <a:avLst/>
              <a:gdLst>
                <a:gd name="T0" fmla="*/ 21 w 19"/>
                <a:gd name="T1" fmla="*/ 1 h 10"/>
                <a:gd name="T2" fmla="*/ 22 w 19"/>
                <a:gd name="T3" fmla="*/ 6 h 10"/>
                <a:gd name="T4" fmla="*/ 13 w 19"/>
                <a:gd name="T5" fmla="*/ 8 h 10"/>
                <a:gd name="T6" fmla="*/ 2 w 19"/>
                <a:gd name="T7" fmla="*/ 10 h 10"/>
                <a:gd name="T8" fmla="*/ 18 w 19"/>
                <a:gd name="T9" fmla="*/ 4 h 10"/>
                <a:gd name="T10" fmla="*/ 21 w 19"/>
                <a:gd name="T11" fmla="*/ 1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7" y="1"/>
                  </a:moveTo>
                  <a:cubicBezTo>
                    <a:pt x="18" y="1"/>
                    <a:pt x="19" y="4"/>
                    <a:pt x="18" y="5"/>
                  </a:cubicBezTo>
                  <a:cubicBezTo>
                    <a:pt x="17" y="7"/>
                    <a:pt x="13" y="6"/>
                    <a:pt x="11" y="7"/>
                  </a:cubicBezTo>
                  <a:cubicBezTo>
                    <a:pt x="8" y="8"/>
                    <a:pt x="0" y="10"/>
                    <a:pt x="2" y="8"/>
                  </a:cubicBezTo>
                  <a:cubicBezTo>
                    <a:pt x="6" y="5"/>
                    <a:pt x="11" y="5"/>
                    <a:pt x="15" y="3"/>
                  </a:cubicBezTo>
                  <a:cubicBezTo>
                    <a:pt x="16" y="2"/>
                    <a:pt x="16" y="0"/>
                    <a:pt x="17"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71" name="Freeform 3636">
              <a:extLst>
                <a:ext uri="{FF2B5EF4-FFF2-40B4-BE49-F238E27FC236}">
                  <a16:creationId xmlns:a16="http://schemas.microsoft.com/office/drawing/2014/main" id="{7529DD7D-17E6-AF46-8965-9D3789FF561F}"/>
                </a:ext>
              </a:extLst>
            </p:cNvPr>
            <p:cNvSpPr>
              <a:spLocks noChangeAspect="1"/>
            </p:cNvSpPr>
            <p:nvPr/>
          </p:nvSpPr>
          <p:spPr bwMode="auto">
            <a:xfrm>
              <a:off x="1065033" y="3156307"/>
              <a:ext cx="9715" cy="9715"/>
            </a:xfrm>
            <a:custGeom>
              <a:avLst/>
              <a:gdLst>
                <a:gd name="T0" fmla="*/ 4 w 6"/>
                <a:gd name="T1" fmla="*/ 0 h 6"/>
                <a:gd name="T2" fmla="*/ 1 w 6"/>
                <a:gd name="T3" fmla="*/ 2 h 6"/>
                <a:gd name="T4" fmla="*/ 4 w 6"/>
                <a:gd name="T5" fmla="*/ 6 h 6"/>
                <a:gd name="T6" fmla="*/ 7 w 6"/>
                <a:gd name="T7" fmla="*/ 2 h 6"/>
                <a:gd name="T8" fmla="*/ 4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0"/>
                  </a:moveTo>
                  <a:cubicBezTo>
                    <a:pt x="2" y="0"/>
                    <a:pt x="0" y="1"/>
                    <a:pt x="1" y="2"/>
                  </a:cubicBezTo>
                  <a:cubicBezTo>
                    <a:pt x="1" y="4"/>
                    <a:pt x="2" y="6"/>
                    <a:pt x="3" y="5"/>
                  </a:cubicBezTo>
                  <a:cubicBezTo>
                    <a:pt x="5" y="5"/>
                    <a:pt x="6" y="3"/>
                    <a:pt x="6" y="2"/>
                  </a:cubicBezTo>
                  <a:cubicBezTo>
                    <a:pt x="6" y="0"/>
                    <a:pt x="4" y="0"/>
                    <a:pt x="3"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72" name="Freeform 3641">
              <a:extLst>
                <a:ext uri="{FF2B5EF4-FFF2-40B4-BE49-F238E27FC236}">
                  <a16:creationId xmlns:a16="http://schemas.microsoft.com/office/drawing/2014/main" id="{4FA1BC59-A817-BB41-972E-28939C447072}"/>
                </a:ext>
              </a:extLst>
            </p:cNvPr>
            <p:cNvSpPr>
              <a:spLocks noChangeAspect="1"/>
            </p:cNvSpPr>
            <p:nvPr/>
          </p:nvSpPr>
          <p:spPr bwMode="auto">
            <a:xfrm>
              <a:off x="1327325" y="2903726"/>
              <a:ext cx="33307" cy="23593"/>
            </a:xfrm>
            <a:custGeom>
              <a:avLst/>
              <a:gdLst>
                <a:gd name="T0" fmla="*/ 1 w 20"/>
                <a:gd name="T1" fmla="*/ 5 h 14"/>
                <a:gd name="T2" fmla="*/ 1 w 20"/>
                <a:gd name="T3" fmla="*/ 10 h 14"/>
                <a:gd name="T4" fmla="*/ 12 w 20"/>
                <a:gd name="T5" fmla="*/ 17 h 14"/>
                <a:gd name="T6" fmla="*/ 17 w 20"/>
                <a:gd name="T7" fmla="*/ 13 h 14"/>
                <a:gd name="T8" fmla="*/ 20 w 20"/>
                <a:gd name="T9" fmla="*/ 13 h 14"/>
                <a:gd name="T10" fmla="*/ 24 w 20"/>
                <a:gd name="T11" fmla="*/ 2 h 14"/>
                <a:gd name="T12" fmla="*/ 20 w 20"/>
                <a:gd name="T13" fmla="*/ 1 h 14"/>
                <a:gd name="T14" fmla="*/ 11 w 20"/>
                <a:gd name="T15" fmla="*/ 6 h 14"/>
                <a:gd name="T16" fmla="*/ 1 w 20"/>
                <a:gd name="T17" fmla="*/ 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4"/>
                <a:gd name="T29" fmla="*/ 20 w 2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4">
                  <a:moveTo>
                    <a:pt x="1" y="4"/>
                  </a:moveTo>
                  <a:cubicBezTo>
                    <a:pt x="0" y="4"/>
                    <a:pt x="1" y="7"/>
                    <a:pt x="1" y="8"/>
                  </a:cubicBezTo>
                  <a:cubicBezTo>
                    <a:pt x="4" y="10"/>
                    <a:pt x="6" y="13"/>
                    <a:pt x="10" y="14"/>
                  </a:cubicBezTo>
                  <a:cubicBezTo>
                    <a:pt x="11" y="14"/>
                    <a:pt x="13" y="12"/>
                    <a:pt x="14" y="11"/>
                  </a:cubicBezTo>
                  <a:cubicBezTo>
                    <a:pt x="15" y="11"/>
                    <a:pt x="17" y="12"/>
                    <a:pt x="17" y="11"/>
                  </a:cubicBezTo>
                  <a:cubicBezTo>
                    <a:pt x="19" y="8"/>
                    <a:pt x="20" y="5"/>
                    <a:pt x="20" y="2"/>
                  </a:cubicBezTo>
                  <a:cubicBezTo>
                    <a:pt x="20" y="1"/>
                    <a:pt x="18" y="0"/>
                    <a:pt x="17" y="1"/>
                  </a:cubicBezTo>
                  <a:cubicBezTo>
                    <a:pt x="14" y="1"/>
                    <a:pt x="12" y="4"/>
                    <a:pt x="9" y="5"/>
                  </a:cubicBezTo>
                  <a:cubicBezTo>
                    <a:pt x="6" y="5"/>
                    <a:pt x="4" y="3"/>
                    <a:pt x="1" y="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73" name="Freeform 3642">
              <a:extLst>
                <a:ext uri="{FF2B5EF4-FFF2-40B4-BE49-F238E27FC236}">
                  <a16:creationId xmlns:a16="http://schemas.microsoft.com/office/drawing/2014/main" id="{B8AD2B38-92B4-264E-B5AB-9C0028554110}"/>
                </a:ext>
              </a:extLst>
            </p:cNvPr>
            <p:cNvSpPr>
              <a:spLocks noChangeAspect="1"/>
            </p:cNvSpPr>
            <p:nvPr/>
          </p:nvSpPr>
          <p:spPr bwMode="auto">
            <a:xfrm>
              <a:off x="1206589" y="3965394"/>
              <a:ext cx="15266" cy="13878"/>
            </a:xfrm>
            <a:custGeom>
              <a:avLst/>
              <a:gdLst>
                <a:gd name="T0" fmla="*/ 1 w 9"/>
                <a:gd name="T1" fmla="*/ 1 h 8"/>
                <a:gd name="T2" fmla="*/ 1 w 9"/>
                <a:gd name="T3" fmla="*/ 7 h 8"/>
                <a:gd name="T4" fmla="*/ 7 w 9"/>
                <a:gd name="T5" fmla="*/ 9 h 8"/>
                <a:gd name="T6" fmla="*/ 9 w 9"/>
                <a:gd name="T7" fmla="*/ 3 h 8"/>
                <a:gd name="T8" fmla="*/ 1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1" y="1"/>
                  </a:moveTo>
                  <a:cubicBezTo>
                    <a:pt x="0" y="2"/>
                    <a:pt x="0" y="5"/>
                    <a:pt x="1" y="6"/>
                  </a:cubicBezTo>
                  <a:cubicBezTo>
                    <a:pt x="2" y="7"/>
                    <a:pt x="5" y="8"/>
                    <a:pt x="6" y="7"/>
                  </a:cubicBezTo>
                  <a:cubicBezTo>
                    <a:pt x="8" y="6"/>
                    <a:pt x="9" y="3"/>
                    <a:pt x="7" y="2"/>
                  </a:cubicBezTo>
                  <a:cubicBezTo>
                    <a:pt x="6" y="0"/>
                    <a:pt x="3" y="0"/>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74" name="Freeform 3643">
              <a:extLst>
                <a:ext uri="{FF2B5EF4-FFF2-40B4-BE49-F238E27FC236}">
                  <a16:creationId xmlns:a16="http://schemas.microsoft.com/office/drawing/2014/main" id="{DE3ADE2C-8390-614B-9DC8-F9B252EBEE3D}"/>
                </a:ext>
              </a:extLst>
            </p:cNvPr>
            <p:cNvSpPr>
              <a:spLocks noChangeAspect="1"/>
            </p:cNvSpPr>
            <p:nvPr/>
          </p:nvSpPr>
          <p:spPr bwMode="auto">
            <a:xfrm>
              <a:off x="1237120" y="3979270"/>
              <a:ext cx="16654" cy="11102"/>
            </a:xfrm>
            <a:custGeom>
              <a:avLst/>
              <a:gdLst>
                <a:gd name="T0" fmla="*/ 1 w 10"/>
                <a:gd name="T1" fmla="*/ 2 h 7"/>
                <a:gd name="T2" fmla="*/ 7 w 10"/>
                <a:gd name="T3" fmla="*/ 0 h 7"/>
                <a:gd name="T4" fmla="*/ 12 w 10"/>
                <a:gd name="T5" fmla="*/ 7 h 7"/>
                <a:gd name="T6" fmla="*/ 6 w 10"/>
                <a:gd name="T7" fmla="*/ 7 h 7"/>
                <a:gd name="T8" fmla="*/ 1 w 10"/>
                <a:gd name="T9" fmla="*/ 2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 y="2"/>
                  </a:moveTo>
                  <a:cubicBezTo>
                    <a:pt x="1" y="0"/>
                    <a:pt x="4" y="0"/>
                    <a:pt x="6" y="0"/>
                  </a:cubicBezTo>
                  <a:cubicBezTo>
                    <a:pt x="8" y="1"/>
                    <a:pt x="10" y="4"/>
                    <a:pt x="10" y="6"/>
                  </a:cubicBezTo>
                  <a:cubicBezTo>
                    <a:pt x="10" y="7"/>
                    <a:pt x="7" y="6"/>
                    <a:pt x="5" y="6"/>
                  </a:cubicBezTo>
                  <a:cubicBezTo>
                    <a:pt x="3" y="5"/>
                    <a:pt x="0" y="4"/>
                    <a:pt x="1"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75" name="Freeform 3644">
              <a:extLst>
                <a:ext uri="{FF2B5EF4-FFF2-40B4-BE49-F238E27FC236}">
                  <a16:creationId xmlns:a16="http://schemas.microsoft.com/office/drawing/2014/main" id="{E46AE99A-DEA2-DB4E-B7D3-C26380432A98}"/>
                </a:ext>
              </a:extLst>
            </p:cNvPr>
            <p:cNvSpPr>
              <a:spLocks noChangeAspect="1"/>
            </p:cNvSpPr>
            <p:nvPr/>
          </p:nvSpPr>
          <p:spPr bwMode="auto">
            <a:xfrm>
              <a:off x="1267652" y="3997311"/>
              <a:ext cx="15266" cy="11102"/>
            </a:xfrm>
            <a:custGeom>
              <a:avLst/>
              <a:gdLst>
                <a:gd name="T0" fmla="*/ 1 w 9"/>
                <a:gd name="T1" fmla="*/ 1 h 7"/>
                <a:gd name="T2" fmla="*/ 7 w 9"/>
                <a:gd name="T3" fmla="*/ 2 h 7"/>
                <a:gd name="T4" fmla="*/ 11 w 9"/>
                <a:gd name="T5" fmla="*/ 7 h 7"/>
                <a:gd name="T6" fmla="*/ 4 w 9"/>
                <a:gd name="T7" fmla="*/ 8 h 7"/>
                <a:gd name="T8" fmla="*/ 1 w 9"/>
                <a:gd name="T9" fmla="*/ 5 h 7"/>
                <a:gd name="T10" fmla="*/ 1 w 9"/>
                <a:gd name="T11" fmla="*/ 1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1" y="1"/>
                  </a:moveTo>
                  <a:cubicBezTo>
                    <a:pt x="3" y="0"/>
                    <a:pt x="4" y="1"/>
                    <a:pt x="6" y="2"/>
                  </a:cubicBezTo>
                  <a:cubicBezTo>
                    <a:pt x="7" y="3"/>
                    <a:pt x="9" y="4"/>
                    <a:pt x="9" y="6"/>
                  </a:cubicBezTo>
                  <a:cubicBezTo>
                    <a:pt x="8" y="7"/>
                    <a:pt x="5" y="7"/>
                    <a:pt x="3" y="7"/>
                  </a:cubicBezTo>
                  <a:cubicBezTo>
                    <a:pt x="2" y="6"/>
                    <a:pt x="2" y="5"/>
                    <a:pt x="1" y="4"/>
                  </a:cubicBezTo>
                  <a:cubicBezTo>
                    <a:pt x="1" y="3"/>
                    <a:pt x="0" y="1"/>
                    <a:pt x="1"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76" name="Freeform 3645">
              <a:extLst>
                <a:ext uri="{FF2B5EF4-FFF2-40B4-BE49-F238E27FC236}">
                  <a16:creationId xmlns:a16="http://schemas.microsoft.com/office/drawing/2014/main" id="{28D902A3-F450-D242-9CEC-75C26FEB34C8}"/>
                </a:ext>
              </a:extLst>
            </p:cNvPr>
            <p:cNvSpPr>
              <a:spLocks noChangeAspect="1"/>
            </p:cNvSpPr>
            <p:nvPr/>
          </p:nvSpPr>
          <p:spPr bwMode="auto">
            <a:xfrm>
              <a:off x="1275980" y="4018131"/>
              <a:ext cx="29144" cy="31920"/>
            </a:xfrm>
            <a:custGeom>
              <a:avLst/>
              <a:gdLst>
                <a:gd name="T0" fmla="*/ 5 w 17"/>
                <a:gd name="T1" fmla="*/ 0 h 19"/>
                <a:gd name="T2" fmla="*/ 6 w 17"/>
                <a:gd name="T3" fmla="*/ 4 h 19"/>
                <a:gd name="T4" fmla="*/ 0 w 17"/>
                <a:gd name="T5" fmla="*/ 10 h 19"/>
                <a:gd name="T6" fmla="*/ 4 w 17"/>
                <a:gd name="T7" fmla="*/ 16 h 19"/>
                <a:gd name="T8" fmla="*/ 4 w 17"/>
                <a:gd name="T9" fmla="*/ 23 h 19"/>
                <a:gd name="T10" fmla="*/ 14 w 17"/>
                <a:gd name="T11" fmla="*/ 17 h 19"/>
                <a:gd name="T12" fmla="*/ 20 w 17"/>
                <a:gd name="T13" fmla="*/ 12 h 19"/>
                <a:gd name="T14" fmla="*/ 17 w 17"/>
                <a:gd name="T15" fmla="*/ 8 h 19"/>
                <a:gd name="T16" fmla="*/ 16 w 17"/>
                <a:gd name="T17" fmla="*/ 5 h 19"/>
                <a:gd name="T18" fmla="*/ 5 w 17"/>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9"/>
                <a:gd name="T32" fmla="*/ 17 w 1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9">
                  <a:moveTo>
                    <a:pt x="4" y="0"/>
                  </a:moveTo>
                  <a:cubicBezTo>
                    <a:pt x="3" y="0"/>
                    <a:pt x="5" y="2"/>
                    <a:pt x="5" y="3"/>
                  </a:cubicBezTo>
                  <a:cubicBezTo>
                    <a:pt x="4" y="5"/>
                    <a:pt x="1" y="6"/>
                    <a:pt x="0" y="8"/>
                  </a:cubicBezTo>
                  <a:cubicBezTo>
                    <a:pt x="0" y="10"/>
                    <a:pt x="2" y="11"/>
                    <a:pt x="3" y="13"/>
                  </a:cubicBezTo>
                  <a:cubicBezTo>
                    <a:pt x="3" y="15"/>
                    <a:pt x="2" y="19"/>
                    <a:pt x="3" y="19"/>
                  </a:cubicBezTo>
                  <a:cubicBezTo>
                    <a:pt x="6" y="19"/>
                    <a:pt x="8" y="16"/>
                    <a:pt x="11" y="14"/>
                  </a:cubicBezTo>
                  <a:cubicBezTo>
                    <a:pt x="13" y="13"/>
                    <a:pt x="15" y="12"/>
                    <a:pt x="16" y="10"/>
                  </a:cubicBezTo>
                  <a:cubicBezTo>
                    <a:pt x="17" y="9"/>
                    <a:pt x="15" y="8"/>
                    <a:pt x="14" y="7"/>
                  </a:cubicBezTo>
                  <a:cubicBezTo>
                    <a:pt x="14" y="6"/>
                    <a:pt x="14" y="4"/>
                    <a:pt x="13" y="4"/>
                  </a:cubicBezTo>
                  <a:cubicBezTo>
                    <a:pt x="10" y="2"/>
                    <a:pt x="8" y="0"/>
                    <a:pt x="4"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77" name="Freeform 3646">
              <a:extLst>
                <a:ext uri="{FF2B5EF4-FFF2-40B4-BE49-F238E27FC236}">
                  <a16:creationId xmlns:a16="http://schemas.microsoft.com/office/drawing/2014/main" id="{2F48A200-BE72-9740-BF20-0E1B92F6E9C5}"/>
                </a:ext>
              </a:extLst>
            </p:cNvPr>
            <p:cNvSpPr>
              <a:spLocks noChangeAspect="1"/>
            </p:cNvSpPr>
            <p:nvPr/>
          </p:nvSpPr>
          <p:spPr bwMode="auto">
            <a:xfrm>
              <a:off x="3345186" y="5829207"/>
              <a:ext cx="33307" cy="26369"/>
            </a:xfrm>
            <a:custGeom>
              <a:avLst/>
              <a:gdLst>
                <a:gd name="T0" fmla="*/ 7 w 20"/>
                <a:gd name="T1" fmla="*/ 18 h 16"/>
                <a:gd name="T2" fmla="*/ 23 w 20"/>
                <a:gd name="T3" fmla="*/ 2 h 16"/>
                <a:gd name="T4" fmla="*/ 20 w 20"/>
                <a:gd name="T5" fmla="*/ 0 h 16"/>
                <a:gd name="T6" fmla="*/ 13 w 20"/>
                <a:gd name="T7" fmla="*/ 2 h 16"/>
                <a:gd name="T8" fmla="*/ 7 w 20"/>
                <a:gd name="T9" fmla="*/ 1 h 16"/>
                <a:gd name="T10" fmla="*/ 7 w 20"/>
                <a:gd name="T11" fmla="*/ 4 h 16"/>
                <a:gd name="T12" fmla="*/ 5 w 20"/>
                <a:gd name="T13" fmla="*/ 6 h 16"/>
                <a:gd name="T14" fmla="*/ 11 w 20"/>
                <a:gd name="T15" fmla="*/ 7 h 16"/>
                <a:gd name="T16" fmla="*/ 6 w 20"/>
                <a:gd name="T17" fmla="*/ 12 h 16"/>
                <a:gd name="T18" fmla="*/ 0 w 20"/>
                <a:gd name="T19" fmla="*/ 15 h 16"/>
                <a:gd name="T20" fmla="*/ 7 w 20"/>
                <a:gd name="T21" fmla="*/ 18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6" y="15"/>
                  </a:moveTo>
                  <a:cubicBezTo>
                    <a:pt x="11" y="12"/>
                    <a:pt x="15" y="7"/>
                    <a:pt x="19" y="2"/>
                  </a:cubicBezTo>
                  <a:cubicBezTo>
                    <a:pt x="20" y="1"/>
                    <a:pt x="18" y="0"/>
                    <a:pt x="17" y="0"/>
                  </a:cubicBezTo>
                  <a:cubicBezTo>
                    <a:pt x="15" y="0"/>
                    <a:pt x="13" y="2"/>
                    <a:pt x="11" y="2"/>
                  </a:cubicBezTo>
                  <a:cubicBezTo>
                    <a:pt x="9" y="2"/>
                    <a:pt x="8" y="1"/>
                    <a:pt x="6" y="1"/>
                  </a:cubicBezTo>
                  <a:cubicBezTo>
                    <a:pt x="6" y="1"/>
                    <a:pt x="7" y="3"/>
                    <a:pt x="6" y="3"/>
                  </a:cubicBezTo>
                  <a:cubicBezTo>
                    <a:pt x="6" y="4"/>
                    <a:pt x="4" y="4"/>
                    <a:pt x="4" y="5"/>
                  </a:cubicBezTo>
                  <a:cubicBezTo>
                    <a:pt x="6" y="6"/>
                    <a:pt x="9" y="4"/>
                    <a:pt x="9" y="6"/>
                  </a:cubicBezTo>
                  <a:cubicBezTo>
                    <a:pt x="10" y="8"/>
                    <a:pt x="6" y="9"/>
                    <a:pt x="5" y="10"/>
                  </a:cubicBezTo>
                  <a:cubicBezTo>
                    <a:pt x="3" y="11"/>
                    <a:pt x="0" y="11"/>
                    <a:pt x="0" y="13"/>
                  </a:cubicBezTo>
                  <a:cubicBezTo>
                    <a:pt x="1" y="15"/>
                    <a:pt x="4" y="16"/>
                    <a:pt x="6" y="1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78" name="Freeform 3647">
              <a:extLst>
                <a:ext uri="{FF2B5EF4-FFF2-40B4-BE49-F238E27FC236}">
                  <a16:creationId xmlns:a16="http://schemas.microsoft.com/office/drawing/2014/main" id="{E4E89DED-6ACD-D44E-8AFC-3814E203D234}"/>
                </a:ext>
              </a:extLst>
            </p:cNvPr>
            <p:cNvSpPr>
              <a:spLocks noChangeAspect="1"/>
            </p:cNvSpPr>
            <p:nvPr/>
          </p:nvSpPr>
          <p:spPr bwMode="auto">
            <a:xfrm>
              <a:off x="3371556" y="5829205"/>
              <a:ext cx="38858" cy="29144"/>
            </a:xfrm>
            <a:custGeom>
              <a:avLst/>
              <a:gdLst>
                <a:gd name="T0" fmla="*/ 1 w 23"/>
                <a:gd name="T1" fmla="*/ 11 h 17"/>
                <a:gd name="T2" fmla="*/ 22 w 23"/>
                <a:gd name="T3" fmla="*/ 1 h 17"/>
                <a:gd name="T4" fmla="*/ 28 w 23"/>
                <a:gd name="T5" fmla="*/ 5 h 17"/>
                <a:gd name="T6" fmla="*/ 23 w 23"/>
                <a:gd name="T7" fmla="*/ 9 h 17"/>
                <a:gd name="T8" fmla="*/ 18 w 23"/>
                <a:gd name="T9" fmla="*/ 10 h 17"/>
                <a:gd name="T10" fmla="*/ 12 w 23"/>
                <a:gd name="T11" fmla="*/ 14 h 17"/>
                <a:gd name="T12" fmla="*/ 7 w 23"/>
                <a:gd name="T13" fmla="*/ 15 h 17"/>
                <a:gd name="T14" fmla="*/ 7 w 23"/>
                <a:gd name="T15" fmla="*/ 19 h 17"/>
                <a:gd name="T16" fmla="*/ 1 w 23"/>
                <a:gd name="T17" fmla="*/ 20 h 17"/>
                <a:gd name="T18" fmla="*/ 1 w 23"/>
                <a:gd name="T19" fmla="*/ 1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1" y="9"/>
                  </a:moveTo>
                  <a:cubicBezTo>
                    <a:pt x="6" y="5"/>
                    <a:pt x="12" y="2"/>
                    <a:pt x="18" y="1"/>
                  </a:cubicBezTo>
                  <a:cubicBezTo>
                    <a:pt x="20" y="0"/>
                    <a:pt x="22" y="2"/>
                    <a:pt x="23" y="4"/>
                  </a:cubicBezTo>
                  <a:cubicBezTo>
                    <a:pt x="23" y="6"/>
                    <a:pt x="21" y="6"/>
                    <a:pt x="19" y="7"/>
                  </a:cubicBezTo>
                  <a:cubicBezTo>
                    <a:pt x="18" y="7"/>
                    <a:pt x="16" y="7"/>
                    <a:pt x="15" y="8"/>
                  </a:cubicBezTo>
                  <a:cubicBezTo>
                    <a:pt x="13" y="9"/>
                    <a:pt x="12" y="10"/>
                    <a:pt x="10" y="11"/>
                  </a:cubicBezTo>
                  <a:cubicBezTo>
                    <a:pt x="9" y="12"/>
                    <a:pt x="7" y="11"/>
                    <a:pt x="6" y="12"/>
                  </a:cubicBezTo>
                  <a:cubicBezTo>
                    <a:pt x="5" y="12"/>
                    <a:pt x="6" y="14"/>
                    <a:pt x="6" y="15"/>
                  </a:cubicBezTo>
                  <a:cubicBezTo>
                    <a:pt x="4" y="15"/>
                    <a:pt x="2" y="17"/>
                    <a:pt x="1" y="16"/>
                  </a:cubicBezTo>
                  <a:cubicBezTo>
                    <a:pt x="0" y="14"/>
                    <a:pt x="0" y="10"/>
                    <a:pt x="1" y="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79" name="Freeform 3648">
              <a:extLst>
                <a:ext uri="{FF2B5EF4-FFF2-40B4-BE49-F238E27FC236}">
                  <a16:creationId xmlns:a16="http://schemas.microsoft.com/office/drawing/2014/main" id="{56346BD5-CFD8-E84D-B250-5DAC89FBE44D}"/>
                </a:ext>
              </a:extLst>
            </p:cNvPr>
            <p:cNvSpPr>
              <a:spLocks noChangeAspect="1"/>
            </p:cNvSpPr>
            <p:nvPr/>
          </p:nvSpPr>
          <p:spPr bwMode="auto">
            <a:xfrm>
              <a:off x="3803160" y="5845753"/>
              <a:ext cx="44410" cy="29144"/>
            </a:xfrm>
            <a:custGeom>
              <a:avLst/>
              <a:gdLst>
                <a:gd name="T0" fmla="*/ 32 w 26"/>
                <a:gd name="T1" fmla="*/ 19 h 18"/>
                <a:gd name="T2" fmla="*/ 27 w 26"/>
                <a:gd name="T3" fmla="*/ 11 h 18"/>
                <a:gd name="T4" fmla="*/ 18 w 26"/>
                <a:gd name="T5" fmla="*/ 2 h 18"/>
                <a:gd name="T6" fmla="*/ 7 w 26"/>
                <a:gd name="T7" fmla="*/ 0 h 18"/>
                <a:gd name="T8" fmla="*/ 0 w 26"/>
                <a:gd name="T9" fmla="*/ 0 h 18"/>
                <a:gd name="T10" fmla="*/ 10 w 26"/>
                <a:gd name="T11" fmla="*/ 5 h 18"/>
                <a:gd name="T12" fmla="*/ 23 w 26"/>
                <a:gd name="T13" fmla="*/ 15 h 18"/>
                <a:gd name="T14" fmla="*/ 30 w 26"/>
                <a:gd name="T15" fmla="*/ 21 h 18"/>
                <a:gd name="T16" fmla="*/ 32 w 26"/>
                <a:gd name="T17" fmla="*/ 19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8"/>
                <a:gd name="T29" fmla="*/ 26 w 2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8">
                  <a:moveTo>
                    <a:pt x="26" y="16"/>
                  </a:moveTo>
                  <a:cubicBezTo>
                    <a:pt x="25" y="13"/>
                    <a:pt x="24" y="11"/>
                    <a:pt x="22" y="9"/>
                  </a:cubicBezTo>
                  <a:cubicBezTo>
                    <a:pt x="20" y="6"/>
                    <a:pt x="18" y="4"/>
                    <a:pt x="15" y="2"/>
                  </a:cubicBezTo>
                  <a:cubicBezTo>
                    <a:pt x="12" y="1"/>
                    <a:pt x="9" y="1"/>
                    <a:pt x="6" y="0"/>
                  </a:cubicBezTo>
                  <a:cubicBezTo>
                    <a:pt x="4" y="0"/>
                    <a:pt x="2" y="0"/>
                    <a:pt x="0" y="0"/>
                  </a:cubicBezTo>
                  <a:cubicBezTo>
                    <a:pt x="3" y="2"/>
                    <a:pt x="5" y="2"/>
                    <a:pt x="8" y="4"/>
                  </a:cubicBezTo>
                  <a:cubicBezTo>
                    <a:pt x="12" y="7"/>
                    <a:pt x="16" y="10"/>
                    <a:pt x="19" y="13"/>
                  </a:cubicBezTo>
                  <a:cubicBezTo>
                    <a:pt x="21" y="14"/>
                    <a:pt x="23" y="16"/>
                    <a:pt x="24" y="18"/>
                  </a:cubicBezTo>
                  <a:cubicBezTo>
                    <a:pt x="25" y="17"/>
                    <a:pt x="26" y="17"/>
                    <a:pt x="26" y="1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80" name="Freeform 3649">
              <a:extLst>
                <a:ext uri="{FF2B5EF4-FFF2-40B4-BE49-F238E27FC236}">
                  <a16:creationId xmlns:a16="http://schemas.microsoft.com/office/drawing/2014/main" id="{9BB2C164-4B11-714B-93D0-851C52037894}"/>
                </a:ext>
              </a:extLst>
            </p:cNvPr>
            <p:cNvSpPr>
              <a:spLocks noChangeAspect="1"/>
            </p:cNvSpPr>
            <p:nvPr/>
          </p:nvSpPr>
          <p:spPr bwMode="auto">
            <a:xfrm>
              <a:off x="6818847" y="4408102"/>
              <a:ext cx="16654" cy="15266"/>
            </a:xfrm>
            <a:custGeom>
              <a:avLst/>
              <a:gdLst>
                <a:gd name="T0" fmla="*/ 1 w 10"/>
                <a:gd name="T1" fmla="*/ 4 h 9"/>
                <a:gd name="T2" fmla="*/ 7 w 10"/>
                <a:gd name="T3" fmla="*/ 1 h 9"/>
                <a:gd name="T4" fmla="*/ 11 w 10"/>
                <a:gd name="T5" fmla="*/ 9 h 9"/>
                <a:gd name="T6" fmla="*/ 5 w 10"/>
                <a:gd name="T7" fmla="*/ 7 h 9"/>
                <a:gd name="T8" fmla="*/ 1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3"/>
                  </a:moveTo>
                  <a:cubicBezTo>
                    <a:pt x="2" y="1"/>
                    <a:pt x="5" y="0"/>
                    <a:pt x="6" y="1"/>
                  </a:cubicBezTo>
                  <a:cubicBezTo>
                    <a:pt x="8" y="2"/>
                    <a:pt x="10" y="5"/>
                    <a:pt x="9" y="7"/>
                  </a:cubicBezTo>
                  <a:cubicBezTo>
                    <a:pt x="8" y="9"/>
                    <a:pt x="5" y="7"/>
                    <a:pt x="4" y="6"/>
                  </a:cubicBezTo>
                  <a:cubicBezTo>
                    <a:pt x="2" y="5"/>
                    <a:pt x="0" y="4"/>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81" name="Freeform 3650">
              <a:extLst>
                <a:ext uri="{FF2B5EF4-FFF2-40B4-BE49-F238E27FC236}">
                  <a16:creationId xmlns:a16="http://schemas.microsoft.com/office/drawing/2014/main" id="{50776E06-BE17-4A4A-A7E7-76AEB0D64A7A}"/>
                </a:ext>
              </a:extLst>
            </p:cNvPr>
            <p:cNvSpPr>
              <a:spLocks noChangeAspect="1"/>
            </p:cNvSpPr>
            <p:nvPr/>
          </p:nvSpPr>
          <p:spPr bwMode="auto">
            <a:xfrm>
              <a:off x="7108896" y="4287362"/>
              <a:ext cx="104085" cy="95759"/>
            </a:xfrm>
            <a:custGeom>
              <a:avLst/>
              <a:gdLst>
                <a:gd name="T0" fmla="*/ 69 w 63"/>
                <a:gd name="T1" fmla="*/ 56 h 58"/>
                <a:gd name="T2" fmla="*/ 69 w 63"/>
                <a:gd name="T3" fmla="*/ 45 h 58"/>
                <a:gd name="T4" fmla="*/ 75 w 63"/>
                <a:gd name="T5" fmla="*/ 38 h 58"/>
                <a:gd name="T6" fmla="*/ 70 w 63"/>
                <a:gd name="T7" fmla="*/ 29 h 58"/>
                <a:gd name="T8" fmla="*/ 69 w 63"/>
                <a:gd name="T9" fmla="*/ 17 h 58"/>
                <a:gd name="T10" fmla="*/ 64 w 63"/>
                <a:gd name="T11" fmla="*/ 17 h 58"/>
                <a:gd name="T12" fmla="*/ 69 w 63"/>
                <a:gd name="T13" fmla="*/ 11 h 58"/>
                <a:gd name="T14" fmla="*/ 64 w 63"/>
                <a:gd name="T15" fmla="*/ 5 h 58"/>
                <a:gd name="T16" fmla="*/ 57 w 63"/>
                <a:gd name="T17" fmla="*/ 1 h 58"/>
                <a:gd name="T18" fmla="*/ 54 w 63"/>
                <a:gd name="T19" fmla="*/ 8 h 58"/>
                <a:gd name="T20" fmla="*/ 49 w 63"/>
                <a:gd name="T21" fmla="*/ 6 h 58"/>
                <a:gd name="T22" fmla="*/ 48 w 63"/>
                <a:gd name="T23" fmla="*/ 10 h 58"/>
                <a:gd name="T24" fmla="*/ 43 w 63"/>
                <a:gd name="T25" fmla="*/ 8 h 58"/>
                <a:gd name="T26" fmla="*/ 40 w 63"/>
                <a:gd name="T27" fmla="*/ 18 h 58"/>
                <a:gd name="T28" fmla="*/ 36 w 63"/>
                <a:gd name="T29" fmla="*/ 17 h 58"/>
                <a:gd name="T30" fmla="*/ 35 w 63"/>
                <a:gd name="T31" fmla="*/ 24 h 58"/>
                <a:gd name="T32" fmla="*/ 27 w 63"/>
                <a:gd name="T33" fmla="*/ 25 h 58"/>
                <a:gd name="T34" fmla="*/ 30 w 63"/>
                <a:gd name="T35" fmla="*/ 18 h 58"/>
                <a:gd name="T36" fmla="*/ 23 w 63"/>
                <a:gd name="T37" fmla="*/ 17 h 58"/>
                <a:gd name="T38" fmla="*/ 17 w 63"/>
                <a:gd name="T39" fmla="*/ 21 h 58"/>
                <a:gd name="T40" fmla="*/ 10 w 63"/>
                <a:gd name="T41" fmla="*/ 25 h 58"/>
                <a:gd name="T42" fmla="*/ 1 w 63"/>
                <a:gd name="T43" fmla="*/ 37 h 58"/>
                <a:gd name="T44" fmla="*/ 2 w 63"/>
                <a:gd name="T45" fmla="*/ 45 h 58"/>
                <a:gd name="T46" fmla="*/ 13 w 63"/>
                <a:gd name="T47" fmla="*/ 31 h 58"/>
                <a:gd name="T48" fmla="*/ 14 w 63"/>
                <a:gd name="T49" fmla="*/ 36 h 58"/>
                <a:gd name="T50" fmla="*/ 19 w 63"/>
                <a:gd name="T51" fmla="*/ 30 h 58"/>
                <a:gd name="T52" fmla="*/ 24 w 63"/>
                <a:gd name="T53" fmla="*/ 36 h 58"/>
                <a:gd name="T54" fmla="*/ 27 w 63"/>
                <a:gd name="T55" fmla="*/ 30 h 58"/>
                <a:gd name="T56" fmla="*/ 38 w 63"/>
                <a:gd name="T57" fmla="*/ 36 h 58"/>
                <a:gd name="T58" fmla="*/ 32 w 63"/>
                <a:gd name="T59" fmla="*/ 43 h 58"/>
                <a:gd name="T60" fmla="*/ 37 w 63"/>
                <a:gd name="T61" fmla="*/ 56 h 58"/>
                <a:gd name="T62" fmla="*/ 49 w 63"/>
                <a:gd name="T63" fmla="*/ 63 h 58"/>
                <a:gd name="T64" fmla="*/ 54 w 63"/>
                <a:gd name="T65" fmla="*/ 58 h 58"/>
                <a:gd name="T66" fmla="*/ 56 w 63"/>
                <a:gd name="T67" fmla="*/ 68 h 58"/>
                <a:gd name="T68" fmla="*/ 61 w 63"/>
                <a:gd name="T69" fmla="*/ 59 h 58"/>
                <a:gd name="T70" fmla="*/ 57 w 63"/>
                <a:gd name="T71" fmla="*/ 51 h 58"/>
                <a:gd name="T72" fmla="*/ 55 w 63"/>
                <a:gd name="T73" fmla="*/ 44 h 58"/>
                <a:gd name="T74" fmla="*/ 62 w 63"/>
                <a:gd name="T75" fmla="*/ 38 h 58"/>
                <a:gd name="T76" fmla="*/ 64 w 63"/>
                <a:gd name="T77" fmla="*/ 51 h 58"/>
                <a:gd name="T78" fmla="*/ 69 w 63"/>
                <a:gd name="T79" fmla="*/ 56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58"/>
                <a:gd name="T122" fmla="*/ 63 w 63"/>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58">
                  <a:moveTo>
                    <a:pt x="58" y="47"/>
                  </a:moveTo>
                  <a:cubicBezTo>
                    <a:pt x="59" y="44"/>
                    <a:pt x="57" y="41"/>
                    <a:pt x="58" y="38"/>
                  </a:cubicBezTo>
                  <a:cubicBezTo>
                    <a:pt x="59" y="35"/>
                    <a:pt x="63" y="35"/>
                    <a:pt x="63" y="32"/>
                  </a:cubicBezTo>
                  <a:cubicBezTo>
                    <a:pt x="63" y="29"/>
                    <a:pt x="60" y="27"/>
                    <a:pt x="59" y="24"/>
                  </a:cubicBezTo>
                  <a:cubicBezTo>
                    <a:pt x="58" y="21"/>
                    <a:pt x="59" y="17"/>
                    <a:pt x="58" y="14"/>
                  </a:cubicBezTo>
                  <a:cubicBezTo>
                    <a:pt x="57" y="13"/>
                    <a:pt x="54" y="16"/>
                    <a:pt x="54" y="14"/>
                  </a:cubicBezTo>
                  <a:cubicBezTo>
                    <a:pt x="54" y="12"/>
                    <a:pt x="58" y="11"/>
                    <a:pt x="58" y="9"/>
                  </a:cubicBezTo>
                  <a:cubicBezTo>
                    <a:pt x="58" y="7"/>
                    <a:pt x="56" y="5"/>
                    <a:pt x="54" y="4"/>
                  </a:cubicBezTo>
                  <a:cubicBezTo>
                    <a:pt x="53" y="2"/>
                    <a:pt x="50" y="0"/>
                    <a:pt x="48" y="1"/>
                  </a:cubicBezTo>
                  <a:cubicBezTo>
                    <a:pt x="46" y="2"/>
                    <a:pt x="47" y="6"/>
                    <a:pt x="45" y="7"/>
                  </a:cubicBezTo>
                  <a:cubicBezTo>
                    <a:pt x="44" y="8"/>
                    <a:pt x="42" y="5"/>
                    <a:pt x="41" y="5"/>
                  </a:cubicBezTo>
                  <a:cubicBezTo>
                    <a:pt x="40" y="6"/>
                    <a:pt x="41" y="8"/>
                    <a:pt x="40" y="8"/>
                  </a:cubicBezTo>
                  <a:cubicBezTo>
                    <a:pt x="39" y="8"/>
                    <a:pt x="37" y="6"/>
                    <a:pt x="36" y="7"/>
                  </a:cubicBezTo>
                  <a:cubicBezTo>
                    <a:pt x="35" y="9"/>
                    <a:pt x="36" y="12"/>
                    <a:pt x="34" y="15"/>
                  </a:cubicBezTo>
                  <a:cubicBezTo>
                    <a:pt x="33" y="16"/>
                    <a:pt x="31" y="13"/>
                    <a:pt x="30" y="14"/>
                  </a:cubicBezTo>
                  <a:cubicBezTo>
                    <a:pt x="29" y="15"/>
                    <a:pt x="30" y="18"/>
                    <a:pt x="29" y="20"/>
                  </a:cubicBezTo>
                  <a:cubicBezTo>
                    <a:pt x="27" y="21"/>
                    <a:pt x="24" y="23"/>
                    <a:pt x="23" y="21"/>
                  </a:cubicBezTo>
                  <a:cubicBezTo>
                    <a:pt x="21" y="19"/>
                    <a:pt x="26" y="17"/>
                    <a:pt x="25" y="15"/>
                  </a:cubicBezTo>
                  <a:cubicBezTo>
                    <a:pt x="24" y="13"/>
                    <a:pt x="21" y="14"/>
                    <a:pt x="19" y="14"/>
                  </a:cubicBezTo>
                  <a:cubicBezTo>
                    <a:pt x="17" y="15"/>
                    <a:pt x="16" y="17"/>
                    <a:pt x="14" y="18"/>
                  </a:cubicBezTo>
                  <a:cubicBezTo>
                    <a:pt x="12" y="20"/>
                    <a:pt x="9" y="20"/>
                    <a:pt x="8" y="21"/>
                  </a:cubicBezTo>
                  <a:cubicBezTo>
                    <a:pt x="5" y="24"/>
                    <a:pt x="3" y="27"/>
                    <a:pt x="1" y="31"/>
                  </a:cubicBezTo>
                  <a:cubicBezTo>
                    <a:pt x="1" y="33"/>
                    <a:pt x="0" y="39"/>
                    <a:pt x="2" y="38"/>
                  </a:cubicBezTo>
                  <a:cubicBezTo>
                    <a:pt x="6" y="35"/>
                    <a:pt x="7" y="29"/>
                    <a:pt x="11" y="26"/>
                  </a:cubicBezTo>
                  <a:cubicBezTo>
                    <a:pt x="12" y="25"/>
                    <a:pt x="10" y="30"/>
                    <a:pt x="12" y="30"/>
                  </a:cubicBezTo>
                  <a:cubicBezTo>
                    <a:pt x="14" y="30"/>
                    <a:pt x="14" y="25"/>
                    <a:pt x="16" y="25"/>
                  </a:cubicBezTo>
                  <a:cubicBezTo>
                    <a:pt x="18" y="25"/>
                    <a:pt x="18" y="30"/>
                    <a:pt x="20" y="30"/>
                  </a:cubicBezTo>
                  <a:cubicBezTo>
                    <a:pt x="22" y="30"/>
                    <a:pt x="21" y="25"/>
                    <a:pt x="23" y="25"/>
                  </a:cubicBezTo>
                  <a:cubicBezTo>
                    <a:pt x="26" y="25"/>
                    <a:pt x="31" y="27"/>
                    <a:pt x="32" y="30"/>
                  </a:cubicBezTo>
                  <a:cubicBezTo>
                    <a:pt x="33" y="32"/>
                    <a:pt x="28" y="34"/>
                    <a:pt x="27" y="36"/>
                  </a:cubicBezTo>
                  <a:cubicBezTo>
                    <a:pt x="27" y="40"/>
                    <a:pt x="28" y="44"/>
                    <a:pt x="31" y="47"/>
                  </a:cubicBezTo>
                  <a:cubicBezTo>
                    <a:pt x="33" y="50"/>
                    <a:pt x="37" y="52"/>
                    <a:pt x="41" y="53"/>
                  </a:cubicBezTo>
                  <a:cubicBezTo>
                    <a:pt x="43" y="53"/>
                    <a:pt x="43" y="48"/>
                    <a:pt x="45" y="49"/>
                  </a:cubicBezTo>
                  <a:cubicBezTo>
                    <a:pt x="47" y="51"/>
                    <a:pt x="44" y="57"/>
                    <a:pt x="47" y="57"/>
                  </a:cubicBezTo>
                  <a:cubicBezTo>
                    <a:pt x="49" y="58"/>
                    <a:pt x="51" y="53"/>
                    <a:pt x="51" y="50"/>
                  </a:cubicBezTo>
                  <a:cubicBezTo>
                    <a:pt x="51" y="48"/>
                    <a:pt x="49" y="45"/>
                    <a:pt x="48" y="43"/>
                  </a:cubicBezTo>
                  <a:cubicBezTo>
                    <a:pt x="48" y="41"/>
                    <a:pt x="45" y="39"/>
                    <a:pt x="46" y="37"/>
                  </a:cubicBezTo>
                  <a:cubicBezTo>
                    <a:pt x="46" y="35"/>
                    <a:pt x="50" y="30"/>
                    <a:pt x="52" y="32"/>
                  </a:cubicBezTo>
                  <a:cubicBezTo>
                    <a:pt x="55" y="34"/>
                    <a:pt x="53" y="39"/>
                    <a:pt x="54" y="43"/>
                  </a:cubicBezTo>
                  <a:cubicBezTo>
                    <a:pt x="55" y="45"/>
                    <a:pt x="57" y="48"/>
                    <a:pt x="58" y="4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82" name="Freeform 3651">
              <a:extLst>
                <a:ext uri="{FF2B5EF4-FFF2-40B4-BE49-F238E27FC236}">
                  <a16:creationId xmlns:a16="http://schemas.microsoft.com/office/drawing/2014/main" id="{DBEDE749-0952-FF42-A794-F8EC825FE5C9}"/>
                </a:ext>
              </a:extLst>
            </p:cNvPr>
            <p:cNvSpPr>
              <a:spLocks noChangeAspect="1"/>
            </p:cNvSpPr>
            <p:nvPr/>
          </p:nvSpPr>
          <p:spPr bwMode="auto">
            <a:xfrm>
              <a:off x="2742882" y="4229076"/>
              <a:ext cx="4164" cy="4164"/>
            </a:xfrm>
            <a:custGeom>
              <a:avLst/>
              <a:gdLst>
                <a:gd name="T0" fmla="*/ 2 w 3"/>
                <a:gd name="T1" fmla="*/ 2 h 3"/>
                <a:gd name="T2" fmla="*/ 3 w 3"/>
                <a:gd name="T3" fmla="*/ 3 h 3"/>
                <a:gd name="T4" fmla="*/ 1 w 3"/>
                <a:gd name="T5" fmla="*/ 2 h 3"/>
                <a:gd name="T6" fmla="*/ 1 w 3"/>
                <a:gd name="T7" fmla="*/ 1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2"/>
                    <a:pt x="3" y="3"/>
                  </a:cubicBezTo>
                  <a:cubicBezTo>
                    <a:pt x="2" y="3"/>
                    <a:pt x="2" y="3"/>
                    <a:pt x="1" y="2"/>
                  </a:cubicBezTo>
                  <a:cubicBezTo>
                    <a:pt x="1" y="2"/>
                    <a:pt x="0" y="1"/>
                    <a:pt x="1" y="1"/>
                  </a:cubicBezTo>
                  <a:cubicBezTo>
                    <a:pt x="1" y="0"/>
                    <a:pt x="2" y="1"/>
                    <a:pt x="2" y="2"/>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83" name="Freeform 3652">
              <a:extLst>
                <a:ext uri="{FF2B5EF4-FFF2-40B4-BE49-F238E27FC236}">
                  <a16:creationId xmlns:a16="http://schemas.microsoft.com/office/drawing/2014/main" id="{5EF976B4-E02F-8640-806E-D93CA9E0BED0}"/>
                </a:ext>
              </a:extLst>
            </p:cNvPr>
            <p:cNvSpPr>
              <a:spLocks noChangeAspect="1"/>
            </p:cNvSpPr>
            <p:nvPr/>
          </p:nvSpPr>
          <p:spPr bwMode="auto">
            <a:xfrm>
              <a:off x="3284124" y="5866570"/>
              <a:ext cx="20817" cy="8327"/>
            </a:xfrm>
            <a:custGeom>
              <a:avLst/>
              <a:gdLst>
                <a:gd name="T0" fmla="*/ 1 w 13"/>
                <a:gd name="T1" fmla="*/ 4 h 5"/>
                <a:gd name="T2" fmla="*/ 5 w 13"/>
                <a:gd name="T3" fmla="*/ 1 h 5"/>
                <a:gd name="T4" fmla="*/ 14 w 13"/>
                <a:gd name="T5" fmla="*/ 1 h 5"/>
                <a:gd name="T6" fmla="*/ 12 w 13"/>
                <a:gd name="T7" fmla="*/ 4 h 5"/>
                <a:gd name="T8" fmla="*/ 6 w 13"/>
                <a:gd name="T9" fmla="*/ 4 h 5"/>
                <a:gd name="T10" fmla="*/ 3 w 13"/>
                <a:gd name="T11" fmla="*/ 6 h 5"/>
                <a:gd name="T12" fmla="*/ 1 w 13"/>
                <a:gd name="T13" fmla="*/ 4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 y="3"/>
                  </a:moveTo>
                  <a:cubicBezTo>
                    <a:pt x="1" y="2"/>
                    <a:pt x="3" y="1"/>
                    <a:pt x="4" y="1"/>
                  </a:cubicBezTo>
                  <a:cubicBezTo>
                    <a:pt x="7" y="1"/>
                    <a:pt x="10" y="0"/>
                    <a:pt x="12" y="1"/>
                  </a:cubicBezTo>
                  <a:cubicBezTo>
                    <a:pt x="13" y="2"/>
                    <a:pt x="11" y="3"/>
                    <a:pt x="10" y="3"/>
                  </a:cubicBezTo>
                  <a:cubicBezTo>
                    <a:pt x="8" y="4"/>
                    <a:pt x="7" y="3"/>
                    <a:pt x="5" y="3"/>
                  </a:cubicBezTo>
                  <a:cubicBezTo>
                    <a:pt x="4" y="3"/>
                    <a:pt x="4" y="5"/>
                    <a:pt x="3" y="5"/>
                  </a:cubicBezTo>
                  <a:cubicBezTo>
                    <a:pt x="2" y="4"/>
                    <a:pt x="0" y="4"/>
                    <a:pt x="1" y="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grpSp>
          <p:nvGrpSpPr>
            <p:cNvPr id="1184" name="Group 1183">
              <a:extLst>
                <a:ext uri="{FF2B5EF4-FFF2-40B4-BE49-F238E27FC236}">
                  <a16:creationId xmlns:a16="http://schemas.microsoft.com/office/drawing/2014/main" id="{7EA10F31-6FA6-4F40-8A01-28628BA2BF2A}"/>
                </a:ext>
              </a:extLst>
            </p:cNvPr>
            <p:cNvGrpSpPr/>
            <p:nvPr/>
          </p:nvGrpSpPr>
          <p:grpSpPr>
            <a:xfrm>
              <a:off x="2018452" y="2286158"/>
              <a:ext cx="6082722" cy="3187772"/>
              <a:chOff x="2018452" y="2286158"/>
              <a:chExt cx="6082722" cy="3187772"/>
            </a:xfrm>
            <a:grpFill/>
          </p:grpSpPr>
          <p:sp>
            <p:nvSpPr>
              <p:cNvPr id="1185" name="Freeform 2635">
                <a:extLst>
                  <a:ext uri="{FF2B5EF4-FFF2-40B4-BE49-F238E27FC236}">
                    <a16:creationId xmlns:a16="http://schemas.microsoft.com/office/drawing/2014/main" id="{6BC0552A-591E-2145-A584-3ABB692097F1}"/>
                  </a:ext>
                </a:extLst>
              </p:cNvPr>
              <p:cNvSpPr>
                <a:spLocks noChangeAspect="1"/>
              </p:cNvSpPr>
              <p:nvPr/>
            </p:nvSpPr>
            <p:spPr bwMode="auto">
              <a:xfrm>
                <a:off x="6655086" y="4351200"/>
                <a:ext cx="91595" cy="122126"/>
              </a:xfrm>
              <a:custGeom>
                <a:avLst/>
                <a:gdLst>
                  <a:gd name="T0" fmla="*/ 26 w 55"/>
                  <a:gd name="T1" fmla="*/ 8 h 73"/>
                  <a:gd name="T2" fmla="*/ 32 w 55"/>
                  <a:gd name="T3" fmla="*/ 14 h 73"/>
                  <a:gd name="T4" fmla="*/ 37 w 55"/>
                  <a:gd name="T5" fmla="*/ 20 h 73"/>
                  <a:gd name="T6" fmla="*/ 41 w 55"/>
                  <a:gd name="T7" fmla="*/ 20 h 73"/>
                  <a:gd name="T8" fmla="*/ 50 w 55"/>
                  <a:gd name="T9" fmla="*/ 35 h 73"/>
                  <a:gd name="T10" fmla="*/ 49 w 55"/>
                  <a:gd name="T11" fmla="*/ 48 h 73"/>
                  <a:gd name="T12" fmla="*/ 50 w 55"/>
                  <a:gd name="T13" fmla="*/ 57 h 73"/>
                  <a:gd name="T14" fmla="*/ 50 w 55"/>
                  <a:gd name="T15" fmla="*/ 66 h 73"/>
                  <a:gd name="T16" fmla="*/ 58 w 55"/>
                  <a:gd name="T17" fmla="*/ 71 h 73"/>
                  <a:gd name="T18" fmla="*/ 59 w 55"/>
                  <a:gd name="T19" fmla="*/ 76 h 73"/>
                  <a:gd name="T20" fmla="*/ 66 w 55"/>
                  <a:gd name="T21" fmla="*/ 87 h 73"/>
                  <a:gd name="T22" fmla="*/ 62 w 55"/>
                  <a:gd name="T23" fmla="*/ 87 h 73"/>
                  <a:gd name="T24" fmla="*/ 60 w 55"/>
                  <a:gd name="T25" fmla="*/ 83 h 73"/>
                  <a:gd name="T26" fmla="*/ 52 w 55"/>
                  <a:gd name="T27" fmla="*/ 86 h 73"/>
                  <a:gd name="T28" fmla="*/ 40 w 55"/>
                  <a:gd name="T29" fmla="*/ 81 h 73"/>
                  <a:gd name="T30" fmla="*/ 23 w 55"/>
                  <a:gd name="T31" fmla="*/ 72 h 73"/>
                  <a:gd name="T32" fmla="*/ 17 w 55"/>
                  <a:gd name="T33" fmla="*/ 68 h 73"/>
                  <a:gd name="T34" fmla="*/ 19 w 55"/>
                  <a:gd name="T35" fmla="*/ 59 h 73"/>
                  <a:gd name="T36" fmla="*/ 10 w 55"/>
                  <a:gd name="T37" fmla="*/ 49 h 73"/>
                  <a:gd name="T38" fmla="*/ 11 w 55"/>
                  <a:gd name="T39" fmla="*/ 46 h 73"/>
                  <a:gd name="T40" fmla="*/ 7 w 55"/>
                  <a:gd name="T41" fmla="*/ 42 h 73"/>
                  <a:gd name="T42" fmla="*/ 8 w 55"/>
                  <a:gd name="T43" fmla="*/ 31 h 73"/>
                  <a:gd name="T44" fmla="*/ 4 w 55"/>
                  <a:gd name="T45" fmla="*/ 28 h 73"/>
                  <a:gd name="T46" fmla="*/ 4 w 55"/>
                  <a:gd name="T47" fmla="*/ 13 h 73"/>
                  <a:gd name="T48" fmla="*/ 0 w 55"/>
                  <a:gd name="T49" fmla="*/ 5 h 73"/>
                  <a:gd name="T50" fmla="*/ 2 w 55"/>
                  <a:gd name="T51" fmla="*/ 0 h 73"/>
                  <a:gd name="T52" fmla="*/ 5 w 55"/>
                  <a:gd name="T53" fmla="*/ 5 h 73"/>
                  <a:gd name="T54" fmla="*/ 10 w 55"/>
                  <a:gd name="T55" fmla="*/ 5 h 73"/>
                  <a:gd name="T56" fmla="*/ 14 w 55"/>
                  <a:gd name="T57" fmla="*/ 8 h 73"/>
                  <a:gd name="T58" fmla="*/ 12 w 55"/>
                  <a:gd name="T59" fmla="*/ 17 h 73"/>
                  <a:gd name="T60" fmla="*/ 14 w 55"/>
                  <a:gd name="T61" fmla="*/ 20 h 73"/>
                  <a:gd name="T62" fmla="*/ 22 w 55"/>
                  <a:gd name="T63" fmla="*/ 16 h 73"/>
                  <a:gd name="T64" fmla="*/ 25 w 55"/>
                  <a:gd name="T65" fmla="*/ 14 h 73"/>
                  <a:gd name="T66" fmla="*/ 26 w 55"/>
                  <a:gd name="T67" fmla="*/ 8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22" y="7"/>
                    </a:moveTo>
                    <a:cubicBezTo>
                      <a:pt x="24" y="9"/>
                      <a:pt x="25" y="11"/>
                      <a:pt x="27" y="12"/>
                    </a:cubicBezTo>
                    <a:cubicBezTo>
                      <a:pt x="28" y="14"/>
                      <a:pt x="29" y="16"/>
                      <a:pt x="31" y="17"/>
                    </a:cubicBezTo>
                    <a:cubicBezTo>
                      <a:pt x="32" y="18"/>
                      <a:pt x="34" y="16"/>
                      <a:pt x="34" y="17"/>
                    </a:cubicBezTo>
                    <a:cubicBezTo>
                      <a:pt x="37" y="20"/>
                      <a:pt x="41" y="24"/>
                      <a:pt x="42" y="29"/>
                    </a:cubicBezTo>
                    <a:cubicBezTo>
                      <a:pt x="43" y="32"/>
                      <a:pt x="41" y="36"/>
                      <a:pt x="41" y="40"/>
                    </a:cubicBezTo>
                    <a:cubicBezTo>
                      <a:pt x="41" y="43"/>
                      <a:pt x="42" y="45"/>
                      <a:pt x="42" y="47"/>
                    </a:cubicBezTo>
                    <a:cubicBezTo>
                      <a:pt x="42" y="50"/>
                      <a:pt x="41" y="53"/>
                      <a:pt x="42" y="55"/>
                    </a:cubicBezTo>
                    <a:cubicBezTo>
                      <a:pt x="43" y="57"/>
                      <a:pt x="47" y="57"/>
                      <a:pt x="48" y="59"/>
                    </a:cubicBezTo>
                    <a:cubicBezTo>
                      <a:pt x="49" y="60"/>
                      <a:pt x="49" y="62"/>
                      <a:pt x="49" y="63"/>
                    </a:cubicBezTo>
                    <a:cubicBezTo>
                      <a:pt x="51" y="67"/>
                      <a:pt x="54" y="68"/>
                      <a:pt x="55" y="72"/>
                    </a:cubicBezTo>
                    <a:cubicBezTo>
                      <a:pt x="53" y="72"/>
                      <a:pt x="53" y="73"/>
                      <a:pt x="52" y="72"/>
                    </a:cubicBezTo>
                    <a:cubicBezTo>
                      <a:pt x="51" y="71"/>
                      <a:pt x="51" y="68"/>
                      <a:pt x="50" y="69"/>
                    </a:cubicBezTo>
                    <a:cubicBezTo>
                      <a:pt x="48" y="70"/>
                      <a:pt x="46" y="72"/>
                      <a:pt x="43" y="71"/>
                    </a:cubicBezTo>
                    <a:cubicBezTo>
                      <a:pt x="38" y="71"/>
                      <a:pt x="38" y="70"/>
                      <a:pt x="33" y="67"/>
                    </a:cubicBezTo>
                    <a:cubicBezTo>
                      <a:pt x="28" y="65"/>
                      <a:pt x="23" y="62"/>
                      <a:pt x="19" y="60"/>
                    </a:cubicBezTo>
                    <a:cubicBezTo>
                      <a:pt x="17" y="59"/>
                      <a:pt x="14" y="58"/>
                      <a:pt x="14" y="56"/>
                    </a:cubicBezTo>
                    <a:cubicBezTo>
                      <a:pt x="13" y="53"/>
                      <a:pt x="17" y="51"/>
                      <a:pt x="16" y="49"/>
                    </a:cubicBezTo>
                    <a:cubicBezTo>
                      <a:pt x="14" y="45"/>
                      <a:pt x="10" y="44"/>
                      <a:pt x="8" y="41"/>
                    </a:cubicBezTo>
                    <a:cubicBezTo>
                      <a:pt x="7" y="40"/>
                      <a:pt x="9" y="39"/>
                      <a:pt x="9" y="38"/>
                    </a:cubicBezTo>
                    <a:cubicBezTo>
                      <a:pt x="9" y="37"/>
                      <a:pt x="6" y="36"/>
                      <a:pt x="6" y="35"/>
                    </a:cubicBezTo>
                    <a:cubicBezTo>
                      <a:pt x="5" y="32"/>
                      <a:pt x="7" y="29"/>
                      <a:pt x="7" y="26"/>
                    </a:cubicBezTo>
                    <a:cubicBezTo>
                      <a:pt x="6" y="25"/>
                      <a:pt x="4" y="25"/>
                      <a:pt x="3" y="23"/>
                    </a:cubicBezTo>
                    <a:cubicBezTo>
                      <a:pt x="2" y="19"/>
                      <a:pt x="3" y="15"/>
                      <a:pt x="3" y="11"/>
                    </a:cubicBezTo>
                    <a:cubicBezTo>
                      <a:pt x="2" y="9"/>
                      <a:pt x="1" y="7"/>
                      <a:pt x="0" y="4"/>
                    </a:cubicBezTo>
                    <a:cubicBezTo>
                      <a:pt x="1" y="3"/>
                      <a:pt x="1" y="0"/>
                      <a:pt x="2" y="0"/>
                    </a:cubicBezTo>
                    <a:cubicBezTo>
                      <a:pt x="4" y="0"/>
                      <a:pt x="3" y="3"/>
                      <a:pt x="4" y="4"/>
                    </a:cubicBezTo>
                    <a:cubicBezTo>
                      <a:pt x="5" y="5"/>
                      <a:pt x="7" y="4"/>
                      <a:pt x="8" y="4"/>
                    </a:cubicBezTo>
                    <a:cubicBezTo>
                      <a:pt x="9" y="5"/>
                      <a:pt x="11" y="6"/>
                      <a:pt x="12" y="7"/>
                    </a:cubicBezTo>
                    <a:cubicBezTo>
                      <a:pt x="12" y="9"/>
                      <a:pt x="10" y="11"/>
                      <a:pt x="10" y="14"/>
                    </a:cubicBezTo>
                    <a:cubicBezTo>
                      <a:pt x="10" y="15"/>
                      <a:pt x="10" y="17"/>
                      <a:pt x="12" y="17"/>
                    </a:cubicBezTo>
                    <a:cubicBezTo>
                      <a:pt x="14" y="16"/>
                      <a:pt x="15" y="14"/>
                      <a:pt x="18" y="13"/>
                    </a:cubicBezTo>
                    <a:cubicBezTo>
                      <a:pt x="19" y="12"/>
                      <a:pt x="21" y="13"/>
                      <a:pt x="21" y="12"/>
                    </a:cubicBezTo>
                    <a:cubicBezTo>
                      <a:pt x="22" y="10"/>
                      <a:pt x="22" y="9"/>
                      <a:pt x="22" y="7"/>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86" name="Freeform 2641">
                <a:extLst>
                  <a:ext uri="{FF2B5EF4-FFF2-40B4-BE49-F238E27FC236}">
                    <a16:creationId xmlns:a16="http://schemas.microsoft.com/office/drawing/2014/main" id="{0649C1DE-F47A-5E4A-928A-88609693C751}"/>
                  </a:ext>
                </a:extLst>
              </p:cNvPr>
              <p:cNvSpPr>
                <a:spLocks noChangeAspect="1"/>
              </p:cNvSpPr>
              <p:nvPr/>
            </p:nvSpPr>
            <p:spPr bwMode="auto">
              <a:xfrm>
                <a:off x="7118612" y="3550442"/>
                <a:ext cx="77717" cy="115188"/>
              </a:xfrm>
              <a:custGeom>
                <a:avLst/>
                <a:gdLst>
                  <a:gd name="T0" fmla="*/ 0 w 47"/>
                  <a:gd name="T1" fmla="*/ 16 h 69"/>
                  <a:gd name="T2" fmla="*/ 6 w 47"/>
                  <a:gd name="T3" fmla="*/ 12 h 69"/>
                  <a:gd name="T4" fmla="*/ 10 w 47"/>
                  <a:gd name="T5" fmla="*/ 7 h 69"/>
                  <a:gd name="T6" fmla="*/ 15 w 47"/>
                  <a:gd name="T7" fmla="*/ 6 h 69"/>
                  <a:gd name="T8" fmla="*/ 24 w 47"/>
                  <a:gd name="T9" fmla="*/ 6 h 69"/>
                  <a:gd name="T10" fmla="*/ 29 w 47"/>
                  <a:gd name="T11" fmla="*/ 0 h 69"/>
                  <a:gd name="T12" fmla="*/ 35 w 47"/>
                  <a:gd name="T13" fmla="*/ 10 h 69"/>
                  <a:gd name="T14" fmla="*/ 46 w 47"/>
                  <a:gd name="T15" fmla="*/ 26 h 69"/>
                  <a:gd name="T16" fmla="*/ 50 w 47"/>
                  <a:gd name="T17" fmla="*/ 43 h 69"/>
                  <a:gd name="T18" fmla="*/ 51 w 47"/>
                  <a:gd name="T19" fmla="*/ 51 h 69"/>
                  <a:gd name="T20" fmla="*/ 54 w 47"/>
                  <a:gd name="T21" fmla="*/ 49 h 69"/>
                  <a:gd name="T22" fmla="*/ 54 w 47"/>
                  <a:gd name="T23" fmla="*/ 66 h 69"/>
                  <a:gd name="T24" fmla="*/ 44 w 47"/>
                  <a:gd name="T25" fmla="*/ 67 h 69"/>
                  <a:gd name="T26" fmla="*/ 43 w 47"/>
                  <a:gd name="T27" fmla="*/ 73 h 69"/>
                  <a:gd name="T28" fmla="*/ 35 w 47"/>
                  <a:gd name="T29" fmla="*/ 70 h 69"/>
                  <a:gd name="T30" fmla="*/ 36 w 47"/>
                  <a:gd name="T31" fmla="*/ 75 h 69"/>
                  <a:gd name="T32" fmla="*/ 32 w 47"/>
                  <a:gd name="T33" fmla="*/ 71 h 69"/>
                  <a:gd name="T34" fmla="*/ 32 w 47"/>
                  <a:gd name="T35" fmla="*/ 77 h 69"/>
                  <a:gd name="T36" fmla="*/ 27 w 47"/>
                  <a:gd name="T37" fmla="*/ 72 h 69"/>
                  <a:gd name="T38" fmla="*/ 27 w 47"/>
                  <a:gd name="T39" fmla="*/ 77 h 69"/>
                  <a:gd name="T40" fmla="*/ 24 w 47"/>
                  <a:gd name="T41" fmla="*/ 78 h 69"/>
                  <a:gd name="T42" fmla="*/ 24 w 47"/>
                  <a:gd name="T43" fmla="*/ 73 h 69"/>
                  <a:gd name="T44" fmla="*/ 19 w 47"/>
                  <a:gd name="T45" fmla="*/ 79 h 69"/>
                  <a:gd name="T46" fmla="*/ 18 w 47"/>
                  <a:gd name="T47" fmla="*/ 77 h 69"/>
                  <a:gd name="T48" fmla="*/ 13 w 47"/>
                  <a:gd name="T49" fmla="*/ 83 h 69"/>
                  <a:gd name="T50" fmla="*/ 11 w 47"/>
                  <a:gd name="T51" fmla="*/ 76 h 69"/>
                  <a:gd name="T52" fmla="*/ 13 w 47"/>
                  <a:gd name="T53" fmla="*/ 72 h 69"/>
                  <a:gd name="T54" fmla="*/ 10 w 47"/>
                  <a:gd name="T55" fmla="*/ 65 h 69"/>
                  <a:gd name="T56" fmla="*/ 12 w 47"/>
                  <a:gd name="T57" fmla="*/ 59 h 69"/>
                  <a:gd name="T58" fmla="*/ 10 w 47"/>
                  <a:gd name="T59" fmla="*/ 59 h 69"/>
                  <a:gd name="T60" fmla="*/ 11 w 47"/>
                  <a:gd name="T61" fmla="*/ 51 h 69"/>
                  <a:gd name="T62" fmla="*/ 7 w 47"/>
                  <a:gd name="T63" fmla="*/ 35 h 69"/>
                  <a:gd name="T64" fmla="*/ 1 w 47"/>
                  <a:gd name="T65" fmla="*/ 34 h 69"/>
                  <a:gd name="T66" fmla="*/ 4 w 47"/>
                  <a:gd name="T67" fmla="*/ 30 h 69"/>
                  <a:gd name="T68" fmla="*/ 10 w 47"/>
                  <a:gd name="T69" fmla="*/ 30 h 69"/>
                  <a:gd name="T70" fmla="*/ 8 w 47"/>
                  <a:gd name="T71" fmla="*/ 23 h 69"/>
                  <a:gd name="T72" fmla="*/ 5 w 47"/>
                  <a:gd name="T73" fmla="*/ 18 h 69"/>
                  <a:gd name="T74" fmla="*/ 1 w 47"/>
                  <a:gd name="T75" fmla="*/ 18 h 69"/>
                  <a:gd name="T76" fmla="*/ 0 w 47"/>
                  <a:gd name="T77" fmla="*/ 16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69"/>
                  <a:gd name="T119" fmla="*/ 47 w 47"/>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69">
                    <a:moveTo>
                      <a:pt x="0" y="13"/>
                    </a:moveTo>
                    <a:cubicBezTo>
                      <a:pt x="2" y="12"/>
                      <a:pt x="4" y="11"/>
                      <a:pt x="5" y="10"/>
                    </a:cubicBezTo>
                    <a:cubicBezTo>
                      <a:pt x="7" y="9"/>
                      <a:pt x="7" y="7"/>
                      <a:pt x="8" y="6"/>
                    </a:cubicBezTo>
                    <a:cubicBezTo>
                      <a:pt x="9" y="5"/>
                      <a:pt x="11" y="5"/>
                      <a:pt x="13" y="5"/>
                    </a:cubicBezTo>
                    <a:cubicBezTo>
                      <a:pt x="15" y="4"/>
                      <a:pt x="18" y="6"/>
                      <a:pt x="20" y="5"/>
                    </a:cubicBezTo>
                    <a:cubicBezTo>
                      <a:pt x="22" y="4"/>
                      <a:pt x="23" y="2"/>
                      <a:pt x="24" y="0"/>
                    </a:cubicBezTo>
                    <a:cubicBezTo>
                      <a:pt x="25" y="3"/>
                      <a:pt x="27" y="6"/>
                      <a:pt x="29" y="8"/>
                    </a:cubicBezTo>
                    <a:cubicBezTo>
                      <a:pt x="32" y="13"/>
                      <a:pt x="36" y="17"/>
                      <a:pt x="39" y="22"/>
                    </a:cubicBezTo>
                    <a:cubicBezTo>
                      <a:pt x="41" y="26"/>
                      <a:pt x="41" y="31"/>
                      <a:pt x="42" y="36"/>
                    </a:cubicBezTo>
                    <a:cubicBezTo>
                      <a:pt x="43" y="38"/>
                      <a:pt x="42" y="40"/>
                      <a:pt x="43" y="42"/>
                    </a:cubicBezTo>
                    <a:cubicBezTo>
                      <a:pt x="43" y="43"/>
                      <a:pt x="45" y="40"/>
                      <a:pt x="45" y="41"/>
                    </a:cubicBezTo>
                    <a:cubicBezTo>
                      <a:pt x="46" y="46"/>
                      <a:pt x="47" y="51"/>
                      <a:pt x="45" y="55"/>
                    </a:cubicBezTo>
                    <a:cubicBezTo>
                      <a:pt x="43" y="58"/>
                      <a:pt x="39" y="55"/>
                      <a:pt x="37" y="56"/>
                    </a:cubicBezTo>
                    <a:cubicBezTo>
                      <a:pt x="36" y="57"/>
                      <a:pt x="38" y="61"/>
                      <a:pt x="36" y="61"/>
                    </a:cubicBezTo>
                    <a:cubicBezTo>
                      <a:pt x="34" y="62"/>
                      <a:pt x="32" y="58"/>
                      <a:pt x="29" y="58"/>
                    </a:cubicBezTo>
                    <a:cubicBezTo>
                      <a:pt x="28" y="59"/>
                      <a:pt x="30" y="61"/>
                      <a:pt x="30" y="62"/>
                    </a:cubicBezTo>
                    <a:cubicBezTo>
                      <a:pt x="28" y="62"/>
                      <a:pt x="28" y="58"/>
                      <a:pt x="27" y="59"/>
                    </a:cubicBezTo>
                    <a:cubicBezTo>
                      <a:pt x="26" y="60"/>
                      <a:pt x="27" y="63"/>
                      <a:pt x="27" y="64"/>
                    </a:cubicBezTo>
                    <a:cubicBezTo>
                      <a:pt x="25" y="64"/>
                      <a:pt x="25" y="61"/>
                      <a:pt x="23" y="60"/>
                    </a:cubicBezTo>
                    <a:cubicBezTo>
                      <a:pt x="22" y="60"/>
                      <a:pt x="24" y="63"/>
                      <a:pt x="23" y="64"/>
                    </a:cubicBezTo>
                    <a:cubicBezTo>
                      <a:pt x="23" y="65"/>
                      <a:pt x="21" y="65"/>
                      <a:pt x="20" y="65"/>
                    </a:cubicBezTo>
                    <a:cubicBezTo>
                      <a:pt x="20" y="64"/>
                      <a:pt x="21" y="61"/>
                      <a:pt x="20" y="61"/>
                    </a:cubicBezTo>
                    <a:cubicBezTo>
                      <a:pt x="18" y="62"/>
                      <a:pt x="18" y="65"/>
                      <a:pt x="16" y="66"/>
                    </a:cubicBezTo>
                    <a:cubicBezTo>
                      <a:pt x="15" y="67"/>
                      <a:pt x="15" y="64"/>
                      <a:pt x="15" y="64"/>
                    </a:cubicBezTo>
                    <a:cubicBezTo>
                      <a:pt x="13" y="65"/>
                      <a:pt x="13" y="69"/>
                      <a:pt x="11" y="69"/>
                    </a:cubicBezTo>
                    <a:cubicBezTo>
                      <a:pt x="9" y="68"/>
                      <a:pt x="9" y="65"/>
                      <a:pt x="9" y="63"/>
                    </a:cubicBezTo>
                    <a:cubicBezTo>
                      <a:pt x="9" y="62"/>
                      <a:pt x="11" y="61"/>
                      <a:pt x="11" y="60"/>
                    </a:cubicBezTo>
                    <a:cubicBezTo>
                      <a:pt x="11" y="58"/>
                      <a:pt x="9" y="56"/>
                      <a:pt x="8" y="54"/>
                    </a:cubicBezTo>
                    <a:cubicBezTo>
                      <a:pt x="8" y="52"/>
                      <a:pt x="10" y="51"/>
                      <a:pt x="10" y="49"/>
                    </a:cubicBezTo>
                    <a:cubicBezTo>
                      <a:pt x="10" y="48"/>
                      <a:pt x="8" y="49"/>
                      <a:pt x="8" y="49"/>
                    </a:cubicBezTo>
                    <a:cubicBezTo>
                      <a:pt x="8" y="46"/>
                      <a:pt x="10" y="44"/>
                      <a:pt x="9" y="42"/>
                    </a:cubicBezTo>
                    <a:cubicBezTo>
                      <a:pt x="9" y="37"/>
                      <a:pt x="8" y="33"/>
                      <a:pt x="6" y="29"/>
                    </a:cubicBezTo>
                    <a:cubicBezTo>
                      <a:pt x="5" y="28"/>
                      <a:pt x="2" y="30"/>
                      <a:pt x="1" y="28"/>
                    </a:cubicBezTo>
                    <a:cubicBezTo>
                      <a:pt x="0" y="27"/>
                      <a:pt x="2" y="25"/>
                      <a:pt x="3" y="25"/>
                    </a:cubicBezTo>
                    <a:cubicBezTo>
                      <a:pt x="5" y="24"/>
                      <a:pt x="7" y="26"/>
                      <a:pt x="8" y="25"/>
                    </a:cubicBezTo>
                    <a:cubicBezTo>
                      <a:pt x="9" y="23"/>
                      <a:pt x="8" y="21"/>
                      <a:pt x="7" y="19"/>
                    </a:cubicBezTo>
                    <a:cubicBezTo>
                      <a:pt x="6" y="17"/>
                      <a:pt x="5" y="16"/>
                      <a:pt x="4" y="15"/>
                    </a:cubicBezTo>
                    <a:cubicBezTo>
                      <a:pt x="3" y="14"/>
                      <a:pt x="2" y="15"/>
                      <a:pt x="1" y="15"/>
                    </a:cubicBezTo>
                    <a:cubicBezTo>
                      <a:pt x="1" y="14"/>
                      <a:pt x="1" y="13"/>
                      <a:pt x="0" y="1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87" name="Freeform 2754">
                <a:extLst>
                  <a:ext uri="{FF2B5EF4-FFF2-40B4-BE49-F238E27FC236}">
                    <a16:creationId xmlns:a16="http://schemas.microsoft.com/office/drawing/2014/main" id="{38DAAAFB-75A2-284E-AC3C-A6EA982CA391}"/>
                  </a:ext>
                </a:extLst>
              </p:cNvPr>
              <p:cNvSpPr>
                <a:spLocks noChangeAspect="1"/>
              </p:cNvSpPr>
              <p:nvPr/>
            </p:nvSpPr>
            <p:spPr bwMode="auto">
              <a:xfrm>
                <a:off x="4698290" y="3014750"/>
                <a:ext cx="56900" cy="68003"/>
              </a:xfrm>
              <a:custGeom>
                <a:avLst/>
                <a:gdLst>
                  <a:gd name="T0" fmla="*/ 18 w 34"/>
                  <a:gd name="T1" fmla="*/ 49 h 41"/>
                  <a:gd name="T2" fmla="*/ 24 w 34"/>
                  <a:gd name="T3" fmla="*/ 48 h 41"/>
                  <a:gd name="T4" fmla="*/ 22 w 34"/>
                  <a:gd name="T5" fmla="*/ 44 h 41"/>
                  <a:gd name="T6" fmla="*/ 23 w 34"/>
                  <a:gd name="T7" fmla="*/ 42 h 41"/>
                  <a:gd name="T8" fmla="*/ 22 w 34"/>
                  <a:gd name="T9" fmla="*/ 35 h 41"/>
                  <a:gd name="T10" fmla="*/ 25 w 34"/>
                  <a:gd name="T11" fmla="*/ 35 h 41"/>
                  <a:gd name="T12" fmla="*/ 24 w 34"/>
                  <a:gd name="T13" fmla="*/ 31 h 41"/>
                  <a:gd name="T14" fmla="*/ 28 w 34"/>
                  <a:gd name="T15" fmla="*/ 27 h 41"/>
                  <a:gd name="T16" fmla="*/ 31 w 34"/>
                  <a:gd name="T17" fmla="*/ 20 h 41"/>
                  <a:gd name="T18" fmla="*/ 37 w 34"/>
                  <a:gd name="T19" fmla="*/ 19 h 41"/>
                  <a:gd name="T20" fmla="*/ 41 w 34"/>
                  <a:gd name="T21" fmla="*/ 13 h 41"/>
                  <a:gd name="T22" fmla="*/ 34 w 34"/>
                  <a:gd name="T23" fmla="*/ 12 h 41"/>
                  <a:gd name="T24" fmla="*/ 30 w 34"/>
                  <a:gd name="T25" fmla="*/ 8 h 41"/>
                  <a:gd name="T26" fmla="*/ 30 w 34"/>
                  <a:gd name="T27" fmla="*/ 2 h 41"/>
                  <a:gd name="T28" fmla="*/ 25 w 34"/>
                  <a:gd name="T29" fmla="*/ 0 h 41"/>
                  <a:gd name="T30" fmla="*/ 18 w 34"/>
                  <a:gd name="T31" fmla="*/ 2 h 41"/>
                  <a:gd name="T32" fmla="*/ 17 w 34"/>
                  <a:gd name="T33" fmla="*/ 4 h 41"/>
                  <a:gd name="T34" fmla="*/ 17 w 34"/>
                  <a:gd name="T35" fmla="*/ 11 h 41"/>
                  <a:gd name="T36" fmla="*/ 13 w 34"/>
                  <a:gd name="T37" fmla="*/ 11 h 41"/>
                  <a:gd name="T38" fmla="*/ 13 w 34"/>
                  <a:gd name="T39" fmla="*/ 6 h 41"/>
                  <a:gd name="T40" fmla="*/ 11 w 34"/>
                  <a:gd name="T41" fmla="*/ 7 h 41"/>
                  <a:gd name="T42" fmla="*/ 10 w 34"/>
                  <a:gd name="T43" fmla="*/ 10 h 41"/>
                  <a:gd name="T44" fmla="*/ 10 w 34"/>
                  <a:gd name="T45" fmla="*/ 10 h 41"/>
                  <a:gd name="T46" fmla="*/ 10 w 34"/>
                  <a:gd name="T47" fmla="*/ 13 h 41"/>
                  <a:gd name="T48" fmla="*/ 7 w 34"/>
                  <a:gd name="T49" fmla="*/ 11 h 41"/>
                  <a:gd name="T50" fmla="*/ 1 w 34"/>
                  <a:gd name="T51" fmla="*/ 8 h 41"/>
                  <a:gd name="T52" fmla="*/ 2 w 34"/>
                  <a:gd name="T53" fmla="*/ 14 h 41"/>
                  <a:gd name="T54" fmla="*/ 1 w 34"/>
                  <a:gd name="T55" fmla="*/ 18 h 41"/>
                  <a:gd name="T56" fmla="*/ 2 w 34"/>
                  <a:gd name="T57" fmla="*/ 22 h 41"/>
                  <a:gd name="T58" fmla="*/ 1 w 34"/>
                  <a:gd name="T59" fmla="*/ 27 h 41"/>
                  <a:gd name="T60" fmla="*/ 0 w 34"/>
                  <a:gd name="T61" fmla="*/ 32 h 41"/>
                  <a:gd name="T62" fmla="*/ 4 w 34"/>
                  <a:gd name="T63" fmla="*/ 32 h 41"/>
                  <a:gd name="T64" fmla="*/ 7 w 34"/>
                  <a:gd name="T65" fmla="*/ 36 h 41"/>
                  <a:gd name="T66" fmla="*/ 10 w 34"/>
                  <a:gd name="T67" fmla="*/ 41 h 41"/>
                  <a:gd name="T68" fmla="*/ 10 w 34"/>
                  <a:gd name="T69" fmla="*/ 47 h 41"/>
                  <a:gd name="T70" fmla="*/ 14 w 34"/>
                  <a:gd name="T71" fmla="*/ 48 h 41"/>
                  <a:gd name="T72" fmla="*/ 18 w 34"/>
                  <a:gd name="T73" fmla="*/ 49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grpSp>
            <p:nvGrpSpPr>
              <p:cNvPr id="1188" name="Group 1187">
                <a:extLst>
                  <a:ext uri="{FF2B5EF4-FFF2-40B4-BE49-F238E27FC236}">
                    <a16:creationId xmlns:a16="http://schemas.microsoft.com/office/drawing/2014/main" id="{07224CA2-EB87-A34B-93B1-545C0F757759}"/>
                  </a:ext>
                </a:extLst>
              </p:cNvPr>
              <p:cNvGrpSpPr/>
              <p:nvPr/>
            </p:nvGrpSpPr>
            <p:grpSpPr>
              <a:xfrm>
                <a:off x="2018452" y="2286158"/>
                <a:ext cx="6082722" cy="3187772"/>
                <a:chOff x="2018452" y="2286158"/>
                <a:chExt cx="6082722" cy="3187772"/>
              </a:xfrm>
              <a:grpFill/>
            </p:grpSpPr>
            <p:sp>
              <p:nvSpPr>
                <p:cNvPr id="1189" name="Freeform 2526">
                  <a:extLst>
                    <a:ext uri="{FF2B5EF4-FFF2-40B4-BE49-F238E27FC236}">
                      <a16:creationId xmlns:a16="http://schemas.microsoft.com/office/drawing/2014/main" id="{CE43596C-6360-0D4A-9627-9896B2FBC040}"/>
                    </a:ext>
                  </a:extLst>
                </p:cNvPr>
                <p:cNvSpPr>
                  <a:spLocks noChangeAspect="1"/>
                </p:cNvSpPr>
                <p:nvPr/>
              </p:nvSpPr>
              <p:spPr bwMode="auto">
                <a:xfrm>
                  <a:off x="2987135" y="4380346"/>
                  <a:ext cx="824352" cy="963132"/>
                </a:xfrm>
                <a:custGeom>
                  <a:avLst/>
                  <a:gdLst>
                    <a:gd name="T0" fmla="*/ 344 w 495"/>
                    <a:gd name="T1" fmla="*/ 671 h 578"/>
                    <a:gd name="T2" fmla="*/ 317 w 495"/>
                    <a:gd name="T3" fmla="*/ 652 h 578"/>
                    <a:gd name="T4" fmla="*/ 269 w 495"/>
                    <a:gd name="T5" fmla="*/ 628 h 578"/>
                    <a:gd name="T6" fmla="*/ 320 w 495"/>
                    <a:gd name="T7" fmla="*/ 561 h 578"/>
                    <a:gd name="T8" fmla="*/ 311 w 495"/>
                    <a:gd name="T9" fmla="*/ 525 h 578"/>
                    <a:gd name="T10" fmla="*/ 280 w 495"/>
                    <a:gd name="T11" fmla="*/ 479 h 578"/>
                    <a:gd name="T12" fmla="*/ 248 w 495"/>
                    <a:gd name="T13" fmla="*/ 439 h 578"/>
                    <a:gd name="T14" fmla="*/ 244 w 495"/>
                    <a:gd name="T15" fmla="*/ 377 h 578"/>
                    <a:gd name="T16" fmla="*/ 212 w 495"/>
                    <a:gd name="T17" fmla="*/ 348 h 578"/>
                    <a:gd name="T18" fmla="*/ 175 w 495"/>
                    <a:gd name="T19" fmla="*/ 319 h 578"/>
                    <a:gd name="T20" fmla="*/ 130 w 495"/>
                    <a:gd name="T21" fmla="*/ 275 h 578"/>
                    <a:gd name="T22" fmla="*/ 82 w 495"/>
                    <a:gd name="T23" fmla="*/ 282 h 578"/>
                    <a:gd name="T24" fmla="*/ 50 w 495"/>
                    <a:gd name="T25" fmla="*/ 257 h 578"/>
                    <a:gd name="T26" fmla="*/ 4 w 495"/>
                    <a:gd name="T27" fmla="*/ 239 h 578"/>
                    <a:gd name="T28" fmla="*/ 18 w 495"/>
                    <a:gd name="T29" fmla="*/ 189 h 578"/>
                    <a:gd name="T30" fmla="*/ 61 w 495"/>
                    <a:gd name="T31" fmla="*/ 166 h 578"/>
                    <a:gd name="T32" fmla="*/ 62 w 495"/>
                    <a:gd name="T33" fmla="*/ 78 h 578"/>
                    <a:gd name="T34" fmla="*/ 85 w 495"/>
                    <a:gd name="T35" fmla="*/ 60 h 578"/>
                    <a:gd name="T36" fmla="*/ 106 w 495"/>
                    <a:gd name="T37" fmla="*/ 68 h 578"/>
                    <a:gd name="T38" fmla="*/ 145 w 495"/>
                    <a:gd name="T39" fmla="*/ 67 h 578"/>
                    <a:gd name="T40" fmla="*/ 160 w 495"/>
                    <a:gd name="T41" fmla="*/ 48 h 578"/>
                    <a:gd name="T42" fmla="*/ 148 w 495"/>
                    <a:gd name="T43" fmla="*/ 25 h 578"/>
                    <a:gd name="T44" fmla="*/ 172 w 495"/>
                    <a:gd name="T45" fmla="*/ 22 h 578"/>
                    <a:gd name="T46" fmla="*/ 209 w 495"/>
                    <a:gd name="T47" fmla="*/ 1 h 578"/>
                    <a:gd name="T48" fmla="*/ 221 w 495"/>
                    <a:gd name="T49" fmla="*/ 23 h 578"/>
                    <a:gd name="T50" fmla="*/ 224 w 495"/>
                    <a:gd name="T51" fmla="*/ 62 h 578"/>
                    <a:gd name="T52" fmla="*/ 242 w 495"/>
                    <a:gd name="T53" fmla="*/ 65 h 578"/>
                    <a:gd name="T54" fmla="*/ 270 w 495"/>
                    <a:gd name="T55" fmla="*/ 58 h 578"/>
                    <a:gd name="T56" fmla="*/ 288 w 495"/>
                    <a:gd name="T57" fmla="*/ 46 h 578"/>
                    <a:gd name="T58" fmla="*/ 313 w 495"/>
                    <a:gd name="T59" fmla="*/ 54 h 578"/>
                    <a:gd name="T60" fmla="*/ 342 w 495"/>
                    <a:gd name="T61" fmla="*/ 18 h 578"/>
                    <a:gd name="T62" fmla="*/ 361 w 495"/>
                    <a:gd name="T63" fmla="*/ 61 h 578"/>
                    <a:gd name="T64" fmla="*/ 353 w 495"/>
                    <a:gd name="T65" fmla="*/ 84 h 578"/>
                    <a:gd name="T66" fmla="*/ 310 w 495"/>
                    <a:gd name="T67" fmla="*/ 121 h 578"/>
                    <a:gd name="T68" fmla="*/ 332 w 495"/>
                    <a:gd name="T69" fmla="*/ 131 h 578"/>
                    <a:gd name="T70" fmla="*/ 354 w 495"/>
                    <a:gd name="T71" fmla="*/ 98 h 578"/>
                    <a:gd name="T72" fmla="*/ 383 w 495"/>
                    <a:gd name="T73" fmla="*/ 108 h 578"/>
                    <a:gd name="T74" fmla="*/ 372 w 495"/>
                    <a:gd name="T75" fmla="*/ 122 h 578"/>
                    <a:gd name="T76" fmla="*/ 377 w 495"/>
                    <a:gd name="T77" fmla="*/ 122 h 578"/>
                    <a:gd name="T78" fmla="*/ 416 w 495"/>
                    <a:gd name="T79" fmla="*/ 108 h 578"/>
                    <a:gd name="T80" fmla="*/ 448 w 495"/>
                    <a:gd name="T81" fmla="*/ 128 h 578"/>
                    <a:gd name="T82" fmla="*/ 492 w 495"/>
                    <a:gd name="T83" fmla="*/ 137 h 578"/>
                    <a:gd name="T84" fmla="*/ 554 w 495"/>
                    <a:gd name="T85" fmla="*/ 172 h 578"/>
                    <a:gd name="T86" fmla="*/ 593 w 495"/>
                    <a:gd name="T87" fmla="*/ 213 h 578"/>
                    <a:gd name="T88" fmla="*/ 553 w 495"/>
                    <a:gd name="T89" fmla="*/ 297 h 578"/>
                    <a:gd name="T90" fmla="*/ 534 w 495"/>
                    <a:gd name="T91" fmla="*/ 349 h 578"/>
                    <a:gd name="T92" fmla="*/ 522 w 495"/>
                    <a:gd name="T93" fmla="*/ 438 h 578"/>
                    <a:gd name="T94" fmla="*/ 491 w 495"/>
                    <a:gd name="T95" fmla="*/ 495 h 578"/>
                    <a:gd name="T96" fmla="*/ 454 w 495"/>
                    <a:gd name="T97" fmla="*/ 497 h 578"/>
                    <a:gd name="T98" fmla="*/ 397 w 495"/>
                    <a:gd name="T99" fmla="*/ 546 h 578"/>
                    <a:gd name="T100" fmla="*/ 397 w 495"/>
                    <a:gd name="T101" fmla="*/ 599 h 578"/>
                    <a:gd name="T102" fmla="*/ 358 w 495"/>
                    <a:gd name="T103" fmla="*/ 657 h 578"/>
                    <a:gd name="T104" fmla="*/ 361 w 495"/>
                    <a:gd name="T105" fmla="*/ 624 h 578"/>
                    <a:gd name="T106" fmla="*/ 347 w 495"/>
                    <a:gd name="T107" fmla="*/ 675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78"/>
                    <a:gd name="T164" fmla="*/ 495 w 495"/>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78">
                      <a:moveTo>
                        <a:pt x="281" y="578"/>
                      </a:moveTo>
                      <a:cubicBezTo>
                        <a:pt x="280" y="577"/>
                        <a:pt x="278" y="576"/>
                        <a:pt x="277" y="575"/>
                      </a:cubicBezTo>
                      <a:cubicBezTo>
                        <a:pt x="277" y="573"/>
                        <a:pt x="278" y="571"/>
                        <a:pt x="279" y="570"/>
                      </a:cubicBezTo>
                      <a:cubicBezTo>
                        <a:pt x="280" y="567"/>
                        <a:pt x="280" y="565"/>
                        <a:pt x="282" y="563"/>
                      </a:cubicBezTo>
                      <a:cubicBezTo>
                        <a:pt x="283" y="562"/>
                        <a:pt x="285" y="563"/>
                        <a:pt x="285" y="563"/>
                      </a:cubicBezTo>
                      <a:cubicBezTo>
                        <a:pt x="286" y="562"/>
                        <a:pt x="286" y="560"/>
                        <a:pt x="287" y="559"/>
                      </a:cubicBezTo>
                      <a:cubicBezTo>
                        <a:pt x="287" y="556"/>
                        <a:pt x="289" y="553"/>
                        <a:pt x="287" y="552"/>
                      </a:cubicBezTo>
                      <a:cubicBezTo>
                        <a:pt x="285" y="551"/>
                        <a:pt x="286" y="556"/>
                        <a:pt x="285" y="558"/>
                      </a:cubicBezTo>
                      <a:cubicBezTo>
                        <a:pt x="283" y="559"/>
                        <a:pt x="281" y="559"/>
                        <a:pt x="279" y="559"/>
                      </a:cubicBezTo>
                      <a:cubicBezTo>
                        <a:pt x="278" y="559"/>
                        <a:pt x="277" y="558"/>
                        <a:pt x="276" y="557"/>
                      </a:cubicBezTo>
                      <a:cubicBezTo>
                        <a:pt x="275" y="556"/>
                        <a:pt x="275" y="554"/>
                        <a:pt x="274" y="553"/>
                      </a:cubicBezTo>
                      <a:cubicBezTo>
                        <a:pt x="271" y="549"/>
                        <a:pt x="268" y="545"/>
                        <a:pt x="264" y="543"/>
                      </a:cubicBezTo>
                      <a:cubicBezTo>
                        <a:pt x="260" y="541"/>
                        <a:pt x="256" y="541"/>
                        <a:pt x="253" y="539"/>
                      </a:cubicBezTo>
                      <a:cubicBezTo>
                        <a:pt x="251" y="537"/>
                        <a:pt x="250" y="534"/>
                        <a:pt x="247" y="532"/>
                      </a:cubicBezTo>
                      <a:cubicBezTo>
                        <a:pt x="247" y="532"/>
                        <a:pt x="247" y="533"/>
                        <a:pt x="246" y="534"/>
                      </a:cubicBezTo>
                      <a:cubicBezTo>
                        <a:pt x="245" y="534"/>
                        <a:pt x="244" y="536"/>
                        <a:pt x="243" y="536"/>
                      </a:cubicBezTo>
                      <a:cubicBezTo>
                        <a:pt x="239" y="531"/>
                        <a:pt x="239" y="523"/>
                        <a:pt x="234" y="520"/>
                      </a:cubicBezTo>
                      <a:cubicBezTo>
                        <a:pt x="232" y="518"/>
                        <a:pt x="227" y="522"/>
                        <a:pt x="224" y="523"/>
                      </a:cubicBezTo>
                      <a:cubicBezTo>
                        <a:pt x="228" y="518"/>
                        <a:pt x="232" y="514"/>
                        <a:pt x="235" y="509"/>
                      </a:cubicBezTo>
                      <a:cubicBezTo>
                        <a:pt x="238" y="504"/>
                        <a:pt x="239" y="498"/>
                        <a:pt x="242" y="494"/>
                      </a:cubicBezTo>
                      <a:cubicBezTo>
                        <a:pt x="244" y="491"/>
                        <a:pt x="248" y="491"/>
                        <a:pt x="250" y="489"/>
                      </a:cubicBezTo>
                      <a:cubicBezTo>
                        <a:pt x="252" y="487"/>
                        <a:pt x="253" y="484"/>
                        <a:pt x="255" y="482"/>
                      </a:cubicBezTo>
                      <a:cubicBezTo>
                        <a:pt x="259" y="479"/>
                        <a:pt x="265" y="479"/>
                        <a:pt x="267" y="476"/>
                      </a:cubicBezTo>
                      <a:cubicBezTo>
                        <a:pt x="269" y="473"/>
                        <a:pt x="267" y="470"/>
                        <a:pt x="267" y="467"/>
                      </a:cubicBezTo>
                      <a:cubicBezTo>
                        <a:pt x="267" y="464"/>
                        <a:pt x="269" y="462"/>
                        <a:pt x="268" y="460"/>
                      </a:cubicBezTo>
                      <a:cubicBezTo>
                        <a:pt x="268" y="458"/>
                        <a:pt x="265" y="455"/>
                        <a:pt x="264" y="453"/>
                      </a:cubicBezTo>
                      <a:cubicBezTo>
                        <a:pt x="263" y="452"/>
                        <a:pt x="262" y="451"/>
                        <a:pt x="261" y="451"/>
                      </a:cubicBezTo>
                      <a:cubicBezTo>
                        <a:pt x="259" y="451"/>
                        <a:pt x="257" y="451"/>
                        <a:pt x="256" y="451"/>
                      </a:cubicBezTo>
                      <a:cubicBezTo>
                        <a:pt x="256" y="449"/>
                        <a:pt x="256" y="447"/>
                        <a:pt x="256" y="445"/>
                      </a:cubicBezTo>
                      <a:cubicBezTo>
                        <a:pt x="257" y="443"/>
                        <a:pt x="258" y="440"/>
                        <a:pt x="259" y="437"/>
                      </a:cubicBezTo>
                      <a:cubicBezTo>
                        <a:pt x="259" y="434"/>
                        <a:pt x="261" y="430"/>
                        <a:pt x="261" y="426"/>
                      </a:cubicBezTo>
                      <a:cubicBezTo>
                        <a:pt x="260" y="424"/>
                        <a:pt x="257" y="423"/>
                        <a:pt x="255" y="423"/>
                      </a:cubicBezTo>
                      <a:cubicBezTo>
                        <a:pt x="251" y="422"/>
                        <a:pt x="247" y="427"/>
                        <a:pt x="244" y="425"/>
                      </a:cubicBezTo>
                      <a:cubicBezTo>
                        <a:pt x="241" y="424"/>
                        <a:pt x="239" y="420"/>
                        <a:pt x="239" y="417"/>
                      </a:cubicBezTo>
                      <a:cubicBezTo>
                        <a:pt x="238" y="413"/>
                        <a:pt x="242" y="408"/>
                        <a:pt x="241" y="403"/>
                      </a:cubicBezTo>
                      <a:cubicBezTo>
                        <a:pt x="240" y="401"/>
                        <a:pt x="236" y="400"/>
                        <a:pt x="233" y="399"/>
                      </a:cubicBezTo>
                      <a:cubicBezTo>
                        <a:pt x="229" y="398"/>
                        <a:pt x="225" y="399"/>
                        <a:pt x="222" y="398"/>
                      </a:cubicBezTo>
                      <a:cubicBezTo>
                        <a:pt x="219" y="398"/>
                        <a:pt x="216" y="399"/>
                        <a:pt x="213" y="398"/>
                      </a:cubicBezTo>
                      <a:cubicBezTo>
                        <a:pt x="212" y="398"/>
                        <a:pt x="213" y="396"/>
                        <a:pt x="213" y="395"/>
                      </a:cubicBezTo>
                      <a:cubicBezTo>
                        <a:pt x="213" y="390"/>
                        <a:pt x="214" y="386"/>
                        <a:pt x="213" y="381"/>
                      </a:cubicBezTo>
                      <a:cubicBezTo>
                        <a:pt x="212" y="378"/>
                        <a:pt x="208" y="378"/>
                        <a:pt x="207" y="375"/>
                      </a:cubicBezTo>
                      <a:cubicBezTo>
                        <a:pt x="206" y="372"/>
                        <a:pt x="207" y="369"/>
                        <a:pt x="207" y="366"/>
                      </a:cubicBezTo>
                      <a:cubicBezTo>
                        <a:pt x="208" y="362"/>
                        <a:pt x="210" y="357"/>
                        <a:pt x="211" y="353"/>
                      </a:cubicBezTo>
                      <a:cubicBezTo>
                        <a:pt x="212" y="348"/>
                        <a:pt x="212" y="344"/>
                        <a:pt x="212" y="339"/>
                      </a:cubicBezTo>
                      <a:cubicBezTo>
                        <a:pt x="211" y="335"/>
                        <a:pt x="211" y="331"/>
                        <a:pt x="208" y="328"/>
                      </a:cubicBezTo>
                      <a:cubicBezTo>
                        <a:pt x="207" y="326"/>
                        <a:pt x="202" y="327"/>
                        <a:pt x="201" y="325"/>
                      </a:cubicBezTo>
                      <a:cubicBezTo>
                        <a:pt x="200" y="322"/>
                        <a:pt x="203" y="320"/>
                        <a:pt x="203" y="317"/>
                      </a:cubicBezTo>
                      <a:cubicBezTo>
                        <a:pt x="204" y="316"/>
                        <a:pt x="203" y="315"/>
                        <a:pt x="203" y="314"/>
                      </a:cubicBezTo>
                      <a:cubicBezTo>
                        <a:pt x="203" y="313"/>
                        <a:pt x="202" y="314"/>
                        <a:pt x="202" y="314"/>
                      </a:cubicBezTo>
                      <a:cubicBezTo>
                        <a:pt x="194" y="314"/>
                        <a:pt x="186" y="314"/>
                        <a:pt x="179" y="314"/>
                      </a:cubicBezTo>
                      <a:cubicBezTo>
                        <a:pt x="178" y="314"/>
                        <a:pt x="179" y="313"/>
                        <a:pt x="179" y="312"/>
                      </a:cubicBezTo>
                      <a:cubicBezTo>
                        <a:pt x="177" y="307"/>
                        <a:pt x="174" y="303"/>
                        <a:pt x="174" y="298"/>
                      </a:cubicBezTo>
                      <a:cubicBezTo>
                        <a:pt x="174" y="296"/>
                        <a:pt x="177" y="297"/>
                        <a:pt x="177" y="296"/>
                      </a:cubicBezTo>
                      <a:cubicBezTo>
                        <a:pt x="178" y="294"/>
                        <a:pt x="178" y="292"/>
                        <a:pt x="177" y="290"/>
                      </a:cubicBezTo>
                      <a:cubicBezTo>
                        <a:pt x="177" y="288"/>
                        <a:pt x="175" y="286"/>
                        <a:pt x="174" y="284"/>
                      </a:cubicBezTo>
                      <a:cubicBezTo>
                        <a:pt x="174" y="281"/>
                        <a:pt x="176" y="277"/>
                        <a:pt x="174" y="275"/>
                      </a:cubicBezTo>
                      <a:cubicBezTo>
                        <a:pt x="173" y="274"/>
                        <a:pt x="169" y="273"/>
                        <a:pt x="166" y="273"/>
                      </a:cubicBezTo>
                      <a:cubicBezTo>
                        <a:pt x="162" y="272"/>
                        <a:pt x="159" y="273"/>
                        <a:pt x="155" y="272"/>
                      </a:cubicBezTo>
                      <a:cubicBezTo>
                        <a:pt x="153" y="271"/>
                        <a:pt x="153" y="267"/>
                        <a:pt x="151" y="266"/>
                      </a:cubicBezTo>
                      <a:cubicBezTo>
                        <a:pt x="149" y="266"/>
                        <a:pt x="148" y="267"/>
                        <a:pt x="146" y="266"/>
                      </a:cubicBezTo>
                      <a:cubicBezTo>
                        <a:pt x="144" y="265"/>
                        <a:pt x="144" y="261"/>
                        <a:pt x="142" y="260"/>
                      </a:cubicBezTo>
                      <a:cubicBezTo>
                        <a:pt x="139" y="259"/>
                        <a:pt x="137" y="260"/>
                        <a:pt x="134" y="260"/>
                      </a:cubicBezTo>
                      <a:cubicBezTo>
                        <a:pt x="131" y="259"/>
                        <a:pt x="126" y="260"/>
                        <a:pt x="123" y="258"/>
                      </a:cubicBezTo>
                      <a:cubicBezTo>
                        <a:pt x="120" y="254"/>
                        <a:pt x="116" y="249"/>
                        <a:pt x="113" y="245"/>
                      </a:cubicBezTo>
                      <a:cubicBezTo>
                        <a:pt x="112" y="243"/>
                        <a:pt x="112" y="241"/>
                        <a:pt x="111" y="239"/>
                      </a:cubicBezTo>
                      <a:cubicBezTo>
                        <a:pt x="110" y="236"/>
                        <a:pt x="111" y="233"/>
                        <a:pt x="108" y="229"/>
                      </a:cubicBezTo>
                      <a:cubicBezTo>
                        <a:pt x="108" y="226"/>
                        <a:pt x="112" y="220"/>
                        <a:pt x="109" y="218"/>
                      </a:cubicBezTo>
                      <a:cubicBezTo>
                        <a:pt x="105" y="219"/>
                        <a:pt x="100" y="217"/>
                        <a:pt x="95" y="219"/>
                      </a:cubicBezTo>
                      <a:cubicBezTo>
                        <a:pt x="92" y="220"/>
                        <a:pt x="91" y="224"/>
                        <a:pt x="88" y="225"/>
                      </a:cubicBezTo>
                      <a:cubicBezTo>
                        <a:pt x="86" y="226"/>
                        <a:pt x="83" y="226"/>
                        <a:pt x="82" y="227"/>
                      </a:cubicBezTo>
                      <a:cubicBezTo>
                        <a:pt x="79" y="228"/>
                        <a:pt x="78" y="231"/>
                        <a:pt x="76" y="232"/>
                      </a:cubicBezTo>
                      <a:cubicBezTo>
                        <a:pt x="73" y="234"/>
                        <a:pt x="71" y="235"/>
                        <a:pt x="68" y="235"/>
                      </a:cubicBezTo>
                      <a:cubicBezTo>
                        <a:pt x="66" y="236"/>
                        <a:pt x="64" y="235"/>
                        <a:pt x="63" y="235"/>
                      </a:cubicBezTo>
                      <a:cubicBezTo>
                        <a:pt x="61" y="235"/>
                        <a:pt x="59" y="234"/>
                        <a:pt x="58" y="234"/>
                      </a:cubicBezTo>
                      <a:cubicBezTo>
                        <a:pt x="57" y="234"/>
                        <a:pt x="55" y="235"/>
                        <a:pt x="54" y="235"/>
                      </a:cubicBezTo>
                      <a:cubicBezTo>
                        <a:pt x="51" y="235"/>
                        <a:pt x="47" y="238"/>
                        <a:pt x="46" y="235"/>
                      </a:cubicBezTo>
                      <a:cubicBezTo>
                        <a:pt x="43" y="229"/>
                        <a:pt x="45" y="221"/>
                        <a:pt x="44" y="214"/>
                      </a:cubicBezTo>
                      <a:cubicBezTo>
                        <a:pt x="44" y="214"/>
                        <a:pt x="43" y="214"/>
                        <a:pt x="42" y="214"/>
                      </a:cubicBezTo>
                      <a:cubicBezTo>
                        <a:pt x="39" y="217"/>
                        <a:pt x="38" y="221"/>
                        <a:pt x="34" y="223"/>
                      </a:cubicBezTo>
                      <a:cubicBezTo>
                        <a:pt x="32" y="224"/>
                        <a:pt x="28" y="224"/>
                        <a:pt x="25" y="223"/>
                      </a:cubicBezTo>
                      <a:cubicBezTo>
                        <a:pt x="23" y="221"/>
                        <a:pt x="24" y="217"/>
                        <a:pt x="22" y="215"/>
                      </a:cubicBezTo>
                      <a:cubicBezTo>
                        <a:pt x="20" y="213"/>
                        <a:pt x="15" y="215"/>
                        <a:pt x="14" y="213"/>
                      </a:cubicBezTo>
                      <a:cubicBezTo>
                        <a:pt x="12" y="211"/>
                        <a:pt x="16" y="208"/>
                        <a:pt x="15" y="206"/>
                      </a:cubicBezTo>
                      <a:cubicBezTo>
                        <a:pt x="12" y="203"/>
                        <a:pt x="5" y="203"/>
                        <a:pt x="3" y="199"/>
                      </a:cubicBezTo>
                      <a:cubicBezTo>
                        <a:pt x="1" y="197"/>
                        <a:pt x="2" y="193"/>
                        <a:pt x="2" y="190"/>
                      </a:cubicBezTo>
                      <a:cubicBezTo>
                        <a:pt x="2" y="188"/>
                        <a:pt x="2" y="185"/>
                        <a:pt x="2" y="182"/>
                      </a:cubicBezTo>
                      <a:cubicBezTo>
                        <a:pt x="2" y="180"/>
                        <a:pt x="0" y="177"/>
                        <a:pt x="2" y="175"/>
                      </a:cubicBezTo>
                      <a:cubicBezTo>
                        <a:pt x="4" y="172"/>
                        <a:pt x="10" y="172"/>
                        <a:pt x="12" y="168"/>
                      </a:cubicBezTo>
                      <a:cubicBezTo>
                        <a:pt x="13" y="167"/>
                        <a:pt x="9" y="166"/>
                        <a:pt x="10" y="164"/>
                      </a:cubicBezTo>
                      <a:cubicBezTo>
                        <a:pt x="10" y="161"/>
                        <a:pt x="14" y="160"/>
                        <a:pt x="15" y="157"/>
                      </a:cubicBezTo>
                      <a:cubicBezTo>
                        <a:pt x="16" y="154"/>
                        <a:pt x="14" y="152"/>
                        <a:pt x="15" y="150"/>
                      </a:cubicBezTo>
                      <a:cubicBezTo>
                        <a:pt x="17" y="146"/>
                        <a:pt x="21" y="144"/>
                        <a:pt x="24" y="142"/>
                      </a:cubicBezTo>
                      <a:cubicBezTo>
                        <a:pt x="26" y="142"/>
                        <a:pt x="28" y="143"/>
                        <a:pt x="29" y="142"/>
                      </a:cubicBezTo>
                      <a:cubicBezTo>
                        <a:pt x="33" y="142"/>
                        <a:pt x="36" y="140"/>
                        <a:pt x="39" y="139"/>
                      </a:cubicBezTo>
                      <a:cubicBezTo>
                        <a:pt x="41" y="139"/>
                        <a:pt x="44" y="137"/>
                        <a:pt x="46" y="137"/>
                      </a:cubicBezTo>
                      <a:cubicBezTo>
                        <a:pt x="48" y="137"/>
                        <a:pt x="49" y="138"/>
                        <a:pt x="51" y="138"/>
                      </a:cubicBezTo>
                      <a:cubicBezTo>
                        <a:pt x="53" y="125"/>
                        <a:pt x="55" y="110"/>
                        <a:pt x="57" y="97"/>
                      </a:cubicBezTo>
                      <a:cubicBezTo>
                        <a:pt x="58" y="94"/>
                        <a:pt x="58" y="92"/>
                        <a:pt x="59" y="90"/>
                      </a:cubicBezTo>
                      <a:cubicBezTo>
                        <a:pt x="57" y="88"/>
                        <a:pt x="55" y="87"/>
                        <a:pt x="54" y="85"/>
                      </a:cubicBezTo>
                      <a:cubicBezTo>
                        <a:pt x="52" y="84"/>
                        <a:pt x="50" y="83"/>
                        <a:pt x="49" y="82"/>
                      </a:cubicBezTo>
                      <a:cubicBezTo>
                        <a:pt x="49" y="77"/>
                        <a:pt x="49" y="72"/>
                        <a:pt x="49" y="67"/>
                      </a:cubicBezTo>
                      <a:cubicBezTo>
                        <a:pt x="50" y="66"/>
                        <a:pt x="51" y="66"/>
                        <a:pt x="52" y="65"/>
                      </a:cubicBezTo>
                      <a:cubicBezTo>
                        <a:pt x="55" y="65"/>
                        <a:pt x="57" y="66"/>
                        <a:pt x="59" y="65"/>
                      </a:cubicBezTo>
                      <a:cubicBezTo>
                        <a:pt x="60" y="65"/>
                        <a:pt x="59" y="64"/>
                        <a:pt x="59" y="63"/>
                      </a:cubicBezTo>
                      <a:cubicBezTo>
                        <a:pt x="58" y="61"/>
                        <a:pt x="58" y="60"/>
                        <a:pt x="57" y="59"/>
                      </a:cubicBezTo>
                      <a:cubicBezTo>
                        <a:pt x="56" y="58"/>
                        <a:pt x="55" y="59"/>
                        <a:pt x="54" y="59"/>
                      </a:cubicBezTo>
                      <a:cubicBezTo>
                        <a:pt x="53" y="56"/>
                        <a:pt x="53" y="54"/>
                        <a:pt x="53" y="51"/>
                      </a:cubicBezTo>
                      <a:cubicBezTo>
                        <a:pt x="59" y="51"/>
                        <a:pt x="65" y="50"/>
                        <a:pt x="71" y="50"/>
                      </a:cubicBezTo>
                      <a:cubicBezTo>
                        <a:pt x="71" y="49"/>
                        <a:pt x="71" y="48"/>
                        <a:pt x="72" y="48"/>
                      </a:cubicBezTo>
                      <a:cubicBezTo>
                        <a:pt x="73" y="48"/>
                        <a:pt x="74" y="49"/>
                        <a:pt x="76" y="50"/>
                      </a:cubicBezTo>
                      <a:cubicBezTo>
                        <a:pt x="77" y="48"/>
                        <a:pt x="77" y="45"/>
                        <a:pt x="79" y="45"/>
                      </a:cubicBezTo>
                      <a:cubicBezTo>
                        <a:pt x="80" y="44"/>
                        <a:pt x="80" y="47"/>
                        <a:pt x="81" y="48"/>
                      </a:cubicBezTo>
                      <a:cubicBezTo>
                        <a:pt x="83" y="52"/>
                        <a:pt x="84" y="56"/>
                        <a:pt x="86" y="60"/>
                      </a:cubicBezTo>
                      <a:cubicBezTo>
                        <a:pt x="87" y="59"/>
                        <a:pt x="87" y="58"/>
                        <a:pt x="88" y="57"/>
                      </a:cubicBezTo>
                      <a:cubicBezTo>
                        <a:pt x="91" y="60"/>
                        <a:pt x="93" y="64"/>
                        <a:pt x="96" y="65"/>
                      </a:cubicBezTo>
                      <a:cubicBezTo>
                        <a:pt x="98" y="67"/>
                        <a:pt x="101" y="66"/>
                        <a:pt x="104" y="65"/>
                      </a:cubicBezTo>
                      <a:cubicBezTo>
                        <a:pt x="107" y="63"/>
                        <a:pt x="110" y="60"/>
                        <a:pt x="113" y="58"/>
                      </a:cubicBezTo>
                      <a:cubicBezTo>
                        <a:pt x="114" y="57"/>
                        <a:pt x="115" y="57"/>
                        <a:pt x="116" y="56"/>
                      </a:cubicBezTo>
                      <a:cubicBezTo>
                        <a:pt x="117" y="56"/>
                        <a:pt x="118" y="54"/>
                        <a:pt x="119" y="54"/>
                      </a:cubicBezTo>
                      <a:cubicBezTo>
                        <a:pt x="120" y="54"/>
                        <a:pt x="120" y="56"/>
                        <a:pt x="121" y="56"/>
                      </a:cubicBezTo>
                      <a:cubicBezTo>
                        <a:pt x="122" y="56"/>
                        <a:pt x="122" y="55"/>
                        <a:pt x="122" y="54"/>
                      </a:cubicBezTo>
                      <a:cubicBezTo>
                        <a:pt x="123" y="52"/>
                        <a:pt x="121" y="50"/>
                        <a:pt x="122" y="48"/>
                      </a:cubicBezTo>
                      <a:cubicBezTo>
                        <a:pt x="123" y="47"/>
                        <a:pt x="126" y="48"/>
                        <a:pt x="128" y="47"/>
                      </a:cubicBezTo>
                      <a:cubicBezTo>
                        <a:pt x="128" y="46"/>
                        <a:pt x="127" y="45"/>
                        <a:pt x="128" y="45"/>
                      </a:cubicBezTo>
                      <a:cubicBezTo>
                        <a:pt x="129" y="43"/>
                        <a:pt x="132" y="43"/>
                        <a:pt x="133" y="42"/>
                      </a:cubicBezTo>
                      <a:cubicBezTo>
                        <a:pt x="134" y="41"/>
                        <a:pt x="134" y="40"/>
                        <a:pt x="133" y="40"/>
                      </a:cubicBezTo>
                      <a:cubicBezTo>
                        <a:pt x="130" y="39"/>
                        <a:pt x="127" y="40"/>
                        <a:pt x="124" y="40"/>
                      </a:cubicBezTo>
                      <a:cubicBezTo>
                        <a:pt x="123" y="40"/>
                        <a:pt x="122" y="39"/>
                        <a:pt x="122" y="38"/>
                      </a:cubicBezTo>
                      <a:cubicBezTo>
                        <a:pt x="121" y="37"/>
                        <a:pt x="122" y="35"/>
                        <a:pt x="122" y="34"/>
                      </a:cubicBezTo>
                      <a:cubicBezTo>
                        <a:pt x="121" y="34"/>
                        <a:pt x="120" y="33"/>
                        <a:pt x="120" y="32"/>
                      </a:cubicBezTo>
                      <a:cubicBezTo>
                        <a:pt x="121" y="30"/>
                        <a:pt x="123" y="29"/>
                        <a:pt x="123" y="27"/>
                      </a:cubicBezTo>
                      <a:cubicBezTo>
                        <a:pt x="124" y="25"/>
                        <a:pt x="124" y="23"/>
                        <a:pt x="123" y="21"/>
                      </a:cubicBezTo>
                      <a:cubicBezTo>
                        <a:pt x="122" y="19"/>
                        <a:pt x="119" y="20"/>
                        <a:pt x="118" y="18"/>
                      </a:cubicBezTo>
                      <a:cubicBezTo>
                        <a:pt x="118" y="17"/>
                        <a:pt x="120" y="17"/>
                        <a:pt x="122" y="17"/>
                      </a:cubicBezTo>
                      <a:cubicBezTo>
                        <a:pt x="125" y="17"/>
                        <a:pt x="127" y="20"/>
                        <a:pt x="130" y="20"/>
                      </a:cubicBezTo>
                      <a:cubicBezTo>
                        <a:pt x="132" y="21"/>
                        <a:pt x="133" y="20"/>
                        <a:pt x="134" y="20"/>
                      </a:cubicBezTo>
                      <a:cubicBezTo>
                        <a:pt x="137" y="21"/>
                        <a:pt x="139" y="22"/>
                        <a:pt x="141" y="22"/>
                      </a:cubicBezTo>
                      <a:cubicBezTo>
                        <a:pt x="142" y="21"/>
                        <a:pt x="141" y="19"/>
                        <a:pt x="143" y="18"/>
                      </a:cubicBezTo>
                      <a:cubicBezTo>
                        <a:pt x="147" y="17"/>
                        <a:pt x="152" y="18"/>
                        <a:pt x="156" y="17"/>
                      </a:cubicBezTo>
                      <a:cubicBezTo>
                        <a:pt x="158" y="16"/>
                        <a:pt x="158" y="14"/>
                        <a:pt x="160" y="13"/>
                      </a:cubicBezTo>
                      <a:cubicBezTo>
                        <a:pt x="162" y="12"/>
                        <a:pt x="164" y="13"/>
                        <a:pt x="165" y="12"/>
                      </a:cubicBezTo>
                      <a:cubicBezTo>
                        <a:pt x="166" y="11"/>
                        <a:pt x="167" y="9"/>
                        <a:pt x="167" y="7"/>
                      </a:cubicBezTo>
                      <a:cubicBezTo>
                        <a:pt x="168" y="5"/>
                        <a:pt x="167" y="2"/>
                        <a:pt x="167" y="1"/>
                      </a:cubicBezTo>
                      <a:cubicBezTo>
                        <a:pt x="170" y="1"/>
                        <a:pt x="172" y="0"/>
                        <a:pt x="174" y="1"/>
                      </a:cubicBezTo>
                      <a:cubicBezTo>
                        <a:pt x="176" y="1"/>
                        <a:pt x="175" y="4"/>
                        <a:pt x="175" y="5"/>
                      </a:cubicBezTo>
                      <a:cubicBezTo>
                        <a:pt x="175" y="6"/>
                        <a:pt x="173" y="7"/>
                        <a:pt x="173" y="8"/>
                      </a:cubicBezTo>
                      <a:cubicBezTo>
                        <a:pt x="173" y="9"/>
                        <a:pt x="173" y="11"/>
                        <a:pt x="174" y="11"/>
                      </a:cubicBezTo>
                      <a:cubicBezTo>
                        <a:pt x="176" y="12"/>
                        <a:pt x="178" y="10"/>
                        <a:pt x="180" y="11"/>
                      </a:cubicBezTo>
                      <a:cubicBezTo>
                        <a:pt x="181" y="12"/>
                        <a:pt x="179" y="15"/>
                        <a:pt x="180" y="17"/>
                      </a:cubicBezTo>
                      <a:cubicBezTo>
                        <a:pt x="181" y="18"/>
                        <a:pt x="184" y="17"/>
                        <a:pt x="184" y="19"/>
                      </a:cubicBezTo>
                      <a:cubicBezTo>
                        <a:pt x="182" y="21"/>
                        <a:pt x="177" y="21"/>
                        <a:pt x="176" y="24"/>
                      </a:cubicBezTo>
                      <a:cubicBezTo>
                        <a:pt x="176" y="28"/>
                        <a:pt x="176" y="34"/>
                        <a:pt x="176" y="38"/>
                      </a:cubicBezTo>
                      <a:cubicBezTo>
                        <a:pt x="176" y="40"/>
                        <a:pt x="179" y="40"/>
                        <a:pt x="179" y="41"/>
                      </a:cubicBezTo>
                      <a:cubicBezTo>
                        <a:pt x="180" y="42"/>
                        <a:pt x="179" y="45"/>
                        <a:pt x="179" y="46"/>
                      </a:cubicBezTo>
                      <a:cubicBezTo>
                        <a:pt x="179" y="48"/>
                        <a:pt x="180" y="49"/>
                        <a:pt x="181" y="49"/>
                      </a:cubicBezTo>
                      <a:cubicBezTo>
                        <a:pt x="182" y="51"/>
                        <a:pt x="185" y="51"/>
                        <a:pt x="187" y="52"/>
                      </a:cubicBezTo>
                      <a:cubicBezTo>
                        <a:pt x="188" y="53"/>
                        <a:pt x="186" y="55"/>
                        <a:pt x="187" y="56"/>
                      </a:cubicBezTo>
                      <a:cubicBezTo>
                        <a:pt x="188" y="57"/>
                        <a:pt x="189" y="59"/>
                        <a:pt x="191" y="59"/>
                      </a:cubicBezTo>
                      <a:cubicBezTo>
                        <a:pt x="192" y="60"/>
                        <a:pt x="194" y="61"/>
                        <a:pt x="195" y="60"/>
                      </a:cubicBezTo>
                      <a:cubicBezTo>
                        <a:pt x="196" y="59"/>
                        <a:pt x="194" y="57"/>
                        <a:pt x="194" y="56"/>
                      </a:cubicBezTo>
                      <a:cubicBezTo>
                        <a:pt x="195" y="54"/>
                        <a:pt x="197" y="53"/>
                        <a:pt x="199" y="52"/>
                      </a:cubicBezTo>
                      <a:cubicBezTo>
                        <a:pt x="200" y="52"/>
                        <a:pt x="201" y="54"/>
                        <a:pt x="202" y="54"/>
                      </a:cubicBezTo>
                      <a:cubicBezTo>
                        <a:pt x="203" y="53"/>
                        <a:pt x="202" y="50"/>
                        <a:pt x="204" y="49"/>
                      </a:cubicBezTo>
                      <a:cubicBezTo>
                        <a:pt x="205" y="49"/>
                        <a:pt x="206" y="50"/>
                        <a:pt x="208" y="49"/>
                      </a:cubicBezTo>
                      <a:cubicBezTo>
                        <a:pt x="209" y="49"/>
                        <a:pt x="209" y="47"/>
                        <a:pt x="210" y="47"/>
                      </a:cubicBezTo>
                      <a:cubicBezTo>
                        <a:pt x="212" y="47"/>
                        <a:pt x="213" y="48"/>
                        <a:pt x="214" y="48"/>
                      </a:cubicBezTo>
                      <a:cubicBezTo>
                        <a:pt x="216" y="49"/>
                        <a:pt x="218" y="48"/>
                        <a:pt x="220" y="48"/>
                      </a:cubicBezTo>
                      <a:cubicBezTo>
                        <a:pt x="221" y="48"/>
                        <a:pt x="224" y="48"/>
                        <a:pt x="225" y="48"/>
                      </a:cubicBezTo>
                      <a:cubicBezTo>
                        <a:pt x="227" y="48"/>
                        <a:pt x="229" y="47"/>
                        <a:pt x="229" y="46"/>
                      </a:cubicBezTo>
                      <a:cubicBezTo>
                        <a:pt x="229" y="44"/>
                        <a:pt x="225" y="45"/>
                        <a:pt x="225" y="43"/>
                      </a:cubicBezTo>
                      <a:cubicBezTo>
                        <a:pt x="225" y="41"/>
                        <a:pt x="227" y="39"/>
                        <a:pt x="229" y="38"/>
                      </a:cubicBezTo>
                      <a:cubicBezTo>
                        <a:pt x="231" y="38"/>
                        <a:pt x="232" y="40"/>
                        <a:pt x="234" y="40"/>
                      </a:cubicBezTo>
                      <a:cubicBezTo>
                        <a:pt x="235" y="40"/>
                        <a:pt x="237" y="39"/>
                        <a:pt x="238" y="39"/>
                      </a:cubicBezTo>
                      <a:cubicBezTo>
                        <a:pt x="239" y="39"/>
                        <a:pt x="240" y="37"/>
                        <a:pt x="240" y="38"/>
                      </a:cubicBezTo>
                      <a:cubicBezTo>
                        <a:pt x="242" y="38"/>
                        <a:pt x="242" y="40"/>
                        <a:pt x="242" y="41"/>
                      </a:cubicBezTo>
                      <a:cubicBezTo>
                        <a:pt x="244" y="43"/>
                        <a:pt x="245" y="44"/>
                        <a:pt x="247" y="45"/>
                      </a:cubicBezTo>
                      <a:cubicBezTo>
                        <a:pt x="249" y="46"/>
                        <a:pt x="251" y="46"/>
                        <a:pt x="252" y="45"/>
                      </a:cubicBezTo>
                      <a:cubicBezTo>
                        <a:pt x="253" y="45"/>
                        <a:pt x="254" y="43"/>
                        <a:pt x="255" y="43"/>
                      </a:cubicBezTo>
                      <a:cubicBezTo>
                        <a:pt x="257" y="42"/>
                        <a:pt x="258" y="42"/>
                        <a:pt x="259" y="43"/>
                      </a:cubicBezTo>
                      <a:cubicBezTo>
                        <a:pt x="260" y="43"/>
                        <a:pt x="260" y="45"/>
                        <a:pt x="261" y="45"/>
                      </a:cubicBezTo>
                      <a:cubicBezTo>
                        <a:pt x="262" y="46"/>
                        <a:pt x="265" y="46"/>
                        <a:pt x="267" y="45"/>
                      </a:cubicBezTo>
                      <a:cubicBezTo>
                        <a:pt x="269" y="44"/>
                        <a:pt x="270" y="41"/>
                        <a:pt x="270" y="39"/>
                      </a:cubicBezTo>
                      <a:cubicBezTo>
                        <a:pt x="271" y="36"/>
                        <a:pt x="271" y="33"/>
                        <a:pt x="272" y="29"/>
                      </a:cubicBezTo>
                      <a:cubicBezTo>
                        <a:pt x="273" y="27"/>
                        <a:pt x="275" y="24"/>
                        <a:pt x="277" y="22"/>
                      </a:cubicBezTo>
                      <a:cubicBezTo>
                        <a:pt x="279" y="20"/>
                        <a:pt x="281" y="19"/>
                        <a:pt x="284" y="17"/>
                      </a:cubicBezTo>
                      <a:cubicBezTo>
                        <a:pt x="285" y="16"/>
                        <a:pt x="284" y="15"/>
                        <a:pt x="285" y="15"/>
                      </a:cubicBezTo>
                      <a:cubicBezTo>
                        <a:pt x="287" y="15"/>
                        <a:pt x="288" y="17"/>
                        <a:pt x="288" y="18"/>
                      </a:cubicBezTo>
                      <a:cubicBezTo>
                        <a:pt x="289" y="21"/>
                        <a:pt x="287" y="24"/>
                        <a:pt x="288" y="27"/>
                      </a:cubicBezTo>
                      <a:cubicBezTo>
                        <a:pt x="289" y="29"/>
                        <a:pt x="290" y="30"/>
                        <a:pt x="291" y="32"/>
                      </a:cubicBezTo>
                      <a:cubicBezTo>
                        <a:pt x="293" y="36"/>
                        <a:pt x="294" y="41"/>
                        <a:pt x="295" y="45"/>
                      </a:cubicBezTo>
                      <a:cubicBezTo>
                        <a:pt x="296" y="47"/>
                        <a:pt x="295" y="49"/>
                        <a:pt x="296" y="51"/>
                      </a:cubicBezTo>
                      <a:cubicBezTo>
                        <a:pt x="297" y="52"/>
                        <a:pt x="300" y="50"/>
                        <a:pt x="301" y="51"/>
                      </a:cubicBezTo>
                      <a:cubicBezTo>
                        <a:pt x="302" y="52"/>
                        <a:pt x="297" y="53"/>
                        <a:pt x="298" y="54"/>
                      </a:cubicBezTo>
                      <a:cubicBezTo>
                        <a:pt x="299" y="55"/>
                        <a:pt x="302" y="54"/>
                        <a:pt x="303" y="56"/>
                      </a:cubicBezTo>
                      <a:cubicBezTo>
                        <a:pt x="303" y="57"/>
                        <a:pt x="299" y="55"/>
                        <a:pt x="299" y="56"/>
                      </a:cubicBezTo>
                      <a:cubicBezTo>
                        <a:pt x="299" y="58"/>
                        <a:pt x="302" y="58"/>
                        <a:pt x="302" y="59"/>
                      </a:cubicBezTo>
                      <a:cubicBezTo>
                        <a:pt x="302" y="61"/>
                        <a:pt x="300" y="62"/>
                        <a:pt x="299" y="64"/>
                      </a:cubicBezTo>
                      <a:cubicBezTo>
                        <a:pt x="297" y="66"/>
                        <a:pt x="296" y="68"/>
                        <a:pt x="294" y="70"/>
                      </a:cubicBezTo>
                      <a:cubicBezTo>
                        <a:pt x="293" y="72"/>
                        <a:pt x="291" y="73"/>
                        <a:pt x="290" y="74"/>
                      </a:cubicBezTo>
                      <a:cubicBezTo>
                        <a:pt x="288" y="76"/>
                        <a:pt x="287" y="78"/>
                        <a:pt x="285" y="80"/>
                      </a:cubicBezTo>
                      <a:cubicBezTo>
                        <a:pt x="284" y="83"/>
                        <a:pt x="283" y="87"/>
                        <a:pt x="281" y="90"/>
                      </a:cubicBezTo>
                      <a:cubicBezTo>
                        <a:pt x="279" y="92"/>
                        <a:pt x="278" y="94"/>
                        <a:pt x="275" y="95"/>
                      </a:cubicBezTo>
                      <a:cubicBezTo>
                        <a:pt x="272" y="97"/>
                        <a:pt x="268" y="98"/>
                        <a:pt x="264" y="99"/>
                      </a:cubicBezTo>
                      <a:cubicBezTo>
                        <a:pt x="262" y="100"/>
                        <a:pt x="260" y="101"/>
                        <a:pt x="258" y="101"/>
                      </a:cubicBezTo>
                      <a:cubicBezTo>
                        <a:pt x="260" y="102"/>
                        <a:pt x="263" y="103"/>
                        <a:pt x="265" y="103"/>
                      </a:cubicBezTo>
                      <a:cubicBezTo>
                        <a:pt x="268" y="102"/>
                        <a:pt x="270" y="100"/>
                        <a:pt x="273" y="99"/>
                      </a:cubicBezTo>
                      <a:cubicBezTo>
                        <a:pt x="273" y="98"/>
                        <a:pt x="275" y="98"/>
                        <a:pt x="275" y="99"/>
                      </a:cubicBezTo>
                      <a:cubicBezTo>
                        <a:pt x="275" y="102"/>
                        <a:pt x="273" y="105"/>
                        <a:pt x="274" y="108"/>
                      </a:cubicBezTo>
                      <a:cubicBezTo>
                        <a:pt x="274" y="111"/>
                        <a:pt x="277" y="112"/>
                        <a:pt x="279" y="115"/>
                      </a:cubicBezTo>
                      <a:cubicBezTo>
                        <a:pt x="278" y="113"/>
                        <a:pt x="277" y="111"/>
                        <a:pt x="277" y="109"/>
                      </a:cubicBezTo>
                      <a:cubicBezTo>
                        <a:pt x="276" y="106"/>
                        <a:pt x="276" y="103"/>
                        <a:pt x="277" y="100"/>
                      </a:cubicBezTo>
                      <a:cubicBezTo>
                        <a:pt x="278" y="99"/>
                        <a:pt x="281" y="99"/>
                        <a:pt x="282" y="98"/>
                      </a:cubicBezTo>
                      <a:cubicBezTo>
                        <a:pt x="284" y="96"/>
                        <a:pt x="286" y="94"/>
                        <a:pt x="288" y="92"/>
                      </a:cubicBezTo>
                      <a:cubicBezTo>
                        <a:pt x="289" y="90"/>
                        <a:pt x="289" y="87"/>
                        <a:pt x="291" y="85"/>
                      </a:cubicBezTo>
                      <a:cubicBezTo>
                        <a:pt x="292" y="84"/>
                        <a:pt x="295" y="86"/>
                        <a:pt x="296" y="85"/>
                      </a:cubicBezTo>
                      <a:cubicBezTo>
                        <a:pt x="296" y="84"/>
                        <a:pt x="295" y="83"/>
                        <a:pt x="295" y="82"/>
                      </a:cubicBezTo>
                      <a:cubicBezTo>
                        <a:pt x="295" y="80"/>
                        <a:pt x="296" y="79"/>
                        <a:pt x="297" y="78"/>
                      </a:cubicBezTo>
                      <a:cubicBezTo>
                        <a:pt x="299" y="78"/>
                        <a:pt x="301" y="78"/>
                        <a:pt x="302" y="78"/>
                      </a:cubicBezTo>
                      <a:cubicBezTo>
                        <a:pt x="304" y="79"/>
                        <a:pt x="304" y="81"/>
                        <a:pt x="306" y="81"/>
                      </a:cubicBezTo>
                      <a:cubicBezTo>
                        <a:pt x="310" y="81"/>
                        <a:pt x="314" y="79"/>
                        <a:pt x="318" y="79"/>
                      </a:cubicBezTo>
                      <a:cubicBezTo>
                        <a:pt x="319" y="79"/>
                        <a:pt x="321" y="78"/>
                        <a:pt x="321" y="79"/>
                      </a:cubicBezTo>
                      <a:cubicBezTo>
                        <a:pt x="321" y="83"/>
                        <a:pt x="320" y="87"/>
                        <a:pt x="319" y="90"/>
                      </a:cubicBezTo>
                      <a:cubicBezTo>
                        <a:pt x="318" y="93"/>
                        <a:pt x="318" y="95"/>
                        <a:pt x="317" y="97"/>
                      </a:cubicBezTo>
                      <a:cubicBezTo>
                        <a:pt x="316" y="99"/>
                        <a:pt x="314" y="100"/>
                        <a:pt x="313" y="100"/>
                      </a:cubicBezTo>
                      <a:cubicBezTo>
                        <a:pt x="307" y="101"/>
                        <a:pt x="301" y="99"/>
                        <a:pt x="296" y="100"/>
                      </a:cubicBezTo>
                      <a:cubicBezTo>
                        <a:pt x="294" y="101"/>
                        <a:pt x="292" y="103"/>
                        <a:pt x="291" y="104"/>
                      </a:cubicBezTo>
                      <a:cubicBezTo>
                        <a:pt x="294" y="104"/>
                        <a:pt x="298" y="103"/>
                        <a:pt x="302" y="103"/>
                      </a:cubicBezTo>
                      <a:cubicBezTo>
                        <a:pt x="305" y="103"/>
                        <a:pt x="307" y="102"/>
                        <a:pt x="310" y="102"/>
                      </a:cubicBezTo>
                      <a:cubicBezTo>
                        <a:pt x="310" y="105"/>
                        <a:pt x="309" y="108"/>
                        <a:pt x="308" y="111"/>
                      </a:cubicBezTo>
                      <a:cubicBezTo>
                        <a:pt x="308" y="113"/>
                        <a:pt x="305" y="114"/>
                        <a:pt x="305" y="117"/>
                      </a:cubicBezTo>
                      <a:cubicBezTo>
                        <a:pt x="304" y="120"/>
                        <a:pt x="306" y="123"/>
                        <a:pt x="307" y="126"/>
                      </a:cubicBezTo>
                      <a:cubicBezTo>
                        <a:pt x="307" y="123"/>
                        <a:pt x="307" y="121"/>
                        <a:pt x="308" y="118"/>
                      </a:cubicBezTo>
                      <a:cubicBezTo>
                        <a:pt x="308" y="117"/>
                        <a:pt x="309" y="115"/>
                        <a:pt x="309" y="114"/>
                      </a:cubicBezTo>
                      <a:cubicBezTo>
                        <a:pt x="311" y="110"/>
                        <a:pt x="312" y="106"/>
                        <a:pt x="314" y="102"/>
                      </a:cubicBezTo>
                      <a:cubicBezTo>
                        <a:pt x="315" y="100"/>
                        <a:pt x="318" y="100"/>
                        <a:pt x="320" y="98"/>
                      </a:cubicBezTo>
                      <a:cubicBezTo>
                        <a:pt x="321" y="97"/>
                        <a:pt x="323" y="95"/>
                        <a:pt x="324" y="93"/>
                      </a:cubicBezTo>
                      <a:cubicBezTo>
                        <a:pt x="325" y="90"/>
                        <a:pt x="324" y="87"/>
                        <a:pt x="326" y="85"/>
                      </a:cubicBezTo>
                      <a:cubicBezTo>
                        <a:pt x="328" y="83"/>
                        <a:pt x="330" y="85"/>
                        <a:pt x="332" y="85"/>
                      </a:cubicBezTo>
                      <a:cubicBezTo>
                        <a:pt x="335" y="85"/>
                        <a:pt x="338" y="84"/>
                        <a:pt x="340" y="85"/>
                      </a:cubicBezTo>
                      <a:cubicBezTo>
                        <a:pt x="343" y="86"/>
                        <a:pt x="345" y="89"/>
                        <a:pt x="347" y="90"/>
                      </a:cubicBezTo>
                      <a:cubicBezTo>
                        <a:pt x="352" y="92"/>
                        <a:pt x="357" y="92"/>
                        <a:pt x="361" y="94"/>
                      </a:cubicBezTo>
                      <a:cubicBezTo>
                        <a:pt x="362" y="94"/>
                        <a:pt x="360" y="97"/>
                        <a:pt x="361" y="97"/>
                      </a:cubicBezTo>
                      <a:cubicBezTo>
                        <a:pt x="362" y="98"/>
                        <a:pt x="363" y="95"/>
                        <a:pt x="364" y="95"/>
                      </a:cubicBezTo>
                      <a:cubicBezTo>
                        <a:pt x="365" y="95"/>
                        <a:pt x="366" y="96"/>
                        <a:pt x="367" y="97"/>
                      </a:cubicBezTo>
                      <a:cubicBezTo>
                        <a:pt x="369" y="98"/>
                        <a:pt x="370" y="99"/>
                        <a:pt x="371" y="100"/>
                      </a:cubicBezTo>
                      <a:cubicBezTo>
                        <a:pt x="372" y="102"/>
                        <a:pt x="373" y="105"/>
                        <a:pt x="373" y="107"/>
                      </a:cubicBezTo>
                      <a:cubicBezTo>
                        <a:pt x="373" y="109"/>
                        <a:pt x="371" y="112"/>
                        <a:pt x="372" y="114"/>
                      </a:cubicBezTo>
                      <a:cubicBezTo>
                        <a:pt x="372" y="115"/>
                        <a:pt x="375" y="116"/>
                        <a:pt x="376" y="115"/>
                      </a:cubicBezTo>
                      <a:cubicBezTo>
                        <a:pt x="379" y="114"/>
                        <a:pt x="381" y="111"/>
                        <a:pt x="384" y="110"/>
                      </a:cubicBezTo>
                      <a:cubicBezTo>
                        <a:pt x="386" y="109"/>
                        <a:pt x="389" y="110"/>
                        <a:pt x="391" y="110"/>
                      </a:cubicBezTo>
                      <a:cubicBezTo>
                        <a:pt x="392" y="110"/>
                        <a:pt x="394" y="111"/>
                        <a:pt x="396" y="111"/>
                      </a:cubicBezTo>
                      <a:cubicBezTo>
                        <a:pt x="400" y="112"/>
                        <a:pt x="405" y="113"/>
                        <a:pt x="410" y="114"/>
                      </a:cubicBezTo>
                      <a:cubicBezTo>
                        <a:pt x="414" y="114"/>
                        <a:pt x="419" y="113"/>
                        <a:pt x="423" y="114"/>
                      </a:cubicBezTo>
                      <a:cubicBezTo>
                        <a:pt x="427" y="114"/>
                        <a:pt x="431" y="115"/>
                        <a:pt x="435" y="117"/>
                      </a:cubicBezTo>
                      <a:cubicBezTo>
                        <a:pt x="440" y="120"/>
                        <a:pt x="444" y="124"/>
                        <a:pt x="448" y="128"/>
                      </a:cubicBezTo>
                      <a:cubicBezTo>
                        <a:pt x="451" y="130"/>
                        <a:pt x="451" y="134"/>
                        <a:pt x="453" y="137"/>
                      </a:cubicBezTo>
                      <a:cubicBezTo>
                        <a:pt x="455" y="138"/>
                        <a:pt x="457" y="137"/>
                        <a:pt x="459" y="138"/>
                      </a:cubicBezTo>
                      <a:cubicBezTo>
                        <a:pt x="460" y="139"/>
                        <a:pt x="460" y="141"/>
                        <a:pt x="462" y="143"/>
                      </a:cubicBezTo>
                      <a:cubicBezTo>
                        <a:pt x="463" y="144"/>
                        <a:pt x="465" y="144"/>
                        <a:pt x="466" y="145"/>
                      </a:cubicBezTo>
                      <a:cubicBezTo>
                        <a:pt x="468" y="146"/>
                        <a:pt x="470" y="148"/>
                        <a:pt x="472" y="148"/>
                      </a:cubicBezTo>
                      <a:cubicBezTo>
                        <a:pt x="476" y="149"/>
                        <a:pt x="481" y="146"/>
                        <a:pt x="485" y="147"/>
                      </a:cubicBezTo>
                      <a:cubicBezTo>
                        <a:pt x="488" y="149"/>
                        <a:pt x="489" y="153"/>
                        <a:pt x="490" y="156"/>
                      </a:cubicBezTo>
                      <a:cubicBezTo>
                        <a:pt x="491" y="158"/>
                        <a:pt x="490" y="160"/>
                        <a:pt x="490" y="162"/>
                      </a:cubicBezTo>
                      <a:cubicBezTo>
                        <a:pt x="491" y="167"/>
                        <a:pt x="494" y="172"/>
                        <a:pt x="494" y="177"/>
                      </a:cubicBezTo>
                      <a:cubicBezTo>
                        <a:pt x="495" y="181"/>
                        <a:pt x="495" y="185"/>
                        <a:pt x="494" y="188"/>
                      </a:cubicBezTo>
                      <a:cubicBezTo>
                        <a:pt x="494" y="192"/>
                        <a:pt x="494" y="196"/>
                        <a:pt x="492" y="200"/>
                      </a:cubicBezTo>
                      <a:cubicBezTo>
                        <a:pt x="490" y="204"/>
                        <a:pt x="485" y="207"/>
                        <a:pt x="483" y="212"/>
                      </a:cubicBezTo>
                      <a:cubicBezTo>
                        <a:pt x="481" y="216"/>
                        <a:pt x="481" y="221"/>
                        <a:pt x="478" y="224"/>
                      </a:cubicBezTo>
                      <a:cubicBezTo>
                        <a:pt x="476" y="228"/>
                        <a:pt x="470" y="230"/>
                        <a:pt x="467" y="234"/>
                      </a:cubicBezTo>
                      <a:cubicBezTo>
                        <a:pt x="464" y="238"/>
                        <a:pt x="463" y="243"/>
                        <a:pt x="461" y="247"/>
                      </a:cubicBezTo>
                      <a:cubicBezTo>
                        <a:pt x="459" y="251"/>
                        <a:pt x="458" y="256"/>
                        <a:pt x="454" y="260"/>
                      </a:cubicBezTo>
                      <a:cubicBezTo>
                        <a:pt x="453" y="261"/>
                        <a:pt x="449" y="258"/>
                        <a:pt x="448" y="260"/>
                      </a:cubicBezTo>
                      <a:cubicBezTo>
                        <a:pt x="446" y="263"/>
                        <a:pt x="447" y="267"/>
                        <a:pt x="446" y="271"/>
                      </a:cubicBezTo>
                      <a:cubicBezTo>
                        <a:pt x="445" y="273"/>
                        <a:pt x="443" y="275"/>
                        <a:pt x="443" y="277"/>
                      </a:cubicBezTo>
                      <a:cubicBezTo>
                        <a:pt x="443" y="278"/>
                        <a:pt x="446" y="279"/>
                        <a:pt x="446" y="281"/>
                      </a:cubicBezTo>
                      <a:cubicBezTo>
                        <a:pt x="447" y="284"/>
                        <a:pt x="445" y="287"/>
                        <a:pt x="445" y="291"/>
                      </a:cubicBezTo>
                      <a:cubicBezTo>
                        <a:pt x="445" y="296"/>
                        <a:pt x="448" y="300"/>
                        <a:pt x="447" y="305"/>
                      </a:cubicBezTo>
                      <a:cubicBezTo>
                        <a:pt x="447" y="313"/>
                        <a:pt x="443" y="320"/>
                        <a:pt x="443" y="328"/>
                      </a:cubicBezTo>
                      <a:cubicBezTo>
                        <a:pt x="442" y="330"/>
                        <a:pt x="445" y="332"/>
                        <a:pt x="444" y="334"/>
                      </a:cubicBezTo>
                      <a:cubicBezTo>
                        <a:pt x="444" y="336"/>
                        <a:pt x="441" y="337"/>
                        <a:pt x="441" y="339"/>
                      </a:cubicBezTo>
                      <a:cubicBezTo>
                        <a:pt x="440" y="344"/>
                        <a:pt x="441" y="350"/>
                        <a:pt x="440" y="356"/>
                      </a:cubicBezTo>
                      <a:cubicBezTo>
                        <a:pt x="439" y="359"/>
                        <a:pt x="436" y="362"/>
                        <a:pt x="435" y="365"/>
                      </a:cubicBezTo>
                      <a:cubicBezTo>
                        <a:pt x="433" y="368"/>
                        <a:pt x="431" y="371"/>
                        <a:pt x="430" y="375"/>
                      </a:cubicBezTo>
                      <a:cubicBezTo>
                        <a:pt x="428" y="378"/>
                        <a:pt x="426" y="381"/>
                        <a:pt x="424" y="385"/>
                      </a:cubicBezTo>
                      <a:cubicBezTo>
                        <a:pt x="423" y="387"/>
                        <a:pt x="422" y="389"/>
                        <a:pt x="422" y="391"/>
                      </a:cubicBezTo>
                      <a:cubicBezTo>
                        <a:pt x="422" y="394"/>
                        <a:pt x="424" y="397"/>
                        <a:pt x="422" y="399"/>
                      </a:cubicBezTo>
                      <a:cubicBezTo>
                        <a:pt x="420" y="402"/>
                        <a:pt x="415" y="403"/>
                        <a:pt x="412" y="406"/>
                      </a:cubicBezTo>
                      <a:cubicBezTo>
                        <a:pt x="410" y="407"/>
                        <a:pt x="411" y="411"/>
                        <a:pt x="409" y="412"/>
                      </a:cubicBezTo>
                      <a:cubicBezTo>
                        <a:pt x="407" y="413"/>
                        <a:pt x="404" y="413"/>
                        <a:pt x="401" y="412"/>
                      </a:cubicBezTo>
                      <a:cubicBezTo>
                        <a:pt x="400" y="412"/>
                        <a:pt x="399" y="409"/>
                        <a:pt x="397" y="409"/>
                      </a:cubicBezTo>
                      <a:cubicBezTo>
                        <a:pt x="396" y="409"/>
                        <a:pt x="397" y="412"/>
                        <a:pt x="396" y="412"/>
                      </a:cubicBezTo>
                      <a:cubicBezTo>
                        <a:pt x="394" y="414"/>
                        <a:pt x="391" y="415"/>
                        <a:pt x="388" y="415"/>
                      </a:cubicBezTo>
                      <a:cubicBezTo>
                        <a:pt x="386" y="415"/>
                        <a:pt x="384" y="412"/>
                        <a:pt x="382" y="412"/>
                      </a:cubicBezTo>
                      <a:cubicBezTo>
                        <a:pt x="380" y="412"/>
                        <a:pt x="379" y="413"/>
                        <a:pt x="378" y="414"/>
                      </a:cubicBezTo>
                      <a:cubicBezTo>
                        <a:pt x="375" y="416"/>
                        <a:pt x="374" y="419"/>
                        <a:pt x="372" y="421"/>
                      </a:cubicBezTo>
                      <a:cubicBezTo>
                        <a:pt x="371" y="422"/>
                        <a:pt x="369" y="424"/>
                        <a:pt x="367" y="425"/>
                      </a:cubicBezTo>
                      <a:cubicBezTo>
                        <a:pt x="364" y="426"/>
                        <a:pt x="360" y="425"/>
                        <a:pt x="358" y="426"/>
                      </a:cubicBezTo>
                      <a:cubicBezTo>
                        <a:pt x="352" y="429"/>
                        <a:pt x="348" y="435"/>
                        <a:pt x="343" y="439"/>
                      </a:cubicBezTo>
                      <a:cubicBezTo>
                        <a:pt x="341" y="441"/>
                        <a:pt x="339" y="443"/>
                        <a:pt x="338" y="445"/>
                      </a:cubicBezTo>
                      <a:cubicBezTo>
                        <a:pt x="335" y="448"/>
                        <a:pt x="332" y="451"/>
                        <a:pt x="331" y="455"/>
                      </a:cubicBezTo>
                      <a:cubicBezTo>
                        <a:pt x="330" y="457"/>
                        <a:pt x="331" y="460"/>
                        <a:pt x="331" y="463"/>
                      </a:cubicBezTo>
                      <a:cubicBezTo>
                        <a:pt x="331" y="464"/>
                        <a:pt x="329" y="465"/>
                        <a:pt x="329" y="466"/>
                      </a:cubicBezTo>
                      <a:cubicBezTo>
                        <a:pt x="330" y="469"/>
                        <a:pt x="333" y="472"/>
                        <a:pt x="334" y="476"/>
                      </a:cubicBezTo>
                      <a:cubicBezTo>
                        <a:pt x="334" y="482"/>
                        <a:pt x="334" y="488"/>
                        <a:pt x="332" y="494"/>
                      </a:cubicBezTo>
                      <a:cubicBezTo>
                        <a:pt x="332" y="495"/>
                        <a:pt x="329" y="494"/>
                        <a:pt x="329" y="495"/>
                      </a:cubicBezTo>
                      <a:cubicBezTo>
                        <a:pt x="329" y="497"/>
                        <a:pt x="332" y="498"/>
                        <a:pt x="331" y="499"/>
                      </a:cubicBezTo>
                      <a:cubicBezTo>
                        <a:pt x="329" y="502"/>
                        <a:pt x="323" y="504"/>
                        <a:pt x="321" y="507"/>
                      </a:cubicBezTo>
                      <a:cubicBezTo>
                        <a:pt x="317" y="513"/>
                        <a:pt x="315" y="521"/>
                        <a:pt x="312" y="528"/>
                      </a:cubicBezTo>
                      <a:cubicBezTo>
                        <a:pt x="311" y="532"/>
                        <a:pt x="310" y="537"/>
                        <a:pt x="307" y="541"/>
                      </a:cubicBezTo>
                      <a:cubicBezTo>
                        <a:pt x="304" y="545"/>
                        <a:pt x="300" y="548"/>
                        <a:pt x="296" y="551"/>
                      </a:cubicBezTo>
                      <a:cubicBezTo>
                        <a:pt x="295" y="552"/>
                        <a:pt x="293" y="550"/>
                        <a:pt x="293" y="549"/>
                      </a:cubicBezTo>
                      <a:cubicBezTo>
                        <a:pt x="294" y="547"/>
                        <a:pt x="296" y="548"/>
                        <a:pt x="298" y="547"/>
                      </a:cubicBezTo>
                      <a:cubicBezTo>
                        <a:pt x="300" y="545"/>
                        <a:pt x="302" y="544"/>
                        <a:pt x="303" y="541"/>
                      </a:cubicBezTo>
                      <a:cubicBezTo>
                        <a:pt x="304" y="540"/>
                        <a:pt x="302" y="538"/>
                        <a:pt x="303" y="537"/>
                      </a:cubicBezTo>
                      <a:cubicBezTo>
                        <a:pt x="304" y="536"/>
                        <a:pt x="306" y="537"/>
                        <a:pt x="306" y="536"/>
                      </a:cubicBezTo>
                      <a:cubicBezTo>
                        <a:pt x="308" y="533"/>
                        <a:pt x="310" y="529"/>
                        <a:pt x="310" y="525"/>
                      </a:cubicBezTo>
                      <a:cubicBezTo>
                        <a:pt x="309" y="523"/>
                        <a:pt x="307" y="527"/>
                        <a:pt x="305" y="526"/>
                      </a:cubicBezTo>
                      <a:cubicBezTo>
                        <a:pt x="303" y="525"/>
                        <a:pt x="303" y="521"/>
                        <a:pt x="301" y="520"/>
                      </a:cubicBezTo>
                      <a:cubicBezTo>
                        <a:pt x="299" y="520"/>
                        <a:pt x="299" y="523"/>
                        <a:pt x="300" y="525"/>
                      </a:cubicBezTo>
                      <a:cubicBezTo>
                        <a:pt x="300" y="526"/>
                        <a:pt x="303" y="527"/>
                        <a:pt x="303" y="528"/>
                      </a:cubicBezTo>
                      <a:cubicBezTo>
                        <a:pt x="302" y="533"/>
                        <a:pt x="297" y="536"/>
                        <a:pt x="295" y="540"/>
                      </a:cubicBezTo>
                      <a:cubicBezTo>
                        <a:pt x="294" y="543"/>
                        <a:pt x="292" y="546"/>
                        <a:pt x="291" y="549"/>
                      </a:cubicBezTo>
                      <a:cubicBezTo>
                        <a:pt x="291" y="550"/>
                        <a:pt x="294" y="551"/>
                        <a:pt x="293" y="553"/>
                      </a:cubicBezTo>
                      <a:cubicBezTo>
                        <a:pt x="293" y="556"/>
                        <a:pt x="290" y="559"/>
                        <a:pt x="289" y="562"/>
                      </a:cubicBezTo>
                      <a:cubicBezTo>
                        <a:pt x="287" y="565"/>
                        <a:pt x="287" y="568"/>
                        <a:pt x="285" y="571"/>
                      </a:cubicBezTo>
                      <a:cubicBezTo>
                        <a:pt x="284" y="573"/>
                        <a:pt x="282" y="576"/>
                        <a:pt x="281" y="578"/>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90" name="Freeform 2547">
                  <a:extLst>
                    <a:ext uri="{FF2B5EF4-FFF2-40B4-BE49-F238E27FC236}">
                      <a16:creationId xmlns:a16="http://schemas.microsoft.com/office/drawing/2014/main" id="{724D9A9B-33F7-394D-88A6-CCFCDF14D037}"/>
                    </a:ext>
                  </a:extLst>
                </p:cNvPr>
                <p:cNvSpPr>
                  <a:spLocks noChangeAspect="1"/>
                </p:cNvSpPr>
                <p:nvPr/>
              </p:nvSpPr>
              <p:spPr bwMode="auto">
                <a:xfrm>
                  <a:off x="2018452" y="3250676"/>
                  <a:ext cx="1172690" cy="650878"/>
                </a:xfrm>
                <a:custGeom>
                  <a:avLst/>
                  <a:gdLst>
                    <a:gd name="T0" fmla="*/ 455 w 704"/>
                    <a:gd name="T1" fmla="*/ 0 h 391"/>
                    <a:gd name="T2" fmla="*/ 515 w 704"/>
                    <a:gd name="T3" fmla="*/ 18 h 391"/>
                    <a:gd name="T4" fmla="*/ 508 w 704"/>
                    <a:gd name="T5" fmla="*/ 42 h 391"/>
                    <a:gd name="T6" fmla="*/ 556 w 704"/>
                    <a:gd name="T7" fmla="*/ 29 h 391"/>
                    <a:gd name="T8" fmla="*/ 592 w 704"/>
                    <a:gd name="T9" fmla="*/ 46 h 391"/>
                    <a:gd name="T10" fmla="*/ 583 w 704"/>
                    <a:gd name="T11" fmla="*/ 60 h 391"/>
                    <a:gd name="T12" fmla="*/ 553 w 704"/>
                    <a:gd name="T13" fmla="*/ 82 h 391"/>
                    <a:gd name="T14" fmla="*/ 543 w 704"/>
                    <a:gd name="T15" fmla="*/ 132 h 391"/>
                    <a:gd name="T16" fmla="*/ 565 w 704"/>
                    <a:gd name="T17" fmla="*/ 103 h 391"/>
                    <a:gd name="T18" fmla="*/ 587 w 704"/>
                    <a:gd name="T19" fmla="*/ 73 h 391"/>
                    <a:gd name="T20" fmla="*/ 612 w 704"/>
                    <a:gd name="T21" fmla="*/ 92 h 391"/>
                    <a:gd name="T22" fmla="*/ 618 w 704"/>
                    <a:gd name="T23" fmla="*/ 102 h 391"/>
                    <a:gd name="T24" fmla="*/ 601 w 704"/>
                    <a:gd name="T25" fmla="*/ 142 h 391"/>
                    <a:gd name="T26" fmla="*/ 672 w 704"/>
                    <a:gd name="T27" fmla="*/ 127 h 391"/>
                    <a:gd name="T28" fmla="*/ 700 w 704"/>
                    <a:gd name="T29" fmla="*/ 115 h 391"/>
                    <a:gd name="T30" fmla="*/ 731 w 704"/>
                    <a:gd name="T31" fmla="*/ 83 h 391"/>
                    <a:gd name="T32" fmla="*/ 798 w 704"/>
                    <a:gd name="T33" fmla="*/ 70 h 391"/>
                    <a:gd name="T34" fmla="*/ 825 w 704"/>
                    <a:gd name="T35" fmla="*/ 31 h 391"/>
                    <a:gd name="T36" fmla="*/ 844 w 704"/>
                    <a:gd name="T37" fmla="*/ 64 h 391"/>
                    <a:gd name="T38" fmla="*/ 802 w 704"/>
                    <a:gd name="T39" fmla="*/ 107 h 391"/>
                    <a:gd name="T40" fmla="*/ 781 w 704"/>
                    <a:gd name="T41" fmla="*/ 149 h 391"/>
                    <a:gd name="T42" fmla="*/ 736 w 704"/>
                    <a:gd name="T43" fmla="*/ 170 h 391"/>
                    <a:gd name="T44" fmla="*/ 715 w 704"/>
                    <a:gd name="T45" fmla="*/ 202 h 391"/>
                    <a:gd name="T46" fmla="*/ 702 w 704"/>
                    <a:gd name="T47" fmla="*/ 210 h 391"/>
                    <a:gd name="T48" fmla="*/ 697 w 704"/>
                    <a:gd name="T49" fmla="*/ 223 h 391"/>
                    <a:gd name="T50" fmla="*/ 702 w 704"/>
                    <a:gd name="T51" fmla="*/ 260 h 391"/>
                    <a:gd name="T52" fmla="*/ 688 w 704"/>
                    <a:gd name="T53" fmla="*/ 279 h 391"/>
                    <a:gd name="T54" fmla="*/ 645 w 704"/>
                    <a:gd name="T55" fmla="*/ 311 h 391"/>
                    <a:gd name="T56" fmla="*/ 610 w 704"/>
                    <a:gd name="T57" fmla="*/ 360 h 391"/>
                    <a:gd name="T58" fmla="*/ 616 w 704"/>
                    <a:gd name="T59" fmla="*/ 411 h 391"/>
                    <a:gd name="T60" fmla="*/ 613 w 704"/>
                    <a:gd name="T61" fmla="*/ 469 h 391"/>
                    <a:gd name="T62" fmla="*/ 594 w 704"/>
                    <a:gd name="T63" fmla="*/ 449 h 391"/>
                    <a:gd name="T64" fmla="*/ 585 w 704"/>
                    <a:gd name="T65" fmla="*/ 414 h 391"/>
                    <a:gd name="T66" fmla="*/ 561 w 704"/>
                    <a:gd name="T67" fmla="*/ 377 h 391"/>
                    <a:gd name="T68" fmla="*/ 528 w 704"/>
                    <a:gd name="T69" fmla="*/ 369 h 391"/>
                    <a:gd name="T70" fmla="*/ 487 w 704"/>
                    <a:gd name="T71" fmla="*/ 371 h 391"/>
                    <a:gd name="T72" fmla="*/ 487 w 704"/>
                    <a:gd name="T73" fmla="*/ 378 h 391"/>
                    <a:gd name="T74" fmla="*/ 474 w 704"/>
                    <a:gd name="T75" fmla="*/ 389 h 391"/>
                    <a:gd name="T76" fmla="*/ 447 w 704"/>
                    <a:gd name="T77" fmla="*/ 381 h 391"/>
                    <a:gd name="T78" fmla="*/ 402 w 704"/>
                    <a:gd name="T79" fmla="*/ 381 h 391"/>
                    <a:gd name="T80" fmla="*/ 365 w 704"/>
                    <a:gd name="T81" fmla="*/ 415 h 391"/>
                    <a:gd name="T82" fmla="*/ 356 w 704"/>
                    <a:gd name="T83" fmla="*/ 447 h 391"/>
                    <a:gd name="T84" fmla="*/ 319 w 704"/>
                    <a:gd name="T85" fmla="*/ 398 h 391"/>
                    <a:gd name="T86" fmla="*/ 287 w 704"/>
                    <a:gd name="T87" fmla="*/ 383 h 391"/>
                    <a:gd name="T88" fmla="*/ 253 w 704"/>
                    <a:gd name="T89" fmla="*/ 360 h 391"/>
                    <a:gd name="T90" fmla="*/ 168 w 704"/>
                    <a:gd name="T91" fmla="*/ 348 h 391"/>
                    <a:gd name="T92" fmla="*/ 79 w 704"/>
                    <a:gd name="T93" fmla="*/ 317 h 391"/>
                    <a:gd name="T94" fmla="*/ 35 w 704"/>
                    <a:gd name="T95" fmla="*/ 278 h 391"/>
                    <a:gd name="T96" fmla="*/ 18 w 704"/>
                    <a:gd name="T97" fmla="*/ 223 h 391"/>
                    <a:gd name="T98" fmla="*/ 22 w 704"/>
                    <a:gd name="T99" fmla="*/ 217 h 391"/>
                    <a:gd name="T100" fmla="*/ 0 w 704"/>
                    <a:gd name="T101" fmla="*/ 179 h 391"/>
                    <a:gd name="T102" fmla="*/ 6 w 704"/>
                    <a:gd name="T103" fmla="*/ 127 h 391"/>
                    <a:gd name="T104" fmla="*/ 29 w 704"/>
                    <a:gd name="T105" fmla="*/ 59 h 391"/>
                    <a:gd name="T106" fmla="*/ 35 w 704"/>
                    <a:gd name="T107" fmla="*/ 17 h 391"/>
                    <a:gd name="T108" fmla="*/ 49 w 704"/>
                    <a:gd name="T109" fmla="*/ 34 h 391"/>
                    <a:gd name="T110" fmla="*/ 59 w 704"/>
                    <a:gd name="T111" fmla="*/ 0 h 3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4"/>
                    <a:gd name="T169" fmla="*/ 0 h 391"/>
                    <a:gd name="T170" fmla="*/ 704 w 704"/>
                    <a:gd name="T171" fmla="*/ 391 h 3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4" h="391">
                      <a:moveTo>
                        <a:pt x="49" y="0"/>
                      </a:moveTo>
                      <a:cubicBezTo>
                        <a:pt x="58" y="0"/>
                        <a:pt x="67" y="1"/>
                        <a:pt x="75" y="1"/>
                      </a:cubicBezTo>
                      <a:cubicBezTo>
                        <a:pt x="117" y="1"/>
                        <a:pt x="159" y="1"/>
                        <a:pt x="201" y="1"/>
                      </a:cubicBezTo>
                      <a:cubicBezTo>
                        <a:pt x="236" y="1"/>
                        <a:pt x="271" y="2"/>
                        <a:pt x="306" y="2"/>
                      </a:cubicBezTo>
                      <a:cubicBezTo>
                        <a:pt x="323" y="2"/>
                        <a:pt x="341" y="2"/>
                        <a:pt x="358" y="1"/>
                      </a:cubicBezTo>
                      <a:cubicBezTo>
                        <a:pt x="365" y="1"/>
                        <a:pt x="372" y="0"/>
                        <a:pt x="379" y="0"/>
                      </a:cubicBezTo>
                      <a:cubicBezTo>
                        <a:pt x="381" y="0"/>
                        <a:pt x="383" y="1"/>
                        <a:pt x="386" y="2"/>
                      </a:cubicBezTo>
                      <a:cubicBezTo>
                        <a:pt x="389" y="3"/>
                        <a:pt x="391" y="5"/>
                        <a:pt x="394" y="6"/>
                      </a:cubicBezTo>
                      <a:cubicBezTo>
                        <a:pt x="397" y="7"/>
                        <a:pt x="401" y="6"/>
                        <a:pt x="404" y="7"/>
                      </a:cubicBezTo>
                      <a:cubicBezTo>
                        <a:pt x="406" y="8"/>
                        <a:pt x="408" y="10"/>
                        <a:pt x="410" y="11"/>
                      </a:cubicBezTo>
                      <a:cubicBezTo>
                        <a:pt x="414" y="13"/>
                        <a:pt x="417" y="15"/>
                        <a:pt x="421" y="15"/>
                      </a:cubicBezTo>
                      <a:cubicBezTo>
                        <a:pt x="423" y="16"/>
                        <a:pt x="426" y="15"/>
                        <a:pt x="429" y="15"/>
                      </a:cubicBezTo>
                      <a:cubicBezTo>
                        <a:pt x="433" y="16"/>
                        <a:pt x="437" y="18"/>
                        <a:pt x="440" y="18"/>
                      </a:cubicBezTo>
                      <a:cubicBezTo>
                        <a:pt x="438" y="19"/>
                        <a:pt x="434" y="20"/>
                        <a:pt x="431" y="22"/>
                      </a:cubicBezTo>
                      <a:cubicBezTo>
                        <a:pt x="428" y="23"/>
                        <a:pt x="424" y="26"/>
                        <a:pt x="421" y="28"/>
                      </a:cubicBezTo>
                      <a:cubicBezTo>
                        <a:pt x="418" y="31"/>
                        <a:pt x="414" y="33"/>
                        <a:pt x="412" y="36"/>
                      </a:cubicBezTo>
                      <a:cubicBezTo>
                        <a:pt x="411" y="37"/>
                        <a:pt x="413" y="38"/>
                        <a:pt x="414" y="38"/>
                      </a:cubicBezTo>
                      <a:cubicBezTo>
                        <a:pt x="417" y="38"/>
                        <a:pt x="420" y="36"/>
                        <a:pt x="423" y="35"/>
                      </a:cubicBezTo>
                      <a:cubicBezTo>
                        <a:pt x="424" y="35"/>
                        <a:pt x="425" y="36"/>
                        <a:pt x="426" y="36"/>
                      </a:cubicBezTo>
                      <a:cubicBezTo>
                        <a:pt x="427" y="37"/>
                        <a:pt x="428" y="40"/>
                        <a:pt x="429" y="39"/>
                      </a:cubicBezTo>
                      <a:cubicBezTo>
                        <a:pt x="433" y="39"/>
                        <a:pt x="436" y="37"/>
                        <a:pt x="440" y="35"/>
                      </a:cubicBezTo>
                      <a:cubicBezTo>
                        <a:pt x="443" y="34"/>
                        <a:pt x="446" y="34"/>
                        <a:pt x="449" y="32"/>
                      </a:cubicBezTo>
                      <a:cubicBezTo>
                        <a:pt x="453" y="30"/>
                        <a:pt x="455" y="26"/>
                        <a:pt x="458" y="24"/>
                      </a:cubicBezTo>
                      <a:cubicBezTo>
                        <a:pt x="460" y="23"/>
                        <a:pt x="462" y="23"/>
                        <a:pt x="463" y="24"/>
                      </a:cubicBezTo>
                      <a:cubicBezTo>
                        <a:pt x="464" y="25"/>
                        <a:pt x="461" y="26"/>
                        <a:pt x="460" y="27"/>
                      </a:cubicBezTo>
                      <a:cubicBezTo>
                        <a:pt x="458" y="29"/>
                        <a:pt x="454" y="31"/>
                        <a:pt x="455" y="34"/>
                      </a:cubicBezTo>
                      <a:cubicBezTo>
                        <a:pt x="456" y="37"/>
                        <a:pt x="461" y="36"/>
                        <a:pt x="464" y="37"/>
                      </a:cubicBezTo>
                      <a:cubicBezTo>
                        <a:pt x="466" y="38"/>
                        <a:pt x="468" y="40"/>
                        <a:pt x="470" y="40"/>
                      </a:cubicBezTo>
                      <a:cubicBezTo>
                        <a:pt x="475" y="41"/>
                        <a:pt x="480" y="38"/>
                        <a:pt x="485" y="38"/>
                      </a:cubicBezTo>
                      <a:cubicBezTo>
                        <a:pt x="488" y="38"/>
                        <a:pt x="491" y="37"/>
                        <a:pt x="493" y="38"/>
                      </a:cubicBezTo>
                      <a:cubicBezTo>
                        <a:pt x="494" y="39"/>
                        <a:pt x="494" y="41"/>
                        <a:pt x="495" y="43"/>
                      </a:cubicBezTo>
                      <a:cubicBezTo>
                        <a:pt x="496" y="45"/>
                        <a:pt x="498" y="46"/>
                        <a:pt x="499" y="47"/>
                      </a:cubicBezTo>
                      <a:cubicBezTo>
                        <a:pt x="501" y="49"/>
                        <a:pt x="503" y="49"/>
                        <a:pt x="503" y="50"/>
                      </a:cubicBezTo>
                      <a:cubicBezTo>
                        <a:pt x="504" y="52"/>
                        <a:pt x="501" y="51"/>
                        <a:pt x="500" y="51"/>
                      </a:cubicBezTo>
                      <a:cubicBezTo>
                        <a:pt x="497" y="51"/>
                        <a:pt x="494" y="51"/>
                        <a:pt x="491" y="51"/>
                      </a:cubicBezTo>
                      <a:cubicBezTo>
                        <a:pt x="489" y="51"/>
                        <a:pt x="487" y="50"/>
                        <a:pt x="486" y="50"/>
                      </a:cubicBezTo>
                      <a:cubicBezTo>
                        <a:pt x="483" y="51"/>
                        <a:pt x="482" y="53"/>
                        <a:pt x="480" y="54"/>
                      </a:cubicBezTo>
                      <a:cubicBezTo>
                        <a:pt x="476" y="54"/>
                        <a:pt x="471" y="50"/>
                        <a:pt x="468" y="52"/>
                      </a:cubicBezTo>
                      <a:cubicBezTo>
                        <a:pt x="464" y="53"/>
                        <a:pt x="462" y="57"/>
                        <a:pt x="461" y="60"/>
                      </a:cubicBezTo>
                      <a:cubicBezTo>
                        <a:pt x="458" y="64"/>
                        <a:pt x="456" y="69"/>
                        <a:pt x="455" y="74"/>
                      </a:cubicBezTo>
                      <a:cubicBezTo>
                        <a:pt x="455" y="75"/>
                        <a:pt x="457" y="75"/>
                        <a:pt x="457" y="74"/>
                      </a:cubicBezTo>
                      <a:cubicBezTo>
                        <a:pt x="459" y="72"/>
                        <a:pt x="460" y="70"/>
                        <a:pt x="461" y="68"/>
                      </a:cubicBezTo>
                      <a:cubicBezTo>
                        <a:pt x="462" y="66"/>
                        <a:pt x="462" y="63"/>
                        <a:pt x="464" y="62"/>
                      </a:cubicBezTo>
                      <a:cubicBezTo>
                        <a:pt x="465" y="61"/>
                        <a:pt x="467" y="61"/>
                        <a:pt x="467" y="62"/>
                      </a:cubicBezTo>
                      <a:cubicBezTo>
                        <a:pt x="466" y="66"/>
                        <a:pt x="464" y="70"/>
                        <a:pt x="462" y="74"/>
                      </a:cubicBezTo>
                      <a:cubicBezTo>
                        <a:pt x="460" y="78"/>
                        <a:pt x="457" y="83"/>
                        <a:pt x="455" y="87"/>
                      </a:cubicBezTo>
                      <a:cubicBezTo>
                        <a:pt x="454" y="91"/>
                        <a:pt x="453" y="95"/>
                        <a:pt x="453" y="98"/>
                      </a:cubicBezTo>
                      <a:cubicBezTo>
                        <a:pt x="452" y="102"/>
                        <a:pt x="452" y="106"/>
                        <a:pt x="452" y="110"/>
                      </a:cubicBezTo>
                      <a:cubicBezTo>
                        <a:pt x="452" y="113"/>
                        <a:pt x="451" y="116"/>
                        <a:pt x="452" y="119"/>
                      </a:cubicBezTo>
                      <a:cubicBezTo>
                        <a:pt x="453" y="120"/>
                        <a:pt x="454" y="121"/>
                        <a:pt x="455" y="122"/>
                      </a:cubicBezTo>
                      <a:cubicBezTo>
                        <a:pt x="457" y="122"/>
                        <a:pt x="459" y="122"/>
                        <a:pt x="461" y="121"/>
                      </a:cubicBezTo>
                      <a:cubicBezTo>
                        <a:pt x="464" y="118"/>
                        <a:pt x="466" y="115"/>
                        <a:pt x="468" y="111"/>
                      </a:cubicBezTo>
                      <a:cubicBezTo>
                        <a:pt x="470" y="108"/>
                        <a:pt x="471" y="105"/>
                        <a:pt x="471" y="102"/>
                      </a:cubicBezTo>
                      <a:cubicBezTo>
                        <a:pt x="472" y="96"/>
                        <a:pt x="471" y="91"/>
                        <a:pt x="471" y="86"/>
                      </a:cubicBezTo>
                      <a:cubicBezTo>
                        <a:pt x="472" y="82"/>
                        <a:pt x="473" y="78"/>
                        <a:pt x="475" y="75"/>
                      </a:cubicBezTo>
                      <a:cubicBezTo>
                        <a:pt x="476" y="72"/>
                        <a:pt x="477" y="70"/>
                        <a:pt x="479" y="68"/>
                      </a:cubicBezTo>
                      <a:cubicBezTo>
                        <a:pt x="480" y="67"/>
                        <a:pt x="482" y="65"/>
                        <a:pt x="483" y="66"/>
                      </a:cubicBezTo>
                      <a:cubicBezTo>
                        <a:pt x="484" y="66"/>
                        <a:pt x="483" y="69"/>
                        <a:pt x="484" y="69"/>
                      </a:cubicBezTo>
                      <a:cubicBezTo>
                        <a:pt x="485" y="69"/>
                        <a:pt x="486" y="67"/>
                        <a:pt x="487" y="66"/>
                      </a:cubicBezTo>
                      <a:cubicBezTo>
                        <a:pt x="488" y="64"/>
                        <a:pt x="489" y="62"/>
                        <a:pt x="489" y="61"/>
                      </a:cubicBezTo>
                      <a:cubicBezTo>
                        <a:pt x="490" y="59"/>
                        <a:pt x="491" y="56"/>
                        <a:pt x="492" y="55"/>
                      </a:cubicBezTo>
                      <a:cubicBezTo>
                        <a:pt x="494" y="54"/>
                        <a:pt x="496" y="54"/>
                        <a:pt x="497" y="55"/>
                      </a:cubicBezTo>
                      <a:cubicBezTo>
                        <a:pt x="500" y="55"/>
                        <a:pt x="501" y="57"/>
                        <a:pt x="503" y="59"/>
                      </a:cubicBezTo>
                      <a:cubicBezTo>
                        <a:pt x="506" y="60"/>
                        <a:pt x="508" y="61"/>
                        <a:pt x="510" y="63"/>
                      </a:cubicBezTo>
                      <a:cubicBezTo>
                        <a:pt x="511" y="65"/>
                        <a:pt x="510" y="67"/>
                        <a:pt x="510" y="69"/>
                      </a:cubicBezTo>
                      <a:cubicBezTo>
                        <a:pt x="510" y="72"/>
                        <a:pt x="511" y="74"/>
                        <a:pt x="510" y="77"/>
                      </a:cubicBezTo>
                      <a:cubicBezTo>
                        <a:pt x="510" y="78"/>
                        <a:pt x="509" y="80"/>
                        <a:pt x="508" y="82"/>
                      </a:cubicBezTo>
                      <a:cubicBezTo>
                        <a:pt x="506" y="83"/>
                        <a:pt x="503" y="82"/>
                        <a:pt x="501" y="83"/>
                      </a:cubicBezTo>
                      <a:cubicBezTo>
                        <a:pt x="500" y="84"/>
                        <a:pt x="499" y="87"/>
                        <a:pt x="501" y="88"/>
                      </a:cubicBezTo>
                      <a:cubicBezTo>
                        <a:pt x="503" y="88"/>
                        <a:pt x="505" y="85"/>
                        <a:pt x="507" y="84"/>
                      </a:cubicBezTo>
                      <a:cubicBezTo>
                        <a:pt x="509" y="84"/>
                        <a:pt x="511" y="83"/>
                        <a:pt x="513" y="83"/>
                      </a:cubicBezTo>
                      <a:cubicBezTo>
                        <a:pt x="514" y="84"/>
                        <a:pt x="515" y="84"/>
                        <a:pt x="515" y="85"/>
                      </a:cubicBezTo>
                      <a:cubicBezTo>
                        <a:pt x="517" y="90"/>
                        <a:pt x="517" y="97"/>
                        <a:pt x="518" y="102"/>
                      </a:cubicBezTo>
                      <a:cubicBezTo>
                        <a:pt x="517" y="104"/>
                        <a:pt x="517" y="106"/>
                        <a:pt x="516" y="107"/>
                      </a:cubicBezTo>
                      <a:cubicBezTo>
                        <a:pt x="514" y="108"/>
                        <a:pt x="511" y="107"/>
                        <a:pt x="510" y="108"/>
                      </a:cubicBezTo>
                      <a:cubicBezTo>
                        <a:pt x="509" y="109"/>
                        <a:pt x="509" y="110"/>
                        <a:pt x="508" y="111"/>
                      </a:cubicBezTo>
                      <a:cubicBezTo>
                        <a:pt x="508" y="112"/>
                        <a:pt x="507" y="114"/>
                        <a:pt x="506" y="115"/>
                      </a:cubicBezTo>
                      <a:cubicBezTo>
                        <a:pt x="504" y="116"/>
                        <a:pt x="503" y="116"/>
                        <a:pt x="501" y="118"/>
                      </a:cubicBezTo>
                      <a:cubicBezTo>
                        <a:pt x="500" y="119"/>
                        <a:pt x="500" y="121"/>
                        <a:pt x="501" y="122"/>
                      </a:cubicBezTo>
                      <a:cubicBezTo>
                        <a:pt x="504" y="124"/>
                        <a:pt x="507" y="125"/>
                        <a:pt x="510" y="125"/>
                      </a:cubicBezTo>
                      <a:cubicBezTo>
                        <a:pt x="514" y="125"/>
                        <a:pt x="518" y="125"/>
                        <a:pt x="522" y="124"/>
                      </a:cubicBezTo>
                      <a:cubicBezTo>
                        <a:pt x="526" y="123"/>
                        <a:pt x="528" y="121"/>
                        <a:pt x="531" y="119"/>
                      </a:cubicBezTo>
                      <a:cubicBezTo>
                        <a:pt x="537" y="117"/>
                        <a:pt x="542" y="114"/>
                        <a:pt x="548" y="112"/>
                      </a:cubicBezTo>
                      <a:cubicBezTo>
                        <a:pt x="552" y="110"/>
                        <a:pt x="557" y="109"/>
                        <a:pt x="560" y="106"/>
                      </a:cubicBezTo>
                      <a:cubicBezTo>
                        <a:pt x="561" y="106"/>
                        <a:pt x="560" y="105"/>
                        <a:pt x="560" y="104"/>
                      </a:cubicBezTo>
                      <a:cubicBezTo>
                        <a:pt x="559" y="103"/>
                        <a:pt x="559" y="102"/>
                        <a:pt x="559" y="101"/>
                      </a:cubicBezTo>
                      <a:cubicBezTo>
                        <a:pt x="559" y="99"/>
                        <a:pt x="559" y="98"/>
                        <a:pt x="559" y="97"/>
                      </a:cubicBezTo>
                      <a:cubicBezTo>
                        <a:pt x="560" y="97"/>
                        <a:pt x="562" y="96"/>
                        <a:pt x="563" y="96"/>
                      </a:cubicBezTo>
                      <a:cubicBezTo>
                        <a:pt x="566" y="96"/>
                        <a:pt x="570" y="97"/>
                        <a:pt x="573" y="97"/>
                      </a:cubicBezTo>
                      <a:cubicBezTo>
                        <a:pt x="577" y="97"/>
                        <a:pt x="580" y="97"/>
                        <a:pt x="583" y="96"/>
                      </a:cubicBezTo>
                      <a:cubicBezTo>
                        <a:pt x="587" y="95"/>
                        <a:pt x="591" y="95"/>
                        <a:pt x="594" y="93"/>
                      </a:cubicBezTo>
                      <a:cubicBezTo>
                        <a:pt x="596" y="92"/>
                        <a:pt x="595" y="90"/>
                        <a:pt x="595" y="89"/>
                      </a:cubicBezTo>
                      <a:cubicBezTo>
                        <a:pt x="595" y="87"/>
                        <a:pt x="593" y="85"/>
                        <a:pt x="594" y="83"/>
                      </a:cubicBezTo>
                      <a:cubicBezTo>
                        <a:pt x="595" y="81"/>
                        <a:pt x="599" y="82"/>
                        <a:pt x="600" y="80"/>
                      </a:cubicBezTo>
                      <a:cubicBezTo>
                        <a:pt x="602" y="79"/>
                        <a:pt x="602" y="77"/>
                        <a:pt x="603" y="75"/>
                      </a:cubicBezTo>
                      <a:cubicBezTo>
                        <a:pt x="606" y="73"/>
                        <a:pt x="607" y="71"/>
                        <a:pt x="609" y="69"/>
                      </a:cubicBezTo>
                      <a:cubicBezTo>
                        <a:pt x="615" y="69"/>
                        <a:pt x="622" y="69"/>
                        <a:pt x="628" y="69"/>
                      </a:cubicBezTo>
                      <a:cubicBezTo>
                        <a:pt x="636" y="69"/>
                        <a:pt x="645" y="69"/>
                        <a:pt x="653" y="69"/>
                      </a:cubicBezTo>
                      <a:cubicBezTo>
                        <a:pt x="653" y="68"/>
                        <a:pt x="652" y="66"/>
                        <a:pt x="653" y="65"/>
                      </a:cubicBezTo>
                      <a:cubicBezTo>
                        <a:pt x="654" y="64"/>
                        <a:pt x="655" y="63"/>
                        <a:pt x="657" y="63"/>
                      </a:cubicBezTo>
                      <a:cubicBezTo>
                        <a:pt x="659" y="62"/>
                        <a:pt x="662" y="64"/>
                        <a:pt x="663" y="63"/>
                      </a:cubicBezTo>
                      <a:cubicBezTo>
                        <a:pt x="665" y="62"/>
                        <a:pt x="664" y="60"/>
                        <a:pt x="665" y="58"/>
                      </a:cubicBezTo>
                      <a:cubicBezTo>
                        <a:pt x="666" y="57"/>
                        <a:pt x="668" y="57"/>
                        <a:pt x="669" y="55"/>
                      </a:cubicBezTo>
                      <a:cubicBezTo>
                        <a:pt x="670" y="53"/>
                        <a:pt x="669" y="51"/>
                        <a:pt x="670" y="49"/>
                      </a:cubicBezTo>
                      <a:cubicBezTo>
                        <a:pt x="671" y="47"/>
                        <a:pt x="674" y="45"/>
                        <a:pt x="676" y="43"/>
                      </a:cubicBezTo>
                      <a:cubicBezTo>
                        <a:pt x="676" y="42"/>
                        <a:pt x="674" y="41"/>
                        <a:pt x="675" y="40"/>
                      </a:cubicBezTo>
                      <a:cubicBezTo>
                        <a:pt x="676" y="37"/>
                        <a:pt x="679" y="34"/>
                        <a:pt x="681" y="31"/>
                      </a:cubicBezTo>
                      <a:cubicBezTo>
                        <a:pt x="682" y="29"/>
                        <a:pt x="684" y="26"/>
                        <a:pt x="687" y="26"/>
                      </a:cubicBezTo>
                      <a:cubicBezTo>
                        <a:pt x="689" y="26"/>
                        <a:pt x="688" y="31"/>
                        <a:pt x="690" y="31"/>
                      </a:cubicBezTo>
                      <a:cubicBezTo>
                        <a:pt x="692" y="32"/>
                        <a:pt x="693" y="28"/>
                        <a:pt x="695" y="28"/>
                      </a:cubicBezTo>
                      <a:cubicBezTo>
                        <a:pt x="697" y="28"/>
                        <a:pt x="699" y="29"/>
                        <a:pt x="701" y="30"/>
                      </a:cubicBezTo>
                      <a:cubicBezTo>
                        <a:pt x="701" y="30"/>
                        <a:pt x="702" y="31"/>
                        <a:pt x="703" y="31"/>
                      </a:cubicBezTo>
                      <a:cubicBezTo>
                        <a:pt x="702" y="38"/>
                        <a:pt x="701" y="45"/>
                        <a:pt x="701" y="53"/>
                      </a:cubicBezTo>
                      <a:cubicBezTo>
                        <a:pt x="701" y="53"/>
                        <a:pt x="702" y="53"/>
                        <a:pt x="703" y="53"/>
                      </a:cubicBezTo>
                      <a:cubicBezTo>
                        <a:pt x="703" y="57"/>
                        <a:pt x="703" y="62"/>
                        <a:pt x="703" y="67"/>
                      </a:cubicBezTo>
                      <a:cubicBezTo>
                        <a:pt x="703" y="70"/>
                        <a:pt x="704" y="74"/>
                        <a:pt x="702" y="77"/>
                      </a:cubicBezTo>
                      <a:cubicBezTo>
                        <a:pt x="699" y="80"/>
                        <a:pt x="695" y="83"/>
                        <a:pt x="690" y="84"/>
                      </a:cubicBezTo>
                      <a:cubicBezTo>
                        <a:pt x="688" y="85"/>
                        <a:pt x="685" y="81"/>
                        <a:pt x="682" y="82"/>
                      </a:cubicBezTo>
                      <a:cubicBezTo>
                        <a:pt x="679" y="83"/>
                        <a:pt x="678" y="86"/>
                        <a:pt x="676" y="87"/>
                      </a:cubicBezTo>
                      <a:cubicBezTo>
                        <a:pt x="674" y="88"/>
                        <a:pt x="670" y="88"/>
                        <a:pt x="668" y="89"/>
                      </a:cubicBezTo>
                      <a:cubicBezTo>
                        <a:pt x="665" y="91"/>
                        <a:pt x="663" y="94"/>
                        <a:pt x="662" y="97"/>
                      </a:cubicBezTo>
                      <a:cubicBezTo>
                        <a:pt x="660" y="100"/>
                        <a:pt x="658" y="103"/>
                        <a:pt x="657" y="107"/>
                      </a:cubicBezTo>
                      <a:cubicBezTo>
                        <a:pt x="656" y="109"/>
                        <a:pt x="656" y="111"/>
                        <a:pt x="657" y="113"/>
                      </a:cubicBezTo>
                      <a:cubicBezTo>
                        <a:pt x="657" y="115"/>
                        <a:pt x="659" y="118"/>
                        <a:pt x="659" y="121"/>
                      </a:cubicBezTo>
                      <a:cubicBezTo>
                        <a:pt x="658" y="123"/>
                        <a:pt x="657" y="127"/>
                        <a:pt x="654" y="128"/>
                      </a:cubicBezTo>
                      <a:cubicBezTo>
                        <a:pt x="652" y="129"/>
                        <a:pt x="653" y="124"/>
                        <a:pt x="651" y="124"/>
                      </a:cubicBezTo>
                      <a:cubicBezTo>
                        <a:pt x="650" y="123"/>
                        <a:pt x="648" y="124"/>
                        <a:pt x="647" y="125"/>
                      </a:cubicBezTo>
                      <a:cubicBezTo>
                        <a:pt x="647" y="126"/>
                        <a:pt x="648" y="129"/>
                        <a:pt x="647" y="129"/>
                      </a:cubicBezTo>
                      <a:cubicBezTo>
                        <a:pt x="643" y="130"/>
                        <a:pt x="639" y="128"/>
                        <a:pt x="635" y="128"/>
                      </a:cubicBezTo>
                      <a:cubicBezTo>
                        <a:pt x="632" y="128"/>
                        <a:pt x="629" y="129"/>
                        <a:pt x="627" y="130"/>
                      </a:cubicBezTo>
                      <a:cubicBezTo>
                        <a:pt x="623" y="131"/>
                        <a:pt x="620" y="133"/>
                        <a:pt x="617" y="135"/>
                      </a:cubicBezTo>
                      <a:cubicBezTo>
                        <a:pt x="615" y="137"/>
                        <a:pt x="614" y="139"/>
                        <a:pt x="613" y="142"/>
                      </a:cubicBezTo>
                      <a:cubicBezTo>
                        <a:pt x="613" y="143"/>
                        <a:pt x="615" y="144"/>
                        <a:pt x="615" y="145"/>
                      </a:cubicBezTo>
                      <a:cubicBezTo>
                        <a:pt x="615" y="149"/>
                        <a:pt x="614" y="153"/>
                        <a:pt x="612" y="157"/>
                      </a:cubicBezTo>
                      <a:cubicBezTo>
                        <a:pt x="610" y="160"/>
                        <a:pt x="607" y="161"/>
                        <a:pt x="604" y="164"/>
                      </a:cubicBezTo>
                      <a:cubicBezTo>
                        <a:pt x="602" y="165"/>
                        <a:pt x="601" y="167"/>
                        <a:pt x="599" y="167"/>
                      </a:cubicBezTo>
                      <a:cubicBezTo>
                        <a:pt x="598" y="167"/>
                        <a:pt x="597" y="165"/>
                        <a:pt x="596" y="165"/>
                      </a:cubicBezTo>
                      <a:cubicBezTo>
                        <a:pt x="595" y="165"/>
                        <a:pt x="596" y="167"/>
                        <a:pt x="596" y="168"/>
                      </a:cubicBezTo>
                      <a:cubicBezTo>
                        <a:pt x="596" y="169"/>
                        <a:pt x="598" y="170"/>
                        <a:pt x="597" y="172"/>
                      </a:cubicBezTo>
                      <a:cubicBezTo>
                        <a:pt x="597" y="176"/>
                        <a:pt x="596" y="181"/>
                        <a:pt x="594" y="186"/>
                      </a:cubicBezTo>
                      <a:cubicBezTo>
                        <a:pt x="593" y="188"/>
                        <a:pt x="591" y="191"/>
                        <a:pt x="588" y="192"/>
                      </a:cubicBezTo>
                      <a:cubicBezTo>
                        <a:pt x="587" y="193"/>
                        <a:pt x="587" y="191"/>
                        <a:pt x="587" y="190"/>
                      </a:cubicBezTo>
                      <a:cubicBezTo>
                        <a:pt x="586" y="188"/>
                        <a:pt x="585" y="185"/>
                        <a:pt x="585" y="183"/>
                      </a:cubicBezTo>
                      <a:cubicBezTo>
                        <a:pt x="584" y="180"/>
                        <a:pt x="585" y="178"/>
                        <a:pt x="585" y="175"/>
                      </a:cubicBezTo>
                      <a:cubicBezTo>
                        <a:pt x="585" y="172"/>
                        <a:pt x="584" y="169"/>
                        <a:pt x="585" y="167"/>
                      </a:cubicBezTo>
                      <a:cubicBezTo>
                        <a:pt x="585" y="165"/>
                        <a:pt x="588" y="165"/>
                        <a:pt x="588" y="163"/>
                      </a:cubicBezTo>
                      <a:cubicBezTo>
                        <a:pt x="589" y="162"/>
                        <a:pt x="587" y="160"/>
                        <a:pt x="586" y="161"/>
                      </a:cubicBezTo>
                      <a:cubicBezTo>
                        <a:pt x="584" y="163"/>
                        <a:pt x="582" y="166"/>
                        <a:pt x="581" y="169"/>
                      </a:cubicBezTo>
                      <a:cubicBezTo>
                        <a:pt x="580" y="171"/>
                        <a:pt x="581" y="174"/>
                        <a:pt x="581" y="177"/>
                      </a:cubicBezTo>
                      <a:cubicBezTo>
                        <a:pt x="581" y="180"/>
                        <a:pt x="581" y="183"/>
                        <a:pt x="581" y="186"/>
                      </a:cubicBezTo>
                      <a:cubicBezTo>
                        <a:pt x="581" y="188"/>
                        <a:pt x="580" y="189"/>
                        <a:pt x="580" y="190"/>
                      </a:cubicBezTo>
                      <a:cubicBezTo>
                        <a:pt x="580" y="194"/>
                        <a:pt x="579" y="197"/>
                        <a:pt x="579" y="201"/>
                      </a:cubicBezTo>
                      <a:cubicBezTo>
                        <a:pt x="579" y="203"/>
                        <a:pt x="578" y="205"/>
                        <a:pt x="579" y="206"/>
                      </a:cubicBezTo>
                      <a:cubicBezTo>
                        <a:pt x="580" y="207"/>
                        <a:pt x="583" y="206"/>
                        <a:pt x="584" y="208"/>
                      </a:cubicBezTo>
                      <a:cubicBezTo>
                        <a:pt x="585" y="210"/>
                        <a:pt x="583" y="212"/>
                        <a:pt x="584" y="215"/>
                      </a:cubicBezTo>
                      <a:cubicBezTo>
                        <a:pt x="584" y="216"/>
                        <a:pt x="586" y="217"/>
                        <a:pt x="585" y="217"/>
                      </a:cubicBezTo>
                      <a:cubicBezTo>
                        <a:pt x="583" y="218"/>
                        <a:pt x="581" y="217"/>
                        <a:pt x="579" y="218"/>
                      </a:cubicBezTo>
                      <a:cubicBezTo>
                        <a:pt x="578" y="218"/>
                        <a:pt x="579" y="219"/>
                        <a:pt x="579" y="219"/>
                      </a:cubicBezTo>
                      <a:cubicBezTo>
                        <a:pt x="581" y="221"/>
                        <a:pt x="585" y="221"/>
                        <a:pt x="585" y="223"/>
                      </a:cubicBezTo>
                      <a:cubicBezTo>
                        <a:pt x="586" y="225"/>
                        <a:pt x="583" y="227"/>
                        <a:pt x="581" y="228"/>
                      </a:cubicBezTo>
                      <a:cubicBezTo>
                        <a:pt x="579" y="229"/>
                        <a:pt x="575" y="226"/>
                        <a:pt x="573" y="227"/>
                      </a:cubicBezTo>
                      <a:cubicBezTo>
                        <a:pt x="571" y="228"/>
                        <a:pt x="572" y="231"/>
                        <a:pt x="573" y="233"/>
                      </a:cubicBezTo>
                      <a:cubicBezTo>
                        <a:pt x="574" y="234"/>
                        <a:pt x="577" y="232"/>
                        <a:pt x="578" y="234"/>
                      </a:cubicBezTo>
                      <a:cubicBezTo>
                        <a:pt x="578" y="236"/>
                        <a:pt x="576" y="238"/>
                        <a:pt x="575" y="239"/>
                      </a:cubicBezTo>
                      <a:cubicBezTo>
                        <a:pt x="572" y="240"/>
                        <a:pt x="567" y="239"/>
                        <a:pt x="564" y="240"/>
                      </a:cubicBezTo>
                      <a:cubicBezTo>
                        <a:pt x="561" y="242"/>
                        <a:pt x="559" y="246"/>
                        <a:pt x="556" y="248"/>
                      </a:cubicBezTo>
                      <a:cubicBezTo>
                        <a:pt x="553" y="250"/>
                        <a:pt x="549" y="249"/>
                        <a:pt x="546" y="251"/>
                      </a:cubicBezTo>
                      <a:cubicBezTo>
                        <a:pt x="542" y="253"/>
                        <a:pt x="539" y="256"/>
                        <a:pt x="537" y="259"/>
                      </a:cubicBezTo>
                      <a:cubicBezTo>
                        <a:pt x="536" y="260"/>
                        <a:pt x="538" y="262"/>
                        <a:pt x="538" y="263"/>
                      </a:cubicBezTo>
                      <a:cubicBezTo>
                        <a:pt x="535" y="266"/>
                        <a:pt x="531" y="269"/>
                        <a:pt x="527" y="272"/>
                      </a:cubicBezTo>
                      <a:cubicBezTo>
                        <a:pt x="525" y="273"/>
                        <a:pt x="521" y="272"/>
                        <a:pt x="520" y="274"/>
                      </a:cubicBezTo>
                      <a:cubicBezTo>
                        <a:pt x="518" y="275"/>
                        <a:pt x="518" y="279"/>
                        <a:pt x="517" y="281"/>
                      </a:cubicBezTo>
                      <a:cubicBezTo>
                        <a:pt x="515" y="283"/>
                        <a:pt x="513" y="285"/>
                        <a:pt x="511" y="287"/>
                      </a:cubicBezTo>
                      <a:cubicBezTo>
                        <a:pt x="509" y="291"/>
                        <a:pt x="508" y="296"/>
                        <a:pt x="508" y="300"/>
                      </a:cubicBezTo>
                      <a:cubicBezTo>
                        <a:pt x="507" y="302"/>
                        <a:pt x="507" y="305"/>
                        <a:pt x="507" y="307"/>
                      </a:cubicBezTo>
                      <a:cubicBezTo>
                        <a:pt x="507" y="310"/>
                        <a:pt x="506" y="314"/>
                        <a:pt x="506" y="317"/>
                      </a:cubicBezTo>
                      <a:cubicBezTo>
                        <a:pt x="508" y="322"/>
                        <a:pt x="512" y="326"/>
                        <a:pt x="514" y="331"/>
                      </a:cubicBezTo>
                      <a:cubicBezTo>
                        <a:pt x="514" y="333"/>
                        <a:pt x="514" y="336"/>
                        <a:pt x="514" y="339"/>
                      </a:cubicBezTo>
                      <a:cubicBezTo>
                        <a:pt x="514" y="340"/>
                        <a:pt x="513" y="336"/>
                        <a:pt x="512" y="337"/>
                      </a:cubicBezTo>
                      <a:cubicBezTo>
                        <a:pt x="512" y="339"/>
                        <a:pt x="512" y="341"/>
                        <a:pt x="513" y="343"/>
                      </a:cubicBezTo>
                      <a:cubicBezTo>
                        <a:pt x="514" y="346"/>
                        <a:pt x="515" y="348"/>
                        <a:pt x="517" y="351"/>
                      </a:cubicBezTo>
                      <a:cubicBezTo>
                        <a:pt x="518" y="354"/>
                        <a:pt x="519" y="357"/>
                        <a:pt x="520" y="360"/>
                      </a:cubicBezTo>
                      <a:cubicBezTo>
                        <a:pt x="520" y="363"/>
                        <a:pt x="520" y="366"/>
                        <a:pt x="520" y="369"/>
                      </a:cubicBezTo>
                      <a:cubicBezTo>
                        <a:pt x="519" y="372"/>
                        <a:pt x="516" y="375"/>
                        <a:pt x="515" y="379"/>
                      </a:cubicBezTo>
                      <a:cubicBezTo>
                        <a:pt x="514" y="382"/>
                        <a:pt x="515" y="385"/>
                        <a:pt x="514" y="388"/>
                      </a:cubicBezTo>
                      <a:cubicBezTo>
                        <a:pt x="513" y="390"/>
                        <a:pt x="512" y="391"/>
                        <a:pt x="511" y="391"/>
                      </a:cubicBezTo>
                      <a:cubicBezTo>
                        <a:pt x="510" y="391"/>
                        <a:pt x="512" y="388"/>
                        <a:pt x="511" y="388"/>
                      </a:cubicBezTo>
                      <a:cubicBezTo>
                        <a:pt x="508" y="387"/>
                        <a:pt x="505" y="389"/>
                        <a:pt x="501" y="388"/>
                      </a:cubicBezTo>
                      <a:cubicBezTo>
                        <a:pt x="501" y="388"/>
                        <a:pt x="501" y="387"/>
                        <a:pt x="501" y="386"/>
                      </a:cubicBezTo>
                      <a:cubicBezTo>
                        <a:pt x="502" y="384"/>
                        <a:pt x="505" y="383"/>
                        <a:pt x="505" y="382"/>
                      </a:cubicBezTo>
                      <a:cubicBezTo>
                        <a:pt x="504" y="380"/>
                        <a:pt x="501" y="380"/>
                        <a:pt x="499" y="379"/>
                      </a:cubicBezTo>
                      <a:cubicBezTo>
                        <a:pt x="497" y="377"/>
                        <a:pt x="496" y="376"/>
                        <a:pt x="495" y="374"/>
                      </a:cubicBezTo>
                      <a:cubicBezTo>
                        <a:pt x="493" y="370"/>
                        <a:pt x="493" y="366"/>
                        <a:pt x="492" y="362"/>
                      </a:cubicBezTo>
                      <a:cubicBezTo>
                        <a:pt x="491" y="361"/>
                        <a:pt x="492" y="359"/>
                        <a:pt x="492" y="358"/>
                      </a:cubicBezTo>
                      <a:cubicBezTo>
                        <a:pt x="491" y="358"/>
                        <a:pt x="490" y="360"/>
                        <a:pt x="489" y="360"/>
                      </a:cubicBezTo>
                      <a:cubicBezTo>
                        <a:pt x="488" y="358"/>
                        <a:pt x="489" y="356"/>
                        <a:pt x="488" y="354"/>
                      </a:cubicBezTo>
                      <a:cubicBezTo>
                        <a:pt x="488" y="352"/>
                        <a:pt x="487" y="350"/>
                        <a:pt x="487" y="348"/>
                      </a:cubicBezTo>
                      <a:cubicBezTo>
                        <a:pt x="487" y="347"/>
                        <a:pt x="487" y="346"/>
                        <a:pt x="487" y="345"/>
                      </a:cubicBezTo>
                      <a:cubicBezTo>
                        <a:pt x="487" y="343"/>
                        <a:pt x="486" y="341"/>
                        <a:pt x="486" y="339"/>
                      </a:cubicBezTo>
                      <a:cubicBezTo>
                        <a:pt x="486" y="336"/>
                        <a:pt x="489" y="334"/>
                        <a:pt x="489" y="331"/>
                      </a:cubicBezTo>
                      <a:cubicBezTo>
                        <a:pt x="489" y="329"/>
                        <a:pt x="487" y="326"/>
                        <a:pt x="486" y="324"/>
                      </a:cubicBezTo>
                      <a:cubicBezTo>
                        <a:pt x="485" y="323"/>
                        <a:pt x="482" y="323"/>
                        <a:pt x="481" y="322"/>
                      </a:cubicBezTo>
                      <a:cubicBezTo>
                        <a:pt x="478" y="319"/>
                        <a:pt x="477" y="313"/>
                        <a:pt x="473" y="311"/>
                      </a:cubicBezTo>
                      <a:cubicBezTo>
                        <a:pt x="471" y="310"/>
                        <a:pt x="469" y="313"/>
                        <a:pt x="467" y="314"/>
                      </a:cubicBezTo>
                      <a:cubicBezTo>
                        <a:pt x="465" y="315"/>
                        <a:pt x="463" y="317"/>
                        <a:pt x="461" y="318"/>
                      </a:cubicBezTo>
                      <a:cubicBezTo>
                        <a:pt x="460" y="318"/>
                        <a:pt x="457" y="319"/>
                        <a:pt x="456" y="318"/>
                      </a:cubicBezTo>
                      <a:cubicBezTo>
                        <a:pt x="454" y="316"/>
                        <a:pt x="455" y="312"/>
                        <a:pt x="453" y="310"/>
                      </a:cubicBezTo>
                      <a:cubicBezTo>
                        <a:pt x="452" y="309"/>
                        <a:pt x="450" y="309"/>
                        <a:pt x="449" y="309"/>
                      </a:cubicBezTo>
                      <a:cubicBezTo>
                        <a:pt x="447" y="308"/>
                        <a:pt x="446" y="307"/>
                        <a:pt x="445" y="307"/>
                      </a:cubicBezTo>
                      <a:cubicBezTo>
                        <a:pt x="443" y="307"/>
                        <a:pt x="442" y="308"/>
                        <a:pt x="440" y="308"/>
                      </a:cubicBezTo>
                      <a:cubicBezTo>
                        <a:pt x="439" y="308"/>
                        <a:pt x="438" y="307"/>
                        <a:pt x="437" y="307"/>
                      </a:cubicBezTo>
                      <a:cubicBezTo>
                        <a:pt x="436" y="307"/>
                        <a:pt x="435" y="308"/>
                        <a:pt x="434" y="308"/>
                      </a:cubicBezTo>
                      <a:cubicBezTo>
                        <a:pt x="433" y="308"/>
                        <a:pt x="431" y="308"/>
                        <a:pt x="430" y="308"/>
                      </a:cubicBezTo>
                      <a:cubicBezTo>
                        <a:pt x="429" y="307"/>
                        <a:pt x="427" y="306"/>
                        <a:pt x="425" y="306"/>
                      </a:cubicBezTo>
                      <a:cubicBezTo>
                        <a:pt x="421" y="306"/>
                        <a:pt x="416" y="307"/>
                        <a:pt x="412" y="307"/>
                      </a:cubicBezTo>
                      <a:cubicBezTo>
                        <a:pt x="410" y="308"/>
                        <a:pt x="408" y="309"/>
                        <a:pt x="406" y="309"/>
                      </a:cubicBezTo>
                      <a:cubicBezTo>
                        <a:pt x="404" y="309"/>
                        <a:pt x="403" y="307"/>
                        <a:pt x="401" y="307"/>
                      </a:cubicBezTo>
                      <a:cubicBezTo>
                        <a:pt x="399" y="306"/>
                        <a:pt x="397" y="305"/>
                        <a:pt x="396" y="307"/>
                      </a:cubicBezTo>
                      <a:cubicBezTo>
                        <a:pt x="395" y="308"/>
                        <a:pt x="397" y="310"/>
                        <a:pt x="398" y="311"/>
                      </a:cubicBezTo>
                      <a:cubicBezTo>
                        <a:pt x="399" y="313"/>
                        <a:pt x="400" y="314"/>
                        <a:pt x="402" y="314"/>
                      </a:cubicBezTo>
                      <a:cubicBezTo>
                        <a:pt x="403" y="314"/>
                        <a:pt x="403" y="312"/>
                        <a:pt x="404" y="312"/>
                      </a:cubicBezTo>
                      <a:cubicBezTo>
                        <a:pt x="405" y="312"/>
                        <a:pt x="406" y="313"/>
                        <a:pt x="406" y="315"/>
                      </a:cubicBezTo>
                      <a:cubicBezTo>
                        <a:pt x="406" y="316"/>
                        <a:pt x="404" y="318"/>
                        <a:pt x="405" y="319"/>
                      </a:cubicBezTo>
                      <a:cubicBezTo>
                        <a:pt x="406" y="321"/>
                        <a:pt x="409" y="321"/>
                        <a:pt x="410" y="322"/>
                      </a:cubicBezTo>
                      <a:cubicBezTo>
                        <a:pt x="411" y="324"/>
                        <a:pt x="412" y="328"/>
                        <a:pt x="410" y="328"/>
                      </a:cubicBezTo>
                      <a:cubicBezTo>
                        <a:pt x="408" y="328"/>
                        <a:pt x="407" y="324"/>
                        <a:pt x="405" y="322"/>
                      </a:cubicBezTo>
                      <a:cubicBezTo>
                        <a:pt x="402" y="320"/>
                        <a:pt x="399" y="316"/>
                        <a:pt x="395" y="316"/>
                      </a:cubicBezTo>
                      <a:cubicBezTo>
                        <a:pt x="393" y="317"/>
                        <a:pt x="397" y="322"/>
                        <a:pt x="395" y="324"/>
                      </a:cubicBezTo>
                      <a:cubicBezTo>
                        <a:pt x="394" y="326"/>
                        <a:pt x="391" y="324"/>
                        <a:pt x="389" y="324"/>
                      </a:cubicBezTo>
                      <a:cubicBezTo>
                        <a:pt x="388" y="324"/>
                        <a:pt x="387" y="326"/>
                        <a:pt x="386" y="326"/>
                      </a:cubicBezTo>
                      <a:cubicBezTo>
                        <a:pt x="384" y="325"/>
                        <a:pt x="383" y="324"/>
                        <a:pt x="381" y="322"/>
                      </a:cubicBezTo>
                      <a:cubicBezTo>
                        <a:pt x="380" y="321"/>
                        <a:pt x="380" y="319"/>
                        <a:pt x="379" y="318"/>
                      </a:cubicBezTo>
                      <a:cubicBezTo>
                        <a:pt x="378" y="316"/>
                        <a:pt x="376" y="314"/>
                        <a:pt x="374" y="315"/>
                      </a:cubicBezTo>
                      <a:cubicBezTo>
                        <a:pt x="373" y="315"/>
                        <a:pt x="374" y="317"/>
                        <a:pt x="372" y="318"/>
                      </a:cubicBezTo>
                      <a:cubicBezTo>
                        <a:pt x="370" y="319"/>
                        <a:pt x="367" y="319"/>
                        <a:pt x="364" y="319"/>
                      </a:cubicBezTo>
                      <a:cubicBezTo>
                        <a:pt x="361" y="318"/>
                        <a:pt x="359" y="315"/>
                        <a:pt x="357" y="315"/>
                      </a:cubicBezTo>
                      <a:cubicBezTo>
                        <a:pt x="353" y="315"/>
                        <a:pt x="350" y="317"/>
                        <a:pt x="347" y="318"/>
                      </a:cubicBezTo>
                      <a:cubicBezTo>
                        <a:pt x="345" y="319"/>
                        <a:pt x="343" y="321"/>
                        <a:pt x="341" y="321"/>
                      </a:cubicBezTo>
                      <a:cubicBezTo>
                        <a:pt x="340" y="320"/>
                        <a:pt x="340" y="318"/>
                        <a:pt x="339" y="318"/>
                      </a:cubicBezTo>
                      <a:cubicBezTo>
                        <a:pt x="338" y="317"/>
                        <a:pt x="336" y="317"/>
                        <a:pt x="335" y="318"/>
                      </a:cubicBezTo>
                      <a:cubicBezTo>
                        <a:pt x="335" y="320"/>
                        <a:pt x="338" y="322"/>
                        <a:pt x="337" y="324"/>
                      </a:cubicBezTo>
                      <a:cubicBezTo>
                        <a:pt x="336" y="327"/>
                        <a:pt x="333" y="327"/>
                        <a:pt x="331" y="329"/>
                      </a:cubicBezTo>
                      <a:cubicBezTo>
                        <a:pt x="329" y="331"/>
                        <a:pt x="328" y="334"/>
                        <a:pt x="325" y="335"/>
                      </a:cubicBezTo>
                      <a:cubicBezTo>
                        <a:pt x="323" y="336"/>
                        <a:pt x="320" y="335"/>
                        <a:pt x="318" y="336"/>
                      </a:cubicBezTo>
                      <a:cubicBezTo>
                        <a:pt x="315" y="337"/>
                        <a:pt x="313" y="338"/>
                        <a:pt x="312" y="339"/>
                      </a:cubicBezTo>
                      <a:cubicBezTo>
                        <a:pt x="309" y="341"/>
                        <a:pt x="306" y="343"/>
                        <a:pt x="304" y="346"/>
                      </a:cubicBezTo>
                      <a:cubicBezTo>
                        <a:pt x="303" y="347"/>
                        <a:pt x="305" y="349"/>
                        <a:pt x="304" y="351"/>
                      </a:cubicBezTo>
                      <a:cubicBezTo>
                        <a:pt x="304" y="353"/>
                        <a:pt x="300" y="355"/>
                        <a:pt x="300" y="357"/>
                      </a:cubicBezTo>
                      <a:cubicBezTo>
                        <a:pt x="300" y="361"/>
                        <a:pt x="303" y="364"/>
                        <a:pt x="304" y="368"/>
                      </a:cubicBezTo>
                      <a:cubicBezTo>
                        <a:pt x="304" y="369"/>
                        <a:pt x="304" y="371"/>
                        <a:pt x="304" y="373"/>
                      </a:cubicBezTo>
                      <a:cubicBezTo>
                        <a:pt x="303" y="375"/>
                        <a:pt x="302" y="376"/>
                        <a:pt x="302" y="377"/>
                      </a:cubicBezTo>
                      <a:cubicBezTo>
                        <a:pt x="300" y="376"/>
                        <a:pt x="299" y="373"/>
                        <a:pt x="297" y="373"/>
                      </a:cubicBezTo>
                      <a:cubicBezTo>
                        <a:pt x="295" y="372"/>
                        <a:pt x="293" y="373"/>
                        <a:pt x="291" y="373"/>
                      </a:cubicBezTo>
                      <a:cubicBezTo>
                        <a:pt x="288" y="371"/>
                        <a:pt x="285" y="370"/>
                        <a:pt x="283" y="368"/>
                      </a:cubicBezTo>
                      <a:cubicBezTo>
                        <a:pt x="280" y="365"/>
                        <a:pt x="279" y="362"/>
                        <a:pt x="277" y="359"/>
                      </a:cubicBezTo>
                      <a:cubicBezTo>
                        <a:pt x="276" y="357"/>
                        <a:pt x="277" y="354"/>
                        <a:pt x="276" y="352"/>
                      </a:cubicBezTo>
                      <a:cubicBezTo>
                        <a:pt x="275" y="350"/>
                        <a:pt x="273" y="348"/>
                        <a:pt x="272" y="345"/>
                      </a:cubicBezTo>
                      <a:cubicBezTo>
                        <a:pt x="270" y="341"/>
                        <a:pt x="268" y="337"/>
                        <a:pt x="266" y="332"/>
                      </a:cubicBezTo>
                      <a:cubicBezTo>
                        <a:pt x="265" y="329"/>
                        <a:pt x="264" y="325"/>
                        <a:pt x="263" y="322"/>
                      </a:cubicBezTo>
                      <a:cubicBezTo>
                        <a:pt x="262" y="319"/>
                        <a:pt x="260" y="316"/>
                        <a:pt x="258" y="315"/>
                      </a:cubicBezTo>
                      <a:cubicBezTo>
                        <a:pt x="255" y="314"/>
                        <a:pt x="253" y="314"/>
                        <a:pt x="250" y="314"/>
                      </a:cubicBezTo>
                      <a:cubicBezTo>
                        <a:pt x="248" y="314"/>
                        <a:pt x="246" y="314"/>
                        <a:pt x="245" y="314"/>
                      </a:cubicBezTo>
                      <a:cubicBezTo>
                        <a:pt x="243" y="315"/>
                        <a:pt x="242" y="315"/>
                        <a:pt x="241" y="316"/>
                      </a:cubicBezTo>
                      <a:cubicBezTo>
                        <a:pt x="240" y="317"/>
                        <a:pt x="240" y="318"/>
                        <a:pt x="239" y="319"/>
                      </a:cubicBezTo>
                      <a:cubicBezTo>
                        <a:pt x="239" y="321"/>
                        <a:pt x="239" y="323"/>
                        <a:pt x="238" y="325"/>
                      </a:cubicBezTo>
                      <a:cubicBezTo>
                        <a:pt x="238" y="326"/>
                        <a:pt x="236" y="327"/>
                        <a:pt x="235" y="327"/>
                      </a:cubicBezTo>
                      <a:cubicBezTo>
                        <a:pt x="232" y="326"/>
                        <a:pt x="229" y="323"/>
                        <a:pt x="226" y="322"/>
                      </a:cubicBezTo>
                      <a:cubicBezTo>
                        <a:pt x="224" y="320"/>
                        <a:pt x="220" y="320"/>
                        <a:pt x="219" y="318"/>
                      </a:cubicBezTo>
                      <a:cubicBezTo>
                        <a:pt x="216" y="315"/>
                        <a:pt x="216" y="311"/>
                        <a:pt x="214" y="308"/>
                      </a:cubicBezTo>
                      <a:cubicBezTo>
                        <a:pt x="213" y="305"/>
                        <a:pt x="213" y="302"/>
                        <a:pt x="211" y="300"/>
                      </a:cubicBezTo>
                      <a:cubicBezTo>
                        <a:pt x="209" y="297"/>
                        <a:pt x="206" y="294"/>
                        <a:pt x="203" y="291"/>
                      </a:cubicBezTo>
                      <a:cubicBezTo>
                        <a:pt x="201" y="288"/>
                        <a:pt x="200" y="286"/>
                        <a:pt x="199" y="283"/>
                      </a:cubicBezTo>
                      <a:cubicBezTo>
                        <a:pt x="192" y="283"/>
                        <a:pt x="185" y="283"/>
                        <a:pt x="177" y="283"/>
                      </a:cubicBezTo>
                      <a:cubicBezTo>
                        <a:pt x="177" y="286"/>
                        <a:pt x="176" y="288"/>
                        <a:pt x="176" y="291"/>
                      </a:cubicBezTo>
                      <a:cubicBezTo>
                        <a:pt x="165" y="290"/>
                        <a:pt x="154" y="290"/>
                        <a:pt x="142" y="290"/>
                      </a:cubicBezTo>
                      <a:cubicBezTo>
                        <a:pt x="142" y="290"/>
                        <a:pt x="141" y="290"/>
                        <a:pt x="140" y="290"/>
                      </a:cubicBezTo>
                      <a:cubicBezTo>
                        <a:pt x="125" y="284"/>
                        <a:pt x="111" y="278"/>
                        <a:pt x="96" y="272"/>
                      </a:cubicBezTo>
                      <a:cubicBezTo>
                        <a:pt x="96" y="272"/>
                        <a:pt x="96" y="271"/>
                        <a:pt x="96" y="270"/>
                      </a:cubicBezTo>
                      <a:cubicBezTo>
                        <a:pt x="88" y="270"/>
                        <a:pt x="81" y="270"/>
                        <a:pt x="73" y="270"/>
                      </a:cubicBezTo>
                      <a:cubicBezTo>
                        <a:pt x="71" y="271"/>
                        <a:pt x="70" y="272"/>
                        <a:pt x="68" y="273"/>
                      </a:cubicBezTo>
                      <a:cubicBezTo>
                        <a:pt x="68" y="272"/>
                        <a:pt x="66" y="271"/>
                        <a:pt x="66" y="269"/>
                      </a:cubicBezTo>
                      <a:cubicBezTo>
                        <a:pt x="66" y="268"/>
                        <a:pt x="67" y="266"/>
                        <a:pt x="66" y="264"/>
                      </a:cubicBezTo>
                      <a:cubicBezTo>
                        <a:pt x="66" y="261"/>
                        <a:pt x="64" y="258"/>
                        <a:pt x="63" y="255"/>
                      </a:cubicBezTo>
                      <a:cubicBezTo>
                        <a:pt x="61" y="252"/>
                        <a:pt x="59" y="249"/>
                        <a:pt x="56" y="247"/>
                      </a:cubicBezTo>
                      <a:cubicBezTo>
                        <a:pt x="54" y="245"/>
                        <a:pt x="50" y="247"/>
                        <a:pt x="48" y="246"/>
                      </a:cubicBezTo>
                      <a:cubicBezTo>
                        <a:pt x="45" y="245"/>
                        <a:pt x="43" y="242"/>
                        <a:pt x="40" y="241"/>
                      </a:cubicBezTo>
                      <a:cubicBezTo>
                        <a:pt x="37" y="240"/>
                        <a:pt x="32" y="241"/>
                        <a:pt x="29" y="239"/>
                      </a:cubicBezTo>
                      <a:cubicBezTo>
                        <a:pt x="28" y="237"/>
                        <a:pt x="30" y="234"/>
                        <a:pt x="29" y="232"/>
                      </a:cubicBezTo>
                      <a:cubicBezTo>
                        <a:pt x="29" y="228"/>
                        <a:pt x="26" y="226"/>
                        <a:pt x="25" y="223"/>
                      </a:cubicBezTo>
                      <a:cubicBezTo>
                        <a:pt x="23" y="218"/>
                        <a:pt x="21" y="213"/>
                        <a:pt x="20" y="208"/>
                      </a:cubicBezTo>
                      <a:cubicBezTo>
                        <a:pt x="19" y="206"/>
                        <a:pt x="22" y="203"/>
                        <a:pt x="21" y="201"/>
                      </a:cubicBezTo>
                      <a:cubicBezTo>
                        <a:pt x="21" y="200"/>
                        <a:pt x="19" y="200"/>
                        <a:pt x="18" y="199"/>
                      </a:cubicBezTo>
                      <a:cubicBezTo>
                        <a:pt x="17" y="198"/>
                        <a:pt x="16" y="196"/>
                        <a:pt x="16" y="194"/>
                      </a:cubicBezTo>
                      <a:cubicBezTo>
                        <a:pt x="15" y="192"/>
                        <a:pt x="15" y="189"/>
                        <a:pt x="15" y="186"/>
                      </a:cubicBezTo>
                      <a:cubicBezTo>
                        <a:pt x="15" y="185"/>
                        <a:pt x="15" y="183"/>
                        <a:pt x="16" y="184"/>
                      </a:cubicBezTo>
                      <a:cubicBezTo>
                        <a:pt x="18" y="184"/>
                        <a:pt x="18" y="187"/>
                        <a:pt x="19" y="187"/>
                      </a:cubicBezTo>
                      <a:cubicBezTo>
                        <a:pt x="20" y="187"/>
                        <a:pt x="19" y="185"/>
                        <a:pt x="19" y="184"/>
                      </a:cubicBezTo>
                      <a:cubicBezTo>
                        <a:pt x="20" y="182"/>
                        <a:pt x="21" y="181"/>
                        <a:pt x="21" y="180"/>
                      </a:cubicBezTo>
                      <a:cubicBezTo>
                        <a:pt x="21" y="179"/>
                        <a:pt x="20" y="178"/>
                        <a:pt x="19" y="178"/>
                      </a:cubicBezTo>
                      <a:cubicBezTo>
                        <a:pt x="18" y="178"/>
                        <a:pt x="18" y="180"/>
                        <a:pt x="18" y="181"/>
                      </a:cubicBezTo>
                      <a:cubicBezTo>
                        <a:pt x="17" y="182"/>
                        <a:pt x="16" y="182"/>
                        <a:pt x="15" y="181"/>
                      </a:cubicBezTo>
                      <a:cubicBezTo>
                        <a:pt x="13" y="180"/>
                        <a:pt x="12" y="179"/>
                        <a:pt x="11" y="178"/>
                      </a:cubicBezTo>
                      <a:cubicBezTo>
                        <a:pt x="10" y="176"/>
                        <a:pt x="9" y="174"/>
                        <a:pt x="7" y="172"/>
                      </a:cubicBezTo>
                      <a:cubicBezTo>
                        <a:pt x="6" y="170"/>
                        <a:pt x="3" y="168"/>
                        <a:pt x="3" y="166"/>
                      </a:cubicBezTo>
                      <a:cubicBezTo>
                        <a:pt x="2" y="163"/>
                        <a:pt x="5" y="161"/>
                        <a:pt x="4" y="158"/>
                      </a:cubicBezTo>
                      <a:cubicBezTo>
                        <a:pt x="4" y="155"/>
                        <a:pt x="1" y="152"/>
                        <a:pt x="0" y="149"/>
                      </a:cubicBezTo>
                      <a:cubicBezTo>
                        <a:pt x="0" y="147"/>
                        <a:pt x="0" y="146"/>
                        <a:pt x="0" y="144"/>
                      </a:cubicBezTo>
                      <a:cubicBezTo>
                        <a:pt x="1" y="141"/>
                        <a:pt x="2" y="138"/>
                        <a:pt x="3" y="135"/>
                      </a:cubicBezTo>
                      <a:cubicBezTo>
                        <a:pt x="4" y="133"/>
                        <a:pt x="5" y="132"/>
                        <a:pt x="5" y="130"/>
                      </a:cubicBezTo>
                      <a:cubicBezTo>
                        <a:pt x="5" y="127"/>
                        <a:pt x="4" y="125"/>
                        <a:pt x="4" y="122"/>
                      </a:cubicBezTo>
                      <a:cubicBezTo>
                        <a:pt x="4" y="121"/>
                        <a:pt x="6" y="119"/>
                        <a:pt x="6" y="118"/>
                      </a:cubicBezTo>
                      <a:cubicBezTo>
                        <a:pt x="6" y="114"/>
                        <a:pt x="5" y="110"/>
                        <a:pt x="5" y="106"/>
                      </a:cubicBezTo>
                      <a:cubicBezTo>
                        <a:pt x="5" y="105"/>
                        <a:pt x="6" y="104"/>
                        <a:pt x="6" y="102"/>
                      </a:cubicBezTo>
                      <a:cubicBezTo>
                        <a:pt x="8" y="98"/>
                        <a:pt x="10" y="94"/>
                        <a:pt x="12" y="90"/>
                      </a:cubicBezTo>
                      <a:cubicBezTo>
                        <a:pt x="14" y="82"/>
                        <a:pt x="17" y="75"/>
                        <a:pt x="19" y="67"/>
                      </a:cubicBezTo>
                      <a:cubicBezTo>
                        <a:pt x="20" y="62"/>
                        <a:pt x="21" y="56"/>
                        <a:pt x="23" y="51"/>
                      </a:cubicBezTo>
                      <a:cubicBezTo>
                        <a:pt x="23" y="50"/>
                        <a:pt x="26" y="50"/>
                        <a:pt x="26" y="49"/>
                      </a:cubicBezTo>
                      <a:cubicBezTo>
                        <a:pt x="26" y="49"/>
                        <a:pt x="24" y="50"/>
                        <a:pt x="24" y="49"/>
                      </a:cubicBezTo>
                      <a:cubicBezTo>
                        <a:pt x="23" y="47"/>
                        <a:pt x="25" y="45"/>
                        <a:pt x="25" y="44"/>
                      </a:cubicBezTo>
                      <a:cubicBezTo>
                        <a:pt x="25" y="40"/>
                        <a:pt x="26" y="36"/>
                        <a:pt x="26" y="32"/>
                      </a:cubicBezTo>
                      <a:cubicBezTo>
                        <a:pt x="25" y="27"/>
                        <a:pt x="22" y="23"/>
                        <a:pt x="21" y="18"/>
                      </a:cubicBezTo>
                      <a:cubicBezTo>
                        <a:pt x="21" y="16"/>
                        <a:pt x="21" y="15"/>
                        <a:pt x="22" y="13"/>
                      </a:cubicBezTo>
                      <a:cubicBezTo>
                        <a:pt x="22" y="12"/>
                        <a:pt x="23" y="11"/>
                        <a:pt x="25" y="11"/>
                      </a:cubicBezTo>
                      <a:cubicBezTo>
                        <a:pt x="26" y="12"/>
                        <a:pt x="27" y="13"/>
                        <a:pt x="29" y="14"/>
                      </a:cubicBezTo>
                      <a:cubicBezTo>
                        <a:pt x="31" y="14"/>
                        <a:pt x="33" y="14"/>
                        <a:pt x="35" y="14"/>
                      </a:cubicBezTo>
                      <a:cubicBezTo>
                        <a:pt x="38" y="14"/>
                        <a:pt x="41" y="13"/>
                        <a:pt x="43" y="14"/>
                      </a:cubicBezTo>
                      <a:cubicBezTo>
                        <a:pt x="45" y="14"/>
                        <a:pt x="45" y="17"/>
                        <a:pt x="46" y="18"/>
                      </a:cubicBezTo>
                      <a:cubicBezTo>
                        <a:pt x="47" y="19"/>
                        <a:pt x="47" y="20"/>
                        <a:pt x="47" y="21"/>
                      </a:cubicBezTo>
                      <a:cubicBezTo>
                        <a:pt x="47" y="22"/>
                        <a:pt x="46" y="24"/>
                        <a:pt x="45" y="25"/>
                      </a:cubicBezTo>
                      <a:cubicBezTo>
                        <a:pt x="44" y="27"/>
                        <a:pt x="42" y="27"/>
                        <a:pt x="41" y="28"/>
                      </a:cubicBezTo>
                      <a:cubicBezTo>
                        <a:pt x="40" y="29"/>
                        <a:pt x="39" y="32"/>
                        <a:pt x="40" y="32"/>
                      </a:cubicBezTo>
                      <a:cubicBezTo>
                        <a:pt x="43" y="31"/>
                        <a:pt x="45" y="29"/>
                        <a:pt x="47" y="27"/>
                      </a:cubicBezTo>
                      <a:cubicBezTo>
                        <a:pt x="48" y="25"/>
                        <a:pt x="50" y="23"/>
                        <a:pt x="50" y="20"/>
                      </a:cubicBezTo>
                      <a:cubicBezTo>
                        <a:pt x="51" y="18"/>
                        <a:pt x="50" y="15"/>
                        <a:pt x="50" y="13"/>
                      </a:cubicBezTo>
                      <a:cubicBezTo>
                        <a:pt x="50" y="10"/>
                        <a:pt x="51" y="8"/>
                        <a:pt x="51" y="6"/>
                      </a:cubicBezTo>
                      <a:cubicBezTo>
                        <a:pt x="50" y="4"/>
                        <a:pt x="50" y="2"/>
                        <a:pt x="49" y="0"/>
                      </a:cubicBezTo>
                      <a:close/>
                    </a:path>
                  </a:pathLst>
                </a:custGeom>
                <a:grpFill/>
                <a:ln w="6350" cap="rnd">
                  <a:solidFill>
                    <a:schemeClr val="bg1"/>
                  </a:solidFill>
                  <a:round/>
                  <a:headEnd/>
                  <a:tailEnd/>
                </a:ln>
              </p:spPr>
              <p:txBody>
                <a:bodyPr/>
                <a:lstStyle/>
                <a:p>
                  <a:pPr algn="ctr"/>
                  <a:endParaRPr lang="en-US" b="1">
                    <a:solidFill>
                      <a:srgbClr val="FFF0E4"/>
                    </a:solidFill>
                  </a:endParaRPr>
                </a:p>
              </p:txBody>
            </p:sp>
            <p:sp>
              <p:nvSpPr>
                <p:cNvPr id="1191" name="Freeform 2565">
                  <a:extLst>
                    <a:ext uri="{FF2B5EF4-FFF2-40B4-BE49-F238E27FC236}">
                      <a16:creationId xmlns:a16="http://schemas.microsoft.com/office/drawing/2014/main" id="{8B9C2366-31BE-E34A-B565-DCE12A44937D}"/>
                    </a:ext>
                  </a:extLst>
                </p:cNvPr>
                <p:cNvSpPr>
                  <a:spLocks noChangeAspect="1"/>
                </p:cNvSpPr>
                <p:nvPr/>
              </p:nvSpPr>
              <p:spPr bwMode="auto">
                <a:xfrm>
                  <a:off x="4599756" y="4180501"/>
                  <a:ext cx="255355" cy="227599"/>
                </a:xfrm>
                <a:custGeom>
                  <a:avLst/>
                  <a:gdLst>
                    <a:gd name="T0" fmla="*/ 94 w 153"/>
                    <a:gd name="T1" fmla="*/ 148 h 137"/>
                    <a:gd name="T2" fmla="*/ 97 w 153"/>
                    <a:gd name="T3" fmla="*/ 129 h 137"/>
                    <a:gd name="T4" fmla="*/ 113 w 153"/>
                    <a:gd name="T5" fmla="*/ 116 h 137"/>
                    <a:gd name="T6" fmla="*/ 120 w 153"/>
                    <a:gd name="T7" fmla="*/ 119 h 137"/>
                    <a:gd name="T8" fmla="*/ 129 w 153"/>
                    <a:gd name="T9" fmla="*/ 124 h 137"/>
                    <a:gd name="T10" fmla="*/ 141 w 153"/>
                    <a:gd name="T11" fmla="*/ 114 h 137"/>
                    <a:gd name="T12" fmla="*/ 146 w 153"/>
                    <a:gd name="T13" fmla="*/ 96 h 137"/>
                    <a:gd name="T14" fmla="*/ 156 w 153"/>
                    <a:gd name="T15" fmla="*/ 75 h 137"/>
                    <a:gd name="T16" fmla="*/ 161 w 153"/>
                    <a:gd name="T17" fmla="*/ 65 h 137"/>
                    <a:gd name="T18" fmla="*/ 171 w 153"/>
                    <a:gd name="T19" fmla="*/ 44 h 137"/>
                    <a:gd name="T20" fmla="*/ 180 w 153"/>
                    <a:gd name="T21" fmla="*/ 28 h 137"/>
                    <a:gd name="T22" fmla="*/ 176 w 153"/>
                    <a:gd name="T23" fmla="*/ 17 h 137"/>
                    <a:gd name="T24" fmla="*/ 166 w 153"/>
                    <a:gd name="T25" fmla="*/ 2 h 137"/>
                    <a:gd name="T26" fmla="*/ 152 w 153"/>
                    <a:gd name="T27" fmla="*/ 8 h 137"/>
                    <a:gd name="T28" fmla="*/ 129 w 153"/>
                    <a:gd name="T29" fmla="*/ 8 h 137"/>
                    <a:gd name="T30" fmla="*/ 105 w 153"/>
                    <a:gd name="T31" fmla="*/ 17 h 137"/>
                    <a:gd name="T32" fmla="*/ 88 w 153"/>
                    <a:gd name="T33" fmla="*/ 11 h 137"/>
                    <a:gd name="T34" fmla="*/ 67 w 153"/>
                    <a:gd name="T35" fmla="*/ 11 h 137"/>
                    <a:gd name="T36" fmla="*/ 38 w 153"/>
                    <a:gd name="T37" fmla="*/ 0 h 137"/>
                    <a:gd name="T38" fmla="*/ 19 w 153"/>
                    <a:gd name="T39" fmla="*/ 14 h 137"/>
                    <a:gd name="T40" fmla="*/ 16 w 153"/>
                    <a:gd name="T41" fmla="*/ 34 h 137"/>
                    <a:gd name="T42" fmla="*/ 14 w 153"/>
                    <a:gd name="T43" fmla="*/ 50 h 137"/>
                    <a:gd name="T44" fmla="*/ 13 w 153"/>
                    <a:gd name="T45" fmla="*/ 59 h 137"/>
                    <a:gd name="T46" fmla="*/ 11 w 153"/>
                    <a:gd name="T47" fmla="*/ 71 h 137"/>
                    <a:gd name="T48" fmla="*/ 2 w 153"/>
                    <a:gd name="T49" fmla="*/ 81 h 137"/>
                    <a:gd name="T50" fmla="*/ 0 w 153"/>
                    <a:gd name="T51" fmla="*/ 109 h 137"/>
                    <a:gd name="T52" fmla="*/ 14 w 153"/>
                    <a:gd name="T53" fmla="*/ 127 h 137"/>
                    <a:gd name="T54" fmla="*/ 36 w 153"/>
                    <a:gd name="T55" fmla="*/ 135 h 137"/>
                    <a:gd name="T56" fmla="*/ 43 w 153"/>
                    <a:gd name="T57" fmla="*/ 146 h 137"/>
                    <a:gd name="T58" fmla="*/ 44 w 153"/>
                    <a:gd name="T59" fmla="*/ 160 h 137"/>
                    <a:gd name="T60" fmla="*/ 67 w 153"/>
                    <a:gd name="T61" fmla="*/ 163 h 137"/>
                    <a:gd name="T62" fmla="*/ 83 w 153"/>
                    <a:gd name="T63" fmla="*/ 153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37"/>
                    <a:gd name="T98" fmla="*/ 153 w 15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37">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92" name="Freeform 2581">
                  <a:extLst>
                    <a:ext uri="{FF2B5EF4-FFF2-40B4-BE49-F238E27FC236}">
                      <a16:creationId xmlns:a16="http://schemas.microsoft.com/office/drawing/2014/main" id="{1EA0BFEB-21D1-C64F-9343-6D287DAFB5A5}"/>
                    </a:ext>
                  </a:extLst>
                </p:cNvPr>
                <p:cNvSpPr>
                  <a:spLocks noChangeAspect="1"/>
                </p:cNvSpPr>
                <p:nvPr/>
              </p:nvSpPr>
              <p:spPr bwMode="auto">
                <a:xfrm>
                  <a:off x="4349952" y="3449133"/>
                  <a:ext cx="66614" cy="142944"/>
                </a:xfrm>
                <a:custGeom>
                  <a:avLst/>
                  <a:gdLst>
                    <a:gd name="T0" fmla="*/ 30 w 40"/>
                    <a:gd name="T1" fmla="*/ 97 h 86"/>
                    <a:gd name="T2" fmla="*/ 23 w 40"/>
                    <a:gd name="T3" fmla="*/ 102 h 86"/>
                    <a:gd name="T4" fmla="*/ 20 w 40"/>
                    <a:gd name="T5" fmla="*/ 99 h 86"/>
                    <a:gd name="T6" fmla="*/ 12 w 40"/>
                    <a:gd name="T7" fmla="*/ 99 h 86"/>
                    <a:gd name="T8" fmla="*/ 7 w 40"/>
                    <a:gd name="T9" fmla="*/ 102 h 86"/>
                    <a:gd name="T10" fmla="*/ 10 w 40"/>
                    <a:gd name="T11" fmla="*/ 93 h 86"/>
                    <a:gd name="T12" fmla="*/ 8 w 40"/>
                    <a:gd name="T13" fmla="*/ 84 h 86"/>
                    <a:gd name="T14" fmla="*/ 12 w 40"/>
                    <a:gd name="T15" fmla="*/ 72 h 86"/>
                    <a:gd name="T16" fmla="*/ 8 w 40"/>
                    <a:gd name="T17" fmla="*/ 72 h 86"/>
                    <a:gd name="T18" fmla="*/ 4 w 40"/>
                    <a:gd name="T19" fmla="*/ 73 h 86"/>
                    <a:gd name="T20" fmla="*/ 7 w 40"/>
                    <a:gd name="T21" fmla="*/ 67 h 86"/>
                    <a:gd name="T22" fmla="*/ 7 w 40"/>
                    <a:gd name="T23" fmla="*/ 63 h 86"/>
                    <a:gd name="T24" fmla="*/ 4 w 40"/>
                    <a:gd name="T25" fmla="*/ 67 h 86"/>
                    <a:gd name="T26" fmla="*/ 0 w 40"/>
                    <a:gd name="T27" fmla="*/ 66 h 86"/>
                    <a:gd name="T28" fmla="*/ 2 w 40"/>
                    <a:gd name="T29" fmla="*/ 59 h 86"/>
                    <a:gd name="T30" fmla="*/ 6 w 40"/>
                    <a:gd name="T31" fmla="*/ 50 h 86"/>
                    <a:gd name="T32" fmla="*/ 8 w 40"/>
                    <a:gd name="T33" fmla="*/ 41 h 86"/>
                    <a:gd name="T34" fmla="*/ 10 w 40"/>
                    <a:gd name="T35" fmla="*/ 35 h 86"/>
                    <a:gd name="T36" fmla="*/ 12 w 40"/>
                    <a:gd name="T37" fmla="*/ 29 h 86"/>
                    <a:gd name="T38" fmla="*/ 12 w 40"/>
                    <a:gd name="T39" fmla="*/ 19 h 86"/>
                    <a:gd name="T40" fmla="*/ 10 w 40"/>
                    <a:gd name="T41" fmla="*/ 12 h 86"/>
                    <a:gd name="T42" fmla="*/ 8 w 40"/>
                    <a:gd name="T43" fmla="*/ 5 h 86"/>
                    <a:gd name="T44" fmla="*/ 18 w 40"/>
                    <a:gd name="T45" fmla="*/ 0 h 86"/>
                    <a:gd name="T46" fmla="*/ 22 w 40"/>
                    <a:gd name="T47" fmla="*/ 2 h 86"/>
                    <a:gd name="T48" fmla="*/ 19 w 40"/>
                    <a:gd name="T49" fmla="*/ 7 h 86"/>
                    <a:gd name="T50" fmla="*/ 26 w 40"/>
                    <a:gd name="T51" fmla="*/ 6 h 86"/>
                    <a:gd name="T52" fmla="*/ 31 w 40"/>
                    <a:gd name="T53" fmla="*/ 7 h 86"/>
                    <a:gd name="T54" fmla="*/ 35 w 40"/>
                    <a:gd name="T55" fmla="*/ 4 h 86"/>
                    <a:gd name="T56" fmla="*/ 43 w 40"/>
                    <a:gd name="T57" fmla="*/ 4 h 86"/>
                    <a:gd name="T58" fmla="*/ 42 w 40"/>
                    <a:gd name="T59" fmla="*/ 10 h 86"/>
                    <a:gd name="T60" fmla="*/ 48 w 40"/>
                    <a:gd name="T61" fmla="*/ 11 h 86"/>
                    <a:gd name="T62" fmla="*/ 43 w 40"/>
                    <a:gd name="T63" fmla="*/ 18 h 86"/>
                    <a:gd name="T64" fmla="*/ 37 w 40"/>
                    <a:gd name="T65" fmla="*/ 23 h 86"/>
                    <a:gd name="T66" fmla="*/ 38 w 40"/>
                    <a:gd name="T67" fmla="*/ 36 h 86"/>
                    <a:gd name="T68" fmla="*/ 36 w 40"/>
                    <a:gd name="T69" fmla="*/ 40 h 86"/>
                    <a:gd name="T70" fmla="*/ 37 w 40"/>
                    <a:gd name="T71" fmla="*/ 43 h 86"/>
                    <a:gd name="T72" fmla="*/ 36 w 40"/>
                    <a:gd name="T73" fmla="*/ 49 h 86"/>
                    <a:gd name="T74" fmla="*/ 30 w 40"/>
                    <a:gd name="T75" fmla="*/ 52 h 86"/>
                    <a:gd name="T76" fmla="*/ 32 w 40"/>
                    <a:gd name="T77" fmla="*/ 59 h 86"/>
                    <a:gd name="T78" fmla="*/ 36 w 40"/>
                    <a:gd name="T79" fmla="*/ 61 h 86"/>
                    <a:gd name="T80" fmla="*/ 36 w 40"/>
                    <a:gd name="T81" fmla="*/ 65 h 86"/>
                    <a:gd name="T82" fmla="*/ 31 w 40"/>
                    <a:gd name="T83" fmla="*/ 69 h 86"/>
                    <a:gd name="T84" fmla="*/ 31 w 40"/>
                    <a:gd name="T85" fmla="*/ 74 h 86"/>
                    <a:gd name="T86" fmla="*/ 36 w 40"/>
                    <a:gd name="T87" fmla="*/ 80 h 86"/>
                    <a:gd name="T88" fmla="*/ 31 w 40"/>
                    <a:gd name="T89" fmla="*/ 85 h 86"/>
                    <a:gd name="T90" fmla="*/ 28 w 40"/>
                    <a:gd name="T91" fmla="*/ 90 h 86"/>
                    <a:gd name="T92" fmla="*/ 30 w 40"/>
                    <a:gd name="T93" fmla="*/ 9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93" name="Freeform 2582">
                  <a:extLst>
                    <a:ext uri="{FF2B5EF4-FFF2-40B4-BE49-F238E27FC236}">
                      <a16:creationId xmlns:a16="http://schemas.microsoft.com/office/drawing/2014/main" id="{ED03F7C7-F186-3A41-BF2C-508F304ED7AF}"/>
                    </a:ext>
                  </a:extLst>
                </p:cNvPr>
                <p:cNvSpPr>
                  <a:spLocks noChangeAspect="1"/>
                </p:cNvSpPr>
                <p:nvPr/>
              </p:nvSpPr>
              <p:spPr bwMode="auto">
                <a:xfrm>
                  <a:off x="4444323" y="3191001"/>
                  <a:ext cx="260906" cy="249804"/>
                </a:xfrm>
                <a:custGeom>
                  <a:avLst/>
                  <a:gdLst>
                    <a:gd name="T0" fmla="*/ 181 w 156"/>
                    <a:gd name="T1" fmla="*/ 150 h 150"/>
                    <a:gd name="T2" fmla="*/ 171 w 156"/>
                    <a:gd name="T3" fmla="*/ 142 h 150"/>
                    <a:gd name="T4" fmla="*/ 168 w 156"/>
                    <a:gd name="T5" fmla="*/ 128 h 150"/>
                    <a:gd name="T6" fmla="*/ 172 w 156"/>
                    <a:gd name="T7" fmla="*/ 118 h 150"/>
                    <a:gd name="T8" fmla="*/ 172 w 156"/>
                    <a:gd name="T9" fmla="*/ 109 h 150"/>
                    <a:gd name="T10" fmla="*/ 166 w 156"/>
                    <a:gd name="T11" fmla="*/ 100 h 150"/>
                    <a:gd name="T12" fmla="*/ 159 w 156"/>
                    <a:gd name="T13" fmla="*/ 98 h 150"/>
                    <a:gd name="T14" fmla="*/ 166 w 156"/>
                    <a:gd name="T15" fmla="*/ 85 h 150"/>
                    <a:gd name="T16" fmla="*/ 171 w 156"/>
                    <a:gd name="T17" fmla="*/ 77 h 150"/>
                    <a:gd name="T18" fmla="*/ 180 w 156"/>
                    <a:gd name="T19" fmla="*/ 68 h 150"/>
                    <a:gd name="T20" fmla="*/ 184 w 156"/>
                    <a:gd name="T21" fmla="*/ 48 h 150"/>
                    <a:gd name="T22" fmla="*/ 176 w 156"/>
                    <a:gd name="T23" fmla="*/ 40 h 150"/>
                    <a:gd name="T24" fmla="*/ 164 w 156"/>
                    <a:gd name="T25" fmla="*/ 35 h 150"/>
                    <a:gd name="T26" fmla="*/ 154 w 156"/>
                    <a:gd name="T27" fmla="*/ 32 h 150"/>
                    <a:gd name="T28" fmla="*/ 141 w 156"/>
                    <a:gd name="T29" fmla="*/ 26 h 150"/>
                    <a:gd name="T30" fmla="*/ 131 w 156"/>
                    <a:gd name="T31" fmla="*/ 23 h 150"/>
                    <a:gd name="T32" fmla="*/ 123 w 156"/>
                    <a:gd name="T33" fmla="*/ 16 h 150"/>
                    <a:gd name="T34" fmla="*/ 114 w 156"/>
                    <a:gd name="T35" fmla="*/ 8 h 150"/>
                    <a:gd name="T36" fmla="*/ 106 w 156"/>
                    <a:gd name="T37" fmla="*/ 1 h 150"/>
                    <a:gd name="T38" fmla="*/ 94 w 156"/>
                    <a:gd name="T39" fmla="*/ 22 h 150"/>
                    <a:gd name="T40" fmla="*/ 71 w 156"/>
                    <a:gd name="T41" fmla="*/ 30 h 150"/>
                    <a:gd name="T42" fmla="*/ 71 w 156"/>
                    <a:gd name="T43" fmla="*/ 37 h 150"/>
                    <a:gd name="T44" fmla="*/ 53 w 156"/>
                    <a:gd name="T45" fmla="*/ 37 h 150"/>
                    <a:gd name="T46" fmla="*/ 47 w 156"/>
                    <a:gd name="T47" fmla="*/ 30 h 150"/>
                    <a:gd name="T48" fmla="*/ 46 w 156"/>
                    <a:gd name="T49" fmla="*/ 42 h 150"/>
                    <a:gd name="T50" fmla="*/ 43 w 156"/>
                    <a:gd name="T51" fmla="*/ 53 h 150"/>
                    <a:gd name="T52" fmla="*/ 28 w 156"/>
                    <a:gd name="T53" fmla="*/ 50 h 150"/>
                    <a:gd name="T54" fmla="*/ 17 w 156"/>
                    <a:gd name="T55" fmla="*/ 52 h 150"/>
                    <a:gd name="T56" fmla="*/ 2 w 156"/>
                    <a:gd name="T57" fmla="*/ 54 h 150"/>
                    <a:gd name="T58" fmla="*/ 8 w 156"/>
                    <a:gd name="T59" fmla="*/ 64 h 150"/>
                    <a:gd name="T60" fmla="*/ 7 w 156"/>
                    <a:gd name="T61" fmla="*/ 71 h 150"/>
                    <a:gd name="T62" fmla="*/ 25 w 156"/>
                    <a:gd name="T63" fmla="*/ 76 h 150"/>
                    <a:gd name="T64" fmla="*/ 34 w 156"/>
                    <a:gd name="T65" fmla="*/ 77 h 150"/>
                    <a:gd name="T66" fmla="*/ 41 w 156"/>
                    <a:gd name="T67" fmla="*/ 80 h 150"/>
                    <a:gd name="T68" fmla="*/ 39 w 156"/>
                    <a:gd name="T69" fmla="*/ 90 h 150"/>
                    <a:gd name="T70" fmla="*/ 49 w 156"/>
                    <a:gd name="T71" fmla="*/ 101 h 150"/>
                    <a:gd name="T72" fmla="*/ 54 w 156"/>
                    <a:gd name="T73" fmla="*/ 107 h 150"/>
                    <a:gd name="T74" fmla="*/ 58 w 156"/>
                    <a:gd name="T75" fmla="*/ 116 h 150"/>
                    <a:gd name="T76" fmla="*/ 53 w 156"/>
                    <a:gd name="T77" fmla="*/ 118 h 150"/>
                    <a:gd name="T78" fmla="*/ 55 w 156"/>
                    <a:gd name="T79" fmla="*/ 133 h 150"/>
                    <a:gd name="T80" fmla="*/ 51 w 156"/>
                    <a:gd name="T81" fmla="*/ 154 h 150"/>
                    <a:gd name="T82" fmla="*/ 49 w 156"/>
                    <a:gd name="T83" fmla="*/ 163 h 150"/>
                    <a:gd name="T84" fmla="*/ 66 w 156"/>
                    <a:gd name="T85" fmla="*/ 173 h 150"/>
                    <a:gd name="T86" fmla="*/ 81 w 156"/>
                    <a:gd name="T87" fmla="*/ 170 h 150"/>
                    <a:gd name="T88" fmla="*/ 102 w 156"/>
                    <a:gd name="T89" fmla="*/ 179 h 150"/>
                    <a:gd name="T90" fmla="*/ 113 w 156"/>
                    <a:gd name="T91" fmla="*/ 170 h 150"/>
                    <a:gd name="T92" fmla="*/ 131 w 156"/>
                    <a:gd name="T93" fmla="*/ 160 h 150"/>
                    <a:gd name="T94" fmla="*/ 143 w 156"/>
                    <a:gd name="T95" fmla="*/ 157 h 150"/>
                    <a:gd name="T96" fmla="*/ 159 w 156"/>
                    <a:gd name="T97" fmla="*/ 167 h 150"/>
                    <a:gd name="T98" fmla="*/ 171 w 156"/>
                    <a:gd name="T99" fmla="*/ 160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94" name="Freeform 2584">
                  <a:extLst>
                    <a:ext uri="{FF2B5EF4-FFF2-40B4-BE49-F238E27FC236}">
                      <a16:creationId xmlns:a16="http://schemas.microsoft.com/office/drawing/2014/main" id="{1FC7CF6F-89BA-7742-9A1F-4823595DC587}"/>
                    </a:ext>
                  </a:extLst>
                </p:cNvPr>
                <p:cNvSpPr>
                  <a:spLocks noChangeAspect="1"/>
                </p:cNvSpPr>
                <p:nvPr/>
              </p:nvSpPr>
              <p:spPr bwMode="auto">
                <a:xfrm>
                  <a:off x="4676086" y="3308963"/>
                  <a:ext cx="241477" cy="256743"/>
                </a:xfrm>
                <a:custGeom>
                  <a:avLst/>
                  <a:gdLst>
                    <a:gd name="T0" fmla="*/ 94 w 145"/>
                    <a:gd name="T1" fmla="*/ 29 h 154"/>
                    <a:gd name="T2" fmla="*/ 80 w 145"/>
                    <a:gd name="T3" fmla="*/ 38 h 154"/>
                    <a:gd name="T4" fmla="*/ 82 w 145"/>
                    <a:gd name="T5" fmla="*/ 58 h 154"/>
                    <a:gd name="T6" fmla="*/ 97 w 145"/>
                    <a:gd name="T7" fmla="*/ 71 h 154"/>
                    <a:gd name="T8" fmla="*/ 119 w 145"/>
                    <a:gd name="T9" fmla="*/ 102 h 154"/>
                    <a:gd name="T10" fmla="*/ 138 w 145"/>
                    <a:gd name="T11" fmla="*/ 105 h 154"/>
                    <a:gd name="T12" fmla="*/ 140 w 145"/>
                    <a:gd name="T13" fmla="*/ 118 h 154"/>
                    <a:gd name="T14" fmla="*/ 169 w 145"/>
                    <a:gd name="T15" fmla="*/ 133 h 154"/>
                    <a:gd name="T16" fmla="*/ 167 w 145"/>
                    <a:gd name="T17" fmla="*/ 143 h 154"/>
                    <a:gd name="T18" fmla="*/ 156 w 145"/>
                    <a:gd name="T19" fmla="*/ 136 h 154"/>
                    <a:gd name="T20" fmla="*/ 145 w 145"/>
                    <a:gd name="T21" fmla="*/ 147 h 154"/>
                    <a:gd name="T22" fmla="*/ 154 w 145"/>
                    <a:gd name="T23" fmla="*/ 159 h 154"/>
                    <a:gd name="T24" fmla="*/ 145 w 145"/>
                    <a:gd name="T25" fmla="*/ 167 h 154"/>
                    <a:gd name="T26" fmla="*/ 139 w 145"/>
                    <a:gd name="T27" fmla="*/ 184 h 154"/>
                    <a:gd name="T28" fmla="*/ 136 w 145"/>
                    <a:gd name="T29" fmla="*/ 173 h 154"/>
                    <a:gd name="T30" fmla="*/ 139 w 145"/>
                    <a:gd name="T31" fmla="*/ 163 h 154"/>
                    <a:gd name="T32" fmla="*/ 132 w 145"/>
                    <a:gd name="T33" fmla="*/ 143 h 154"/>
                    <a:gd name="T34" fmla="*/ 121 w 145"/>
                    <a:gd name="T35" fmla="*/ 138 h 154"/>
                    <a:gd name="T36" fmla="*/ 115 w 145"/>
                    <a:gd name="T37" fmla="*/ 132 h 154"/>
                    <a:gd name="T38" fmla="*/ 102 w 145"/>
                    <a:gd name="T39" fmla="*/ 119 h 154"/>
                    <a:gd name="T40" fmla="*/ 84 w 145"/>
                    <a:gd name="T41" fmla="*/ 111 h 154"/>
                    <a:gd name="T42" fmla="*/ 66 w 145"/>
                    <a:gd name="T43" fmla="*/ 95 h 154"/>
                    <a:gd name="T44" fmla="*/ 56 w 145"/>
                    <a:gd name="T45" fmla="*/ 82 h 154"/>
                    <a:gd name="T46" fmla="*/ 47 w 145"/>
                    <a:gd name="T47" fmla="*/ 62 h 154"/>
                    <a:gd name="T48" fmla="*/ 29 w 145"/>
                    <a:gd name="T49" fmla="*/ 55 h 154"/>
                    <a:gd name="T50" fmla="*/ 16 w 145"/>
                    <a:gd name="T51" fmla="*/ 66 h 154"/>
                    <a:gd name="T52" fmla="*/ 8 w 145"/>
                    <a:gd name="T53" fmla="*/ 66 h 154"/>
                    <a:gd name="T54" fmla="*/ 10 w 145"/>
                    <a:gd name="T55" fmla="*/ 61 h 154"/>
                    <a:gd name="T56" fmla="*/ 4 w 145"/>
                    <a:gd name="T57" fmla="*/ 46 h 154"/>
                    <a:gd name="T58" fmla="*/ 6 w 145"/>
                    <a:gd name="T59" fmla="*/ 37 h 154"/>
                    <a:gd name="T60" fmla="*/ 1 w 145"/>
                    <a:gd name="T61" fmla="*/ 25 h 154"/>
                    <a:gd name="T62" fmla="*/ 12 w 145"/>
                    <a:gd name="T63" fmla="*/ 23 h 154"/>
                    <a:gd name="T64" fmla="*/ 20 w 145"/>
                    <a:gd name="T65" fmla="*/ 16 h 154"/>
                    <a:gd name="T66" fmla="*/ 29 w 145"/>
                    <a:gd name="T67" fmla="*/ 20 h 154"/>
                    <a:gd name="T68" fmla="*/ 36 w 145"/>
                    <a:gd name="T69" fmla="*/ 16 h 154"/>
                    <a:gd name="T70" fmla="*/ 46 w 145"/>
                    <a:gd name="T71" fmla="*/ 16 h 154"/>
                    <a:gd name="T72" fmla="*/ 49 w 145"/>
                    <a:gd name="T73" fmla="*/ 10 h 154"/>
                    <a:gd name="T74" fmla="*/ 54 w 145"/>
                    <a:gd name="T75" fmla="*/ 5 h 154"/>
                    <a:gd name="T76" fmla="*/ 62 w 145"/>
                    <a:gd name="T77" fmla="*/ 4 h 154"/>
                    <a:gd name="T78" fmla="*/ 79 w 145"/>
                    <a:gd name="T79" fmla="*/ 0 h 154"/>
                    <a:gd name="T80" fmla="*/ 90 w 145"/>
                    <a:gd name="T81" fmla="*/ 10 h 154"/>
                    <a:gd name="T82" fmla="*/ 97 w 145"/>
                    <a:gd name="T83" fmla="*/ 14 h 154"/>
                    <a:gd name="T84" fmla="*/ 101 w 145"/>
                    <a:gd name="T85" fmla="*/ 29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95" name="Freeform 2603">
                  <a:extLst>
                    <a:ext uri="{FF2B5EF4-FFF2-40B4-BE49-F238E27FC236}">
                      <a16:creationId xmlns:a16="http://schemas.microsoft.com/office/drawing/2014/main" id="{36279A25-DFA9-3948-8D3A-6CCBDFAA20BF}"/>
                    </a:ext>
                  </a:extLst>
                </p:cNvPr>
                <p:cNvSpPr>
                  <a:spLocks noChangeAspect="1"/>
                </p:cNvSpPr>
                <p:nvPr/>
              </p:nvSpPr>
              <p:spPr bwMode="auto">
                <a:xfrm>
                  <a:off x="5070221" y="3447743"/>
                  <a:ext cx="385808" cy="173475"/>
                </a:xfrm>
                <a:custGeom>
                  <a:avLst/>
                  <a:gdLst>
                    <a:gd name="T0" fmla="*/ 155 w 232"/>
                    <a:gd name="T1" fmla="*/ 124 h 104"/>
                    <a:gd name="T2" fmla="*/ 161 w 232"/>
                    <a:gd name="T3" fmla="*/ 109 h 104"/>
                    <a:gd name="T4" fmla="*/ 185 w 232"/>
                    <a:gd name="T5" fmla="*/ 108 h 104"/>
                    <a:gd name="T6" fmla="*/ 212 w 232"/>
                    <a:gd name="T7" fmla="*/ 106 h 104"/>
                    <a:gd name="T8" fmla="*/ 240 w 232"/>
                    <a:gd name="T9" fmla="*/ 97 h 104"/>
                    <a:gd name="T10" fmla="*/ 249 w 232"/>
                    <a:gd name="T11" fmla="*/ 95 h 104"/>
                    <a:gd name="T12" fmla="*/ 264 w 232"/>
                    <a:gd name="T13" fmla="*/ 101 h 104"/>
                    <a:gd name="T14" fmla="*/ 271 w 232"/>
                    <a:gd name="T15" fmla="*/ 103 h 104"/>
                    <a:gd name="T16" fmla="*/ 277 w 232"/>
                    <a:gd name="T17" fmla="*/ 94 h 104"/>
                    <a:gd name="T18" fmla="*/ 270 w 232"/>
                    <a:gd name="T19" fmla="*/ 81 h 104"/>
                    <a:gd name="T20" fmla="*/ 265 w 232"/>
                    <a:gd name="T21" fmla="*/ 58 h 104"/>
                    <a:gd name="T22" fmla="*/ 270 w 232"/>
                    <a:gd name="T23" fmla="*/ 44 h 104"/>
                    <a:gd name="T24" fmla="*/ 256 w 232"/>
                    <a:gd name="T25" fmla="*/ 38 h 104"/>
                    <a:gd name="T26" fmla="*/ 254 w 232"/>
                    <a:gd name="T27" fmla="*/ 22 h 104"/>
                    <a:gd name="T28" fmla="*/ 240 w 232"/>
                    <a:gd name="T29" fmla="*/ 14 h 104"/>
                    <a:gd name="T30" fmla="*/ 225 w 232"/>
                    <a:gd name="T31" fmla="*/ 17 h 104"/>
                    <a:gd name="T32" fmla="*/ 216 w 232"/>
                    <a:gd name="T33" fmla="*/ 22 h 104"/>
                    <a:gd name="T34" fmla="*/ 195 w 232"/>
                    <a:gd name="T35" fmla="*/ 24 h 104"/>
                    <a:gd name="T36" fmla="*/ 183 w 232"/>
                    <a:gd name="T37" fmla="*/ 26 h 104"/>
                    <a:gd name="T38" fmla="*/ 167 w 232"/>
                    <a:gd name="T39" fmla="*/ 22 h 104"/>
                    <a:gd name="T40" fmla="*/ 155 w 232"/>
                    <a:gd name="T41" fmla="*/ 18 h 104"/>
                    <a:gd name="T42" fmla="*/ 146 w 232"/>
                    <a:gd name="T43" fmla="*/ 19 h 104"/>
                    <a:gd name="T44" fmla="*/ 138 w 232"/>
                    <a:gd name="T45" fmla="*/ 12 h 104"/>
                    <a:gd name="T46" fmla="*/ 132 w 232"/>
                    <a:gd name="T47" fmla="*/ 2 h 104"/>
                    <a:gd name="T48" fmla="*/ 123 w 232"/>
                    <a:gd name="T49" fmla="*/ 5 h 104"/>
                    <a:gd name="T50" fmla="*/ 104 w 232"/>
                    <a:gd name="T51" fmla="*/ 4 h 104"/>
                    <a:gd name="T52" fmla="*/ 79 w 232"/>
                    <a:gd name="T53" fmla="*/ 18 h 104"/>
                    <a:gd name="T54" fmla="*/ 64 w 232"/>
                    <a:gd name="T55" fmla="*/ 22 h 104"/>
                    <a:gd name="T56" fmla="*/ 52 w 232"/>
                    <a:gd name="T57" fmla="*/ 18 h 104"/>
                    <a:gd name="T58" fmla="*/ 41 w 232"/>
                    <a:gd name="T59" fmla="*/ 23 h 104"/>
                    <a:gd name="T60" fmla="*/ 58 w 232"/>
                    <a:gd name="T61" fmla="*/ 28 h 104"/>
                    <a:gd name="T62" fmla="*/ 47 w 232"/>
                    <a:gd name="T63" fmla="*/ 30 h 104"/>
                    <a:gd name="T64" fmla="*/ 46 w 232"/>
                    <a:gd name="T65" fmla="*/ 34 h 104"/>
                    <a:gd name="T66" fmla="*/ 53 w 232"/>
                    <a:gd name="T67" fmla="*/ 36 h 104"/>
                    <a:gd name="T68" fmla="*/ 43 w 232"/>
                    <a:gd name="T69" fmla="*/ 40 h 104"/>
                    <a:gd name="T70" fmla="*/ 38 w 232"/>
                    <a:gd name="T71" fmla="*/ 36 h 104"/>
                    <a:gd name="T72" fmla="*/ 32 w 232"/>
                    <a:gd name="T73" fmla="*/ 41 h 104"/>
                    <a:gd name="T74" fmla="*/ 29 w 232"/>
                    <a:gd name="T75" fmla="*/ 38 h 104"/>
                    <a:gd name="T76" fmla="*/ 25 w 232"/>
                    <a:gd name="T77" fmla="*/ 37 h 104"/>
                    <a:gd name="T78" fmla="*/ 11 w 232"/>
                    <a:gd name="T79" fmla="*/ 38 h 104"/>
                    <a:gd name="T80" fmla="*/ 2 w 232"/>
                    <a:gd name="T81" fmla="*/ 53 h 104"/>
                    <a:gd name="T82" fmla="*/ 11 w 232"/>
                    <a:gd name="T83" fmla="*/ 58 h 104"/>
                    <a:gd name="T84" fmla="*/ 12 w 232"/>
                    <a:gd name="T85" fmla="*/ 65 h 104"/>
                    <a:gd name="T86" fmla="*/ 12 w 232"/>
                    <a:gd name="T87" fmla="*/ 70 h 104"/>
                    <a:gd name="T88" fmla="*/ 11 w 232"/>
                    <a:gd name="T89" fmla="*/ 76 h 104"/>
                    <a:gd name="T90" fmla="*/ 7 w 232"/>
                    <a:gd name="T91" fmla="*/ 79 h 104"/>
                    <a:gd name="T92" fmla="*/ 20 w 232"/>
                    <a:gd name="T93" fmla="*/ 84 h 104"/>
                    <a:gd name="T94" fmla="*/ 25 w 232"/>
                    <a:gd name="T95" fmla="*/ 99 h 104"/>
                    <a:gd name="T96" fmla="*/ 34 w 232"/>
                    <a:gd name="T97" fmla="*/ 105 h 104"/>
                    <a:gd name="T98" fmla="*/ 32 w 232"/>
                    <a:gd name="T99" fmla="*/ 109 h 104"/>
                    <a:gd name="T100" fmla="*/ 37 w 232"/>
                    <a:gd name="T101" fmla="*/ 109 h 104"/>
                    <a:gd name="T102" fmla="*/ 48 w 232"/>
                    <a:gd name="T103" fmla="*/ 111 h 104"/>
                    <a:gd name="T104" fmla="*/ 68 w 232"/>
                    <a:gd name="T105" fmla="*/ 117 h 104"/>
                    <a:gd name="T106" fmla="*/ 73 w 232"/>
                    <a:gd name="T107" fmla="*/ 106 h 104"/>
                    <a:gd name="T108" fmla="*/ 97 w 232"/>
                    <a:gd name="T109" fmla="*/ 119 h 104"/>
                    <a:gd name="T110" fmla="*/ 121 w 232"/>
                    <a:gd name="T111" fmla="*/ 117 h 104"/>
                    <a:gd name="T112" fmla="*/ 140 w 232"/>
                    <a:gd name="T113" fmla="*/ 113 h 104"/>
                    <a:gd name="T114" fmla="*/ 151 w 232"/>
                    <a:gd name="T115" fmla="*/ 106 h 104"/>
                    <a:gd name="T116" fmla="*/ 149 w 232"/>
                    <a:gd name="T117" fmla="*/ 118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96" name="Freeform 2625">
                  <a:extLst>
                    <a:ext uri="{FF2B5EF4-FFF2-40B4-BE49-F238E27FC236}">
                      <a16:creationId xmlns:a16="http://schemas.microsoft.com/office/drawing/2014/main" id="{7BF26C63-2B33-0A4C-86FB-7B14608CE0DE}"/>
                    </a:ext>
                  </a:extLst>
                </p:cNvPr>
                <p:cNvSpPr>
                  <a:spLocks noChangeAspect="1"/>
                </p:cNvSpPr>
                <p:nvPr/>
              </p:nvSpPr>
              <p:spPr bwMode="auto">
                <a:xfrm>
                  <a:off x="6043068" y="3127162"/>
                  <a:ext cx="1186568" cy="899293"/>
                </a:xfrm>
                <a:custGeom>
                  <a:avLst/>
                  <a:gdLst>
                    <a:gd name="T0" fmla="*/ 49 w 713"/>
                    <a:gd name="T1" fmla="*/ 254 h 540"/>
                    <a:gd name="T2" fmla="*/ 1 w 713"/>
                    <a:gd name="T3" fmla="*/ 276 h 540"/>
                    <a:gd name="T4" fmla="*/ 20 w 713"/>
                    <a:gd name="T5" fmla="*/ 326 h 540"/>
                    <a:gd name="T6" fmla="*/ 54 w 713"/>
                    <a:gd name="T7" fmla="*/ 359 h 540"/>
                    <a:gd name="T8" fmla="*/ 88 w 713"/>
                    <a:gd name="T9" fmla="*/ 401 h 540"/>
                    <a:gd name="T10" fmla="*/ 89 w 713"/>
                    <a:gd name="T11" fmla="*/ 437 h 540"/>
                    <a:gd name="T12" fmla="*/ 132 w 713"/>
                    <a:gd name="T13" fmla="*/ 463 h 540"/>
                    <a:gd name="T14" fmla="*/ 176 w 713"/>
                    <a:gd name="T15" fmla="*/ 491 h 540"/>
                    <a:gd name="T16" fmla="*/ 219 w 713"/>
                    <a:gd name="T17" fmla="*/ 509 h 540"/>
                    <a:gd name="T18" fmla="*/ 252 w 713"/>
                    <a:gd name="T19" fmla="*/ 510 h 540"/>
                    <a:gd name="T20" fmla="*/ 287 w 713"/>
                    <a:gd name="T21" fmla="*/ 509 h 540"/>
                    <a:gd name="T22" fmla="*/ 330 w 713"/>
                    <a:gd name="T23" fmla="*/ 481 h 540"/>
                    <a:gd name="T24" fmla="*/ 363 w 713"/>
                    <a:gd name="T25" fmla="*/ 499 h 540"/>
                    <a:gd name="T26" fmla="*/ 396 w 713"/>
                    <a:gd name="T27" fmla="*/ 538 h 540"/>
                    <a:gd name="T28" fmla="*/ 392 w 713"/>
                    <a:gd name="T29" fmla="*/ 576 h 540"/>
                    <a:gd name="T30" fmla="*/ 421 w 713"/>
                    <a:gd name="T31" fmla="*/ 613 h 540"/>
                    <a:gd name="T32" fmla="*/ 451 w 713"/>
                    <a:gd name="T33" fmla="*/ 625 h 540"/>
                    <a:gd name="T34" fmla="*/ 462 w 713"/>
                    <a:gd name="T35" fmla="*/ 602 h 540"/>
                    <a:gd name="T36" fmla="*/ 488 w 713"/>
                    <a:gd name="T37" fmla="*/ 602 h 540"/>
                    <a:gd name="T38" fmla="*/ 523 w 713"/>
                    <a:gd name="T39" fmla="*/ 601 h 540"/>
                    <a:gd name="T40" fmla="*/ 570 w 713"/>
                    <a:gd name="T41" fmla="*/ 622 h 540"/>
                    <a:gd name="T42" fmla="*/ 583 w 713"/>
                    <a:gd name="T43" fmla="*/ 628 h 540"/>
                    <a:gd name="T44" fmla="*/ 621 w 713"/>
                    <a:gd name="T45" fmla="*/ 613 h 540"/>
                    <a:gd name="T46" fmla="*/ 651 w 713"/>
                    <a:gd name="T47" fmla="*/ 605 h 540"/>
                    <a:gd name="T48" fmla="*/ 710 w 713"/>
                    <a:gd name="T49" fmla="*/ 541 h 540"/>
                    <a:gd name="T50" fmla="*/ 733 w 713"/>
                    <a:gd name="T51" fmla="*/ 491 h 540"/>
                    <a:gd name="T52" fmla="*/ 709 w 713"/>
                    <a:gd name="T53" fmla="*/ 460 h 540"/>
                    <a:gd name="T54" fmla="*/ 706 w 713"/>
                    <a:gd name="T55" fmla="*/ 426 h 540"/>
                    <a:gd name="T56" fmla="*/ 710 w 713"/>
                    <a:gd name="T57" fmla="*/ 412 h 540"/>
                    <a:gd name="T58" fmla="*/ 693 w 713"/>
                    <a:gd name="T59" fmla="*/ 355 h 540"/>
                    <a:gd name="T60" fmla="*/ 716 w 713"/>
                    <a:gd name="T61" fmla="*/ 334 h 540"/>
                    <a:gd name="T62" fmla="*/ 696 w 713"/>
                    <a:gd name="T63" fmla="*/ 317 h 540"/>
                    <a:gd name="T64" fmla="*/ 644 w 713"/>
                    <a:gd name="T65" fmla="*/ 305 h 540"/>
                    <a:gd name="T66" fmla="*/ 705 w 713"/>
                    <a:gd name="T67" fmla="*/ 266 h 540"/>
                    <a:gd name="T68" fmla="*/ 717 w 713"/>
                    <a:gd name="T69" fmla="*/ 282 h 540"/>
                    <a:gd name="T70" fmla="*/ 771 w 713"/>
                    <a:gd name="T71" fmla="*/ 244 h 540"/>
                    <a:gd name="T72" fmla="*/ 807 w 713"/>
                    <a:gd name="T73" fmla="*/ 215 h 540"/>
                    <a:gd name="T74" fmla="*/ 815 w 713"/>
                    <a:gd name="T75" fmla="*/ 180 h 540"/>
                    <a:gd name="T76" fmla="*/ 850 w 713"/>
                    <a:gd name="T77" fmla="*/ 145 h 540"/>
                    <a:gd name="T78" fmla="*/ 791 w 713"/>
                    <a:gd name="T79" fmla="*/ 110 h 540"/>
                    <a:gd name="T80" fmla="*/ 739 w 713"/>
                    <a:gd name="T81" fmla="*/ 71 h 540"/>
                    <a:gd name="T82" fmla="*/ 710 w 713"/>
                    <a:gd name="T83" fmla="*/ 23 h 540"/>
                    <a:gd name="T84" fmla="*/ 630 w 713"/>
                    <a:gd name="T85" fmla="*/ 7 h 540"/>
                    <a:gd name="T86" fmla="*/ 622 w 713"/>
                    <a:gd name="T87" fmla="*/ 71 h 540"/>
                    <a:gd name="T88" fmla="*/ 586 w 713"/>
                    <a:gd name="T89" fmla="*/ 120 h 540"/>
                    <a:gd name="T90" fmla="*/ 643 w 713"/>
                    <a:gd name="T91" fmla="*/ 145 h 540"/>
                    <a:gd name="T92" fmla="*/ 598 w 713"/>
                    <a:gd name="T93" fmla="*/ 162 h 540"/>
                    <a:gd name="T94" fmla="*/ 540 w 713"/>
                    <a:gd name="T95" fmla="*/ 194 h 540"/>
                    <a:gd name="T96" fmla="*/ 442 w 713"/>
                    <a:gd name="T97" fmla="*/ 241 h 540"/>
                    <a:gd name="T98" fmla="*/ 324 w 713"/>
                    <a:gd name="T99" fmla="*/ 223 h 540"/>
                    <a:gd name="T100" fmla="*/ 265 w 713"/>
                    <a:gd name="T101" fmla="*/ 176 h 540"/>
                    <a:gd name="T102" fmla="*/ 224 w 713"/>
                    <a:gd name="T103" fmla="*/ 134 h 540"/>
                    <a:gd name="T104" fmla="*/ 179 w 713"/>
                    <a:gd name="T105" fmla="*/ 98 h 540"/>
                    <a:gd name="T106" fmla="*/ 149 w 713"/>
                    <a:gd name="T107" fmla="*/ 119 h 540"/>
                    <a:gd name="T108" fmla="*/ 109 w 713"/>
                    <a:gd name="T109" fmla="*/ 174 h 540"/>
                    <a:gd name="T110" fmla="*/ 91 w 713"/>
                    <a:gd name="T111" fmla="*/ 212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40"/>
                    <a:gd name="T170" fmla="*/ 713 w 713"/>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40">
                      <a:moveTo>
                        <a:pt x="72" y="191"/>
                      </a:moveTo>
                      <a:cubicBezTo>
                        <a:pt x="72" y="191"/>
                        <a:pt x="74" y="193"/>
                        <a:pt x="74" y="193"/>
                      </a:cubicBezTo>
                      <a:cubicBezTo>
                        <a:pt x="73" y="194"/>
                        <a:pt x="71" y="194"/>
                        <a:pt x="70" y="196"/>
                      </a:cubicBezTo>
                      <a:cubicBezTo>
                        <a:pt x="68" y="197"/>
                        <a:pt x="69" y="200"/>
                        <a:pt x="67" y="201"/>
                      </a:cubicBezTo>
                      <a:cubicBezTo>
                        <a:pt x="65" y="201"/>
                        <a:pt x="64" y="198"/>
                        <a:pt x="63" y="199"/>
                      </a:cubicBezTo>
                      <a:cubicBezTo>
                        <a:pt x="59" y="200"/>
                        <a:pt x="57" y="203"/>
                        <a:pt x="55" y="206"/>
                      </a:cubicBezTo>
                      <a:cubicBezTo>
                        <a:pt x="53" y="207"/>
                        <a:pt x="54" y="211"/>
                        <a:pt x="52" y="212"/>
                      </a:cubicBezTo>
                      <a:cubicBezTo>
                        <a:pt x="49" y="213"/>
                        <a:pt x="45" y="211"/>
                        <a:pt x="41" y="212"/>
                      </a:cubicBezTo>
                      <a:cubicBezTo>
                        <a:pt x="39" y="212"/>
                        <a:pt x="37" y="212"/>
                        <a:pt x="36" y="213"/>
                      </a:cubicBezTo>
                      <a:cubicBezTo>
                        <a:pt x="33" y="216"/>
                        <a:pt x="35" y="220"/>
                        <a:pt x="32" y="223"/>
                      </a:cubicBezTo>
                      <a:cubicBezTo>
                        <a:pt x="30" y="225"/>
                        <a:pt x="26" y="226"/>
                        <a:pt x="23" y="225"/>
                      </a:cubicBezTo>
                      <a:cubicBezTo>
                        <a:pt x="22" y="225"/>
                        <a:pt x="24" y="221"/>
                        <a:pt x="22" y="220"/>
                      </a:cubicBezTo>
                      <a:cubicBezTo>
                        <a:pt x="20" y="220"/>
                        <a:pt x="19" y="223"/>
                        <a:pt x="18" y="224"/>
                      </a:cubicBezTo>
                      <a:cubicBezTo>
                        <a:pt x="16" y="224"/>
                        <a:pt x="14" y="222"/>
                        <a:pt x="13" y="223"/>
                      </a:cubicBezTo>
                      <a:cubicBezTo>
                        <a:pt x="11" y="224"/>
                        <a:pt x="9" y="226"/>
                        <a:pt x="7" y="227"/>
                      </a:cubicBezTo>
                      <a:cubicBezTo>
                        <a:pt x="5" y="228"/>
                        <a:pt x="2" y="228"/>
                        <a:pt x="1" y="230"/>
                      </a:cubicBezTo>
                      <a:cubicBezTo>
                        <a:pt x="0" y="232"/>
                        <a:pt x="1" y="236"/>
                        <a:pt x="1" y="239"/>
                      </a:cubicBezTo>
                      <a:cubicBezTo>
                        <a:pt x="1" y="240"/>
                        <a:pt x="3" y="243"/>
                        <a:pt x="3" y="245"/>
                      </a:cubicBezTo>
                      <a:cubicBezTo>
                        <a:pt x="3" y="246"/>
                        <a:pt x="3" y="247"/>
                        <a:pt x="2" y="248"/>
                      </a:cubicBezTo>
                      <a:cubicBezTo>
                        <a:pt x="2" y="250"/>
                        <a:pt x="1" y="253"/>
                        <a:pt x="2" y="253"/>
                      </a:cubicBezTo>
                      <a:cubicBezTo>
                        <a:pt x="5" y="253"/>
                        <a:pt x="8" y="249"/>
                        <a:pt x="11" y="249"/>
                      </a:cubicBezTo>
                      <a:cubicBezTo>
                        <a:pt x="14" y="250"/>
                        <a:pt x="16" y="254"/>
                        <a:pt x="17" y="256"/>
                      </a:cubicBezTo>
                      <a:cubicBezTo>
                        <a:pt x="19" y="260"/>
                        <a:pt x="22" y="264"/>
                        <a:pt x="22" y="269"/>
                      </a:cubicBezTo>
                      <a:cubicBezTo>
                        <a:pt x="22" y="271"/>
                        <a:pt x="18" y="271"/>
                        <a:pt x="17" y="272"/>
                      </a:cubicBezTo>
                      <a:cubicBezTo>
                        <a:pt x="16" y="274"/>
                        <a:pt x="15" y="275"/>
                        <a:pt x="15" y="276"/>
                      </a:cubicBezTo>
                      <a:cubicBezTo>
                        <a:pt x="15" y="277"/>
                        <a:pt x="15" y="278"/>
                        <a:pt x="16" y="278"/>
                      </a:cubicBezTo>
                      <a:cubicBezTo>
                        <a:pt x="18" y="279"/>
                        <a:pt x="20" y="280"/>
                        <a:pt x="22" y="281"/>
                      </a:cubicBezTo>
                      <a:cubicBezTo>
                        <a:pt x="23" y="281"/>
                        <a:pt x="24" y="279"/>
                        <a:pt x="25" y="279"/>
                      </a:cubicBezTo>
                      <a:cubicBezTo>
                        <a:pt x="29" y="282"/>
                        <a:pt x="32" y="285"/>
                        <a:pt x="34" y="289"/>
                      </a:cubicBezTo>
                      <a:cubicBezTo>
                        <a:pt x="35" y="290"/>
                        <a:pt x="33" y="293"/>
                        <a:pt x="34" y="295"/>
                      </a:cubicBezTo>
                      <a:cubicBezTo>
                        <a:pt x="34" y="296"/>
                        <a:pt x="35" y="298"/>
                        <a:pt x="36" y="299"/>
                      </a:cubicBezTo>
                      <a:cubicBezTo>
                        <a:pt x="39" y="300"/>
                        <a:pt x="42" y="298"/>
                        <a:pt x="45" y="299"/>
                      </a:cubicBezTo>
                      <a:cubicBezTo>
                        <a:pt x="46" y="300"/>
                        <a:pt x="45" y="303"/>
                        <a:pt x="46" y="304"/>
                      </a:cubicBezTo>
                      <a:cubicBezTo>
                        <a:pt x="49" y="305"/>
                        <a:pt x="52" y="305"/>
                        <a:pt x="55" y="305"/>
                      </a:cubicBezTo>
                      <a:cubicBezTo>
                        <a:pt x="57" y="305"/>
                        <a:pt x="59" y="303"/>
                        <a:pt x="61" y="304"/>
                      </a:cubicBezTo>
                      <a:cubicBezTo>
                        <a:pt x="63" y="306"/>
                        <a:pt x="62" y="310"/>
                        <a:pt x="64" y="312"/>
                      </a:cubicBezTo>
                      <a:cubicBezTo>
                        <a:pt x="66" y="315"/>
                        <a:pt x="69" y="316"/>
                        <a:pt x="71" y="319"/>
                      </a:cubicBezTo>
                      <a:cubicBezTo>
                        <a:pt x="72" y="321"/>
                        <a:pt x="74" y="322"/>
                        <a:pt x="74" y="325"/>
                      </a:cubicBezTo>
                      <a:cubicBezTo>
                        <a:pt x="73" y="326"/>
                        <a:pt x="69" y="323"/>
                        <a:pt x="69" y="325"/>
                      </a:cubicBezTo>
                      <a:cubicBezTo>
                        <a:pt x="69" y="328"/>
                        <a:pt x="71" y="331"/>
                        <a:pt x="73" y="334"/>
                      </a:cubicBezTo>
                      <a:cubicBezTo>
                        <a:pt x="74" y="336"/>
                        <a:pt x="77" y="337"/>
                        <a:pt x="79" y="339"/>
                      </a:cubicBezTo>
                      <a:cubicBezTo>
                        <a:pt x="82" y="342"/>
                        <a:pt x="86" y="345"/>
                        <a:pt x="86" y="348"/>
                      </a:cubicBezTo>
                      <a:cubicBezTo>
                        <a:pt x="86" y="352"/>
                        <a:pt x="81" y="354"/>
                        <a:pt x="78" y="355"/>
                      </a:cubicBezTo>
                      <a:cubicBezTo>
                        <a:pt x="76" y="355"/>
                        <a:pt x="75" y="353"/>
                        <a:pt x="74" y="352"/>
                      </a:cubicBezTo>
                      <a:cubicBezTo>
                        <a:pt x="74" y="351"/>
                        <a:pt x="75" y="349"/>
                        <a:pt x="74" y="349"/>
                      </a:cubicBezTo>
                      <a:cubicBezTo>
                        <a:pt x="73" y="349"/>
                        <a:pt x="72" y="351"/>
                        <a:pt x="71" y="352"/>
                      </a:cubicBezTo>
                      <a:cubicBezTo>
                        <a:pt x="70" y="353"/>
                        <a:pt x="70" y="354"/>
                        <a:pt x="70" y="355"/>
                      </a:cubicBezTo>
                      <a:cubicBezTo>
                        <a:pt x="71" y="358"/>
                        <a:pt x="73" y="361"/>
                        <a:pt x="74" y="364"/>
                      </a:cubicBezTo>
                      <a:cubicBezTo>
                        <a:pt x="75" y="366"/>
                        <a:pt x="75" y="369"/>
                        <a:pt x="77" y="370"/>
                      </a:cubicBezTo>
                      <a:cubicBezTo>
                        <a:pt x="78" y="371"/>
                        <a:pt x="80" y="369"/>
                        <a:pt x="81" y="370"/>
                      </a:cubicBezTo>
                      <a:cubicBezTo>
                        <a:pt x="84" y="372"/>
                        <a:pt x="84" y="375"/>
                        <a:pt x="87" y="377"/>
                      </a:cubicBezTo>
                      <a:cubicBezTo>
                        <a:pt x="88" y="378"/>
                        <a:pt x="90" y="377"/>
                        <a:pt x="92" y="377"/>
                      </a:cubicBezTo>
                      <a:cubicBezTo>
                        <a:pt x="95" y="379"/>
                        <a:pt x="98" y="382"/>
                        <a:pt x="101" y="384"/>
                      </a:cubicBezTo>
                      <a:cubicBezTo>
                        <a:pt x="103" y="385"/>
                        <a:pt x="104" y="386"/>
                        <a:pt x="106" y="387"/>
                      </a:cubicBezTo>
                      <a:cubicBezTo>
                        <a:pt x="107" y="388"/>
                        <a:pt x="108" y="391"/>
                        <a:pt x="110" y="390"/>
                      </a:cubicBezTo>
                      <a:cubicBezTo>
                        <a:pt x="111" y="390"/>
                        <a:pt x="109" y="387"/>
                        <a:pt x="110" y="386"/>
                      </a:cubicBezTo>
                      <a:cubicBezTo>
                        <a:pt x="111" y="385"/>
                        <a:pt x="113" y="386"/>
                        <a:pt x="114" y="386"/>
                      </a:cubicBezTo>
                      <a:cubicBezTo>
                        <a:pt x="116" y="387"/>
                        <a:pt x="119" y="388"/>
                        <a:pt x="122" y="389"/>
                      </a:cubicBezTo>
                      <a:cubicBezTo>
                        <a:pt x="125" y="391"/>
                        <a:pt x="129" y="394"/>
                        <a:pt x="132" y="396"/>
                      </a:cubicBezTo>
                      <a:cubicBezTo>
                        <a:pt x="134" y="398"/>
                        <a:pt x="135" y="402"/>
                        <a:pt x="138" y="403"/>
                      </a:cubicBezTo>
                      <a:cubicBezTo>
                        <a:pt x="140" y="403"/>
                        <a:pt x="140" y="399"/>
                        <a:pt x="141" y="399"/>
                      </a:cubicBezTo>
                      <a:cubicBezTo>
                        <a:pt x="142" y="398"/>
                        <a:pt x="144" y="398"/>
                        <a:pt x="145" y="399"/>
                      </a:cubicBezTo>
                      <a:cubicBezTo>
                        <a:pt x="146" y="401"/>
                        <a:pt x="144" y="403"/>
                        <a:pt x="145" y="405"/>
                      </a:cubicBezTo>
                      <a:cubicBezTo>
                        <a:pt x="145" y="407"/>
                        <a:pt x="146" y="408"/>
                        <a:pt x="147" y="409"/>
                      </a:cubicBezTo>
                      <a:cubicBezTo>
                        <a:pt x="150" y="410"/>
                        <a:pt x="155" y="409"/>
                        <a:pt x="158" y="410"/>
                      </a:cubicBezTo>
                      <a:cubicBezTo>
                        <a:pt x="159" y="411"/>
                        <a:pt x="157" y="414"/>
                        <a:pt x="158" y="415"/>
                      </a:cubicBezTo>
                      <a:cubicBezTo>
                        <a:pt x="159" y="416"/>
                        <a:pt x="162" y="415"/>
                        <a:pt x="164" y="416"/>
                      </a:cubicBezTo>
                      <a:cubicBezTo>
                        <a:pt x="166" y="417"/>
                        <a:pt x="166" y="420"/>
                        <a:pt x="168" y="421"/>
                      </a:cubicBezTo>
                      <a:cubicBezTo>
                        <a:pt x="169" y="422"/>
                        <a:pt x="171" y="419"/>
                        <a:pt x="172" y="420"/>
                      </a:cubicBezTo>
                      <a:cubicBezTo>
                        <a:pt x="173" y="420"/>
                        <a:pt x="173" y="423"/>
                        <a:pt x="175" y="423"/>
                      </a:cubicBezTo>
                      <a:cubicBezTo>
                        <a:pt x="176" y="423"/>
                        <a:pt x="177" y="420"/>
                        <a:pt x="179" y="420"/>
                      </a:cubicBezTo>
                      <a:cubicBezTo>
                        <a:pt x="181" y="420"/>
                        <a:pt x="181" y="423"/>
                        <a:pt x="183" y="424"/>
                      </a:cubicBezTo>
                      <a:cubicBezTo>
                        <a:pt x="184" y="425"/>
                        <a:pt x="186" y="426"/>
                        <a:pt x="187" y="426"/>
                      </a:cubicBezTo>
                      <a:cubicBezTo>
                        <a:pt x="189" y="426"/>
                        <a:pt x="191" y="424"/>
                        <a:pt x="193" y="423"/>
                      </a:cubicBezTo>
                      <a:cubicBezTo>
                        <a:pt x="194" y="423"/>
                        <a:pt x="195" y="424"/>
                        <a:pt x="196" y="424"/>
                      </a:cubicBezTo>
                      <a:cubicBezTo>
                        <a:pt x="198" y="422"/>
                        <a:pt x="199" y="420"/>
                        <a:pt x="201" y="419"/>
                      </a:cubicBezTo>
                      <a:cubicBezTo>
                        <a:pt x="202" y="419"/>
                        <a:pt x="204" y="418"/>
                        <a:pt x="205" y="419"/>
                      </a:cubicBezTo>
                      <a:cubicBezTo>
                        <a:pt x="206" y="421"/>
                        <a:pt x="205" y="424"/>
                        <a:pt x="205" y="426"/>
                      </a:cubicBezTo>
                      <a:cubicBezTo>
                        <a:pt x="205" y="429"/>
                        <a:pt x="206" y="431"/>
                        <a:pt x="206" y="433"/>
                      </a:cubicBezTo>
                      <a:cubicBezTo>
                        <a:pt x="208" y="431"/>
                        <a:pt x="210" y="427"/>
                        <a:pt x="210" y="425"/>
                      </a:cubicBezTo>
                      <a:cubicBezTo>
                        <a:pt x="211" y="423"/>
                        <a:pt x="210" y="422"/>
                        <a:pt x="211" y="420"/>
                      </a:cubicBezTo>
                      <a:cubicBezTo>
                        <a:pt x="212" y="419"/>
                        <a:pt x="214" y="418"/>
                        <a:pt x="215" y="417"/>
                      </a:cubicBezTo>
                      <a:cubicBezTo>
                        <a:pt x="217" y="417"/>
                        <a:pt x="218" y="418"/>
                        <a:pt x="219" y="418"/>
                      </a:cubicBezTo>
                      <a:cubicBezTo>
                        <a:pt x="221" y="418"/>
                        <a:pt x="222" y="416"/>
                        <a:pt x="223" y="417"/>
                      </a:cubicBezTo>
                      <a:cubicBezTo>
                        <a:pt x="225" y="417"/>
                        <a:pt x="226" y="419"/>
                        <a:pt x="227" y="420"/>
                      </a:cubicBezTo>
                      <a:cubicBezTo>
                        <a:pt x="229" y="421"/>
                        <a:pt x="231" y="421"/>
                        <a:pt x="234" y="421"/>
                      </a:cubicBezTo>
                      <a:cubicBezTo>
                        <a:pt x="235" y="421"/>
                        <a:pt x="237" y="420"/>
                        <a:pt x="238" y="420"/>
                      </a:cubicBezTo>
                      <a:cubicBezTo>
                        <a:pt x="239" y="421"/>
                        <a:pt x="239" y="423"/>
                        <a:pt x="239" y="424"/>
                      </a:cubicBezTo>
                      <a:cubicBezTo>
                        <a:pt x="242" y="424"/>
                        <a:pt x="244" y="423"/>
                        <a:pt x="247" y="423"/>
                      </a:cubicBezTo>
                      <a:cubicBezTo>
                        <a:pt x="249" y="422"/>
                        <a:pt x="252" y="424"/>
                        <a:pt x="253" y="423"/>
                      </a:cubicBezTo>
                      <a:cubicBezTo>
                        <a:pt x="254" y="422"/>
                        <a:pt x="251" y="419"/>
                        <a:pt x="252" y="418"/>
                      </a:cubicBezTo>
                      <a:cubicBezTo>
                        <a:pt x="253" y="416"/>
                        <a:pt x="256" y="416"/>
                        <a:pt x="258" y="414"/>
                      </a:cubicBezTo>
                      <a:cubicBezTo>
                        <a:pt x="259" y="413"/>
                        <a:pt x="258" y="410"/>
                        <a:pt x="259" y="409"/>
                      </a:cubicBezTo>
                      <a:cubicBezTo>
                        <a:pt x="262" y="407"/>
                        <a:pt x="266" y="409"/>
                        <a:pt x="269" y="408"/>
                      </a:cubicBezTo>
                      <a:cubicBezTo>
                        <a:pt x="270" y="407"/>
                        <a:pt x="268" y="405"/>
                        <a:pt x="268" y="404"/>
                      </a:cubicBezTo>
                      <a:cubicBezTo>
                        <a:pt x="270" y="402"/>
                        <a:pt x="273" y="401"/>
                        <a:pt x="275" y="401"/>
                      </a:cubicBezTo>
                      <a:cubicBezTo>
                        <a:pt x="278" y="401"/>
                        <a:pt x="280" y="404"/>
                        <a:pt x="283" y="404"/>
                      </a:cubicBezTo>
                      <a:cubicBezTo>
                        <a:pt x="284" y="405"/>
                        <a:pt x="284" y="403"/>
                        <a:pt x="285" y="403"/>
                      </a:cubicBezTo>
                      <a:cubicBezTo>
                        <a:pt x="287" y="401"/>
                        <a:pt x="289" y="399"/>
                        <a:pt x="292" y="398"/>
                      </a:cubicBezTo>
                      <a:cubicBezTo>
                        <a:pt x="294" y="398"/>
                        <a:pt x="296" y="400"/>
                        <a:pt x="297" y="401"/>
                      </a:cubicBezTo>
                      <a:cubicBezTo>
                        <a:pt x="298" y="403"/>
                        <a:pt x="300" y="405"/>
                        <a:pt x="300" y="408"/>
                      </a:cubicBezTo>
                      <a:cubicBezTo>
                        <a:pt x="299" y="410"/>
                        <a:pt x="295" y="411"/>
                        <a:pt x="295" y="414"/>
                      </a:cubicBezTo>
                      <a:cubicBezTo>
                        <a:pt x="295" y="415"/>
                        <a:pt x="298" y="413"/>
                        <a:pt x="300" y="414"/>
                      </a:cubicBezTo>
                      <a:cubicBezTo>
                        <a:pt x="301" y="414"/>
                        <a:pt x="302" y="416"/>
                        <a:pt x="303" y="416"/>
                      </a:cubicBezTo>
                      <a:cubicBezTo>
                        <a:pt x="305" y="417"/>
                        <a:pt x="308" y="415"/>
                        <a:pt x="310" y="416"/>
                      </a:cubicBezTo>
                      <a:cubicBezTo>
                        <a:pt x="311" y="416"/>
                        <a:pt x="311" y="418"/>
                        <a:pt x="312" y="419"/>
                      </a:cubicBezTo>
                      <a:cubicBezTo>
                        <a:pt x="312" y="418"/>
                        <a:pt x="312" y="414"/>
                        <a:pt x="313" y="414"/>
                      </a:cubicBezTo>
                      <a:cubicBezTo>
                        <a:pt x="316" y="414"/>
                        <a:pt x="318" y="417"/>
                        <a:pt x="320" y="419"/>
                      </a:cubicBezTo>
                      <a:cubicBezTo>
                        <a:pt x="321" y="422"/>
                        <a:pt x="320" y="426"/>
                        <a:pt x="322" y="428"/>
                      </a:cubicBezTo>
                      <a:cubicBezTo>
                        <a:pt x="323" y="429"/>
                        <a:pt x="326" y="427"/>
                        <a:pt x="326" y="428"/>
                      </a:cubicBezTo>
                      <a:cubicBezTo>
                        <a:pt x="328" y="432"/>
                        <a:pt x="327" y="437"/>
                        <a:pt x="328" y="442"/>
                      </a:cubicBezTo>
                      <a:cubicBezTo>
                        <a:pt x="328" y="444"/>
                        <a:pt x="330" y="446"/>
                        <a:pt x="330" y="448"/>
                      </a:cubicBezTo>
                      <a:cubicBezTo>
                        <a:pt x="329" y="449"/>
                        <a:pt x="327" y="448"/>
                        <a:pt x="327" y="448"/>
                      </a:cubicBezTo>
                      <a:cubicBezTo>
                        <a:pt x="327" y="451"/>
                        <a:pt x="330" y="452"/>
                        <a:pt x="329" y="454"/>
                      </a:cubicBezTo>
                      <a:cubicBezTo>
                        <a:pt x="328" y="458"/>
                        <a:pt x="324" y="459"/>
                        <a:pt x="322" y="462"/>
                      </a:cubicBezTo>
                      <a:cubicBezTo>
                        <a:pt x="320" y="467"/>
                        <a:pt x="316" y="469"/>
                        <a:pt x="316" y="473"/>
                      </a:cubicBezTo>
                      <a:cubicBezTo>
                        <a:pt x="315" y="476"/>
                        <a:pt x="320" y="475"/>
                        <a:pt x="321" y="478"/>
                      </a:cubicBezTo>
                      <a:cubicBezTo>
                        <a:pt x="321" y="480"/>
                        <a:pt x="317" y="480"/>
                        <a:pt x="318" y="482"/>
                      </a:cubicBezTo>
                      <a:cubicBezTo>
                        <a:pt x="318" y="484"/>
                        <a:pt x="320" y="485"/>
                        <a:pt x="321" y="485"/>
                      </a:cubicBezTo>
                      <a:cubicBezTo>
                        <a:pt x="323" y="484"/>
                        <a:pt x="324" y="481"/>
                        <a:pt x="327" y="480"/>
                      </a:cubicBezTo>
                      <a:cubicBezTo>
                        <a:pt x="330" y="479"/>
                        <a:pt x="334" y="480"/>
                        <a:pt x="337" y="479"/>
                      </a:cubicBezTo>
                      <a:cubicBezTo>
                        <a:pt x="339" y="480"/>
                        <a:pt x="334" y="481"/>
                        <a:pt x="334" y="483"/>
                      </a:cubicBezTo>
                      <a:cubicBezTo>
                        <a:pt x="333" y="487"/>
                        <a:pt x="333" y="491"/>
                        <a:pt x="335" y="494"/>
                      </a:cubicBezTo>
                      <a:cubicBezTo>
                        <a:pt x="337" y="496"/>
                        <a:pt x="341" y="495"/>
                        <a:pt x="343" y="497"/>
                      </a:cubicBezTo>
                      <a:cubicBezTo>
                        <a:pt x="344" y="498"/>
                        <a:pt x="340" y="498"/>
                        <a:pt x="340" y="499"/>
                      </a:cubicBezTo>
                      <a:cubicBezTo>
                        <a:pt x="340" y="501"/>
                        <a:pt x="343" y="502"/>
                        <a:pt x="342" y="504"/>
                      </a:cubicBezTo>
                      <a:cubicBezTo>
                        <a:pt x="342" y="506"/>
                        <a:pt x="338" y="509"/>
                        <a:pt x="340" y="511"/>
                      </a:cubicBezTo>
                      <a:cubicBezTo>
                        <a:pt x="343" y="513"/>
                        <a:pt x="348" y="509"/>
                        <a:pt x="351" y="511"/>
                      </a:cubicBezTo>
                      <a:cubicBezTo>
                        <a:pt x="352" y="512"/>
                        <a:pt x="350" y="516"/>
                        <a:pt x="351" y="517"/>
                      </a:cubicBezTo>
                      <a:cubicBezTo>
                        <a:pt x="352" y="518"/>
                        <a:pt x="354" y="517"/>
                        <a:pt x="355" y="517"/>
                      </a:cubicBezTo>
                      <a:cubicBezTo>
                        <a:pt x="359" y="516"/>
                        <a:pt x="362" y="514"/>
                        <a:pt x="366" y="515"/>
                      </a:cubicBezTo>
                      <a:cubicBezTo>
                        <a:pt x="367" y="515"/>
                        <a:pt x="366" y="516"/>
                        <a:pt x="366" y="517"/>
                      </a:cubicBezTo>
                      <a:cubicBezTo>
                        <a:pt x="367" y="518"/>
                        <a:pt x="366" y="520"/>
                        <a:pt x="367" y="521"/>
                      </a:cubicBezTo>
                      <a:cubicBezTo>
                        <a:pt x="368" y="522"/>
                        <a:pt x="369" y="522"/>
                        <a:pt x="370" y="522"/>
                      </a:cubicBezTo>
                      <a:cubicBezTo>
                        <a:pt x="371" y="522"/>
                        <a:pt x="373" y="522"/>
                        <a:pt x="374" y="522"/>
                      </a:cubicBezTo>
                      <a:cubicBezTo>
                        <a:pt x="374" y="521"/>
                        <a:pt x="376" y="521"/>
                        <a:pt x="376" y="521"/>
                      </a:cubicBezTo>
                      <a:cubicBezTo>
                        <a:pt x="376" y="519"/>
                        <a:pt x="375" y="518"/>
                        <a:pt x="374" y="516"/>
                      </a:cubicBezTo>
                      <a:cubicBezTo>
                        <a:pt x="374" y="515"/>
                        <a:pt x="373" y="513"/>
                        <a:pt x="372" y="511"/>
                      </a:cubicBezTo>
                      <a:cubicBezTo>
                        <a:pt x="371" y="510"/>
                        <a:pt x="371" y="508"/>
                        <a:pt x="371" y="507"/>
                      </a:cubicBezTo>
                      <a:cubicBezTo>
                        <a:pt x="371" y="506"/>
                        <a:pt x="372" y="505"/>
                        <a:pt x="373" y="504"/>
                      </a:cubicBezTo>
                      <a:cubicBezTo>
                        <a:pt x="374" y="504"/>
                        <a:pt x="375" y="505"/>
                        <a:pt x="376" y="506"/>
                      </a:cubicBezTo>
                      <a:cubicBezTo>
                        <a:pt x="377" y="506"/>
                        <a:pt x="378" y="506"/>
                        <a:pt x="379" y="506"/>
                      </a:cubicBezTo>
                      <a:cubicBezTo>
                        <a:pt x="380" y="504"/>
                        <a:pt x="380" y="503"/>
                        <a:pt x="381" y="502"/>
                      </a:cubicBezTo>
                      <a:cubicBezTo>
                        <a:pt x="382" y="501"/>
                        <a:pt x="384" y="501"/>
                        <a:pt x="385" y="502"/>
                      </a:cubicBezTo>
                      <a:cubicBezTo>
                        <a:pt x="386" y="503"/>
                        <a:pt x="385" y="505"/>
                        <a:pt x="386" y="506"/>
                      </a:cubicBezTo>
                      <a:cubicBezTo>
                        <a:pt x="387" y="506"/>
                        <a:pt x="388" y="506"/>
                        <a:pt x="390" y="506"/>
                      </a:cubicBezTo>
                      <a:cubicBezTo>
                        <a:pt x="391" y="505"/>
                        <a:pt x="391" y="502"/>
                        <a:pt x="393" y="502"/>
                      </a:cubicBezTo>
                      <a:cubicBezTo>
                        <a:pt x="394" y="502"/>
                        <a:pt x="394" y="505"/>
                        <a:pt x="395" y="505"/>
                      </a:cubicBezTo>
                      <a:cubicBezTo>
                        <a:pt x="396" y="505"/>
                        <a:pt x="397" y="503"/>
                        <a:pt x="398" y="502"/>
                      </a:cubicBezTo>
                      <a:cubicBezTo>
                        <a:pt x="399" y="502"/>
                        <a:pt x="400" y="504"/>
                        <a:pt x="401" y="504"/>
                      </a:cubicBezTo>
                      <a:cubicBezTo>
                        <a:pt x="402" y="503"/>
                        <a:pt x="401" y="501"/>
                        <a:pt x="403" y="501"/>
                      </a:cubicBezTo>
                      <a:cubicBezTo>
                        <a:pt x="404" y="500"/>
                        <a:pt x="405" y="503"/>
                        <a:pt x="407" y="502"/>
                      </a:cubicBezTo>
                      <a:cubicBezTo>
                        <a:pt x="408" y="502"/>
                        <a:pt x="407" y="500"/>
                        <a:pt x="407" y="500"/>
                      </a:cubicBezTo>
                      <a:cubicBezTo>
                        <a:pt x="409" y="498"/>
                        <a:pt x="411" y="496"/>
                        <a:pt x="413" y="494"/>
                      </a:cubicBezTo>
                      <a:cubicBezTo>
                        <a:pt x="415" y="493"/>
                        <a:pt x="417" y="490"/>
                        <a:pt x="419" y="491"/>
                      </a:cubicBezTo>
                      <a:cubicBezTo>
                        <a:pt x="422" y="492"/>
                        <a:pt x="421" y="496"/>
                        <a:pt x="423" y="498"/>
                      </a:cubicBezTo>
                      <a:cubicBezTo>
                        <a:pt x="424" y="498"/>
                        <a:pt x="425" y="497"/>
                        <a:pt x="427" y="497"/>
                      </a:cubicBezTo>
                      <a:cubicBezTo>
                        <a:pt x="428" y="497"/>
                        <a:pt x="429" y="499"/>
                        <a:pt x="431" y="499"/>
                      </a:cubicBezTo>
                      <a:cubicBezTo>
                        <a:pt x="432" y="499"/>
                        <a:pt x="433" y="498"/>
                        <a:pt x="434" y="498"/>
                      </a:cubicBezTo>
                      <a:cubicBezTo>
                        <a:pt x="435" y="498"/>
                        <a:pt x="436" y="500"/>
                        <a:pt x="436" y="501"/>
                      </a:cubicBezTo>
                      <a:cubicBezTo>
                        <a:pt x="436" y="503"/>
                        <a:pt x="433" y="504"/>
                        <a:pt x="433" y="506"/>
                      </a:cubicBezTo>
                      <a:cubicBezTo>
                        <a:pt x="435" y="508"/>
                        <a:pt x="436" y="511"/>
                        <a:pt x="437" y="513"/>
                      </a:cubicBezTo>
                      <a:cubicBezTo>
                        <a:pt x="439" y="513"/>
                        <a:pt x="441" y="515"/>
                        <a:pt x="444" y="516"/>
                      </a:cubicBezTo>
                      <a:cubicBezTo>
                        <a:pt x="446" y="517"/>
                        <a:pt x="449" y="518"/>
                        <a:pt x="451" y="519"/>
                      </a:cubicBezTo>
                      <a:cubicBezTo>
                        <a:pt x="454" y="518"/>
                        <a:pt x="457" y="516"/>
                        <a:pt x="460" y="516"/>
                      </a:cubicBezTo>
                      <a:cubicBezTo>
                        <a:pt x="462" y="516"/>
                        <a:pt x="464" y="518"/>
                        <a:pt x="466" y="518"/>
                      </a:cubicBezTo>
                      <a:cubicBezTo>
                        <a:pt x="468" y="517"/>
                        <a:pt x="469" y="514"/>
                        <a:pt x="471" y="514"/>
                      </a:cubicBezTo>
                      <a:cubicBezTo>
                        <a:pt x="473" y="514"/>
                        <a:pt x="475" y="516"/>
                        <a:pt x="475" y="518"/>
                      </a:cubicBezTo>
                      <a:cubicBezTo>
                        <a:pt x="475" y="519"/>
                        <a:pt x="472" y="518"/>
                        <a:pt x="472" y="520"/>
                      </a:cubicBezTo>
                      <a:cubicBezTo>
                        <a:pt x="471" y="522"/>
                        <a:pt x="471" y="526"/>
                        <a:pt x="472" y="528"/>
                      </a:cubicBezTo>
                      <a:cubicBezTo>
                        <a:pt x="473" y="532"/>
                        <a:pt x="474" y="536"/>
                        <a:pt x="477" y="539"/>
                      </a:cubicBezTo>
                      <a:cubicBezTo>
                        <a:pt x="479" y="540"/>
                        <a:pt x="482" y="539"/>
                        <a:pt x="483" y="538"/>
                      </a:cubicBezTo>
                      <a:cubicBezTo>
                        <a:pt x="485" y="537"/>
                        <a:pt x="486" y="534"/>
                        <a:pt x="485" y="533"/>
                      </a:cubicBezTo>
                      <a:cubicBezTo>
                        <a:pt x="484" y="530"/>
                        <a:pt x="481" y="530"/>
                        <a:pt x="480" y="527"/>
                      </a:cubicBezTo>
                      <a:cubicBezTo>
                        <a:pt x="480" y="525"/>
                        <a:pt x="480" y="522"/>
                        <a:pt x="482" y="521"/>
                      </a:cubicBezTo>
                      <a:cubicBezTo>
                        <a:pt x="483" y="520"/>
                        <a:pt x="485" y="523"/>
                        <a:pt x="486" y="523"/>
                      </a:cubicBezTo>
                      <a:cubicBezTo>
                        <a:pt x="488" y="522"/>
                        <a:pt x="489" y="521"/>
                        <a:pt x="490" y="520"/>
                      </a:cubicBezTo>
                      <a:cubicBezTo>
                        <a:pt x="490" y="520"/>
                        <a:pt x="490" y="518"/>
                        <a:pt x="491" y="518"/>
                      </a:cubicBezTo>
                      <a:cubicBezTo>
                        <a:pt x="492" y="518"/>
                        <a:pt x="493" y="520"/>
                        <a:pt x="494" y="520"/>
                      </a:cubicBezTo>
                      <a:cubicBezTo>
                        <a:pt x="497" y="519"/>
                        <a:pt x="499" y="518"/>
                        <a:pt x="501" y="517"/>
                      </a:cubicBezTo>
                      <a:cubicBezTo>
                        <a:pt x="502" y="517"/>
                        <a:pt x="504" y="516"/>
                        <a:pt x="505" y="515"/>
                      </a:cubicBezTo>
                      <a:cubicBezTo>
                        <a:pt x="507" y="514"/>
                        <a:pt x="508" y="514"/>
                        <a:pt x="510" y="514"/>
                      </a:cubicBezTo>
                      <a:cubicBezTo>
                        <a:pt x="510" y="514"/>
                        <a:pt x="511" y="515"/>
                        <a:pt x="512" y="515"/>
                      </a:cubicBezTo>
                      <a:cubicBezTo>
                        <a:pt x="514" y="514"/>
                        <a:pt x="516" y="512"/>
                        <a:pt x="518" y="511"/>
                      </a:cubicBezTo>
                      <a:cubicBezTo>
                        <a:pt x="519" y="511"/>
                        <a:pt x="522" y="512"/>
                        <a:pt x="522" y="510"/>
                      </a:cubicBezTo>
                      <a:cubicBezTo>
                        <a:pt x="522" y="507"/>
                        <a:pt x="519" y="505"/>
                        <a:pt x="519" y="501"/>
                      </a:cubicBezTo>
                      <a:cubicBezTo>
                        <a:pt x="519" y="500"/>
                        <a:pt x="521" y="502"/>
                        <a:pt x="522" y="501"/>
                      </a:cubicBezTo>
                      <a:cubicBezTo>
                        <a:pt x="522" y="501"/>
                        <a:pt x="521" y="497"/>
                        <a:pt x="522" y="498"/>
                      </a:cubicBezTo>
                      <a:cubicBezTo>
                        <a:pt x="524" y="500"/>
                        <a:pt x="525" y="505"/>
                        <a:pt x="528" y="506"/>
                      </a:cubicBezTo>
                      <a:cubicBezTo>
                        <a:pt x="529" y="507"/>
                        <a:pt x="530" y="504"/>
                        <a:pt x="532" y="503"/>
                      </a:cubicBezTo>
                      <a:cubicBezTo>
                        <a:pt x="534" y="501"/>
                        <a:pt x="537" y="500"/>
                        <a:pt x="539" y="500"/>
                      </a:cubicBezTo>
                      <a:cubicBezTo>
                        <a:pt x="541" y="500"/>
                        <a:pt x="541" y="504"/>
                        <a:pt x="543" y="504"/>
                      </a:cubicBezTo>
                      <a:cubicBezTo>
                        <a:pt x="544" y="504"/>
                        <a:pt x="545" y="501"/>
                        <a:pt x="547" y="501"/>
                      </a:cubicBezTo>
                      <a:cubicBezTo>
                        <a:pt x="550" y="499"/>
                        <a:pt x="554" y="500"/>
                        <a:pt x="557" y="498"/>
                      </a:cubicBezTo>
                      <a:cubicBezTo>
                        <a:pt x="560" y="496"/>
                        <a:pt x="559" y="492"/>
                        <a:pt x="561" y="489"/>
                      </a:cubicBezTo>
                      <a:cubicBezTo>
                        <a:pt x="564" y="485"/>
                        <a:pt x="569" y="482"/>
                        <a:pt x="573" y="478"/>
                      </a:cubicBezTo>
                      <a:cubicBezTo>
                        <a:pt x="576" y="475"/>
                        <a:pt x="579" y="472"/>
                        <a:pt x="582" y="468"/>
                      </a:cubicBezTo>
                      <a:cubicBezTo>
                        <a:pt x="584" y="465"/>
                        <a:pt x="585" y="461"/>
                        <a:pt x="587" y="459"/>
                      </a:cubicBezTo>
                      <a:cubicBezTo>
                        <a:pt x="589" y="458"/>
                        <a:pt x="592" y="460"/>
                        <a:pt x="593" y="459"/>
                      </a:cubicBezTo>
                      <a:cubicBezTo>
                        <a:pt x="594" y="457"/>
                        <a:pt x="593" y="454"/>
                        <a:pt x="592" y="451"/>
                      </a:cubicBezTo>
                      <a:cubicBezTo>
                        <a:pt x="592" y="450"/>
                        <a:pt x="588" y="450"/>
                        <a:pt x="589" y="449"/>
                      </a:cubicBezTo>
                      <a:cubicBezTo>
                        <a:pt x="590" y="445"/>
                        <a:pt x="594" y="443"/>
                        <a:pt x="596" y="440"/>
                      </a:cubicBezTo>
                      <a:cubicBezTo>
                        <a:pt x="598" y="435"/>
                        <a:pt x="599" y="429"/>
                        <a:pt x="602" y="424"/>
                      </a:cubicBezTo>
                      <a:cubicBezTo>
                        <a:pt x="603" y="421"/>
                        <a:pt x="604" y="418"/>
                        <a:pt x="607" y="417"/>
                      </a:cubicBezTo>
                      <a:cubicBezTo>
                        <a:pt x="608" y="416"/>
                        <a:pt x="608" y="420"/>
                        <a:pt x="609" y="420"/>
                      </a:cubicBezTo>
                      <a:cubicBezTo>
                        <a:pt x="611" y="420"/>
                        <a:pt x="611" y="418"/>
                        <a:pt x="611" y="416"/>
                      </a:cubicBezTo>
                      <a:cubicBezTo>
                        <a:pt x="611" y="414"/>
                        <a:pt x="608" y="413"/>
                        <a:pt x="608" y="411"/>
                      </a:cubicBezTo>
                      <a:cubicBezTo>
                        <a:pt x="608" y="410"/>
                        <a:pt x="611" y="410"/>
                        <a:pt x="611" y="409"/>
                      </a:cubicBezTo>
                      <a:cubicBezTo>
                        <a:pt x="611" y="407"/>
                        <a:pt x="608" y="405"/>
                        <a:pt x="609" y="403"/>
                      </a:cubicBezTo>
                      <a:cubicBezTo>
                        <a:pt x="609" y="401"/>
                        <a:pt x="612" y="404"/>
                        <a:pt x="613" y="402"/>
                      </a:cubicBezTo>
                      <a:cubicBezTo>
                        <a:pt x="615" y="400"/>
                        <a:pt x="616" y="397"/>
                        <a:pt x="614" y="394"/>
                      </a:cubicBezTo>
                      <a:cubicBezTo>
                        <a:pt x="614" y="393"/>
                        <a:pt x="610" y="397"/>
                        <a:pt x="610" y="395"/>
                      </a:cubicBezTo>
                      <a:cubicBezTo>
                        <a:pt x="609" y="394"/>
                        <a:pt x="614" y="392"/>
                        <a:pt x="613" y="391"/>
                      </a:cubicBezTo>
                      <a:cubicBezTo>
                        <a:pt x="611" y="388"/>
                        <a:pt x="607" y="386"/>
                        <a:pt x="603" y="386"/>
                      </a:cubicBezTo>
                      <a:cubicBezTo>
                        <a:pt x="602" y="385"/>
                        <a:pt x="601" y="388"/>
                        <a:pt x="600" y="388"/>
                      </a:cubicBezTo>
                      <a:cubicBezTo>
                        <a:pt x="597" y="388"/>
                        <a:pt x="590" y="387"/>
                        <a:pt x="591" y="383"/>
                      </a:cubicBezTo>
                      <a:cubicBezTo>
                        <a:pt x="591" y="380"/>
                        <a:pt x="597" y="386"/>
                        <a:pt x="600" y="384"/>
                      </a:cubicBezTo>
                      <a:cubicBezTo>
                        <a:pt x="603" y="383"/>
                        <a:pt x="604" y="378"/>
                        <a:pt x="607" y="376"/>
                      </a:cubicBezTo>
                      <a:cubicBezTo>
                        <a:pt x="608" y="375"/>
                        <a:pt x="611" y="376"/>
                        <a:pt x="610" y="375"/>
                      </a:cubicBezTo>
                      <a:cubicBezTo>
                        <a:pt x="609" y="372"/>
                        <a:pt x="606" y="370"/>
                        <a:pt x="604" y="367"/>
                      </a:cubicBezTo>
                      <a:cubicBezTo>
                        <a:pt x="603" y="366"/>
                        <a:pt x="602" y="366"/>
                        <a:pt x="601" y="365"/>
                      </a:cubicBezTo>
                      <a:cubicBezTo>
                        <a:pt x="599" y="364"/>
                        <a:pt x="597" y="362"/>
                        <a:pt x="595" y="361"/>
                      </a:cubicBezTo>
                      <a:cubicBezTo>
                        <a:pt x="593" y="359"/>
                        <a:pt x="590" y="359"/>
                        <a:pt x="588" y="357"/>
                      </a:cubicBezTo>
                      <a:cubicBezTo>
                        <a:pt x="587" y="356"/>
                        <a:pt x="589" y="355"/>
                        <a:pt x="589" y="355"/>
                      </a:cubicBezTo>
                      <a:cubicBezTo>
                        <a:pt x="593" y="356"/>
                        <a:pt x="595" y="359"/>
                        <a:pt x="598" y="360"/>
                      </a:cubicBezTo>
                      <a:cubicBezTo>
                        <a:pt x="599" y="361"/>
                        <a:pt x="602" y="360"/>
                        <a:pt x="603" y="361"/>
                      </a:cubicBezTo>
                      <a:cubicBezTo>
                        <a:pt x="606" y="362"/>
                        <a:pt x="607" y="365"/>
                        <a:pt x="609" y="365"/>
                      </a:cubicBezTo>
                      <a:cubicBezTo>
                        <a:pt x="610" y="366"/>
                        <a:pt x="612" y="364"/>
                        <a:pt x="612" y="363"/>
                      </a:cubicBezTo>
                      <a:cubicBezTo>
                        <a:pt x="610" y="360"/>
                        <a:pt x="608" y="359"/>
                        <a:pt x="606" y="357"/>
                      </a:cubicBezTo>
                      <a:cubicBezTo>
                        <a:pt x="602" y="355"/>
                        <a:pt x="598" y="353"/>
                        <a:pt x="594" y="351"/>
                      </a:cubicBezTo>
                      <a:cubicBezTo>
                        <a:pt x="593" y="349"/>
                        <a:pt x="592" y="347"/>
                        <a:pt x="592" y="346"/>
                      </a:cubicBezTo>
                      <a:cubicBezTo>
                        <a:pt x="591" y="345"/>
                        <a:pt x="592" y="344"/>
                        <a:pt x="592" y="343"/>
                      </a:cubicBezTo>
                      <a:cubicBezTo>
                        <a:pt x="591" y="341"/>
                        <a:pt x="589" y="340"/>
                        <a:pt x="589" y="338"/>
                      </a:cubicBezTo>
                      <a:cubicBezTo>
                        <a:pt x="587" y="335"/>
                        <a:pt x="587" y="331"/>
                        <a:pt x="585" y="329"/>
                      </a:cubicBezTo>
                      <a:cubicBezTo>
                        <a:pt x="583" y="326"/>
                        <a:pt x="580" y="323"/>
                        <a:pt x="578" y="320"/>
                      </a:cubicBezTo>
                      <a:cubicBezTo>
                        <a:pt x="576" y="319"/>
                        <a:pt x="573" y="318"/>
                        <a:pt x="571" y="316"/>
                      </a:cubicBezTo>
                      <a:cubicBezTo>
                        <a:pt x="570" y="316"/>
                        <a:pt x="568" y="315"/>
                        <a:pt x="567" y="314"/>
                      </a:cubicBezTo>
                      <a:cubicBezTo>
                        <a:pt x="567" y="312"/>
                        <a:pt x="569" y="310"/>
                        <a:pt x="569" y="309"/>
                      </a:cubicBezTo>
                      <a:cubicBezTo>
                        <a:pt x="570" y="307"/>
                        <a:pt x="570" y="304"/>
                        <a:pt x="571" y="303"/>
                      </a:cubicBezTo>
                      <a:cubicBezTo>
                        <a:pt x="573" y="300"/>
                        <a:pt x="577" y="299"/>
                        <a:pt x="578" y="296"/>
                      </a:cubicBezTo>
                      <a:cubicBezTo>
                        <a:pt x="578" y="294"/>
                        <a:pt x="574" y="293"/>
                        <a:pt x="574" y="292"/>
                      </a:cubicBezTo>
                      <a:cubicBezTo>
                        <a:pt x="575" y="290"/>
                        <a:pt x="578" y="290"/>
                        <a:pt x="579" y="290"/>
                      </a:cubicBezTo>
                      <a:cubicBezTo>
                        <a:pt x="581" y="290"/>
                        <a:pt x="582" y="293"/>
                        <a:pt x="583" y="292"/>
                      </a:cubicBezTo>
                      <a:cubicBezTo>
                        <a:pt x="584" y="290"/>
                        <a:pt x="581" y="287"/>
                        <a:pt x="582" y="285"/>
                      </a:cubicBezTo>
                      <a:cubicBezTo>
                        <a:pt x="584" y="283"/>
                        <a:pt x="587" y="282"/>
                        <a:pt x="590" y="281"/>
                      </a:cubicBezTo>
                      <a:cubicBezTo>
                        <a:pt x="591" y="281"/>
                        <a:pt x="591" y="284"/>
                        <a:pt x="592" y="283"/>
                      </a:cubicBezTo>
                      <a:cubicBezTo>
                        <a:pt x="594" y="282"/>
                        <a:pt x="594" y="280"/>
                        <a:pt x="595" y="278"/>
                      </a:cubicBezTo>
                      <a:cubicBezTo>
                        <a:pt x="596" y="278"/>
                        <a:pt x="597" y="278"/>
                        <a:pt x="597" y="278"/>
                      </a:cubicBezTo>
                      <a:cubicBezTo>
                        <a:pt x="598" y="279"/>
                        <a:pt x="597" y="281"/>
                        <a:pt x="599" y="281"/>
                      </a:cubicBezTo>
                      <a:cubicBezTo>
                        <a:pt x="600" y="281"/>
                        <a:pt x="602" y="280"/>
                        <a:pt x="603" y="278"/>
                      </a:cubicBezTo>
                      <a:cubicBezTo>
                        <a:pt x="603" y="277"/>
                        <a:pt x="601" y="276"/>
                        <a:pt x="601" y="274"/>
                      </a:cubicBezTo>
                      <a:cubicBezTo>
                        <a:pt x="601" y="273"/>
                        <a:pt x="602" y="273"/>
                        <a:pt x="602" y="272"/>
                      </a:cubicBezTo>
                      <a:cubicBezTo>
                        <a:pt x="602" y="270"/>
                        <a:pt x="603" y="268"/>
                        <a:pt x="602" y="267"/>
                      </a:cubicBezTo>
                      <a:cubicBezTo>
                        <a:pt x="600" y="266"/>
                        <a:pt x="597" y="268"/>
                        <a:pt x="595" y="268"/>
                      </a:cubicBezTo>
                      <a:cubicBezTo>
                        <a:pt x="593" y="268"/>
                        <a:pt x="590" y="269"/>
                        <a:pt x="588" y="269"/>
                      </a:cubicBezTo>
                      <a:cubicBezTo>
                        <a:pt x="585" y="268"/>
                        <a:pt x="583" y="264"/>
                        <a:pt x="580" y="264"/>
                      </a:cubicBezTo>
                      <a:cubicBezTo>
                        <a:pt x="578" y="263"/>
                        <a:pt x="575" y="263"/>
                        <a:pt x="573" y="265"/>
                      </a:cubicBezTo>
                      <a:cubicBezTo>
                        <a:pt x="570" y="267"/>
                        <a:pt x="570" y="272"/>
                        <a:pt x="567" y="274"/>
                      </a:cubicBezTo>
                      <a:cubicBezTo>
                        <a:pt x="566" y="275"/>
                        <a:pt x="565" y="273"/>
                        <a:pt x="564" y="272"/>
                      </a:cubicBezTo>
                      <a:cubicBezTo>
                        <a:pt x="561" y="271"/>
                        <a:pt x="558" y="271"/>
                        <a:pt x="557" y="269"/>
                      </a:cubicBezTo>
                      <a:cubicBezTo>
                        <a:pt x="556" y="268"/>
                        <a:pt x="557" y="267"/>
                        <a:pt x="557" y="265"/>
                      </a:cubicBezTo>
                      <a:cubicBezTo>
                        <a:pt x="556" y="263"/>
                        <a:pt x="557" y="261"/>
                        <a:pt x="555" y="260"/>
                      </a:cubicBezTo>
                      <a:cubicBezTo>
                        <a:pt x="552" y="259"/>
                        <a:pt x="548" y="261"/>
                        <a:pt x="545" y="260"/>
                      </a:cubicBezTo>
                      <a:cubicBezTo>
                        <a:pt x="542" y="259"/>
                        <a:pt x="538" y="257"/>
                        <a:pt x="537" y="254"/>
                      </a:cubicBezTo>
                      <a:cubicBezTo>
                        <a:pt x="536" y="250"/>
                        <a:pt x="538" y="245"/>
                        <a:pt x="541" y="243"/>
                      </a:cubicBezTo>
                      <a:cubicBezTo>
                        <a:pt x="543" y="241"/>
                        <a:pt x="545" y="245"/>
                        <a:pt x="548" y="246"/>
                      </a:cubicBezTo>
                      <a:cubicBezTo>
                        <a:pt x="550" y="246"/>
                        <a:pt x="553" y="246"/>
                        <a:pt x="555" y="244"/>
                      </a:cubicBezTo>
                      <a:cubicBezTo>
                        <a:pt x="557" y="241"/>
                        <a:pt x="556" y="236"/>
                        <a:pt x="559" y="233"/>
                      </a:cubicBezTo>
                      <a:cubicBezTo>
                        <a:pt x="561" y="230"/>
                        <a:pt x="566" y="229"/>
                        <a:pt x="569" y="225"/>
                      </a:cubicBezTo>
                      <a:cubicBezTo>
                        <a:pt x="571" y="222"/>
                        <a:pt x="571" y="217"/>
                        <a:pt x="574" y="214"/>
                      </a:cubicBezTo>
                      <a:cubicBezTo>
                        <a:pt x="577" y="213"/>
                        <a:pt x="580" y="214"/>
                        <a:pt x="583" y="215"/>
                      </a:cubicBezTo>
                      <a:cubicBezTo>
                        <a:pt x="586" y="216"/>
                        <a:pt x="588" y="219"/>
                        <a:pt x="588" y="222"/>
                      </a:cubicBezTo>
                      <a:cubicBezTo>
                        <a:pt x="589" y="225"/>
                        <a:pt x="588" y="229"/>
                        <a:pt x="586" y="231"/>
                      </a:cubicBezTo>
                      <a:cubicBezTo>
                        <a:pt x="585" y="232"/>
                        <a:pt x="583" y="231"/>
                        <a:pt x="582" y="232"/>
                      </a:cubicBezTo>
                      <a:cubicBezTo>
                        <a:pt x="581" y="234"/>
                        <a:pt x="579" y="238"/>
                        <a:pt x="581" y="240"/>
                      </a:cubicBezTo>
                      <a:cubicBezTo>
                        <a:pt x="582" y="242"/>
                        <a:pt x="586" y="238"/>
                        <a:pt x="586" y="240"/>
                      </a:cubicBezTo>
                      <a:cubicBezTo>
                        <a:pt x="587" y="243"/>
                        <a:pt x="582" y="243"/>
                        <a:pt x="581" y="246"/>
                      </a:cubicBezTo>
                      <a:cubicBezTo>
                        <a:pt x="580" y="247"/>
                        <a:pt x="580" y="250"/>
                        <a:pt x="581" y="250"/>
                      </a:cubicBezTo>
                      <a:cubicBezTo>
                        <a:pt x="585" y="250"/>
                        <a:pt x="588" y="247"/>
                        <a:pt x="591" y="244"/>
                      </a:cubicBezTo>
                      <a:cubicBezTo>
                        <a:pt x="594" y="242"/>
                        <a:pt x="595" y="237"/>
                        <a:pt x="598" y="235"/>
                      </a:cubicBezTo>
                      <a:cubicBezTo>
                        <a:pt x="601" y="233"/>
                        <a:pt x="604" y="233"/>
                        <a:pt x="608" y="232"/>
                      </a:cubicBezTo>
                      <a:cubicBezTo>
                        <a:pt x="610" y="232"/>
                        <a:pt x="613" y="231"/>
                        <a:pt x="616" y="231"/>
                      </a:cubicBezTo>
                      <a:cubicBezTo>
                        <a:pt x="620" y="227"/>
                        <a:pt x="624" y="223"/>
                        <a:pt x="628" y="219"/>
                      </a:cubicBezTo>
                      <a:cubicBezTo>
                        <a:pt x="630" y="217"/>
                        <a:pt x="632" y="217"/>
                        <a:pt x="633" y="215"/>
                      </a:cubicBezTo>
                      <a:cubicBezTo>
                        <a:pt x="635" y="214"/>
                        <a:pt x="637" y="211"/>
                        <a:pt x="637" y="209"/>
                      </a:cubicBezTo>
                      <a:cubicBezTo>
                        <a:pt x="638" y="206"/>
                        <a:pt x="636" y="204"/>
                        <a:pt x="637" y="202"/>
                      </a:cubicBezTo>
                      <a:cubicBezTo>
                        <a:pt x="638" y="200"/>
                        <a:pt x="640" y="200"/>
                        <a:pt x="642" y="200"/>
                      </a:cubicBezTo>
                      <a:cubicBezTo>
                        <a:pt x="643" y="200"/>
                        <a:pt x="643" y="202"/>
                        <a:pt x="643" y="203"/>
                      </a:cubicBezTo>
                      <a:cubicBezTo>
                        <a:pt x="645" y="204"/>
                        <a:pt x="646" y="205"/>
                        <a:pt x="648" y="205"/>
                      </a:cubicBezTo>
                      <a:cubicBezTo>
                        <a:pt x="650" y="205"/>
                        <a:pt x="653" y="206"/>
                        <a:pt x="655" y="205"/>
                      </a:cubicBezTo>
                      <a:cubicBezTo>
                        <a:pt x="656" y="204"/>
                        <a:pt x="655" y="202"/>
                        <a:pt x="655" y="201"/>
                      </a:cubicBezTo>
                      <a:cubicBezTo>
                        <a:pt x="655" y="200"/>
                        <a:pt x="654" y="198"/>
                        <a:pt x="655" y="197"/>
                      </a:cubicBezTo>
                      <a:cubicBezTo>
                        <a:pt x="657" y="196"/>
                        <a:pt x="661" y="199"/>
                        <a:pt x="663" y="197"/>
                      </a:cubicBezTo>
                      <a:cubicBezTo>
                        <a:pt x="667" y="195"/>
                        <a:pt x="667" y="190"/>
                        <a:pt x="669" y="186"/>
                      </a:cubicBezTo>
                      <a:cubicBezTo>
                        <a:pt x="670" y="186"/>
                        <a:pt x="672" y="187"/>
                        <a:pt x="672" y="186"/>
                      </a:cubicBezTo>
                      <a:cubicBezTo>
                        <a:pt x="673" y="184"/>
                        <a:pt x="672" y="181"/>
                        <a:pt x="673" y="179"/>
                      </a:cubicBezTo>
                      <a:cubicBezTo>
                        <a:pt x="674" y="178"/>
                        <a:pt x="676" y="178"/>
                        <a:pt x="677" y="179"/>
                      </a:cubicBezTo>
                      <a:cubicBezTo>
                        <a:pt x="678" y="181"/>
                        <a:pt x="678" y="183"/>
                        <a:pt x="678" y="185"/>
                      </a:cubicBezTo>
                      <a:cubicBezTo>
                        <a:pt x="679" y="186"/>
                        <a:pt x="680" y="187"/>
                        <a:pt x="681" y="189"/>
                      </a:cubicBezTo>
                      <a:cubicBezTo>
                        <a:pt x="681" y="187"/>
                        <a:pt x="681" y="185"/>
                        <a:pt x="682" y="184"/>
                      </a:cubicBezTo>
                      <a:cubicBezTo>
                        <a:pt x="683" y="182"/>
                        <a:pt x="686" y="183"/>
                        <a:pt x="686" y="181"/>
                      </a:cubicBezTo>
                      <a:cubicBezTo>
                        <a:pt x="687" y="175"/>
                        <a:pt x="688" y="169"/>
                        <a:pt x="686" y="164"/>
                      </a:cubicBezTo>
                      <a:cubicBezTo>
                        <a:pt x="686" y="160"/>
                        <a:pt x="682" y="156"/>
                        <a:pt x="681" y="152"/>
                      </a:cubicBezTo>
                      <a:cubicBezTo>
                        <a:pt x="680" y="152"/>
                        <a:pt x="679" y="150"/>
                        <a:pt x="680" y="150"/>
                      </a:cubicBezTo>
                      <a:cubicBezTo>
                        <a:pt x="681" y="148"/>
                        <a:pt x="684" y="148"/>
                        <a:pt x="686" y="147"/>
                      </a:cubicBezTo>
                      <a:cubicBezTo>
                        <a:pt x="687" y="145"/>
                        <a:pt x="687" y="142"/>
                        <a:pt x="689" y="141"/>
                      </a:cubicBezTo>
                      <a:cubicBezTo>
                        <a:pt x="692" y="141"/>
                        <a:pt x="695" y="144"/>
                        <a:pt x="699" y="145"/>
                      </a:cubicBezTo>
                      <a:cubicBezTo>
                        <a:pt x="700" y="145"/>
                        <a:pt x="702" y="145"/>
                        <a:pt x="703" y="144"/>
                      </a:cubicBezTo>
                      <a:cubicBezTo>
                        <a:pt x="705" y="143"/>
                        <a:pt x="704" y="140"/>
                        <a:pt x="704" y="139"/>
                      </a:cubicBezTo>
                      <a:cubicBezTo>
                        <a:pt x="705" y="137"/>
                        <a:pt x="707" y="137"/>
                        <a:pt x="707" y="136"/>
                      </a:cubicBezTo>
                      <a:cubicBezTo>
                        <a:pt x="708" y="134"/>
                        <a:pt x="708" y="131"/>
                        <a:pt x="708" y="129"/>
                      </a:cubicBezTo>
                      <a:cubicBezTo>
                        <a:pt x="709" y="126"/>
                        <a:pt x="709" y="124"/>
                        <a:pt x="709" y="121"/>
                      </a:cubicBezTo>
                      <a:cubicBezTo>
                        <a:pt x="709" y="117"/>
                        <a:pt x="708" y="113"/>
                        <a:pt x="709" y="109"/>
                      </a:cubicBezTo>
                      <a:cubicBezTo>
                        <a:pt x="709" y="107"/>
                        <a:pt x="713" y="105"/>
                        <a:pt x="713" y="102"/>
                      </a:cubicBezTo>
                      <a:cubicBezTo>
                        <a:pt x="713" y="99"/>
                        <a:pt x="711" y="96"/>
                        <a:pt x="710" y="93"/>
                      </a:cubicBezTo>
                      <a:cubicBezTo>
                        <a:pt x="709" y="92"/>
                        <a:pt x="711" y="88"/>
                        <a:pt x="709" y="88"/>
                      </a:cubicBezTo>
                      <a:cubicBezTo>
                        <a:pt x="702" y="89"/>
                        <a:pt x="696" y="92"/>
                        <a:pt x="689" y="94"/>
                      </a:cubicBezTo>
                      <a:cubicBezTo>
                        <a:pt x="687" y="95"/>
                        <a:pt x="687" y="100"/>
                        <a:pt x="685" y="100"/>
                      </a:cubicBezTo>
                      <a:cubicBezTo>
                        <a:pt x="679" y="100"/>
                        <a:pt x="672" y="101"/>
                        <a:pt x="666" y="100"/>
                      </a:cubicBezTo>
                      <a:cubicBezTo>
                        <a:pt x="663" y="100"/>
                        <a:pt x="661" y="95"/>
                        <a:pt x="660" y="92"/>
                      </a:cubicBezTo>
                      <a:cubicBezTo>
                        <a:pt x="659" y="90"/>
                        <a:pt x="660" y="88"/>
                        <a:pt x="660" y="87"/>
                      </a:cubicBezTo>
                      <a:cubicBezTo>
                        <a:pt x="659" y="84"/>
                        <a:pt x="659" y="81"/>
                        <a:pt x="658" y="79"/>
                      </a:cubicBezTo>
                      <a:cubicBezTo>
                        <a:pt x="656" y="78"/>
                        <a:pt x="653" y="79"/>
                        <a:pt x="652" y="78"/>
                      </a:cubicBezTo>
                      <a:cubicBezTo>
                        <a:pt x="648" y="75"/>
                        <a:pt x="646" y="70"/>
                        <a:pt x="642" y="68"/>
                      </a:cubicBezTo>
                      <a:cubicBezTo>
                        <a:pt x="640" y="67"/>
                        <a:pt x="639" y="70"/>
                        <a:pt x="637" y="70"/>
                      </a:cubicBezTo>
                      <a:cubicBezTo>
                        <a:pt x="634" y="70"/>
                        <a:pt x="632" y="67"/>
                        <a:pt x="629" y="67"/>
                      </a:cubicBezTo>
                      <a:cubicBezTo>
                        <a:pt x="626" y="65"/>
                        <a:pt x="622" y="66"/>
                        <a:pt x="619" y="65"/>
                      </a:cubicBezTo>
                      <a:cubicBezTo>
                        <a:pt x="617" y="64"/>
                        <a:pt x="616" y="61"/>
                        <a:pt x="616" y="59"/>
                      </a:cubicBezTo>
                      <a:cubicBezTo>
                        <a:pt x="615" y="58"/>
                        <a:pt x="617" y="57"/>
                        <a:pt x="617" y="56"/>
                      </a:cubicBezTo>
                      <a:cubicBezTo>
                        <a:pt x="616" y="55"/>
                        <a:pt x="613" y="56"/>
                        <a:pt x="612" y="54"/>
                      </a:cubicBezTo>
                      <a:cubicBezTo>
                        <a:pt x="611" y="50"/>
                        <a:pt x="609" y="47"/>
                        <a:pt x="607" y="43"/>
                      </a:cubicBezTo>
                      <a:cubicBezTo>
                        <a:pt x="606" y="42"/>
                        <a:pt x="604" y="41"/>
                        <a:pt x="603" y="39"/>
                      </a:cubicBezTo>
                      <a:cubicBezTo>
                        <a:pt x="602" y="38"/>
                        <a:pt x="603" y="36"/>
                        <a:pt x="602" y="35"/>
                      </a:cubicBezTo>
                      <a:cubicBezTo>
                        <a:pt x="599" y="31"/>
                        <a:pt x="595" y="28"/>
                        <a:pt x="593" y="24"/>
                      </a:cubicBezTo>
                      <a:cubicBezTo>
                        <a:pt x="592" y="23"/>
                        <a:pt x="594" y="22"/>
                        <a:pt x="594" y="21"/>
                      </a:cubicBezTo>
                      <a:cubicBezTo>
                        <a:pt x="594" y="20"/>
                        <a:pt x="592" y="20"/>
                        <a:pt x="592" y="19"/>
                      </a:cubicBezTo>
                      <a:cubicBezTo>
                        <a:pt x="590" y="17"/>
                        <a:pt x="590" y="13"/>
                        <a:pt x="588" y="11"/>
                      </a:cubicBezTo>
                      <a:cubicBezTo>
                        <a:pt x="584" y="8"/>
                        <a:pt x="579" y="5"/>
                        <a:pt x="575" y="3"/>
                      </a:cubicBezTo>
                      <a:cubicBezTo>
                        <a:pt x="574" y="3"/>
                        <a:pt x="573" y="4"/>
                        <a:pt x="571" y="4"/>
                      </a:cubicBezTo>
                      <a:cubicBezTo>
                        <a:pt x="570" y="4"/>
                        <a:pt x="568" y="4"/>
                        <a:pt x="567" y="3"/>
                      </a:cubicBezTo>
                      <a:cubicBezTo>
                        <a:pt x="563" y="2"/>
                        <a:pt x="560" y="0"/>
                        <a:pt x="556" y="0"/>
                      </a:cubicBezTo>
                      <a:cubicBezTo>
                        <a:pt x="550" y="0"/>
                        <a:pt x="544" y="1"/>
                        <a:pt x="539" y="2"/>
                      </a:cubicBezTo>
                      <a:cubicBezTo>
                        <a:pt x="536" y="3"/>
                        <a:pt x="534" y="5"/>
                        <a:pt x="532" y="6"/>
                      </a:cubicBezTo>
                      <a:cubicBezTo>
                        <a:pt x="530" y="6"/>
                        <a:pt x="527" y="4"/>
                        <a:pt x="525" y="6"/>
                      </a:cubicBezTo>
                      <a:cubicBezTo>
                        <a:pt x="522" y="7"/>
                        <a:pt x="519" y="10"/>
                        <a:pt x="518" y="14"/>
                      </a:cubicBezTo>
                      <a:cubicBezTo>
                        <a:pt x="517" y="15"/>
                        <a:pt x="519" y="17"/>
                        <a:pt x="521" y="18"/>
                      </a:cubicBezTo>
                      <a:cubicBezTo>
                        <a:pt x="523" y="18"/>
                        <a:pt x="525" y="13"/>
                        <a:pt x="527" y="15"/>
                      </a:cubicBezTo>
                      <a:cubicBezTo>
                        <a:pt x="529" y="18"/>
                        <a:pt x="529" y="23"/>
                        <a:pt x="528" y="27"/>
                      </a:cubicBezTo>
                      <a:cubicBezTo>
                        <a:pt x="527" y="31"/>
                        <a:pt x="523" y="32"/>
                        <a:pt x="522" y="35"/>
                      </a:cubicBezTo>
                      <a:cubicBezTo>
                        <a:pt x="520" y="40"/>
                        <a:pt x="522" y="44"/>
                        <a:pt x="522" y="48"/>
                      </a:cubicBezTo>
                      <a:cubicBezTo>
                        <a:pt x="521" y="51"/>
                        <a:pt x="519" y="53"/>
                        <a:pt x="518" y="55"/>
                      </a:cubicBezTo>
                      <a:cubicBezTo>
                        <a:pt x="518" y="56"/>
                        <a:pt x="520" y="58"/>
                        <a:pt x="519" y="59"/>
                      </a:cubicBezTo>
                      <a:cubicBezTo>
                        <a:pt x="516" y="62"/>
                        <a:pt x="510" y="64"/>
                        <a:pt x="506" y="67"/>
                      </a:cubicBezTo>
                      <a:cubicBezTo>
                        <a:pt x="501" y="66"/>
                        <a:pt x="495" y="65"/>
                        <a:pt x="490" y="63"/>
                      </a:cubicBezTo>
                      <a:cubicBezTo>
                        <a:pt x="489" y="67"/>
                        <a:pt x="486" y="71"/>
                        <a:pt x="485" y="76"/>
                      </a:cubicBezTo>
                      <a:cubicBezTo>
                        <a:pt x="484" y="79"/>
                        <a:pt x="485" y="82"/>
                        <a:pt x="485" y="85"/>
                      </a:cubicBezTo>
                      <a:cubicBezTo>
                        <a:pt x="485" y="87"/>
                        <a:pt x="486" y="90"/>
                        <a:pt x="485" y="92"/>
                      </a:cubicBezTo>
                      <a:cubicBezTo>
                        <a:pt x="485" y="93"/>
                        <a:pt x="483" y="93"/>
                        <a:pt x="483" y="94"/>
                      </a:cubicBezTo>
                      <a:cubicBezTo>
                        <a:pt x="483" y="95"/>
                        <a:pt x="483" y="97"/>
                        <a:pt x="484" y="98"/>
                      </a:cubicBezTo>
                      <a:cubicBezTo>
                        <a:pt x="485" y="100"/>
                        <a:pt x="487" y="100"/>
                        <a:pt x="489" y="100"/>
                      </a:cubicBezTo>
                      <a:cubicBezTo>
                        <a:pt x="492" y="100"/>
                        <a:pt x="495" y="96"/>
                        <a:pt x="499" y="96"/>
                      </a:cubicBezTo>
                      <a:cubicBezTo>
                        <a:pt x="502" y="97"/>
                        <a:pt x="502" y="102"/>
                        <a:pt x="505" y="102"/>
                      </a:cubicBezTo>
                      <a:cubicBezTo>
                        <a:pt x="507" y="102"/>
                        <a:pt x="508" y="98"/>
                        <a:pt x="510" y="96"/>
                      </a:cubicBezTo>
                      <a:cubicBezTo>
                        <a:pt x="510" y="95"/>
                        <a:pt x="509" y="93"/>
                        <a:pt x="510" y="93"/>
                      </a:cubicBezTo>
                      <a:cubicBezTo>
                        <a:pt x="514" y="93"/>
                        <a:pt x="518" y="94"/>
                        <a:pt x="522" y="96"/>
                      </a:cubicBezTo>
                      <a:cubicBezTo>
                        <a:pt x="524" y="100"/>
                        <a:pt x="530" y="104"/>
                        <a:pt x="533" y="107"/>
                      </a:cubicBezTo>
                      <a:cubicBezTo>
                        <a:pt x="536" y="110"/>
                        <a:pt x="539" y="112"/>
                        <a:pt x="540" y="116"/>
                      </a:cubicBezTo>
                      <a:cubicBezTo>
                        <a:pt x="539" y="117"/>
                        <a:pt x="537" y="120"/>
                        <a:pt x="536" y="121"/>
                      </a:cubicBezTo>
                      <a:cubicBezTo>
                        <a:pt x="533" y="122"/>
                        <a:pt x="531" y="118"/>
                        <a:pt x="528" y="118"/>
                      </a:cubicBezTo>
                      <a:cubicBezTo>
                        <a:pt x="525" y="118"/>
                        <a:pt x="522" y="118"/>
                        <a:pt x="520" y="119"/>
                      </a:cubicBezTo>
                      <a:cubicBezTo>
                        <a:pt x="518" y="120"/>
                        <a:pt x="517" y="122"/>
                        <a:pt x="516" y="123"/>
                      </a:cubicBezTo>
                      <a:cubicBezTo>
                        <a:pt x="514" y="123"/>
                        <a:pt x="513" y="120"/>
                        <a:pt x="512" y="121"/>
                      </a:cubicBezTo>
                      <a:cubicBezTo>
                        <a:pt x="511" y="122"/>
                        <a:pt x="513" y="126"/>
                        <a:pt x="511" y="127"/>
                      </a:cubicBezTo>
                      <a:cubicBezTo>
                        <a:pt x="509" y="128"/>
                        <a:pt x="508" y="124"/>
                        <a:pt x="506" y="124"/>
                      </a:cubicBezTo>
                      <a:cubicBezTo>
                        <a:pt x="503" y="126"/>
                        <a:pt x="500" y="128"/>
                        <a:pt x="499" y="131"/>
                      </a:cubicBezTo>
                      <a:cubicBezTo>
                        <a:pt x="498" y="132"/>
                        <a:pt x="500" y="134"/>
                        <a:pt x="499" y="135"/>
                      </a:cubicBezTo>
                      <a:cubicBezTo>
                        <a:pt x="497" y="138"/>
                        <a:pt x="495" y="140"/>
                        <a:pt x="492" y="141"/>
                      </a:cubicBezTo>
                      <a:cubicBezTo>
                        <a:pt x="489" y="142"/>
                        <a:pt x="486" y="139"/>
                        <a:pt x="483" y="140"/>
                      </a:cubicBezTo>
                      <a:cubicBezTo>
                        <a:pt x="480" y="142"/>
                        <a:pt x="480" y="147"/>
                        <a:pt x="477" y="149"/>
                      </a:cubicBezTo>
                      <a:cubicBezTo>
                        <a:pt x="474" y="151"/>
                        <a:pt x="470" y="153"/>
                        <a:pt x="467" y="152"/>
                      </a:cubicBezTo>
                      <a:cubicBezTo>
                        <a:pt x="464" y="152"/>
                        <a:pt x="462" y="148"/>
                        <a:pt x="458" y="147"/>
                      </a:cubicBezTo>
                      <a:cubicBezTo>
                        <a:pt x="456" y="146"/>
                        <a:pt x="452" y="146"/>
                        <a:pt x="450" y="147"/>
                      </a:cubicBezTo>
                      <a:cubicBezTo>
                        <a:pt x="448" y="149"/>
                        <a:pt x="447" y="152"/>
                        <a:pt x="447" y="155"/>
                      </a:cubicBezTo>
                      <a:cubicBezTo>
                        <a:pt x="447" y="157"/>
                        <a:pt x="448" y="160"/>
                        <a:pt x="450" y="162"/>
                      </a:cubicBezTo>
                      <a:cubicBezTo>
                        <a:pt x="451" y="163"/>
                        <a:pt x="455" y="162"/>
                        <a:pt x="454" y="164"/>
                      </a:cubicBezTo>
                      <a:cubicBezTo>
                        <a:pt x="453" y="169"/>
                        <a:pt x="448" y="171"/>
                        <a:pt x="445" y="176"/>
                      </a:cubicBezTo>
                      <a:cubicBezTo>
                        <a:pt x="443" y="179"/>
                        <a:pt x="442" y="182"/>
                        <a:pt x="439" y="185"/>
                      </a:cubicBezTo>
                      <a:cubicBezTo>
                        <a:pt x="435" y="188"/>
                        <a:pt x="431" y="192"/>
                        <a:pt x="426" y="192"/>
                      </a:cubicBezTo>
                      <a:cubicBezTo>
                        <a:pt x="423" y="193"/>
                        <a:pt x="420" y="190"/>
                        <a:pt x="416" y="190"/>
                      </a:cubicBezTo>
                      <a:cubicBezTo>
                        <a:pt x="409" y="189"/>
                        <a:pt x="402" y="189"/>
                        <a:pt x="396" y="191"/>
                      </a:cubicBezTo>
                      <a:cubicBezTo>
                        <a:pt x="389" y="194"/>
                        <a:pt x="385" y="202"/>
                        <a:pt x="378" y="204"/>
                      </a:cubicBezTo>
                      <a:cubicBezTo>
                        <a:pt x="375" y="205"/>
                        <a:pt x="372" y="202"/>
                        <a:pt x="369" y="201"/>
                      </a:cubicBezTo>
                      <a:cubicBezTo>
                        <a:pt x="367" y="199"/>
                        <a:pt x="363" y="201"/>
                        <a:pt x="360" y="200"/>
                      </a:cubicBezTo>
                      <a:cubicBezTo>
                        <a:pt x="353" y="198"/>
                        <a:pt x="346" y="196"/>
                        <a:pt x="340" y="193"/>
                      </a:cubicBezTo>
                      <a:cubicBezTo>
                        <a:pt x="338" y="192"/>
                        <a:pt x="337" y="188"/>
                        <a:pt x="335" y="188"/>
                      </a:cubicBezTo>
                      <a:cubicBezTo>
                        <a:pt x="329" y="186"/>
                        <a:pt x="322" y="185"/>
                        <a:pt x="315" y="185"/>
                      </a:cubicBezTo>
                      <a:cubicBezTo>
                        <a:pt x="311" y="185"/>
                        <a:pt x="308" y="188"/>
                        <a:pt x="304" y="188"/>
                      </a:cubicBezTo>
                      <a:cubicBezTo>
                        <a:pt x="298" y="188"/>
                        <a:pt x="293" y="186"/>
                        <a:pt x="288" y="185"/>
                      </a:cubicBezTo>
                      <a:cubicBezTo>
                        <a:pt x="285" y="185"/>
                        <a:pt x="283" y="187"/>
                        <a:pt x="280" y="187"/>
                      </a:cubicBezTo>
                      <a:cubicBezTo>
                        <a:pt x="277" y="187"/>
                        <a:pt x="273" y="187"/>
                        <a:pt x="270" y="186"/>
                      </a:cubicBezTo>
                      <a:cubicBezTo>
                        <a:pt x="268" y="186"/>
                        <a:pt x="269" y="183"/>
                        <a:pt x="267" y="182"/>
                      </a:cubicBezTo>
                      <a:cubicBezTo>
                        <a:pt x="266" y="181"/>
                        <a:pt x="264" y="180"/>
                        <a:pt x="263" y="179"/>
                      </a:cubicBezTo>
                      <a:cubicBezTo>
                        <a:pt x="261" y="175"/>
                        <a:pt x="261" y="170"/>
                        <a:pt x="258" y="166"/>
                      </a:cubicBezTo>
                      <a:cubicBezTo>
                        <a:pt x="256" y="164"/>
                        <a:pt x="253" y="166"/>
                        <a:pt x="252" y="164"/>
                      </a:cubicBezTo>
                      <a:cubicBezTo>
                        <a:pt x="251" y="163"/>
                        <a:pt x="253" y="161"/>
                        <a:pt x="252" y="160"/>
                      </a:cubicBezTo>
                      <a:cubicBezTo>
                        <a:pt x="250" y="159"/>
                        <a:pt x="247" y="161"/>
                        <a:pt x="244" y="160"/>
                      </a:cubicBezTo>
                      <a:cubicBezTo>
                        <a:pt x="240" y="158"/>
                        <a:pt x="237" y="155"/>
                        <a:pt x="233" y="153"/>
                      </a:cubicBezTo>
                      <a:cubicBezTo>
                        <a:pt x="229" y="150"/>
                        <a:pt x="226" y="147"/>
                        <a:pt x="221" y="147"/>
                      </a:cubicBezTo>
                      <a:cubicBezTo>
                        <a:pt x="217" y="146"/>
                        <a:pt x="212" y="149"/>
                        <a:pt x="208" y="149"/>
                      </a:cubicBezTo>
                      <a:cubicBezTo>
                        <a:pt x="205" y="149"/>
                        <a:pt x="202" y="147"/>
                        <a:pt x="200" y="146"/>
                      </a:cubicBezTo>
                      <a:cubicBezTo>
                        <a:pt x="197" y="146"/>
                        <a:pt x="195" y="145"/>
                        <a:pt x="193" y="144"/>
                      </a:cubicBezTo>
                      <a:cubicBezTo>
                        <a:pt x="192" y="143"/>
                        <a:pt x="192" y="141"/>
                        <a:pt x="192" y="140"/>
                      </a:cubicBezTo>
                      <a:cubicBezTo>
                        <a:pt x="192" y="135"/>
                        <a:pt x="194" y="130"/>
                        <a:pt x="192" y="125"/>
                      </a:cubicBezTo>
                      <a:cubicBezTo>
                        <a:pt x="192" y="123"/>
                        <a:pt x="193" y="122"/>
                        <a:pt x="193" y="120"/>
                      </a:cubicBezTo>
                      <a:cubicBezTo>
                        <a:pt x="193" y="118"/>
                        <a:pt x="194" y="116"/>
                        <a:pt x="193" y="114"/>
                      </a:cubicBezTo>
                      <a:cubicBezTo>
                        <a:pt x="192" y="112"/>
                        <a:pt x="188" y="114"/>
                        <a:pt x="187" y="112"/>
                      </a:cubicBezTo>
                      <a:cubicBezTo>
                        <a:pt x="186" y="110"/>
                        <a:pt x="186" y="106"/>
                        <a:pt x="185" y="103"/>
                      </a:cubicBezTo>
                      <a:cubicBezTo>
                        <a:pt x="183" y="101"/>
                        <a:pt x="180" y="99"/>
                        <a:pt x="178" y="98"/>
                      </a:cubicBezTo>
                      <a:cubicBezTo>
                        <a:pt x="176" y="97"/>
                        <a:pt x="173" y="99"/>
                        <a:pt x="172" y="98"/>
                      </a:cubicBezTo>
                      <a:cubicBezTo>
                        <a:pt x="170" y="98"/>
                        <a:pt x="171" y="95"/>
                        <a:pt x="170" y="95"/>
                      </a:cubicBezTo>
                      <a:cubicBezTo>
                        <a:pt x="168" y="95"/>
                        <a:pt x="167" y="98"/>
                        <a:pt x="165" y="97"/>
                      </a:cubicBezTo>
                      <a:cubicBezTo>
                        <a:pt x="162" y="97"/>
                        <a:pt x="161" y="94"/>
                        <a:pt x="159" y="92"/>
                      </a:cubicBezTo>
                      <a:cubicBezTo>
                        <a:pt x="157" y="91"/>
                        <a:pt x="155" y="90"/>
                        <a:pt x="153" y="88"/>
                      </a:cubicBezTo>
                      <a:cubicBezTo>
                        <a:pt x="152" y="86"/>
                        <a:pt x="150" y="84"/>
                        <a:pt x="149" y="82"/>
                      </a:cubicBezTo>
                      <a:cubicBezTo>
                        <a:pt x="148" y="82"/>
                        <a:pt x="147" y="81"/>
                        <a:pt x="147" y="80"/>
                      </a:cubicBezTo>
                      <a:cubicBezTo>
                        <a:pt x="147" y="78"/>
                        <a:pt x="148" y="77"/>
                        <a:pt x="148" y="75"/>
                      </a:cubicBezTo>
                      <a:cubicBezTo>
                        <a:pt x="145" y="75"/>
                        <a:pt x="142" y="75"/>
                        <a:pt x="140" y="75"/>
                      </a:cubicBezTo>
                      <a:cubicBezTo>
                        <a:pt x="138" y="76"/>
                        <a:pt x="136" y="76"/>
                        <a:pt x="135" y="78"/>
                      </a:cubicBezTo>
                      <a:cubicBezTo>
                        <a:pt x="134" y="80"/>
                        <a:pt x="135" y="81"/>
                        <a:pt x="135" y="83"/>
                      </a:cubicBezTo>
                      <a:cubicBezTo>
                        <a:pt x="135" y="85"/>
                        <a:pt x="136" y="87"/>
                        <a:pt x="134" y="88"/>
                      </a:cubicBezTo>
                      <a:cubicBezTo>
                        <a:pt x="132" y="89"/>
                        <a:pt x="127" y="86"/>
                        <a:pt x="125" y="88"/>
                      </a:cubicBezTo>
                      <a:cubicBezTo>
                        <a:pt x="123" y="91"/>
                        <a:pt x="123" y="96"/>
                        <a:pt x="124" y="99"/>
                      </a:cubicBezTo>
                      <a:cubicBezTo>
                        <a:pt x="124" y="103"/>
                        <a:pt x="127" y="106"/>
                        <a:pt x="127" y="110"/>
                      </a:cubicBezTo>
                      <a:cubicBezTo>
                        <a:pt x="126" y="112"/>
                        <a:pt x="124" y="112"/>
                        <a:pt x="122" y="113"/>
                      </a:cubicBezTo>
                      <a:cubicBezTo>
                        <a:pt x="118" y="114"/>
                        <a:pt x="113" y="115"/>
                        <a:pt x="109" y="114"/>
                      </a:cubicBezTo>
                      <a:cubicBezTo>
                        <a:pt x="105" y="114"/>
                        <a:pt x="100" y="109"/>
                        <a:pt x="96" y="111"/>
                      </a:cubicBezTo>
                      <a:cubicBezTo>
                        <a:pt x="92" y="113"/>
                        <a:pt x="93" y="119"/>
                        <a:pt x="93" y="123"/>
                      </a:cubicBezTo>
                      <a:cubicBezTo>
                        <a:pt x="92" y="128"/>
                        <a:pt x="91" y="133"/>
                        <a:pt x="92" y="138"/>
                      </a:cubicBezTo>
                      <a:cubicBezTo>
                        <a:pt x="92" y="141"/>
                        <a:pt x="95" y="142"/>
                        <a:pt x="95" y="144"/>
                      </a:cubicBezTo>
                      <a:cubicBezTo>
                        <a:pt x="94" y="145"/>
                        <a:pt x="92" y="145"/>
                        <a:pt x="91" y="145"/>
                      </a:cubicBezTo>
                      <a:cubicBezTo>
                        <a:pt x="89" y="144"/>
                        <a:pt x="87" y="142"/>
                        <a:pt x="84" y="142"/>
                      </a:cubicBezTo>
                      <a:cubicBezTo>
                        <a:pt x="81" y="142"/>
                        <a:pt x="79" y="145"/>
                        <a:pt x="76" y="145"/>
                      </a:cubicBezTo>
                      <a:cubicBezTo>
                        <a:pt x="72" y="146"/>
                        <a:pt x="68" y="146"/>
                        <a:pt x="65" y="147"/>
                      </a:cubicBezTo>
                      <a:cubicBezTo>
                        <a:pt x="64" y="147"/>
                        <a:pt x="61" y="148"/>
                        <a:pt x="62" y="149"/>
                      </a:cubicBezTo>
                      <a:cubicBezTo>
                        <a:pt x="64" y="151"/>
                        <a:pt x="67" y="149"/>
                        <a:pt x="68" y="151"/>
                      </a:cubicBezTo>
                      <a:cubicBezTo>
                        <a:pt x="69" y="151"/>
                        <a:pt x="68" y="153"/>
                        <a:pt x="68" y="154"/>
                      </a:cubicBezTo>
                      <a:cubicBezTo>
                        <a:pt x="68" y="157"/>
                        <a:pt x="68" y="161"/>
                        <a:pt x="69" y="164"/>
                      </a:cubicBezTo>
                      <a:cubicBezTo>
                        <a:pt x="71" y="169"/>
                        <a:pt x="75" y="172"/>
                        <a:pt x="76" y="177"/>
                      </a:cubicBezTo>
                      <a:cubicBezTo>
                        <a:pt x="76" y="180"/>
                        <a:pt x="72" y="182"/>
                        <a:pt x="71" y="184"/>
                      </a:cubicBezTo>
                      <a:cubicBezTo>
                        <a:pt x="71" y="186"/>
                        <a:pt x="71" y="189"/>
                        <a:pt x="72" y="19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97" name="Freeform 2629">
                  <a:extLst>
                    <a:ext uri="{FF2B5EF4-FFF2-40B4-BE49-F238E27FC236}">
                      <a16:creationId xmlns:a16="http://schemas.microsoft.com/office/drawing/2014/main" id="{4F381932-3C26-5747-BED2-99FE9B65DCD8}"/>
                    </a:ext>
                  </a:extLst>
                </p:cNvPr>
                <p:cNvSpPr>
                  <a:spLocks noChangeAspect="1"/>
                </p:cNvSpPr>
                <p:nvPr/>
              </p:nvSpPr>
              <p:spPr bwMode="auto">
                <a:xfrm>
                  <a:off x="5961187" y="3632321"/>
                  <a:ext cx="600917" cy="685572"/>
                </a:xfrm>
                <a:custGeom>
                  <a:avLst/>
                  <a:gdLst>
                    <a:gd name="T0" fmla="*/ 302 w 361"/>
                    <a:gd name="T1" fmla="*/ 247 h 412"/>
                    <a:gd name="T2" fmla="*/ 278 w 361"/>
                    <a:gd name="T3" fmla="*/ 290 h 412"/>
                    <a:gd name="T4" fmla="*/ 234 w 361"/>
                    <a:gd name="T5" fmla="*/ 327 h 412"/>
                    <a:gd name="T6" fmla="*/ 191 w 361"/>
                    <a:gd name="T7" fmla="*/ 360 h 412"/>
                    <a:gd name="T8" fmla="*/ 187 w 361"/>
                    <a:gd name="T9" fmla="*/ 453 h 412"/>
                    <a:gd name="T10" fmla="*/ 158 w 361"/>
                    <a:gd name="T11" fmla="*/ 490 h 412"/>
                    <a:gd name="T12" fmla="*/ 137 w 361"/>
                    <a:gd name="T13" fmla="*/ 463 h 412"/>
                    <a:gd name="T14" fmla="*/ 106 w 361"/>
                    <a:gd name="T15" fmla="*/ 384 h 412"/>
                    <a:gd name="T16" fmla="*/ 85 w 361"/>
                    <a:gd name="T17" fmla="*/ 332 h 412"/>
                    <a:gd name="T18" fmla="*/ 77 w 361"/>
                    <a:gd name="T19" fmla="*/ 297 h 412"/>
                    <a:gd name="T20" fmla="*/ 74 w 361"/>
                    <a:gd name="T21" fmla="*/ 257 h 412"/>
                    <a:gd name="T22" fmla="*/ 64 w 361"/>
                    <a:gd name="T23" fmla="*/ 249 h 412"/>
                    <a:gd name="T24" fmla="*/ 14 w 361"/>
                    <a:gd name="T25" fmla="*/ 249 h 412"/>
                    <a:gd name="T26" fmla="*/ 36 w 361"/>
                    <a:gd name="T27" fmla="*/ 228 h 412"/>
                    <a:gd name="T28" fmla="*/ 6 w 361"/>
                    <a:gd name="T29" fmla="*/ 219 h 412"/>
                    <a:gd name="T30" fmla="*/ 23 w 361"/>
                    <a:gd name="T31" fmla="*/ 210 h 412"/>
                    <a:gd name="T32" fmla="*/ 42 w 361"/>
                    <a:gd name="T33" fmla="*/ 204 h 412"/>
                    <a:gd name="T34" fmla="*/ 28 w 361"/>
                    <a:gd name="T35" fmla="*/ 176 h 412"/>
                    <a:gd name="T36" fmla="*/ 29 w 361"/>
                    <a:gd name="T37" fmla="*/ 141 h 412"/>
                    <a:gd name="T38" fmla="*/ 52 w 361"/>
                    <a:gd name="T39" fmla="*/ 133 h 412"/>
                    <a:gd name="T40" fmla="*/ 80 w 361"/>
                    <a:gd name="T41" fmla="*/ 100 h 412"/>
                    <a:gd name="T42" fmla="*/ 89 w 361"/>
                    <a:gd name="T43" fmla="*/ 76 h 412"/>
                    <a:gd name="T44" fmla="*/ 85 w 361"/>
                    <a:gd name="T45" fmla="*/ 54 h 412"/>
                    <a:gd name="T46" fmla="*/ 83 w 361"/>
                    <a:gd name="T47" fmla="*/ 16 h 412"/>
                    <a:gd name="T48" fmla="*/ 125 w 361"/>
                    <a:gd name="T49" fmla="*/ 2 h 412"/>
                    <a:gd name="T50" fmla="*/ 142 w 361"/>
                    <a:gd name="T51" fmla="*/ 26 h 412"/>
                    <a:gd name="T52" fmla="*/ 148 w 361"/>
                    <a:gd name="T53" fmla="*/ 59 h 412"/>
                    <a:gd name="T54" fmla="*/ 151 w 361"/>
                    <a:gd name="T55" fmla="*/ 80 h 412"/>
                    <a:gd name="T56" fmla="*/ 186 w 361"/>
                    <a:gd name="T57" fmla="*/ 101 h 412"/>
                    <a:gd name="T58" fmla="*/ 178 w 361"/>
                    <a:gd name="T59" fmla="*/ 128 h 412"/>
                    <a:gd name="T60" fmla="*/ 234 w 361"/>
                    <a:gd name="T61" fmla="*/ 151 h 412"/>
                    <a:gd name="T62" fmla="*/ 260 w 361"/>
                    <a:gd name="T63" fmla="*/ 168 h 412"/>
                    <a:gd name="T64" fmla="*/ 293 w 361"/>
                    <a:gd name="T65" fmla="*/ 158 h 412"/>
                    <a:gd name="T66" fmla="*/ 305 w 361"/>
                    <a:gd name="T67" fmla="*/ 147 h 412"/>
                    <a:gd name="T68" fmla="*/ 332 w 361"/>
                    <a:gd name="T69" fmla="*/ 164 h 412"/>
                    <a:gd name="T70" fmla="*/ 345 w 361"/>
                    <a:gd name="T71" fmla="*/ 145 h 412"/>
                    <a:gd name="T72" fmla="*/ 369 w 361"/>
                    <a:gd name="T73" fmla="*/ 127 h 412"/>
                    <a:gd name="T74" fmla="*/ 401 w 361"/>
                    <a:gd name="T75" fmla="*/ 120 h 412"/>
                    <a:gd name="T76" fmla="*/ 419 w 361"/>
                    <a:gd name="T77" fmla="*/ 133 h 412"/>
                    <a:gd name="T78" fmla="*/ 426 w 361"/>
                    <a:gd name="T79" fmla="*/ 146 h 412"/>
                    <a:gd name="T80" fmla="*/ 414 w 361"/>
                    <a:gd name="T81" fmla="*/ 157 h 412"/>
                    <a:gd name="T82" fmla="*/ 404 w 361"/>
                    <a:gd name="T83" fmla="*/ 179 h 412"/>
                    <a:gd name="T84" fmla="*/ 391 w 361"/>
                    <a:gd name="T85" fmla="*/ 216 h 412"/>
                    <a:gd name="T86" fmla="*/ 381 w 361"/>
                    <a:gd name="T87" fmla="*/ 233 h 412"/>
                    <a:gd name="T88" fmla="*/ 369 w 361"/>
                    <a:gd name="T89" fmla="*/ 252 h 412"/>
                    <a:gd name="T90" fmla="*/ 356 w 361"/>
                    <a:gd name="T91" fmla="*/ 230 h 412"/>
                    <a:gd name="T92" fmla="*/ 347 w 361"/>
                    <a:gd name="T93" fmla="*/ 212 h 412"/>
                    <a:gd name="T94" fmla="*/ 354 w 361"/>
                    <a:gd name="T95" fmla="*/ 192 h 412"/>
                    <a:gd name="T96" fmla="*/ 317 w 361"/>
                    <a:gd name="T97" fmla="*/ 179 h 412"/>
                    <a:gd name="T98" fmla="*/ 302 w 361"/>
                    <a:gd name="T99" fmla="*/ 171 h 412"/>
                    <a:gd name="T100" fmla="*/ 305 w 361"/>
                    <a:gd name="T101" fmla="*/ 198 h 412"/>
                    <a:gd name="T102" fmla="*/ 307 w 361"/>
                    <a:gd name="T103" fmla="*/ 217 h 412"/>
                    <a:gd name="T104" fmla="*/ 314 w 361"/>
                    <a:gd name="T105" fmla="*/ 23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412"/>
                    <a:gd name="T161" fmla="*/ 361 w 36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412">
                      <a:moveTo>
                        <a:pt x="266" y="211"/>
                      </a:moveTo>
                      <a:cubicBezTo>
                        <a:pt x="265" y="212"/>
                        <a:pt x="264" y="215"/>
                        <a:pt x="263" y="214"/>
                      </a:cubicBezTo>
                      <a:cubicBezTo>
                        <a:pt x="260" y="213"/>
                        <a:pt x="261" y="208"/>
                        <a:pt x="258" y="208"/>
                      </a:cubicBezTo>
                      <a:cubicBezTo>
                        <a:pt x="256" y="207"/>
                        <a:pt x="258" y="213"/>
                        <a:pt x="256" y="212"/>
                      </a:cubicBezTo>
                      <a:cubicBezTo>
                        <a:pt x="254" y="212"/>
                        <a:pt x="254" y="206"/>
                        <a:pt x="252" y="206"/>
                      </a:cubicBezTo>
                      <a:cubicBezTo>
                        <a:pt x="249" y="207"/>
                        <a:pt x="249" y="211"/>
                        <a:pt x="247" y="213"/>
                      </a:cubicBezTo>
                      <a:cubicBezTo>
                        <a:pt x="245" y="216"/>
                        <a:pt x="239" y="215"/>
                        <a:pt x="238" y="219"/>
                      </a:cubicBezTo>
                      <a:cubicBezTo>
                        <a:pt x="236" y="221"/>
                        <a:pt x="239" y="225"/>
                        <a:pt x="239" y="228"/>
                      </a:cubicBezTo>
                      <a:cubicBezTo>
                        <a:pt x="239" y="230"/>
                        <a:pt x="238" y="231"/>
                        <a:pt x="238" y="233"/>
                      </a:cubicBezTo>
                      <a:cubicBezTo>
                        <a:pt x="236" y="236"/>
                        <a:pt x="234" y="240"/>
                        <a:pt x="232" y="242"/>
                      </a:cubicBezTo>
                      <a:cubicBezTo>
                        <a:pt x="230" y="244"/>
                        <a:pt x="227" y="245"/>
                        <a:pt x="224" y="245"/>
                      </a:cubicBezTo>
                      <a:cubicBezTo>
                        <a:pt x="223" y="245"/>
                        <a:pt x="221" y="242"/>
                        <a:pt x="220" y="243"/>
                      </a:cubicBezTo>
                      <a:cubicBezTo>
                        <a:pt x="217" y="245"/>
                        <a:pt x="217" y="249"/>
                        <a:pt x="215" y="251"/>
                      </a:cubicBezTo>
                      <a:cubicBezTo>
                        <a:pt x="212" y="255"/>
                        <a:pt x="209" y="260"/>
                        <a:pt x="206" y="264"/>
                      </a:cubicBezTo>
                      <a:cubicBezTo>
                        <a:pt x="203" y="267"/>
                        <a:pt x="199" y="270"/>
                        <a:pt x="195" y="273"/>
                      </a:cubicBezTo>
                      <a:cubicBezTo>
                        <a:pt x="191" y="276"/>
                        <a:pt x="185" y="276"/>
                        <a:pt x="182" y="280"/>
                      </a:cubicBezTo>
                      <a:cubicBezTo>
                        <a:pt x="181" y="283"/>
                        <a:pt x="187" y="286"/>
                        <a:pt x="185" y="288"/>
                      </a:cubicBezTo>
                      <a:cubicBezTo>
                        <a:pt x="183" y="292"/>
                        <a:pt x="177" y="290"/>
                        <a:pt x="174" y="292"/>
                      </a:cubicBezTo>
                      <a:cubicBezTo>
                        <a:pt x="171" y="294"/>
                        <a:pt x="170" y="298"/>
                        <a:pt x="167" y="300"/>
                      </a:cubicBezTo>
                      <a:cubicBezTo>
                        <a:pt x="164" y="301"/>
                        <a:pt x="161" y="298"/>
                        <a:pt x="159" y="300"/>
                      </a:cubicBezTo>
                      <a:cubicBezTo>
                        <a:pt x="157" y="301"/>
                        <a:pt x="157" y="305"/>
                        <a:pt x="157" y="308"/>
                      </a:cubicBezTo>
                      <a:cubicBezTo>
                        <a:pt x="158" y="314"/>
                        <a:pt x="160" y="321"/>
                        <a:pt x="160" y="328"/>
                      </a:cubicBezTo>
                      <a:cubicBezTo>
                        <a:pt x="161" y="333"/>
                        <a:pt x="161" y="338"/>
                        <a:pt x="160" y="342"/>
                      </a:cubicBezTo>
                      <a:cubicBezTo>
                        <a:pt x="159" y="347"/>
                        <a:pt x="156" y="352"/>
                        <a:pt x="155" y="356"/>
                      </a:cubicBezTo>
                      <a:cubicBezTo>
                        <a:pt x="154" y="364"/>
                        <a:pt x="158" y="371"/>
                        <a:pt x="156" y="378"/>
                      </a:cubicBezTo>
                      <a:cubicBezTo>
                        <a:pt x="156" y="380"/>
                        <a:pt x="152" y="377"/>
                        <a:pt x="150" y="378"/>
                      </a:cubicBezTo>
                      <a:cubicBezTo>
                        <a:pt x="147" y="381"/>
                        <a:pt x="145" y="384"/>
                        <a:pt x="144" y="388"/>
                      </a:cubicBezTo>
                      <a:cubicBezTo>
                        <a:pt x="144" y="391"/>
                        <a:pt x="148" y="393"/>
                        <a:pt x="147" y="395"/>
                      </a:cubicBezTo>
                      <a:cubicBezTo>
                        <a:pt x="146" y="397"/>
                        <a:pt x="141" y="396"/>
                        <a:pt x="139" y="398"/>
                      </a:cubicBezTo>
                      <a:cubicBezTo>
                        <a:pt x="136" y="401"/>
                        <a:pt x="135" y="406"/>
                        <a:pt x="132" y="409"/>
                      </a:cubicBezTo>
                      <a:cubicBezTo>
                        <a:pt x="131" y="411"/>
                        <a:pt x="128" y="412"/>
                        <a:pt x="126" y="411"/>
                      </a:cubicBezTo>
                      <a:cubicBezTo>
                        <a:pt x="123" y="409"/>
                        <a:pt x="120" y="405"/>
                        <a:pt x="118" y="402"/>
                      </a:cubicBezTo>
                      <a:cubicBezTo>
                        <a:pt x="118" y="401"/>
                        <a:pt x="119" y="400"/>
                        <a:pt x="119" y="399"/>
                      </a:cubicBezTo>
                      <a:cubicBezTo>
                        <a:pt x="119" y="398"/>
                        <a:pt x="117" y="397"/>
                        <a:pt x="116" y="395"/>
                      </a:cubicBezTo>
                      <a:cubicBezTo>
                        <a:pt x="115" y="392"/>
                        <a:pt x="116" y="389"/>
                        <a:pt x="114" y="386"/>
                      </a:cubicBezTo>
                      <a:cubicBezTo>
                        <a:pt x="113" y="383"/>
                        <a:pt x="110" y="380"/>
                        <a:pt x="109" y="376"/>
                      </a:cubicBezTo>
                      <a:cubicBezTo>
                        <a:pt x="108" y="372"/>
                        <a:pt x="109" y="368"/>
                        <a:pt x="107" y="364"/>
                      </a:cubicBezTo>
                      <a:cubicBezTo>
                        <a:pt x="105" y="359"/>
                        <a:pt x="100" y="354"/>
                        <a:pt x="96" y="348"/>
                      </a:cubicBezTo>
                      <a:cubicBezTo>
                        <a:pt x="94" y="345"/>
                        <a:pt x="92" y="341"/>
                        <a:pt x="91" y="337"/>
                      </a:cubicBezTo>
                      <a:cubicBezTo>
                        <a:pt x="89" y="331"/>
                        <a:pt x="90" y="326"/>
                        <a:pt x="88" y="320"/>
                      </a:cubicBezTo>
                      <a:cubicBezTo>
                        <a:pt x="87" y="318"/>
                        <a:pt x="85" y="316"/>
                        <a:pt x="83" y="313"/>
                      </a:cubicBezTo>
                      <a:cubicBezTo>
                        <a:pt x="81" y="311"/>
                        <a:pt x="79" y="308"/>
                        <a:pt x="77" y="306"/>
                      </a:cubicBezTo>
                      <a:cubicBezTo>
                        <a:pt x="77" y="305"/>
                        <a:pt x="77" y="304"/>
                        <a:pt x="77" y="303"/>
                      </a:cubicBezTo>
                      <a:cubicBezTo>
                        <a:pt x="76" y="300"/>
                        <a:pt x="73" y="298"/>
                        <a:pt x="72" y="295"/>
                      </a:cubicBezTo>
                      <a:cubicBezTo>
                        <a:pt x="71" y="289"/>
                        <a:pt x="72" y="283"/>
                        <a:pt x="71" y="277"/>
                      </a:cubicBezTo>
                      <a:cubicBezTo>
                        <a:pt x="70" y="272"/>
                        <a:pt x="67" y="269"/>
                        <a:pt x="66" y="264"/>
                      </a:cubicBezTo>
                      <a:cubicBezTo>
                        <a:pt x="66" y="263"/>
                        <a:pt x="68" y="262"/>
                        <a:pt x="68" y="261"/>
                      </a:cubicBezTo>
                      <a:cubicBezTo>
                        <a:pt x="68" y="260"/>
                        <a:pt x="65" y="261"/>
                        <a:pt x="65" y="259"/>
                      </a:cubicBezTo>
                      <a:cubicBezTo>
                        <a:pt x="64" y="258"/>
                        <a:pt x="65" y="255"/>
                        <a:pt x="65" y="253"/>
                      </a:cubicBezTo>
                      <a:cubicBezTo>
                        <a:pt x="65" y="252"/>
                        <a:pt x="65" y="250"/>
                        <a:pt x="64" y="248"/>
                      </a:cubicBezTo>
                      <a:cubicBezTo>
                        <a:pt x="63" y="243"/>
                        <a:pt x="60" y="239"/>
                        <a:pt x="60" y="234"/>
                      </a:cubicBezTo>
                      <a:cubicBezTo>
                        <a:pt x="60" y="231"/>
                        <a:pt x="63" y="230"/>
                        <a:pt x="63" y="227"/>
                      </a:cubicBezTo>
                      <a:cubicBezTo>
                        <a:pt x="64" y="224"/>
                        <a:pt x="62" y="221"/>
                        <a:pt x="61" y="219"/>
                      </a:cubicBezTo>
                      <a:cubicBezTo>
                        <a:pt x="60" y="218"/>
                        <a:pt x="58" y="217"/>
                        <a:pt x="59" y="215"/>
                      </a:cubicBezTo>
                      <a:cubicBezTo>
                        <a:pt x="59" y="214"/>
                        <a:pt x="62" y="215"/>
                        <a:pt x="62" y="214"/>
                      </a:cubicBezTo>
                      <a:cubicBezTo>
                        <a:pt x="61" y="212"/>
                        <a:pt x="58" y="214"/>
                        <a:pt x="57" y="213"/>
                      </a:cubicBezTo>
                      <a:cubicBezTo>
                        <a:pt x="56" y="211"/>
                        <a:pt x="57" y="208"/>
                        <a:pt x="57" y="206"/>
                      </a:cubicBezTo>
                      <a:cubicBezTo>
                        <a:pt x="58" y="204"/>
                        <a:pt x="60" y="203"/>
                        <a:pt x="59" y="203"/>
                      </a:cubicBezTo>
                      <a:cubicBezTo>
                        <a:pt x="58" y="201"/>
                        <a:pt x="55" y="201"/>
                        <a:pt x="54" y="203"/>
                      </a:cubicBezTo>
                      <a:cubicBezTo>
                        <a:pt x="53" y="204"/>
                        <a:pt x="53" y="206"/>
                        <a:pt x="53" y="208"/>
                      </a:cubicBezTo>
                      <a:cubicBezTo>
                        <a:pt x="53" y="211"/>
                        <a:pt x="53" y="213"/>
                        <a:pt x="53" y="215"/>
                      </a:cubicBezTo>
                      <a:cubicBezTo>
                        <a:pt x="53" y="217"/>
                        <a:pt x="53" y="219"/>
                        <a:pt x="51" y="220"/>
                      </a:cubicBezTo>
                      <a:cubicBezTo>
                        <a:pt x="49" y="223"/>
                        <a:pt x="46" y="225"/>
                        <a:pt x="42" y="226"/>
                      </a:cubicBezTo>
                      <a:cubicBezTo>
                        <a:pt x="38" y="226"/>
                        <a:pt x="34" y="225"/>
                        <a:pt x="31" y="223"/>
                      </a:cubicBezTo>
                      <a:cubicBezTo>
                        <a:pt x="24" y="219"/>
                        <a:pt x="17" y="214"/>
                        <a:pt x="12" y="208"/>
                      </a:cubicBezTo>
                      <a:cubicBezTo>
                        <a:pt x="11" y="207"/>
                        <a:pt x="11" y="204"/>
                        <a:pt x="12" y="203"/>
                      </a:cubicBezTo>
                      <a:cubicBezTo>
                        <a:pt x="14" y="201"/>
                        <a:pt x="16" y="204"/>
                        <a:pt x="18" y="204"/>
                      </a:cubicBezTo>
                      <a:cubicBezTo>
                        <a:pt x="22" y="202"/>
                        <a:pt x="25" y="199"/>
                        <a:pt x="28" y="197"/>
                      </a:cubicBezTo>
                      <a:cubicBezTo>
                        <a:pt x="29" y="196"/>
                        <a:pt x="32" y="194"/>
                        <a:pt x="33" y="192"/>
                      </a:cubicBezTo>
                      <a:cubicBezTo>
                        <a:pt x="33" y="191"/>
                        <a:pt x="31" y="190"/>
                        <a:pt x="30" y="190"/>
                      </a:cubicBezTo>
                      <a:cubicBezTo>
                        <a:pt x="27" y="191"/>
                        <a:pt x="26" y="194"/>
                        <a:pt x="23" y="194"/>
                      </a:cubicBezTo>
                      <a:cubicBezTo>
                        <a:pt x="20" y="195"/>
                        <a:pt x="15" y="195"/>
                        <a:pt x="12" y="194"/>
                      </a:cubicBezTo>
                      <a:cubicBezTo>
                        <a:pt x="10" y="194"/>
                        <a:pt x="8" y="191"/>
                        <a:pt x="7" y="189"/>
                      </a:cubicBezTo>
                      <a:cubicBezTo>
                        <a:pt x="6" y="188"/>
                        <a:pt x="6" y="187"/>
                        <a:pt x="5" y="186"/>
                      </a:cubicBezTo>
                      <a:cubicBezTo>
                        <a:pt x="5" y="185"/>
                        <a:pt x="6" y="183"/>
                        <a:pt x="5" y="183"/>
                      </a:cubicBezTo>
                      <a:cubicBezTo>
                        <a:pt x="4" y="182"/>
                        <a:pt x="2" y="182"/>
                        <a:pt x="0" y="182"/>
                      </a:cubicBezTo>
                      <a:cubicBezTo>
                        <a:pt x="1" y="181"/>
                        <a:pt x="3" y="180"/>
                        <a:pt x="4" y="179"/>
                      </a:cubicBezTo>
                      <a:cubicBezTo>
                        <a:pt x="5" y="178"/>
                        <a:pt x="7" y="178"/>
                        <a:pt x="8" y="177"/>
                      </a:cubicBezTo>
                      <a:cubicBezTo>
                        <a:pt x="9" y="176"/>
                        <a:pt x="7" y="174"/>
                        <a:pt x="8" y="174"/>
                      </a:cubicBezTo>
                      <a:cubicBezTo>
                        <a:pt x="12" y="173"/>
                        <a:pt x="15" y="174"/>
                        <a:pt x="19" y="175"/>
                      </a:cubicBezTo>
                      <a:cubicBezTo>
                        <a:pt x="21" y="175"/>
                        <a:pt x="23" y="176"/>
                        <a:pt x="25" y="176"/>
                      </a:cubicBezTo>
                      <a:cubicBezTo>
                        <a:pt x="28" y="176"/>
                        <a:pt x="30" y="172"/>
                        <a:pt x="33" y="172"/>
                      </a:cubicBezTo>
                      <a:cubicBezTo>
                        <a:pt x="34" y="172"/>
                        <a:pt x="31" y="175"/>
                        <a:pt x="33" y="175"/>
                      </a:cubicBezTo>
                      <a:cubicBezTo>
                        <a:pt x="34" y="176"/>
                        <a:pt x="37" y="175"/>
                        <a:pt x="37" y="174"/>
                      </a:cubicBezTo>
                      <a:cubicBezTo>
                        <a:pt x="38" y="173"/>
                        <a:pt x="35" y="171"/>
                        <a:pt x="35" y="170"/>
                      </a:cubicBezTo>
                      <a:cubicBezTo>
                        <a:pt x="35" y="169"/>
                        <a:pt x="38" y="169"/>
                        <a:pt x="38" y="169"/>
                      </a:cubicBezTo>
                      <a:cubicBezTo>
                        <a:pt x="37" y="165"/>
                        <a:pt x="33" y="162"/>
                        <a:pt x="32" y="158"/>
                      </a:cubicBezTo>
                      <a:cubicBezTo>
                        <a:pt x="31" y="157"/>
                        <a:pt x="33" y="155"/>
                        <a:pt x="32" y="154"/>
                      </a:cubicBezTo>
                      <a:cubicBezTo>
                        <a:pt x="31" y="154"/>
                        <a:pt x="29" y="155"/>
                        <a:pt x="28" y="154"/>
                      </a:cubicBezTo>
                      <a:cubicBezTo>
                        <a:pt x="25" y="153"/>
                        <a:pt x="24" y="150"/>
                        <a:pt x="23" y="147"/>
                      </a:cubicBezTo>
                      <a:cubicBezTo>
                        <a:pt x="22" y="145"/>
                        <a:pt x="24" y="143"/>
                        <a:pt x="23" y="140"/>
                      </a:cubicBezTo>
                      <a:cubicBezTo>
                        <a:pt x="23" y="139"/>
                        <a:pt x="21" y="139"/>
                        <a:pt x="20" y="138"/>
                      </a:cubicBezTo>
                      <a:cubicBezTo>
                        <a:pt x="18" y="138"/>
                        <a:pt x="16" y="139"/>
                        <a:pt x="15" y="138"/>
                      </a:cubicBezTo>
                      <a:cubicBezTo>
                        <a:pt x="13" y="137"/>
                        <a:pt x="12" y="135"/>
                        <a:pt x="13" y="133"/>
                      </a:cubicBezTo>
                      <a:cubicBezTo>
                        <a:pt x="15" y="127"/>
                        <a:pt x="20" y="123"/>
                        <a:pt x="24" y="118"/>
                      </a:cubicBezTo>
                      <a:cubicBezTo>
                        <a:pt x="25" y="118"/>
                        <a:pt x="26" y="117"/>
                        <a:pt x="27" y="118"/>
                      </a:cubicBezTo>
                      <a:cubicBezTo>
                        <a:pt x="29" y="118"/>
                        <a:pt x="30" y="121"/>
                        <a:pt x="32" y="122"/>
                      </a:cubicBezTo>
                      <a:cubicBezTo>
                        <a:pt x="34" y="122"/>
                        <a:pt x="35" y="119"/>
                        <a:pt x="37" y="118"/>
                      </a:cubicBezTo>
                      <a:cubicBezTo>
                        <a:pt x="39" y="118"/>
                        <a:pt x="42" y="121"/>
                        <a:pt x="43" y="119"/>
                      </a:cubicBezTo>
                      <a:cubicBezTo>
                        <a:pt x="45" y="117"/>
                        <a:pt x="43" y="114"/>
                        <a:pt x="43" y="111"/>
                      </a:cubicBezTo>
                      <a:cubicBezTo>
                        <a:pt x="44" y="110"/>
                        <a:pt x="46" y="111"/>
                        <a:pt x="47" y="110"/>
                      </a:cubicBezTo>
                      <a:cubicBezTo>
                        <a:pt x="49" y="108"/>
                        <a:pt x="49" y="105"/>
                        <a:pt x="51" y="104"/>
                      </a:cubicBezTo>
                      <a:cubicBezTo>
                        <a:pt x="53" y="101"/>
                        <a:pt x="58" y="101"/>
                        <a:pt x="59" y="98"/>
                      </a:cubicBezTo>
                      <a:cubicBezTo>
                        <a:pt x="61" y="95"/>
                        <a:pt x="58" y="90"/>
                        <a:pt x="59" y="87"/>
                      </a:cubicBezTo>
                      <a:cubicBezTo>
                        <a:pt x="60" y="84"/>
                        <a:pt x="65" y="84"/>
                        <a:pt x="67" y="83"/>
                      </a:cubicBezTo>
                      <a:cubicBezTo>
                        <a:pt x="67" y="82"/>
                        <a:pt x="66" y="80"/>
                        <a:pt x="67" y="79"/>
                      </a:cubicBezTo>
                      <a:cubicBezTo>
                        <a:pt x="68" y="77"/>
                        <a:pt x="69" y="74"/>
                        <a:pt x="71" y="72"/>
                      </a:cubicBezTo>
                      <a:cubicBezTo>
                        <a:pt x="72" y="71"/>
                        <a:pt x="74" y="72"/>
                        <a:pt x="74" y="70"/>
                      </a:cubicBezTo>
                      <a:cubicBezTo>
                        <a:pt x="75" y="69"/>
                        <a:pt x="72" y="69"/>
                        <a:pt x="72" y="67"/>
                      </a:cubicBezTo>
                      <a:cubicBezTo>
                        <a:pt x="72" y="66"/>
                        <a:pt x="74" y="65"/>
                        <a:pt x="74" y="63"/>
                      </a:cubicBezTo>
                      <a:cubicBezTo>
                        <a:pt x="74" y="62"/>
                        <a:pt x="72" y="60"/>
                        <a:pt x="73" y="59"/>
                      </a:cubicBezTo>
                      <a:cubicBezTo>
                        <a:pt x="73" y="57"/>
                        <a:pt x="75" y="55"/>
                        <a:pt x="76" y="54"/>
                      </a:cubicBezTo>
                      <a:cubicBezTo>
                        <a:pt x="79" y="52"/>
                        <a:pt x="83" y="52"/>
                        <a:pt x="84" y="50"/>
                      </a:cubicBezTo>
                      <a:cubicBezTo>
                        <a:pt x="85" y="47"/>
                        <a:pt x="81" y="45"/>
                        <a:pt x="79" y="44"/>
                      </a:cubicBezTo>
                      <a:cubicBezTo>
                        <a:pt x="76" y="43"/>
                        <a:pt x="73" y="45"/>
                        <a:pt x="71" y="45"/>
                      </a:cubicBezTo>
                      <a:cubicBezTo>
                        <a:pt x="70" y="44"/>
                        <a:pt x="71" y="43"/>
                        <a:pt x="71" y="42"/>
                      </a:cubicBezTo>
                      <a:cubicBezTo>
                        <a:pt x="69" y="40"/>
                        <a:pt x="66" y="39"/>
                        <a:pt x="65" y="37"/>
                      </a:cubicBezTo>
                      <a:cubicBezTo>
                        <a:pt x="64" y="33"/>
                        <a:pt x="65" y="28"/>
                        <a:pt x="65" y="24"/>
                      </a:cubicBezTo>
                      <a:cubicBezTo>
                        <a:pt x="65" y="21"/>
                        <a:pt x="64" y="18"/>
                        <a:pt x="65" y="15"/>
                      </a:cubicBezTo>
                      <a:cubicBezTo>
                        <a:pt x="65" y="14"/>
                        <a:pt x="67" y="13"/>
                        <a:pt x="69" y="13"/>
                      </a:cubicBezTo>
                      <a:cubicBezTo>
                        <a:pt x="72" y="13"/>
                        <a:pt x="74" y="16"/>
                        <a:pt x="77" y="17"/>
                      </a:cubicBezTo>
                      <a:cubicBezTo>
                        <a:pt x="81" y="18"/>
                        <a:pt x="85" y="17"/>
                        <a:pt x="89" y="17"/>
                      </a:cubicBezTo>
                      <a:cubicBezTo>
                        <a:pt x="92" y="16"/>
                        <a:pt x="95" y="15"/>
                        <a:pt x="97" y="13"/>
                      </a:cubicBezTo>
                      <a:cubicBezTo>
                        <a:pt x="98" y="12"/>
                        <a:pt x="99" y="10"/>
                        <a:pt x="100" y="8"/>
                      </a:cubicBezTo>
                      <a:cubicBezTo>
                        <a:pt x="102" y="6"/>
                        <a:pt x="103" y="4"/>
                        <a:pt x="104" y="2"/>
                      </a:cubicBezTo>
                      <a:cubicBezTo>
                        <a:pt x="106" y="2"/>
                        <a:pt x="108" y="0"/>
                        <a:pt x="110" y="1"/>
                      </a:cubicBezTo>
                      <a:cubicBezTo>
                        <a:pt x="112" y="3"/>
                        <a:pt x="111" y="7"/>
                        <a:pt x="113" y="9"/>
                      </a:cubicBezTo>
                      <a:cubicBezTo>
                        <a:pt x="115" y="12"/>
                        <a:pt x="118" y="13"/>
                        <a:pt x="120" y="16"/>
                      </a:cubicBezTo>
                      <a:cubicBezTo>
                        <a:pt x="121" y="18"/>
                        <a:pt x="123" y="19"/>
                        <a:pt x="123" y="22"/>
                      </a:cubicBezTo>
                      <a:cubicBezTo>
                        <a:pt x="122" y="23"/>
                        <a:pt x="118" y="20"/>
                        <a:pt x="118" y="22"/>
                      </a:cubicBezTo>
                      <a:cubicBezTo>
                        <a:pt x="118" y="25"/>
                        <a:pt x="120" y="28"/>
                        <a:pt x="122" y="31"/>
                      </a:cubicBezTo>
                      <a:cubicBezTo>
                        <a:pt x="123" y="33"/>
                        <a:pt x="126" y="34"/>
                        <a:pt x="128" y="36"/>
                      </a:cubicBezTo>
                      <a:cubicBezTo>
                        <a:pt x="131" y="39"/>
                        <a:pt x="135" y="42"/>
                        <a:pt x="135" y="45"/>
                      </a:cubicBezTo>
                      <a:cubicBezTo>
                        <a:pt x="135" y="49"/>
                        <a:pt x="130" y="51"/>
                        <a:pt x="127" y="52"/>
                      </a:cubicBezTo>
                      <a:cubicBezTo>
                        <a:pt x="125" y="52"/>
                        <a:pt x="124" y="50"/>
                        <a:pt x="123" y="49"/>
                      </a:cubicBezTo>
                      <a:cubicBezTo>
                        <a:pt x="123" y="48"/>
                        <a:pt x="124" y="46"/>
                        <a:pt x="123" y="46"/>
                      </a:cubicBezTo>
                      <a:cubicBezTo>
                        <a:pt x="122" y="46"/>
                        <a:pt x="121" y="48"/>
                        <a:pt x="120" y="49"/>
                      </a:cubicBezTo>
                      <a:cubicBezTo>
                        <a:pt x="119" y="50"/>
                        <a:pt x="119" y="51"/>
                        <a:pt x="119" y="52"/>
                      </a:cubicBezTo>
                      <a:cubicBezTo>
                        <a:pt x="120" y="55"/>
                        <a:pt x="122" y="58"/>
                        <a:pt x="123" y="61"/>
                      </a:cubicBezTo>
                      <a:cubicBezTo>
                        <a:pt x="124" y="63"/>
                        <a:pt x="124" y="66"/>
                        <a:pt x="126" y="67"/>
                      </a:cubicBezTo>
                      <a:cubicBezTo>
                        <a:pt x="127" y="68"/>
                        <a:pt x="129" y="66"/>
                        <a:pt x="130" y="67"/>
                      </a:cubicBezTo>
                      <a:cubicBezTo>
                        <a:pt x="133" y="69"/>
                        <a:pt x="133" y="72"/>
                        <a:pt x="136" y="74"/>
                      </a:cubicBezTo>
                      <a:cubicBezTo>
                        <a:pt x="137" y="75"/>
                        <a:pt x="139" y="74"/>
                        <a:pt x="141" y="74"/>
                      </a:cubicBezTo>
                      <a:cubicBezTo>
                        <a:pt x="144" y="76"/>
                        <a:pt x="147" y="79"/>
                        <a:pt x="150" y="81"/>
                      </a:cubicBezTo>
                      <a:cubicBezTo>
                        <a:pt x="152" y="82"/>
                        <a:pt x="153" y="83"/>
                        <a:pt x="155" y="84"/>
                      </a:cubicBezTo>
                      <a:cubicBezTo>
                        <a:pt x="153" y="86"/>
                        <a:pt x="151" y="88"/>
                        <a:pt x="149" y="90"/>
                      </a:cubicBezTo>
                      <a:cubicBezTo>
                        <a:pt x="147" y="91"/>
                        <a:pt x="146" y="92"/>
                        <a:pt x="145" y="93"/>
                      </a:cubicBezTo>
                      <a:cubicBezTo>
                        <a:pt x="144" y="95"/>
                        <a:pt x="146" y="95"/>
                        <a:pt x="145" y="97"/>
                      </a:cubicBezTo>
                      <a:cubicBezTo>
                        <a:pt x="145" y="99"/>
                        <a:pt x="144" y="101"/>
                        <a:pt x="144" y="104"/>
                      </a:cubicBezTo>
                      <a:cubicBezTo>
                        <a:pt x="145" y="105"/>
                        <a:pt x="147" y="106"/>
                        <a:pt x="148" y="107"/>
                      </a:cubicBezTo>
                      <a:cubicBezTo>
                        <a:pt x="150" y="108"/>
                        <a:pt x="152" y="106"/>
                        <a:pt x="153" y="107"/>
                      </a:cubicBezTo>
                      <a:cubicBezTo>
                        <a:pt x="156" y="110"/>
                        <a:pt x="158" y="114"/>
                        <a:pt x="162" y="117"/>
                      </a:cubicBezTo>
                      <a:cubicBezTo>
                        <a:pt x="166" y="120"/>
                        <a:pt x="171" y="120"/>
                        <a:pt x="175" y="123"/>
                      </a:cubicBezTo>
                      <a:cubicBezTo>
                        <a:pt x="176" y="123"/>
                        <a:pt x="177" y="125"/>
                        <a:pt x="178" y="125"/>
                      </a:cubicBezTo>
                      <a:cubicBezTo>
                        <a:pt x="184" y="126"/>
                        <a:pt x="189" y="125"/>
                        <a:pt x="195" y="126"/>
                      </a:cubicBezTo>
                      <a:cubicBezTo>
                        <a:pt x="198" y="126"/>
                        <a:pt x="202" y="127"/>
                        <a:pt x="204" y="129"/>
                      </a:cubicBezTo>
                      <a:cubicBezTo>
                        <a:pt x="205" y="130"/>
                        <a:pt x="203" y="132"/>
                        <a:pt x="204" y="133"/>
                      </a:cubicBezTo>
                      <a:cubicBezTo>
                        <a:pt x="206" y="135"/>
                        <a:pt x="208" y="137"/>
                        <a:pt x="211" y="138"/>
                      </a:cubicBezTo>
                      <a:cubicBezTo>
                        <a:pt x="212" y="138"/>
                        <a:pt x="213" y="136"/>
                        <a:pt x="214" y="137"/>
                      </a:cubicBezTo>
                      <a:cubicBezTo>
                        <a:pt x="215" y="137"/>
                        <a:pt x="215" y="140"/>
                        <a:pt x="217" y="140"/>
                      </a:cubicBezTo>
                      <a:cubicBezTo>
                        <a:pt x="219" y="141"/>
                        <a:pt x="221" y="140"/>
                        <a:pt x="223" y="140"/>
                      </a:cubicBezTo>
                      <a:cubicBezTo>
                        <a:pt x="226" y="141"/>
                        <a:pt x="228" y="142"/>
                        <a:pt x="231" y="143"/>
                      </a:cubicBezTo>
                      <a:cubicBezTo>
                        <a:pt x="235" y="143"/>
                        <a:pt x="239" y="145"/>
                        <a:pt x="243" y="144"/>
                      </a:cubicBezTo>
                      <a:cubicBezTo>
                        <a:pt x="245" y="144"/>
                        <a:pt x="247" y="142"/>
                        <a:pt x="247" y="141"/>
                      </a:cubicBezTo>
                      <a:cubicBezTo>
                        <a:pt x="247" y="138"/>
                        <a:pt x="245" y="135"/>
                        <a:pt x="244" y="132"/>
                      </a:cubicBezTo>
                      <a:cubicBezTo>
                        <a:pt x="244" y="130"/>
                        <a:pt x="245" y="128"/>
                        <a:pt x="245" y="126"/>
                      </a:cubicBezTo>
                      <a:cubicBezTo>
                        <a:pt x="245" y="124"/>
                        <a:pt x="245" y="122"/>
                        <a:pt x="245" y="121"/>
                      </a:cubicBezTo>
                      <a:cubicBezTo>
                        <a:pt x="247" y="119"/>
                        <a:pt x="248" y="117"/>
                        <a:pt x="250" y="116"/>
                      </a:cubicBezTo>
                      <a:cubicBezTo>
                        <a:pt x="251" y="116"/>
                        <a:pt x="253" y="115"/>
                        <a:pt x="254" y="116"/>
                      </a:cubicBezTo>
                      <a:cubicBezTo>
                        <a:pt x="255" y="118"/>
                        <a:pt x="254" y="121"/>
                        <a:pt x="254" y="123"/>
                      </a:cubicBezTo>
                      <a:cubicBezTo>
                        <a:pt x="254" y="126"/>
                        <a:pt x="255" y="128"/>
                        <a:pt x="255" y="130"/>
                      </a:cubicBezTo>
                      <a:cubicBezTo>
                        <a:pt x="256" y="132"/>
                        <a:pt x="256" y="134"/>
                        <a:pt x="258" y="135"/>
                      </a:cubicBezTo>
                      <a:cubicBezTo>
                        <a:pt x="261" y="137"/>
                        <a:pt x="265" y="138"/>
                        <a:pt x="269" y="138"/>
                      </a:cubicBezTo>
                      <a:cubicBezTo>
                        <a:pt x="271" y="138"/>
                        <a:pt x="271" y="135"/>
                        <a:pt x="273" y="135"/>
                      </a:cubicBezTo>
                      <a:cubicBezTo>
                        <a:pt x="274" y="135"/>
                        <a:pt x="275" y="137"/>
                        <a:pt x="277" y="137"/>
                      </a:cubicBezTo>
                      <a:cubicBezTo>
                        <a:pt x="281" y="137"/>
                        <a:pt x="285" y="136"/>
                        <a:pt x="288" y="135"/>
                      </a:cubicBezTo>
                      <a:cubicBezTo>
                        <a:pt x="291" y="135"/>
                        <a:pt x="295" y="136"/>
                        <a:pt x="296" y="134"/>
                      </a:cubicBezTo>
                      <a:cubicBezTo>
                        <a:pt x="298" y="132"/>
                        <a:pt x="296" y="128"/>
                        <a:pt x="294" y="126"/>
                      </a:cubicBezTo>
                      <a:cubicBezTo>
                        <a:pt x="293" y="125"/>
                        <a:pt x="289" y="126"/>
                        <a:pt x="287" y="125"/>
                      </a:cubicBezTo>
                      <a:cubicBezTo>
                        <a:pt x="286" y="124"/>
                        <a:pt x="288" y="122"/>
                        <a:pt x="288" y="121"/>
                      </a:cubicBezTo>
                      <a:cubicBezTo>
                        <a:pt x="291" y="121"/>
                        <a:pt x="293" y="120"/>
                        <a:pt x="296" y="120"/>
                      </a:cubicBezTo>
                      <a:cubicBezTo>
                        <a:pt x="298" y="119"/>
                        <a:pt x="301" y="121"/>
                        <a:pt x="302" y="120"/>
                      </a:cubicBezTo>
                      <a:cubicBezTo>
                        <a:pt x="303" y="119"/>
                        <a:pt x="300" y="116"/>
                        <a:pt x="301" y="115"/>
                      </a:cubicBezTo>
                      <a:cubicBezTo>
                        <a:pt x="302" y="113"/>
                        <a:pt x="305" y="113"/>
                        <a:pt x="307" y="111"/>
                      </a:cubicBezTo>
                      <a:cubicBezTo>
                        <a:pt x="308" y="110"/>
                        <a:pt x="307" y="107"/>
                        <a:pt x="308" y="106"/>
                      </a:cubicBezTo>
                      <a:cubicBezTo>
                        <a:pt x="311" y="104"/>
                        <a:pt x="315" y="106"/>
                        <a:pt x="318" y="105"/>
                      </a:cubicBezTo>
                      <a:cubicBezTo>
                        <a:pt x="319" y="104"/>
                        <a:pt x="317" y="102"/>
                        <a:pt x="317" y="101"/>
                      </a:cubicBezTo>
                      <a:cubicBezTo>
                        <a:pt x="319" y="99"/>
                        <a:pt x="322" y="98"/>
                        <a:pt x="324" y="98"/>
                      </a:cubicBezTo>
                      <a:cubicBezTo>
                        <a:pt x="327" y="98"/>
                        <a:pt x="329" y="101"/>
                        <a:pt x="332" y="101"/>
                      </a:cubicBezTo>
                      <a:cubicBezTo>
                        <a:pt x="333" y="102"/>
                        <a:pt x="333" y="100"/>
                        <a:pt x="334" y="100"/>
                      </a:cubicBezTo>
                      <a:cubicBezTo>
                        <a:pt x="336" y="98"/>
                        <a:pt x="338" y="96"/>
                        <a:pt x="341" y="95"/>
                      </a:cubicBezTo>
                      <a:cubicBezTo>
                        <a:pt x="343" y="95"/>
                        <a:pt x="345" y="97"/>
                        <a:pt x="346" y="98"/>
                      </a:cubicBezTo>
                      <a:cubicBezTo>
                        <a:pt x="347" y="100"/>
                        <a:pt x="349" y="102"/>
                        <a:pt x="349" y="105"/>
                      </a:cubicBezTo>
                      <a:cubicBezTo>
                        <a:pt x="348" y="107"/>
                        <a:pt x="344" y="108"/>
                        <a:pt x="344" y="111"/>
                      </a:cubicBezTo>
                      <a:cubicBezTo>
                        <a:pt x="344" y="112"/>
                        <a:pt x="347" y="110"/>
                        <a:pt x="349" y="111"/>
                      </a:cubicBezTo>
                      <a:cubicBezTo>
                        <a:pt x="350" y="111"/>
                        <a:pt x="351" y="113"/>
                        <a:pt x="352" y="113"/>
                      </a:cubicBezTo>
                      <a:cubicBezTo>
                        <a:pt x="354" y="114"/>
                        <a:pt x="357" y="112"/>
                        <a:pt x="359" y="113"/>
                      </a:cubicBezTo>
                      <a:cubicBezTo>
                        <a:pt x="360" y="113"/>
                        <a:pt x="360" y="115"/>
                        <a:pt x="361" y="116"/>
                      </a:cubicBezTo>
                      <a:cubicBezTo>
                        <a:pt x="360" y="118"/>
                        <a:pt x="360" y="119"/>
                        <a:pt x="359" y="120"/>
                      </a:cubicBezTo>
                      <a:cubicBezTo>
                        <a:pt x="358" y="122"/>
                        <a:pt x="356" y="121"/>
                        <a:pt x="355" y="122"/>
                      </a:cubicBezTo>
                      <a:cubicBezTo>
                        <a:pt x="354" y="123"/>
                        <a:pt x="354" y="125"/>
                        <a:pt x="355" y="126"/>
                      </a:cubicBezTo>
                      <a:cubicBezTo>
                        <a:pt x="355" y="128"/>
                        <a:pt x="358" y="129"/>
                        <a:pt x="358" y="131"/>
                      </a:cubicBezTo>
                      <a:cubicBezTo>
                        <a:pt x="358" y="132"/>
                        <a:pt x="356" y="131"/>
                        <a:pt x="355" y="131"/>
                      </a:cubicBezTo>
                      <a:cubicBezTo>
                        <a:pt x="353" y="131"/>
                        <a:pt x="352" y="129"/>
                        <a:pt x="351" y="129"/>
                      </a:cubicBezTo>
                      <a:cubicBezTo>
                        <a:pt x="349" y="129"/>
                        <a:pt x="347" y="130"/>
                        <a:pt x="345" y="131"/>
                      </a:cubicBezTo>
                      <a:cubicBezTo>
                        <a:pt x="343" y="133"/>
                        <a:pt x="342" y="135"/>
                        <a:pt x="340" y="137"/>
                      </a:cubicBezTo>
                      <a:cubicBezTo>
                        <a:pt x="338" y="138"/>
                        <a:pt x="336" y="138"/>
                        <a:pt x="335" y="139"/>
                      </a:cubicBezTo>
                      <a:cubicBezTo>
                        <a:pt x="334" y="140"/>
                        <a:pt x="335" y="141"/>
                        <a:pt x="335" y="143"/>
                      </a:cubicBezTo>
                      <a:cubicBezTo>
                        <a:pt x="335" y="144"/>
                        <a:pt x="334" y="145"/>
                        <a:pt x="335" y="147"/>
                      </a:cubicBezTo>
                      <a:cubicBezTo>
                        <a:pt x="335" y="147"/>
                        <a:pt x="337" y="148"/>
                        <a:pt x="337" y="149"/>
                      </a:cubicBezTo>
                      <a:cubicBezTo>
                        <a:pt x="336" y="150"/>
                        <a:pt x="334" y="150"/>
                        <a:pt x="333" y="151"/>
                      </a:cubicBezTo>
                      <a:cubicBezTo>
                        <a:pt x="333" y="153"/>
                        <a:pt x="334" y="154"/>
                        <a:pt x="333" y="155"/>
                      </a:cubicBezTo>
                      <a:cubicBezTo>
                        <a:pt x="332" y="157"/>
                        <a:pt x="329" y="156"/>
                        <a:pt x="329" y="158"/>
                      </a:cubicBezTo>
                      <a:cubicBezTo>
                        <a:pt x="329" y="160"/>
                        <a:pt x="333" y="161"/>
                        <a:pt x="332" y="162"/>
                      </a:cubicBezTo>
                      <a:cubicBezTo>
                        <a:pt x="330" y="168"/>
                        <a:pt x="328" y="174"/>
                        <a:pt x="326" y="180"/>
                      </a:cubicBezTo>
                      <a:cubicBezTo>
                        <a:pt x="326" y="181"/>
                        <a:pt x="324" y="181"/>
                        <a:pt x="323" y="181"/>
                      </a:cubicBezTo>
                      <a:cubicBezTo>
                        <a:pt x="321" y="180"/>
                        <a:pt x="319" y="178"/>
                        <a:pt x="317" y="178"/>
                      </a:cubicBezTo>
                      <a:cubicBezTo>
                        <a:pt x="316" y="177"/>
                        <a:pt x="315" y="178"/>
                        <a:pt x="315" y="179"/>
                      </a:cubicBezTo>
                      <a:cubicBezTo>
                        <a:pt x="316" y="181"/>
                        <a:pt x="317" y="183"/>
                        <a:pt x="318" y="185"/>
                      </a:cubicBezTo>
                      <a:cubicBezTo>
                        <a:pt x="318" y="188"/>
                        <a:pt x="319" y="191"/>
                        <a:pt x="318" y="194"/>
                      </a:cubicBezTo>
                      <a:cubicBezTo>
                        <a:pt x="318" y="194"/>
                        <a:pt x="315" y="193"/>
                        <a:pt x="315" y="194"/>
                      </a:cubicBezTo>
                      <a:cubicBezTo>
                        <a:pt x="314" y="197"/>
                        <a:pt x="315" y="201"/>
                        <a:pt x="315" y="204"/>
                      </a:cubicBezTo>
                      <a:cubicBezTo>
                        <a:pt x="315" y="206"/>
                        <a:pt x="314" y="208"/>
                        <a:pt x="313" y="210"/>
                      </a:cubicBezTo>
                      <a:cubicBezTo>
                        <a:pt x="313" y="211"/>
                        <a:pt x="312" y="210"/>
                        <a:pt x="311" y="210"/>
                      </a:cubicBezTo>
                      <a:cubicBezTo>
                        <a:pt x="310" y="210"/>
                        <a:pt x="309" y="210"/>
                        <a:pt x="308" y="210"/>
                      </a:cubicBezTo>
                      <a:cubicBezTo>
                        <a:pt x="308" y="206"/>
                        <a:pt x="309" y="202"/>
                        <a:pt x="308" y="198"/>
                      </a:cubicBezTo>
                      <a:cubicBezTo>
                        <a:pt x="307" y="195"/>
                        <a:pt x="304" y="193"/>
                        <a:pt x="303" y="190"/>
                      </a:cubicBezTo>
                      <a:cubicBezTo>
                        <a:pt x="302" y="187"/>
                        <a:pt x="304" y="185"/>
                        <a:pt x="303" y="183"/>
                      </a:cubicBezTo>
                      <a:cubicBezTo>
                        <a:pt x="302" y="182"/>
                        <a:pt x="299" y="181"/>
                        <a:pt x="298" y="182"/>
                      </a:cubicBezTo>
                      <a:cubicBezTo>
                        <a:pt x="296" y="185"/>
                        <a:pt x="298" y="189"/>
                        <a:pt x="297" y="192"/>
                      </a:cubicBezTo>
                      <a:cubicBezTo>
                        <a:pt x="296" y="194"/>
                        <a:pt x="294" y="195"/>
                        <a:pt x="293" y="194"/>
                      </a:cubicBezTo>
                      <a:cubicBezTo>
                        <a:pt x="291" y="193"/>
                        <a:pt x="293" y="190"/>
                        <a:pt x="291" y="189"/>
                      </a:cubicBezTo>
                      <a:cubicBezTo>
                        <a:pt x="290" y="189"/>
                        <a:pt x="289" y="192"/>
                        <a:pt x="287" y="192"/>
                      </a:cubicBezTo>
                      <a:cubicBezTo>
                        <a:pt x="286" y="192"/>
                        <a:pt x="286" y="190"/>
                        <a:pt x="286" y="188"/>
                      </a:cubicBezTo>
                      <a:cubicBezTo>
                        <a:pt x="286" y="184"/>
                        <a:pt x="287" y="180"/>
                        <a:pt x="289" y="177"/>
                      </a:cubicBezTo>
                      <a:cubicBezTo>
                        <a:pt x="290" y="175"/>
                        <a:pt x="294" y="175"/>
                        <a:pt x="296" y="173"/>
                      </a:cubicBezTo>
                      <a:cubicBezTo>
                        <a:pt x="297" y="171"/>
                        <a:pt x="298" y="169"/>
                        <a:pt x="300" y="167"/>
                      </a:cubicBezTo>
                      <a:cubicBezTo>
                        <a:pt x="301" y="166"/>
                        <a:pt x="303" y="168"/>
                        <a:pt x="303" y="167"/>
                      </a:cubicBezTo>
                      <a:cubicBezTo>
                        <a:pt x="303" y="165"/>
                        <a:pt x="302" y="164"/>
                        <a:pt x="301" y="163"/>
                      </a:cubicBezTo>
                      <a:cubicBezTo>
                        <a:pt x="299" y="162"/>
                        <a:pt x="297" y="160"/>
                        <a:pt x="295" y="160"/>
                      </a:cubicBezTo>
                      <a:cubicBezTo>
                        <a:pt x="289" y="159"/>
                        <a:pt x="282" y="160"/>
                        <a:pt x="276" y="160"/>
                      </a:cubicBezTo>
                      <a:cubicBezTo>
                        <a:pt x="274" y="160"/>
                        <a:pt x="272" y="159"/>
                        <a:pt x="271" y="158"/>
                      </a:cubicBezTo>
                      <a:cubicBezTo>
                        <a:pt x="270" y="156"/>
                        <a:pt x="272" y="154"/>
                        <a:pt x="272" y="151"/>
                      </a:cubicBezTo>
                      <a:cubicBezTo>
                        <a:pt x="272" y="149"/>
                        <a:pt x="271" y="146"/>
                        <a:pt x="269" y="146"/>
                      </a:cubicBezTo>
                      <a:cubicBezTo>
                        <a:pt x="267" y="145"/>
                        <a:pt x="266" y="150"/>
                        <a:pt x="264" y="149"/>
                      </a:cubicBezTo>
                      <a:cubicBezTo>
                        <a:pt x="262" y="148"/>
                        <a:pt x="262" y="144"/>
                        <a:pt x="259" y="143"/>
                      </a:cubicBezTo>
                      <a:cubicBezTo>
                        <a:pt x="258" y="142"/>
                        <a:pt x="257" y="145"/>
                        <a:pt x="256" y="144"/>
                      </a:cubicBezTo>
                      <a:cubicBezTo>
                        <a:pt x="254" y="143"/>
                        <a:pt x="253" y="139"/>
                        <a:pt x="250" y="138"/>
                      </a:cubicBezTo>
                      <a:cubicBezTo>
                        <a:pt x="249" y="138"/>
                        <a:pt x="249" y="140"/>
                        <a:pt x="250" y="141"/>
                      </a:cubicBezTo>
                      <a:cubicBezTo>
                        <a:pt x="250" y="142"/>
                        <a:pt x="252" y="142"/>
                        <a:pt x="252" y="143"/>
                      </a:cubicBezTo>
                      <a:cubicBezTo>
                        <a:pt x="252" y="145"/>
                        <a:pt x="249" y="147"/>
                        <a:pt x="249" y="150"/>
                      </a:cubicBezTo>
                      <a:cubicBezTo>
                        <a:pt x="249" y="152"/>
                        <a:pt x="251" y="153"/>
                        <a:pt x="252" y="154"/>
                      </a:cubicBezTo>
                      <a:cubicBezTo>
                        <a:pt x="254" y="157"/>
                        <a:pt x="259" y="158"/>
                        <a:pt x="259" y="161"/>
                      </a:cubicBezTo>
                      <a:cubicBezTo>
                        <a:pt x="259" y="163"/>
                        <a:pt x="255" y="161"/>
                        <a:pt x="254" y="162"/>
                      </a:cubicBezTo>
                      <a:cubicBezTo>
                        <a:pt x="253" y="162"/>
                        <a:pt x="255" y="164"/>
                        <a:pt x="254" y="165"/>
                      </a:cubicBezTo>
                      <a:cubicBezTo>
                        <a:pt x="254" y="166"/>
                        <a:pt x="253" y="165"/>
                        <a:pt x="252" y="166"/>
                      </a:cubicBezTo>
                      <a:cubicBezTo>
                        <a:pt x="252" y="167"/>
                        <a:pt x="251" y="168"/>
                        <a:pt x="251" y="169"/>
                      </a:cubicBezTo>
                      <a:cubicBezTo>
                        <a:pt x="252" y="171"/>
                        <a:pt x="255" y="171"/>
                        <a:pt x="256" y="172"/>
                      </a:cubicBezTo>
                      <a:cubicBezTo>
                        <a:pt x="258" y="173"/>
                        <a:pt x="259" y="174"/>
                        <a:pt x="259" y="176"/>
                      </a:cubicBezTo>
                      <a:cubicBezTo>
                        <a:pt x="259" y="178"/>
                        <a:pt x="256" y="179"/>
                        <a:pt x="256" y="181"/>
                      </a:cubicBezTo>
                      <a:cubicBezTo>
                        <a:pt x="255" y="182"/>
                        <a:pt x="257" y="183"/>
                        <a:pt x="258" y="184"/>
                      </a:cubicBezTo>
                      <a:cubicBezTo>
                        <a:pt x="259" y="186"/>
                        <a:pt x="258" y="188"/>
                        <a:pt x="259" y="190"/>
                      </a:cubicBezTo>
                      <a:cubicBezTo>
                        <a:pt x="260" y="191"/>
                        <a:pt x="262" y="189"/>
                        <a:pt x="263" y="190"/>
                      </a:cubicBezTo>
                      <a:cubicBezTo>
                        <a:pt x="263" y="191"/>
                        <a:pt x="262" y="192"/>
                        <a:pt x="262" y="193"/>
                      </a:cubicBezTo>
                      <a:cubicBezTo>
                        <a:pt x="262" y="194"/>
                        <a:pt x="262" y="195"/>
                        <a:pt x="262" y="197"/>
                      </a:cubicBezTo>
                      <a:cubicBezTo>
                        <a:pt x="262" y="198"/>
                        <a:pt x="263" y="199"/>
                        <a:pt x="263" y="201"/>
                      </a:cubicBezTo>
                      <a:cubicBezTo>
                        <a:pt x="263" y="202"/>
                        <a:pt x="263" y="203"/>
                        <a:pt x="263" y="205"/>
                      </a:cubicBezTo>
                      <a:cubicBezTo>
                        <a:pt x="263" y="207"/>
                        <a:pt x="265" y="209"/>
                        <a:pt x="266" y="21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98" name="Freeform 2636">
                  <a:extLst>
                    <a:ext uri="{FF2B5EF4-FFF2-40B4-BE49-F238E27FC236}">
                      <a16:creationId xmlns:a16="http://schemas.microsoft.com/office/drawing/2014/main" id="{1FDC2883-7B2A-E248-A3F0-69FFE2E0E3A9}"/>
                    </a:ext>
                  </a:extLst>
                </p:cNvPr>
                <p:cNvSpPr>
                  <a:spLocks noChangeAspect="1"/>
                </p:cNvSpPr>
                <p:nvPr/>
              </p:nvSpPr>
              <p:spPr bwMode="auto">
                <a:xfrm>
                  <a:off x="6581533" y="4020904"/>
                  <a:ext cx="179026" cy="359440"/>
                </a:xfrm>
                <a:custGeom>
                  <a:avLst/>
                  <a:gdLst>
                    <a:gd name="T0" fmla="*/ 68 w 107"/>
                    <a:gd name="T1" fmla="*/ 236 h 216"/>
                    <a:gd name="T2" fmla="*/ 51 w 107"/>
                    <a:gd name="T3" fmla="*/ 219 h 216"/>
                    <a:gd name="T4" fmla="*/ 43 w 107"/>
                    <a:gd name="T5" fmla="*/ 194 h 216"/>
                    <a:gd name="T6" fmla="*/ 35 w 107"/>
                    <a:gd name="T7" fmla="*/ 180 h 216"/>
                    <a:gd name="T8" fmla="*/ 46 w 107"/>
                    <a:gd name="T9" fmla="*/ 144 h 216"/>
                    <a:gd name="T10" fmla="*/ 47 w 107"/>
                    <a:gd name="T11" fmla="*/ 118 h 216"/>
                    <a:gd name="T12" fmla="*/ 60 w 107"/>
                    <a:gd name="T13" fmla="*/ 118 h 216"/>
                    <a:gd name="T14" fmla="*/ 58 w 107"/>
                    <a:gd name="T15" fmla="*/ 135 h 216"/>
                    <a:gd name="T16" fmla="*/ 68 w 107"/>
                    <a:gd name="T17" fmla="*/ 137 h 216"/>
                    <a:gd name="T18" fmla="*/ 78 w 107"/>
                    <a:gd name="T19" fmla="*/ 144 h 216"/>
                    <a:gd name="T20" fmla="*/ 88 w 107"/>
                    <a:gd name="T21" fmla="*/ 145 h 216"/>
                    <a:gd name="T22" fmla="*/ 83 w 107"/>
                    <a:gd name="T23" fmla="*/ 130 h 216"/>
                    <a:gd name="T24" fmla="*/ 84 w 107"/>
                    <a:gd name="T25" fmla="*/ 118 h 216"/>
                    <a:gd name="T26" fmla="*/ 101 w 107"/>
                    <a:gd name="T27" fmla="*/ 106 h 216"/>
                    <a:gd name="T28" fmla="*/ 122 w 107"/>
                    <a:gd name="T29" fmla="*/ 108 h 216"/>
                    <a:gd name="T30" fmla="*/ 125 w 107"/>
                    <a:gd name="T31" fmla="*/ 89 h 216"/>
                    <a:gd name="T32" fmla="*/ 125 w 107"/>
                    <a:gd name="T33" fmla="*/ 77 h 216"/>
                    <a:gd name="T34" fmla="*/ 112 w 107"/>
                    <a:gd name="T35" fmla="*/ 59 h 216"/>
                    <a:gd name="T36" fmla="*/ 102 w 107"/>
                    <a:gd name="T37" fmla="*/ 43 h 216"/>
                    <a:gd name="T38" fmla="*/ 94 w 107"/>
                    <a:gd name="T39" fmla="*/ 35 h 216"/>
                    <a:gd name="T40" fmla="*/ 81 w 107"/>
                    <a:gd name="T41" fmla="*/ 43 h 216"/>
                    <a:gd name="T42" fmla="*/ 76 w 107"/>
                    <a:gd name="T43" fmla="*/ 43 h 216"/>
                    <a:gd name="T44" fmla="*/ 63 w 107"/>
                    <a:gd name="T45" fmla="*/ 44 h 216"/>
                    <a:gd name="T46" fmla="*/ 54 w 107"/>
                    <a:gd name="T47" fmla="*/ 36 h 216"/>
                    <a:gd name="T48" fmla="*/ 55 w 107"/>
                    <a:gd name="T49" fmla="*/ 22 h 216"/>
                    <a:gd name="T50" fmla="*/ 42 w 107"/>
                    <a:gd name="T51" fmla="*/ 12 h 216"/>
                    <a:gd name="T52" fmla="*/ 41 w 107"/>
                    <a:gd name="T53" fmla="*/ 0 h 216"/>
                    <a:gd name="T54" fmla="*/ 29 w 107"/>
                    <a:gd name="T55" fmla="*/ 1 h 216"/>
                    <a:gd name="T56" fmla="*/ 22 w 107"/>
                    <a:gd name="T57" fmla="*/ 11 h 216"/>
                    <a:gd name="T58" fmla="*/ 5 w 107"/>
                    <a:gd name="T59" fmla="*/ 30 h 216"/>
                    <a:gd name="T60" fmla="*/ 5 w 107"/>
                    <a:gd name="T61" fmla="*/ 35 h 216"/>
                    <a:gd name="T62" fmla="*/ 14 w 107"/>
                    <a:gd name="T63" fmla="*/ 60 h 216"/>
                    <a:gd name="T64" fmla="*/ 22 w 107"/>
                    <a:gd name="T65" fmla="*/ 71 h 216"/>
                    <a:gd name="T66" fmla="*/ 19 w 107"/>
                    <a:gd name="T67" fmla="*/ 89 h 216"/>
                    <a:gd name="T68" fmla="*/ 30 w 107"/>
                    <a:gd name="T69" fmla="*/ 112 h 216"/>
                    <a:gd name="T70" fmla="*/ 30 w 107"/>
                    <a:gd name="T71" fmla="*/ 126 h 216"/>
                    <a:gd name="T72" fmla="*/ 35 w 107"/>
                    <a:gd name="T73" fmla="*/ 159 h 216"/>
                    <a:gd name="T74" fmla="*/ 24 w 107"/>
                    <a:gd name="T75" fmla="*/ 181 h 216"/>
                    <a:gd name="T76" fmla="*/ 19 w 107"/>
                    <a:gd name="T77" fmla="*/ 207 h 216"/>
                    <a:gd name="T78" fmla="*/ 25 w 107"/>
                    <a:gd name="T79" fmla="*/ 209 h 216"/>
                    <a:gd name="T80" fmla="*/ 35 w 107"/>
                    <a:gd name="T81" fmla="*/ 225 h 216"/>
                    <a:gd name="T82" fmla="*/ 46 w 107"/>
                    <a:gd name="T83" fmla="*/ 230 h 216"/>
                    <a:gd name="T84" fmla="*/ 49 w 107"/>
                    <a:gd name="T85" fmla="*/ 241 h 216"/>
                    <a:gd name="T86" fmla="*/ 58 w 107"/>
                    <a:gd name="T87" fmla="*/ 243 h 216"/>
                    <a:gd name="T88" fmla="*/ 65 w 107"/>
                    <a:gd name="T89" fmla="*/ 255 h 216"/>
                    <a:gd name="T90" fmla="*/ 78 w 107"/>
                    <a:gd name="T91" fmla="*/ 253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16"/>
                    <a:gd name="T140" fmla="*/ 107 w 107"/>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16">
                      <a:moveTo>
                        <a:pt x="66" y="206"/>
                      </a:moveTo>
                      <a:cubicBezTo>
                        <a:pt x="65" y="205"/>
                        <a:pt x="63" y="202"/>
                        <a:pt x="62" y="200"/>
                      </a:cubicBezTo>
                      <a:cubicBezTo>
                        <a:pt x="60" y="199"/>
                        <a:pt x="58" y="198"/>
                        <a:pt x="56" y="197"/>
                      </a:cubicBezTo>
                      <a:cubicBezTo>
                        <a:pt x="54" y="196"/>
                        <a:pt x="51" y="197"/>
                        <a:pt x="49" y="196"/>
                      </a:cubicBezTo>
                      <a:cubicBezTo>
                        <a:pt x="46" y="194"/>
                        <a:pt x="45" y="191"/>
                        <a:pt x="43" y="188"/>
                      </a:cubicBezTo>
                      <a:cubicBezTo>
                        <a:pt x="42" y="187"/>
                        <a:pt x="42" y="185"/>
                        <a:pt x="42" y="183"/>
                      </a:cubicBezTo>
                      <a:cubicBezTo>
                        <a:pt x="41" y="182"/>
                        <a:pt x="41" y="180"/>
                        <a:pt x="41" y="178"/>
                      </a:cubicBezTo>
                      <a:cubicBezTo>
                        <a:pt x="40" y="175"/>
                        <a:pt x="41" y="172"/>
                        <a:pt x="41" y="169"/>
                      </a:cubicBezTo>
                      <a:cubicBezTo>
                        <a:pt x="40" y="166"/>
                        <a:pt x="38" y="164"/>
                        <a:pt x="36" y="162"/>
                      </a:cubicBezTo>
                      <a:cubicBezTo>
                        <a:pt x="34" y="162"/>
                        <a:pt x="32" y="165"/>
                        <a:pt x="30" y="164"/>
                      </a:cubicBezTo>
                      <a:cubicBezTo>
                        <a:pt x="28" y="162"/>
                        <a:pt x="28" y="159"/>
                        <a:pt x="28" y="157"/>
                      </a:cubicBezTo>
                      <a:cubicBezTo>
                        <a:pt x="28" y="155"/>
                        <a:pt x="28" y="152"/>
                        <a:pt x="29" y="150"/>
                      </a:cubicBezTo>
                      <a:cubicBezTo>
                        <a:pt x="29" y="147"/>
                        <a:pt x="29" y="145"/>
                        <a:pt x="30" y="142"/>
                      </a:cubicBezTo>
                      <a:cubicBezTo>
                        <a:pt x="31" y="138"/>
                        <a:pt x="33" y="134"/>
                        <a:pt x="34" y="130"/>
                      </a:cubicBezTo>
                      <a:cubicBezTo>
                        <a:pt x="36" y="126"/>
                        <a:pt x="38" y="124"/>
                        <a:pt x="38" y="120"/>
                      </a:cubicBezTo>
                      <a:cubicBezTo>
                        <a:pt x="39" y="117"/>
                        <a:pt x="37" y="114"/>
                        <a:pt x="37" y="111"/>
                      </a:cubicBezTo>
                      <a:cubicBezTo>
                        <a:pt x="37" y="110"/>
                        <a:pt x="39" y="109"/>
                        <a:pt x="39" y="108"/>
                      </a:cubicBezTo>
                      <a:cubicBezTo>
                        <a:pt x="40" y="104"/>
                        <a:pt x="38" y="101"/>
                        <a:pt x="39" y="98"/>
                      </a:cubicBezTo>
                      <a:cubicBezTo>
                        <a:pt x="39" y="97"/>
                        <a:pt x="41" y="97"/>
                        <a:pt x="42" y="97"/>
                      </a:cubicBezTo>
                      <a:cubicBezTo>
                        <a:pt x="43" y="97"/>
                        <a:pt x="44" y="98"/>
                        <a:pt x="45" y="98"/>
                      </a:cubicBezTo>
                      <a:cubicBezTo>
                        <a:pt x="47" y="99"/>
                        <a:pt x="49" y="97"/>
                        <a:pt x="50" y="98"/>
                      </a:cubicBezTo>
                      <a:cubicBezTo>
                        <a:pt x="50" y="100"/>
                        <a:pt x="48" y="101"/>
                        <a:pt x="47" y="103"/>
                      </a:cubicBezTo>
                      <a:cubicBezTo>
                        <a:pt x="47" y="105"/>
                        <a:pt x="48" y="106"/>
                        <a:pt x="49" y="107"/>
                      </a:cubicBezTo>
                      <a:cubicBezTo>
                        <a:pt x="49" y="109"/>
                        <a:pt x="48" y="111"/>
                        <a:pt x="48" y="113"/>
                      </a:cubicBezTo>
                      <a:cubicBezTo>
                        <a:pt x="48" y="114"/>
                        <a:pt x="49" y="114"/>
                        <a:pt x="50" y="114"/>
                      </a:cubicBezTo>
                      <a:cubicBezTo>
                        <a:pt x="50" y="114"/>
                        <a:pt x="51" y="113"/>
                        <a:pt x="51" y="113"/>
                      </a:cubicBezTo>
                      <a:cubicBezTo>
                        <a:pt x="53" y="113"/>
                        <a:pt x="54" y="114"/>
                        <a:pt x="56" y="114"/>
                      </a:cubicBezTo>
                      <a:cubicBezTo>
                        <a:pt x="58" y="114"/>
                        <a:pt x="59" y="112"/>
                        <a:pt x="61" y="113"/>
                      </a:cubicBezTo>
                      <a:cubicBezTo>
                        <a:pt x="63" y="114"/>
                        <a:pt x="65" y="116"/>
                        <a:pt x="66" y="118"/>
                      </a:cubicBezTo>
                      <a:cubicBezTo>
                        <a:pt x="66" y="118"/>
                        <a:pt x="65" y="119"/>
                        <a:pt x="65" y="120"/>
                      </a:cubicBezTo>
                      <a:cubicBezTo>
                        <a:pt x="65" y="121"/>
                        <a:pt x="65" y="123"/>
                        <a:pt x="67" y="123"/>
                      </a:cubicBezTo>
                      <a:cubicBezTo>
                        <a:pt x="67" y="124"/>
                        <a:pt x="68" y="122"/>
                        <a:pt x="69" y="122"/>
                      </a:cubicBezTo>
                      <a:cubicBezTo>
                        <a:pt x="70" y="121"/>
                        <a:pt x="72" y="121"/>
                        <a:pt x="73" y="121"/>
                      </a:cubicBezTo>
                      <a:cubicBezTo>
                        <a:pt x="73" y="119"/>
                        <a:pt x="73" y="117"/>
                        <a:pt x="72" y="115"/>
                      </a:cubicBezTo>
                      <a:cubicBezTo>
                        <a:pt x="71" y="114"/>
                        <a:pt x="69" y="114"/>
                        <a:pt x="69" y="112"/>
                      </a:cubicBezTo>
                      <a:cubicBezTo>
                        <a:pt x="68" y="111"/>
                        <a:pt x="69" y="110"/>
                        <a:pt x="69" y="108"/>
                      </a:cubicBezTo>
                      <a:cubicBezTo>
                        <a:pt x="69" y="107"/>
                        <a:pt x="68" y="106"/>
                        <a:pt x="67" y="104"/>
                      </a:cubicBezTo>
                      <a:cubicBezTo>
                        <a:pt x="67" y="102"/>
                        <a:pt x="67" y="100"/>
                        <a:pt x="68" y="98"/>
                      </a:cubicBezTo>
                      <a:cubicBezTo>
                        <a:pt x="68" y="97"/>
                        <a:pt x="70" y="98"/>
                        <a:pt x="70" y="98"/>
                      </a:cubicBezTo>
                      <a:cubicBezTo>
                        <a:pt x="72" y="96"/>
                        <a:pt x="72" y="93"/>
                        <a:pt x="74" y="92"/>
                      </a:cubicBezTo>
                      <a:cubicBezTo>
                        <a:pt x="76" y="90"/>
                        <a:pt x="78" y="88"/>
                        <a:pt x="80" y="87"/>
                      </a:cubicBezTo>
                      <a:cubicBezTo>
                        <a:pt x="81" y="87"/>
                        <a:pt x="83" y="87"/>
                        <a:pt x="84" y="88"/>
                      </a:cubicBezTo>
                      <a:cubicBezTo>
                        <a:pt x="85" y="88"/>
                        <a:pt x="86" y="88"/>
                        <a:pt x="87" y="88"/>
                      </a:cubicBezTo>
                      <a:cubicBezTo>
                        <a:pt x="90" y="88"/>
                        <a:pt x="93" y="87"/>
                        <a:pt x="96" y="88"/>
                      </a:cubicBezTo>
                      <a:cubicBezTo>
                        <a:pt x="98" y="88"/>
                        <a:pt x="100" y="89"/>
                        <a:pt x="101" y="90"/>
                      </a:cubicBezTo>
                      <a:cubicBezTo>
                        <a:pt x="102" y="90"/>
                        <a:pt x="102" y="89"/>
                        <a:pt x="103" y="88"/>
                      </a:cubicBezTo>
                      <a:cubicBezTo>
                        <a:pt x="104" y="88"/>
                        <a:pt x="105" y="87"/>
                        <a:pt x="105" y="86"/>
                      </a:cubicBezTo>
                      <a:cubicBezTo>
                        <a:pt x="106" y="82"/>
                        <a:pt x="104" y="78"/>
                        <a:pt x="104" y="74"/>
                      </a:cubicBezTo>
                      <a:cubicBezTo>
                        <a:pt x="105" y="72"/>
                        <a:pt x="107" y="71"/>
                        <a:pt x="107" y="70"/>
                      </a:cubicBezTo>
                      <a:cubicBezTo>
                        <a:pt x="107" y="68"/>
                        <a:pt x="104" y="68"/>
                        <a:pt x="104" y="66"/>
                      </a:cubicBezTo>
                      <a:cubicBezTo>
                        <a:pt x="103" y="66"/>
                        <a:pt x="105" y="64"/>
                        <a:pt x="104" y="64"/>
                      </a:cubicBezTo>
                      <a:cubicBezTo>
                        <a:pt x="103" y="63"/>
                        <a:pt x="101" y="64"/>
                        <a:pt x="100" y="63"/>
                      </a:cubicBezTo>
                      <a:cubicBezTo>
                        <a:pt x="98" y="61"/>
                        <a:pt x="96" y="60"/>
                        <a:pt x="95" y="58"/>
                      </a:cubicBezTo>
                      <a:cubicBezTo>
                        <a:pt x="94" y="55"/>
                        <a:pt x="93" y="52"/>
                        <a:pt x="93" y="49"/>
                      </a:cubicBezTo>
                      <a:cubicBezTo>
                        <a:pt x="92" y="47"/>
                        <a:pt x="95" y="45"/>
                        <a:pt x="94" y="44"/>
                      </a:cubicBezTo>
                      <a:cubicBezTo>
                        <a:pt x="93" y="42"/>
                        <a:pt x="91" y="41"/>
                        <a:pt x="89" y="40"/>
                      </a:cubicBezTo>
                      <a:cubicBezTo>
                        <a:pt x="88" y="38"/>
                        <a:pt x="86" y="38"/>
                        <a:pt x="85" y="36"/>
                      </a:cubicBezTo>
                      <a:cubicBezTo>
                        <a:pt x="84" y="34"/>
                        <a:pt x="85" y="32"/>
                        <a:pt x="83" y="30"/>
                      </a:cubicBezTo>
                      <a:cubicBezTo>
                        <a:pt x="83" y="29"/>
                        <a:pt x="82" y="31"/>
                        <a:pt x="81" y="31"/>
                      </a:cubicBezTo>
                      <a:cubicBezTo>
                        <a:pt x="80" y="31"/>
                        <a:pt x="79" y="29"/>
                        <a:pt x="78" y="29"/>
                      </a:cubicBezTo>
                      <a:cubicBezTo>
                        <a:pt x="77" y="28"/>
                        <a:pt x="75" y="28"/>
                        <a:pt x="73" y="29"/>
                      </a:cubicBezTo>
                      <a:cubicBezTo>
                        <a:pt x="72" y="30"/>
                        <a:pt x="72" y="33"/>
                        <a:pt x="71" y="35"/>
                      </a:cubicBezTo>
                      <a:cubicBezTo>
                        <a:pt x="70" y="36"/>
                        <a:pt x="68" y="35"/>
                        <a:pt x="67" y="36"/>
                      </a:cubicBezTo>
                      <a:cubicBezTo>
                        <a:pt x="66" y="37"/>
                        <a:pt x="67" y="39"/>
                        <a:pt x="65" y="40"/>
                      </a:cubicBezTo>
                      <a:cubicBezTo>
                        <a:pt x="64" y="41"/>
                        <a:pt x="62" y="41"/>
                        <a:pt x="62" y="40"/>
                      </a:cubicBezTo>
                      <a:cubicBezTo>
                        <a:pt x="61" y="39"/>
                        <a:pt x="63" y="37"/>
                        <a:pt x="63" y="36"/>
                      </a:cubicBezTo>
                      <a:cubicBezTo>
                        <a:pt x="62" y="34"/>
                        <a:pt x="59" y="33"/>
                        <a:pt x="57" y="32"/>
                      </a:cubicBezTo>
                      <a:cubicBezTo>
                        <a:pt x="55" y="32"/>
                        <a:pt x="54" y="33"/>
                        <a:pt x="52" y="34"/>
                      </a:cubicBezTo>
                      <a:cubicBezTo>
                        <a:pt x="52" y="35"/>
                        <a:pt x="53" y="36"/>
                        <a:pt x="52" y="37"/>
                      </a:cubicBezTo>
                      <a:cubicBezTo>
                        <a:pt x="51" y="39"/>
                        <a:pt x="49" y="42"/>
                        <a:pt x="46" y="43"/>
                      </a:cubicBezTo>
                      <a:cubicBezTo>
                        <a:pt x="45" y="43"/>
                        <a:pt x="44" y="42"/>
                        <a:pt x="44" y="41"/>
                      </a:cubicBezTo>
                      <a:cubicBezTo>
                        <a:pt x="43" y="37"/>
                        <a:pt x="45" y="33"/>
                        <a:pt x="45" y="30"/>
                      </a:cubicBezTo>
                      <a:cubicBezTo>
                        <a:pt x="45" y="28"/>
                        <a:pt x="44" y="27"/>
                        <a:pt x="44" y="25"/>
                      </a:cubicBezTo>
                      <a:cubicBezTo>
                        <a:pt x="44" y="24"/>
                        <a:pt x="46" y="23"/>
                        <a:pt x="46" y="22"/>
                      </a:cubicBezTo>
                      <a:cubicBezTo>
                        <a:pt x="47" y="20"/>
                        <a:pt x="46" y="19"/>
                        <a:pt x="46" y="18"/>
                      </a:cubicBezTo>
                      <a:cubicBezTo>
                        <a:pt x="46" y="16"/>
                        <a:pt x="48" y="14"/>
                        <a:pt x="47" y="13"/>
                      </a:cubicBezTo>
                      <a:cubicBezTo>
                        <a:pt x="46" y="11"/>
                        <a:pt x="43" y="12"/>
                        <a:pt x="42" y="11"/>
                      </a:cubicBezTo>
                      <a:cubicBezTo>
                        <a:pt x="39" y="11"/>
                        <a:pt x="37" y="11"/>
                        <a:pt x="35" y="10"/>
                      </a:cubicBezTo>
                      <a:cubicBezTo>
                        <a:pt x="34" y="9"/>
                        <a:pt x="37" y="8"/>
                        <a:pt x="37" y="7"/>
                      </a:cubicBezTo>
                      <a:cubicBezTo>
                        <a:pt x="37" y="6"/>
                        <a:pt x="38" y="4"/>
                        <a:pt x="37" y="3"/>
                      </a:cubicBezTo>
                      <a:cubicBezTo>
                        <a:pt x="37" y="2"/>
                        <a:pt x="35" y="0"/>
                        <a:pt x="34" y="0"/>
                      </a:cubicBezTo>
                      <a:cubicBezTo>
                        <a:pt x="33" y="0"/>
                        <a:pt x="32" y="0"/>
                        <a:pt x="31" y="0"/>
                      </a:cubicBezTo>
                      <a:cubicBezTo>
                        <a:pt x="30" y="0"/>
                        <a:pt x="29" y="0"/>
                        <a:pt x="28" y="0"/>
                      </a:cubicBezTo>
                      <a:cubicBezTo>
                        <a:pt x="26" y="0"/>
                        <a:pt x="25" y="0"/>
                        <a:pt x="24" y="1"/>
                      </a:cubicBezTo>
                      <a:cubicBezTo>
                        <a:pt x="23" y="2"/>
                        <a:pt x="25" y="5"/>
                        <a:pt x="24" y="5"/>
                      </a:cubicBezTo>
                      <a:cubicBezTo>
                        <a:pt x="22" y="6"/>
                        <a:pt x="20" y="4"/>
                        <a:pt x="18" y="5"/>
                      </a:cubicBezTo>
                      <a:cubicBezTo>
                        <a:pt x="17" y="6"/>
                        <a:pt x="19" y="8"/>
                        <a:pt x="18" y="9"/>
                      </a:cubicBezTo>
                      <a:cubicBezTo>
                        <a:pt x="17" y="11"/>
                        <a:pt x="14" y="12"/>
                        <a:pt x="12" y="12"/>
                      </a:cubicBezTo>
                      <a:cubicBezTo>
                        <a:pt x="10" y="12"/>
                        <a:pt x="7" y="8"/>
                        <a:pt x="6" y="10"/>
                      </a:cubicBezTo>
                      <a:cubicBezTo>
                        <a:pt x="4" y="14"/>
                        <a:pt x="6" y="20"/>
                        <a:pt x="4" y="25"/>
                      </a:cubicBezTo>
                      <a:cubicBezTo>
                        <a:pt x="4" y="26"/>
                        <a:pt x="1" y="24"/>
                        <a:pt x="1" y="25"/>
                      </a:cubicBezTo>
                      <a:cubicBezTo>
                        <a:pt x="0" y="26"/>
                        <a:pt x="0" y="28"/>
                        <a:pt x="1" y="29"/>
                      </a:cubicBezTo>
                      <a:cubicBezTo>
                        <a:pt x="2" y="30"/>
                        <a:pt x="3" y="28"/>
                        <a:pt x="4" y="29"/>
                      </a:cubicBezTo>
                      <a:cubicBezTo>
                        <a:pt x="6" y="31"/>
                        <a:pt x="7" y="33"/>
                        <a:pt x="7" y="36"/>
                      </a:cubicBezTo>
                      <a:cubicBezTo>
                        <a:pt x="7" y="37"/>
                        <a:pt x="5" y="36"/>
                        <a:pt x="5" y="36"/>
                      </a:cubicBezTo>
                      <a:cubicBezTo>
                        <a:pt x="8" y="40"/>
                        <a:pt x="10" y="45"/>
                        <a:pt x="12" y="50"/>
                      </a:cubicBezTo>
                      <a:cubicBezTo>
                        <a:pt x="13" y="51"/>
                        <a:pt x="15" y="51"/>
                        <a:pt x="15" y="52"/>
                      </a:cubicBezTo>
                      <a:cubicBezTo>
                        <a:pt x="16" y="54"/>
                        <a:pt x="14" y="57"/>
                        <a:pt x="15" y="59"/>
                      </a:cubicBezTo>
                      <a:cubicBezTo>
                        <a:pt x="16" y="60"/>
                        <a:pt x="18" y="58"/>
                        <a:pt x="18" y="59"/>
                      </a:cubicBezTo>
                      <a:cubicBezTo>
                        <a:pt x="19" y="59"/>
                        <a:pt x="20" y="61"/>
                        <a:pt x="19" y="62"/>
                      </a:cubicBezTo>
                      <a:cubicBezTo>
                        <a:pt x="19" y="64"/>
                        <a:pt x="16" y="63"/>
                        <a:pt x="16" y="64"/>
                      </a:cubicBezTo>
                      <a:cubicBezTo>
                        <a:pt x="15" y="67"/>
                        <a:pt x="16" y="71"/>
                        <a:pt x="16" y="74"/>
                      </a:cubicBezTo>
                      <a:cubicBezTo>
                        <a:pt x="15" y="76"/>
                        <a:pt x="11" y="75"/>
                        <a:pt x="11" y="76"/>
                      </a:cubicBezTo>
                      <a:cubicBezTo>
                        <a:pt x="13" y="80"/>
                        <a:pt x="13" y="83"/>
                        <a:pt x="15" y="86"/>
                      </a:cubicBezTo>
                      <a:cubicBezTo>
                        <a:pt x="18" y="89"/>
                        <a:pt x="22" y="90"/>
                        <a:pt x="25" y="93"/>
                      </a:cubicBezTo>
                      <a:cubicBezTo>
                        <a:pt x="26" y="95"/>
                        <a:pt x="27" y="97"/>
                        <a:pt x="28" y="99"/>
                      </a:cubicBezTo>
                      <a:cubicBezTo>
                        <a:pt x="28" y="101"/>
                        <a:pt x="27" y="102"/>
                        <a:pt x="27" y="104"/>
                      </a:cubicBezTo>
                      <a:cubicBezTo>
                        <a:pt x="27" y="105"/>
                        <a:pt x="25" y="104"/>
                        <a:pt x="25" y="105"/>
                      </a:cubicBezTo>
                      <a:cubicBezTo>
                        <a:pt x="27" y="110"/>
                        <a:pt x="29" y="115"/>
                        <a:pt x="31" y="119"/>
                      </a:cubicBezTo>
                      <a:cubicBezTo>
                        <a:pt x="32" y="120"/>
                        <a:pt x="34" y="120"/>
                        <a:pt x="33" y="121"/>
                      </a:cubicBezTo>
                      <a:cubicBezTo>
                        <a:pt x="33" y="125"/>
                        <a:pt x="31" y="129"/>
                        <a:pt x="29" y="133"/>
                      </a:cubicBezTo>
                      <a:cubicBezTo>
                        <a:pt x="27" y="135"/>
                        <a:pt x="24" y="137"/>
                        <a:pt x="23" y="140"/>
                      </a:cubicBezTo>
                      <a:cubicBezTo>
                        <a:pt x="23" y="142"/>
                        <a:pt x="24" y="144"/>
                        <a:pt x="23" y="147"/>
                      </a:cubicBezTo>
                      <a:cubicBezTo>
                        <a:pt x="22" y="148"/>
                        <a:pt x="22" y="152"/>
                        <a:pt x="20" y="151"/>
                      </a:cubicBezTo>
                      <a:cubicBezTo>
                        <a:pt x="21" y="153"/>
                        <a:pt x="22" y="156"/>
                        <a:pt x="22" y="158"/>
                      </a:cubicBezTo>
                      <a:cubicBezTo>
                        <a:pt x="21" y="162"/>
                        <a:pt x="19" y="165"/>
                        <a:pt x="18" y="168"/>
                      </a:cubicBezTo>
                      <a:cubicBezTo>
                        <a:pt x="17" y="170"/>
                        <a:pt x="16" y="171"/>
                        <a:pt x="16" y="173"/>
                      </a:cubicBezTo>
                      <a:cubicBezTo>
                        <a:pt x="16" y="175"/>
                        <a:pt x="17" y="176"/>
                        <a:pt x="18" y="178"/>
                      </a:cubicBezTo>
                      <a:cubicBezTo>
                        <a:pt x="18" y="178"/>
                        <a:pt x="19" y="178"/>
                        <a:pt x="19" y="178"/>
                      </a:cubicBezTo>
                      <a:cubicBezTo>
                        <a:pt x="21" y="177"/>
                        <a:pt x="19" y="174"/>
                        <a:pt x="21" y="174"/>
                      </a:cubicBezTo>
                      <a:cubicBezTo>
                        <a:pt x="23" y="175"/>
                        <a:pt x="26" y="178"/>
                        <a:pt x="27" y="180"/>
                      </a:cubicBezTo>
                      <a:cubicBezTo>
                        <a:pt x="28" y="182"/>
                        <a:pt x="26" y="184"/>
                        <a:pt x="27" y="186"/>
                      </a:cubicBezTo>
                      <a:cubicBezTo>
                        <a:pt x="28" y="186"/>
                        <a:pt x="29" y="189"/>
                        <a:pt x="29" y="188"/>
                      </a:cubicBezTo>
                      <a:cubicBezTo>
                        <a:pt x="29" y="184"/>
                        <a:pt x="29" y="182"/>
                        <a:pt x="30" y="184"/>
                      </a:cubicBezTo>
                      <a:cubicBezTo>
                        <a:pt x="31" y="186"/>
                        <a:pt x="32" y="188"/>
                        <a:pt x="34" y="189"/>
                      </a:cubicBezTo>
                      <a:cubicBezTo>
                        <a:pt x="35" y="190"/>
                        <a:pt x="37" y="191"/>
                        <a:pt x="38" y="192"/>
                      </a:cubicBezTo>
                      <a:cubicBezTo>
                        <a:pt x="39" y="193"/>
                        <a:pt x="39" y="194"/>
                        <a:pt x="39" y="195"/>
                      </a:cubicBezTo>
                      <a:cubicBezTo>
                        <a:pt x="39" y="196"/>
                        <a:pt x="38" y="197"/>
                        <a:pt x="38" y="198"/>
                      </a:cubicBezTo>
                      <a:cubicBezTo>
                        <a:pt x="38" y="199"/>
                        <a:pt x="40" y="200"/>
                        <a:pt x="41" y="201"/>
                      </a:cubicBezTo>
                      <a:cubicBezTo>
                        <a:pt x="42" y="202"/>
                        <a:pt x="43" y="202"/>
                        <a:pt x="44" y="203"/>
                      </a:cubicBezTo>
                      <a:cubicBezTo>
                        <a:pt x="45" y="202"/>
                        <a:pt x="45" y="199"/>
                        <a:pt x="46" y="199"/>
                      </a:cubicBezTo>
                      <a:cubicBezTo>
                        <a:pt x="48" y="199"/>
                        <a:pt x="47" y="202"/>
                        <a:pt x="48" y="203"/>
                      </a:cubicBezTo>
                      <a:cubicBezTo>
                        <a:pt x="49" y="204"/>
                        <a:pt x="51" y="203"/>
                        <a:pt x="52" y="203"/>
                      </a:cubicBezTo>
                      <a:cubicBezTo>
                        <a:pt x="53" y="204"/>
                        <a:pt x="55" y="205"/>
                        <a:pt x="56" y="206"/>
                      </a:cubicBezTo>
                      <a:cubicBezTo>
                        <a:pt x="56" y="208"/>
                        <a:pt x="54" y="210"/>
                        <a:pt x="54" y="213"/>
                      </a:cubicBezTo>
                      <a:cubicBezTo>
                        <a:pt x="54" y="214"/>
                        <a:pt x="54" y="216"/>
                        <a:pt x="56" y="216"/>
                      </a:cubicBezTo>
                      <a:cubicBezTo>
                        <a:pt x="58" y="215"/>
                        <a:pt x="59" y="213"/>
                        <a:pt x="62" y="212"/>
                      </a:cubicBezTo>
                      <a:cubicBezTo>
                        <a:pt x="63" y="211"/>
                        <a:pt x="65" y="212"/>
                        <a:pt x="65" y="211"/>
                      </a:cubicBezTo>
                      <a:cubicBezTo>
                        <a:pt x="66" y="209"/>
                        <a:pt x="66" y="208"/>
                        <a:pt x="66" y="206"/>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199" name="Freeform 2649">
                  <a:extLst>
                    <a:ext uri="{FF2B5EF4-FFF2-40B4-BE49-F238E27FC236}">
                      <a16:creationId xmlns:a16="http://schemas.microsoft.com/office/drawing/2014/main" id="{D6B43027-1372-D04F-8E42-03CA79221FCF}"/>
                    </a:ext>
                  </a:extLst>
                </p:cNvPr>
                <p:cNvSpPr>
                  <a:spLocks noChangeAspect="1"/>
                </p:cNvSpPr>
                <p:nvPr/>
              </p:nvSpPr>
              <p:spPr bwMode="auto">
                <a:xfrm>
                  <a:off x="4755190" y="2612289"/>
                  <a:ext cx="237314" cy="456586"/>
                </a:xfrm>
                <a:custGeom>
                  <a:avLst/>
                  <a:gdLst>
                    <a:gd name="T0" fmla="*/ 6 w 143"/>
                    <a:gd name="T1" fmla="*/ 234 h 274"/>
                    <a:gd name="T2" fmla="*/ 17 w 143"/>
                    <a:gd name="T3" fmla="*/ 217 h 274"/>
                    <a:gd name="T4" fmla="*/ 19 w 143"/>
                    <a:gd name="T5" fmla="*/ 195 h 274"/>
                    <a:gd name="T6" fmla="*/ 11 w 143"/>
                    <a:gd name="T7" fmla="*/ 177 h 274"/>
                    <a:gd name="T8" fmla="*/ 19 w 143"/>
                    <a:gd name="T9" fmla="*/ 125 h 274"/>
                    <a:gd name="T10" fmla="*/ 33 w 143"/>
                    <a:gd name="T11" fmla="*/ 115 h 274"/>
                    <a:gd name="T12" fmla="*/ 42 w 143"/>
                    <a:gd name="T13" fmla="*/ 74 h 274"/>
                    <a:gd name="T14" fmla="*/ 62 w 143"/>
                    <a:gd name="T15" fmla="*/ 54 h 274"/>
                    <a:gd name="T16" fmla="*/ 79 w 143"/>
                    <a:gd name="T17" fmla="*/ 26 h 274"/>
                    <a:gd name="T18" fmla="*/ 88 w 143"/>
                    <a:gd name="T19" fmla="*/ 13 h 274"/>
                    <a:gd name="T20" fmla="*/ 114 w 143"/>
                    <a:gd name="T21" fmla="*/ 18 h 274"/>
                    <a:gd name="T22" fmla="*/ 123 w 143"/>
                    <a:gd name="T23" fmla="*/ 2 h 274"/>
                    <a:gd name="T24" fmla="*/ 149 w 143"/>
                    <a:gd name="T25" fmla="*/ 18 h 274"/>
                    <a:gd name="T26" fmla="*/ 160 w 143"/>
                    <a:gd name="T27" fmla="*/ 40 h 274"/>
                    <a:gd name="T28" fmla="*/ 164 w 143"/>
                    <a:gd name="T29" fmla="*/ 47 h 274"/>
                    <a:gd name="T30" fmla="*/ 165 w 143"/>
                    <a:gd name="T31" fmla="*/ 70 h 274"/>
                    <a:gd name="T32" fmla="*/ 160 w 143"/>
                    <a:gd name="T33" fmla="*/ 84 h 274"/>
                    <a:gd name="T34" fmla="*/ 148 w 143"/>
                    <a:gd name="T35" fmla="*/ 91 h 274"/>
                    <a:gd name="T36" fmla="*/ 139 w 143"/>
                    <a:gd name="T37" fmla="*/ 98 h 274"/>
                    <a:gd name="T38" fmla="*/ 140 w 143"/>
                    <a:gd name="T39" fmla="*/ 116 h 274"/>
                    <a:gd name="T40" fmla="*/ 123 w 143"/>
                    <a:gd name="T41" fmla="*/ 134 h 274"/>
                    <a:gd name="T42" fmla="*/ 102 w 143"/>
                    <a:gd name="T43" fmla="*/ 146 h 274"/>
                    <a:gd name="T44" fmla="*/ 92 w 143"/>
                    <a:gd name="T45" fmla="*/ 161 h 274"/>
                    <a:gd name="T46" fmla="*/ 87 w 143"/>
                    <a:gd name="T47" fmla="*/ 168 h 274"/>
                    <a:gd name="T48" fmla="*/ 81 w 143"/>
                    <a:gd name="T49" fmla="*/ 184 h 274"/>
                    <a:gd name="T50" fmla="*/ 90 w 143"/>
                    <a:gd name="T51" fmla="*/ 214 h 274"/>
                    <a:gd name="T52" fmla="*/ 111 w 143"/>
                    <a:gd name="T53" fmla="*/ 227 h 274"/>
                    <a:gd name="T54" fmla="*/ 93 w 143"/>
                    <a:gd name="T55" fmla="*/ 234 h 274"/>
                    <a:gd name="T56" fmla="*/ 103 w 143"/>
                    <a:gd name="T57" fmla="*/ 238 h 274"/>
                    <a:gd name="T58" fmla="*/ 92 w 143"/>
                    <a:gd name="T59" fmla="*/ 245 h 274"/>
                    <a:gd name="T60" fmla="*/ 80 w 143"/>
                    <a:gd name="T61" fmla="*/ 257 h 274"/>
                    <a:gd name="T62" fmla="*/ 75 w 143"/>
                    <a:gd name="T63" fmla="*/ 298 h 274"/>
                    <a:gd name="T64" fmla="*/ 55 w 143"/>
                    <a:gd name="T65" fmla="*/ 310 h 274"/>
                    <a:gd name="T66" fmla="*/ 51 w 143"/>
                    <a:gd name="T67" fmla="*/ 325 h 274"/>
                    <a:gd name="T68" fmla="*/ 29 w 143"/>
                    <a:gd name="T69" fmla="*/ 328 h 274"/>
                    <a:gd name="T70" fmla="*/ 31 w 143"/>
                    <a:gd name="T71" fmla="*/ 319 h 274"/>
                    <a:gd name="T72" fmla="*/ 29 w 143"/>
                    <a:gd name="T73" fmla="*/ 309 h 274"/>
                    <a:gd name="T74" fmla="*/ 29 w 143"/>
                    <a:gd name="T75" fmla="*/ 303 h 274"/>
                    <a:gd name="T76" fmla="*/ 12 w 143"/>
                    <a:gd name="T77" fmla="*/ 285 h 274"/>
                    <a:gd name="T78" fmla="*/ 10 w 143"/>
                    <a:gd name="T79" fmla="*/ 262 h 274"/>
                    <a:gd name="T80" fmla="*/ 5 w 143"/>
                    <a:gd name="T81" fmla="*/ 249 h 274"/>
                    <a:gd name="T82" fmla="*/ 6 w 143"/>
                    <a:gd name="T83" fmla="*/ 244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00" name="Freeform 2651">
                  <a:extLst>
                    <a:ext uri="{FF2B5EF4-FFF2-40B4-BE49-F238E27FC236}">
                      <a16:creationId xmlns:a16="http://schemas.microsoft.com/office/drawing/2014/main" id="{BC09AAEC-31F3-DA46-97C7-92F7DFAB9295}"/>
                    </a:ext>
                  </a:extLst>
                </p:cNvPr>
                <p:cNvSpPr>
                  <a:spLocks noChangeAspect="1"/>
                </p:cNvSpPr>
                <p:nvPr/>
              </p:nvSpPr>
              <p:spPr bwMode="auto">
                <a:xfrm>
                  <a:off x="4658045" y="3078589"/>
                  <a:ext cx="180414" cy="223436"/>
                </a:xfrm>
                <a:custGeom>
                  <a:avLst/>
                  <a:gdLst>
                    <a:gd name="T0" fmla="*/ 113 w 108"/>
                    <a:gd name="T1" fmla="*/ 24 h 134"/>
                    <a:gd name="T2" fmla="*/ 107 w 108"/>
                    <a:gd name="T3" fmla="*/ 18 h 134"/>
                    <a:gd name="T4" fmla="*/ 93 w 108"/>
                    <a:gd name="T5" fmla="*/ 13 h 134"/>
                    <a:gd name="T6" fmla="*/ 78 w 108"/>
                    <a:gd name="T7" fmla="*/ 19 h 134"/>
                    <a:gd name="T8" fmla="*/ 75 w 108"/>
                    <a:gd name="T9" fmla="*/ 11 h 134"/>
                    <a:gd name="T10" fmla="*/ 63 w 108"/>
                    <a:gd name="T11" fmla="*/ 11 h 134"/>
                    <a:gd name="T12" fmla="*/ 58 w 108"/>
                    <a:gd name="T13" fmla="*/ 5 h 134"/>
                    <a:gd name="T14" fmla="*/ 47 w 108"/>
                    <a:gd name="T15" fmla="*/ 2 h 134"/>
                    <a:gd name="T16" fmla="*/ 39 w 108"/>
                    <a:gd name="T17" fmla="*/ 0 h 134"/>
                    <a:gd name="T18" fmla="*/ 42 w 108"/>
                    <a:gd name="T19" fmla="*/ 10 h 134"/>
                    <a:gd name="T20" fmla="*/ 42 w 108"/>
                    <a:gd name="T21" fmla="*/ 18 h 134"/>
                    <a:gd name="T22" fmla="*/ 43 w 108"/>
                    <a:gd name="T23" fmla="*/ 20 h 134"/>
                    <a:gd name="T24" fmla="*/ 37 w 108"/>
                    <a:gd name="T25" fmla="*/ 23 h 134"/>
                    <a:gd name="T26" fmla="*/ 34 w 108"/>
                    <a:gd name="T27" fmla="*/ 26 h 134"/>
                    <a:gd name="T28" fmla="*/ 29 w 108"/>
                    <a:gd name="T29" fmla="*/ 31 h 134"/>
                    <a:gd name="T30" fmla="*/ 23 w 108"/>
                    <a:gd name="T31" fmla="*/ 26 h 134"/>
                    <a:gd name="T32" fmla="*/ 19 w 108"/>
                    <a:gd name="T33" fmla="*/ 32 h 134"/>
                    <a:gd name="T34" fmla="*/ 17 w 108"/>
                    <a:gd name="T35" fmla="*/ 42 h 134"/>
                    <a:gd name="T36" fmla="*/ 16 w 108"/>
                    <a:gd name="T37" fmla="*/ 55 h 134"/>
                    <a:gd name="T38" fmla="*/ 11 w 108"/>
                    <a:gd name="T39" fmla="*/ 64 h 134"/>
                    <a:gd name="T40" fmla="*/ 1 w 108"/>
                    <a:gd name="T41" fmla="*/ 65 h 134"/>
                    <a:gd name="T42" fmla="*/ 2 w 108"/>
                    <a:gd name="T43" fmla="*/ 79 h 134"/>
                    <a:gd name="T44" fmla="*/ 1 w 108"/>
                    <a:gd name="T45" fmla="*/ 87 h 134"/>
                    <a:gd name="T46" fmla="*/ 4 w 108"/>
                    <a:gd name="T47" fmla="*/ 93 h 134"/>
                    <a:gd name="T48" fmla="*/ 7 w 108"/>
                    <a:gd name="T49" fmla="*/ 96 h 134"/>
                    <a:gd name="T50" fmla="*/ 4 w 108"/>
                    <a:gd name="T51" fmla="*/ 103 h 134"/>
                    <a:gd name="T52" fmla="*/ 8 w 108"/>
                    <a:gd name="T53" fmla="*/ 109 h 134"/>
                    <a:gd name="T54" fmla="*/ 10 w 108"/>
                    <a:gd name="T55" fmla="*/ 115 h 134"/>
                    <a:gd name="T56" fmla="*/ 18 w 108"/>
                    <a:gd name="T57" fmla="*/ 121 h 134"/>
                    <a:gd name="T58" fmla="*/ 26 w 108"/>
                    <a:gd name="T59" fmla="*/ 124 h 134"/>
                    <a:gd name="T60" fmla="*/ 30 w 108"/>
                    <a:gd name="T61" fmla="*/ 129 h 134"/>
                    <a:gd name="T62" fmla="*/ 25 w 108"/>
                    <a:gd name="T63" fmla="*/ 143 h 134"/>
                    <a:gd name="T64" fmla="*/ 25 w 108"/>
                    <a:gd name="T65" fmla="*/ 156 h 134"/>
                    <a:gd name="T66" fmla="*/ 35 w 108"/>
                    <a:gd name="T67" fmla="*/ 155 h 134"/>
                    <a:gd name="T68" fmla="*/ 39 w 108"/>
                    <a:gd name="T69" fmla="*/ 150 h 134"/>
                    <a:gd name="T70" fmla="*/ 49 w 108"/>
                    <a:gd name="T71" fmla="*/ 153 h 134"/>
                    <a:gd name="T72" fmla="*/ 54 w 108"/>
                    <a:gd name="T73" fmla="*/ 160 h 134"/>
                    <a:gd name="T74" fmla="*/ 64 w 108"/>
                    <a:gd name="T75" fmla="*/ 161 h 134"/>
                    <a:gd name="T76" fmla="*/ 72 w 108"/>
                    <a:gd name="T77" fmla="*/ 156 h 134"/>
                    <a:gd name="T78" fmla="*/ 83 w 108"/>
                    <a:gd name="T79" fmla="*/ 155 h 134"/>
                    <a:gd name="T80" fmla="*/ 102 w 108"/>
                    <a:gd name="T81" fmla="*/ 149 h 134"/>
                    <a:gd name="T82" fmla="*/ 108 w 108"/>
                    <a:gd name="T83" fmla="*/ 138 h 134"/>
                    <a:gd name="T84" fmla="*/ 114 w 108"/>
                    <a:gd name="T85" fmla="*/ 133 h 134"/>
                    <a:gd name="T86" fmla="*/ 106 w 108"/>
                    <a:gd name="T87" fmla="*/ 121 h 134"/>
                    <a:gd name="T88" fmla="*/ 94 w 108"/>
                    <a:gd name="T89" fmla="*/ 108 h 134"/>
                    <a:gd name="T90" fmla="*/ 88 w 108"/>
                    <a:gd name="T91" fmla="*/ 97 h 134"/>
                    <a:gd name="T92" fmla="*/ 96 w 108"/>
                    <a:gd name="T93" fmla="*/ 95 h 134"/>
                    <a:gd name="T94" fmla="*/ 113 w 108"/>
                    <a:gd name="T95" fmla="*/ 89 h 134"/>
                    <a:gd name="T96" fmla="*/ 122 w 108"/>
                    <a:gd name="T97" fmla="*/ 82 h 134"/>
                    <a:gd name="T98" fmla="*/ 129 w 108"/>
                    <a:gd name="T99" fmla="*/ 82 h 134"/>
                    <a:gd name="T100" fmla="*/ 125 w 108"/>
                    <a:gd name="T101" fmla="*/ 73 h 134"/>
                    <a:gd name="T102" fmla="*/ 125 w 108"/>
                    <a:gd name="T103" fmla="*/ 61 h 134"/>
                    <a:gd name="T104" fmla="*/ 123 w 108"/>
                    <a:gd name="T105" fmla="*/ 52 h 134"/>
                    <a:gd name="T106" fmla="*/ 120 w 108"/>
                    <a:gd name="T107" fmla="*/ 34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01" name="Freeform 2752">
                  <a:extLst>
                    <a:ext uri="{FF2B5EF4-FFF2-40B4-BE49-F238E27FC236}">
                      <a16:creationId xmlns:a16="http://schemas.microsoft.com/office/drawing/2014/main" id="{4206F26A-AC78-AD42-92B0-BC6138A3F8BE}"/>
                    </a:ext>
                  </a:extLst>
                </p:cNvPr>
                <p:cNvSpPr>
                  <a:spLocks noChangeAspect="1"/>
                </p:cNvSpPr>
                <p:nvPr/>
              </p:nvSpPr>
              <p:spPr bwMode="auto">
                <a:xfrm>
                  <a:off x="4795437" y="3554604"/>
                  <a:ext cx="63839" cy="45798"/>
                </a:xfrm>
                <a:custGeom>
                  <a:avLst/>
                  <a:gdLst>
                    <a:gd name="T0" fmla="*/ 46 w 39"/>
                    <a:gd name="T1" fmla="*/ 0 h 28"/>
                    <a:gd name="T2" fmla="*/ 40 w 39"/>
                    <a:gd name="T3" fmla="*/ 13 h 28"/>
                    <a:gd name="T4" fmla="*/ 40 w 39"/>
                    <a:gd name="T5" fmla="*/ 20 h 28"/>
                    <a:gd name="T6" fmla="*/ 42 w 39"/>
                    <a:gd name="T7" fmla="*/ 25 h 28"/>
                    <a:gd name="T8" fmla="*/ 40 w 39"/>
                    <a:gd name="T9" fmla="*/ 28 h 28"/>
                    <a:gd name="T10" fmla="*/ 40 w 39"/>
                    <a:gd name="T11" fmla="*/ 33 h 28"/>
                    <a:gd name="T12" fmla="*/ 31 w 39"/>
                    <a:gd name="T13" fmla="*/ 28 h 28"/>
                    <a:gd name="T14" fmla="*/ 25 w 39"/>
                    <a:gd name="T15" fmla="*/ 24 h 28"/>
                    <a:gd name="T16" fmla="*/ 14 w 39"/>
                    <a:gd name="T17" fmla="*/ 19 h 28"/>
                    <a:gd name="T18" fmla="*/ 9 w 39"/>
                    <a:gd name="T19" fmla="*/ 14 h 28"/>
                    <a:gd name="T20" fmla="*/ 1 w 39"/>
                    <a:gd name="T21" fmla="*/ 12 h 28"/>
                    <a:gd name="T22" fmla="*/ 2 w 39"/>
                    <a:gd name="T23" fmla="*/ 5 h 28"/>
                    <a:gd name="T24" fmla="*/ 9 w 39"/>
                    <a:gd name="T25" fmla="*/ 5 h 28"/>
                    <a:gd name="T26" fmla="*/ 15 w 39"/>
                    <a:gd name="T27" fmla="*/ 6 h 28"/>
                    <a:gd name="T28" fmla="*/ 25 w 39"/>
                    <a:gd name="T29" fmla="*/ 6 h 28"/>
                    <a:gd name="T30" fmla="*/ 38 w 39"/>
                    <a:gd name="T31" fmla="*/ 2 h 28"/>
                    <a:gd name="T32" fmla="*/ 46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02" name="Freeform 2777">
                  <a:extLst>
                    <a:ext uri="{FF2B5EF4-FFF2-40B4-BE49-F238E27FC236}">
                      <a16:creationId xmlns:a16="http://schemas.microsoft.com/office/drawing/2014/main" id="{275CF18B-AC8F-6D44-90F1-2A1D97E4474D}"/>
                    </a:ext>
                  </a:extLst>
                </p:cNvPr>
                <p:cNvSpPr>
                  <a:spLocks noChangeAspect="1"/>
                </p:cNvSpPr>
                <p:nvPr/>
              </p:nvSpPr>
              <p:spPr bwMode="auto">
                <a:xfrm>
                  <a:off x="4424893" y="2962016"/>
                  <a:ext cx="149882" cy="263682"/>
                </a:xfrm>
                <a:custGeom>
                  <a:avLst/>
                  <a:gdLst>
                    <a:gd name="T0" fmla="*/ 106 w 90"/>
                    <a:gd name="T1" fmla="*/ 160 h 158"/>
                    <a:gd name="T2" fmla="*/ 79 w 90"/>
                    <a:gd name="T3" fmla="*/ 170 h 158"/>
                    <a:gd name="T4" fmla="*/ 55 w 90"/>
                    <a:gd name="T5" fmla="*/ 172 h 158"/>
                    <a:gd name="T6" fmla="*/ 35 w 90"/>
                    <a:gd name="T7" fmla="*/ 174 h 158"/>
                    <a:gd name="T8" fmla="*/ 13 w 90"/>
                    <a:gd name="T9" fmla="*/ 184 h 158"/>
                    <a:gd name="T10" fmla="*/ 0 w 90"/>
                    <a:gd name="T11" fmla="*/ 188 h 158"/>
                    <a:gd name="T12" fmla="*/ 19 w 90"/>
                    <a:gd name="T13" fmla="*/ 166 h 158"/>
                    <a:gd name="T14" fmla="*/ 40 w 90"/>
                    <a:gd name="T15" fmla="*/ 161 h 158"/>
                    <a:gd name="T16" fmla="*/ 36 w 90"/>
                    <a:gd name="T17" fmla="*/ 159 h 158"/>
                    <a:gd name="T18" fmla="*/ 22 w 90"/>
                    <a:gd name="T19" fmla="*/ 152 h 158"/>
                    <a:gd name="T20" fmla="*/ 19 w 90"/>
                    <a:gd name="T21" fmla="*/ 142 h 158"/>
                    <a:gd name="T22" fmla="*/ 18 w 90"/>
                    <a:gd name="T23" fmla="*/ 127 h 158"/>
                    <a:gd name="T24" fmla="*/ 36 w 90"/>
                    <a:gd name="T25" fmla="*/ 117 h 158"/>
                    <a:gd name="T26" fmla="*/ 43 w 90"/>
                    <a:gd name="T27" fmla="*/ 107 h 158"/>
                    <a:gd name="T28" fmla="*/ 40 w 90"/>
                    <a:gd name="T29" fmla="*/ 100 h 158"/>
                    <a:gd name="T30" fmla="*/ 38 w 90"/>
                    <a:gd name="T31" fmla="*/ 82 h 158"/>
                    <a:gd name="T32" fmla="*/ 19 w 90"/>
                    <a:gd name="T33" fmla="*/ 84 h 158"/>
                    <a:gd name="T34" fmla="*/ 17 w 90"/>
                    <a:gd name="T35" fmla="*/ 72 h 158"/>
                    <a:gd name="T36" fmla="*/ 14 w 90"/>
                    <a:gd name="T37" fmla="*/ 61 h 158"/>
                    <a:gd name="T38" fmla="*/ 7 w 90"/>
                    <a:gd name="T39" fmla="*/ 63 h 158"/>
                    <a:gd name="T40" fmla="*/ 8 w 90"/>
                    <a:gd name="T41" fmla="*/ 49 h 158"/>
                    <a:gd name="T42" fmla="*/ 0 w 90"/>
                    <a:gd name="T43" fmla="*/ 44 h 158"/>
                    <a:gd name="T44" fmla="*/ 6 w 90"/>
                    <a:gd name="T45" fmla="*/ 37 h 158"/>
                    <a:gd name="T46" fmla="*/ 5 w 90"/>
                    <a:gd name="T47" fmla="*/ 31 h 158"/>
                    <a:gd name="T48" fmla="*/ 4 w 90"/>
                    <a:gd name="T49" fmla="*/ 22 h 158"/>
                    <a:gd name="T50" fmla="*/ 8 w 90"/>
                    <a:gd name="T51" fmla="*/ 13 h 158"/>
                    <a:gd name="T52" fmla="*/ 14 w 90"/>
                    <a:gd name="T53" fmla="*/ 8 h 158"/>
                    <a:gd name="T54" fmla="*/ 23 w 90"/>
                    <a:gd name="T55" fmla="*/ 4 h 158"/>
                    <a:gd name="T56" fmla="*/ 41 w 90"/>
                    <a:gd name="T57" fmla="*/ 5 h 158"/>
                    <a:gd name="T58" fmla="*/ 25 w 90"/>
                    <a:gd name="T59" fmla="*/ 19 h 158"/>
                    <a:gd name="T60" fmla="*/ 24 w 90"/>
                    <a:gd name="T61" fmla="*/ 28 h 158"/>
                    <a:gd name="T62" fmla="*/ 48 w 90"/>
                    <a:gd name="T63" fmla="*/ 22 h 158"/>
                    <a:gd name="T64" fmla="*/ 58 w 90"/>
                    <a:gd name="T65" fmla="*/ 31 h 158"/>
                    <a:gd name="T66" fmla="*/ 43 w 90"/>
                    <a:gd name="T67" fmla="*/ 49 h 158"/>
                    <a:gd name="T68" fmla="*/ 37 w 90"/>
                    <a:gd name="T69" fmla="*/ 60 h 158"/>
                    <a:gd name="T70" fmla="*/ 55 w 90"/>
                    <a:gd name="T71" fmla="*/ 63 h 158"/>
                    <a:gd name="T72" fmla="*/ 67 w 90"/>
                    <a:gd name="T73" fmla="*/ 88 h 158"/>
                    <a:gd name="T74" fmla="*/ 85 w 90"/>
                    <a:gd name="T75" fmla="*/ 112 h 158"/>
                    <a:gd name="T76" fmla="*/ 90 w 90"/>
                    <a:gd name="T77" fmla="*/ 120 h 158"/>
                    <a:gd name="T78" fmla="*/ 90 w 90"/>
                    <a:gd name="T79" fmla="*/ 129 h 158"/>
                    <a:gd name="T80" fmla="*/ 108 w 90"/>
                    <a:gd name="T81" fmla="*/ 136 h 158"/>
                    <a:gd name="T82" fmla="*/ 101 w 90"/>
                    <a:gd name="T83" fmla="*/ 150 h 158"/>
                    <a:gd name="T84" fmla="*/ 92 w 90"/>
                    <a:gd name="T85" fmla="*/ 156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03" name="Freeform 2886">
                  <a:extLst>
                    <a:ext uri="{FF2B5EF4-FFF2-40B4-BE49-F238E27FC236}">
                      <a16:creationId xmlns:a16="http://schemas.microsoft.com/office/drawing/2014/main" id="{E1740B85-9DDC-BB42-948F-77DD0A88039E}"/>
                    </a:ext>
                  </a:extLst>
                </p:cNvPr>
                <p:cNvSpPr>
                  <a:spLocks noChangeAspect="1"/>
                </p:cNvSpPr>
                <p:nvPr/>
              </p:nvSpPr>
              <p:spPr bwMode="auto">
                <a:xfrm>
                  <a:off x="5067446" y="2286158"/>
                  <a:ext cx="3033728" cy="1190731"/>
                </a:xfrm>
                <a:custGeom>
                  <a:avLst/>
                  <a:gdLst>
                    <a:gd name="T0" fmla="*/ 1579 w 1821"/>
                    <a:gd name="T1" fmla="*/ 599 h 715"/>
                    <a:gd name="T2" fmla="*/ 1708 w 1821"/>
                    <a:gd name="T3" fmla="*/ 472 h 715"/>
                    <a:gd name="T4" fmla="*/ 1833 w 1821"/>
                    <a:gd name="T5" fmla="*/ 446 h 715"/>
                    <a:gd name="T6" fmla="*/ 1813 w 1821"/>
                    <a:gd name="T7" fmla="*/ 523 h 715"/>
                    <a:gd name="T8" fmla="*/ 1905 w 1821"/>
                    <a:gd name="T9" fmla="*/ 547 h 715"/>
                    <a:gd name="T10" fmla="*/ 1944 w 1821"/>
                    <a:gd name="T11" fmla="*/ 445 h 715"/>
                    <a:gd name="T12" fmla="*/ 2058 w 1821"/>
                    <a:gd name="T13" fmla="*/ 341 h 715"/>
                    <a:gd name="T14" fmla="*/ 2164 w 1821"/>
                    <a:gd name="T15" fmla="*/ 305 h 715"/>
                    <a:gd name="T16" fmla="*/ 1874 w 1821"/>
                    <a:gd name="T17" fmla="*/ 240 h 715"/>
                    <a:gd name="T18" fmla="*/ 1631 w 1821"/>
                    <a:gd name="T19" fmla="*/ 186 h 715"/>
                    <a:gd name="T20" fmla="*/ 1520 w 1821"/>
                    <a:gd name="T21" fmla="*/ 151 h 715"/>
                    <a:gd name="T22" fmla="*/ 1405 w 1821"/>
                    <a:gd name="T23" fmla="*/ 170 h 715"/>
                    <a:gd name="T24" fmla="*/ 1229 w 1821"/>
                    <a:gd name="T25" fmla="*/ 120 h 715"/>
                    <a:gd name="T26" fmla="*/ 1061 w 1821"/>
                    <a:gd name="T27" fmla="*/ 118 h 715"/>
                    <a:gd name="T28" fmla="*/ 1074 w 1821"/>
                    <a:gd name="T29" fmla="*/ 46 h 715"/>
                    <a:gd name="T30" fmla="*/ 917 w 1821"/>
                    <a:gd name="T31" fmla="*/ 23 h 715"/>
                    <a:gd name="T32" fmla="*/ 813 w 1821"/>
                    <a:gd name="T33" fmla="*/ 61 h 715"/>
                    <a:gd name="T34" fmla="*/ 731 w 1821"/>
                    <a:gd name="T35" fmla="*/ 116 h 715"/>
                    <a:gd name="T36" fmla="*/ 714 w 1821"/>
                    <a:gd name="T37" fmla="*/ 208 h 715"/>
                    <a:gd name="T38" fmla="*/ 629 w 1821"/>
                    <a:gd name="T39" fmla="*/ 157 h 715"/>
                    <a:gd name="T40" fmla="*/ 598 w 1821"/>
                    <a:gd name="T41" fmla="*/ 163 h 715"/>
                    <a:gd name="T42" fmla="*/ 681 w 1821"/>
                    <a:gd name="T43" fmla="*/ 275 h 715"/>
                    <a:gd name="T44" fmla="*/ 598 w 1821"/>
                    <a:gd name="T45" fmla="*/ 308 h 715"/>
                    <a:gd name="T46" fmla="*/ 528 w 1821"/>
                    <a:gd name="T47" fmla="*/ 136 h 715"/>
                    <a:gd name="T48" fmla="*/ 433 w 1821"/>
                    <a:gd name="T49" fmla="*/ 245 h 715"/>
                    <a:gd name="T50" fmla="*/ 291 w 1821"/>
                    <a:gd name="T51" fmla="*/ 262 h 715"/>
                    <a:gd name="T52" fmla="*/ 211 w 1821"/>
                    <a:gd name="T53" fmla="*/ 264 h 715"/>
                    <a:gd name="T54" fmla="*/ 132 w 1821"/>
                    <a:gd name="T55" fmla="*/ 342 h 715"/>
                    <a:gd name="T56" fmla="*/ 56 w 1821"/>
                    <a:gd name="T57" fmla="*/ 292 h 715"/>
                    <a:gd name="T58" fmla="*/ 48 w 1821"/>
                    <a:gd name="T59" fmla="*/ 222 h 715"/>
                    <a:gd name="T60" fmla="*/ 1 w 1821"/>
                    <a:gd name="T61" fmla="*/ 252 h 715"/>
                    <a:gd name="T62" fmla="*/ 29 w 1821"/>
                    <a:gd name="T63" fmla="*/ 352 h 715"/>
                    <a:gd name="T64" fmla="*/ 18 w 1821"/>
                    <a:gd name="T65" fmla="*/ 450 h 715"/>
                    <a:gd name="T66" fmla="*/ 8 w 1821"/>
                    <a:gd name="T67" fmla="*/ 478 h 715"/>
                    <a:gd name="T68" fmla="*/ 17 w 1821"/>
                    <a:gd name="T69" fmla="*/ 540 h 715"/>
                    <a:gd name="T70" fmla="*/ 71 w 1821"/>
                    <a:gd name="T71" fmla="*/ 596 h 715"/>
                    <a:gd name="T72" fmla="*/ 104 w 1821"/>
                    <a:gd name="T73" fmla="*/ 626 h 715"/>
                    <a:gd name="T74" fmla="*/ 170 w 1821"/>
                    <a:gd name="T75" fmla="*/ 674 h 715"/>
                    <a:gd name="T76" fmla="*/ 176 w 1821"/>
                    <a:gd name="T77" fmla="*/ 721 h 715"/>
                    <a:gd name="T78" fmla="*/ 163 w 1821"/>
                    <a:gd name="T79" fmla="*/ 768 h 715"/>
                    <a:gd name="T80" fmla="*/ 238 w 1821"/>
                    <a:gd name="T81" fmla="*/ 815 h 715"/>
                    <a:gd name="T82" fmla="*/ 319 w 1821"/>
                    <a:gd name="T83" fmla="*/ 857 h 715"/>
                    <a:gd name="T84" fmla="*/ 313 w 1821"/>
                    <a:gd name="T85" fmla="*/ 766 h 715"/>
                    <a:gd name="T86" fmla="*/ 295 w 1821"/>
                    <a:gd name="T87" fmla="*/ 722 h 715"/>
                    <a:gd name="T88" fmla="*/ 316 w 1821"/>
                    <a:gd name="T89" fmla="*/ 673 h 715"/>
                    <a:gd name="T90" fmla="*/ 377 w 1821"/>
                    <a:gd name="T91" fmla="*/ 643 h 715"/>
                    <a:gd name="T92" fmla="*/ 454 w 1821"/>
                    <a:gd name="T93" fmla="*/ 660 h 715"/>
                    <a:gd name="T94" fmla="*/ 492 w 1821"/>
                    <a:gd name="T95" fmla="*/ 610 h 715"/>
                    <a:gd name="T96" fmla="*/ 582 w 1821"/>
                    <a:gd name="T97" fmla="*/ 563 h 715"/>
                    <a:gd name="T98" fmla="*/ 648 w 1821"/>
                    <a:gd name="T99" fmla="*/ 593 h 715"/>
                    <a:gd name="T100" fmla="*/ 762 w 1821"/>
                    <a:gd name="T101" fmla="*/ 660 h 715"/>
                    <a:gd name="T102" fmla="*/ 836 w 1821"/>
                    <a:gd name="T103" fmla="*/ 674 h 715"/>
                    <a:gd name="T104" fmla="*/ 926 w 1821"/>
                    <a:gd name="T105" fmla="*/ 668 h 715"/>
                    <a:gd name="T106" fmla="*/ 1007 w 1821"/>
                    <a:gd name="T107" fmla="*/ 679 h 715"/>
                    <a:gd name="T108" fmla="*/ 1071 w 1821"/>
                    <a:gd name="T109" fmla="*/ 644 h 715"/>
                    <a:gd name="T110" fmla="*/ 1167 w 1821"/>
                    <a:gd name="T111" fmla="*/ 685 h 715"/>
                    <a:gd name="T112" fmla="*/ 1286 w 1821"/>
                    <a:gd name="T113" fmla="*/ 679 h 715"/>
                    <a:gd name="T114" fmla="*/ 1341 w 1821"/>
                    <a:gd name="T115" fmla="*/ 613 h 715"/>
                    <a:gd name="T116" fmla="*/ 1431 w 1821"/>
                    <a:gd name="T117" fmla="*/ 658 h 715"/>
                    <a:gd name="T118" fmla="*/ 1502 w 1821"/>
                    <a:gd name="T119" fmla="*/ 726 h 715"/>
                    <a:gd name="T120" fmla="*/ 1541 w 1821"/>
                    <a:gd name="T121" fmla="*/ 780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grpFill/>
                <a:ln w="6350" cap="rnd">
                  <a:solidFill>
                    <a:schemeClr val="bg1"/>
                  </a:solidFill>
                  <a:round/>
                  <a:headEnd/>
                  <a:tailEnd/>
                </a:ln>
              </p:spPr>
              <p:txBody>
                <a:bodyPr/>
                <a:lstStyle/>
                <a:p>
                  <a:pPr algn="ctr"/>
                  <a:endParaRPr lang="en-US" b="1" dirty="0">
                    <a:solidFill>
                      <a:srgbClr val="53565A"/>
                    </a:solidFill>
                  </a:endParaRPr>
                </a:p>
              </p:txBody>
            </p:sp>
            <p:sp>
              <p:nvSpPr>
                <p:cNvPr id="1204" name="Freeform 2888">
                  <a:extLst>
                    <a:ext uri="{FF2B5EF4-FFF2-40B4-BE49-F238E27FC236}">
                      <a16:creationId xmlns:a16="http://schemas.microsoft.com/office/drawing/2014/main" id="{64279990-6D88-0F4F-B9F3-CF07388617F6}"/>
                    </a:ext>
                  </a:extLst>
                </p:cNvPr>
                <p:cNvSpPr>
                  <a:spLocks noChangeAspect="1"/>
                </p:cNvSpPr>
                <p:nvPr/>
              </p:nvSpPr>
              <p:spPr bwMode="auto">
                <a:xfrm>
                  <a:off x="7228247" y="3468562"/>
                  <a:ext cx="205394" cy="220660"/>
                </a:xfrm>
                <a:custGeom>
                  <a:avLst/>
                  <a:gdLst>
                    <a:gd name="T0" fmla="*/ 123 w 123"/>
                    <a:gd name="T1" fmla="*/ 6 h 132"/>
                    <a:gd name="T2" fmla="*/ 130 w 123"/>
                    <a:gd name="T3" fmla="*/ 14 h 132"/>
                    <a:gd name="T4" fmla="*/ 119 w 123"/>
                    <a:gd name="T5" fmla="*/ 7 h 132"/>
                    <a:gd name="T6" fmla="*/ 116 w 123"/>
                    <a:gd name="T7" fmla="*/ 14 h 132"/>
                    <a:gd name="T8" fmla="*/ 113 w 123"/>
                    <a:gd name="T9" fmla="*/ 28 h 132"/>
                    <a:gd name="T10" fmla="*/ 117 w 123"/>
                    <a:gd name="T11" fmla="*/ 31 h 132"/>
                    <a:gd name="T12" fmla="*/ 116 w 123"/>
                    <a:gd name="T13" fmla="*/ 60 h 132"/>
                    <a:gd name="T14" fmla="*/ 106 w 123"/>
                    <a:gd name="T15" fmla="*/ 76 h 132"/>
                    <a:gd name="T16" fmla="*/ 87 w 123"/>
                    <a:gd name="T17" fmla="*/ 94 h 132"/>
                    <a:gd name="T18" fmla="*/ 85 w 123"/>
                    <a:gd name="T19" fmla="*/ 83 h 132"/>
                    <a:gd name="T20" fmla="*/ 78 w 123"/>
                    <a:gd name="T21" fmla="*/ 87 h 132"/>
                    <a:gd name="T22" fmla="*/ 73 w 123"/>
                    <a:gd name="T23" fmla="*/ 107 h 132"/>
                    <a:gd name="T24" fmla="*/ 66 w 123"/>
                    <a:gd name="T25" fmla="*/ 117 h 132"/>
                    <a:gd name="T26" fmla="*/ 30 w 123"/>
                    <a:gd name="T27" fmla="*/ 119 h 132"/>
                    <a:gd name="T28" fmla="*/ 23 w 123"/>
                    <a:gd name="T29" fmla="*/ 120 h 132"/>
                    <a:gd name="T30" fmla="*/ 12 w 123"/>
                    <a:gd name="T31" fmla="*/ 135 h 132"/>
                    <a:gd name="T32" fmla="*/ 1 w 123"/>
                    <a:gd name="T33" fmla="*/ 145 h 132"/>
                    <a:gd name="T34" fmla="*/ 10 w 123"/>
                    <a:gd name="T35" fmla="*/ 148 h 132"/>
                    <a:gd name="T36" fmla="*/ 22 w 123"/>
                    <a:gd name="T37" fmla="*/ 151 h 132"/>
                    <a:gd name="T38" fmla="*/ 26 w 123"/>
                    <a:gd name="T39" fmla="*/ 145 h 132"/>
                    <a:gd name="T40" fmla="*/ 41 w 123"/>
                    <a:gd name="T41" fmla="*/ 139 h 132"/>
                    <a:gd name="T42" fmla="*/ 47 w 123"/>
                    <a:gd name="T43" fmla="*/ 135 h 132"/>
                    <a:gd name="T44" fmla="*/ 66 w 123"/>
                    <a:gd name="T45" fmla="*/ 134 h 132"/>
                    <a:gd name="T46" fmla="*/ 63 w 123"/>
                    <a:gd name="T47" fmla="*/ 143 h 132"/>
                    <a:gd name="T48" fmla="*/ 73 w 123"/>
                    <a:gd name="T49" fmla="*/ 158 h 132"/>
                    <a:gd name="T50" fmla="*/ 81 w 123"/>
                    <a:gd name="T51" fmla="*/ 143 h 132"/>
                    <a:gd name="T52" fmla="*/ 84 w 123"/>
                    <a:gd name="T53" fmla="*/ 136 h 132"/>
                    <a:gd name="T54" fmla="*/ 87 w 123"/>
                    <a:gd name="T55" fmla="*/ 129 h 132"/>
                    <a:gd name="T56" fmla="*/ 90 w 123"/>
                    <a:gd name="T57" fmla="*/ 132 h 132"/>
                    <a:gd name="T58" fmla="*/ 93 w 123"/>
                    <a:gd name="T59" fmla="*/ 136 h 132"/>
                    <a:gd name="T60" fmla="*/ 103 w 123"/>
                    <a:gd name="T61" fmla="*/ 136 h 132"/>
                    <a:gd name="T62" fmla="*/ 111 w 123"/>
                    <a:gd name="T63" fmla="*/ 128 h 132"/>
                    <a:gd name="T64" fmla="*/ 116 w 123"/>
                    <a:gd name="T65" fmla="*/ 135 h 132"/>
                    <a:gd name="T66" fmla="*/ 123 w 123"/>
                    <a:gd name="T67" fmla="*/ 125 h 132"/>
                    <a:gd name="T68" fmla="*/ 124 w 123"/>
                    <a:gd name="T69" fmla="*/ 118 h 132"/>
                    <a:gd name="T70" fmla="*/ 132 w 123"/>
                    <a:gd name="T71" fmla="*/ 118 h 132"/>
                    <a:gd name="T72" fmla="*/ 131 w 123"/>
                    <a:gd name="T73" fmla="*/ 128 h 132"/>
                    <a:gd name="T74" fmla="*/ 140 w 123"/>
                    <a:gd name="T75" fmla="*/ 126 h 132"/>
                    <a:gd name="T76" fmla="*/ 144 w 123"/>
                    <a:gd name="T77" fmla="*/ 114 h 132"/>
                    <a:gd name="T78" fmla="*/ 138 w 123"/>
                    <a:gd name="T79" fmla="*/ 95 h 132"/>
                    <a:gd name="T80" fmla="*/ 141 w 123"/>
                    <a:gd name="T81" fmla="*/ 82 h 132"/>
                    <a:gd name="T82" fmla="*/ 140 w 123"/>
                    <a:gd name="T83" fmla="*/ 61 h 132"/>
                    <a:gd name="T84" fmla="*/ 144 w 123"/>
                    <a:gd name="T85" fmla="*/ 57 h 132"/>
                    <a:gd name="T86" fmla="*/ 147 w 123"/>
                    <a:gd name="T87" fmla="*/ 42 h 132"/>
                    <a:gd name="T88" fmla="*/ 140 w 123"/>
                    <a:gd name="T89" fmla="*/ 28 h 132"/>
                    <a:gd name="T90" fmla="*/ 134 w 123"/>
                    <a:gd name="T91" fmla="*/ 14 h 132"/>
                    <a:gd name="T92" fmla="*/ 123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sp>
              <p:nvSpPr>
                <p:cNvPr id="1205" name="Freeform 3093">
                  <a:extLst>
                    <a:ext uri="{FF2B5EF4-FFF2-40B4-BE49-F238E27FC236}">
                      <a16:creationId xmlns:a16="http://schemas.microsoft.com/office/drawing/2014/main" id="{AB936AEF-F48C-6946-AD47-7F3943C99670}"/>
                    </a:ext>
                  </a:extLst>
                </p:cNvPr>
                <p:cNvSpPr>
                  <a:spLocks noChangeAspect="1"/>
                </p:cNvSpPr>
                <p:nvPr/>
              </p:nvSpPr>
              <p:spPr bwMode="auto">
                <a:xfrm>
                  <a:off x="6852401" y="4761989"/>
                  <a:ext cx="825741" cy="711941"/>
                </a:xfrm>
                <a:custGeom>
                  <a:avLst/>
                  <a:gdLst>
                    <a:gd name="T0" fmla="*/ 86 w 496"/>
                    <a:gd name="T1" fmla="*/ 169 h 427"/>
                    <a:gd name="T2" fmla="*/ 130 w 496"/>
                    <a:gd name="T3" fmla="*/ 155 h 427"/>
                    <a:gd name="T4" fmla="*/ 149 w 496"/>
                    <a:gd name="T5" fmla="*/ 125 h 427"/>
                    <a:gd name="T6" fmla="*/ 163 w 496"/>
                    <a:gd name="T7" fmla="*/ 99 h 427"/>
                    <a:gd name="T8" fmla="*/ 172 w 496"/>
                    <a:gd name="T9" fmla="*/ 103 h 427"/>
                    <a:gd name="T10" fmla="*/ 190 w 496"/>
                    <a:gd name="T11" fmla="*/ 96 h 427"/>
                    <a:gd name="T12" fmla="*/ 187 w 496"/>
                    <a:gd name="T13" fmla="*/ 80 h 427"/>
                    <a:gd name="T14" fmla="*/ 197 w 496"/>
                    <a:gd name="T15" fmla="*/ 67 h 427"/>
                    <a:gd name="T16" fmla="*/ 217 w 496"/>
                    <a:gd name="T17" fmla="*/ 56 h 427"/>
                    <a:gd name="T18" fmla="*/ 241 w 496"/>
                    <a:gd name="T19" fmla="*/ 72 h 427"/>
                    <a:gd name="T20" fmla="*/ 254 w 496"/>
                    <a:gd name="T21" fmla="*/ 77 h 427"/>
                    <a:gd name="T22" fmla="*/ 272 w 496"/>
                    <a:gd name="T23" fmla="*/ 84 h 427"/>
                    <a:gd name="T24" fmla="*/ 262 w 496"/>
                    <a:gd name="T25" fmla="*/ 64 h 427"/>
                    <a:gd name="T26" fmla="*/ 288 w 496"/>
                    <a:gd name="T27" fmla="*/ 32 h 427"/>
                    <a:gd name="T28" fmla="*/ 315 w 496"/>
                    <a:gd name="T29" fmla="*/ 24 h 427"/>
                    <a:gd name="T30" fmla="*/ 309 w 496"/>
                    <a:gd name="T31" fmla="*/ 11 h 427"/>
                    <a:gd name="T32" fmla="*/ 336 w 496"/>
                    <a:gd name="T33" fmla="*/ 23 h 427"/>
                    <a:gd name="T34" fmla="*/ 365 w 496"/>
                    <a:gd name="T35" fmla="*/ 30 h 427"/>
                    <a:gd name="T36" fmla="*/ 357 w 496"/>
                    <a:gd name="T37" fmla="*/ 49 h 427"/>
                    <a:gd name="T38" fmla="*/ 384 w 496"/>
                    <a:gd name="T39" fmla="*/ 96 h 427"/>
                    <a:gd name="T40" fmla="*/ 428 w 496"/>
                    <a:gd name="T41" fmla="*/ 121 h 427"/>
                    <a:gd name="T42" fmla="*/ 447 w 496"/>
                    <a:gd name="T43" fmla="*/ 38 h 427"/>
                    <a:gd name="T44" fmla="*/ 463 w 496"/>
                    <a:gd name="T45" fmla="*/ 1 h 427"/>
                    <a:gd name="T46" fmla="*/ 473 w 496"/>
                    <a:gd name="T47" fmla="*/ 30 h 427"/>
                    <a:gd name="T48" fmla="*/ 491 w 496"/>
                    <a:gd name="T49" fmla="*/ 59 h 427"/>
                    <a:gd name="T50" fmla="*/ 506 w 496"/>
                    <a:gd name="T51" fmla="*/ 109 h 427"/>
                    <a:gd name="T52" fmla="*/ 519 w 496"/>
                    <a:gd name="T53" fmla="*/ 153 h 427"/>
                    <a:gd name="T54" fmla="*/ 541 w 496"/>
                    <a:gd name="T55" fmla="*/ 167 h 427"/>
                    <a:gd name="T56" fmla="*/ 551 w 496"/>
                    <a:gd name="T57" fmla="*/ 204 h 427"/>
                    <a:gd name="T58" fmla="*/ 569 w 496"/>
                    <a:gd name="T59" fmla="*/ 207 h 427"/>
                    <a:gd name="T60" fmla="*/ 583 w 496"/>
                    <a:gd name="T61" fmla="*/ 241 h 427"/>
                    <a:gd name="T62" fmla="*/ 595 w 496"/>
                    <a:gd name="T63" fmla="*/ 278 h 427"/>
                    <a:gd name="T64" fmla="*/ 584 w 496"/>
                    <a:gd name="T65" fmla="*/ 347 h 427"/>
                    <a:gd name="T66" fmla="*/ 547 w 496"/>
                    <a:gd name="T67" fmla="*/ 410 h 427"/>
                    <a:gd name="T68" fmla="*/ 523 w 496"/>
                    <a:gd name="T69" fmla="*/ 446 h 427"/>
                    <a:gd name="T70" fmla="*/ 477 w 496"/>
                    <a:gd name="T71" fmla="*/ 494 h 427"/>
                    <a:gd name="T72" fmla="*/ 439 w 496"/>
                    <a:gd name="T73" fmla="*/ 502 h 427"/>
                    <a:gd name="T74" fmla="*/ 422 w 496"/>
                    <a:gd name="T75" fmla="*/ 505 h 427"/>
                    <a:gd name="T76" fmla="*/ 385 w 496"/>
                    <a:gd name="T77" fmla="*/ 501 h 427"/>
                    <a:gd name="T78" fmla="*/ 365 w 496"/>
                    <a:gd name="T79" fmla="*/ 470 h 427"/>
                    <a:gd name="T80" fmla="*/ 344 w 496"/>
                    <a:gd name="T81" fmla="*/ 451 h 427"/>
                    <a:gd name="T82" fmla="*/ 344 w 496"/>
                    <a:gd name="T83" fmla="*/ 424 h 427"/>
                    <a:gd name="T84" fmla="*/ 330 w 496"/>
                    <a:gd name="T85" fmla="*/ 435 h 427"/>
                    <a:gd name="T86" fmla="*/ 348 w 496"/>
                    <a:gd name="T87" fmla="*/ 396 h 427"/>
                    <a:gd name="T88" fmla="*/ 314 w 496"/>
                    <a:gd name="T89" fmla="*/ 433 h 427"/>
                    <a:gd name="T90" fmla="*/ 300 w 496"/>
                    <a:gd name="T91" fmla="*/ 406 h 427"/>
                    <a:gd name="T92" fmla="*/ 270 w 496"/>
                    <a:gd name="T93" fmla="*/ 383 h 427"/>
                    <a:gd name="T94" fmla="*/ 178 w 496"/>
                    <a:gd name="T95" fmla="*/ 386 h 427"/>
                    <a:gd name="T96" fmla="*/ 112 w 496"/>
                    <a:gd name="T97" fmla="*/ 416 h 427"/>
                    <a:gd name="T98" fmla="*/ 50 w 496"/>
                    <a:gd name="T99" fmla="*/ 439 h 427"/>
                    <a:gd name="T100" fmla="*/ 8 w 496"/>
                    <a:gd name="T101" fmla="*/ 411 h 427"/>
                    <a:gd name="T102" fmla="*/ 18 w 496"/>
                    <a:gd name="T103" fmla="*/ 365 h 427"/>
                    <a:gd name="T104" fmla="*/ 0 w 496"/>
                    <a:gd name="T105" fmla="*/ 278 h 427"/>
                    <a:gd name="T106" fmla="*/ 14 w 496"/>
                    <a:gd name="T107" fmla="*/ 280 h 427"/>
                    <a:gd name="T108" fmla="*/ 13 w 496"/>
                    <a:gd name="T109" fmla="*/ 216 h 427"/>
                    <a:gd name="T110" fmla="*/ 20 w 496"/>
                    <a:gd name="T111" fmla="*/ 205 h 427"/>
                    <a:gd name="T112" fmla="*/ 55 w 496"/>
                    <a:gd name="T113" fmla="*/ 178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6"/>
                    <a:gd name="T172" fmla="*/ 0 h 427"/>
                    <a:gd name="T173" fmla="*/ 496 w 496"/>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6" h="427">
                      <a:moveTo>
                        <a:pt x="50" y="145"/>
                      </a:moveTo>
                      <a:cubicBezTo>
                        <a:pt x="52" y="145"/>
                        <a:pt x="54" y="144"/>
                        <a:pt x="56" y="144"/>
                      </a:cubicBezTo>
                      <a:cubicBezTo>
                        <a:pt x="59" y="144"/>
                        <a:pt x="62" y="147"/>
                        <a:pt x="64" y="145"/>
                      </a:cubicBezTo>
                      <a:cubicBezTo>
                        <a:pt x="66" y="143"/>
                        <a:pt x="68" y="139"/>
                        <a:pt x="72" y="141"/>
                      </a:cubicBezTo>
                      <a:cubicBezTo>
                        <a:pt x="74" y="141"/>
                        <a:pt x="77" y="140"/>
                        <a:pt x="79" y="139"/>
                      </a:cubicBezTo>
                      <a:cubicBezTo>
                        <a:pt x="81" y="138"/>
                        <a:pt x="81" y="135"/>
                        <a:pt x="83" y="134"/>
                      </a:cubicBezTo>
                      <a:cubicBezTo>
                        <a:pt x="85" y="134"/>
                        <a:pt x="89" y="135"/>
                        <a:pt x="91" y="135"/>
                      </a:cubicBezTo>
                      <a:cubicBezTo>
                        <a:pt x="97" y="133"/>
                        <a:pt x="104" y="133"/>
                        <a:pt x="108" y="129"/>
                      </a:cubicBezTo>
                      <a:cubicBezTo>
                        <a:pt x="113" y="126"/>
                        <a:pt x="114" y="121"/>
                        <a:pt x="116" y="116"/>
                      </a:cubicBezTo>
                      <a:cubicBezTo>
                        <a:pt x="117" y="115"/>
                        <a:pt x="115" y="113"/>
                        <a:pt x="116" y="112"/>
                      </a:cubicBezTo>
                      <a:cubicBezTo>
                        <a:pt x="118" y="110"/>
                        <a:pt x="122" y="111"/>
                        <a:pt x="124" y="109"/>
                      </a:cubicBezTo>
                      <a:cubicBezTo>
                        <a:pt x="125" y="108"/>
                        <a:pt x="124" y="106"/>
                        <a:pt x="124" y="104"/>
                      </a:cubicBezTo>
                      <a:cubicBezTo>
                        <a:pt x="124" y="103"/>
                        <a:pt x="122" y="101"/>
                        <a:pt x="123" y="100"/>
                      </a:cubicBezTo>
                      <a:cubicBezTo>
                        <a:pt x="124" y="95"/>
                        <a:pt x="125" y="91"/>
                        <a:pt x="128" y="87"/>
                      </a:cubicBezTo>
                      <a:cubicBezTo>
                        <a:pt x="129" y="84"/>
                        <a:pt x="132" y="82"/>
                        <a:pt x="135" y="80"/>
                      </a:cubicBezTo>
                      <a:cubicBezTo>
                        <a:pt x="135" y="79"/>
                        <a:pt x="136" y="81"/>
                        <a:pt x="136" y="82"/>
                      </a:cubicBezTo>
                      <a:cubicBezTo>
                        <a:pt x="136" y="84"/>
                        <a:pt x="135" y="85"/>
                        <a:pt x="135" y="86"/>
                      </a:cubicBezTo>
                      <a:cubicBezTo>
                        <a:pt x="136" y="90"/>
                        <a:pt x="136" y="95"/>
                        <a:pt x="139" y="97"/>
                      </a:cubicBezTo>
                      <a:cubicBezTo>
                        <a:pt x="142" y="98"/>
                        <a:pt x="145" y="94"/>
                        <a:pt x="145" y="92"/>
                      </a:cubicBezTo>
                      <a:cubicBezTo>
                        <a:pt x="146" y="90"/>
                        <a:pt x="143" y="88"/>
                        <a:pt x="143" y="86"/>
                      </a:cubicBezTo>
                      <a:cubicBezTo>
                        <a:pt x="142" y="85"/>
                        <a:pt x="142" y="83"/>
                        <a:pt x="143" y="82"/>
                      </a:cubicBezTo>
                      <a:cubicBezTo>
                        <a:pt x="143" y="81"/>
                        <a:pt x="145" y="80"/>
                        <a:pt x="146" y="80"/>
                      </a:cubicBezTo>
                      <a:cubicBezTo>
                        <a:pt x="150" y="80"/>
                        <a:pt x="154" y="83"/>
                        <a:pt x="158" y="83"/>
                      </a:cubicBezTo>
                      <a:cubicBezTo>
                        <a:pt x="158" y="83"/>
                        <a:pt x="159" y="81"/>
                        <a:pt x="158" y="80"/>
                      </a:cubicBezTo>
                      <a:cubicBezTo>
                        <a:pt x="158" y="79"/>
                        <a:pt x="156" y="80"/>
                        <a:pt x="155" y="79"/>
                      </a:cubicBezTo>
                      <a:cubicBezTo>
                        <a:pt x="155" y="78"/>
                        <a:pt x="156" y="75"/>
                        <a:pt x="155" y="74"/>
                      </a:cubicBezTo>
                      <a:cubicBezTo>
                        <a:pt x="155" y="73"/>
                        <a:pt x="153" y="73"/>
                        <a:pt x="153" y="72"/>
                      </a:cubicBezTo>
                      <a:cubicBezTo>
                        <a:pt x="153" y="70"/>
                        <a:pt x="155" y="67"/>
                        <a:pt x="156" y="67"/>
                      </a:cubicBezTo>
                      <a:cubicBezTo>
                        <a:pt x="159" y="67"/>
                        <a:pt x="160" y="72"/>
                        <a:pt x="162" y="71"/>
                      </a:cubicBezTo>
                      <a:cubicBezTo>
                        <a:pt x="165" y="70"/>
                        <a:pt x="161" y="66"/>
                        <a:pt x="162" y="64"/>
                      </a:cubicBezTo>
                      <a:cubicBezTo>
                        <a:pt x="163" y="63"/>
                        <a:pt x="167" y="66"/>
                        <a:pt x="167" y="64"/>
                      </a:cubicBezTo>
                      <a:cubicBezTo>
                        <a:pt x="168" y="61"/>
                        <a:pt x="164" y="59"/>
                        <a:pt x="164" y="56"/>
                      </a:cubicBezTo>
                      <a:cubicBezTo>
                        <a:pt x="164" y="54"/>
                        <a:pt x="167" y="51"/>
                        <a:pt x="169" y="51"/>
                      </a:cubicBezTo>
                      <a:cubicBezTo>
                        <a:pt x="172" y="51"/>
                        <a:pt x="171" y="56"/>
                        <a:pt x="173" y="56"/>
                      </a:cubicBezTo>
                      <a:cubicBezTo>
                        <a:pt x="176" y="56"/>
                        <a:pt x="175" y="51"/>
                        <a:pt x="177" y="50"/>
                      </a:cubicBezTo>
                      <a:cubicBezTo>
                        <a:pt x="178" y="48"/>
                        <a:pt x="180" y="48"/>
                        <a:pt x="181" y="47"/>
                      </a:cubicBezTo>
                      <a:cubicBezTo>
                        <a:pt x="183" y="47"/>
                        <a:pt x="184" y="49"/>
                        <a:pt x="185" y="48"/>
                      </a:cubicBezTo>
                      <a:cubicBezTo>
                        <a:pt x="186" y="47"/>
                        <a:pt x="185" y="44"/>
                        <a:pt x="186" y="43"/>
                      </a:cubicBezTo>
                      <a:cubicBezTo>
                        <a:pt x="189" y="43"/>
                        <a:pt x="191" y="46"/>
                        <a:pt x="193" y="48"/>
                      </a:cubicBezTo>
                      <a:cubicBezTo>
                        <a:pt x="196" y="51"/>
                        <a:pt x="200" y="55"/>
                        <a:pt x="201" y="60"/>
                      </a:cubicBezTo>
                      <a:cubicBezTo>
                        <a:pt x="202" y="62"/>
                        <a:pt x="197" y="68"/>
                        <a:pt x="199" y="68"/>
                      </a:cubicBezTo>
                      <a:cubicBezTo>
                        <a:pt x="203" y="69"/>
                        <a:pt x="202" y="62"/>
                        <a:pt x="205" y="61"/>
                      </a:cubicBezTo>
                      <a:cubicBezTo>
                        <a:pt x="207" y="59"/>
                        <a:pt x="209" y="59"/>
                        <a:pt x="212" y="60"/>
                      </a:cubicBezTo>
                      <a:cubicBezTo>
                        <a:pt x="213" y="61"/>
                        <a:pt x="211" y="64"/>
                        <a:pt x="212" y="64"/>
                      </a:cubicBezTo>
                      <a:cubicBezTo>
                        <a:pt x="214" y="64"/>
                        <a:pt x="213" y="60"/>
                        <a:pt x="214" y="60"/>
                      </a:cubicBezTo>
                      <a:cubicBezTo>
                        <a:pt x="216" y="60"/>
                        <a:pt x="218" y="61"/>
                        <a:pt x="219" y="63"/>
                      </a:cubicBezTo>
                      <a:cubicBezTo>
                        <a:pt x="220" y="64"/>
                        <a:pt x="220" y="66"/>
                        <a:pt x="221" y="67"/>
                      </a:cubicBezTo>
                      <a:cubicBezTo>
                        <a:pt x="222" y="69"/>
                        <a:pt x="225" y="71"/>
                        <a:pt x="227" y="70"/>
                      </a:cubicBezTo>
                      <a:cubicBezTo>
                        <a:pt x="229" y="70"/>
                        <a:pt x="223" y="68"/>
                        <a:pt x="223" y="66"/>
                      </a:cubicBezTo>
                      <a:cubicBezTo>
                        <a:pt x="222" y="65"/>
                        <a:pt x="222" y="63"/>
                        <a:pt x="222" y="61"/>
                      </a:cubicBezTo>
                      <a:cubicBezTo>
                        <a:pt x="222" y="60"/>
                        <a:pt x="224" y="59"/>
                        <a:pt x="224" y="58"/>
                      </a:cubicBezTo>
                      <a:cubicBezTo>
                        <a:pt x="222" y="56"/>
                        <a:pt x="218" y="56"/>
                        <a:pt x="218" y="53"/>
                      </a:cubicBezTo>
                      <a:cubicBezTo>
                        <a:pt x="218" y="49"/>
                        <a:pt x="221" y="45"/>
                        <a:pt x="224" y="41"/>
                      </a:cubicBezTo>
                      <a:cubicBezTo>
                        <a:pt x="225" y="39"/>
                        <a:pt x="228" y="39"/>
                        <a:pt x="230" y="37"/>
                      </a:cubicBezTo>
                      <a:cubicBezTo>
                        <a:pt x="232" y="33"/>
                        <a:pt x="231" y="28"/>
                        <a:pt x="234" y="25"/>
                      </a:cubicBezTo>
                      <a:cubicBezTo>
                        <a:pt x="235" y="24"/>
                        <a:pt x="238" y="28"/>
                        <a:pt x="240" y="27"/>
                      </a:cubicBezTo>
                      <a:cubicBezTo>
                        <a:pt x="242" y="26"/>
                        <a:pt x="241" y="21"/>
                        <a:pt x="243" y="20"/>
                      </a:cubicBezTo>
                      <a:cubicBezTo>
                        <a:pt x="247" y="19"/>
                        <a:pt x="252" y="20"/>
                        <a:pt x="257" y="20"/>
                      </a:cubicBezTo>
                      <a:cubicBezTo>
                        <a:pt x="257" y="21"/>
                        <a:pt x="257" y="23"/>
                        <a:pt x="258" y="23"/>
                      </a:cubicBezTo>
                      <a:cubicBezTo>
                        <a:pt x="259" y="23"/>
                        <a:pt x="262" y="22"/>
                        <a:pt x="263" y="20"/>
                      </a:cubicBezTo>
                      <a:cubicBezTo>
                        <a:pt x="263" y="19"/>
                        <a:pt x="263" y="17"/>
                        <a:pt x="262" y="15"/>
                      </a:cubicBezTo>
                      <a:cubicBezTo>
                        <a:pt x="260" y="13"/>
                        <a:pt x="257" y="14"/>
                        <a:pt x="255" y="12"/>
                      </a:cubicBezTo>
                      <a:cubicBezTo>
                        <a:pt x="253" y="11"/>
                        <a:pt x="250" y="9"/>
                        <a:pt x="252" y="7"/>
                      </a:cubicBezTo>
                      <a:cubicBezTo>
                        <a:pt x="253" y="6"/>
                        <a:pt x="256" y="8"/>
                        <a:pt x="258" y="9"/>
                      </a:cubicBezTo>
                      <a:cubicBezTo>
                        <a:pt x="260" y="9"/>
                        <a:pt x="263" y="10"/>
                        <a:pt x="264" y="11"/>
                      </a:cubicBezTo>
                      <a:cubicBezTo>
                        <a:pt x="266" y="12"/>
                        <a:pt x="267" y="14"/>
                        <a:pt x="269" y="15"/>
                      </a:cubicBezTo>
                      <a:cubicBezTo>
                        <a:pt x="271" y="15"/>
                        <a:pt x="273" y="14"/>
                        <a:pt x="275" y="15"/>
                      </a:cubicBezTo>
                      <a:cubicBezTo>
                        <a:pt x="277" y="15"/>
                        <a:pt x="278" y="18"/>
                        <a:pt x="280" y="19"/>
                      </a:cubicBezTo>
                      <a:cubicBezTo>
                        <a:pt x="281" y="19"/>
                        <a:pt x="282" y="16"/>
                        <a:pt x="284" y="17"/>
                      </a:cubicBezTo>
                      <a:cubicBezTo>
                        <a:pt x="287" y="17"/>
                        <a:pt x="289" y="22"/>
                        <a:pt x="292" y="22"/>
                      </a:cubicBezTo>
                      <a:cubicBezTo>
                        <a:pt x="295" y="23"/>
                        <a:pt x="298" y="20"/>
                        <a:pt x="301" y="20"/>
                      </a:cubicBezTo>
                      <a:cubicBezTo>
                        <a:pt x="302" y="21"/>
                        <a:pt x="302" y="26"/>
                        <a:pt x="304" y="25"/>
                      </a:cubicBezTo>
                      <a:cubicBezTo>
                        <a:pt x="306" y="24"/>
                        <a:pt x="305" y="19"/>
                        <a:pt x="307" y="18"/>
                      </a:cubicBezTo>
                      <a:cubicBezTo>
                        <a:pt x="310" y="18"/>
                        <a:pt x="315" y="20"/>
                        <a:pt x="315" y="23"/>
                      </a:cubicBezTo>
                      <a:cubicBezTo>
                        <a:pt x="315" y="28"/>
                        <a:pt x="310" y="31"/>
                        <a:pt x="306" y="35"/>
                      </a:cubicBezTo>
                      <a:cubicBezTo>
                        <a:pt x="304" y="37"/>
                        <a:pt x="299" y="38"/>
                        <a:pt x="298" y="41"/>
                      </a:cubicBezTo>
                      <a:cubicBezTo>
                        <a:pt x="297" y="44"/>
                        <a:pt x="300" y="48"/>
                        <a:pt x="299" y="51"/>
                      </a:cubicBezTo>
                      <a:cubicBezTo>
                        <a:pt x="298" y="56"/>
                        <a:pt x="293" y="60"/>
                        <a:pt x="294" y="65"/>
                      </a:cubicBezTo>
                      <a:cubicBezTo>
                        <a:pt x="296" y="70"/>
                        <a:pt x="303" y="72"/>
                        <a:pt x="307" y="75"/>
                      </a:cubicBezTo>
                      <a:cubicBezTo>
                        <a:pt x="311" y="77"/>
                        <a:pt x="316" y="78"/>
                        <a:pt x="320" y="80"/>
                      </a:cubicBezTo>
                      <a:cubicBezTo>
                        <a:pt x="323" y="82"/>
                        <a:pt x="327" y="84"/>
                        <a:pt x="330" y="87"/>
                      </a:cubicBezTo>
                      <a:cubicBezTo>
                        <a:pt x="332" y="88"/>
                        <a:pt x="334" y="90"/>
                        <a:pt x="336" y="91"/>
                      </a:cubicBezTo>
                      <a:cubicBezTo>
                        <a:pt x="339" y="94"/>
                        <a:pt x="342" y="98"/>
                        <a:pt x="345" y="100"/>
                      </a:cubicBezTo>
                      <a:cubicBezTo>
                        <a:pt x="349" y="101"/>
                        <a:pt x="354" y="104"/>
                        <a:pt x="357" y="101"/>
                      </a:cubicBezTo>
                      <a:cubicBezTo>
                        <a:pt x="362" y="97"/>
                        <a:pt x="363" y="89"/>
                        <a:pt x="366" y="83"/>
                      </a:cubicBezTo>
                      <a:cubicBezTo>
                        <a:pt x="368" y="77"/>
                        <a:pt x="371" y="71"/>
                        <a:pt x="372" y="65"/>
                      </a:cubicBezTo>
                      <a:cubicBezTo>
                        <a:pt x="374" y="57"/>
                        <a:pt x="372" y="49"/>
                        <a:pt x="372" y="40"/>
                      </a:cubicBezTo>
                      <a:cubicBezTo>
                        <a:pt x="372" y="38"/>
                        <a:pt x="372" y="34"/>
                        <a:pt x="373" y="32"/>
                      </a:cubicBezTo>
                      <a:cubicBezTo>
                        <a:pt x="374" y="29"/>
                        <a:pt x="376" y="28"/>
                        <a:pt x="377" y="26"/>
                      </a:cubicBezTo>
                      <a:cubicBezTo>
                        <a:pt x="378" y="24"/>
                        <a:pt x="377" y="22"/>
                        <a:pt x="377" y="20"/>
                      </a:cubicBezTo>
                      <a:cubicBezTo>
                        <a:pt x="379" y="14"/>
                        <a:pt x="381" y="8"/>
                        <a:pt x="383" y="3"/>
                      </a:cubicBezTo>
                      <a:cubicBezTo>
                        <a:pt x="383" y="1"/>
                        <a:pt x="385" y="0"/>
                        <a:pt x="386" y="1"/>
                      </a:cubicBezTo>
                      <a:cubicBezTo>
                        <a:pt x="387" y="1"/>
                        <a:pt x="387" y="3"/>
                        <a:pt x="388" y="5"/>
                      </a:cubicBezTo>
                      <a:cubicBezTo>
                        <a:pt x="389" y="8"/>
                        <a:pt x="389" y="11"/>
                        <a:pt x="390" y="14"/>
                      </a:cubicBezTo>
                      <a:cubicBezTo>
                        <a:pt x="392" y="16"/>
                        <a:pt x="396" y="16"/>
                        <a:pt x="397" y="18"/>
                      </a:cubicBezTo>
                      <a:cubicBezTo>
                        <a:pt x="397" y="20"/>
                        <a:pt x="394" y="23"/>
                        <a:pt x="394" y="25"/>
                      </a:cubicBezTo>
                      <a:cubicBezTo>
                        <a:pt x="395" y="31"/>
                        <a:pt x="398" y="36"/>
                        <a:pt x="400" y="42"/>
                      </a:cubicBezTo>
                      <a:cubicBezTo>
                        <a:pt x="400" y="45"/>
                        <a:pt x="399" y="49"/>
                        <a:pt x="400" y="53"/>
                      </a:cubicBezTo>
                      <a:cubicBezTo>
                        <a:pt x="401" y="54"/>
                        <a:pt x="403" y="53"/>
                        <a:pt x="404" y="53"/>
                      </a:cubicBezTo>
                      <a:cubicBezTo>
                        <a:pt x="406" y="52"/>
                        <a:pt x="407" y="49"/>
                        <a:pt x="409" y="49"/>
                      </a:cubicBezTo>
                      <a:cubicBezTo>
                        <a:pt x="411" y="49"/>
                        <a:pt x="410" y="52"/>
                        <a:pt x="411" y="53"/>
                      </a:cubicBezTo>
                      <a:cubicBezTo>
                        <a:pt x="413" y="56"/>
                        <a:pt x="417" y="58"/>
                        <a:pt x="417" y="62"/>
                      </a:cubicBezTo>
                      <a:cubicBezTo>
                        <a:pt x="419" y="67"/>
                        <a:pt x="416" y="72"/>
                        <a:pt x="417" y="78"/>
                      </a:cubicBezTo>
                      <a:cubicBezTo>
                        <a:pt x="417" y="82"/>
                        <a:pt x="420" y="86"/>
                        <a:pt x="422" y="91"/>
                      </a:cubicBezTo>
                      <a:cubicBezTo>
                        <a:pt x="423" y="93"/>
                        <a:pt x="425" y="96"/>
                        <a:pt x="425" y="98"/>
                      </a:cubicBezTo>
                      <a:cubicBezTo>
                        <a:pt x="425" y="102"/>
                        <a:pt x="422" y="105"/>
                        <a:pt x="422" y="109"/>
                      </a:cubicBezTo>
                      <a:cubicBezTo>
                        <a:pt x="422" y="113"/>
                        <a:pt x="422" y="118"/>
                        <a:pt x="425" y="121"/>
                      </a:cubicBezTo>
                      <a:cubicBezTo>
                        <a:pt x="426" y="124"/>
                        <a:pt x="430" y="126"/>
                        <a:pt x="433" y="127"/>
                      </a:cubicBezTo>
                      <a:cubicBezTo>
                        <a:pt x="434" y="128"/>
                        <a:pt x="437" y="126"/>
                        <a:pt x="438" y="127"/>
                      </a:cubicBezTo>
                      <a:cubicBezTo>
                        <a:pt x="439" y="128"/>
                        <a:pt x="438" y="131"/>
                        <a:pt x="439" y="133"/>
                      </a:cubicBezTo>
                      <a:cubicBezTo>
                        <a:pt x="440" y="134"/>
                        <a:pt x="442" y="134"/>
                        <a:pt x="444" y="135"/>
                      </a:cubicBezTo>
                      <a:cubicBezTo>
                        <a:pt x="446" y="136"/>
                        <a:pt x="449" y="137"/>
                        <a:pt x="451" y="139"/>
                      </a:cubicBezTo>
                      <a:cubicBezTo>
                        <a:pt x="452" y="140"/>
                        <a:pt x="453" y="141"/>
                        <a:pt x="453" y="143"/>
                      </a:cubicBezTo>
                      <a:cubicBezTo>
                        <a:pt x="453" y="144"/>
                        <a:pt x="451" y="145"/>
                        <a:pt x="452" y="146"/>
                      </a:cubicBezTo>
                      <a:cubicBezTo>
                        <a:pt x="453" y="149"/>
                        <a:pt x="457" y="150"/>
                        <a:pt x="458" y="153"/>
                      </a:cubicBezTo>
                      <a:cubicBezTo>
                        <a:pt x="460" y="159"/>
                        <a:pt x="457" y="165"/>
                        <a:pt x="459" y="170"/>
                      </a:cubicBezTo>
                      <a:cubicBezTo>
                        <a:pt x="459" y="172"/>
                        <a:pt x="461" y="174"/>
                        <a:pt x="463" y="173"/>
                      </a:cubicBezTo>
                      <a:cubicBezTo>
                        <a:pt x="465" y="173"/>
                        <a:pt x="465" y="170"/>
                        <a:pt x="466" y="170"/>
                      </a:cubicBezTo>
                      <a:cubicBezTo>
                        <a:pt x="468" y="169"/>
                        <a:pt x="469" y="171"/>
                        <a:pt x="471" y="172"/>
                      </a:cubicBezTo>
                      <a:cubicBezTo>
                        <a:pt x="472" y="172"/>
                        <a:pt x="473" y="171"/>
                        <a:pt x="474" y="172"/>
                      </a:cubicBezTo>
                      <a:cubicBezTo>
                        <a:pt x="475" y="175"/>
                        <a:pt x="475" y="179"/>
                        <a:pt x="474" y="183"/>
                      </a:cubicBezTo>
                      <a:cubicBezTo>
                        <a:pt x="474" y="185"/>
                        <a:pt x="469" y="186"/>
                        <a:pt x="470" y="188"/>
                      </a:cubicBezTo>
                      <a:cubicBezTo>
                        <a:pt x="472" y="190"/>
                        <a:pt x="476" y="188"/>
                        <a:pt x="478" y="190"/>
                      </a:cubicBezTo>
                      <a:cubicBezTo>
                        <a:pt x="482" y="193"/>
                        <a:pt x="483" y="198"/>
                        <a:pt x="486" y="201"/>
                      </a:cubicBezTo>
                      <a:cubicBezTo>
                        <a:pt x="488" y="204"/>
                        <a:pt x="490" y="206"/>
                        <a:pt x="491" y="209"/>
                      </a:cubicBezTo>
                      <a:cubicBezTo>
                        <a:pt x="493" y="211"/>
                        <a:pt x="494" y="213"/>
                        <a:pt x="494" y="215"/>
                      </a:cubicBezTo>
                      <a:cubicBezTo>
                        <a:pt x="495" y="218"/>
                        <a:pt x="493" y="220"/>
                        <a:pt x="494" y="222"/>
                      </a:cubicBezTo>
                      <a:cubicBezTo>
                        <a:pt x="494" y="225"/>
                        <a:pt x="496" y="228"/>
                        <a:pt x="496" y="231"/>
                      </a:cubicBezTo>
                      <a:cubicBezTo>
                        <a:pt x="496" y="236"/>
                        <a:pt x="492" y="241"/>
                        <a:pt x="492" y="246"/>
                      </a:cubicBezTo>
                      <a:cubicBezTo>
                        <a:pt x="492" y="251"/>
                        <a:pt x="494" y="256"/>
                        <a:pt x="494" y="262"/>
                      </a:cubicBezTo>
                      <a:cubicBezTo>
                        <a:pt x="494" y="266"/>
                        <a:pt x="494" y="271"/>
                        <a:pt x="493" y="275"/>
                      </a:cubicBezTo>
                      <a:cubicBezTo>
                        <a:pt x="491" y="280"/>
                        <a:pt x="489" y="284"/>
                        <a:pt x="487" y="289"/>
                      </a:cubicBezTo>
                      <a:cubicBezTo>
                        <a:pt x="484" y="296"/>
                        <a:pt x="483" y="303"/>
                        <a:pt x="480" y="310"/>
                      </a:cubicBezTo>
                      <a:cubicBezTo>
                        <a:pt x="478" y="315"/>
                        <a:pt x="476" y="320"/>
                        <a:pt x="472" y="324"/>
                      </a:cubicBezTo>
                      <a:cubicBezTo>
                        <a:pt x="469" y="328"/>
                        <a:pt x="464" y="329"/>
                        <a:pt x="461" y="332"/>
                      </a:cubicBezTo>
                      <a:cubicBezTo>
                        <a:pt x="458" y="335"/>
                        <a:pt x="457" y="338"/>
                        <a:pt x="456" y="341"/>
                      </a:cubicBezTo>
                      <a:cubicBezTo>
                        <a:pt x="454" y="343"/>
                        <a:pt x="453" y="346"/>
                        <a:pt x="451" y="348"/>
                      </a:cubicBezTo>
                      <a:cubicBezTo>
                        <a:pt x="449" y="351"/>
                        <a:pt x="447" y="354"/>
                        <a:pt x="445" y="358"/>
                      </a:cubicBezTo>
                      <a:cubicBezTo>
                        <a:pt x="444" y="360"/>
                        <a:pt x="444" y="364"/>
                        <a:pt x="443" y="366"/>
                      </a:cubicBezTo>
                      <a:cubicBezTo>
                        <a:pt x="441" y="368"/>
                        <a:pt x="437" y="369"/>
                        <a:pt x="436" y="371"/>
                      </a:cubicBezTo>
                      <a:cubicBezTo>
                        <a:pt x="433" y="376"/>
                        <a:pt x="431" y="381"/>
                        <a:pt x="429" y="387"/>
                      </a:cubicBezTo>
                      <a:cubicBezTo>
                        <a:pt x="427" y="392"/>
                        <a:pt x="428" y="397"/>
                        <a:pt x="426" y="402"/>
                      </a:cubicBezTo>
                      <a:cubicBezTo>
                        <a:pt x="424" y="405"/>
                        <a:pt x="421" y="408"/>
                        <a:pt x="418" y="409"/>
                      </a:cubicBezTo>
                      <a:cubicBezTo>
                        <a:pt x="412" y="411"/>
                        <a:pt x="405" y="409"/>
                        <a:pt x="398" y="411"/>
                      </a:cubicBezTo>
                      <a:cubicBezTo>
                        <a:pt x="394" y="413"/>
                        <a:pt x="391" y="417"/>
                        <a:pt x="388" y="420"/>
                      </a:cubicBezTo>
                      <a:cubicBezTo>
                        <a:pt x="384" y="422"/>
                        <a:pt x="380" y="425"/>
                        <a:pt x="375" y="426"/>
                      </a:cubicBezTo>
                      <a:cubicBezTo>
                        <a:pt x="373" y="426"/>
                        <a:pt x="371" y="424"/>
                        <a:pt x="369" y="423"/>
                      </a:cubicBezTo>
                      <a:cubicBezTo>
                        <a:pt x="368" y="422"/>
                        <a:pt x="368" y="419"/>
                        <a:pt x="366" y="418"/>
                      </a:cubicBezTo>
                      <a:cubicBezTo>
                        <a:pt x="365" y="417"/>
                        <a:pt x="362" y="421"/>
                        <a:pt x="361" y="419"/>
                      </a:cubicBezTo>
                      <a:cubicBezTo>
                        <a:pt x="359" y="417"/>
                        <a:pt x="364" y="415"/>
                        <a:pt x="363" y="413"/>
                      </a:cubicBezTo>
                      <a:cubicBezTo>
                        <a:pt x="362" y="411"/>
                        <a:pt x="360" y="414"/>
                        <a:pt x="358" y="414"/>
                      </a:cubicBezTo>
                      <a:cubicBezTo>
                        <a:pt x="356" y="416"/>
                        <a:pt x="354" y="419"/>
                        <a:pt x="352" y="420"/>
                      </a:cubicBezTo>
                      <a:cubicBezTo>
                        <a:pt x="349" y="423"/>
                        <a:pt x="346" y="425"/>
                        <a:pt x="342" y="427"/>
                      </a:cubicBezTo>
                      <a:cubicBezTo>
                        <a:pt x="340" y="427"/>
                        <a:pt x="339" y="426"/>
                        <a:pt x="338" y="425"/>
                      </a:cubicBezTo>
                      <a:cubicBezTo>
                        <a:pt x="335" y="422"/>
                        <a:pt x="333" y="418"/>
                        <a:pt x="330" y="417"/>
                      </a:cubicBezTo>
                      <a:cubicBezTo>
                        <a:pt x="328" y="415"/>
                        <a:pt x="324" y="418"/>
                        <a:pt x="321" y="417"/>
                      </a:cubicBezTo>
                      <a:cubicBezTo>
                        <a:pt x="319" y="416"/>
                        <a:pt x="316" y="414"/>
                        <a:pt x="314" y="413"/>
                      </a:cubicBezTo>
                      <a:cubicBezTo>
                        <a:pt x="311" y="412"/>
                        <a:pt x="308" y="412"/>
                        <a:pt x="307" y="411"/>
                      </a:cubicBezTo>
                      <a:cubicBezTo>
                        <a:pt x="304" y="408"/>
                        <a:pt x="301" y="404"/>
                        <a:pt x="301" y="400"/>
                      </a:cubicBezTo>
                      <a:cubicBezTo>
                        <a:pt x="300" y="397"/>
                        <a:pt x="304" y="394"/>
                        <a:pt x="304" y="391"/>
                      </a:cubicBezTo>
                      <a:cubicBezTo>
                        <a:pt x="304" y="386"/>
                        <a:pt x="302" y="381"/>
                        <a:pt x="301" y="377"/>
                      </a:cubicBezTo>
                      <a:cubicBezTo>
                        <a:pt x="301" y="375"/>
                        <a:pt x="303" y="371"/>
                        <a:pt x="301" y="370"/>
                      </a:cubicBezTo>
                      <a:cubicBezTo>
                        <a:pt x="299" y="370"/>
                        <a:pt x="297" y="374"/>
                        <a:pt x="294" y="375"/>
                      </a:cubicBezTo>
                      <a:cubicBezTo>
                        <a:pt x="292" y="375"/>
                        <a:pt x="289" y="376"/>
                        <a:pt x="287" y="375"/>
                      </a:cubicBezTo>
                      <a:cubicBezTo>
                        <a:pt x="285" y="374"/>
                        <a:pt x="286" y="372"/>
                        <a:pt x="287" y="371"/>
                      </a:cubicBezTo>
                      <a:cubicBezTo>
                        <a:pt x="288" y="368"/>
                        <a:pt x="293" y="366"/>
                        <a:pt x="293" y="362"/>
                      </a:cubicBezTo>
                      <a:cubicBezTo>
                        <a:pt x="294" y="358"/>
                        <a:pt x="291" y="355"/>
                        <a:pt x="289" y="352"/>
                      </a:cubicBezTo>
                      <a:cubicBezTo>
                        <a:pt x="288" y="351"/>
                        <a:pt x="287" y="352"/>
                        <a:pt x="287" y="353"/>
                      </a:cubicBezTo>
                      <a:cubicBezTo>
                        <a:pt x="285" y="357"/>
                        <a:pt x="285" y="362"/>
                        <a:pt x="283" y="366"/>
                      </a:cubicBezTo>
                      <a:cubicBezTo>
                        <a:pt x="282" y="367"/>
                        <a:pt x="280" y="368"/>
                        <a:pt x="278" y="368"/>
                      </a:cubicBezTo>
                      <a:cubicBezTo>
                        <a:pt x="275" y="369"/>
                        <a:pt x="271" y="371"/>
                        <a:pt x="270" y="368"/>
                      </a:cubicBezTo>
                      <a:cubicBezTo>
                        <a:pt x="269" y="366"/>
                        <a:pt x="273" y="363"/>
                        <a:pt x="275" y="362"/>
                      </a:cubicBezTo>
                      <a:cubicBezTo>
                        <a:pt x="277" y="361"/>
                        <a:pt x="279" y="364"/>
                        <a:pt x="280" y="362"/>
                      </a:cubicBezTo>
                      <a:cubicBezTo>
                        <a:pt x="283" y="357"/>
                        <a:pt x="284" y="350"/>
                        <a:pt x="286" y="344"/>
                      </a:cubicBezTo>
                      <a:cubicBezTo>
                        <a:pt x="288" y="340"/>
                        <a:pt x="289" y="337"/>
                        <a:pt x="290" y="334"/>
                      </a:cubicBezTo>
                      <a:cubicBezTo>
                        <a:pt x="291" y="332"/>
                        <a:pt x="292" y="329"/>
                        <a:pt x="290" y="330"/>
                      </a:cubicBezTo>
                      <a:cubicBezTo>
                        <a:pt x="287" y="332"/>
                        <a:pt x="285" y="336"/>
                        <a:pt x="282" y="339"/>
                      </a:cubicBezTo>
                      <a:cubicBezTo>
                        <a:pt x="279" y="342"/>
                        <a:pt x="275" y="344"/>
                        <a:pt x="272" y="347"/>
                      </a:cubicBezTo>
                      <a:cubicBezTo>
                        <a:pt x="268" y="350"/>
                        <a:pt x="264" y="353"/>
                        <a:pt x="260" y="357"/>
                      </a:cubicBezTo>
                      <a:cubicBezTo>
                        <a:pt x="260" y="358"/>
                        <a:pt x="262" y="359"/>
                        <a:pt x="262" y="360"/>
                      </a:cubicBezTo>
                      <a:cubicBezTo>
                        <a:pt x="262" y="362"/>
                        <a:pt x="263" y="365"/>
                        <a:pt x="261" y="365"/>
                      </a:cubicBezTo>
                      <a:cubicBezTo>
                        <a:pt x="258" y="364"/>
                        <a:pt x="255" y="362"/>
                        <a:pt x="253" y="359"/>
                      </a:cubicBezTo>
                      <a:cubicBezTo>
                        <a:pt x="253" y="357"/>
                        <a:pt x="255" y="355"/>
                        <a:pt x="255" y="354"/>
                      </a:cubicBezTo>
                      <a:cubicBezTo>
                        <a:pt x="254" y="348"/>
                        <a:pt x="253" y="343"/>
                        <a:pt x="250" y="338"/>
                      </a:cubicBezTo>
                      <a:cubicBezTo>
                        <a:pt x="249" y="336"/>
                        <a:pt x="245" y="336"/>
                        <a:pt x="244" y="334"/>
                      </a:cubicBezTo>
                      <a:cubicBezTo>
                        <a:pt x="243" y="332"/>
                        <a:pt x="247" y="329"/>
                        <a:pt x="246" y="327"/>
                      </a:cubicBezTo>
                      <a:cubicBezTo>
                        <a:pt x="243" y="323"/>
                        <a:pt x="238" y="322"/>
                        <a:pt x="234" y="320"/>
                      </a:cubicBezTo>
                      <a:cubicBezTo>
                        <a:pt x="231" y="319"/>
                        <a:pt x="228" y="321"/>
                        <a:pt x="225" y="319"/>
                      </a:cubicBezTo>
                      <a:cubicBezTo>
                        <a:pt x="221" y="318"/>
                        <a:pt x="219" y="312"/>
                        <a:pt x="214" y="311"/>
                      </a:cubicBezTo>
                      <a:cubicBezTo>
                        <a:pt x="204" y="310"/>
                        <a:pt x="193" y="311"/>
                        <a:pt x="183" y="314"/>
                      </a:cubicBezTo>
                      <a:cubicBezTo>
                        <a:pt x="177" y="315"/>
                        <a:pt x="172" y="321"/>
                        <a:pt x="166" y="323"/>
                      </a:cubicBezTo>
                      <a:cubicBezTo>
                        <a:pt x="160" y="324"/>
                        <a:pt x="154" y="320"/>
                        <a:pt x="148" y="321"/>
                      </a:cubicBezTo>
                      <a:cubicBezTo>
                        <a:pt x="141" y="323"/>
                        <a:pt x="135" y="327"/>
                        <a:pt x="128" y="330"/>
                      </a:cubicBezTo>
                      <a:cubicBezTo>
                        <a:pt x="125" y="332"/>
                        <a:pt x="121" y="333"/>
                        <a:pt x="119" y="336"/>
                      </a:cubicBezTo>
                      <a:cubicBezTo>
                        <a:pt x="116" y="338"/>
                        <a:pt x="115" y="344"/>
                        <a:pt x="111" y="346"/>
                      </a:cubicBezTo>
                      <a:cubicBezTo>
                        <a:pt x="106" y="348"/>
                        <a:pt x="99" y="346"/>
                        <a:pt x="93" y="346"/>
                      </a:cubicBezTo>
                      <a:cubicBezTo>
                        <a:pt x="85" y="347"/>
                        <a:pt x="76" y="345"/>
                        <a:pt x="67" y="348"/>
                      </a:cubicBezTo>
                      <a:cubicBezTo>
                        <a:pt x="63" y="349"/>
                        <a:pt x="62" y="354"/>
                        <a:pt x="58" y="356"/>
                      </a:cubicBezTo>
                      <a:cubicBezTo>
                        <a:pt x="56" y="357"/>
                        <a:pt x="54" y="356"/>
                        <a:pt x="52" y="357"/>
                      </a:cubicBezTo>
                      <a:cubicBezTo>
                        <a:pt x="48" y="359"/>
                        <a:pt x="46" y="364"/>
                        <a:pt x="42" y="365"/>
                      </a:cubicBezTo>
                      <a:cubicBezTo>
                        <a:pt x="37" y="367"/>
                        <a:pt x="32" y="365"/>
                        <a:pt x="27" y="366"/>
                      </a:cubicBezTo>
                      <a:cubicBezTo>
                        <a:pt x="22" y="365"/>
                        <a:pt x="19" y="361"/>
                        <a:pt x="15" y="358"/>
                      </a:cubicBezTo>
                      <a:cubicBezTo>
                        <a:pt x="12" y="355"/>
                        <a:pt x="8" y="353"/>
                        <a:pt x="7" y="349"/>
                      </a:cubicBezTo>
                      <a:cubicBezTo>
                        <a:pt x="5" y="347"/>
                        <a:pt x="6" y="344"/>
                        <a:pt x="7" y="342"/>
                      </a:cubicBezTo>
                      <a:cubicBezTo>
                        <a:pt x="9" y="340"/>
                        <a:pt x="13" y="344"/>
                        <a:pt x="14" y="342"/>
                      </a:cubicBezTo>
                      <a:cubicBezTo>
                        <a:pt x="17" y="338"/>
                        <a:pt x="17" y="333"/>
                        <a:pt x="18" y="328"/>
                      </a:cubicBezTo>
                      <a:cubicBezTo>
                        <a:pt x="19" y="324"/>
                        <a:pt x="20" y="320"/>
                        <a:pt x="19" y="316"/>
                      </a:cubicBezTo>
                      <a:cubicBezTo>
                        <a:pt x="19" y="312"/>
                        <a:pt x="16" y="308"/>
                        <a:pt x="15" y="304"/>
                      </a:cubicBezTo>
                      <a:cubicBezTo>
                        <a:pt x="14" y="296"/>
                        <a:pt x="17" y="288"/>
                        <a:pt x="16" y="280"/>
                      </a:cubicBezTo>
                      <a:cubicBezTo>
                        <a:pt x="15" y="272"/>
                        <a:pt x="11" y="265"/>
                        <a:pt x="10" y="257"/>
                      </a:cubicBezTo>
                      <a:cubicBezTo>
                        <a:pt x="9" y="254"/>
                        <a:pt x="10" y="250"/>
                        <a:pt x="9" y="247"/>
                      </a:cubicBezTo>
                      <a:cubicBezTo>
                        <a:pt x="7" y="241"/>
                        <a:pt x="2" y="237"/>
                        <a:pt x="0" y="231"/>
                      </a:cubicBezTo>
                      <a:cubicBezTo>
                        <a:pt x="0" y="229"/>
                        <a:pt x="2" y="227"/>
                        <a:pt x="3" y="228"/>
                      </a:cubicBezTo>
                      <a:cubicBezTo>
                        <a:pt x="5" y="228"/>
                        <a:pt x="4" y="233"/>
                        <a:pt x="6" y="234"/>
                      </a:cubicBezTo>
                      <a:cubicBezTo>
                        <a:pt x="7" y="233"/>
                        <a:pt x="6" y="228"/>
                        <a:pt x="8" y="228"/>
                      </a:cubicBezTo>
                      <a:cubicBezTo>
                        <a:pt x="10" y="229"/>
                        <a:pt x="10" y="234"/>
                        <a:pt x="12" y="233"/>
                      </a:cubicBezTo>
                      <a:cubicBezTo>
                        <a:pt x="14" y="230"/>
                        <a:pt x="14" y="226"/>
                        <a:pt x="13" y="222"/>
                      </a:cubicBezTo>
                      <a:cubicBezTo>
                        <a:pt x="12" y="216"/>
                        <a:pt x="6" y="212"/>
                        <a:pt x="5" y="206"/>
                      </a:cubicBezTo>
                      <a:cubicBezTo>
                        <a:pt x="4" y="202"/>
                        <a:pt x="6" y="197"/>
                        <a:pt x="7" y="193"/>
                      </a:cubicBezTo>
                      <a:cubicBezTo>
                        <a:pt x="7" y="189"/>
                        <a:pt x="10" y="185"/>
                        <a:pt x="11" y="180"/>
                      </a:cubicBezTo>
                      <a:cubicBezTo>
                        <a:pt x="11" y="177"/>
                        <a:pt x="11" y="173"/>
                        <a:pt x="11" y="169"/>
                      </a:cubicBezTo>
                      <a:cubicBezTo>
                        <a:pt x="12" y="166"/>
                        <a:pt x="13" y="164"/>
                        <a:pt x="15" y="162"/>
                      </a:cubicBezTo>
                      <a:cubicBezTo>
                        <a:pt x="16" y="161"/>
                        <a:pt x="18" y="162"/>
                        <a:pt x="18" y="162"/>
                      </a:cubicBezTo>
                      <a:cubicBezTo>
                        <a:pt x="18" y="165"/>
                        <a:pt x="15" y="169"/>
                        <a:pt x="17" y="171"/>
                      </a:cubicBezTo>
                      <a:cubicBezTo>
                        <a:pt x="17" y="172"/>
                        <a:pt x="19" y="168"/>
                        <a:pt x="20" y="167"/>
                      </a:cubicBezTo>
                      <a:cubicBezTo>
                        <a:pt x="22" y="165"/>
                        <a:pt x="24" y="163"/>
                        <a:pt x="26" y="162"/>
                      </a:cubicBezTo>
                      <a:cubicBezTo>
                        <a:pt x="30" y="159"/>
                        <a:pt x="34" y="157"/>
                        <a:pt x="37" y="155"/>
                      </a:cubicBezTo>
                      <a:cubicBezTo>
                        <a:pt x="40" y="153"/>
                        <a:pt x="43" y="150"/>
                        <a:pt x="46" y="148"/>
                      </a:cubicBezTo>
                      <a:cubicBezTo>
                        <a:pt x="47" y="147"/>
                        <a:pt x="48" y="146"/>
                        <a:pt x="50" y="145"/>
                      </a:cubicBezTo>
                      <a:close/>
                    </a:path>
                  </a:pathLst>
                </a:custGeom>
                <a:grpFill/>
                <a:ln w="6350" cap="rnd">
                  <a:solidFill>
                    <a:schemeClr val="bg1"/>
                  </a:solidFill>
                  <a:round/>
                  <a:headEnd/>
                  <a:tailEnd/>
                </a:ln>
              </p:spPr>
              <p:txBody>
                <a:bodyPr/>
                <a:lstStyle/>
                <a:p>
                  <a:pPr algn="ctr"/>
                  <a:endParaRPr lang="en-US" b="1">
                    <a:solidFill>
                      <a:srgbClr val="53565A"/>
                    </a:solidFill>
                  </a:endParaRPr>
                </a:p>
              </p:txBody>
            </p:sp>
          </p:grpSp>
        </p:grpSp>
      </p:grpSp>
      <p:sp>
        <p:nvSpPr>
          <p:cNvPr id="47" name="TextBox 46">
            <a:extLst>
              <a:ext uri="{FF2B5EF4-FFF2-40B4-BE49-F238E27FC236}">
                <a16:creationId xmlns:a16="http://schemas.microsoft.com/office/drawing/2014/main" id="{32A66B70-714A-E14A-9AC7-A384C2E08B0C}"/>
              </a:ext>
            </a:extLst>
          </p:cNvPr>
          <p:cNvSpPr txBox="1"/>
          <p:nvPr/>
        </p:nvSpPr>
        <p:spPr>
          <a:xfrm>
            <a:off x="3462357" y="966851"/>
            <a:ext cx="1095443" cy="861774"/>
          </a:xfrm>
          <a:prstGeom prst="rect">
            <a:avLst/>
          </a:prstGeom>
          <a:noFill/>
        </p:spPr>
        <p:txBody>
          <a:bodyPr wrap="square" rtlCol="0">
            <a:spAutoFit/>
          </a:bodyPr>
          <a:lstStyle/>
          <a:p>
            <a:r>
              <a:rPr lang="en-US" sz="1000" b="1" dirty="0"/>
              <a:t>North America</a:t>
            </a:r>
          </a:p>
          <a:p>
            <a:r>
              <a:rPr lang="en-US" sz="1000" b="1" dirty="0">
                <a:solidFill>
                  <a:schemeClr val="tx2"/>
                </a:solidFill>
              </a:rPr>
              <a:t>6,600+</a:t>
            </a:r>
          </a:p>
          <a:p>
            <a:r>
              <a:rPr lang="en-US" sz="1000" dirty="0"/>
              <a:t>54% more </a:t>
            </a:r>
            <a:br>
              <a:rPr lang="en-US" sz="1000" dirty="0"/>
            </a:br>
            <a:r>
              <a:rPr lang="en-US" sz="1000" dirty="0"/>
              <a:t>than nearest competitor</a:t>
            </a:r>
          </a:p>
        </p:txBody>
      </p:sp>
      <p:sp>
        <p:nvSpPr>
          <p:cNvPr id="48" name="TextBox 47">
            <a:extLst>
              <a:ext uri="{FF2B5EF4-FFF2-40B4-BE49-F238E27FC236}">
                <a16:creationId xmlns:a16="http://schemas.microsoft.com/office/drawing/2014/main" id="{AA0DE3F2-34D5-EB4F-8EA3-B14B2AB9566F}"/>
              </a:ext>
            </a:extLst>
          </p:cNvPr>
          <p:cNvSpPr txBox="1"/>
          <p:nvPr/>
        </p:nvSpPr>
        <p:spPr>
          <a:xfrm>
            <a:off x="4557800" y="966851"/>
            <a:ext cx="1303678" cy="861774"/>
          </a:xfrm>
          <a:prstGeom prst="rect">
            <a:avLst/>
          </a:prstGeom>
          <a:noFill/>
        </p:spPr>
        <p:txBody>
          <a:bodyPr wrap="square" rtlCol="0">
            <a:spAutoFit/>
          </a:bodyPr>
          <a:lstStyle/>
          <a:p>
            <a:r>
              <a:rPr lang="en-US" sz="1000" b="1" dirty="0"/>
              <a:t>Middle East </a:t>
            </a:r>
            <a:br>
              <a:rPr lang="en-US" sz="1000" b="1" dirty="0"/>
            </a:br>
            <a:r>
              <a:rPr lang="en-US" sz="1000" b="1" dirty="0"/>
              <a:t>&amp; Africa</a:t>
            </a:r>
          </a:p>
          <a:p>
            <a:r>
              <a:rPr lang="en-US" sz="1000" b="1" dirty="0">
                <a:solidFill>
                  <a:schemeClr val="tx2"/>
                </a:solidFill>
              </a:rPr>
              <a:t>860+</a:t>
            </a:r>
          </a:p>
          <a:p>
            <a:r>
              <a:rPr lang="en-US" sz="1000" dirty="0"/>
              <a:t>236% more than nearest competitor</a:t>
            </a:r>
          </a:p>
        </p:txBody>
      </p:sp>
      <p:sp>
        <p:nvSpPr>
          <p:cNvPr id="49" name="TextBox 48">
            <a:extLst>
              <a:ext uri="{FF2B5EF4-FFF2-40B4-BE49-F238E27FC236}">
                <a16:creationId xmlns:a16="http://schemas.microsoft.com/office/drawing/2014/main" id="{775A5439-A8B0-ED4D-AA18-AEFB23EE3943}"/>
              </a:ext>
            </a:extLst>
          </p:cNvPr>
          <p:cNvSpPr txBox="1"/>
          <p:nvPr/>
        </p:nvSpPr>
        <p:spPr>
          <a:xfrm>
            <a:off x="5743969" y="966851"/>
            <a:ext cx="1186806" cy="861774"/>
          </a:xfrm>
          <a:prstGeom prst="rect">
            <a:avLst/>
          </a:prstGeom>
          <a:noFill/>
        </p:spPr>
        <p:txBody>
          <a:bodyPr wrap="square" rtlCol="0">
            <a:spAutoFit/>
          </a:bodyPr>
          <a:lstStyle/>
          <a:p>
            <a:r>
              <a:rPr lang="en-US" sz="1000" b="1" dirty="0"/>
              <a:t>Western Europe</a:t>
            </a:r>
          </a:p>
          <a:p>
            <a:r>
              <a:rPr lang="en-US" sz="1000" b="1" dirty="0">
                <a:solidFill>
                  <a:schemeClr val="tx2"/>
                </a:solidFill>
              </a:rPr>
              <a:t>12,170+</a:t>
            </a:r>
          </a:p>
          <a:p>
            <a:r>
              <a:rPr lang="en-US" sz="1000" dirty="0"/>
              <a:t>75% more </a:t>
            </a:r>
            <a:br>
              <a:rPr lang="en-US" sz="1000" dirty="0"/>
            </a:br>
            <a:r>
              <a:rPr lang="en-US" sz="1000" dirty="0"/>
              <a:t>than nearest competitor</a:t>
            </a:r>
          </a:p>
        </p:txBody>
      </p:sp>
      <p:sp>
        <p:nvSpPr>
          <p:cNvPr id="50" name="TextBox 49">
            <a:extLst>
              <a:ext uri="{FF2B5EF4-FFF2-40B4-BE49-F238E27FC236}">
                <a16:creationId xmlns:a16="http://schemas.microsoft.com/office/drawing/2014/main" id="{C820FE93-9B9A-C94F-AAB8-D2BC01FA4572}"/>
              </a:ext>
            </a:extLst>
          </p:cNvPr>
          <p:cNvSpPr txBox="1"/>
          <p:nvPr/>
        </p:nvSpPr>
        <p:spPr>
          <a:xfrm>
            <a:off x="6875071" y="972033"/>
            <a:ext cx="1303677" cy="861774"/>
          </a:xfrm>
          <a:prstGeom prst="rect">
            <a:avLst/>
          </a:prstGeom>
          <a:noFill/>
        </p:spPr>
        <p:txBody>
          <a:bodyPr wrap="square" rtlCol="0">
            <a:spAutoFit/>
          </a:bodyPr>
          <a:lstStyle/>
          <a:p>
            <a:r>
              <a:rPr lang="en-US" sz="1000" b="1" dirty="0"/>
              <a:t>East Europe incl. Russia</a:t>
            </a:r>
          </a:p>
          <a:p>
            <a:r>
              <a:rPr lang="en-US" sz="1000" b="1" dirty="0">
                <a:solidFill>
                  <a:schemeClr val="tx2"/>
                </a:solidFill>
              </a:rPr>
              <a:t>1,750+</a:t>
            </a:r>
          </a:p>
          <a:p>
            <a:r>
              <a:rPr lang="en-US" sz="1000" dirty="0"/>
              <a:t>220% more than nearest competitor</a:t>
            </a:r>
          </a:p>
        </p:txBody>
      </p:sp>
      <p:cxnSp>
        <p:nvCxnSpPr>
          <p:cNvPr id="51" name="Straight Connector 50">
            <a:extLst>
              <a:ext uri="{FF2B5EF4-FFF2-40B4-BE49-F238E27FC236}">
                <a16:creationId xmlns:a16="http://schemas.microsoft.com/office/drawing/2014/main" id="{AABF4DBB-B9B2-BC45-BA6A-A05774D9921B}"/>
              </a:ext>
            </a:extLst>
          </p:cNvPr>
          <p:cNvCxnSpPr/>
          <p:nvPr/>
        </p:nvCxnSpPr>
        <p:spPr>
          <a:xfrm>
            <a:off x="3554990" y="1842065"/>
            <a:ext cx="864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F3C2865-6C55-2340-B301-CC64EB12341A}"/>
              </a:ext>
            </a:extLst>
          </p:cNvPr>
          <p:cNvCxnSpPr/>
          <p:nvPr/>
        </p:nvCxnSpPr>
        <p:spPr>
          <a:xfrm>
            <a:off x="4683115" y="1842065"/>
            <a:ext cx="864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B9C0688-6508-D149-818B-79210A32F954}"/>
              </a:ext>
            </a:extLst>
          </p:cNvPr>
          <p:cNvCxnSpPr/>
          <p:nvPr/>
        </p:nvCxnSpPr>
        <p:spPr>
          <a:xfrm>
            <a:off x="5811240" y="1842065"/>
            <a:ext cx="864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1750A9E-84CE-0148-B566-90D78E638DFA}"/>
              </a:ext>
            </a:extLst>
          </p:cNvPr>
          <p:cNvCxnSpPr/>
          <p:nvPr/>
        </p:nvCxnSpPr>
        <p:spPr>
          <a:xfrm>
            <a:off x="6939366" y="1842065"/>
            <a:ext cx="864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F371ACE-EE5B-DE45-A8A0-70F12069AA9D}"/>
              </a:ext>
            </a:extLst>
          </p:cNvPr>
          <p:cNvSpPr txBox="1"/>
          <p:nvPr/>
        </p:nvSpPr>
        <p:spPr>
          <a:xfrm>
            <a:off x="3376296" y="3861665"/>
            <a:ext cx="1186806" cy="861774"/>
          </a:xfrm>
          <a:prstGeom prst="rect">
            <a:avLst/>
          </a:prstGeom>
          <a:noFill/>
        </p:spPr>
        <p:txBody>
          <a:bodyPr wrap="square" rtlCol="0">
            <a:spAutoFit/>
          </a:bodyPr>
          <a:lstStyle/>
          <a:p>
            <a:r>
              <a:rPr lang="en-US" sz="1000" b="1" dirty="0"/>
              <a:t>Latin America</a:t>
            </a:r>
          </a:p>
          <a:p>
            <a:r>
              <a:rPr lang="en-US" sz="1000" b="1" dirty="0">
                <a:solidFill>
                  <a:schemeClr val="tx2"/>
                </a:solidFill>
              </a:rPr>
              <a:t>790+</a:t>
            </a:r>
          </a:p>
          <a:p>
            <a:r>
              <a:rPr lang="en-US" sz="1000" dirty="0"/>
              <a:t>193% more </a:t>
            </a:r>
            <a:br>
              <a:rPr lang="en-US" sz="1000" dirty="0"/>
            </a:br>
            <a:r>
              <a:rPr lang="en-US" sz="1000" dirty="0"/>
              <a:t>than nearest competitor</a:t>
            </a:r>
          </a:p>
        </p:txBody>
      </p:sp>
      <p:cxnSp>
        <p:nvCxnSpPr>
          <p:cNvPr id="56" name="Straight Connector 55">
            <a:extLst>
              <a:ext uri="{FF2B5EF4-FFF2-40B4-BE49-F238E27FC236}">
                <a16:creationId xmlns:a16="http://schemas.microsoft.com/office/drawing/2014/main" id="{A634E108-988E-3B4D-9505-0CC5A105179D}"/>
              </a:ext>
            </a:extLst>
          </p:cNvPr>
          <p:cNvCxnSpPr/>
          <p:nvPr/>
        </p:nvCxnSpPr>
        <p:spPr>
          <a:xfrm>
            <a:off x="3463660" y="3874935"/>
            <a:ext cx="95050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1F4E0E-955B-DD4C-A281-7A517EE39C1E}"/>
              </a:ext>
            </a:extLst>
          </p:cNvPr>
          <p:cNvCxnSpPr/>
          <p:nvPr/>
        </p:nvCxnSpPr>
        <p:spPr>
          <a:xfrm>
            <a:off x="4683115" y="3874935"/>
            <a:ext cx="864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0B4A2EB-B04F-AD4C-81C2-91C29203B900}"/>
              </a:ext>
            </a:extLst>
          </p:cNvPr>
          <p:cNvCxnSpPr/>
          <p:nvPr/>
        </p:nvCxnSpPr>
        <p:spPr>
          <a:xfrm>
            <a:off x="5811240" y="3874935"/>
            <a:ext cx="8640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urved Connector 59">
            <a:extLst>
              <a:ext uri="{FF2B5EF4-FFF2-40B4-BE49-F238E27FC236}">
                <a16:creationId xmlns:a16="http://schemas.microsoft.com/office/drawing/2014/main" id="{313044C3-4D63-DD41-B071-52DBB4AAD649}"/>
              </a:ext>
            </a:extLst>
          </p:cNvPr>
          <p:cNvCxnSpPr>
            <a:cxnSpLocks/>
          </p:cNvCxnSpPr>
          <p:nvPr/>
        </p:nvCxnSpPr>
        <p:spPr>
          <a:xfrm rot="10800000" flipV="1">
            <a:off x="3163685" y="1842064"/>
            <a:ext cx="867727" cy="747136"/>
          </a:xfrm>
          <a:prstGeom prst="curved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a:extLst>
              <a:ext uri="{FF2B5EF4-FFF2-40B4-BE49-F238E27FC236}">
                <a16:creationId xmlns:a16="http://schemas.microsoft.com/office/drawing/2014/main" id="{A9E346BB-C7C7-B749-8478-381065ECE91E}"/>
              </a:ext>
            </a:extLst>
          </p:cNvPr>
          <p:cNvCxnSpPr>
            <a:cxnSpLocks/>
            <a:endCxn id="190" idx="30"/>
          </p:cNvCxnSpPr>
          <p:nvPr/>
        </p:nvCxnSpPr>
        <p:spPr>
          <a:xfrm rot="10800000" flipV="1">
            <a:off x="5380292" y="1842062"/>
            <a:ext cx="862996" cy="395333"/>
          </a:xfrm>
          <a:prstGeom prst="curved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9F05898-3715-8E4C-B3EA-081E638E633B}"/>
              </a:ext>
            </a:extLst>
          </p:cNvPr>
          <p:cNvCxnSpPr>
            <a:cxnSpLocks/>
          </p:cNvCxnSpPr>
          <p:nvPr/>
        </p:nvCxnSpPr>
        <p:spPr>
          <a:xfrm>
            <a:off x="5102753" y="1847138"/>
            <a:ext cx="0" cy="1132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63">
            <a:extLst>
              <a:ext uri="{FF2B5EF4-FFF2-40B4-BE49-F238E27FC236}">
                <a16:creationId xmlns:a16="http://schemas.microsoft.com/office/drawing/2014/main" id="{017A6EEA-3212-2042-90D7-384ACA45278D}"/>
              </a:ext>
            </a:extLst>
          </p:cNvPr>
          <p:cNvCxnSpPr>
            <a:cxnSpLocks/>
          </p:cNvCxnSpPr>
          <p:nvPr/>
        </p:nvCxnSpPr>
        <p:spPr>
          <a:xfrm rot="5400000">
            <a:off x="7114748" y="1859472"/>
            <a:ext cx="274074" cy="239258"/>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urved Connector 64">
            <a:extLst>
              <a:ext uri="{FF2B5EF4-FFF2-40B4-BE49-F238E27FC236}">
                <a16:creationId xmlns:a16="http://schemas.microsoft.com/office/drawing/2014/main" id="{D5552632-63EC-F54C-BDA7-DAF7EAC5AF42}"/>
              </a:ext>
            </a:extLst>
          </p:cNvPr>
          <p:cNvCxnSpPr>
            <a:cxnSpLocks/>
            <a:stCxn id="55" idx="0"/>
          </p:cNvCxnSpPr>
          <p:nvPr/>
        </p:nvCxnSpPr>
        <p:spPr>
          <a:xfrm rot="16200000" flipV="1">
            <a:off x="3736126" y="3628092"/>
            <a:ext cx="213870" cy="253276"/>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a:extLst>
              <a:ext uri="{FF2B5EF4-FFF2-40B4-BE49-F238E27FC236}">
                <a16:creationId xmlns:a16="http://schemas.microsoft.com/office/drawing/2014/main" id="{B333A4CC-53CB-D943-BC44-BBF719A17876}"/>
              </a:ext>
            </a:extLst>
          </p:cNvPr>
          <p:cNvCxnSpPr>
            <a:cxnSpLocks/>
          </p:cNvCxnSpPr>
          <p:nvPr/>
        </p:nvCxnSpPr>
        <p:spPr>
          <a:xfrm rot="5400000" flipH="1" flipV="1">
            <a:off x="5965451" y="2456118"/>
            <a:ext cx="580642" cy="2231289"/>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a:extLst>
              <a:ext uri="{FF2B5EF4-FFF2-40B4-BE49-F238E27FC236}">
                <a16:creationId xmlns:a16="http://schemas.microsoft.com/office/drawing/2014/main" id="{B9DAE23B-D732-6845-BC11-B0CE4E1B8026}"/>
              </a:ext>
            </a:extLst>
          </p:cNvPr>
          <p:cNvCxnSpPr>
            <a:cxnSpLocks/>
          </p:cNvCxnSpPr>
          <p:nvPr/>
        </p:nvCxnSpPr>
        <p:spPr>
          <a:xfrm rot="16200000" flipH="1">
            <a:off x="6834937" y="3422504"/>
            <a:ext cx="274075" cy="1175356"/>
          </a:xfrm>
          <a:prstGeom prst="curvedConnector4">
            <a:avLst>
              <a:gd name="adj1" fmla="val -83408"/>
              <a:gd name="adj2" fmla="val 6495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6" name="TextBox 1205">
            <a:extLst>
              <a:ext uri="{FF2B5EF4-FFF2-40B4-BE49-F238E27FC236}">
                <a16:creationId xmlns:a16="http://schemas.microsoft.com/office/drawing/2014/main" id="{1C39FFCA-A723-E84E-9B1C-81605FBF9A25}"/>
              </a:ext>
            </a:extLst>
          </p:cNvPr>
          <p:cNvSpPr txBox="1"/>
          <p:nvPr/>
        </p:nvSpPr>
        <p:spPr>
          <a:xfrm>
            <a:off x="4597533" y="3862083"/>
            <a:ext cx="1085190" cy="861774"/>
          </a:xfrm>
          <a:prstGeom prst="rect">
            <a:avLst/>
          </a:prstGeom>
          <a:noFill/>
        </p:spPr>
        <p:txBody>
          <a:bodyPr wrap="square" rtlCol="0">
            <a:spAutoFit/>
          </a:bodyPr>
          <a:lstStyle/>
          <a:p>
            <a:r>
              <a:rPr lang="en-US" sz="1000" b="1" dirty="0"/>
              <a:t>Asia Pacific</a:t>
            </a:r>
          </a:p>
          <a:p>
            <a:r>
              <a:rPr lang="en-US" sz="1000" b="1" dirty="0">
                <a:solidFill>
                  <a:schemeClr val="tx2"/>
                </a:solidFill>
              </a:rPr>
              <a:t>2,230+</a:t>
            </a:r>
          </a:p>
          <a:p>
            <a:r>
              <a:rPr lang="en-US" sz="1000" dirty="0"/>
              <a:t>265% more than nearest competitor</a:t>
            </a:r>
          </a:p>
        </p:txBody>
      </p:sp>
      <p:sp>
        <p:nvSpPr>
          <p:cNvPr id="1207" name="TextBox 1206">
            <a:extLst>
              <a:ext uri="{FF2B5EF4-FFF2-40B4-BE49-F238E27FC236}">
                <a16:creationId xmlns:a16="http://schemas.microsoft.com/office/drawing/2014/main" id="{D3B2A0C4-BA88-4642-BDB0-1B197FE5845F}"/>
              </a:ext>
            </a:extLst>
          </p:cNvPr>
          <p:cNvSpPr txBox="1"/>
          <p:nvPr/>
        </p:nvSpPr>
        <p:spPr>
          <a:xfrm>
            <a:off x="5743969" y="3873145"/>
            <a:ext cx="1280655" cy="861774"/>
          </a:xfrm>
          <a:prstGeom prst="rect">
            <a:avLst/>
          </a:prstGeom>
          <a:noFill/>
        </p:spPr>
        <p:txBody>
          <a:bodyPr wrap="square" rtlCol="0">
            <a:spAutoFit/>
          </a:bodyPr>
          <a:lstStyle/>
          <a:p>
            <a:r>
              <a:rPr lang="en-US" sz="1000" b="1" dirty="0"/>
              <a:t>Australia/</a:t>
            </a:r>
          </a:p>
          <a:p>
            <a:r>
              <a:rPr lang="en-US" sz="1000" b="1" dirty="0"/>
              <a:t>New Zealand</a:t>
            </a:r>
          </a:p>
          <a:p>
            <a:r>
              <a:rPr lang="en-US" sz="1000" b="1" dirty="0">
                <a:solidFill>
                  <a:schemeClr val="tx2"/>
                </a:solidFill>
              </a:rPr>
              <a:t>260+</a:t>
            </a:r>
          </a:p>
          <a:p>
            <a:r>
              <a:rPr lang="en-US" sz="1000" dirty="0"/>
              <a:t>225% more than nearest competitor</a:t>
            </a:r>
          </a:p>
        </p:txBody>
      </p:sp>
      <p:sp>
        <p:nvSpPr>
          <p:cNvPr id="1208" name="Rectangle 1207">
            <a:extLst>
              <a:ext uri="{FF2B5EF4-FFF2-40B4-BE49-F238E27FC236}">
                <a16:creationId xmlns:a16="http://schemas.microsoft.com/office/drawing/2014/main" id="{9B32E886-B883-364E-969B-48E712765668}"/>
              </a:ext>
            </a:extLst>
          </p:cNvPr>
          <p:cNvSpPr/>
          <p:nvPr/>
        </p:nvSpPr>
        <p:spPr>
          <a:xfrm>
            <a:off x="583075" y="338460"/>
            <a:ext cx="7832426" cy="692497"/>
          </a:xfrm>
          <a:prstGeom prst="rect">
            <a:avLst/>
          </a:prstGeom>
        </p:spPr>
        <p:txBody>
          <a:bodyPr wrap="square">
            <a:spAutoFit/>
          </a:bodyPr>
          <a:lstStyle/>
          <a:p>
            <a:r>
              <a:rPr lang="en-GB" sz="2800" dirty="0"/>
              <a:t>Global representation means global discovery </a:t>
            </a:r>
            <a:br>
              <a:rPr lang="en-GB" sz="1100" dirty="0"/>
            </a:br>
            <a:r>
              <a:rPr lang="en-GB" sz="1100" i="1" dirty="0"/>
              <a:t>Across all subjects and content types</a:t>
            </a:r>
            <a:endParaRPr lang="en-US" dirty="0"/>
          </a:p>
        </p:txBody>
      </p:sp>
      <p:sp>
        <p:nvSpPr>
          <p:cNvPr id="1214" name="Title 5">
            <a:extLst>
              <a:ext uri="{FF2B5EF4-FFF2-40B4-BE49-F238E27FC236}">
                <a16:creationId xmlns:a16="http://schemas.microsoft.com/office/drawing/2014/main" id="{10C71559-F8CF-2945-B8B1-AE9CCF9A1EC8}"/>
              </a:ext>
            </a:extLst>
          </p:cNvPr>
          <p:cNvSpPr txBox="1">
            <a:spLocks/>
          </p:cNvSpPr>
          <p:nvPr/>
        </p:nvSpPr>
        <p:spPr>
          <a:xfrm>
            <a:off x="573134" y="1354094"/>
            <a:ext cx="3084430" cy="1131496"/>
          </a:xfrm>
          <a:prstGeom prst="rect">
            <a:avLst/>
          </a:prstGeom>
        </p:spPr>
        <p:txBody>
          <a:bodyPr/>
          <a:lst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a:lstStyle>
          <a:p>
            <a:r>
              <a:rPr lang="en-GB" sz="1600" dirty="0">
                <a:solidFill>
                  <a:schemeClr val="tx1"/>
                </a:solidFill>
                <a:latin typeface="+mj-lt"/>
              </a:rPr>
              <a:t>Global representation</a:t>
            </a:r>
          </a:p>
          <a:p>
            <a:r>
              <a:rPr lang="en-GB" sz="1200" b="0" dirty="0">
                <a:solidFill>
                  <a:schemeClr val="tx1"/>
                </a:solidFill>
                <a:latin typeface="+mj-lt"/>
              </a:rPr>
              <a:t>(number of active titles)</a:t>
            </a:r>
            <a:endParaRPr lang="en-US" sz="1200" b="0" dirty="0">
              <a:solidFill>
                <a:schemeClr val="tx1"/>
              </a:solidFill>
              <a:latin typeface="+mj-lt"/>
            </a:endParaRPr>
          </a:p>
        </p:txBody>
      </p:sp>
    </p:spTree>
    <p:extLst>
      <p:ext uri="{BB962C8B-B14F-4D97-AF65-F5344CB8AC3E}">
        <p14:creationId xmlns:p14="http://schemas.microsoft.com/office/powerpoint/2010/main" val="202288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FDDA3E-DBCC-8348-A646-28E0BBA978D2}"/>
              </a:ext>
            </a:extLst>
          </p:cNvPr>
          <p:cNvSpPr/>
          <p:nvPr/>
        </p:nvSpPr>
        <p:spPr>
          <a:xfrm>
            <a:off x="1737095" y="1430113"/>
            <a:ext cx="1385674" cy="32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Rectangle 1222">
            <a:extLst>
              <a:ext uri="{FF2B5EF4-FFF2-40B4-BE49-F238E27FC236}">
                <a16:creationId xmlns:a16="http://schemas.microsoft.com/office/drawing/2014/main" id="{61447735-B75B-134A-98E6-D82433CE4A40}"/>
              </a:ext>
            </a:extLst>
          </p:cNvPr>
          <p:cNvSpPr/>
          <p:nvPr/>
        </p:nvSpPr>
        <p:spPr>
          <a:xfrm>
            <a:off x="3233386" y="1421800"/>
            <a:ext cx="1385674" cy="32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Rectangle 1223">
            <a:extLst>
              <a:ext uri="{FF2B5EF4-FFF2-40B4-BE49-F238E27FC236}">
                <a16:creationId xmlns:a16="http://schemas.microsoft.com/office/drawing/2014/main" id="{BB965FDB-C7F2-4A41-B6D6-65A13EAD798F}"/>
              </a:ext>
            </a:extLst>
          </p:cNvPr>
          <p:cNvSpPr/>
          <p:nvPr/>
        </p:nvSpPr>
        <p:spPr>
          <a:xfrm>
            <a:off x="4713052" y="1421800"/>
            <a:ext cx="1385674" cy="3241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Rectangle 1">
            <a:extLst>
              <a:ext uri="{FF2B5EF4-FFF2-40B4-BE49-F238E27FC236}">
                <a16:creationId xmlns:a16="http://schemas.microsoft.com/office/drawing/2014/main" id="{6278A373-5013-5F49-99BC-14641E4BE8DD}"/>
              </a:ext>
            </a:extLst>
          </p:cNvPr>
          <p:cNvSpPr/>
          <p:nvPr/>
        </p:nvSpPr>
        <p:spPr>
          <a:xfrm>
            <a:off x="6220874" y="1421800"/>
            <a:ext cx="2391973" cy="2154436"/>
          </a:xfrm>
          <a:prstGeom prst="rect">
            <a:avLst/>
          </a:prstGeom>
          <a:solidFill>
            <a:schemeClr val="tx2"/>
          </a:solidFill>
        </p:spPr>
        <p:txBody>
          <a:bodyPr wrap="square" lIns="182880" tIns="182880" rIns="182880" bIns="182880">
            <a:spAutoFit/>
          </a:bodyPr>
          <a:lstStyle/>
          <a:p>
            <a:pPr>
              <a:spcBef>
                <a:spcPts val="600"/>
              </a:spcBef>
            </a:pPr>
            <a:r>
              <a:rPr lang="en-US" sz="1200" dirty="0">
                <a:solidFill>
                  <a:schemeClr val="bg1"/>
                </a:solidFill>
                <a:cs typeface="Arial" panose="020B0604020202020204" pitchFamily="34" charset="0"/>
              </a:rPr>
              <a:t>Scopus includes content from more than 5,000 publishers and 105 different countries</a:t>
            </a:r>
          </a:p>
          <a:p>
            <a:pPr marL="114300" indent="-114300">
              <a:spcBef>
                <a:spcPts val="600"/>
              </a:spcBef>
              <a:buClr>
                <a:schemeClr val="tx2"/>
              </a:buClr>
              <a:buFont typeface="Arial" charset="0"/>
              <a:buChar char="•"/>
            </a:pPr>
            <a:r>
              <a:rPr lang="en-US" sz="1000" dirty="0">
                <a:solidFill>
                  <a:schemeClr val="bg1"/>
                </a:solidFill>
              </a:rPr>
              <a:t>40 different languages covered</a:t>
            </a:r>
          </a:p>
          <a:p>
            <a:pPr marL="114300" indent="-114300">
              <a:spcBef>
                <a:spcPts val="600"/>
              </a:spcBef>
              <a:buClr>
                <a:schemeClr val="tx2"/>
              </a:buClr>
              <a:buFont typeface="Arial" charset="0"/>
              <a:buChar char="•"/>
            </a:pPr>
            <a:r>
              <a:rPr lang="en-US" sz="1000" dirty="0">
                <a:solidFill>
                  <a:schemeClr val="bg1"/>
                </a:solidFill>
              </a:rPr>
              <a:t>Updated daily</a:t>
            </a:r>
          </a:p>
          <a:p>
            <a:pPr marL="114300" indent="-114300">
              <a:spcBef>
                <a:spcPts val="600"/>
              </a:spcBef>
              <a:buClr>
                <a:schemeClr val="tx2"/>
              </a:buClr>
              <a:buFont typeface="Arial" charset="0"/>
              <a:buChar char="•"/>
            </a:pPr>
            <a:r>
              <a:rPr lang="en-GB" sz="1000" dirty="0">
                <a:solidFill>
                  <a:schemeClr val="bg1"/>
                </a:solidFill>
              </a:rPr>
              <a:t>Multiple regional content types covered (journals, conferences, books, book series)</a:t>
            </a:r>
          </a:p>
          <a:p>
            <a:pPr marL="114300" indent="-114300">
              <a:spcBef>
                <a:spcPts val="600"/>
              </a:spcBef>
              <a:buClr>
                <a:schemeClr val="tx2"/>
              </a:buClr>
              <a:buFont typeface="Arial" charset="0"/>
              <a:buChar char="•"/>
            </a:pPr>
            <a:r>
              <a:rPr lang="en-US" sz="1000" dirty="0">
                <a:solidFill>
                  <a:schemeClr val="bg1"/>
                </a:solidFill>
              </a:rPr>
              <a:t>9.5M open access documents</a:t>
            </a:r>
          </a:p>
        </p:txBody>
      </p:sp>
      <p:sp>
        <p:nvSpPr>
          <p:cNvPr id="1215" name="TextBox 1214">
            <a:extLst>
              <a:ext uri="{FF2B5EF4-FFF2-40B4-BE49-F238E27FC236}">
                <a16:creationId xmlns:a16="http://schemas.microsoft.com/office/drawing/2014/main" id="{DC1863E8-CD1A-BD4C-8856-B03855B87D95}"/>
              </a:ext>
            </a:extLst>
          </p:cNvPr>
          <p:cNvSpPr txBox="1"/>
          <p:nvPr/>
        </p:nvSpPr>
        <p:spPr>
          <a:xfrm>
            <a:off x="1737094" y="1729577"/>
            <a:ext cx="1385674" cy="2403222"/>
          </a:xfrm>
          <a:prstGeom prst="rect">
            <a:avLst/>
          </a:prstGeom>
          <a:solidFill>
            <a:schemeClr val="bg1">
              <a:lumMod val="95000"/>
            </a:schemeClr>
          </a:solidFill>
        </p:spPr>
        <p:txBody>
          <a:bodyPr wrap="square" rtlCol="0">
            <a:noAutofit/>
          </a:bodyPr>
          <a:lstStyle/>
          <a:p>
            <a:pPr>
              <a:spcBef>
                <a:spcPts val="300"/>
              </a:spcBef>
              <a:spcAft>
                <a:spcPts val="300"/>
              </a:spcAft>
            </a:pPr>
            <a:r>
              <a:rPr lang="en-US" sz="1200" b="1" dirty="0"/>
              <a:t>25,300</a:t>
            </a:r>
            <a:br>
              <a:rPr lang="en-US" sz="1200" dirty="0"/>
            </a:br>
            <a:r>
              <a:rPr lang="en-US" sz="1000" dirty="0"/>
              <a:t>Peer-reviewed journals</a:t>
            </a:r>
          </a:p>
          <a:p>
            <a:pPr>
              <a:spcBef>
                <a:spcPts val="300"/>
              </a:spcBef>
              <a:spcAft>
                <a:spcPts val="300"/>
              </a:spcAft>
            </a:pPr>
            <a:r>
              <a:rPr lang="en-US" sz="1200" b="1" dirty="0"/>
              <a:t>294</a:t>
            </a:r>
            <a:br>
              <a:rPr lang="en-US" sz="1200" dirty="0"/>
            </a:br>
            <a:r>
              <a:rPr lang="en-US" sz="1000" dirty="0"/>
              <a:t>Trade journals</a:t>
            </a:r>
          </a:p>
          <a:p>
            <a:pPr>
              <a:spcBef>
                <a:spcPts val="300"/>
              </a:spcBef>
              <a:spcAft>
                <a:spcPts val="300"/>
              </a:spcAft>
            </a:pPr>
            <a:r>
              <a:rPr lang="en-US" sz="1200" b="1" dirty="0"/>
              <a:t>5,527</a:t>
            </a:r>
            <a:br>
              <a:rPr lang="en-US" sz="1200" dirty="0"/>
            </a:br>
            <a:r>
              <a:rPr lang="en-US" sz="1000" dirty="0"/>
              <a:t>Active gold open access journals</a:t>
            </a:r>
          </a:p>
          <a:p>
            <a:pPr>
              <a:spcBef>
                <a:spcPts val="300"/>
              </a:spcBef>
              <a:spcAft>
                <a:spcPts val="300"/>
              </a:spcAft>
            </a:pPr>
            <a:r>
              <a:rPr lang="en-US" sz="1200" b="1" dirty="0"/>
              <a:t>&gt;8,000</a:t>
            </a:r>
            <a:br>
              <a:rPr lang="en-US" sz="1200" dirty="0"/>
            </a:br>
            <a:r>
              <a:rPr lang="en-US" sz="1000" dirty="0"/>
              <a:t>Articles in press</a:t>
            </a:r>
          </a:p>
          <a:p>
            <a:pPr>
              <a:spcBef>
                <a:spcPts val="300"/>
              </a:spcBef>
              <a:spcAft>
                <a:spcPts val="300"/>
              </a:spcAft>
            </a:pPr>
            <a:r>
              <a:rPr lang="en-US" sz="800" dirty="0"/>
              <a:t>Full metadata, abstracts and cited references</a:t>
            </a:r>
          </a:p>
        </p:txBody>
      </p:sp>
      <p:sp>
        <p:nvSpPr>
          <p:cNvPr id="1216" name="TextBox 1215">
            <a:extLst>
              <a:ext uri="{FF2B5EF4-FFF2-40B4-BE49-F238E27FC236}">
                <a16:creationId xmlns:a16="http://schemas.microsoft.com/office/drawing/2014/main" id="{BB16DEC1-BAB7-F245-9946-14F238B55868}"/>
              </a:ext>
            </a:extLst>
          </p:cNvPr>
          <p:cNvSpPr txBox="1"/>
          <p:nvPr/>
        </p:nvSpPr>
        <p:spPr>
          <a:xfrm>
            <a:off x="582221" y="1729576"/>
            <a:ext cx="1044255" cy="553998"/>
          </a:xfrm>
          <a:prstGeom prst="rect">
            <a:avLst/>
          </a:prstGeom>
          <a:solidFill>
            <a:schemeClr val="bg1">
              <a:lumMod val="95000"/>
              <a:alpha val="50000"/>
            </a:schemeClr>
          </a:solidFill>
        </p:spPr>
        <p:txBody>
          <a:bodyPr wrap="square" rtlCol="0">
            <a:spAutoFit/>
          </a:bodyPr>
          <a:lstStyle/>
          <a:p>
            <a:r>
              <a:rPr lang="en-US" sz="1000" dirty="0"/>
              <a:t>Physical sciences </a:t>
            </a:r>
          </a:p>
          <a:p>
            <a:r>
              <a:rPr lang="en-US" sz="1000" dirty="0">
                <a:solidFill>
                  <a:srgbClr val="53565A"/>
                </a:solidFill>
              </a:rPr>
              <a:t>13,312</a:t>
            </a:r>
            <a:endParaRPr lang="en-US" sz="1000" dirty="0"/>
          </a:p>
        </p:txBody>
      </p:sp>
      <p:sp>
        <p:nvSpPr>
          <p:cNvPr id="1217" name="TextBox 1216">
            <a:extLst>
              <a:ext uri="{FF2B5EF4-FFF2-40B4-BE49-F238E27FC236}">
                <a16:creationId xmlns:a16="http://schemas.microsoft.com/office/drawing/2014/main" id="{B3817396-E99A-7442-B6CA-7D3CEBC4ECD3}"/>
              </a:ext>
            </a:extLst>
          </p:cNvPr>
          <p:cNvSpPr txBox="1"/>
          <p:nvPr/>
        </p:nvSpPr>
        <p:spPr>
          <a:xfrm>
            <a:off x="587317" y="2372352"/>
            <a:ext cx="1044255" cy="553998"/>
          </a:xfrm>
          <a:prstGeom prst="rect">
            <a:avLst/>
          </a:prstGeom>
          <a:solidFill>
            <a:schemeClr val="bg1">
              <a:lumMod val="95000"/>
            </a:schemeClr>
          </a:solidFill>
        </p:spPr>
        <p:txBody>
          <a:bodyPr wrap="square" rtlCol="0">
            <a:spAutoFit/>
          </a:bodyPr>
          <a:lstStyle/>
          <a:p>
            <a:r>
              <a:rPr lang="en-US" sz="1000" dirty="0"/>
              <a:t>Health sciences </a:t>
            </a:r>
          </a:p>
          <a:p>
            <a:r>
              <a:rPr lang="en-US" sz="1000" dirty="0">
                <a:solidFill>
                  <a:srgbClr val="53565A"/>
                </a:solidFill>
              </a:rPr>
              <a:t>14,448</a:t>
            </a:r>
            <a:endParaRPr lang="en-US" sz="1000" dirty="0"/>
          </a:p>
        </p:txBody>
      </p:sp>
      <p:sp>
        <p:nvSpPr>
          <p:cNvPr id="1218" name="TextBox 1217">
            <a:extLst>
              <a:ext uri="{FF2B5EF4-FFF2-40B4-BE49-F238E27FC236}">
                <a16:creationId xmlns:a16="http://schemas.microsoft.com/office/drawing/2014/main" id="{96BEF0A6-3791-AF46-9897-E56CE9D0ABEA}"/>
              </a:ext>
            </a:extLst>
          </p:cNvPr>
          <p:cNvSpPr txBox="1"/>
          <p:nvPr/>
        </p:nvSpPr>
        <p:spPr>
          <a:xfrm>
            <a:off x="598847" y="3015128"/>
            <a:ext cx="1044255" cy="553998"/>
          </a:xfrm>
          <a:prstGeom prst="rect">
            <a:avLst/>
          </a:prstGeom>
          <a:solidFill>
            <a:schemeClr val="bg1">
              <a:lumMod val="75000"/>
              <a:alpha val="50000"/>
            </a:schemeClr>
          </a:solidFill>
        </p:spPr>
        <p:txBody>
          <a:bodyPr wrap="square" rtlCol="0">
            <a:spAutoFit/>
          </a:bodyPr>
          <a:lstStyle/>
          <a:p>
            <a:r>
              <a:rPr lang="en-US" sz="1000" dirty="0"/>
              <a:t>Social sciences </a:t>
            </a:r>
          </a:p>
          <a:p>
            <a:r>
              <a:rPr lang="en-US" sz="1000" dirty="0">
                <a:solidFill>
                  <a:srgbClr val="53565A"/>
                </a:solidFill>
              </a:rPr>
              <a:t>12,464</a:t>
            </a:r>
            <a:endParaRPr lang="en-US" sz="1000" dirty="0"/>
          </a:p>
        </p:txBody>
      </p:sp>
      <p:sp>
        <p:nvSpPr>
          <p:cNvPr id="1219" name="TextBox 1218">
            <a:extLst>
              <a:ext uri="{FF2B5EF4-FFF2-40B4-BE49-F238E27FC236}">
                <a16:creationId xmlns:a16="http://schemas.microsoft.com/office/drawing/2014/main" id="{C2C87EDE-FEB5-BB46-85CF-EDD8FB6DC26E}"/>
              </a:ext>
            </a:extLst>
          </p:cNvPr>
          <p:cNvSpPr txBox="1"/>
          <p:nvPr/>
        </p:nvSpPr>
        <p:spPr>
          <a:xfrm>
            <a:off x="598846" y="3657903"/>
            <a:ext cx="1044255" cy="483209"/>
          </a:xfrm>
          <a:prstGeom prst="rect">
            <a:avLst/>
          </a:prstGeom>
          <a:solidFill>
            <a:schemeClr val="bg1">
              <a:lumMod val="75000"/>
            </a:schemeClr>
          </a:solidFill>
        </p:spPr>
        <p:txBody>
          <a:bodyPr wrap="square" bIns="128016" rtlCol="0">
            <a:spAutoFit/>
          </a:bodyPr>
          <a:lstStyle/>
          <a:p>
            <a:r>
              <a:rPr lang="en-US" sz="1000" dirty="0"/>
              <a:t>Life sciences </a:t>
            </a:r>
            <a:r>
              <a:rPr lang="en-US" sz="1000" dirty="0">
                <a:solidFill>
                  <a:srgbClr val="53565A"/>
                </a:solidFill>
              </a:rPr>
              <a:t>7,295</a:t>
            </a:r>
            <a:endParaRPr lang="en-US" sz="1000" dirty="0"/>
          </a:p>
        </p:txBody>
      </p:sp>
      <p:sp>
        <p:nvSpPr>
          <p:cNvPr id="1220" name="TextBox 1219">
            <a:extLst>
              <a:ext uri="{FF2B5EF4-FFF2-40B4-BE49-F238E27FC236}">
                <a16:creationId xmlns:a16="http://schemas.microsoft.com/office/drawing/2014/main" id="{A09ECE6D-C75B-E54E-88F9-1F7283BA0BEF}"/>
              </a:ext>
            </a:extLst>
          </p:cNvPr>
          <p:cNvSpPr txBox="1"/>
          <p:nvPr/>
        </p:nvSpPr>
        <p:spPr>
          <a:xfrm>
            <a:off x="3233386" y="1737890"/>
            <a:ext cx="1385674" cy="2403222"/>
          </a:xfrm>
          <a:prstGeom prst="rect">
            <a:avLst/>
          </a:prstGeom>
          <a:solidFill>
            <a:schemeClr val="bg1">
              <a:lumMod val="85000"/>
            </a:schemeClr>
          </a:solidFill>
        </p:spPr>
        <p:txBody>
          <a:bodyPr wrap="square" bIns="1188720" rtlCol="0">
            <a:noAutofit/>
          </a:bodyPr>
          <a:lstStyle/>
          <a:p>
            <a:pPr>
              <a:spcBef>
                <a:spcPts val="300"/>
              </a:spcBef>
              <a:spcAft>
                <a:spcPts val="300"/>
              </a:spcAft>
            </a:pPr>
            <a:r>
              <a:rPr lang="en-US" sz="1200" b="1" dirty="0"/>
              <a:t>101K</a:t>
            </a:r>
            <a:br>
              <a:rPr lang="en-US" sz="1200" dirty="0"/>
            </a:br>
            <a:r>
              <a:rPr lang="en-US" sz="1000" dirty="0"/>
              <a:t>Conference events</a:t>
            </a:r>
          </a:p>
          <a:p>
            <a:pPr>
              <a:spcBef>
                <a:spcPts val="300"/>
              </a:spcBef>
              <a:spcAft>
                <a:spcPts val="300"/>
              </a:spcAft>
            </a:pPr>
            <a:r>
              <a:rPr lang="en-US" sz="1200" b="1" dirty="0"/>
              <a:t>9.8M</a:t>
            </a:r>
            <a:br>
              <a:rPr lang="en-US" sz="1200" dirty="0"/>
            </a:br>
            <a:r>
              <a:rPr lang="en-US" sz="1000" dirty="0"/>
              <a:t>Conference papers</a:t>
            </a:r>
          </a:p>
          <a:p>
            <a:pPr>
              <a:spcBef>
                <a:spcPts val="300"/>
              </a:spcBef>
              <a:spcAft>
                <a:spcPts val="300"/>
              </a:spcAft>
            </a:pPr>
            <a:r>
              <a:rPr lang="en-US" sz="800" dirty="0"/>
              <a:t>Mainly Engineering, </a:t>
            </a:r>
            <a:r>
              <a:rPr lang="en-US" sz="800" dirty="0" err="1">
                <a:solidFill>
                  <a:srgbClr val="53565A"/>
                </a:solidFill>
              </a:rPr>
              <a:t>maths</a:t>
            </a:r>
            <a:r>
              <a:rPr lang="en-US" sz="800" dirty="0">
                <a:solidFill>
                  <a:srgbClr val="53565A"/>
                </a:solidFill>
              </a:rPr>
              <a:t>, physics </a:t>
            </a:r>
            <a:r>
              <a:rPr lang="en-US" sz="800" dirty="0"/>
              <a:t>and </a:t>
            </a:r>
            <a:br>
              <a:rPr lang="en-US" sz="800" dirty="0"/>
            </a:br>
            <a:r>
              <a:rPr lang="en-US" sz="800" dirty="0"/>
              <a:t>computer sciences</a:t>
            </a:r>
          </a:p>
        </p:txBody>
      </p:sp>
      <p:sp>
        <p:nvSpPr>
          <p:cNvPr id="1221" name="TextBox 1220">
            <a:extLst>
              <a:ext uri="{FF2B5EF4-FFF2-40B4-BE49-F238E27FC236}">
                <a16:creationId xmlns:a16="http://schemas.microsoft.com/office/drawing/2014/main" id="{C9F451FE-119E-C844-BC9F-372665ADE235}"/>
              </a:ext>
            </a:extLst>
          </p:cNvPr>
          <p:cNvSpPr txBox="1"/>
          <p:nvPr/>
        </p:nvSpPr>
        <p:spPr>
          <a:xfrm>
            <a:off x="4713052" y="1754309"/>
            <a:ext cx="1385674" cy="2403222"/>
          </a:xfrm>
          <a:prstGeom prst="rect">
            <a:avLst/>
          </a:prstGeom>
          <a:solidFill>
            <a:schemeClr val="bg1">
              <a:lumMod val="95000"/>
            </a:schemeClr>
          </a:solidFill>
        </p:spPr>
        <p:txBody>
          <a:bodyPr wrap="square" bIns="457200" rtlCol="0">
            <a:spAutoFit/>
          </a:bodyPr>
          <a:lstStyle/>
          <a:p>
            <a:pPr>
              <a:spcBef>
                <a:spcPts val="300"/>
              </a:spcBef>
              <a:spcAft>
                <a:spcPts val="300"/>
              </a:spcAft>
            </a:pPr>
            <a:r>
              <a:rPr lang="en-US" sz="1200" b="1" dirty="0"/>
              <a:t>852</a:t>
            </a:r>
            <a:br>
              <a:rPr lang="en-US" sz="1200" dirty="0"/>
            </a:br>
            <a:r>
              <a:rPr lang="en-US" sz="1000" dirty="0"/>
              <a:t>Book series</a:t>
            </a:r>
          </a:p>
          <a:p>
            <a:pPr>
              <a:spcBef>
                <a:spcPts val="300"/>
              </a:spcBef>
              <a:spcAft>
                <a:spcPts val="300"/>
              </a:spcAft>
            </a:pPr>
            <a:r>
              <a:rPr lang="en-US" sz="1200" b="1" dirty="0"/>
              <a:t>40K</a:t>
            </a:r>
            <a:br>
              <a:rPr lang="en-US" sz="1200" dirty="0"/>
            </a:br>
            <a:r>
              <a:rPr lang="en-US" sz="1000" dirty="0"/>
              <a:t>Volumes</a:t>
            </a:r>
          </a:p>
          <a:p>
            <a:pPr>
              <a:spcBef>
                <a:spcPts val="300"/>
              </a:spcBef>
              <a:spcAft>
                <a:spcPts val="300"/>
              </a:spcAft>
            </a:pPr>
            <a:r>
              <a:rPr lang="en-US" sz="1200" b="1" dirty="0"/>
              <a:t>1.8M</a:t>
            </a:r>
            <a:br>
              <a:rPr lang="en-US" sz="1200" dirty="0"/>
            </a:br>
            <a:r>
              <a:rPr lang="en-US" sz="1000" dirty="0"/>
              <a:t>Items</a:t>
            </a:r>
          </a:p>
          <a:p>
            <a:pPr>
              <a:spcBef>
                <a:spcPts val="300"/>
              </a:spcBef>
              <a:spcAft>
                <a:spcPts val="300"/>
              </a:spcAft>
            </a:pPr>
            <a:r>
              <a:rPr lang="en-US" sz="1200" b="1" dirty="0"/>
              <a:t>220,000+</a:t>
            </a:r>
            <a:br>
              <a:rPr lang="en-US" sz="1200" dirty="0"/>
            </a:br>
            <a:r>
              <a:rPr lang="en-US" sz="1000" dirty="0"/>
              <a:t>Stand-alone books</a:t>
            </a:r>
          </a:p>
          <a:p>
            <a:pPr defTabSz="685800">
              <a:spcBef>
                <a:spcPts val="225"/>
              </a:spcBef>
              <a:spcAft>
                <a:spcPts val="225"/>
              </a:spcAft>
              <a:defRPr/>
            </a:pPr>
            <a:r>
              <a:rPr lang="en-US" sz="800" dirty="0">
                <a:solidFill>
                  <a:srgbClr val="53565A"/>
                </a:solidFill>
              </a:rPr>
              <a:t>Mainly social sciences and arts &amp; humanities</a:t>
            </a:r>
          </a:p>
        </p:txBody>
      </p:sp>
      <p:sp>
        <p:nvSpPr>
          <p:cNvPr id="1222" name="TextBox 1221">
            <a:extLst>
              <a:ext uri="{FF2B5EF4-FFF2-40B4-BE49-F238E27FC236}">
                <a16:creationId xmlns:a16="http://schemas.microsoft.com/office/drawing/2014/main" id="{695E4181-779A-6446-BBE3-1D9519D978DE}"/>
              </a:ext>
            </a:extLst>
          </p:cNvPr>
          <p:cNvSpPr txBox="1"/>
          <p:nvPr/>
        </p:nvSpPr>
        <p:spPr>
          <a:xfrm>
            <a:off x="576261" y="1167473"/>
            <a:ext cx="1313095" cy="553998"/>
          </a:xfrm>
          <a:prstGeom prst="rect">
            <a:avLst/>
          </a:prstGeom>
          <a:noFill/>
        </p:spPr>
        <p:txBody>
          <a:bodyPr wrap="square" rtlCol="0">
            <a:spAutoFit/>
          </a:bodyPr>
          <a:lstStyle/>
          <a:p>
            <a:r>
              <a:rPr lang="en-US" sz="1000" b="1" dirty="0"/>
              <a:t>Number of journals by subject area</a:t>
            </a:r>
          </a:p>
        </p:txBody>
      </p:sp>
      <p:sp>
        <p:nvSpPr>
          <p:cNvPr id="1210" name="TextBox 1209">
            <a:extLst>
              <a:ext uri="{FF2B5EF4-FFF2-40B4-BE49-F238E27FC236}">
                <a16:creationId xmlns:a16="http://schemas.microsoft.com/office/drawing/2014/main" id="{71BE5FE3-F90B-D34F-944A-F7E4CFBECAD4}"/>
              </a:ext>
            </a:extLst>
          </p:cNvPr>
          <p:cNvSpPr txBox="1"/>
          <p:nvPr/>
        </p:nvSpPr>
        <p:spPr>
          <a:xfrm>
            <a:off x="1737095" y="1430113"/>
            <a:ext cx="1385673" cy="307777"/>
          </a:xfrm>
          <a:prstGeom prst="rect">
            <a:avLst/>
          </a:prstGeom>
          <a:noFill/>
        </p:spPr>
        <p:txBody>
          <a:bodyPr wrap="square" rtlCol="0">
            <a:spAutoFit/>
          </a:bodyPr>
          <a:lstStyle/>
          <a:p>
            <a:pPr algn="ctr"/>
            <a:r>
              <a:rPr lang="en-US" sz="1400" dirty="0">
                <a:solidFill>
                  <a:schemeClr val="bg1"/>
                </a:solidFill>
              </a:rPr>
              <a:t>Journals</a:t>
            </a:r>
          </a:p>
        </p:txBody>
      </p:sp>
      <p:sp>
        <p:nvSpPr>
          <p:cNvPr id="1211" name="TextBox 1210">
            <a:extLst>
              <a:ext uri="{FF2B5EF4-FFF2-40B4-BE49-F238E27FC236}">
                <a16:creationId xmlns:a16="http://schemas.microsoft.com/office/drawing/2014/main" id="{063DC65B-1015-464C-9E57-2C47DE2CBDEC}"/>
              </a:ext>
            </a:extLst>
          </p:cNvPr>
          <p:cNvSpPr txBox="1"/>
          <p:nvPr/>
        </p:nvSpPr>
        <p:spPr>
          <a:xfrm>
            <a:off x="3233385" y="1422933"/>
            <a:ext cx="1385674" cy="307777"/>
          </a:xfrm>
          <a:prstGeom prst="rect">
            <a:avLst/>
          </a:prstGeom>
          <a:noFill/>
        </p:spPr>
        <p:txBody>
          <a:bodyPr wrap="square" rtlCol="0">
            <a:spAutoFit/>
          </a:bodyPr>
          <a:lstStyle/>
          <a:p>
            <a:pPr algn="ctr"/>
            <a:r>
              <a:rPr lang="en-US" sz="1400" dirty="0">
                <a:solidFill>
                  <a:schemeClr val="bg1"/>
                </a:solidFill>
              </a:rPr>
              <a:t>Conference</a:t>
            </a:r>
          </a:p>
        </p:txBody>
      </p:sp>
      <p:sp>
        <p:nvSpPr>
          <p:cNvPr id="1212" name="TextBox 1211">
            <a:extLst>
              <a:ext uri="{FF2B5EF4-FFF2-40B4-BE49-F238E27FC236}">
                <a16:creationId xmlns:a16="http://schemas.microsoft.com/office/drawing/2014/main" id="{E4D2E37E-68B3-7942-9CB9-E5D6459E9D4E}"/>
              </a:ext>
            </a:extLst>
          </p:cNvPr>
          <p:cNvSpPr txBox="1"/>
          <p:nvPr/>
        </p:nvSpPr>
        <p:spPr>
          <a:xfrm>
            <a:off x="4713051" y="1421800"/>
            <a:ext cx="1385674" cy="307777"/>
          </a:xfrm>
          <a:prstGeom prst="rect">
            <a:avLst/>
          </a:prstGeom>
          <a:noFill/>
        </p:spPr>
        <p:txBody>
          <a:bodyPr wrap="square" rtlCol="0">
            <a:spAutoFit/>
          </a:bodyPr>
          <a:lstStyle/>
          <a:p>
            <a:pPr algn="ctr"/>
            <a:r>
              <a:rPr lang="en-US" sz="1400" dirty="0">
                <a:solidFill>
                  <a:schemeClr val="bg1"/>
                </a:solidFill>
              </a:rPr>
              <a:t>Books</a:t>
            </a:r>
          </a:p>
        </p:txBody>
      </p:sp>
      <p:sp>
        <p:nvSpPr>
          <p:cNvPr id="22" name="Rectangle 21">
            <a:extLst>
              <a:ext uri="{FF2B5EF4-FFF2-40B4-BE49-F238E27FC236}">
                <a16:creationId xmlns:a16="http://schemas.microsoft.com/office/drawing/2014/main" id="{B6B8A78C-A8CF-E044-BF62-3B804D653360}"/>
              </a:ext>
            </a:extLst>
          </p:cNvPr>
          <p:cNvSpPr/>
          <p:nvPr/>
        </p:nvSpPr>
        <p:spPr>
          <a:xfrm>
            <a:off x="583075" y="338460"/>
            <a:ext cx="7832426" cy="692497"/>
          </a:xfrm>
          <a:prstGeom prst="rect">
            <a:avLst/>
          </a:prstGeom>
        </p:spPr>
        <p:txBody>
          <a:bodyPr wrap="square">
            <a:spAutoFit/>
          </a:bodyPr>
          <a:lstStyle/>
          <a:p>
            <a:r>
              <a:rPr lang="en-GB" sz="2800" dirty="0"/>
              <a:t>Global representation means global discovery </a:t>
            </a:r>
            <a:br>
              <a:rPr lang="en-GB" sz="1100" dirty="0"/>
            </a:br>
            <a:r>
              <a:rPr lang="en-GB" sz="1100" i="1" dirty="0"/>
              <a:t>Across all subjects and content types</a:t>
            </a:r>
            <a:endParaRPr lang="en-US" dirty="0"/>
          </a:p>
        </p:txBody>
      </p:sp>
    </p:spTree>
    <p:extLst>
      <p:ext uri="{BB962C8B-B14F-4D97-AF65-F5344CB8AC3E}">
        <p14:creationId xmlns:p14="http://schemas.microsoft.com/office/powerpoint/2010/main" val="387777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3090A86-6AB3-E84E-9DA7-5C23CB76FE4E}"/>
              </a:ext>
            </a:extLst>
          </p:cNvPr>
          <p:cNvSpPr/>
          <p:nvPr/>
        </p:nvSpPr>
        <p:spPr>
          <a:xfrm>
            <a:off x="3763262" y="2166809"/>
            <a:ext cx="4811102" cy="2092881"/>
          </a:xfrm>
          <a:prstGeom prst="rect">
            <a:avLst/>
          </a:prstGeom>
          <a:solidFill>
            <a:schemeClr val="bg1">
              <a:lumMod val="95000"/>
            </a:schemeClr>
          </a:solidFill>
        </p:spPr>
        <p:txBody>
          <a:bodyPr wrap="square" lIns="182880" tIns="182880" rIns="182880" bIns="1737360">
            <a:spAutoFit/>
          </a:bodyPr>
          <a:lstStyle/>
          <a:p>
            <a:pPr>
              <a:spcBef>
                <a:spcPts val="600"/>
              </a:spcBef>
            </a:pPr>
            <a:endParaRPr lang="en-US" sz="1000" dirty="0"/>
          </a:p>
        </p:txBody>
      </p:sp>
      <p:sp>
        <p:nvSpPr>
          <p:cNvPr id="9" name="Title 3">
            <a:extLst>
              <a:ext uri="{FF2B5EF4-FFF2-40B4-BE49-F238E27FC236}">
                <a16:creationId xmlns:a16="http://schemas.microsoft.com/office/drawing/2014/main" id="{21E987A2-AEF8-6747-BECA-E8AD7C15749D}"/>
              </a:ext>
            </a:extLst>
          </p:cNvPr>
          <p:cNvSpPr txBox="1">
            <a:spLocks/>
          </p:cNvSpPr>
          <p:nvPr/>
        </p:nvSpPr>
        <p:spPr>
          <a:xfrm>
            <a:off x="582889" y="370375"/>
            <a:ext cx="7991475" cy="46275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GB" dirty="0"/>
              <a:t>Scopus brings you a world of data to mine</a:t>
            </a:r>
            <a:endParaRPr lang="en-US" dirty="0"/>
          </a:p>
        </p:txBody>
      </p:sp>
      <p:sp>
        <p:nvSpPr>
          <p:cNvPr id="43" name="Rectangle 42">
            <a:extLst>
              <a:ext uri="{FF2B5EF4-FFF2-40B4-BE49-F238E27FC236}">
                <a16:creationId xmlns:a16="http://schemas.microsoft.com/office/drawing/2014/main" id="{EFF94FE7-F247-4041-ACD8-F8C8EC90FFDC}"/>
              </a:ext>
            </a:extLst>
          </p:cNvPr>
          <p:cNvSpPr/>
          <p:nvPr/>
        </p:nvSpPr>
        <p:spPr>
          <a:xfrm>
            <a:off x="-6629" y="506039"/>
            <a:ext cx="582890" cy="194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206" name="Text Placeholder 18">
            <a:extLst>
              <a:ext uri="{FF2B5EF4-FFF2-40B4-BE49-F238E27FC236}">
                <a16:creationId xmlns:a16="http://schemas.microsoft.com/office/drawing/2014/main" id="{E3C5465A-4797-D84F-857C-1EC591B158B1}"/>
              </a:ext>
            </a:extLst>
          </p:cNvPr>
          <p:cNvSpPr>
            <a:spLocks noGrp="1"/>
          </p:cNvSpPr>
          <p:nvPr>
            <p:ph type="body" sz="quarter" idx="13"/>
          </p:nvPr>
        </p:nvSpPr>
        <p:spPr>
          <a:xfrm>
            <a:off x="576261" y="903817"/>
            <a:ext cx="8249687" cy="1203279"/>
          </a:xfrm>
        </p:spPr>
        <p:txBody>
          <a:bodyPr anchor="t">
            <a:noAutofit/>
          </a:bodyPr>
          <a:lstStyle/>
          <a:p>
            <a:pPr marL="58738" indent="0">
              <a:spcBef>
                <a:spcPts val="1200"/>
              </a:spcBef>
              <a:buClr>
                <a:srgbClr val="000000"/>
              </a:buClr>
              <a:buFont typeface="Times" pitchFamily="18" charset="0"/>
              <a:buNone/>
              <a:tabLst/>
            </a:pPr>
            <a:r>
              <a:rPr lang="en-US" sz="1600" dirty="0">
                <a:cs typeface="Arial" charset="0"/>
              </a:rPr>
              <a:t>Scopus delivers all metadata as provided by publishers, including: author(s), affiliation(s), document title, year, electronic identification (EID), source title, volume/issue/pages, citation count(s), source, document type and digital object identifier (DOI).</a:t>
            </a:r>
            <a:endParaRPr lang="en-US" sz="1000" dirty="0"/>
          </a:p>
        </p:txBody>
      </p:sp>
      <p:sp>
        <p:nvSpPr>
          <p:cNvPr id="20" name="Title 1">
            <a:extLst>
              <a:ext uri="{FF2B5EF4-FFF2-40B4-BE49-F238E27FC236}">
                <a16:creationId xmlns:a16="http://schemas.microsoft.com/office/drawing/2014/main" id="{BD3C4003-E7AD-0640-ABE1-22F86D83C24F}"/>
              </a:ext>
            </a:extLst>
          </p:cNvPr>
          <p:cNvSpPr txBox="1">
            <a:spLocks/>
          </p:cNvSpPr>
          <p:nvPr/>
        </p:nvSpPr>
        <p:spPr>
          <a:xfrm>
            <a:off x="678709" y="3280002"/>
            <a:ext cx="2841353" cy="8529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en-GB" sz="3600" dirty="0">
                <a:solidFill>
                  <a:schemeClr val="tx1"/>
                </a:solidFill>
                <a:latin typeface="+mn-lt"/>
              </a:rPr>
              <a:t>4.5 TB</a:t>
            </a:r>
          </a:p>
          <a:p>
            <a:r>
              <a:rPr lang="en-GB" sz="1400" b="0" dirty="0">
                <a:solidFill>
                  <a:schemeClr val="tx1"/>
                </a:solidFill>
                <a:latin typeface="+mn-lt"/>
              </a:rPr>
              <a:t>Data stored in content repository</a:t>
            </a:r>
            <a:endParaRPr lang="en-US" sz="1400" b="0" dirty="0">
              <a:solidFill>
                <a:schemeClr val="tx1"/>
              </a:solidFill>
              <a:latin typeface="+mn-lt"/>
            </a:endParaRPr>
          </a:p>
        </p:txBody>
      </p:sp>
      <p:pic>
        <p:nvPicPr>
          <p:cNvPr id="7" name="Picture 6">
            <a:extLst>
              <a:ext uri="{FF2B5EF4-FFF2-40B4-BE49-F238E27FC236}">
                <a16:creationId xmlns:a16="http://schemas.microsoft.com/office/drawing/2014/main" id="{290D49A8-E18B-4C41-970D-612AD8792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68" y="1959500"/>
            <a:ext cx="1406529" cy="1406529"/>
          </a:xfrm>
          <a:prstGeom prst="rect">
            <a:avLst/>
          </a:prstGeom>
        </p:spPr>
      </p:pic>
      <p:sp>
        <p:nvSpPr>
          <p:cNvPr id="22" name="Title 1">
            <a:extLst>
              <a:ext uri="{FF2B5EF4-FFF2-40B4-BE49-F238E27FC236}">
                <a16:creationId xmlns:a16="http://schemas.microsoft.com/office/drawing/2014/main" id="{C73864F1-354E-3445-BB29-200A6A105FC4}"/>
              </a:ext>
            </a:extLst>
          </p:cNvPr>
          <p:cNvSpPr txBox="1">
            <a:spLocks/>
          </p:cNvSpPr>
          <p:nvPr/>
        </p:nvSpPr>
        <p:spPr>
          <a:xfrm>
            <a:off x="7223899" y="3304877"/>
            <a:ext cx="1241392" cy="404923"/>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pPr>
              <a:spcBef>
                <a:spcPts val="2800"/>
              </a:spcBef>
            </a:pPr>
            <a:r>
              <a:rPr lang="en-GB" sz="1800" dirty="0">
                <a:solidFill>
                  <a:schemeClr val="tx1"/>
                </a:solidFill>
                <a:latin typeface="+mn-lt"/>
              </a:rPr>
              <a:t>16 million</a:t>
            </a:r>
          </a:p>
          <a:p>
            <a:r>
              <a:rPr lang="en-GB" sz="1200" b="0" dirty="0">
                <a:solidFill>
                  <a:schemeClr val="tx1"/>
                </a:solidFill>
                <a:latin typeface="+mn-lt"/>
              </a:rPr>
              <a:t>author profiles</a:t>
            </a:r>
            <a:endParaRPr lang="en-US" sz="1200" b="0" dirty="0">
              <a:solidFill>
                <a:schemeClr val="tx1"/>
              </a:solidFill>
              <a:latin typeface="+mn-lt"/>
            </a:endParaRPr>
          </a:p>
        </p:txBody>
      </p:sp>
      <p:pic>
        <p:nvPicPr>
          <p:cNvPr id="37" name="Picture 36">
            <a:extLst>
              <a:ext uri="{FF2B5EF4-FFF2-40B4-BE49-F238E27FC236}">
                <a16:creationId xmlns:a16="http://schemas.microsoft.com/office/drawing/2014/main" id="{6104627F-DB8E-D54D-95BB-BBEC63ABC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3500" y="2438524"/>
            <a:ext cx="756044" cy="756044"/>
          </a:xfrm>
          <a:prstGeom prst="rect">
            <a:avLst/>
          </a:prstGeom>
        </p:spPr>
      </p:pic>
      <p:pic>
        <p:nvPicPr>
          <p:cNvPr id="38" name="Picture 37">
            <a:extLst>
              <a:ext uri="{FF2B5EF4-FFF2-40B4-BE49-F238E27FC236}">
                <a16:creationId xmlns:a16="http://schemas.microsoft.com/office/drawing/2014/main" id="{2BB61BF1-4527-0A4B-BC98-9B74F48FDC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9816" y="2406227"/>
            <a:ext cx="782807" cy="782807"/>
          </a:xfrm>
          <a:prstGeom prst="rect">
            <a:avLst/>
          </a:prstGeom>
        </p:spPr>
      </p:pic>
      <p:sp>
        <p:nvSpPr>
          <p:cNvPr id="15" name="Rectangle 14">
            <a:extLst>
              <a:ext uri="{FF2B5EF4-FFF2-40B4-BE49-F238E27FC236}">
                <a16:creationId xmlns:a16="http://schemas.microsoft.com/office/drawing/2014/main" id="{BAEC0B59-C42F-3B4F-BCD7-C1CCACBF429F}"/>
              </a:ext>
            </a:extLst>
          </p:cNvPr>
          <p:cNvSpPr/>
          <p:nvPr/>
        </p:nvSpPr>
        <p:spPr>
          <a:xfrm>
            <a:off x="3935680" y="3304877"/>
            <a:ext cx="1398673" cy="553998"/>
          </a:xfrm>
          <a:prstGeom prst="rect">
            <a:avLst/>
          </a:prstGeom>
        </p:spPr>
        <p:txBody>
          <a:bodyPr wrap="square">
            <a:spAutoFit/>
          </a:bodyPr>
          <a:lstStyle/>
          <a:p>
            <a:pPr>
              <a:spcBef>
                <a:spcPts val="1200"/>
              </a:spcBef>
            </a:pPr>
            <a:r>
              <a:rPr lang="en-GB" b="1" dirty="0"/>
              <a:t>1.7 billion</a:t>
            </a:r>
          </a:p>
          <a:p>
            <a:r>
              <a:rPr lang="en-GB" sz="1200" dirty="0"/>
              <a:t>cited references</a:t>
            </a:r>
          </a:p>
        </p:txBody>
      </p:sp>
      <p:pic>
        <p:nvPicPr>
          <p:cNvPr id="36" name="Picture 35">
            <a:extLst>
              <a:ext uri="{FF2B5EF4-FFF2-40B4-BE49-F238E27FC236}">
                <a16:creationId xmlns:a16="http://schemas.microsoft.com/office/drawing/2014/main" id="{122FAC14-063F-7943-B1F5-5F948A9AAD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6658" y="2326713"/>
            <a:ext cx="862321" cy="862321"/>
          </a:xfrm>
          <a:prstGeom prst="rect">
            <a:avLst/>
          </a:prstGeom>
        </p:spPr>
      </p:pic>
      <p:sp>
        <p:nvSpPr>
          <p:cNvPr id="16" name="Rectangle 15">
            <a:extLst>
              <a:ext uri="{FF2B5EF4-FFF2-40B4-BE49-F238E27FC236}">
                <a16:creationId xmlns:a16="http://schemas.microsoft.com/office/drawing/2014/main" id="{1E8A3994-D1F9-214E-9DCA-B56B987C0DEC}"/>
              </a:ext>
            </a:extLst>
          </p:cNvPr>
          <p:cNvSpPr/>
          <p:nvPr/>
        </p:nvSpPr>
        <p:spPr>
          <a:xfrm>
            <a:off x="5759522" y="3314816"/>
            <a:ext cx="1018842" cy="738664"/>
          </a:xfrm>
          <a:prstGeom prst="rect">
            <a:avLst/>
          </a:prstGeom>
        </p:spPr>
        <p:txBody>
          <a:bodyPr wrap="square">
            <a:spAutoFit/>
          </a:bodyPr>
          <a:lstStyle/>
          <a:p>
            <a:pPr>
              <a:spcBef>
                <a:spcPts val="2800"/>
              </a:spcBef>
            </a:pPr>
            <a:r>
              <a:rPr lang="en-GB" b="1" dirty="0"/>
              <a:t>70,000</a:t>
            </a:r>
          </a:p>
          <a:p>
            <a:r>
              <a:rPr lang="en-GB" sz="1200" dirty="0"/>
              <a:t>Institutional profiles</a:t>
            </a:r>
          </a:p>
        </p:txBody>
      </p:sp>
    </p:spTree>
    <p:extLst>
      <p:ext uri="{BB962C8B-B14F-4D97-AF65-F5344CB8AC3E}">
        <p14:creationId xmlns:p14="http://schemas.microsoft.com/office/powerpoint/2010/main" val="358737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B65C03F94DCB4299D58A107A7E24E1" ma:contentTypeVersion="13" ma:contentTypeDescription="Create a new document." ma:contentTypeScope="" ma:versionID="74c2f7a4ffdd114e38070ac34dd4553c">
  <xsd:schema xmlns:xsd="http://www.w3.org/2001/XMLSchema" xmlns:xs="http://www.w3.org/2001/XMLSchema" xmlns:p="http://schemas.microsoft.com/office/2006/metadata/properties" xmlns:ns3="e2f15c9a-5c1d-48e5-b97d-febdfa653922" xmlns:ns4="5d37f634-0c24-48b4-baf7-816e43ef06ad" targetNamespace="http://schemas.microsoft.com/office/2006/metadata/properties" ma:root="true" ma:fieldsID="cab9d9883014165bce027352423a5a32" ns3:_="" ns4:_="">
    <xsd:import namespace="e2f15c9a-5c1d-48e5-b97d-febdfa653922"/>
    <xsd:import namespace="5d37f634-0c24-48b4-baf7-816e43ef06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f15c9a-5c1d-48e5-b97d-febdfa65392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37f634-0c24-48b4-baf7-816e43ef06a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8D06A2-F27C-40C7-8D89-F6E1F4DD5A72}">
  <ds:schemaRefs>
    <ds:schemaRef ds:uri="http://purl.org/dc/elements/1.1/"/>
    <ds:schemaRef ds:uri="http://schemas.microsoft.com/office/2006/metadata/properties"/>
    <ds:schemaRef ds:uri="http://schemas.microsoft.com/office/2006/documentManagement/types"/>
    <ds:schemaRef ds:uri="e2f15c9a-5c1d-48e5-b97d-febdfa653922"/>
    <ds:schemaRef ds:uri="http://purl.org/dc/terms/"/>
    <ds:schemaRef ds:uri="http://schemas.openxmlformats.org/package/2006/metadata/core-properties"/>
    <ds:schemaRef ds:uri="http://purl.org/dc/dcmitype/"/>
    <ds:schemaRef ds:uri="http://schemas.microsoft.com/office/infopath/2007/PartnerControls"/>
    <ds:schemaRef ds:uri="5d37f634-0c24-48b4-baf7-816e43ef06ad"/>
    <ds:schemaRef ds:uri="http://www.w3.org/XML/1998/namespace"/>
  </ds:schemaRefs>
</ds:datastoreItem>
</file>

<file path=customXml/itemProps2.xml><?xml version="1.0" encoding="utf-8"?>
<ds:datastoreItem xmlns:ds="http://schemas.openxmlformats.org/officeDocument/2006/customXml" ds:itemID="{4EE8BA90-B160-48CF-88E9-935FCD8FF51A}">
  <ds:schemaRefs>
    <ds:schemaRef ds:uri="http://schemas.microsoft.com/sharepoint/v3/contenttype/forms"/>
  </ds:schemaRefs>
</ds:datastoreItem>
</file>

<file path=customXml/itemProps3.xml><?xml version="1.0" encoding="utf-8"?>
<ds:datastoreItem xmlns:ds="http://schemas.openxmlformats.org/officeDocument/2006/customXml" ds:itemID="{91EF49AF-54FE-4C60-89E6-73D2206B9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f15c9a-5c1d-48e5-b97d-febdfa653922"/>
    <ds:schemaRef ds:uri="5d37f634-0c24-48b4-baf7-816e43ef06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1795</Words>
  <Application>Microsoft Office PowerPoint</Application>
  <PresentationFormat>On-screen Show (16:9)</PresentationFormat>
  <Paragraphs>359</Paragraphs>
  <Slides>34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Times</vt:lpstr>
      <vt:lpstr>Elsevier</vt:lpstr>
      <vt:lpstr>Introducing</vt:lpstr>
      <vt:lpstr>Content</vt:lpstr>
      <vt:lpstr>PowerPoint Presentation</vt:lpstr>
      <vt:lpstr>Scopus delivers a comprehensive view on the world of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2020-06-24T12:12:05Z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0x0101005BB65C03F94DCB4299D58A107A7E24E1</vt:lpwstr>
  </property>
</Properties>
</file>