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4.xml" ContentType="application/vnd.openxmlformats-officedocument.theme+xml"/>
  <Override PartName="/ppt/media/image36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723" r:id="rId2"/>
    <p:sldMasterId id="2147483772" r:id="rId3"/>
    <p:sldMasterId id="2147483825" r:id="rId4"/>
  </p:sldMasterIdLst>
  <p:sldIdLst>
    <p:sldId id="43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431" r:id="rId2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60613-C324-4DE6-BDD7-3A4C9B59A3FC}" v="4" dt="2025-08-12T06:02:09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, Chandini Bevena Josephine (ELS-CHN)" userId="435fe757-cb59-42f1-8006-fb6f13f3e966" providerId="ADAL" clId="{1F560613-C324-4DE6-BDD7-3A4C9B59A3FC}"/>
    <pc:docChg chg="modSld">
      <pc:chgData name="Emmanuel, Chandini Bevena Josephine (ELS-CHN)" userId="435fe757-cb59-42f1-8006-fb6f13f3e966" providerId="ADAL" clId="{1F560613-C324-4DE6-BDD7-3A4C9B59A3FC}" dt="2025-08-12T06:02:53.425" v="24" actId="20577"/>
      <pc:docMkLst>
        <pc:docMk/>
      </pc:docMkLst>
      <pc:sldChg chg="modSp mod">
        <pc:chgData name="Emmanuel, Chandini Bevena Josephine (ELS-CHN)" userId="435fe757-cb59-42f1-8006-fb6f13f3e966" providerId="ADAL" clId="{1F560613-C324-4DE6-BDD7-3A4C9B59A3FC}" dt="2025-08-12T06:02:53.425" v="24" actId="20577"/>
        <pc:sldMkLst>
          <pc:docMk/>
          <pc:sldMk cId="0" sldId="278"/>
        </pc:sldMkLst>
        <pc:spChg chg="mod">
          <ac:chgData name="Emmanuel, Chandini Bevena Josephine (ELS-CHN)" userId="435fe757-cb59-42f1-8006-fb6f13f3e966" providerId="ADAL" clId="{1F560613-C324-4DE6-BDD7-3A4C9B59A3FC}" dt="2025-08-12T06:02:53.425" v="24" actId="20577"/>
          <ac:spMkLst>
            <pc:docMk/>
            <pc:sldMk cId="0" sldId="27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sv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sv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sv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sv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394017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394017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5D9AD25-48D2-8663-9649-78908323C9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A9AE916-B687-C4D7-9FD0-5893E1BB13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pic>
        <p:nvPicPr>
          <p:cNvPr id="4" name="Graphic 25">
            <a:extLst>
              <a:ext uri="{FF2B5EF4-FFF2-40B4-BE49-F238E27FC236}">
                <a16:creationId xmlns:a16="http://schemas.microsoft.com/office/drawing/2014/main" id="{7D8EA0F3-6757-9DC0-EA04-7561D93DA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0EE3D23-E6CA-E95C-D823-3E3797ECD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D7EB8C2-CB44-6969-78E4-FCCFCBEF5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54880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547EBF"/>
          </p15:clr>
        </p15:guide>
        <p15:guide id="2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allPap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74075C-D830-71D2-F4A7-2FA2FA85E0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 userDrawn="1"/>
        </p:nvSpPr>
        <p:spPr>
          <a:xfrm>
            <a:off x="0" y="1411819"/>
            <a:ext cx="6380776" cy="5446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97DC80-571E-6EBB-769B-52D224B0E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AF78F-7630-01D4-06C5-777E2253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596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allPap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D83A4-E367-5E18-1F9C-8CBC8E6299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 userDrawn="1"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140CF4-719D-C36B-C74F-E5084AB28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9EACF3-1663-106A-5A3B-9FC283B4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6246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733" y="1892301"/>
            <a:ext cx="7272867" cy="15367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closing statement over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111" y="3951323"/>
            <a:ext cx="5450419" cy="1174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667">
                <a:ln>
                  <a:noFill/>
                </a:ln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 style 20pt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197868-037A-41F2-B094-C3240916F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56" y="5972967"/>
            <a:ext cx="1967888" cy="576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4C76E1-0FF6-1E1D-2FD6-119F1A5101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C54E9-58F8-C5C2-0210-221256D6D956}"/>
              </a:ext>
            </a:extLst>
          </p:cNvPr>
          <p:cNvGrpSpPr/>
          <p:nvPr userDrawn="1"/>
        </p:nvGrpSpPr>
        <p:grpSpPr>
          <a:xfrm>
            <a:off x="3088000" y="2053524"/>
            <a:ext cx="6016000" cy="2750952"/>
            <a:chOff x="2316000" y="1566570"/>
            <a:chExt cx="4512000" cy="2063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0B1684-9852-7DF3-5730-A04105F7E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942000" y="1566570"/>
              <a:ext cx="1260000" cy="126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0C42119-8722-3B60-2AAE-AF1121902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6000" y="3341784"/>
              <a:ext cx="4512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060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394017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394017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5D9AD25-48D2-8663-9649-78908323C9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A9AE916-B687-C4D7-9FD0-5893E1BB13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pic>
        <p:nvPicPr>
          <p:cNvPr id="4" name="Graphic 25">
            <a:extLst>
              <a:ext uri="{FF2B5EF4-FFF2-40B4-BE49-F238E27FC236}">
                <a16:creationId xmlns:a16="http://schemas.microsoft.com/office/drawing/2014/main" id="{5B3C9D8B-F5E9-1359-5386-CE83CC739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CBE71E1-3DB8-4908-5007-17EADC00D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B2D1A320-0696-ECEC-2D41-63A6520A51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C16C05C-893E-49DE-9457-EBC52B719B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2354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518">
          <p15:clr>
            <a:srgbClr val="547EBF"/>
          </p15:clr>
        </p15:guide>
        <p15:guide id="6" orient="horz" pos="2822">
          <p15:clr>
            <a:srgbClr val="F26B43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A56E235E-3333-FC12-8934-68888C925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B6B99DD-D7F7-2E0A-883F-E1809559B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6566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7" name="Graphic 25">
            <a:extLst>
              <a:ext uri="{FF2B5EF4-FFF2-40B4-BE49-F238E27FC236}">
                <a16:creationId xmlns:a16="http://schemas.microsoft.com/office/drawing/2014/main" id="{0823AE8E-836A-E923-33BE-7F642DFB70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4DA8362-D30F-485D-0F81-8D4790ABA4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E77EB60-ACA1-6112-BDA5-237DF48757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7EBD8C5-104A-B100-D7E9-563B58A89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AEDB02-3493-5111-99CD-C0F9D461B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8" name="Graphic 25">
            <a:extLst>
              <a:ext uri="{FF2B5EF4-FFF2-40B4-BE49-F238E27FC236}">
                <a16:creationId xmlns:a16="http://schemas.microsoft.com/office/drawing/2014/main" id="{1EF19C73-B861-BD11-CCEE-2B0A43D3BB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3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6" name="Graphic 25">
            <a:extLst>
              <a:ext uri="{FF2B5EF4-FFF2-40B4-BE49-F238E27FC236}">
                <a16:creationId xmlns:a16="http://schemas.microsoft.com/office/drawing/2014/main" id="{67DB0DC4-D12C-5AA2-02A0-0D5D7A69C5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43555F8-B12E-C767-8141-6E0D96A411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710842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A0C37B1-9835-EA65-F046-D589B12A0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91978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8DDDC-9903-BFAF-5E9A-336758A727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751BA-2840-1E69-BC9D-BD21DB693D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8A4F4-3CDD-073B-972C-94D1F9FAA8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2CD531-0442-4824-A6EB-7B598FE12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43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E49EE8A-71FA-1A2D-615E-D5800DC60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410617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22">
          <p15:clr>
            <a:srgbClr val="547EBF"/>
          </p15:clr>
        </p15:guide>
        <p15:guide id="3" orient="horz" pos="3094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822C8EB-5145-04CB-A3DF-1246B9DC6B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49623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357A365-B981-CBBC-D4A8-737E6786D8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0417610-3925-C985-77B4-41C4C49D7F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C7C22BE-DBF8-EC1C-C4FE-8CC06ADD63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425285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D7EB8C2-CB44-6969-78E4-FCCFCBEF5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22045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547EBF"/>
          </p15:clr>
        </p15:guide>
        <p15:guide id="2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0318A8-2CAD-CDEC-768A-B5B13AD3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D2D1FC-FCB0-BFA6-7B56-667F7747CF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E6EB6D-9FE3-72B5-4E71-59226A87B5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45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3C02B7-ADC8-2D9F-6E44-62115A7D322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1117ED-42A8-FDD1-011C-74C6935B09A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FF4320-CD95-4F2D-D445-C3F1316C0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9840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17D00D-064A-EDFA-25E2-5D87150B17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4EF7F72-DE1C-A6C0-D702-2B69B66FE2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A57B1CE-A1AF-2297-DD9E-CCAEDCF5AD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16DCDEE-445E-7C5A-4805-9E2DEF37355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610568-7520-45F3-EF90-8771A38361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D453492-B08E-4544-45EA-5F38E5CE27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248386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985AB61-0C88-34B0-135B-840C3CA67A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EC949D-0C4A-89D8-1DA2-73269CDF4B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4000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DF6531-7792-62FD-1FA4-E5586F07B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2267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384041AE-73BA-2B61-19D1-9EDA754430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CECEA6A9-3372-56EF-4363-2D117AC1CE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40543E32-3DD0-93DE-E2AD-63B4AF5122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707A416-C804-78B6-478D-CA50D6EE075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8285B88-6A20-F5A8-E6DF-45224F9CA62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74C5699-8F51-E4E5-F43C-EF08CAAFFD8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12816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vs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308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6133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vs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15733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49174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vs 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89901" y="1653117"/>
            <a:ext cx="35263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5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01267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0318A8-2CAD-CDEC-768A-B5B13AD3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D2D1FC-FCB0-BFA6-7B56-667F7747CF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E6EB6D-9FE3-72B5-4E71-59226A87B5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45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3C02B7-ADC8-2D9F-6E44-62115A7D322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1117ED-42A8-FDD1-011C-74C6935B09A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FF4320-CD95-4F2D-D445-C3F1316C0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095166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vs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6267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4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47587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ked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D3168A0B-0555-C19D-DF7D-D05F787BD2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40447" y="595048"/>
            <a:ext cx="5068104" cy="5426869"/>
          </a:xfrm>
          <a:custGeom>
            <a:avLst/>
            <a:gdLst>
              <a:gd name="connsiteX0" fmla="*/ 1155877 w 3193298"/>
              <a:gd name="connsiteY0" fmla="*/ 0 h 3419348"/>
              <a:gd name="connsiteX1" fmla="*/ 3193298 w 3193298"/>
              <a:gd name="connsiteY1" fmla="*/ 0 h 3419348"/>
              <a:gd name="connsiteX2" fmla="*/ 3193298 w 3193298"/>
              <a:gd name="connsiteY2" fmla="*/ 2420979 h 3419348"/>
              <a:gd name="connsiteX3" fmla="*/ 2964764 w 3193298"/>
              <a:gd name="connsiteY3" fmla="*/ 2420979 h 3419348"/>
              <a:gd name="connsiteX4" fmla="*/ 2964764 w 3193298"/>
              <a:gd name="connsiteY4" fmla="*/ 2623261 h 3419348"/>
              <a:gd name="connsiteX5" fmla="*/ 2736229 w 3193298"/>
              <a:gd name="connsiteY5" fmla="*/ 2623261 h 3419348"/>
              <a:gd name="connsiteX6" fmla="*/ 2736229 w 3193298"/>
              <a:gd name="connsiteY6" fmla="*/ 2818985 h 3419348"/>
              <a:gd name="connsiteX7" fmla="*/ 2501130 w 3193298"/>
              <a:gd name="connsiteY7" fmla="*/ 2818985 h 3419348"/>
              <a:gd name="connsiteX8" fmla="*/ 2501130 w 3193298"/>
              <a:gd name="connsiteY8" fmla="*/ 3021342 h 3419348"/>
              <a:gd name="connsiteX9" fmla="*/ 2272521 w 3193298"/>
              <a:gd name="connsiteY9" fmla="*/ 3021342 h 3419348"/>
              <a:gd name="connsiteX10" fmla="*/ 2272521 w 3193298"/>
              <a:gd name="connsiteY10" fmla="*/ 3223624 h 3419348"/>
              <a:gd name="connsiteX11" fmla="*/ 2043986 w 3193298"/>
              <a:gd name="connsiteY11" fmla="*/ 3223624 h 3419348"/>
              <a:gd name="connsiteX12" fmla="*/ 2043986 w 3193298"/>
              <a:gd name="connsiteY12" fmla="*/ 3419348 h 3419348"/>
              <a:gd name="connsiteX13" fmla="*/ 0 w 3193298"/>
              <a:gd name="connsiteY13" fmla="*/ 3419348 h 3419348"/>
              <a:gd name="connsiteX14" fmla="*/ 0 w 3193298"/>
              <a:gd name="connsiteY14" fmla="*/ 1004927 h 3419348"/>
              <a:gd name="connsiteX15" fmla="*/ 235099 w 3193298"/>
              <a:gd name="connsiteY15" fmla="*/ 1004927 h 3419348"/>
              <a:gd name="connsiteX16" fmla="*/ 235099 w 3193298"/>
              <a:gd name="connsiteY16" fmla="*/ 802645 h 3419348"/>
              <a:gd name="connsiteX17" fmla="*/ 463634 w 3193298"/>
              <a:gd name="connsiteY17" fmla="*/ 802645 h 3419348"/>
              <a:gd name="connsiteX18" fmla="*/ 463634 w 3193298"/>
              <a:gd name="connsiteY18" fmla="*/ 600362 h 3419348"/>
              <a:gd name="connsiteX19" fmla="*/ 692243 w 3193298"/>
              <a:gd name="connsiteY19" fmla="*/ 600362 h 3419348"/>
              <a:gd name="connsiteX20" fmla="*/ 692243 w 3193298"/>
              <a:gd name="connsiteY20" fmla="*/ 404564 h 3419348"/>
              <a:gd name="connsiteX21" fmla="*/ 920778 w 3193298"/>
              <a:gd name="connsiteY21" fmla="*/ 404564 h 3419348"/>
              <a:gd name="connsiteX22" fmla="*/ 920778 w 3193298"/>
              <a:gd name="connsiteY22" fmla="*/ 202281 h 3419348"/>
              <a:gd name="connsiteX23" fmla="*/ 1155877 w 3193298"/>
              <a:gd name="connsiteY23" fmla="*/ 202281 h 34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93298" h="3419348">
                <a:moveTo>
                  <a:pt x="1155877" y="0"/>
                </a:moveTo>
                <a:lnTo>
                  <a:pt x="3193298" y="0"/>
                </a:lnTo>
                <a:lnTo>
                  <a:pt x="3193298" y="2420979"/>
                </a:lnTo>
                <a:lnTo>
                  <a:pt x="2964764" y="2420979"/>
                </a:lnTo>
                <a:lnTo>
                  <a:pt x="2964764" y="2623261"/>
                </a:lnTo>
                <a:lnTo>
                  <a:pt x="2736229" y="2623261"/>
                </a:lnTo>
                <a:lnTo>
                  <a:pt x="2736229" y="2818985"/>
                </a:lnTo>
                <a:lnTo>
                  <a:pt x="2501130" y="2818985"/>
                </a:lnTo>
                <a:lnTo>
                  <a:pt x="2501130" y="3021342"/>
                </a:lnTo>
                <a:lnTo>
                  <a:pt x="2272521" y="3021342"/>
                </a:lnTo>
                <a:lnTo>
                  <a:pt x="2272521" y="3223624"/>
                </a:lnTo>
                <a:lnTo>
                  <a:pt x="2043986" y="3223624"/>
                </a:lnTo>
                <a:lnTo>
                  <a:pt x="2043986" y="3419348"/>
                </a:lnTo>
                <a:lnTo>
                  <a:pt x="0" y="3419348"/>
                </a:lnTo>
                <a:lnTo>
                  <a:pt x="0" y="1004927"/>
                </a:lnTo>
                <a:lnTo>
                  <a:pt x="235099" y="1004927"/>
                </a:lnTo>
                <a:lnTo>
                  <a:pt x="235099" y="802645"/>
                </a:lnTo>
                <a:lnTo>
                  <a:pt x="463634" y="802645"/>
                </a:lnTo>
                <a:lnTo>
                  <a:pt x="463634" y="600362"/>
                </a:lnTo>
                <a:lnTo>
                  <a:pt x="692243" y="600362"/>
                </a:lnTo>
                <a:lnTo>
                  <a:pt x="692243" y="404564"/>
                </a:lnTo>
                <a:lnTo>
                  <a:pt x="920778" y="404564"/>
                </a:lnTo>
                <a:lnTo>
                  <a:pt x="920778" y="202281"/>
                </a:lnTo>
                <a:lnTo>
                  <a:pt x="1155877" y="2022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2BA005-88CE-AF23-D026-9AAABD8F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94550A-5643-FA03-A883-2DBAD62FED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F0E0EF7-F728-ACF9-4DAF-02507A5397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E0C92D8-3688-4771-2EB7-E5978942AD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CA4690-B355-6823-5C1B-450E64DC6E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1073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35262-E7DC-8CEA-04A4-5FD4AD8997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901" y="0"/>
            <a:ext cx="41021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F91A03-685E-A91F-E992-9F3060FE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D5CB3C-1FE9-F0D8-364C-C1D813C9D4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3142EEC-31D5-03B8-5CCD-950A1A7122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5B9C22-6447-F2D3-3258-E69EFAE403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9F3593-2AF6-50A5-6BF8-306DF4FD89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162107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3045" y="571501"/>
            <a:ext cx="3503084" cy="5450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50EC97-798E-0CCE-656F-D590BA7C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4597A9-C0B4-7EA4-9E06-263DA9D834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B89C0E1-94EA-B182-FC6B-2B31EDB4F77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5D0958-F709-85CC-5F28-5C37E907F1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8C3250-B02B-099F-E9FB-3EBD124FF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717021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734" y="571500"/>
            <a:ext cx="3503084" cy="54504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5CEB81-17E2-A76F-349F-9107B9EA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117" y="571500"/>
            <a:ext cx="7296149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C50047-824E-09AB-3A7B-C7116E9FF9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C265C5-A8C5-FC51-48BA-FB2B527ED3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FF7712D-A0E6-8935-0902-5685204BDF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343E77-BEA8-0AAC-5BC6-880EBBD82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97099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image - extr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0"/>
            <a:ext cx="7871883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8C6B807-4F7E-F6C0-B9E1-5400E9E08E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B6078A1-E8F2-7E90-7C4D-44601B5D9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55E3EB-FCAF-00F8-3267-FEBE102F4C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29717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- extra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571500"/>
            <a:ext cx="7296148" cy="5450419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39BBC-394F-3025-AE20-6D850FF127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C4EF8-986C-0F8F-1427-3C9010CAC8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C431A-E416-24FB-9081-8575777B0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76058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9ECE5E-5953-C51A-A944-AFD82EE60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117" y="573616"/>
            <a:ext cx="7296149" cy="5448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0A3DBE-718E-46DD-01BD-968AF8BC1C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1D6468-B655-C8C3-928E-09FE78A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0313728-DF53-AECA-6F9B-733F13A582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E795482-8D98-C471-8860-9030371DF2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43AD9BC-16F2-A54C-21EC-550EAA71F2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570319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formation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9FE8A-9E17-6752-19CF-8AE30647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756C61-4B2E-3294-86A7-AC5D31BCF8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B6BDA0-EAC4-4EBF-6B51-53817562EC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4534" y="571500"/>
            <a:ext cx="5401733" cy="545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91C55DC-AC33-2AA4-E244-53F3A9E330A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8FC04D8-6C07-234C-DDA0-50FB259015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29179E-18DA-45B0-D48D-DF3ABFC4B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078651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One Speak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3CBA7-2AB7-4088-D21F-9E3972EB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1867" b="0">
                <a:solidFill>
                  <a:schemeClr val="bg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None/>
              <a:defRPr sz="1467">
                <a:solidFill>
                  <a:schemeClr val="bg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58CEB-295F-D247-0101-C871FB7E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C8C52B6-FF52-78EC-3370-6EA5EA221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CE7D-266F-175A-F041-E50AD7CB7B9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E6BA8-F680-BC9C-E465-2733A6260E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6DDD-3AF4-3F82-A267-CF6E338A60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66542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17D00D-064A-EDFA-25E2-5D87150B17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4EF7F72-DE1C-A6C0-D702-2B69B66FE2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A57B1CE-A1AF-2297-DD9E-CCAEDCF5AD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16DCDEE-445E-7C5A-4805-9E2DEF37355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610568-7520-45F3-EF90-8771A38361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D453492-B08E-4544-45EA-5F38E5CE27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91902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One Speaker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D3D1B-E3D3-AB1B-D143-10AF747C55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1867" b="0">
                <a:solidFill>
                  <a:schemeClr val="bg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None/>
              <a:defRPr sz="1467">
                <a:solidFill>
                  <a:schemeClr val="bg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935-FAD1-1791-D5B8-44B3A222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CDC90DA-242A-7E08-23F5-78BEC3FA9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BD1974-02AE-680E-A038-2C5F9C804B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FD34A61-54A2-00C2-E7EC-DBA984C8D7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D1CFED-4A28-21C9-319E-8E08AD661A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65395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One Speaker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B8364-FFC6-CA73-8368-A499D783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1867" b="0">
                <a:solidFill>
                  <a:schemeClr val="bg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None/>
              <a:defRPr sz="1467">
                <a:solidFill>
                  <a:schemeClr val="bg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122524-CBD6-B34E-F711-00A450D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2103A1-C19B-4710-BF23-05B8E8E95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614AF4-3592-861D-97B8-EE9E3C7DED6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7A4CF8-F77D-D771-5286-A766FA670B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C8B51C-9E9B-5ED5-1F72-83172617D2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33637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heading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32382752-6AAC-4C49-57BC-B5DC63F678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9896" y="-96590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F8681D4-5943-149A-AB68-476E4D76F8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71621" y="-39440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379CE92C-4017-4178-B601-ADE20527D2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33346" y="1770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A218E014-B1A2-A155-EDC6-037D40F838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5072" y="7485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C5E5A2-3DA7-6FA5-ADB2-6D441CC461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6797" y="13200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B9FF9038-CC52-0DA2-647C-5DB82FFC4E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8522" y="18915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7AB831-E309-E2A9-1162-A07B0ADCEBE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69F1CAA-1970-E0D8-E4F9-E75BF3DE9C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B7459C-BD5D-8559-0442-D6E473598DC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43422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heading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CDC2CA3-D176-F048-3B40-1D07CB40FF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152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3DE3BFB5-899E-1535-8CE4-BAA825980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1275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83D36DA0-8155-A164-37F4-6DADEA5EF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14397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014DD11-2B27-F8D6-DEFE-C1403A9A5B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488391DB-10E0-47B1-01B7-AE92CDCA13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B9F156C1-7703-1CFD-3B04-34BE83A08F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971591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</p:spPr>
        <p:txBody>
          <a:bodyPr/>
          <a:lstStyle/>
          <a:p>
            <a:r>
              <a:rPr lang="en-US" dirty="0"/>
              <a:t>Click to add speaker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C327A-2719-4897-2E0E-132CA0C33E2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901329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F65693-F1FD-4BAE-0382-AD4943C7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D11CE8-9FF0-8FB3-3EA4-F2FD11B4C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3" y="1653117"/>
            <a:ext cx="7272867" cy="4368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36CA55-88EC-8ED2-B2A1-C02176A6F5E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72FD2F-D520-3B33-E031-262D1C6952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2194F8-4608-CA2B-F7A6-FAE21308D5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0680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94955A-6C35-0A99-3112-4B2335D735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32817" y="573617"/>
            <a:ext cx="3504000" cy="3216000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518CB2-BCC0-67CE-C411-8E5B94AD77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32817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9B357C-3E5E-AC89-0543-249DE97A476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F38859-D1C1-4D86-C9FE-6CBBF5FE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C83DB3-DFEC-7527-9A0E-57629B10AB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808ACBE-00C7-A2CE-D429-1D7F0FE8845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6AC1E29-1D0A-50AE-1153-91C38BD0D5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2EB3F2-FC23-6612-0C05-7AB4771415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27840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less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9168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27DA08C-177E-F04B-9C15-E22EE08573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6529" y="2147659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D3CEEB-B614-A1A5-E4A5-8885178F22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3890" y="2147659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5019459-9679-8F48-4E11-4A53DEFBCC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7659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9B1EB15-2AA1-BE6A-7606-2A7D7BF583C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7E1F67-D5C5-475D-37A8-F97AEBEE3A4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8E11567-E32A-37C4-605A-FF3FCECC8BF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2FDB62B-15C5-9CCB-B3CB-6247CEE74FA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F49F8C-FE74-7B8A-BC5B-3C4549BA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1AE56F-FC2F-8B1A-D55F-425120F13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9FBC734-062E-6F41-5510-2CB5A0DB84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49F9C5E-D7AA-0F02-070D-96D053FF4F8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0CCDC90-CA2A-C50E-AEE0-5C354AEF7C2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6E706A-0FF9-DA8F-0C2D-C96D54DF6E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60623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more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FCC1184-3DE3-8F04-8CF9-D417F31A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D31B236C-C114-3190-6B06-C940190626E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CBB9E89-9D54-5D73-94A9-4B95AE1C1FE0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5B97352-951E-E924-1917-DAEE22D9ACB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917C1FE-213A-643B-4405-AC952A023E6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0A86B70-8AC4-FCB6-685C-7DD07A274E8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338901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7D7C14DD-407D-07C6-497A-DC3E1DB2882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226262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E5137970-C136-1740-8D23-BDE74EAEC6A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362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3515153-C382-A4AA-2B1A-9E667578CF2B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000098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B3E7B-8BAA-177B-DE7F-D25E4308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0000" cy="8358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A7327519-CC28-0210-A08B-69220EBD604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782F27-CD1B-085F-D3C8-3BD958B4537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DB4F78-E25E-96F8-CD0D-3226BF34198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CB2D31-FFE8-1331-2AF3-7022EB9F7F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5073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less than 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C237CC5-3A8A-4ADC-E68E-CABE38517D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7761E2B-E846-942D-7A91-E535F6D7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F2D5110-43C7-E266-3CA5-AEC4AEA2FE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5940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E2678D7-41D4-486F-FF4F-78C04CE57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042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6721DE-C642-F39D-0463-7360E045FD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6145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99CF8B11-C1E7-E774-563D-8C710DF2ED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9FF5601-5F17-187C-AB46-ADB8C72EBDA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4594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EC3B744-4E6C-AAAF-E440-2A014CCFD8B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31042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95A5C80-DAB6-A2F5-C295-AB80426D43D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6145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5FE90F1-EC32-69FD-AEF2-0710A625408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4F18A0E-A745-69E0-6757-DAC2DE59D81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75732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400D85E-B618-DE2D-2EAD-6DAC6CCDF146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75734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51BBF7E9-AAFF-17E0-B415-1D4E897FB72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60837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365336-BFD6-03F6-AF22-F302361D167F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460837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B43F45F1-73AE-354B-5227-885DC9D3A5B6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715EA20-185E-1BEE-C190-1D349718ED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ED1F77B-4203-47EB-654C-2693FA1183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891933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more than 8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B59006-3BBD-281F-78D1-D9352B75BF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1501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06FD665-8996-D763-D378-1F8C1C1F04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45745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A6DA1A1-C8F3-25DB-1B58-CF796E16993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34340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566D6F6-0E3F-EE0A-BBC1-1589B98FF89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229349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2137304-3F5A-F067-1B98-F70E467B0F8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71501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4D785B4-1E7D-81DC-5654-49C69F18931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45745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23AC1B5-5F47-BB1D-E8EA-585C0B1647D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34340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E68E8D-F5B9-B58B-5831-66EA641AB68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29349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BB07D1A-E13C-6B4F-6A33-9C40B1B0009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11529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EBAAB38-F3A7-5DE4-A3F0-6EE99A87E48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000124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FAC1B36-70E1-2D2A-75AF-324C1B10CA52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11529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4B5F10B-4FDD-5D57-0116-DF3B28C404E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00124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FAC179E-C178-B33A-1969-ECA62CBC25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B589FB-7C6D-AF47-10F1-0447825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10ACAE-3913-A896-C1B0-664A9135FAE4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78662B-DCB6-D231-01F7-BB4B6AB368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344883-160A-DA58-EA75-78B9547ED9E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38694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985AB61-0C88-34B0-135B-840C3CA67A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EC949D-0C4A-89D8-1DA2-73269CDF4B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4000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DF6531-7792-62FD-1FA4-E5586F07B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2267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384041AE-73BA-2B61-19D1-9EDA754430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CECEA6A9-3372-56EF-4363-2D117AC1CE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40543E32-3DD0-93DE-E2AD-63B4AF5122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707A416-C804-78B6-478D-CA50D6EE075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8285B88-6A20-F5A8-E6DF-45224F9CA62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74C5699-8F51-E4E5-F43C-EF08CAAFFD8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80958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Paper"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51D527-B865-B700-5384-C1A78624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AE7742-4162-63D9-ECE7-7CCF75C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699B3F-7C70-586A-CCF2-0647F1E7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0DCC8D-E0DC-4F08-4521-DFDC456D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2254431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A3A30-A56F-E2FB-79FE-E2C2EACB06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96C22-5793-0FF1-1333-1D67A95A6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38489-AB97-3060-D572-9FD2AEE090A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AFB21-56A2-05F0-1EE7-893E0C670C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07451-6A96-E1B9-2A8D-F3A3FE6804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85147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A3A30-A56F-E2FB-79FE-E2C2EACB06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AAEF3F-E328-7721-F648-2FF672DBB8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8AFC8-F903-5D48-7CC9-B1A3345EA16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B6068-8461-AD2E-C05A-1F394DEC2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F516F-6919-7D15-55FA-06BA1A0A37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8631080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ro slid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033DE1-C9D1-F2F6-7B17-0FBA3B29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008FAA6-50EB-3DE9-3A27-95D51F6DF5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01E6-EF51-2725-8318-B6B617B61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1119D-C758-9369-D248-92C5CD96AE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0D0642-313E-E31B-7543-3515E3105A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08F28A-3951-0D91-22D0-1974A92728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51707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ro slide_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F316EA-5E27-88B1-60D7-DB80BD5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ACE7ED-1324-94ED-1F75-92DE73E2D1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A83AFBA-20D8-B042-FBA7-88F1B124E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68A4B-8D4B-322F-7092-09E53B59E4C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3A794-7A2E-42D3-34CB-1A1ADBCA3E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A04973B-97D4-2A21-42DD-CEEE3D38A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44535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ro slide_Grap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35EDF26-9E77-A64C-DCD3-7A6C5D16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1E8C03-B9C6-EE7E-E9B6-C38ABFC2B2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E0EC10-2EFD-D692-9D76-FA2E4A2CA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18F13-C921-76DA-17F2-458B4E98EA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3E6E6-3E34-82A3-4567-213BC4E790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3D974-2EC8-C50A-1A6A-905B3FCA36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33914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only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F81E1F4-F80E-42A5-9678-2B47BFDCD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3CF131-71A9-C607-2FD4-B83D3899F3F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64504-AAD4-B1B7-2898-598DB76D90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930FC2-B4D1-2863-011A-6FEB6FA5A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4750536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only l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A6EF430-E285-D980-02EE-D5D2E56F48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22DC28B-52DC-A490-EBB7-87ABAA0F1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82D7-2207-E591-A275-2A1C8DB5E6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76C2-EA74-74D0-58B7-5AED9E348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03BAF-78F2-B993-E917-A3ECA433AF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7643929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6B2645-26E6-4975-9387-703AA4AF4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787900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1058863 h 5143500"/>
              <a:gd name="connsiteX4" fmla="*/ 9144000 w 9144000"/>
              <a:gd name="connsiteY4" fmla="*/ 5143500 h 5143500"/>
              <a:gd name="connsiteX5" fmla="*/ 4787900 w 9144000"/>
              <a:gd name="connsiteY5" fmla="*/ 5143500 h 5143500"/>
              <a:gd name="connsiteX6" fmla="*/ 4787900 w 9144000"/>
              <a:gd name="connsiteY6" fmla="*/ 1058863 h 5143500"/>
              <a:gd name="connsiteX7" fmla="*/ 0 w 9144000"/>
              <a:gd name="connsiteY7" fmla="*/ 10588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787900" y="0"/>
                </a:lnTo>
                <a:lnTo>
                  <a:pt x="9144000" y="0"/>
                </a:lnTo>
                <a:lnTo>
                  <a:pt x="9144000" y="1058863"/>
                </a:lnTo>
                <a:lnTo>
                  <a:pt x="9144000" y="5143500"/>
                </a:lnTo>
                <a:lnTo>
                  <a:pt x="4787900" y="5143500"/>
                </a:lnTo>
                <a:lnTo>
                  <a:pt x="4787900" y="1058863"/>
                </a:lnTo>
                <a:lnTo>
                  <a:pt x="0" y="10588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01F2-DA9B-19B2-BFCA-FE60AA769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1785710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WallPa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56A454-D930-61C7-4877-0516E4AEC0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0EFC67-4553-68C8-6E64-7DA0FE2BA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961C34-CBF8-2B28-0ACE-DFE97930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534398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vs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308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39289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WallPap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74075C-D830-71D2-F4A7-2FA2FA85E0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/>
        </p:nvSpPr>
        <p:spPr>
          <a:xfrm>
            <a:off x="0" y="1411819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97DC80-571E-6EBB-769B-52D224B0E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AF78F-7630-01D4-06C5-777E2253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6688797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WallPape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D83A4-E367-5E18-1F9C-8CBC8E629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140CF4-719D-C36B-C74F-E5084AB2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9EACF3-1663-106A-5A3B-9FC283B4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6514756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733" y="1892301"/>
            <a:ext cx="7272867" cy="15367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closing statement over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111" y="3951323"/>
            <a:ext cx="5450419" cy="1174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667">
                <a:ln>
                  <a:noFill/>
                </a:ln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 style 20pt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197868-037A-41F2-B094-C3240916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56" y="5972967"/>
            <a:ext cx="1967888" cy="576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4C76E1-0FF6-1E1D-2FD6-119F1A510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5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C54E9-58F8-C5C2-0210-221256D6D956}"/>
              </a:ext>
            </a:extLst>
          </p:cNvPr>
          <p:cNvGrpSpPr/>
          <p:nvPr/>
        </p:nvGrpSpPr>
        <p:grpSpPr>
          <a:xfrm>
            <a:off x="3088000" y="2053524"/>
            <a:ext cx="6016000" cy="2750952"/>
            <a:chOff x="2316000" y="1566570"/>
            <a:chExt cx="4512000" cy="2063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0B1684-9852-7DF3-5730-A04105F7E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942000" y="1566570"/>
              <a:ext cx="1260000" cy="126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0C42119-8722-3B60-2AAE-AF1121902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6000" y="3341784"/>
              <a:ext cx="4512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87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5255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255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7999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781520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394017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394017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5D9AD25-48D2-8663-9649-78908323C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93B3C21-86CD-B988-0AF3-A886EA2972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562437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B2D1A320-0696-ECEC-2D41-63A6520A51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4D58B84-CEAB-1A34-BF8B-7C2F6B9422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774256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518">
          <p15:clr>
            <a:srgbClr val="547EBF"/>
          </p15:clr>
        </p15:guide>
        <p15:guide id="6" orient="horz" pos="2822">
          <p15:clr>
            <a:srgbClr val="F26B43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A56E235E-3333-FC12-8934-68888C9251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1ACB4E5-68F1-F4BB-0675-270CFE42E6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342367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7" name="Graphic 25">
            <a:extLst>
              <a:ext uri="{FF2B5EF4-FFF2-40B4-BE49-F238E27FC236}">
                <a16:creationId xmlns:a16="http://schemas.microsoft.com/office/drawing/2014/main" id="{0823AE8E-836A-E923-33BE-7F642DFB7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4DA8362-D30F-485D-0F81-8D4790ABA4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E77EB60-ACA1-6112-BDA5-237DF48757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A08848A-32AA-5215-1379-D5F1D5B635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292742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6" name="Graphic 25">
            <a:extLst>
              <a:ext uri="{FF2B5EF4-FFF2-40B4-BE49-F238E27FC236}">
                <a16:creationId xmlns:a16="http://schemas.microsoft.com/office/drawing/2014/main" id="{67DB0DC4-D12C-5AA2-02A0-0D5D7A69C5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C60B90B-B1EA-D884-1697-854FD7962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65040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vs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15733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88966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FF18602-C0CC-DEAB-604A-C0482E2C1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17844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61FEFB0-A0DD-BCE6-0E0C-830C211F7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34194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22">
          <p15:clr>
            <a:srgbClr val="547EBF"/>
          </p15:clr>
        </p15:guide>
        <p15:guide id="3" orient="horz" pos="3094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BEBE85F-A358-B01B-88EF-D386E2EB1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811639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357A365-B981-CBBC-D4A8-737E6786D8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0417610-3925-C985-77B4-41C4C49D7F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B4EB314-852D-72BC-611E-E5DB54F4B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81514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C4FDA7A-45DE-2F23-B5FE-DC23C4A6EE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63018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547EBF"/>
          </p15:clr>
        </p15:guide>
        <p15:guide id="2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8DDDC-9903-BFAF-5E9A-336758A727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751BA-2840-1E69-BC9D-BD21DB693D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8A4F4-3CDD-073B-972C-94D1F9FAA8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2CD531-0442-4824-A6EB-7B598FE12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87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0318A8-2CAD-CDEC-768A-B5B13AD3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D2D1FC-FCB0-BFA6-7B56-667F7747CF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E6EB6D-9FE3-72B5-4E71-59226A87B5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45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3C02B7-ADC8-2D9F-6E44-62115A7D322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1117ED-42A8-FDD1-011C-74C6935B09A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FF4320-CD95-4F2D-D445-C3F1316C0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88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17D00D-064A-EDFA-25E2-5D87150B17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4EF7F72-DE1C-A6C0-D702-2B69B66FE2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A57B1CE-A1AF-2297-DD9E-CCAEDCF5AD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16DCDEE-445E-7C5A-4805-9E2DEF37355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610568-7520-45F3-EF90-8771A38361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D453492-B08E-4544-45EA-5F38E5CE27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9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985AB61-0C88-34B0-135B-840C3CA67A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EC949D-0C4A-89D8-1DA2-73269CDF4B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4000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DF6531-7792-62FD-1FA4-E5586F07B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2267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384041AE-73BA-2B61-19D1-9EDA754430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CECEA6A9-3372-56EF-4363-2D117AC1CE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40543E32-3DD0-93DE-E2AD-63B4AF5122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707A416-C804-78B6-478D-CA50D6EE075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8285B88-6A20-F5A8-E6DF-45224F9CA62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74C5699-8F51-E4E5-F43C-EF08CAAFFD8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1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vs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308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72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vs 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89901" y="1653117"/>
            <a:ext cx="35263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5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695527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vs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15733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076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vs 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89901" y="1653117"/>
            <a:ext cx="35263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5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02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vs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6267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4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84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ked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D3168A0B-0555-C19D-DF7D-D05F787BD2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40447" y="595048"/>
            <a:ext cx="5068104" cy="5426869"/>
          </a:xfrm>
          <a:custGeom>
            <a:avLst/>
            <a:gdLst>
              <a:gd name="connsiteX0" fmla="*/ 1155877 w 3193298"/>
              <a:gd name="connsiteY0" fmla="*/ 0 h 3419348"/>
              <a:gd name="connsiteX1" fmla="*/ 3193298 w 3193298"/>
              <a:gd name="connsiteY1" fmla="*/ 0 h 3419348"/>
              <a:gd name="connsiteX2" fmla="*/ 3193298 w 3193298"/>
              <a:gd name="connsiteY2" fmla="*/ 2420979 h 3419348"/>
              <a:gd name="connsiteX3" fmla="*/ 2964764 w 3193298"/>
              <a:gd name="connsiteY3" fmla="*/ 2420979 h 3419348"/>
              <a:gd name="connsiteX4" fmla="*/ 2964764 w 3193298"/>
              <a:gd name="connsiteY4" fmla="*/ 2623261 h 3419348"/>
              <a:gd name="connsiteX5" fmla="*/ 2736229 w 3193298"/>
              <a:gd name="connsiteY5" fmla="*/ 2623261 h 3419348"/>
              <a:gd name="connsiteX6" fmla="*/ 2736229 w 3193298"/>
              <a:gd name="connsiteY6" fmla="*/ 2818985 h 3419348"/>
              <a:gd name="connsiteX7" fmla="*/ 2501130 w 3193298"/>
              <a:gd name="connsiteY7" fmla="*/ 2818985 h 3419348"/>
              <a:gd name="connsiteX8" fmla="*/ 2501130 w 3193298"/>
              <a:gd name="connsiteY8" fmla="*/ 3021342 h 3419348"/>
              <a:gd name="connsiteX9" fmla="*/ 2272521 w 3193298"/>
              <a:gd name="connsiteY9" fmla="*/ 3021342 h 3419348"/>
              <a:gd name="connsiteX10" fmla="*/ 2272521 w 3193298"/>
              <a:gd name="connsiteY10" fmla="*/ 3223624 h 3419348"/>
              <a:gd name="connsiteX11" fmla="*/ 2043986 w 3193298"/>
              <a:gd name="connsiteY11" fmla="*/ 3223624 h 3419348"/>
              <a:gd name="connsiteX12" fmla="*/ 2043986 w 3193298"/>
              <a:gd name="connsiteY12" fmla="*/ 3419348 h 3419348"/>
              <a:gd name="connsiteX13" fmla="*/ 0 w 3193298"/>
              <a:gd name="connsiteY13" fmla="*/ 3419348 h 3419348"/>
              <a:gd name="connsiteX14" fmla="*/ 0 w 3193298"/>
              <a:gd name="connsiteY14" fmla="*/ 1004927 h 3419348"/>
              <a:gd name="connsiteX15" fmla="*/ 235099 w 3193298"/>
              <a:gd name="connsiteY15" fmla="*/ 1004927 h 3419348"/>
              <a:gd name="connsiteX16" fmla="*/ 235099 w 3193298"/>
              <a:gd name="connsiteY16" fmla="*/ 802645 h 3419348"/>
              <a:gd name="connsiteX17" fmla="*/ 463634 w 3193298"/>
              <a:gd name="connsiteY17" fmla="*/ 802645 h 3419348"/>
              <a:gd name="connsiteX18" fmla="*/ 463634 w 3193298"/>
              <a:gd name="connsiteY18" fmla="*/ 600362 h 3419348"/>
              <a:gd name="connsiteX19" fmla="*/ 692243 w 3193298"/>
              <a:gd name="connsiteY19" fmla="*/ 600362 h 3419348"/>
              <a:gd name="connsiteX20" fmla="*/ 692243 w 3193298"/>
              <a:gd name="connsiteY20" fmla="*/ 404564 h 3419348"/>
              <a:gd name="connsiteX21" fmla="*/ 920778 w 3193298"/>
              <a:gd name="connsiteY21" fmla="*/ 404564 h 3419348"/>
              <a:gd name="connsiteX22" fmla="*/ 920778 w 3193298"/>
              <a:gd name="connsiteY22" fmla="*/ 202281 h 3419348"/>
              <a:gd name="connsiteX23" fmla="*/ 1155877 w 3193298"/>
              <a:gd name="connsiteY23" fmla="*/ 202281 h 34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93298" h="3419348">
                <a:moveTo>
                  <a:pt x="1155877" y="0"/>
                </a:moveTo>
                <a:lnTo>
                  <a:pt x="3193298" y="0"/>
                </a:lnTo>
                <a:lnTo>
                  <a:pt x="3193298" y="2420979"/>
                </a:lnTo>
                <a:lnTo>
                  <a:pt x="2964764" y="2420979"/>
                </a:lnTo>
                <a:lnTo>
                  <a:pt x="2964764" y="2623261"/>
                </a:lnTo>
                <a:lnTo>
                  <a:pt x="2736229" y="2623261"/>
                </a:lnTo>
                <a:lnTo>
                  <a:pt x="2736229" y="2818985"/>
                </a:lnTo>
                <a:lnTo>
                  <a:pt x="2501130" y="2818985"/>
                </a:lnTo>
                <a:lnTo>
                  <a:pt x="2501130" y="3021342"/>
                </a:lnTo>
                <a:lnTo>
                  <a:pt x="2272521" y="3021342"/>
                </a:lnTo>
                <a:lnTo>
                  <a:pt x="2272521" y="3223624"/>
                </a:lnTo>
                <a:lnTo>
                  <a:pt x="2043986" y="3223624"/>
                </a:lnTo>
                <a:lnTo>
                  <a:pt x="2043986" y="3419348"/>
                </a:lnTo>
                <a:lnTo>
                  <a:pt x="0" y="3419348"/>
                </a:lnTo>
                <a:lnTo>
                  <a:pt x="0" y="1004927"/>
                </a:lnTo>
                <a:lnTo>
                  <a:pt x="235099" y="1004927"/>
                </a:lnTo>
                <a:lnTo>
                  <a:pt x="235099" y="802645"/>
                </a:lnTo>
                <a:lnTo>
                  <a:pt x="463634" y="802645"/>
                </a:lnTo>
                <a:lnTo>
                  <a:pt x="463634" y="600362"/>
                </a:lnTo>
                <a:lnTo>
                  <a:pt x="692243" y="600362"/>
                </a:lnTo>
                <a:lnTo>
                  <a:pt x="692243" y="404564"/>
                </a:lnTo>
                <a:lnTo>
                  <a:pt x="920778" y="404564"/>
                </a:lnTo>
                <a:lnTo>
                  <a:pt x="920778" y="202281"/>
                </a:lnTo>
                <a:lnTo>
                  <a:pt x="1155877" y="2022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2BA005-88CE-AF23-D026-9AAABD8F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94550A-5643-FA03-A883-2DBAD62FED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F0E0EF7-F728-ACF9-4DAF-02507A5397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E0C92D8-3688-4771-2EB7-E5978942AD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CA4690-B355-6823-5C1B-450E64DC6E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2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35262-E7DC-8CEA-04A4-5FD4AD8997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901" y="0"/>
            <a:ext cx="4102100" cy="6858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F91A03-685E-A91F-E992-9F3060FE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D5CB3C-1FE9-F0D8-364C-C1D813C9D4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3142EEC-31D5-03B8-5CCD-950A1A7122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5B9C22-6447-F2D3-3258-E69EFAE403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9F3593-2AF6-50A5-6BF8-306DF4FD89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0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3045" y="571501"/>
            <a:ext cx="3503084" cy="5450416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50EC97-798E-0CCE-656F-D590BA7C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4597A9-C0B4-7EA4-9E06-263DA9D834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B89C0E1-94EA-B182-FC6B-2B31EDB4F77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5D0958-F709-85CC-5F28-5C37E907F1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8C3250-B02B-099F-E9FB-3EBD124FF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24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734" y="571500"/>
            <a:ext cx="3503084" cy="545041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5CEB81-17E2-A76F-349F-9107B9EA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117" y="571500"/>
            <a:ext cx="7296149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C50047-824E-09AB-3A7B-C7116E9FF9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C265C5-A8C5-FC51-48BA-FB2B527ED3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FF7712D-A0E6-8935-0902-5685204BDF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343E77-BEA8-0AAC-5BC6-880EBBD82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8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extr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0"/>
            <a:ext cx="7871883" cy="6858000"/>
          </a:xfrm>
          <a:solidFill>
            <a:schemeClr val="tx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8C6B807-4F7E-F6C0-B9E1-5400E9E08E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B6078A1-E8F2-7E90-7C4D-44601B5D9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55E3EB-FCAF-00F8-3267-FEBE102F4C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01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extra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571500"/>
            <a:ext cx="7296148" cy="5450419"/>
          </a:xfrm>
          <a:solidFill>
            <a:schemeClr val="tx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39BBC-394F-3025-AE20-6D850FF127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C4EF8-986C-0F8F-1427-3C9010CAC8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C431A-E416-24FB-9081-8575777B0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2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9ECE5E-5953-C51A-A944-AFD82EE60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117" y="573617"/>
            <a:ext cx="7296149" cy="5448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0A3DBE-718E-46DD-01BD-968AF8BC1C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1D6468-B655-C8C3-928E-09FE78A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0313728-DF53-AECA-6F9B-733F13A582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E795482-8D98-C471-8860-9030371DF2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43AD9BC-16F2-A54C-21EC-550EAA71F2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328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vs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6267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4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496069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9FE8A-9E17-6752-19CF-8AE30647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756C61-4B2E-3294-86A7-AC5D31BCF8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B6BDA0-EAC4-4EBF-6B51-53817562EC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4534" y="571500"/>
            <a:ext cx="5401733" cy="545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91C55DC-AC33-2AA4-E244-53F3A9E330A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8FC04D8-6C07-234C-DDA0-50FB259015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29179E-18DA-45B0-D48D-DF3ABFC4B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6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One Speak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3CBA7-2AB7-4088-D21F-9E3972EBD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0" indent="0">
              <a:buNone/>
              <a:defRPr sz="1867" b="0">
                <a:solidFill>
                  <a:schemeClr val="tx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58CEB-295F-D247-0101-C871FB7E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C8C52B6-FF52-78EC-3370-6EA5EA221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CE7D-266F-175A-F041-E50AD7CB7B9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E6BA8-F680-BC9C-E465-2733A6260E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6DDD-3AF4-3F82-A267-CF6E338A60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65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One Speaker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B8364-FFC6-CA73-8368-A499D783F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899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0" indent="0">
              <a:buNone/>
              <a:defRPr sz="1867" b="0">
                <a:solidFill>
                  <a:schemeClr val="tx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122524-CBD6-B34E-F711-00A450D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2103A1-C19B-4710-BF23-05B8E8E95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614AF4-3592-861D-97B8-EE9E3C7DED6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7A4CF8-F77D-D771-5286-A766FA670B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C8B51C-9E9B-5ED5-1F72-83172617D2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19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One Speaker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D3D1B-E3D3-AB1B-D143-10AF747C5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0" indent="0">
              <a:buNone/>
              <a:defRPr sz="1867" b="0">
                <a:solidFill>
                  <a:schemeClr val="tx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935-FAD1-1791-D5B8-44B3A222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CDC90DA-242A-7E08-23F5-78BEC3FA9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BD1974-02AE-680E-A038-2C5F9C804B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FD34A61-54A2-00C2-E7EC-DBA984C8D7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D1CFED-4A28-21C9-319E-8E08AD661A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7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ing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32382752-6AAC-4C49-57BC-B5DC63F678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9896" y="-96590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F8681D4-5943-149A-AB68-476E4D76F8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71621" y="-39440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379CE92C-4017-4178-B601-ADE20527D2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33346" y="1770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A218E014-B1A2-A155-EDC6-037D40F838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5072" y="7485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C5E5A2-3DA7-6FA5-ADB2-6D441CC461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6797" y="13200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B9FF9038-CC52-0DA2-647C-5DB82FFC4E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8522" y="18915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7AB831-E309-E2A9-1162-A07B0ADCEBE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69F1CAA-1970-E0D8-E4F9-E75BF3DE9C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B7459C-BD5D-8559-0442-D6E473598DC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300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ing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CDC2CA3-D176-F048-3B40-1D07CB40FF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152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3DE3BFB5-899E-1535-8CE4-BAA825980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1275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83D36DA0-8155-A164-37F4-6DADEA5EF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14397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014DD11-2B27-F8D6-DEFE-C1403A9A5B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488391DB-10E0-47B1-01B7-AE92CDCA13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B9F156C1-7703-1CFD-3B04-34BE83A08F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794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C327A-2719-4897-2E0E-132CA0C33E2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F65693-F1FD-4BAE-0382-AD4943C7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D11CE8-9FF0-8FB3-3EA4-F2FD11B4C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3" y="1653117"/>
            <a:ext cx="7272867" cy="4368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36CA55-88EC-8ED2-B2A1-C02176A6F5E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72FD2F-D520-3B33-E031-262D1C6952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2194F8-4608-CA2B-F7A6-FAE21308D5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85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94955A-6C35-0A99-3112-4B2335D735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32817" y="573617"/>
            <a:ext cx="3504000" cy="3216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518CB2-BCC0-67CE-C411-8E5B94AD77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32817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9B357C-3E5E-AC89-0543-249DE97A476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F38859-D1C1-4D86-C9FE-6CBBF5FE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C83DB3-DFEC-7527-9A0E-57629B10AB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808ACBE-00C7-A2CE-D429-1D7F0FE8845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6AC1E29-1D0A-50AE-1153-91C38BD0D5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2EB3F2-FC23-6612-0C05-7AB4771415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15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less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9168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27DA08C-177E-F04B-9C15-E22EE08573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6529" y="2147659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D3CEEB-B614-A1A5-E4A5-8885178F22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3890" y="2147659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5019459-9679-8F48-4E11-4A53DEFBCC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7659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9B1EB15-2AA1-BE6A-7606-2A7D7BF583C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7E1F67-D5C5-475D-37A8-F97AEBEE3A4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8E11567-E32A-37C4-605A-FF3FCECC8BF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2FDB62B-15C5-9CCB-B3CB-6247CEE74FA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F49F8C-FE74-7B8A-BC5B-3C4549BA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1AE56F-FC2F-8B1A-D55F-425120F13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9FBC734-062E-6F41-5510-2CB5A0DB84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49F9C5E-D7AA-0F02-070D-96D053FF4F8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0CCDC90-CA2A-C50E-AEE0-5C354AEF7C2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6E706A-0FF9-DA8F-0C2D-C96D54DF6E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39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more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FCC1184-3DE3-8F04-8CF9-D417F31A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D31B236C-C114-3190-6B06-C940190626E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CBB9E89-9D54-5D73-94A9-4B95AE1C1FE0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5B97352-951E-E924-1917-DAEE22D9ACB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917C1FE-213A-643B-4405-AC952A023E6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0A86B70-8AC4-FCB6-685C-7DD07A274E8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338901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7D7C14DD-407D-07C6-497A-DC3E1DB2882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226262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E5137970-C136-1740-8D23-BDE74EAEC6A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362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3515153-C382-A4AA-2B1A-9E667578CF2B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000098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B3E7B-8BAA-177B-DE7F-D25E4308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0000" cy="8358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A7327519-CC28-0210-A08B-69220EBD604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782F27-CD1B-085F-D3C8-3BD958B4537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DB4F78-E25E-96F8-CD0D-3226BF34198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CB2D31-FFE8-1331-2AF3-7022EB9F7F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33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ked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D3168A0B-0555-C19D-DF7D-D05F787BD2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40447" y="595048"/>
            <a:ext cx="5068104" cy="5426869"/>
          </a:xfrm>
          <a:custGeom>
            <a:avLst/>
            <a:gdLst>
              <a:gd name="connsiteX0" fmla="*/ 1155877 w 3193298"/>
              <a:gd name="connsiteY0" fmla="*/ 0 h 3419348"/>
              <a:gd name="connsiteX1" fmla="*/ 3193298 w 3193298"/>
              <a:gd name="connsiteY1" fmla="*/ 0 h 3419348"/>
              <a:gd name="connsiteX2" fmla="*/ 3193298 w 3193298"/>
              <a:gd name="connsiteY2" fmla="*/ 2420979 h 3419348"/>
              <a:gd name="connsiteX3" fmla="*/ 2964764 w 3193298"/>
              <a:gd name="connsiteY3" fmla="*/ 2420979 h 3419348"/>
              <a:gd name="connsiteX4" fmla="*/ 2964764 w 3193298"/>
              <a:gd name="connsiteY4" fmla="*/ 2623261 h 3419348"/>
              <a:gd name="connsiteX5" fmla="*/ 2736229 w 3193298"/>
              <a:gd name="connsiteY5" fmla="*/ 2623261 h 3419348"/>
              <a:gd name="connsiteX6" fmla="*/ 2736229 w 3193298"/>
              <a:gd name="connsiteY6" fmla="*/ 2818985 h 3419348"/>
              <a:gd name="connsiteX7" fmla="*/ 2501130 w 3193298"/>
              <a:gd name="connsiteY7" fmla="*/ 2818985 h 3419348"/>
              <a:gd name="connsiteX8" fmla="*/ 2501130 w 3193298"/>
              <a:gd name="connsiteY8" fmla="*/ 3021342 h 3419348"/>
              <a:gd name="connsiteX9" fmla="*/ 2272521 w 3193298"/>
              <a:gd name="connsiteY9" fmla="*/ 3021342 h 3419348"/>
              <a:gd name="connsiteX10" fmla="*/ 2272521 w 3193298"/>
              <a:gd name="connsiteY10" fmla="*/ 3223624 h 3419348"/>
              <a:gd name="connsiteX11" fmla="*/ 2043986 w 3193298"/>
              <a:gd name="connsiteY11" fmla="*/ 3223624 h 3419348"/>
              <a:gd name="connsiteX12" fmla="*/ 2043986 w 3193298"/>
              <a:gd name="connsiteY12" fmla="*/ 3419348 h 3419348"/>
              <a:gd name="connsiteX13" fmla="*/ 0 w 3193298"/>
              <a:gd name="connsiteY13" fmla="*/ 3419348 h 3419348"/>
              <a:gd name="connsiteX14" fmla="*/ 0 w 3193298"/>
              <a:gd name="connsiteY14" fmla="*/ 1004927 h 3419348"/>
              <a:gd name="connsiteX15" fmla="*/ 235099 w 3193298"/>
              <a:gd name="connsiteY15" fmla="*/ 1004927 h 3419348"/>
              <a:gd name="connsiteX16" fmla="*/ 235099 w 3193298"/>
              <a:gd name="connsiteY16" fmla="*/ 802645 h 3419348"/>
              <a:gd name="connsiteX17" fmla="*/ 463634 w 3193298"/>
              <a:gd name="connsiteY17" fmla="*/ 802645 h 3419348"/>
              <a:gd name="connsiteX18" fmla="*/ 463634 w 3193298"/>
              <a:gd name="connsiteY18" fmla="*/ 600362 h 3419348"/>
              <a:gd name="connsiteX19" fmla="*/ 692243 w 3193298"/>
              <a:gd name="connsiteY19" fmla="*/ 600362 h 3419348"/>
              <a:gd name="connsiteX20" fmla="*/ 692243 w 3193298"/>
              <a:gd name="connsiteY20" fmla="*/ 404564 h 3419348"/>
              <a:gd name="connsiteX21" fmla="*/ 920778 w 3193298"/>
              <a:gd name="connsiteY21" fmla="*/ 404564 h 3419348"/>
              <a:gd name="connsiteX22" fmla="*/ 920778 w 3193298"/>
              <a:gd name="connsiteY22" fmla="*/ 202281 h 3419348"/>
              <a:gd name="connsiteX23" fmla="*/ 1155877 w 3193298"/>
              <a:gd name="connsiteY23" fmla="*/ 202281 h 34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93298" h="3419348">
                <a:moveTo>
                  <a:pt x="1155877" y="0"/>
                </a:moveTo>
                <a:lnTo>
                  <a:pt x="3193298" y="0"/>
                </a:lnTo>
                <a:lnTo>
                  <a:pt x="3193298" y="2420979"/>
                </a:lnTo>
                <a:lnTo>
                  <a:pt x="2964764" y="2420979"/>
                </a:lnTo>
                <a:lnTo>
                  <a:pt x="2964764" y="2623261"/>
                </a:lnTo>
                <a:lnTo>
                  <a:pt x="2736229" y="2623261"/>
                </a:lnTo>
                <a:lnTo>
                  <a:pt x="2736229" y="2818985"/>
                </a:lnTo>
                <a:lnTo>
                  <a:pt x="2501130" y="2818985"/>
                </a:lnTo>
                <a:lnTo>
                  <a:pt x="2501130" y="3021342"/>
                </a:lnTo>
                <a:lnTo>
                  <a:pt x="2272521" y="3021342"/>
                </a:lnTo>
                <a:lnTo>
                  <a:pt x="2272521" y="3223624"/>
                </a:lnTo>
                <a:lnTo>
                  <a:pt x="2043986" y="3223624"/>
                </a:lnTo>
                <a:lnTo>
                  <a:pt x="2043986" y="3419348"/>
                </a:lnTo>
                <a:lnTo>
                  <a:pt x="0" y="3419348"/>
                </a:lnTo>
                <a:lnTo>
                  <a:pt x="0" y="1004927"/>
                </a:lnTo>
                <a:lnTo>
                  <a:pt x="235099" y="1004927"/>
                </a:lnTo>
                <a:lnTo>
                  <a:pt x="235099" y="802645"/>
                </a:lnTo>
                <a:lnTo>
                  <a:pt x="463634" y="802645"/>
                </a:lnTo>
                <a:lnTo>
                  <a:pt x="463634" y="600362"/>
                </a:lnTo>
                <a:lnTo>
                  <a:pt x="692243" y="600362"/>
                </a:lnTo>
                <a:lnTo>
                  <a:pt x="692243" y="404564"/>
                </a:lnTo>
                <a:lnTo>
                  <a:pt x="920778" y="404564"/>
                </a:lnTo>
                <a:lnTo>
                  <a:pt x="920778" y="202281"/>
                </a:lnTo>
                <a:lnTo>
                  <a:pt x="1155877" y="2022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2BA005-88CE-AF23-D026-9AAABD8F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94550A-5643-FA03-A883-2DBAD62FED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F0E0EF7-F728-ACF9-4DAF-02507A5397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E0C92D8-3688-4771-2EB7-E5978942AD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CA4690-B355-6823-5C1B-450E64DC6E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65942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less than 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C237CC5-3A8A-4ADC-E68E-CABE38517D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7761E2B-E846-942D-7A91-E535F6D7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F2D5110-43C7-E266-3CA5-AEC4AEA2FE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5940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E2678D7-41D4-486F-FF4F-78C04CE57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042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6721DE-C642-F39D-0463-7360E045FD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6145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99CF8B11-C1E7-E774-563D-8C710DF2ED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9FF5601-5F17-187C-AB46-ADB8C72EBDA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4594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EC3B744-4E6C-AAAF-E440-2A014CCFD8B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31042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95A5C80-DAB6-A2F5-C295-AB80426D43D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6145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5FE90F1-EC32-69FD-AEF2-0710A625408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4F18A0E-A745-69E0-6757-DAC2DE59D81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75734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400D85E-B618-DE2D-2EAD-6DAC6CCDF146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75734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51BBF7E9-AAFF-17E0-B415-1D4E897FB72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60837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365336-BFD6-03F6-AF22-F302361D167F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460837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B43F45F1-73AE-354B-5227-885DC9D3A5B6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715EA20-185E-1BEE-C190-1D349718ED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ED1F77B-4203-47EB-654C-2693FA1183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59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more than 8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B59006-3BBD-281F-78D1-D9352B75BF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1501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06FD665-8996-D763-D378-1F8C1C1F04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45745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A6DA1A1-C8F3-25DB-1B58-CF796E16993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34340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566D6F6-0E3F-EE0A-BBC1-1589B98FF89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229349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2137304-3F5A-F067-1B98-F70E467B0F8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71501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4D785B4-1E7D-81DC-5654-49C69F18931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45745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23AC1B5-5F47-BB1D-E8EA-585C0B1647D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34340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E68E8D-F5B9-B58B-5831-66EA641AB68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29349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BB07D1A-E13C-6B4F-6A33-9C40B1B0009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11529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EBAAB38-F3A7-5DE4-A3F0-6EE99A87E48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000124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FAC1B36-70E1-2D2A-75AF-324C1B10CA52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11529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4B5F10B-4FDD-5D57-0116-DF3B28C404E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00124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FAC179E-C178-B33A-1969-ECA62CBC25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B589FB-7C6D-AF47-10F1-0447825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10ACAE-3913-A896-C1B0-664A9135FAE4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78662B-DCB6-D231-01F7-BB4B6AB368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344883-160A-DA58-EA75-78B9547ED9E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54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51D527-B865-B700-5384-C1A786246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AE7742-4162-63D9-ECE7-7CCF75C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699B3F-7C70-586A-CCF2-0647F1E7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0DCC8D-E0DC-4F08-4521-DFDC456D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1358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A3A30-A56F-E2FB-79FE-E2C2EACB06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96C22-5793-0FF1-1333-1D67A95A6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38489-AB97-3060-D572-9FD2AEE090A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AFB21-56A2-05F0-1EE7-893E0C670C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07451-6A96-E1B9-2A8D-F3A3FE6804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058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slid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033DE1-C9D1-F2F6-7B17-0FBA3B29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008FAA6-50EB-3DE9-3A27-95D51F6DF5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01E6-EF51-2725-8318-B6B617B61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1119D-C758-9369-D248-92C5CD96AE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0D0642-313E-E31B-7543-3515E3105A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08F28A-3951-0D91-22D0-1974A92728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94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slide_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F316EA-5E27-88B1-60D7-DB80BD5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ACE7ED-1324-94ED-1F75-92DE73E2D1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A83AFBA-20D8-B042-FBA7-88F1B124E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68A4B-8D4B-322F-7092-09E53B59E4C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3A794-7A2E-42D3-34CB-1A1ADBCA3E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A04973B-97D4-2A21-42DD-CEEE3D38A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48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slide_Grap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35EDF26-9E77-A64C-DCD3-7A6C5D16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1E8C03-B9C6-EE7E-E9B6-C38ABFC2B2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E0EC10-2EFD-D692-9D76-FA2E4A2CA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18F13-C921-76DA-17F2-458B4E98EA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3E6E6-3E34-82A3-4567-213BC4E790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3D974-2EC8-C50A-1A6A-905B3FCA36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970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6B2645-26E6-4975-9387-703AA4AF4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787900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1058863 h 5143500"/>
              <a:gd name="connsiteX4" fmla="*/ 9144000 w 9144000"/>
              <a:gd name="connsiteY4" fmla="*/ 5143500 h 5143500"/>
              <a:gd name="connsiteX5" fmla="*/ 4787900 w 9144000"/>
              <a:gd name="connsiteY5" fmla="*/ 5143500 h 5143500"/>
              <a:gd name="connsiteX6" fmla="*/ 4787900 w 9144000"/>
              <a:gd name="connsiteY6" fmla="*/ 1058863 h 5143500"/>
              <a:gd name="connsiteX7" fmla="*/ 0 w 9144000"/>
              <a:gd name="connsiteY7" fmla="*/ 10588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787900" y="0"/>
                </a:lnTo>
                <a:lnTo>
                  <a:pt x="9144000" y="0"/>
                </a:lnTo>
                <a:lnTo>
                  <a:pt x="9144000" y="1058863"/>
                </a:lnTo>
                <a:lnTo>
                  <a:pt x="9144000" y="5143500"/>
                </a:lnTo>
                <a:lnTo>
                  <a:pt x="4787900" y="5143500"/>
                </a:lnTo>
                <a:lnTo>
                  <a:pt x="4787900" y="1058863"/>
                </a:lnTo>
                <a:lnTo>
                  <a:pt x="0" y="105886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01F2-DA9B-19B2-BFCA-FE60AA769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5791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all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56A454-D930-61C7-4877-0516E4AEC0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 userDrawn="1"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0EFC67-4553-68C8-6E64-7DA0FE2BA0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961C34-CBF8-2B28-0ACE-DFE97930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9678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allPap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74075C-D830-71D2-F4A7-2FA2FA85E0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 userDrawn="1"/>
        </p:nvSpPr>
        <p:spPr>
          <a:xfrm>
            <a:off x="0" y="1411819"/>
            <a:ext cx="6380776" cy="5446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97DC80-571E-6EBB-769B-52D224B0E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AF78F-7630-01D4-06C5-777E2253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99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B2D1A320-0696-ECEC-2D41-63A6520A51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C16C05C-893E-49DE-9457-EBC52B719B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11463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518">
          <p15:clr>
            <a:srgbClr val="547EBF"/>
          </p15:clr>
        </p15:guide>
        <p15:guide id="6" orient="horz" pos="2822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35262-E7DC-8CEA-04A4-5FD4AD8997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901" y="0"/>
            <a:ext cx="41021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F91A03-685E-A91F-E992-9F3060FE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D5CB3C-1FE9-F0D8-364C-C1D813C9D4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3142EEC-31D5-03B8-5CCD-950A1A7122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5B9C22-6447-F2D3-3258-E69EFAE403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9F3593-2AF6-50A5-6BF8-306DF4FD89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03545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allPap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D83A4-E367-5E18-1F9C-8CBC8E6299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 userDrawn="1"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140CF4-719D-C36B-C74F-E5084AB28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9EACF3-1663-106A-5A3B-9FC283B4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395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733" y="1892301"/>
            <a:ext cx="7272867" cy="15367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closing statement over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111" y="3951323"/>
            <a:ext cx="5450419" cy="1174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667">
                <a:ln>
                  <a:noFill/>
                </a:ln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 style 20pt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197868-037A-41F2-B094-C3240916F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56" y="5972967"/>
            <a:ext cx="1967888" cy="576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4C76E1-0FF6-1E1D-2FD6-119F1A5101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C54E9-58F8-C5C2-0210-221256D6D956}"/>
              </a:ext>
            </a:extLst>
          </p:cNvPr>
          <p:cNvGrpSpPr/>
          <p:nvPr userDrawn="1"/>
        </p:nvGrpSpPr>
        <p:grpSpPr>
          <a:xfrm>
            <a:off x="3088000" y="2053524"/>
            <a:ext cx="6016000" cy="2750952"/>
            <a:chOff x="2316000" y="1566570"/>
            <a:chExt cx="4512000" cy="2063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0B1684-9852-7DF3-5730-A04105F7E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942000" y="1566570"/>
              <a:ext cx="1260000" cy="126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0C42119-8722-3B60-2AAE-AF1121902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6000" y="3341784"/>
              <a:ext cx="4512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504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3045" y="571501"/>
            <a:ext cx="3503084" cy="5450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50EC97-798E-0CCE-656F-D590BA7C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4597A9-C0B4-7EA4-9E06-263DA9D834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B89C0E1-94EA-B182-FC6B-2B31EDB4F77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5D0958-F709-85CC-5F28-5C37E907F1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8C3250-B02B-099F-E9FB-3EBD124FF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945096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734" y="571500"/>
            <a:ext cx="3503084" cy="54504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5CEB81-17E2-A76F-349F-9107B9EA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117" y="571500"/>
            <a:ext cx="7296149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C50047-824E-09AB-3A7B-C7116E9FF9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C265C5-A8C5-FC51-48BA-FB2B527ED3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FF7712D-A0E6-8935-0902-5685204BDF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343E77-BEA8-0AAC-5BC6-880EBBD82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12828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image - extr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0"/>
            <a:ext cx="7871883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8C6B807-4F7E-F6C0-B9E1-5400E9E08E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B6078A1-E8F2-7E90-7C4D-44601B5D9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55E3EB-FCAF-00F8-3267-FEBE102F4C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2350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- extra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571500"/>
            <a:ext cx="7296148" cy="5450419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39BBC-394F-3025-AE20-6D850FF127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C4EF8-986C-0F8F-1427-3C9010CAC8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C431A-E416-24FB-9081-8575777B0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673821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9ECE5E-5953-C51A-A944-AFD82EE60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117" y="573616"/>
            <a:ext cx="7296149" cy="5448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0A3DBE-718E-46DD-01BD-968AF8BC1C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1D6468-B655-C8C3-928E-09FE78A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0313728-DF53-AECA-6F9B-733F13A582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E795482-8D98-C471-8860-9030371DF2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43AD9BC-16F2-A54C-21EC-550EAA71F2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93857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formation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9FE8A-9E17-6752-19CF-8AE30647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756C61-4B2E-3294-86A7-AC5D31BCF8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B6BDA0-EAC4-4EBF-6B51-53817562EC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4534" y="571500"/>
            <a:ext cx="5401733" cy="545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91C55DC-AC33-2AA4-E244-53F3A9E330A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8FC04D8-6C07-234C-DDA0-50FB259015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29179E-18DA-45B0-D48D-DF3ABFC4B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85167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One Speak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3CBA7-2AB7-4088-D21F-9E3972EB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1867" b="0">
                <a:solidFill>
                  <a:schemeClr val="bg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None/>
              <a:defRPr sz="1467">
                <a:solidFill>
                  <a:schemeClr val="bg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58CEB-295F-D247-0101-C871FB7E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C8C52B6-FF52-78EC-3370-6EA5EA221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CE7D-266F-175A-F041-E50AD7CB7B9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E6BA8-F680-BC9C-E465-2733A6260E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6DDD-3AF4-3F82-A267-CF6E338A60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81111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One Speaker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D3D1B-E3D3-AB1B-D143-10AF747C55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1867" b="0">
                <a:solidFill>
                  <a:schemeClr val="bg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None/>
              <a:defRPr sz="1467">
                <a:solidFill>
                  <a:schemeClr val="bg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935-FAD1-1791-D5B8-44B3A222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CDC90DA-242A-7E08-23F5-78BEC3FA9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BD1974-02AE-680E-A038-2C5F9C804B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FD34A61-54A2-00C2-E7EC-DBA984C8D7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D1CFED-4A28-21C9-319E-8E08AD661A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08352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One Speaker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B8364-FFC6-CA73-8368-A499D783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1867" b="0">
                <a:solidFill>
                  <a:schemeClr val="bg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bg1"/>
                </a:solidFill>
              </a:defRPr>
            </a:lvl3pPr>
            <a:lvl4pPr marL="0" indent="0">
              <a:buNone/>
              <a:defRPr sz="1467">
                <a:solidFill>
                  <a:schemeClr val="bg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122524-CBD6-B34E-F711-00A450D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2103A1-C19B-4710-BF23-05B8E8E95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614AF4-3592-861D-97B8-EE9E3C7DED6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7A4CF8-F77D-D771-5286-A766FA670B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C8B51C-9E9B-5ED5-1F72-83172617D2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08956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A56E235E-3333-FC12-8934-68888C925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B6B99DD-D7F7-2E0A-883F-E1809559B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115839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heading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32382752-6AAC-4C49-57BC-B5DC63F678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9896" y="-96590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F8681D4-5943-149A-AB68-476E4D76F8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71621" y="-39440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379CE92C-4017-4178-B601-ADE20527D2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33346" y="1770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A218E014-B1A2-A155-EDC6-037D40F838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5072" y="7485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C5E5A2-3DA7-6FA5-ADB2-6D441CC461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6797" y="13200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B9FF9038-CC52-0DA2-647C-5DB82FFC4E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8522" y="18915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7AB831-E309-E2A9-1162-A07B0ADCEBE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69F1CAA-1970-E0D8-E4F9-E75BF3DE9C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B7459C-BD5D-8559-0442-D6E473598DC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657577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heading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CDC2CA3-D176-F048-3B40-1D07CB40FF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152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3DE3BFB5-899E-1535-8CE4-BAA825980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1275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83D36DA0-8155-A164-37F4-6DADEA5EF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14397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014DD11-2B27-F8D6-DEFE-C1403A9A5B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488391DB-10E0-47B1-01B7-AE92CDCA13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B9F156C1-7703-1CFD-3B04-34BE83A08F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19934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</p:spPr>
        <p:txBody>
          <a:bodyPr/>
          <a:lstStyle/>
          <a:p>
            <a:r>
              <a:rPr lang="en-US" dirty="0"/>
              <a:t>Click to add speaker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C327A-2719-4897-2E0E-132CA0C33E2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901329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F65693-F1FD-4BAE-0382-AD4943C7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D11CE8-9FF0-8FB3-3EA4-F2FD11B4C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3" y="1653117"/>
            <a:ext cx="7272867" cy="4368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36CA55-88EC-8ED2-B2A1-C02176A6F5E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72FD2F-D520-3B33-E031-262D1C6952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2194F8-4608-CA2B-F7A6-FAE21308D5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01984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94955A-6C35-0A99-3112-4B2335D735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32817" y="573617"/>
            <a:ext cx="3504000" cy="3216000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518CB2-BCC0-67CE-C411-8E5B94AD77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32817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9B357C-3E5E-AC89-0543-249DE97A476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F38859-D1C1-4D86-C9FE-6CBBF5FE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C83DB3-DFEC-7527-9A0E-57629B10AB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808ACBE-00C7-A2CE-D429-1D7F0FE8845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6AC1E29-1D0A-50AE-1153-91C38BD0D5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2EB3F2-FC23-6612-0C05-7AB4771415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68966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less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9168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27DA08C-177E-F04B-9C15-E22EE08573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6529" y="2147659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D3CEEB-B614-A1A5-E4A5-8885178F22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3890" y="2147659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5019459-9679-8F48-4E11-4A53DEFBCC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7659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9B1EB15-2AA1-BE6A-7606-2A7D7BF583C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7E1F67-D5C5-475D-37A8-F97AEBEE3A4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8E11567-E32A-37C4-605A-FF3FCECC8BF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2FDB62B-15C5-9CCB-B3CB-6247CEE74FA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F49F8C-FE74-7B8A-BC5B-3C4549BA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1AE56F-FC2F-8B1A-D55F-425120F13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9FBC734-062E-6F41-5510-2CB5A0DB84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49F9C5E-D7AA-0F02-070D-96D053FF4F8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0CCDC90-CA2A-C50E-AEE0-5C354AEF7C2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6E706A-0FF9-DA8F-0C2D-C96D54DF6E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59472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more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FCC1184-3DE3-8F04-8CF9-D417F31A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D31B236C-C114-3190-6B06-C940190626E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CBB9E89-9D54-5D73-94A9-4B95AE1C1FE0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5B97352-951E-E924-1917-DAEE22D9ACB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917C1FE-213A-643B-4405-AC952A023E6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0A86B70-8AC4-FCB6-685C-7DD07A274E8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338901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7D7C14DD-407D-07C6-497A-DC3E1DB2882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226262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E5137970-C136-1740-8D23-BDE74EAEC6A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362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3515153-C382-A4AA-2B1A-9E667578CF2B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000098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B3E7B-8BAA-177B-DE7F-D25E4308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0000" cy="8358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A7327519-CC28-0210-A08B-69220EBD604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782F27-CD1B-085F-D3C8-3BD958B4537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DB4F78-E25E-96F8-CD0D-3226BF34198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CB2D31-FFE8-1331-2AF3-7022EB9F7F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52085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less than 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C237CC5-3A8A-4ADC-E68E-CABE38517D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7761E2B-E846-942D-7A91-E535F6D7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F2D5110-43C7-E266-3CA5-AEC4AEA2FE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5940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E2678D7-41D4-486F-FF4F-78C04CE57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042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6721DE-C642-F39D-0463-7360E045FD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6145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99CF8B11-C1E7-E774-563D-8C710DF2ED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9FF5601-5F17-187C-AB46-ADB8C72EBDA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4594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EC3B744-4E6C-AAAF-E440-2A014CCFD8B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31042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95A5C80-DAB6-A2F5-C295-AB80426D43D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6145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5FE90F1-EC32-69FD-AEF2-0710A625408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4F18A0E-A745-69E0-6757-DAC2DE59D81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75732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400D85E-B618-DE2D-2EAD-6DAC6CCDF146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75734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51BBF7E9-AAFF-17E0-B415-1D4E897FB72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60837" y="2140135"/>
            <a:ext cx="1615017" cy="1482277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365336-BFD6-03F6-AF22-F302361D167F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460837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B43F45F1-73AE-354B-5227-885DC9D3A5B6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715EA20-185E-1BEE-C190-1D349718ED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ED1F77B-4203-47EB-654C-2693FA1183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32762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el_more than 8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B59006-3BBD-281F-78D1-D9352B75BF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1501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06FD665-8996-D763-D378-1F8C1C1F04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45745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A6DA1A1-C8F3-25DB-1B58-CF796E16993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34340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566D6F6-0E3F-EE0A-BBC1-1589B98FF89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229349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2137304-3F5A-F067-1B98-F70E467B0F8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71501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4D785B4-1E7D-81DC-5654-49C69F18931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45745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23AC1B5-5F47-BB1D-E8EA-585C0B1647D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34340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E68E8D-F5B9-B58B-5831-66EA641AB68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29349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BB07D1A-E13C-6B4F-6A33-9C40B1B0009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11529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EBAAB38-F3A7-5DE4-A3F0-6EE99A87E48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000124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FAC1B36-70E1-2D2A-75AF-324C1B10CA52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11529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4B5F10B-4FDD-5D57-0116-DF3B28C404E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00124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FAC179E-C178-B33A-1969-ECA62CBC25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B589FB-7C6D-AF47-10F1-0447825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10ACAE-3913-A896-C1B0-664A9135FAE4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78662B-DCB6-D231-01F7-BB4B6AB368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344883-160A-DA58-EA75-78B9547ED9E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98143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Paper"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51D527-B865-B700-5384-C1A78624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AE7742-4162-63D9-ECE7-7CCF75C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699B3F-7C70-586A-CCF2-0647F1E7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0DCC8D-E0DC-4F08-4521-DFDC456D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37444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A3A30-A56F-E2FB-79FE-E2C2EACB06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96C22-5793-0FF1-1333-1D67A95A6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38489-AB97-3060-D572-9FD2AEE090A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AFB21-56A2-05F0-1EE7-893E0C670C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07451-6A96-E1B9-2A8D-F3A3FE6804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1202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7" name="Graphic 25">
            <a:extLst>
              <a:ext uri="{FF2B5EF4-FFF2-40B4-BE49-F238E27FC236}">
                <a16:creationId xmlns:a16="http://schemas.microsoft.com/office/drawing/2014/main" id="{0823AE8E-836A-E923-33BE-7F642DFB70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4DA8362-D30F-485D-0F81-8D4790ABA4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E77EB60-ACA1-6112-BDA5-237DF48757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7EBD8C5-104A-B100-D7E9-563B58A89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B3148-CCEA-2132-1275-36B211A29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8" name="Graphic 25">
            <a:extLst>
              <a:ext uri="{FF2B5EF4-FFF2-40B4-BE49-F238E27FC236}">
                <a16:creationId xmlns:a16="http://schemas.microsoft.com/office/drawing/2014/main" id="{A75C5375-A83F-53C0-635E-BE95ADE6C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A3A30-A56F-E2FB-79FE-E2C2EACB06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AAEF3F-E328-7721-F648-2FF672DBB8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8AFC8-F903-5D48-7CC9-B1A3345EA16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B6068-8461-AD2E-C05A-1F394DEC2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F516F-6919-7D15-55FA-06BA1A0A37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4101946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ro slid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033DE1-C9D1-F2F6-7B17-0FBA3B29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008FAA6-50EB-3DE9-3A27-95D51F6DF5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01E6-EF51-2725-8318-B6B617B61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1119D-C758-9369-D248-92C5CD96AE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0D0642-313E-E31B-7543-3515E3105A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08F28A-3951-0D91-22D0-1974A92728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72057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ro slide_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F316EA-5E27-88B1-60D7-DB80BD5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ACE7ED-1324-94ED-1F75-92DE73E2D1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A83AFBA-20D8-B042-FBA7-88F1B124E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68A4B-8D4B-322F-7092-09E53B59E4C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3A794-7A2E-42D3-34CB-1A1ADBCA3E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A04973B-97D4-2A21-42DD-CEEE3D38A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37062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ro slide_Grap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35EDF26-9E77-A64C-DCD3-7A6C5D16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1E8C03-B9C6-EE7E-E9B6-C38ABFC2B2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E0EC10-2EFD-D692-9D76-FA2E4A2CA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18F13-C921-76DA-17F2-458B4E98EA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3E6E6-3E34-82A3-4567-213BC4E790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3D974-2EC8-C50A-1A6A-905B3FCA36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06972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only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F81E1F4-F80E-42A5-9678-2B47BFDCD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3CF131-71A9-C607-2FD4-B83D3899F3F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64504-AAD4-B1B7-2898-598DB76D90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930FC2-B4D1-2863-011A-6FEB6FA5A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04562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only l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A6EF430-E285-D980-02EE-D5D2E56F48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22DC28B-52DC-A490-EBB7-87ABAA0F1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82D7-2207-E591-A275-2A1C8DB5E6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76C2-EA74-74D0-58B7-5AED9E348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03BAF-78F2-B993-E917-A3ECA433AF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729261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6B2645-26E6-4975-9387-703AA4AF4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787900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1058863 h 5143500"/>
              <a:gd name="connsiteX4" fmla="*/ 9144000 w 9144000"/>
              <a:gd name="connsiteY4" fmla="*/ 5143500 h 5143500"/>
              <a:gd name="connsiteX5" fmla="*/ 4787900 w 9144000"/>
              <a:gd name="connsiteY5" fmla="*/ 5143500 h 5143500"/>
              <a:gd name="connsiteX6" fmla="*/ 4787900 w 9144000"/>
              <a:gd name="connsiteY6" fmla="*/ 1058863 h 5143500"/>
              <a:gd name="connsiteX7" fmla="*/ 0 w 9144000"/>
              <a:gd name="connsiteY7" fmla="*/ 10588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787900" y="0"/>
                </a:lnTo>
                <a:lnTo>
                  <a:pt x="9144000" y="0"/>
                </a:lnTo>
                <a:lnTo>
                  <a:pt x="9144000" y="1058863"/>
                </a:lnTo>
                <a:lnTo>
                  <a:pt x="9144000" y="5143500"/>
                </a:lnTo>
                <a:lnTo>
                  <a:pt x="4787900" y="5143500"/>
                </a:lnTo>
                <a:lnTo>
                  <a:pt x="4787900" y="1058863"/>
                </a:lnTo>
                <a:lnTo>
                  <a:pt x="0" y="10588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01F2-DA9B-19B2-BFCA-FE60AA769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790584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WallPa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56A454-D930-61C7-4877-0516E4AEC0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0EFC67-4553-68C8-6E64-7DA0FE2BA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961C34-CBF8-2B28-0ACE-DFE97930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722672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WallPap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74075C-D830-71D2-F4A7-2FA2FA85E0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/>
        </p:nvSpPr>
        <p:spPr>
          <a:xfrm>
            <a:off x="0" y="1411819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97DC80-571E-6EBB-769B-52D224B0E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AF78F-7630-01D4-06C5-777E2253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639443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WallPape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D83A4-E367-5E18-1F9C-8CBC8E629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140CF4-719D-C36B-C74F-E5084AB2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9EACF3-1663-106A-5A3B-9FC283B4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18695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abel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6" name="Graphic 25">
            <a:extLst>
              <a:ext uri="{FF2B5EF4-FFF2-40B4-BE49-F238E27FC236}">
                <a16:creationId xmlns:a16="http://schemas.microsoft.com/office/drawing/2014/main" id="{67DB0DC4-D12C-5AA2-02A0-0D5D7A69C5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43555F8-B12E-C767-8141-6E0D96A411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04833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733" y="1892301"/>
            <a:ext cx="7272867" cy="15367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closing statement over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111" y="3951323"/>
            <a:ext cx="5450419" cy="1174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667">
                <a:ln>
                  <a:noFill/>
                </a:ln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 style 20pt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197868-037A-41F2-B094-C3240916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56" y="5972967"/>
            <a:ext cx="1967888" cy="576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4C76E1-0FF6-1E1D-2FD6-119F1A510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C54E9-58F8-C5C2-0210-221256D6D956}"/>
              </a:ext>
            </a:extLst>
          </p:cNvPr>
          <p:cNvGrpSpPr/>
          <p:nvPr/>
        </p:nvGrpSpPr>
        <p:grpSpPr>
          <a:xfrm>
            <a:off x="3088000" y="2053524"/>
            <a:ext cx="6016000" cy="2750952"/>
            <a:chOff x="2316000" y="1566570"/>
            <a:chExt cx="4512000" cy="2063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0B1684-9852-7DF3-5730-A04105F7E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942000" y="1566570"/>
              <a:ext cx="1260000" cy="126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0C42119-8722-3B60-2AAE-AF1121902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6000" y="3341784"/>
              <a:ext cx="4512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59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  <p15:guide id="3" orient="horz" pos="55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5255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255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7999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973392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oduct Label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394017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394017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5D9AD25-48D2-8663-9649-78908323C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A9AE916-B687-C4D7-9FD0-5893E1BB13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0312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569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8DDDC-9903-BFAF-5E9A-336758A727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7140" y="2050795"/>
            <a:ext cx="5307330" cy="1323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751BA-2840-1E69-BC9D-BD21DB693D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8A4F4-3CDD-073B-972C-94D1F9FAA8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2CD531-0442-4824-A6EB-7B598FE12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37721" y="6253425"/>
            <a:ext cx="238759" cy="161583"/>
          </a:xfrm>
        </p:spPr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6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oduct Label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7" name="Graphic 25">
            <a:extLst>
              <a:ext uri="{FF2B5EF4-FFF2-40B4-BE49-F238E27FC236}">
                <a16:creationId xmlns:a16="http://schemas.microsoft.com/office/drawing/2014/main" id="{0823AE8E-836A-E923-33BE-7F642DFB7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4DA8362-D30F-485D-0F81-8D4790ABA4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E77EB60-ACA1-6112-BDA5-237DF48757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7EBD8C5-104A-B100-D7E9-563B58A89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64317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394017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394017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5D9AD25-48D2-8663-9649-78908323C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93B3C21-86CD-B988-0AF3-A886EA2972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019266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B2D1A320-0696-ECEC-2D41-63A6520A51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4D58B84-CEAB-1A34-BF8B-7C2F6B9422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4451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518">
          <p15:clr>
            <a:srgbClr val="547EBF"/>
          </p15:clr>
        </p15:guide>
        <p15:guide id="6" orient="horz" pos="2822">
          <p15:clr>
            <a:srgbClr val="F26B43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4" name="Graphic 25">
            <a:extLst>
              <a:ext uri="{FF2B5EF4-FFF2-40B4-BE49-F238E27FC236}">
                <a16:creationId xmlns:a16="http://schemas.microsoft.com/office/drawing/2014/main" id="{A56E235E-3333-FC12-8934-68888C9251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1ACB4E5-68F1-F4BB-0675-270CFE42E6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94876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7" name="Graphic 25">
            <a:extLst>
              <a:ext uri="{FF2B5EF4-FFF2-40B4-BE49-F238E27FC236}">
                <a16:creationId xmlns:a16="http://schemas.microsoft.com/office/drawing/2014/main" id="{0823AE8E-836A-E923-33BE-7F642DFB7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4DA8362-D30F-485D-0F81-8D4790ABA4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E77EB60-ACA1-6112-BDA5-237DF48757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A08848A-32AA-5215-1379-D5F1D5B635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916161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A0C37B1-9835-EA65-F046-D589B12A0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92308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abel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pic>
        <p:nvPicPr>
          <p:cNvPr id="6" name="Graphic 25">
            <a:extLst>
              <a:ext uri="{FF2B5EF4-FFF2-40B4-BE49-F238E27FC236}">
                <a16:creationId xmlns:a16="http://schemas.microsoft.com/office/drawing/2014/main" id="{67DB0DC4-D12C-5AA2-02A0-0D5D7A69C5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66" y="5977466"/>
            <a:ext cx="1900963" cy="62653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C60B90B-B1EA-D884-1697-854FD7962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348899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26B43"/>
          </p15:clr>
        </p15:guide>
        <p15:guide id="2" orient="horz" pos="518">
          <p15:clr>
            <a:srgbClr val="547EBF"/>
          </p15:clr>
        </p15:guide>
        <p15:guide id="3" orient="horz" pos="270">
          <p15:clr>
            <a:srgbClr val="547EBF"/>
          </p15:clr>
        </p15:guide>
        <p15:guide id="4" pos="272">
          <p15:clr>
            <a:srgbClr val="547EBF"/>
          </p15:clr>
        </p15:guide>
        <p15:guide id="5" orient="horz" pos="2822">
          <p15:clr>
            <a:srgbClr val="F26B43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3D8557-708A-63F8-E3F0-46300F55EE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08995" y="548217"/>
            <a:ext cx="4307272" cy="5185835"/>
          </a:xfrm>
          <a:custGeom>
            <a:avLst/>
            <a:gdLst>
              <a:gd name="connsiteX0" fmla="*/ 1287193 w 3289788"/>
              <a:gd name="connsiteY0" fmla="*/ 0 h 3960812"/>
              <a:gd name="connsiteX1" fmla="*/ 3289788 w 3289788"/>
              <a:gd name="connsiteY1" fmla="*/ 0 h 3960812"/>
              <a:gd name="connsiteX2" fmla="*/ 3289788 w 3289788"/>
              <a:gd name="connsiteY2" fmla="*/ 2670127 h 3960812"/>
              <a:gd name="connsiteX3" fmla="*/ 3032351 w 3289788"/>
              <a:gd name="connsiteY3" fmla="*/ 2670127 h 3960812"/>
              <a:gd name="connsiteX4" fmla="*/ 3032351 w 3289788"/>
              <a:gd name="connsiteY4" fmla="*/ 2928264 h 3960812"/>
              <a:gd name="connsiteX5" fmla="*/ 2774912 w 3289788"/>
              <a:gd name="connsiteY5" fmla="*/ 2928264 h 3960812"/>
              <a:gd name="connsiteX6" fmla="*/ 2774912 w 3289788"/>
              <a:gd name="connsiteY6" fmla="*/ 3186401 h 3960812"/>
              <a:gd name="connsiteX7" fmla="*/ 2517473 w 3289788"/>
              <a:gd name="connsiteY7" fmla="*/ 3186401 h 3960812"/>
              <a:gd name="connsiteX8" fmla="*/ 2517473 w 3289788"/>
              <a:gd name="connsiteY8" fmla="*/ 3444538 h 3960812"/>
              <a:gd name="connsiteX9" fmla="*/ 2260034 w 3289788"/>
              <a:gd name="connsiteY9" fmla="*/ 3444538 h 3960812"/>
              <a:gd name="connsiteX10" fmla="*/ 2260034 w 3289788"/>
              <a:gd name="connsiteY10" fmla="*/ 3702675 h 3960812"/>
              <a:gd name="connsiteX11" fmla="*/ 2002595 w 3289788"/>
              <a:gd name="connsiteY11" fmla="*/ 3702675 h 3960812"/>
              <a:gd name="connsiteX12" fmla="*/ 2002595 w 3289788"/>
              <a:gd name="connsiteY12" fmla="*/ 3960812 h 3960812"/>
              <a:gd name="connsiteX13" fmla="*/ 0 w 3289788"/>
              <a:gd name="connsiteY13" fmla="*/ 3960812 h 3960812"/>
              <a:gd name="connsiteX14" fmla="*/ 0 w 3289788"/>
              <a:gd name="connsiteY14" fmla="*/ 1290685 h 3960812"/>
              <a:gd name="connsiteX15" fmla="*/ 257439 w 3289788"/>
              <a:gd name="connsiteY15" fmla="*/ 1290685 h 3960812"/>
              <a:gd name="connsiteX16" fmla="*/ 257439 w 3289788"/>
              <a:gd name="connsiteY16" fmla="*/ 1032548 h 3960812"/>
              <a:gd name="connsiteX17" fmla="*/ 514878 w 3289788"/>
              <a:gd name="connsiteY17" fmla="*/ 1032548 h 3960812"/>
              <a:gd name="connsiteX18" fmla="*/ 514878 w 3289788"/>
              <a:gd name="connsiteY18" fmla="*/ 774411 h 3960812"/>
              <a:gd name="connsiteX19" fmla="*/ 772317 w 3289788"/>
              <a:gd name="connsiteY19" fmla="*/ 774411 h 3960812"/>
              <a:gd name="connsiteX20" fmla="*/ 772317 w 3289788"/>
              <a:gd name="connsiteY20" fmla="*/ 516274 h 3960812"/>
              <a:gd name="connsiteX21" fmla="*/ 1029756 w 3289788"/>
              <a:gd name="connsiteY21" fmla="*/ 516274 h 3960812"/>
              <a:gd name="connsiteX22" fmla="*/ 1029756 w 3289788"/>
              <a:gd name="connsiteY22" fmla="*/ 258137 h 3960812"/>
              <a:gd name="connsiteX23" fmla="*/ 1287193 w 3289788"/>
              <a:gd name="connsiteY23" fmla="*/ 258137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89788" h="3960812">
                <a:moveTo>
                  <a:pt x="1287193" y="0"/>
                </a:moveTo>
                <a:lnTo>
                  <a:pt x="3289788" y="0"/>
                </a:lnTo>
                <a:lnTo>
                  <a:pt x="3289788" y="2670127"/>
                </a:lnTo>
                <a:lnTo>
                  <a:pt x="3032351" y="2670127"/>
                </a:lnTo>
                <a:lnTo>
                  <a:pt x="3032351" y="2928264"/>
                </a:lnTo>
                <a:lnTo>
                  <a:pt x="2774912" y="2928264"/>
                </a:lnTo>
                <a:lnTo>
                  <a:pt x="2774912" y="3186401"/>
                </a:lnTo>
                <a:lnTo>
                  <a:pt x="2517473" y="3186401"/>
                </a:lnTo>
                <a:lnTo>
                  <a:pt x="2517473" y="3444538"/>
                </a:lnTo>
                <a:lnTo>
                  <a:pt x="2260034" y="3444538"/>
                </a:lnTo>
                <a:lnTo>
                  <a:pt x="2260034" y="3702675"/>
                </a:lnTo>
                <a:lnTo>
                  <a:pt x="2002595" y="3702675"/>
                </a:lnTo>
                <a:lnTo>
                  <a:pt x="2002595" y="3960812"/>
                </a:lnTo>
                <a:lnTo>
                  <a:pt x="0" y="3960812"/>
                </a:lnTo>
                <a:lnTo>
                  <a:pt x="0" y="1290685"/>
                </a:lnTo>
                <a:lnTo>
                  <a:pt x="257439" y="1290685"/>
                </a:lnTo>
                <a:lnTo>
                  <a:pt x="257439" y="1032548"/>
                </a:lnTo>
                <a:lnTo>
                  <a:pt x="514878" y="1032548"/>
                </a:lnTo>
                <a:lnTo>
                  <a:pt x="514878" y="774411"/>
                </a:lnTo>
                <a:lnTo>
                  <a:pt x="772317" y="774411"/>
                </a:lnTo>
                <a:lnTo>
                  <a:pt x="772317" y="516274"/>
                </a:lnTo>
                <a:lnTo>
                  <a:pt x="1029756" y="516274"/>
                </a:lnTo>
                <a:lnTo>
                  <a:pt x="1029756" y="258137"/>
                </a:lnTo>
                <a:lnTo>
                  <a:pt x="1287193" y="25813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Insert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931E8-9625-77F8-7BBF-076FE66C8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FF18602-C0CC-DEAB-604A-C0482E2C1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58578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61FEFB0-A0DD-BCE6-0E0C-830C211F7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19464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22">
          <p15:clr>
            <a:srgbClr val="547EBF"/>
          </p15:clr>
        </p15:guide>
        <p15:guide id="3" orient="horz" pos="3094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BEBE85F-A358-B01B-88EF-D386E2EB1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29598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357A365-B981-CBBC-D4A8-737E6786D8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0417610-3925-C985-77B4-41C4C49D7F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B4EB314-852D-72BC-611E-E5DB54F4B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009300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Logo Cover -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CB11B69D-F8A0-EBDF-8FDF-F6C59FB328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6172" y="54821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162FE58C-01D8-66F8-BE7C-FC85A10D2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236" y="1099255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6557B76C-2C46-F1C3-C076-3C704E6244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6300" y="16502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47D551-215C-3522-32F8-C9D8DCC05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C4FDA7A-45DE-2F23-B5FE-DC23C4A6EE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404149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547EBF"/>
          </p15:clr>
        </p15:guide>
        <p15:guide id="2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8DDDC-9903-BFAF-5E9A-336758A727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751BA-2840-1E69-BC9D-BD21DB693D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8A4F4-3CDD-073B-972C-94D1F9FAA8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2CD531-0442-4824-A6EB-7B598FE12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54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0318A8-2CAD-CDEC-768A-B5B13AD3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D2D1FC-FCB0-BFA6-7B56-667F7747CF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E6EB6D-9FE3-72B5-4E71-59226A87B5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45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3C02B7-ADC8-2D9F-6E44-62115A7D322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1117ED-42A8-FDD1-011C-74C6935B09A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FF4320-CD95-4F2D-D445-C3F1316C0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17D00D-064A-EDFA-25E2-5D87150B17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4EF7F72-DE1C-A6C0-D702-2B69B66FE2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A57B1CE-A1AF-2297-DD9E-CCAEDCF5AD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1653117"/>
            <a:ext cx="3504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16DCDEE-445E-7C5A-4805-9E2DEF37355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610568-7520-45F3-EF90-8771A38361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D453492-B08E-4544-45EA-5F38E5CE27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279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4C2418-D456-4DAC-9417-8C4FF4C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985AB61-0C88-34B0-135B-840C3CA67A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3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EC949D-0C4A-89D8-1DA2-73269CDF4B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4000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DF6531-7792-62FD-1FA4-E5586F07B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2267" y="1653117"/>
            <a:ext cx="3504000" cy="2167880"/>
          </a:xfrm>
          <a:noFill/>
        </p:spPr>
        <p:txBody>
          <a:bodyPr anchor="b" anchorCtr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+mj-lt"/>
              </a:defRPr>
            </a:lvl1pPr>
            <a:lvl5pPr algn="ctr">
              <a:defRPr sz="5867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384041AE-73BA-2B61-19D1-9EDA754430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CECEA6A9-3372-56EF-4363-2D117AC1CE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44000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40543E32-3DD0-93DE-E2AD-63B4AF5122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2267" y="3959257"/>
            <a:ext cx="3504000" cy="2062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707A416-C804-78B6-478D-CA50D6EE075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8285B88-6A20-F5A8-E6DF-45224F9CA62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74C5699-8F51-E4E5-F43C-EF08CAAFFD8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77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7551421-354E-1441-AEFF-FA5F95FCD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0569" y="835180"/>
            <a:ext cx="5027980" cy="4945437"/>
          </a:xfrm>
          <a:custGeom>
            <a:avLst/>
            <a:gdLst>
              <a:gd name="connsiteX0" fmla="*/ 446456 w 3478814"/>
              <a:gd name="connsiteY0" fmla="*/ 2633052 h 3421704"/>
              <a:gd name="connsiteX1" fmla="*/ 3033202 w 3478814"/>
              <a:gd name="connsiteY1" fmla="*/ 2633052 h 3421704"/>
              <a:gd name="connsiteX2" fmla="*/ 3478814 w 3478814"/>
              <a:gd name="connsiteY2" fmla="*/ 3421704 h 3421704"/>
              <a:gd name="connsiteX3" fmla="*/ 0 w 3478814"/>
              <a:gd name="connsiteY3" fmla="*/ 3421704 h 3421704"/>
              <a:gd name="connsiteX4" fmla="*/ 446456 w 3478814"/>
              <a:gd name="connsiteY4" fmla="*/ 1755087 h 3421704"/>
              <a:gd name="connsiteX5" fmla="*/ 3033202 w 3478814"/>
              <a:gd name="connsiteY5" fmla="*/ 1755087 h 3421704"/>
              <a:gd name="connsiteX6" fmla="*/ 3478814 w 3478814"/>
              <a:gd name="connsiteY6" fmla="*/ 2543739 h 3421704"/>
              <a:gd name="connsiteX7" fmla="*/ 0 w 3478814"/>
              <a:gd name="connsiteY7" fmla="*/ 2543739 h 3421704"/>
              <a:gd name="connsiteX8" fmla="*/ 446456 w 3478814"/>
              <a:gd name="connsiteY8" fmla="*/ 877965 h 3421704"/>
              <a:gd name="connsiteX9" fmla="*/ 3033202 w 3478814"/>
              <a:gd name="connsiteY9" fmla="*/ 877965 h 3421704"/>
              <a:gd name="connsiteX10" fmla="*/ 3478814 w 3478814"/>
              <a:gd name="connsiteY10" fmla="*/ 1666617 h 3421704"/>
              <a:gd name="connsiteX11" fmla="*/ 0 w 3478814"/>
              <a:gd name="connsiteY11" fmla="*/ 1666617 h 3421704"/>
              <a:gd name="connsiteX12" fmla="*/ 446456 w 3478814"/>
              <a:gd name="connsiteY12" fmla="*/ 0 h 3421704"/>
              <a:gd name="connsiteX13" fmla="*/ 3033202 w 3478814"/>
              <a:gd name="connsiteY13" fmla="*/ 0 h 3421704"/>
              <a:gd name="connsiteX14" fmla="*/ 3478814 w 3478814"/>
              <a:gd name="connsiteY14" fmla="*/ 788652 h 3421704"/>
              <a:gd name="connsiteX15" fmla="*/ 0 w 3478814"/>
              <a:gd name="connsiteY15" fmla="*/ 788652 h 34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8814" h="3421704">
                <a:moveTo>
                  <a:pt x="446456" y="2633052"/>
                </a:moveTo>
                <a:lnTo>
                  <a:pt x="3033202" y="2633052"/>
                </a:lnTo>
                <a:lnTo>
                  <a:pt x="3478814" y="3421704"/>
                </a:lnTo>
                <a:lnTo>
                  <a:pt x="0" y="3421704"/>
                </a:lnTo>
                <a:close/>
                <a:moveTo>
                  <a:pt x="446456" y="1755087"/>
                </a:moveTo>
                <a:lnTo>
                  <a:pt x="3033202" y="1755087"/>
                </a:lnTo>
                <a:lnTo>
                  <a:pt x="3478814" y="2543739"/>
                </a:lnTo>
                <a:lnTo>
                  <a:pt x="0" y="2543739"/>
                </a:lnTo>
                <a:close/>
                <a:moveTo>
                  <a:pt x="446456" y="877965"/>
                </a:moveTo>
                <a:lnTo>
                  <a:pt x="3033202" y="877965"/>
                </a:lnTo>
                <a:lnTo>
                  <a:pt x="3478814" y="1666617"/>
                </a:lnTo>
                <a:lnTo>
                  <a:pt x="0" y="1666617"/>
                </a:lnTo>
                <a:close/>
                <a:moveTo>
                  <a:pt x="446456" y="0"/>
                </a:moveTo>
                <a:lnTo>
                  <a:pt x="3033202" y="0"/>
                </a:lnTo>
                <a:lnTo>
                  <a:pt x="3478814" y="788652"/>
                </a:lnTo>
                <a:lnTo>
                  <a:pt x="0" y="7886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D9150D-1613-F146-E32A-0CB05393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E49EE8A-71FA-1A2D-615E-D5800DC60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267220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822">
          <p15:clr>
            <a:srgbClr val="547EBF"/>
          </p15:clr>
        </p15:guide>
        <p15:guide id="3" orient="horz" pos="3094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vs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350308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188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vs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2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15733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95B23-4CE8-0F83-C354-D09F3255C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14E36-F7C6-9ABF-11CE-4422BC510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F03D68-8FE8-BC7B-6013-06EB917B6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264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vs 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89901" y="1653117"/>
            <a:ext cx="35263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5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55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vs 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6E419C-17BE-AD5B-8270-C7760828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2A69071-EAF2-371B-45AF-D91BB17211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6267" y="1653117"/>
            <a:ext cx="24000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43499CA-4C96-48CB-0E23-65C850A55F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734" y="1653117"/>
            <a:ext cx="8400535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F516B-2ACE-0F0C-86DB-AFFA27054D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38785-29C5-511B-B330-BF0D04AE42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741B5-C764-5AD3-6589-05D9A6F73F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746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ked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D3168A0B-0555-C19D-DF7D-D05F787BD2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40447" y="595048"/>
            <a:ext cx="5068104" cy="5426869"/>
          </a:xfrm>
          <a:custGeom>
            <a:avLst/>
            <a:gdLst>
              <a:gd name="connsiteX0" fmla="*/ 1155877 w 3193298"/>
              <a:gd name="connsiteY0" fmla="*/ 0 h 3419348"/>
              <a:gd name="connsiteX1" fmla="*/ 3193298 w 3193298"/>
              <a:gd name="connsiteY1" fmla="*/ 0 h 3419348"/>
              <a:gd name="connsiteX2" fmla="*/ 3193298 w 3193298"/>
              <a:gd name="connsiteY2" fmla="*/ 2420979 h 3419348"/>
              <a:gd name="connsiteX3" fmla="*/ 2964764 w 3193298"/>
              <a:gd name="connsiteY3" fmla="*/ 2420979 h 3419348"/>
              <a:gd name="connsiteX4" fmla="*/ 2964764 w 3193298"/>
              <a:gd name="connsiteY4" fmla="*/ 2623261 h 3419348"/>
              <a:gd name="connsiteX5" fmla="*/ 2736229 w 3193298"/>
              <a:gd name="connsiteY5" fmla="*/ 2623261 h 3419348"/>
              <a:gd name="connsiteX6" fmla="*/ 2736229 w 3193298"/>
              <a:gd name="connsiteY6" fmla="*/ 2818985 h 3419348"/>
              <a:gd name="connsiteX7" fmla="*/ 2501130 w 3193298"/>
              <a:gd name="connsiteY7" fmla="*/ 2818985 h 3419348"/>
              <a:gd name="connsiteX8" fmla="*/ 2501130 w 3193298"/>
              <a:gd name="connsiteY8" fmla="*/ 3021342 h 3419348"/>
              <a:gd name="connsiteX9" fmla="*/ 2272521 w 3193298"/>
              <a:gd name="connsiteY9" fmla="*/ 3021342 h 3419348"/>
              <a:gd name="connsiteX10" fmla="*/ 2272521 w 3193298"/>
              <a:gd name="connsiteY10" fmla="*/ 3223624 h 3419348"/>
              <a:gd name="connsiteX11" fmla="*/ 2043986 w 3193298"/>
              <a:gd name="connsiteY11" fmla="*/ 3223624 h 3419348"/>
              <a:gd name="connsiteX12" fmla="*/ 2043986 w 3193298"/>
              <a:gd name="connsiteY12" fmla="*/ 3419348 h 3419348"/>
              <a:gd name="connsiteX13" fmla="*/ 0 w 3193298"/>
              <a:gd name="connsiteY13" fmla="*/ 3419348 h 3419348"/>
              <a:gd name="connsiteX14" fmla="*/ 0 w 3193298"/>
              <a:gd name="connsiteY14" fmla="*/ 1004927 h 3419348"/>
              <a:gd name="connsiteX15" fmla="*/ 235099 w 3193298"/>
              <a:gd name="connsiteY15" fmla="*/ 1004927 h 3419348"/>
              <a:gd name="connsiteX16" fmla="*/ 235099 w 3193298"/>
              <a:gd name="connsiteY16" fmla="*/ 802645 h 3419348"/>
              <a:gd name="connsiteX17" fmla="*/ 463634 w 3193298"/>
              <a:gd name="connsiteY17" fmla="*/ 802645 h 3419348"/>
              <a:gd name="connsiteX18" fmla="*/ 463634 w 3193298"/>
              <a:gd name="connsiteY18" fmla="*/ 600362 h 3419348"/>
              <a:gd name="connsiteX19" fmla="*/ 692243 w 3193298"/>
              <a:gd name="connsiteY19" fmla="*/ 600362 h 3419348"/>
              <a:gd name="connsiteX20" fmla="*/ 692243 w 3193298"/>
              <a:gd name="connsiteY20" fmla="*/ 404564 h 3419348"/>
              <a:gd name="connsiteX21" fmla="*/ 920778 w 3193298"/>
              <a:gd name="connsiteY21" fmla="*/ 404564 h 3419348"/>
              <a:gd name="connsiteX22" fmla="*/ 920778 w 3193298"/>
              <a:gd name="connsiteY22" fmla="*/ 202281 h 3419348"/>
              <a:gd name="connsiteX23" fmla="*/ 1155877 w 3193298"/>
              <a:gd name="connsiteY23" fmla="*/ 202281 h 34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93298" h="3419348">
                <a:moveTo>
                  <a:pt x="1155877" y="0"/>
                </a:moveTo>
                <a:lnTo>
                  <a:pt x="3193298" y="0"/>
                </a:lnTo>
                <a:lnTo>
                  <a:pt x="3193298" y="2420979"/>
                </a:lnTo>
                <a:lnTo>
                  <a:pt x="2964764" y="2420979"/>
                </a:lnTo>
                <a:lnTo>
                  <a:pt x="2964764" y="2623261"/>
                </a:lnTo>
                <a:lnTo>
                  <a:pt x="2736229" y="2623261"/>
                </a:lnTo>
                <a:lnTo>
                  <a:pt x="2736229" y="2818985"/>
                </a:lnTo>
                <a:lnTo>
                  <a:pt x="2501130" y="2818985"/>
                </a:lnTo>
                <a:lnTo>
                  <a:pt x="2501130" y="3021342"/>
                </a:lnTo>
                <a:lnTo>
                  <a:pt x="2272521" y="3021342"/>
                </a:lnTo>
                <a:lnTo>
                  <a:pt x="2272521" y="3223624"/>
                </a:lnTo>
                <a:lnTo>
                  <a:pt x="2043986" y="3223624"/>
                </a:lnTo>
                <a:lnTo>
                  <a:pt x="2043986" y="3419348"/>
                </a:lnTo>
                <a:lnTo>
                  <a:pt x="0" y="3419348"/>
                </a:lnTo>
                <a:lnTo>
                  <a:pt x="0" y="1004927"/>
                </a:lnTo>
                <a:lnTo>
                  <a:pt x="235099" y="1004927"/>
                </a:lnTo>
                <a:lnTo>
                  <a:pt x="235099" y="802645"/>
                </a:lnTo>
                <a:lnTo>
                  <a:pt x="463634" y="802645"/>
                </a:lnTo>
                <a:lnTo>
                  <a:pt x="463634" y="600362"/>
                </a:lnTo>
                <a:lnTo>
                  <a:pt x="692243" y="600362"/>
                </a:lnTo>
                <a:lnTo>
                  <a:pt x="692243" y="404564"/>
                </a:lnTo>
                <a:lnTo>
                  <a:pt x="920778" y="404564"/>
                </a:lnTo>
                <a:lnTo>
                  <a:pt x="920778" y="202281"/>
                </a:lnTo>
                <a:lnTo>
                  <a:pt x="1155877" y="2022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2BA005-88CE-AF23-D026-9AAABD8F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94550A-5643-FA03-A883-2DBAD62FED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F0E0EF7-F728-ACF9-4DAF-02507A5397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E0C92D8-3688-4771-2EB7-E5978942AD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CA4690-B355-6823-5C1B-450E64DC6E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4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B35262-E7DC-8CEA-04A4-5FD4AD8997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901" y="0"/>
            <a:ext cx="4102100" cy="6858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F91A03-685E-A91F-E992-9F3060FE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D5CB3C-1FE9-F0D8-364C-C1D813C9D4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3142EEC-31D5-03B8-5CCD-950A1A7122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5B9C22-6447-F2D3-3258-E69EFAE403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9F3593-2AF6-50A5-6BF8-306DF4FD89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08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3045" y="571501"/>
            <a:ext cx="3503084" cy="5450416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50EC97-798E-0CCE-656F-D590BA7C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4597A9-C0B4-7EA4-9E06-263DA9D834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3" y="1653117"/>
            <a:ext cx="7272867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B89C0E1-94EA-B182-FC6B-2B31EDB4F77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5D0958-F709-85CC-5F28-5C37E907F1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8C3250-B02B-099F-E9FB-3EBD124FF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50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8DEF5-F1E0-654A-F1F4-1A3201DDA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734" y="571500"/>
            <a:ext cx="3503084" cy="545041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5CEB81-17E2-A76F-349F-9107B9EA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117" y="571500"/>
            <a:ext cx="7296149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C50047-824E-09AB-3A7B-C7116E9FF9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0117" y="1653117"/>
            <a:ext cx="7296149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C265C5-A8C5-FC51-48BA-FB2B527ED3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FF7712D-A0E6-8935-0902-5685204BDF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343E77-BEA8-0AAC-5BC6-880EBBD82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43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extr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0"/>
            <a:ext cx="7871883" cy="6858000"/>
          </a:xfrm>
          <a:solidFill>
            <a:schemeClr val="tx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8C6B807-4F7E-F6C0-B9E1-5400E9E08E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B6078A1-E8F2-7E90-7C4D-44601B5D9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55E3EB-FCAF-00F8-3267-FEBE102F4C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252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extra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3B5B08-F499-CEEF-6D82-9A22E374BD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0119" y="571500"/>
            <a:ext cx="7296148" cy="5450419"/>
          </a:xfrm>
          <a:solidFill>
            <a:schemeClr val="tx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C2371-95DB-A5FC-F16F-AE205C86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CF2E-C3BC-9887-D9D5-B11908277E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39BBC-394F-3025-AE20-6D850FF127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C4EF8-986C-0F8F-1427-3C9010CAC8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C431A-E416-24FB-9081-8575777B0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47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5224684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5224684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225CEF58-569D-9BFC-90A5-8CD7AAA050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4800" y="548219"/>
            <a:ext cx="4909504" cy="5232399"/>
          </a:xfrm>
          <a:custGeom>
            <a:avLst/>
            <a:gdLst>
              <a:gd name="connsiteX0" fmla="*/ 0 w 4171131"/>
              <a:gd name="connsiteY0" fmla="*/ 1 h 4445464"/>
              <a:gd name="connsiteX1" fmla="*/ 943908 w 4171131"/>
              <a:gd name="connsiteY1" fmla="*/ 569527 h 4445464"/>
              <a:gd name="connsiteX2" fmla="*/ 943908 w 4171131"/>
              <a:gd name="connsiteY2" fmla="*/ 3875937 h 4445464"/>
              <a:gd name="connsiteX3" fmla="*/ 0 w 4171131"/>
              <a:gd name="connsiteY3" fmla="*/ 4445464 h 4445464"/>
              <a:gd name="connsiteX4" fmla="*/ 3227322 w 4171131"/>
              <a:gd name="connsiteY4" fmla="*/ 0 h 4445464"/>
              <a:gd name="connsiteX5" fmla="*/ 4171131 w 4171131"/>
              <a:gd name="connsiteY5" fmla="*/ 569527 h 4445464"/>
              <a:gd name="connsiteX6" fmla="*/ 4171131 w 4171131"/>
              <a:gd name="connsiteY6" fmla="*/ 3875937 h 4445464"/>
              <a:gd name="connsiteX7" fmla="*/ 3227322 w 4171131"/>
              <a:gd name="connsiteY7" fmla="*/ 4445464 h 4445464"/>
              <a:gd name="connsiteX8" fmla="*/ 2131400 w 4171131"/>
              <a:gd name="connsiteY8" fmla="*/ 0 h 4445464"/>
              <a:gd name="connsiteX9" fmla="*/ 3105631 w 4171131"/>
              <a:gd name="connsiteY9" fmla="*/ 569527 h 4445464"/>
              <a:gd name="connsiteX10" fmla="*/ 3105631 w 4171131"/>
              <a:gd name="connsiteY10" fmla="*/ 3875937 h 4445464"/>
              <a:gd name="connsiteX11" fmla="*/ 2131400 w 4171131"/>
              <a:gd name="connsiteY11" fmla="*/ 4445464 h 4445464"/>
              <a:gd name="connsiteX12" fmla="*/ 1065699 w 4171131"/>
              <a:gd name="connsiteY12" fmla="*/ 0 h 4445464"/>
              <a:gd name="connsiteX13" fmla="*/ 2040031 w 4171131"/>
              <a:gd name="connsiteY13" fmla="*/ 569527 h 4445464"/>
              <a:gd name="connsiteX14" fmla="*/ 2040031 w 4171131"/>
              <a:gd name="connsiteY14" fmla="*/ 3875937 h 4445464"/>
              <a:gd name="connsiteX15" fmla="*/ 1065699 w 4171131"/>
              <a:gd name="connsiteY15" fmla="*/ 4445464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131" h="4445464">
                <a:moveTo>
                  <a:pt x="0" y="1"/>
                </a:moveTo>
                <a:lnTo>
                  <a:pt x="943908" y="569527"/>
                </a:lnTo>
                <a:lnTo>
                  <a:pt x="943908" y="3875937"/>
                </a:lnTo>
                <a:lnTo>
                  <a:pt x="0" y="4445464"/>
                </a:lnTo>
                <a:close/>
                <a:moveTo>
                  <a:pt x="3227322" y="0"/>
                </a:moveTo>
                <a:lnTo>
                  <a:pt x="4171131" y="569527"/>
                </a:lnTo>
                <a:lnTo>
                  <a:pt x="4171131" y="3875937"/>
                </a:lnTo>
                <a:lnTo>
                  <a:pt x="3227322" y="4445464"/>
                </a:lnTo>
                <a:close/>
                <a:moveTo>
                  <a:pt x="2131400" y="0"/>
                </a:moveTo>
                <a:lnTo>
                  <a:pt x="3105631" y="569527"/>
                </a:lnTo>
                <a:lnTo>
                  <a:pt x="3105631" y="3875937"/>
                </a:lnTo>
                <a:lnTo>
                  <a:pt x="2131400" y="4445464"/>
                </a:lnTo>
                <a:close/>
                <a:moveTo>
                  <a:pt x="1065699" y="0"/>
                </a:moveTo>
                <a:lnTo>
                  <a:pt x="2040031" y="569527"/>
                </a:lnTo>
                <a:lnTo>
                  <a:pt x="2040031" y="3875937"/>
                </a:lnTo>
                <a:lnTo>
                  <a:pt x="1065699" y="4445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4ACFC5-D53C-B324-758C-416E26F6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822C8EB-5145-04CB-A3DF-1246B9DC6B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131349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9ECE5E-5953-C51A-A944-AFD82EE60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117" y="573617"/>
            <a:ext cx="7296149" cy="5448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0A3DBE-718E-46DD-01BD-968AF8BC1C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1D6468-B655-C8C3-928E-09FE78A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0313728-DF53-AECA-6F9B-733F13A582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E795482-8D98-C471-8860-9030371DF2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43AD9BC-16F2-A54C-21EC-550EAA71F2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45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9FE8A-9E17-6752-19CF-8AE30647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5401733" cy="8403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756C61-4B2E-3294-86A7-AC5D31BCF8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5401733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B6BDA0-EAC4-4EBF-6B51-53817562EC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4534" y="571500"/>
            <a:ext cx="5401733" cy="545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91C55DC-AC33-2AA4-E244-53F3A9E330A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8FC04D8-6C07-234C-DDA0-50FB259015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29179E-18DA-45B0-D48D-DF3ABFC4B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15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One Speak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3CBA7-2AB7-4088-D21F-9E3972EBD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0" indent="0">
              <a:buNone/>
              <a:defRPr sz="1867" b="0">
                <a:solidFill>
                  <a:schemeClr val="tx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58CEB-295F-D247-0101-C871FB7E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C8C52B6-FF52-78EC-3370-6EA5EA221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CE7D-266F-175A-F041-E50AD7CB7B9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E6BA8-F680-BC9C-E465-2733A6260E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6DDD-3AF4-3F82-A267-CF6E338A60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1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One Speaker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B8364-FFC6-CA73-8368-A499D783F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899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0" indent="0">
              <a:buNone/>
              <a:defRPr sz="1867" b="0">
                <a:solidFill>
                  <a:schemeClr val="tx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122524-CBD6-B34E-F711-00A450D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42103A1-C19B-4710-BF23-05B8E8E95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614AF4-3592-861D-97B8-EE9E3C7DED6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7A4CF8-F77D-D771-5286-A766FA670B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C8B51C-9E9B-5ED5-1F72-83172617D2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4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One Speaker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D3D1B-E3D3-AB1B-D143-10AF747C5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F152DA-058C-054C-07DB-EE09BACC6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3364" y="617620"/>
            <a:ext cx="4036800" cy="5390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B364C33-A413-514B-F605-A7357766877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75733" y="4120588"/>
            <a:ext cx="3504000" cy="1901329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0" indent="0">
              <a:buNone/>
              <a:defRPr sz="1867" b="0">
                <a:solidFill>
                  <a:schemeClr val="tx1"/>
                </a:solidFill>
              </a:defRPr>
            </a:lvl2pPr>
            <a:lvl3pPr marL="0" indent="0">
              <a:spcAft>
                <a:spcPts val="1600"/>
              </a:spcAft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6AD11AB-D473-6C67-57B3-FF5B6FFF1C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653118"/>
            <a:ext cx="3502817" cy="2143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B2935-FAD1-1791-D5B8-44B3A222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48217"/>
            <a:ext cx="5401467" cy="86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CDC90DA-242A-7E08-23F5-78BEC3FA9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4" y="6290392"/>
            <a:ext cx="1242484" cy="1714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BD1974-02AE-680E-A038-2C5F9C804B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FD34A61-54A2-00C2-E7EC-DBA984C8D7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D1CFED-4A28-21C9-319E-8E08AD661A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42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ing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29">
            <a:extLst>
              <a:ext uri="{FF2B5EF4-FFF2-40B4-BE49-F238E27FC236}">
                <a16:creationId xmlns:a16="http://schemas.microsoft.com/office/drawing/2014/main" id="{32382752-6AAC-4C49-57BC-B5DC63F678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9896" y="-96590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F8681D4-5943-149A-AB68-476E4D76F8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71621" y="-394409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379CE92C-4017-4178-B601-ADE20527D2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33346" y="1770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A218E014-B1A2-A155-EDC6-037D40F838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5072" y="7485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C5E5A2-3DA7-6FA5-ADB2-6D441CC461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6797" y="13200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B9FF9038-CC52-0DA2-647C-5DB82FFC4E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8522" y="1891591"/>
            <a:ext cx="3097745" cy="413032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insert picture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7AB831-E309-E2A9-1162-A07B0ADCEBE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69F1CAA-1970-E0D8-E4F9-E75BF3DE9C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B7459C-BD5D-8559-0442-D6E473598DC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5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ing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CDC2CA3-D176-F048-3B40-1D07CB40FF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152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66038-EB60-1A49-6801-6DA719F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3" y="2132542"/>
            <a:ext cx="5401733" cy="2592917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3DE3BFB5-899E-1535-8CE4-BAA825980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1275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83D36DA0-8155-A164-37F4-6DADEA5EF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14397" y="1240200"/>
            <a:ext cx="1718400" cy="4377600"/>
          </a:xfrm>
          <a:custGeom>
            <a:avLst/>
            <a:gdLst>
              <a:gd name="connsiteX0" fmla="*/ 1288800 w 1288800"/>
              <a:gd name="connsiteY0" fmla="*/ 0 h 3283200"/>
              <a:gd name="connsiteX1" fmla="*/ 1288800 w 1288800"/>
              <a:gd name="connsiteY1" fmla="*/ 3283200 h 3283200"/>
              <a:gd name="connsiteX2" fmla="*/ 679913 w 1288800"/>
              <a:gd name="connsiteY2" fmla="*/ 2862614 h 3283200"/>
              <a:gd name="connsiteX3" fmla="*/ 679913 w 1288800"/>
              <a:gd name="connsiteY3" fmla="*/ 420588 h 3283200"/>
              <a:gd name="connsiteX4" fmla="*/ 608888 w 1288800"/>
              <a:gd name="connsiteY4" fmla="*/ 0 h 3283200"/>
              <a:gd name="connsiteX5" fmla="*/ 608888 w 1288800"/>
              <a:gd name="connsiteY5" fmla="*/ 3283200 h 3283200"/>
              <a:gd name="connsiteX6" fmla="*/ 0 w 1288800"/>
              <a:gd name="connsiteY6" fmla="*/ 2862614 h 3283200"/>
              <a:gd name="connsiteX7" fmla="*/ 0 w 1288800"/>
              <a:gd name="connsiteY7" fmla="*/ 420588 h 3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800" h="3283200">
                <a:moveTo>
                  <a:pt x="1288800" y="0"/>
                </a:moveTo>
                <a:lnTo>
                  <a:pt x="1288800" y="3283200"/>
                </a:lnTo>
                <a:lnTo>
                  <a:pt x="679913" y="2862614"/>
                </a:lnTo>
                <a:lnTo>
                  <a:pt x="679913" y="420588"/>
                </a:lnTo>
                <a:close/>
                <a:moveTo>
                  <a:pt x="608888" y="0"/>
                </a:moveTo>
                <a:lnTo>
                  <a:pt x="608888" y="3283200"/>
                </a:lnTo>
                <a:lnTo>
                  <a:pt x="0" y="2862614"/>
                </a:lnTo>
                <a:lnTo>
                  <a:pt x="0" y="4205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014DD11-2B27-F8D6-DEFE-C1403A9A5B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488391DB-10E0-47B1-01B7-AE92CDCA13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B9F156C1-7703-1CFD-3B04-34BE83A08F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99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43">
          <p15:clr>
            <a:srgbClr val="FBAE40"/>
          </p15:clr>
        </p15:guide>
        <p15:guide id="3" pos="1791">
          <p15:clr>
            <a:srgbClr val="FBAE40"/>
          </p15:clr>
        </p15:guide>
        <p15:guide id="4" orient="horz" pos="284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C327A-2719-4897-2E0E-132CA0C33E2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F65693-F1FD-4BAE-0382-AD4943C7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571500"/>
            <a:ext cx="7272867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D11CE8-9FF0-8FB3-3EA4-F2FD11B4C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3" y="1653117"/>
            <a:ext cx="7272867" cy="4368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36CA55-88EC-8ED2-B2A1-C02176A6F5E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72FD2F-D520-3B33-E031-262D1C6952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2194F8-4608-CA2B-F7A6-FAE21308D5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62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94955A-6C35-0A99-3112-4B2335D735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32817" y="573617"/>
            <a:ext cx="3504000" cy="3216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183" y="573617"/>
            <a:ext cx="3504000" cy="3216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518CB2-BCC0-67CE-C411-8E5B94AD77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32817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9B357C-3E5E-AC89-0543-249DE97A476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13183" y="4120588"/>
            <a:ext cx="3504000" cy="1852645"/>
          </a:xfrm>
        </p:spPr>
        <p:txBody>
          <a:bodyPr/>
          <a:lstStyle>
            <a:lvl1pPr marL="0" indent="0">
              <a:buNone/>
              <a:defRPr sz="2133"/>
            </a:lvl1pPr>
            <a:lvl2pPr marL="0" indent="0">
              <a:buNone/>
              <a:defRPr sz="1867" b="1"/>
            </a:lvl2pPr>
            <a:lvl3pPr marL="0" indent="0">
              <a:spcAft>
                <a:spcPts val="1600"/>
              </a:spcAft>
              <a:buNone/>
              <a:defRPr sz="1867"/>
            </a:lvl3pPr>
            <a:lvl4pPr marL="0" indent="0">
              <a:buNone/>
              <a:defRPr sz="1467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F38859-D1C1-4D86-C9FE-6CBBF5FE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3503084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C83DB3-DFEC-7527-9A0E-57629B10AB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808ACBE-00C7-A2CE-D429-1D7F0FE8845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6AC1E29-1D0A-50AE-1153-91C38BD0D5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2EB3F2-FC23-6612-0C05-7AB4771415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39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less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3D22629-AACC-C893-6943-13D0F102FD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9168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27DA08C-177E-F04B-9C15-E22EE08573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6529" y="2147659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D3CEEB-B614-A1A5-E4A5-8885178F22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3890" y="2147659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5019459-9679-8F48-4E11-4A53DEFBCC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7659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9B1EB15-2AA1-BE6A-7606-2A7D7BF583C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7E1F67-D5C5-475D-37A8-F97AEBEE3A4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8E11567-E32A-37C4-605A-FF3FCECC8BF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2FDB62B-15C5-9CCB-B3CB-6247CEE74FA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F49F8C-FE74-7B8A-BC5B-3C4549BA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1AE56F-FC2F-8B1A-D55F-425120F13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9FBC734-062E-6F41-5510-2CB5A0DB84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49F9C5E-D7AA-0F02-070D-96D053FF4F8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0CCDC90-CA2A-C50E-AEE0-5C354AEF7C2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6E706A-0FF9-DA8F-0C2D-C96D54DF6E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Logo Cover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2324A817-98EB-6995-6A8D-96A40048BF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311024"/>
            <a:ext cx="4938809" cy="576000"/>
          </a:xfrm>
        </p:spPr>
        <p:txBody>
          <a:bodyPr>
            <a:no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8"/>
            <a:ext cx="4938809" cy="27084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357A365-B981-CBBC-D4A8-737E6786D8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256" y="571501"/>
            <a:ext cx="254094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0417610-3925-C985-77B4-41C4C49D7F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5687" y="571501"/>
            <a:ext cx="2549584" cy="5232399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23564-A8C0-59B7-53F7-E6D3FBAED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200" y="6140967"/>
            <a:ext cx="3760000" cy="240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C7C22BE-DBF8-EC1C-C4FE-8CC06ADD63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67">
                <a:solidFill>
                  <a:schemeClr val="tx2"/>
                </a:solidFill>
              </a:defRPr>
            </a:lvl1pPr>
            <a:lvl2pPr marL="0" indent="0">
              <a:buNone/>
              <a:defRPr sz="1333"/>
            </a:lvl2pPr>
            <a:lvl3pPr marL="0" indent="0">
              <a:buNone/>
              <a:defRPr sz="1333"/>
            </a:lvl3pPr>
            <a:lvl4pPr marL="0" indent="0">
              <a:buNone/>
              <a:defRPr sz="1333"/>
            </a:lvl4pPr>
            <a:lvl5pPr marL="0" indent="0">
              <a:buNone/>
              <a:defRPr sz="1333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</p:spTree>
    <p:extLst>
      <p:ext uri="{BB962C8B-B14F-4D97-AF65-F5344CB8AC3E}">
        <p14:creationId xmlns:p14="http://schemas.microsoft.com/office/powerpoint/2010/main" val="73683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94">
          <p15:clr>
            <a:srgbClr val="547EBF"/>
          </p15:clr>
        </p15:guide>
        <p15:guide id="3" orient="horz" pos="2822">
          <p15:clr>
            <a:srgbClr val="547EBF"/>
          </p15:clr>
        </p15:guide>
        <p15:guide id="4" pos="272">
          <p15:clr>
            <a:srgbClr val="547EBF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more than 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FCC1184-3DE3-8F04-8CF9-D417F31A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9167" y="1653117"/>
            <a:ext cx="7277100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D31B236C-C114-3190-6B06-C940190626E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39168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CBB9E89-9D54-5D73-94A9-4B95AE1C1FE0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26529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5B97352-951E-E924-1917-DAEE22D9ACB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389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917C1FE-213A-643B-4405-AC952A023E6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4146789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0A86B70-8AC4-FCB6-685C-7DD07A274E8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338901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7D7C14DD-407D-07C6-497A-DC3E1DB2882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226262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E5137970-C136-1740-8D23-BDE74EAEC6AD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362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3515153-C382-A4AA-2B1A-9E667578CF2B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0000984" y="2132916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B3E7B-8BAA-177B-DE7F-D25E4308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0000" cy="8358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A7327519-CC28-0210-A08B-69220EBD604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5734" y="1653117"/>
            <a:ext cx="350308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782F27-CD1B-085F-D3C8-3BD958B4537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DB4F78-E25E-96F8-CD0D-3226BF34198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CB2D31-FFE8-1331-2AF3-7022EB9F7F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1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less than 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C237CC5-3A8A-4ADC-E68E-CABE38517D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7761E2B-E846-942D-7A91-E535F6D7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F2D5110-43C7-E266-3CA5-AEC4AEA2FE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5940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E2678D7-41D4-486F-FF4F-78C04CE57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042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6721DE-C642-F39D-0463-7360E045FD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6145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99CF8B11-C1E7-E774-563D-8C710DF2ED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1250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9FF5601-5F17-187C-AB46-ADB8C72EBDA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4594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EC3B744-4E6C-AAAF-E440-2A014CCFD8B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31042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95A5C80-DAB6-A2F5-C295-AB80426D43D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116145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5FE90F1-EC32-69FD-AEF2-0710A625408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001250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4F18A0E-A745-69E0-6757-DAC2DE59D81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75734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400D85E-B618-DE2D-2EAD-6DAC6CCDF146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75734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51BBF7E9-AAFF-17E0-B415-1D4E897FB72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60837" y="2140135"/>
            <a:ext cx="1615017" cy="148227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speaker photo</a:t>
            </a:r>
          </a:p>
          <a:p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365336-BFD6-03F6-AF22-F302361D167F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460837" y="3781108"/>
            <a:ext cx="1615017" cy="1944157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467" b="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67" b="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B43F45F1-73AE-354B-5227-885DC9D3A5B6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715EA20-185E-1BEE-C190-1D349718ED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ED1F77B-4203-47EB-654C-2693FA1183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31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more than 8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B59006-3BBD-281F-78D1-D9352B75BF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1501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06FD665-8996-D763-D378-1F8C1C1F04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45745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A6DA1A1-C8F3-25DB-1B58-CF796E16993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343400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566D6F6-0E3F-EE0A-BBC1-1589B98FF89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229349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2137304-3F5A-F067-1B98-F70E467B0F8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71501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4D785B4-1E7D-81DC-5654-49C69F18931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45745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23AC1B5-5F47-BB1D-E8EA-585C0B1647D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343400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8E68E8D-F5B9-B58B-5831-66EA641AB68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29349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BB07D1A-E13C-6B4F-6A33-9C40B1B0009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11529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EBAAB38-F3A7-5DE4-A3F0-6EE99A87E48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0001248" y="416638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FAC1B36-70E1-2D2A-75AF-324C1B10CA52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11529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4B5F10B-4FDD-5D57-0116-DF3B28C404E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001248" y="2140135"/>
            <a:ext cx="1615017" cy="1824000"/>
          </a:xfrm>
        </p:spPr>
        <p:txBody>
          <a:bodyPr/>
          <a:lstStyle>
            <a:lvl1pPr marL="0" indent="0">
              <a:buNone/>
              <a:defRPr sz="1467"/>
            </a:lvl1pPr>
            <a:lvl2pPr marL="0" indent="0">
              <a:buNone/>
              <a:defRPr sz="1467" b="1"/>
            </a:lvl2pPr>
            <a:lvl3pPr marL="0" indent="0">
              <a:lnSpc>
                <a:spcPct val="100000"/>
              </a:lnSpc>
              <a:spcAft>
                <a:spcPts val="533"/>
              </a:spcAft>
              <a:buNone/>
              <a:defRPr sz="1333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333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details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Contact details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FAC179E-C178-B33A-1969-ECA62CBC25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734" y="1653117"/>
            <a:ext cx="11040533" cy="327696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panel or speaker heading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B589FB-7C6D-AF47-10F1-0447825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10ACAE-3913-A896-C1B0-664A9135FAE4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78662B-DCB6-D231-01F7-BB4B6AB368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344883-160A-DA58-EA75-78B9547ED9E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4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51D527-B865-B700-5384-C1A786246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AE7742-4162-63D9-ECE7-7CCF75C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699B3F-7C70-586A-CCF2-0647F1E7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0DCC8D-E0DC-4F08-4521-DFDC456D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86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A3A30-A56F-E2FB-79FE-E2C2EACB06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</a:schemeClr>
          </a:solidFill>
        </p:spPr>
        <p:txBody>
          <a:bodyPr tIns="180000" anchor="t" anchorCtr="1">
            <a:normAutofit/>
          </a:bodyPr>
          <a:lstStyle>
            <a:lvl1pPr algn="ctr">
              <a:defRPr sz="1200"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96C22-5793-0FF1-1333-1D67A95A6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D23A3-5C1E-2596-48C6-781B86C3E4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1411819"/>
            <a:ext cx="11032817" cy="20171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“Quote.”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6EDF-548C-40F3-B63E-35E5B45BF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3686701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Source Name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38489-AB97-3060-D572-9FD2AEE090A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AFB21-56A2-05F0-1EE7-893E0C670C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07451-6A96-E1B9-2A8D-F3A3FE6804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4918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slid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033DE1-C9D1-F2F6-7B17-0FBA3B29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008FAA6-50EB-3DE9-3A27-95D51F6DF5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01E6-EF51-2725-8318-B6B617B61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1119D-C758-9369-D248-92C5CD96AE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0D0642-313E-E31B-7543-3515E3105A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08F28A-3951-0D91-22D0-1974A92728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49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slide_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F316EA-5E27-88B1-60D7-DB80BD5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ACE7ED-1324-94ED-1F75-92DE73E2D1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A83AFBA-20D8-B042-FBA7-88F1B124E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68A4B-8D4B-322F-7092-09E53B59E4C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3A794-7A2E-42D3-34CB-1A1ADBCA3E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A04973B-97D4-2A21-42DD-CEEE3D38A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slide_Grap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35EDF26-9E77-A64C-DCD3-7A6C5D16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A1E8C03-B9C6-EE7E-E9B6-C38ABFC2B2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733" y="1653117"/>
            <a:ext cx="11040267" cy="436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E0EC10-2EFD-D692-9D76-FA2E4A2CA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6290392"/>
            <a:ext cx="1242484" cy="1714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18F13-C921-76DA-17F2-458B4E98EA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3E6E6-3E34-82A3-4567-213BC4E790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3D974-2EC8-C50A-1A6A-905B3FCA36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0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6B2645-26E6-4975-9387-703AA4AF4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787900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1058863 h 5143500"/>
              <a:gd name="connsiteX4" fmla="*/ 9144000 w 9144000"/>
              <a:gd name="connsiteY4" fmla="*/ 5143500 h 5143500"/>
              <a:gd name="connsiteX5" fmla="*/ 4787900 w 9144000"/>
              <a:gd name="connsiteY5" fmla="*/ 5143500 h 5143500"/>
              <a:gd name="connsiteX6" fmla="*/ 4787900 w 9144000"/>
              <a:gd name="connsiteY6" fmla="*/ 1058863 h 5143500"/>
              <a:gd name="connsiteX7" fmla="*/ 0 w 9144000"/>
              <a:gd name="connsiteY7" fmla="*/ 1058863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787900" y="0"/>
                </a:lnTo>
                <a:lnTo>
                  <a:pt x="9144000" y="0"/>
                </a:lnTo>
                <a:lnTo>
                  <a:pt x="9144000" y="1058863"/>
                </a:lnTo>
                <a:lnTo>
                  <a:pt x="9144000" y="5143500"/>
                </a:lnTo>
                <a:lnTo>
                  <a:pt x="4787900" y="5143500"/>
                </a:lnTo>
                <a:lnTo>
                  <a:pt x="4787900" y="1058863"/>
                </a:lnTo>
                <a:lnTo>
                  <a:pt x="0" y="105886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01F2-DA9B-19B2-BFCA-FE60AA769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1723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all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56A454-D930-61C7-4877-0516E4AEC0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690" b="-166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AFC87-EB9B-8E38-1FCE-0BA94F1CBC2A}"/>
              </a:ext>
            </a:extLst>
          </p:cNvPr>
          <p:cNvSpPr/>
          <p:nvPr userDrawn="1"/>
        </p:nvSpPr>
        <p:spPr>
          <a:xfrm>
            <a:off x="0" y="1411818"/>
            <a:ext cx="6380776" cy="5446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60DFD-FF2E-F6E5-BDE1-E6BCDD3196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450" y="2597917"/>
            <a:ext cx="5224684" cy="1719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divider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CDD51B-73E1-76FB-FE20-5A21A4A1B9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450" y="4489726"/>
            <a:ext cx="5224684" cy="1195641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0EFC67-4553-68C8-6E64-7DA0FE2BA0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34" y="6290392"/>
            <a:ext cx="1242447" cy="172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961C34-CBF8-2B28-0ACE-DFE97930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65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63.xml"/><Relationship Id="rId51" Type="http://schemas.openxmlformats.org/officeDocument/2006/relationships/image" Target="../media/image2.svg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42" Type="http://schemas.openxmlformats.org/officeDocument/2006/relationships/slideLayout" Target="../slideLayouts/slideLayout145.xml"/><Relationship Id="rId47" Type="http://schemas.openxmlformats.org/officeDocument/2006/relationships/slideLayout" Target="../slideLayouts/slideLayout150.xml"/><Relationship Id="rId50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40" Type="http://schemas.openxmlformats.org/officeDocument/2006/relationships/slideLayout" Target="../slideLayouts/slideLayout143.xml"/><Relationship Id="rId45" Type="http://schemas.openxmlformats.org/officeDocument/2006/relationships/slideLayout" Target="../slideLayouts/slideLayout148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4" Type="http://schemas.openxmlformats.org/officeDocument/2006/relationships/slideLayout" Target="../slideLayouts/slideLayout147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Relationship Id="rId43" Type="http://schemas.openxmlformats.org/officeDocument/2006/relationships/slideLayout" Target="../slideLayouts/slideLayout146.xml"/><Relationship Id="rId48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11.xml"/><Relationship Id="rId51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4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23.xml"/><Relationship Id="rId41" Type="http://schemas.openxmlformats.org/officeDocument/2006/relationships/slideLayout" Target="../slideLayouts/slideLayout144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49" Type="http://schemas.openxmlformats.org/officeDocument/2006/relationships/slideLayout" Target="../slideLayouts/slideLayout1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42" Type="http://schemas.openxmlformats.org/officeDocument/2006/relationships/slideLayout" Target="../slideLayouts/slideLayout196.xml"/><Relationship Id="rId47" Type="http://schemas.openxmlformats.org/officeDocument/2006/relationships/slideLayout" Target="../slideLayouts/slideLayout201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45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slideLayout" Target="../slideLayouts/slideLayout185.xml"/><Relationship Id="rId44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97.xml"/><Relationship Id="rId48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162.xml"/><Relationship Id="rId51" Type="http://schemas.openxmlformats.org/officeDocument/2006/relationships/image" Target="../media/image2.svg"/><Relationship Id="rId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4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174.xml"/><Relationship Id="rId41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944CEF-76B5-56EB-7ADE-0DC62C4E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1653117"/>
            <a:ext cx="11040267" cy="43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33C033-DB84-36C0-E907-142E65CE7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8400" y="6305279"/>
            <a:ext cx="15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FF696-12EF-13B4-6F79-E4FA91DF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4951" y="6305279"/>
            <a:ext cx="13913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7E590C8E-4F01-686A-4976-E397173E8037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75734" y="6290393"/>
            <a:ext cx="1240412" cy="17377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AE5BEC-04FF-B4F1-7EC5-7447584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117" y="6304256"/>
            <a:ext cx="5450416" cy="1460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C748132-9230-ADD0-A397-1DD97F67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667" r:id="rId53"/>
    <p:sldLayoutId id="2147483668" r:id="rId54"/>
    <p:sldLayoutId id="2147483669" r:id="rId55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9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67" kern="1200">
          <a:solidFill>
            <a:schemeClr val="tx2"/>
          </a:solidFill>
          <a:latin typeface="+mn-lt"/>
          <a:ea typeface="+mn-ea"/>
          <a:cs typeface="+mn-cs"/>
        </a:defRPr>
      </a:lvl1pPr>
      <a:lvl2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System Font Regular"/>
        <a:buChar char="⁃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Courier New" panose="02070309020205020404" pitchFamily="49" charset="0"/>
        <a:buChar char="o"/>
        <a:defRPr sz="18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Tx/>
        <a:buNone/>
        <a:defRPr sz="1867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Clr>
          <a:schemeClr val="accent1"/>
        </a:buClr>
        <a:buFontTx/>
        <a:buNone/>
        <a:defRPr sz="24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488">
          <p15:clr>
            <a:srgbClr val="F26B43"/>
          </p15:clr>
        </p15:guide>
        <p15:guide id="7" pos="272">
          <p15:clr>
            <a:srgbClr val="F26B43"/>
          </p15:clr>
        </p15:guide>
        <p15:guide id="8" orient="horz" pos="2970">
          <p15:clr>
            <a:srgbClr val="F26B43"/>
          </p15:clr>
        </p15:guide>
        <p15:guide id="9" orient="horz" pos="270">
          <p15:clr>
            <a:srgbClr val="F26B43"/>
          </p15:clr>
        </p15:guide>
        <p15:guide id="11" pos="2936">
          <p15:clr>
            <a:srgbClr val="F26B43"/>
          </p15:clr>
        </p15:guide>
        <p15:guide id="13" pos="2824">
          <p15:clr>
            <a:srgbClr val="F26B43"/>
          </p15:clr>
        </p15:guide>
        <p15:guide id="14" pos="2041">
          <p15:clr>
            <a:srgbClr val="A4A3A4"/>
          </p15:clr>
        </p15:guide>
        <p15:guide id="15" pos="1160">
          <p15:clr>
            <a:srgbClr val="A4A3A4"/>
          </p15:clr>
        </p15:guide>
        <p15:guide id="16" pos="1043">
          <p15:clr>
            <a:srgbClr val="A4A3A4"/>
          </p15:clr>
        </p15:guide>
        <p15:guide id="17" pos="1927">
          <p15:clr>
            <a:srgbClr val="A4A3A4"/>
          </p15:clr>
        </p15:guide>
        <p15:guide id="18" pos="3708">
          <p15:clr>
            <a:srgbClr val="A4A3A4"/>
          </p15:clr>
        </p15:guide>
        <p15:guide id="19" pos="3822">
          <p15:clr>
            <a:srgbClr val="A4A3A4"/>
          </p15:clr>
        </p15:guide>
        <p15:guide id="20" pos="4710">
          <p15:clr>
            <a:srgbClr val="A4A3A4"/>
          </p15:clr>
        </p15:guide>
        <p15:guide id="21" pos="4596">
          <p15:clr>
            <a:srgbClr val="A4A3A4"/>
          </p15:clr>
        </p15:guide>
        <p15:guide id="22" orient="horz" pos="781">
          <p15:clr>
            <a:srgbClr val="F26B43"/>
          </p15:clr>
        </p15:guide>
        <p15:guide id="23" orient="horz" pos="6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944CEF-76B5-56EB-7ADE-0DC62C4E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1653117"/>
            <a:ext cx="11040267" cy="43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33C033-DB84-36C0-E907-142E65CE7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8400" y="6305279"/>
            <a:ext cx="15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FF696-12EF-13B4-6F79-E4FA91DF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4951" y="6305279"/>
            <a:ext cx="13913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7E590C8E-4F01-686A-4976-E397173E803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75734" y="6290393"/>
            <a:ext cx="1240412" cy="17377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AE5BEC-04FF-B4F1-7EC5-7447584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117" y="6304256"/>
            <a:ext cx="5450416" cy="1460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C748132-9230-ADD0-A397-1DD97F67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2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9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67" kern="1200">
          <a:solidFill>
            <a:schemeClr val="tx2"/>
          </a:solidFill>
          <a:latin typeface="+mn-lt"/>
          <a:ea typeface="+mn-ea"/>
          <a:cs typeface="+mn-cs"/>
        </a:defRPr>
      </a:lvl1pPr>
      <a:lvl2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System Font Regular"/>
        <a:buChar char="⁃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Courier New" panose="02070309020205020404" pitchFamily="49" charset="0"/>
        <a:buChar char="o"/>
        <a:defRPr sz="18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Tx/>
        <a:buNone/>
        <a:defRPr sz="1867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Clr>
          <a:schemeClr val="accent1"/>
        </a:buClr>
        <a:buFontTx/>
        <a:buNone/>
        <a:defRPr sz="24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488">
          <p15:clr>
            <a:srgbClr val="F26B43"/>
          </p15:clr>
        </p15:guide>
        <p15:guide id="7" pos="272">
          <p15:clr>
            <a:srgbClr val="F26B43"/>
          </p15:clr>
        </p15:guide>
        <p15:guide id="8" orient="horz" pos="2970">
          <p15:clr>
            <a:srgbClr val="F26B43"/>
          </p15:clr>
        </p15:guide>
        <p15:guide id="9" orient="horz" pos="270">
          <p15:clr>
            <a:srgbClr val="F26B43"/>
          </p15:clr>
        </p15:guide>
        <p15:guide id="11" pos="2936">
          <p15:clr>
            <a:srgbClr val="F26B43"/>
          </p15:clr>
        </p15:guide>
        <p15:guide id="13" pos="2824">
          <p15:clr>
            <a:srgbClr val="F26B43"/>
          </p15:clr>
        </p15:guide>
        <p15:guide id="14" pos="2041">
          <p15:clr>
            <a:srgbClr val="A4A3A4"/>
          </p15:clr>
        </p15:guide>
        <p15:guide id="15" pos="1160">
          <p15:clr>
            <a:srgbClr val="A4A3A4"/>
          </p15:clr>
        </p15:guide>
        <p15:guide id="16" pos="1043">
          <p15:clr>
            <a:srgbClr val="A4A3A4"/>
          </p15:clr>
        </p15:guide>
        <p15:guide id="17" pos="1927">
          <p15:clr>
            <a:srgbClr val="A4A3A4"/>
          </p15:clr>
        </p15:guide>
        <p15:guide id="18" pos="3708">
          <p15:clr>
            <a:srgbClr val="A4A3A4"/>
          </p15:clr>
        </p15:guide>
        <p15:guide id="19" pos="3822">
          <p15:clr>
            <a:srgbClr val="A4A3A4"/>
          </p15:clr>
        </p15:guide>
        <p15:guide id="20" pos="4710">
          <p15:clr>
            <a:srgbClr val="A4A3A4"/>
          </p15:clr>
        </p15:guide>
        <p15:guide id="21" pos="4596">
          <p15:clr>
            <a:srgbClr val="A4A3A4"/>
          </p15:clr>
        </p15:guide>
        <p15:guide id="22" orient="horz" pos="781">
          <p15:clr>
            <a:srgbClr val="F26B43"/>
          </p15:clr>
        </p15:guide>
        <p15:guide id="23" orient="horz" pos="6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944CEF-76B5-56EB-7ADE-0DC62C4E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1653117"/>
            <a:ext cx="11040267" cy="43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33C033-DB84-36C0-E907-142E65CE7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8400" y="6305279"/>
            <a:ext cx="15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FF696-12EF-13B4-6F79-E4FA91DF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4951" y="6305279"/>
            <a:ext cx="13913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7E590C8E-4F01-686A-4976-E397173E803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575734" y="6290393"/>
            <a:ext cx="1240412" cy="17377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AE5BEC-04FF-B4F1-7EC5-7447584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117" y="6304256"/>
            <a:ext cx="5450416" cy="1460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C748132-9230-ADD0-A397-1DD97F67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  <p:sldLayoutId id="2147483816" r:id="rId43"/>
    <p:sldLayoutId id="2147483817" r:id="rId44"/>
    <p:sldLayoutId id="2147483818" r:id="rId45"/>
    <p:sldLayoutId id="2147483819" r:id="rId46"/>
    <p:sldLayoutId id="2147483820" r:id="rId47"/>
    <p:sldLayoutId id="2147483821" r:id="rId48"/>
    <p:sldLayoutId id="2147483822" r:id="rId49"/>
    <p:sldLayoutId id="2147483823" r:id="rId50"/>
    <p:sldLayoutId id="2147483824" r:id="rId51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9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67" kern="1200">
          <a:solidFill>
            <a:schemeClr val="tx2"/>
          </a:solidFill>
          <a:latin typeface="+mn-lt"/>
          <a:ea typeface="+mn-ea"/>
          <a:cs typeface="+mn-cs"/>
        </a:defRPr>
      </a:lvl1pPr>
      <a:lvl2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System Font Regular"/>
        <a:buChar char="⁃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Courier New" panose="02070309020205020404" pitchFamily="49" charset="0"/>
        <a:buChar char="o"/>
        <a:defRPr sz="18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Tx/>
        <a:buNone/>
        <a:defRPr sz="1867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Clr>
          <a:schemeClr val="accent1"/>
        </a:buClr>
        <a:buFontTx/>
        <a:buNone/>
        <a:defRPr sz="24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488">
          <p15:clr>
            <a:srgbClr val="F26B43"/>
          </p15:clr>
        </p15:guide>
        <p15:guide id="7" pos="272">
          <p15:clr>
            <a:srgbClr val="F26B43"/>
          </p15:clr>
        </p15:guide>
        <p15:guide id="8" orient="horz" pos="2970">
          <p15:clr>
            <a:srgbClr val="F26B43"/>
          </p15:clr>
        </p15:guide>
        <p15:guide id="9" orient="horz" pos="270">
          <p15:clr>
            <a:srgbClr val="F26B43"/>
          </p15:clr>
        </p15:guide>
        <p15:guide id="11" pos="2936">
          <p15:clr>
            <a:srgbClr val="F26B43"/>
          </p15:clr>
        </p15:guide>
        <p15:guide id="13" pos="2824">
          <p15:clr>
            <a:srgbClr val="F26B43"/>
          </p15:clr>
        </p15:guide>
        <p15:guide id="14" pos="2041">
          <p15:clr>
            <a:srgbClr val="A4A3A4"/>
          </p15:clr>
        </p15:guide>
        <p15:guide id="15" pos="1160">
          <p15:clr>
            <a:srgbClr val="A4A3A4"/>
          </p15:clr>
        </p15:guide>
        <p15:guide id="16" pos="1043">
          <p15:clr>
            <a:srgbClr val="A4A3A4"/>
          </p15:clr>
        </p15:guide>
        <p15:guide id="17" pos="1927">
          <p15:clr>
            <a:srgbClr val="A4A3A4"/>
          </p15:clr>
        </p15:guide>
        <p15:guide id="18" pos="3708">
          <p15:clr>
            <a:srgbClr val="A4A3A4"/>
          </p15:clr>
        </p15:guide>
        <p15:guide id="19" pos="3822">
          <p15:clr>
            <a:srgbClr val="A4A3A4"/>
          </p15:clr>
        </p15:guide>
        <p15:guide id="20" pos="4710">
          <p15:clr>
            <a:srgbClr val="A4A3A4"/>
          </p15:clr>
        </p15:guide>
        <p15:guide id="21" pos="4596">
          <p15:clr>
            <a:srgbClr val="A4A3A4"/>
          </p15:clr>
        </p15:guide>
        <p15:guide id="22" orient="horz" pos="781">
          <p15:clr>
            <a:srgbClr val="F26B43"/>
          </p15:clr>
        </p15:guide>
        <p15:guide id="23" orient="horz" pos="66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944CEF-76B5-56EB-7ADE-0DC62C4E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3" y="1653117"/>
            <a:ext cx="11040267" cy="43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33C033-DB84-36C0-E907-142E65CE7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8400" y="6305279"/>
            <a:ext cx="15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FF696-12EF-13B4-6F79-E4FA91DF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4951" y="6305279"/>
            <a:ext cx="13913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7E590C8E-4F01-686A-4976-E397173E803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75734" y="6290393"/>
            <a:ext cx="1240412" cy="17377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AE5BEC-04FF-B4F1-7EC5-7447584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117" y="6304256"/>
            <a:ext cx="5450416" cy="1460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C748132-9230-ADD0-A397-1DD97F67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71500"/>
            <a:ext cx="11040533" cy="8403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19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  <p:sldLayoutId id="2147483870" r:id="rId45"/>
    <p:sldLayoutId id="2147483871" r:id="rId46"/>
    <p:sldLayoutId id="2147483872" r:id="rId47"/>
    <p:sldLayoutId id="2147483873" r:id="rId48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9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67" kern="1200">
          <a:solidFill>
            <a:schemeClr val="tx2"/>
          </a:solidFill>
          <a:latin typeface="+mn-lt"/>
          <a:ea typeface="+mn-ea"/>
          <a:cs typeface="+mn-cs"/>
        </a:defRPr>
      </a:lvl1pPr>
      <a:lvl2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System Font Regular"/>
        <a:buChar char="⁃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Courier New" panose="02070309020205020404" pitchFamily="49" charset="0"/>
        <a:buChar char="o"/>
        <a:defRPr sz="18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Tx/>
        <a:buNone/>
        <a:defRPr sz="1867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575986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863978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+mj-lt"/>
        <a:buAutoNum type="arabicPeriod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Clr>
          <a:schemeClr val="accent1"/>
        </a:buClr>
        <a:buFontTx/>
        <a:buNone/>
        <a:defRPr sz="24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488">
          <p15:clr>
            <a:srgbClr val="F26B43"/>
          </p15:clr>
        </p15:guide>
        <p15:guide id="7" pos="272">
          <p15:clr>
            <a:srgbClr val="F26B43"/>
          </p15:clr>
        </p15:guide>
        <p15:guide id="8" orient="horz" pos="2970">
          <p15:clr>
            <a:srgbClr val="F26B43"/>
          </p15:clr>
        </p15:guide>
        <p15:guide id="9" orient="horz" pos="270">
          <p15:clr>
            <a:srgbClr val="F26B43"/>
          </p15:clr>
        </p15:guide>
        <p15:guide id="11" pos="2936">
          <p15:clr>
            <a:srgbClr val="F26B43"/>
          </p15:clr>
        </p15:guide>
        <p15:guide id="13" pos="2824">
          <p15:clr>
            <a:srgbClr val="F26B43"/>
          </p15:clr>
        </p15:guide>
        <p15:guide id="14" pos="2041">
          <p15:clr>
            <a:srgbClr val="A4A3A4"/>
          </p15:clr>
        </p15:guide>
        <p15:guide id="15" pos="1160">
          <p15:clr>
            <a:srgbClr val="A4A3A4"/>
          </p15:clr>
        </p15:guide>
        <p15:guide id="16" pos="1043">
          <p15:clr>
            <a:srgbClr val="A4A3A4"/>
          </p15:clr>
        </p15:guide>
        <p15:guide id="17" pos="1927">
          <p15:clr>
            <a:srgbClr val="A4A3A4"/>
          </p15:clr>
        </p15:guide>
        <p15:guide id="18" pos="3708">
          <p15:clr>
            <a:srgbClr val="A4A3A4"/>
          </p15:clr>
        </p15:guide>
        <p15:guide id="19" pos="3822">
          <p15:clr>
            <a:srgbClr val="A4A3A4"/>
          </p15:clr>
        </p15:guide>
        <p15:guide id="20" pos="4710">
          <p15:clr>
            <a:srgbClr val="A4A3A4"/>
          </p15:clr>
        </p15:guide>
        <p15:guide id="21" pos="4596">
          <p15:clr>
            <a:srgbClr val="A4A3A4"/>
          </p15:clr>
        </p15:guide>
        <p15:guide id="22" orient="horz" pos="781">
          <p15:clr>
            <a:srgbClr val="F26B43"/>
          </p15:clr>
        </p15:guide>
        <p15:guide id="23" orient="horz" pos="6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lsevier.widen.net/s/vmznblsbsk/scopus-journal-acceptance-to-indexed-process-timeline-final" TargetMode="External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opus.com/posts/new-accepted-titles-list-get-early-insights-into-new-scopus-content" TargetMode="External"/><Relationship Id="rId2" Type="http://schemas.openxmlformats.org/officeDocument/2006/relationships/hyperlink" Target="https://www.elsevier.com/solutions/scopus/how-scopus-works/content/" TargetMode="External"/><Relationship Id="rId1" Type="http://schemas.openxmlformats.org/officeDocument/2006/relationships/slideLayout" Target="../slideLayouts/slideLayout154.xml"/><Relationship Id="rId6" Type="http://schemas.openxmlformats.org/officeDocument/2006/relationships/hyperlink" Target="https://www.elsevier.com/solutions/scopus/how-scopus-works/content" TargetMode="External"/><Relationship Id="rId5" Type="http://schemas.openxmlformats.org/officeDocument/2006/relationships/image" Target="../media/image39.jpg"/><Relationship Id="rId4" Type="http://schemas.openxmlformats.org/officeDocument/2006/relationships/hyperlink" Target="https://www.scopus.com/sources.uri?zone=TopNavBar&amp;origin=searchbasi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downloads.ctfassets.net/o78em1y1w4i4/6jGQBGtBGmhfwgBd4NH8uV/abd20b8382746a3b3773e400cc210987/CP_Content_Delivery_Instructions__Mandarin.pptx" TargetMode="External"/><Relationship Id="rId1" Type="http://schemas.openxmlformats.org/officeDocument/2006/relationships/slideLayout" Target="../slideLayouts/slideLayout1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sevier.widen.net/s/hhldnnsq7r/cp-content-delivery-instructions-extrnl" TargetMode="External"/><Relationship Id="rId2" Type="http://schemas.openxmlformats.org/officeDocument/2006/relationships/hyperlink" Target="https://downloads.ctfassets.net/o78em1y1w4i4/6jGQBGtBGmhfwgBd4NH8uV/abd20b8382746a3b3773e400cc210987/CP_Content_Delivery_Instructions__Mandarin.pptx" TargetMode="External"/><Relationship Id="rId1" Type="http://schemas.openxmlformats.org/officeDocument/2006/relationships/slideLayout" Target="../slideLayouts/slideLayout1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ctfassets.net/o78em1y1w4i4/7y8ZFX8bgMHdjYLIyBsX92/914eeb2a7a810af3d04a432961576324/CP_IP-Ranges.pdf" TargetMode="External"/><Relationship Id="rId2" Type="http://schemas.openxmlformats.org/officeDocument/2006/relationships/hyperlink" Target="https://www.elsevier.com/solutions/scopus/how-scopus-works/content/content-policy-and-selection" TargetMode="External"/><Relationship Id="rId1" Type="http://schemas.openxmlformats.org/officeDocument/2006/relationships/slideLayout" Target="../slideLayouts/slideLayout1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opus.com/posts/scopus-filters-for-open-access-type-and-55-million-more-oa-articles-17-million-in-total" TargetMode="External"/><Relationship Id="rId2" Type="http://schemas.openxmlformats.org/officeDocument/2006/relationships/hyperlink" Target="https://unpaywall.org/" TargetMode="External"/><Relationship Id="rId1" Type="http://schemas.openxmlformats.org/officeDocument/2006/relationships/slideLayout" Target="../slideLayouts/slideLayout154.xml"/><Relationship Id="rId5" Type="http://schemas.openxmlformats.org/officeDocument/2006/relationships/hyperlink" Target="https://www.journalindicators.com/" TargetMode="External"/><Relationship Id="rId4" Type="http://schemas.openxmlformats.org/officeDocument/2006/relationships/hyperlink" Target="https://www.scimagojr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home/supporthub/scopuscontent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4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copus.com/posts/elsevier-and-scopus-partner-with-us-national-laboratories-on-an-inclusive-name-change-process" TargetMode="External"/><Relationship Id="rId1" Type="http://schemas.openxmlformats.org/officeDocument/2006/relationships/slideLayout" Target="../slideLayouts/slideLayout1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lsevier.widen.net/s/g6ldkgx6pb/els_all_logo-wordmark_scopusr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4.xml"/><Relationship Id="rId4" Type="http://schemas.openxmlformats.org/officeDocument/2006/relationships/hyperlink" Target="https://elsevier.widen.net/s/crfbpktxkg/citescore-logo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copus.com/" TargetMode="External"/><Relationship Id="rId2" Type="http://schemas.openxmlformats.org/officeDocument/2006/relationships/hyperlink" Target="https://www.elsevier.com/solutions/scopus" TargetMode="External"/><Relationship Id="rId1" Type="http://schemas.openxmlformats.org/officeDocument/2006/relationships/slideLayout" Target="../slideLayouts/slideLayout154.xml"/><Relationship Id="rId5" Type="http://schemas.openxmlformats.org/officeDocument/2006/relationships/hyperlink" Target="https://cn.service.elsevier.com/app/overview/scopus/" TargetMode="External"/><Relationship Id="rId4" Type="http://schemas.openxmlformats.org/officeDocument/2006/relationships/hyperlink" Target="https://service.elsevier.com/app/overview/scop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answers/detail/a_id/30562/supporthub/scopus/kw/citescore/#How%2520do%2520I%2520provide%2520feedback%2520to%2520Scopus%2520if%2520I%2520find%2520an%2520error%2520in%2520the%2520data" TargetMode="External"/><Relationship Id="rId2" Type="http://schemas.openxmlformats.org/officeDocument/2006/relationships/hyperlink" Target="https://blog.scopus.com/introducing-citescore-2024/" TargetMode="External"/><Relationship Id="rId1" Type="http://schemas.openxmlformats.org/officeDocument/2006/relationships/slideLayout" Target="../slideLayouts/slideLayout154.xml"/><Relationship Id="rId4" Type="http://schemas.openxmlformats.org/officeDocument/2006/relationships/hyperlink" Target="https://cn.service.elsevier.com/app/answers/detail/a_id/31272/supporthub/scopus/kw/citescor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sevier.widen.net/s/odu7iuuy3w" TargetMode="External"/><Relationship Id="rId2" Type="http://schemas.openxmlformats.org/officeDocument/2006/relationships/hyperlink" Target="http://suggestor.step.scopus.com/suggestTitle/step1.cfm" TargetMode="External"/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ggestor.step.scopus.com/progressTracker/" TargetMode="External"/><Relationship Id="rId1" Type="http://schemas.openxmlformats.org/officeDocument/2006/relationships/slideLayout" Target="../slideLayouts/slideLayout1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sevier.widen.net/s/vmznblsbsk/scopus-journal-acceptance-to-indexed-process-timeline-final" TargetMode="External"/><Relationship Id="rId2" Type="http://schemas.openxmlformats.org/officeDocument/2006/relationships/hyperlink" Target="https://elsevier.widen.net/s/tsjqzncltp/cp-onboarding-timeline-flyer-web" TargetMode="Externa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90721-36D2-6CD6-1215-44DB9122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D7F7D28-03FE-1C7E-25A4-D9B0538D8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618" y="1752600"/>
            <a:ext cx="6042781" cy="2057400"/>
          </a:xfrm>
        </p:spPr>
        <p:txBody>
          <a:bodyPr/>
          <a:lstStyle/>
          <a:p>
            <a:r>
              <a:rPr lang="en-US" sz="2800" b="0" dirty="0">
                <a:solidFill>
                  <a:srgbClr val="1E1E1E"/>
                </a:solidFill>
              </a:rPr>
              <a:t>FAQs</a:t>
            </a:r>
            <a:r>
              <a:rPr lang="en-US" sz="2800" b="0" spc="-110" dirty="0">
                <a:solidFill>
                  <a:srgbClr val="1E1E1E"/>
                </a:solidFill>
              </a:rPr>
              <a:t> </a:t>
            </a:r>
            <a:r>
              <a:rPr lang="en-US" sz="2800" b="0" dirty="0">
                <a:solidFill>
                  <a:srgbClr val="1E1E1E"/>
                </a:solidFill>
              </a:rPr>
              <a:t>for</a:t>
            </a:r>
            <a:r>
              <a:rPr lang="en-US" sz="2800" b="0" spc="-70" dirty="0">
                <a:solidFill>
                  <a:srgbClr val="1E1E1E"/>
                </a:solidFill>
              </a:rPr>
              <a:t> </a:t>
            </a:r>
            <a:r>
              <a:rPr lang="en-US" sz="2800" b="0" dirty="0">
                <a:solidFill>
                  <a:srgbClr val="1E1E1E"/>
                </a:solidFill>
              </a:rPr>
              <a:t>Scopus</a:t>
            </a:r>
            <a:r>
              <a:rPr lang="en-US" sz="2800" b="0" spc="-100" dirty="0">
                <a:solidFill>
                  <a:srgbClr val="1E1E1E"/>
                </a:solidFill>
              </a:rPr>
              <a:t> </a:t>
            </a:r>
            <a:r>
              <a:rPr lang="en-US" sz="2800" b="0" dirty="0">
                <a:solidFill>
                  <a:srgbClr val="1E1E1E"/>
                </a:solidFill>
              </a:rPr>
              <a:t>Content</a:t>
            </a:r>
            <a:r>
              <a:rPr lang="en-US" sz="2800" b="0" spc="-80" dirty="0">
                <a:solidFill>
                  <a:srgbClr val="1E1E1E"/>
                </a:solidFill>
              </a:rPr>
              <a:t> </a:t>
            </a:r>
            <a:r>
              <a:rPr lang="en-US" sz="2800" b="0" spc="-10" dirty="0">
                <a:solidFill>
                  <a:srgbClr val="1E1E1E"/>
                </a:solidFill>
              </a:rPr>
              <a:t>Partners </a:t>
            </a:r>
            <a:br>
              <a:rPr lang="en-US" sz="3200" b="0" spc="-10" dirty="0">
                <a:solidFill>
                  <a:srgbClr val="1E1E1E"/>
                </a:solidFill>
              </a:rPr>
            </a:br>
            <a:r>
              <a:rPr lang="en-US" sz="3200" spc="-10" dirty="0">
                <a:solidFill>
                  <a:srgbClr val="1E1E1E"/>
                </a:solidFill>
              </a:rPr>
              <a:t>Scopus</a:t>
            </a:r>
            <a:r>
              <a:rPr lang="zh-CN" altLang="en-US" sz="3200" spc="-10" dirty="0">
                <a:solidFill>
                  <a:srgbClr val="1E1E1E"/>
                </a:solidFill>
                <a:latin typeface="SimSun"/>
                <a:cs typeface="SimSun"/>
              </a:rPr>
              <a:t>内容合作伙伴</a:t>
            </a:r>
            <a:br>
              <a:rPr lang="en-US" altLang="zh-CN" sz="3200" spc="-10" dirty="0">
                <a:solidFill>
                  <a:srgbClr val="1E1E1E"/>
                </a:solidFill>
                <a:latin typeface="SimSun"/>
                <a:cs typeface="SimSun"/>
              </a:rPr>
            </a:br>
            <a:r>
              <a:rPr lang="zh-CN" altLang="en-US" sz="3200" spc="-10" dirty="0">
                <a:solidFill>
                  <a:srgbClr val="1E1E1E"/>
                </a:solidFill>
                <a:latin typeface="SimSun"/>
                <a:cs typeface="SimSun"/>
              </a:rPr>
              <a:t>常见问题答疑</a:t>
            </a:r>
            <a:r>
              <a:rPr lang="en-US" altLang="zh-CN" sz="3200" spc="-10" dirty="0">
                <a:solidFill>
                  <a:srgbClr val="1E1E1E"/>
                </a:solidFill>
                <a:latin typeface="SimSun"/>
                <a:cs typeface="SimSun"/>
              </a:rPr>
              <a:t>(</a:t>
            </a:r>
            <a:r>
              <a:rPr lang="zh-CN" altLang="en-US" sz="3200" spc="-10" dirty="0">
                <a:solidFill>
                  <a:srgbClr val="1E1E1E"/>
                </a:solidFill>
                <a:latin typeface="SimSun"/>
                <a:cs typeface="SimSun"/>
              </a:rPr>
              <a:t>中文版</a:t>
            </a:r>
            <a:r>
              <a:rPr lang="en-US" altLang="zh-CN" sz="3200" spc="-10" dirty="0">
                <a:solidFill>
                  <a:srgbClr val="1E1E1E"/>
                </a:solidFill>
                <a:latin typeface="SimSun"/>
                <a:cs typeface="SimSun"/>
              </a:rPr>
              <a:t>)</a:t>
            </a:r>
            <a:endParaRPr lang="en-US" sz="3200" dirty="0">
              <a:solidFill>
                <a:srgbClr val="1E1E1E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A04658-2231-D7C3-8A06-AF44A973C8C9}"/>
              </a:ext>
            </a:extLst>
          </p:cNvPr>
          <p:cNvSpPr txBox="1">
            <a:spLocks/>
          </p:cNvSpPr>
          <p:nvPr/>
        </p:nvSpPr>
        <p:spPr>
          <a:xfrm>
            <a:off x="575735" y="4957509"/>
            <a:ext cx="5394019" cy="6533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Last Revised: June, 2025 </a:t>
            </a:r>
            <a:r>
              <a:rPr lang="zh-CN" altLang="en-US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上次更新：</a:t>
            </a:r>
            <a:r>
              <a:rPr lang="en-US" altLang="zh-CN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2025</a:t>
            </a:r>
            <a:r>
              <a:rPr lang="zh-CN" altLang="en-US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zh-CN" altLang="en-US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endParaRPr lang="en-US" dirty="0">
              <a:solidFill>
                <a:srgbClr val="1E1E1E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Content &amp; Data Sourcing Team </a:t>
            </a:r>
            <a:r>
              <a:rPr lang="zh-CN" altLang="en-US" dirty="0">
                <a:solidFill>
                  <a:srgbClr val="1E1E1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内容数据收录团队</a:t>
            </a:r>
            <a:endParaRPr lang="en-US" dirty="0">
              <a:solidFill>
                <a:srgbClr val="1E1E1E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Placeholder 14">
            <a:extLst>
              <a:ext uri="{FF2B5EF4-FFF2-40B4-BE49-F238E27FC236}">
                <a16:creationId xmlns:a16="http://schemas.microsoft.com/office/drawing/2014/main" id="{DBC00978-8B40-B557-86C7-F0CF4FEEB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1" r="46619"/>
          <a:stretch>
            <a:fillRect/>
          </a:stretch>
        </p:blipFill>
        <p:spPr>
          <a:xfrm>
            <a:off x="8559800" y="766123"/>
            <a:ext cx="2805113" cy="3740788"/>
          </a:xfrm>
          <a:prstGeom prst="rect">
            <a:avLst/>
          </a:prstGeom>
        </p:spPr>
      </p:pic>
      <p:pic>
        <p:nvPicPr>
          <p:cNvPr id="5" name="Picture Placeholder 19">
            <a:extLst>
              <a:ext uri="{FF2B5EF4-FFF2-40B4-BE49-F238E27FC236}">
                <a16:creationId xmlns:a16="http://schemas.microsoft.com/office/drawing/2014/main" id="{BA822447-922F-7F67-B901-6A1466140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6" b="2756"/>
          <a:stretch/>
        </p:blipFill>
        <p:spPr>
          <a:xfrm>
            <a:off x="8165237" y="1179291"/>
            <a:ext cx="2806074" cy="3741432"/>
          </a:xfrm>
          <a:prstGeom prst="rect">
            <a:avLst/>
          </a:prstGeom>
        </p:spPr>
      </p:pic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5FF5A4F9-3773-0300-A074-7C48DE317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99" t="564" r="37125" b="-564"/>
          <a:stretch>
            <a:fillRect/>
          </a:stretch>
        </p:blipFill>
        <p:spPr>
          <a:xfrm>
            <a:off x="7772400" y="1593210"/>
            <a:ext cx="2805113" cy="37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86" y="260045"/>
            <a:ext cx="11597640" cy="12509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45"/>
              </a:spcBef>
            </a:pPr>
            <a:r>
              <a:rPr sz="4000" dirty="0"/>
              <a:t>Scopus</a:t>
            </a:r>
            <a:r>
              <a:rPr sz="4000" spc="-250" dirty="0"/>
              <a:t> </a:t>
            </a:r>
            <a:r>
              <a:rPr sz="4000" dirty="0"/>
              <a:t>Acceptance</a:t>
            </a:r>
            <a:r>
              <a:rPr sz="4000" spc="-85" dirty="0"/>
              <a:t> </a:t>
            </a:r>
            <a:r>
              <a:rPr sz="4000" dirty="0"/>
              <a:t>and</a:t>
            </a:r>
            <a:r>
              <a:rPr sz="4000" spc="-135" dirty="0"/>
              <a:t> </a:t>
            </a:r>
            <a:r>
              <a:rPr sz="4000" spc="-10" dirty="0"/>
              <a:t>Permissions</a:t>
            </a:r>
            <a:r>
              <a:rPr sz="4000" spc="-114" dirty="0"/>
              <a:t> </a:t>
            </a:r>
            <a:r>
              <a:rPr sz="4000" spc="-10" dirty="0"/>
              <a:t>continued Scopus</a:t>
            </a:r>
            <a:r>
              <a:rPr sz="4000" spc="-155" dirty="0">
                <a:latin typeface="SimSun"/>
                <a:cs typeface="SimSun"/>
              </a:rPr>
              <a:t>接受与授权 续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666083"/>
            <a:ext cx="10463530" cy="3958776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9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role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800" b="1" spc="-10" dirty="0">
                <a:solidFill>
                  <a:srgbClr val="52555A"/>
                </a:solidFill>
                <a:latin typeface="Arial"/>
                <a:cs typeface="Arial"/>
              </a:rPr>
              <a:t>Publishing Relations Manager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?</a:t>
            </a:r>
            <a:r>
              <a:rPr lang="zh-CN" altLang="en-US" sz="1800" b="1" spc="-15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800" b="1" spc="-15" dirty="0" err="1">
                <a:solidFill>
                  <a:srgbClr val="52555A"/>
                </a:solidFill>
                <a:latin typeface="SimSun"/>
                <a:cs typeface="SimSun"/>
              </a:rPr>
              <a:t>是一个什么角色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？</a:t>
            </a:r>
            <a:endParaRPr sz="1800" dirty="0">
              <a:latin typeface="SimSun"/>
              <a:cs typeface="SimSun"/>
            </a:endParaRPr>
          </a:p>
          <a:p>
            <a:pPr marL="12700" marR="95250">
              <a:lnSpc>
                <a:spcPct val="100000"/>
              </a:lnSpc>
              <a:spcBef>
                <a:spcPts val="790"/>
              </a:spcBef>
            </a:pP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primary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point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contact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going</a:t>
            </a:r>
            <a:r>
              <a:rPr sz="16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forward.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Their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role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make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sure</a:t>
            </a:r>
            <a:r>
              <a:rPr sz="16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relationship</a:t>
            </a:r>
            <a:r>
              <a:rPr sz="16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6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runs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smoothly.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person</a:t>
            </a:r>
            <a:r>
              <a:rPr sz="16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help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onboarding,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future</a:t>
            </a:r>
            <a:r>
              <a:rPr sz="1600" spc="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license</a:t>
            </a:r>
            <a:r>
              <a:rPr sz="16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renewals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making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updates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records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like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changes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title,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ISSN,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URL,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publication</a:t>
            </a:r>
            <a:r>
              <a:rPr sz="16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frequency,</a:t>
            </a:r>
            <a:r>
              <a:rPr sz="1600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contact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information.</a:t>
            </a:r>
            <a:r>
              <a:rPr sz="16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This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person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also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help</a:t>
            </a:r>
            <a:r>
              <a:rPr sz="16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other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questions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might</a:t>
            </a:r>
            <a:r>
              <a:rPr sz="16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have.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20"/>
              </a:spcBef>
            </a:pPr>
            <a:r>
              <a:rPr lang="zh-CN" altLang="en-US" sz="1600" spc="-25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600" spc="-25" dirty="0" err="1">
                <a:solidFill>
                  <a:srgbClr val="52555A"/>
                </a:solidFill>
                <a:latin typeface="SimSun"/>
                <a:cs typeface="SimSun"/>
              </a:rPr>
              <a:t>是您以后的直接联系人。他们帮助您与</a:t>
            </a:r>
            <a:r>
              <a:rPr sz="1600" spc="-10" dirty="0" err="1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 err="1">
                <a:solidFill>
                  <a:srgbClr val="52555A"/>
                </a:solidFill>
                <a:latin typeface="SimSun"/>
                <a:cs typeface="SimSun"/>
              </a:rPr>
              <a:t>的沟通顺畅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600" spc="-30" dirty="0" err="1">
                <a:solidFill>
                  <a:srgbClr val="52555A"/>
                </a:solidFill>
                <a:latin typeface="SimSun"/>
                <a:cs typeface="SimSun"/>
              </a:rPr>
              <a:t>将会协助您数据上线、未来授</a:t>
            </a:r>
            <a:r>
              <a:rPr sz="1600" spc="-25" dirty="0" err="1">
                <a:solidFill>
                  <a:srgbClr val="52555A"/>
                </a:solidFill>
                <a:latin typeface="SimSun"/>
                <a:cs typeface="SimSun"/>
              </a:rPr>
              <a:t>权协议续签、各种期刊相关信息的更新，例如刊名、</a:t>
            </a:r>
            <a:r>
              <a:rPr sz="1600" spc="-10" dirty="0" err="1">
                <a:solidFill>
                  <a:srgbClr val="52555A"/>
                </a:solidFill>
                <a:latin typeface="Arial"/>
                <a:cs typeface="Arial"/>
              </a:rPr>
              <a:t>URL</a:t>
            </a:r>
            <a:r>
              <a:rPr sz="1600" spc="-30" dirty="0" err="1">
                <a:solidFill>
                  <a:srgbClr val="52555A"/>
                </a:solidFill>
                <a:latin typeface="SimSun"/>
                <a:cs typeface="SimSun"/>
              </a:rPr>
              <a:t>、出版频率以及联系方式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600" spc="-30" dirty="0" err="1">
                <a:solidFill>
                  <a:srgbClr val="52555A"/>
                </a:solidFill>
                <a:latin typeface="SimSun"/>
                <a:cs typeface="SimSun"/>
              </a:rPr>
              <a:t>也可以帮您解决其</a:t>
            </a:r>
            <a:r>
              <a:rPr sz="1600" spc="-35" dirty="0" err="1">
                <a:solidFill>
                  <a:srgbClr val="52555A"/>
                </a:solidFill>
                <a:latin typeface="SimSun"/>
                <a:cs typeface="SimSun"/>
              </a:rPr>
              <a:t>他问题</a:t>
            </a: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  <a:p>
            <a:pPr marL="299085" indent="-286385">
              <a:lnSpc>
                <a:spcPct val="100000"/>
              </a:lnSpc>
              <a:spcBef>
                <a:spcPts val="795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long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800" b="1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before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appears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searches?</a:t>
            </a:r>
            <a:r>
              <a:rPr sz="1800" b="1" spc="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我刊内容什么时候能被</a:t>
            </a:r>
            <a:endParaRPr sz="1800" dirty="0">
              <a:latin typeface="SimSun"/>
              <a:cs typeface="SimSun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搜索到？</a:t>
            </a:r>
            <a:endParaRPr sz="1800" dirty="0">
              <a:latin typeface="SimSun"/>
              <a:cs typeface="SimSun"/>
            </a:endParaRPr>
          </a:p>
          <a:p>
            <a:pPr marL="12700" marR="269240">
              <a:lnSpc>
                <a:spcPct val="100000"/>
              </a:lnSpc>
              <a:spcBef>
                <a:spcPts val="790"/>
              </a:spcBef>
            </a:pP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depends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variety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factors,</a:t>
            </a: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including</a:t>
            </a:r>
            <a:r>
              <a:rPr sz="16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chose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deliver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us.</a:t>
            </a:r>
            <a:r>
              <a:rPr sz="1600" spc="38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more,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please</a:t>
            </a:r>
            <a:r>
              <a:rPr sz="16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visit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6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Scopus</a:t>
            </a:r>
            <a:r>
              <a:rPr sz="16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Onboarding</a:t>
            </a:r>
            <a:r>
              <a:rPr sz="16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Timeline</a:t>
            </a:r>
            <a:r>
              <a:rPr sz="16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flyer</a:t>
            </a:r>
            <a:r>
              <a:rPr sz="1600" u="none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受数据传输方式等多项因素影响，每刊所需时间不同。如需了解更多内容，请访问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Scopus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2"/>
              </a:rPr>
              <a:t>上线时间轴单页</a:t>
            </a:r>
            <a:r>
              <a:rPr sz="16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207645"/>
            <a:ext cx="10824845" cy="11690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5"/>
              </a:spcBef>
            </a:pPr>
            <a:r>
              <a:rPr dirty="0"/>
              <a:t>Scopus</a:t>
            </a:r>
            <a:r>
              <a:rPr spc="-160" dirty="0"/>
              <a:t> </a:t>
            </a:r>
            <a:r>
              <a:rPr dirty="0"/>
              <a:t>Acceptance</a:t>
            </a:r>
            <a:r>
              <a:rPr spc="-4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Permissions</a:t>
            </a:r>
            <a:r>
              <a:rPr spc="-20" dirty="0"/>
              <a:t> </a:t>
            </a:r>
            <a:r>
              <a:rPr spc="-10" dirty="0"/>
              <a:t>continued Scopus</a:t>
            </a:r>
            <a:r>
              <a:rPr spc="-110" dirty="0">
                <a:latin typeface="SimSun"/>
                <a:cs typeface="SimSun"/>
              </a:rPr>
              <a:t>接受与授权 续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36270" y="1549400"/>
            <a:ext cx="6106795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Where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see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proof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52555A"/>
                </a:solidFill>
                <a:latin typeface="SimSun"/>
                <a:cs typeface="SimSun"/>
              </a:rPr>
              <a:t>从哪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儿可以找到我们期刊已被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收录的证明？</a:t>
            </a:r>
            <a:endParaRPr sz="1800">
              <a:latin typeface="SimSun"/>
              <a:cs typeface="SimSun"/>
            </a:endParaRPr>
          </a:p>
          <a:p>
            <a:pPr marL="294640">
              <a:lnSpc>
                <a:spcPct val="100000"/>
              </a:lnSpc>
              <a:spcBef>
                <a:spcPts val="1410"/>
              </a:spcBef>
            </a:pP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There</a:t>
            </a:r>
            <a:r>
              <a:rPr sz="16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few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ways</a:t>
            </a:r>
            <a:r>
              <a:rPr sz="1600" spc="22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有以下几种方式：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330" y="2698191"/>
            <a:ext cx="575373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3820" indent="-287020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first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place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appear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one</a:t>
            </a:r>
            <a:r>
              <a:rPr sz="12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Source</a:t>
            </a:r>
            <a:r>
              <a:rPr sz="12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Title</a:t>
            </a:r>
            <a:r>
              <a:rPr sz="12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List</a:t>
            </a:r>
            <a:r>
              <a:rPr sz="1200" u="none" spc="-2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“Accepted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Titles”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tab.</a:t>
            </a:r>
            <a:r>
              <a:rPr sz="1200" u="none" spc="29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updated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monthly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u="none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most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up-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to-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date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list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200" u="none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titles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in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r>
              <a:rPr sz="1200" u="none" spc="2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2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2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u="none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2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Blog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63525" marR="5080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您的期刊首先会出现在来源期刊列表“已接受期刊（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Accepted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Titles</a:t>
            </a:r>
            <a:r>
              <a:rPr sz="1200" spc="-10" dirty="0">
                <a:solidFill>
                  <a:srgbClr val="52555A"/>
                </a:solidFill>
                <a:latin typeface="SimSun"/>
                <a:cs typeface="SimSun"/>
              </a:rPr>
              <a:t>）”</a:t>
            </a:r>
            <a:r>
              <a:rPr sz="1200" spc="-15" dirty="0">
                <a:solidFill>
                  <a:srgbClr val="52555A"/>
                </a:solidFill>
                <a:latin typeface="SimSun"/>
                <a:cs typeface="SimSun"/>
              </a:rPr>
              <a:t>中。该表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格每月更新，是最新的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收录期刊列表。更多信息，可以阅读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2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Blog</a:t>
            </a:r>
            <a:r>
              <a:rPr sz="12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330" y="3866133"/>
            <a:ext cx="5720080" cy="200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6990" indent="-287020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soon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transfer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method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set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up,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search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your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titles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ISSN.</a:t>
            </a:r>
            <a:r>
              <a:rPr sz="1200" spc="29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takes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little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longer.</a:t>
            </a:r>
            <a:endParaRPr sz="1200">
              <a:latin typeface="Arial"/>
              <a:cs typeface="Arial"/>
            </a:endParaRPr>
          </a:p>
          <a:p>
            <a:pPr marL="263525" marR="7620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内容传输方式确认后，您可以在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中搜索期刊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ISSN</a:t>
            </a:r>
            <a:r>
              <a:rPr sz="1200" spc="-5" dirty="0">
                <a:solidFill>
                  <a:srgbClr val="52555A"/>
                </a:solidFill>
                <a:latin typeface="SimSun"/>
                <a:cs typeface="SimSun"/>
              </a:rPr>
              <a:t>。这种方式需要更久一点</a:t>
            </a:r>
            <a:r>
              <a:rPr sz="1200" spc="-20" dirty="0">
                <a:solidFill>
                  <a:srgbClr val="52555A"/>
                </a:solidFill>
                <a:latin typeface="SimSun"/>
                <a:cs typeface="SimSun"/>
              </a:rPr>
              <a:t>时间。</a:t>
            </a:r>
            <a:endParaRPr sz="1200">
              <a:latin typeface="SimSun"/>
              <a:cs typeface="SimSun"/>
            </a:endParaRPr>
          </a:p>
          <a:p>
            <a:pPr marL="299085" marR="5080" indent="-287020">
              <a:lnSpc>
                <a:spcPct val="100000"/>
              </a:lnSpc>
              <a:spcBef>
                <a:spcPts val="1390"/>
              </a:spcBef>
              <a:buClr>
                <a:srgbClr val="FF6C00"/>
              </a:buClr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other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place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look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Scopus</a:t>
            </a:r>
            <a:r>
              <a:rPr sz="12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Sources</a:t>
            </a:r>
            <a:r>
              <a:rPr sz="1200" u="none" spc="-1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within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product.</a:t>
            </a:r>
            <a:r>
              <a:rPr sz="12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This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list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takes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longest</a:t>
            </a:r>
            <a:r>
              <a:rPr sz="12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update,</a:t>
            </a:r>
            <a:r>
              <a:rPr sz="12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so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don’t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worry if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can’t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find</a:t>
            </a:r>
            <a:r>
              <a:rPr sz="12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here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at 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first.</a:t>
            </a:r>
            <a:endParaRPr sz="1200">
              <a:latin typeface="Arial"/>
              <a:cs typeface="Arial"/>
            </a:endParaRPr>
          </a:p>
          <a:p>
            <a:pPr marL="263525" marR="9525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solidFill>
                  <a:srgbClr val="52555A"/>
                </a:solidFill>
                <a:latin typeface="SimSun"/>
                <a:cs typeface="SimSun"/>
              </a:rPr>
              <a:t>您还可以在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数据库中查找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spc="-5" dirty="0">
                <a:solidFill>
                  <a:srgbClr val="52555A"/>
                </a:solidFill>
                <a:latin typeface="SimSun"/>
                <a:cs typeface="SimSun"/>
              </a:rPr>
              <a:t>内容来源。这个表格需要更新时间最长，如果您的期刊一开始不在表里，请不要担心。</a:t>
            </a:r>
            <a:endParaRPr sz="1200">
              <a:latin typeface="SimSun"/>
              <a:cs typeface="SimSu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34200" y="1658111"/>
            <a:ext cx="5039995" cy="3002280"/>
            <a:chOff x="6934200" y="1658111"/>
            <a:chExt cx="5039995" cy="30022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200" y="1658111"/>
              <a:ext cx="5039867" cy="30022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45858" y="3323844"/>
              <a:ext cx="1186180" cy="114300"/>
            </a:xfrm>
            <a:custGeom>
              <a:avLst/>
              <a:gdLst/>
              <a:ahLst/>
              <a:cxnLst/>
              <a:rect l="l" t="t" r="r" b="b"/>
              <a:pathLst>
                <a:path w="1186179" h="114300">
                  <a:moveTo>
                    <a:pt x="1071752" y="0"/>
                  </a:moveTo>
                  <a:lnTo>
                    <a:pt x="1071752" y="114300"/>
                  </a:lnTo>
                  <a:lnTo>
                    <a:pt x="1147952" y="76200"/>
                  </a:lnTo>
                  <a:lnTo>
                    <a:pt x="1090802" y="76200"/>
                  </a:lnTo>
                  <a:lnTo>
                    <a:pt x="1090802" y="38100"/>
                  </a:lnTo>
                  <a:lnTo>
                    <a:pt x="1147952" y="38100"/>
                  </a:lnTo>
                  <a:lnTo>
                    <a:pt x="1071752" y="0"/>
                  </a:lnTo>
                  <a:close/>
                </a:path>
                <a:path w="1186179" h="114300">
                  <a:moveTo>
                    <a:pt x="1071752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071752" y="76200"/>
                  </a:lnTo>
                  <a:lnTo>
                    <a:pt x="1071752" y="38100"/>
                  </a:lnTo>
                  <a:close/>
                </a:path>
                <a:path w="1186179" h="114300">
                  <a:moveTo>
                    <a:pt x="1147952" y="38100"/>
                  </a:moveTo>
                  <a:lnTo>
                    <a:pt x="1090802" y="38100"/>
                  </a:lnTo>
                  <a:lnTo>
                    <a:pt x="1090802" y="76200"/>
                  </a:lnTo>
                  <a:lnTo>
                    <a:pt x="1147952" y="76200"/>
                  </a:lnTo>
                  <a:lnTo>
                    <a:pt x="1186052" y="57150"/>
                  </a:lnTo>
                  <a:lnTo>
                    <a:pt x="1147952" y="3810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14566" y="2471165"/>
            <a:ext cx="1774189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99"/>
              </a:lnSpc>
              <a:spcBef>
                <a:spcPts val="95"/>
              </a:spcBef>
            </a:pP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9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9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find</a:t>
            </a:r>
            <a:r>
              <a:rPr sz="9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9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at</a:t>
            </a:r>
            <a:r>
              <a:rPr sz="9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2555A"/>
                </a:solidFill>
                <a:latin typeface="Arial"/>
                <a:cs typeface="Arial"/>
              </a:rPr>
              <a:t>bottom</a:t>
            </a:r>
            <a:r>
              <a:rPr sz="900" spc="-25" dirty="0">
                <a:solidFill>
                  <a:srgbClr val="52555A"/>
                </a:solidFill>
                <a:latin typeface="Arial"/>
                <a:cs typeface="Arial"/>
              </a:rPr>
              <a:t> of</a:t>
            </a:r>
            <a:r>
              <a:rPr sz="900" spc="-15" dirty="0">
                <a:solidFill>
                  <a:srgbClr val="52555A"/>
                </a:solidFill>
                <a:latin typeface="SimSun"/>
                <a:cs typeface="SimSun"/>
              </a:rPr>
              <a:t>期刊列表在该网页下方：</a:t>
            </a:r>
            <a:r>
              <a:rPr sz="900" spc="-50" dirty="0">
                <a:solidFill>
                  <a:srgbClr val="52555A"/>
                </a:solidFill>
                <a:latin typeface="SimSun"/>
                <a:cs typeface="SimSun"/>
              </a:rPr>
              <a:t> </a:t>
            </a:r>
            <a:r>
              <a:rPr sz="9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https://www.elsevier.com/solutions</a:t>
            </a:r>
            <a:endParaRPr sz="900">
              <a:latin typeface="Arial"/>
              <a:cs typeface="Arial"/>
            </a:endParaRPr>
          </a:p>
          <a:p>
            <a:pPr marL="349250" marR="339090" algn="ctr">
              <a:lnSpc>
                <a:spcPct val="100000"/>
              </a:lnSpc>
            </a:pPr>
            <a:r>
              <a:rPr sz="9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/scopus/how-scopus-</a:t>
            </a:r>
            <a:r>
              <a:rPr sz="900" u="none" spc="-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9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works/content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207645"/>
            <a:ext cx="10824845" cy="11690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5"/>
              </a:spcBef>
            </a:pPr>
            <a:r>
              <a:rPr dirty="0"/>
              <a:t>Scopus</a:t>
            </a:r>
            <a:r>
              <a:rPr spc="-160" dirty="0"/>
              <a:t> </a:t>
            </a:r>
            <a:r>
              <a:rPr dirty="0"/>
              <a:t>Acceptance</a:t>
            </a:r>
            <a:r>
              <a:rPr spc="-4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Permissions</a:t>
            </a:r>
            <a:r>
              <a:rPr spc="-20" dirty="0"/>
              <a:t> </a:t>
            </a:r>
            <a:r>
              <a:rPr spc="-10" dirty="0"/>
              <a:t>continued Scopus</a:t>
            </a:r>
            <a:r>
              <a:rPr spc="-110" dirty="0">
                <a:latin typeface="SimSun"/>
                <a:cs typeface="SimSun"/>
              </a:rPr>
              <a:t>接受与授权 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495425"/>
            <a:ext cx="10457180" cy="3506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Why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sz="18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sign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Permissions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? 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为什么要签授权表格？</a:t>
            </a:r>
            <a:endParaRPr sz="1800" dirty="0">
              <a:latin typeface="SimSun"/>
              <a:cs typeface="SimSun"/>
            </a:endParaRPr>
          </a:p>
          <a:p>
            <a:pPr marL="12700" marR="57785" algn="just">
              <a:lnSpc>
                <a:spcPct val="100000"/>
              </a:lnSpc>
              <a:spcBef>
                <a:spcPts val="1395"/>
              </a:spcBef>
            </a:pP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400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receive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Permission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Request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via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DocuSign,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eSignature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platform.</a:t>
            </a:r>
            <a:r>
              <a:rPr sz="14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legal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document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gives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permission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include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solutions,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like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grant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us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legal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permission,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cannot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0"/>
              </a:spcBef>
            </a:pPr>
            <a:r>
              <a:rPr sz="1600" spc="-25" dirty="0" err="1">
                <a:solidFill>
                  <a:srgbClr val="52555A"/>
                </a:solidFill>
                <a:latin typeface="SimSun"/>
                <a:cs typeface="SimSun"/>
              </a:rPr>
              <a:t>您将会收到</a:t>
            </a:r>
            <a:r>
              <a:rPr lang="zh-CN" altLang="en-US" sz="1600" spc="-25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通过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DocuSign</a:t>
            </a: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（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我们使用的电子签字平台</a:t>
            </a: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）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发送的授权许可表格。这份授权文件将会许可我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们将您出版的内容收录进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解决方案中，例如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。没有您的授权许可，我们无法将您的出版内容收录于</a:t>
            </a:r>
            <a:r>
              <a:rPr sz="1600" spc="-50" dirty="0">
                <a:solidFill>
                  <a:srgbClr val="52555A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中。</a:t>
            </a:r>
            <a:endParaRPr sz="1600" dirty="0">
              <a:latin typeface="SimSun"/>
              <a:cs typeface="SimSun"/>
            </a:endParaRPr>
          </a:p>
          <a:p>
            <a:pPr marL="354965" indent="-342265">
              <a:lnSpc>
                <a:spcPct val="100000"/>
              </a:lnSpc>
              <a:spcBef>
                <a:spcPts val="1400"/>
              </a:spcBef>
              <a:buClr>
                <a:srgbClr val="FF6C00"/>
              </a:buClr>
              <a:buSzPct val="88888"/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Who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should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sign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Permissions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? 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谁来签署授权表格？</a:t>
            </a:r>
            <a:endParaRPr sz="1800" dirty="0">
              <a:latin typeface="SimSun"/>
              <a:cs typeface="SimSun"/>
            </a:endParaRPr>
          </a:p>
          <a:p>
            <a:pPr marL="12700" marR="106680" algn="just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up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you.</a:t>
            </a:r>
            <a:r>
              <a:rPr sz="1400" spc="-8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At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some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organizations,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there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licensing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professional.</a:t>
            </a:r>
            <a:r>
              <a:rPr sz="1400" spc="3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also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prefer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signed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journal editor,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publisher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person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who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submitted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coverage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consideration.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由您决定。某些组织有专门授权人员。也可以选择由期刊编辑、出版商或提交期刊收录申请的人员签署。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188468"/>
            <a:ext cx="10828655" cy="12077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Scopus</a:t>
            </a:r>
            <a:r>
              <a:rPr spc="-160" dirty="0"/>
              <a:t> </a:t>
            </a:r>
            <a:r>
              <a:rPr dirty="0"/>
              <a:t>Acceptance</a:t>
            </a:r>
            <a:r>
              <a:rPr spc="-3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Permissions</a:t>
            </a:r>
            <a:r>
              <a:rPr spc="-5" dirty="0"/>
              <a:t> </a:t>
            </a:r>
            <a:r>
              <a:rPr spc="-10" dirty="0"/>
              <a:t>continued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0" spc="-20" dirty="0"/>
              <a:t>Scopus</a:t>
            </a:r>
            <a:r>
              <a:rPr sz="4000" spc="-150" dirty="0">
                <a:latin typeface="SimSun"/>
                <a:cs typeface="SimSun"/>
              </a:rPr>
              <a:t>接受与授权 续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297049"/>
            <a:ext cx="10586720" cy="4097654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9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b="1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mean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“licence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renewal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date”?</a:t>
            </a:r>
            <a:endParaRPr sz="18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820"/>
              </a:spcBef>
            </a:pP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的“授权更新日期”是什么意思？</a:t>
            </a:r>
            <a:endParaRPr sz="1800" dirty="0">
              <a:latin typeface="SimSun"/>
              <a:cs typeface="SimSun"/>
            </a:endParaRPr>
          </a:p>
          <a:p>
            <a:pPr marL="12700" marR="102870">
              <a:lnSpc>
                <a:spcPct val="100000"/>
              </a:lnSpc>
              <a:spcBef>
                <a:spcPts val="7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Partners,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licence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renewal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date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refers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when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licence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agreement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confirming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willingness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indexed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databases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expires.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simply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means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must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renew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licence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you.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对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内容合作伙伴来说，授权更新日期意味着贵刊同意被收录于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数据库的授权协议过期了。简言之，我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们需要与您续签授权协议。</a:t>
            </a:r>
            <a:endParaRPr sz="1600" dirty="0">
              <a:latin typeface="SimSun"/>
              <a:cs typeface="SimSun"/>
            </a:endParaRPr>
          </a:p>
          <a:p>
            <a:pPr marL="12700" marR="476884">
              <a:lnSpc>
                <a:spcPct val="100000"/>
              </a:lnSpc>
              <a:spcBef>
                <a:spcPts val="78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many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publishers,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send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out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every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year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confirm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willingness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continue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indexing.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prefer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renew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year,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could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choose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grant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perpetual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license.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我们每年都会向很多出版社发送表格，确认您是否同意被继续收录。如果您不想每年续约，请选择授予我们永久许可。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Renewals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400" i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i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standard</a:t>
            </a:r>
            <a:r>
              <a:rPr sz="1400" i="1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activity</a:t>
            </a:r>
            <a:r>
              <a:rPr sz="1400" i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i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mean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i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being</a:t>
            </a:r>
            <a:r>
              <a:rPr sz="1400" i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re-</a:t>
            </a:r>
            <a:r>
              <a:rPr sz="1400" i="1" spc="-10" dirty="0">
                <a:solidFill>
                  <a:srgbClr val="52555A"/>
                </a:solidFill>
                <a:latin typeface="Arial"/>
                <a:cs typeface="Arial"/>
              </a:rPr>
              <a:t>evaluated.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50" i="1" spc="-75" dirty="0">
                <a:solidFill>
                  <a:srgbClr val="52555A"/>
                </a:solidFill>
                <a:latin typeface="SimSun"/>
                <a:cs typeface="SimSun"/>
              </a:rPr>
              <a:t>续签只是常规操作，并不代表您的期刊会被重新评估。</a:t>
            </a:r>
            <a:endParaRPr sz="16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Note:</a:t>
            </a:r>
            <a:r>
              <a:rPr sz="1400" i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Prior</a:t>
            </a:r>
            <a:r>
              <a:rPr sz="1400" i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i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2021,</a:t>
            </a:r>
            <a:r>
              <a:rPr sz="1400" i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i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referred</a:t>
            </a:r>
            <a:r>
              <a:rPr sz="1400" i="1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i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i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i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“subscription</a:t>
            </a:r>
            <a:r>
              <a:rPr sz="1400" i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52555A"/>
                </a:solidFill>
                <a:latin typeface="Arial"/>
                <a:cs typeface="Arial"/>
              </a:rPr>
              <a:t>end</a:t>
            </a:r>
            <a:r>
              <a:rPr sz="1400" i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52555A"/>
                </a:solidFill>
                <a:latin typeface="Arial"/>
                <a:cs typeface="Arial"/>
              </a:rPr>
              <a:t>date”.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650" i="1" spc="-45" dirty="0">
                <a:solidFill>
                  <a:srgbClr val="52555A"/>
                </a:solidFill>
                <a:latin typeface="SimSun"/>
                <a:cs typeface="SimSun"/>
              </a:rPr>
              <a:t>注：</a:t>
            </a:r>
            <a:r>
              <a:rPr sz="1600" i="1" spc="-25" dirty="0">
                <a:solidFill>
                  <a:srgbClr val="52555A"/>
                </a:solidFill>
                <a:latin typeface="Arial"/>
                <a:cs typeface="Arial"/>
              </a:rPr>
              <a:t>2021</a:t>
            </a:r>
            <a:r>
              <a:rPr sz="1650" i="1" spc="-75" dirty="0">
                <a:solidFill>
                  <a:srgbClr val="52555A"/>
                </a:solidFill>
                <a:latin typeface="SimSun"/>
                <a:cs typeface="SimSun"/>
              </a:rPr>
              <a:t>年之前，我们曾称之为“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订阅结束日期”。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7839"/>
            <a:ext cx="582993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Content</a:t>
            </a:r>
            <a:r>
              <a:rPr spc="-30" dirty="0"/>
              <a:t> </a:t>
            </a:r>
            <a:r>
              <a:rPr dirty="0"/>
              <a:t>Delivery</a:t>
            </a:r>
            <a:r>
              <a:rPr spc="40" dirty="0"/>
              <a:t> </a:t>
            </a:r>
            <a:r>
              <a:rPr spc="-15" dirty="0">
                <a:latin typeface="SimSun"/>
                <a:cs typeface="SimSun"/>
              </a:rPr>
              <a:t>内容传输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7089" y="1401013"/>
            <a:ext cx="4494530" cy="3691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Why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need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full-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text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content?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610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为什么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需要获取我的全文内容？</a:t>
            </a:r>
            <a:endParaRPr sz="1800">
              <a:latin typeface="SimSun"/>
              <a:cs typeface="SimSun"/>
            </a:endParaRPr>
          </a:p>
          <a:p>
            <a:pPr marL="12700" marR="52069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need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metadata</a:t>
            </a:r>
            <a:r>
              <a:rPr sz="14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including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citations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well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abstract.</a:t>
            </a:r>
            <a:r>
              <a:rPr sz="1400" spc="-8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allows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capture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full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set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citations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well 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as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information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around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authors,</a:t>
            </a:r>
            <a:r>
              <a:rPr sz="1400" spc="-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journal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publisher.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98100"/>
              </a:lnSpc>
              <a:spcBef>
                <a:spcPts val="725"/>
              </a:spcBef>
            </a:pP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我们需要获取包括引文、摘要在内的所有元数据。通过访问全文，我们可以获取全部引用信息，以及</a:t>
            </a: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作者、期刊、出版社相关信息。</a:t>
            </a:r>
            <a:endParaRPr sz="16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  <a:spcBef>
                <a:spcPts val="1395"/>
              </a:spcBef>
            </a:pP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We</a:t>
            </a:r>
            <a:r>
              <a:rPr sz="1400" u="sng" spc="-4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never</a:t>
            </a:r>
            <a:r>
              <a:rPr sz="1400" u="sng" spc="-2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make</a:t>
            </a:r>
            <a:r>
              <a:rPr sz="1400" u="sng" spc="-3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the</a:t>
            </a:r>
            <a:r>
              <a:rPr sz="1400" u="sng" spc="-3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full</a:t>
            </a:r>
            <a:r>
              <a:rPr sz="1400" u="sng" spc="-3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text</a:t>
            </a:r>
            <a:r>
              <a:rPr sz="1400" u="sng" spc="-1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available</a:t>
            </a:r>
            <a:r>
              <a:rPr sz="1400" u="sng" spc="-3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to</a:t>
            </a:r>
            <a:r>
              <a:rPr sz="1400" u="sng" spc="-3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our</a:t>
            </a:r>
            <a:r>
              <a:rPr sz="1400" u="sng" spc="-3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customers</a:t>
            </a:r>
            <a:r>
              <a:rPr sz="1400" u="sng" spc="-6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2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or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other</a:t>
            </a:r>
            <a:r>
              <a:rPr sz="1400" u="sng" spc="-4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third</a:t>
            </a:r>
            <a:r>
              <a:rPr sz="1400" u="sng" spc="-3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parties.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u="sng" spc="14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SimSun"/>
                <a:cs typeface="SimSun"/>
              </a:rPr>
              <a:t> </a:t>
            </a:r>
            <a:r>
              <a:rPr sz="1600" u="sng" spc="-3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SimSun"/>
                <a:cs typeface="SimSun"/>
              </a:rPr>
              <a:t>我们不会将全文展示给客户或其他第三方。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1613" y="5634329"/>
            <a:ext cx="28562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100" spc="-3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97999B"/>
                </a:solidFill>
                <a:latin typeface="Arial"/>
                <a:cs typeface="Arial"/>
              </a:rPr>
              <a:t>document</a:t>
            </a:r>
            <a:r>
              <a:rPr sz="1100" spc="-5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97999B"/>
                </a:solidFill>
                <a:latin typeface="Arial"/>
                <a:cs typeface="Arial"/>
              </a:rPr>
              <a:t>record,</a:t>
            </a:r>
            <a:r>
              <a:rPr sz="1100" spc="-4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97999B"/>
                </a:solidFill>
                <a:latin typeface="Arial"/>
                <a:cs typeface="Arial"/>
              </a:rPr>
              <a:t>accessed</a:t>
            </a:r>
            <a:r>
              <a:rPr sz="1100" spc="-4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97999B"/>
                </a:solidFill>
                <a:latin typeface="Arial"/>
                <a:cs typeface="Arial"/>
              </a:rPr>
              <a:t>Jan</a:t>
            </a:r>
            <a:r>
              <a:rPr sz="1100" spc="-3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97999B"/>
                </a:solidFill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0596" y="1425541"/>
            <a:ext cx="6661404" cy="34192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7839"/>
            <a:ext cx="869378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Content</a:t>
            </a:r>
            <a:r>
              <a:rPr spc="-30" dirty="0"/>
              <a:t> </a:t>
            </a:r>
            <a:r>
              <a:rPr dirty="0"/>
              <a:t>Delivery</a:t>
            </a:r>
            <a:r>
              <a:rPr spc="5" dirty="0"/>
              <a:t> </a:t>
            </a:r>
            <a:r>
              <a:rPr dirty="0"/>
              <a:t>continued</a:t>
            </a:r>
            <a:r>
              <a:rPr spc="-150" dirty="0">
                <a:latin typeface="SimSun"/>
                <a:cs typeface="SimSun"/>
              </a:rPr>
              <a:t>内容传输 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75867" y="2203582"/>
            <a:ext cx="5824934" cy="39351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8419">
              <a:lnSpc>
                <a:spcPct val="90000"/>
              </a:lnSpc>
              <a:spcBef>
                <a:spcPts val="270"/>
              </a:spcBef>
            </a:pPr>
            <a:r>
              <a:rPr spc="-25" dirty="0"/>
              <a:t>Your</a:t>
            </a:r>
            <a:r>
              <a:rPr spc="-30" dirty="0"/>
              <a:t> </a:t>
            </a:r>
            <a:r>
              <a:rPr lang="en-US" dirty="0"/>
              <a:t>Publishing Relations Manager </a:t>
            </a:r>
            <a:r>
              <a:rPr dirty="0"/>
              <a:t>will send</a:t>
            </a:r>
            <a:r>
              <a:rPr spc="-50" dirty="0"/>
              <a:t> </a:t>
            </a:r>
            <a:r>
              <a:rPr dirty="0"/>
              <a:t>you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form</a:t>
            </a:r>
            <a:r>
              <a:rPr spc="-55" dirty="0"/>
              <a:t> </a:t>
            </a:r>
            <a:r>
              <a:rPr dirty="0"/>
              <a:t>asking</a:t>
            </a:r>
            <a:r>
              <a:rPr spc="-45" dirty="0"/>
              <a:t> </a:t>
            </a:r>
            <a:r>
              <a:rPr dirty="0"/>
              <a:t>about</a:t>
            </a:r>
            <a:r>
              <a:rPr spc="-45" dirty="0"/>
              <a:t> </a:t>
            </a:r>
            <a:r>
              <a:rPr spc="-20" dirty="0"/>
              <a:t>your </a:t>
            </a:r>
            <a:r>
              <a:rPr dirty="0"/>
              <a:t>preferences.</a:t>
            </a:r>
            <a:r>
              <a:rPr spc="-65" dirty="0"/>
              <a:t> </a:t>
            </a:r>
            <a:r>
              <a:rPr dirty="0"/>
              <a:t>If</a:t>
            </a:r>
            <a:r>
              <a:rPr spc="-3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technical</a:t>
            </a:r>
            <a:r>
              <a:rPr spc="-60" dirty="0"/>
              <a:t> </a:t>
            </a:r>
            <a:r>
              <a:rPr dirty="0"/>
              <a:t>delivery</a:t>
            </a:r>
            <a:r>
              <a:rPr spc="-35" dirty="0"/>
              <a:t> </a:t>
            </a:r>
            <a:r>
              <a:rPr dirty="0"/>
              <a:t>team,</a:t>
            </a:r>
            <a:r>
              <a:rPr spc="-4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may</a:t>
            </a:r>
            <a:r>
              <a:rPr spc="-30" dirty="0"/>
              <a:t> </a:t>
            </a:r>
            <a:r>
              <a:rPr dirty="0"/>
              <a:t>prefer</a:t>
            </a:r>
            <a:r>
              <a:rPr spc="-60" dirty="0"/>
              <a:t> </a:t>
            </a:r>
            <a:r>
              <a:rPr spc="-25" dirty="0"/>
              <a:t>to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them</a:t>
            </a:r>
            <a:r>
              <a:rPr spc="-30" dirty="0"/>
              <a:t> </a:t>
            </a:r>
            <a:r>
              <a:rPr dirty="0"/>
              <a:t>fill</a:t>
            </a:r>
            <a:r>
              <a:rPr spc="-20" dirty="0"/>
              <a:t> </a:t>
            </a:r>
            <a:r>
              <a:rPr dirty="0"/>
              <a:t>out</a:t>
            </a:r>
            <a:r>
              <a:rPr spc="-4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form.</a:t>
            </a:r>
            <a:r>
              <a:rPr spc="340" dirty="0"/>
              <a:t> </a:t>
            </a:r>
            <a:r>
              <a:rPr dirty="0"/>
              <a:t>If</a:t>
            </a:r>
            <a:r>
              <a:rPr spc="-3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already</a:t>
            </a:r>
            <a:r>
              <a:rPr spc="-35" dirty="0"/>
              <a:t> </a:t>
            </a:r>
            <a:r>
              <a:rPr dirty="0"/>
              <a:t>providing</a:t>
            </a:r>
            <a:r>
              <a:rPr spc="-30" dirty="0"/>
              <a:t> </a:t>
            </a:r>
            <a:r>
              <a:rPr dirty="0"/>
              <a:t>content</a:t>
            </a:r>
            <a:r>
              <a:rPr spc="-55" dirty="0"/>
              <a:t> </a:t>
            </a:r>
            <a:r>
              <a:rPr spc="-25" dirty="0"/>
              <a:t>to </a:t>
            </a:r>
            <a:r>
              <a:rPr dirty="0"/>
              <a:t>Elsevier</a:t>
            </a:r>
            <a:r>
              <a:rPr spc="-3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indexing,</a:t>
            </a:r>
            <a:r>
              <a:rPr spc="-35" dirty="0"/>
              <a:t> </a:t>
            </a:r>
            <a:r>
              <a:rPr dirty="0"/>
              <a:t>we</a:t>
            </a:r>
            <a:r>
              <a:rPr spc="-20" dirty="0"/>
              <a:t> </a:t>
            </a:r>
            <a:r>
              <a:rPr dirty="0"/>
              <a:t>strongly</a:t>
            </a:r>
            <a:r>
              <a:rPr spc="-60" dirty="0"/>
              <a:t> </a:t>
            </a:r>
            <a:r>
              <a:rPr dirty="0"/>
              <a:t>recommend</a:t>
            </a:r>
            <a:r>
              <a:rPr spc="-6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use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same </a:t>
            </a:r>
            <a:r>
              <a:rPr dirty="0"/>
              <a:t>method</a:t>
            </a:r>
            <a:r>
              <a:rPr spc="-4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spc="-10" dirty="0"/>
              <a:t>titles.</a:t>
            </a:r>
          </a:p>
          <a:p>
            <a:pPr marL="12700" marR="5080">
              <a:lnSpc>
                <a:spcPct val="88500"/>
              </a:lnSpc>
              <a:spcBef>
                <a:spcPts val="919"/>
              </a:spcBef>
            </a:pPr>
            <a:r>
              <a:rPr lang="zh-CN" altLang="en-US" sz="1600" spc="-30" dirty="0">
                <a:latin typeface="SimSun"/>
                <a:cs typeface="SimSun"/>
              </a:rPr>
              <a:t>出版关系经理</a:t>
            </a:r>
            <a:r>
              <a:rPr sz="1600" spc="-30" dirty="0">
                <a:latin typeface="SimSun"/>
                <a:cs typeface="SimSun"/>
              </a:rPr>
              <a:t>会发送表格，征询您的意愿。如果贵单位有技术传输团队，您可以请相关团队填写该表格。如果您已经在</a:t>
            </a:r>
            <a:r>
              <a:rPr sz="1600" spc="-10" dirty="0">
                <a:latin typeface="SimSun"/>
                <a:cs typeface="SimSun"/>
              </a:rPr>
              <a:t>为</a:t>
            </a:r>
            <a:r>
              <a:rPr sz="1600" spc="-10" dirty="0"/>
              <a:t>Elsevier</a:t>
            </a:r>
            <a:r>
              <a:rPr sz="1600" spc="-30" dirty="0">
                <a:latin typeface="SimSun"/>
                <a:cs typeface="SimSun"/>
              </a:rPr>
              <a:t>提供内容用于收录，我们强烈建议您所有期刊都用同一种方式进行传输。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pc="-40" dirty="0"/>
              <a:t>You</a:t>
            </a:r>
            <a:r>
              <a:rPr spc="-15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find more information about content delivery options </a:t>
            </a:r>
            <a:r>
              <a:rPr dirty="0">
                <a:hlinkClick r:id="rId2"/>
              </a:rPr>
              <a:t>here</a:t>
            </a:r>
            <a:r>
              <a:rPr dirty="0"/>
              <a:t>.</a:t>
            </a:r>
          </a:p>
          <a:p>
            <a:pPr marL="12700">
              <a:spcBef>
                <a:spcPts val="615"/>
              </a:spcBef>
            </a:pPr>
            <a:r>
              <a:rPr lang="zh-CN" altLang="en-US" sz="1600" spc="-30" dirty="0">
                <a:latin typeface="SimSun" panose="02010600030101010101" pitchFamily="2" charset="-122"/>
                <a:ea typeface="SimSun" panose="02010600030101010101" pitchFamily="2" charset="-122"/>
              </a:rPr>
              <a:t>更多</a:t>
            </a:r>
            <a:r>
              <a:rPr sz="1600" spc="-30" dirty="0" err="1">
                <a:latin typeface="SimSun" panose="02010600030101010101" pitchFamily="2" charset="-122"/>
                <a:ea typeface="SimSun" panose="02010600030101010101" pitchFamily="2" charset="-122"/>
              </a:rPr>
              <a:t>选择内容传输方式信息</a:t>
            </a:r>
            <a:r>
              <a:rPr lang="zh-CN" altLang="en-US" sz="1600" spc="-30" dirty="0">
                <a:latin typeface="SimSun" panose="02010600030101010101" pitchFamily="2" charset="-122"/>
                <a:ea typeface="SimSun" panose="02010600030101010101" pitchFamily="2" charset="-122"/>
              </a:rPr>
              <a:t>请参阅</a:t>
            </a:r>
            <a:r>
              <a:rPr lang="zh-CN" altLang="en-US" sz="1600" spc="-30" dirty="0">
                <a:latin typeface="SimSun" panose="02010600030101010101" pitchFamily="2" charset="-122"/>
                <a:ea typeface="SimSun" panose="02010600030101010101" pitchFamily="2" charset="-122"/>
                <a:hlinkClick r:id="rId2"/>
              </a:rPr>
              <a:t>此处</a:t>
            </a:r>
            <a:r>
              <a:rPr sz="1600" spc="-3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marL="12700" marR="514350">
              <a:lnSpc>
                <a:spcPts val="1510"/>
              </a:lnSpc>
              <a:spcBef>
                <a:spcPts val="810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specific</a:t>
            </a:r>
            <a:r>
              <a:rPr spc="-45" dirty="0"/>
              <a:t> </a:t>
            </a:r>
            <a:r>
              <a:rPr dirty="0"/>
              <a:t>questions,</a:t>
            </a:r>
            <a:r>
              <a:rPr spc="-45" dirty="0"/>
              <a:t> </a:t>
            </a:r>
            <a:r>
              <a:rPr dirty="0"/>
              <a:t>please</a:t>
            </a:r>
            <a:r>
              <a:rPr spc="-35" dirty="0"/>
              <a:t> </a:t>
            </a:r>
            <a:r>
              <a:rPr dirty="0"/>
              <a:t>reach</a:t>
            </a:r>
            <a:r>
              <a:rPr spc="-35" dirty="0"/>
              <a:t> </a:t>
            </a:r>
            <a:r>
              <a:rPr dirty="0"/>
              <a:t>out</a:t>
            </a:r>
            <a:r>
              <a:rPr spc="-3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lang="en-US" dirty="0"/>
              <a:t>Publishing Relations Manager</a:t>
            </a:r>
            <a:r>
              <a:rPr spc="-10" dirty="0"/>
              <a:t>.</a:t>
            </a: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35" dirty="0" err="1">
                <a:latin typeface="SimSun"/>
                <a:cs typeface="SimSun"/>
              </a:rPr>
              <a:t>如有疑问，请联系</a:t>
            </a:r>
            <a:r>
              <a:rPr lang="zh-CN" altLang="en-US" sz="1600" spc="-35" dirty="0">
                <a:latin typeface="SimSun"/>
                <a:cs typeface="SimSun"/>
              </a:rPr>
              <a:t>出版关系经理</a:t>
            </a:r>
            <a:r>
              <a:rPr sz="1600" spc="-35" dirty="0"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140" y="1297688"/>
            <a:ext cx="4450715" cy="7004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15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7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7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700" b="1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7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1700" b="1" spc="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2555A"/>
                </a:solidFill>
                <a:latin typeface="Arial"/>
                <a:cs typeface="Arial"/>
              </a:rPr>
              <a:t>set</a:t>
            </a:r>
            <a:r>
              <a:rPr sz="17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2555A"/>
                </a:solidFill>
                <a:latin typeface="Arial"/>
                <a:cs typeface="Arial"/>
              </a:rPr>
              <a:t>up</a:t>
            </a:r>
            <a:r>
              <a:rPr sz="17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52555A"/>
                </a:solidFill>
                <a:latin typeface="Arial"/>
                <a:cs typeface="Arial"/>
              </a:rPr>
              <a:t>work?</a:t>
            </a:r>
            <a:endParaRPr sz="1700" dirty="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615"/>
              </a:spcBef>
            </a:pPr>
            <a:r>
              <a:rPr sz="1700" spc="-10" dirty="0">
                <a:solidFill>
                  <a:srgbClr val="52555A"/>
                </a:solidFill>
                <a:latin typeface="SimSun"/>
                <a:cs typeface="SimSun"/>
              </a:rPr>
              <a:t>如何设置内容传输？</a:t>
            </a:r>
            <a:endParaRPr sz="1700" dirty="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7685" y="1175424"/>
            <a:ext cx="4252087" cy="35435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54645" y="5222240"/>
            <a:ext cx="34791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Screenshot</a:t>
            </a:r>
            <a:r>
              <a:rPr sz="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8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Form,</a:t>
            </a:r>
            <a:r>
              <a:rPr sz="8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April</a:t>
            </a:r>
            <a:r>
              <a:rPr sz="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2555A"/>
                </a:solidFill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domain will</a:t>
            </a:r>
            <a:r>
              <a:rPr sz="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2555A"/>
                </a:solidFill>
                <a:latin typeface="Arial"/>
                <a:cs typeface="Arial"/>
              </a:rPr>
              <a:t>include</a:t>
            </a:r>
            <a:r>
              <a:rPr sz="800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2555A"/>
                </a:solidFill>
                <a:latin typeface="Arial"/>
                <a:cs typeface="Arial"/>
              </a:rPr>
              <a:t>“relx-elsevier-operations.force.com”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52555A"/>
                </a:solidFill>
                <a:latin typeface="SimSun"/>
                <a:cs typeface="SimSun"/>
              </a:rPr>
              <a:t>内容传输方式表，</a:t>
            </a:r>
            <a:r>
              <a:rPr sz="1000" b="1" spc="-10" dirty="0">
                <a:solidFill>
                  <a:srgbClr val="52555A"/>
                </a:solidFill>
                <a:latin typeface="Arial"/>
                <a:cs typeface="Arial"/>
              </a:rPr>
              <a:t>2022</a:t>
            </a:r>
            <a:r>
              <a:rPr sz="1000" b="1" dirty="0">
                <a:solidFill>
                  <a:srgbClr val="52555A"/>
                </a:solidFill>
                <a:latin typeface="SimSun"/>
                <a:cs typeface="SimSun"/>
              </a:rPr>
              <a:t>年</a:t>
            </a:r>
            <a:r>
              <a:rPr sz="1000" b="1" spc="-10" dirty="0">
                <a:solidFill>
                  <a:srgbClr val="52555A"/>
                </a:solidFill>
                <a:latin typeface="Arial"/>
                <a:cs typeface="Arial"/>
              </a:rPr>
              <a:t>4</a:t>
            </a:r>
            <a:r>
              <a:rPr sz="1000" b="1" spc="-50" dirty="0">
                <a:solidFill>
                  <a:srgbClr val="52555A"/>
                </a:solidFill>
                <a:latin typeface="SimSun"/>
                <a:cs typeface="SimSun"/>
              </a:rPr>
              <a:t>月</a:t>
            </a:r>
            <a:endParaRPr sz="100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solidFill>
                  <a:srgbClr val="52555A"/>
                </a:solidFill>
                <a:latin typeface="SimSun"/>
                <a:cs typeface="SimSun"/>
              </a:rPr>
              <a:t>该表格链接内，包括“</a:t>
            </a:r>
            <a:r>
              <a:rPr sz="1000" b="1" spc="-10" dirty="0">
                <a:solidFill>
                  <a:srgbClr val="52555A"/>
                </a:solidFill>
                <a:latin typeface="Arial"/>
                <a:cs typeface="Arial"/>
              </a:rPr>
              <a:t>relx-elsevier-operations.force.com</a:t>
            </a:r>
            <a:r>
              <a:rPr sz="900" spc="-10" dirty="0">
                <a:solidFill>
                  <a:srgbClr val="52555A"/>
                </a:solidFill>
                <a:latin typeface="SimSun"/>
                <a:cs typeface="SimSun"/>
              </a:rPr>
              <a:t>”</a:t>
            </a:r>
            <a:endParaRPr sz="9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Content</a:t>
            </a:r>
            <a:r>
              <a:rPr spc="-30" dirty="0"/>
              <a:t> </a:t>
            </a:r>
            <a:r>
              <a:rPr dirty="0"/>
              <a:t>Delivery</a:t>
            </a:r>
            <a:r>
              <a:rPr spc="10" dirty="0"/>
              <a:t> </a:t>
            </a:r>
            <a:r>
              <a:rPr dirty="0"/>
              <a:t>continued </a:t>
            </a:r>
            <a:r>
              <a:rPr spc="-150" dirty="0">
                <a:latin typeface="SimSun"/>
                <a:cs typeface="SimSun"/>
              </a:rPr>
              <a:t>内容传输 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355293"/>
            <a:ext cx="10747375" cy="246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6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6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provide</a:t>
            </a:r>
            <a:r>
              <a:rPr sz="1600" b="1" spc="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600" b="1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6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6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Elsevier?</a:t>
            </a:r>
            <a:r>
              <a:rPr sz="1600" b="1" spc="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SimSun"/>
                <a:cs typeface="SimSun"/>
              </a:rPr>
              <a:t>如何向</a:t>
            </a:r>
            <a:r>
              <a:rPr sz="1600" b="1" spc="-2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600" b="1" spc="-10" dirty="0">
                <a:solidFill>
                  <a:srgbClr val="52555A"/>
                </a:solidFill>
                <a:latin typeface="SimSun"/>
                <a:cs typeface="SimSun"/>
              </a:rPr>
              <a:t>提供数据？</a:t>
            </a:r>
            <a:endParaRPr sz="1600" dirty="0">
              <a:latin typeface="SimSun"/>
              <a:cs typeface="SimSun"/>
            </a:endParaRPr>
          </a:p>
          <a:p>
            <a:pPr marL="12700" marR="920750">
              <a:lnSpc>
                <a:spcPct val="80000"/>
              </a:lnSpc>
              <a:spcBef>
                <a:spcPts val="1400"/>
              </a:spcBef>
            </a:pP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Once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Permissions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signed,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200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decide</a:t>
            </a:r>
            <a:r>
              <a:rPr sz="1200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best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method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you,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based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technical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specifications</a:t>
            </a:r>
            <a:r>
              <a:rPr sz="12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whether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Open</a:t>
            </a:r>
            <a:r>
              <a:rPr sz="1200" spc="-9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Access.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find more information about content delivery options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  <a:hlinkClick r:id="rId2"/>
              </a:rPr>
              <a:t>here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</a:p>
          <a:p>
            <a:pPr marL="12700" marR="5080" indent="45720">
              <a:lnSpc>
                <a:spcPct val="78600"/>
              </a:lnSpc>
              <a:spcBef>
                <a:spcPts val="650"/>
              </a:spcBef>
            </a:pPr>
            <a:r>
              <a:rPr sz="1400" spc="-15" dirty="0" err="1">
                <a:solidFill>
                  <a:srgbClr val="52555A"/>
                </a:solidFill>
                <a:latin typeface="SimSun"/>
                <a:cs typeface="SimSun"/>
              </a:rPr>
              <a:t>签署授权表格后，您和您的</a:t>
            </a:r>
            <a:r>
              <a:rPr lang="zh-CN" altLang="en-US" sz="1400" spc="-15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400" spc="-15" dirty="0" err="1">
                <a:solidFill>
                  <a:srgbClr val="52555A"/>
                </a:solidFill>
                <a:latin typeface="SimSun"/>
                <a:cs typeface="SimSun"/>
              </a:rPr>
              <a:t>将会根据技术条件、内容是否开放获取，一起商定最佳传输方式。您可以</a:t>
            </a:r>
            <a:r>
              <a:rPr sz="1400" spc="-15" dirty="0" err="1">
                <a:solidFill>
                  <a:srgbClr val="52555A"/>
                </a:solidFill>
                <a:latin typeface="SimSun"/>
              </a:rPr>
              <a:t>在</a:t>
            </a:r>
            <a:r>
              <a:rPr sz="1400" spc="-15" dirty="0" err="1">
                <a:solidFill>
                  <a:srgbClr val="52555A"/>
                </a:solidFill>
                <a:latin typeface="SimS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数据传输选择</a:t>
            </a:r>
            <a:r>
              <a:rPr lang="zh-CN" altLang="en-US" sz="1400" spc="-15" dirty="0">
                <a:solidFill>
                  <a:srgbClr val="52555A"/>
                </a:solidFill>
                <a:latin typeface="SimSun"/>
                <a:hlinkClick r:id="rId2"/>
              </a:rPr>
              <a:t>此处</a:t>
            </a:r>
            <a:r>
              <a:rPr sz="1400" spc="-15" dirty="0" err="1">
                <a:solidFill>
                  <a:srgbClr val="52555A"/>
                </a:solidFill>
                <a:latin typeface="SimSun"/>
              </a:rPr>
              <a:t>找</a:t>
            </a:r>
            <a:r>
              <a:rPr sz="1400" u="none" spc="-20" dirty="0" err="1">
                <a:solidFill>
                  <a:srgbClr val="52555A"/>
                </a:solidFill>
                <a:latin typeface="SimSun"/>
                <a:cs typeface="SimSun"/>
              </a:rPr>
              <a:t>到更多内容传输相关信息</a:t>
            </a:r>
            <a:r>
              <a:rPr sz="1400" u="none" spc="-2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000" spc="-10" dirty="0">
                <a:solidFill>
                  <a:srgbClr val="52555A"/>
                </a:solidFill>
                <a:latin typeface="Arial"/>
                <a:cs typeface="Arial"/>
              </a:rPr>
              <a:t>Generally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, we</a:t>
            </a:r>
            <a:r>
              <a:rPr sz="10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accept</a:t>
            </a:r>
            <a:r>
              <a:rPr sz="1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following ways</a:t>
            </a:r>
            <a:r>
              <a:rPr sz="1000" spc="15" dirty="0">
                <a:solidFill>
                  <a:srgbClr val="52555A"/>
                </a:solidFill>
                <a:latin typeface="Arial"/>
                <a:cs typeface="Arial"/>
              </a:rPr>
              <a:t>: </a:t>
            </a:r>
            <a:r>
              <a:rPr sz="1300" spc="-30" dirty="0">
                <a:solidFill>
                  <a:srgbClr val="52555A"/>
                </a:solidFill>
                <a:latin typeface="SimSun"/>
                <a:cs typeface="SimSun"/>
              </a:rPr>
              <a:t>通常，我们可以通过如下方式接受内容：</a:t>
            </a:r>
            <a:endParaRPr sz="1300" dirty="0">
              <a:latin typeface="SimSun"/>
              <a:cs typeface="SimSun"/>
            </a:endParaRPr>
          </a:p>
          <a:p>
            <a:pPr marL="354965" indent="-342265">
              <a:lnSpc>
                <a:spcPct val="100000"/>
              </a:lnSpc>
              <a:spcBef>
                <a:spcPts val="1110"/>
              </a:spcBef>
              <a:buClr>
                <a:srgbClr val="FF6C00"/>
              </a:buClr>
              <a:buChar char="•"/>
              <a:tabLst>
                <a:tab pos="354965" algn="l"/>
              </a:tabLst>
            </a:pPr>
            <a:r>
              <a:rPr sz="1100" dirty="0">
                <a:solidFill>
                  <a:srgbClr val="52555A"/>
                </a:solidFill>
                <a:latin typeface="Arial"/>
                <a:cs typeface="Arial"/>
              </a:rPr>
              <a:t>Web</a:t>
            </a:r>
            <a:r>
              <a:rPr sz="11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2555A"/>
                </a:solidFill>
                <a:latin typeface="Arial"/>
                <a:cs typeface="Arial"/>
              </a:rPr>
              <a:t>crawling</a:t>
            </a:r>
            <a:r>
              <a:rPr sz="1100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100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Login</a:t>
            </a:r>
            <a:r>
              <a:rPr sz="1000" spc="-10" dirty="0">
                <a:solidFill>
                  <a:srgbClr val="52555A"/>
                </a:solidFill>
                <a:latin typeface="Arial"/>
                <a:cs typeface="Arial"/>
              </a:rPr>
              <a:t> Credentials – (Username/password</a:t>
            </a:r>
            <a:r>
              <a:rPr sz="10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000" spc="80" dirty="0">
                <a:solidFill>
                  <a:srgbClr val="52555A"/>
                </a:solidFill>
                <a:latin typeface="Arial"/>
                <a:cs typeface="Arial"/>
              </a:rPr>
              <a:t>).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0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0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preferred</a:t>
            </a:r>
            <a:r>
              <a:rPr sz="1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0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method</a:t>
            </a:r>
            <a:r>
              <a:rPr sz="1000" spc="-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登录账密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（用户名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/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密码访问）</a:t>
            </a:r>
            <a:r>
              <a:rPr sz="1200" spc="-5" dirty="0">
                <a:solidFill>
                  <a:srgbClr val="52555A"/>
                </a:solidFill>
                <a:latin typeface="SimSun"/>
                <a:cs typeface="SimSun"/>
              </a:rPr>
              <a:t>这是我们首选获取方式。</a:t>
            </a:r>
            <a:endParaRPr sz="1200" dirty="0">
              <a:latin typeface="SimSun"/>
              <a:cs typeface="SimSun"/>
            </a:endParaRPr>
          </a:p>
          <a:p>
            <a:pPr marL="354965" indent="-342265">
              <a:lnSpc>
                <a:spcPct val="100000"/>
              </a:lnSpc>
              <a:spcBef>
                <a:spcPts val="1120"/>
              </a:spcBef>
              <a:buClr>
                <a:srgbClr val="FF6C00"/>
              </a:buClr>
              <a:buChar char="•"/>
              <a:tabLst>
                <a:tab pos="354965" algn="l"/>
              </a:tabLst>
            </a:pPr>
            <a:r>
              <a:rPr sz="1100" dirty="0">
                <a:solidFill>
                  <a:srgbClr val="52555A"/>
                </a:solidFill>
                <a:latin typeface="Arial"/>
                <a:cs typeface="Arial"/>
              </a:rPr>
              <a:t>Web</a:t>
            </a:r>
            <a:r>
              <a:rPr sz="11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2555A"/>
                </a:solidFill>
                <a:latin typeface="Arial"/>
                <a:cs typeface="Arial"/>
              </a:rPr>
              <a:t>crawling</a:t>
            </a:r>
            <a:r>
              <a:rPr sz="11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1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IP</a:t>
            </a:r>
            <a:r>
              <a:rPr sz="10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recognition</a:t>
            </a:r>
            <a:r>
              <a:rPr sz="1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IP</a:t>
            </a:r>
            <a:r>
              <a:rPr sz="1200" spc="-25" dirty="0">
                <a:solidFill>
                  <a:srgbClr val="52555A"/>
                </a:solidFill>
                <a:latin typeface="SimSun"/>
                <a:cs typeface="SimSun"/>
              </a:rPr>
              <a:t>认证</a:t>
            </a:r>
            <a:endParaRPr sz="1200" dirty="0">
              <a:latin typeface="SimSun"/>
              <a:cs typeface="SimSun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lr>
                <a:srgbClr val="FF6C00"/>
              </a:buClr>
              <a:buChar char="•"/>
              <a:tabLst>
                <a:tab pos="354965" algn="l"/>
              </a:tabLst>
            </a:pP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sFTP</a:t>
            </a:r>
            <a:r>
              <a:rPr sz="10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upload</a:t>
            </a:r>
            <a:r>
              <a:rPr sz="1000" spc="-25" dirty="0">
                <a:solidFill>
                  <a:srgbClr val="52555A"/>
                </a:solidFill>
                <a:latin typeface="Arial"/>
                <a:cs typeface="Arial"/>
              </a:rPr>
              <a:t> -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0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option</a:t>
            </a:r>
            <a:r>
              <a:rPr sz="10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only</a:t>
            </a:r>
            <a:r>
              <a:rPr sz="1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under</a:t>
            </a:r>
            <a:r>
              <a:rPr sz="1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special</a:t>
            </a:r>
            <a:r>
              <a:rPr sz="10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2555A"/>
                </a:solidFill>
                <a:latin typeface="Arial"/>
                <a:cs typeface="Arial"/>
              </a:rPr>
              <a:t>circumstances</a:t>
            </a:r>
            <a:r>
              <a:rPr sz="1000" spc="-2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sFTP</a:t>
            </a:r>
            <a:r>
              <a:rPr sz="1200" dirty="0">
                <a:solidFill>
                  <a:srgbClr val="52555A"/>
                </a:solidFill>
                <a:latin typeface="SimSun"/>
                <a:cs typeface="SimSun"/>
              </a:rPr>
              <a:t>上传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52555A"/>
                </a:solidFill>
                <a:latin typeface="SimSun"/>
                <a:cs typeface="SimSun"/>
              </a:rPr>
              <a:t>特殊情况下的选择。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140" y="4282566"/>
            <a:ext cx="10553065" cy="6299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05"/>
              </a:spcBef>
            </a:pP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3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2555A"/>
                </a:solidFill>
                <a:latin typeface="Arial"/>
                <a:cs typeface="Arial"/>
              </a:rPr>
              <a:t>Open</a:t>
            </a:r>
            <a:r>
              <a:rPr sz="1300" spc="-8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3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titles,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3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3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3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need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special</a:t>
            </a:r>
            <a:r>
              <a:rPr sz="13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access.</a:t>
            </a:r>
            <a:r>
              <a:rPr sz="13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Once</a:t>
            </a:r>
            <a:r>
              <a:rPr sz="13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Permissions</a:t>
            </a:r>
            <a:r>
              <a:rPr sz="13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Form</a:t>
            </a:r>
            <a:r>
              <a:rPr sz="13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3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signed,</a:t>
            </a:r>
            <a:r>
              <a:rPr sz="13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3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able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3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use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web</a:t>
            </a:r>
            <a:r>
              <a:rPr sz="13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crawler to</a:t>
            </a:r>
            <a:r>
              <a:rPr sz="13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2555A"/>
                </a:solidFill>
                <a:latin typeface="Arial"/>
                <a:cs typeface="Arial"/>
              </a:rPr>
              <a:t>access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3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metadata</a:t>
            </a:r>
            <a:r>
              <a:rPr sz="13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3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2555A"/>
                </a:solidFill>
                <a:latin typeface="Arial"/>
                <a:cs typeface="Arial"/>
              </a:rPr>
              <a:t>need.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400" spc="-20" dirty="0">
                <a:solidFill>
                  <a:srgbClr val="52555A"/>
                </a:solidFill>
                <a:latin typeface="SimSun"/>
                <a:cs typeface="SimSun"/>
              </a:rPr>
              <a:t>开放获取的期刊，我们不需要特别的授权访问。签署授权表格后，我们即可利用网络爬虫获取所需数据。</a:t>
            </a:r>
            <a:endParaRPr sz="1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Content</a:t>
            </a:r>
            <a:r>
              <a:rPr spc="-30" dirty="0"/>
              <a:t> </a:t>
            </a:r>
            <a:r>
              <a:rPr dirty="0"/>
              <a:t>Delivery</a:t>
            </a:r>
            <a:r>
              <a:rPr spc="10" dirty="0"/>
              <a:t> </a:t>
            </a:r>
            <a:r>
              <a:rPr dirty="0"/>
              <a:t>continued </a:t>
            </a:r>
            <a:r>
              <a:rPr spc="-150" dirty="0">
                <a:latin typeface="SimSun"/>
                <a:cs typeface="SimSun"/>
              </a:rPr>
              <a:t>内容传输 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322992"/>
            <a:ext cx="10457180" cy="44310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15"/>
              </a:spcBef>
              <a:buClr>
                <a:srgbClr val="FF6C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sz="18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tips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ensuring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transfer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runs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smoothly?</a:t>
            </a:r>
            <a:endParaRPr sz="18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615"/>
              </a:spcBef>
            </a:pP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您有什么其他确保内容顺利传输的建议么？</a:t>
            </a:r>
            <a:endParaRPr sz="1800" dirty="0">
              <a:latin typeface="SimSun"/>
              <a:cs typeface="SimSun"/>
            </a:endParaRPr>
          </a:p>
          <a:p>
            <a:pPr marL="12700" marR="23495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important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let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know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soon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possible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such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ISSN,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website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URL,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publication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frequency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contact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detail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changes.</a:t>
            </a:r>
            <a:r>
              <a:rPr sz="1400" spc="3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disrupt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transfer.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0"/>
              </a:spcBef>
            </a:pPr>
            <a:r>
              <a:rPr sz="1600" spc="-25" dirty="0" err="1">
                <a:solidFill>
                  <a:srgbClr val="52555A"/>
                </a:solidFill>
                <a:latin typeface="SimSun"/>
                <a:cs typeface="SimSun"/>
              </a:rPr>
              <a:t>当您的期刊发生任何变更，例如</a:t>
            </a:r>
            <a:r>
              <a:rPr sz="1600" spc="-10" dirty="0" err="1">
                <a:solidFill>
                  <a:srgbClr val="52555A"/>
                </a:solidFill>
                <a:latin typeface="Arial"/>
                <a:cs typeface="Arial"/>
              </a:rPr>
              <a:t>ISSN</a:t>
            </a:r>
            <a:r>
              <a:rPr sz="1600" spc="-25" dirty="0" err="1">
                <a:solidFill>
                  <a:srgbClr val="52555A"/>
                </a:solidFill>
                <a:latin typeface="SimSun"/>
                <a:cs typeface="SimSun"/>
              </a:rPr>
              <a:t>、网站</a:t>
            </a:r>
            <a:r>
              <a:rPr sz="1600" spc="-10" dirty="0" err="1">
                <a:solidFill>
                  <a:srgbClr val="52555A"/>
                </a:solidFill>
                <a:latin typeface="Arial"/>
                <a:cs typeface="Arial"/>
              </a:rPr>
              <a:t>URL</a:t>
            </a:r>
            <a:r>
              <a:rPr sz="1600" spc="-30" dirty="0" err="1">
                <a:solidFill>
                  <a:srgbClr val="52555A"/>
                </a:solidFill>
                <a:latin typeface="SimSun"/>
                <a:cs typeface="SimSun"/>
              </a:rPr>
              <a:t>、出版频率或联系人信息，请尽快通知您的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。刊物变动会影响数据传输。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particularly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important,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because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disruption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transfer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could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trigger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title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re-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evaluation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process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这点非常重要，因为内容传输中断可能会导致</a:t>
            </a:r>
            <a:r>
              <a:rPr sz="16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2"/>
              </a:rPr>
              <a:t>期刊重新评审</a:t>
            </a:r>
            <a:r>
              <a:rPr sz="16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  <a:p>
            <a:pPr marL="299085" indent="-286385">
              <a:lnSpc>
                <a:spcPct val="100000"/>
              </a:lnSpc>
              <a:spcBef>
                <a:spcPts val="1375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IP</a:t>
            </a:r>
            <a:r>
              <a:rPr sz="1800" b="1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addresses I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need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whitelist?</a:t>
            </a:r>
            <a:endParaRPr sz="18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哪些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IP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网站需要列入白名单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find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current</a:t>
            </a:r>
            <a:r>
              <a:rPr sz="14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list</a:t>
            </a: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of</a:t>
            </a:r>
            <a:r>
              <a:rPr sz="14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IP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addresses</a:t>
            </a:r>
            <a:r>
              <a:rPr sz="1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here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您可以在此找到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3"/>
              </a:rPr>
              <a:t>当前使用的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IP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3"/>
              </a:rPr>
              <a:t>地址列表</a:t>
            </a:r>
            <a:r>
              <a:rPr sz="16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6598" y="5924803"/>
            <a:ext cx="783590" cy="13970"/>
          </a:xfrm>
          <a:custGeom>
            <a:avLst/>
            <a:gdLst/>
            <a:ahLst/>
            <a:cxnLst/>
            <a:rect l="l" t="t" r="r" b="b"/>
            <a:pathLst>
              <a:path w="783590" h="13970">
                <a:moveTo>
                  <a:pt x="783335" y="0"/>
                </a:moveTo>
                <a:lnTo>
                  <a:pt x="0" y="0"/>
                </a:lnTo>
                <a:lnTo>
                  <a:pt x="0" y="13716"/>
                </a:lnTo>
                <a:lnTo>
                  <a:pt x="783335" y="13716"/>
                </a:lnTo>
                <a:lnTo>
                  <a:pt x="783335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140" y="249427"/>
            <a:ext cx="530288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Making</a:t>
            </a:r>
            <a:r>
              <a:rPr sz="3200" spc="-50" dirty="0"/>
              <a:t> </a:t>
            </a:r>
            <a:r>
              <a:rPr sz="3200" dirty="0"/>
              <a:t>Changes</a:t>
            </a:r>
            <a:r>
              <a:rPr sz="3200" spc="-60" dirty="0"/>
              <a:t> </a:t>
            </a:r>
            <a:r>
              <a:rPr sz="3200" dirty="0"/>
              <a:t>in</a:t>
            </a:r>
            <a:r>
              <a:rPr sz="3200" spc="-40" dirty="0"/>
              <a:t> </a:t>
            </a:r>
            <a:r>
              <a:rPr sz="3200" spc="-10" dirty="0"/>
              <a:t>Scopus</a:t>
            </a:r>
            <a:endParaRPr sz="32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-10" dirty="0"/>
              <a:t>Scopus</a:t>
            </a:r>
            <a:r>
              <a:rPr spc="-10" dirty="0">
                <a:latin typeface="SimSun"/>
                <a:cs typeface="SimSun"/>
              </a:rPr>
              <a:t>中期刊内容变更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140" y="1360423"/>
            <a:ext cx="10598150" cy="4809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6700" marR="2592070" indent="-254635">
              <a:lnSpc>
                <a:spcPct val="100600"/>
              </a:lnSpc>
              <a:spcBef>
                <a:spcPts val="85"/>
              </a:spcBef>
              <a:buChar char="•"/>
              <a:tabLst>
                <a:tab pos="266700" algn="l"/>
                <a:tab pos="299085" algn="l"/>
              </a:tabLst>
            </a:pPr>
            <a:r>
              <a:rPr sz="1800" dirty="0">
                <a:solidFill>
                  <a:srgbClr val="FF6C00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process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notices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retraction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erratum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corrigendum? Scopus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是否会处理期刊撤稿、勘误或更正？</a:t>
            </a:r>
            <a:endParaRPr sz="18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Yes,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but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only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these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notices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71717"/>
                </a:solidFill>
                <a:latin typeface="Arial"/>
                <a:cs typeface="Arial"/>
              </a:rPr>
              <a:t>published</a:t>
            </a:r>
            <a:r>
              <a:rPr sz="12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71717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71717"/>
                </a:solidFill>
                <a:latin typeface="Arial"/>
                <a:cs typeface="Arial"/>
              </a:rPr>
              <a:t>journal</a:t>
            </a:r>
            <a:r>
              <a:rPr sz="12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71717"/>
                </a:solidFill>
                <a:latin typeface="Arial"/>
                <a:cs typeface="Arial"/>
              </a:rPr>
              <a:t>issue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2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index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retraction,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erratim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corrigedum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delivered</a:t>
            </a:r>
            <a:r>
              <a:rPr sz="12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seperate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letters.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52555A"/>
                </a:solidFill>
                <a:latin typeface="SimSun"/>
                <a:cs typeface="SimSun"/>
              </a:rPr>
              <a:t>是的，但仅以正刊出版的形式进行通知。我们不会收录任何单独信函形式的撤稿、刊物或更正通知。</a:t>
            </a:r>
            <a:endParaRPr sz="1400" dirty="0">
              <a:latin typeface="SimSun"/>
              <a:cs typeface="SimSun"/>
            </a:endParaRPr>
          </a:p>
          <a:p>
            <a:pPr marL="299085" indent="-286385">
              <a:lnSpc>
                <a:spcPct val="100000"/>
              </a:lnSpc>
              <a:spcBef>
                <a:spcPts val="1375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Why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articles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appear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800" b="1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Open</a:t>
            </a:r>
            <a:r>
              <a:rPr sz="1800" b="1" spc="-10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800" b="1" spc="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(OA)</a:t>
            </a:r>
            <a:r>
              <a:rPr sz="1800" b="1" spc="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tag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(despite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being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OA)?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为什么我的开放获取</a:t>
            </a:r>
            <a:r>
              <a:rPr sz="1800" b="1" spc="-25" dirty="0">
                <a:solidFill>
                  <a:srgbClr val="52555A"/>
                </a:solidFill>
                <a:latin typeface="SimSun"/>
                <a:cs typeface="SimSun"/>
              </a:rPr>
              <a:t>（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OA</a:t>
            </a:r>
            <a:r>
              <a:rPr sz="1800" b="1" spc="-25" dirty="0">
                <a:solidFill>
                  <a:srgbClr val="52555A"/>
                </a:solidFill>
                <a:latin typeface="SimSun"/>
                <a:cs typeface="SimSun"/>
              </a:rPr>
              <a:t>）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文章在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中没有开放获取（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OA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）</a:t>
            </a:r>
            <a:r>
              <a:rPr sz="1800" b="1" spc="-25" dirty="0">
                <a:solidFill>
                  <a:srgbClr val="52555A"/>
                </a:solidFill>
                <a:latin typeface="SimSun"/>
                <a:cs typeface="SimSun"/>
              </a:rPr>
              <a:t>标记？</a:t>
            </a:r>
            <a:endParaRPr sz="1800" dirty="0">
              <a:latin typeface="SimSun"/>
              <a:cs typeface="SimSun"/>
            </a:endParaRPr>
          </a:p>
          <a:p>
            <a:pPr marL="12700" marR="8064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2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source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OA</a:t>
            </a:r>
            <a:r>
              <a:rPr sz="12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document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tags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Unpaywall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,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database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run</a:t>
            </a:r>
            <a:r>
              <a:rPr sz="12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by Impactstory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(a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non-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profit</a:t>
            </a:r>
            <a:r>
              <a:rPr sz="12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organization)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which</a:t>
            </a:r>
            <a:r>
              <a:rPr sz="1200" u="none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harvests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Open</a:t>
            </a:r>
            <a:r>
              <a:rPr sz="1200" u="none" spc="-9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Access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over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50,000</a:t>
            </a:r>
            <a:r>
              <a:rPr sz="1200" u="none" spc="-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publishers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repositories.</a:t>
            </a:r>
            <a:r>
              <a:rPr sz="1200" u="none" spc="2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2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OA</a:t>
            </a:r>
            <a:r>
              <a:rPr sz="1200" u="none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tags</a:t>
            </a:r>
            <a:r>
              <a:rPr sz="12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u="none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200" u="none" spc="-3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blog.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52555A"/>
                </a:solidFill>
                <a:latin typeface="SimSun"/>
                <a:cs typeface="SimSun"/>
              </a:rPr>
              <a:t>我们的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OA</a:t>
            </a: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文件标记来源于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Unpaywall</a:t>
            </a:r>
            <a:r>
              <a:rPr sz="1400" u="none" spc="-15" dirty="0">
                <a:solidFill>
                  <a:srgbClr val="52555A"/>
                </a:solidFill>
                <a:latin typeface="SimSun"/>
                <a:cs typeface="SimSun"/>
              </a:rPr>
              <a:t>，由非营利组织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Imapctstory</a:t>
            </a:r>
            <a:r>
              <a:rPr sz="1400" u="none" spc="-15" dirty="0">
                <a:solidFill>
                  <a:srgbClr val="52555A"/>
                </a:solidFill>
                <a:latin typeface="SimSun"/>
                <a:cs typeface="SimSun"/>
              </a:rPr>
              <a:t>运营的数据库，从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50</a:t>
            </a:r>
            <a:r>
              <a:rPr sz="1400" u="none" spc="-10" dirty="0">
                <a:solidFill>
                  <a:srgbClr val="52555A"/>
                </a:solidFill>
                <a:latin typeface="SimSun"/>
                <a:cs typeface="SimSun"/>
              </a:rPr>
              <a:t>，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000</a:t>
            </a:r>
            <a:r>
              <a:rPr sz="1400" u="none" spc="-15" dirty="0">
                <a:solidFill>
                  <a:srgbClr val="52555A"/>
                </a:solidFill>
                <a:latin typeface="SimSun"/>
                <a:cs typeface="SimSun"/>
              </a:rPr>
              <a:t>家出版社或机构知识库收割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OA</a:t>
            </a:r>
            <a:r>
              <a:rPr sz="1400" u="none" spc="-20" dirty="0">
                <a:solidFill>
                  <a:srgbClr val="52555A"/>
                </a:solidFill>
                <a:latin typeface="SimSun"/>
                <a:cs typeface="SimSun"/>
              </a:rPr>
              <a:t>内容。您可以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2555A"/>
                </a:solidFill>
                <a:latin typeface="SimSun"/>
                <a:cs typeface="SimSun"/>
              </a:rPr>
              <a:t>访问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4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Blog</a:t>
            </a:r>
            <a:r>
              <a:rPr sz="1400" u="none" spc="-5" dirty="0">
                <a:solidFill>
                  <a:srgbClr val="52555A"/>
                </a:solidFill>
                <a:latin typeface="SimSun"/>
                <a:cs typeface="SimSun"/>
              </a:rPr>
              <a:t>了解更多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ScopusOA</a:t>
            </a:r>
            <a:r>
              <a:rPr sz="1400" u="none" spc="-20" dirty="0">
                <a:solidFill>
                  <a:srgbClr val="52555A"/>
                </a:solidFill>
                <a:latin typeface="SimSun"/>
                <a:cs typeface="SimSun"/>
              </a:rPr>
              <a:t>标记相关内容。</a:t>
            </a:r>
            <a:endParaRPr sz="1400" dirty="0">
              <a:latin typeface="SimSun"/>
              <a:cs typeface="SimSun"/>
            </a:endParaRPr>
          </a:p>
          <a:p>
            <a:pPr marL="299085" marR="403225" indent="-287020">
              <a:lnSpc>
                <a:spcPct val="100000"/>
              </a:lnSpc>
              <a:spcBef>
                <a:spcPts val="138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6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SCImago</a:t>
            </a:r>
            <a:r>
              <a:rPr sz="16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(SJR)</a:t>
            </a:r>
            <a:r>
              <a:rPr sz="16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6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52555A"/>
                </a:solidFill>
                <a:latin typeface="Arial"/>
                <a:cs typeface="Arial"/>
              </a:rPr>
              <a:t>Source-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Normalized</a:t>
            </a:r>
            <a:r>
              <a:rPr sz="16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Impact</a:t>
            </a:r>
            <a:r>
              <a:rPr sz="16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per</a:t>
            </a:r>
            <a:r>
              <a:rPr sz="1600" b="1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Paper</a:t>
            </a:r>
            <a:r>
              <a:rPr sz="16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(SNIP)</a:t>
            </a:r>
            <a:r>
              <a:rPr sz="16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metrics</a:t>
            </a:r>
            <a:r>
              <a:rPr sz="16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6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6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accurately</a:t>
            </a:r>
            <a:r>
              <a:rPr sz="16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reflect</a:t>
            </a:r>
            <a:r>
              <a:rPr sz="16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2555A"/>
                </a:solidFill>
                <a:latin typeface="Arial"/>
                <a:cs typeface="Arial"/>
              </a:rPr>
              <a:t>my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citation</a:t>
            </a:r>
            <a:r>
              <a:rPr sz="16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performance.</a:t>
            </a:r>
            <a:r>
              <a:rPr sz="1600" b="1" spc="4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6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6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get</a:t>
            </a:r>
            <a:r>
              <a:rPr sz="16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555A"/>
                </a:solidFill>
                <a:latin typeface="Arial"/>
                <a:cs typeface="Arial"/>
              </a:rPr>
              <a:t>them</a:t>
            </a:r>
            <a:r>
              <a:rPr sz="16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2555A"/>
                </a:solidFill>
                <a:latin typeface="Arial"/>
                <a:cs typeface="Arial"/>
              </a:rPr>
              <a:t>updated?</a:t>
            </a:r>
            <a:endParaRPr sz="16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我的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SCImago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（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SJR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）和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SNIP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指标不能准确反映我的引用表现，应该如何更新这两个指标？</a:t>
            </a:r>
            <a:endParaRPr sz="1800" dirty="0">
              <a:latin typeface="SimSun"/>
              <a:cs typeface="SimSun"/>
            </a:endParaRPr>
          </a:p>
          <a:p>
            <a:pPr marL="12700" marR="71120">
              <a:lnSpc>
                <a:spcPct val="100000"/>
              </a:lnSpc>
              <a:spcBef>
                <a:spcPts val="1405"/>
              </a:spcBef>
            </a:pP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Both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SJR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SNIP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created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independent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organizations</a:t>
            </a:r>
            <a:r>
              <a:rPr sz="12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use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data.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information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about SCImago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(SJR)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visit</a:t>
            </a:r>
            <a:r>
              <a:rPr sz="1200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SCImago</a:t>
            </a:r>
            <a:r>
              <a:rPr sz="12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website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2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information</a:t>
            </a:r>
            <a:r>
              <a:rPr sz="12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2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Source-Normalized</a:t>
            </a:r>
            <a:r>
              <a:rPr sz="12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Impact</a:t>
            </a:r>
            <a:r>
              <a:rPr sz="12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per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Paper</a:t>
            </a:r>
            <a:r>
              <a:rPr sz="12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(SNIP),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2555A"/>
                </a:solidFill>
                <a:latin typeface="Arial"/>
                <a:cs typeface="Arial"/>
              </a:rPr>
              <a:t>visit the</a:t>
            </a:r>
            <a:r>
              <a:rPr sz="1200" u="none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CWTS</a:t>
            </a:r>
            <a:r>
              <a:rPr sz="12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Journal</a:t>
            </a:r>
            <a:r>
              <a:rPr sz="12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Indicators</a:t>
            </a:r>
            <a:r>
              <a:rPr sz="12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webpage</a:t>
            </a:r>
            <a:r>
              <a:rPr sz="1200" u="none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40640">
              <a:lnSpc>
                <a:spcPct val="100000"/>
              </a:lnSpc>
              <a:spcBef>
                <a:spcPts val="605"/>
              </a:spcBef>
            </a:pP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SJR</a:t>
            </a:r>
            <a:r>
              <a:rPr sz="1400" dirty="0">
                <a:solidFill>
                  <a:srgbClr val="52555A"/>
                </a:solidFill>
                <a:latin typeface="SimSun"/>
                <a:cs typeface="SimSun"/>
              </a:rPr>
              <a:t>和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SNIP</a:t>
            </a:r>
            <a:r>
              <a:rPr sz="1400" spc="-10" dirty="0">
                <a:solidFill>
                  <a:srgbClr val="52555A"/>
                </a:solidFill>
                <a:latin typeface="SimSun"/>
                <a:cs typeface="SimSun"/>
              </a:rPr>
              <a:t>都是独立机构应用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数据创立的指标。更多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SCImago</a:t>
            </a:r>
            <a:r>
              <a:rPr sz="1400" spc="-10" dirty="0">
                <a:solidFill>
                  <a:srgbClr val="52555A"/>
                </a:solidFill>
                <a:latin typeface="SimSun"/>
                <a:cs typeface="SimSun"/>
              </a:rPr>
              <a:t>（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SJR</a:t>
            </a:r>
            <a:r>
              <a:rPr sz="1400" spc="-10" dirty="0">
                <a:solidFill>
                  <a:srgbClr val="52555A"/>
                </a:solidFill>
                <a:latin typeface="SimSun"/>
                <a:cs typeface="SimSun"/>
              </a:rPr>
              <a:t>）</a:t>
            </a: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信息，请访问</a:t>
            </a:r>
            <a:r>
              <a:rPr sz="140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SCImago</a:t>
            </a:r>
            <a:r>
              <a:rPr sz="140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SimSun"/>
                <a:cs typeface="SimSun"/>
              </a:rPr>
              <a:t>网站</a:t>
            </a:r>
            <a:r>
              <a:rPr sz="1400" spc="22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52555A"/>
                </a:solidFill>
                <a:latin typeface="SimSun"/>
                <a:cs typeface="SimSun"/>
              </a:rPr>
              <a:t>更多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SNIP</a:t>
            </a: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相关信息，请访</a:t>
            </a:r>
            <a:r>
              <a:rPr sz="1400" dirty="0">
                <a:solidFill>
                  <a:srgbClr val="52555A"/>
                </a:solidFill>
                <a:latin typeface="SimSun"/>
                <a:cs typeface="SimSun"/>
              </a:rPr>
              <a:t>问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CWTS</a:t>
            </a:r>
            <a:r>
              <a:rPr sz="1400" u="none" spc="-1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400" u="none" spc="-15" dirty="0">
                <a:solidFill>
                  <a:srgbClr val="52555A"/>
                </a:solidFill>
                <a:latin typeface="SimSun"/>
                <a:cs typeface="SimSun"/>
              </a:rPr>
              <a:t>期刊指标网站。</a:t>
            </a:r>
            <a:endParaRPr sz="14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4279391"/>
            <a:ext cx="3144011" cy="918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140" y="207645"/>
            <a:ext cx="8656320" cy="11690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5"/>
              </a:spcBef>
            </a:pPr>
            <a:r>
              <a:rPr dirty="0"/>
              <a:t>Making</a:t>
            </a:r>
            <a:r>
              <a:rPr spc="-5" dirty="0"/>
              <a:t> </a:t>
            </a:r>
            <a:r>
              <a:rPr dirty="0"/>
              <a:t>Changes</a:t>
            </a:r>
            <a:r>
              <a:rPr spc="-4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Scopus</a:t>
            </a:r>
            <a:r>
              <a:rPr spc="-25" dirty="0"/>
              <a:t> </a:t>
            </a:r>
            <a:r>
              <a:rPr spc="-10" dirty="0"/>
              <a:t>Continued Scopus</a:t>
            </a:r>
            <a:r>
              <a:rPr spc="-85" dirty="0">
                <a:latin typeface="SimSun"/>
                <a:cs typeface="SimSun"/>
              </a:rPr>
              <a:t>中期刊内容变更 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089" y="1509521"/>
            <a:ext cx="10434955" cy="167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request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changes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including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author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corrections?</a:t>
            </a:r>
            <a:endParaRPr sz="1800">
              <a:latin typeface="Arial"/>
              <a:cs typeface="Arial"/>
            </a:endParaRPr>
          </a:p>
          <a:p>
            <a:pPr marL="202565">
              <a:lnSpc>
                <a:spcPct val="100000"/>
              </a:lnSpc>
              <a:spcBef>
                <a:spcPts val="10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如何请求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对内容、作者勘误等做变更？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Please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start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Support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Center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r>
              <a:rPr sz="1400" u="none" spc="3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Here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request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missing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documents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added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well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request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corrections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affiliation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author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profiles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.</a:t>
            </a:r>
            <a:r>
              <a:rPr sz="1400" spc="31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292B2C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can</a:t>
            </a:r>
            <a:r>
              <a:rPr sz="14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also</a:t>
            </a:r>
            <a:r>
              <a:rPr sz="1400" spc="-4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let</a:t>
            </a:r>
            <a:r>
              <a:rPr sz="1400" spc="-1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us</a:t>
            </a:r>
            <a:r>
              <a:rPr sz="1400" spc="-2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know</a:t>
            </a:r>
            <a:r>
              <a:rPr sz="14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about</a:t>
            </a:r>
            <a:r>
              <a:rPr sz="1400" spc="-4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citation</a:t>
            </a:r>
            <a:r>
              <a:rPr sz="1400" spc="-5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CiteScore</a:t>
            </a:r>
            <a:r>
              <a:rPr sz="14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corrections</a:t>
            </a:r>
            <a:r>
              <a:rPr sz="14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that</a:t>
            </a:r>
            <a:r>
              <a:rPr sz="1400" spc="-4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need</a:t>
            </a:r>
            <a:r>
              <a:rPr sz="14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92B2C"/>
                </a:solidFill>
                <a:latin typeface="Arial"/>
                <a:cs typeface="Arial"/>
              </a:rPr>
              <a:t>made.</a:t>
            </a:r>
            <a:endParaRPr sz="14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  <a:spcBef>
                <a:spcPts val="15"/>
              </a:spcBef>
            </a:pP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请访问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3"/>
              </a:rPr>
              <a:t>支持中心</a:t>
            </a:r>
            <a:r>
              <a:rPr sz="1600" u="none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600" u="none" spc="-30" dirty="0">
                <a:solidFill>
                  <a:srgbClr val="52555A"/>
                </a:solidFill>
                <a:latin typeface="SimSun"/>
                <a:cs typeface="SimSun"/>
              </a:rPr>
              <a:t>在此，您可以申请增补缺失的文章或请求对隶属机构、作者简介进行勘误。您也可以联系我</a:t>
            </a:r>
            <a:r>
              <a:rPr sz="1600" u="none" spc="-15" dirty="0">
                <a:solidFill>
                  <a:srgbClr val="52555A"/>
                </a:solidFill>
                <a:latin typeface="SimSun"/>
                <a:cs typeface="SimSun"/>
              </a:rPr>
              <a:t>们修正引用和</a:t>
            </a:r>
            <a:r>
              <a:rPr sz="1600" u="none" spc="-1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089" y="3374897"/>
            <a:ext cx="8420100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95300" indent="-287020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  <a:tab pos="2496820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basic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publisher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details,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shown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Source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details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page,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up-to-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date.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	How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correct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them?</a:t>
            </a:r>
            <a:endParaRPr sz="1800" dirty="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2555A"/>
                </a:solidFill>
                <a:latin typeface="SimSun"/>
                <a:cs typeface="SimSun"/>
              </a:rPr>
              <a:t>来源出版物信息页面中，我们出版社的基本信息不是最新版。如何更新？</a:t>
            </a:r>
            <a:endParaRPr sz="1800" dirty="0">
              <a:latin typeface="SimSun"/>
              <a:cs typeface="SimSun"/>
            </a:endParaRPr>
          </a:p>
          <a:p>
            <a:pPr marL="12700" marR="388620" algn="just">
              <a:lnSpc>
                <a:spcPct val="100000"/>
              </a:lnSpc>
              <a:spcBef>
                <a:spcPts val="1400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Please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contact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changes.</a:t>
            </a:r>
            <a:r>
              <a:rPr sz="14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These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updates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things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like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title,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ISSN,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publisher,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publication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frequency,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website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URL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contact information.</a:t>
            </a:r>
            <a:r>
              <a:rPr sz="1400" spc="-8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These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changes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reflect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Source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details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page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immediately.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spc="-25" dirty="0" err="1">
                <a:solidFill>
                  <a:srgbClr val="52555A"/>
                </a:solidFill>
                <a:latin typeface="SimSun"/>
                <a:cs typeface="SimSun"/>
              </a:rPr>
              <a:t>如有任何变更，请联系您的</a:t>
            </a:r>
            <a:r>
              <a:rPr lang="zh-CN" altLang="en-US" sz="1600" spc="-25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。变更信息包括期刊名称、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ISSN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、出版商、出版频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率、网站链接或联系人信息。所有上述变更都不会在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29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来源出版物信息页面自动更新。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2753" y="3687826"/>
            <a:ext cx="2738755" cy="353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050" spc="2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Sources</a:t>
            </a:r>
            <a:r>
              <a:rPr sz="1050" spc="1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Record,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Accessed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Jan</a:t>
            </a:r>
            <a:r>
              <a:rPr sz="1050" spc="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97999B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050" spc="-10" dirty="0">
                <a:solidFill>
                  <a:srgbClr val="97999B"/>
                </a:solidFill>
                <a:latin typeface="SimSun"/>
                <a:cs typeface="SimSun"/>
              </a:rPr>
              <a:t>出版物来源页面，</a:t>
            </a:r>
            <a:r>
              <a:rPr sz="1050" spc="-10" dirty="0">
                <a:solidFill>
                  <a:srgbClr val="97999B"/>
                </a:solidFill>
                <a:latin typeface="Arial"/>
                <a:cs typeface="Arial"/>
              </a:rPr>
              <a:t>2021</a:t>
            </a:r>
            <a:r>
              <a:rPr sz="1050" dirty="0">
                <a:solidFill>
                  <a:srgbClr val="97999B"/>
                </a:solidFill>
                <a:latin typeface="SimSun"/>
                <a:cs typeface="SimSun"/>
              </a:rPr>
              <a:t>年</a:t>
            </a:r>
            <a:r>
              <a:rPr sz="1050" spc="-20" dirty="0">
                <a:solidFill>
                  <a:srgbClr val="97999B"/>
                </a:solidFill>
                <a:latin typeface="Arial"/>
                <a:cs typeface="Arial"/>
              </a:rPr>
              <a:t>1</a:t>
            </a:r>
            <a:r>
              <a:rPr sz="1050" spc="-20" dirty="0">
                <a:solidFill>
                  <a:srgbClr val="97999B"/>
                </a:solidFill>
                <a:latin typeface="SimSun"/>
                <a:cs typeface="SimSun"/>
              </a:rPr>
              <a:t>月访问</a:t>
            </a:r>
            <a:endParaRPr sz="105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5234" y="5757164"/>
            <a:ext cx="273875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050" spc="2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Sources</a:t>
            </a:r>
            <a:r>
              <a:rPr sz="1050" spc="1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Record,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Accessed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Jan</a:t>
            </a:r>
            <a:r>
              <a:rPr sz="1050" spc="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97999B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8094"/>
            <a:ext cx="550481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Topics</a:t>
            </a:r>
            <a:r>
              <a:rPr spc="-75" dirty="0"/>
              <a:t> </a:t>
            </a:r>
            <a:r>
              <a:rPr dirty="0"/>
              <a:t>covered</a:t>
            </a:r>
            <a:r>
              <a:rPr spc="-50" dirty="0"/>
              <a:t> </a:t>
            </a:r>
            <a:r>
              <a:rPr spc="-15" dirty="0">
                <a:latin typeface="SimSun"/>
                <a:cs typeface="SimSun"/>
              </a:rPr>
              <a:t>主要内容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302512"/>
            <a:ext cx="10263505" cy="37630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890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 action="ppaction://hlinksldjump"/>
              </a:rPr>
              <a:t>Scopus</a:t>
            </a:r>
            <a:r>
              <a:rPr sz="2400" b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 action="ppaction://hlinksldjump"/>
              </a:rPr>
              <a:t>Overview</a:t>
            </a:r>
            <a:r>
              <a:rPr sz="2400" b="1" u="none" spc="-7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b="1" u="none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b="1" u="none" spc="-35" dirty="0">
                <a:solidFill>
                  <a:srgbClr val="52555A"/>
                </a:solidFill>
                <a:latin typeface="SimSun"/>
                <a:cs typeface="SimSun"/>
              </a:rPr>
              <a:t>概览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795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Scopus</a:t>
            </a:r>
            <a:r>
              <a:rPr sz="24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Content Selection</a:t>
            </a:r>
            <a:r>
              <a:rPr sz="2400" b="1" u="none" spc="-2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b="1" u="none" spc="-2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b="1" u="none" spc="-30" dirty="0">
                <a:solidFill>
                  <a:srgbClr val="52555A"/>
                </a:solidFill>
                <a:latin typeface="SimSun"/>
                <a:cs typeface="SimSun"/>
              </a:rPr>
              <a:t>内容遴选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800"/>
              </a:spcBef>
              <a:buClr>
                <a:srgbClr val="FF6C00"/>
              </a:buClr>
              <a:buChar char="•"/>
              <a:tabLst>
                <a:tab pos="367665" algn="l"/>
              </a:tabLst>
            </a:pPr>
            <a:r>
              <a:rPr sz="2400" spc="-10" dirty="0">
                <a:solidFill>
                  <a:srgbClr val="52555A"/>
                </a:solidFill>
                <a:latin typeface="Arial"/>
                <a:cs typeface="Arial"/>
              </a:rPr>
              <a:t>Approximate</a:t>
            </a:r>
            <a:r>
              <a:rPr sz="2400" spc="-8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2555A"/>
                </a:solidFill>
                <a:latin typeface="Arial"/>
                <a:cs typeface="Arial"/>
              </a:rPr>
              <a:t>Timelines</a:t>
            </a:r>
            <a:r>
              <a:rPr sz="2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2400" spc="-9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spc="-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55A"/>
                </a:solidFill>
                <a:latin typeface="Arial"/>
                <a:cs typeface="Arial"/>
              </a:rPr>
              <a:t>Onboarding</a:t>
            </a:r>
            <a:r>
              <a:rPr sz="2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b="1" spc="-25" dirty="0">
                <a:solidFill>
                  <a:srgbClr val="52555A"/>
                </a:solidFill>
                <a:latin typeface="SimSun"/>
                <a:cs typeface="SimSun"/>
              </a:rPr>
              <a:t>上线预估时间轴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805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Scopus</a:t>
            </a:r>
            <a:r>
              <a:rPr sz="2400" b="1" u="sng" spc="-1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Acceptance</a:t>
            </a:r>
            <a:r>
              <a:rPr sz="24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2400" b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Permissions</a:t>
            </a:r>
            <a:r>
              <a:rPr sz="2400" b="1" u="none" spc="-6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b="1" u="none" spc="-2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b="1" u="none" spc="-30" dirty="0">
                <a:solidFill>
                  <a:srgbClr val="52555A"/>
                </a:solidFill>
                <a:latin typeface="SimSun"/>
                <a:cs typeface="SimSun"/>
              </a:rPr>
              <a:t>接受与许可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795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Content</a:t>
            </a:r>
            <a:r>
              <a:rPr sz="2400" b="1" u="sng" spc="-1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Access</a:t>
            </a:r>
            <a:r>
              <a:rPr sz="2400" b="1" u="none" spc="-6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b="1" u="none" spc="-30" dirty="0">
                <a:solidFill>
                  <a:srgbClr val="52555A"/>
                </a:solidFill>
                <a:latin typeface="SimSun"/>
                <a:cs typeface="SimSun"/>
              </a:rPr>
              <a:t>内容访问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805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Making</a:t>
            </a:r>
            <a:r>
              <a:rPr sz="24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Changes</a:t>
            </a:r>
            <a:r>
              <a:rPr sz="2400" b="1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in</a:t>
            </a:r>
            <a:r>
              <a:rPr sz="24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Scopus</a:t>
            </a:r>
            <a:r>
              <a:rPr sz="2400" b="1" u="none" spc="-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b="1" u="none" spc="-25" dirty="0">
                <a:solidFill>
                  <a:srgbClr val="52555A"/>
                </a:solidFill>
                <a:latin typeface="SimSun"/>
                <a:cs typeface="SimSun"/>
              </a:rPr>
              <a:t>在</a:t>
            </a:r>
            <a:r>
              <a:rPr sz="2400" b="1" u="none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b="1" u="none" spc="-30" dirty="0">
                <a:solidFill>
                  <a:srgbClr val="52555A"/>
                </a:solidFill>
                <a:latin typeface="SimSun"/>
                <a:cs typeface="SimSun"/>
              </a:rPr>
              <a:t>中对内容进行变更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805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Promoting</a:t>
            </a:r>
            <a:r>
              <a:rPr sz="24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that</a:t>
            </a:r>
            <a:r>
              <a:rPr sz="2400" b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Your</a:t>
            </a:r>
            <a:r>
              <a:rPr sz="2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Content</a:t>
            </a:r>
            <a:r>
              <a:rPr sz="24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is</a:t>
            </a:r>
            <a:r>
              <a:rPr sz="2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in</a:t>
            </a:r>
            <a:r>
              <a:rPr sz="24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Scopus</a:t>
            </a:r>
            <a:r>
              <a:rPr sz="2400" b="1" u="none" spc="-20" dirty="0">
                <a:solidFill>
                  <a:srgbClr val="52555A"/>
                </a:solidFill>
                <a:latin typeface="SimSun"/>
                <a:cs typeface="SimSun"/>
              </a:rPr>
              <a:t>推广您被</a:t>
            </a:r>
            <a:r>
              <a:rPr sz="2400" b="1" u="none" spc="-2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2400" b="1" u="none" spc="-30" dirty="0">
                <a:solidFill>
                  <a:srgbClr val="52555A"/>
                </a:solidFill>
                <a:latin typeface="SimSun"/>
                <a:cs typeface="SimSun"/>
              </a:rPr>
              <a:t>收录的内容</a:t>
            </a:r>
            <a:endParaRPr sz="24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790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Other</a:t>
            </a:r>
            <a:r>
              <a:rPr sz="2400" b="1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24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Resources</a:t>
            </a:r>
            <a:r>
              <a:rPr sz="2400" b="1" u="none" spc="-3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b="1" u="none" spc="-30" dirty="0">
                <a:solidFill>
                  <a:srgbClr val="52555A"/>
                </a:solidFill>
                <a:latin typeface="SimSun"/>
                <a:cs typeface="SimSun"/>
              </a:rPr>
              <a:t>其他资源</a:t>
            </a:r>
            <a:endParaRPr sz="24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1955664"/>
            <a:ext cx="5811011" cy="3317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140" y="207645"/>
            <a:ext cx="8656320" cy="11690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5"/>
              </a:spcBef>
            </a:pPr>
            <a:r>
              <a:rPr dirty="0"/>
              <a:t>Making</a:t>
            </a:r>
            <a:r>
              <a:rPr spc="-5" dirty="0"/>
              <a:t> </a:t>
            </a:r>
            <a:r>
              <a:rPr dirty="0"/>
              <a:t>Changes</a:t>
            </a:r>
            <a:r>
              <a:rPr spc="-4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Scopus</a:t>
            </a:r>
            <a:r>
              <a:rPr spc="-25" dirty="0"/>
              <a:t> </a:t>
            </a:r>
            <a:r>
              <a:rPr spc="-10" dirty="0"/>
              <a:t>Continued Scopus</a:t>
            </a:r>
            <a:r>
              <a:rPr spc="-85" dirty="0">
                <a:latin typeface="SimSun"/>
                <a:cs typeface="SimSun"/>
              </a:rPr>
              <a:t>中期刊内容变更 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5803" y="5576112"/>
            <a:ext cx="2738755" cy="353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4780" marR="5080" indent="-132715">
              <a:lnSpc>
                <a:spcPct val="102899"/>
              </a:lnSpc>
              <a:spcBef>
                <a:spcPts val="80"/>
              </a:spcBef>
            </a:pP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050" spc="2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Sources</a:t>
            </a:r>
            <a:r>
              <a:rPr sz="1050" spc="1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Record</a:t>
            </a:r>
            <a:r>
              <a:rPr sz="1050" spc="5" dirty="0">
                <a:solidFill>
                  <a:srgbClr val="97999B"/>
                </a:solidFill>
                <a:latin typeface="Arial"/>
                <a:cs typeface="Arial"/>
              </a:rPr>
              <a:t>,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Accessed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Jan</a:t>
            </a:r>
            <a:r>
              <a:rPr sz="1050" spc="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97999B"/>
                </a:solidFill>
                <a:latin typeface="Arial"/>
                <a:cs typeface="Arial"/>
              </a:rPr>
              <a:t>2021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050" spc="-10" dirty="0">
                <a:solidFill>
                  <a:srgbClr val="97999B"/>
                </a:solidFill>
                <a:latin typeface="SimSun"/>
                <a:cs typeface="SimSun"/>
              </a:rPr>
              <a:t>出版物来源页面，</a:t>
            </a:r>
            <a:r>
              <a:rPr sz="1050" spc="-10" dirty="0">
                <a:solidFill>
                  <a:srgbClr val="97999B"/>
                </a:solidFill>
                <a:latin typeface="Arial"/>
                <a:cs typeface="Arial"/>
              </a:rPr>
              <a:t>2021</a:t>
            </a:r>
            <a:r>
              <a:rPr sz="1050" dirty="0">
                <a:solidFill>
                  <a:srgbClr val="97999B"/>
                </a:solidFill>
                <a:latin typeface="SimSun"/>
                <a:cs typeface="SimSun"/>
              </a:rPr>
              <a:t>年</a:t>
            </a:r>
            <a:r>
              <a:rPr sz="1050" spc="-20" dirty="0">
                <a:solidFill>
                  <a:srgbClr val="97999B"/>
                </a:solidFill>
                <a:latin typeface="Arial"/>
                <a:cs typeface="Arial"/>
              </a:rPr>
              <a:t>1</a:t>
            </a:r>
            <a:r>
              <a:rPr sz="1050" spc="-20" dirty="0">
                <a:solidFill>
                  <a:srgbClr val="97999B"/>
                </a:solidFill>
                <a:latin typeface="SimSun"/>
                <a:cs typeface="SimSun"/>
              </a:rPr>
              <a:t>月访问</a:t>
            </a:r>
            <a:endParaRPr sz="105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140" y="1315973"/>
            <a:ext cx="5500370" cy="46923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1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Where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Source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page?</a:t>
            </a:r>
            <a:endParaRPr sz="18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615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我的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来源出版物页面在哪儿？</a:t>
            </a:r>
            <a:endParaRPr sz="1800" dirty="0">
              <a:latin typeface="SimSun"/>
              <a:cs typeface="SimSun"/>
            </a:endParaRPr>
          </a:p>
          <a:p>
            <a:pPr marL="12700" marR="36068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8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Source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page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page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shares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basic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journals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included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shows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important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like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journal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metrics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publisher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details.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114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来源出版物页面展示了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收录期刊的基本信息，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包括期刊指标和出版社等重要信息。</a:t>
            </a:r>
            <a:endParaRPr sz="1600" dirty="0">
              <a:latin typeface="SimSun"/>
              <a:cs typeface="SimSun"/>
            </a:endParaRPr>
          </a:p>
          <a:p>
            <a:pPr marL="12700" marR="35560">
              <a:lnSpc>
                <a:spcPct val="100000"/>
              </a:lnSpc>
              <a:spcBef>
                <a:spcPts val="790"/>
              </a:spcBef>
            </a:pPr>
            <a:r>
              <a:rPr lang="en-US" sz="1400" dirty="0">
                <a:solidFill>
                  <a:srgbClr val="52555A"/>
                </a:solidFill>
                <a:cs typeface="Arial"/>
              </a:rPr>
              <a:t>Since</a:t>
            </a:r>
            <a:r>
              <a:rPr lang="en-US" sz="1400" spc="-3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March</a:t>
            </a:r>
            <a:r>
              <a:rPr lang="en-US" sz="1400" spc="-2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2025,</a:t>
            </a:r>
            <a:r>
              <a:rPr lang="en-US" sz="1400" spc="-3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these</a:t>
            </a:r>
            <a:r>
              <a:rPr lang="en-US" sz="1400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pages</a:t>
            </a:r>
            <a:r>
              <a:rPr lang="en-US" sz="1400" spc="-2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are</a:t>
            </a:r>
            <a:r>
              <a:rPr lang="en-US" sz="1400" spc="-2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spc="-10" dirty="0">
                <a:solidFill>
                  <a:srgbClr val="52555A"/>
                </a:solidFill>
                <a:cs typeface="Arial"/>
              </a:rPr>
              <a:t>updated </a:t>
            </a:r>
            <a:r>
              <a:rPr lang="en-US" sz="1400" spc="-50" dirty="0">
                <a:solidFill>
                  <a:srgbClr val="52555A"/>
                </a:solidFill>
                <a:cs typeface="Arial"/>
              </a:rPr>
              <a:t>on</a:t>
            </a:r>
            <a:r>
              <a:rPr lang="en-US" sz="1400" spc="-17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a</a:t>
            </a:r>
            <a:r>
              <a:rPr lang="en-US" sz="1400" spc="-17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spc="-95" dirty="0">
                <a:solidFill>
                  <a:srgbClr val="52555A"/>
                </a:solidFill>
                <a:cs typeface="Arial"/>
              </a:rPr>
              <a:t>monthly</a:t>
            </a:r>
            <a:r>
              <a:rPr lang="en-US" sz="1400" spc="-17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spc="-80" dirty="0">
                <a:solidFill>
                  <a:srgbClr val="52555A"/>
                </a:solidFill>
                <a:cs typeface="Arial"/>
              </a:rPr>
              <a:t>basis</a:t>
            </a:r>
            <a:r>
              <a:rPr lang="en-US" sz="1400" spc="-9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to</a:t>
            </a:r>
            <a:r>
              <a:rPr lang="en-US" sz="1400" spc="-3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ensure</a:t>
            </a:r>
            <a:r>
              <a:rPr lang="en-US" sz="1400" spc="-1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that</a:t>
            </a:r>
            <a:r>
              <a:rPr lang="en-US" sz="1400" spc="-1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all</a:t>
            </a:r>
            <a:r>
              <a:rPr lang="en-US" sz="1400" spc="-10" dirty="0">
                <a:solidFill>
                  <a:srgbClr val="52555A"/>
                </a:solidFill>
                <a:cs typeface="Arial"/>
              </a:rPr>
              <a:t> source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related</a:t>
            </a:r>
            <a:r>
              <a:rPr lang="en-US" sz="1400" spc="-6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information</a:t>
            </a:r>
            <a:r>
              <a:rPr lang="en-US" sz="1400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such</a:t>
            </a:r>
            <a:r>
              <a:rPr lang="en-US" sz="1400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as</a:t>
            </a:r>
            <a:r>
              <a:rPr lang="en-US" sz="1400" spc="-5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Title,</a:t>
            </a:r>
            <a:r>
              <a:rPr lang="en-US" sz="1400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ISSN</a:t>
            </a:r>
            <a:r>
              <a:rPr lang="en-US" sz="1400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spc="-25" dirty="0">
                <a:solidFill>
                  <a:srgbClr val="52555A"/>
                </a:solidFill>
                <a:cs typeface="Arial"/>
              </a:rPr>
              <a:t>and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publisher</a:t>
            </a:r>
            <a:r>
              <a:rPr lang="en-US" sz="1400" spc="-6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details</a:t>
            </a:r>
            <a:r>
              <a:rPr lang="en-US" sz="1400" spc="-6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remain</a:t>
            </a:r>
            <a:r>
              <a:rPr lang="en-US" sz="1400" spc="-6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spc="-10" dirty="0">
                <a:solidFill>
                  <a:srgbClr val="52555A"/>
                </a:solidFill>
                <a:cs typeface="Arial"/>
              </a:rPr>
              <a:t>up-to-</a:t>
            </a:r>
            <a:r>
              <a:rPr lang="en-US" sz="1400" dirty="0">
                <a:solidFill>
                  <a:srgbClr val="52555A"/>
                </a:solidFill>
                <a:cs typeface="Arial"/>
              </a:rPr>
              <a:t>date</a:t>
            </a:r>
            <a:r>
              <a:rPr lang="en-US" sz="1400" spc="-6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spc="-25" dirty="0">
                <a:solidFill>
                  <a:srgbClr val="52555A"/>
                </a:solidFill>
                <a:cs typeface="Arial"/>
              </a:rPr>
              <a:t>and </a:t>
            </a:r>
            <a:r>
              <a:rPr lang="en-US" sz="1400" spc="-10" dirty="0">
                <a:solidFill>
                  <a:srgbClr val="52555A"/>
                </a:solidFill>
                <a:cs typeface="Arial"/>
              </a:rPr>
              <a:t>accurate.</a:t>
            </a:r>
            <a:endParaRPr lang="en-US" sz="1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en-US" sz="1600" spc="-30" dirty="0">
                <a:solidFill>
                  <a:srgbClr val="52555A"/>
                </a:solidFill>
                <a:latin typeface="SimSun"/>
                <a:cs typeface="SimSun"/>
              </a:rPr>
              <a:t>2025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年</a:t>
            </a:r>
            <a:r>
              <a:rPr lang="en-US" altLang="zh-CN" sz="1600" spc="-30" dirty="0">
                <a:solidFill>
                  <a:srgbClr val="52555A"/>
                </a:solidFill>
                <a:latin typeface="SimSun"/>
                <a:cs typeface="SimSun"/>
              </a:rPr>
              <a:t>3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月起，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这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些期刊相关信息</a:t>
            </a:r>
            <a:r>
              <a:rPr sz="1600" spc="-30" dirty="0" err="1">
                <a:solidFill>
                  <a:srgbClr val="52555A"/>
                </a:solidFill>
                <a:latin typeface="SimSun"/>
                <a:cs typeface="SimSun"/>
              </a:rPr>
              <a:t>页面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每月刷新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，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确保期刊名称、</a:t>
            </a:r>
            <a:r>
              <a:rPr lang="en-US" altLang="zh-CN" sz="1600" spc="-30" dirty="0">
                <a:solidFill>
                  <a:srgbClr val="52555A"/>
                </a:solidFill>
                <a:latin typeface="SimSun"/>
                <a:cs typeface="SimSun"/>
              </a:rPr>
              <a:t>ISSN</a:t>
            </a:r>
            <a:r>
              <a:rPr lang="zh-CN" altLang="en-US" sz="1600" spc="-30" dirty="0">
                <a:solidFill>
                  <a:srgbClr val="52555A"/>
                </a:solidFill>
                <a:latin typeface="SimSun"/>
                <a:cs typeface="SimSun"/>
              </a:rPr>
              <a:t>、出版商信息等内容及时更新、记录准确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confirming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displayed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Scopus,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recommend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searching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ISSN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Journal</a:t>
            </a:r>
            <a:r>
              <a:rPr sz="1400" spc="-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Title.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如果您确认期刊内容已经通过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展示，建议您在</a:t>
            </a:r>
            <a:endParaRPr sz="16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平台上通过期刊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ISSN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或者期刊名称检索查询。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188468"/>
            <a:ext cx="8658225" cy="12077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Making</a:t>
            </a:r>
            <a:r>
              <a:rPr spc="-5" dirty="0"/>
              <a:t> </a:t>
            </a:r>
            <a:r>
              <a:rPr dirty="0"/>
              <a:t>Changes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Scopus</a:t>
            </a:r>
            <a:r>
              <a:rPr spc="-25" dirty="0"/>
              <a:t> </a:t>
            </a:r>
            <a:r>
              <a:rPr spc="-10" dirty="0"/>
              <a:t>Continued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0" spc="-20" dirty="0"/>
              <a:t>Scopus</a:t>
            </a:r>
            <a:r>
              <a:rPr sz="4000" spc="-130" dirty="0">
                <a:latin typeface="SimSun"/>
                <a:cs typeface="SimSun"/>
              </a:rPr>
              <a:t>中期刊内容变更 续</a:t>
            </a:r>
            <a:endParaRPr sz="4000" dirty="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3506" y="6348476"/>
            <a:ext cx="273875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Scopus</a:t>
            </a:r>
            <a:r>
              <a:rPr sz="1050" spc="2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Sources</a:t>
            </a:r>
            <a:r>
              <a:rPr sz="1050" spc="1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Record,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Accessed</a:t>
            </a:r>
            <a:r>
              <a:rPr sz="1050" spc="10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97999B"/>
                </a:solidFill>
                <a:latin typeface="Arial"/>
                <a:cs typeface="Arial"/>
              </a:rPr>
              <a:t>Jan</a:t>
            </a:r>
            <a:r>
              <a:rPr sz="1050" spc="5" dirty="0">
                <a:solidFill>
                  <a:srgbClr val="97999B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97999B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140" y="1305560"/>
            <a:ext cx="10548620" cy="27285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0"/>
              </a:spcBef>
              <a:buClr>
                <a:srgbClr val="FF6C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change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name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如何在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中变更作者姓名？</a:t>
            </a:r>
            <a:endParaRPr sz="1800">
              <a:latin typeface="SimSun"/>
              <a:cs typeface="SimSun"/>
            </a:endParaRPr>
          </a:p>
          <a:p>
            <a:pPr marL="12700" marR="14604">
              <a:lnSpc>
                <a:spcPct val="100000"/>
              </a:lnSpc>
              <a:spcBef>
                <a:spcPts val="790"/>
              </a:spcBef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There</a:t>
            </a:r>
            <a:r>
              <a:rPr sz="18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many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reasons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an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author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wish</a:t>
            </a:r>
            <a:r>
              <a:rPr sz="1800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change</a:t>
            </a:r>
            <a:r>
              <a:rPr sz="1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their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name.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Following</a:t>
            </a:r>
            <a:r>
              <a:rPr sz="1800" spc="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request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author,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800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apply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updated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name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versions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article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ScienceDirect,</a:t>
            </a:r>
            <a:r>
              <a:rPr sz="1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other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relevant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platforms.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19"/>
              </a:spcBef>
            </a:pPr>
            <a:r>
              <a:rPr sz="1800" spc="-5" dirty="0">
                <a:solidFill>
                  <a:srgbClr val="52555A"/>
                </a:solidFill>
                <a:latin typeface="SimSun"/>
                <a:cs typeface="SimSun"/>
              </a:rPr>
              <a:t>出于一些原因，作者可能会希望变更他们的名字。应作者请求，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会将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ScienceDirect</a:t>
            </a:r>
            <a:r>
              <a:rPr sz="1800" spc="-10" dirty="0">
                <a:solidFill>
                  <a:srgbClr val="52555A"/>
                </a:solidFill>
                <a:latin typeface="SimSun"/>
                <a:cs typeface="SimSun"/>
              </a:rPr>
              <a:t>，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spc="-25" dirty="0">
                <a:solidFill>
                  <a:srgbClr val="52555A"/>
                </a:solidFill>
                <a:latin typeface="SimSun"/>
                <a:cs typeface="SimSun"/>
              </a:rPr>
              <a:t>和其</a:t>
            </a:r>
            <a:r>
              <a:rPr sz="1800" spc="-5" dirty="0">
                <a:solidFill>
                  <a:srgbClr val="52555A"/>
                </a:solidFill>
                <a:latin typeface="SimSun"/>
                <a:cs typeface="SimSun"/>
              </a:rPr>
              <a:t>他相关平台变更作者姓名。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learn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more</a:t>
            </a:r>
            <a:r>
              <a:rPr sz="18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about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our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name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change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policy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spc="-10" dirty="0">
                <a:solidFill>
                  <a:srgbClr val="52555A"/>
                </a:solidFill>
                <a:latin typeface="Arial"/>
                <a:cs typeface="Arial"/>
              </a:rPr>
              <a:t>blog.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请参阅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 blogl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2"/>
              </a:rPr>
              <a:t>了解更多姓名变更政策</a:t>
            </a:r>
            <a:r>
              <a:rPr sz="18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786" y="40894"/>
            <a:ext cx="9394190" cy="1169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Promoting</a:t>
            </a:r>
            <a:r>
              <a:rPr spc="-60" dirty="0"/>
              <a:t> </a:t>
            </a:r>
            <a:r>
              <a:rPr dirty="0"/>
              <a:t>that</a:t>
            </a:r>
            <a:r>
              <a:rPr spc="-120" dirty="0"/>
              <a:t> </a:t>
            </a:r>
            <a:r>
              <a:rPr spc="-10" dirty="0"/>
              <a:t>Your</a:t>
            </a:r>
            <a:r>
              <a:rPr spc="-35" dirty="0"/>
              <a:t> </a:t>
            </a:r>
            <a:r>
              <a:rPr dirty="0"/>
              <a:t>Content</a:t>
            </a:r>
            <a:r>
              <a:rPr spc="-8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spc="-10" dirty="0"/>
              <a:t>Scopus</a:t>
            </a: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>
                <a:latin typeface="SimSun"/>
                <a:cs typeface="SimSun"/>
              </a:rPr>
              <a:t>推广收录的内容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5821" y="6306053"/>
            <a:ext cx="14986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50" spc="-25" dirty="0">
                <a:solidFill>
                  <a:srgbClr val="97999B"/>
                </a:solidFill>
                <a:latin typeface="Arial"/>
                <a:cs typeface="Arial"/>
              </a:rPr>
              <a:t>22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5688" y="2868167"/>
            <a:ext cx="5588508" cy="37825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4786" y="1307719"/>
            <a:ext cx="10718800" cy="456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add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logo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journal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home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page?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可否将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的标识展示在我的期刊首页？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Yes!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find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4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logos</a:t>
            </a:r>
            <a:r>
              <a:rPr sz="1400" u="none" spc="-4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here.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logos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available</a:t>
            </a:r>
            <a:r>
              <a:rPr sz="14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here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Orange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preferred</a:t>
            </a:r>
            <a:r>
              <a:rPr sz="14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color,</a:t>
            </a:r>
            <a:r>
              <a:rPr sz="14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but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use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version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long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modify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way.</a:t>
            </a:r>
            <a:endParaRPr sz="1400">
              <a:latin typeface="Arial"/>
              <a:cs typeface="Arial"/>
            </a:endParaRPr>
          </a:p>
          <a:p>
            <a:pPr marL="12700" marR="399415">
              <a:lnSpc>
                <a:spcPct val="100000"/>
              </a:lnSpc>
              <a:spcBef>
                <a:spcPts val="615"/>
              </a:spcBef>
            </a:pP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是的！您可以在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 logos</a:t>
            </a:r>
            <a:r>
              <a:rPr sz="1600" u="none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52555A"/>
                </a:solidFill>
                <a:latin typeface="SimSun"/>
                <a:cs typeface="SimSun"/>
              </a:rPr>
              <a:t>找到标识，点击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4"/>
              </a:rPr>
              <a:t>该链接</a:t>
            </a:r>
            <a:r>
              <a:rPr sz="1600" u="none" spc="-20" dirty="0">
                <a:solidFill>
                  <a:srgbClr val="52555A"/>
                </a:solidFill>
                <a:latin typeface="SimSun"/>
                <a:cs typeface="SimSun"/>
              </a:rPr>
              <a:t>找到</a:t>
            </a:r>
            <a:r>
              <a:rPr sz="1600" u="none" spc="-2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u="none" spc="-30" dirty="0">
                <a:solidFill>
                  <a:srgbClr val="52555A"/>
                </a:solidFill>
                <a:latin typeface="SimSun"/>
                <a:cs typeface="SimSun"/>
              </a:rPr>
              <a:t>标识。推荐选择橙色，您可以根据需求使用标识</a:t>
            </a:r>
            <a:r>
              <a:rPr sz="1600" u="none" spc="-25" dirty="0">
                <a:solidFill>
                  <a:srgbClr val="52555A"/>
                </a:solidFill>
                <a:latin typeface="SimSun"/>
                <a:cs typeface="SimSun"/>
              </a:rPr>
              <a:t>中的任一版本，但请保证不对</a:t>
            </a:r>
            <a:r>
              <a:rPr sz="1600" u="none" spc="-20" dirty="0">
                <a:solidFill>
                  <a:srgbClr val="52555A"/>
                </a:solidFill>
                <a:latin typeface="Segoe UI"/>
                <a:cs typeface="Segoe UI"/>
              </a:rPr>
              <a:t>Logo</a:t>
            </a:r>
            <a:r>
              <a:rPr sz="1600" u="none" spc="-35" dirty="0">
                <a:solidFill>
                  <a:srgbClr val="52555A"/>
                </a:solidFill>
                <a:latin typeface="SimSun"/>
                <a:cs typeface="SimSun"/>
              </a:rPr>
              <a:t>做任何修改。</a:t>
            </a:r>
            <a:endParaRPr sz="1600">
              <a:latin typeface="SimSun"/>
              <a:cs typeface="SimSun"/>
            </a:endParaRPr>
          </a:p>
          <a:p>
            <a:pPr marL="447675" marR="6430645" lvl="1" indent="-342900" algn="just">
              <a:lnSpc>
                <a:spcPct val="100000"/>
              </a:lnSpc>
              <a:spcBef>
                <a:spcPts val="2050"/>
              </a:spcBef>
              <a:buClr>
                <a:srgbClr val="FF6C00"/>
              </a:buClr>
              <a:buFont typeface="Arial"/>
              <a:buChar char="•"/>
              <a:tabLst>
                <a:tab pos="44767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best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way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display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my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journal’s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journal’s website?</a:t>
            </a:r>
            <a:endParaRPr sz="1800">
              <a:latin typeface="Arial"/>
              <a:cs typeface="Arial"/>
            </a:endParaRPr>
          </a:p>
          <a:p>
            <a:pPr marL="295275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在期刊网站展示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800" spc="-10" dirty="0">
                <a:solidFill>
                  <a:srgbClr val="52555A"/>
                </a:solidFill>
                <a:latin typeface="SimSun"/>
                <a:cs typeface="SimSun"/>
              </a:rPr>
              <a:t>的最好方式是什么？</a:t>
            </a:r>
            <a:endParaRPr sz="1800">
              <a:latin typeface="SimSun"/>
              <a:cs typeface="SimSun"/>
            </a:endParaRPr>
          </a:p>
          <a:p>
            <a:pPr marL="104775" marR="5772150">
              <a:lnSpc>
                <a:spcPct val="100000"/>
              </a:lnSpc>
              <a:spcBef>
                <a:spcPts val="1400"/>
              </a:spcBef>
            </a:pP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use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widget,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which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accessed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on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title’s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Sources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page.</a:t>
            </a:r>
            <a:r>
              <a:rPr sz="1400" spc="3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ensures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journal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metrics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always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up-to-date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journal’s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website.</a:t>
            </a:r>
            <a:endParaRPr sz="1400">
              <a:latin typeface="Arial"/>
              <a:cs typeface="Arial"/>
            </a:endParaRPr>
          </a:p>
          <a:p>
            <a:pPr marL="104775" marR="5569585">
              <a:lnSpc>
                <a:spcPct val="100000"/>
              </a:lnSpc>
              <a:spcBef>
                <a:spcPts val="615"/>
              </a:spcBef>
            </a:pPr>
            <a:r>
              <a:rPr sz="1600" spc="-15" dirty="0">
                <a:solidFill>
                  <a:srgbClr val="52555A"/>
                </a:solidFill>
                <a:latin typeface="SimSun"/>
                <a:cs typeface="SimSun"/>
              </a:rPr>
              <a:t>您可以在贵刊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来源出版物页面找到并使用</a:t>
            </a:r>
            <a:r>
              <a:rPr sz="1600" spc="-50" dirty="0">
                <a:solidFill>
                  <a:srgbClr val="52555A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插件。使用该插件可以确保您期刊的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及时更新</a:t>
            </a:r>
            <a:r>
              <a:rPr sz="1800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7839"/>
            <a:ext cx="588327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Other</a:t>
            </a:r>
            <a:r>
              <a:rPr spc="-5" dirty="0"/>
              <a:t> </a:t>
            </a:r>
            <a:r>
              <a:rPr dirty="0"/>
              <a:t>Resources </a:t>
            </a:r>
            <a:r>
              <a:rPr spc="-15" dirty="0">
                <a:latin typeface="SimSun"/>
                <a:cs typeface="SimSun"/>
              </a:rPr>
              <a:t>其他资源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63121" y="6280505"/>
            <a:ext cx="17526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5" dirty="0">
                <a:solidFill>
                  <a:srgbClr val="97999B"/>
                </a:solidFill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140" y="1294866"/>
            <a:ext cx="10450830" cy="1144544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5046345" algn="l"/>
              </a:tabLst>
            </a:pP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2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2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sz="2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questions</a:t>
            </a:r>
            <a:r>
              <a:rPr sz="20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sz="2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answered</a:t>
            </a:r>
            <a:r>
              <a:rPr sz="2000" spc="-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2555A"/>
                </a:solidFill>
                <a:latin typeface="Arial"/>
                <a:cs typeface="Arial"/>
              </a:rPr>
              <a:t>here?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	Please</a:t>
            </a:r>
            <a:r>
              <a:rPr sz="2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reach</a:t>
            </a:r>
            <a:r>
              <a:rPr sz="20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out</a:t>
            </a:r>
            <a:r>
              <a:rPr sz="2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GB" sz="2000" spc="-25">
                <a:solidFill>
                  <a:srgbClr val="52555A"/>
                </a:solidFill>
                <a:latin typeface="Arial"/>
                <a:cs typeface="Arial"/>
              </a:rPr>
              <a:t>Publishing Relations </a:t>
            </a:r>
            <a:r>
              <a:rPr sz="2000" spc="-10">
                <a:solidFill>
                  <a:srgbClr val="52555A"/>
                </a:solidFill>
                <a:latin typeface="Arial"/>
                <a:cs typeface="Arial"/>
              </a:rPr>
              <a:t>Manager</a:t>
            </a:r>
            <a:r>
              <a:rPr sz="2000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000" spc="-20" dirty="0" err="1">
                <a:solidFill>
                  <a:srgbClr val="52555A"/>
                </a:solidFill>
                <a:latin typeface="SimSun"/>
                <a:cs typeface="SimSun"/>
              </a:rPr>
              <a:t>其他问题请联系您的</a:t>
            </a:r>
            <a:r>
              <a:rPr lang="zh-CN" altLang="en-US" sz="2000" spc="-2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2000" spc="-2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20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6DE10-9BE3-022E-E247-97990D90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3665D5E-6292-850B-EB71-211B449F6F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140" y="497839"/>
            <a:ext cx="588327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spc="-15" dirty="0">
              <a:latin typeface="SimSun"/>
              <a:cs typeface="SimSu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6F9C334-F07D-CD46-2A75-BA31C8B4CE06}"/>
              </a:ext>
            </a:extLst>
          </p:cNvPr>
          <p:cNvSpPr txBox="1"/>
          <p:nvPr/>
        </p:nvSpPr>
        <p:spPr>
          <a:xfrm>
            <a:off x="11263121" y="6280505"/>
            <a:ext cx="17526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5" dirty="0">
                <a:solidFill>
                  <a:srgbClr val="97999B"/>
                </a:solidFill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90A1D5A-729F-D279-F872-4C355575D245}"/>
              </a:ext>
            </a:extLst>
          </p:cNvPr>
          <p:cNvSpPr txBox="1"/>
          <p:nvPr/>
        </p:nvSpPr>
        <p:spPr>
          <a:xfrm>
            <a:off x="870585" y="2667000"/>
            <a:ext cx="10450830" cy="1041952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25"/>
              </a:spcBef>
              <a:tabLst>
                <a:tab pos="5046345" algn="l"/>
              </a:tabLst>
            </a:pPr>
            <a:r>
              <a:rPr lang="en-GB" altLang="ja-JP" sz="6000" dirty="0">
                <a:latin typeface="SimSun"/>
                <a:cs typeface="SimSun"/>
              </a:rPr>
              <a:t>Thankyou!</a:t>
            </a:r>
            <a:r>
              <a:rPr lang="ja-JP" altLang="en-US" dirty="0"/>
              <a:t> </a:t>
            </a:r>
            <a:r>
              <a:rPr lang="ja-JP" altLang="en-US" sz="4400" dirty="0"/>
              <a:t>谢谢</a:t>
            </a:r>
            <a:endParaRPr lang="ja-JP" altLang="en-US" sz="6000" dirty="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4167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7839"/>
            <a:ext cx="677164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Scopus</a:t>
            </a:r>
            <a:r>
              <a:rPr spc="-5" dirty="0"/>
              <a:t> </a:t>
            </a:r>
            <a:r>
              <a:rPr dirty="0"/>
              <a:t>Overview</a:t>
            </a:r>
            <a:r>
              <a:rPr spc="25" dirty="0"/>
              <a:t> </a:t>
            </a:r>
            <a:r>
              <a:rPr spc="-10" dirty="0"/>
              <a:t>Scopus</a:t>
            </a:r>
            <a:r>
              <a:rPr spc="-25" dirty="0">
                <a:latin typeface="SimSun"/>
                <a:cs typeface="SimSun"/>
              </a:rPr>
              <a:t>概览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7140" y="1314703"/>
            <a:ext cx="10711815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 Scopus?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5" dirty="0">
                <a:solidFill>
                  <a:srgbClr val="52555A"/>
                </a:solidFill>
                <a:latin typeface="SimSun"/>
                <a:cs typeface="SimSun"/>
              </a:rPr>
              <a:t>是什么</a:t>
            </a:r>
            <a:endParaRPr sz="1800" dirty="0">
              <a:latin typeface="SimSun"/>
              <a:cs typeface="SimSun"/>
            </a:endParaRPr>
          </a:p>
          <a:p>
            <a:pPr marL="12700" marR="41910">
              <a:lnSpc>
                <a:spcPct val="100000"/>
              </a:lnSpc>
              <a:spcBef>
                <a:spcPts val="1395"/>
              </a:spcBef>
            </a:pP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Scopus</a:t>
            </a:r>
            <a:r>
              <a:rPr sz="1400" u="none" spc="-3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Elsevier’s</a:t>
            </a:r>
            <a:r>
              <a:rPr sz="1400" u="none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source-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neutral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abstract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indexing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database,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curated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independent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subject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matter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experts.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having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content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included</a:t>
            </a:r>
            <a:r>
              <a:rPr sz="1400" u="none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Scopus,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scholarly</a:t>
            </a:r>
            <a:r>
              <a:rPr sz="1400" u="none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publishers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make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their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u="none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discoverable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at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over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7000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world’s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top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research</a:t>
            </a:r>
            <a:r>
              <a:rPr sz="14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institutions.</a:t>
            </a:r>
            <a:r>
              <a:rPr sz="1400" u="none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in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linked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through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citation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mapping,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so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users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see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who</a:t>
            </a:r>
            <a:r>
              <a:rPr sz="1400" u="none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cited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piece</a:t>
            </a:r>
            <a:r>
              <a:rPr sz="14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look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at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an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author</a:t>
            </a:r>
            <a:r>
              <a:rPr sz="1400" u="none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may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have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referenced</a:t>
            </a:r>
            <a:r>
              <a:rPr sz="1400" u="none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support</a:t>
            </a:r>
            <a:r>
              <a:rPr sz="14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her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his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research.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0"/>
              </a:spcBef>
            </a:pP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是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经由独立的学科专家进行汇编，内容中立的文献摘要和引文数据库。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收录的内容，使得全球超</a:t>
            </a: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过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7000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家顶尖的科研机构能发现学术出版商的内容。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提供科学、技术、医药、社会科学、艺术和人文领域的世界科研成果全面概览，是可以追踪、分析和可视化研究成果的智能工具。</a:t>
            </a:r>
            <a:endParaRPr sz="16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1400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如何更多了解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？</a:t>
            </a:r>
            <a:endParaRPr sz="18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FF6C00"/>
                </a:solidFill>
                <a:uFill>
                  <a:solidFill>
                    <a:srgbClr val="FF6C00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400" u="sng" spc="-25" dirty="0">
                <a:solidFill>
                  <a:srgbClr val="FF6C00"/>
                </a:solidFill>
                <a:uFill>
                  <a:solidFill>
                    <a:srgbClr val="FF6C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dirty="0">
                <a:solidFill>
                  <a:srgbClr val="FF6C00"/>
                </a:solidFill>
                <a:uFill>
                  <a:solidFill>
                    <a:srgbClr val="FF6C00"/>
                  </a:solidFill>
                </a:uFill>
                <a:latin typeface="Arial"/>
                <a:cs typeface="Arial"/>
                <a:hlinkClick r:id="rId3"/>
              </a:rPr>
              <a:t>Blog</a:t>
            </a:r>
            <a:r>
              <a:rPr sz="1400" u="none" spc="-5" dirty="0">
                <a:solidFill>
                  <a:srgbClr val="FF6C00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best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place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start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600" u="none" spc="-10" dirty="0">
                <a:solidFill>
                  <a:srgbClr val="52555A"/>
                </a:solidFill>
                <a:latin typeface="SimSun"/>
                <a:cs typeface="SimSun"/>
              </a:rPr>
              <a:t>访问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6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Blog</a:t>
            </a:r>
            <a:r>
              <a:rPr sz="1600" u="none" spc="-25" dirty="0">
                <a:solidFill>
                  <a:srgbClr val="52555A"/>
                </a:solidFill>
                <a:latin typeface="SimSun"/>
                <a:cs typeface="SimSun"/>
              </a:rPr>
              <a:t>是最佳选择。</a:t>
            </a:r>
            <a:endParaRPr sz="1600" dirty="0">
              <a:latin typeface="SimSun"/>
              <a:cs typeface="SimSun"/>
            </a:endParaRPr>
          </a:p>
          <a:p>
            <a:pPr marL="367665" indent="-354965">
              <a:lnSpc>
                <a:spcPct val="100000"/>
              </a:lnSpc>
              <a:spcBef>
                <a:spcPts val="1395"/>
              </a:spcBef>
              <a:buClr>
                <a:srgbClr val="FF6C00"/>
              </a:buClr>
              <a:buFont typeface="Arial"/>
              <a:buChar char="•"/>
              <a:tabLst>
                <a:tab pos="3676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I’m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looking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end-user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support.</a:t>
            </a:r>
            <a:r>
              <a:rPr sz="1800" b="1" spc="48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我想寻求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终端用户支持。</a:t>
            </a:r>
            <a:endParaRPr sz="18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find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help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Scopus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Support</a:t>
            </a:r>
            <a:r>
              <a:rPr sz="14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Hub</a:t>
            </a:r>
            <a:r>
              <a:rPr sz="1400" u="none" spc="18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600" u="none" spc="-15" dirty="0">
                <a:solidFill>
                  <a:srgbClr val="52555A"/>
                </a:solidFill>
                <a:latin typeface="SimSun"/>
                <a:cs typeface="SimSun"/>
              </a:rPr>
              <a:t>您可以访问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Scopus</a:t>
            </a:r>
            <a:r>
              <a:rPr sz="16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5"/>
              </a:rPr>
              <a:t>支持中心</a:t>
            </a:r>
            <a:r>
              <a:rPr sz="1600" u="none" spc="-5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7839"/>
            <a:ext cx="677164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Scopus</a:t>
            </a:r>
            <a:r>
              <a:rPr spc="-5" dirty="0"/>
              <a:t> </a:t>
            </a:r>
            <a:r>
              <a:rPr dirty="0"/>
              <a:t>Overview</a:t>
            </a:r>
            <a:r>
              <a:rPr spc="25" dirty="0"/>
              <a:t> </a:t>
            </a:r>
            <a:r>
              <a:rPr spc="-10" dirty="0"/>
              <a:t>Scopus</a:t>
            </a:r>
            <a:r>
              <a:rPr spc="-25" dirty="0">
                <a:latin typeface="SimSun"/>
                <a:cs typeface="SimSun"/>
              </a:rPr>
              <a:t>概览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6372098" y="2914154"/>
            <a:ext cx="2197735" cy="15240"/>
          </a:xfrm>
          <a:custGeom>
            <a:avLst/>
            <a:gdLst/>
            <a:ahLst/>
            <a:cxnLst/>
            <a:rect l="l" t="t" r="r" b="b"/>
            <a:pathLst>
              <a:path w="2197734" h="15239">
                <a:moveTo>
                  <a:pt x="2197608" y="0"/>
                </a:moveTo>
                <a:lnTo>
                  <a:pt x="1069848" y="0"/>
                </a:lnTo>
                <a:lnTo>
                  <a:pt x="888492" y="0"/>
                </a:lnTo>
                <a:lnTo>
                  <a:pt x="0" y="0"/>
                </a:lnTo>
                <a:lnTo>
                  <a:pt x="0" y="15227"/>
                </a:lnTo>
                <a:lnTo>
                  <a:pt x="888492" y="15227"/>
                </a:lnTo>
                <a:lnTo>
                  <a:pt x="1069848" y="15227"/>
                </a:lnTo>
                <a:lnTo>
                  <a:pt x="2197608" y="15227"/>
                </a:lnTo>
                <a:lnTo>
                  <a:pt x="2197608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940" y="1376298"/>
            <a:ext cx="10725785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indent="-35496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4438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lang="en-US" b="1" baseline="25462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Calculated?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800" b="1" spc="-15" baseline="25462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是如何计算的？</a:t>
            </a:r>
            <a:endParaRPr sz="1800" dirty="0">
              <a:latin typeface="SimSun"/>
              <a:cs typeface="SimSun"/>
            </a:endParaRPr>
          </a:p>
          <a:p>
            <a:pPr marL="88900">
              <a:lnSpc>
                <a:spcPct val="100000"/>
              </a:lnSpc>
              <a:spcBef>
                <a:spcPts val="1395"/>
              </a:spcBef>
            </a:pPr>
            <a:r>
              <a:rPr sz="1400" dirty="0" err="1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350" spc="195" baseline="24691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metric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assigned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all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metric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calculated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Elsevier.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400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350" baseline="24691" dirty="0">
                <a:solidFill>
                  <a:srgbClr val="52555A"/>
                </a:solidFill>
                <a:latin typeface="Calibri"/>
                <a:cs typeface="Calibri"/>
              </a:rPr>
              <a:t>TM</a:t>
            </a:r>
            <a:r>
              <a:rPr sz="1350" spc="202" baseline="24691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endParaRPr sz="14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calculated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should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used,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recommend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reading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blog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post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</a:t>
            </a:r>
            <a:r>
              <a:rPr lang="en-US" sz="1400" spc="-3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r>
              <a:rPr lang="en-US" sz="1400" spc="-2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sz="1400" spc="-2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400" u="sng" dirty="0" err="1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Citescore</a:t>
            </a:r>
            <a:r>
              <a:rPr lang="en-US" sz="1400" u="sng" spc="-25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400" u="sng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2024</a:t>
            </a:r>
            <a:r>
              <a:rPr lang="en-US" sz="1400" u="sng" spc="-30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400" u="sng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values</a:t>
            </a:r>
            <a:r>
              <a:rPr lang="en-US" sz="1400" u="sng" spc="-25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400" u="sng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now</a:t>
            </a:r>
            <a:r>
              <a:rPr lang="en-US" sz="1400" u="sng" spc="-30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400" u="sng" spc="-10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live! </a:t>
            </a:r>
            <a:endParaRPr lang="en-US" sz="1400" u="sng" spc="-10" dirty="0">
              <a:solidFill>
                <a:srgbClr val="0080C0"/>
              </a:solidFill>
              <a:uFill>
                <a:solidFill>
                  <a:srgbClr val="0080C0"/>
                </a:solidFill>
              </a:uFill>
              <a:cs typeface="Arial"/>
            </a:endParaRPr>
          </a:p>
          <a:p>
            <a:pPr marL="88900">
              <a:lnSpc>
                <a:spcPct val="100000"/>
              </a:lnSpc>
            </a:pPr>
            <a:endParaRPr lang="en-US" sz="1400" u="sng" spc="-10" dirty="0">
              <a:solidFill>
                <a:srgbClr val="0080C0"/>
              </a:solidFill>
              <a:uFill>
                <a:solidFill>
                  <a:srgbClr val="0080C0"/>
                </a:solidFill>
              </a:uFill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600" spc="-10" dirty="0" err="1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lang="en-US" sz="1575" spc="-15" baseline="26455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是一个用来评价在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中连续出版物影响力的度量指标。这项指标由爱思唯尔计算。了解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575" spc="-15" baseline="26455" dirty="0">
                <a:solidFill>
                  <a:srgbClr val="52555A"/>
                </a:solidFill>
                <a:latin typeface="Calibri"/>
                <a:cs typeface="Calibri"/>
              </a:rPr>
              <a:t>TM</a:t>
            </a:r>
            <a:r>
              <a:rPr sz="1600" spc="-50" dirty="0">
                <a:solidFill>
                  <a:srgbClr val="52555A"/>
                </a:solidFill>
                <a:latin typeface="SimSun"/>
                <a:cs typeface="SimSun"/>
              </a:rPr>
              <a:t>如</a:t>
            </a: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何计算、使用，推荐阅读这篇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20" dirty="0">
                <a:solidFill>
                  <a:srgbClr val="52555A"/>
                </a:solidFill>
                <a:latin typeface="SimSun"/>
                <a:cs typeface="SimSun"/>
              </a:rPr>
              <a:t>博客：</a:t>
            </a:r>
            <a:r>
              <a:rPr lang="en-US" sz="160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June</a:t>
            </a:r>
            <a:r>
              <a:rPr lang="en-US" sz="1600" spc="-3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r>
              <a:rPr lang="en-US" sz="1600" spc="-2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rgbClr val="0000FF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sz="1600" spc="-2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z="1600" u="sng" dirty="0" err="1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Citescore</a:t>
            </a:r>
            <a:r>
              <a:rPr lang="en-US" sz="1600" u="sng" spc="-25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600" u="sng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2024</a:t>
            </a:r>
            <a:r>
              <a:rPr lang="en-US" sz="1600" u="sng" spc="-30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600" u="sng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values</a:t>
            </a:r>
            <a:r>
              <a:rPr lang="en-US" sz="1600" u="sng" spc="-25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600" u="sng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now</a:t>
            </a:r>
            <a:r>
              <a:rPr lang="en-US" sz="1600" u="sng" spc="-30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 </a:t>
            </a:r>
            <a:r>
              <a:rPr lang="en-US" sz="1600" u="sng" spc="-10" dirty="0">
                <a:solidFill>
                  <a:srgbClr val="0080C0"/>
                </a:solidFill>
                <a:uFill>
                  <a:solidFill>
                    <a:srgbClr val="0080C0"/>
                  </a:solidFill>
                </a:uFill>
                <a:cs typeface="Arial"/>
                <a:hlinkClick r:id="rId2"/>
              </a:rPr>
              <a:t>live! </a:t>
            </a:r>
            <a:endParaRPr lang="en-US" sz="1600" u="sng" spc="-10" dirty="0">
              <a:solidFill>
                <a:srgbClr val="0080C0"/>
              </a:solidFill>
              <a:uFill>
                <a:solidFill>
                  <a:srgbClr val="0080C0"/>
                </a:solidFill>
              </a:uFill>
              <a:cs typeface="Arial"/>
            </a:endParaRPr>
          </a:p>
          <a:p>
            <a:pPr marL="88900">
              <a:lnSpc>
                <a:spcPct val="100000"/>
              </a:lnSpc>
            </a:pPr>
            <a:endParaRPr lang="en-US" sz="1600" b="1" u="sng" spc="-10" dirty="0">
              <a:solidFill>
                <a:srgbClr val="0080C0"/>
              </a:solidFill>
              <a:uFill>
                <a:solidFill>
                  <a:srgbClr val="0080C0"/>
                </a:solidFill>
              </a:uFill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Where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?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从哪里可以了解更多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相关信息？</a:t>
            </a:r>
            <a:endParaRPr sz="1800" dirty="0">
              <a:latin typeface="SimSun"/>
              <a:cs typeface="SimSun"/>
            </a:endParaRPr>
          </a:p>
          <a:p>
            <a:pPr marL="88900">
              <a:lnSpc>
                <a:spcPct val="100000"/>
              </a:lnSpc>
              <a:spcBef>
                <a:spcPts val="1400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Please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visit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CiteScore</a:t>
            </a:r>
            <a:r>
              <a:rPr sz="1350" u="none" spc="195" baseline="24691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FAQs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page.</a:t>
            </a:r>
            <a:endParaRPr sz="14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410"/>
              </a:spcBef>
            </a:pPr>
            <a:r>
              <a:rPr sz="1600" spc="-10" dirty="0" err="1">
                <a:solidFill>
                  <a:srgbClr val="52555A"/>
                </a:solidFill>
                <a:latin typeface="SimSun"/>
                <a:cs typeface="SimSun"/>
              </a:rPr>
              <a:t>请访问</a:t>
            </a:r>
            <a:r>
              <a:rPr sz="1600" u="sng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CiteScore</a:t>
            </a:r>
            <a:r>
              <a:rPr sz="1575" u="none" spc="195" baseline="26455" dirty="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sz="1600" u="none" spc="-10" dirty="0">
                <a:solidFill>
                  <a:srgbClr val="52555A"/>
                </a:solidFill>
                <a:latin typeface="Arial"/>
                <a:cs typeface="Arial"/>
              </a:rPr>
              <a:t>FAQs</a:t>
            </a:r>
            <a:r>
              <a:rPr sz="1600" u="none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none" spc="-25" dirty="0">
                <a:solidFill>
                  <a:srgbClr val="52555A"/>
                </a:solidFill>
                <a:latin typeface="SimSun"/>
                <a:cs typeface="SimSun"/>
              </a:rPr>
              <a:t>页面。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498094"/>
            <a:ext cx="964311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Scopus</a:t>
            </a:r>
            <a:r>
              <a:rPr spc="5" dirty="0"/>
              <a:t> </a:t>
            </a:r>
            <a:r>
              <a:rPr dirty="0"/>
              <a:t>Content</a:t>
            </a:r>
            <a:r>
              <a:rPr spc="15" dirty="0"/>
              <a:t> </a:t>
            </a:r>
            <a:r>
              <a:rPr dirty="0"/>
              <a:t>Selection</a:t>
            </a:r>
            <a:r>
              <a:rPr spc="-5" dirty="0"/>
              <a:t> </a:t>
            </a:r>
            <a:r>
              <a:rPr spc="-10" dirty="0"/>
              <a:t>Scopus</a:t>
            </a:r>
            <a:r>
              <a:rPr spc="-15" dirty="0">
                <a:latin typeface="SimSun"/>
                <a:cs typeface="SimSun"/>
              </a:rPr>
              <a:t>内容遴选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75715" y="1376553"/>
            <a:ext cx="10033000" cy="259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suggest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如何申请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5" dirty="0">
                <a:solidFill>
                  <a:srgbClr val="52555A"/>
                </a:solidFill>
                <a:latin typeface="SimSun"/>
                <a:cs typeface="SimSun"/>
              </a:rPr>
              <a:t>收录？</a:t>
            </a:r>
            <a:endParaRPr sz="18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learn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selection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criteria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submit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consideration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via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Scopus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Suggestion</a:t>
            </a:r>
            <a:r>
              <a:rPr sz="14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您可以通过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Scopus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2"/>
              </a:rPr>
              <a:t>申请系统</a:t>
            </a:r>
            <a:r>
              <a:rPr sz="1600" u="none" spc="-30" dirty="0">
                <a:solidFill>
                  <a:srgbClr val="52555A"/>
                </a:solidFill>
                <a:latin typeface="SimSun"/>
                <a:cs typeface="SimSun"/>
              </a:rPr>
              <a:t>，了解更多遴选标准或提交申请。</a:t>
            </a:r>
            <a:endParaRPr sz="1600" dirty="0">
              <a:latin typeface="SimSun"/>
              <a:cs typeface="SimSun"/>
            </a:endParaRPr>
          </a:p>
          <a:p>
            <a:pPr marL="299085" indent="-286385">
              <a:lnSpc>
                <a:spcPct val="100000"/>
              </a:lnSpc>
              <a:spcBef>
                <a:spcPts val="1395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 I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tell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eligible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如何判断我的内容是否符合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要求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recommend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reading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Content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Guide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r>
              <a:rPr sz="1400" u="none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explains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4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included</a:t>
            </a:r>
            <a:r>
              <a:rPr sz="14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400" u="none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both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terms</a:t>
            </a:r>
            <a:r>
              <a:rPr sz="14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4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u="none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dirty="0">
                <a:solidFill>
                  <a:srgbClr val="52555A"/>
                </a:solidFill>
                <a:latin typeface="Arial"/>
                <a:cs typeface="Arial"/>
              </a:rPr>
              <a:t>types</a:t>
            </a:r>
            <a:r>
              <a:rPr sz="14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u="none" spc="-25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disciplines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covered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well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information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selection</a:t>
            </a:r>
            <a:r>
              <a:rPr sz="14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process.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600" b="1" spc="-20" dirty="0">
                <a:solidFill>
                  <a:srgbClr val="52555A"/>
                </a:solidFill>
                <a:latin typeface="SimSun"/>
                <a:cs typeface="SimSun"/>
              </a:rPr>
              <a:t>推荐您阅读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Scopus</a:t>
            </a:r>
            <a:r>
              <a:rPr sz="16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3"/>
              </a:rPr>
              <a:t>内容指南</a:t>
            </a:r>
            <a:r>
              <a:rPr sz="1600" b="1" u="none" spc="-30" dirty="0">
                <a:solidFill>
                  <a:srgbClr val="52555A"/>
                </a:solidFill>
                <a:latin typeface="SimSun"/>
                <a:cs typeface="SimSun"/>
              </a:rPr>
              <a:t>。该指南说明了</a:t>
            </a:r>
            <a:r>
              <a:rPr sz="1600" b="1" u="none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b="1" u="none" spc="-35" dirty="0">
                <a:solidFill>
                  <a:srgbClr val="52555A"/>
                </a:solidFill>
                <a:latin typeface="SimSun"/>
                <a:cs typeface="SimSun"/>
              </a:rPr>
              <a:t>收录的内容类型、学科及其他遴选阶段的信息。</a:t>
            </a:r>
            <a:endParaRPr sz="16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207645"/>
            <a:ext cx="8285480" cy="11690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5"/>
              </a:spcBef>
            </a:pPr>
            <a:r>
              <a:rPr dirty="0"/>
              <a:t>Scopus</a:t>
            </a:r>
            <a:r>
              <a:rPr spc="-30" dirty="0"/>
              <a:t> </a:t>
            </a:r>
            <a:r>
              <a:rPr dirty="0"/>
              <a:t>Content</a:t>
            </a:r>
            <a:r>
              <a:rPr spc="-20" dirty="0"/>
              <a:t> </a:t>
            </a:r>
            <a:r>
              <a:rPr dirty="0"/>
              <a:t>Selection</a:t>
            </a:r>
            <a:r>
              <a:rPr spc="-50" dirty="0"/>
              <a:t> </a:t>
            </a:r>
            <a:r>
              <a:rPr spc="-10" dirty="0"/>
              <a:t>continued Scopus</a:t>
            </a:r>
            <a:r>
              <a:rPr spc="-135" dirty="0">
                <a:latin typeface="SimSun"/>
                <a:cs typeface="SimSun"/>
              </a:rPr>
              <a:t>内容遴选 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2700782" y="3653154"/>
            <a:ext cx="48895" cy="13970"/>
          </a:xfrm>
          <a:custGeom>
            <a:avLst/>
            <a:gdLst/>
            <a:ahLst/>
            <a:cxnLst/>
            <a:rect l="l" t="t" r="r" b="b"/>
            <a:pathLst>
              <a:path w="48894" h="13970">
                <a:moveTo>
                  <a:pt x="48768" y="0"/>
                </a:moveTo>
                <a:lnTo>
                  <a:pt x="0" y="0"/>
                </a:lnTo>
                <a:lnTo>
                  <a:pt x="0" y="13716"/>
                </a:lnTo>
                <a:lnTo>
                  <a:pt x="48768" y="13716"/>
                </a:lnTo>
                <a:lnTo>
                  <a:pt x="48768" y="0"/>
                </a:lnTo>
                <a:close/>
              </a:path>
            </a:pathLst>
          </a:custGeom>
          <a:solidFill>
            <a:srgbClr val="5255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7140" y="1514983"/>
            <a:ext cx="10300970" cy="410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long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take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evaluated?</a:t>
            </a:r>
            <a:r>
              <a:rPr sz="1800" b="1" spc="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内容评审大概需要多久？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varies.</a:t>
            </a:r>
            <a:r>
              <a:rPr sz="1400" spc="3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want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ensure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submitted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given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appropriate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1410"/>
              </a:spcBef>
            </a:pPr>
            <a:r>
              <a:rPr sz="1600" spc="-35" dirty="0">
                <a:solidFill>
                  <a:srgbClr val="52555A"/>
                </a:solidFill>
                <a:latin typeface="SimSun"/>
                <a:cs typeface="SimSun"/>
              </a:rPr>
              <a:t>每本期刊时间不同。每本提交申请的期刊都会被高度重视。</a:t>
            </a:r>
            <a:endParaRPr sz="1600">
              <a:latin typeface="SimSun"/>
              <a:cs typeface="SimSun"/>
            </a:endParaRPr>
          </a:p>
          <a:p>
            <a:pPr marL="299085" indent="-286385">
              <a:lnSpc>
                <a:spcPct val="100000"/>
              </a:lnSpc>
              <a:spcBef>
                <a:spcPts val="1395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get</a:t>
            </a:r>
            <a:r>
              <a:rPr sz="18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an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update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title’s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evaluation</a:t>
            </a:r>
            <a:r>
              <a:rPr sz="18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progress? 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如何获悉自己期刊的评审进程？</a:t>
            </a:r>
            <a:endParaRPr sz="1800">
              <a:latin typeface="SimSun"/>
              <a:cs typeface="SimSun"/>
            </a:endParaRPr>
          </a:p>
          <a:p>
            <a:pPr marL="12700" marR="39370">
              <a:lnSpc>
                <a:spcPct val="100000"/>
              </a:lnSpc>
              <a:spcBef>
                <a:spcPts val="1395"/>
              </a:spcBef>
            </a:pP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can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track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progress</a:t>
            </a:r>
            <a:r>
              <a:rPr sz="14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evaluation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process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entering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unique</a:t>
            </a:r>
            <a:r>
              <a:rPr sz="1400" spc="-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Tracking</a:t>
            </a:r>
            <a:r>
              <a:rPr sz="14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ID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provided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at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time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submission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the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Title</a:t>
            </a:r>
            <a:r>
              <a:rPr sz="1400" u="sng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Evaluation</a:t>
            </a:r>
            <a:r>
              <a:rPr sz="1400" u="sng" spc="-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Tracker</a:t>
            </a:r>
            <a:r>
              <a:rPr sz="1400" u="none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0"/>
              </a:spcBef>
            </a:pPr>
            <a:r>
              <a:rPr sz="1600" spc="-25" dirty="0">
                <a:solidFill>
                  <a:srgbClr val="52555A"/>
                </a:solidFill>
                <a:latin typeface="SimSun"/>
                <a:cs typeface="SimSun"/>
              </a:rPr>
              <a:t>提交期刊评审后，系统自动生成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Tracking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ID</a:t>
            </a: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，您可以在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Title</a:t>
            </a:r>
            <a:r>
              <a:rPr sz="16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Evaluation</a:t>
            </a:r>
            <a:r>
              <a:rPr sz="16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Tracker</a:t>
            </a:r>
            <a:r>
              <a:rPr sz="1600" u="heavy" spc="-1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SimSun"/>
                <a:cs typeface="SimSun"/>
              </a:rPr>
              <a:t>中</a:t>
            </a:r>
            <a:r>
              <a:rPr sz="1600" u="none" spc="-10" dirty="0">
                <a:solidFill>
                  <a:srgbClr val="52555A"/>
                </a:solidFill>
                <a:latin typeface="SimSun"/>
                <a:cs typeface="SimSun"/>
              </a:rPr>
              <a:t>输入</a:t>
            </a:r>
            <a:r>
              <a:rPr sz="1600" u="none" dirty="0">
                <a:solidFill>
                  <a:srgbClr val="52555A"/>
                </a:solidFill>
                <a:latin typeface="Arial"/>
                <a:cs typeface="Arial"/>
              </a:rPr>
              <a:t>Tracking</a:t>
            </a:r>
            <a:r>
              <a:rPr sz="16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52555A"/>
                </a:solidFill>
                <a:latin typeface="Arial"/>
                <a:cs typeface="Arial"/>
              </a:rPr>
              <a:t>ID</a:t>
            </a:r>
            <a:r>
              <a:rPr sz="1600" u="none" spc="-20" dirty="0">
                <a:solidFill>
                  <a:srgbClr val="52555A"/>
                </a:solidFill>
                <a:latin typeface="SimSun"/>
                <a:cs typeface="SimSun"/>
              </a:rPr>
              <a:t>来跟踪本刊的评估</a:t>
            </a:r>
            <a:r>
              <a:rPr sz="1600" u="none" spc="-30" dirty="0">
                <a:solidFill>
                  <a:srgbClr val="52555A"/>
                </a:solidFill>
                <a:latin typeface="SimSun"/>
                <a:cs typeface="SimSun"/>
              </a:rPr>
              <a:t>进程。</a:t>
            </a:r>
            <a:endParaRPr sz="1600">
              <a:latin typeface="SimSun"/>
              <a:cs typeface="SimSun"/>
            </a:endParaRPr>
          </a:p>
          <a:p>
            <a:pPr marL="299085" indent="-286385">
              <a:lnSpc>
                <a:spcPct val="100000"/>
              </a:lnSpc>
              <a:spcBef>
                <a:spcPts val="1400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  <a:tab pos="5748020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does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cost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indexed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被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收录是否收费？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There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no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cost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included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r>
              <a:rPr sz="1400" spc="3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Our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primary</a:t>
            </a:r>
            <a:r>
              <a:rPr sz="14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goal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include</a:t>
            </a:r>
            <a:r>
              <a:rPr sz="14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high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quality,</a:t>
            </a:r>
            <a:r>
              <a:rPr sz="14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publisher-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agnostic</a:t>
            </a:r>
            <a:r>
              <a:rPr sz="14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content.</a:t>
            </a:r>
            <a:endParaRPr sz="14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1410"/>
              </a:spcBef>
            </a:pP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收录免费。我们的初衷是收录高质量内容，无论出版商是谁。</a:t>
            </a:r>
            <a:endParaRPr sz="16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140" y="1408686"/>
            <a:ext cx="10462895" cy="308994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94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is the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first issue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800" b="1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be indexed?</a:t>
            </a:r>
            <a:r>
              <a:rPr sz="1800" b="1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2555A"/>
                </a:solidFill>
                <a:latin typeface="SimSun"/>
                <a:cs typeface="SimSun"/>
              </a:rPr>
              <a:t>从哪一期开始被收录？</a:t>
            </a:r>
            <a:endParaRPr sz="1800" dirty="0">
              <a:latin typeface="SimSun"/>
              <a:cs typeface="SimSun"/>
            </a:endParaRPr>
          </a:p>
          <a:p>
            <a:pPr marL="12700" marR="170180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Starting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2023,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journal’s</a:t>
            </a:r>
            <a:r>
              <a:rPr sz="1800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starting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coverage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year will</a:t>
            </a:r>
            <a:r>
              <a:rPr sz="1800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18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year</a:t>
            </a:r>
            <a:r>
              <a:rPr sz="1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selection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minus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4.</a:t>
            </a:r>
            <a:r>
              <a:rPr sz="18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This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means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title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selected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2023,</a:t>
            </a:r>
            <a:r>
              <a:rPr sz="1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its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coverage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would</a:t>
            </a:r>
            <a:r>
              <a:rPr sz="1800" spc="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start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2019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include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all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years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going</a:t>
            </a:r>
            <a:r>
              <a:rPr sz="18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forward.</a:t>
            </a:r>
            <a:r>
              <a:rPr sz="1800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Special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considerations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apply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to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journals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that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are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previously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rejected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pc="-25" dirty="0">
                <a:solidFill>
                  <a:srgbClr val="52555A"/>
                </a:solidFill>
                <a:cs typeface="Arial"/>
              </a:rPr>
              <a:t>for </a:t>
            </a:r>
            <a:r>
              <a:rPr lang="en-US" dirty="0">
                <a:solidFill>
                  <a:srgbClr val="52555A"/>
                </a:solidFill>
                <a:cs typeface="Arial"/>
              </a:rPr>
              <a:t>Scopus</a:t>
            </a:r>
            <a:r>
              <a:rPr lang="en-US" spc="-6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inclusion,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the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start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coverage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year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will</a:t>
            </a:r>
            <a:r>
              <a:rPr lang="en-US" spc="-3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begin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from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the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year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following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the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year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of</a:t>
            </a:r>
            <a:r>
              <a:rPr lang="en-US" spc="-4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rejection.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pc="-25" dirty="0">
                <a:solidFill>
                  <a:srgbClr val="52555A"/>
                </a:solidFill>
                <a:cs typeface="Arial"/>
              </a:rPr>
              <a:t>For </a:t>
            </a:r>
            <a:r>
              <a:rPr lang="en-US" dirty="0">
                <a:solidFill>
                  <a:srgbClr val="52555A"/>
                </a:solidFill>
                <a:cs typeface="Arial"/>
              </a:rPr>
              <a:t>journals</a:t>
            </a:r>
            <a:r>
              <a:rPr lang="en-US" spc="-5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that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were</a:t>
            </a:r>
            <a:r>
              <a:rPr lang="en-US" spc="-6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previously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discontinued</a:t>
            </a:r>
            <a:r>
              <a:rPr lang="en-US" spc="-4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and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then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selected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for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coverage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again,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indexing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will</a:t>
            </a:r>
            <a:r>
              <a:rPr lang="en-US" spc="-5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pc="-10" dirty="0">
                <a:solidFill>
                  <a:srgbClr val="52555A"/>
                </a:solidFill>
                <a:cs typeface="Arial"/>
              </a:rPr>
              <a:t>begin </a:t>
            </a:r>
            <a:r>
              <a:rPr lang="en-US" dirty="0">
                <a:solidFill>
                  <a:srgbClr val="52555A"/>
                </a:solidFill>
                <a:cs typeface="Arial"/>
              </a:rPr>
              <a:t>from</a:t>
            </a:r>
            <a:r>
              <a:rPr lang="en-US" spc="-1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the</a:t>
            </a:r>
            <a:r>
              <a:rPr lang="en-US" spc="-1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year</a:t>
            </a:r>
            <a:r>
              <a:rPr lang="en-US" spc="-10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dirty="0">
                <a:solidFill>
                  <a:srgbClr val="52555A"/>
                </a:solidFill>
                <a:cs typeface="Arial"/>
              </a:rPr>
              <a:t>of</a:t>
            </a:r>
            <a:r>
              <a:rPr lang="en-US" spc="-15" dirty="0">
                <a:solidFill>
                  <a:srgbClr val="52555A"/>
                </a:solidFill>
                <a:cs typeface="Arial"/>
              </a:rPr>
              <a:t> </a:t>
            </a:r>
            <a:r>
              <a:rPr lang="en-US" spc="-20" dirty="0">
                <a:solidFill>
                  <a:srgbClr val="52555A"/>
                </a:solidFill>
                <a:cs typeface="Arial"/>
              </a:rPr>
              <a:t>re-</a:t>
            </a:r>
            <a:r>
              <a:rPr lang="en-US" spc="-10" dirty="0">
                <a:solidFill>
                  <a:srgbClr val="52555A"/>
                </a:solidFill>
                <a:cs typeface="Arial"/>
              </a:rPr>
              <a:t>selection.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19"/>
              </a:spcBef>
            </a:pP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自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2023</a:t>
            </a: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年开始，期刊内容收录年份将定为遴选年减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。即，如期刊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2023</a:t>
            </a: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年通过遴选，将收录</a:t>
            </a:r>
            <a:r>
              <a:rPr sz="1800" spc="-10" dirty="0">
                <a:solidFill>
                  <a:srgbClr val="52555A"/>
                </a:solidFill>
                <a:latin typeface="Arial"/>
                <a:cs typeface="Arial"/>
              </a:rPr>
              <a:t>2019</a:t>
            </a:r>
            <a:r>
              <a:rPr sz="1800" spc="-20" dirty="0">
                <a:solidFill>
                  <a:srgbClr val="52555A"/>
                </a:solidFill>
                <a:latin typeface="SimSun"/>
                <a:cs typeface="SimSun"/>
              </a:rPr>
              <a:t>年以后</a:t>
            </a: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出版的所有内容。</a:t>
            </a:r>
            <a:r>
              <a:rPr lang="zh-CN" altLang="en-US" dirty="0">
                <a:solidFill>
                  <a:srgbClr val="52555A"/>
                </a:solidFill>
                <a:latin typeface="SimSun"/>
                <a:cs typeface="SimSun"/>
              </a:rPr>
              <a:t>如期刊</a:t>
            </a:r>
            <a:r>
              <a:rPr lang="zh-CN" altLang="en-US" sz="1800" dirty="0">
                <a:solidFill>
                  <a:srgbClr val="52555A"/>
                </a:solidFill>
                <a:latin typeface="SimSun"/>
                <a:cs typeface="SimSun"/>
              </a:rPr>
              <a:t>曾被 </a:t>
            </a:r>
            <a:r>
              <a:rPr lang="en-US" altLang="zh-CN" sz="1800" dirty="0">
                <a:solidFill>
                  <a:srgbClr val="52555A"/>
                </a:solidFill>
                <a:latin typeface="SimSun"/>
                <a:cs typeface="SimSun"/>
              </a:rPr>
              <a:t>Scopus </a:t>
            </a:r>
            <a:r>
              <a:rPr lang="zh-CN" altLang="en-US" sz="1800" dirty="0">
                <a:solidFill>
                  <a:srgbClr val="52555A"/>
                </a:solidFill>
                <a:latin typeface="SimSun"/>
                <a:cs typeface="SimSun"/>
              </a:rPr>
              <a:t>拒收，收录年份会有所不同：其收录起始年份将从被拒收的次年开始计算。 如期刊曾被中止收录、后来又重新被遴选，其收录将从被重新接受的年份开始。</a:t>
            </a:r>
            <a:endParaRPr sz="1800" dirty="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140" y="166497"/>
            <a:ext cx="8881110" cy="12503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45"/>
              </a:spcBef>
            </a:pPr>
            <a:r>
              <a:rPr sz="4000" dirty="0"/>
              <a:t>Scopus</a:t>
            </a:r>
            <a:r>
              <a:rPr sz="4000" spc="-130" dirty="0"/>
              <a:t> </a:t>
            </a:r>
            <a:r>
              <a:rPr sz="4000" dirty="0"/>
              <a:t>Content</a:t>
            </a:r>
            <a:r>
              <a:rPr sz="4000" spc="-100" dirty="0"/>
              <a:t> </a:t>
            </a:r>
            <a:r>
              <a:rPr sz="4000" dirty="0"/>
              <a:t>Selection</a:t>
            </a:r>
            <a:r>
              <a:rPr sz="4000" spc="-120" dirty="0"/>
              <a:t> </a:t>
            </a:r>
            <a:r>
              <a:rPr sz="4000" spc="-10" dirty="0"/>
              <a:t>continued </a:t>
            </a:r>
            <a:r>
              <a:rPr sz="4000" spc="-20" dirty="0"/>
              <a:t>Scopus</a:t>
            </a:r>
            <a:r>
              <a:rPr sz="4000" spc="-170" dirty="0">
                <a:latin typeface="SimSun"/>
                <a:cs typeface="SimSun"/>
              </a:rPr>
              <a:t>内容遴选 续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353948"/>
            <a:ext cx="8001000" cy="881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2800" dirty="0"/>
              <a:t>Approximate</a:t>
            </a:r>
            <a:r>
              <a:rPr sz="2800" spc="-85" dirty="0"/>
              <a:t> </a:t>
            </a:r>
            <a:r>
              <a:rPr sz="2800" spc="-10" dirty="0"/>
              <a:t>Timelines</a:t>
            </a:r>
            <a:r>
              <a:rPr sz="2800" spc="-114" dirty="0"/>
              <a:t> </a:t>
            </a:r>
            <a:r>
              <a:rPr sz="2800" dirty="0"/>
              <a:t>for</a:t>
            </a:r>
            <a:r>
              <a:rPr sz="2800" spc="-114" dirty="0"/>
              <a:t> </a:t>
            </a:r>
            <a:r>
              <a:rPr sz="2800" dirty="0"/>
              <a:t>Scopus</a:t>
            </a:r>
            <a:r>
              <a:rPr sz="2800" spc="-80" dirty="0"/>
              <a:t> </a:t>
            </a:r>
            <a:r>
              <a:rPr sz="2800" spc="-10" dirty="0"/>
              <a:t>Onboarding </a:t>
            </a:r>
            <a:r>
              <a:rPr sz="2800" dirty="0"/>
              <a:t>Scopus</a:t>
            </a:r>
            <a:r>
              <a:rPr sz="2800" spc="-85" dirty="0"/>
              <a:t> </a:t>
            </a:r>
            <a:r>
              <a:rPr sz="2800" spc="-20" dirty="0">
                <a:latin typeface="SimSun"/>
                <a:cs typeface="SimSun"/>
              </a:rPr>
              <a:t>上线预估时间轴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24001" y="1646631"/>
            <a:ext cx="5512435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6C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sz="18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long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take for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appear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Scopus?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Clr>
                <a:srgbClr val="FF6C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内容出现在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20" dirty="0">
                <a:solidFill>
                  <a:srgbClr val="52555A"/>
                </a:solidFill>
                <a:latin typeface="SimSun"/>
                <a:cs typeface="SimSun"/>
              </a:rPr>
              <a:t>中需要多长时间？</a:t>
            </a:r>
            <a:endParaRPr sz="1800">
              <a:latin typeface="SimSun"/>
              <a:cs typeface="SimSun"/>
            </a:endParaRPr>
          </a:p>
          <a:p>
            <a:pPr marL="12700" marR="28575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most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cases,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titles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follow</a:t>
            </a:r>
            <a:r>
              <a:rPr sz="18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timelines 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as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shown</a:t>
            </a: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in</a:t>
            </a:r>
            <a:r>
              <a:rPr sz="18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this</a:t>
            </a:r>
            <a:r>
              <a:rPr sz="18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flyer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;</a:t>
            </a:r>
            <a:r>
              <a:rPr sz="18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spc="-10" dirty="0">
                <a:solidFill>
                  <a:srgbClr val="52555A"/>
                </a:solidFill>
                <a:latin typeface="Arial"/>
                <a:cs typeface="Arial"/>
              </a:rPr>
              <a:t>however,</a:t>
            </a:r>
            <a:r>
              <a:rPr sz="1800" u="none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800" u="none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depends</a:t>
            </a:r>
            <a:r>
              <a:rPr sz="18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sz="18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spc="-25" dirty="0">
                <a:solidFill>
                  <a:srgbClr val="52555A"/>
                </a:solidFill>
                <a:latin typeface="Arial"/>
                <a:cs typeface="Arial"/>
              </a:rPr>
              <a:t>the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1800" u="none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method</a:t>
            </a:r>
            <a:r>
              <a:rPr sz="1800" u="none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18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800" u="none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would</a:t>
            </a:r>
            <a:r>
              <a:rPr sz="1800" u="none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choose</a:t>
            </a:r>
            <a:r>
              <a:rPr sz="18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spc="-25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other</a:t>
            </a:r>
            <a:r>
              <a:rPr sz="1800" u="none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spc="-10" dirty="0">
                <a:solidFill>
                  <a:srgbClr val="52555A"/>
                </a:solidFill>
                <a:latin typeface="Arial"/>
                <a:cs typeface="Arial"/>
              </a:rPr>
              <a:t>factors.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060"/>
              </a:lnSpc>
              <a:spcBef>
                <a:spcPts val="1065"/>
              </a:spcBef>
            </a:pP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多数情况下，期刊上线遵循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imSun"/>
                <a:cs typeface="SimSun"/>
                <a:hlinkClick r:id="rId3"/>
              </a:rPr>
              <a:t>宣传单页</a:t>
            </a:r>
            <a:r>
              <a:rPr sz="1800" u="none" spc="-10" dirty="0">
                <a:solidFill>
                  <a:srgbClr val="52555A"/>
                </a:solidFill>
                <a:latin typeface="SimSun"/>
                <a:cs typeface="SimSun"/>
              </a:rPr>
              <a:t>中的时间轴。但受</a:t>
            </a:r>
            <a:r>
              <a:rPr sz="1800" u="none" spc="-5" dirty="0">
                <a:solidFill>
                  <a:srgbClr val="52555A"/>
                </a:solidFill>
                <a:latin typeface="SimSun"/>
                <a:cs typeface="SimSun"/>
              </a:rPr>
              <a:t>数据传输方式等因素影响，每刊所需时间不同。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6368" y="949452"/>
            <a:ext cx="3465576" cy="4959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1284" y="5918961"/>
            <a:ext cx="5722620" cy="12700"/>
          </a:xfrm>
          <a:custGeom>
            <a:avLst/>
            <a:gdLst/>
            <a:ahLst/>
            <a:cxnLst/>
            <a:rect l="l" t="t" r="r" b="b"/>
            <a:pathLst>
              <a:path w="5722620" h="12700">
                <a:moveTo>
                  <a:pt x="0" y="12700"/>
                </a:moveTo>
                <a:lnTo>
                  <a:pt x="5722112" y="12700"/>
                </a:lnTo>
                <a:lnTo>
                  <a:pt x="57221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5" y="6041135"/>
            <a:ext cx="536448" cy="5928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7972" y="2551176"/>
            <a:ext cx="10885805" cy="4257040"/>
            <a:chOff x="537972" y="2551176"/>
            <a:chExt cx="10885805" cy="4257040"/>
          </a:xfrm>
        </p:grpSpPr>
        <p:sp>
          <p:nvSpPr>
            <p:cNvPr id="5" name="object 5"/>
            <p:cNvSpPr/>
            <p:nvPr/>
          </p:nvSpPr>
          <p:spPr>
            <a:xfrm>
              <a:off x="5701283" y="5918961"/>
              <a:ext cx="5722620" cy="12700"/>
            </a:xfrm>
            <a:custGeom>
              <a:avLst/>
              <a:gdLst/>
              <a:ahLst/>
              <a:cxnLst/>
              <a:rect l="l" t="t" r="r" b="b"/>
              <a:pathLst>
                <a:path w="5722620" h="12700">
                  <a:moveTo>
                    <a:pt x="0" y="12700"/>
                  </a:moveTo>
                  <a:lnTo>
                    <a:pt x="5722112" y="12700"/>
                  </a:lnTo>
                  <a:lnTo>
                    <a:pt x="572211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5407150"/>
              <a:ext cx="4905756" cy="1400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7972" y="2551176"/>
              <a:ext cx="5163820" cy="3694429"/>
            </a:xfrm>
            <a:custGeom>
              <a:avLst/>
              <a:gdLst/>
              <a:ahLst/>
              <a:cxnLst/>
              <a:rect l="l" t="t" r="r" b="b"/>
              <a:pathLst>
                <a:path w="5163820" h="3694429">
                  <a:moveTo>
                    <a:pt x="5163312" y="0"/>
                  </a:moveTo>
                  <a:lnTo>
                    <a:pt x="0" y="0"/>
                  </a:lnTo>
                  <a:lnTo>
                    <a:pt x="0" y="3694176"/>
                  </a:lnTo>
                  <a:lnTo>
                    <a:pt x="5163312" y="3694176"/>
                  </a:lnTo>
                  <a:lnTo>
                    <a:pt x="5163312" y="0"/>
                  </a:lnTo>
                  <a:close/>
                </a:path>
              </a:pathLst>
            </a:custGeom>
            <a:solidFill>
              <a:srgbClr val="D6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7140" y="150952"/>
            <a:ext cx="9033510" cy="12509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45"/>
              </a:spcBef>
            </a:pPr>
            <a:r>
              <a:rPr sz="4000" dirty="0"/>
              <a:t>Scopus</a:t>
            </a:r>
            <a:r>
              <a:rPr sz="4000" spc="-229" dirty="0"/>
              <a:t> </a:t>
            </a:r>
            <a:r>
              <a:rPr sz="4000" dirty="0"/>
              <a:t>Acceptance</a:t>
            </a:r>
            <a:r>
              <a:rPr sz="4000" spc="-65" dirty="0"/>
              <a:t> </a:t>
            </a:r>
            <a:r>
              <a:rPr sz="4000" dirty="0"/>
              <a:t>and</a:t>
            </a:r>
            <a:r>
              <a:rPr sz="4000" spc="-114" dirty="0"/>
              <a:t> </a:t>
            </a:r>
            <a:r>
              <a:rPr sz="4000" spc="-10" dirty="0"/>
              <a:t>Permissions Scopus</a:t>
            </a:r>
            <a:r>
              <a:rPr sz="4000" spc="-30" dirty="0">
                <a:latin typeface="SimSun"/>
                <a:cs typeface="SimSun"/>
              </a:rPr>
              <a:t>接受与授权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833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847140" y="1297049"/>
            <a:ext cx="8563610" cy="11036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9"/>
              </a:spcBef>
              <a:buClr>
                <a:srgbClr val="FF6C00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was</a:t>
            </a:r>
            <a:r>
              <a:rPr sz="1800" b="1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just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accepted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into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Scopus.</a:t>
            </a:r>
            <a:r>
              <a:rPr sz="1800" b="1" spc="47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What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next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steps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2555A"/>
                </a:solidFill>
                <a:latin typeface="Arial"/>
                <a:cs typeface="Arial"/>
              </a:rPr>
              <a:t>me?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20"/>
              </a:spcBef>
            </a:pPr>
            <a:r>
              <a:rPr sz="1800" b="1" spc="-10" dirty="0">
                <a:solidFill>
                  <a:srgbClr val="52555A"/>
                </a:solidFill>
                <a:latin typeface="SimSun"/>
                <a:cs typeface="SimSun"/>
              </a:rPr>
              <a:t>我的期刊被</a:t>
            </a:r>
            <a:r>
              <a:rPr sz="1800" b="1" spc="-10" dirty="0">
                <a:solidFill>
                  <a:srgbClr val="52555A"/>
                </a:solidFill>
                <a:latin typeface="Arial"/>
                <a:cs typeface="Arial"/>
              </a:rPr>
              <a:t>Scopus</a:t>
            </a:r>
            <a:r>
              <a:rPr sz="1800" b="1" spc="-15" dirty="0">
                <a:solidFill>
                  <a:srgbClr val="52555A"/>
                </a:solidFill>
                <a:latin typeface="SimSun"/>
                <a:cs typeface="SimSun"/>
              </a:rPr>
              <a:t>收录了，下一步应该做什么？</a:t>
            </a:r>
            <a:endParaRPr sz="1800">
              <a:latin typeface="SimSun"/>
              <a:cs typeface="SimSun"/>
            </a:endParaRPr>
          </a:p>
          <a:p>
            <a:pPr marL="210820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Congratulations</a:t>
            </a:r>
            <a:r>
              <a:rPr sz="1400" spc="150" dirty="0">
                <a:solidFill>
                  <a:srgbClr val="52555A"/>
                </a:solidFill>
                <a:latin typeface="Arial"/>
                <a:cs typeface="Arial"/>
              </a:rPr>
              <a:t>!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first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step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4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celebrate</a:t>
            </a:r>
            <a:r>
              <a:rPr sz="1400" spc="-15" dirty="0">
                <a:solidFill>
                  <a:srgbClr val="52555A"/>
                </a:solidFill>
                <a:latin typeface="Arial"/>
                <a:cs typeface="Arial"/>
              </a:rPr>
              <a:t>. 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恭喜！首先应该庆祝一下。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412" y="2581148"/>
            <a:ext cx="3904615" cy="514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first</a:t>
            </a:r>
            <a:r>
              <a:rPr sz="1600" u="sng" spc="-1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title</a:t>
            </a:r>
            <a:r>
              <a:rPr sz="16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52555A"/>
                </a:solidFill>
                <a:latin typeface="Arial"/>
                <a:cs typeface="Arial"/>
              </a:rPr>
              <a:t>accepted</a:t>
            </a:r>
            <a:r>
              <a:rPr sz="16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600" u="none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52555A"/>
                </a:solidFill>
                <a:latin typeface="Arial"/>
                <a:cs typeface="Arial"/>
              </a:rPr>
              <a:t>Elsevier: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solidFill>
                  <a:srgbClr val="52555A"/>
                </a:solidFill>
                <a:latin typeface="SimSun"/>
                <a:cs typeface="SimSun"/>
              </a:rPr>
              <a:t>如为贵社被</a:t>
            </a:r>
            <a:r>
              <a:rPr sz="1600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600" spc="-30" dirty="0">
                <a:solidFill>
                  <a:srgbClr val="52555A"/>
                </a:solidFill>
                <a:latin typeface="SimSun"/>
                <a:cs typeface="SimSun"/>
              </a:rPr>
              <a:t>收录的首本期刊：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412" y="3159802"/>
            <a:ext cx="4820285" cy="9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311150" indent="-3632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Welcome</a:t>
            </a:r>
            <a:r>
              <a:rPr sz="1200" b="1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Letter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:</a:t>
            </a:r>
            <a:r>
              <a:rPr sz="12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few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weeks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after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acceptance,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will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receive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welcome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letter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362585" indent="-362585">
              <a:lnSpc>
                <a:spcPts val="1650"/>
              </a:lnSpc>
              <a:spcBef>
                <a:spcPts val="75"/>
              </a:spcBef>
              <a:buFont typeface="Arial"/>
              <a:buChar char="•"/>
              <a:tabLst>
                <a:tab pos="362585" algn="l"/>
              </a:tabLst>
            </a:pPr>
            <a:r>
              <a:rPr sz="1400" b="1" spc="-10" dirty="0" err="1">
                <a:solidFill>
                  <a:srgbClr val="52555A"/>
                </a:solidFill>
                <a:latin typeface="SimSun"/>
                <a:cs typeface="SimSun"/>
              </a:rPr>
              <a:t>欢迎函：</a:t>
            </a:r>
            <a:r>
              <a:rPr sz="1400" spc="-25" dirty="0" err="1">
                <a:solidFill>
                  <a:srgbClr val="52555A"/>
                </a:solidFill>
                <a:latin typeface="SimSun"/>
                <a:cs typeface="SimSun"/>
              </a:rPr>
              <a:t>被接受数周后，您将收到出版</a:t>
            </a:r>
            <a:r>
              <a:rPr lang="zh-CN" altLang="en-US" sz="1400" spc="-25" dirty="0">
                <a:solidFill>
                  <a:srgbClr val="52555A"/>
                </a:solidFill>
                <a:latin typeface="SimSun"/>
                <a:cs typeface="SimSun"/>
              </a:rPr>
              <a:t>关系</a:t>
            </a:r>
            <a:r>
              <a:rPr sz="1400" spc="-25" dirty="0" err="1">
                <a:solidFill>
                  <a:srgbClr val="52555A"/>
                </a:solidFill>
                <a:latin typeface="SimSun"/>
                <a:cs typeface="SimSun"/>
              </a:rPr>
              <a:t>经理发送的欢</a:t>
            </a:r>
            <a:endParaRPr sz="1400" dirty="0">
              <a:latin typeface="SimSun"/>
              <a:cs typeface="SimSun"/>
            </a:endParaRPr>
          </a:p>
          <a:p>
            <a:pPr marL="362585">
              <a:lnSpc>
                <a:spcPts val="1650"/>
              </a:lnSpc>
            </a:pP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迎邮件。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412" y="4165897"/>
            <a:ext cx="4874260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38735" indent="-3632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:</a:t>
            </a:r>
            <a:r>
              <a:rPr sz="12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week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later,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ask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about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preferences.</a:t>
            </a:r>
            <a:endParaRPr sz="1200" dirty="0">
              <a:latin typeface="Arial"/>
              <a:cs typeface="Arial"/>
            </a:endParaRPr>
          </a:p>
          <a:p>
            <a:pPr marL="410845" indent="-41084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10845" algn="l"/>
              </a:tabLst>
            </a:pPr>
            <a:r>
              <a:rPr sz="1400" b="1" dirty="0" err="1">
                <a:solidFill>
                  <a:srgbClr val="52555A"/>
                </a:solidFill>
                <a:latin typeface="SimSun"/>
                <a:cs typeface="SimSun"/>
              </a:rPr>
              <a:t>内容传输：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数周后，您的</a:t>
            </a:r>
            <a:r>
              <a:rPr lang="zh-CN" altLang="en-US" sz="1400" spc="-2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将会询问您希望如</a:t>
            </a:r>
            <a:endParaRPr sz="1400" dirty="0">
              <a:latin typeface="SimSun"/>
              <a:cs typeface="SimSun"/>
            </a:endParaRPr>
          </a:p>
          <a:p>
            <a:pPr marL="362585">
              <a:lnSpc>
                <a:spcPct val="100000"/>
              </a:lnSpc>
            </a:pPr>
            <a:r>
              <a:rPr sz="1400" spc="-20" dirty="0">
                <a:solidFill>
                  <a:srgbClr val="52555A"/>
                </a:solidFill>
                <a:latin typeface="SimSun"/>
                <a:cs typeface="SimSun"/>
              </a:rPr>
              <a:t>何传输内容。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412" y="5172118"/>
            <a:ext cx="4877435" cy="10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5080" indent="-3632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Permission</a:t>
            </a:r>
            <a:r>
              <a:rPr sz="12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Index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: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Finally,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work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ensure</a:t>
            </a:r>
            <a:r>
              <a:rPr sz="12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has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permission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index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title.</a:t>
            </a:r>
            <a:endParaRPr sz="1200" dirty="0">
              <a:latin typeface="Arial"/>
              <a:cs typeface="Arial"/>
            </a:endParaRPr>
          </a:p>
          <a:p>
            <a:pPr marL="362585" indent="-362585">
              <a:lnSpc>
                <a:spcPts val="1650"/>
              </a:lnSpc>
              <a:spcBef>
                <a:spcPts val="75"/>
              </a:spcBef>
              <a:buFont typeface="Arial"/>
              <a:buChar char="•"/>
              <a:tabLst>
                <a:tab pos="362585" algn="l"/>
              </a:tabLst>
            </a:pPr>
            <a:r>
              <a:rPr sz="1400" b="1" spc="-5" dirty="0" err="1">
                <a:solidFill>
                  <a:srgbClr val="52555A"/>
                </a:solidFill>
                <a:latin typeface="SimSun"/>
                <a:cs typeface="SimSun"/>
              </a:rPr>
              <a:t>收录授权：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最终，您的</a:t>
            </a:r>
            <a:r>
              <a:rPr lang="zh-CN" altLang="en-US" sz="1400" spc="-2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将会与您确认，授权</a:t>
            </a:r>
            <a:endParaRPr sz="1400" dirty="0">
              <a:latin typeface="SimSun"/>
              <a:cs typeface="SimSun"/>
            </a:endParaRPr>
          </a:p>
          <a:p>
            <a:pPr marL="362585">
              <a:lnSpc>
                <a:spcPts val="1650"/>
              </a:lnSpc>
            </a:pPr>
            <a:r>
              <a:rPr sz="1400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收录贵刊内容。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2581655"/>
            <a:ext cx="5253355" cy="3139440"/>
          </a:xfrm>
          <a:prstGeom prst="rect">
            <a:avLst/>
          </a:prstGeom>
          <a:solidFill>
            <a:srgbClr val="D6E3F8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If</a:t>
            </a:r>
            <a:r>
              <a:rPr sz="18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8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already have</a:t>
            </a:r>
            <a:r>
              <a:rPr sz="1800" u="sng" spc="-2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30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title</a:t>
            </a:r>
            <a:r>
              <a:rPr sz="1800" u="sng" spc="-2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indexed</a:t>
            </a:r>
            <a:r>
              <a:rPr sz="1800" u="sng" spc="5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sz="1800" u="none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800" u="none" spc="-10" dirty="0">
                <a:solidFill>
                  <a:srgbClr val="52555A"/>
                </a:solidFill>
                <a:latin typeface="Arial"/>
                <a:cs typeface="Arial"/>
              </a:rPr>
              <a:t>Elsevier:</a:t>
            </a:r>
            <a:endParaRPr sz="18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52555A"/>
                </a:solidFill>
                <a:latin typeface="SimSun"/>
                <a:cs typeface="SimSun"/>
              </a:rPr>
              <a:t>如贵社</a:t>
            </a:r>
            <a:r>
              <a:rPr sz="1800" u="sng" dirty="0">
                <a:solidFill>
                  <a:srgbClr val="52555A"/>
                </a:solidFill>
                <a:uFill>
                  <a:solidFill>
                    <a:srgbClr val="52555A"/>
                  </a:solidFill>
                </a:uFill>
                <a:latin typeface="SimSun"/>
                <a:cs typeface="SimSun"/>
              </a:rPr>
              <a:t>已有期刊曾被</a:t>
            </a:r>
            <a:r>
              <a:rPr sz="1800" u="none" spc="-1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800" u="none" spc="-20" dirty="0">
                <a:solidFill>
                  <a:srgbClr val="52555A"/>
                </a:solidFill>
                <a:latin typeface="SimSun"/>
                <a:cs typeface="SimSun"/>
              </a:rPr>
              <a:t>收录：</a:t>
            </a:r>
            <a:endParaRPr sz="1800" dirty="0">
              <a:latin typeface="SimSun"/>
              <a:cs typeface="SimSun"/>
            </a:endParaRPr>
          </a:p>
          <a:p>
            <a:pPr marL="378460" marR="86995" indent="-287020">
              <a:lnSpc>
                <a:spcPct val="100000"/>
              </a:lnSpc>
              <a:spcBef>
                <a:spcPts val="2155"/>
              </a:spcBef>
              <a:buFont typeface="Arial"/>
              <a:buChar char="•"/>
              <a:tabLst>
                <a:tab pos="378460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: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Your </a:t>
            </a:r>
            <a:r>
              <a:rPr lang="en-US" sz="1200" spc="-1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reach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out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confirm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content</a:t>
            </a:r>
            <a:r>
              <a:rPr sz="12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delivery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preference.</a:t>
            </a:r>
            <a:r>
              <a:rPr sz="1200" spc="2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Generally,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recommend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using</a:t>
            </a:r>
            <a:r>
              <a:rPr sz="12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same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method</a:t>
            </a:r>
            <a:r>
              <a:rPr sz="1200" spc="-4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sz="1200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all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titles.</a:t>
            </a:r>
            <a:endParaRPr sz="1200" dirty="0">
              <a:latin typeface="Arial"/>
              <a:cs typeface="Arial"/>
            </a:endParaRPr>
          </a:p>
          <a:p>
            <a:pPr marL="378460" marR="189865" indent="-287020">
              <a:lnSpc>
                <a:spcPct val="100000"/>
              </a:lnSpc>
              <a:spcBef>
                <a:spcPts val="20"/>
              </a:spcBef>
              <a:buChar char="•"/>
              <a:tabLst>
                <a:tab pos="378460" algn="l"/>
                <a:tab pos="427355" algn="l"/>
              </a:tabLst>
            </a:pPr>
            <a:r>
              <a:rPr sz="1400" dirty="0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sz="1400" b="1" dirty="0" err="1">
                <a:solidFill>
                  <a:srgbClr val="52555A"/>
                </a:solidFill>
                <a:latin typeface="SimSun"/>
                <a:cs typeface="SimSun"/>
              </a:rPr>
              <a:t>内容传输：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数周后，您的</a:t>
            </a:r>
            <a:r>
              <a:rPr lang="zh-CN" altLang="en-US" sz="1400" spc="-20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将会询问您希望如何传输内容。通常，我们建议所有期刊采用同一种传输方式</a:t>
            </a:r>
            <a:r>
              <a:rPr sz="1400" spc="-20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25"/>
              </a:spcBef>
              <a:buFont typeface="Arial"/>
              <a:buChar char="•"/>
            </a:pPr>
            <a:endParaRPr sz="1400" dirty="0">
              <a:latin typeface="SimSun"/>
              <a:cs typeface="SimSun"/>
            </a:endParaRPr>
          </a:p>
          <a:p>
            <a:pPr marL="378460" marR="99695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Permission</a:t>
            </a:r>
            <a:r>
              <a:rPr sz="1200" b="1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Index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:</a:t>
            </a:r>
            <a:r>
              <a:rPr sz="12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2555A"/>
                </a:solidFill>
                <a:latin typeface="Arial"/>
                <a:cs typeface="Arial"/>
              </a:rPr>
              <a:t>Publishing Relations Manager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will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work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12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make</a:t>
            </a:r>
            <a:r>
              <a:rPr sz="12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sure</a:t>
            </a:r>
            <a:r>
              <a:rPr sz="12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has</a:t>
            </a:r>
            <a:r>
              <a:rPr sz="12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permission</a:t>
            </a:r>
            <a:r>
              <a:rPr sz="12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index</a:t>
            </a:r>
            <a:r>
              <a:rPr sz="12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55A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52555A"/>
                </a:solidFill>
                <a:latin typeface="Arial"/>
                <a:cs typeface="Arial"/>
              </a:rPr>
              <a:t> title.</a:t>
            </a:r>
            <a:endParaRPr sz="1200" dirty="0">
              <a:latin typeface="Arial"/>
              <a:cs typeface="Arial"/>
            </a:endParaRPr>
          </a:p>
          <a:p>
            <a:pPr marL="378460" marR="139700" indent="-2870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8460" algn="l"/>
              </a:tabLst>
            </a:pPr>
            <a:r>
              <a:rPr sz="1400" spc="-15" dirty="0" err="1">
                <a:solidFill>
                  <a:srgbClr val="52555A"/>
                </a:solidFill>
                <a:latin typeface="SimSun"/>
                <a:cs typeface="SimSun"/>
              </a:rPr>
              <a:t>最终，您的</a:t>
            </a:r>
            <a:r>
              <a:rPr lang="zh-CN" altLang="en-US" sz="1400" spc="-15" dirty="0">
                <a:solidFill>
                  <a:srgbClr val="52555A"/>
                </a:solidFill>
                <a:latin typeface="SimSun"/>
                <a:cs typeface="SimSun"/>
              </a:rPr>
              <a:t>出版关系经理</a:t>
            </a:r>
            <a:r>
              <a:rPr sz="1400" spc="-15" dirty="0" err="1">
                <a:solidFill>
                  <a:srgbClr val="52555A"/>
                </a:solidFill>
                <a:latin typeface="SimSun"/>
                <a:cs typeface="SimSun"/>
              </a:rPr>
              <a:t>将会与您确认，授权</a:t>
            </a:r>
            <a:r>
              <a:rPr sz="1400" spc="-10" dirty="0" err="1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1400" spc="-20" dirty="0" err="1">
                <a:solidFill>
                  <a:srgbClr val="52555A"/>
                </a:solidFill>
                <a:latin typeface="SimSun"/>
                <a:cs typeface="SimSun"/>
              </a:rPr>
              <a:t>收录贵</a:t>
            </a:r>
            <a:r>
              <a:rPr sz="1400" spc="-15" dirty="0" err="1">
                <a:solidFill>
                  <a:srgbClr val="52555A"/>
                </a:solidFill>
                <a:latin typeface="SimSun"/>
                <a:cs typeface="SimSun"/>
              </a:rPr>
              <a:t>刊内容</a:t>
            </a:r>
            <a:r>
              <a:rPr sz="1400" spc="-15" dirty="0">
                <a:solidFill>
                  <a:srgbClr val="52555A"/>
                </a:solidFill>
                <a:latin typeface="SimSun"/>
                <a:cs typeface="SimSun"/>
              </a:rPr>
              <a:t>。</a:t>
            </a:r>
            <a:endParaRPr sz="1400" dirty="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sevier Light">
  <a:themeElements>
    <a:clrScheme name="NEW BRAND COLOURS">
      <a:dk1>
        <a:srgbClr val="544946"/>
      </a:dk1>
      <a:lt1>
        <a:srgbClr val="FFFFFF"/>
      </a:lt1>
      <a:dk2>
        <a:srgbClr val="1E1E1E"/>
      </a:dk2>
      <a:lt2>
        <a:srgbClr val="F5F4ED"/>
      </a:lt2>
      <a:accent1>
        <a:srgbClr val="F9541C"/>
      </a:accent1>
      <a:accent2>
        <a:srgbClr val="602398"/>
      </a:accent2>
      <a:accent3>
        <a:srgbClr val="2854FD"/>
      </a:accent3>
      <a:accent4>
        <a:srgbClr val="23C551"/>
      </a:accent4>
      <a:accent5>
        <a:srgbClr val="FBB200"/>
      </a:accent5>
      <a:accent6>
        <a:srgbClr val="00008A"/>
      </a:accent6>
      <a:hlink>
        <a:srgbClr val="2854FE"/>
      </a:hlink>
      <a:folHlink>
        <a:srgbClr val="602498"/>
      </a:folHlink>
    </a:clrScheme>
    <a:fontScheme name="Elsevier_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lt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lt1"/>
        </a:lnRef>
        <a:fillRef idx="1">
          <a:schemeClr val="lt1"/>
        </a:fillRef>
        <a:effectRef idx="0">
          <a:schemeClr val="lt1"/>
        </a:effectRef>
        <a:fontRef idx="minor">
          <a:schemeClr val="bg2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2"/>
          </a:solidFill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Vital Orange">
      <a:srgbClr val="FF551D"/>
    </a:custClr>
    <a:custClr name="Purple">
      <a:srgbClr val="9B51E0"/>
    </a:custClr>
    <a:custClr name="Blue">
      <a:srgbClr val="0054F7"/>
    </a:custClr>
    <a:custClr name="Green">
      <a:srgbClr val="00C853"/>
    </a:custClr>
    <a:custClr name="Yellow">
      <a:srgbClr val="FFB200"/>
    </a:custClr>
    <a:custClr name="Deep Ocean">
      <a:srgbClr val="00008B"/>
    </a:custClr>
    <a:custClr name="Crimson">
      <a:srgbClr val="DC143C"/>
    </a:custClr>
    <a:custClr name="Teal">
      <a:srgbClr val="009688"/>
    </a:custClr>
    <a:custClr name="Muted Blue">
      <a:srgbClr val="4682B4"/>
    </a:custClr>
    <a:custClr name="Action Blue">
      <a:srgbClr val="2354FF"/>
    </a:custClr>
    <a:custClr name="Orange 2">
      <a:srgbClr val="FFA76C"/>
    </a:custClr>
    <a:custClr name="Purple 2">
      <a:srgbClr val="DBC5F7"/>
    </a:custClr>
    <a:custClr name="Blue 2">
      <a:srgbClr val="B2DDF1"/>
    </a:custClr>
    <a:custClr name="Green 2">
      <a:srgbClr val="ADEDC8"/>
    </a:custClr>
    <a:custClr name="Yellow 2">
      <a:srgbClr val="FFD98E"/>
    </a:custClr>
    <a:custClr name="Ocean Blue 2">
      <a:srgbClr val="5D77C1"/>
    </a:custClr>
    <a:custClr name="Crimson 2">
      <a:srgbClr val="FA9EB0"/>
    </a:custClr>
    <a:custClr name="Teal 2">
      <a:srgbClr val="77CFCA"/>
    </a:custClr>
    <a:custClr name="Muted Blue 2">
      <a:srgbClr val="82B9C8"/>
    </a:custClr>
    <a:custClr name="Ivory">
      <a:srgbClr val="E1DFDB"/>
    </a:custClr>
    <a:custClr name="Orange 3">
      <a:srgbClr val="B23A00"/>
    </a:custClr>
    <a:custClr name="Purple 3">
      <a:srgbClr val="61259B"/>
    </a:custClr>
    <a:custClr name="Blue 3">
      <a:srgbClr val="003D8B"/>
    </a:custClr>
    <a:custClr name="Green 3">
      <a:srgbClr val="006633"/>
    </a:custClr>
    <a:custClr name="Yellow 3">
      <a:srgbClr val="996900"/>
    </a:custClr>
    <a:custClr name="Ocean Blue 3">
      <a:srgbClr val="100C6B"/>
    </a:custClr>
    <a:custClr name="Crimson 3">
      <a:srgbClr val="8B0000"/>
    </a:custClr>
    <a:custClr name="Teal 3">
      <a:srgbClr val="004D4B"/>
    </a:custClr>
    <a:custClr name="Muted Blue 3">
      <a:srgbClr val="175990"/>
    </a:custClr>
    <a:custClr name="Sand">
      <a:srgbClr val="EAE3D2"/>
    </a:custClr>
    <a:custClr name="Orange 4">
      <a:srgbClr val="FF551D"/>
    </a:custClr>
    <a:custClr name="Orange 5">
      <a:srgbClr val="FFD8B8"/>
    </a:custClr>
    <a:custClr name="Orange 6">
      <a:srgbClr val="FFA76C"/>
    </a:custClr>
    <a:custClr name="Orange 7">
      <a:srgbClr val="D94800"/>
    </a:custClr>
    <a:custClr name="Orange 8">
      <a:srgbClr val="B23A00"/>
    </a:custClr>
    <a:custClr name="Orange 9">
      <a:srgbClr val="8B2C00"/>
    </a:custClr>
  </a:custClrLst>
  <a:extLst>
    <a:ext uri="{05A4C25C-085E-4340-85A3-A5531E510DB2}">
      <thm15:themeFamily xmlns:thm15="http://schemas.microsoft.com/office/thememl/2012/main" name="Elsevier Master Template" id="{CF780C9E-93A1-EC44-9BD8-980A3C276FFC}" vid="{518536D1-2308-2D4C-B77E-15681166E221}"/>
    </a:ext>
  </a:extLst>
</a:theme>
</file>

<file path=ppt/theme/theme2.xml><?xml version="1.0" encoding="utf-8"?>
<a:theme xmlns:a="http://schemas.openxmlformats.org/drawingml/2006/main" name="Elsevier Dark">
  <a:themeElements>
    <a:clrScheme name="NEW BRAND COLOURS">
      <a:dk1>
        <a:srgbClr val="544946"/>
      </a:dk1>
      <a:lt1>
        <a:srgbClr val="FFFFFF"/>
      </a:lt1>
      <a:dk2>
        <a:srgbClr val="1E1E1E"/>
      </a:dk2>
      <a:lt2>
        <a:srgbClr val="F5F4ED"/>
      </a:lt2>
      <a:accent1>
        <a:srgbClr val="F9541C"/>
      </a:accent1>
      <a:accent2>
        <a:srgbClr val="602398"/>
      </a:accent2>
      <a:accent3>
        <a:srgbClr val="2854FD"/>
      </a:accent3>
      <a:accent4>
        <a:srgbClr val="23C551"/>
      </a:accent4>
      <a:accent5>
        <a:srgbClr val="FBB200"/>
      </a:accent5>
      <a:accent6>
        <a:srgbClr val="00008A"/>
      </a:accent6>
      <a:hlink>
        <a:srgbClr val="2854FE"/>
      </a:hlink>
      <a:folHlink>
        <a:srgbClr val="602498"/>
      </a:folHlink>
    </a:clrScheme>
    <a:fontScheme name="Elsevier_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lt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lt1"/>
        </a:lnRef>
        <a:fillRef idx="1">
          <a:schemeClr val="lt1"/>
        </a:fillRef>
        <a:effectRef idx="0">
          <a:schemeClr val="lt1"/>
        </a:effectRef>
        <a:fontRef idx="minor">
          <a:schemeClr val="bg2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2"/>
          </a:solidFill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Vital Orange">
      <a:srgbClr val="FF551D"/>
    </a:custClr>
    <a:custClr name="Purple">
      <a:srgbClr val="9B51E0"/>
    </a:custClr>
    <a:custClr name="Blue">
      <a:srgbClr val="0054F7"/>
    </a:custClr>
    <a:custClr name="Green">
      <a:srgbClr val="00C853"/>
    </a:custClr>
    <a:custClr name="Yellow">
      <a:srgbClr val="FFB200"/>
    </a:custClr>
    <a:custClr name="Deep Ocean">
      <a:srgbClr val="00008B"/>
    </a:custClr>
    <a:custClr name="Crimson">
      <a:srgbClr val="DC143C"/>
    </a:custClr>
    <a:custClr name="Teal">
      <a:srgbClr val="009688"/>
    </a:custClr>
    <a:custClr name="Muted Blue">
      <a:srgbClr val="4682B4"/>
    </a:custClr>
    <a:custClr name="Action Blue">
      <a:srgbClr val="2354FF"/>
    </a:custClr>
    <a:custClr name="Orange 2">
      <a:srgbClr val="FFA76C"/>
    </a:custClr>
    <a:custClr name="Purple 2">
      <a:srgbClr val="DBC5F7"/>
    </a:custClr>
    <a:custClr name="Blue 2">
      <a:srgbClr val="B2DDF1"/>
    </a:custClr>
    <a:custClr name="Green 2">
      <a:srgbClr val="ADEDC8"/>
    </a:custClr>
    <a:custClr name="Yellow 2">
      <a:srgbClr val="FFD98E"/>
    </a:custClr>
    <a:custClr name="Ocean Blue 2">
      <a:srgbClr val="5D77C1"/>
    </a:custClr>
    <a:custClr name="Crimson 2">
      <a:srgbClr val="FA9EB0"/>
    </a:custClr>
    <a:custClr name="Teal 2">
      <a:srgbClr val="77CFCA"/>
    </a:custClr>
    <a:custClr name="Muted Blue 2">
      <a:srgbClr val="82B9C8"/>
    </a:custClr>
    <a:custClr name="Ivory">
      <a:srgbClr val="E1DFDB"/>
    </a:custClr>
    <a:custClr name="Orange 3">
      <a:srgbClr val="B23A00"/>
    </a:custClr>
    <a:custClr name="Purple 3">
      <a:srgbClr val="61259B"/>
    </a:custClr>
    <a:custClr name="Blue 3">
      <a:srgbClr val="003D8B"/>
    </a:custClr>
    <a:custClr name="Green 3">
      <a:srgbClr val="006633"/>
    </a:custClr>
    <a:custClr name="Yellow 3">
      <a:srgbClr val="996900"/>
    </a:custClr>
    <a:custClr name="Ocean Blue 3">
      <a:srgbClr val="100C6B"/>
    </a:custClr>
    <a:custClr name="Crimson 3">
      <a:srgbClr val="8B0000"/>
    </a:custClr>
    <a:custClr name="Teal 3">
      <a:srgbClr val="004D4B"/>
    </a:custClr>
    <a:custClr name="Muted Blue 3">
      <a:srgbClr val="175990"/>
    </a:custClr>
    <a:custClr name="Sand">
      <a:srgbClr val="EAE3D2"/>
    </a:custClr>
    <a:custClr name="Orange 4">
      <a:srgbClr val="FF551D"/>
    </a:custClr>
    <a:custClr name="Orange 5">
      <a:srgbClr val="FFD8B8"/>
    </a:custClr>
    <a:custClr name="Orange 6">
      <a:srgbClr val="FFA76C"/>
    </a:custClr>
    <a:custClr name="Orange 7">
      <a:srgbClr val="D94800"/>
    </a:custClr>
    <a:custClr name="Orange 8">
      <a:srgbClr val="B23A00"/>
    </a:custClr>
    <a:custClr name="Orange 9">
      <a:srgbClr val="8B2C00"/>
    </a:custClr>
  </a:custClrLst>
  <a:extLst>
    <a:ext uri="{05A4C25C-085E-4340-85A3-A5531E510DB2}">
      <thm15:themeFamily xmlns:thm15="http://schemas.microsoft.com/office/thememl/2012/main" name="Elsevier Master Template" id="{CF780C9E-93A1-EC44-9BD8-980A3C276FFC}" vid="{F004C64C-A1CE-6E42-93B7-8D96D636B6DE}"/>
    </a:ext>
  </a:extLst>
</a:theme>
</file>

<file path=ppt/theme/theme3.xml><?xml version="1.0" encoding="utf-8"?>
<a:theme xmlns:a="http://schemas.openxmlformats.org/drawingml/2006/main" name="1_Elsevier Light">
  <a:themeElements>
    <a:clrScheme name="NEW BRAND COLOURS">
      <a:dk1>
        <a:srgbClr val="544946"/>
      </a:dk1>
      <a:lt1>
        <a:srgbClr val="FFFFFF"/>
      </a:lt1>
      <a:dk2>
        <a:srgbClr val="1E1E1E"/>
      </a:dk2>
      <a:lt2>
        <a:srgbClr val="F5F4ED"/>
      </a:lt2>
      <a:accent1>
        <a:srgbClr val="F9541C"/>
      </a:accent1>
      <a:accent2>
        <a:srgbClr val="602398"/>
      </a:accent2>
      <a:accent3>
        <a:srgbClr val="2854FD"/>
      </a:accent3>
      <a:accent4>
        <a:srgbClr val="23C551"/>
      </a:accent4>
      <a:accent5>
        <a:srgbClr val="FBB200"/>
      </a:accent5>
      <a:accent6>
        <a:srgbClr val="00008A"/>
      </a:accent6>
      <a:hlink>
        <a:srgbClr val="2854FE"/>
      </a:hlink>
      <a:folHlink>
        <a:srgbClr val="602498"/>
      </a:folHlink>
    </a:clrScheme>
    <a:fontScheme name="Elsevier_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lt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lt1"/>
        </a:lnRef>
        <a:fillRef idx="1">
          <a:schemeClr val="lt1"/>
        </a:fillRef>
        <a:effectRef idx="0">
          <a:schemeClr val="lt1"/>
        </a:effectRef>
        <a:fontRef idx="minor">
          <a:schemeClr val="bg2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2"/>
          </a:solidFill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Vital Orange">
      <a:srgbClr val="FF551D"/>
    </a:custClr>
    <a:custClr name="Purple">
      <a:srgbClr val="9B51E0"/>
    </a:custClr>
    <a:custClr name="Blue">
      <a:srgbClr val="0054F7"/>
    </a:custClr>
    <a:custClr name="Green">
      <a:srgbClr val="00C853"/>
    </a:custClr>
    <a:custClr name="Yellow">
      <a:srgbClr val="FFB200"/>
    </a:custClr>
    <a:custClr name="Deep Ocean">
      <a:srgbClr val="00008B"/>
    </a:custClr>
    <a:custClr name="Crimson">
      <a:srgbClr val="DC143C"/>
    </a:custClr>
    <a:custClr name="Teal">
      <a:srgbClr val="009688"/>
    </a:custClr>
    <a:custClr name="Muted Blue">
      <a:srgbClr val="4682B4"/>
    </a:custClr>
    <a:custClr name="Action Blue">
      <a:srgbClr val="2354FF"/>
    </a:custClr>
    <a:custClr name="Orange 2">
      <a:srgbClr val="FFA76C"/>
    </a:custClr>
    <a:custClr name="Purple 2">
      <a:srgbClr val="DBC5F7"/>
    </a:custClr>
    <a:custClr name="Blue 2">
      <a:srgbClr val="B2DDF1"/>
    </a:custClr>
    <a:custClr name="Green 2">
      <a:srgbClr val="ADEDC8"/>
    </a:custClr>
    <a:custClr name="Yellow 2">
      <a:srgbClr val="FFD98E"/>
    </a:custClr>
    <a:custClr name="Ocean Blue 2">
      <a:srgbClr val="5D77C1"/>
    </a:custClr>
    <a:custClr name="Crimson 2">
      <a:srgbClr val="FA9EB0"/>
    </a:custClr>
    <a:custClr name="Teal 2">
      <a:srgbClr val="77CFCA"/>
    </a:custClr>
    <a:custClr name="Muted Blue 2">
      <a:srgbClr val="82B9C8"/>
    </a:custClr>
    <a:custClr name="Ivory">
      <a:srgbClr val="E1DFDB"/>
    </a:custClr>
    <a:custClr name="Orange 3">
      <a:srgbClr val="B23A00"/>
    </a:custClr>
    <a:custClr name="Purple 3">
      <a:srgbClr val="61259B"/>
    </a:custClr>
    <a:custClr name="Blue 3">
      <a:srgbClr val="003D8B"/>
    </a:custClr>
    <a:custClr name="Green 3">
      <a:srgbClr val="006633"/>
    </a:custClr>
    <a:custClr name="Yellow 3">
      <a:srgbClr val="996900"/>
    </a:custClr>
    <a:custClr name="Ocean Blue 3">
      <a:srgbClr val="100C6B"/>
    </a:custClr>
    <a:custClr name="Crimson 3">
      <a:srgbClr val="8B0000"/>
    </a:custClr>
    <a:custClr name="Teal 3">
      <a:srgbClr val="004D4B"/>
    </a:custClr>
    <a:custClr name="Muted Blue 3">
      <a:srgbClr val="175990"/>
    </a:custClr>
    <a:custClr name="Sand">
      <a:srgbClr val="EAE3D2"/>
    </a:custClr>
    <a:custClr name="Orange 4">
      <a:srgbClr val="FF551D"/>
    </a:custClr>
    <a:custClr name="Orange 5">
      <a:srgbClr val="FFD8B8"/>
    </a:custClr>
    <a:custClr name="Orange 6">
      <a:srgbClr val="FFA76C"/>
    </a:custClr>
    <a:custClr name="Orange 7">
      <a:srgbClr val="D94800"/>
    </a:custClr>
    <a:custClr name="Orange 8">
      <a:srgbClr val="B23A00"/>
    </a:custClr>
    <a:custClr name="Orange 9">
      <a:srgbClr val="8B2C00"/>
    </a:custClr>
  </a:custClrLst>
  <a:extLst>
    <a:ext uri="{05A4C25C-085E-4340-85A3-A5531E510DB2}">
      <thm15:themeFamily xmlns:thm15="http://schemas.microsoft.com/office/thememl/2012/main" name="Elsevier Master Template" id="{CF780C9E-93A1-EC44-9BD8-980A3C276FFC}" vid="{518536D1-2308-2D4C-B77E-15681166E221}"/>
    </a:ext>
  </a:extLst>
</a:theme>
</file>

<file path=ppt/theme/theme4.xml><?xml version="1.0" encoding="utf-8"?>
<a:theme xmlns:a="http://schemas.openxmlformats.org/drawingml/2006/main" name="1_Elsevier Dark">
  <a:themeElements>
    <a:clrScheme name="NEW BRAND COLOURS">
      <a:dk1>
        <a:srgbClr val="544946"/>
      </a:dk1>
      <a:lt1>
        <a:srgbClr val="FFFFFF"/>
      </a:lt1>
      <a:dk2>
        <a:srgbClr val="1E1E1E"/>
      </a:dk2>
      <a:lt2>
        <a:srgbClr val="F5F4ED"/>
      </a:lt2>
      <a:accent1>
        <a:srgbClr val="F9541C"/>
      </a:accent1>
      <a:accent2>
        <a:srgbClr val="602398"/>
      </a:accent2>
      <a:accent3>
        <a:srgbClr val="2854FD"/>
      </a:accent3>
      <a:accent4>
        <a:srgbClr val="23C551"/>
      </a:accent4>
      <a:accent5>
        <a:srgbClr val="FBB200"/>
      </a:accent5>
      <a:accent6>
        <a:srgbClr val="00008A"/>
      </a:accent6>
      <a:hlink>
        <a:srgbClr val="2854FE"/>
      </a:hlink>
      <a:folHlink>
        <a:srgbClr val="602498"/>
      </a:folHlink>
    </a:clrScheme>
    <a:fontScheme name="Elsevier_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lt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lt1"/>
        </a:lnRef>
        <a:fillRef idx="1">
          <a:schemeClr val="lt1"/>
        </a:fillRef>
        <a:effectRef idx="0">
          <a:schemeClr val="lt1"/>
        </a:effectRef>
        <a:fontRef idx="minor">
          <a:schemeClr val="bg2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2"/>
          </a:solidFill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Vital Orange">
      <a:srgbClr val="FF551D"/>
    </a:custClr>
    <a:custClr name="Purple">
      <a:srgbClr val="9B51E0"/>
    </a:custClr>
    <a:custClr name="Blue">
      <a:srgbClr val="0054F7"/>
    </a:custClr>
    <a:custClr name="Green">
      <a:srgbClr val="00C853"/>
    </a:custClr>
    <a:custClr name="Yellow">
      <a:srgbClr val="FFB200"/>
    </a:custClr>
    <a:custClr name="Deep Ocean">
      <a:srgbClr val="00008B"/>
    </a:custClr>
    <a:custClr name="Crimson">
      <a:srgbClr val="DC143C"/>
    </a:custClr>
    <a:custClr name="Teal">
      <a:srgbClr val="009688"/>
    </a:custClr>
    <a:custClr name="Muted Blue">
      <a:srgbClr val="4682B4"/>
    </a:custClr>
    <a:custClr name="Action Blue">
      <a:srgbClr val="2354FF"/>
    </a:custClr>
    <a:custClr name="Orange 2">
      <a:srgbClr val="FFA76C"/>
    </a:custClr>
    <a:custClr name="Purple 2">
      <a:srgbClr val="DBC5F7"/>
    </a:custClr>
    <a:custClr name="Blue 2">
      <a:srgbClr val="B2DDF1"/>
    </a:custClr>
    <a:custClr name="Green 2">
      <a:srgbClr val="ADEDC8"/>
    </a:custClr>
    <a:custClr name="Yellow 2">
      <a:srgbClr val="FFD98E"/>
    </a:custClr>
    <a:custClr name="Ocean Blue 2">
      <a:srgbClr val="5D77C1"/>
    </a:custClr>
    <a:custClr name="Crimson 2">
      <a:srgbClr val="FA9EB0"/>
    </a:custClr>
    <a:custClr name="Teal 2">
      <a:srgbClr val="77CFCA"/>
    </a:custClr>
    <a:custClr name="Muted Blue 2">
      <a:srgbClr val="82B9C8"/>
    </a:custClr>
    <a:custClr name="Ivory">
      <a:srgbClr val="E1DFDB"/>
    </a:custClr>
    <a:custClr name="Orange 3">
      <a:srgbClr val="B23A00"/>
    </a:custClr>
    <a:custClr name="Purple 3">
      <a:srgbClr val="61259B"/>
    </a:custClr>
    <a:custClr name="Blue 3">
      <a:srgbClr val="003D8B"/>
    </a:custClr>
    <a:custClr name="Green 3">
      <a:srgbClr val="006633"/>
    </a:custClr>
    <a:custClr name="Yellow 3">
      <a:srgbClr val="996900"/>
    </a:custClr>
    <a:custClr name="Ocean Blue 3">
      <a:srgbClr val="100C6B"/>
    </a:custClr>
    <a:custClr name="Crimson 3">
      <a:srgbClr val="8B0000"/>
    </a:custClr>
    <a:custClr name="Teal 3">
      <a:srgbClr val="004D4B"/>
    </a:custClr>
    <a:custClr name="Muted Blue 3">
      <a:srgbClr val="175990"/>
    </a:custClr>
    <a:custClr name="Sand">
      <a:srgbClr val="EAE3D2"/>
    </a:custClr>
    <a:custClr name="Orange 4">
      <a:srgbClr val="FF551D"/>
    </a:custClr>
    <a:custClr name="Orange 5">
      <a:srgbClr val="FFD8B8"/>
    </a:custClr>
    <a:custClr name="Orange 6">
      <a:srgbClr val="FFA76C"/>
    </a:custClr>
    <a:custClr name="Orange 7">
      <a:srgbClr val="D94800"/>
    </a:custClr>
    <a:custClr name="Orange 8">
      <a:srgbClr val="B23A00"/>
    </a:custClr>
    <a:custClr name="Orange 9">
      <a:srgbClr val="8B2C00"/>
    </a:custClr>
  </a:custClrLst>
  <a:extLst>
    <a:ext uri="{05A4C25C-085E-4340-85A3-A5531E510DB2}">
      <thm15:themeFamily xmlns:thm15="http://schemas.microsoft.com/office/thememl/2012/main" name="Elsevier Master Template" id="{CF780C9E-93A1-EC44-9BD8-980A3C276FFC}" vid="{F004C64C-A1CE-6E42-93B7-8D96D636B6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</TotalTime>
  <Words>3436</Words>
  <Application>Microsoft Office PowerPoint</Application>
  <PresentationFormat>Widescreen</PresentationFormat>
  <Paragraphs>242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SimSun</vt:lpstr>
      <vt:lpstr>Arial</vt:lpstr>
      <vt:lpstr>Calibri</vt:lpstr>
      <vt:lpstr>Courier New</vt:lpstr>
      <vt:lpstr>Georgia</vt:lpstr>
      <vt:lpstr>Segoe UI</vt:lpstr>
      <vt:lpstr>System Font Regular</vt:lpstr>
      <vt:lpstr>Elsevier Light</vt:lpstr>
      <vt:lpstr>Elsevier Dark</vt:lpstr>
      <vt:lpstr>1_Elsevier Light</vt:lpstr>
      <vt:lpstr>1_Elsevier Dark</vt:lpstr>
      <vt:lpstr>FAQs for Scopus Content Partners  Scopus内容合作伙伴 常见问题答疑(中文版)</vt:lpstr>
      <vt:lpstr>Topics covered 主要内容</vt:lpstr>
      <vt:lpstr>Scopus Overview Scopus概览</vt:lpstr>
      <vt:lpstr>Scopus Overview Scopus概览</vt:lpstr>
      <vt:lpstr>Scopus Content Selection Scopus内容遴选</vt:lpstr>
      <vt:lpstr>Scopus Content Selection continued Scopus内容遴选 续</vt:lpstr>
      <vt:lpstr>Scopus Content Selection continued Scopus内容遴选 续</vt:lpstr>
      <vt:lpstr>Approximate Timelines for Scopus Onboarding Scopus 上线预估时间轴</vt:lpstr>
      <vt:lpstr>Scopus Acceptance and Permissions Scopus接受与授权</vt:lpstr>
      <vt:lpstr>Scopus Acceptance and Permissions continued Scopus接受与授权 续</vt:lpstr>
      <vt:lpstr>Scopus Acceptance and Permissions continued Scopus接受与授权 续</vt:lpstr>
      <vt:lpstr>Scopus Acceptance and Permissions continued Scopus接受与授权 续</vt:lpstr>
      <vt:lpstr>Scopus Acceptance and Permissions continued Scopus接受与授权 续</vt:lpstr>
      <vt:lpstr>Content Delivery 内容传输</vt:lpstr>
      <vt:lpstr>Content Delivery continued内容传输 续</vt:lpstr>
      <vt:lpstr>Content Delivery continued 内容传输 续</vt:lpstr>
      <vt:lpstr>Content Delivery continued 内容传输 续</vt:lpstr>
      <vt:lpstr>Making Changes in Scopus Scopus中期刊内容变更</vt:lpstr>
      <vt:lpstr>Making Changes in Scopus Continued Scopus中期刊内容变更 续</vt:lpstr>
      <vt:lpstr>Making Changes in Scopus Continued Scopus中期刊内容变更 续</vt:lpstr>
      <vt:lpstr>Making Changes in Scopus Continued Scopus中期刊内容变更 续</vt:lpstr>
      <vt:lpstr>Promoting that Your Content is in Scopus 推广收录的内容</vt:lpstr>
      <vt:lpstr>Other Resources 其他资源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Hu, Nancy (ELS-BEI)</dc:creator>
  <cp:lastModifiedBy>Emmanuel, Chandini Bevena Josephine (ELS-CHN)</cp:lastModifiedBy>
  <cp:revision>4</cp:revision>
  <dcterms:created xsi:type="dcterms:W3CDTF">2025-07-15T07:55:17Z</dcterms:created>
  <dcterms:modified xsi:type="dcterms:W3CDTF">2025-08-12T06:02:55Z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2025-07-15T00:00:00Z</vt:filetime>
  </property>
  <property fmtid="{D5CDD505-2E9C-101B-9397-08002B2CF9AE}" pid="5" name="MSIP_Label_549ac42a-3eb4-4074-b885-aea26bd6241e_ActionId">
    <vt:lpwstr>88e4dc38-1bfa-4b0e-bd9f-bd09a7cc1519</vt:lpwstr>
  </property>
  <property fmtid="{D5CDD505-2E9C-101B-9397-08002B2CF9AE}" pid="6" name="MSIP_Label_549ac42a-3eb4-4074-b885-aea26bd6241e_ContentBits">
    <vt:lpwstr>0</vt:lpwstr>
  </property>
  <property fmtid="{D5CDD505-2E9C-101B-9397-08002B2CF9AE}" pid="7" name="MSIP_Label_549ac42a-3eb4-4074-b885-aea26bd6241e_Enabled">
    <vt:lpwstr>true</vt:lpwstr>
  </property>
  <property fmtid="{D5CDD505-2E9C-101B-9397-08002B2CF9AE}" pid="8" name="MSIP_Label_549ac42a-3eb4-4074-b885-aea26bd6241e_Method">
    <vt:lpwstr>Standard</vt:lpwstr>
  </property>
  <property fmtid="{D5CDD505-2E9C-101B-9397-08002B2CF9AE}" pid="9" name="MSIP_Label_549ac42a-3eb4-4074-b885-aea26bd6241e_Name">
    <vt:lpwstr>General Business</vt:lpwstr>
  </property>
  <property fmtid="{D5CDD505-2E9C-101B-9397-08002B2CF9AE}" pid="10" name="MSIP_Label_549ac42a-3eb4-4074-b885-aea26bd6241e_SetDate">
    <vt:lpwstr>2021-09-06T08:54:47Z</vt:lpwstr>
  </property>
  <property fmtid="{D5CDD505-2E9C-101B-9397-08002B2CF9AE}" pid="11" name="MSIP_Label_549ac42a-3eb4-4074-b885-aea26bd6241e_SiteId">
    <vt:lpwstr>9274ee3f-9425-4109-a27f-9fb15c10675d</vt:lpwstr>
  </property>
  <property fmtid="{D5CDD505-2E9C-101B-9397-08002B2CF9AE}" pid="12" name="Producer">
    <vt:lpwstr>Microsoft® PowerPoint® for Microsoft 365</vt:lpwstr>
  </property>
</Properties>
</file>