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1"/>
  </p:notesMasterIdLst>
  <p:sldIdLst>
    <p:sldId id="257" r:id="rId3"/>
    <p:sldId id="258" r:id="rId4"/>
    <p:sldId id="358" r:id="rId5"/>
    <p:sldId id="297" r:id="rId6"/>
    <p:sldId id="361" r:id="rId7"/>
    <p:sldId id="301" r:id="rId8"/>
    <p:sldId id="362" r:id="rId9"/>
    <p:sldId id="363" r:id="rId10"/>
    <p:sldId id="364" r:id="rId11"/>
    <p:sldId id="365" r:id="rId12"/>
    <p:sldId id="366" r:id="rId13"/>
    <p:sldId id="367" r:id="rId14"/>
    <p:sldId id="372" r:id="rId15"/>
    <p:sldId id="370" r:id="rId16"/>
    <p:sldId id="371" r:id="rId17"/>
    <p:sldId id="369" r:id="rId18"/>
    <p:sldId id="373" r:id="rId19"/>
    <p:sldId id="347" r:id="rId2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7320" userDrawn="1">
          <p15:clr>
            <a:srgbClr val="A4A3A4"/>
          </p15:clr>
        </p15:guide>
        <p15:guide id="3" orient="horz" pos="288" userDrawn="1">
          <p15:clr>
            <a:srgbClr val="A4A3A4"/>
          </p15:clr>
        </p15:guide>
        <p15:guide id="4" orient="horz" pos="2256" userDrawn="1">
          <p15:clr>
            <a:srgbClr val="A4A3A4"/>
          </p15:clr>
        </p15:guide>
        <p15:guide id="5" pos="384" userDrawn="1">
          <p15:clr>
            <a:srgbClr val="A4A3A4"/>
          </p15:clr>
        </p15:guide>
        <p15:guide id="6" orient="horz" pos="2260" userDrawn="1">
          <p15:clr>
            <a:srgbClr val="A4A3A4"/>
          </p15:clr>
        </p15:guide>
        <p15:guide id="7" pos="2352" userDrawn="1">
          <p15:clr>
            <a:srgbClr val="A4A3A4"/>
          </p15:clr>
        </p15:guide>
        <p15:guide id="8" pos="24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Pierce" initials="BP"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3679E0"/>
    <a:srgbClr val="F73E29"/>
    <a:srgbClr val="073973"/>
    <a:srgbClr val="FDD300"/>
    <a:srgbClr val="F2F2F2"/>
    <a:srgbClr val="E5E6E7"/>
    <a:srgbClr val="8ED700"/>
    <a:srgbClr val="DCECE7"/>
    <a:srgbClr val="F2F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27" autoAdjust="0"/>
    <p:restoredTop sz="96949" autoAdjust="0"/>
  </p:normalViewPr>
  <p:slideViewPr>
    <p:cSldViewPr snapToGrid="0">
      <p:cViewPr varScale="1">
        <p:scale>
          <a:sx n="86" d="100"/>
          <a:sy n="86" d="100"/>
        </p:scale>
        <p:origin x="216" y="1312"/>
      </p:cViewPr>
      <p:guideLst>
        <p:guide orient="horz" pos="2136"/>
        <p:guide pos="7320"/>
        <p:guide orient="horz" pos="288"/>
        <p:guide orient="horz" pos="2256"/>
        <p:guide pos="384"/>
        <p:guide orient="horz" pos="2260"/>
        <p:guide pos="2352"/>
        <p:guide pos="2448"/>
      </p:guideLst>
    </p:cSldViewPr>
  </p:slideViewPr>
  <p:notesTextViewPr>
    <p:cViewPr>
      <p:scale>
        <a:sx n="185" d="100"/>
        <a:sy n="185" d="100"/>
      </p:scale>
      <p:origin x="0" y="0"/>
    </p:cViewPr>
  </p:notesTextViewPr>
  <p:sorterViewPr>
    <p:cViewPr>
      <p:scale>
        <a:sx n="100" d="100"/>
        <a:sy n="100" d="100"/>
      </p:scale>
      <p:origin x="0" y="-5262"/>
    </p:cViewPr>
  </p:sorter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ja/Library/Containers/com.apple.mail/Data/Library/Mail%20Downloads/D77C3E6C-6359-44CD-91DE-6F60BAA5A9DA/8994614_20180319_140713_617.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rgbClr val="3679E0"/>
              </a:solidFill>
              <a:ln w="12700">
                <a:noFill/>
              </a:ln>
              <a:effectLst/>
            </c:spPr>
          </c:marker>
          <c:trendline>
            <c:spPr>
              <a:ln w="19050" cap="rnd">
                <a:solidFill>
                  <a:srgbClr val="3679E0"/>
                </a:solidFill>
                <a:prstDash val="sysDot"/>
              </a:ln>
              <a:effectLst/>
            </c:spPr>
            <c:trendlineType val="log"/>
            <c:dispRSqr val="0"/>
            <c:dispEq val="0"/>
          </c:trendline>
          <c:xVal>
            <c:numRef>
              <c:f>(Sheet1!$B$18:$B$26,Sheet1!$B$28:$B$29)</c:f>
              <c:numCache>
                <c:formatCode>0.00</c:formatCode>
                <c:ptCount val="11"/>
                <c:pt idx="0">
                  <c:v>25</c:v>
                </c:pt>
                <c:pt idx="1">
                  <c:v>40</c:v>
                </c:pt>
                <c:pt idx="2">
                  <c:v>35</c:v>
                </c:pt>
                <c:pt idx="3">
                  <c:v>20</c:v>
                </c:pt>
                <c:pt idx="4">
                  <c:v>25</c:v>
                </c:pt>
                <c:pt idx="5">
                  <c:v>47.9</c:v>
                </c:pt>
                <c:pt idx="6">
                  <c:v>41.9</c:v>
                </c:pt>
                <c:pt idx="7">
                  <c:v>31.9</c:v>
                </c:pt>
                <c:pt idx="8">
                  <c:v>24.9</c:v>
                </c:pt>
                <c:pt idx="9" formatCode="0.0000">
                  <c:v>149</c:v>
                </c:pt>
                <c:pt idx="10" formatCode="0.0000">
                  <c:v>204</c:v>
                </c:pt>
              </c:numCache>
            </c:numRef>
          </c:xVal>
          <c:yVal>
            <c:numRef>
              <c:f>(Sheet1!$A$18:$A$26,Sheet1!$A$28:$A$29)</c:f>
              <c:numCache>
                <c:formatCode>0.0000</c:formatCode>
                <c:ptCount val="11"/>
                <c:pt idx="0">
                  <c:v>4.0008000000000002E-2</c:v>
                </c:pt>
                <c:pt idx="1">
                  <c:v>2.9291999999999999E-2</c:v>
                </c:pt>
                <c:pt idx="2">
                  <c:v>3.2198999999999998E-2</c:v>
                </c:pt>
                <c:pt idx="3">
                  <c:v>4.614E-2</c:v>
                </c:pt>
                <c:pt idx="4">
                  <c:v>3.9579999999999997E-2</c:v>
                </c:pt>
                <c:pt idx="5">
                  <c:v>2.5999999999999999E-2</c:v>
                </c:pt>
                <c:pt idx="6">
                  <c:v>2.8000000000000001E-2</c:v>
                </c:pt>
                <c:pt idx="7">
                  <c:v>3.4000000000000002E-2</c:v>
                </c:pt>
                <c:pt idx="8">
                  <c:v>4.2000000000000003E-2</c:v>
                </c:pt>
                <c:pt idx="9">
                  <c:v>7.842E-3</c:v>
                </c:pt>
                <c:pt idx="10">
                  <c:v>5.2900000000000004E-3</c:v>
                </c:pt>
              </c:numCache>
            </c:numRef>
          </c:yVal>
          <c:smooth val="0"/>
          <c:extLst>
            <c:ext xmlns:c16="http://schemas.microsoft.com/office/drawing/2014/chart" uri="{C3380CC4-5D6E-409C-BE32-E72D297353CC}">
              <c16:uniqueId val="{00000001-D62C-BD44-B796-B48AB21C0FF4}"/>
            </c:ext>
          </c:extLst>
        </c:ser>
        <c:dLbls>
          <c:showLegendKey val="0"/>
          <c:showVal val="0"/>
          <c:showCatName val="0"/>
          <c:showSerName val="0"/>
          <c:showPercent val="0"/>
          <c:showBubbleSize val="0"/>
        </c:dLbls>
        <c:axId val="-179879568"/>
        <c:axId val="-179877248"/>
      </c:scatterChart>
      <c:valAx>
        <c:axId val="-17987956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9877248"/>
        <c:crosses val="autoZero"/>
        <c:crossBetween val="midCat"/>
      </c:valAx>
      <c:valAx>
        <c:axId val="-179877248"/>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98795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A1D6593-79FC-4C6D-96B5-2AA40213D402}" type="datetimeFigureOut">
              <a:rPr lang="en-US" smtClean="0"/>
              <a:t>1/24/19</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5A2EDBD0-9701-4C5A-BDEC-102E10E6569A}" type="slidenum">
              <a:rPr lang="en-US" smtClean="0"/>
              <a:t>‹#›</a:t>
            </a:fld>
            <a:endParaRPr lang="en-US"/>
          </a:p>
        </p:txBody>
      </p:sp>
    </p:spTree>
    <p:extLst>
      <p:ext uri="{BB962C8B-B14F-4D97-AF65-F5344CB8AC3E}">
        <p14:creationId xmlns:p14="http://schemas.microsoft.com/office/powerpoint/2010/main" val="385278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574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EDBD0-9701-4C5A-BDEC-102E10E6569A}" type="slidenum">
              <a:rPr lang="en-US" smtClean="0"/>
              <a:t>13</a:t>
            </a:fld>
            <a:endParaRPr lang="en-US"/>
          </a:p>
        </p:txBody>
      </p:sp>
    </p:spTree>
    <p:extLst>
      <p:ext uri="{BB962C8B-B14F-4D97-AF65-F5344CB8AC3E}">
        <p14:creationId xmlns:p14="http://schemas.microsoft.com/office/powerpoint/2010/main" val="260153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EDBD0-9701-4C5A-BDEC-102E10E6569A}" type="slidenum">
              <a:rPr lang="en-US" smtClean="0"/>
              <a:t>14</a:t>
            </a:fld>
            <a:endParaRPr lang="en-US" dirty="0"/>
          </a:p>
        </p:txBody>
      </p:sp>
    </p:spTree>
    <p:extLst>
      <p:ext uri="{BB962C8B-B14F-4D97-AF65-F5344CB8AC3E}">
        <p14:creationId xmlns:p14="http://schemas.microsoft.com/office/powerpoint/2010/main" val="3730326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EDBD0-9701-4C5A-BDEC-102E10E6569A}" type="slidenum">
              <a:rPr lang="en-US" smtClean="0"/>
              <a:t>15</a:t>
            </a:fld>
            <a:endParaRPr lang="en-US" dirty="0"/>
          </a:p>
        </p:txBody>
      </p:sp>
    </p:spTree>
    <p:extLst>
      <p:ext uri="{BB962C8B-B14F-4D97-AF65-F5344CB8AC3E}">
        <p14:creationId xmlns:p14="http://schemas.microsoft.com/office/powerpoint/2010/main" val="239407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EDBD0-9701-4C5A-BDEC-102E10E6569A}" type="slidenum">
              <a:rPr lang="en-US" smtClean="0"/>
              <a:t>16</a:t>
            </a:fld>
            <a:endParaRPr lang="en-US" dirty="0"/>
          </a:p>
        </p:txBody>
      </p:sp>
    </p:spTree>
    <p:extLst>
      <p:ext uri="{BB962C8B-B14F-4D97-AF65-F5344CB8AC3E}">
        <p14:creationId xmlns:p14="http://schemas.microsoft.com/office/powerpoint/2010/main" val="325350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EDBD0-9701-4C5A-BDEC-102E10E6569A}" type="slidenum">
              <a:rPr lang="en-US" smtClean="0"/>
              <a:t>17</a:t>
            </a:fld>
            <a:endParaRPr lang="en-US" dirty="0"/>
          </a:p>
        </p:txBody>
      </p:sp>
    </p:spTree>
    <p:extLst>
      <p:ext uri="{BB962C8B-B14F-4D97-AF65-F5344CB8AC3E}">
        <p14:creationId xmlns:p14="http://schemas.microsoft.com/office/powerpoint/2010/main" val="42641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EDBD0-9701-4C5A-BDEC-102E10E6569A}" type="slidenum">
              <a:rPr lang="en-US" smtClean="0"/>
              <a:t>3</a:t>
            </a:fld>
            <a:endParaRPr lang="en-US"/>
          </a:p>
        </p:txBody>
      </p:sp>
    </p:spTree>
    <p:extLst>
      <p:ext uri="{BB962C8B-B14F-4D97-AF65-F5344CB8AC3E}">
        <p14:creationId xmlns:p14="http://schemas.microsoft.com/office/powerpoint/2010/main" val="41437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EDBD0-9701-4C5A-BDEC-102E10E6569A}" type="slidenum">
              <a:rPr lang="en-US" smtClean="0"/>
              <a:t>4</a:t>
            </a:fld>
            <a:endParaRPr lang="en-US" dirty="0"/>
          </a:p>
        </p:txBody>
      </p:sp>
    </p:spTree>
    <p:extLst>
      <p:ext uri="{BB962C8B-B14F-4D97-AF65-F5344CB8AC3E}">
        <p14:creationId xmlns:p14="http://schemas.microsoft.com/office/powerpoint/2010/main" val="194177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EDBD0-9701-4C5A-BDEC-102E10E6569A}" type="slidenum">
              <a:rPr lang="en-US" smtClean="0"/>
              <a:t>5</a:t>
            </a:fld>
            <a:endParaRPr lang="en-US" dirty="0"/>
          </a:p>
        </p:txBody>
      </p:sp>
    </p:spTree>
    <p:extLst>
      <p:ext uri="{BB962C8B-B14F-4D97-AF65-F5344CB8AC3E}">
        <p14:creationId xmlns:p14="http://schemas.microsoft.com/office/powerpoint/2010/main" val="206941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Subtitle moves</a:t>
            </a:r>
          </a:p>
        </p:txBody>
      </p:sp>
      <p:sp>
        <p:nvSpPr>
          <p:cNvPr id="4" name="Slide Number Placeholder 3"/>
          <p:cNvSpPr>
            <a:spLocks noGrp="1"/>
          </p:cNvSpPr>
          <p:nvPr>
            <p:ph type="sldNum" sz="quarter" idx="5"/>
          </p:nvPr>
        </p:nvSpPr>
        <p:spPr/>
        <p:txBody>
          <a:bodyPr/>
          <a:lstStyle/>
          <a:p>
            <a:fld id="{5A2EDBD0-9701-4C5A-BDEC-102E10E6569A}" type="slidenum">
              <a:rPr lang="en-US" smtClean="0"/>
              <a:t>6</a:t>
            </a:fld>
            <a:endParaRPr lang="en-US"/>
          </a:p>
        </p:txBody>
      </p:sp>
    </p:spTree>
    <p:extLst>
      <p:ext uri="{BB962C8B-B14F-4D97-AF65-F5344CB8AC3E}">
        <p14:creationId xmlns:p14="http://schemas.microsoft.com/office/powerpoint/2010/main" val="385893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EDBD0-9701-4C5A-BDEC-102E10E6569A}" type="slidenum">
              <a:rPr lang="en-US" smtClean="0"/>
              <a:t>7</a:t>
            </a:fld>
            <a:endParaRPr lang="en-US" dirty="0"/>
          </a:p>
        </p:txBody>
      </p:sp>
    </p:spTree>
    <p:extLst>
      <p:ext uri="{BB962C8B-B14F-4D97-AF65-F5344CB8AC3E}">
        <p14:creationId xmlns:p14="http://schemas.microsoft.com/office/powerpoint/2010/main" val="387162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icon tab</a:t>
            </a:r>
          </a:p>
          <a:p>
            <a:endParaRPr lang="en-US" dirty="0"/>
          </a:p>
        </p:txBody>
      </p:sp>
      <p:sp>
        <p:nvSpPr>
          <p:cNvPr id="4" name="Slide Number Placeholder 3"/>
          <p:cNvSpPr>
            <a:spLocks noGrp="1"/>
          </p:cNvSpPr>
          <p:nvPr>
            <p:ph type="sldNum" sz="quarter" idx="5"/>
          </p:nvPr>
        </p:nvSpPr>
        <p:spPr/>
        <p:txBody>
          <a:bodyPr/>
          <a:lstStyle/>
          <a:p>
            <a:fld id="{5A2EDBD0-9701-4C5A-BDEC-102E10E6569A}" type="slidenum">
              <a:rPr lang="en-US" smtClean="0"/>
              <a:t>8</a:t>
            </a:fld>
            <a:endParaRPr lang="en-US"/>
          </a:p>
        </p:txBody>
      </p:sp>
    </p:spTree>
    <p:extLst>
      <p:ext uri="{BB962C8B-B14F-4D97-AF65-F5344CB8AC3E}">
        <p14:creationId xmlns:p14="http://schemas.microsoft.com/office/powerpoint/2010/main" val="175633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EDBD0-9701-4C5A-BDEC-102E10E6569A}" type="slidenum">
              <a:rPr lang="en-US" smtClean="0"/>
              <a:t>9</a:t>
            </a:fld>
            <a:endParaRPr lang="en-US"/>
          </a:p>
        </p:txBody>
      </p:sp>
    </p:spTree>
    <p:extLst>
      <p:ext uri="{BB962C8B-B14F-4D97-AF65-F5344CB8AC3E}">
        <p14:creationId xmlns:p14="http://schemas.microsoft.com/office/powerpoint/2010/main" val="59918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EDBD0-9701-4C5A-BDEC-102E10E6569A}" type="slidenum">
              <a:rPr lang="en-US" smtClean="0"/>
              <a:t>11</a:t>
            </a:fld>
            <a:endParaRPr lang="en-US"/>
          </a:p>
        </p:txBody>
      </p:sp>
    </p:spTree>
    <p:extLst>
      <p:ext uri="{BB962C8B-B14F-4D97-AF65-F5344CB8AC3E}">
        <p14:creationId xmlns:p14="http://schemas.microsoft.com/office/powerpoint/2010/main" val="142317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2" name="Title 1"/>
          <p:cNvSpPr>
            <a:spLocks noGrp="1"/>
          </p:cNvSpPr>
          <p:nvPr>
            <p:ph type="ctrTitle"/>
          </p:nvPr>
        </p:nvSpPr>
        <p:spPr>
          <a:xfrm>
            <a:off x="463085" y="2577005"/>
            <a:ext cx="6781777" cy="2680795"/>
          </a:xfrm>
        </p:spPr>
        <p:txBody>
          <a:bodyPr anchor="t" anchorCtr="0">
            <a:noAutofit/>
          </a:bodyPr>
          <a:lstStyle>
            <a:lvl1pPr algn="l">
              <a:lnSpc>
                <a:spcPct val="100000"/>
              </a:lnSpc>
              <a:defRPr sz="5000"/>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463085" y="5934318"/>
            <a:ext cx="6816945" cy="598488"/>
          </a:xfrm>
        </p:spPr>
        <p:txBody>
          <a:bodyPr>
            <a:noAutofit/>
          </a:bodyPr>
          <a:lstStyle>
            <a:lvl1pPr marL="0" indent="0">
              <a:lnSpc>
                <a:spcPts val="1800"/>
              </a:lnSpc>
              <a:spcBef>
                <a:spcPts val="0"/>
              </a:spcBef>
              <a:buNone/>
              <a:defRPr sz="14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February 15, 2018</a:t>
            </a:r>
            <a:br>
              <a:rPr lang="en-US" dirty="0"/>
            </a:br>
            <a:r>
              <a:rPr lang="en-US" dirty="0"/>
              <a:t>Name presenter</a:t>
            </a:r>
            <a:endParaRPr lang="de-DE" dirty="0"/>
          </a:p>
        </p:txBody>
      </p:sp>
      <p:sp>
        <p:nvSpPr>
          <p:cNvPr id="6" name="TextBox 5"/>
          <p:cNvSpPr txBox="1"/>
          <p:nvPr userDrawn="1"/>
        </p:nvSpPr>
        <p:spPr>
          <a:xfrm>
            <a:off x="-2197100" y="0"/>
            <a:ext cx="2006600" cy="156966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p:txBody>
      </p:sp>
      <p:sp>
        <p:nvSpPr>
          <p:cNvPr id="14" name="Picture Placeholder 13"/>
          <p:cNvSpPr>
            <a:spLocks noGrp="1"/>
          </p:cNvSpPr>
          <p:nvPr>
            <p:ph type="pic" sz="quarter" idx="15" hasCustomPrompt="1"/>
          </p:nvPr>
        </p:nvSpPr>
        <p:spPr>
          <a:xfrm>
            <a:off x="0" y="0"/>
            <a:ext cx="12192000" cy="6858000"/>
          </a:xfrm>
          <a:solidFill>
            <a:srgbClr val="F2F2F2">
              <a:alpha val="7059"/>
            </a:srgbClr>
          </a:solidFill>
        </p:spPr>
        <p:txBody>
          <a:bodyPr>
            <a:normAutofit/>
          </a:bodyPr>
          <a:lstStyle>
            <a:lvl1pPr marL="0" indent="0" algn="r">
              <a:buNone/>
              <a:defRPr sz="1600" baseline="0"/>
            </a:lvl1pPr>
          </a:lstStyle>
          <a:p>
            <a:r>
              <a:rPr lang="de-DE"/>
              <a:t>Click on icon to select picture</a:t>
            </a:r>
          </a:p>
        </p:txBody>
      </p:sp>
      <p:pic>
        <p:nvPicPr>
          <p:cNvPr id="8" name="Picture 7">
            <a:extLst>
              <a:ext uri="{FF2B5EF4-FFF2-40B4-BE49-F238E27FC236}">
                <a16:creationId xmlns:a16="http://schemas.microsoft.com/office/drawing/2014/main" id="{A9EF963C-E349-DB46-B110-9F1CFD9E9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574" y="445495"/>
            <a:ext cx="738000" cy="816349"/>
          </a:xfrm>
          <a:prstGeom prst="rect">
            <a:avLst/>
          </a:prstGeom>
        </p:spPr>
      </p:pic>
    </p:spTree>
    <p:extLst>
      <p:ext uri="{BB962C8B-B14F-4D97-AF65-F5344CB8AC3E}">
        <p14:creationId xmlns:p14="http://schemas.microsoft.com/office/powerpoint/2010/main" val="215901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976" y="297391"/>
            <a:ext cx="10515600" cy="914967"/>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1063976" y="2004646"/>
            <a:ext cx="5641624" cy="4041997"/>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Chart Placeholder 5"/>
          <p:cNvSpPr>
            <a:spLocks noGrp="1"/>
          </p:cNvSpPr>
          <p:nvPr>
            <p:ph type="chart" sz="quarter" idx="15"/>
          </p:nvPr>
        </p:nvSpPr>
        <p:spPr>
          <a:xfrm>
            <a:off x="7264401" y="1362076"/>
            <a:ext cx="4315884" cy="3667125"/>
          </a:xfrm>
        </p:spPr>
        <p:txBody>
          <a:bodyPr/>
          <a:lstStyle>
            <a:lvl1pPr marL="0" indent="0">
              <a:buNone/>
              <a:defRPr/>
            </a:lvl1pPr>
          </a:lstStyle>
          <a:p>
            <a:r>
              <a:rPr lang="en-US"/>
              <a:t>Click icon to add chart</a:t>
            </a:r>
            <a:endParaRPr lang="de-DE"/>
          </a:p>
        </p:txBody>
      </p:sp>
      <p:cxnSp>
        <p:nvCxnSpPr>
          <p:cNvPr id="8" name="Straight Connector 7"/>
          <p:cNvCxnSpPr/>
          <p:nvPr userDrawn="1"/>
        </p:nvCxnSpPr>
        <p:spPr>
          <a:xfrm>
            <a:off x="604637" y="6146483"/>
            <a:ext cx="1097494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8E8902FA-0A05-3849-B9DC-ACD8AB5B2300}"/>
              </a:ext>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Customer Experience Management Playbook</a:t>
            </a:r>
            <a:endParaRPr lang="de-DE" dirty="0"/>
          </a:p>
        </p:txBody>
      </p:sp>
    </p:spTree>
    <p:extLst>
      <p:ext uri="{BB962C8B-B14F-4D97-AF65-F5344CB8AC3E}">
        <p14:creationId xmlns:p14="http://schemas.microsoft.com/office/powerpoint/2010/main" val="378125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976" y="297391"/>
            <a:ext cx="10515600" cy="914967"/>
          </a:xfrm>
        </p:spPr>
        <p:txBody>
          <a:bodyPr/>
          <a:lstStyle>
            <a:lvl1pPr>
              <a:defRPr/>
            </a:lvl1pPr>
          </a:lstStyle>
          <a:p>
            <a:r>
              <a:rPr lang="en-US" dirty="0"/>
              <a:t>Title</a:t>
            </a:r>
            <a:endParaRPr lang="de-DE" dirty="0"/>
          </a:p>
        </p:txBody>
      </p:sp>
      <p:sp>
        <p:nvSpPr>
          <p:cNvPr id="6" name="Chart Placeholder 5"/>
          <p:cNvSpPr>
            <a:spLocks noGrp="1"/>
          </p:cNvSpPr>
          <p:nvPr>
            <p:ph type="chart" sz="quarter" idx="15"/>
          </p:nvPr>
        </p:nvSpPr>
        <p:spPr>
          <a:xfrm>
            <a:off x="1063977" y="1362076"/>
            <a:ext cx="10516308" cy="4684567"/>
          </a:xfrm>
        </p:spPr>
        <p:txBody>
          <a:bodyPr/>
          <a:lstStyle>
            <a:lvl1pPr marL="0" indent="0">
              <a:buNone/>
              <a:defRPr/>
            </a:lvl1pPr>
          </a:lstStyle>
          <a:p>
            <a:r>
              <a:rPr lang="en-US"/>
              <a:t>Click icon to add chart</a:t>
            </a:r>
            <a:endParaRPr lang="de-DE"/>
          </a:p>
        </p:txBody>
      </p:sp>
      <p:cxnSp>
        <p:nvCxnSpPr>
          <p:cNvPr id="7" name="Straight Connector 6"/>
          <p:cNvCxnSpPr/>
          <p:nvPr userDrawn="1"/>
        </p:nvCxnSpPr>
        <p:spPr>
          <a:xfrm>
            <a:off x="604637" y="6146483"/>
            <a:ext cx="1097494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Footer Placeholder 4">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Customer Experience Management Playbook</a:t>
            </a:r>
            <a:endParaRPr lang="de-DE" dirty="0"/>
          </a:p>
        </p:txBody>
      </p:sp>
    </p:spTree>
    <p:extLst>
      <p:ext uri="{BB962C8B-B14F-4D97-AF65-F5344CB8AC3E}">
        <p14:creationId xmlns:p14="http://schemas.microsoft.com/office/powerpoint/2010/main" val="176307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976" y="297391"/>
            <a:ext cx="10515600" cy="914967"/>
          </a:xfrm>
        </p:spPr>
        <p:txBody>
          <a:bodyPr/>
          <a:lstStyle>
            <a:lvl1pPr>
              <a:defRPr/>
            </a:lvl1pPr>
          </a:lstStyle>
          <a:p>
            <a:r>
              <a:rPr lang="en-US" dirty="0"/>
              <a:t>Title</a:t>
            </a:r>
            <a:endParaRPr lang="de-DE" dirty="0"/>
          </a:p>
        </p:txBody>
      </p:sp>
      <p:sp>
        <p:nvSpPr>
          <p:cNvPr id="7" name="Table Placeholder 6"/>
          <p:cNvSpPr>
            <a:spLocks noGrp="1"/>
          </p:cNvSpPr>
          <p:nvPr>
            <p:ph type="tbl" sz="quarter" idx="16"/>
          </p:nvPr>
        </p:nvSpPr>
        <p:spPr>
          <a:xfrm>
            <a:off x="1064684" y="1362076"/>
            <a:ext cx="10515600" cy="4684713"/>
          </a:xfrm>
        </p:spPr>
        <p:txBody>
          <a:bodyPr/>
          <a:lstStyle/>
          <a:p>
            <a:r>
              <a:rPr lang="en-US"/>
              <a:t>Click icon to add table</a:t>
            </a:r>
            <a:endParaRPr lang="de-DE"/>
          </a:p>
        </p:txBody>
      </p:sp>
      <p:cxnSp>
        <p:nvCxnSpPr>
          <p:cNvPr id="8" name="Straight Connector 7"/>
          <p:cNvCxnSpPr/>
          <p:nvPr userDrawn="1"/>
        </p:nvCxnSpPr>
        <p:spPr>
          <a:xfrm>
            <a:off x="604637" y="6146483"/>
            <a:ext cx="1097494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6" name="Footer Placeholder 4">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Customer Experience Management Playbook</a:t>
            </a:r>
            <a:endParaRPr lang="de-DE" dirty="0"/>
          </a:p>
        </p:txBody>
      </p:sp>
    </p:spTree>
    <p:extLst>
      <p:ext uri="{BB962C8B-B14F-4D97-AF65-F5344CB8AC3E}">
        <p14:creationId xmlns:p14="http://schemas.microsoft.com/office/powerpoint/2010/main" val="2962789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63086" y="5934318"/>
            <a:ext cx="4333202" cy="598488"/>
          </a:xfrm>
        </p:spPr>
        <p:txBody>
          <a:bodyPr>
            <a:noAutofit/>
          </a:bodyPr>
          <a:lstStyle>
            <a:lvl1pPr marL="0" indent="0">
              <a:lnSpc>
                <a:spcPts val="18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6" name="TextBox 5"/>
          <p:cNvSpPr txBox="1"/>
          <p:nvPr userDrawn="1"/>
        </p:nvSpPr>
        <p:spPr>
          <a:xfrm>
            <a:off x="463084" y="3157588"/>
            <a:ext cx="5207000" cy="861774"/>
          </a:xfrm>
          <a:prstGeom prst="rect">
            <a:avLst/>
          </a:prstGeom>
          <a:noFill/>
        </p:spPr>
        <p:txBody>
          <a:bodyPr wrap="square" rtlCol="0">
            <a:spAutoFit/>
          </a:bodyPr>
          <a:lstStyle/>
          <a:p>
            <a:r>
              <a:rPr lang="de-DE" sz="5000" kern="1200">
                <a:solidFill>
                  <a:schemeClr val="tx1"/>
                </a:solidFill>
                <a:latin typeface="+mj-lt"/>
                <a:ea typeface="+mj-ea"/>
                <a:cs typeface="+mj-cs"/>
              </a:rPr>
              <a:t>Thank</a:t>
            </a:r>
            <a:r>
              <a:rPr lang="de-DE" sz="5000" kern="1200" dirty="0">
                <a:solidFill>
                  <a:schemeClr val="tx1"/>
                </a:solidFill>
                <a:latin typeface="+mj-lt"/>
                <a:ea typeface="+mj-ea"/>
                <a:cs typeface="+mj-cs"/>
              </a:rPr>
              <a:t> </a:t>
            </a:r>
            <a:r>
              <a:rPr lang="de-DE" sz="5000" kern="1200" dirty="0" err="1">
                <a:solidFill>
                  <a:schemeClr val="tx1"/>
                </a:solidFill>
                <a:latin typeface="+mj-lt"/>
                <a:ea typeface="+mj-ea"/>
                <a:cs typeface="+mj-cs"/>
              </a:rPr>
              <a:t>you</a:t>
            </a:r>
            <a:endParaRPr lang="de-DE" sz="5000" kern="1200"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46BEB91C-806F-4B40-B47B-B78457CBFB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06" b="2928"/>
          <a:stretch/>
        </p:blipFill>
        <p:spPr>
          <a:xfrm>
            <a:off x="4951562" y="1843446"/>
            <a:ext cx="7240438" cy="5014554"/>
          </a:xfrm>
          <a:prstGeom prst="rect">
            <a:avLst/>
          </a:prstGeom>
        </p:spPr>
      </p:pic>
      <p:pic>
        <p:nvPicPr>
          <p:cNvPr id="10" name="Picture 9">
            <a:extLst>
              <a:ext uri="{FF2B5EF4-FFF2-40B4-BE49-F238E27FC236}">
                <a16:creationId xmlns:a16="http://schemas.microsoft.com/office/drawing/2014/main" id="{B3A01D4D-E5C5-424C-87B4-40426050B3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5574" y="445495"/>
            <a:ext cx="738000" cy="816349"/>
          </a:xfrm>
          <a:prstGeom prst="rect">
            <a:avLst/>
          </a:prstGeom>
        </p:spPr>
      </p:pic>
    </p:spTree>
    <p:extLst>
      <p:ext uri="{BB962C8B-B14F-4D97-AF65-F5344CB8AC3E}">
        <p14:creationId xmlns:p14="http://schemas.microsoft.com/office/powerpoint/2010/main" val="361489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solidFill>
            <a:srgbClr val="F2F2F2">
              <a:alpha val="7059"/>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34456" y="2404205"/>
            <a:ext cx="6781777" cy="2680795"/>
          </a:xfrm>
        </p:spPr>
        <p:txBody>
          <a:bodyPr anchor="t" anchorCtr="0">
            <a:noAutofit/>
          </a:bodyPr>
          <a:lstStyle>
            <a:lvl1pPr algn="l">
              <a:lnSpc>
                <a:spcPts val="7466"/>
              </a:lnSpc>
              <a:defRPr sz="5067">
                <a:solidFill>
                  <a:schemeClr val="bg1"/>
                </a:solidFill>
              </a:defRPr>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639181" y="5415149"/>
            <a:ext cx="6816945" cy="653335"/>
          </a:xfrm>
        </p:spPr>
        <p:txBody>
          <a:bodyPr>
            <a:noAutofit/>
          </a:bodyPr>
          <a:lstStyle>
            <a:lvl1pPr marL="0" indent="0">
              <a:lnSpc>
                <a:spcPts val="2933"/>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780911" y="798453"/>
            <a:ext cx="1049728"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
        <p:nvSpPr>
          <p:cNvPr id="7" name="TextBox 6"/>
          <p:cNvSpPr txBox="1"/>
          <p:nvPr/>
        </p:nvSpPr>
        <p:spPr>
          <a:xfrm>
            <a:off x="-4741333" y="0"/>
            <a:ext cx="4550833" cy="3046988"/>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2481718432"/>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solidFill>
            <a:srgbClr val="3E4043">
              <a:alpha val="14902"/>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29281" y="2396572"/>
            <a:ext cx="6165252" cy="2680795"/>
          </a:xfrm>
        </p:spPr>
        <p:txBody>
          <a:bodyPr anchor="t" anchorCtr="0">
            <a:noAutofit/>
          </a:bodyPr>
          <a:lstStyle>
            <a:lvl1pPr algn="l">
              <a:lnSpc>
                <a:spcPts val="7466"/>
              </a:lnSpc>
              <a:defRPr sz="5067">
                <a:solidFill>
                  <a:schemeClr val="bg1"/>
                </a:solidFill>
              </a:defRPr>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648496" y="5417221"/>
            <a:ext cx="6816945" cy="651263"/>
          </a:xfrm>
        </p:spPr>
        <p:txBody>
          <a:bodyPr>
            <a:noAutofit/>
          </a:bodyPr>
          <a:lstStyle>
            <a:lvl1pPr marL="0" indent="0">
              <a:lnSpc>
                <a:spcPts val="2933"/>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6" name="TextBox 5"/>
          <p:cNvSpPr txBox="1"/>
          <p:nvPr/>
        </p:nvSpPr>
        <p:spPr>
          <a:xfrm>
            <a:off x="-2197100" y="1"/>
            <a:ext cx="2006600" cy="2554545"/>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774944" y="798453"/>
            <a:ext cx="1051200"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33">
                <a:solidFill>
                  <a:schemeClr val="bg1"/>
                </a:solidFill>
              </a:defRPr>
            </a:lvl1pPr>
          </a:lstStyle>
          <a:p>
            <a:pPr lvl="0"/>
            <a:r>
              <a:rPr lang="en-US"/>
              <a:t>Edit Master text styles</a:t>
            </a:r>
          </a:p>
        </p:txBody>
      </p:sp>
    </p:spTree>
    <p:extLst>
      <p:ext uri="{BB962C8B-B14F-4D97-AF65-F5344CB8AC3E}">
        <p14:creationId xmlns:p14="http://schemas.microsoft.com/office/powerpoint/2010/main" val="3349646281"/>
      </p:ext>
    </p:extLst>
  </p:cSld>
  <p:clrMapOvr>
    <a:masterClrMapping/>
  </p:clrMapOvr>
  <p:extLst mod="1">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2404205"/>
            <a:ext cx="6781777" cy="1812195"/>
          </a:xfrm>
        </p:spPr>
        <p:txBody>
          <a:bodyPr anchor="t" anchorCtr="0">
            <a:noAutofit/>
          </a:bodyPr>
          <a:lstStyle>
            <a:lvl1pPr algn="l">
              <a:lnSpc>
                <a:spcPts val="7466"/>
              </a:lnSpc>
              <a:defRPr sz="5067">
                <a:solidFill>
                  <a:schemeClr val="tx1"/>
                </a:solidFill>
              </a:defRPr>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638386" y="5421076"/>
            <a:ext cx="6816945" cy="647408"/>
          </a:xfrm>
        </p:spPr>
        <p:txBody>
          <a:bodyPr>
            <a:noAutofit/>
          </a:bodyPr>
          <a:lstStyle>
            <a:lvl1pPr marL="0" indent="0">
              <a:lnSpc>
                <a:spcPts val="2933"/>
              </a:lnSpc>
              <a:spcBef>
                <a:spcPts val="0"/>
              </a:spcBef>
              <a:buNone/>
              <a:defRPr sz="1733">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3" y="4584313"/>
            <a:ext cx="6781777" cy="1249363"/>
          </a:xfrm>
        </p:spPr>
        <p:txBody>
          <a:bodyPr>
            <a:noAutofit/>
          </a:bodyPr>
          <a:lstStyle>
            <a:lvl1pPr marL="0" indent="0">
              <a:lnSpc>
                <a:spcPts val="4267"/>
              </a:lnSpc>
              <a:buNone/>
              <a:defRPr sz="30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323" y="787061"/>
            <a:ext cx="1058335" cy="1152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472" y="2746184"/>
            <a:ext cx="4255245" cy="4255245"/>
          </a:xfrm>
          <a:prstGeom prst="rect">
            <a:avLst/>
          </a:prstGeom>
        </p:spPr>
      </p:pic>
    </p:spTree>
    <p:extLst>
      <p:ext uri="{BB962C8B-B14F-4D97-AF65-F5344CB8AC3E}">
        <p14:creationId xmlns:p14="http://schemas.microsoft.com/office/powerpoint/2010/main" val="2505566490"/>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a:lnSpc>
                <a:spcPts val="3200"/>
              </a:lnSpc>
              <a:spcAft>
                <a:spcPts val="800"/>
              </a:spcAft>
              <a:defRPr sz="2000"/>
            </a:lvl1pPr>
            <a:lvl2pPr>
              <a:lnSpc>
                <a:spcPts val="3200"/>
              </a:lnSpc>
              <a:spcBef>
                <a:spcPts val="0"/>
              </a:spcBef>
              <a:spcAft>
                <a:spcPts val="800"/>
              </a:spcAft>
              <a:defRPr sz="2000"/>
            </a:lvl2pPr>
            <a:lvl3pPr>
              <a:lnSpc>
                <a:spcPts val="3200"/>
              </a:lnSpc>
              <a:spcBef>
                <a:spcPts val="0"/>
              </a:spcBef>
              <a:spcAft>
                <a:spcPts val="800"/>
              </a:spcAft>
              <a:defRPr sz="2000"/>
            </a:lvl3pPr>
            <a:lvl4pPr>
              <a:lnSpc>
                <a:spcPts val="3200"/>
              </a:lnSpc>
              <a:spcBef>
                <a:spcPts val="0"/>
              </a:spcBef>
              <a:spcAft>
                <a:spcPts val="800"/>
              </a:spcAft>
              <a:defRPr sz="2000"/>
            </a:lvl4pPr>
            <a:lvl5pPr>
              <a:lnSpc>
                <a:spcPts val="3200"/>
              </a:lnSpc>
              <a:spcBef>
                <a:spcPts val="0"/>
              </a:spcBef>
              <a:spcAft>
                <a:spcPts val="800"/>
              </a:spcAft>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10" name="Straight Connector 9"/>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E9A41EF7-6959-4457-9B7C-A4CB1DB97840}" type="datetimeFigureOut">
              <a:rPr lang="en-US" smtClean="0"/>
              <a:t>1/24/19</a:t>
            </a:fld>
            <a:endParaRPr lang="en-US"/>
          </a:p>
        </p:txBody>
      </p:sp>
      <p:sp>
        <p:nvSpPr>
          <p:cNvPr id="6" name="Footer Placeholder 5"/>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526431749"/>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defRPr sz="2000"/>
            </a:lvl3pPr>
            <a:lvl4pPr marL="960943" indent="-228594">
              <a:lnSpc>
                <a:spcPts val="3200"/>
              </a:lnSpc>
              <a:tabLst/>
              <a:defRPr sz="2000"/>
            </a:lvl4pPr>
            <a:lvl5pPr marL="1195887" indent="-228594">
              <a:lnSpc>
                <a:spcPts val="32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E9A41EF7-6959-4457-9B7C-A4CB1DB97840}" type="datetimeFigureOut">
              <a:rPr lang="en-US" smtClean="0"/>
              <a:t>1/24/19</a:t>
            </a:fld>
            <a:endParaRPr lang="en-US"/>
          </a:p>
        </p:txBody>
      </p:sp>
      <p:sp>
        <p:nvSpPr>
          <p:cNvPr id="8" name="Footer Placeholder 7"/>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1418944729"/>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lnSpc>
                <a:spcPct val="100000"/>
              </a:lnSpc>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0"/>
            </a:lvl1pPr>
            <a:lvl2pPr marL="480472" indent="-480472">
              <a:lnSpc>
                <a:spcPts val="3200"/>
              </a:lnSpc>
              <a:buFont typeface="+mj-lt"/>
              <a:buAutoNum type="arabicPeriod"/>
              <a:defRPr sz="2000" b="0"/>
            </a:lvl2pPr>
            <a:lvl3pPr marL="715415" indent="-228594">
              <a:lnSpc>
                <a:spcPts val="3200"/>
              </a:lnSpc>
              <a:defRPr sz="2000" b="0"/>
            </a:lvl3pPr>
            <a:lvl4pPr marL="960943" indent="-228594">
              <a:lnSpc>
                <a:spcPts val="3200"/>
              </a:lnSpc>
              <a:tabLst/>
              <a:defRPr sz="2000" b="0"/>
            </a:lvl4pPr>
            <a:lvl5pPr marL="1195887" indent="-228594">
              <a:lnSpc>
                <a:spcPts val="3200"/>
              </a:lnSpc>
              <a:defRPr sz="20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fld id="{E9A41EF7-6959-4457-9B7C-A4CB1DB97840}" type="datetimeFigureOut">
              <a:rPr lang="en-US" smtClean="0"/>
              <a:t>1/24/19</a:t>
            </a:fld>
            <a:endParaRPr lang="en-US"/>
          </a:p>
        </p:txBody>
      </p:sp>
      <p:sp>
        <p:nvSpPr>
          <p:cNvPr id="6" name="Footer Placeholder 5"/>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726966095"/>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solidFill>
            <a:srgbClr val="3E4043">
              <a:alpha val="14902"/>
            </a:srgbClr>
          </a:solidFill>
        </p:spPr>
        <p:txBody>
          <a:bodyPr>
            <a:normAutofit/>
          </a:bodyPr>
          <a:lstStyle>
            <a:lvl1pPr marL="0" indent="0" algn="r">
              <a:buNone/>
              <a:defRPr sz="1600" baseline="0"/>
            </a:lvl1pPr>
          </a:lstStyle>
          <a:p>
            <a:r>
              <a:rPr lang="de-DE"/>
              <a:t>Click on icon to select picture</a:t>
            </a:r>
          </a:p>
        </p:txBody>
      </p:sp>
      <p:sp>
        <p:nvSpPr>
          <p:cNvPr id="2" name="Title 1"/>
          <p:cNvSpPr>
            <a:spLocks noGrp="1"/>
          </p:cNvSpPr>
          <p:nvPr>
            <p:ph type="ctrTitle"/>
          </p:nvPr>
        </p:nvSpPr>
        <p:spPr>
          <a:xfrm>
            <a:off x="463085" y="2577005"/>
            <a:ext cx="6781777" cy="2680795"/>
          </a:xfrm>
        </p:spPr>
        <p:txBody>
          <a:bodyPr anchor="t" anchorCtr="0">
            <a:noAutofit/>
          </a:bodyPr>
          <a:lstStyle>
            <a:lvl1pPr algn="l">
              <a:lnSpc>
                <a:spcPct val="100000"/>
              </a:lnSpc>
              <a:defRPr sz="5000">
                <a:solidFill>
                  <a:schemeClr val="bg1"/>
                </a:solidFill>
              </a:defRPr>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463085" y="5934318"/>
            <a:ext cx="6816945" cy="598488"/>
          </a:xfrm>
        </p:spPr>
        <p:txBody>
          <a:bodyPr>
            <a:noAutofit/>
          </a:bodyPr>
          <a:lstStyle>
            <a:lvl1pPr marL="0" indent="0">
              <a:lnSpc>
                <a:spcPts val="1800"/>
              </a:lnSpc>
              <a:spcBef>
                <a:spcPts val="0"/>
              </a:spcBef>
              <a:buNone/>
              <a:defRPr sz="14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February 15, 2018</a:t>
            </a:r>
            <a:br>
              <a:rPr lang="en-US" dirty="0"/>
            </a:br>
            <a:r>
              <a:rPr lang="en-US" dirty="0"/>
              <a:t>Name presenter</a:t>
            </a:r>
            <a:endParaRPr lang="de-DE" dirty="0"/>
          </a:p>
        </p:txBody>
      </p:sp>
      <p:sp>
        <p:nvSpPr>
          <p:cNvPr id="6" name="TextBox 5"/>
          <p:cNvSpPr txBox="1"/>
          <p:nvPr userDrawn="1"/>
        </p:nvSpPr>
        <p:spPr>
          <a:xfrm>
            <a:off x="-2197100" y="0"/>
            <a:ext cx="2006600" cy="156966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p:txBody>
      </p:sp>
      <p:sp>
        <p:nvSpPr>
          <p:cNvPr id="7" name="Text Placeholder 9">
            <a:extLst>
              <a:ext uri="{FF2B5EF4-FFF2-40B4-BE49-F238E27FC236}">
                <a16:creationId xmlns:a16="http://schemas.microsoft.com/office/drawing/2014/main" id="{D7D67142-5FCA-3E44-A571-62D40D4B3A6D}"/>
              </a:ext>
            </a:extLst>
          </p:cNvPr>
          <p:cNvSpPr>
            <a:spLocks noGrp="1"/>
          </p:cNvSpPr>
          <p:nvPr>
            <p:ph type="body" sz="quarter" idx="13"/>
          </p:nvPr>
        </p:nvSpPr>
        <p:spPr>
          <a:xfrm>
            <a:off x="555574" y="457301"/>
            <a:ext cx="738000" cy="800569"/>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213316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lnSpc>
                <a:spcPct val="100000"/>
              </a:lnSpc>
              <a:defRPr/>
            </a:lvl1pPr>
          </a:lstStyle>
          <a:p>
            <a:r>
              <a:rPr lang="en-US" dirty="0"/>
              <a:t>Title</a:t>
            </a:r>
            <a:endParaRPr lang="de-DE" dirty="0"/>
          </a:p>
        </p:txBody>
      </p:sp>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fld id="{E9A41EF7-6959-4457-9B7C-A4CB1DB97840}" type="datetimeFigureOut">
              <a:rPr lang="en-US" smtClean="0"/>
              <a:t>1/24/19</a:t>
            </a:fld>
            <a:endParaRPr lang="en-US"/>
          </a:p>
        </p:txBody>
      </p:sp>
      <p:sp>
        <p:nvSpPr>
          <p:cNvPr id="6" name="Footer Placeholder 5"/>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686736568"/>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5062528" cy="4353063"/>
          </a:xfrm>
        </p:spPr>
        <p:txBody>
          <a:bodyPr/>
          <a:lstStyle>
            <a:lvl1pPr marL="0" indent="0">
              <a:lnSpc>
                <a:spcPts val="3200"/>
              </a:lnSpc>
              <a:buNone/>
              <a:defRPr sz="1733" b="0"/>
            </a:lvl1pPr>
            <a:lvl2pPr marL="383108" indent="-383108">
              <a:lnSpc>
                <a:spcPts val="3200"/>
              </a:lnSpc>
              <a:buFont typeface="Arial" panose="020B0604020202020204" pitchFamily="34" charset="0"/>
              <a:buChar char="•"/>
              <a:defRPr sz="1733" b="0"/>
            </a:lvl2pPr>
            <a:lvl3pPr marL="596885" indent="-232828">
              <a:lnSpc>
                <a:spcPts val="3200"/>
              </a:lnSpc>
              <a:defRPr sz="1733" b="0"/>
            </a:lvl3pPr>
            <a:lvl4pPr marL="831830" indent="-234945">
              <a:lnSpc>
                <a:spcPts val="3200"/>
              </a:lnSpc>
              <a:tabLst/>
              <a:defRPr sz="1733" b="0"/>
            </a:lvl4pPr>
            <a:lvl5pPr marL="1079473" indent="-247644">
              <a:lnSpc>
                <a:spcPts val="3200"/>
              </a:lnSpc>
              <a:defRPr sz="1733"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7"/>
          </p:nvPr>
        </p:nvSpPr>
        <p:spPr>
          <a:xfrm>
            <a:off x="6361123" y="1536001"/>
            <a:ext cx="5062528" cy="4353063"/>
          </a:xfrm>
        </p:spPr>
        <p:txBody>
          <a:bodyPr/>
          <a:lstStyle>
            <a:lvl1pPr marL="0" indent="0">
              <a:lnSpc>
                <a:spcPts val="3200"/>
              </a:lnSpc>
              <a:buNone/>
              <a:defRPr sz="1733" b="0"/>
            </a:lvl1pPr>
            <a:lvl2pPr marL="383108" indent="-383108">
              <a:lnSpc>
                <a:spcPts val="3200"/>
              </a:lnSpc>
              <a:buFont typeface="Arial" panose="020B0604020202020204" pitchFamily="34" charset="0"/>
              <a:buChar char="•"/>
              <a:defRPr sz="1733" b="0"/>
            </a:lvl2pPr>
            <a:lvl3pPr marL="596885" indent="-232828">
              <a:lnSpc>
                <a:spcPts val="3200"/>
              </a:lnSpc>
              <a:defRPr sz="1733" b="0"/>
            </a:lvl3pPr>
            <a:lvl4pPr marL="831830" indent="-234945">
              <a:lnSpc>
                <a:spcPts val="3200"/>
              </a:lnSpc>
              <a:tabLst/>
              <a:defRPr sz="1733" b="0"/>
            </a:lvl4pPr>
            <a:lvl5pPr marL="1079473" indent="-247644">
              <a:lnSpc>
                <a:spcPts val="3200"/>
              </a:lnSpc>
              <a:defRPr sz="1733"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 name="Date Placeholder 2"/>
          <p:cNvSpPr>
            <a:spLocks noGrp="1"/>
          </p:cNvSpPr>
          <p:nvPr>
            <p:ph type="dt" sz="half" idx="18"/>
          </p:nvPr>
        </p:nvSpPr>
        <p:spPr/>
        <p:txBody>
          <a:bodyPr/>
          <a:lstStyle/>
          <a:p>
            <a:fld id="{E9A41EF7-6959-4457-9B7C-A4CB1DB97840}" type="datetimeFigureOut">
              <a:rPr lang="en-US" smtClean="0"/>
              <a:t>1/24/19</a:t>
            </a:fld>
            <a:endParaRPr lang="en-US"/>
          </a:p>
        </p:txBody>
      </p:sp>
      <p:sp>
        <p:nvSpPr>
          <p:cNvPr id="6" name="Footer Placeholder 5"/>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4243615749"/>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568859"/>
            <a:ext cx="5078267" cy="4133408"/>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Picture Placeholder 9"/>
          <p:cNvSpPr>
            <a:spLocks noGrp="1"/>
          </p:cNvSpPr>
          <p:nvPr>
            <p:ph type="pic" sz="quarter" idx="14"/>
          </p:nvPr>
        </p:nvSpPr>
        <p:spPr>
          <a:xfrm>
            <a:off x="6096000" y="0"/>
            <a:ext cx="6096000" cy="6858000"/>
          </a:xfrm>
          <a:solidFill>
            <a:schemeClr val="bg1">
              <a:lumMod val="85000"/>
            </a:schemeClr>
          </a:solidFill>
        </p:spPr>
        <p:txBody>
          <a:bodyPr/>
          <a:lstStyle>
            <a:lvl1pPr marL="0" indent="0">
              <a:buFontTx/>
              <a:buNone/>
              <a:defRPr/>
            </a:lvl1pPr>
          </a:lstStyle>
          <a:p>
            <a:r>
              <a:rPr lang="en-US"/>
              <a:t>Click icon to add picture</a:t>
            </a:r>
            <a:endParaRPr lang="de-DE" dirty="0"/>
          </a:p>
        </p:txBody>
      </p:sp>
      <p:sp>
        <p:nvSpPr>
          <p:cNvPr id="7" name="Title 6"/>
          <p:cNvSpPr>
            <a:spLocks noGrp="1"/>
          </p:cNvSpPr>
          <p:nvPr>
            <p:ph type="title"/>
          </p:nvPr>
        </p:nvSpPr>
        <p:spPr>
          <a:xfrm>
            <a:off x="638401" y="585617"/>
            <a:ext cx="5078268" cy="617012"/>
          </a:xfrm>
        </p:spPr>
        <p:txBody>
          <a:bodyPr/>
          <a:lstStyle/>
          <a:p>
            <a:r>
              <a:rPr lang="en-US"/>
              <a:t>Click to edit Master title style</a:t>
            </a:r>
            <a:endParaRPr lang="de-DE" dirty="0"/>
          </a:p>
        </p:txBody>
      </p:sp>
      <p:cxnSp>
        <p:nvCxnSpPr>
          <p:cNvPr id="16" name="Straight Connector 15"/>
          <p:cNvCxnSpPr/>
          <p:nvPr/>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E9A41EF7-6959-4457-9B7C-A4CB1DB97840}" type="datetimeFigureOut">
              <a:rPr lang="en-US" smtClean="0"/>
              <a:t>1/24/19</a:t>
            </a:fld>
            <a:endParaRPr lang="en-US"/>
          </a:p>
        </p:txBody>
      </p:sp>
      <p:sp>
        <p:nvSpPr>
          <p:cNvPr id="5" name="Footer Placeholder 4"/>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99265596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p:spPr>
        <p:txBody>
          <a:bodyPr lIns="0" rIns="0"/>
          <a:lstStyle>
            <a:lvl1pPr marL="237061" indent="-237061">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373709573"/>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584571"/>
            <a:ext cx="8331199" cy="3773451"/>
          </a:xfrm>
        </p:spPr>
        <p:txBody>
          <a:bodyPr lIns="0" tIns="0" rIns="0"/>
          <a:lstStyle>
            <a:lvl1pPr marL="237061" indent="-237061">
              <a:defRPr baseline="0">
                <a:solidFill>
                  <a:srgbClr val="FF6C00"/>
                </a:solidFill>
              </a:defRPr>
            </a:lvl1pPr>
          </a:lstStyle>
          <a:p>
            <a:r>
              <a:rPr lang="en-US" dirty="0"/>
              <a:t>“This is the place for a quote</a:t>
            </a:r>
            <a:r>
              <a:rPr lang="de-DE" dirty="0"/>
              <a:t>”</a:t>
            </a:r>
          </a:p>
        </p:txBody>
      </p:sp>
      <p:cxnSp>
        <p:nvCxnSpPr>
          <p:cNvPr id="10" name="Straight Connector 9"/>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E9A41EF7-6959-4457-9B7C-A4CB1DB97840}"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9448363"/>
      </p:ext>
    </p:extLst>
  </p:cSld>
  <p:clrMapOvr>
    <a:masterClrMapping/>
  </p:clrMapOvr>
  <p:extLst mod="1">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9157" y="1584345"/>
            <a:ext cx="5456843" cy="4184833"/>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Picture Placeholder 9"/>
          <p:cNvSpPr>
            <a:spLocks noGrp="1"/>
          </p:cNvSpPr>
          <p:nvPr>
            <p:ph type="pic" sz="quarter" idx="14"/>
          </p:nvPr>
        </p:nvSpPr>
        <p:spPr>
          <a:xfrm>
            <a:off x="6479118" y="1594338"/>
            <a:ext cx="4944533" cy="4184833"/>
          </a:xfrm>
          <a:solidFill>
            <a:schemeClr val="bg1">
              <a:lumMod val="85000"/>
            </a:schemeClr>
          </a:solidFill>
        </p:spPr>
        <p:txBody>
          <a:bodyPr/>
          <a:lstStyle>
            <a:lvl1pPr marL="0" indent="0">
              <a:buFontTx/>
              <a:buNone/>
              <a:defRPr/>
            </a:lvl1pPr>
          </a:lstStyle>
          <a:p>
            <a:r>
              <a:rPr lang="en-US"/>
              <a:t>Click icon to add picture</a:t>
            </a:r>
            <a:endParaRPr lang="de-DE" dirty="0"/>
          </a:p>
        </p:txBody>
      </p:sp>
      <p:sp>
        <p:nvSpPr>
          <p:cNvPr id="12" name="Title 1"/>
          <p:cNvSpPr>
            <a:spLocks noGrp="1"/>
          </p:cNvSpPr>
          <p:nvPr>
            <p:ph type="title"/>
          </p:nvPr>
        </p:nvSpPr>
        <p:spPr>
          <a:xfrm>
            <a:off x="640366" y="585389"/>
            <a:ext cx="10783284" cy="617012"/>
          </a:xfrm>
        </p:spPr>
        <p:txBody>
          <a:bodyPr/>
          <a:lstStyle/>
          <a:p>
            <a:r>
              <a:rPr lang="en-US"/>
              <a:t>Click to edit Master title style</a:t>
            </a:r>
            <a:endParaRPr lang="de-DE" dirty="0"/>
          </a:p>
        </p:txBody>
      </p:sp>
      <p:cxnSp>
        <p:nvCxnSpPr>
          <p:cNvPr id="14" name="Straight Connector 13"/>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E9A41EF7-6959-4457-9B7C-A4CB1DB97840}" type="datetimeFigureOut">
              <a:rPr lang="en-US" smtClean="0"/>
              <a:t>1/24/19</a:t>
            </a:fld>
            <a:endParaRPr lang="en-US"/>
          </a:p>
        </p:txBody>
      </p:sp>
      <p:sp>
        <p:nvSpPr>
          <p:cNvPr id="5" name="Footer Placeholder 4"/>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60903580"/>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606062"/>
            <a:ext cx="5078267" cy="4163117"/>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Chart Placeholder 5"/>
          <p:cNvSpPr>
            <a:spLocks noGrp="1"/>
          </p:cNvSpPr>
          <p:nvPr>
            <p:ph type="chart" sz="quarter" idx="15"/>
          </p:nvPr>
        </p:nvSpPr>
        <p:spPr>
          <a:xfrm>
            <a:off x="6479119" y="1520324"/>
            <a:ext cx="4944533" cy="4258848"/>
          </a:xfrm>
        </p:spPr>
        <p:txBody>
          <a:bodyPr/>
          <a:lstStyle>
            <a:lvl1pPr marL="0" indent="0">
              <a:buNone/>
              <a:defRPr/>
            </a:lvl1pPr>
          </a:lstStyle>
          <a:p>
            <a:r>
              <a:rPr lang="en-US"/>
              <a:t>Click icon to add chart</a:t>
            </a:r>
            <a:endParaRPr lang="de-DE" dirty="0"/>
          </a:p>
        </p:txBody>
      </p:sp>
      <p:sp>
        <p:nvSpPr>
          <p:cNvPr id="8" name="Title 1"/>
          <p:cNvSpPr>
            <a:spLocks noGrp="1"/>
          </p:cNvSpPr>
          <p:nvPr>
            <p:ph type="title"/>
          </p:nvPr>
        </p:nvSpPr>
        <p:spPr>
          <a:xfrm>
            <a:off x="640366" y="585389"/>
            <a:ext cx="10783284" cy="617012"/>
          </a:xfrm>
        </p:spPr>
        <p:txBody>
          <a:bodyPr/>
          <a:lstStyle/>
          <a:p>
            <a:r>
              <a:rPr lang="en-US"/>
              <a:t>Click to edit Master title style</a:t>
            </a:r>
            <a:endParaRPr lang="de-DE" dirty="0"/>
          </a:p>
        </p:txBody>
      </p:sp>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E9A41EF7-6959-4457-9B7C-A4CB1DB97840}" type="datetimeFigureOut">
              <a:rPr lang="en-US" smtClean="0"/>
              <a:t>1/24/19</a:t>
            </a:fld>
            <a:endParaRPr lang="en-US"/>
          </a:p>
        </p:txBody>
      </p:sp>
      <p:sp>
        <p:nvSpPr>
          <p:cNvPr id="5" name="Footer Placeholder 4"/>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839833654"/>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41807" y="1406436"/>
            <a:ext cx="10781843" cy="4372737"/>
          </a:xfrm>
        </p:spPr>
        <p:txBody>
          <a:bodyPr/>
          <a:lstStyle>
            <a:lvl1pPr marL="0" indent="0">
              <a:buNone/>
              <a:defRPr/>
            </a:lvl1pPr>
          </a:lstStyle>
          <a:p>
            <a:r>
              <a:rPr lang="en-US"/>
              <a:t>Click icon to add chart</a:t>
            </a:r>
            <a:endParaRPr lang="de-DE" dirty="0"/>
          </a:p>
        </p:txBody>
      </p:sp>
      <p:sp>
        <p:nvSpPr>
          <p:cNvPr id="2" name="Title 1"/>
          <p:cNvSpPr>
            <a:spLocks noGrp="1"/>
          </p:cNvSpPr>
          <p:nvPr>
            <p:ph type="title"/>
          </p:nvPr>
        </p:nvSpPr>
        <p:spPr>
          <a:xfrm>
            <a:off x="640366" y="585389"/>
            <a:ext cx="10783284" cy="617012"/>
          </a:xfrm>
        </p:spPr>
        <p:txBody>
          <a:bodyPr/>
          <a:lstStyle/>
          <a:p>
            <a:r>
              <a:rPr lang="en-US"/>
              <a:t>Click to edit Master title style</a:t>
            </a:r>
            <a:endParaRPr lang="de-DE" dirty="0"/>
          </a:p>
        </p:txBody>
      </p:sp>
      <p:cxnSp>
        <p:nvCxnSpPr>
          <p:cNvPr id="10" name="Straight Connector 9"/>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E9A41EF7-6959-4457-9B7C-A4CB1DB97840}" type="datetimeFigureOut">
              <a:rPr lang="en-US" smtClean="0"/>
              <a:t>1/24/19</a:t>
            </a:fld>
            <a:endParaRPr lang="en-US"/>
          </a:p>
        </p:txBody>
      </p:sp>
      <p:sp>
        <p:nvSpPr>
          <p:cNvPr id="4" name="Footer Placeholder 3"/>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771983755"/>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768351" y="1407615"/>
            <a:ext cx="10645307" cy="4371557"/>
          </a:xfrm>
        </p:spPr>
        <p:txBody>
          <a:bodyPr/>
          <a:lstStyle>
            <a:lvl1pPr marL="0" indent="0">
              <a:buNone/>
              <a:defRPr/>
            </a:lvl1pPr>
          </a:lstStyle>
          <a:p>
            <a:r>
              <a:rPr lang="en-US"/>
              <a:t>Click icon to add table</a:t>
            </a:r>
            <a:endParaRPr lang="de-DE" dirty="0"/>
          </a:p>
        </p:txBody>
      </p:sp>
      <p:sp>
        <p:nvSpPr>
          <p:cNvPr id="2" name="Title 1"/>
          <p:cNvSpPr>
            <a:spLocks noGrp="1"/>
          </p:cNvSpPr>
          <p:nvPr>
            <p:ph type="title"/>
          </p:nvPr>
        </p:nvSpPr>
        <p:spPr>
          <a:xfrm>
            <a:off x="640367" y="585727"/>
            <a:ext cx="10793277" cy="617012"/>
          </a:xfrm>
        </p:spPr>
        <p:txBody>
          <a:bodyPr/>
          <a:lstStyle/>
          <a:p>
            <a:r>
              <a:rPr lang="en-US"/>
              <a:t>Click to edit Master title style</a:t>
            </a:r>
            <a:endParaRPr lang="de-DE" dirty="0"/>
          </a:p>
        </p:txBody>
      </p:sp>
      <p:cxnSp>
        <p:nvCxnSpPr>
          <p:cNvPr id="11" name="Straight Connector 10"/>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E9A41EF7-6959-4457-9B7C-A4CB1DB97840}" type="datetimeFigureOut">
              <a:rPr lang="en-US" smtClean="0"/>
              <a:t>1/24/19</a:t>
            </a:fld>
            <a:endParaRPr lang="en-US"/>
          </a:p>
        </p:txBody>
      </p:sp>
      <p:sp>
        <p:nvSpPr>
          <p:cNvPr id="6" name="Footer Placeholder 5"/>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609305349"/>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p:spPr>
        <p:txBody>
          <a:bodyPr>
            <a:noAutofit/>
          </a:bodyPr>
          <a:lstStyle>
            <a:lvl1pPr marL="0" indent="0">
              <a:lnSpc>
                <a:spcPts val="24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6" name="TextBox 5"/>
          <p:cNvSpPr txBox="1"/>
          <p:nvPr/>
        </p:nvSpPr>
        <p:spPr>
          <a:xfrm>
            <a:off x="625684" y="2686386"/>
            <a:ext cx="5207000" cy="1118319"/>
          </a:xfrm>
          <a:prstGeom prst="rect">
            <a:avLst/>
          </a:prstGeom>
          <a:noFill/>
        </p:spPr>
        <p:txBody>
          <a:bodyPr wrap="square" rtlCol="0">
            <a:spAutoFit/>
          </a:bodyPr>
          <a:lstStyle/>
          <a:p>
            <a:r>
              <a:rPr lang="de-DE" sz="6667"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Tree>
    <p:extLst>
      <p:ext uri="{BB962C8B-B14F-4D97-AF65-F5344CB8AC3E}">
        <p14:creationId xmlns:p14="http://schemas.microsoft.com/office/powerpoint/2010/main" val="1147000728"/>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63085" y="2577005"/>
            <a:ext cx="6781777" cy="1581758"/>
          </a:xfrm>
        </p:spPr>
        <p:txBody>
          <a:bodyPr anchor="t" anchorCtr="0">
            <a:noAutofit/>
          </a:bodyPr>
          <a:lstStyle>
            <a:lvl1pPr algn="l">
              <a:lnSpc>
                <a:spcPct val="100000"/>
              </a:lnSpc>
              <a:defRPr sz="5000">
                <a:solidFill>
                  <a:schemeClr val="tx1"/>
                </a:solidFill>
              </a:defRPr>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463085" y="5934318"/>
            <a:ext cx="6816945" cy="598488"/>
          </a:xfrm>
        </p:spPr>
        <p:txBody>
          <a:bodyPr>
            <a:noAutofit/>
          </a:bodyPr>
          <a:lstStyle>
            <a:lvl1pPr marL="0" indent="0">
              <a:lnSpc>
                <a:spcPts val="18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Date</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463085" y="4430713"/>
            <a:ext cx="6781777" cy="1249362"/>
          </a:xfrm>
        </p:spPr>
        <p:txBody>
          <a:bodyPr>
            <a:noAutofit/>
          </a:bodyPr>
          <a:lstStyle>
            <a:lvl1pPr marL="0" indent="0">
              <a:lnSpc>
                <a:spcPct val="100000"/>
              </a:lnSpc>
              <a:buNone/>
              <a:defRPr sz="3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178" y="2998177"/>
            <a:ext cx="3859822" cy="3859822"/>
          </a:xfrm>
          <a:prstGeom prst="rect">
            <a:avLst/>
          </a:prstGeom>
        </p:spPr>
      </p:pic>
      <p:pic>
        <p:nvPicPr>
          <p:cNvPr id="10" name="Picture 9">
            <a:extLst>
              <a:ext uri="{FF2B5EF4-FFF2-40B4-BE49-F238E27FC236}">
                <a16:creationId xmlns:a16="http://schemas.microsoft.com/office/drawing/2014/main" id="{11DAEA02-3186-ED47-9DDA-6FD0B990F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5574" y="445495"/>
            <a:ext cx="738000" cy="816349"/>
          </a:xfrm>
          <a:prstGeom prst="rect">
            <a:avLst/>
          </a:prstGeom>
        </p:spPr>
      </p:pic>
    </p:spTree>
    <p:extLst>
      <p:ext uri="{BB962C8B-B14F-4D97-AF65-F5344CB8AC3E}">
        <p14:creationId xmlns:p14="http://schemas.microsoft.com/office/powerpoint/2010/main" val="3346218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DCBE-84C5-4415-AD4C-4F4B261DA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0DEC7F-1797-44E8-9FF0-0CADB0E6A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DAD15E-3F15-4A9A-8A4D-4D0214D8C834}"/>
              </a:ext>
            </a:extLst>
          </p:cNvPr>
          <p:cNvSpPr>
            <a:spLocks noGrp="1"/>
          </p:cNvSpPr>
          <p:nvPr>
            <p:ph type="dt" sz="half" idx="10"/>
          </p:nvPr>
        </p:nvSpPr>
        <p:spPr/>
        <p:txBody>
          <a:bodyPr/>
          <a:lstStyle/>
          <a:p>
            <a:fld id="{E9A41EF7-6959-4457-9B7C-A4CB1DB97840}" type="datetimeFigureOut">
              <a:rPr lang="en-US" smtClean="0"/>
              <a:t>1/24/19</a:t>
            </a:fld>
            <a:endParaRPr lang="en-US"/>
          </a:p>
        </p:txBody>
      </p:sp>
      <p:sp>
        <p:nvSpPr>
          <p:cNvPr id="5" name="Footer Placeholder 4">
            <a:extLst>
              <a:ext uri="{FF2B5EF4-FFF2-40B4-BE49-F238E27FC236}">
                <a16:creationId xmlns:a16="http://schemas.microsoft.com/office/drawing/2014/main" id="{BFC4C9F8-FE9A-4749-B43E-348A889C0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94504-93EA-4D9A-80BF-4DC1A223DF66}"/>
              </a:ext>
            </a:extLst>
          </p:cNvPr>
          <p:cNvSpPr>
            <a:spLocks noGrp="1"/>
          </p:cNvSpPr>
          <p:nvPr>
            <p:ph type="sldNum" sz="quarter" idx="12"/>
          </p:nvPr>
        </p:nvSpPr>
        <p:spPr/>
        <p:txBody>
          <a:bodyPr/>
          <a:lstStyle/>
          <a:p>
            <a:fld id="{BDD25AAE-24CA-4605-B26C-AA9546796919}" type="slidenum">
              <a:rPr lang="en-US" smtClean="0"/>
              <a:t>‹#›</a:t>
            </a:fld>
            <a:endParaRPr lang="en-US"/>
          </a:p>
        </p:txBody>
      </p:sp>
    </p:spTree>
    <p:extLst>
      <p:ext uri="{BB962C8B-B14F-4D97-AF65-F5344CB8AC3E}">
        <p14:creationId xmlns:p14="http://schemas.microsoft.com/office/powerpoint/2010/main" val="402092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0"/>
              <a:t>Agenda</a:t>
            </a:r>
            <a:endParaRPr lang="de-DE" dirty="0"/>
          </a:p>
        </p:txBody>
      </p:sp>
      <p:cxnSp>
        <p:nvCxnSpPr>
          <p:cNvPr id="10" name="Straight Connector 9"/>
          <p:cNvCxnSpPr/>
          <p:nvPr userDrawn="1"/>
        </p:nvCxnSpPr>
        <p:spPr>
          <a:xfrm>
            <a:off x="604637" y="6146483"/>
            <a:ext cx="1097494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AFFB51CA-B74F-6644-86E9-D83B87B4618F}"/>
              </a:ext>
            </a:extLst>
          </p:cNvPr>
          <p:cNvSpPr>
            <a:spLocks noGrp="1"/>
          </p:cNvSpPr>
          <p:nvPr>
            <p:ph type="body" sz="quarter" idx="13"/>
          </p:nvPr>
        </p:nvSpPr>
        <p:spPr>
          <a:xfrm>
            <a:off x="1063976" y="1212357"/>
            <a:ext cx="7907902" cy="48342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Footer Placeholder 4">
            <a:extLst>
              <a:ext uri="{FF2B5EF4-FFF2-40B4-BE49-F238E27FC236}">
                <a16:creationId xmlns:a16="http://schemas.microsoft.com/office/drawing/2014/main" id="{482E5B12-0801-F045-9A04-37597CA041AE}"/>
              </a:ext>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Customer Experience Management Playbook</a:t>
            </a:r>
            <a:endParaRPr lang="de-DE" dirty="0"/>
          </a:p>
        </p:txBody>
      </p:sp>
    </p:spTree>
    <p:extLst>
      <p:ext uri="{BB962C8B-B14F-4D97-AF65-F5344CB8AC3E}">
        <p14:creationId xmlns:p14="http://schemas.microsoft.com/office/powerpoint/2010/main" val="15036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1063976" y="1212357"/>
            <a:ext cx="7907902" cy="4834286"/>
          </a:xfrm>
        </p:spPr>
        <p:txBody>
          <a:bodyPr/>
          <a:lstStyle>
            <a:lvl1pPr marL="0" indent="0">
              <a:buNone/>
              <a:defRPr b="1"/>
            </a:lvl1pPr>
            <a:lvl2pPr marL="360363" indent="-360363">
              <a:buFont typeface="+mj-lt"/>
              <a:buAutoNum type="arabicPeriod"/>
              <a:defRPr/>
            </a:lvl2pPr>
            <a:lvl3pPr marL="536575" indent="-171450">
              <a:defRPr/>
            </a:lvl3pPr>
            <a:lvl4pPr marL="720725" indent="-171450">
              <a:tabLst/>
              <a:defRPr/>
            </a:lvl4pPr>
            <a:lvl5pPr marL="896938"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604637" y="6146483"/>
            <a:ext cx="1097494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7AA881CD-AC96-124A-AEB4-6B1B4AAB5239}"/>
              </a:ext>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Customer Experience Management Playbook</a:t>
            </a:r>
            <a:endParaRPr lang="de-DE" dirty="0"/>
          </a:p>
        </p:txBody>
      </p:sp>
    </p:spTree>
    <p:extLst>
      <p:ext uri="{BB962C8B-B14F-4D97-AF65-F5344CB8AC3E}">
        <p14:creationId xmlns:p14="http://schemas.microsoft.com/office/powerpoint/2010/main" val="157164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976" y="297391"/>
            <a:ext cx="5641624" cy="914967"/>
          </a:xfrm>
        </p:spPr>
        <p:txBody>
          <a:bodyPr/>
          <a:lstStyle>
            <a:lvl1pPr>
              <a:defRPr/>
            </a:lvl1pPr>
          </a:lstStyle>
          <a:p>
            <a:r>
              <a:rPr lang="en-US" dirty="0"/>
              <a:t>Title</a:t>
            </a:r>
            <a:endParaRPr lang="de-DE" dirty="0"/>
          </a:p>
        </p:txBody>
      </p:sp>
      <p:sp>
        <p:nvSpPr>
          <p:cNvPr id="6" name="Slide Number Placeholder 5"/>
          <p:cNvSpPr>
            <a:spLocks noGrp="1"/>
          </p:cNvSpPr>
          <p:nvPr>
            <p:ph type="sldNum" sz="quarter" idx="12"/>
          </p:nvPr>
        </p:nvSpPr>
        <p:spPr>
          <a:xfrm>
            <a:off x="8985251" y="6461947"/>
            <a:ext cx="2743200" cy="180000"/>
          </a:xfrm>
          <a:prstGeom prst="rect">
            <a:avLst/>
          </a:prstGeom>
        </p:spPr>
        <p:txBody>
          <a:bodyPr/>
          <a:lstStyle/>
          <a:p>
            <a:fld id="{B837C794-9836-4BB8-B517-A3E588757FD1}" type="slidenum">
              <a:rPr lang="de-DE" smtClean="0"/>
              <a:t>‹#›</a:t>
            </a:fld>
            <a:endParaRPr lang="de-DE"/>
          </a:p>
        </p:txBody>
      </p:sp>
      <p:sp>
        <p:nvSpPr>
          <p:cNvPr id="9" name="Text Placeholder 8"/>
          <p:cNvSpPr>
            <a:spLocks noGrp="1"/>
          </p:cNvSpPr>
          <p:nvPr>
            <p:ph type="body" sz="quarter" idx="13"/>
          </p:nvPr>
        </p:nvSpPr>
        <p:spPr>
          <a:xfrm>
            <a:off x="1063976" y="2004646"/>
            <a:ext cx="5641624" cy="4041997"/>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8" name="Straight Connector 7"/>
          <p:cNvCxnSpPr/>
          <p:nvPr userDrawn="1"/>
        </p:nvCxnSpPr>
        <p:spPr>
          <a:xfrm>
            <a:off x="604636" y="6146483"/>
            <a:ext cx="609600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4"/>
          </p:nvPr>
        </p:nvSpPr>
        <p:spPr>
          <a:xfrm>
            <a:off x="7315200" y="0"/>
            <a:ext cx="4876800" cy="6858000"/>
          </a:xfrm>
          <a:solidFill>
            <a:schemeClr val="bg1">
              <a:lumMod val="85000"/>
            </a:schemeClr>
          </a:solidFill>
        </p:spPr>
        <p:txBody>
          <a:bodyPr/>
          <a:lstStyle>
            <a:lvl1pPr marL="0" indent="0">
              <a:buFontTx/>
              <a:buNone/>
              <a:defRPr/>
            </a:lvl1pPr>
          </a:lstStyle>
          <a:p>
            <a:r>
              <a:rPr lang="en-US" dirty="0"/>
              <a:t>Drag picture to placeholder or click icon to add</a:t>
            </a:r>
            <a:endParaRPr lang="de-DE"/>
          </a:p>
        </p:txBody>
      </p:sp>
      <p:sp>
        <p:nvSpPr>
          <p:cNvPr id="11" name="Footer Placeholder 4">
            <a:extLst>
              <a:ext uri="{FF2B5EF4-FFF2-40B4-BE49-F238E27FC236}">
                <a16:creationId xmlns:a16="http://schemas.microsoft.com/office/drawing/2014/main" id="{D4867AE2-E2CE-7640-9273-9777FF675356}"/>
              </a:ext>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Customer Experience Management Playbook</a:t>
            </a:r>
            <a:endParaRPr lang="de-DE" dirty="0"/>
          </a:p>
        </p:txBody>
      </p:sp>
    </p:spTree>
    <p:extLst>
      <p:ext uri="{BB962C8B-B14F-4D97-AF65-F5344CB8AC3E}">
        <p14:creationId xmlns:p14="http://schemas.microsoft.com/office/powerpoint/2010/main" val="163695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lvl1pPr marL="0" indent="0">
              <a:buNone/>
              <a:defRPr/>
            </a:lvl1pPr>
          </a:lstStyle>
          <a:p>
            <a:r>
              <a:rPr lang="en-US" dirty="0"/>
              <a:t>Drag picture to placeholder or click icon to add</a:t>
            </a:r>
            <a:endParaRPr lang="de-DE"/>
          </a:p>
        </p:txBody>
      </p:sp>
      <p:sp>
        <p:nvSpPr>
          <p:cNvPr id="4" name="Title 1">
            <a:extLst>
              <a:ext uri="{FF2B5EF4-FFF2-40B4-BE49-F238E27FC236}">
                <a16:creationId xmlns:a16="http://schemas.microsoft.com/office/drawing/2014/main" id="{D95D7A32-1037-E44D-AA4C-0DDDF8FAC856}"/>
              </a:ext>
            </a:extLst>
          </p:cNvPr>
          <p:cNvSpPr>
            <a:spLocks noGrp="1"/>
          </p:cNvSpPr>
          <p:nvPr>
            <p:ph type="title" hasCustomPrompt="1"/>
          </p:nvPr>
        </p:nvSpPr>
        <p:spPr>
          <a:xfrm>
            <a:off x="876301" y="737004"/>
            <a:ext cx="5485862" cy="3773451"/>
          </a:xfrm>
        </p:spPr>
        <p:txBody>
          <a:bodyPr/>
          <a:lstStyle>
            <a:lvl1pPr>
              <a:defRPr>
                <a:solidFill>
                  <a:schemeClr val="bg1"/>
                </a:solidFill>
              </a:defRPr>
            </a:lvl1pPr>
          </a:lstStyle>
          <a:p>
            <a:r>
              <a:rPr lang="en-US" dirty="0"/>
              <a:t>“Quote”</a:t>
            </a:r>
            <a:endParaRPr lang="de-DE" dirty="0"/>
          </a:p>
        </p:txBody>
      </p:sp>
      <p:sp>
        <p:nvSpPr>
          <p:cNvPr id="5" name="Rectangle 4"/>
          <p:cNvSpPr/>
          <p:nvPr userDrawn="1"/>
        </p:nvSpPr>
        <p:spPr>
          <a:xfrm>
            <a:off x="11272803" y="6330434"/>
            <a:ext cx="357070" cy="261610"/>
          </a:xfrm>
          <a:prstGeom prst="rect">
            <a:avLst/>
          </a:prstGeom>
        </p:spPr>
        <p:txBody>
          <a:bodyPr wrap="none">
            <a:spAutoFit/>
          </a:bodyPr>
          <a:lstStyle/>
          <a:p>
            <a:fld id="{B837C794-9836-4BB8-B517-A3E588757FD1}" type="slidenum">
              <a:rPr lang="de-DE" sz="1100" smtClean="0">
                <a:solidFill>
                  <a:srgbClr val="CACBCC"/>
                </a:solidFill>
              </a:rPr>
              <a:pPr/>
              <a:t>‹#›</a:t>
            </a:fld>
            <a:endParaRPr lang="en-US" sz="1100" dirty="0">
              <a:solidFill>
                <a:srgbClr val="CACBCC"/>
              </a:solidFill>
            </a:endParaRPr>
          </a:p>
        </p:txBody>
      </p:sp>
    </p:spTree>
    <p:extLst>
      <p:ext uri="{BB962C8B-B14F-4D97-AF65-F5344CB8AC3E}">
        <p14:creationId xmlns:p14="http://schemas.microsoft.com/office/powerpoint/2010/main" val="366281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1" y="737004"/>
            <a:ext cx="8331199" cy="3773451"/>
          </a:xfrm>
        </p:spPr>
        <p:txBody>
          <a:bodyPr/>
          <a:lstStyle>
            <a:lvl1pPr>
              <a:defRPr>
                <a:solidFill>
                  <a:srgbClr val="FF6C00"/>
                </a:solidFill>
              </a:defRPr>
            </a:lvl1pPr>
          </a:lstStyle>
          <a:p>
            <a:r>
              <a:rPr lang="en-US" dirty="0"/>
              <a:t>“Quote”</a:t>
            </a:r>
            <a:endParaRPr lang="de-DE" dirty="0"/>
          </a:p>
        </p:txBody>
      </p:sp>
      <p:cxnSp>
        <p:nvCxnSpPr>
          <p:cNvPr id="7" name="Straight Connector 6"/>
          <p:cNvCxnSpPr/>
          <p:nvPr userDrawn="1"/>
        </p:nvCxnSpPr>
        <p:spPr>
          <a:xfrm>
            <a:off x="604637" y="6146483"/>
            <a:ext cx="1097494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1C85038C-E522-0D40-AE31-D1BBBDBCC18D}"/>
              </a:ext>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Customer Experience </a:t>
            </a:r>
            <a:r>
              <a:rPr lang="en-US" dirty="0" err="1"/>
              <a:t>Mangaement</a:t>
            </a:r>
            <a:r>
              <a:rPr lang="en-US" dirty="0"/>
              <a:t> Playbook</a:t>
            </a:r>
            <a:endParaRPr lang="de-DE" dirty="0"/>
          </a:p>
        </p:txBody>
      </p:sp>
    </p:spTree>
    <p:extLst>
      <p:ext uri="{BB962C8B-B14F-4D97-AF65-F5344CB8AC3E}">
        <p14:creationId xmlns:p14="http://schemas.microsoft.com/office/powerpoint/2010/main" val="375728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976" y="297391"/>
            <a:ext cx="10515600" cy="914967"/>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1063976" y="2004646"/>
            <a:ext cx="5641624" cy="4041997"/>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Picture Placeholder 9"/>
          <p:cNvSpPr>
            <a:spLocks noGrp="1"/>
          </p:cNvSpPr>
          <p:nvPr>
            <p:ph type="pic" sz="quarter" idx="14"/>
          </p:nvPr>
        </p:nvSpPr>
        <p:spPr>
          <a:xfrm>
            <a:off x="7315200" y="1381125"/>
            <a:ext cx="4264376" cy="3648075"/>
          </a:xfrm>
          <a:solidFill>
            <a:schemeClr val="bg1">
              <a:lumMod val="85000"/>
            </a:schemeClr>
          </a:solidFill>
        </p:spPr>
        <p:txBody>
          <a:bodyPr/>
          <a:lstStyle>
            <a:lvl1pPr marL="0" indent="0">
              <a:buFontTx/>
              <a:buNone/>
              <a:defRPr/>
            </a:lvl1pPr>
          </a:lstStyle>
          <a:p>
            <a:r>
              <a:rPr lang="en-US"/>
              <a:t>Drag picture to placeholder or click icon to add</a:t>
            </a:r>
            <a:endParaRPr lang="de-DE"/>
          </a:p>
        </p:txBody>
      </p:sp>
      <p:cxnSp>
        <p:nvCxnSpPr>
          <p:cNvPr id="8" name="Straight Connector 7"/>
          <p:cNvCxnSpPr/>
          <p:nvPr userDrawn="1"/>
        </p:nvCxnSpPr>
        <p:spPr>
          <a:xfrm>
            <a:off x="604637" y="6146483"/>
            <a:ext cx="1097494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6887BA0-3608-844C-B7CA-521C5C70F61F}"/>
              </a:ext>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Customer Experience Management Playbook</a:t>
            </a:r>
            <a:endParaRPr lang="de-DE" dirty="0"/>
          </a:p>
        </p:txBody>
      </p:sp>
    </p:spTree>
    <p:extLst>
      <p:ext uri="{BB962C8B-B14F-4D97-AF65-F5344CB8AC3E}">
        <p14:creationId xmlns:p14="http://schemas.microsoft.com/office/powerpoint/2010/main" val="21214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976" y="297391"/>
            <a:ext cx="10515600" cy="845607"/>
          </a:xfrm>
          <a:prstGeom prst="rect">
            <a:avLst/>
          </a:prstGeom>
        </p:spPr>
        <p:txBody>
          <a:bodyPr vert="horz" lIns="91440" tIns="45720" rIns="91440" bIns="45720" rtlCol="0" anchor="t" anchorCtr="0">
            <a:noAutofit/>
          </a:bodyPr>
          <a:lstStyle/>
          <a:p>
            <a:r>
              <a:rPr lang="en-US" dirty="0"/>
              <a:t>Click to edit Master title style</a:t>
            </a:r>
            <a:endParaRPr lang="de-DE" dirty="0"/>
          </a:p>
        </p:txBody>
      </p:sp>
      <p:sp>
        <p:nvSpPr>
          <p:cNvPr id="3" name="Text Placeholder 2"/>
          <p:cNvSpPr>
            <a:spLocks noGrp="1"/>
          </p:cNvSpPr>
          <p:nvPr>
            <p:ph type="body" idx="1"/>
          </p:nvPr>
        </p:nvSpPr>
        <p:spPr>
          <a:xfrm>
            <a:off x="1063976" y="1212357"/>
            <a:ext cx="10515600" cy="48342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94404" y="6267450"/>
            <a:ext cx="401839" cy="444500"/>
          </a:xfrm>
          <a:prstGeom prst="rect">
            <a:avLst/>
          </a:prstGeom>
        </p:spPr>
      </p:pic>
      <p:sp>
        <p:nvSpPr>
          <p:cNvPr id="12" name="Footer Placeholder 4">
            <a:extLst>
              <a:ext uri="{FF2B5EF4-FFF2-40B4-BE49-F238E27FC236}">
                <a16:creationId xmlns:a16="http://schemas.microsoft.com/office/drawing/2014/main" id="{593BA57B-A2CC-BB4B-8A16-0C2FDAB6C49A}"/>
              </a:ext>
            </a:extLst>
          </p:cNvPr>
          <p:cNvSpPr>
            <a:spLocks noGrp="1"/>
          </p:cNvSpPr>
          <p:nvPr>
            <p:ph type="ftr" sz="quarter" idx="3"/>
          </p:nvPr>
        </p:nvSpPr>
        <p:spPr>
          <a:xfrm>
            <a:off x="1308222" y="6385039"/>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dirty="0"/>
              <a:t>CLM Execution Playbook</a:t>
            </a:r>
            <a:endParaRPr lang="de-DE"/>
          </a:p>
        </p:txBody>
      </p:sp>
      <p:sp>
        <p:nvSpPr>
          <p:cNvPr id="8" name="Rectangle 7"/>
          <p:cNvSpPr/>
          <p:nvPr userDrawn="1"/>
        </p:nvSpPr>
        <p:spPr>
          <a:xfrm>
            <a:off x="11272803" y="6339849"/>
            <a:ext cx="357070" cy="261610"/>
          </a:xfrm>
          <a:prstGeom prst="rect">
            <a:avLst/>
          </a:prstGeom>
        </p:spPr>
        <p:txBody>
          <a:bodyPr wrap="none">
            <a:spAutoFit/>
          </a:bodyPr>
          <a:lstStyle/>
          <a:p>
            <a:fld id="{B837C794-9836-4BB8-B517-A3E588757FD1}" type="slidenum">
              <a:rPr lang="de-DE" sz="1100" smtClean="0">
                <a:solidFill>
                  <a:srgbClr val="CACBCC"/>
                </a:solidFill>
              </a:rPr>
              <a:pPr/>
              <a:t>‹#›</a:t>
            </a:fld>
            <a:endParaRPr lang="en-US" sz="1100" dirty="0">
              <a:solidFill>
                <a:srgbClr val="CACBCC"/>
              </a:solidFill>
            </a:endParaRPr>
          </a:p>
        </p:txBody>
      </p:sp>
    </p:spTree>
    <p:extLst>
      <p:ext uri="{BB962C8B-B14F-4D97-AF65-F5344CB8AC3E}">
        <p14:creationId xmlns:p14="http://schemas.microsoft.com/office/powerpoint/2010/main" val="3420512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685800" rtl="0" eaLnBrk="1" latinLnBrk="0" hangingPunct="1">
        <a:lnSpc>
          <a:spcPts val="48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750"/>
        </a:spcBef>
        <a:buClr>
          <a:srgbClr val="FF6C00"/>
        </a:buClr>
        <a:buFont typeface="Arial" panose="020B0604020202020204" pitchFamily="34" charset="0"/>
        <a:buChar char="•"/>
        <a:tabLst>
          <a:tab pos="266700" algn="l"/>
        </a:tabLst>
        <a:defRPr sz="22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22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22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22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2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7" y="587815"/>
            <a:ext cx="10571344" cy="617012"/>
          </a:xfrm>
          <a:prstGeom prst="rect">
            <a:avLst/>
          </a:prstGeom>
        </p:spPr>
        <p:txBody>
          <a:bodyPr vert="horz" lIns="91440" tIns="0" rIns="91440" bIns="0" rtlCol="0" anchor="t" anchorCtr="0">
            <a:noAutofit/>
          </a:bodyPr>
          <a:lstStyle/>
          <a:p>
            <a:r>
              <a:rPr lang="en-US"/>
              <a:t>Click to edit Master title style</a:t>
            </a:r>
            <a:endParaRPr lang="de-DE" dirty="0"/>
          </a:p>
        </p:txBody>
      </p:sp>
      <p:sp>
        <p:nvSpPr>
          <p:cNvPr id="3" name="Text Placeholder 2"/>
          <p:cNvSpPr>
            <a:spLocks noGrp="1"/>
          </p:cNvSpPr>
          <p:nvPr>
            <p:ph type="body" idx="1"/>
          </p:nvPr>
        </p:nvSpPr>
        <p:spPr>
          <a:xfrm>
            <a:off x="624417" y="1435546"/>
            <a:ext cx="10571344" cy="4567639"/>
          </a:xfrm>
          <a:prstGeom prst="rect">
            <a:avLst/>
          </a:prstGeom>
        </p:spPr>
        <p:txBody>
          <a:bodyPr vert="horz" lIns="9144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4" name="Date Placeholder 3"/>
          <p:cNvSpPr>
            <a:spLocks noGrp="1"/>
          </p:cNvSpPr>
          <p:nvPr>
            <p:ph type="dt" sz="half" idx="2"/>
          </p:nvPr>
        </p:nvSpPr>
        <p:spPr>
          <a:xfrm>
            <a:off x="1392000" y="6296344"/>
            <a:ext cx="4114800" cy="217085"/>
          </a:xfrm>
          <a:prstGeom prst="rect">
            <a:avLst/>
          </a:prstGeom>
        </p:spPr>
        <p:txBody>
          <a:bodyPr vert="horz" lIns="0" tIns="0" rIns="0" bIns="0" rtlCol="0" anchor="t" anchorCtr="0"/>
          <a:lstStyle>
            <a:lvl1pPr algn="l">
              <a:defRPr sz="1067">
                <a:solidFill>
                  <a:schemeClr val="tx1">
                    <a:tint val="75000"/>
                  </a:schemeClr>
                </a:solidFill>
              </a:defRPr>
            </a:lvl1pPr>
          </a:lstStyle>
          <a:p>
            <a:fld id="{E9A41EF7-6959-4457-9B7C-A4CB1DB97840}" type="datetimeFigureOut">
              <a:rPr lang="en-US" smtClean="0"/>
              <a:t>1/24/19</a:t>
            </a:fld>
            <a:endParaRPr lang="en-US" dirty="0"/>
          </a:p>
        </p:txBody>
      </p:sp>
      <p:sp>
        <p:nvSpPr>
          <p:cNvPr id="5" name="Footer Placeholder 4"/>
          <p:cNvSpPr>
            <a:spLocks noGrp="1"/>
          </p:cNvSpPr>
          <p:nvPr>
            <p:ph type="ftr" sz="quarter" idx="3"/>
          </p:nvPr>
        </p:nvSpPr>
        <p:spPr>
          <a:xfrm>
            <a:off x="1392000" y="6041602"/>
            <a:ext cx="4114800" cy="216325"/>
          </a:xfrm>
          <a:prstGeom prst="rect">
            <a:avLst/>
          </a:prstGeom>
        </p:spPr>
        <p:txBody>
          <a:bodyPr vert="horz" lIns="0" tIns="0" rIns="0" bIns="0" rtlCol="0" anchor="t" anchorCtr="0"/>
          <a:lstStyle>
            <a:lvl1pPr algn="l">
              <a:defRPr sz="1067">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85F7DF0F-635D-403B-BC50-18394D61646A}"/>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420635" y="6385157"/>
            <a:ext cx="1106426" cy="277369"/>
          </a:xfrm>
          <a:prstGeom prst="rect">
            <a:avLst/>
          </a:prstGeom>
        </p:spPr>
      </p:pic>
    </p:spTree>
    <p:extLst>
      <p:ext uri="{BB962C8B-B14F-4D97-AF65-F5344CB8AC3E}">
        <p14:creationId xmlns:p14="http://schemas.microsoft.com/office/powerpoint/2010/main" val="7523046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914377" rtl="0" eaLnBrk="1" latinLnBrk="0" hangingPunct="1">
        <a:lnSpc>
          <a:spcPts val="6400"/>
        </a:lnSpc>
        <a:spcBef>
          <a:spcPct val="0"/>
        </a:spcBef>
        <a:buNone/>
        <a:defRPr sz="4267" kern="1200">
          <a:solidFill>
            <a:schemeClr val="tx1"/>
          </a:solidFill>
          <a:latin typeface="+mj-lt"/>
          <a:ea typeface="+mj-ea"/>
          <a:cs typeface="+mj-cs"/>
        </a:defRPr>
      </a:lvl1pPr>
    </p:titleStyle>
    <p:bodyStyle>
      <a:lvl1pPr marL="355591" indent="-355591" algn="l" defTabSz="914377" rtl="0" eaLnBrk="1" latinLnBrk="0" hangingPunct="1">
        <a:lnSpc>
          <a:spcPts val="4533"/>
        </a:lnSpc>
        <a:spcBef>
          <a:spcPts val="0"/>
        </a:spcBef>
        <a:buClr>
          <a:srgbClr val="FF6C00"/>
        </a:buClr>
        <a:buFont typeface="Arial" panose="020B0604020202020204" pitchFamily="34" charset="0"/>
        <a:buChar char="•"/>
        <a:tabLst>
          <a:tab pos="355591" algn="l"/>
        </a:tabLst>
        <a:defRPr sz="2400" kern="1200">
          <a:solidFill>
            <a:schemeClr val="tx1"/>
          </a:solidFill>
          <a:latin typeface="+mn-lt"/>
          <a:ea typeface="+mn-ea"/>
          <a:cs typeface="+mn-cs"/>
        </a:defRPr>
      </a:lvl1pPr>
      <a:lvl2pPr marL="685783"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6.wdp"/><Relationship Id="rId7"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1.wdp"/><Relationship Id="rId7"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microsoft.com/office/2007/relationships/hdphoto" Target="../media/hdphoto13.wdp"/><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1.png"/><Relationship Id="rId7"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15.wdp"/><Relationship Id="rId5" Type="http://schemas.openxmlformats.org/officeDocument/2006/relationships/image" Target="../media/image42.png"/><Relationship Id="rId10" Type="http://schemas.openxmlformats.org/officeDocument/2006/relationships/image" Target="../media/image16.png"/><Relationship Id="rId4" Type="http://schemas.microsoft.com/office/2007/relationships/hdphoto" Target="../media/hdphoto14.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microsoft.com/office/2007/relationships/hdphoto" Target="../media/hdphoto17.wdp"/><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15.png"/><Relationship Id="rId5" Type="http://schemas.microsoft.com/office/2007/relationships/hdphoto" Target="../media/hdphoto16.wdp"/><Relationship Id="rId10" Type="http://schemas.openxmlformats.org/officeDocument/2006/relationships/image" Target="../media/image14.png"/><Relationship Id="rId4" Type="http://schemas.openxmlformats.org/officeDocument/2006/relationships/image" Target="../media/image44.png"/><Relationship Id="rId9" Type="http://schemas.microsoft.com/office/2007/relationships/hdphoto" Target="../media/hdphoto18.wdp"/></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2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10.wdp"/><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microsoft.com/office/2007/relationships/hdphoto" Target="../media/hdphoto7.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16.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31.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833" y="2788294"/>
            <a:ext cx="6067079" cy="2166201"/>
          </a:xfrm>
        </p:spPr>
        <p:txBody>
          <a:bodyPr/>
          <a:lstStyle/>
          <a:p>
            <a:r>
              <a:rPr lang="en-US" sz="6000" dirty="0" err="1">
                <a:solidFill>
                  <a:srgbClr val="FF6C00"/>
                </a:solidFill>
              </a:rPr>
              <a:t>Reaxys</a:t>
            </a:r>
            <a:br>
              <a:rPr lang="en-US" sz="6000" dirty="0">
                <a:solidFill>
                  <a:srgbClr val="FF6C00"/>
                </a:solidFill>
              </a:rPr>
            </a:br>
            <a:r>
              <a:rPr lang="en-US" sz="3600" dirty="0">
                <a:solidFill>
                  <a:srgbClr val="53565A"/>
                </a:solidFill>
              </a:rPr>
              <a:t>Make the most of your access to </a:t>
            </a:r>
            <a:r>
              <a:rPr lang="en-US" sz="3600" dirty="0" err="1">
                <a:solidFill>
                  <a:srgbClr val="53565A"/>
                </a:solidFill>
              </a:rPr>
              <a:t>Reaxys</a:t>
            </a:r>
            <a:endParaRPr lang="en-US" sz="3600" dirty="0">
              <a:solidFill>
                <a:srgbClr val="53565A"/>
              </a:solidFill>
            </a:endParaRPr>
          </a:p>
        </p:txBody>
      </p:sp>
      <p:sp>
        <p:nvSpPr>
          <p:cNvPr id="2" name="Rectangle 1"/>
          <p:cNvSpPr/>
          <p:nvPr/>
        </p:nvSpPr>
        <p:spPr>
          <a:xfrm>
            <a:off x="10339754" y="457200"/>
            <a:ext cx="1242646" cy="738664"/>
          </a:xfrm>
          <a:prstGeom prst="rect">
            <a:avLst/>
          </a:prstGeom>
          <a:solidFill>
            <a:schemeClr val="bg1">
              <a:lumMod val="85000"/>
            </a:schemeClr>
          </a:solidFill>
        </p:spPr>
        <p:txBody>
          <a:bodyPr wrap="square">
            <a:spAutoFit/>
          </a:bodyPr>
          <a:lstStyle/>
          <a:p>
            <a:pPr algn="ctr"/>
            <a:r>
              <a:rPr lang="en-US" sz="1400" dirty="0">
                <a:solidFill>
                  <a:schemeClr val="bg1"/>
                </a:solidFill>
              </a:rPr>
              <a:t>customer / university logo</a:t>
            </a:r>
          </a:p>
        </p:txBody>
      </p:sp>
    </p:spTree>
    <p:extLst>
      <p:ext uri="{BB962C8B-B14F-4D97-AF65-F5344CB8AC3E}">
        <p14:creationId xmlns:p14="http://schemas.microsoft.com/office/powerpoint/2010/main" val="340510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C41D814-6A0F-2D40-BCDB-0E07F8A1DA91}"/>
              </a:ext>
            </a:extLst>
          </p:cNvPr>
          <p:cNvSpPr/>
          <p:nvPr/>
        </p:nvSpPr>
        <p:spPr>
          <a:xfrm>
            <a:off x="0" y="1646884"/>
            <a:ext cx="9517375"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35C9CA-1526-0C46-A774-631DB179E0AD}"/>
              </a:ext>
            </a:extLst>
          </p:cNvPr>
          <p:cNvSpPr/>
          <p:nvPr/>
        </p:nvSpPr>
        <p:spPr>
          <a:xfrm rot="16200000" flipV="1">
            <a:off x="-301156" y="758356"/>
            <a:ext cx="731520" cy="129208"/>
          </a:xfrm>
          <a:prstGeom prst="rect">
            <a:avLst/>
          </a:prstGeom>
          <a:solidFill>
            <a:srgbClr val="FDD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4FC37BE5-0438-6544-9690-22892DE0AFBA}"/>
              </a:ext>
            </a:extLst>
          </p:cNvPr>
          <p:cNvSpPr txBox="1">
            <a:spLocks/>
          </p:cNvSpPr>
          <p:nvPr/>
        </p:nvSpPr>
        <p:spPr>
          <a:xfrm>
            <a:off x="516414" y="323670"/>
            <a:ext cx="7893068" cy="1125233"/>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4. </a:t>
            </a:r>
            <a:r>
              <a:rPr lang="en-US" sz="2800" dirty="0">
                <a:solidFill>
                  <a:srgbClr val="53565A"/>
                </a:solidFill>
              </a:rPr>
              <a:t>Explore document records</a:t>
            </a:r>
          </a:p>
          <a:p>
            <a:pPr lvl="0" defTabSz="457178">
              <a:lnSpc>
                <a:spcPts val="2600"/>
              </a:lnSpc>
              <a:defRPr/>
            </a:pPr>
            <a:r>
              <a:rPr lang="en-US" sz="1800" dirty="0">
                <a:solidFill>
                  <a:srgbClr val="53565A"/>
                </a:solidFill>
              </a:rPr>
              <a:t>Use direct links to Scopus to read about authors and discover the </a:t>
            </a:r>
            <a:br>
              <a:rPr lang="en-US" sz="1800" dirty="0">
                <a:solidFill>
                  <a:srgbClr val="53565A"/>
                </a:solidFill>
              </a:rPr>
            </a:br>
            <a:r>
              <a:rPr lang="en-US" sz="1800" dirty="0">
                <a:solidFill>
                  <a:srgbClr val="53565A"/>
                </a:solidFill>
              </a:rPr>
              <a:t>impact of the publication.</a:t>
            </a: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a:p>
            <a:pPr lvl="0" defTabSz="457178">
              <a:lnSpc>
                <a:spcPts val="2600"/>
              </a:lnSpc>
              <a:defRPr/>
            </a:pP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sp>
        <p:nvSpPr>
          <p:cNvPr id="80" name="Rectangle 79">
            <a:extLst>
              <a:ext uri="{FF2B5EF4-FFF2-40B4-BE49-F238E27FC236}">
                <a16:creationId xmlns:a16="http://schemas.microsoft.com/office/drawing/2014/main" id="{644BA43A-4F1B-8648-A23E-A91B16841DAA}"/>
              </a:ext>
            </a:extLst>
          </p:cNvPr>
          <p:cNvSpPr/>
          <p:nvPr/>
        </p:nvSpPr>
        <p:spPr>
          <a:xfrm>
            <a:off x="9569926" y="2666204"/>
            <a:ext cx="2008410" cy="2169825"/>
          </a:xfrm>
          <a:prstGeom prst="rect">
            <a:avLst/>
          </a:prstGeom>
        </p:spPr>
        <p:txBody>
          <a:bodyPr wrap="square">
            <a:spAutoFit/>
          </a:bodyPr>
          <a:lstStyle/>
          <a:p>
            <a:pPr>
              <a:lnSpc>
                <a:spcPts val="2400"/>
              </a:lnSpc>
            </a:pPr>
            <a:r>
              <a:rPr lang="en-US" sz="2000" b="1" dirty="0">
                <a:solidFill>
                  <a:srgbClr val="3679E0"/>
                </a:solidFill>
              </a:rPr>
              <a:t>Document</a:t>
            </a:r>
          </a:p>
          <a:p>
            <a:pPr>
              <a:lnSpc>
                <a:spcPts val="2200"/>
              </a:lnSpc>
              <a:spcBef>
                <a:spcPts val="600"/>
              </a:spcBef>
            </a:pPr>
            <a:r>
              <a:rPr lang="en-US" sz="1200" dirty="0"/>
              <a:t>These records contain </a:t>
            </a:r>
            <a:r>
              <a:rPr lang="en-US" sz="1200" b="1" dirty="0"/>
              <a:t>references </a:t>
            </a:r>
            <a:r>
              <a:rPr lang="en-US" sz="1200" dirty="0"/>
              <a:t>to</a:t>
            </a:r>
            <a:r>
              <a:rPr lang="en-US" sz="1200" b="1" dirty="0"/>
              <a:t> </a:t>
            </a:r>
            <a:r>
              <a:rPr lang="en-US" sz="1200" dirty="0"/>
              <a:t>peer-reviewed articles and patents. They are highly interlinked with substance and reaction records</a:t>
            </a:r>
            <a:endParaRPr lang="en-US" sz="1200" b="1" dirty="0">
              <a:solidFill>
                <a:schemeClr val="tx2"/>
              </a:solidFill>
            </a:endParaRPr>
          </a:p>
        </p:txBody>
      </p:sp>
      <p:sp>
        <p:nvSpPr>
          <p:cNvPr id="32" name="Rectangle 31">
            <a:extLst>
              <a:ext uri="{FF2B5EF4-FFF2-40B4-BE49-F238E27FC236}">
                <a16:creationId xmlns:a16="http://schemas.microsoft.com/office/drawing/2014/main" id="{D839DF90-7D69-E344-85EB-2B59E928A13F}"/>
              </a:ext>
            </a:extLst>
          </p:cNvPr>
          <p:cNvSpPr/>
          <p:nvPr/>
        </p:nvSpPr>
        <p:spPr>
          <a:xfrm>
            <a:off x="9502649" y="0"/>
            <a:ext cx="2368188" cy="1216815"/>
          </a:xfrm>
          <a:prstGeom prst="rect">
            <a:avLst/>
          </a:prstGeom>
          <a:solidFill>
            <a:srgbClr val="FD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D3CCC09C-0955-C543-AE90-B36F37298D3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64222"/>
          <a:stretch/>
        </p:blipFill>
        <p:spPr>
          <a:xfrm>
            <a:off x="3733800" y="2288795"/>
            <a:ext cx="4884087" cy="655608"/>
          </a:xfrm>
          <a:prstGeom prst="rect">
            <a:avLst/>
          </a:prstGeom>
          <a:ln w="12700">
            <a:noFill/>
          </a:ln>
        </p:spPr>
      </p:pic>
      <p:grpSp>
        <p:nvGrpSpPr>
          <p:cNvPr id="6" name="Group 5">
            <a:extLst>
              <a:ext uri="{FF2B5EF4-FFF2-40B4-BE49-F238E27FC236}">
                <a16:creationId xmlns:a16="http://schemas.microsoft.com/office/drawing/2014/main" id="{806DE08C-5DB7-1446-8A25-794387D1C702}"/>
              </a:ext>
            </a:extLst>
          </p:cNvPr>
          <p:cNvGrpSpPr/>
          <p:nvPr/>
        </p:nvGrpSpPr>
        <p:grpSpPr>
          <a:xfrm>
            <a:off x="615412" y="2813382"/>
            <a:ext cx="6038361" cy="2364596"/>
            <a:chOff x="615412" y="2813382"/>
            <a:chExt cx="6038361" cy="2364596"/>
          </a:xfrm>
        </p:grpSpPr>
        <p:grpSp>
          <p:nvGrpSpPr>
            <p:cNvPr id="63" name="Group 62">
              <a:extLst>
                <a:ext uri="{FF2B5EF4-FFF2-40B4-BE49-F238E27FC236}">
                  <a16:creationId xmlns:a16="http://schemas.microsoft.com/office/drawing/2014/main" id="{B19A59CC-C9B8-5C4B-9981-40F9F19E804D}"/>
                </a:ext>
              </a:extLst>
            </p:cNvPr>
            <p:cNvGrpSpPr/>
            <p:nvPr/>
          </p:nvGrpSpPr>
          <p:grpSpPr>
            <a:xfrm>
              <a:off x="615412" y="2813382"/>
              <a:ext cx="2970882" cy="842993"/>
              <a:chOff x="610519" y="4656659"/>
              <a:chExt cx="2970882" cy="842993"/>
            </a:xfrm>
          </p:grpSpPr>
          <p:sp>
            <p:nvSpPr>
              <p:cNvPr id="64" name="Rectangle 63">
                <a:extLst>
                  <a:ext uri="{FF2B5EF4-FFF2-40B4-BE49-F238E27FC236}">
                    <a16:creationId xmlns:a16="http://schemas.microsoft.com/office/drawing/2014/main" id="{1D3D1940-B51D-BF41-9101-E15C5F272EF4}"/>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65" name="Rectangle 64">
                <a:extLst>
                  <a:ext uri="{FF2B5EF4-FFF2-40B4-BE49-F238E27FC236}">
                    <a16:creationId xmlns:a16="http://schemas.microsoft.com/office/drawing/2014/main" id="{D900A308-9309-8344-85F8-0D8CDB1A3825}"/>
                  </a:ext>
                </a:extLst>
              </p:cNvPr>
              <p:cNvSpPr/>
              <p:nvPr/>
            </p:nvSpPr>
            <p:spPr>
              <a:xfrm>
                <a:off x="757634" y="4669966"/>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p>
              <a:p>
                <a:r>
                  <a:rPr lang="en-US" sz="1100" b="1" dirty="0">
                    <a:solidFill>
                      <a:schemeClr val="bg1"/>
                    </a:solidFill>
                    <a:latin typeface="Arial" pitchFamily="34" charset="0"/>
                    <a:cs typeface="Arial" pitchFamily="34" charset="0"/>
                  </a:rPr>
                  <a:t>The Scopus author profile </a:t>
                </a:r>
                <a:r>
                  <a:rPr lang="en-US" sz="1100" dirty="0">
                    <a:solidFill>
                      <a:schemeClr val="bg1"/>
                    </a:solidFill>
                    <a:latin typeface="Arial" pitchFamily="34" charset="0"/>
                    <a:cs typeface="Arial" pitchFamily="34" charset="0"/>
                  </a:rPr>
                  <a:t>reveals each author’s research focus.</a:t>
                </a:r>
              </a:p>
            </p:txBody>
          </p:sp>
        </p:grpSp>
        <p:grpSp>
          <p:nvGrpSpPr>
            <p:cNvPr id="3" name="Group 2">
              <a:extLst>
                <a:ext uri="{FF2B5EF4-FFF2-40B4-BE49-F238E27FC236}">
                  <a16:creationId xmlns:a16="http://schemas.microsoft.com/office/drawing/2014/main" id="{C4999F3E-BAE1-794E-B1C6-815BDAD4A86E}"/>
                </a:ext>
              </a:extLst>
            </p:cNvPr>
            <p:cNvGrpSpPr/>
            <p:nvPr/>
          </p:nvGrpSpPr>
          <p:grpSpPr>
            <a:xfrm>
              <a:off x="3741023" y="2823336"/>
              <a:ext cx="2912750" cy="2354642"/>
              <a:chOff x="3741023" y="2823336"/>
              <a:chExt cx="2912750" cy="2354642"/>
            </a:xfrm>
          </p:grpSpPr>
          <p:pic>
            <p:nvPicPr>
              <p:cNvPr id="69" name="Picture 68">
                <a:extLst>
                  <a:ext uri="{FF2B5EF4-FFF2-40B4-BE49-F238E27FC236}">
                    <a16:creationId xmlns:a16="http://schemas.microsoft.com/office/drawing/2014/main" id="{903EA7DA-9F54-534F-AE45-2253B2891CD9}"/>
                  </a:ext>
                </a:extLst>
              </p:cNvPr>
              <p:cNvPicPr>
                <a:picLocks noChangeAspect="1"/>
              </p:cNvPicPr>
              <p:nvPr/>
            </p:nvPicPr>
            <p:blipFill>
              <a:blip r:embed="rId4"/>
              <a:stretch>
                <a:fillRect/>
              </a:stretch>
            </p:blipFill>
            <p:spPr>
              <a:xfrm>
                <a:off x="3741023" y="3924174"/>
                <a:ext cx="2912750" cy="1253804"/>
              </a:xfrm>
              <a:prstGeom prst="rect">
                <a:avLst/>
              </a:prstGeom>
              <a:ln w="12700">
                <a:solidFill>
                  <a:srgbClr val="3679E0"/>
                </a:solidFill>
              </a:ln>
            </p:spPr>
          </p:pic>
          <p:grpSp>
            <p:nvGrpSpPr>
              <p:cNvPr id="71" name="Group 70">
                <a:extLst>
                  <a:ext uri="{FF2B5EF4-FFF2-40B4-BE49-F238E27FC236}">
                    <a16:creationId xmlns:a16="http://schemas.microsoft.com/office/drawing/2014/main" id="{B2AF79BF-4CE0-8643-8BA6-8E55650044D5}"/>
                  </a:ext>
                </a:extLst>
              </p:cNvPr>
              <p:cNvGrpSpPr/>
              <p:nvPr/>
            </p:nvGrpSpPr>
            <p:grpSpPr>
              <a:xfrm>
                <a:off x="4107089" y="2823336"/>
                <a:ext cx="76633" cy="1131977"/>
                <a:chOff x="1589125" y="1007697"/>
                <a:chExt cx="114300" cy="1688377"/>
              </a:xfrm>
            </p:grpSpPr>
            <p:cxnSp>
              <p:nvCxnSpPr>
                <p:cNvPr id="73" name="Straight Connector 72">
                  <a:extLst>
                    <a:ext uri="{FF2B5EF4-FFF2-40B4-BE49-F238E27FC236}">
                      <a16:creationId xmlns:a16="http://schemas.microsoft.com/office/drawing/2014/main" id="{B12D42A7-EB92-7340-9CF0-71480A1364A3}"/>
                    </a:ext>
                  </a:extLst>
                </p:cNvPr>
                <p:cNvCxnSpPr>
                  <a:cxnSpLocks/>
                </p:cNvCxnSpPr>
                <p:nvPr/>
              </p:nvCxnSpPr>
              <p:spPr>
                <a:xfrm>
                  <a:off x="1646276" y="1007697"/>
                  <a:ext cx="0" cy="1620522"/>
                </a:xfrm>
                <a:prstGeom prst="line">
                  <a:avLst/>
                </a:prstGeom>
                <a:ln w="25400" cap="rnd">
                  <a:solidFill>
                    <a:srgbClr val="3679E0"/>
                  </a:solidFill>
                </a:ln>
              </p:spPr>
              <p:style>
                <a:lnRef idx="1">
                  <a:schemeClr val="accent1"/>
                </a:lnRef>
                <a:fillRef idx="0">
                  <a:schemeClr val="accent1"/>
                </a:fillRef>
                <a:effectRef idx="0">
                  <a:schemeClr val="accent1"/>
                </a:effectRef>
                <a:fontRef idx="minor">
                  <a:schemeClr val="tx1"/>
                </a:fontRef>
              </p:style>
            </p:cxnSp>
            <p:sp>
              <p:nvSpPr>
                <p:cNvPr id="74" name="Flowchart: Connector 16">
                  <a:extLst>
                    <a:ext uri="{FF2B5EF4-FFF2-40B4-BE49-F238E27FC236}">
                      <a16:creationId xmlns:a16="http://schemas.microsoft.com/office/drawing/2014/main" id="{0E5A6429-639E-B84C-BD19-8684763C247B}"/>
                    </a:ext>
                  </a:extLst>
                </p:cNvPr>
                <p:cNvSpPr/>
                <p:nvPr/>
              </p:nvSpPr>
              <p:spPr>
                <a:xfrm>
                  <a:off x="1589125" y="2581774"/>
                  <a:ext cx="114300" cy="114300"/>
                </a:xfrm>
                <a:prstGeom prst="flowChartConnector">
                  <a:avLst/>
                </a:prstGeom>
                <a:solidFill>
                  <a:schemeClr val="tx2"/>
                </a:solidFill>
                <a:ln>
                  <a:solidFill>
                    <a:srgbClr val="3679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grpSp>
          <p:sp>
            <p:nvSpPr>
              <p:cNvPr id="38" name="Oval 37">
                <a:extLst>
                  <a:ext uri="{FF2B5EF4-FFF2-40B4-BE49-F238E27FC236}">
                    <a16:creationId xmlns:a16="http://schemas.microsoft.com/office/drawing/2014/main" id="{31F24A17-5CAA-FA42-A430-7F296FEC22B0}"/>
                  </a:ext>
                </a:extLst>
              </p:cNvPr>
              <p:cNvSpPr/>
              <p:nvPr/>
            </p:nvSpPr>
            <p:spPr>
              <a:xfrm>
                <a:off x="4370360" y="3721453"/>
                <a:ext cx="314453" cy="314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grpSp>
      </p:grpSp>
      <p:grpSp>
        <p:nvGrpSpPr>
          <p:cNvPr id="8" name="Group 7">
            <a:extLst>
              <a:ext uri="{FF2B5EF4-FFF2-40B4-BE49-F238E27FC236}">
                <a16:creationId xmlns:a16="http://schemas.microsoft.com/office/drawing/2014/main" id="{4EDC06B6-DED4-AE45-A8E3-48FCEC4F0278}"/>
              </a:ext>
            </a:extLst>
          </p:cNvPr>
          <p:cNvGrpSpPr/>
          <p:nvPr/>
        </p:nvGrpSpPr>
        <p:grpSpPr>
          <a:xfrm>
            <a:off x="615412" y="2435334"/>
            <a:ext cx="8685341" cy="2223831"/>
            <a:chOff x="615412" y="2435334"/>
            <a:chExt cx="8685341" cy="2223831"/>
          </a:xfrm>
        </p:grpSpPr>
        <p:grpSp>
          <p:nvGrpSpPr>
            <p:cNvPr id="16" name="Group 15">
              <a:extLst>
                <a:ext uri="{FF2B5EF4-FFF2-40B4-BE49-F238E27FC236}">
                  <a16:creationId xmlns:a16="http://schemas.microsoft.com/office/drawing/2014/main" id="{7112C3DE-19ED-AB48-9438-5DEBA23FAD8A}"/>
                </a:ext>
              </a:extLst>
            </p:cNvPr>
            <p:cNvGrpSpPr/>
            <p:nvPr/>
          </p:nvGrpSpPr>
          <p:grpSpPr>
            <a:xfrm>
              <a:off x="615412" y="3816172"/>
              <a:ext cx="2970882" cy="842993"/>
              <a:chOff x="610519" y="4656659"/>
              <a:chExt cx="2970882" cy="842993"/>
            </a:xfrm>
          </p:grpSpPr>
          <p:sp>
            <p:nvSpPr>
              <p:cNvPr id="17" name="Rectangle 16">
                <a:extLst>
                  <a:ext uri="{FF2B5EF4-FFF2-40B4-BE49-F238E27FC236}">
                    <a16:creationId xmlns:a16="http://schemas.microsoft.com/office/drawing/2014/main" id="{2F9E427E-BFD6-9B4E-9524-12B1A80ADE9A}"/>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18" name="Rectangle 17">
                <a:extLst>
                  <a:ext uri="{FF2B5EF4-FFF2-40B4-BE49-F238E27FC236}">
                    <a16:creationId xmlns:a16="http://schemas.microsoft.com/office/drawing/2014/main" id="{95B9CF42-019B-E44B-94B4-E248E8EB6B54}"/>
                  </a:ext>
                </a:extLst>
              </p:cNvPr>
              <p:cNvSpPr/>
              <p:nvPr/>
            </p:nvSpPr>
            <p:spPr>
              <a:xfrm>
                <a:off x="757634" y="4669966"/>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p>
              <a:p>
                <a:r>
                  <a:rPr lang="en-US" sz="1100" b="1" dirty="0">
                    <a:solidFill>
                      <a:schemeClr val="bg1"/>
                    </a:solidFill>
                    <a:latin typeface="Arial" pitchFamily="34" charset="0"/>
                    <a:cs typeface="Arial" pitchFamily="34" charset="0"/>
                  </a:rPr>
                  <a:t>Scopus citation analytics </a:t>
                </a:r>
                <a:r>
                  <a:rPr lang="en-US" sz="1100" dirty="0">
                    <a:solidFill>
                      <a:schemeClr val="bg1"/>
                    </a:solidFill>
                    <a:latin typeface="Arial" pitchFamily="34" charset="0"/>
                    <a:cs typeface="Arial" pitchFamily="34" charset="0"/>
                  </a:rPr>
                  <a:t>reveal the impact of each article.</a:t>
                </a:r>
              </a:p>
            </p:txBody>
          </p:sp>
        </p:grpSp>
        <p:grpSp>
          <p:nvGrpSpPr>
            <p:cNvPr id="7" name="Group 6">
              <a:extLst>
                <a:ext uri="{FF2B5EF4-FFF2-40B4-BE49-F238E27FC236}">
                  <a16:creationId xmlns:a16="http://schemas.microsoft.com/office/drawing/2014/main" id="{274552F4-0C16-E94D-90C9-E830A6C081EA}"/>
                </a:ext>
              </a:extLst>
            </p:cNvPr>
            <p:cNvGrpSpPr/>
            <p:nvPr/>
          </p:nvGrpSpPr>
          <p:grpSpPr>
            <a:xfrm>
              <a:off x="6139105" y="2435334"/>
              <a:ext cx="3161648" cy="1998893"/>
              <a:chOff x="6139105" y="2435334"/>
              <a:chExt cx="3161648" cy="1998893"/>
            </a:xfrm>
          </p:grpSpPr>
          <p:pic>
            <p:nvPicPr>
              <p:cNvPr id="75" name="Picture 74">
                <a:extLst>
                  <a:ext uri="{FF2B5EF4-FFF2-40B4-BE49-F238E27FC236}">
                    <a16:creationId xmlns:a16="http://schemas.microsoft.com/office/drawing/2014/main" id="{04779757-BA50-7A41-B189-483790005BE2}"/>
                  </a:ext>
                </a:extLst>
              </p:cNvPr>
              <p:cNvPicPr>
                <a:picLocks noChangeAspect="1"/>
              </p:cNvPicPr>
              <p:nvPr/>
            </p:nvPicPr>
            <p:blipFill>
              <a:blip r:embed="rId5"/>
              <a:stretch>
                <a:fillRect/>
              </a:stretch>
            </p:blipFill>
            <p:spPr>
              <a:xfrm>
                <a:off x="6139105" y="3073284"/>
                <a:ext cx="3161648" cy="1360943"/>
              </a:xfrm>
              <a:prstGeom prst="rect">
                <a:avLst/>
              </a:prstGeom>
              <a:ln w="12700">
                <a:noFill/>
              </a:ln>
            </p:spPr>
          </p:pic>
          <p:cxnSp>
            <p:nvCxnSpPr>
              <p:cNvPr id="76" name="Straight Connector 75">
                <a:extLst>
                  <a:ext uri="{FF2B5EF4-FFF2-40B4-BE49-F238E27FC236}">
                    <a16:creationId xmlns:a16="http://schemas.microsoft.com/office/drawing/2014/main" id="{C7EC9D20-0372-6648-A0C1-CB8623D69FB3}"/>
                  </a:ext>
                </a:extLst>
              </p:cNvPr>
              <p:cNvCxnSpPr>
                <a:cxnSpLocks/>
              </p:cNvCxnSpPr>
              <p:nvPr/>
            </p:nvCxnSpPr>
            <p:spPr>
              <a:xfrm>
                <a:off x="7881858" y="2435334"/>
                <a:ext cx="0" cy="637950"/>
              </a:xfrm>
              <a:prstGeom prst="line">
                <a:avLst/>
              </a:prstGeom>
              <a:ln w="25400" cap="rnd">
                <a:solidFill>
                  <a:srgbClr val="3679E0"/>
                </a:solidFill>
              </a:ln>
            </p:spPr>
            <p:style>
              <a:lnRef idx="1">
                <a:schemeClr val="accent1"/>
              </a:lnRef>
              <a:fillRef idx="0">
                <a:schemeClr val="accent1"/>
              </a:fillRef>
              <a:effectRef idx="0">
                <a:schemeClr val="accent1"/>
              </a:effectRef>
              <a:fontRef idx="minor">
                <a:schemeClr val="tx1"/>
              </a:fontRef>
            </p:style>
          </p:cxnSp>
          <p:sp>
            <p:nvSpPr>
              <p:cNvPr id="78" name="Flowchart: Connector 16">
                <a:extLst>
                  <a:ext uri="{FF2B5EF4-FFF2-40B4-BE49-F238E27FC236}">
                    <a16:creationId xmlns:a16="http://schemas.microsoft.com/office/drawing/2014/main" id="{398AD157-4887-FC40-AB89-1C6539732650}"/>
                  </a:ext>
                </a:extLst>
              </p:cNvPr>
              <p:cNvSpPr/>
              <p:nvPr/>
            </p:nvSpPr>
            <p:spPr>
              <a:xfrm>
                <a:off x="7843542" y="3042043"/>
                <a:ext cx="76633" cy="76633"/>
              </a:xfrm>
              <a:prstGeom prst="flowChartConnector">
                <a:avLst/>
              </a:prstGeom>
              <a:solidFill>
                <a:schemeClr val="tx2"/>
              </a:solidFill>
              <a:ln>
                <a:solidFill>
                  <a:srgbClr val="3679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Oval 38">
                <a:extLst>
                  <a:ext uri="{FF2B5EF4-FFF2-40B4-BE49-F238E27FC236}">
                    <a16:creationId xmlns:a16="http://schemas.microsoft.com/office/drawing/2014/main" id="{D45D996F-E659-6446-837B-EC12AADE6EC4}"/>
                  </a:ext>
                </a:extLst>
              </p:cNvPr>
              <p:cNvSpPr/>
              <p:nvPr/>
            </p:nvSpPr>
            <p:spPr>
              <a:xfrm>
                <a:off x="6961160" y="2928973"/>
                <a:ext cx="314453" cy="314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grpSp>
      </p:grpSp>
      <p:pic>
        <p:nvPicPr>
          <p:cNvPr id="45" name="Picture 44" descr="A screenshot of a cell phone&#13;&#10;&#13;&#10;Description automatically generated">
            <a:extLst>
              <a:ext uri="{FF2B5EF4-FFF2-40B4-BE49-F238E27FC236}">
                <a16:creationId xmlns:a16="http://schemas.microsoft.com/office/drawing/2014/main" id="{B3E19879-FCC4-BA49-BF60-8D9E62E69F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1754" y="595332"/>
            <a:ext cx="334958" cy="411802"/>
          </a:xfrm>
          <a:prstGeom prst="rect">
            <a:avLst/>
          </a:prstGeom>
        </p:spPr>
      </p:pic>
      <p:pic>
        <p:nvPicPr>
          <p:cNvPr id="46" name="Picture 45" descr="A close up of a logo&#13;&#10;&#13;&#10;Description automatically generated">
            <a:extLst>
              <a:ext uri="{FF2B5EF4-FFF2-40B4-BE49-F238E27FC236}">
                <a16:creationId xmlns:a16="http://schemas.microsoft.com/office/drawing/2014/main" id="{C96A9733-3775-9749-AED4-BFD3024B2C40}"/>
              </a:ext>
            </a:extLst>
          </p:cNvPr>
          <p:cNvPicPr>
            <a:picLocks noChangeAspect="1"/>
          </p:cNvPicPr>
          <p:nvPr/>
        </p:nvPicPr>
        <p:blipFill>
          <a:blip r:embed="rId7">
            <a:alphaModFix amt="40000"/>
            <a:extLst>
              <a:ext uri="{28A0092B-C50C-407E-A947-70E740481C1C}">
                <a14:useLocalDpi xmlns:a14="http://schemas.microsoft.com/office/drawing/2010/main" val="0"/>
              </a:ext>
            </a:extLst>
          </a:blip>
          <a:stretch>
            <a:fillRect/>
          </a:stretch>
        </p:blipFill>
        <p:spPr>
          <a:xfrm>
            <a:off x="10554514" y="599990"/>
            <a:ext cx="509744" cy="407144"/>
          </a:xfrm>
          <a:prstGeom prst="rect">
            <a:avLst/>
          </a:prstGeom>
        </p:spPr>
      </p:pic>
      <p:pic>
        <p:nvPicPr>
          <p:cNvPr id="47" name="Picture 46" descr="A close up of a logo&#13;&#10;&#13;&#10;Description automatically generated">
            <a:extLst>
              <a:ext uri="{FF2B5EF4-FFF2-40B4-BE49-F238E27FC236}">
                <a16:creationId xmlns:a16="http://schemas.microsoft.com/office/drawing/2014/main" id="{9EB1213F-2EB0-E54C-B4F1-9FDDFCE1BB3C}"/>
              </a:ext>
            </a:extLst>
          </p:cNvPr>
          <p:cNvPicPr>
            <a:picLocks noChangeAspect="1"/>
          </p:cNvPicPr>
          <p:nvPr/>
        </p:nvPicPr>
        <p:blipFill>
          <a:blip r:embed="rId8">
            <a:alphaModFix amt="40000"/>
            <a:extLst>
              <a:ext uri="{28A0092B-C50C-407E-A947-70E740481C1C}">
                <a14:useLocalDpi xmlns:a14="http://schemas.microsoft.com/office/drawing/2010/main" val="0"/>
              </a:ext>
            </a:extLst>
          </a:blip>
          <a:stretch>
            <a:fillRect/>
          </a:stretch>
        </p:blipFill>
        <p:spPr>
          <a:xfrm>
            <a:off x="9824360" y="653995"/>
            <a:ext cx="511381" cy="411802"/>
          </a:xfrm>
          <a:prstGeom prst="rect">
            <a:avLst/>
          </a:prstGeom>
        </p:spPr>
      </p:pic>
    </p:spTree>
    <p:extLst>
      <p:ext uri="{BB962C8B-B14F-4D97-AF65-F5344CB8AC3E}">
        <p14:creationId xmlns:p14="http://schemas.microsoft.com/office/powerpoint/2010/main" val="286589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8240ECF-8316-334B-B7D6-B1C5775D7BA2}"/>
              </a:ext>
            </a:extLst>
          </p:cNvPr>
          <p:cNvSpPr/>
          <p:nvPr/>
        </p:nvSpPr>
        <p:spPr>
          <a:xfrm>
            <a:off x="0" y="1646884"/>
            <a:ext cx="9517375"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35C9CA-1526-0C46-A774-631DB179E0AD}"/>
              </a:ext>
            </a:extLst>
          </p:cNvPr>
          <p:cNvSpPr/>
          <p:nvPr/>
        </p:nvSpPr>
        <p:spPr>
          <a:xfrm rot="16200000" flipV="1">
            <a:off x="-301156" y="758356"/>
            <a:ext cx="731520" cy="129208"/>
          </a:xfrm>
          <a:prstGeom prst="rect">
            <a:avLst/>
          </a:prstGeom>
          <a:solidFill>
            <a:srgbClr val="ACD2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E0A6B24-5AD6-3A42-A4EE-F0F8294AD86C}"/>
              </a:ext>
            </a:extLst>
          </p:cNvPr>
          <p:cNvSpPr/>
          <p:nvPr/>
        </p:nvSpPr>
        <p:spPr>
          <a:xfrm>
            <a:off x="9578317" y="2512386"/>
            <a:ext cx="1766624" cy="2416495"/>
          </a:xfrm>
          <a:prstGeom prst="rect">
            <a:avLst/>
          </a:prstGeom>
        </p:spPr>
        <p:txBody>
          <a:bodyPr wrap="square">
            <a:spAutoFit/>
          </a:bodyPr>
          <a:lstStyle/>
          <a:p>
            <a:pPr>
              <a:lnSpc>
                <a:spcPts val="2400"/>
              </a:lnSpc>
            </a:pPr>
            <a:r>
              <a:rPr lang="en-US" sz="2000" b="1" dirty="0">
                <a:solidFill>
                  <a:srgbClr val="3679E0"/>
                </a:solidFill>
              </a:rPr>
              <a:t>Substance</a:t>
            </a:r>
          </a:p>
          <a:p>
            <a:pPr>
              <a:lnSpc>
                <a:spcPts val="2200"/>
              </a:lnSpc>
              <a:spcBef>
                <a:spcPts val="600"/>
              </a:spcBef>
            </a:pPr>
            <a:r>
              <a:rPr lang="en-US" sz="1200" dirty="0"/>
              <a:t>These records collate substance identification and property data that are excerpted from various sources. The data are searchable and downloadable.</a:t>
            </a:r>
            <a:endParaRPr lang="en-US" sz="1200" b="1" dirty="0">
              <a:solidFill>
                <a:schemeClr val="tx2"/>
              </a:solidFill>
            </a:endParaRPr>
          </a:p>
        </p:txBody>
      </p:sp>
      <p:pic>
        <p:nvPicPr>
          <p:cNvPr id="30" name="Picture 29">
            <a:extLst>
              <a:ext uri="{FF2B5EF4-FFF2-40B4-BE49-F238E27FC236}">
                <a16:creationId xmlns:a16="http://schemas.microsoft.com/office/drawing/2014/main" id="{831CC738-1B00-5244-A653-3A8D071E3FE0}"/>
              </a:ext>
            </a:extLst>
          </p:cNvPr>
          <p:cNvPicPr>
            <a:picLocks noChangeAspect="1"/>
          </p:cNvPicPr>
          <p:nvPr/>
        </p:nvPicPr>
        <p:blipFill rotWithShape="1">
          <a:blip r:embed="rId3"/>
          <a:srcRect l="21946" t="19226" r="1747"/>
          <a:stretch/>
        </p:blipFill>
        <p:spPr>
          <a:xfrm>
            <a:off x="3779969" y="2473915"/>
            <a:ext cx="5540903" cy="2524717"/>
          </a:xfrm>
          <a:prstGeom prst="rect">
            <a:avLst/>
          </a:prstGeom>
          <a:ln w="38100">
            <a:solidFill>
              <a:schemeClr val="bg1"/>
            </a:solidFill>
          </a:ln>
        </p:spPr>
      </p:pic>
      <p:grpSp>
        <p:nvGrpSpPr>
          <p:cNvPr id="2" name="Group 1">
            <a:extLst>
              <a:ext uri="{FF2B5EF4-FFF2-40B4-BE49-F238E27FC236}">
                <a16:creationId xmlns:a16="http://schemas.microsoft.com/office/drawing/2014/main" id="{8A3425B8-DD04-0640-83FF-9065E8730FE0}"/>
              </a:ext>
            </a:extLst>
          </p:cNvPr>
          <p:cNvGrpSpPr/>
          <p:nvPr/>
        </p:nvGrpSpPr>
        <p:grpSpPr>
          <a:xfrm>
            <a:off x="615412" y="2154769"/>
            <a:ext cx="4346056" cy="2792637"/>
            <a:chOff x="615412" y="2154769"/>
            <a:chExt cx="4346056" cy="2792637"/>
          </a:xfrm>
        </p:grpSpPr>
        <p:grpSp>
          <p:nvGrpSpPr>
            <p:cNvPr id="63" name="Group 62">
              <a:extLst>
                <a:ext uri="{FF2B5EF4-FFF2-40B4-BE49-F238E27FC236}">
                  <a16:creationId xmlns:a16="http://schemas.microsoft.com/office/drawing/2014/main" id="{B19A59CC-C9B8-5C4B-9981-40F9F19E804D}"/>
                </a:ext>
              </a:extLst>
            </p:cNvPr>
            <p:cNvGrpSpPr/>
            <p:nvPr/>
          </p:nvGrpSpPr>
          <p:grpSpPr>
            <a:xfrm>
              <a:off x="615412" y="2154769"/>
              <a:ext cx="2970882" cy="1157429"/>
              <a:chOff x="610519" y="4656660"/>
              <a:chExt cx="2970882" cy="1157429"/>
            </a:xfrm>
          </p:grpSpPr>
          <p:sp>
            <p:nvSpPr>
              <p:cNvPr id="64" name="Rectangle 63">
                <a:extLst>
                  <a:ext uri="{FF2B5EF4-FFF2-40B4-BE49-F238E27FC236}">
                    <a16:creationId xmlns:a16="http://schemas.microsoft.com/office/drawing/2014/main" id="{1D3D1940-B51D-BF41-9101-E15C5F272EF4}"/>
                  </a:ext>
                </a:extLst>
              </p:cNvPr>
              <p:cNvSpPr/>
              <p:nvPr/>
            </p:nvSpPr>
            <p:spPr>
              <a:xfrm>
                <a:off x="610519" y="4656660"/>
                <a:ext cx="2970882" cy="1157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65" name="Rectangle 64">
                <a:extLst>
                  <a:ext uri="{FF2B5EF4-FFF2-40B4-BE49-F238E27FC236}">
                    <a16:creationId xmlns:a16="http://schemas.microsoft.com/office/drawing/2014/main" id="{D900A308-9309-8344-85F8-0D8CDB1A3825}"/>
                  </a:ext>
                </a:extLst>
              </p:cNvPr>
              <p:cNvSpPr/>
              <p:nvPr/>
            </p:nvSpPr>
            <p:spPr>
              <a:xfrm>
                <a:off x="757634" y="4669966"/>
                <a:ext cx="2598797" cy="1077218"/>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p>
              <a:p>
                <a:r>
                  <a:rPr lang="en-US" sz="1100" dirty="0">
                    <a:solidFill>
                      <a:schemeClr val="bg1"/>
                    </a:solidFill>
                  </a:rPr>
                  <a:t>Property data about this substance are excerpted and compiled for convenient discovery. Click on any menu item to reveal the data.</a:t>
                </a:r>
              </a:p>
            </p:txBody>
          </p:sp>
        </p:grpSp>
        <p:sp>
          <p:nvSpPr>
            <p:cNvPr id="31" name="Oval 30">
              <a:extLst>
                <a:ext uri="{FF2B5EF4-FFF2-40B4-BE49-F238E27FC236}">
                  <a16:creationId xmlns:a16="http://schemas.microsoft.com/office/drawing/2014/main" id="{731AEF1B-BC1D-E14D-B7CF-361A0C3FC0DF}"/>
                </a:ext>
              </a:extLst>
            </p:cNvPr>
            <p:cNvSpPr/>
            <p:nvPr/>
          </p:nvSpPr>
          <p:spPr>
            <a:xfrm>
              <a:off x="3770258" y="3736273"/>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5" name="Rectangle 4">
              <a:extLst>
                <a:ext uri="{FF2B5EF4-FFF2-40B4-BE49-F238E27FC236}">
                  <a16:creationId xmlns:a16="http://schemas.microsoft.com/office/drawing/2014/main" id="{F344A2E1-77E0-D74F-942F-6FBAC69F3104}"/>
                </a:ext>
              </a:extLst>
            </p:cNvPr>
            <p:cNvSpPr/>
            <p:nvPr/>
          </p:nvSpPr>
          <p:spPr>
            <a:xfrm>
              <a:off x="3996268" y="3646311"/>
              <a:ext cx="965200" cy="1301095"/>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5746823-4AEB-824E-8A2D-A40E3CD79EFB}"/>
              </a:ext>
            </a:extLst>
          </p:cNvPr>
          <p:cNvGrpSpPr/>
          <p:nvPr/>
        </p:nvGrpSpPr>
        <p:grpSpPr>
          <a:xfrm>
            <a:off x="615412" y="2811471"/>
            <a:ext cx="8600340" cy="2506307"/>
            <a:chOff x="615412" y="2811471"/>
            <a:chExt cx="8600340" cy="2506307"/>
          </a:xfrm>
        </p:grpSpPr>
        <p:grpSp>
          <p:nvGrpSpPr>
            <p:cNvPr id="27" name="Group 26">
              <a:extLst>
                <a:ext uri="{FF2B5EF4-FFF2-40B4-BE49-F238E27FC236}">
                  <a16:creationId xmlns:a16="http://schemas.microsoft.com/office/drawing/2014/main" id="{8CF9A0C0-9366-454B-917F-C1402DA2B0E3}"/>
                </a:ext>
              </a:extLst>
            </p:cNvPr>
            <p:cNvGrpSpPr/>
            <p:nvPr/>
          </p:nvGrpSpPr>
          <p:grpSpPr>
            <a:xfrm>
              <a:off x="615412" y="4474785"/>
              <a:ext cx="2970882" cy="842993"/>
              <a:chOff x="610519" y="4656659"/>
              <a:chExt cx="2970882" cy="842993"/>
            </a:xfrm>
          </p:grpSpPr>
          <p:sp>
            <p:nvSpPr>
              <p:cNvPr id="28" name="Rectangle 27">
                <a:extLst>
                  <a:ext uri="{FF2B5EF4-FFF2-40B4-BE49-F238E27FC236}">
                    <a16:creationId xmlns:a16="http://schemas.microsoft.com/office/drawing/2014/main" id="{8C921351-85A8-2C45-9869-06D2739D0055}"/>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9" name="Rectangle 28">
                <a:extLst>
                  <a:ext uri="{FF2B5EF4-FFF2-40B4-BE49-F238E27FC236}">
                    <a16:creationId xmlns:a16="http://schemas.microsoft.com/office/drawing/2014/main" id="{052E1D92-D780-DB4B-8ACD-7645C819AC8A}"/>
                  </a:ext>
                </a:extLst>
              </p:cNvPr>
              <p:cNvSpPr/>
              <p:nvPr/>
            </p:nvSpPr>
            <p:spPr>
              <a:xfrm>
                <a:off x="757634" y="4669966"/>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3</a:t>
                </a:r>
              </a:p>
              <a:p>
                <a:r>
                  <a:rPr lang="en-US" sz="1100" dirty="0">
                    <a:solidFill>
                      <a:schemeClr val="bg1"/>
                    </a:solidFill>
                  </a:rPr>
                  <a:t>Access reactions and syntheses involving the substance. </a:t>
                </a:r>
              </a:p>
            </p:txBody>
          </p:sp>
        </p:grpSp>
        <p:sp>
          <p:nvSpPr>
            <p:cNvPr id="33" name="Oval 32">
              <a:extLst>
                <a:ext uri="{FF2B5EF4-FFF2-40B4-BE49-F238E27FC236}">
                  <a16:creationId xmlns:a16="http://schemas.microsoft.com/office/drawing/2014/main" id="{CC6E0B55-4A49-4841-8D8A-A509B107E822}"/>
                </a:ext>
              </a:extLst>
            </p:cNvPr>
            <p:cNvSpPr/>
            <p:nvPr/>
          </p:nvSpPr>
          <p:spPr>
            <a:xfrm>
              <a:off x="8244416" y="2811471"/>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34" name="Rectangle 33">
              <a:extLst>
                <a:ext uri="{FF2B5EF4-FFF2-40B4-BE49-F238E27FC236}">
                  <a16:creationId xmlns:a16="http://schemas.microsoft.com/office/drawing/2014/main" id="{78B4A7A6-DB61-8B44-B148-E95F6A95D875}"/>
                </a:ext>
              </a:extLst>
            </p:cNvPr>
            <p:cNvSpPr/>
            <p:nvPr/>
          </p:nvSpPr>
          <p:spPr>
            <a:xfrm>
              <a:off x="8506424" y="2817152"/>
              <a:ext cx="709328" cy="267011"/>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384FA39-5778-3E49-9518-40B4CC50FFF6}"/>
              </a:ext>
            </a:extLst>
          </p:cNvPr>
          <p:cNvGrpSpPr/>
          <p:nvPr/>
        </p:nvGrpSpPr>
        <p:grpSpPr>
          <a:xfrm>
            <a:off x="615412" y="3114763"/>
            <a:ext cx="8600340" cy="1200225"/>
            <a:chOff x="615412" y="3114763"/>
            <a:chExt cx="8600340" cy="1200225"/>
          </a:xfrm>
        </p:grpSpPr>
        <p:grpSp>
          <p:nvGrpSpPr>
            <p:cNvPr id="16" name="Group 15">
              <a:extLst>
                <a:ext uri="{FF2B5EF4-FFF2-40B4-BE49-F238E27FC236}">
                  <a16:creationId xmlns:a16="http://schemas.microsoft.com/office/drawing/2014/main" id="{7112C3DE-19ED-AB48-9438-5DEBA23FAD8A}"/>
                </a:ext>
              </a:extLst>
            </p:cNvPr>
            <p:cNvGrpSpPr/>
            <p:nvPr/>
          </p:nvGrpSpPr>
          <p:grpSpPr>
            <a:xfrm>
              <a:off x="615412" y="3471995"/>
              <a:ext cx="2970882" cy="842993"/>
              <a:chOff x="610519" y="4656659"/>
              <a:chExt cx="2970882" cy="842993"/>
            </a:xfrm>
          </p:grpSpPr>
          <p:sp>
            <p:nvSpPr>
              <p:cNvPr id="17" name="Rectangle 16">
                <a:extLst>
                  <a:ext uri="{FF2B5EF4-FFF2-40B4-BE49-F238E27FC236}">
                    <a16:creationId xmlns:a16="http://schemas.microsoft.com/office/drawing/2014/main" id="{2F9E427E-BFD6-9B4E-9524-12B1A80ADE9A}"/>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18" name="Rectangle 17">
                <a:extLst>
                  <a:ext uri="{FF2B5EF4-FFF2-40B4-BE49-F238E27FC236}">
                    <a16:creationId xmlns:a16="http://schemas.microsoft.com/office/drawing/2014/main" id="{95B9CF42-019B-E44B-94B4-E248E8EB6B54}"/>
                  </a:ext>
                </a:extLst>
              </p:cNvPr>
              <p:cNvSpPr/>
              <p:nvPr/>
            </p:nvSpPr>
            <p:spPr>
              <a:xfrm>
                <a:off x="757634" y="4669966"/>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p>
              <a:p>
                <a:r>
                  <a:rPr lang="en-US" sz="1100" dirty="0">
                    <a:solidFill>
                      <a:schemeClr val="bg1"/>
                    </a:solidFill>
                  </a:rPr>
                  <a:t>View the references from which the data were compiled.</a:t>
                </a:r>
              </a:p>
            </p:txBody>
          </p:sp>
        </p:grpSp>
        <p:sp>
          <p:nvSpPr>
            <p:cNvPr id="32" name="Oval 31">
              <a:extLst>
                <a:ext uri="{FF2B5EF4-FFF2-40B4-BE49-F238E27FC236}">
                  <a16:creationId xmlns:a16="http://schemas.microsoft.com/office/drawing/2014/main" id="{729302D7-BFEA-1142-AD7B-112C30A0B7B5}"/>
                </a:ext>
              </a:extLst>
            </p:cNvPr>
            <p:cNvSpPr/>
            <p:nvPr/>
          </p:nvSpPr>
          <p:spPr>
            <a:xfrm>
              <a:off x="8244416" y="3114763"/>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36" name="Rectangle 35">
              <a:extLst>
                <a:ext uri="{FF2B5EF4-FFF2-40B4-BE49-F238E27FC236}">
                  <a16:creationId xmlns:a16="http://schemas.microsoft.com/office/drawing/2014/main" id="{C437A024-67B8-C245-A686-D4ED27EFE375}"/>
                </a:ext>
              </a:extLst>
            </p:cNvPr>
            <p:cNvSpPr/>
            <p:nvPr/>
          </p:nvSpPr>
          <p:spPr>
            <a:xfrm>
              <a:off x="8506424" y="3189111"/>
              <a:ext cx="709328" cy="136301"/>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0B335F6F-8CD0-9E43-A110-12754EFEE34E}"/>
              </a:ext>
            </a:extLst>
          </p:cNvPr>
          <p:cNvSpPr/>
          <p:nvPr/>
        </p:nvSpPr>
        <p:spPr>
          <a:xfrm>
            <a:off x="9502649" y="0"/>
            <a:ext cx="2368188" cy="1216815"/>
          </a:xfrm>
          <a:prstGeom prst="rect">
            <a:avLst/>
          </a:prstGeom>
          <a:solidFill>
            <a:srgbClr val="AC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D271AE92-E9F6-CD44-A486-4B96E0A64625}"/>
              </a:ext>
            </a:extLst>
          </p:cNvPr>
          <p:cNvSpPr txBox="1">
            <a:spLocks/>
          </p:cNvSpPr>
          <p:nvPr/>
        </p:nvSpPr>
        <p:spPr>
          <a:xfrm>
            <a:off x="516413" y="323670"/>
            <a:ext cx="7990011" cy="835759"/>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5. </a:t>
            </a:r>
            <a:r>
              <a:rPr lang="en-US" sz="2800" dirty="0">
                <a:solidFill>
                  <a:srgbClr val="53565A"/>
                </a:solidFill>
              </a:rPr>
              <a:t>Explore substance records</a:t>
            </a:r>
          </a:p>
          <a:p>
            <a:pPr lvl="0" defTabSz="457178">
              <a:lnSpc>
                <a:spcPts val="2600"/>
              </a:lnSpc>
              <a:defRPr/>
            </a:pPr>
            <a:r>
              <a:rPr lang="en-US" sz="1800" dirty="0">
                <a:solidFill>
                  <a:srgbClr val="53565A"/>
                </a:solidFill>
              </a:rPr>
              <a:t>See everything that is known about a substance in one place.</a:t>
            </a: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a:p>
            <a:pPr lvl="0" defTabSz="457178">
              <a:lnSpc>
                <a:spcPts val="2600"/>
              </a:lnSpc>
              <a:defRPr/>
            </a:pPr>
            <a: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t>      </a:t>
            </a: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pic>
        <p:nvPicPr>
          <p:cNvPr id="53" name="Picture 52" descr="A screenshot of a cell phone&#13;&#10;&#13;&#10;Description automatically generated">
            <a:extLst>
              <a:ext uri="{FF2B5EF4-FFF2-40B4-BE49-F238E27FC236}">
                <a16:creationId xmlns:a16="http://schemas.microsoft.com/office/drawing/2014/main" id="{6AAD67C3-DD07-6147-B28B-650256A4F5F1}"/>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11231754" y="595332"/>
            <a:ext cx="334958" cy="411802"/>
          </a:xfrm>
          <a:prstGeom prst="rect">
            <a:avLst/>
          </a:prstGeom>
        </p:spPr>
      </p:pic>
      <p:pic>
        <p:nvPicPr>
          <p:cNvPr id="54" name="Picture 53" descr="A close up of a logo&#13;&#10;&#13;&#10;Description automatically generated">
            <a:extLst>
              <a:ext uri="{FF2B5EF4-FFF2-40B4-BE49-F238E27FC236}">
                <a16:creationId xmlns:a16="http://schemas.microsoft.com/office/drawing/2014/main" id="{5D4D7015-2619-254E-8998-186CDFDC48EE}"/>
              </a:ext>
            </a:extLst>
          </p:cNvPr>
          <p:cNvPicPr>
            <a:picLocks noChangeAspect="1"/>
          </p:cNvPicPr>
          <p:nvPr/>
        </p:nvPicPr>
        <p:blipFill>
          <a:blip r:embed="rId5">
            <a:alphaModFix amt="40000"/>
            <a:extLst>
              <a:ext uri="{28A0092B-C50C-407E-A947-70E740481C1C}">
                <a14:useLocalDpi xmlns:a14="http://schemas.microsoft.com/office/drawing/2010/main" val="0"/>
              </a:ext>
            </a:extLst>
          </a:blip>
          <a:stretch>
            <a:fillRect/>
          </a:stretch>
        </p:blipFill>
        <p:spPr>
          <a:xfrm>
            <a:off x="10554514" y="599990"/>
            <a:ext cx="509744" cy="407144"/>
          </a:xfrm>
          <a:prstGeom prst="rect">
            <a:avLst/>
          </a:prstGeom>
        </p:spPr>
      </p:pic>
      <p:pic>
        <p:nvPicPr>
          <p:cNvPr id="55" name="Picture 54" descr="A close up of a logo&#13;&#10;&#13;&#10;Description automatically generated">
            <a:extLst>
              <a:ext uri="{FF2B5EF4-FFF2-40B4-BE49-F238E27FC236}">
                <a16:creationId xmlns:a16="http://schemas.microsoft.com/office/drawing/2014/main" id="{01D02A9D-2354-BD45-A695-FE0E3B22EBE1}"/>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9824360" y="653995"/>
            <a:ext cx="511381" cy="411802"/>
          </a:xfrm>
          <a:prstGeom prst="rect">
            <a:avLst/>
          </a:prstGeom>
        </p:spPr>
      </p:pic>
    </p:spTree>
    <p:extLst>
      <p:ext uri="{BB962C8B-B14F-4D97-AF65-F5344CB8AC3E}">
        <p14:creationId xmlns:p14="http://schemas.microsoft.com/office/powerpoint/2010/main" val="201112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5"/>
                                        </p:tgtEl>
                                      </p:cBhvr>
                                    </p:animEffect>
                                    <p:animScale>
                                      <p:cBhvr>
                                        <p:cTn id="7" dur="250" autoRev="1" fill="hold"/>
                                        <p:tgtEl>
                                          <p:spTgt spid="5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84D6F13-0718-954A-A7C7-BCEE665907B9}"/>
              </a:ext>
            </a:extLst>
          </p:cNvPr>
          <p:cNvSpPr/>
          <p:nvPr/>
        </p:nvSpPr>
        <p:spPr>
          <a:xfrm>
            <a:off x="0" y="1646884"/>
            <a:ext cx="9517375"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35C9CA-1526-0C46-A774-631DB179E0AD}"/>
              </a:ext>
            </a:extLst>
          </p:cNvPr>
          <p:cNvSpPr/>
          <p:nvPr/>
        </p:nvSpPr>
        <p:spPr>
          <a:xfrm rot="16200000" flipV="1">
            <a:off x="-301156" y="758356"/>
            <a:ext cx="731520" cy="129208"/>
          </a:xfrm>
          <a:prstGeom prst="rect">
            <a:avLst/>
          </a:prstGeom>
          <a:solidFill>
            <a:srgbClr val="8ED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4FC37BE5-0438-6544-9690-22892DE0AFBA}"/>
              </a:ext>
            </a:extLst>
          </p:cNvPr>
          <p:cNvSpPr txBox="1">
            <a:spLocks/>
          </p:cNvSpPr>
          <p:nvPr/>
        </p:nvSpPr>
        <p:spPr>
          <a:xfrm>
            <a:off x="516414" y="323670"/>
            <a:ext cx="7988194" cy="1125233"/>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6. </a:t>
            </a:r>
            <a:r>
              <a:rPr lang="en-US" sz="2800" dirty="0">
                <a:solidFill>
                  <a:srgbClr val="53565A"/>
                </a:solidFill>
              </a:rPr>
              <a:t>Explore reaction records</a:t>
            </a:r>
          </a:p>
          <a:p>
            <a:pPr>
              <a:lnSpc>
                <a:spcPts val="2600"/>
              </a:lnSpc>
            </a:pPr>
            <a:r>
              <a:rPr lang="en-US" sz="1800" dirty="0">
                <a:solidFill>
                  <a:schemeClr val="tx1"/>
                </a:solidFill>
                <a:latin typeface="Arial" charset="0"/>
                <a:ea typeface="Arial" charset="0"/>
                <a:cs typeface="Arial" charset="0"/>
              </a:rPr>
              <a:t>See everything that is known about a reaction in one place.</a:t>
            </a:r>
          </a:p>
          <a:p>
            <a:pPr lvl="0" defTabSz="457178">
              <a:lnSpc>
                <a:spcPts val="2600"/>
              </a:lnSpc>
              <a:defRPr/>
            </a:pPr>
            <a: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t>      </a:t>
            </a: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sp>
        <p:nvSpPr>
          <p:cNvPr id="35" name="Rectangle 34">
            <a:extLst>
              <a:ext uri="{FF2B5EF4-FFF2-40B4-BE49-F238E27FC236}">
                <a16:creationId xmlns:a16="http://schemas.microsoft.com/office/drawing/2014/main" id="{EE0A6B24-5AD6-3A42-A4EE-F0F8294AD86C}"/>
              </a:ext>
            </a:extLst>
          </p:cNvPr>
          <p:cNvSpPr/>
          <p:nvPr/>
        </p:nvSpPr>
        <p:spPr>
          <a:xfrm>
            <a:off x="9578316" y="2512386"/>
            <a:ext cx="2155525" cy="2416495"/>
          </a:xfrm>
          <a:prstGeom prst="rect">
            <a:avLst/>
          </a:prstGeom>
        </p:spPr>
        <p:txBody>
          <a:bodyPr wrap="square">
            <a:spAutoFit/>
          </a:bodyPr>
          <a:lstStyle/>
          <a:p>
            <a:pPr>
              <a:lnSpc>
                <a:spcPts val="2400"/>
              </a:lnSpc>
            </a:pPr>
            <a:r>
              <a:rPr lang="en-US" sz="2000" b="1" dirty="0">
                <a:solidFill>
                  <a:srgbClr val="3679E0"/>
                </a:solidFill>
              </a:rPr>
              <a:t>Reaction</a:t>
            </a:r>
          </a:p>
          <a:p>
            <a:pPr>
              <a:lnSpc>
                <a:spcPts val="2200"/>
              </a:lnSpc>
              <a:spcBef>
                <a:spcPts val="600"/>
              </a:spcBef>
            </a:pPr>
            <a:r>
              <a:rPr lang="en-US" sz="1200" dirty="0"/>
              <a:t>These records compile reaction information (conditions, procedures, yields, catalysts, etc.) from multiple sources. All the information is searchable and downloadable</a:t>
            </a:r>
            <a:endParaRPr lang="en-US" sz="1200" b="1" dirty="0">
              <a:solidFill>
                <a:schemeClr val="tx2"/>
              </a:solidFill>
            </a:endParaRPr>
          </a:p>
        </p:txBody>
      </p:sp>
      <p:grpSp>
        <p:nvGrpSpPr>
          <p:cNvPr id="50" name="Group 49">
            <a:extLst>
              <a:ext uri="{FF2B5EF4-FFF2-40B4-BE49-F238E27FC236}">
                <a16:creationId xmlns:a16="http://schemas.microsoft.com/office/drawing/2014/main" id="{720BEEB0-B867-E74A-A976-811F1039F64F}"/>
              </a:ext>
            </a:extLst>
          </p:cNvPr>
          <p:cNvGrpSpPr/>
          <p:nvPr/>
        </p:nvGrpSpPr>
        <p:grpSpPr>
          <a:xfrm>
            <a:off x="615412" y="4042185"/>
            <a:ext cx="2970882" cy="639924"/>
            <a:chOff x="610519" y="4656660"/>
            <a:chExt cx="2970882" cy="639924"/>
          </a:xfrm>
        </p:grpSpPr>
        <p:sp>
          <p:nvSpPr>
            <p:cNvPr id="51" name="Rectangle 50">
              <a:extLst>
                <a:ext uri="{FF2B5EF4-FFF2-40B4-BE49-F238E27FC236}">
                  <a16:creationId xmlns:a16="http://schemas.microsoft.com/office/drawing/2014/main" id="{5AA8CDF6-840D-F84F-9484-2AFDD8BF288A}"/>
                </a:ext>
              </a:extLst>
            </p:cNvPr>
            <p:cNvSpPr/>
            <p:nvPr/>
          </p:nvSpPr>
          <p:spPr>
            <a:xfrm>
              <a:off x="610519" y="4656660"/>
              <a:ext cx="2970882" cy="639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52" name="Rectangle 51">
              <a:extLst>
                <a:ext uri="{FF2B5EF4-FFF2-40B4-BE49-F238E27FC236}">
                  <a16:creationId xmlns:a16="http://schemas.microsoft.com/office/drawing/2014/main" id="{7AA6628C-5810-0E49-9590-5F99D80FAC5B}"/>
                </a:ext>
              </a:extLst>
            </p:cNvPr>
            <p:cNvSpPr/>
            <p:nvPr/>
          </p:nvSpPr>
          <p:spPr>
            <a:xfrm>
              <a:off x="757634" y="4669966"/>
              <a:ext cx="2598797" cy="569387"/>
            </a:xfrm>
            <a:prstGeom prst="rect">
              <a:avLst/>
            </a:prstGeom>
          </p:spPr>
          <p:txBody>
            <a:bodyPr wrap="square">
              <a:spAutoFit/>
            </a:bodyPr>
            <a:lstStyle/>
            <a:p>
              <a:r>
                <a:rPr lang="en-US" sz="2000" b="1" dirty="0">
                  <a:solidFill>
                    <a:schemeClr val="bg1"/>
                  </a:solidFill>
                  <a:latin typeface="Arial" charset="0"/>
                  <a:ea typeface="Arial" charset="0"/>
                  <a:cs typeface="Arial" charset="0"/>
                </a:rPr>
                <a:t>3</a:t>
              </a:r>
            </a:p>
            <a:p>
              <a:r>
                <a:rPr lang="en-US" sz="1100" dirty="0">
                  <a:solidFill>
                    <a:schemeClr val="bg1"/>
                  </a:solidFill>
                </a:rPr>
                <a:t>Experimental procedure</a:t>
              </a:r>
            </a:p>
          </p:txBody>
        </p:sp>
      </p:grpSp>
      <p:grpSp>
        <p:nvGrpSpPr>
          <p:cNvPr id="53" name="Group 52">
            <a:extLst>
              <a:ext uri="{FF2B5EF4-FFF2-40B4-BE49-F238E27FC236}">
                <a16:creationId xmlns:a16="http://schemas.microsoft.com/office/drawing/2014/main" id="{62120CBC-62F1-C84A-A392-F77D7258537B}"/>
              </a:ext>
            </a:extLst>
          </p:cNvPr>
          <p:cNvGrpSpPr/>
          <p:nvPr/>
        </p:nvGrpSpPr>
        <p:grpSpPr>
          <a:xfrm>
            <a:off x="615412" y="4850259"/>
            <a:ext cx="2970882" cy="639924"/>
            <a:chOff x="610519" y="4656660"/>
            <a:chExt cx="2970882" cy="639924"/>
          </a:xfrm>
        </p:grpSpPr>
        <p:sp>
          <p:nvSpPr>
            <p:cNvPr id="54" name="Rectangle 53">
              <a:extLst>
                <a:ext uri="{FF2B5EF4-FFF2-40B4-BE49-F238E27FC236}">
                  <a16:creationId xmlns:a16="http://schemas.microsoft.com/office/drawing/2014/main" id="{32DA127A-EB43-2A47-BED6-E0B919E07401}"/>
                </a:ext>
              </a:extLst>
            </p:cNvPr>
            <p:cNvSpPr/>
            <p:nvPr/>
          </p:nvSpPr>
          <p:spPr>
            <a:xfrm>
              <a:off x="610519" y="4656660"/>
              <a:ext cx="2970882" cy="639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55" name="Rectangle 54">
              <a:extLst>
                <a:ext uri="{FF2B5EF4-FFF2-40B4-BE49-F238E27FC236}">
                  <a16:creationId xmlns:a16="http://schemas.microsoft.com/office/drawing/2014/main" id="{61E40E15-8FEF-8946-B6C7-CAFC7469DDC3}"/>
                </a:ext>
              </a:extLst>
            </p:cNvPr>
            <p:cNvSpPr/>
            <p:nvPr/>
          </p:nvSpPr>
          <p:spPr>
            <a:xfrm>
              <a:off x="757634" y="4669966"/>
              <a:ext cx="2598797" cy="569387"/>
            </a:xfrm>
            <a:prstGeom prst="rect">
              <a:avLst/>
            </a:prstGeom>
          </p:spPr>
          <p:txBody>
            <a:bodyPr wrap="square">
              <a:spAutoFit/>
            </a:bodyPr>
            <a:lstStyle/>
            <a:p>
              <a:r>
                <a:rPr lang="en-US" sz="2000" b="1" dirty="0">
                  <a:solidFill>
                    <a:schemeClr val="bg1"/>
                  </a:solidFill>
                  <a:latin typeface="Arial" charset="0"/>
                  <a:ea typeface="Arial" charset="0"/>
                  <a:cs typeface="Arial" charset="0"/>
                </a:rPr>
                <a:t>4</a:t>
              </a:r>
            </a:p>
            <a:p>
              <a:r>
                <a:rPr lang="en-US" sz="1100" dirty="0">
                  <a:solidFill>
                    <a:schemeClr val="bg1"/>
                  </a:solidFill>
                </a:rPr>
                <a:t>Reaction conditions</a:t>
              </a:r>
            </a:p>
          </p:txBody>
        </p:sp>
      </p:grpSp>
      <p:grpSp>
        <p:nvGrpSpPr>
          <p:cNvPr id="7" name="Group 6">
            <a:extLst>
              <a:ext uri="{FF2B5EF4-FFF2-40B4-BE49-F238E27FC236}">
                <a16:creationId xmlns:a16="http://schemas.microsoft.com/office/drawing/2014/main" id="{4FA63924-0E5D-D14F-B91B-2EC07E126FDD}"/>
              </a:ext>
            </a:extLst>
          </p:cNvPr>
          <p:cNvGrpSpPr/>
          <p:nvPr/>
        </p:nvGrpSpPr>
        <p:grpSpPr>
          <a:xfrm>
            <a:off x="3046729" y="1745158"/>
            <a:ext cx="6340163" cy="3839290"/>
            <a:chOff x="3046729" y="1745158"/>
            <a:chExt cx="6340163" cy="3839290"/>
          </a:xfrm>
        </p:grpSpPr>
        <p:grpSp>
          <p:nvGrpSpPr>
            <p:cNvPr id="6" name="Group 5">
              <a:extLst>
                <a:ext uri="{FF2B5EF4-FFF2-40B4-BE49-F238E27FC236}">
                  <a16:creationId xmlns:a16="http://schemas.microsoft.com/office/drawing/2014/main" id="{7961A3A8-1C9E-D24D-99B0-155A477E41AE}"/>
                </a:ext>
              </a:extLst>
            </p:cNvPr>
            <p:cNvGrpSpPr/>
            <p:nvPr/>
          </p:nvGrpSpPr>
          <p:grpSpPr>
            <a:xfrm>
              <a:off x="3046729" y="2144347"/>
              <a:ext cx="6292675" cy="3440101"/>
              <a:chOff x="3046729" y="2144347"/>
              <a:chExt cx="6292675" cy="3440101"/>
            </a:xfrm>
          </p:grpSpPr>
          <p:pic>
            <p:nvPicPr>
              <p:cNvPr id="39" name="Picture 5" descr="C:\Users\bussenm\AppData\Local\Temp\SNAGHTML69eb137.PNG">
                <a:extLst>
                  <a:ext uri="{FF2B5EF4-FFF2-40B4-BE49-F238E27FC236}">
                    <a16:creationId xmlns:a16="http://schemas.microsoft.com/office/drawing/2014/main" id="{930FBE01-FB9C-6942-8AFB-447C5C49B7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28821" y="2717388"/>
                <a:ext cx="5610583" cy="286706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AE815FB8-28A9-F840-8D1C-0F4AABA8B01A}"/>
                  </a:ext>
                </a:extLst>
              </p:cNvPr>
              <p:cNvGrpSpPr/>
              <p:nvPr/>
            </p:nvGrpSpPr>
            <p:grpSpPr>
              <a:xfrm>
                <a:off x="3046729" y="2144347"/>
                <a:ext cx="1191421" cy="592006"/>
                <a:chOff x="3046729" y="2144347"/>
                <a:chExt cx="1191421" cy="592006"/>
              </a:xfrm>
            </p:grpSpPr>
            <p:cxnSp>
              <p:nvCxnSpPr>
                <p:cNvPr id="41" name="Straight Connector 40">
                  <a:extLst>
                    <a:ext uri="{FF2B5EF4-FFF2-40B4-BE49-F238E27FC236}">
                      <a16:creationId xmlns:a16="http://schemas.microsoft.com/office/drawing/2014/main" id="{ED10357F-0244-5E48-98C6-3F4DE14F040F}"/>
                    </a:ext>
                  </a:extLst>
                </p:cNvPr>
                <p:cNvCxnSpPr>
                  <a:cxnSpLocks/>
                  <a:endCxn id="42" idx="0"/>
                </p:cNvCxnSpPr>
                <p:nvPr/>
              </p:nvCxnSpPr>
              <p:spPr>
                <a:xfrm>
                  <a:off x="4183619" y="2144347"/>
                  <a:ext cx="1" cy="482946"/>
                </a:xfrm>
                <a:prstGeom prst="line">
                  <a:avLst/>
                </a:prstGeom>
                <a:ln w="25400" cap="rnd">
                  <a:solidFill>
                    <a:srgbClr val="3679E0"/>
                  </a:solidFill>
                </a:ln>
              </p:spPr>
              <p:style>
                <a:lnRef idx="1">
                  <a:schemeClr val="accent1"/>
                </a:lnRef>
                <a:fillRef idx="0">
                  <a:schemeClr val="accent1"/>
                </a:fillRef>
                <a:effectRef idx="0">
                  <a:schemeClr val="accent1"/>
                </a:effectRef>
                <a:fontRef idx="minor">
                  <a:schemeClr val="tx1"/>
                </a:fontRef>
              </p:style>
            </p:cxnSp>
            <p:sp>
              <p:nvSpPr>
                <p:cNvPr id="42" name="Flowchart: Connector 16">
                  <a:extLst>
                    <a:ext uri="{FF2B5EF4-FFF2-40B4-BE49-F238E27FC236}">
                      <a16:creationId xmlns:a16="http://schemas.microsoft.com/office/drawing/2014/main" id="{026A95C5-6E30-7F4B-9657-CB9585B26764}"/>
                    </a:ext>
                  </a:extLst>
                </p:cNvPr>
                <p:cNvSpPr/>
                <p:nvPr/>
              </p:nvSpPr>
              <p:spPr>
                <a:xfrm>
                  <a:off x="4129090" y="2627293"/>
                  <a:ext cx="109060" cy="109060"/>
                </a:xfrm>
                <a:prstGeom prst="flowChartConnector">
                  <a:avLst/>
                </a:prstGeom>
                <a:solidFill>
                  <a:srgbClr val="3679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cxnSp>
              <p:nvCxnSpPr>
                <p:cNvPr id="43" name="Straight Connector 42">
                  <a:extLst>
                    <a:ext uri="{FF2B5EF4-FFF2-40B4-BE49-F238E27FC236}">
                      <a16:creationId xmlns:a16="http://schemas.microsoft.com/office/drawing/2014/main" id="{7C08ECB1-A331-0549-AC11-D48E1A1CE7AE}"/>
                    </a:ext>
                  </a:extLst>
                </p:cNvPr>
                <p:cNvCxnSpPr>
                  <a:cxnSpLocks/>
                </p:cNvCxnSpPr>
                <p:nvPr/>
              </p:nvCxnSpPr>
              <p:spPr>
                <a:xfrm flipH="1">
                  <a:off x="3046729" y="2144347"/>
                  <a:ext cx="1131866" cy="0"/>
                </a:xfrm>
                <a:prstGeom prst="line">
                  <a:avLst/>
                </a:prstGeom>
                <a:ln w="25400" cap="rnd">
                  <a:solidFill>
                    <a:srgbClr val="3679E0"/>
                  </a:solidFill>
                </a:ln>
              </p:spPr>
              <p:style>
                <a:lnRef idx="1">
                  <a:schemeClr val="accent1"/>
                </a:lnRef>
                <a:fillRef idx="0">
                  <a:schemeClr val="accent1"/>
                </a:fillRef>
                <a:effectRef idx="0">
                  <a:schemeClr val="accent1"/>
                </a:effectRef>
                <a:fontRef idx="minor">
                  <a:schemeClr val="tx1"/>
                </a:fontRef>
              </p:style>
            </p:cxnSp>
          </p:grpSp>
        </p:grpSp>
        <p:grpSp>
          <p:nvGrpSpPr>
            <p:cNvPr id="56" name="Group 55">
              <a:extLst>
                <a:ext uri="{FF2B5EF4-FFF2-40B4-BE49-F238E27FC236}">
                  <a16:creationId xmlns:a16="http://schemas.microsoft.com/office/drawing/2014/main" id="{2268D112-B18B-3942-8C8A-B997880B355E}"/>
                </a:ext>
              </a:extLst>
            </p:cNvPr>
            <p:cNvGrpSpPr/>
            <p:nvPr/>
          </p:nvGrpSpPr>
          <p:grpSpPr>
            <a:xfrm>
              <a:off x="6416010" y="1745158"/>
              <a:ext cx="2970882" cy="804181"/>
              <a:chOff x="610519" y="4656659"/>
              <a:chExt cx="2970882" cy="804181"/>
            </a:xfrm>
          </p:grpSpPr>
          <p:sp>
            <p:nvSpPr>
              <p:cNvPr id="57" name="Rectangle 56">
                <a:extLst>
                  <a:ext uri="{FF2B5EF4-FFF2-40B4-BE49-F238E27FC236}">
                    <a16:creationId xmlns:a16="http://schemas.microsoft.com/office/drawing/2014/main" id="{50C09012-839A-5942-B059-170F973E43E2}"/>
                  </a:ext>
                </a:extLst>
              </p:cNvPr>
              <p:cNvSpPr/>
              <p:nvPr/>
            </p:nvSpPr>
            <p:spPr>
              <a:xfrm>
                <a:off x="610519" y="4656659"/>
                <a:ext cx="2970882" cy="804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58" name="Rectangle 57">
                <a:extLst>
                  <a:ext uri="{FF2B5EF4-FFF2-40B4-BE49-F238E27FC236}">
                    <a16:creationId xmlns:a16="http://schemas.microsoft.com/office/drawing/2014/main" id="{641B9828-06EF-7B47-A645-F04A425FC6DB}"/>
                  </a:ext>
                </a:extLst>
              </p:cNvPr>
              <p:cNvSpPr/>
              <p:nvPr/>
            </p:nvSpPr>
            <p:spPr>
              <a:xfrm>
                <a:off x="757634" y="4669966"/>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p>
              <a:p>
                <a:r>
                  <a:rPr lang="en-US" sz="1100" dirty="0">
                    <a:solidFill>
                      <a:schemeClr val="bg1"/>
                    </a:solidFill>
                  </a:rPr>
                  <a:t>View the references from which the information was compiled.</a:t>
                </a:r>
              </a:p>
            </p:txBody>
          </p:sp>
        </p:grpSp>
        <p:sp>
          <p:nvSpPr>
            <p:cNvPr id="62" name="Oval 61">
              <a:extLst>
                <a:ext uri="{FF2B5EF4-FFF2-40B4-BE49-F238E27FC236}">
                  <a16:creationId xmlns:a16="http://schemas.microsoft.com/office/drawing/2014/main" id="{66BC83A6-4FD8-2D4D-8933-E2332CF83741}"/>
                </a:ext>
              </a:extLst>
            </p:cNvPr>
            <p:cNvSpPr/>
            <p:nvPr/>
          </p:nvSpPr>
          <p:spPr>
            <a:xfrm>
              <a:off x="6619724" y="2698888"/>
              <a:ext cx="252633" cy="2526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grpSp>
      <p:sp>
        <p:nvSpPr>
          <p:cNvPr id="44" name="Rectangle 43">
            <a:extLst>
              <a:ext uri="{FF2B5EF4-FFF2-40B4-BE49-F238E27FC236}">
                <a16:creationId xmlns:a16="http://schemas.microsoft.com/office/drawing/2014/main" id="{32AB5BBF-E996-704F-AF28-953CFCB19A26}"/>
              </a:ext>
            </a:extLst>
          </p:cNvPr>
          <p:cNvSpPr/>
          <p:nvPr/>
        </p:nvSpPr>
        <p:spPr>
          <a:xfrm>
            <a:off x="9502649" y="0"/>
            <a:ext cx="2368188" cy="1216815"/>
          </a:xfrm>
          <a:prstGeom prst="rect">
            <a:avLst/>
          </a:prstGeom>
          <a:solidFill>
            <a:srgbClr val="8E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2" descr="A screenshot of a cell phone&#13;&#10;&#13;&#10;Description automatically generated">
            <a:extLst>
              <a:ext uri="{FF2B5EF4-FFF2-40B4-BE49-F238E27FC236}">
                <a16:creationId xmlns:a16="http://schemas.microsoft.com/office/drawing/2014/main" id="{381B1664-B468-A042-9D98-0F80576FB611}"/>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11231754" y="595332"/>
            <a:ext cx="334958" cy="411802"/>
          </a:xfrm>
          <a:prstGeom prst="rect">
            <a:avLst/>
          </a:prstGeom>
        </p:spPr>
      </p:pic>
      <p:pic>
        <p:nvPicPr>
          <p:cNvPr id="64" name="Picture 63" descr="A close up of a logo&#13;&#10;&#13;&#10;Description automatically generated">
            <a:extLst>
              <a:ext uri="{FF2B5EF4-FFF2-40B4-BE49-F238E27FC236}">
                <a16:creationId xmlns:a16="http://schemas.microsoft.com/office/drawing/2014/main" id="{5E5D705F-624B-0E43-9D19-25F2F00B2B34}"/>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10554514" y="599990"/>
            <a:ext cx="509744" cy="407144"/>
          </a:xfrm>
          <a:prstGeom prst="rect">
            <a:avLst/>
          </a:prstGeom>
        </p:spPr>
      </p:pic>
      <p:pic>
        <p:nvPicPr>
          <p:cNvPr id="65" name="Picture 64" descr="A close up of a logo&#13;&#10;&#13;&#10;Description automatically generated">
            <a:extLst>
              <a:ext uri="{FF2B5EF4-FFF2-40B4-BE49-F238E27FC236}">
                <a16:creationId xmlns:a16="http://schemas.microsoft.com/office/drawing/2014/main" id="{E28178DF-3782-014E-AAE2-5ECC6674DC55}"/>
              </a:ext>
            </a:extLst>
          </p:cNvPr>
          <p:cNvPicPr>
            <a:picLocks noChangeAspect="1"/>
          </p:cNvPicPr>
          <p:nvPr/>
        </p:nvPicPr>
        <p:blipFill>
          <a:blip r:embed="rId6">
            <a:alphaModFix amt="40000"/>
            <a:extLst>
              <a:ext uri="{28A0092B-C50C-407E-A947-70E740481C1C}">
                <a14:useLocalDpi xmlns:a14="http://schemas.microsoft.com/office/drawing/2010/main" val="0"/>
              </a:ext>
            </a:extLst>
          </a:blip>
          <a:stretch>
            <a:fillRect/>
          </a:stretch>
        </p:blipFill>
        <p:spPr>
          <a:xfrm>
            <a:off x="9824360" y="653995"/>
            <a:ext cx="511381" cy="411802"/>
          </a:xfrm>
          <a:prstGeom prst="rect">
            <a:avLst/>
          </a:prstGeom>
        </p:spPr>
      </p:pic>
      <p:pic>
        <p:nvPicPr>
          <p:cNvPr id="37" name="Picture 2">
            <a:extLst>
              <a:ext uri="{FF2B5EF4-FFF2-40B4-BE49-F238E27FC236}">
                <a16:creationId xmlns:a16="http://schemas.microsoft.com/office/drawing/2014/main" id="{BB7D0714-EAE4-AB41-AD0F-50C7E95C8CF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650" t="8893" r="21297" b="7750"/>
          <a:stretch/>
        </p:blipFill>
        <p:spPr bwMode="auto">
          <a:xfrm>
            <a:off x="667239" y="1987830"/>
            <a:ext cx="2379490" cy="977912"/>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0" name="Oval 59">
            <a:extLst>
              <a:ext uri="{FF2B5EF4-FFF2-40B4-BE49-F238E27FC236}">
                <a16:creationId xmlns:a16="http://schemas.microsoft.com/office/drawing/2014/main" id="{43825971-787C-394A-A339-02A68F451D6D}"/>
              </a:ext>
            </a:extLst>
          </p:cNvPr>
          <p:cNvSpPr/>
          <p:nvPr/>
        </p:nvSpPr>
        <p:spPr>
          <a:xfrm>
            <a:off x="4216432" y="3829164"/>
            <a:ext cx="252633" cy="2526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61" name="Oval 60">
            <a:extLst>
              <a:ext uri="{FF2B5EF4-FFF2-40B4-BE49-F238E27FC236}">
                <a16:creationId xmlns:a16="http://schemas.microsoft.com/office/drawing/2014/main" id="{03095B26-DAF4-D644-A654-324481C872EA}"/>
              </a:ext>
            </a:extLst>
          </p:cNvPr>
          <p:cNvSpPr/>
          <p:nvPr/>
        </p:nvSpPr>
        <p:spPr>
          <a:xfrm>
            <a:off x="4217863" y="4702795"/>
            <a:ext cx="252633" cy="2526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endParaRPr lang="en-US" sz="800" b="1" dirty="0"/>
          </a:p>
        </p:txBody>
      </p:sp>
      <p:grpSp>
        <p:nvGrpSpPr>
          <p:cNvPr id="8" name="Group 7">
            <a:extLst>
              <a:ext uri="{FF2B5EF4-FFF2-40B4-BE49-F238E27FC236}">
                <a16:creationId xmlns:a16="http://schemas.microsoft.com/office/drawing/2014/main" id="{11630ECA-AEDD-E849-8C7E-C5EAD95DA032}"/>
              </a:ext>
            </a:extLst>
          </p:cNvPr>
          <p:cNvGrpSpPr/>
          <p:nvPr/>
        </p:nvGrpSpPr>
        <p:grpSpPr>
          <a:xfrm>
            <a:off x="615412" y="2691585"/>
            <a:ext cx="3179756" cy="1182450"/>
            <a:chOff x="615412" y="2560574"/>
            <a:chExt cx="3179756" cy="1182450"/>
          </a:xfrm>
        </p:grpSpPr>
        <p:grpSp>
          <p:nvGrpSpPr>
            <p:cNvPr id="27" name="Group 26">
              <a:extLst>
                <a:ext uri="{FF2B5EF4-FFF2-40B4-BE49-F238E27FC236}">
                  <a16:creationId xmlns:a16="http://schemas.microsoft.com/office/drawing/2014/main" id="{8CF9A0C0-9366-454B-917F-C1402DA2B0E3}"/>
                </a:ext>
              </a:extLst>
            </p:cNvPr>
            <p:cNvGrpSpPr/>
            <p:nvPr/>
          </p:nvGrpSpPr>
          <p:grpSpPr>
            <a:xfrm>
              <a:off x="615412" y="3103100"/>
              <a:ext cx="2970882" cy="639924"/>
              <a:chOff x="610519" y="4656660"/>
              <a:chExt cx="2970882" cy="639924"/>
            </a:xfrm>
          </p:grpSpPr>
          <p:sp>
            <p:nvSpPr>
              <p:cNvPr id="28" name="Rectangle 27">
                <a:extLst>
                  <a:ext uri="{FF2B5EF4-FFF2-40B4-BE49-F238E27FC236}">
                    <a16:creationId xmlns:a16="http://schemas.microsoft.com/office/drawing/2014/main" id="{8C921351-85A8-2C45-9869-06D2739D0055}"/>
                  </a:ext>
                </a:extLst>
              </p:cNvPr>
              <p:cNvSpPr/>
              <p:nvPr/>
            </p:nvSpPr>
            <p:spPr>
              <a:xfrm>
                <a:off x="610519" y="4656660"/>
                <a:ext cx="2970882" cy="639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9" name="Rectangle 28">
                <a:extLst>
                  <a:ext uri="{FF2B5EF4-FFF2-40B4-BE49-F238E27FC236}">
                    <a16:creationId xmlns:a16="http://schemas.microsoft.com/office/drawing/2014/main" id="{052E1D92-D780-DB4B-8ACD-7645C819AC8A}"/>
                  </a:ext>
                </a:extLst>
              </p:cNvPr>
              <p:cNvSpPr/>
              <p:nvPr/>
            </p:nvSpPr>
            <p:spPr>
              <a:xfrm>
                <a:off x="757634" y="4669966"/>
                <a:ext cx="2598797" cy="569387"/>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p>
              <a:p>
                <a:r>
                  <a:rPr lang="en-US" sz="1100" dirty="0">
                    <a:solidFill>
                      <a:schemeClr val="bg1"/>
                    </a:solidFill>
                  </a:rPr>
                  <a:t>Reaction yield</a:t>
                </a:r>
              </a:p>
            </p:txBody>
          </p:sp>
        </p:grpSp>
        <p:sp>
          <p:nvSpPr>
            <p:cNvPr id="59" name="Oval 58">
              <a:extLst>
                <a:ext uri="{FF2B5EF4-FFF2-40B4-BE49-F238E27FC236}">
                  <a16:creationId xmlns:a16="http://schemas.microsoft.com/office/drawing/2014/main" id="{A9AB6C43-543B-BF47-9DCB-A37579FDC52A}"/>
                </a:ext>
              </a:extLst>
            </p:cNvPr>
            <p:cNvSpPr/>
            <p:nvPr/>
          </p:nvSpPr>
          <p:spPr>
            <a:xfrm>
              <a:off x="3542535" y="2560574"/>
              <a:ext cx="252633" cy="2526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endParaRPr lang="en-US" sz="800" b="1" dirty="0"/>
            </a:p>
          </p:txBody>
        </p:sp>
      </p:grpSp>
    </p:spTree>
    <p:extLst>
      <p:ext uri="{BB962C8B-B14F-4D97-AF65-F5344CB8AC3E}">
        <p14:creationId xmlns:p14="http://schemas.microsoft.com/office/powerpoint/2010/main" val="108505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4"/>
                                        </p:tgtEl>
                                      </p:cBhvr>
                                    </p:animEffect>
                                    <p:animScale>
                                      <p:cBhvr>
                                        <p:cTn id="7" dur="250" autoRev="1" fill="hold"/>
                                        <p:tgtEl>
                                          <p:spTgt spid="6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5B1B3743-A834-8745-9F5F-53EED254EF55}"/>
              </a:ext>
            </a:extLst>
          </p:cNvPr>
          <p:cNvSpPr/>
          <p:nvPr/>
        </p:nvSpPr>
        <p:spPr>
          <a:xfrm>
            <a:off x="-7363" y="1646884"/>
            <a:ext cx="12206726"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35C9CA-1526-0C46-A774-631DB179E0AD}"/>
              </a:ext>
            </a:extLst>
          </p:cNvPr>
          <p:cNvSpPr/>
          <p:nvPr/>
        </p:nvSpPr>
        <p:spPr>
          <a:xfrm rot="16200000" flipV="1">
            <a:off x="-301156" y="758356"/>
            <a:ext cx="731520" cy="129208"/>
          </a:xfrm>
          <a:prstGeom prst="rect">
            <a:avLst/>
          </a:prstGeom>
          <a:solidFill>
            <a:srgbClr val="661C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50E631DC-D603-8945-B569-75ACC581F858}"/>
              </a:ext>
            </a:extLst>
          </p:cNvPr>
          <p:cNvPicPr>
            <a:picLocks noChangeAspect="1"/>
          </p:cNvPicPr>
          <p:nvPr/>
        </p:nvPicPr>
        <p:blipFill>
          <a:blip r:embed="rId3"/>
          <a:stretch>
            <a:fillRect/>
          </a:stretch>
        </p:blipFill>
        <p:spPr>
          <a:xfrm>
            <a:off x="3707386" y="2577915"/>
            <a:ext cx="5040396" cy="2148630"/>
          </a:xfrm>
          <a:prstGeom prst="rect">
            <a:avLst/>
          </a:prstGeom>
        </p:spPr>
      </p:pic>
      <p:pic>
        <p:nvPicPr>
          <p:cNvPr id="39" name="Picture 38">
            <a:extLst>
              <a:ext uri="{FF2B5EF4-FFF2-40B4-BE49-F238E27FC236}">
                <a16:creationId xmlns:a16="http://schemas.microsoft.com/office/drawing/2014/main" id="{003A97D9-2C09-694B-B24B-DEBFBE90A970}"/>
              </a:ext>
            </a:extLst>
          </p:cNvPr>
          <p:cNvPicPr>
            <a:picLocks noChangeAspect="1"/>
          </p:cNvPicPr>
          <p:nvPr/>
        </p:nvPicPr>
        <p:blipFill>
          <a:blip r:embed="rId4"/>
          <a:stretch>
            <a:fillRect/>
          </a:stretch>
        </p:blipFill>
        <p:spPr>
          <a:xfrm>
            <a:off x="5111774" y="2314324"/>
            <a:ext cx="3636008" cy="777613"/>
          </a:xfrm>
          <a:prstGeom prst="rect">
            <a:avLst/>
          </a:prstGeom>
        </p:spPr>
      </p:pic>
      <p:sp>
        <p:nvSpPr>
          <p:cNvPr id="41" name="Rectangle 40">
            <a:extLst>
              <a:ext uri="{FF2B5EF4-FFF2-40B4-BE49-F238E27FC236}">
                <a16:creationId xmlns:a16="http://schemas.microsoft.com/office/drawing/2014/main" id="{711D7091-D3AD-2A44-B4DB-3B3FCC896C30}"/>
              </a:ext>
            </a:extLst>
          </p:cNvPr>
          <p:cNvSpPr/>
          <p:nvPr/>
        </p:nvSpPr>
        <p:spPr>
          <a:xfrm>
            <a:off x="5333008" y="2314324"/>
            <a:ext cx="3414774" cy="2412221"/>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oup 7">
            <a:extLst>
              <a:ext uri="{FF2B5EF4-FFF2-40B4-BE49-F238E27FC236}">
                <a16:creationId xmlns:a16="http://schemas.microsoft.com/office/drawing/2014/main" id="{76233E76-AA91-CB4B-9894-38009979ABCE}"/>
              </a:ext>
            </a:extLst>
          </p:cNvPr>
          <p:cNvGrpSpPr/>
          <p:nvPr/>
        </p:nvGrpSpPr>
        <p:grpSpPr>
          <a:xfrm>
            <a:off x="615412" y="2725988"/>
            <a:ext cx="4445484" cy="2000557"/>
            <a:chOff x="615412" y="2725988"/>
            <a:chExt cx="4445484" cy="2000557"/>
          </a:xfrm>
        </p:grpSpPr>
        <p:grpSp>
          <p:nvGrpSpPr>
            <p:cNvPr id="3" name="Group 2">
              <a:extLst>
                <a:ext uri="{FF2B5EF4-FFF2-40B4-BE49-F238E27FC236}">
                  <a16:creationId xmlns:a16="http://schemas.microsoft.com/office/drawing/2014/main" id="{A337D179-2BBF-404C-A27A-3A3C4487FC04}"/>
                </a:ext>
              </a:extLst>
            </p:cNvPr>
            <p:cNvGrpSpPr/>
            <p:nvPr/>
          </p:nvGrpSpPr>
          <p:grpSpPr>
            <a:xfrm>
              <a:off x="615412" y="2725988"/>
              <a:ext cx="2970882" cy="842993"/>
              <a:chOff x="615412" y="2725988"/>
              <a:chExt cx="2970882" cy="842993"/>
            </a:xfrm>
          </p:grpSpPr>
          <p:sp>
            <p:nvSpPr>
              <p:cNvPr id="17" name="Rectangle 16">
                <a:extLst>
                  <a:ext uri="{FF2B5EF4-FFF2-40B4-BE49-F238E27FC236}">
                    <a16:creationId xmlns:a16="http://schemas.microsoft.com/office/drawing/2014/main" id="{2F9E427E-BFD6-9B4E-9524-12B1A80ADE9A}"/>
                  </a:ext>
                </a:extLst>
              </p:cNvPr>
              <p:cNvSpPr/>
              <p:nvPr/>
            </p:nvSpPr>
            <p:spPr>
              <a:xfrm>
                <a:off x="615412" y="2725988"/>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18" name="Rectangle 17">
                <a:extLst>
                  <a:ext uri="{FF2B5EF4-FFF2-40B4-BE49-F238E27FC236}">
                    <a16:creationId xmlns:a16="http://schemas.microsoft.com/office/drawing/2014/main" id="{95B9CF42-019B-E44B-94B4-E248E8EB6B54}"/>
                  </a:ext>
                </a:extLst>
              </p:cNvPr>
              <p:cNvSpPr/>
              <p:nvPr/>
            </p:nvSpPr>
            <p:spPr>
              <a:xfrm>
                <a:off x="762527" y="2739295"/>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p>
              <a:p>
                <a:r>
                  <a:rPr lang="en-US" sz="1100" dirty="0">
                    <a:solidFill>
                      <a:schemeClr val="bg1"/>
                    </a:solidFill>
                  </a:rPr>
                  <a:t>Filter or analyze the result sets with interactive, record-specific filters. </a:t>
                </a:r>
              </a:p>
            </p:txBody>
          </p:sp>
        </p:grpSp>
        <p:sp>
          <p:nvSpPr>
            <p:cNvPr id="31" name="Oval 30">
              <a:extLst>
                <a:ext uri="{FF2B5EF4-FFF2-40B4-BE49-F238E27FC236}">
                  <a16:creationId xmlns:a16="http://schemas.microsoft.com/office/drawing/2014/main" id="{731AEF1B-BC1D-E14D-B7CF-361A0C3FC0DF}"/>
                </a:ext>
              </a:extLst>
            </p:cNvPr>
            <p:cNvSpPr/>
            <p:nvPr/>
          </p:nvSpPr>
          <p:spPr>
            <a:xfrm>
              <a:off x="3770258" y="3627082"/>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5" name="Rectangle 4">
              <a:extLst>
                <a:ext uri="{FF2B5EF4-FFF2-40B4-BE49-F238E27FC236}">
                  <a16:creationId xmlns:a16="http://schemas.microsoft.com/office/drawing/2014/main" id="{F344A2E1-77E0-D74F-942F-6FBAC69F3104}"/>
                </a:ext>
              </a:extLst>
            </p:cNvPr>
            <p:cNvSpPr/>
            <p:nvPr/>
          </p:nvSpPr>
          <p:spPr>
            <a:xfrm>
              <a:off x="3933869" y="3488448"/>
              <a:ext cx="1127027" cy="1238097"/>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E7A29AC-D5A1-6943-816B-0274EAF18CEA}"/>
              </a:ext>
            </a:extLst>
          </p:cNvPr>
          <p:cNvGrpSpPr/>
          <p:nvPr/>
        </p:nvGrpSpPr>
        <p:grpSpPr>
          <a:xfrm>
            <a:off x="615412" y="2643135"/>
            <a:ext cx="8788957" cy="2285746"/>
            <a:chOff x="615412" y="2643135"/>
            <a:chExt cx="8788957" cy="2285746"/>
          </a:xfrm>
        </p:grpSpPr>
        <p:pic>
          <p:nvPicPr>
            <p:cNvPr id="55" name="Picture 54">
              <a:extLst>
                <a:ext uri="{FF2B5EF4-FFF2-40B4-BE49-F238E27FC236}">
                  <a16:creationId xmlns:a16="http://schemas.microsoft.com/office/drawing/2014/main" id="{61ABDC4C-3A09-C449-8F0C-D95C0E68BDA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8324751" y="2889602"/>
              <a:ext cx="1079618" cy="2039279"/>
            </a:xfrm>
            <a:prstGeom prst="rect">
              <a:avLst/>
            </a:prstGeom>
          </p:spPr>
        </p:pic>
        <p:grpSp>
          <p:nvGrpSpPr>
            <p:cNvPr id="9" name="Group 8">
              <a:extLst>
                <a:ext uri="{FF2B5EF4-FFF2-40B4-BE49-F238E27FC236}">
                  <a16:creationId xmlns:a16="http://schemas.microsoft.com/office/drawing/2014/main" id="{42C4FC6E-3A5B-4044-B276-FBDD4ECF9144}"/>
                </a:ext>
              </a:extLst>
            </p:cNvPr>
            <p:cNvGrpSpPr/>
            <p:nvPr/>
          </p:nvGrpSpPr>
          <p:grpSpPr>
            <a:xfrm>
              <a:off x="615412" y="2643135"/>
              <a:ext cx="8055634" cy="1758334"/>
              <a:chOff x="615412" y="2643135"/>
              <a:chExt cx="8055634" cy="1758334"/>
            </a:xfrm>
          </p:grpSpPr>
          <p:grpSp>
            <p:nvGrpSpPr>
              <p:cNvPr id="7" name="Group 6">
                <a:extLst>
                  <a:ext uri="{FF2B5EF4-FFF2-40B4-BE49-F238E27FC236}">
                    <a16:creationId xmlns:a16="http://schemas.microsoft.com/office/drawing/2014/main" id="{9F39E352-CD83-2E4A-AA0D-0942FAE287D8}"/>
                  </a:ext>
                </a:extLst>
              </p:cNvPr>
              <p:cNvGrpSpPr/>
              <p:nvPr/>
            </p:nvGrpSpPr>
            <p:grpSpPr>
              <a:xfrm>
                <a:off x="615412" y="3728779"/>
                <a:ext cx="2970882" cy="672690"/>
                <a:chOff x="615412" y="3728779"/>
                <a:chExt cx="2970882" cy="672690"/>
              </a:xfrm>
            </p:grpSpPr>
            <p:sp>
              <p:nvSpPr>
                <p:cNvPr id="28" name="Rectangle 27">
                  <a:extLst>
                    <a:ext uri="{FF2B5EF4-FFF2-40B4-BE49-F238E27FC236}">
                      <a16:creationId xmlns:a16="http://schemas.microsoft.com/office/drawing/2014/main" id="{8C921351-85A8-2C45-9869-06D2739D0055}"/>
                    </a:ext>
                  </a:extLst>
                </p:cNvPr>
                <p:cNvSpPr/>
                <p:nvPr/>
              </p:nvSpPr>
              <p:spPr>
                <a:xfrm>
                  <a:off x="615412" y="3728779"/>
                  <a:ext cx="2970882" cy="6726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9" name="Rectangle 28">
                  <a:extLst>
                    <a:ext uri="{FF2B5EF4-FFF2-40B4-BE49-F238E27FC236}">
                      <a16:creationId xmlns:a16="http://schemas.microsoft.com/office/drawing/2014/main" id="{052E1D92-D780-DB4B-8ACD-7645C819AC8A}"/>
                    </a:ext>
                  </a:extLst>
                </p:cNvPr>
                <p:cNvSpPr/>
                <p:nvPr/>
              </p:nvSpPr>
              <p:spPr>
                <a:xfrm>
                  <a:off x="762527" y="3742085"/>
                  <a:ext cx="2598797" cy="569387"/>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p>
                <a:p>
                  <a:r>
                    <a:rPr lang="en-US" sz="1100" dirty="0">
                      <a:solidFill>
                        <a:schemeClr val="bg1"/>
                      </a:solidFill>
                    </a:rPr>
                    <a:t>Select data to be organized.</a:t>
                  </a:r>
                </a:p>
              </p:txBody>
            </p:sp>
          </p:grpSp>
          <p:sp>
            <p:nvSpPr>
              <p:cNvPr id="33" name="Oval 32">
                <a:extLst>
                  <a:ext uri="{FF2B5EF4-FFF2-40B4-BE49-F238E27FC236}">
                    <a16:creationId xmlns:a16="http://schemas.microsoft.com/office/drawing/2014/main" id="{CC6E0B55-4A49-4841-8D8A-A509B107E822}"/>
                  </a:ext>
                </a:extLst>
              </p:cNvPr>
              <p:cNvSpPr/>
              <p:nvPr/>
            </p:nvSpPr>
            <p:spPr>
              <a:xfrm>
                <a:off x="7703093" y="2643135"/>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34" name="Rectangle 33">
                <a:extLst>
                  <a:ext uri="{FF2B5EF4-FFF2-40B4-BE49-F238E27FC236}">
                    <a16:creationId xmlns:a16="http://schemas.microsoft.com/office/drawing/2014/main" id="{78B4A7A6-DB61-8B44-B148-E95F6A95D875}"/>
                  </a:ext>
                </a:extLst>
              </p:cNvPr>
              <p:cNvSpPr/>
              <p:nvPr/>
            </p:nvSpPr>
            <p:spPr>
              <a:xfrm>
                <a:off x="7961718" y="2706547"/>
                <a:ext cx="709328" cy="158173"/>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Text Placeholder 2">
            <a:extLst>
              <a:ext uri="{FF2B5EF4-FFF2-40B4-BE49-F238E27FC236}">
                <a16:creationId xmlns:a16="http://schemas.microsoft.com/office/drawing/2014/main" id="{F2C76767-FB50-DB42-B282-3C455766D712}"/>
              </a:ext>
            </a:extLst>
          </p:cNvPr>
          <p:cNvSpPr txBox="1">
            <a:spLocks/>
          </p:cNvSpPr>
          <p:nvPr/>
        </p:nvSpPr>
        <p:spPr>
          <a:xfrm>
            <a:off x="516413" y="323670"/>
            <a:ext cx="10468913" cy="1173253"/>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7. </a:t>
            </a:r>
            <a:r>
              <a:rPr lang="en-US" sz="2800" dirty="0">
                <a:solidFill>
                  <a:srgbClr val="53565A"/>
                </a:solidFill>
              </a:rPr>
              <a:t>Export data</a:t>
            </a:r>
          </a:p>
          <a:p>
            <a:pPr lvl="0" defTabSz="457178">
              <a:lnSpc>
                <a:spcPts val="2600"/>
              </a:lnSpc>
              <a:defRPr/>
            </a:pPr>
            <a:r>
              <a:rPr lang="en-US" sz="1800" dirty="0">
                <a:solidFill>
                  <a:srgbClr val="53565A"/>
                </a:solidFill>
              </a:rPr>
              <a:t>Excerpted data in all record types can be organized, analyzed and refined using </a:t>
            </a:r>
            <a:r>
              <a:rPr lang="en-US" sz="1800" i="1" dirty="0">
                <a:solidFill>
                  <a:srgbClr val="53565A"/>
                </a:solidFill>
              </a:rPr>
              <a:t>Filters and Analysis</a:t>
            </a:r>
            <a:r>
              <a:rPr lang="en-US" sz="1800" dirty="0">
                <a:solidFill>
                  <a:srgbClr val="53565A"/>
                </a:solidFill>
              </a:rPr>
              <a:t>.</a:t>
            </a: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a:p>
            <a:pPr lvl="0" defTabSz="457178">
              <a:lnSpc>
                <a:spcPts val="2600"/>
              </a:lnSpc>
              <a:defRPr/>
            </a:pPr>
            <a: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t>      </a:t>
            </a: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89613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FF5C13B-B897-E841-89E9-B22D67BF2AE5}"/>
              </a:ext>
            </a:extLst>
          </p:cNvPr>
          <p:cNvSpPr/>
          <p:nvPr/>
        </p:nvSpPr>
        <p:spPr>
          <a:xfrm>
            <a:off x="-7362" y="1646884"/>
            <a:ext cx="12206725"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169E0D-5F71-1148-9840-28E844CB15D9}"/>
              </a:ext>
            </a:extLst>
          </p:cNvPr>
          <p:cNvSpPr/>
          <p:nvPr/>
        </p:nvSpPr>
        <p:spPr>
          <a:xfrm rot="16200000" flipV="1">
            <a:off x="-301156" y="758356"/>
            <a:ext cx="731520" cy="129208"/>
          </a:xfrm>
          <a:prstGeom prst="rect">
            <a:avLst/>
          </a:prstGeom>
          <a:solidFill>
            <a:srgbClr val="661C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BC57C3A6-33BC-854D-ACED-CAEDE8CE619A}"/>
              </a:ext>
            </a:extLst>
          </p:cNvPr>
          <p:cNvSpPr/>
          <p:nvPr/>
        </p:nvSpPr>
        <p:spPr>
          <a:xfrm>
            <a:off x="9502649" y="0"/>
            <a:ext cx="2368188" cy="1216815"/>
          </a:xfrm>
          <a:prstGeom prst="rect">
            <a:avLst/>
          </a:prstGeom>
          <a:solidFill>
            <a:srgbClr val="661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2">
            <a:extLst>
              <a:ext uri="{FF2B5EF4-FFF2-40B4-BE49-F238E27FC236}">
                <a16:creationId xmlns:a16="http://schemas.microsoft.com/office/drawing/2014/main" id="{154B503E-AC51-D342-8B9D-12E8AD327F48}"/>
              </a:ext>
            </a:extLst>
          </p:cNvPr>
          <p:cNvSpPr txBox="1">
            <a:spLocks/>
          </p:cNvSpPr>
          <p:nvPr/>
        </p:nvSpPr>
        <p:spPr>
          <a:xfrm>
            <a:off x="516413" y="323670"/>
            <a:ext cx="8097521" cy="835759"/>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7. </a:t>
            </a:r>
            <a:r>
              <a:rPr lang="en-US" sz="2800" dirty="0">
                <a:solidFill>
                  <a:srgbClr val="53565A"/>
                </a:solidFill>
              </a:rPr>
              <a:t>Export data</a:t>
            </a:r>
          </a:p>
          <a:p>
            <a:pPr lvl="0" defTabSz="457178">
              <a:lnSpc>
                <a:spcPts val="2600"/>
              </a:lnSpc>
              <a:defRPr/>
            </a:pPr>
            <a:r>
              <a:rPr lang="en-US" sz="1800" dirty="0">
                <a:solidFill>
                  <a:srgbClr val="53565A"/>
                </a:solidFill>
              </a:rPr>
              <a:t>Excerpted data are normalized so they can be used directly in analyses.</a:t>
            </a: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a:p>
            <a:pPr lvl="0" defTabSz="457178">
              <a:lnSpc>
                <a:spcPts val="2600"/>
              </a:lnSpc>
              <a:defRPr/>
            </a:pPr>
            <a: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t>      </a:t>
            </a: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pic>
        <p:nvPicPr>
          <p:cNvPr id="87" name="Picture 86">
            <a:extLst>
              <a:ext uri="{FF2B5EF4-FFF2-40B4-BE49-F238E27FC236}">
                <a16:creationId xmlns:a16="http://schemas.microsoft.com/office/drawing/2014/main" id="{1DAE0ED1-C592-E74C-972F-C663B893028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733800" y="1922178"/>
            <a:ext cx="6283495" cy="936670"/>
          </a:xfrm>
          <a:prstGeom prst="rect">
            <a:avLst/>
          </a:prstGeom>
        </p:spPr>
      </p:pic>
      <p:pic>
        <p:nvPicPr>
          <p:cNvPr id="88" name="Picture 87">
            <a:extLst>
              <a:ext uri="{FF2B5EF4-FFF2-40B4-BE49-F238E27FC236}">
                <a16:creationId xmlns:a16="http://schemas.microsoft.com/office/drawing/2014/main" id="{877E4346-8344-2644-964E-D42541CFDDE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733800" y="2375135"/>
            <a:ext cx="6339423" cy="3179405"/>
          </a:xfrm>
          <a:prstGeom prst="rect">
            <a:avLst/>
          </a:prstGeom>
        </p:spPr>
      </p:pic>
      <p:sp>
        <p:nvSpPr>
          <p:cNvPr id="84" name="Rectangle 83">
            <a:extLst>
              <a:ext uri="{FF2B5EF4-FFF2-40B4-BE49-F238E27FC236}">
                <a16:creationId xmlns:a16="http://schemas.microsoft.com/office/drawing/2014/main" id="{09AC73C8-6569-C741-92AA-A21458A8CE46}"/>
              </a:ext>
            </a:extLst>
          </p:cNvPr>
          <p:cNvSpPr/>
          <p:nvPr/>
        </p:nvSpPr>
        <p:spPr>
          <a:xfrm>
            <a:off x="3802996" y="2828560"/>
            <a:ext cx="1972848" cy="2578226"/>
          </a:xfrm>
          <a:prstGeom prst="rect">
            <a:avLst/>
          </a:prstGeom>
          <a:noFill/>
          <a:ln w="28575" cap="rnd">
            <a:solidFill>
              <a:srgbClr val="3679E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A3C5FC01-3F14-2E43-829B-9DA1D74A1B1D}"/>
              </a:ext>
            </a:extLst>
          </p:cNvPr>
          <p:cNvCxnSpPr>
            <a:cxnSpLocks/>
          </p:cNvCxnSpPr>
          <p:nvPr/>
        </p:nvCxnSpPr>
        <p:spPr>
          <a:xfrm flipV="1">
            <a:off x="5840347" y="2711956"/>
            <a:ext cx="249778" cy="87706"/>
          </a:xfrm>
          <a:prstGeom prst="line">
            <a:avLst/>
          </a:prstGeom>
          <a:ln w="28575" cap="rnd">
            <a:solidFill>
              <a:srgbClr val="3679E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ADB0675-D2C0-6F45-A6CC-7D199FE8DABA}"/>
              </a:ext>
            </a:extLst>
          </p:cNvPr>
          <p:cNvCxnSpPr>
            <a:cxnSpLocks/>
          </p:cNvCxnSpPr>
          <p:nvPr/>
        </p:nvCxnSpPr>
        <p:spPr>
          <a:xfrm flipV="1">
            <a:off x="5840347" y="5271006"/>
            <a:ext cx="249778" cy="87706"/>
          </a:xfrm>
          <a:prstGeom prst="line">
            <a:avLst/>
          </a:prstGeom>
          <a:ln w="28575" cap="rnd">
            <a:solidFill>
              <a:srgbClr val="3679E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E9A9B578-172C-9C45-923E-0FE9B7B8FEF7}"/>
              </a:ext>
            </a:extLst>
          </p:cNvPr>
          <p:cNvGrpSpPr/>
          <p:nvPr/>
        </p:nvGrpSpPr>
        <p:grpSpPr>
          <a:xfrm>
            <a:off x="6139703" y="2652819"/>
            <a:ext cx="4345417" cy="2624036"/>
            <a:chOff x="3326827" y="2190107"/>
            <a:chExt cx="4933702" cy="2979280"/>
          </a:xfrm>
        </p:grpSpPr>
        <p:grpSp>
          <p:nvGrpSpPr>
            <p:cNvPr id="80" name="Group 79">
              <a:extLst>
                <a:ext uri="{FF2B5EF4-FFF2-40B4-BE49-F238E27FC236}">
                  <a16:creationId xmlns:a16="http://schemas.microsoft.com/office/drawing/2014/main" id="{899E2DBC-1EC7-ED4E-9883-37A18636A8D2}"/>
                </a:ext>
              </a:extLst>
            </p:cNvPr>
            <p:cNvGrpSpPr/>
            <p:nvPr/>
          </p:nvGrpSpPr>
          <p:grpSpPr>
            <a:xfrm>
              <a:off x="3326827" y="2190107"/>
              <a:ext cx="4933702" cy="2979280"/>
              <a:chOff x="3259067" y="2128169"/>
              <a:chExt cx="4933702" cy="2979280"/>
            </a:xfrm>
          </p:grpSpPr>
          <p:sp>
            <p:nvSpPr>
              <p:cNvPr id="82" name="Rectangle 81">
                <a:extLst>
                  <a:ext uri="{FF2B5EF4-FFF2-40B4-BE49-F238E27FC236}">
                    <a16:creationId xmlns:a16="http://schemas.microsoft.com/office/drawing/2014/main" id="{279C76C7-8593-8642-BEA6-21996B37C2F2}"/>
                  </a:ext>
                </a:extLst>
              </p:cNvPr>
              <p:cNvSpPr/>
              <p:nvPr/>
            </p:nvSpPr>
            <p:spPr>
              <a:xfrm>
                <a:off x="3259067" y="2138486"/>
                <a:ext cx="4933702" cy="2968963"/>
              </a:xfrm>
              <a:prstGeom prst="rect">
                <a:avLst/>
              </a:prstGeom>
              <a:solidFill>
                <a:schemeClr val="bg1"/>
              </a:solidFill>
              <a:ln>
                <a:solidFill>
                  <a:srgbClr val="3679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3" name="Chart 82">
                <a:extLst>
                  <a:ext uri="{FF2B5EF4-FFF2-40B4-BE49-F238E27FC236}">
                    <a16:creationId xmlns:a16="http://schemas.microsoft.com/office/drawing/2014/main" id="{129587AB-802B-1C41-B690-7F978C8A164F}"/>
                  </a:ext>
                </a:extLst>
              </p:cNvPr>
              <p:cNvGraphicFramePr>
                <a:graphicFrameLocks/>
              </p:cNvGraphicFramePr>
              <p:nvPr>
                <p:extLst>
                  <p:ext uri="{D42A27DB-BD31-4B8C-83A1-F6EECF244321}">
                    <p14:modId xmlns:p14="http://schemas.microsoft.com/office/powerpoint/2010/main" val="1176727817"/>
                  </p:ext>
                </p:extLst>
              </p:nvPr>
            </p:nvGraphicFramePr>
            <p:xfrm>
              <a:off x="3313608" y="2128169"/>
              <a:ext cx="4824619" cy="2933206"/>
            </p:xfrm>
            <a:graphic>
              <a:graphicData uri="http://schemas.openxmlformats.org/drawingml/2006/chart">
                <c:chart xmlns:c="http://schemas.openxmlformats.org/drawingml/2006/chart" xmlns:r="http://schemas.openxmlformats.org/officeDocument/2006/relationships" r:id="rId7"/>
              </a:graphicData>
            </a:graphic>
          </p:graphicFrame>
        </p:grpSp>
        <p:sp>
          <p:nvSpPr>
            <p:cNvPr id="79" name="TextBox 78">
              <a:extLst>
                <a:ext uri="{FF2B5EF4-FFF2-40B4-BE49-F238E27FC236}">
                  <a16:creationId xmlns:a16="http://schemas.microsoft.com/office/drawing/2014/main" id="{1EC2E847-9496-3746-A0C0-495BC8D51559}"/>
                </a:ext>
              </a:extLst>
            </p:cNvPr>
            <p:cNvSpPr txBox="1"/>
            <p:nvPr/>
          </p:nvSpPr>
          <p:spPr>
            <a:xfrm>
              <a:off x="5184843" y="2424028"/>
              <a:ext cx="2608026" cy="454277"/>
            </a:xfrm>
            <a:prstGeom prst="rect">
              <a:avLst/>
            </a:prstGeom>
            <a:solidFill>
              <a:schemeClr val="bg1"/>
            </a:solidFill>
            <a:ln w="12700">
              <a:solidFill>
                <a:srgbClr val="3679E0"/>
              </a:solidFill>
            </a:ln>
          </p:spPr>
          <p:txBody>
            <a:bodyPr wrap="square" rtlCol="0">
              <a:spAutoFit/>
            </a:bodyPr>
            <a:lstStyle/>
            <a:p>
              <a:r>
                <a:rPr lang="en-US" sz="1000" dirty="0"/>
                <a:t>Temperature dependency of kinematic viscosity of hexadecane</a:t>
              </a:r>
            </a:p>
          </p:txBody>
        </p:sp>
      </p:grpSp>
      <p:sp>
        <p:nvSpPr>
          <p:cNvPr id="65" name="Rectangle 64">
            <a:extLst>
              <a:ext uri="{FF2B5EF4-FFF2-40B4-BE49-F238E27FC236}">
                <a16:creationId xmlns:a16="http://schemas.microsoft.com/office/drawing/2014/main" id="{5BBFFE7A-DA57-F44B-9C2F-9159DB00B74F}"/>
              </a:ext>
            </a:extLst>
          </p:cNvPr>
          <p:cNvSpPr/>
          <p:nvPr/>
        </p:nvSpPr>
        <p:spPr>
          <a:xfrm>
            <a:off x="6187741" y="2711956"/>
            <a:ext cx="478264" cy="23113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6" name="TextBox 65">
            <a:extLst>
              <a:ext uri="{FF2B5EF4-FFF2-40B4-BE49-F238E27FC236}">
                <a16:creationId xmlns:a16="http://schemas.microsoft.com/office/drawing/2014/main" id="{8D0C8FD7-62A1-7F42-A84D-EA791B96BC1A}"/>
              </a:ext>
            </a:extLst>
          </p:cNvPr>
          <p:cNvSpPr txBox="1"/>
          <p:nvPr/>
        </p:nvSpPr>
        <p:spPr>
          <a:xfrm>
            <a:off x="6158288" y="2683432"/>
            <a:ext cx="533530"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0.0500</a:t>
            </a:r>
          </a:p>
        </p:txBody>
      </p:sp>
      <p:sp>
        <p:nvSpPr>
          <p:cNvPr id="67" name="TextBox 66">
            <a:extLst>
              <a:ext uri="{FF2B5EF4-FFF2-40B4-BE49-F238E27FC236}">
                <a16:creationId xmlns:a16="http://schemas.microsoft.com/office/drawing/2014/main" id="{D63E5648-6D47-2442-80A2-3243289F0F71}"/>
              </a:ext>
            </a:extLst>
          </p:cNvPr>
          <p:cNvSpPr txBox="1"/>
          <p:nvPr/>
        </p:nvSpPr>
        <p:spPr>
          <a:xfrm>
            <a:off x="6158288" y="3096844"/>
            <a:ext cx="533530"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0.0400</a:t>
            </a:r>
          </a:p>
        </p:txBody>
      </p:sp>
      <p:sp>
        <p:nvSpPr>
          <p:cNvPr id="68" name="TextBox 67">
            <a:extLst>
              <a:ext uri="{FF2B5EF4-FFF2-40B4-BE49-F238E27FC236}">
                <a16:creationId xmlns:a16="http://schemas.microsoft.com/office/drawing/2014/main" id="{2BCBCA9C-3670-EE44-A542-4AF3E77AD1DD}"/>
              </a:ext>
            </a:extLst>
          </p:cNvPr>
          <p:cNvSpPr txBox="1"/>
          <p:nvPr/>
        </p:nvSpPr>
        <p:spPr>
          <a:xfrm>
            <a:off x="6158288" y="3543014"/>
            <a:ext cx="533530"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0.0300</a:t>
            </a:r>
          </a:p>
        </p:txBody>
      </p:sp>
      <p:sp>
        <p:nvSpPr>
          <p:cNvPr id="69" name="TextBox 68">
            <a:extLst>
              <a:ext uri="{FF2B5EF4-FFF2-40B4-BE49-F238E27FC236}">
                <a16:creationId xmlns:a16="http://schemas.microsoft.com/office/drawing/2014/main" id="{BB04AFE1-10C9-5E4C-B822-AE435BA347F0}"/>
              </a:ext>
            </a:extLst>
          </p:cNvPr>
          <p:cNvSpPr txBox="1"/>
          <p:nvPr/>
        </p:nvSpPr>
        <p:spPr>
          <a:xfrm>
            <a:off x="6158288" y="3963764"/>
            <a:ext cx="533530"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0.0200</a:t>
            </a:r>
          </a:p>
        </p:txBody>
      </p:sp>
      <p:sp>
        <p:nvSpPr>
          <p:cNvPr id="70" name="TextBox 69">
            <a:extLst>
              <a:ext uri="{FF2B5EF4-FFF2-40B4-BE49-F238E27FC236}">
                <a16:creationId xmlns:a16="http://schemas.microsoft.com/office/drawing/2014/main" id="{CDB0E7AF-8778-1848-9F1B-7DD5B3761CF6}"/>
              </a:ext>
            </a:extLst>
          </p:cNvPr>
          <p:cNvSpPr txBox="1"/>
          <p:nvPr/>
        </p:nvSpPr>
        <p:spPr>
          <a:xfrm>
            <a:off x="6158288" y="4416722"/>
            <a:ext cx="533530"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0.0100</a:t>
            </a:r>
          </a:p>
        </p:txBody>
      </p:sp>
      <p:sp>
        <p:nvSpPr>
          <p:cNvPr id="71" name="TextBox 70">
            <a:extLst>
              <a:ext uri="{FF2B5EF4-FFF2-40B4-BE49-F238E27FC236}">
                <a16:creationId xmlns:a16="http://schemas.microsoft.com/office/drawing/2014/main" id="{063E2C33-E625-A942-BC98-14F3FBC6DACA}"/>
              </a:ext>
            </a:extLst>
          </p:cNvPr>
          <p:cNvSpPr txBox="1"/>
          <p:nvPr/>
        </p:nvSpPr>
        <p:spPr>
          <a:xfrm>
            <a:off x="6158288" y="4848436"/>
            <a:ext cx="533530"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0.0000</a:t>
            </a:r>
          </a:p>
        </p:txBody>
      </p:sp>
      <p:sp>
        <p:nvSpPr>
          <p:cNvPr id="72" name="TextBox 71">
            <a:extLst>
              <a:ext uri="{FF2B5EF4-FFF2-40B4-BE49-F238E27FC236}">
                <a16:creationId xmlns:a16="http://schemas.microsoft.com/office/drawing/2014/main" id="{AF4FBAC5-4965-BB46-89F5-D187A9B0B238}"/>
              </a:ext>
            </a:extLst>
          </p:cNvPr>
          <p:cNvSpPr txBox="1"/>
          <p:nvPr/>
        </p:nvSpPr>
        <p:spPr>
          <a:xfrm>
            <a:off x="6517412" y="5009257"/>
            <a:ext cx="330521" cy="216862"/>
          </a:xfrm>
          <a:prstGeom prst="rect">
            <a:avLst/>
          </a:prstGeom>
          <a:solidFill>
            <a:schemeClr val="bg1"/>
          </a:solidFill>
        </p:spPr>
        <p:txBody>
          <a:bodyPr wrap="square" rtlCol="0">
            <a:spAutoFit/>
          </a:bodyPr>
          <a:lstStyle/>
          <a:p>
            <a:pPr algn="r"/>
            <a:r>
              <a:rPr lang="de-DE" sz="1000" dirty="0">
                <a:solidFill>
                  <a:schemeClr val="tx1">
                    <a:lumMod val="60000"/>
                    <a:lumOff val="40000"/>
                  </a:schemeClr>
                </a:solidFill>
              </a:rPr>
              <a:t>0.0</a:t>
            </a:r>
          </a:p>
        </p:txBody>
      </p:sp>
      <p:sp>
        <p:nvSpPr>
          <p:cNvPr id="73" name="TextBox 72">
            <a:extLst>
              <a:ext uri="{FF2B5EF4-FFF2-40B4-BE49-F238E27FC236}">
                <a16:creationId xmlns:a16="http://schemas.microsoft.com/office/drawing/2014/main" id="{6751604C-E956-9144-9903-6259D82839FE}"/>
              </a:ext>
            </a:extLst>
          </p:cNvPr>
          <p:cNvSpPr txBox="1"/>
          <p:nvPr/>
        </p:nvSpPr>
        <p:spPr>
          <a:xfrm>
            <a:off x="7176999" y="5005471"/>
            <a:ext cx="516134"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50.00</a:t>
            </a:r>
          </a:p>
        </p:txBody>
      </p:sp>
      <p:sp>
        <p:nvSpPr>
          <p:cNvPr id="74" name="TextBox 73">
            <a:extLst>
              <a:ext uri="{FF2B5EF4-FFF2-40B4-BE49-F238E27FC236}">
                <a16:creationId xmlns:a16="http://schemas.microsoft.com/office/drawing/2014/main" id="{E32D2FA5-2ECC-CF43-B096-ACDFE932D7DB}"/>
              </a:ext>
            </a:extLst>
          </p:cNvPr>
          <p:cNvSpPr txBox="1"/>
          <p:nvPr/>
        </p:nvSpPr>
        <p:spPr>
          <a:xfrm>
            <a:off x="7788812" y="4999278"/>
            <a:ext cx="614934"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100.00</a:t>
            </a:r>
          </a:p>
        </p:txBody>
      </p:sp>
      <p:sp>
        <p:nvSpPr>
          <p:cNvPr id="75" name="TextBox 74">
            <a:extLst>
              <a:ext uri="{FF2B5EF4-FFF2-40B4-BE49-F238E27FC236}">
                <a16:creationId xmlns:a16="http://schemas.microsoft.com/office/drawing/2014/main" id="{4749A56C-4C2D-6C45-AD85-9DF9E94C1424}"/>
              </a:ext>
            </a:extLst>
          </p:cNvPr>
          <p:cNvSpPr txBox="1"/>
          <p:nvPr/>
        </p:nvSpPr>
        <p:spPr>
          <a:xfrm>
            <a:off x="8488826" y="5003149"/>
            <a:ext cx="576731"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150.00</a:t>
            </a:r>
          </a:p>
        </p:txBody>
      </p:sp>
      <p:sp>
        <p:nvSpPr>
          <p:cNvPr id="76" name="TextBox 75">
            <a:extLst>
              <a:ext uri="{FF2B5EF4-FFF2-40B4-BE49-F238E27FC236}">
                <a16:creationId xmlns:a16="http://schemas.microsoft.com/office/drawing/2014/main" id="{76AE5AE4-D27C-CB45-8D49-907DC6692BCF}"/>
              </a:ext>
            </a:extLst>
          </p:cNvPr>
          <p:cNvSpPr txBox="1"/>
          <p:nvPr/>
        </p:nvSpPr>
        <p:spPr>
          <a:xfrm>
            <a:off x="9156931" y="5009257"/>
            <a:ext cx="585122"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200.00</a:t>
            </a:r>
          </a:p>
        </p:txBody>
      </p:sp>
      <p:sp>
        <p:nvSpPr>
          <p:cNvPr id="77" name="TextBox 76">
            <a:extLst>
              <a:ext uri="{FF2B5EF4-FFF2-40B4-BE49-F238E27FC236}">
                <a16:creationId xmlns:a16="http://schemas.microsoft.com/office/drawing/2014/main" id="{EF1F8EAE-B828-3F4B-883B-770F9DB31680}"/>
              </a:ext>
            </a:extLst>
          </p:cNvPr>
          <p:cNvSpPr txBox="1"/>
          <p:nvPr/>
        </p:nvSpPr>
        <p:spPr>
          <a:xfrm>
            <a:off x="9820784" y="5009257"/>
            <a:ext cx="576730" cy="230832"/>
          </a:xfrm>
          <a:prstGeom prst="rect">
            <a:avLst/>
          </a:prstGeom>
          <a:solidFill>
            <a:schemeClr val="bg1"/>
          </a:solidFill>
        </p:spPr>
        <p:txBody>
          <a:bodyPr wrap="square" rtlCol="0">
            <a:spAutoFit/>
          </a:bodyPr>
          <a:lstStyle/>
          <a:p>
            <a:pPr algn="r"/>
            <a:r>
              <a:rPr lang="de-DE" sz="900" dirty="0">
                <a:solidFill>
                  <a:schemeClr val="tx1">
                    <a:lumMod val="60000"/>
                    <a:lumOff val="40000"/>
                  </a:schemeClr>
                </a:solidFill>
              </a:rPr>
              <a:t>250.00</a:t>
            </a:r>
          </a:p>
        </p:txBody>
      </p:sp>
      <p:grpSp>
        <p:nvGrpSpPr>
          <p:cNvPr id="2" name="Group 1">
            <a:extLst>
              <a:ext uri="{FF2B5EF4-FFF2-40B4-BE49-F238E27FC236}">
                <a16:creationId xmlns:a16="http://schemas.microsoft.com/office/drawing/2014/main" id="{043D8A85-F27E-3A45-B576-6BA105A9C939}"/>
              </a:ext>
            </a:extLst>
          </p:cNvPr>
          <p:cNvGrpSpPr/>
          <p:nvPr/>
        </p:nvGrpSpPr>
        <p:grpSpPr>
          <a:xfrm>
            <a:off x="610518" y="1887680"/>
            <a:ext cx="4855818" cy="2039477"/>
            <a:chOff x="610518" y="1987127"/>
            <a:chExt cx="4855818" cy="2039477"/>
          </a:xfrm>
        </p:grpSpPr>
        <p:grpSp>
          <p:nvGrpSpPr>
            <p:cNvPr id="3" name="Group 2"/>
            <p:cNvGrpSpPr/>
            <p:nvPr/>
          </p:nvGrpSpPr>
          <p:grpSpPr>
            <a:xfrm>
              <a:off x="610518" y="2913711"/>
              <a:ext cx="2970882" cy="1112893"/>
              <a:chOff x="610518" y="1917377"/>
              <a:chExt cx="2757706" cy="915795"/>
            </a:xfrm>
          </p:grpSpPr>
          <p:sp>
            <p:nvSpPr>
              <p:cNvPr id="22" name="Rectangle 21"/>
              <p:cNvSpPr/>
              <p:nvPr/>
            </p:nvSpPr>
            <p:spPr>
              <a:xfrm>
                <a:off x="610518" y="1917377"/>
                <a:ext cx="2757706" cy="784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3" name="Rectangle 22"/>
              <p:cNvSpPr/>
              <p:nvPr/>
            </p:nvSpPr>
            <p:spPr>
              <a:xfrm>
                <a:off x="742676" y="1946734"/>
                <a:ext cx="2525790" cy="886438"/>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br>
                  <a:rPr lang="en-US" sz="1300" dirty="0">
                    <a:solidFill>
                      <a:schemeClr val="bg1"/>
                    </a:solidFill>
                    <a:latin typeface="Arial" charset="0"/>
                    <a:ea typeface="Arial" charset="0"/>
                    <a:cs typeface="Arial" charset="0"/>
                  </a:rPr>
                </a:br>
                <a:r>
                  <a:rPr lang="en-US" sz="1100" dirty="0">
                    <a:solidFill>
                      <a:schemeClr val="bg1"/>
                    </a:solidFill>
                  </a:rPr>
                  <a:t>Data from 31 sources have been collated and tabulated in the substance record for </a:t>
                </a:r>
                <a:r>
                  <a:rPr lang="en-US" sz="1100" i="1" dirty="0">
                    <a:solidFill>
                      <a:schemeClr val="bg1"/>
                    </a:solidFill>
                  </a:rPr>
                  <a:t>hexadecane</a:t>
                </a:r>
                <a:r>
                  <a:rPr lang="en-US" sz="1100" dirty="0">
                    <a:solidFill>
                      <a:schemeClr val="bg1"/>
                    </a:solidFill>
                  </a:rPr>
                  <a:t>.</a:t>
                </a:r>
                <a:endParaRPr lang="en-US" sz="1100" i="1" dirty="0">
                  <a:solidFill>
                    <a:schemeClr val="bg1"/>
                  </a:solidFill>
                </a:endParaRPr>
              </a:p>
              <a:p>
                <a:endParaRPr lang="en-US" sz="1100" dirty="0">
                  <a:solidFill>
                    <a:schemeClr val="bg1"/>
                  </a:solidFill>
                </a:endParaRPr>
              </a:p>
            </p:txBody>
          </p:sp>
        </p:grpSp>
        <p:sp>
          <p:nvSpPr>
            <p:cNvPr id="56" name="Oval 55">
              <a:extLst>
                <a:ext uri="{FF2B5EF4-FFF2-40B4-BE49-F238E27FC236}">
                  <a16:creationId xmlns:a16="http://schemas.microsoft.com/office/drawing/2014/main" id="{A56E3C33-6E3F-D44E-9EB4-7C2BA46D71CE}"/>
                </a:ext>
              </a:extLst>
            </p:cNvPr>
            <p:cNvSpPr/>
            <p:nvPr/>
          </p:nvSpPr>
          <p:spPr>
            <a:xfrm>
              <a:off x="5181341" y="1987127"/>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grpSp>
      <p:grpSp>
        <p:nvGrpSpPr>
          <p:cNvPr id="7" name="Group 6">
            <a:extLst>
              <a:ext uri="{FF2B5EF4-FFF2-40B4-BE49-F238E27FC236}">
                <a16:creationId xmlns:a16="http://schemas.microsoft.com/office/drawing/2014/main" id="{747DE4C2-27B7-8445-949D-4859D2AA257C}"/>
              </a:ext>
            </a:extLst>
          </p:cNvPr>
          <p:cNvGrpSpPr/>
          <p:nvPr/>
        </p:nvGrpSpPr>
        <p:grpSpPr>
          <a:xfrm>
            <a:off x="615412" y="2414404"/>
            <a:ext cx="6390854" cy="2264723"/>
            <a:chOff x="615412" y="2513851"/>
            <a:chExt cx="6390854" cy="2264723"/>
          </a:xfrm>
        </p:grpSpPr>
        <p:grpSp>
          <p:nvGrpSpPr>
            <p:cNvPr id="29" name="Group 28">
              <a:extLst>
                <a:ext uri="{FF2B5EF4-FFF2-40B4-BE49-F238E27FC236}">
                  <a16:creationId xmlns:a16="http://schemas.microsoft.com/office/drawing/2014/main" id="{AD99EC84-785A-1C46-8BD6-321BB21FF93E}"/>
                </a:ext>
              </a:extLst>
            </p:cNvPr>
            <p:cNvGrpSpPr/>
            <p:nvPr/>
          </p:nvGrpSpPr>
          <p:grpSpPr>
            <a:xfrm>
              <a:off x="615412" y="4026604"/>
              <a:ext cx="2970882" cy="751970"/>
              <a:chOff x="610519" y="4656660"/>
              <a:chExt cx="2970882" cy="751970"/>
            </a:xfrm>
          </p:grpSpPr>
          <p:sp>
            <p:nvSpPr>
              <p:cNvPr id="30" name="Rectangle 29">
                <a:extLst>
                  <a:ext uri="{FF2B5EF4-FFF2-40B4-BE49-F238E27FC236}">
                    <a16:creationId xmlns:a16="http://schemas.microsoft.com/office/drawing/2014/main" id="{748E9CEF-A1A0-B042-865C-2EAD0D7195A0}"/>
                  </a:ext>
                </a:extLst>
              </p:cNvPr>
              <p:cNvSpPr/>
              <p:nvPr/>
            </p:nvSpPr>
            <p:spPr>
              <a:xfrm>
                <a:off x="610519" y="4656660"/>
                <a:ext cx="2970882" cy="751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31" name="Rectangle 30">
                <a:extLst>
                  <a:ext uri="{FF2B5EF4-FFF2-40B4-BE49-F238E27FC236}">
                    <a16:creationId xmlns:a16="http://schemas.microsoft.com/office/drawing/2014/main" id="{5FDE1FC4-FAB1-024D-9895-097188C19BBF}"/>
                  </a:ext>
                </a:extLst>
              </p:cNvPr>
              <p:cNvSpPr/>
              <p:nvPr/>
            </p:nvSpPr>
            <p:spPr>
              <a:xfrm>
                <a:off x="757634" y="4669966"/>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p>
              <a:p>
                <a:r>
                  <a:rPr lang="en-US" sz="1100" dirty="0">
                    <a:solidFill>
                      <a:schemeClr val="bg1"/>
                    </a:solidFill>
                  </a:rPr>
                  <a:t>Export the data to Excel</a:t>
                </a:r>
                <a:r>
                  <a:rPr lang="en-US" sz="1100" baseline="30000" dirty="0">
                    <a:solidFill>
                      <a:schemeClr val="bg1"/>
                    </a:solidFill>
                  </a:rPr>
                  <a:t>®</a:t>
                </a:r>
                <a:r>
                  <a:rPr lang="en-US" sz="1100" dirty="0">
                    <a:solidFill>
                      <a:schemeClr val="bg1"/>
                    </a:solidFill>
                  </a:rPr>
                  <a:t> for </a:t>
                </a:r>
                <a:br>
                  <a:rPr lang="en-US" sz="1100" dirty="0">
                    <a:solidFill>
                      <a:schemeClr val="bg1"/>
                    </a:solidFill>
                  </a:rPr>
                </a:br>
                <a:r>
                  <a:rPr lang="en-US" sz="1100" dirty="0">
                    <a:solidFill>
                      <a:schemeClr val="bg1"/>
                    </a:solidFill>
                  </a:rPr>
                  <a:t>further analysis.</a:t>
                </a:r>
              </a:p>
            </p:txBody>
          </p:sp>
        </p:grpSp>
        <p:sp>
          <p:nvSpPr>
            <p:cNvPr id="57" name="Oval 56">
              <a:extLst>
                <a:ext uri="{FF2B5EF4-FFF2-40B4-BE49-F238E27FC236}">
                  <a16:creationId xmlns:a16="http://schemas.microsoft.com/office/drawing/2014/main" id="{43BBBCAB-5FBA-CD41-A11B-6E157D858315}"/>
                </a:ext>
              </a:extLst>
            </p:cNvPr>
            <p:cNvSpPr/>
            <p:nvPr/>
          </p:nvSpPr>
          <p:spPr>
            <a:xfrm>
              <a:off x="6721271" y="2513851"/>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grpSp>
      <p:pic>
        <p:nvPicPr>
          <p:cNvPr id="81" name="Picture 80" descr="A screenshot of a cell phone&#13;&#10;&#13;&#10;Description automatically generated">
            <a:extLst>
              <a:ext uri="{FF2B5EF4-FFF2-40B4-BE49-F238E27FC236}">
                <a16:creationId xmlns:a16="http://schemas.microsoft.com/office/drawing/2014/main" id="{85A9F7AD-C5B1-7846-BA15-D468BA6365D0}"/>
              </a:ext>
            </a:extLst>
          </p:cNvPr>
          <p:cNvPicPr>
            <a:picLocks noChangeAspect="1"/>
          </p:cNvPicPr>
          <p:nvPr/>
        </p:nvPicPr>
        <p:blipFill>
          <a:blip r:embed="rId8">
            <a:alphaModFix amt="40000"/>
            <a:extLst>
              <a:ext uri="{28A0092B-C50C-407E-A947-70E740481C1C}">
                <a14:useLocalDpi xmlns:a14="http://schemas.microsoft.com/office/drawing/2010/main" val="0"/>
              </a:ext>
            </a:extLst>
          </a:blip>
          <a:stretch>
            <a:fillRect/>
          </a:stretch>
        </p:blipFill>
        <p:spPr>
          <a:xfrm>
            <a:off x="11231754" y="595332"/>
            <a:ext cx="334958" cy="411802"/>
          </a:xfrm>
          <a:prstGeom prst="rect">
            <a:avLst/>
          </a:prstGeom>
        </p:spPr>
      </p:pic>
      <p:pic>
        <p:nvPicPr>
          <p:cNvPr id="86" name="Picture 85" descr="A close up of a logo&#13;&#10;&#13;&#10;Description automatically generated">
            <a:extLst>
              <a:ext uri="{FF2B5EF4-FFF2-40B4-BE49-F238E27FC236}">
                <a16:creationId xmlns:a16="http://schemas.microsoft.com/office/drawing/2014/main" id="{028C4C3A-931C-5A44-B523-C44D9C3CAFDE}"/>
              </a:ext>
            </a:extLst>
          </p:cNvPr>
          <p:cNvPicPr>
            <a:picLocks noChangeAspect="1"/>
          </p:cNvPicPr>
          <p:nvPr/>
        </p:nvPicPr>
        <p:blipFill>
          <a:blip r:embed="rId9">
            <a:alphaModFix amt="40000"/>
            <a:extLst>
              <a:ext uri="{28A0092B-C50C-407E-A947-70E740481C1C}">
                <a14:useLocalDpi xmlns:a14="http://schemas.microsoft.com/office/drawing/2010/main" val="0"/>
              </a:ext>
            </a:extLst>
          </a:blip>
          <a:stretch>
            <a:fillRect/>
          </a:stretch>
        </p:blipFill>
        <p:spPr>
          <a:xfrm>
            <a:off x="10554514" y="599990"/>
            <a:ext cx="509744" cy="407144"/>
          </a:xfrm>
          <a:prstGeom prst="rect">
            <a:avLst/>
          </a:prstGeom>
        </p:spPr>
      </p:pic>
      <p:pic>
        <p:nvPicPr>
          <p:cNvPr id="89" name="Picture 88" descr="A close up of a logo&#13;&#10;&#13;&#10;Description automatically generated">
            <a:extLst>
              <a:ext uri="{FF2B5EF4-FFF2-40B4-BE49-F238E27FC236}">
                <a16:creationId xmlns:a16="http://schemas.microsoft.com/office/drawing/2014/main" id="{2245F4F6-EA0C-4E45-8B45-2EDF1BB5E66A}"/>
              </a:ext>
            </a:extLst>
          </p:cNvPr>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9824360" y="653995"/>
            <a:ext cx="511381" cy="411802"/>
          </a:xfrm>
          <a:prstGeom prst="rect">
            <a:avLst/>
          </a:prstGeom>
        </p:spPr>
      </p:pic>
    </p:spTree>
    <p:extLst>
      <p:ext uri="{BB962C8B-B14F-4D97-AF65-F5344CB8AC3E}">
        <p14:creationId xmlns:p14="http://schemas.microsoft.com/office/powerpoint/2010/main" val="159362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9"/>
                                        </p:tgtEl>
                                      </p:cBhvr>
                                    </p:animEffect>
                                    <p:animScale>
                                      <p:cBhvr>
                                        <p:cTn id="7" dur="250" autoRev="1" fill="hold"/>
                                        <p:tgtEl>
                                          <p:spTgt spid="8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C2DE3C18-7BED-5A43-B16A-F559757A1369}"/>
              </a:ext>
            </a:extLst>
          </p:cNvPr>
          <p:cNvSpPr/>
          <p:nvPr/>
        </p:nvSpPr>
        <p:spPr>
          <a:xfrm>
            <a:off x="-1" y="1649210"/>
            <a:ext cx="12192001"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Rectangle 24">
            <a:extLst>
              <a:ext uri="{FF2B5EF4-FFF2-40B4-BE49-F238E27FC236}">
                <a16:creationId xmlns:a16="http://schemas.microsoft.com/office/drawing/2014/main" id="{87169E0D-5F71-1148-9840-28E844CB15D9}"/>
              </a:ext>
            </a:extLst>
          </p:cNvPr>
          <p:cNvSpPr/>
          <p:nvPr/>
        </p:nvSpPr>
        <p:spPr>
          <a:xfrm rot="16200000" flipV="1">
            <a:off x="-301156" y="758356"/>
            <a:ext cx="731520" cy="129208"/>
          </a:xfrm>
          <a:prstGeom prst="rect">
            <a:avLst/>
          </a:prstGeom>
          <a:solidFill>
            <a:srgbClr val="661C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642267D7-D779-C946-82FA-4A35FABF8FA9}"/>
              </a:ext>
            </a:extLst>
          </p:cNvPr>
          <p:cNvGrpSpPr/>
          <p:nvPr/>
        </p:nvGrpSpPr>
        <p:grpSpPr>
          <a:xfrm>
            <a:off x="3733800" y="2052709"/>
            <a:ext cx="6750042" cy="3333035"/>
            <a:chOff x="404109" y="1880212"/>
            <a:chExt cx="8448051" cy="4171480"/>
          </a:xfrm>
        </p:grpSpPr>
        <p:grpSp>
          <p:nvGrpSpPr>
            <p:cNvPr id="81" name="Group 80">
              <a:extLst>
                <a:ext uri="{FF2B5EF4-FFF2-40B4-BE49-F238E27FC236}">
                  <a16:creationId xmlns:a16="http://schemas.microsoft.com/office/drawing/2014/main" id="{4031D4A9-A052-BF40-BC31-43BF5AD9D9A6}"/>
                </a:ext>
              </a:extLst>
            </p:cNvPr>
            <p:cNvGrpSpPr/>
            <p:nvPr/>
          </p:nvGrpSpPr>
          <p:grpSpPr>
            <a:xfrm>
              <a:off x="404109" y="1880212"/>
              <a:ext cx="3977999" cy="4171480"/>
              <a:chOff x="302990" y="1130707"/>
              <a:chExt cx="3977999" cy="4171480"/>
            </a:xfrm>
          </p:grpSpPr>
          <p:pic>
            <p:nvPicPr>
              <p:cNvPr id="89" name="Picture 88">
                <a:extLst>
                  <a:ext uri="{FF2B5EF4-FFF2-40B4-BE49-F238E27FC236}">
                    <a16:creationId xmlns:a16="http://schemas.microsoft.com/office/drawing/2014/main" id="{FBC2817A-1F32-134B-9DDB-C6768E0813F2}"/>
                  </a:ext>
                </a:extLst>
              </p:cNvPr>
              <p:cNvPicPr>
                <a:picLocks noChangeAspect="1"/>
              </p:cNvPicPr>
              <p:nvPr/>
            </p:nvPicPr>
            <p:blipFill rotWithShape="1">
              <a:blip r:embed="rId3"/>
              <a:srcRect r="32249" b="-22986"/>
              <a:stretch/>
            </p:blipFill>
            <p:spPr>
              <a:xfrm>
                <a:off x="302990" y="1130707"/>
                <a:ext cx="3977999" cy="472410"/>
              </a:xfrm>
              <a:prstGeom prst="rect">
                <a:avLst/>
              </a:prstGeom>
            </p:spPr>
          </p:pic>
          <p:pic>
            <p:nvPicPr>
              <p:cNvPr id="90" name="Picture 89">
                <a:extLst>
                  <a:ext uri="{FF2B5EF4-FFF2-40B4-BE49-F238E27FC236}">
                    <a16:creationId xmlns:a16="http://schemas.microsoft.com/office/drawing/2014/main" id="{5B0B6D98-ED99-3A4B-9DA3-022F2B6B328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49973" y="1357204"/>
                <a:ext cx="3860406" cy="2125494"/>
              </a:xfrm>
              <a:prstGeom prst="rect">
                <a:avLst/>
              </a:prstGeom>
              <a:ln w="38100">
                <a:solidFill>
                  <a:schemeClr val="bg1"/>
                </a:solidFill>
              </a:ln>
            </p:spPr>
          </p:pic>
          <p:pic>
            <p:nvPicPr>
              <p:cNvPr id="92" name="Picture 91">
                <a:extLst>
                  <a:ext uri="{FF2B5EF4-FFF2-40B4-BE49-F238E27FC236}">
                    <a16:creationId xmlns:a16="http://schemas.microsoft.com/office/drawing/2014/main" id="{2A40F92B-C4A2-E544-BBE7-B7045297DE1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b="43433"/>
              <a:stretch/>
            </p:blipFill>
            <p:spPr>
              <a:xfrm>
                <a:off x="365544" y="3433515"/>
                <a:ext cx="3844836" cy="1868672"/>
              </a:xfrm>
              <a:prstGeom prst="rect">
                <a:avLst/>
              </a:prstGeom>
              <a:ln w="38100">
                <a:solidFill>
                  <a:schemeClr val="bg1"/>
                </a:solidFill>
              </a:ln>
            </p:spPr>
          </p:pic>
        </p:grpSp>
        <p:pic>
          <p:nvPicPr>
            <p:cNvPr id="45" name="Picture 44">
              <a:extLst>
                <a:ext uri="{FF2B5EF4-FFF2-40B4-BE49-F238E27FC236}">
                  <a16:creationId xmlns:a16="http://schemas.microsoft.com/office/drawing/2014/main" id="{29652B81-7FA7-934A-AC00-547D5703AC2A}"/>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Lst>
            </a:blip>
            <a:srcRect l="22444" b="11775"/>
            <a:stretch/>
          </p:blipFill>
          <p:spPr>
            <a:xfrm>
              <a:off x="4612172" y="2583956"/>
              <a:ext cx="4239988" cy="2861932"/>
            </a:xfrm>
            <a:prstGeom prst="rect">
              <a:avLst/>
            </a:prstGeom>
            <a:ln w="38100">
              <a:solidFill>
                <a:schemeClr val="bg1"/>
              </a:solidFill>
            </a:ln>
          </p:spPr>
        </p:pic>
      </p:grpSp>
      <p:sp>
        <p:nvSpPr>
          <p:cNvPr id="28" name="Rectangle 27">
            <a:extLst>
              <a:ext uri="{FF2B5EF4-FFF2-40B4-BE49-F238E27FC236}">
                <a16:creationId xmlns:a16="http://schemas.microsoft.com/office/drawing/2014/main" id="{C9F6FE00-C5AA-294E-8E57-5CC6ABA934A3}"/>
              </a:ext>
            </a:extLst>
          </p:cNvPr>
          <p:cNvSpPr/>
          <p:nvPr/>
        </p:nvSpPr>
        <p:spPr>
          <a:xfrm>
            <a:off x="9502649" y="0"/>
            <a:ext cx="2368188" cy="1216815"/>
          </a:xfrm>
          <a:prstGeom prst="rect">
            <a:avLst/>
          </a:prstGeom>
          <a:solidFill>
            <a:srgbClr val="FD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
            <a:extLst>
              <a:ext uri="{FF2B5EF4-FFF2-40B4-BE49-F238E27FC236}">
                <a16:creationId xmlns:a16="http://schemas.microsoft.com/office/drawing/2014/main" id="{6370B476-6EFC-0B44-A664-764359317BC0}"/>
              </a:ext>
            </a:extLst>
          </p:cNvPr>
          <p:cNvSpPr txBox="1">
            <a:spLocks/>
          </p:cNvSpPr>
          <p:nvPr/>
        </p:nvSpPr>
        <p:spPr>
          <a:xfrm>
            <a:off x="516413" y="323670"/>
            <a:ext cx="8097521" cy="835759"/>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7. </a:t>
            </a:r>
            <a:r>
              <a:rPr lang="en-US" sz="2800" dirty="0">
                <a:solidFill>
                  <a:srgbClr val="53565A"/>
                </a:solidFill>
              </a:rPr>
              <a:t>Export data</a:t>
            </a:r>
          </a:p>
          <a:p>
            <a:pPr lvl="0" defTabSz="457178">
              <a:lnSpc>
                <a:spcPts val="2600"/>
              </a:lnSpc>
              <a:defRPr/>
            </a:pPr>
            <a:r>
              <a:rPr lang="en-US" sz="1800" dirty="0">
                <a:solidFill>
                  <a:srgbClr val="53565A"/>
                </a:solidFill>
              </a:rPr>
              <a:t>Excerpted text data support quick assessments of the relevance of a source.</a:t>
            </a: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a:p>
            <a:pPr lvl="0" defTabSz="457178">
              <a:lnSpc>
                <a:spcPts val="2600"/>
              </a:lnSpc>
              <a:defRPr/>
            </a:pPr>
            <a: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t>      </a:t>
            </a: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grpSp>
        <p:nvGrpSpPr>
          <p:cNvPr id="2" name="Group 1">
            <a:extLst>
              <a:ext uri="{FF2B5EF4-FFF2-40B4-BE49-F238E27FC236}">
                <a16:creationId xmlns:a16="http://schemas.microsoft.com/office/drawing/2014/main" id="{AC86DF9C-73AC-9840-9764-39432BEE6FC6}"/>
              </a:ext>
            </a:extLst>
          </p:cNvPr>
          <p:cNvGrpSpPr/>
          <p:nvPr/>
        </p:nvGrpSpPr>
        <p:grpSpPr>
          <a:xfrm>
            <a:off x="610518" y="2742173"/>
            <a:ext cx="3616305" cy="1659612"/>
            <a:chOff x="610518" y="2742173"/>
            <a:chExt cx="3616305" cy="1659612"/>
          </a:xfrm>
        </p:grpSpPr>
        <p:grpSp>
          <p:nvGrpSpPr>
            <p:cNvPr id="3" name="Group 2"/>
            <p:cNvGrpSpPr/>
            <p:nvPr/>
          </p:nvGrpSpPr>
          <p:grpSpPr>
            <a:xfrm>
              <a:off x="610518" y="2742173"/>
              <a:ext cx="2970882" cy="943615"/>
              <a:chOff x="610518" y="1917378"/>
              <a:chExt cx="2757706" cy="776497"/>
            </a:xfrm>
          </p:grpSpPr>
          <p:sp>
            <p:nvSpPr>
              <p:cNvPr id="22" name="Rectangle 21"/>
              <p:cNvSpPr/>
              <p:nvPr/>
            </p:nvSpPr>
            <p:spPr>
              <a:xfrm>
                <a:off x="610518" y="1917378"/>
                <a:ext cx="2757706" cy="719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3" name="Rectangle 22"/>
              <p:cNvSpPr/>
              <p:nvPr/>
            </p:nvSpPr>
            <p:spPr>
              <a:xfrm>
                <a:off x="742676" y="1946734"/>
                <a:ext cx="2525790" cy="747141"/>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br>
                  <a:rPr lang="en-US" sz="1300" dirty="0">
                    <a:solidFill>
                      <a:schemeClr val="bg1"/>
                    </a:solidFill>
                    <a:latin typeface="Arial" charset="0"/>
                    <a:ea typeface="Arial" charset="0"/>
                    <a:cs typeface="Arial" charset="0"/>
                  </a:rPr>
                </a:br>
                <a:r>
                  <a:rPr lang="en-US" sz="1100" dirty="0">
                    <a:solidFill>
                      <a:schemeClr val="bg1"/>
                    </a:solidFill>
                  </a:rPr>
                  <a:t>Find the methods and results from the </a:t>
                </a:r>
                <a:br>
                  <a:rPr lang="en-US" sz="1100" dirty="0">
                    <a:solidFill>
                      <a:schemeClr val="bg1"/>
                    </a:solidFill>
                  </a:rPr>
                </a:br>
                <a:r>
                  <a:rPr lang="en-US" sz="1100" i="1" dirty="0">
                    <a:solidFill>
                      <a:schemeClr val="bg1"/>
                    </a:solidFill>
                  </a:rPr>
                  <a:t>in vitro </a:t>
                </a:r>
                <a:r>
                  <a:rPr lang="en-US" sz="1100" dirty="0">
                    <a:solidFill>
                      <a:schemeClr val="bg1"/>
                    </a:solidFill>
                  </a:rPr>
                  <a:t>testing of a substance.</a:t>
                </a:r>
              </a:p>
              <a:p>
                <a:endParaRPr lang="en-US" sz="1100" dirty="0">
                  <a:solidFill>
                    <a:schemeClr val="bg1"/>
                  </a:solidFill>
                </a:endParaRPr>
              </a:p>
            </p:txBody>
          </p:sp>
        </p:grpSp>
        <p:sp>
          <p:nvSpPr>
            <p:cNvPr id="33" name="Oval 32">
              <a:extLst>
                <a:ext uri="{FF2B5EF4-FFF2-40B4-BE49-F238E27FC236}">
                  <a16:creationId xmlns:a16="http://schemas.microsoft.com/office/drawing/2014/main" id="{F98C241C-5130-0A40-B23A-E2A0D0225944}"/>
                </a:ext>
              </a:extLst>
            </p:cNvPr>
            <p:cNvSpPr/>
            <p:nvPr/>
          </p:nvSpPr>
          <p:spPr>
            <a:xfrm>
              <a:off x="3941828" y="4116790"/>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grpSp>
      <p:grpSp>
        <p:nvGrpSpPr>
          <p:cNvPr id="6" name="Group 5">
            <a:extLst>
              <a:ext uri="{FF2B5EF4-FFF2-40B4-BE49-F238E27FC236}">
                <a16:creationId xmlns:a16="http://schemas.microsoft.com/office/drawing/2014/main" id="{30C70F4C-229B-ED47-93E4-BAF09D37494F}"/>
              </a:ext>
            </a:extLst>
          </p:cNvPr>
          <p:cNvGrpSpPr/>
          <p:nvPr/>
        </p:nvGrpSpPr>
        <p:grpSpPr>
          <a:xfrm>
            <a:off x="610518" y="3791411"/>
            <a:ext cx="6981297" cy="1310249"/>
            <a:chOff x="610518" y="3791411"/>
            <a:chExt cx="6981297" cy="1310249"/>
          </a:xfrm>
        </p:grpSpPr>
        <p:grpSp>
          <p:nvGrpSpPr>
            <p:cNvPr id="93" name="Group 92">
              <a:extLst>
                <a:ext uri="{FF2B5EF4-FFF2-40B4-BE49-F238E27FC236}">
                  <a16:creationId xmlns:a16="http://schemas.microsoft.com/office/drawing/2014/main" id="{B0758017-E7B3-1943-AD76-A3833D30FED1}"/>
                </a:ext>
              </a:extLst>
            </p:cNvPr>
            <p:cNvGrpSpPr/>
            <p:nvPr/>
          </p:nvGrpSpPr>
          <p:grpSpPr>
            <a:xfrm>
              <a:off x="610518" y="3791411"/>
              <a:ext cx="2970882" cy="943615"/>
              <a:chOff x="610518" y="1917378"/>
              <a:chExt cx="2757706" cy="776497"/>
            </a:xfrm>
          </p:grpSpPr>
          <p:sp>
            <p:nvSpPr>
              <p:cNvPr id="94" name="Rectangle 93">
                <a:extLst>
                  <a:ext uri="{FF2B5EF4-FFF2-40B4-BE49-F238E27FC236}">
                    <a16:creationId xmlns:a16="http://schemas.microsoft.com/office/drawing/2014/main" id="{C903E393-4E33-654C-855B-08DE7CE69E2F}"/>
                  </a:ext>
                </a:extLst>
              </p:cNvPr>
              <p:cNvSpPr/>
              <p:nvPr/>
            </p:nvSpPr>
            <p:spPr>
              <a:xfrm>
                <a:off x="610518" y="1917378"/>
                <a:ext cx="2757706" cy="719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95" name="Rectangle 94">
                <a:extLst>
                  <a:ext uri="{FF2B5EF4-FFF2-40B4-BE49-F238E27FC236}">
                    <a16:creationId xmlns:a16="http://schemas.microsoft.com/office/drawing/2014/main" id="{25408644-23BC-B742-8A63-28FDBDE62F7D}"/>
                  </a:ext>
                </a:extLst>
              </p:cNvPr>
              <p:cNvSpPr/>
              <p:nvPr/>
            </p:nvSpPr>
            <p:spPr>
              <a:xfrm>
                <a:off x="742676" y="1946734"/>
                <a:ext cx="2525790" cy="747141"/>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br>
                  <a:rPr lang="en-US" sz="1300" dirty="0">
                    <a:solidFill>
                      <a:schemeClr val="bg1"/>
                    </a:solidFill>
                    <a:latin typeface="Arial" charset="0"/>
                    <a:ea typeface="Arial" charset="0"/>
                    <a:cs typeface="Arial" charset="0"/>
                  </a:rPr>
                </a:br>
                <a:r>
                  <a:rPr lang="en-US" sz="1100" dirty="0">
                    <a:solidFill>
                      <a:schemeClr val="bg1"/>
                    </a:solidFill>
                  </a:rPr>
                  <a:t>See claims about a substance made in various patents.</a:t>
                </a:r>
              </a:p>
              <a:p>
                <a:endParaRPr lang="en-US" sz="1100" dirty="0">
                  <a:solidFill>
                    <a:schemeClr val="bg1"/>
                  </a:solidFill>
                </a:endParaRPr>
              </a:p>
            </p:txBody>
          </p:sp>
        </p:grpSp>
        <p:sp>
          <p:nvSpPr>
            <p:cNvPr id="34" name="Oval 33">
              <a:extLst>
                <a:ext uri="{FF2B5EF4-FFF2-40B4-BE49-F238E27FC236}">
                  <a16:creationId xmlns:a16="http://schemas.microsoft.com/office/drawing/2014/main" id="{1E3018B3-601B-F04F-B800-6910C13E8C8A}"/>
                </a:ext>
              </a:extLst>
            </p:cNvPr>
            <p:cNvSpPr/>
            <p:nvPr/>
          </p:nvSpPr>
          <p:spPr>
            <a:xfrm>
              <a:off x="7306820" y="4816665"/>
              <a:ext cx="284995" cy="284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grpSp>
      <p:grpSp>
        <p:nvGrpSpPr>
          <p:cNvPr id="4" name="Group 3">
            <a:extLst>
              <a:ext uri="{FF2B5EF4-FFF2-40B4-BE49-F238E27FC236}">
                <a16:creationId xmlns:a16="http://schemas.microsoft.com/office/drawing/2014/main" id="{7712A715-A9D8-674B-A23B-7DBFFFC16130}"/>
              </a:ext>
            </a:extLst>
          </p:cNvPr>
          <p:cNvGrpSpPr/>
          <p:nvPr/>
        </p:nvGrpSpPr>
        <p:grpSpPr>
          <a:xfrm>
            <a:off x="10554514" y="595332"/>
            <a:ext cx="1012198" cy="411802"/>
            <a:chOff x="10554514" y="595332"/>
            <a:chExt cx="1012198" cy="411802"/>
          </a:xfrm>
        </p:grpSpPr>
        <p:pic>
          <p:nvPicPr>
            <p:cNvPr id="36" name="Picture 35" descr="A screenshot of a cell phone&#13;&#10;&#13;&#10;Description automatically generated">
              <a:extLst>
                <a:ext uri="{FF2B5EF4-FFF2-40B4-BE49-F238E27FC236}">
                  <a16:creationId xmlns:a16="http://schemas.microsoft.com/office/drawing/2014/main" id="{D4599E90-2109-FF42-AF78-FDD8EE5313F3}"/>
                </a:ext>
              </a:extLst>
            </p:cNvPr>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11231754" y="595332"/>
              <a:ext cx="334958" cy="411802"/>
            </a:xfrm>
            <a:prstGeom prst="rect">
              <a:avLst/>
            </a:prstGeom>
          </p:spPr>
        </p:pic>
        <p:pic>
          <p:nvPicPr>
            <p:cNvPr id="37" name="Picture 36" descr="A close up of a logo&#13;&#10;&#13;&#10;Description automatically generated">
              <a:extLst>
                <a:ext uri="{FF2B5EF4-FFF2-40B4-BE49-F238E27FC236}">
                  <a16:creationId xmlns:a16="http://schemas.microsoft.com/office/drawing/2014/main" id="{FAA2E1B4-C4FE-E04D-B989-51E546521148}"/>
                </a:ext>
              </a:extLst>
            </p:cNvPr>
            <p:cNvPicPr>
              <a:picLocks noChangeAspect="1"/>
            </p:cNvPicPr>
            <p:nvPr/>
          </p:nvPicPr>
          <p:blipFill>
            <a:blip r:embed="rId11">
              <a:alphaModFix/>
              <a:extLst>
                <a:ext uri="{28A0092B-C50C-407E-A947-70E740481C1C}">
                  <a14:useLocalDpi xmlns:a14="http://schemas.microsoft.com/office/drawing/2010/main" val="0"/>
                </a:ext>
              </a:extLst>
            </a:blip>
            <a:stretch>
              <a:fillRect/>
            </a:stretch>
          </p:blipFill>
          <p:spPr>
            <a:xfrm>
              <a:off x="10554514" y="599990"/>
              <a:ext cx="509744" cy="407144"/>
            </a:xfrm>
            <a:prstGeom prst="rect">
              <a:avLst/>
            </a:prstGeom>
          </p:spPr>
        </p:pic>
      </p:grpSp>
      <p:pic>
        <p:nvPicPr>
          <p:cNvPr id="38" name="Picture 37" descr="A close up of a logo&#13;&#10;&#13;&#10;Description automatically generated">
            <a:extLst>
              <a:ext uri="{FF2B5EF4-FFF2-40B4-BE49-F238E27FC236}">
                <a16:creationId xmlns:a16="http://schemas.microsoft.com/office/drawing/2014/main" id="{8C70FE63-840E-E144-B1EF-7ED6FFF53E9F}"/>
              </a:ext>
            </a:extLst>
          </p:cNvPr>
          <p:cNvPicPr>
            <a:picLocks noChangeAspect="1"/>
          </p:cNvPicPr>
          <p:nvPr/>
        </p:nvPicPr>
        <p:blipFill>
          <a:blip r:embed="rId12">
            <a:alphaModFix amt="40000"/>
            <a:extLst>
              <a:ext uri="{28A0092B-C50C-407E-A947-70E740481C1C}">
                <a14:useLocalDpi xmlns:a14="http://schemas.microsoft.com/office/drawing/2010/main" val="0"/>
              </a:ext>
            </a:extLst>
          </a:blip>
          <a:stretch>
            <a:fillRect/>
          </a:stretch>
        </p:blipFill>
        <p:spPr>
          <a:xfrm>
            <a:off x="9824360" y="653995"/>
            <a:ext cx="511381" cy="411802"/>
          </a:xfrm>
          <a:prstGeom prst="rect">
            <a:avLst/>
          </a:prstGeom>
        </p:spPr>
      </p:pic>
    </p:spTree>
    <p:extLst>
      <p:ext uri="{BB962C8B-B14F-4D97-AF65-F5344CB8AC3E}">
        <p14:creationId xmlns:p14="http://schemas.microsoft.com/office/powerpoint/2010/main" val="61053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623CA95-B4B6-744C-B810-6FF85BD9FA2B}"/>
              </a:ext>
            </a:extLst>
          </p:cNvPr>
          <p:cNvSpPr/>
          <p:nvPr/>
        </p:nvSpPr>
        <p:spPr>
          <a:xfrm>
            <a:off x="0" y="1"/>
            <a:ext cx="12192000" cy="18660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516413" y="323670"/>
            <a:ext cx="11065987" cy="1101992"/>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53565A"/>
                </a:solidFill>
              </a:rPr>
              <a:t>Find help and support when you need it</a:t>
            </a:r>
          </a:p>
          <a:p>
            <a:pPr lvl="0" defTabSz="457178">
              <a:lnSpc>
                <a:spcPts val="2600"/>
              </a:lnSpc>
              <a:defRPr/>
            </a:pP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Break down any research question into its components to build a targeted query in Reaxys.</a:t>
            </a:r>
          </a:p>
          <a:p>
            <a:pPr lvl="0" defTabSz="457178">
              <a:lnSpc>
                <a:spcPts val="2600"/>
              </a:lnSpc>
              <a:defRPr/>
            </a:pP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sp>
        <p:nvSpPr>
          <p:cNvPr id="24" name="Title 1">
            <a:extLst>
              <a:ext uri="{FF2B5EF4-FFF2-40B4-BE49-F238E27FC236}">
                <a16:creationId xmlns:a16="http://schemas.microsoft.com/office/drawing/2014/main" id="{95A2050E-F979-694A-BFDA-78C404D6A7D8}"/>
              </a:ext>
            </a:extLst>
          </p:cNvPr>
          <p:cNvSpPr txBox="1">
            <a:spLocks/>
          </p:cNvSpPr>
          <p:nvPr/>
        </p:nvSpPr>
        <p:spPr>
          <a:xfrm>
            <a:off x="1028167" y="2482407"/>
            <a:ext cx="4224499" cy="3079407"/>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defTabSz="457178">
              <a:lnSpc>
                <a:spcPct val="150000"/>
              </a:lnSpc>
              <a:defRPr/>
            </a:pPr>
            <a:r>
              <a:rPr lang="en-US" sz="1400" dirty="0"/>
              <a:t>While Reaxys is designed to be intuitive, you might have some specific questions or want to learn more about a particular workflow.</a:t>
            </a:r>
          </a:p>
          <a:p>
            <a:pPr defTabSz="457178">
              <a:lnSpc>
                <a:spcPct val="150000"/>
              </a:lnSpc>
              <a:defRPr/>
            </a:pPr>
            <a:endParaRPr lang="en-US" sz="1400" dirty="0"/>
          </a:p>
          <a:p>
            <a:pPr defTabSz="457178">
              <a:lnSpc>
                <a:spcPct val="150000"/>
              </a:lnSpc>
              <a:defRPr/>
            </a:pPr>
            <a:r>
              <a:rPr lang="en-US" sz="1400" dirty="0"/>
              <a:t>Our in-product support center includes a wealth of videos, webinars, tutorials and more to help you make the most of Reaxys.</a:t>
            </a:r>
          </a:p>
          <a:p>
            <a:pPr defTabSz="457178">
              <a:lnSpc>
                <a:spcPct val="150000"/>
              </a:lnSpc>
              <a:defRPr/>
            </a:pPr>
            <a:r>
              <a:rPr lang="en-US" sz="1400" dirty="0"/>
              <a:t> </a:t>
            </a:r>
          </a:p>
          <a:p>
            <a:pPr lvl="0" defTabSz="457178">
              <a:lnSpc>
                <a:spcPct val="150000"/>
              </a:lnSpc>
              <a:defRPr/>
            </a:pPr>
            <a:endParaRPr lang="en-US" sz="1400" dirty="0"/>
          </a:p>
        </p:txBody>
      </p:sp>
      <p:grpSp>
        <p:nvGrpSpPr>
          <p:cNvPr id="26" name="Group 25">
            <a:extLst>
              <a:ext uri="{FF2B5EF4-FFF2-40B4-BE49-F238E27FC236}">
                <a16:creationId xmlns:a16="http://schemas.microsoft.com/office/drawing/2014/main" id="{3F3116B8-9DC6-5945-A502-7B8B4ED7B844}"/>
              </a:ext>
            </a:extLst>
          </p:cNvPr>
          <p:cNvGrpSpPr/>
          <p:nvPr/>
        </p:nvGrpSpPr>
        <p:grpSpPr>
          <a:xfrm>
            <a:off x="1028167" y="1432075"/>
            <a:ext cx="10042477" cy="4311349"/>
            <a:chOff x="938726" y="1811831"/>
            <a:chExt cx="10605574" cy="4553093"/>
          </a:xfrm>
        </p:grpSpPr>
        <p:pic>
          <p:nvPicPr>
            <p:cNvPr id="28" name="Picture 27">
              <a:extLst>
                <a:ext uri="{FF2B5EF4-FFF2-40B4-BE49-F238E27FC236}">
                  <a16:creationId xmlns:a16="http://schemas.microsoft.com/office/drawing/2014/main" id="{A4423A9D-0633-F94F-B5B0-6A06D538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26" y="1811831"/>
              <a:ext cx="9424474" cy="458333"/>
            </a:xfrm>
            <a:prstGeom prst="rect">
              <a:avLst/>
            </a:prstGeom>
          </p:spPr>
        </p:pic>
        <p:pic>
          <p:nvPicPr>
            <p:cNvPr id="29" name="Picture 28" descr="A screenshot of a social media post&#13;&#10;&#13;&#10;Description automatically generated">
              <a:extLst>
                <a:ext uri="{FF2B5EF4-FFF2-40B4-BE49-F238E27FC236}">
                  <a16:creationId xmlns:a16="http://schemas.microsoft.com/office/drawing/2014/main" id="{D6F92674-635F-044A-A408-6FC8719DB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030" y="2543131"/>
              <a:ext cx="4724270" cy="3821793"/>
            </a:xfrm>
            <a:prstGeom prst="rect">
              <a:avLst/>
            </a:prstGeom>
          </p:spPr>
        </p:pic>
        <p:sp>
          <p:nvSpPr>
            <p:cNvPr id="32" name="Flowchart: Connector 16">
              <a:extLst>
                <a:ext uri="{FF2B5EF4-FFF2-40B4-BE49-F238E27FC236}">
                  <a16:creationId xmlns:a16="http://schemas.microsoft.com/office/drawing/2014/main" id="{73D7AF3D-2D0E-5E4D-943E-F07E435DAD33}"/>
                </a:ext>
              </a:extLst>
            </p:cNvPr>
            <p:cNvSpPr/>
            <p:nvPr/>
          </p:nvSpPr>
          <p:spPr>
            <a:xfrm rot="5400000">
              <a:off x="10028315" y="2485981"/>
              <a:ext cx="114300" cy="114300"/>
            </a:xfrm>
            <a:prstGeom prst="flowChartConnector">
              <a:avLst/>
            </a:prstGeom>
            <a:solidFill>
              <a:srgbClr val="3679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cxnSp>
          <p:nvCxnSpPr>
            <p:cNvPr id="33" name="Straight Connector 32">
              <a:extLst>
                <a:ext uri="{FF2B5EF4-FFF2-40B4-BE49-F238E27FC236}">
                  <a16:creationId xmlns:a16="http://schemas.microsoft.com/office/drawing/2014/main" id="{911E900A-640F-4649-9D50-3F0A6FE0449B}"/>
                </a:ext>
              </a:extLst>
            </p:cNvPr>
            <p:cNvCxnSpPr>
              <a:cxnSpLocks/>
            </p:cNvCxnSpPr>
            <p:nvPr/>
          </p:nvCxnSpPr>
          <p:spPr>
            <a:xfrm>
              <a:off x="10085465" y="2155942"/>
              <a:ext cx="0" cy="387189"/>
            </a:xfrm>
            <a:prstGeom prst="line">
              <a:avLst/>
            </a:prstGeom>
            <a:ln w="38100" cap="rnd">
              <a:solidFill>
                <a:srgbClr val="3679E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754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623CA95-B4B6-744C-B810-6FF85BD9FA2B}"/>
              </a:ext>
            </a:extLst>
          </p:cNvPr>
          <p:cNvSpPr/>
          <p:nvPr/>
        </p:nvSpPr>
        <p:spPr>
          <a:xfrm>
            <a:off x="0" y="1"/>
            <a:ext cx="12192000" cy="18660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516413" y="323670"/>
            <a:ext cx="11065987" cy="1101992"/>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53565A"/>
                </a:solidFill>
              </a:rPr>
              <a:t>Get ReactionFlash</a:t>
            </a:r>
          </a:p>
          <a:p>
            <a:pPr lvl="0" defTabSz="457178">
              <a:lnSpc>
                <a:spcPts val="2600"/>
              </a:lnSpc>
              <a:defRPr/>
            </a:pP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The free app that makes learning named reactions easy and fun</a:t>
            </a:r>
          </a:p>
          <a:p>
            <a:pPr lvl="0" defTabSz="457178">
              <a:lnSpc>
                <a:spcPts val="2600"/>
              </a:lnSpc>
              <a:defRPr/>
            </a:pP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grpSp>
        <p:nvGrpSpPr>
          <p:cNvPr id="13" name="Group 12">
            <a:extLst>
              <a:ext uri="{FF2B5EF4-FFF2-40B4-BE49-F238E27FC236}">
                <a16:creationId xmlns:a16="http://schemas.microsoft.com/office/drawing/2014/main" id="{7AA3135F-42F6-C04B-803C-A04A69E41639}"/>
              </a:ext>
            </a:extLst>
          </p:cNvPr>
          <p:cNvGrpSpPr/>
          <p:nvPr/>
        </p:nvGrpSpPr>
        <p:grpSpPr>
          <a:xfrm>
            <a:off x="1719009" y="2294466"/>
            <a:ext cx="8753982" cy="3414058"/>
            <a:chOff x="1693608" y="2294466"/>
            <a:chExt cx="8753982" cy="3414058"/>
          </a:xfrm>
        </p:grpSpPr>
        <p:grpSp>
          <p:nvGrpSpPr>
            <p:cNvPr id="12" name="Group 11">
              <a:extLst>
                <a:ext uri="{FF2B5EF4-FFF2-40B4-BE49-F238E27FC236}">
                  <a16:creationId xmlns:a16="http://schemas.microsoft.com/office/drawing/2014/main" id="{BDD02CA6-A54B-754E-AE92-903AC953767E}"/>
                </a:ext>
              </a:extLst>
            </p:cNvPr>
            <p:cNvGrpSpPr/>
            <p:nvPr/>
          </p:nvGrpSpPr>
          <p:grpSpPr>
            <a:xfrm>
              <a:off x="4614608" y="2294466"/>
              <a:ext cx="5832982" cy="3414058"/>
              <a:chOff x="4419877" y="2294466"/>
              <a:chExt cx="5832982" cy="3414058"/>
            </a:xfrm>
          </p:grpSpPr>
          <p:sp>
            <p:nvSpPr>
              <p:cNvPr id="20" name="Rectangle 19">
                <a:extLst>
                  <a:ext uri="{FF2B5EF4-FFF2-40B4-BE49-F238E27FC236}">
                    <a16:creationId xmlns:a16="http://schemas.microsoft.com/office/drawing/2014/main" id="{1A227641-8A7A-134D-A0A9-C6B971A8766B}"/>
                  </a:ext>
                </a:extLst>
              </p:cNvPr>
              <p:cNvSpPr/>
              <p:nvPr/>
            </p:nvSpPr>
            <p:spPr>
              <a:xfrm>
                <a:off x="4419877" y="2294466"/>
                <a:ext cx="5832982" cy="3414058"/>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3;&#10;&#13;&#10;Description automatically generated">
                <a:extLst>
                  <a:ext uri="{FF2B5EF4-FFF2-40B4-BE49-F238E27FC236}">
                    <a16:creationId xmlns:a16="http://schemas.microsoft.com/office/drawing/2014/main" id="{A627E377-7A74-774B-AAA5-481FAB7A6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575" y="2405520"/>
                <a:ext cx="5648349" cy="3176639"/>
              </a:xfrm>
              <a:prstGeom prst="rect">
                <a:avLst/>
              </a:prstGeom>
              <a:ln>
                <a:noFill/>
              </a:ln>
            </p:spPr>
          </p:pic>
        </p:grpSp>
        <p:grpSp>
          <p:nvGrpSpPr>
            <p:cNvPr id="11" name="Group 10">
              <a:extLst>
                <a:ext uri="{FF2B5EF4-FFF2-40B4-BE49-F238E27FC236}">
                  <a16:creationId xmlns:a16="http://schemas.microsoft.com/office/drawing/2014/main" id="{3C1107A6-D525-CC4F-9D48-628C2D81F192}"/>
                </a:ext>
              </a:extLst>
            </p:cNvPr>
            <p:cNvGrpSpPr/>
            <p:nvPr/>
          </p:nvGrpSpPr>
          <p:grpSpPr>
            <a:xfrm>
              <a:off x="1693608" y="2294466"/>
              <a:ext cx="2483498" cy="3414058"/>
              <a:chOff x="1939142" y="2294466"/>
              <a:chExt cx="2483498" cy="3414058"/>
            </a:xfrm>
          </p:grpSpPr>
          <p:sp>
            <p:nvSpPr>
              <p:cNvPr id="10" name="Rectangle 9">
                <a:extLst>
                  <a:ext uri="{FF2B5EF4-FFF2-40B4-BE49-F238E27FC236}">
                    <a16:creationId xmlns:a16="http://schemas.microsoft.com/office/drawing/2014/main" id="{FB6AE605-3E55-6C41-898D-BBFEE0375AE6}"/>
                  </a:ext>
                </a:extLst>
              </p:cNvPr>
              <p:cNvSpPr/>
              <p:nvPr/>
            </p:nvSpPr>
            <p:spPr>
              <a:xfrm>
                <a:off x="1939142" y="2294466"/>
                <a:ext cx="2483498" cy="3414058"/>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3;&#10;&#13;&#10;Description automatically generated">
                <a:extLst>
                  <a:ext uri="{FF2B5EF4-FFF2-40B4-BE49-F238E27FC236}">
                    <a16:creationId xmlns:a16="http://schemas.microsoft.com/office/drawing/2014/main" id="{CB5403F5-CD6C-9640-90D6-1F7F6E5B1951}"/>
                  </a:ext>
                </a:extLst>
              </p:cNvPr>
              <p:cNvPicPr>
                <a:picLocks noChangeAspect="1"/>
              </p:cNvPicPr>
              <p:nvPr/>
            </p:nvPicPr>
            <p:blipFill rotWithShape="1">
              <a:blip r:embed="rId4">
                <a:extLst>
                  <a:ext uri="{28A0092B-C50C-407E-A947-70E740481C1C}">
                    <a14:useLocalDpi xmlns:a14="http://schemas.microsoft.com/office/drawing/2010/main" val="0"/>
                  </a:ext>
                </a:extLst>
              </a:blip>
              <a:srcRect b="32856"/>
              <a:stretch/>
            </p:blipFill>
            <p:spPr>
              <a:xfrm>
                <a:off x="2030077" y="2405521"/>
                <a:ext cx="2301628" cy="3176639"/>
              </a:xfrm>
              <a:prstGeom prst="rect">
                <a:avLst/>
              </a:prstGeom>
              <a:ln>
                <a:noFill/>
              </a:ln>
            </p:spPr>
          </p:pic>
        </p:grpSp>
        <p:sp>
          <p:nvSpPr>
            <p:cNvPr id="25" name="Triangle 24">
              <a:extLst>
                <a:ext uri="{FF2B5EF4-FFF2-40B4-BE49-F238E27FC236}">
                  <a16:creationId xmlns:a16="http://schemas.microsoft.com/office/drawing/2014/main" id="{3152A9CE-DF19-F142-91D3-CA7474B08F97}"/>
                </a:ext>
              </a:extLst>
            </p:cNvPr>
            <p:cNvSpPr/>
            <p:nvPr/>
          </p:nvSpPr>
          <p:spPr>
            <a:xfrm rot="5400000">
              <a:off x="3474061" y="3829524"/>
              <a:ext cx="1836258" cy="433516"/>
            </a:xfrm>
            <a:prstGeom prst="triangle">
              <a:avLst>
                <a:gd name="adj" fmla="val 52656"/>
              </a:avLst>
            </a:prstGeom>
            <a:solidFill>
              <a:srgbClr val="3679E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7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18541" y="5682858"/>
            <a:ext cx="4333202" cy="598488"/>
          </a:xfrm>
        </p:spPr>
        <p:txBody>
          <a:bodyPr/>
          <a:lstStyle/>
          <a:p>
            <a:endParaRPr lang="en-US" dirty="0"/>
          </a:p>
        </p:txBody>
      </p:sp>
      <p:grpSp>
        <p:nvGrpSpPr>
          <p:cNvPr id="3" name="Group 2">
            <a:extLst>
              <a:ext uri="{FF2B5EF4-FFF2-40B4-BE49-F238E27FC236}">
                <a16:creationId xmlns:a16="http://schemas.microsoft.com/office/drawing/2014/main" id="{636230C5-919A-394D-8A1C-44534527C268}"/>
              </a:ext>
            </a:extLst>
          </p:cNvPr>
          <p:cNvGrpSpPr/>
          <p:nvPr/>
        </p:nvGrpSpPr>
        <p:grpSpPr>
          <a:xfrm>
            <a:off x="524256" y="4125439"/>
            <a:ext cx="1914144" cy="1086503"/>
            <a:chOff x="6230112" y="3105835"/>
            <a:chExt cx="1914144" cy="1086503"/>
          </a:xfrm>
        </p:grpSpPr>
        <p:sp>
          <p:nvSpPr>
            <p:cNvPr id="4" name="Rectangle 3">
              <a:extLst>
                <a:ext uri="{FF2B5EF4-FFF2-40B4-BE49-F238E27FC236}">
                  <a16:creationId xmlns:a16="http://schemas.microsoft.com/office/drawing/2014/main" id="{654B55C7-E796-6E48-A066-96108A2D3FB1}"/>
                </a:ext>
              </a:extLst>
            </p:cNvPr>
            <p:cNvSpPr/>
            <p:nvPr/>
          </p:nvSpPr>
          <p:spPr>
            <a:xfrm>
              <a:off x="6230112" y="3105835"/>
              <a:ext cx="1914144" cy="461665"/>
            </a:xfrm>
            <a:prstGeom prst="rect">
              <a:avLst/>
            </a:prstGeom>
          </p:spPr>
          <p:txBody>
            <a:bodyPr wrap="square">
              <a:spAutoFit/>
            </a:bodyPr>
            <a:lstStyle/>
            <a:p>
              <a:r>
                <a:rPr lang="en-US" sz="1200" b="1" dirty="0"/>
                <a:t>Facebook </a:t>
              </a:r>
            </a:p>
            <a:p>
              <a:r>
                <a:rPr lang="en-US" sz="1200" dirty="0"/>
                <a:t>/</a:t>
              </a:r>
              <a:r>
                <a:rPr lang="en-US" sz="1200" dirty="0" err="1"/>
                <a:t>elsevier.reaxys</a:t>
              </a:r>
              <a:endParaRPr lang="en-US" sz="1200" dirty="0"/>
            </a:p>
          </p:txBody>
        </p:sp>
        <p:sp>
          <p:nvSpPr>
            <p:cNvPr id="5" name="Rectangle 4">
              <a:extLst>
                <a:ext uri="{FF2B5EF4-FFF2-40B4-BE49-F238E27FC236}">
                  <a16:creationId xmlns:a16="http://schemas.microsoft.com/office/drawing/2014/main" id="{FC37B212-C6D2-C746-85D6-6C2B274BE768}"/>
                </a:ext>
              </a:extLst>
            </p:cNvPr>
            <p:cNvSpPr/>
            <p:nvPr/>
          </p:nvSpPr>
          <p:spPr>
            <a:xfrm>
              <a:off x="6230112" y="3730673"/>
              <a:ext cx="1914144" cy="461665"/>
            </a:xfrm>
            <a:prstGeom prst="rect">
              <a:avLst/>
            </a:prstGeom>
          </p:spPr>
          <p:txBody>
            <a:bodyPr wrap="square">
              <a:spAutoFit/>
            </a:bodyPr>
            <a:lstStyle/>
            <a:p>
              <a:r>
                <a:rPr lang="en-US" sz="1200" b="1" dirty="0"/>
                <a:t>Twitter</a:t>
              </a:r>
            </a:p>
            <a:p>
              <a:r>
                <a:rPr lang="en-US" sz="1200" dirty="0"/>
                <a:t>@</a:t>
              </a:r>
              <a:r>
                <a:rPr lang="en-US" sz="1200" dirty="0" err="1"/>
                <a:t>Reaxys</a:t>
              </a:r>
              <a:endParaRPr lang="en-US" sz="1200" dirty="0"/>
            </a:p>
          </p:txBody>
        </p:sp>
      </p:grpSp>
      <p:sp>
        <p:nvSpPr>
          <p:cNvPr id="6" name="Rectangle 5">
            <a:extLst>
              <a:ext uri="{FF2B5EF4-FFF2-40B4-BE49-F238E27FC236}">
                <a16:creationId xmlns:a16="http://schemas.microsoft.com/office/drawing/2014/main" id="{B0C369EE-4B82-FD41-B993-D9DB183633CE}"/>
              </a:ext>
            </a:extLst>
          </p:cNvPr>
          <p:cNvSpPr/>
          <p:nvPr/>
        </p:nvSpPr>
        <p:spPr>
          <a:xfrm>
            <a:off x="524256" y="6389879"/>
            <a:ext cx="3404235" cy="307777"/>
          </a:xfrm>
          <a:prstGeom prst="rect">
            <a:avLst/>
          </a:prstGeom>
        </p:spPr>
        <p:txBody>
          <a:bodyPr wrap="square">
            <a:spAutoFit/>
          </a:bodyPr>
          <a:lstStyle/>
          <a:p>
            <a:r>
              <a:rPr lang="en-US" sz="700" dirty="0" err="1">
                <a:solidFill>
                  <a:srgbClr val="333740"/>
                </a:solidFill>
                <a:latin typeface="Arial" panose="020B0604020202020204" pitchFamily="34" charset="0"/>
                <a:cs typeface="Arial" panose="020B0604020202020204" pitchFamily="34" charset="0"/>
              </a:rPr>
              <a:t>Reaxys</a:t>
            </a:r>
            <a:r>
              <a:rPr lang="en-US" sz="700" dirty="0">
                <a:solidFill>
                  <a:srgbClr val="333740"/>
                </a:solidFill>
                <a:latin typeface="Arial" panose="020B0604020202020204" pitchFamily="34" charset="0"/>
                <a:cs typeface="Arial" panose="020B0604020202020204" pitchFamily="34" charset="0"/>
              </a:rPr>
              <a:t> is a trademark of Elsevier Life Sciences IP Limited, used under license. Copyright © 2019, Elsevier B.V January 2019</a:t>
            </a:r>
            <a:endParaRPr lang="en-US" sz="700" dirty="0">
              <a:solidFill>
                <a:srgbClr val="33374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80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p:cNvPr>
          <p:cNvSpPr txBox="1">
            <a:spLocks/>
          </p:cNvSpPr>
          <p:nvPr/>
        </p:nvSpPr>
        <p:spPr>
          <a:xfrm>
            <a:off x="507757" y="323568"/>
            <a:ext cx="6502643" cy="2367075"/>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00000"/>
              </a:lnSpc>
            </a:pPr>
            <a:r>
              <a:rPr lang="en-US" sz="2800" dirty="0">
                <a:solidFill>
                  <a:srgbClr val="FF6C00"/>
                </a:solidFill>
              </a:rPr>
              <a:t>Reaxys Training Deck</a:t>
            </a:r>
          </a:p>
          <a:p>
            <a:pPr lvl="0" defTabSz="457178">
              <a:lnSpc>
                <a:spcPts val="2600"/>
              </a:lnSpc>
              <a:spcAft>
                <a:spcPts val="1200"/>
              </a:spcAft>
              <a:defRPr/>
            </a:pP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Everything </a:t>
            </a:r>
            <a:r>
              <a:rPr lang="en-US" sz="1800" dirty="0">
                <a:ea typeface="Calibri" panose="020F0502020204030204" pitchFamily="34" charset="0"/>
                <a:cs typeface="Times New Roman" panose="02020603050405020304" pitchFamily="18" charset="0"/>
                <a:sym typeface="Wingdings" panose="05000000000000000000" pitchFamily="2" charset="2"/>
              </a:rPr>
              <a:t>you need to find</a:t>
            </a: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 chemistry information</a:t>
            </a:r>
          </a:p>
          <a:p>
            <a:pPr lvl="0" defTabSz="457178">
              <a:lnSpc>
                <a:spcPct val="150000"/>
              </a:lnSpc>
              <a:defRPr/>
            </a:pPr>
            <a:r>
              <a:rPr lang="en-US" sz="1400" dirty="0"/>
              <a:t>The best way to learn how to use Reaxys is to start searching. It is designed to deliver relevant chemistry information to everyone who uses it, no matter what their experience, discipline or expertise. It’s easy to get started, to navigate through results, and to develop more sophisticated research skills.</a:t>
            </a:r>
          </a:p>
        </p:txBody>
      </p:sp>
      <p:sp>
        <p:nvSpPr>
          <p:cNvPr id="12" name="Rectangle 11"/>
          <p:cNvSpPr/>
          <p:nvPr/>
        </p:nvSpPr>
        <p:spPr>
          <a:xfrm>
            <a:off x="7226300" y="0"/>
            <a:ext cx="5067299" cy="68579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p:cNvSpPr txBox="1">
            <a:spLocks/>
          </p:cNvSpPr>
          <p:nvPr/>
        </p:nvSpPr>
        <p:spPr>
          <a:xfrm>
            <a:off x="974561" y="2868167"/>
            <a:ext cx="5769139" cy="2953033"/>
          </a:xfrm>
          <a:prstGeom prst="rect">
            <a:avLst/>
          </a:prstGeom>
        </p:spPr>
        <p:txBody>
          <a:bodyPr vert="horz" lIns="91440" tIns="4572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44068" indent="-457200">
              <a:lnSpc>
                <a:spcPct val="200000"/>
              </a:lnSpc>
              <a:buFont typeface="+mj-lt"/>
              <a:buAutoNum type="arabicPeriod"/>
            </a:pPr>
            <a:r>
              <a:rPr lang="en-US" sz="1400" dirty="0"/>
              <a:t>Sign into Reaxys</a:t>
            </a:r>
          </a:p>
          <a:p>
            <a:pPr marL="544068" indent="-457200">
              <a:lnSpc>
                <a:spcPct val="200000"/>
              </a:lnSpc>
              <a:buFont typeface="+mj-lt"/>
              <a:buAutoNum type="arabicPeriod"/>
            </a:pPr>
            <a:r>
              <a:rPr lang="en-US" sz="1400" dirty="0"/>
              <a:t>Perform a Quick Search</a:t>
            </a:r>
          </a:p>
          <a:p>
            <a:pPr marL="544068" indent="-457200">
              <a:lnSpc>
                <a:spcPct val="200000"/>
              </a:lnSpc>
              <a:buFont typeface="+mj-lt"/>
              <a:buAutoNum type="arabicPeriod"/>
            </a:pPr>
            <a:r>
              <a:rPr lang="en-US" sz="1400" dirty="0"/>
              <a:t>Use the Query Builder</a:t>
            </a:r>
          </a:p>
          <a:p>
            <a:pPr marL="544068" indent="-457200">
              <a:lnSpc>
                <a:spcPct val="200000"/>
              </a:lnSpc>
              <a:buFont typeface="+mj-lt"/>
              <a:buAutoNum type="arabicPeriod"/>
            </a:pPr>
            <a:r>
              <a:rPr lang="en-US" sz="1400" dirty="0"/>
              <a:t>Explore document records</a:t>
            </a:r>
          </a:p>
          <a:p>
            <a:pPr marL="544068" indent="-457200">
              <a:lnSpc>
                <a:spcPct val="200000"/>
              </a:lnSpc>
              <a:buFont typeface="+mj-lt"/>
              <a:buAutoNum type="arabicPeriod"/>
            </a:pPr>
            <a:r>
              <a:rPr lang="en-US" sz="1400" dirty="0"/>
              <a:t>Explore substance records</a:t>
            </a:r>
          </a:p>
          <a:p>
            <a:pPr marL="544068" indent="-457200">
              <a:lnSpc>
                <a:spcPct val="200000"/>
              </a:lnSpc>
              <a:buFont typeface="+mj-lt"/>
              <a:buAutoNum type="arabicPeriod"/>
            </a:pPr>
            <a:r>
              <a:rPr lang="en-US" sz="1400" dirty="0"/>
              <a:t>Explore reaction records</a:t>
            </a:r>
          </a:p>
          <a:p>
            <a:pPr marL="544068" indent="-457200">
              <a:lnSpc>
                <a:spcPct val="200000"/>
              </a:lnSpc>
              <a:buFont typeface="+mj-lt"/>
              <a:buAutoNum type="arabicPeriod"/>
            </a:pPr>
            <a:r>
              <a:rPr lang="en-US" sz="1400" dirty="0"/>
              <a:t>Export data</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251" r="6721"/>
          <a:stretch/>
        </p:blipFill>
        <p:spPr>
          <a:xfrm>
            <a:off x="7226300" y="0"/>
            <a:ext cx="5067300" cy="6858000"/>
          </a:xfrm>
          <a:prstGeom prst="rect">
            <a:avLst/>
          </a:prstGeom>
        </p:spPr>
      </p:pic>
      <p:sp>
        <p:nvSpPr>
          <p:cNvPr id="16" name="Text Placeholder 4"/>
          <p:cNvSpPr txBox="1">
            <a:spLocks/>
          </p:cNvSpPr>
          <p:nvPr/>
        </p:nvSpPr>
        <p:spPr>
          <a:xfrm>
            <a:off x="7781761" y="1339055"/>
            <a:ext cx="3635539" cy="2150440"/>
          </a:xfrm>
          <a:prstGeom prst="rect">
            <a:avLst/>
          </a:prstGeom>
        </p:spPr>
        <p:txBody>
          <a:bodyPr vert="horz" lIns="91440" tIns="45720" rIns="91440" bIns="45720" rtlCol="0">
            <a:norm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dirty="0"/>
              <a:t>Elsevier’s leading research solution for intuitive retrieval of chemistry information</a:t>
            </a:r>
            <a:endParaRPr lang="en-US" sz="1600" dirty="0"/>
          </a:p>
        </p:txBody>
      </p:sp>
      <p:sp>
        <p:nvSpPr>
          <p:cNvPr id="17" name="Title 1">
            <a:extLst/>
          </p:cNvPr>
          <p:cNvSpPr txBox="1">
            <a:spLocks/>
          </p:cNvSpPr>
          <p:nvPr/>
        </p:nvSpPr>
        <p:spPr>
          <a:xfrm>
            <a:off x="7759457" y="678654"/>
            <a:ext cx="2845043" cy="451133"/>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00000"/>
              </a:lnSpc>
            </a:pPr>
            <a:r>
              <a:rPr lang="en-US" sz="2800" dirty="0">
                <a:solidFill>
                  <a:srgbClr val="FF6C00"/>
                </a:solidFill>
              </a:rPr>
              <a:t>Reaxys</a:t>
            </a:r>
            <a:endParaRPr lang="en-US" sz="1800" baseline="30000" dirty="0">
              <a:solidFill>
                <a:srgbClr val="FF6C00"/>
              </a:solidFill>
            </a:endParaRPr>
          </a:p>
        </p:txBody>
      </p:sp>
      <p:sp>
        <p:nvSpPr>
          <p:cNvPr id="24" name="Rectangle 23"/>
          <p:cNvSpPr/>
          <p:nvPr/>
        </p:nvSpPr>
        <p:spPr>
          <a:xfrm>
            <a:off x="0" y="3048844"/>
            <a:ext cx="927100" cy="241434"/>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0" y="3489494"/>
            <a:ext cx="927100" cy="241434"/>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0" y="3918446"/>
            <a:ext cx="927100" cy="241434"/>
          </a:xfrm>
          <a:prstGeom prst="rect">
            <a:avLst/>
          </a:prstGeom>
          <a:solidFill>
            <a:srgbClr val="367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4332593"/>
            <a:ext cx="927100" cy="241434"/>
          </a:xfrm>
          <a:prstGeom prst="rect">
            <a:avLst/>
          </a:prstGeom>
          <a:solidFill>
            <a:srgbClr val="FD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E35CBF0-D3B3-8649-873D-5ECA2A3D7D6C}"/>
              </a:ext>
            </a:extLst>
          </p:cNvPr>
          <p:cNvSpPr/>
          <p:nvPr/>
        </p:nvSpPr>
        <p:spPr>
          <a:xfrm>
            <a:off x="0" y="4746740"/>
            <a:ext cx="927100" cy="241434"/>
          </a:xfrm>
          <a:prstGeom prst="rect">
            <a:avLst/>
          </a:prstGeom>
          <a:solidFill>
            <a:srgbClr val="AC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E27E0FF-4882-3C48-8321-6D47652D6AC6}"/>
              </a:ext>
            </a:extLst>
          </p:cNvPr>
          <p:cNvSpPr/>
          <p:nvPr/>
        </p:nvSpPr>
        <p:spPr>
          <a:xfrm>
            <a:off x="0" y="5187390"/>
            <a:ext cx="927100" cy="241434"/>
          </a:xfrm>
          <a:prstGeom prst="rect">
            <a:avLst/>
          </a:prstGeom>
          <a:solidFill>
            <a:srgbClr val="8E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7C00024-A1C9-D946-BD2C-F0FDA7438F99}"/>
              </a:ext>
            </a:extLst>
          </p:cNvPr>
          <p:cNvSpPr/>
          <p:nvPr/>
        </p:nvSpPr>
        <p:spPr>
          <a:xfrm>
            <a:off x="0" y="5616342"/>
            <a:ext cx="927100" cy="241434"/>
          </a:xfrm>
          <a:prstGeom prst="rect">
            <a:avLst/>
          </a:prstGeom>
          <a:solidFill>
            <a:srgbClr val="661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84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C4A8926-8CA2-BE47-935B-EC8E307F9341}"/>
              </a:ext>
            </a:extLst>
          </p:cNvPr>
          <p:cNvSpPr/>
          <p:nvPr/>
        </p:nvSpPr>
        <p:spPr>
          <a:xfrm>
            <a:off x="7532016" y="0"/>
            <a:ext cx="4645259" cy="68579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screenshot of a cell phone&#13;&#10;&#13;&#10;Description automatically generated">
            <a:extLst>
              <a:ext uri="{FF2B5EF4-FFF2-40B4-BE49-F238E27FC236}">
                <a16:creationId xmlns:a16="http://schemas.microsoft.com/office/drawing/2014/main" id="{CD52DBCB-3C78-CA4D-9DE4-A0A2094FF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323" y="1612737"/>
            <a:ext cx="2837594" cy="3468170"/>
          </a:xfrm>
          <a:prstGeom prst="rect">
            <a:avLst/>
          </a:prstGeom>
        </p:spPr>
      </p:pic>
      <p:sp>
        <p:nvSpPr>
          <p:cNvPr id="24" name="Rectangle 23">
            <a:extLst>
              <a:ext uri="{FF2B5EF4-FFF2-40B4-BE49-F238E27FC236}">
                <a16:creationId xmlns:a16="http://schemas.microsoft.com/office/drawing/2014/main" id="{19C0D345-36BA-464D-9461-6E712BF8CDBD}"/>
              </a:ext>
            </a:extLst>
          </p:cNvPr>
          <p:cNvSpPr/>
          <p:nvPr/>
        </p:nvSpPr>
        <p:spPr>
          <a:xfrm>
            <a:off x="8338054" y="5080907"/>
            <a:ext cx="2986863" cy="366062"/>
          </a:xfrm>
          <a:prstGeom prst="rect">
            <a:avLst/>
          </a:prstGeom>
        </p:spPr>
        <p:txBody>
          <a:bodyPr wrap="square">
            <a:spAutoFit/>
          </a:bodyPr>
          <a:lstStyle/>
          <a:p>
            <a:pPr marL="86868" indent="0">
              <a:lnSpc>
                <a:spcPts val="2300"/>
              </a:lnSpc>
              <a:buNone/>
            </a:pPr>
            <a:r>
              <a:rPr lang="en-US" sz="1400" dirty="0">
                <a:solidFill>
                  <a:schemeClr val="accent2"/>
                </a:solidFill>
              </a:rPr>
              <a:t>Sign into Reaxys at </a:t>
            </a:r>
            <a:r>
              <a:rPr lang="en-US" sz="1400" dirty="0" err="1">
                <a:solidFill>
                  <a:schemeClr val="accent2"/>
                </a:solidFill>
              </a:rPr>
              <a:t>reaxys.com</a:t>
            </a:r>
            <a:endParaRPr lang="en-US" sz="1400" dirty="0">
              <a:solidFill>
                <a:schemeClr val="accent2"/>
              </a:solidFill>
            </a:endParaRPr>
          </a:p>
        </p:txBody>
      </p:sp>
      <p:sp>
        <p:nvSpPr>
          <p:cNvPr id="25" name="Rectangle 24">
            <a:extLst>
              <a:ext uri="{FF2B5EF4-FFF2-40B4-BE49-F238E27FC236}">
                <a16:creationId xmlns:a16="http://schemas.microsoft.com/office/drawing/2014/main" id="{2C35C9CA-1526-0C46-A774-631DB179E0AD}"/>
              </a:ext>
            </a:extLst>
          </p:cNvPr>
          <p:cNvSpPr/>
          <p:nvPr/>
        </p:nvSpPr>
        <p:spPr>
          <a:xfrm rot="16200000" flipV="1">
            <a:off x="-301156" y="758356"/>
            <a:ext cx="731520" cy="129208"/>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4FC37BE5-0438-6544-9690-22892DE0AFBA}"/>
              </a:ext>
            </a:extLst>
          </p:cNvPr>
          <p:cNvSpPr txBox="1">
            <a:spLocks/>
          </p:cNvSpPr>
          <p:nvPr/>
        </p:nvSpPr>
        <p:spPr>
          <a:xfrm>
            <a:off x="516414" y="323670"/>
            <a:ext cx="6242605" cy="1469780"/>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1. </a:t>
            </a:r>
            <a:r>
              <a:rPr lang="en-US" sz="2800" dirty="0">
                <a:solidFill>
                  <a:srgbClr val="53565A"/>
                </a:solidFill>
              </a:rPr>
              <a:t>Sign into Reaxys</a:t>
            </a:r>
          </a:p>
          <a:p>
            <a:pPr lvl="0" defTabSz="457178">
              <a:lnSpc>
                <a:spcPts val="2600"/>
              </a:lnSpc>
              <a:defRPr/>
            </a:pP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Sign into Reaxys using your institutional subscription. Your librarian can provide details. Once you’re in Reaxys, you can create a personal account.</a:t>
            </a: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grpSp>
        <p:nvGrpSpPr>
          <p:cNvPr id="35" name="Group 34">
            <a:extLst>
              <a:ext uri="{FF2B5EF4-FFF2-40B4-BE49-F238E27FC236}">
                <a16:creationId xmlns:a16="http://schemas.microsoft.com/office/drawing/2014/main" id="{1A1430F5-DC80-C445-B161-377204A694F8}"/>
              </a:ext>
            </a:extLst>
          </p:cNvPr>
          <p:cNvGrpSpPr/>
          <p:nvPr/>
        </p:nvGrpSpPr>
        <p:grpSpPr>
          <a:xfrm>
            <a:off x="431573" y="2504793"/>
            <a:ext cx="6782997" cy="3012123"/>
            <a:chOff x="431573" y="3004413"/>
            <a:chExt cx="6782997" cy="3012123"/>
          </a:xfrm>
        </p:grpSpPr>
        <p:sp>
          <p:nvSpPr>
            <p:cNvPr id="28" name="Title 1">
              <a:extLst>
                <a:ext uri="{FF2B5EF4-FFF2-40B4-BE49-F238E27FC236}">
                  <a16:creationId xmlns:a16="http://schemas.microsoft.com/office/drawing/2014/main" id="{5A5E1B22-ACF9-0145-B601-22332104CABF}"/>
                </a:ext>
              </a:extLst>
            </p:cNvPr>
            <p:cNvSpPr txBox="1">
              <a:spLocks/>
            </p:cNvSpPr>
            <p:nvPr/>
          </p:nvSpPr>
          <p:spPr>
            <a:xfrm>
              <a:off x="532196" y="3004413"/>
              <a:ext cx="4391447" cy="424586"/>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defTabSz="457178">
                <a:lnSpc>
                  <a:spcPct val="150000"/>
                </a:lnSpc>
                <a:defRPr/>
              </a:pPr>
              <a:r>
                <a:rPr lang="en-US" sz="1400" b="1" dirty="0"/>
                <a:t>Having your own account means you can:</a:t>
              </a:r>
            </a:p>
            <a:p>
              <a:pPr lvl="0" defTabSz="457178">
                <a:lnSpc>
                  <a:spcPct val="150000"/>
                </a:lnSpc>
                <a:defRPr/>
              </a:pPr>
              <a:endParaRPr lang="en-US" sz="1400" dirty="0"/>
            </a:p>
          </p:txBody>
        </p:sp>
        <p:sp>
          <p:nvSpPr>
            <p:cNvPr id="29" name="Title 1">
              <a:extLst>
                <a:ext uri="{FF2B5EF4-FFF2-40B4-BE49-F238E27FC236}">
                  <a16:creationId xmlns:a16="http://schemas.microsoft.com/office/drawing/2014/main" id="{BDBDF2EE-4251-3D40-B353-381FDA474CD4}"/>
                </a:ext>
              </a:extLst>
            </p:cNvPr>
            <p:cNvSpPr txBox="1">
              <a:spLocks/>
            </p:cNvSpPr>
            <p:nvPr/>
          </p:nvSpPr>
          <p:spPr>
            <a:xfrm>
              <a:off x="431573" y="4970158"/>
              <a:ext cx="2051977" cy="1046378"/>
            </a:xfrm>
            <a:prstGeom prst="rect">
              <a:avLst/>
            </a:prstGeom>
          </p:spPr>
          <p:txBody>
            <a:bodyPr vert="horz" wrap="square"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marL="86868">
                <a:lnSpc>
                  <a:spcPts val="2300"/>
                </a:lnSpc>
              </a:pPr>
              <a:r>
                <a:rPr lang="en-US" sz="1200" dirty="0"/>
                <a:t>Create email alerts and </a:t>
              </a:r>
              <a:br>
                <a:rPr lang="en-US" sz="1200" dirty="0"/>
              </a:br>
              <a:r>
                <a:rPr lang="en-US" sz="1200" dirty="0"/>
                <a:t>save searches</a:t>
              </a:r>
            </a:p>
            <a:p>
              <a:pPr lvl="0" defTabSz="457178">
                <a:lnSpc>
                  <a:spcPct val="150000"/>
                </a:lnSpc>
                <a:defRPr/>
              </a:pPr>
              <a:endParaRPr lang="en-US" sz="1200" dirty="0"/>
            </a:p>
          </p:txBody>
        </p:sp>
        <p:sp>
          <p:nvSpPr>
            <p:cNvPr id="30" name="Title 1">
              <a:extLst>
                <a:ext uri="{FF2B5EF4-FFF2-40B4-BE49-F238E27FC236}">
                  <a16:creationId xmlns:a16="http://schemas.microsoft.com/office/drawing/2014/main" id="{3EB4C5D0-6447-CD48-8C9C-1FDEF580A409}"/>
                </a:ext>
              </a:extLst>
            </p:cNvPr>
            <p:cNvSpPr txBox="1">
              <a:spLocks/>
            </p:cNvSpPr>
            <p:nvPr/>
          </p:nvSpPr>
          <p:spPr>
            <a:xfrm>
              <a:off x="2482832" y="4970158"/>
              <a:ext cx="2374822" cy="1046378"/>
            </a:xfrm>
            <a:prstGeom prst="rect">
              <a:avLst/>
            </a:prstGeom>
          </p:spPr>
          <p:txBody>
            <a:bodyPr vert="horz" wrap="square"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marL="86868">
                <a:lnSpc>
                  <a:spcPts val="2300"/>
                </a:lnSpc>
              </a:pPr>
              <a:r>
                <a:rPr lang="en-US" sz="1200" dirty="0"/>
                <a:t>Access your account anywhere and reduce timeouts</a:t>
              </a:r>
            </a:p>
          </p:txBody>
        </p:sp>
        <p:sp>
          <p:nvSpPr>
            <p:cNvPr id="31" name="Title 1">
              <a:extLst>
                <a:ext uri="{FF2B5EF4-FFF2-40B4-BE49-F238E27FC236}">
                  <a16:creationId xmlns:a16="http://schemas.microsoft.com/office/drawing/2014/main" id="{8CE1532A-E0B8-D244-B982-285134B16E3B}"/>
                </a:ext>
              </a:extLst>
            </p:cNvPr>
            <p:cNvSpPr txBox="1">
              <a:spLocks/>
            </p:cNvSpPr>
            <p:nvPr/>
          </p:nvSpPr>
          <p:spPr>
            <a:xfrm>
              <a:off x="5007368" y="4970158"/>
              <a:ext cx="2207202" cy="1046378"/>
            </a:xfrm>
            <a:prstGeom prst="rect">
              <a:avLst/>
            </a:prstGeom>
          </p:spPr>
          <p:txBody>
            <a:bodyPr vert="horz" wrap="square"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marL="86868">
                <a:lnSpc>
                  <a:spcPts val="2300"/>
                </a:lnSpc>
              </a:pPr>
              <a:r>
                <a:rPr lang="en-US" sz="1200" dirty="0"/>
                <a:t>Customize structure editor settings and layout</a:t>
              </a:r>
            </a:p>
          </p:txBody>
        </p:sp>
        <p:pic>
          <p:nvPicPr>
            <p:cNvPr id="15" name="Picture 14">
              <a:extLst>
                <a:ext uri="{FF2B5EF4-FFF2-40B4-BE49-F238E27FC236}">
                  <a16:creationId xmlns:a16="http://schemas.microsoft.com/office/drawing/2014/main" id="{4E2BA932-B0AD-BE42-A95A-E6975C0D7882}"/>
                </a:ext>
              </a:extLst>
            </p:cNvPr>
            <p:cNvPicPr>
              <a:picLocks noChangeAspect="1"/>
            </p:cNvPicPr>
            <p:nvPr/>
          </p:nvPicPr>
          <p:blipFill rotWithShape="1">
            <a:blip r:embed="rId4"/>
            <a:srcRect l="9836" r="5920" b="12606"/>
            <a:stretch/>
          </p:blipFill>
          <p:spPr>
            <a:xfrm>
              <a:off x="943363" y="3896883"/>
              <a:ext cx="828731" cy="970554"/>
            </a:xfrm>
            <a:prstGeom prst="rect">
              <a:avLst/>
            </a:prstGeom>
          </p:spPr>
        </p:pic>
        <p:pic>
          <p:nvPicPr>
            <p:cNvPr id="17" name="Picture 16">
              <a:extLst>
                <a:ext uri="{FF2B5EF4-FFF2-40B4-BE49-F238E27FC236}">
                  <a16:creationId xmlns:a16="http://schemas.microsoft.com/office/drawing/2014/main" id="{CE332183-149D-4347-A5CC-7B905F60DA98}"/>
                </a:ext>
              </a:extLst>
            </p:cNvPr>
            <p:cNvPicPr>
              <a:picLocks noChangeAspect="1"/>
            </p:cNvPicPr>
            <p:nvPr/>
          </p:nvPicPr>
          <p:blipFill>
            <a:blip r:embed="rId5"/>
            <a:stretch>
              <a:fillRect/>
            </a:stretch>
          </p:blipFill>
          <p:spPr>
            <a:xfrm>
              <a:off x="3040285" y="3901326"/>
              <a:ext cx="1181946" cy="942046"/>
            </a:xfrm>
            <a:prstGeom prst="rect">
              <a:avLst/>
            </a:prstGeom>
          </p:spPr>
        </p:pic>
        <p:pic>
          <p:nvPicPr>
            <p:cNvPr id="33" name="Picture 32">
              <a:extLst>
                <a:ext uri="{FF2B5EF4-FFF2-40B4-BE49-F238E27FC236}">
                  <a16:creationId xmlns:a16="http://schemas.microsoft.com/office/drawing/2014/main" id="{88A54CD0-5680-5D48-A388-1A1E7C72DF72}"/>
                </a:ext>
              </a:extLst>
            </p:cNvPr>
            <p:cNvPicPr>
              <a:picLocks noChangeAspect="1"/>
            </p:cNvPicPr>
            <p:nvPr/>
          </p:nvPicPr>
          <p:blipFill rotWithShape="1">
            <a:blip r:embed="rId6"/>
            <a:srcRect l="6907" t="11271" r="17473" b="14714"/>
            <a:stretch/>
          </p:blipFill>
          <p:spPr>
            <a:xfrm>
              <a:off x="5566478" y="3893577"/>
              <a:ext cx="991588" cy="970554"/>
            </a:xfrm>
            <a:prstGeom prst="rect">
              <a:avLst/>
            </a:prstGeom>
          </p:spPr>
        </p:pic>
      </p:grpSp>
    </p:spTree>
    <p:extLst>
      <p:ext uri="{BB962C8B-B14F-4D97-AF65-F5344CB8AC3E}">
        <p14:creationId xmlns:p14="http://schemas.microsoft.com/office/powerpoint/2010/main" val="348016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C2DE3C18-7BED-5A43-B16A-F559757A1369}"/>
              </a:ext>
            </a:extLst>
          </p:cNvPr>
          <p:cNvSpPr/>
          <p:nvPr/>
        </p:nvSpPr>
        <p:spPr>
          <a:xfrm>
            <a:off x="0" y="1657651"/>
            <a:ext cx="12192000"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516413" y="323670"/>
            <a:ext cx="4541361" cy="868587"/>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2. </a:t>
            </a:r>
            <a:r>
              <a:rPr lang="en-US" sz="2800" dirty="0">
                <a:solidFill>
                  <a:srgbClr val="53565A"/>
                </a:solidFill>
              </a:rPr>
              <a:t>Perform a quick search</a:t>
            </a:r>
          </a:p>
          <a:p>
            <a:pPr lvl="0" defTabSz="457178">
              <a:lnSpc>
                <a:spcPts val="2600"/>
              </a:lnSpc>
              <a:defRPr/>
            </a:pP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Use filters to narrow down the results. </a:t>
            </a:r>
          </a:p>
        </p:txBody>
      </p:sp>
      <p:sp>
        <p:nvSpPr>
          <p:cNvPr id="25" name="Rectangle 24">
            <a:extLst>
              <a:ext uri="{FF2B5EF4-FFF2-40B4-BE49-F238E27FC236}">
                <a16:creationId xmlns:a16="http://schemas.microsoft.com/office/drawing/2014/main" id="{87169E0D-5F71-1148-9840-28E844CB15D9}"/>
              </a:ext>
            </a:extLst>
          </p:cNvPr>
          <p:cNvSpPr/>
          <p:nvPr/>
        </p:nvSpPr>
        <p:spPr>
          <a:xfrm rot="16200000" flipV="1">
            <a:off x="-301156" y="758356"/>
            <a:ext cx="731520" cy="129208"/>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853C09A-4179-D94D-A8A4-BFD9041FD1AF}"/>
              </a:ext>
            </a:extLst>
          </p:cNvPr>
          <p:cNvSpPr/>
          <p:nvPr/>
        </p:nvSpPr>
        <p:spPr>
          <a:xfrm>
            <a:off x="9502649" y="0"/>
            <a:ext cx="2368188" cy="1216815"/>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80ADDE59-72A3-5D43-941B-9B79F619341A}"/>
              </a:ext>
            </a:extLst>
          </p:cNvPr>
          <p:cNvGrpSpPr/>
          <p:nvPr/>
        </p:nvGrpSpPr>
        <p:grpSpPr>
          <a:xfrm>
            <a:off x="10554514" y="595332"/>
            <a:ext cx="1012198" cy="411802"/>
            <a:chOff x="10554514" y="595332"/>
            <a:chExt cx="1012198" cy="411802"/>
          </a:xfrm>
        </p:grpSpPr>
        <p:pic>
          <p:nvPicPr>
            <p:cNvPr id="17" name="Picture 16" descr="A screenshot of a cell phone&#13;&#10;&#13;&#10;Description automatically generated">
              <a:extLst>
                <a:ext uri="{FF2B5EF4-FFF2-40B4-BE49-F238E27FC236}">
                  <a16:creationId xmlns:a16="http://schemas.microsoft.com/office/drawing/2014/main" id="{F5922355-E107-3544-ADC2-DDC02091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754" y="595332"/>
              <a:ext cx="334958" cy="411802"/>
            </a:xfrm>
            <a:prstGeom prst="rect">
              <a:avLst/>
            </a:prstGeom>
          </p:spPr>
        </p:pic>
        <p:pic>
          <p:nvPicPr>
            <p:cNvPr id="24" name="Picture 23" descr="A close up of a logo&#13;&#10;&#13;&#10;Description automatically generated">
              <a:extLst>
                <a:ext uri="{FF2B5EF4-FFF2-40B4-BE49-F238E27FC236}">
                  <a16:creationId xmlns:a16="http://schemas.microsoft.com/office/drawing/2014/main" id="{A52AE96F-3492-E549-A380-076EADDEB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514" y="599990"/>
              <a:ext cx="509744" cy="407144"/>
            </a:xfrm>
            <a:prstGeom prst="rect">
              <a:avLst/>
            </a:prstGeom>
          </p:spPr>
        </p:pic>
      </p:grpSp>
      <p:pic>
        <p:nvPicPr>
          <p:cNvPr id="29" name="Picture 28" descr="A close up of a logo&#13;&#10;&#13;&#10;Description automatically generated">
            <a:extLst>
              <a:ext uri="{FF2B5EF4-FFF2-40B4-BE49-F238E27FC236}">
                <a16:creationId xmlns:a16="http://schemas.microsoft.com/office/drawing/2014/main" id="{B6AC0A46-990A-F048-8D9B-B2266594C3C4}"/>
              </a:ext>
            </a:extLst>
          </p:cNvPr>
          <p:cNvPicPr>
            <a:picLocks noChangeAspect="1"/>
          </p:cNvPicPr>
          <p:nvPr/>
        </p:nvPicPr>
        <p:blipFill>
          <a:blip r:embed="rId5">
            <a:alphaModFix amt="40000"/>
            <a:extLst>
              <a:ext uri="{28A0092B-C50C-407E-A947-70E740481C1C}">
                <a14:useLocalDpi xmlns:a14="http://schemas.microsoft.com/office/drawing/2010/main" val="0"/>
              </a:ext>
            </a:extLst>
          </a:blip>
          <a:stretch>
            <a:fillRect/>
          </a:stretch>
        </p:blipFill>
        <p:spPr>
          <a:xfrm>
            <a:off x="9824360" y="653995"/>
            <a:ext cx="511381" cy="411802"/>
          </a:xfrm>
          <a:prstGeom prst="rect">
            <a:avLst/>
          </a:prstGeom>
        </p:spPr>
      </p:pic>
      <p:pic>
        <p:nvPicPr>
          <p:cNvPr id="39" name="Picture 38">
            <a:extLst>
              <a:ext uri="{FF2B5EF4-FFF2-40B4-BE49-F238E27FC236}">
                <a16:creationId xmlns:a16="http://schemas.microsoft.com/office/drawing/2014/main" id="{2C185DAA-73E9-1A4A-87DC-EA139AA9448A}"/>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t="11986"/>
          <a:stretch/>
        </p:blipFill>
        <p:spPr>
          <a:xfrm>
            <a:off x="5303547" y="3023178"/>
            <a:ext cx="6277934" cy="2755797"/>
          </a:xfrm>
          <a:prstGeom prst="rect">
            <a:avLst/>
          </a:prstGeom>
          <a:ln w="38100">
            <a:solidFill>
              <a:schemeClr val="bg1"/>
            </a:solidFill>
          </a:ln>
        </p:spPr>
      </p:pic>
      <p:grpSp>
        <p:nvGrpSpPr>
          <p:cNvPr id="5" name="Group 4">
            <a:extLst>
              <a:ext uri="{FF2B5EF4-FFF2-40B4-BE49-F238E27FC236}">
                <a16:creationId xmlns:a16="http://schemas.microsoft.com/office/drawing/2014/main" id="{AFC515C9-7C60-3246-8140-71576C149048}"/>
              </a:ext>
            </a:extLst>
          </p:cNvPr>
          <p:cNvGrpSpPr/>
          <p:nvPr/>
        </p:nvGrpSpPr>
        <p:grpSpPr>
          <a:xfrm>
            <a:off x="610518" y="2598351"/>
            <a:ext cx="4646172" cy="3165242"/>
            <a:chOff x="610518" y="2598351"/>
            <a:chExt cx="4646172" cy="3165242"/>
          </a:xfrm>
        </p:grpSpPr>
        <p:grpSp>
          <p:nvGrpSpPr>
            <p:cNvPr id="11" name="Group 10">
              <a:extLst>
                <a:ext uri="{FF2B5EF4-FFF2-40B4-BE49-F238E27FC236}">
                  <a16:creationId xmlns:a16="http://schemas.microsoft.com/office/drawing/2014/main" id="{203581F4-7D20-4722-87C5-CDC112CB2A4F}"/>
                </a:ext>
              </a:extLst>
            </p:cNvPr>
            <p:cNvGrpSpPr/>
            <p:nvPr/>
          </p:nvGrpSpPr>
          <p:grpSpPr>
            <a:xfrm>
              <a:off x="610518" y="2598351"/>
              <a:ext cx="2970882" cy="1100574"/>
              <a:chOff x="610519" y="1423479"/>
              <a:chExt cx="2668841" cy="765171"/>
            </a:xfrm>
          </p:grpSpPr>
          <p:sp>
            <p:nvSpPr>
              <p:cNvPr id="12" name="Rectangle 11">
                <a:extLst>
                  <a:ext uri="{FF2B5EF4-FFF2-40B4-BE49-F238E27FC236}">
                    <a16:creationId xmlns:a16="http://schemas.microsoft.com/office/drawing/2014/main" id="{72270600-80A7-4233-83F3-C3855B1EBFFE}"/>
                  </a:ext>
                </a:extLst>
              </p:cNvPr>
              <p:cNvSpPr/>
              <p:nvPr/>
            </p:nvSpPr>
            <p:spPr>
              <a:xfrm>
                <a:off x="610519" y="1423479"/>
                <a:ext cx="2668841" cy="665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13" name="Rectangle 12">
                <a:extLst>
                  <a:ext uri="{FF2B5EF4-FFF2-40B4-BE49-F238E27FC236}">
                    <a16:creationId xmlns:a16="http://schemas.microsoft.com/office/drawing/2014/main" id="{6BE27AA9-1B44-4063-BDB7-9883D0E8F6C2}"/>
                  </a:ext>
                </a:extLst>
              </p:cNvPr>
              <p:cNvSpPr/>
              <p:nvPr/>
            </p:nvSpPr>
            <p:spPr>
              <a:xfrm>
                <a:off x="742677" y="1439717"/>
                <a:ext cx="2280382" cy="748933"/>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br>
                  <a:rPr lang="en-US" sz="1300" dirty="0">
                    <a:solidFill>
                      <a:schemeClr val="bg1"/>
                    </a:solidFill>
                    <a:latin typeface="Arial" charset="0"/>
                    <a:ea typeface="Arial" charset="0"/>
                    <a:cs typeface="Arial" charset="0"/>
                  </a:rPr>
                </a:br>
                <a:r>
                  <a:rPr lang="en-US" sz="1100" dirty="0">
                    <a:solidFill>
                      <a:schemeClr val="bg1"/>
                    </a:solidFill>
                  </a:rPr>
                  <a:t>It then previews the possible search results, clearly describing how each was retrieved.</a:t>
                </a:r>
              </a:p>
              <a:p>
                <a:endParaRPr lang="en-US" sz="1100" dirty="0">
                  <a:solidFill>
                    <a:schemeClr val="bg1"/>
                  </a:solidFill>
                  <a:latin typeface="Arial" charset="0"/>
                  <a:ea typeface="Arial" charset="0"/>
                  <a:cs typeface="Arial" charset="0"/>
                </a:endParaRPr>
              </a:p>
            </p:txBody>
          </p:sp>
        </p:grpSp>
        <p:grpSp>
          <p:nvGrpSpPr>
            <p:cNvPr id="64" name="Group 63">
              <a:extLst>
                <a:ext uri="{FF2B5EF4-FFF2-40B4-BE49-F238E27FC236}">
                  <a16:creationId xmlns:a16="http://schemas.microsoft.com/office/drawing/2014/main" id="{4F8D9475-9511-F742-A557-9963D594DC80}"/>
                </a:ext>
              </a:extLst>
            </p:cNvPr>
            <p:cNvGrpSpPr/>
            <p:nvPr/>
          </p:nvGrpSpPr>
          <p:grpSpPr>
            <a:xfrm>
              <a:off x="4737607" y="3284621"/>
              <a:ext cx="519083" cy="2478972"/>
              <a:chOff x="4737607" y="3284621"/>
              <a:chExt cx="519083" cy="2478972"/>
            </a:xfrm>
          </p:grpSpPr>
          <p:sp>
            <p:nvSpPr>
              <p:cNvPr id="15" name="Oval 14">
                <a:extLst>
                  <a:ext uri="{FF2B5EF4-FFF2-40B4-BE49-F238E27FC236}">
                    <a16:creationId xmlns:a16="http://schemas.microsoft.com/office/drawing/2014/main" id="{7B14C333-87D7-4261-9E05-B3308EE57C0B}"/>
                  </a:ext>
                </a:extLst>
              </p:cNvPr>
              <p:cNvSpPr/>
              <p:nvPr/>
            </p:nvSpPr>
            <p:spPr>
              <a:xfrm>
                <a:off x="4737607" y="4400286"/>
                <a:ext cx="247641" cy="2476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8" name="Left Brace 7">
                <a:extLst>
                  <a:ext uri="{FF2B5EF4-FFF2-40B4-BE49-F238E27FC236}">
                    <a16:creationId xmlns:a16="http://schemas.microsoft.com/office/drawing/2014/main" id="{21A64AFB-88A3-E44B-B40D-DA152D4B3872}"/>
                  </a:ext>
                </a:extLst>
              </p:cNvPr>
              <p:cNvSpPr/>
              <p:nvPr/>
            </p:nvSpPr>
            <p:spPr>
              <a:xfrm>
                <a:off x="5032473" y="3284621"/>
                <a:ext cx="224217" cy="2478972"/>
              </a:xfrm>
              <a:prstGeom prst="leftBrace">
                <a:avLst/>
              </a:prstGeom>
              <a:ln w="12700">
                <a:solidFill>
                  <a:srgbClr val="3679E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7" name="Group 6">
            <a:extLst>
              <a:ext uri="{FF2B5EF4-FFF2-40B4-BE49-F238E27FC236}">
                <a16:creationId xmlns:a16="http://schemas.microsoft.com/office/drawing/2014/main" id="{DF777307-8628-584D-B501-11228E9BDD99}"/>
              </a:ext>
            </a:extLst>
          </p:cNvPr>
          <p:cNvGrpSpPr/>
          <p:nvPr/>
        </p:nvGrpSpPr>
        <p:grpSpPr>
          <a:xfrm>
            <a:off x="610519" y="3185739"/>
            <a:ext cx="7843452" cy="1537621"/>
            <a:chOff x="610519" y="3185739"/>
            <a:chExt cx="7843452" cy="1537621"/>
          </a:xfrm>
        </p:grpSpPr>
        <p:grpSp>
          <p:nvGrpSpPr>
            <p:cNvPr id="6" name="Group 5"/>
            <p:cNvGrpSpPr/>
            <p:nvPr/>
          </p:nvGrpSpPr>
          <p:grpSpPr>
            <a:xfrm>
              <a:off x="610519" y="3632835"/>
              <a:ext cx="2970882" cy="1090525"/>
              <a:chOff x="610519" y="4415374"/>
              <a:chExt cx="2970882" cy="1090525"/>
            </a:xfrm>
          </p:grpSpPr>
          <p:sp>
            <p:nvSpPr>
              <p:cNvPr id="26" name="Rectangle 25">
                <a:extLst>
                  <a:ext uri="{FF2B5EF4-FFF2-40B4-BE49-F238E27FC236}">
                    <a16:creationId xmlns:a16="http://schemas.microsoft.com/office/drawing/2014/main" id="{72270600-80A7-4233-83F3-C3855B1EBFFE}"/>
                  </a:ext>
                </a:extLst>
              </p:cNvPr>
              <p:cNvSpPr/>
              <p:nvPr/>
            </p:nvSpPr>
            <p:spPr>
              <a:xfrm>
                <a:off x="610519" y="4415374"/>
                <a:ext cx="2970882" cy="92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7" name="Rectangle 26">
                <a:extLst>
                  <a:ext uri="{FF2B5EF4-FFF2-40B4-BE49-F238E27FC236}">
                    <a16:creationId xmlns:a16="http://schemas.microsoft.com/office/drawing/2014/main" id="{6BE27AA9-1B44-4063-BDB7-9883D0E8F6C2}"/>
                  </a:ext>
                </a:extLst>
              </p:cNvPr>
              <p:cNvSpPr/>
              <p:nvPr/>
            </p:nvSpPr>
            <p:spPr>
              <a:xfrm>
                <a:off x="757634" y="4428681"/>
                <a:ext cx="2809532" cy="1077218"/>
              </a:xfrm>
              <a:prstGeom prst="rect">
                <a:avLst/>
              </a:prstGeom>
            </p:spPr>
            <p:txBody>
              <a:bodyPr wrap="square">
                <a:spAutoFit/>
              </a:bodyPr>
              <a:lstStyle/>
              <a:p>
                <a:r>
                  <a:rPr lang="en-US" sz="2000" b="1" dirty="0">
                    <a:solidFill>
                      <a:schemeClr val="bg1"/>
                    </a:solidFill>
                    <a:latin typeface="Arial" charset="0"/>
                    <a:ea typeface="Arial" charset="0"/>
                    <a:cs typeface="Arial" charset="0"/>
                  </a:rPr>
                  <a:t>3</a:t>
                </a:r>
                <a:br>
                  <a:rPr lang="en-US" sz="1300" dirty="0">
                    <a:solidFill>
                      <a:schemeClr val="bg1"/>
                    </a:solidFill>
                    <a:latin typeface="Arial" charset="0"/>
                    <a:ea typeface="Arial" charset="0"/>
                    <a:cs typeface="Arial" charset="0"/>
                  </a:rPr>
                </a:br>
                <a:r>
                  <a:rPr lang="en-US" sz="1100" dirty="0">
                    <a:solidFill>
                      <a:schemeClr val="bg1"/>
                    </a:solidFill>
                    <a:latin typeface="Arial" charset="0"/>
                    <a:ea typeface="Arial" charset="0"/>
                    <a:cs typeface="Arial" charset="0"/>
                  </a:rPr>
                  <a:t>This preview shows </a:t>
                </a:r>
                <a:r>
                  <a:rPr lang="en-US" sz="1100" b="1" dirty="0">
                    <a:solidFill>
                      <a:schemeClr val="bg1"/>
                    </a:solidFill>
                  </a:rPr>
                  <a:t>reaction</a:t>
                </a:r>
                <a:r>
                  <a:rPr lang="en-US" sz="1100" dirty="0">
                    <a:solidFill>
                      <a:schemeClr val="bg1"/>
                    </a:solidFill>
                  </a:rPr>
                  <a:t> records with </a:t>
                </a:r>
                <a:r>
                  <a:rPr lang="en-US" sz="1100" i="1" dirty="0">
                    <a:solidFill>
                      <a:schemeClr val="bg1"/>
                    </a:solidFill>
                  </a:rPr>
                  <a:t>benzoic acid </a:t>
                </a:r>
                <a:r>
                  <a:rPr lang="en-US" sz="1100" dirty="0">
                    <a:solidFill>
                      <a:schemeClr val="bg1"/>
                    </a:solidFill>
                  </a:rPr>
                  <a:t>as the </a:t>
                </a:r>
                <a:r>
                  <a:rPr lang="en-US" sz="1100" b="1" dirty="0">
                    <a:solidFill>
                      <a:schemeClr val="bg1"/>
                    </a:solidFill>
                  </a:rPr>
                  <a:t>reactant</a:t>
                </a:r>
                <a:r>
                  <a:rPr lang="en-US" sz="1100" dirty="0">
                    <a:solidFill>
                      <a:schemeClr val="bg1"/>
                    </a:solidFill>
                  </a:rPr>
                  <a:t> AND </a:t>
                </a:r>
                <a:r>
                  <a:rPr lang="en-US" sz="1100" i="1" dirty="0">
                    <a:solidFill>
                      <a:schemeClr val="bg1"/>
                    </a:solidFill>
                  </a:rPr>
                  <a:t>esterification</a:t>
                </a:r>
                <a:r>
                  <a:rPr lang="en-US" sz="1100" dirty="0">
                    <a:solidFill>
                      <a:schemeClr val="bg1"/>
                    </a:solidFill>
                  </a:rPr>
                  <a:t> as the </a:t>
                </a:r>
                <a:r>
                  <a:rPr lang="en-US" sz="1100" b="1" dirty="0">
                    <a:solidFill>
                      <a:schemeClr val="bg1"/>
                    </a:solidFill>
                  </a:rPr>
                  <a:t>condition</a:t>
                </a:r>
                <a:r>
                  <a:rPr lang="en-US" sz="1100" dirty="0">
                    <a:solidFill>
                      <a:schemeClr val="bg1"/>
                    </a:solidFill>
                  </a:rPr>
                  <a:t>.</a:t>
                </a:r>
                <a:endParaRPr lang="en-US" sz="1100" b="1" dirty="0">
                  <a:solidFill>
                    <a:schemeClr val="bg1"/>
                  </a:solidFill>
                </a:endParaRPr>
              </a:p>
              <a:p>
                <a:endParaRPr lang="en-US" sz="1100" dirty="0">
                  <a:solidFill>
                    <a:schemeClr val="bg1"/>
                  </a:solidFill>
                  <a:latin typeface="Arial" charset="0"/>
                  <a:ea typeface="Arial" charset="0"/>
                  <a:cs typeface="Arial" charset="0"/>
                </a:endParaRPr>
              </a:p>
            </p:txBody>
          </p:sp>
        </p:grpSp>
        <p:sp>
          <p:nvSpPr>
            <p:cNvPr id="56" name="Oval 55">
              <a:extLst>
                <a:ext uri="{FF2B5EF4-FFF2-40B4-BE49-F238E27FC236}">
                  <a16:creationId xmlns:a16="http://schemas.microsoft.com/office/drawing/2014/main" id="{023045A1-ED00-D649-8E27-9FE354B843F8}"/>
                </a:ext>
              </a:extLst>
            </p:cNvPr>
            <p:cNvSpPr/>
            <p:nvPr/>
          </p:nvSpPr>
          <p:spPr>
            <a:xfrm>
              <a:off x="8206330" y="3185739"/>
              <a:ext cx="247641" cy="2476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grpSp>
      <p:grpSp>
        <p:nvGrpSpPr>
          <p:cNvPr id="9" name="Group 8">
            <a:extLst>
              <a:ext uri="{FF2B5EF4-FFF2-40B4-BE49-F238E27FC236}">
                <a16:creationId xmlns:a16="http://schemas.microsoft.com/office/drawing/2014/main" id="{8588AEAD-A864-6A4F-AAA3-B8876A78F89C}"/>
              </a:ext>
            </a:extLst>
          </p:cNvPr>
          <p:cNvGrpSpPr/>
          <p:nvPr/>
        </p:nvGrpSpPr>
        <p:grpSpPr>
          <a:xfrm>
            <a:off x="610518" y="3902943"/>
            <a:ext cx="9138854" cy="1998228"/>
            <a:chOff x="610518" y="3902943"/>
            <a:chExt cx="9138854" cy="1998228"/>
          </a:xfrm>
        </p:grpSpPr>
        <p:grpSp>
          <p:nvGrpSpPr>
            <p:cNvPr id="46" name="Group 45">
              <a:extLst>
                <a:ext uri="{FF2B5EF4-FFF2-40B4-BE49-F238E27FC236}">
                  <a16:creationId xmlns:a16="http://schemas.microsoft.com/office/drawing/2014/main" id="{F616F385-40A7-B749-ADC5-BF865D8869AE}"/>
                </a:ext>
              </a:extLst>
            </p:cNvPr>
            <p:cNvGrpSpPr/>
            <p:nvPr/>
          </p:nvGrpSpPr>
          <p:grpSpPr>
            <a:xfrm>
              <a:off x="610518" y="4631321"/>
              <a:ext cx="2970882" cy="1269850"/>
              <a:chOff x="610519" y="1396399"/>
              <a:chExt cx="2668841" cy="882860"/>
            </a:xfrm>
          </p:grpSpPr>
          <p:sp>
            <p:nvSpPr>
              <p:cNvPr id="47" name="Rectangle 46">
                <a:extLst>
                  <a:ext uri="{FF2B5EF4-FFF2-40B4-BE49-F238E27FC236}">
                    <a16:creationId xmlns:a16="http://schemas.microsoft.com/office/drawing/2014/main" id="{E740EB1A-FFAE-CF45-89A3-F7A8F37D6A67}"/>
                  </a:ext>
                </a:extLst>
              </p:cNvPr>
              <p:cNvSpPr/>
              <p:nvPr/>
            </p:nvSpPr>
            <p:spPr>
              <a:xfrm>
                <a:off x="610519" y="1396399"/>
                <a:ext cx="2668841" cy="7740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48" name="Rectangle 47">
                <a:extLst>
                  <a:ext uri="{FF2B5EF4-FFF2-40B4-BE49-F238E27FC236}">
                    <a16:creationId xmlns:a16="http://schemas.microsoft.com/office/drawing/2014/main" id="{F249C90A-9E34-0F4A-A553-3F4BD6ED9845}"/>
                  </a:ext>
                </a:extLst>
              </p:cNvPr>
              <p:cNvSpPr/>
              <p:nvPr/>
            </p:nvSpPr>
            <p:spPr>
              <a:xfrm>
                <a:off x="742677" y="1412636"/>
                <a:ext cx="2280382" cy="866623"/>
              </a:xfrm>
              <a:prstGeom prst="rect">
                <a:avLst/>
              </a:prstGeom>
            </p:spPr>
            <p:txBody>
              <a:bodyPr wrap="square">
                <a:spAutoFit/>
              </a:bodyPr>
              <a:lstStyle/>
              <a:p>
                <a:r>
                  <a:rPr lang="en-US" sz="2000" b="1" dirty="0">
                    <a:solidFill>
                      <a:schemeClr val="bg1"/>
                    </a:solidFill>
                    <a:latin typeface="Arial" charset="0"/>
                    <a:ea typeface="Arial" charset="0"/>
                    <a:cs typeface="Arial" charset="0"/>
                  </a:rPr>
                  <a:t>4</a:t>
                </a:r>
                <a:br>
                  <a:rPr lang="en-US" sz="1300" dirty="0">
                    <a:solidFill>
                      <a:schemeClr val="bg1"/>
                    </a:solidFill>
                    <a:latin typeface="Arial" charset="0"/>
                    <a:ea typeface="Arial" charset="0"/>
                    <a:cs typeface="Arial" charset="0"/>
                  </a:rPr>
                </a:br>
                <a:r>
                  <a:rPr lang="en-US" sz="1100" dirty="0">
                    <a:solidFill>
                      <a:schemeClr val="bg1"/>
                    </a:solidFill>
                    <a:latin typeface="Arial" charset="0"/>
                    <a:ea typeface="Arial" charset="0"/>
                    <a:cs typeface="Arial" charset="0"/>
                  </a:rPr>
                  <a:t>These previews show </a:t>
                </a:r>
                <a:r>
                  <a:rPr lang="en-US" sz="1100" b="1" dirty="0">
                    <a:solidFill>
                      <a:schemeClr val="bg1"/>
                    </a:solidFill>
                  </a:rPr>
                  <a:t>document</a:t>
                </a:r>
                <a:r>
                  <a:rPr lang="en-US" sz="1100" dirty="0">
                    <a:solidFill>
                      <a:schemeClr val="bg1"/>
                    </a:solidFill>
                  </a:rPr>
                  <a:t> records with </a:t>
                </a:r>
                <a:r>
                  <a:rPr lang="en-US" sz="1100" i="1" dirty="0">
                    <a:solidFill>
                      <a:schemeClr val="bg1"/>
                    </a:solidFill>
                  </a:rPr>
                  <a:t>benzoic acid, esterification</a:t>
                </a:r>
                <a:r>
                  <a:rPr lang="en-US" sz="1100" dirty="0">
                    <a:solidFill>
                      <a:schemeClr val="bg1"/>
                    </a:solidFill>
                  </a:rPr>
                  <a:t> in the </a:t>
                </a:r>
                <a:r>
                  <a:rPr lang="en-US" sz="1100" b="1" dirty="0">
                    <a:solidFill>
                      <a:schemeClr val="bg1"/>
                    </a:solidFill>
                  </a:rPr>
                  <a:t>titles</a:t>
                </a:r>
                <a:r>
                  <a:rPr lang="en-US" sz="1100" dirty="0">
                    <a:solidFill>
                      <a:schemeClr val="bg1"/>
                    </a:solidFill>
                  </a:rPr>
                  <a:t>, </a:t>
                </a:r>
                <a:r>
                  <a:rPr lang="en-US" sz="1100" b="1" dirty="0">
                    <a:solidFill>
                      <a:schemeClr val="bg1"/>
                    </a:solidFill>
                  </a:rPr>
                  <a:t>abstract</a:t>
                </a:r>
                <a:r>
                  <a:rPr lang="en-US" sz="1100" dirty="0">
                    <a:solidFill>
                      <a:schemeClr val="bg1"/>
                    </a:solidFill>
                  </a:rPr>
                  <a:t> and </a:t>
                </a:r>
                <a:r>
                  <a:rPr lang="en-US" sz="1100" b="1" dirty="0">
                    <a:solidFill>
                      <a:schemeClr val="bg1"/>
                    </a:solidFill>
                  </a:rPr>
                  <a:t>keywords</a:t>
                </a:r>
                <a:r>
                  <a:rPr lang="en-US" sz="1100" dirty="0">
                    <a:solidFill>
                      <a:schemeClr val="bg1"/>
                    </a:solidFill>
                  </a:rPr>
                  <a:t> fields.</a:t>
                </a:r>
                <a:endParaRPr lang="en-US" sz="1100" b="1" dirty="0">
                  <a:solidFill>
                    <a:schemeClr val="bg1"/>
                  </a:solidFill>
                </a:endParaRPr>
              </a:p>
              <a:p>
                <a:endParaRPr lang="en-US" sz="1100" dirty="0">
                  <a:solidFill>
                    <a:schemeClr val="bg1"/>
                  </a:solidFill>
                  <a:latin typeface="Arial" charset="0"/>
                  <a:ea typeface="Arial" charset="0"/>
                  <a:cs typeface="Arial" charset="0"/>
                </a:endParaRPr>
              </a:p>
            </p:txBody>
          </p:sp>
        </p:grpSp>
        <p:grpSp>
          <p:nvGrpSpPr>
            <p:cNvPr id="66" name="Group 65">
              <a:extLst>
                <a:ext uri="{FF2B5EF4-FFF2-40B4-BE49-F238E27FC236}">
                  <a16:creationId xmlns:a16="http://schemas.microsoft.com/office/drawing/2014/main" id="{E29CCD2D-FA17-2C47-872F-0D4CE13EBCA0}"/>
                </a:ext>
              </a:extLst>
            </p:cNvPr>
            <p:cNvGrpSpPr/>
            <p:nvPr/>
          </p:nvGrpSpPr>
          <p:grpSpPr>
            <a:xfrm>
              <a:off x="9219438" y="3902943"/>
              <a:ext cx="529934" cy="1860650"/>
              <a:chOff x="9219438" y="3902943"/>
              <a:chExt cx="529934" cy="1860650"/>
            </a:xfrm>
          </p:grpSpPr>
          <p:sp>
            <p:nvSpPr>
              <p:cNvPr id="52" name="Left Brace 51">
                <a:extLst>
                  <a:ext uri="{FF2B5EF4-FFF2-40B4-BE49-F238E27FC236}">
                    <a16:creationId xmlns:a16="http://schemas.microsoft.com/office/drawing/2014/main" id="{BB5F5EAF-1E98-824D-A490-96D4D7197EA7}"/>
                  </a:ext>
                </a:extLst>
              </p:cNvPr>
              <p:cNvSpPr/>
              <p:nvPr/>
            </p:nvSpPr>
            <p:spPr>
              <a:xfrm rot="10800000">
                <a:off x="9219438" y="3902943"/>
                <a:ext cx="235436" cy="1860650"/>
              </a:xfrm>
              <a:prstGeom prst="leftBrace">
                <a:avLst/>
              </a:prstGeom>
              <a:ln w="12700">
                <a:solidFill>
                  <a:srgbClr val="3679E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a:extLst>
                  <a:ext uri="{FF2B5EF4-FFF2-40B4-BE49-F238E27FC236}">
                    <a16:creationId xmlns:a16="http://schemas.microsoft.com/office/drawing/2014/main" id="{AC3E0E20-69C5-1C4B-B575-C75E20ECFC25}"/>
                  </a:ext>
                </a:extLst>
              </p:cNvPr>
              <p:cNvSpPr/>
              <p:nvPr/>
            </p:nvSpPr>
            <p:spPr>
              <a:xfrm>
                <a:off x="9501731" y="4709739"/>
                <a:ext cx="247641" cy="2476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grpSp>
      </p:grpSp>
      <p:pic>
        <p:nvPicPr>
          <p:cNvPr id="40" name="Picture 39">
            <a:extLst>
              <a:ext uri="{FF2B5EF4-FFF2-40B4-BE49-F238E27FC236}">
                <a16:creationId xmlns:a16="http://schemas.microsoft.com/office/drawing/2014/main" id="{02A29F4A-B6C7-384F-955D-47E29E3D4AA8}"/>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5287012" y="1729698"/>
            <a:ext cx="2851950" cy="1122331"/>
          </a:xfrm>
          <a:prstGeom prst="rect">
            <a:avLst/>
          </a:prstGeom>
          <a:ln>
            <a:solidFill>
              <a:schemeClr val="bg1"/>
            </a:solidFill>
          </a:ln>
        </p:spPr>
      </p:pic>
      <p:grpSp>
        <p:nvGrpSpPr>
          <p:cNvPr id="4" name="Group 3">
            <a:extLst>
              <a:ext uri="{FF2B5EF4-FFF2-40B4-BE49-F238E27FC236}">
                <a16:creationId xmlns:a16="http://schemas.microsoft.com/office/drawing/2014/main" id="{BBDC1898-044B-0B48-B827-6E38C1951A01}"/>
              </a:ext>
            </a:extLst>
          </p:cNvPr>
          <p:cNvGrpSpPr/>
          <p:nvPr/>
        </p:nvGrpSpPr>
        <p:grpSpPr>
          <a:xfrm>
            <a:off x="610518" y="1737642"/>
            <a:ext cx="4725789" cy="783133"/>
            <a:chOff x="610518" y="1737642"/>
            <a:chExt cx="4725789" cy="783133"/>
          </a:xfrm>
        </p:grpSpPr>
        <p:grpSp>
          <p:nvGrpSpPr>
            <p:cNvPr id="3" name="Group 2"/>
            <p:cNvGrpSpPr/>
            <p:nvPr/>
          </p:nvGrpSpPr>
          <p:grpSpPr>
            <a:xfrm>
              <a:off x="610518" y="1737642"/>
              <a:ext cx="2970882" cy="783133"/>
              <a:chOff x="610518" y="1889776"/>
              <a:chExt cx="2757706" cy="644437"/>
            </a:xfrm>
          </p:grpSpPr>
          <p:sp>
            <p:nvSpPr>
              <p:cNvPr id="22" name="Rectangle 21"/>
              <p:cNvSpPr/>
              <p:nvPr/>
            </p:nvSpPr>
            <p:spPr>
              <a:xfrm>
                <a:off x="610518" y="1889776"/>
                <a:ext cx="2757706" cy="644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3" name="Rectangle 22"/>
              <p:cNvSpPr/>
              <p:nvPr/>
            </p:nvSpPr>
            <p:spPr>
              <a:xfrm>
                <a:off x="742676" y="1919132"/>
                <a:ext cx="2525790" cy="615081"/>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br>
                  <a:rPr lang="en-US" sz="1300" dirty="0">
                    <a:solidFill>
                      <a:schemeClr val="bg1"/>
                    </a:solidFill>
                    <a:latin typeface="Arial" charset="0"/>
                    <a:ea typeface="Arial" charset="0"/>
                    <a:cs typeface="Arial" charset="0"/>
                  </a:rPr>
                </a:br>
                <a:r>
                  <a:rPr lang="en-US" sz="1100" dirty="0">
                    <a:solidFill>
                      <a:schemeClr val="bg1"/>
                    </a:solidFill>
                  </a:rPr>
                  <a:t>Reaxys interprets natural language to recognize the intent of the search.</a:t>
                </a:r>
              </a:p>
            </p:txBody>
          </p:sp>
        </p:grpSp>
        <p:sp>
          <p:nvSpPr>
            <p:cNvPr id="2" name="Oval 1"/>
            <p:cNvSpPr/>
            <p:nvPr/>
          </p:nvSpPr>
          <p:spPr>
            <a:xfrm>
              <a:off x="5093601" y="2169510"/>
              <a:ext cx="242706" cy="242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grpSp>
    </p:spTree>
    <p:extLst>
      <p:ext uri="{BB962C8B-B14F-4D97-AF65-F5344CB8AC3E}">
        <p14:creationId xmlns:p14="http://schemas.microsoft.com/office/powerpoint/2010/main" val="385472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8"/>
                                        </p:tgtEl>
                                      </p:cBhvr>
                                    </p:animEffect>
                                    <p:animScale>
                                      <p:cBhvr>
                                        <p:cTn id="7" dur="250" autoRev="1" fill="hold"/>
                                        <p:tgtEl>
                                          <p:spTgt spid="6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BA765D26-BF9B-6A42-82D9-89EC2E1FBDAF}"/>
              </a:ext>
            </a:extLst>
          </p:cNvPr>
          <p:cNvSpPr/>
          <p:nvPr/>
        </p:nvSpPr>
        <p:spPr>
          <a:xfrm>
            <a:off x="0" y="1657651"/>
            <a:ext cx="12192000"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823019A1-785E-2840-846B-003991463D2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96511" y="2449388"/>
            <a:ext cx="3632906" cy="1844143"/>
          </a:xfrm>
          <a:prstGeom prst="rect">
            <a:avLst/>
          </a:prstGeom>
          <a:ln>
            <a:noFill/>
          </a:ln>
        </p:spPr>
      </p:pic>
      <p:sp>
        <p:nvSpPr>
          <p:cNvPr id="19" name="Text Placeholder 2"/>
          <p:cNvSpPr txBox="1">
            <a:spLocks/>
          </p:cNvSpPr>
          <p:nvPr/>
        </p:nvSpPr>
        <p:spPr>
          <a:xfrm>
            <a:off x="516413" y="323670"/>
            <a:ext cx="9287987" cy="1101992"/>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2. </a:t>
            </a:r>
            <a:r>
              <a:rPr lang="en-US" sz="2800" dirty="0">
                <a:solidFill>
                  <a:srgbClr val="53565A"/>
                </a:solidFill>
              </a:rPr>
              <a:t>Perform a quick search</a:t>
            </a:r>
          </a:p>
          <a:p>
            <a:pPr defTabSz="457178">
              <a:lnSpc>
                <a:spcPts val="2600"/>
              </a:lnSpc>
              <a:defRPr/>
            </a:pP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Draw a structure with one of the available structure editors. Combining a structure</a:t>
            </a:r>
            <a:b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b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and keywords can increase the precision of the search.</a:t>
            </a:r>
          </a:p>
          <a:p>
            <a:pPr lvl="0" defTabSz="457178">
              <a:lnSpc>
                <a:spcPts val="2600"/>
              </a:lnSpc>
              <a:defRPr/>
            </a:pP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sp>
        <p:nvSpPr>
          <p:cNvPr id="25" name="Rectangle 24">
            <a:extLst>
              <a:ext uri="{FF2B5EF4-FFF2-40B4-BE49-F238E27FC236}">
                <a16:creationId xmlns:a16="http://schemas.microsoft.com/office/drawing/2014/main" id="{87169E0D-5F71-1148-9840-28E844CB15D9}"/>
              </a:ext>
            </a:extLst>
          </p:cNvPr>
          <p:cNvSpPr/>
          <p:nvPr/>
        </p:nvSpPr>
        <p:spPr>
          <a:xfrm rot="16200000" flipV="1">
            <a:off x="-301156" y="758356"/>
            <a:ext cx="731520" cy="129208"/>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51" name="Title 1">
            <a:extLst>
              <a:ext uri="{FF2B5EF4-FFF2-40B4-BE49-F238E27FC236}">
                <a16:creationId xmlns:a16="http://schemas.microsoft.com/office/drawing/2014/main" id="{8541535B-2F5B-6942-9D74-E7ECF8D34392}"/>
              </a:ext>
            </a:extLst>
          </p:cNvPr>
          <p:cNvSpPr txBox="1">
            <a:spLocks/>
          </p:cNvSpPr>
          <p:nvPr/>
        </p:nvSpPr>
        <p:spPr>
          <a:xfrm>
            <a:off x="512456" y="2026981"/>
            <a:ext cx="3068944" cy="424586"/>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defTabSz="457178">
              <a:lnSpc>
                <a:spcPct val="150000"/>
              </a:lnSpc>
              <a:defRPr/>
            </a:pPr>
            <a:r>
              <a:rPr lang="en-US" sz="1400" dirty="0"/>
              <a:t>Draw a structure.</a:t>
            </a:r>
          </a:p>
        </p:txBody>
      </p:sp>
      <p:sp>
        <p:nvSpPr>
          <p:cNvPr id="8" name="Triangle 7">
            <a:extLst>
              <a:ext uri="{FF2B5EF4-FFF2-40B4-BE49-F238E27FC236}">
                <a16:creationId xmlns:a16="http://schemas.microsoft.com/office/drawing/2014/main" id="{D9CFF24B-BE20-7F42-A872-ACEB2257460F}"/>
              </a:ext>
            </a:extLst>
          </p:cNvPr>
          <p:cNvSpPr/>
          <p:nvPr/>
        </p:nvSpPr>
        <p:spPr>
          <a:xfrm rot="5400000">
            <a:off x="3528046" y="3158647"/>
            <a:ext cx="1836258" cy="433516"/>
          </a:xfrm>
          <a:prstGeom prst="triangle">
            <a:avLst>
              <a:gd name="adj" fmla="val 52656"/>
            </a:avLst>
          </a:prstGeom>
          <a:solidFill>
            <a:srgbClr val="3679E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3A96149-A647-F549-949A-A454BA889B62}"/>
              </a:ext>
            </a:extLst>
          </p:cNvPr>
          <p:cNvGrpSpPr/>
          <p:nvPr/>
        </p:nvGrpSpPr>
        <p:grpSpPr>
          <a:xfrm>
            <a:off x="4662933" y="2025640"/>
            <a:ext cx="4798609" cy="3074262"/>
            <a:chOff x="4662933" y="2025640"/>
            <a:chExt cx="4798609" cy="3074262"/>
          </a:xfrm>
        </p:grpSpPr>
        <p:pic>
          <p:nvPicPr>
            <p:cNvPr id="30" name="Picture 29">
              <a:extLst>
                <a:ext uri="{FF2B5EF4-FFF2-40B4-BE49-F238E27FC236}">
                  <a16:creationId xmlns:a16="http://schemas.microsoft.com/office/drawing/2014/main" id="{EFEEBE28-8E50-F04C-A495-968836F64257}"/>
                </a:ext>
              </a:extLst>
            </p:cNvPr>
            <p:cNvPicPr>
              <a:picLocks noChangeAspect="1"/>
            </p:cNvPicPr>
            <p:nvPr/>
          </p:nvPicPr>
          <p:blipFill>
            <a:blip r:embed="rId5"/>
            <a:stretch>
              <a:fillRect/>
            </a:stretch>
          </p:blipFill>
          <p:spPr>
            <a:xfrm>
              <a:off x="4711464" y="2450226"/>
              <a:ext cx="4750078" cy="2644863"/>
            </a:xfrm>
            <a:prstGeom prst="rect">
              <a:avLst/>
            </a:prstGeom>
            <a:ln>
              <a:noFill/>
            </a:ln>
          </p:spPr>
        </p:pic>
        <p:sp>
          <p:nvSpPr>
            <p:cNvPr id="31" name="Title 1">
              <a:extLst>
                <a:ext uri="{FF2B5EF4-FFF2-40B4-BE49-F238E27FC236}">
                  <a16:creationId xmlns:a16="http://schemas.microsoft.com/office/drawing/2014/main" id="{2E124633-EF54-DF48-B592-3C4D11577B4C}"/>
                </a:ext>
              </a:extLst>
            </p:cNvPr>
            <p:cNvSpPr txBox="1">
              <a:spLocks/>
            </p:cNvSpPr>
            <p:nvPr/>
          </p:nvSpPr>
          <p:spPr>
            <a:xfrm>
              <a:off x="4662933" y="2025640"/>
              <a:ext cx="3894561" cy="424586"/>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defTabSz="457178">
                <a:lnSpc>
                  <a:spcPct val="150000"/>
                </a:lnSpc>
                <a:defRPr/>
              </a:pPr>
              <a:r>
                <a:rPr lang="en-US" sz="1400" dirty="0"/>
                <a:t>Get relevant, transparently described results. </a:t>
              </a:r>
            </a:p>
          </p:txBody>
        </p:sp>
        <p:sp>
          <p:nvSpPr>
            <p:cNvPr id="9" name="Rectangle 8">
              <a:extLst>
                <a:ext uri="{FF2B5EF4-FFF2-40B4-BE49-F238E27FC236}">
                  <a16:creationId xmlns:a16="http://schemas.microsoft.com/office/drawing/2014/main" id="{05DB68C3-705E-B149-BEB8-DCBE7AC91C9C}"/>
                </a:ext>
              </a:extLst>
            </p:cNvPr>
            <p:cNvSpPr/>
            <p:nvPr/>
          </p:nvSpPr>
          <p:spPr>
            <a:xfrm>
              <a:off x="4665248" y="2454201"/>
              <a:ext cx="18288" cy="2645701"/>
            </a:xfrm>
            <a:prstGeom prst="rect">
              <a:avLst/>
            </a:prstGeom>
            <a:solidFill>
              <a:srgbClr val="367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D09D0C57-103A-A345-868A-633291EE20BC}"/>
              </a:ext>
            </a:extLst>
          </p:cNvPr>
          <p:cNvSpPr/>
          <p:nvPr/>
        </p:nvSpPr>
        <p:spPr>
          <a:xfrm>
            <a:off x="9502649" y="0"/>
            <a:ext cx="2368188" cy="1216815"/>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0559AD0B-E940-A349-A9EE-180B1E9CE3F9}"/>
              </a:ext>
            </a:extLst>
          </p:cNvPr>
          <p:cNvGrpSpPr/>
          <p:nvPr/>
        </p:nvGrpSpPr>
        <p:grpSpPr>
          <a:xfrm>
            <a:off x="9824360" y="595332"/>
            <a:ext cx="1742352" cy="470465"/>
            <a:chOff x="9824360" y="117769"/>
            <a:chExt cx="1742352" cy="470465"/>
          </a:xfrm>
        </p:grpSpPr>
        <p:pic>
          <p:nvPicPr>
            <p:cNvPr id="63" name="Picture 62" descr="A screenshot of a cell phone&#13;&#10;&#13;&#10;Description automatically generated">
              <a:extLst>
                <a:ext uri="{FF2B5EF4-FFF2-40B4-BE49-F238E27FC236}">
                  <a16:creationId xmlns:a16="http://schemas.microsoft.com/office/drawing/2014/main" id="{591C6BF8-68A8-3A4F-BC56-41A739CD29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1754" y="117769"/>
              <a:ext cx="334958" cy="411802"/>
            </a:xfrm>
            <a:prstGeom prst="rect">
              <a:avLst/>
            </a:prstGeom>
          </p:spPr>
        </p:pic>
        <p:pic>
          <p:nvPicPr>
            <p:cNvPr id="64" name="Picture 63" descr="A close up of a logo&#13;&#10;&#13;&#10;Description automatically generated">
              <a:extLst>
                <a:ext uri="{FF2B5EF4-FFF2-40B4-BE49-F238E27FC236}">
                  <a16:creationId xmlns:a16="http://schemas.microsoft.com/office/drawing/2014/main" id="{8F654315-5992-B44E-873A-30322BC7E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4514" y="122427"/>
              <a:ext cx="509744" cy="407144"/>
            </a:xfrm>
            <a:prstGeom prst="rect">
              <a:avLst/>
            </a:prstGeom>
          </p:spPr>
        </p:pic>
        <p:pic>
          <p:nvPicPr>
            <p:cNvPr id="65" name="Picture 64" descr="A close up of a logo&#13;&#10;&#13;&#10;Description automatically generated">
              <a:extLst>
                <a:ext uri="{FF2B5EF4-FFF2-40B4-BE49-F238E27FC236}">
                  <a16:creationId xmlns:a16="http://schemas.microsoft.com/office/drawing/2014/main" id="{F29EBC7B-1406-104A-9EAD-9066FDAFD391}"/>
                </a:ext>
              </a:extLst>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9824360" y="176432"/>
              <a:ext cx="511381" cy="411802"/>
            </a:xfrm>
            <a:prstGeom prst="rect">
              <a:avLst/>
            </a:prstGeom>
          </p:spPr>
        </p:pic>
      </p:grpSp>
      <p:grpSp>
        <p:nvGrpSpPr>
          <p:cNvPr id="5" name="Group 4">
            <a:extLst>
              <a:ext uri="{FF2B5EF4-FFF2-40B4-BE49-F238E27FC236}">
                <a16:creationId xmlns:a16="http://schemas.microsoft.com/office/drawing/2014/main" id="{796647DF-74D0-2747-84E2-E2ABFCF50AA4}"/>
              </a:ext>
            </a:extLst>
          </p:cNvPr>
          <p:cNvGrpSpPr/>
          <p:nvPr/>
        </p:nvGrpSpPr>
        <p:grpSpPr>
          <a:xfrm>
            <a:off x="9358745" y="2467159"/>
            <a:ext cx="2223655" cy="688758"/>
            <a:chOff x="9358745" y="2323226"/>
            <a:chExt cx="2223655" cy="688758"/>
          </a:xfrm>
        </p:grpSpPr>
        <p:grpSp>
          <p:nvGrpSpPr>
            <p:cNvPr id="6" name="Group 5"/>
            <p:cNvGrpSpPr/>
            <p:nvPr/>
          </p:nvGrpSpPr>
          <p:grpSpPr>
            <a:xfrm>
              <a:off x="9509948" y="2323226"/>
              <a:ext cx="2072452" cy="688758"/>
              <a:chOff x="610519" y="4656660"/>
              <a:chExt cx="2970882" cy="688758"/>
            </a:xfrm>
          </p:grpSpPr>
          <p:sp>
            <p:nvSpPr>
              <p:cNvPr id="26" name="Rectangle 25">
                <a:extLst>
                  <a:ext uri="{FF2B5EF4-FFF2-40B4-BE49-F238E27FC236}">
                    <a16:creationId xmlns:a16="http://schemas.microsoft.com/office/drawing/2014/main" id="{72270600-80A7-4233-83F3-C3855B1EBFFE}"/>
                  </a:ext>
                </a:extLst>
              </p:cNvPr>
              <p:cNvSpPr/>
              <p:nvPr/>
            </p:nvSpPr>
            <p:spPr>
              <a:xfrm>
                <a:off x="610519" y="4656660"/>
                <a:ext cx="2970882" cy="688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7" name="Rectangle 26">
                <a:extLst>
                  <a:ext uri="{FF2B5EF4-FFF2-40B4-BE49-F238E27FC236}">
                    <a16:creationId xmlns:a16="http://schemas.microsoft.com/office/drawing/2014/main" id="{6BE27AA9-1B44-4063-BDB7-9883D0E8F6C2}"/>
                  </a:ext>
                </a:extLst>
              </p:cNvPr>
              <p:cNvSpPr/>
              <p:nvPr/>
            </p:nvSpPr>
            <p:spPr>
              <a:xfrm>
                <a:off x="764752" y="4771400"/>
                <a:ext cx="2809532" cy="430887"/>
              </a:xfrm>
              <a:prstGeom prst="rect">
                <a:avLst/>
              </a:prstGeom>
            </p:spPr>
            <p:txBody>
              <a:bodyPr wrap="square">
                <a:spAutoFit/>
              </a:bodyPr>
              <a:lstStyle/>
              <a:p>
                <a:r>
                  <a:rPr lang="en-US" sz="1100" b="1" dirty="0">
                    <a:solidFill>
                      <a:schemeClr val="bg1"/>
                    </a:solidFill>
                  </a:rPr>
                  <a:t>reactant</a:t>
                </a:r>
                <a:r>
                  <a:rPr lang="en-US" sz="1100" b="1" i="1" dirty="0">
                    <a:solidFill>
                      <a:schemeClr val="bg1"/>
                    </a:solidFill>
                  </a:rPr>
                  <a:t>: </a:t>
                </a:r>
                <a:r>
                  <a:rPr lang="en-US" sz="1100" i="1" dirty="0">
                    <a:solidFill>
                      <a:schemeClr val="bg1"/>
                    </a:solidFill>
                  </a:rPr>
                  <a:t>benzoic acid</a:t>
                </a:r>
              </a:p>
              <a:p>
                <a:r>
                  <a:rPr lang="en-US" sz="1100" b="1" dirty="0">
                    <a:solidFill>
                      <a:schemeClr val="bg1"/>
                    </a:solidFill>
                  </a:rPr>
                  <a:t>condition: </a:t>
                </a:r>
                <a:r>
                  <a:rPr lang="en-US" sz="1100" i="1" dirty="0">
                    <a:solidFill>
                      <a:schemeClr val="bg1"/>
                    </a:solidFill>
                  </a:rPr>
                  <a:t>esterification</a:t>
                </a:r>
                <a:endParaRPr lang="en-US" sz="1100" dirty="0">
                  <a:solidFill>
                    <a:schemeClr val="bg1"/>
                  </a:solidFill>
                  <a:latin typeface="Arial" charset="0"/>
                  <a:ea typeface="Arial" charset="0"/>
                  <a:cs typeface="Arial" charset="0"/>
                </a:endParaRPr>
              </a:p>
            </p:txBody>
          </p:sp>
        </p:grpSp>
        <p:sp>
          <p:nvSpPr>
            <p:cNvPr id="4" name="Triangle 3">
              <a:extLst>
                <a:ext uri="{FF2B5EF4-FFF2-40B4-BE49-F238E27FC236}">
                  <a16:creationId xmlns:a16="http://schemas.microsoft.com/office/drawing/2014/main" id="{544710AF-A2AE-F645-8486-A5CBC7D295FD}"/>
                </a:ext>
              </a:extLst>
            </p:cNvPr>
            <p:cNvSpPr/>
            <p:nvPr/>
          </p:nvSpPr>
          <p:spPr>
            <a:xfrm rot="16200000">
              <a:off x="9306233" y="2592003"/>
              <a:ext cx="256227" cy="151203"/>
            </a:xfrm>
            <a:prstGeom prst="triangle">
              <a:avLst/>
            </a:prstGeom>
            <a:solidFill>
              <a:srgbClr val="367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29823289-C2F3-4446-BE14-074CA753507A}"/>
              </a:ext>
            </a:extLst>
          </p:cNvPr>
          <p:cNvGrpSpPr/>
          <p:nvPr/>
        </p:nvGrpSpPr>
        <p:grpSpPr>
          <a:xfrm>
            <a:off x="9358745" y="3213008"/>
            <a:ext cx="2320799" cy="688759"/>
            <a:chOff x="9358745" y="3069075"/>
            <a:chExt cx="2320799" cy="688759"/>
          </a:xfrm>
        </p:grpSpPr>
        <p:grpSp>
          <p:nvGrpSpPr>
            <p:cNvPr id="32" name="Group 31">
              <a:extLst>
                <a:ext uri="{FF2B5EF4-FFF2-40B4-BE49-F238E27FC236}">
                  <a16:creationId xmlns:a16="http://schemas.microsoft.com/office/drawing/2014/main" id="{BC15A31A-C6C8-7D48-A368-787DC3D2C4BA}"/>
                </a:ext>
              </a:extLst>
            </p:cNvPr>
            <p:cNvGrpSpPr/>
            <p:nvPr/>
          </p:nvGrpSpPr>
          <p:grpSpPr>
            <a:xfrm>
              <a:off x="9504983" y="3069075"/>
              <a:ext cx="2174561" cy="688759"/>
              <a:chOff x="610519" y="4656659"/>
              <a:chExt cx="3117256" cy="688759"/>
            </a:xfrm>
          </p:grpSpPr>
          <p:sp>
            <p:nvSpPr>
              <p:cNvPr id="33" name="Rectangle 32">
                <a:extLst>
                  <a:ext uri="{FF2B5EF4-FFF2-40B4-BE49-F238E27FC236}">
                    <a16:creationId xmlns:a16="http://schemas.microsoft.com/office/drawing/2014/main" id="{85E5931C-3720-F948-AB72-70368B0396E7}"/>
                  </a:ext>
                </a:extLst>
              </p:cNvPr>
              <p:cNvSpPr/>
              <p:nvPr/>
            </p:nvSpPr>
            <p:spPr>
              <a:xfrm>
                <a:off x="610519" y="4656659"/>
                <a:ext cx="2970882" cy="6887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34" name="Rectangle 33">
                <a:extLst>
                  <a:ext uri="{FF2B5EF4-FFF2-40B4-BE49-F238E27FC236}">
                    <a16:creationId xmlns:a16="http://schemas.microsoft.com/office/drawing/2014/main" id="{148EF3F3-3085-C54E-AD40-145877BB15CF}"/>
                  </a:ext>
                </a:extLst>
              </p:cNvPr>
              <p:cNvSpPr/>
              <p:nvPr/>
            </p:nvSpPr>
            <p:spPr>
              <a:xfrm>
                <a:off x="756893" y="4800387"/>
                <a:ext cx="2970882" cy="430887"/>
              </a:xfrm>
              <a:prstGeom prst="rect">
                <a:avLst/>
              </a:prstGeom>
            </p:spPr>
            <p:txBody>
              <a:bodyPr wrap="square">
                <a:spAutoFit/>
              </a:bodyPr>
              <a:lstStyle/>
              <a:p>
                <a:r>
                  <a:rPr lang="en-US" sz="1100" i="1" dirty="0">
                    <a:solidFill>
                      <a:schemeClr val="bg1"/>
                    </a:solidFill>
                  </a:rPr>
                  <a:t>benzoic acid </a:t>
                </a:r>
                <a:r>
                  <a:rPr lang="en-US" sz="1100" dirty="0">
                    <a:solidFill>
                      <a:schemeClr val="bg1"/>
                    </a:solidFill>
                  </a:rPr>
                  <a:t>as drawn, including salts, mixtures, etc.</a:t>
                </a:r>
                <a:endParaRPr lang="en-US" sz="1100" dirty="0">
                  <a:solidFill>
                    <a:schemeClr val="bg1"/>
                  </a:solidFill>
                  <a:latin typeface="Arial" charset="0"/>
                  <a:ea typeface="Arial" charset="0"/>
                  <a:cs typeface="Arial" charset="0"/>
                </a:endParaRPr>
              </a:p>
            </p:txBody>
          </p:sp>
        </p:grpSp>
        <p:sp>
          <p:nvSpPr>
            <p:cNvPr id="43" name="Triangle 42">
              <a:extLst>
                <a:ext uri="{FF2B5EF4-FFF2-40B4-BE49-F238E27FC236}">
                  <a16:creationId xmlns:a16="http://schemas.microsoft.com/office/drawing/2014/main" id="{C3ABA336-DE82-5447-A110-25BDC4FBA164}"/>
                </a:ext>
              </a:extLst>
            </p:cNvPr>
            <p:cNvSpPr/>
            <p:nvPr/>
          </p:nvSpPr>
          <p:spPr>
            <a:xfrm rot="16200000">
              <a:off x="9306233" y="3357547"/>
              <a:ext cx="256227" cy="151203"/>
            </a:xfrm>
            <a:prstGeom prst="triangle">
              <a:avLst/>
            </a:prstGeom>
            <a:solidFill>
              <a:srgbClr val="367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7C8EA2-001B-B645-BEE4-9EE05138764F}"/>
              </a:ext>
            </a:extLst>
          </p:cNvPr>
          <p:cNvGrpSpPr/>
          <p:nvPr/>
        </p:nvGrpSpPr>
        <p:grpSpPr>
          <a:xfrm>
            <a:off x="9358745" y="3958858"/>
            <a:ext cx="2320799" cy="424053"/>
            <a:chOff x="9358745" y="3814925"/>
            <a:chExt cx="2320799" cy="424053"/>
          </a:xfrm>
        </p:grpSpPr>
        <p:grpSp>
          <p:nvGrpSpPr>
            <p:cNvPr id="35" name="Group 34">
              <a:extLst>
                <a:ext uri="{FF2B5EF4-FFF2-40B4-BE49-F238E27FC236}">
                  <a16:creationId xmlns:a16="http://schemas.microsoft.com/office/drawing/2014/main" id="{4B069B01-1FD8-6441-82AE-1596D53C0960}"/>
                </a:ext>
              </a:extLst>
            </p:cNvPr>
            <p:cNvGrpSpPr/>
            <p:nvPr/>
          </p:nvGrpSpPr>
          <p:grpSpPr>
            <a:xfrm>
              <a:off x="9504983" y="3814925"/>
              <a:ext cx="2174561" cy="424053"/>
              <a:chOff x="610519" y="4656659"/>
              <a:chExt cx="3117256" cy="424053"/>
            </a:xfrm>
          </p:grpSpPr>
          <p:sp>
            <p:nvSpPr>
              <p:cNvPr id="36" name="Rectangle 35">
                <a:extLst>
                  <a:ext uri="{FF2B5EF4-FFF2-40B4-BE49-F238E27FC236}">
                    <a16:creationId xmlns:a16="http://schemas.microsoft.com/office/drawing/2014/main" id="{A2B5F72E-754C-7F42-B5D0-8A7CA365C4AB}"/>
                  </a:ext>
                </a:extLst>
              </p:cNvPr>
              <p:cNvSpPr/>
              <p:nvPr/>
            </p:nvSpPr>
            <p:spPr>
              <a:xfrm>
                <a:off x="610519" y="4656659"/>
                <a:ext cx="2970882" cy="424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37" name="Rectangle 36">
                <a:extLst>
                  <a:ext uri="{FF2B5EF4-FFF2-40B4-BE49-F238E27FC236}">
                    <a16:creationId xmlns:a16="http://schemas.microsoft.com/office/drawing/2014/main" id="{3F56728A-D6D8-0B4F-83F3-CD69AD2E521B}"/>
                  </a:ext>
                </a:extLst>
              </p:cNvPr>
              <p:cNvSpPr/>
              <p:nvPr/>
            </p:nvSpPr>
            <p:spPr>
              <a:xfrm>
                <a:off x="756893" y="4730044"/>
                <a:ext cx="2970882" cy="261610"/>
              </a:xfrm>
              <a:prstGeom prst="rect">
                <a:avLst/>
              </a:prstGeom>
            </p:spPr>
            <p:txBody>
              <a:bodyPr wrap="square">
                <a:spAutoFit/>
              </a:bodyPr>
              <a:lstStyle/>
              <a:p>
                <a:r>
                  <a:rPr lang="en-US" sz="1100" i="1" dirty="0">
                    <a:solidFill>
                      <a:schemeClr val="bg1"/>
                    </a:solidFill>
                  </a:rPr>
                  <a:t>esterification </a:t>
                </a:r>
                <a:r>
                  <a:rPr lang="en-US" sz="1100" dirty="0">
                    <a:solidFill>
                      <a:schemeClr val="bg1"/>
                    </a:solidFill>
                  </a:rPr>
                  <a:t>reactions</a:t>
                </a:r>
              </a:p>
            </p:txBody>
          </p:sp>
        </p:grpSp>
        <p:sp>
          <p:nvSpPr>
            <p:cNvPr id="44" name="Triangle 43">
              <a:extLst>
                <a:ext uri="{FF2B5EF4-FFF2-40B4-BE49-F238E27FC236}">
                  <a16:creationId xmlns:a16="http://schemas.microsoft.com/office/drawing/2014/main" id="{F0F60C45-5357-4443-820F-C41A610F34FF}"/>
                </a:ext>
              </a:extLst>
            </p:cNvPr>
            <p:cNvSpPr/>
            <p:nvPr/>
          </p:nvSpPr>
          <p:spPr>
            <a:xfrm rot="16200000">
              <a:off x="9306233" y="3945882"/>
              <a:ext cx="256227" cy="151203"/>
            </a:xfrm>
            <a:prstGeom prst="triangle">
              <a:avLst/>
            </a:prstGeom>
            <a:solidFill>
              <a:srgbClr val="367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DF19796A-AAB0-9E4B-AF9D-40C88104FE48}"/>
              </a:ext>
            </a:extLst>
          </p:cNvPr>
          <p:cNvGrpSpPr/>
          <p:nvPr/>
        </p:nvGrpSpPr>
        <p:grpSpPr>
          <a:xfrm>
            <a:off x="9358745" y="4431311"/>
            <a:ext cx="2320799" cy="675501"/>
            <a:chOff x="9358745" y="4287378"/>
            <a:chExt cx="2320799" cy="675501"/>
          </a:xfrm>
        </p:grpSpPr>
        <p:grpSp>
          <p:nvGrpSpPr>
            <p:cNvPr id="38" name="Group 37">
              <a:extLst>
                <a:ext uri="{FF2B5EF4-FFF2-40B4-BE49-F238E27FC236}">
                  <a16:creationId xmlns:a16="http://schemas.microsoft.com/office/drawing/2014/main" id="{99F2C93C-E431-9D43-92DE-18953E87A69D}"/>
                </a:ext>
              </a:extLst>
            </p:cNvPr>
            <p:cNvGrpSpPr/>
            <p:nvPr/>
          </p:nvGrpSpPr>
          <p:grpSpPr>
            <a:xfrm>
              <a:off x="9510073" y="4287378"/>
              <a:ext cx="2169471" cy="675501"/>
              <a:chOff x="610519" y="4656659"/>
              <a:chExt cx="3109960" cy="675501"/>
            </a:xfrm>
          </p:grpSpPr>
          <p:sp>
            <p:nvSpPr>
              <p:cNvPr id="41" name="Rectangle 40">
                <a:extLst>
                  <a:ext uri="{FF2B5EF4-FFF2-40B4-BE49-F238E27FC236}">
                    <a16:creationId xmlns:a16="http://schemas.microsoft.com/office/drawing/2014/main" id="{BE3E6D68-57C8-7D4B-8862-E84F59AC6186}"/>
                  </a:ext>
                </a:extLst>
              </p:cNvPr>
              <p:cNvSpPr/>
              <p:nvPr/>
            </p:nvSpPr>
            <p:spPr>
              <a:xfrm>
                <a:off x="610519" y="4656659"/>
                <a:ext cx="2970882" cy="675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42" name="Rectangle 41">
                <a:extLst>
                  <a:ext uri="{FF2B5EF4-FFF2-40B4-BE49-F238E27FC236}">
                    <a16:creationId xmlns:a16="http://schemas.microsoft.com/office/drawing/2014/main" id="{324C0C09-32DF-8D41-8D20-3CF50084E6BD}"/>
                  </a:ext>
                </a:extLst>
              </p:cNvPr>
              <p:cNvSpPr/>
              <p:nvPr/>
            </p:nvSpPr>
            <p:spPr>
              <a:xfrm>
                <a:off x="749597" y="4703830"/>
                <a:ext cx="2970882" cy="600164"/>
              </a:xfrm>
              <a:prstGeom prst="rect">
                <a:avLst/>
              </a:prstGeom>
            </p:spPr>
            <p:txBody>
              <a:bodyPr wrap="square">
                <a:spAutoFit/>
              </a:bodyPr>
              <a:lstStyle/>
              <a:p>
                <a:r>
                  <a:rPr lang="en-US" sz="1100" i="1" dirty="0">
                    <a:solidFill>
                      <a:schemeClr val="bg1"/>
                    </a:solidFill>
                  </a:rPr>
                  <a:t>Benzoic acid</a:t>
                </a:r>
                <a:r>
                  <a:rPr lang="en-US" sz="1100" dirty="0">
                    <a:solidFill>
                      <a:schemeClr val="bg1"/>
                    </a:solidFill>
                  </a:rPr>
                  <a:t> as drawn, </a:t>
                </a:r>
              </a:p>
              <a:p>
                <a:r>
                  <a:rPr lang="en-US" sz="1100" dirty="0">
                    <a:solidFill>
                      <a:schemeClr val="bg1"/>
                    </a:solidFill>
                  </a:rPr>
                  <a:t>AND </a:t>
                </a:r>
                <a:r>
                  <a:rPr lang="en-US" sz="1100" i="1" dirty="0">
                    <a:solidFill>
                      <a:schemeClr val="bg1"/>
                    </a:solidFill>
                  </a:rPr>
                  <a:t>esterification</a:t>
                </a:r>
                <a:r>
                  <a:rPr lang="en-US" sz="1100" dirty="0">
                    <a:solidFill>
                      <a:schemeClr val="bg1"/>
                    </a:solidFill>
                  </a:rPr>
                  <a:t> in titles, abstracts, keywords</a:t>
                </a:r>
              </a:p>
            </p:txBody>
          </p:sp>
        </p:grpSp>
        <p:sp>
          <p:nvSpPr>
            <p:cNvPr id="45" name="Triangle 44">
              <a:extLst>
                <a:ext uri="{FF2B5EF4-FFF2-40B4-BE49-F238E27FC236}">
                  <a16:creationId xmlns:a16="http://schemas.microsoft.com/office/drawing/2014/main" id="{142ADB18-C8CA-BB4E-A691-0C9E9D21B077}"/>
                </a:ext>
              </a:extLst>
            </p:cNvPr>
            <p:cNvSpPr/>
            <p:nvPr/>
          </p:nvSpPr>
          <p:spPr>
            <a:xfrm rot="16200000">
              <a:off x="9306233" y="4576747"/>
              <a:ext cx="256227" cy="151203"/>
            </a:xfrm>
            <a:prstGeom prst="triangle">
              <a:avLst/>
            </a:prstGeom>
            <a:solidFill>
              <a:srgbClr val="367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6720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2"/>
                                        </p:tgtEl>
                                      </p:cBhvr>
                                    </p:animEffect>
                                    <p:animScale>
                                      <p:cBhvr>
                                        <p:cTn id="7" dur="250" autoRev="1" fill="hold"/>
                                        <p:tgtEl>
                                          <p:spTgt spid="6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F6A6240-A2D1-FD4B-BC41-A1E59AF407F8}"/>
              </a:ext>
            </a:extLst>
          </p:cNvPr>
          <p:cNvSpPr/>
          <p:nvPr/>
        </p:nvSpPr>
        <p:spPr>
          <a:xfrm>
            <a:off x="0" y="1657651"/>
            <a:ext cx="12192000"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E9BB214-2DB0-A04B-97FB-780613A33BE3}"/>
              </a:ext>
            </a:extLst>
          </p:cNvPr>
          <p:cNvSpPr/>
          <p:nvPr/>
        </p:nvSpPr>
        <p:spPr>
          <a:xfrm rot="16200000" flipV="1">
            <a:off x="-301156" y="758356"/>
            <a:ext cx="731520" cy="129208"/>
          </a:xfrm>
          <a:prstGeom prst="rect">
            <a:avLst/>
          </a:prstGeom>
          <a:solidFill>
            <a:srgbClr val="367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B845139B-3A00-354C-9B9C-9E72B1D1512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993633" y="1818485"/>
            <a:ext cx="7572795" cy="3869843"/>
          </a:xfrm>
          <a:prstGeom prst="rect">
            <a:avLst/>
          </a:prstGeom>
          <a:ln>
            <a:noFill/>
          </a:ln>
        </p:spPr>
      </p:pic>
      <p:sp>
        <p:nvSpPr>
          <p:cNvPr id="18" name="Rectangle 17">
            <a:extLst>
              <a:ext uri="{FF2B5EF4-FFF2-40B4-BE49-F238E27FC236}">
                <a16:creationId xmlns:a16="http://schemas.microsoft.com/office/drawing/2014/main" id="{EFF8E85F-8EC1-AD4F-AC90-B0F7C19D662B}"/>
              </a:ext>
            </a:extLst>
          </p:cNvPr>
          <p:cNvSpPr/>
          <p:nvPr/>
        </p:nvSpPr>
        <p:spPr>
          <a:xfrm>
            <a:off x="4395305" y="2651714"/>
            <a:ext cx="4379161" cy="119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B0C3D88-4CB1-9549-833B-9BA634B9B53B}"/>
              </a:ext>
            </a:extLst>
          </p:cNvPr>
          <p:cNvSpPr/>
          <p:nvPr/>
        </p:nvSpPr>
        <p:spPr>
          <a:xfrm>
            <a:off x="4395305" y="3781966"/>
            <a:ext cx="4702101" cy="1092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3B7890-347B-1342-8A6A-054B7CB61EEC}"/>
              </a:ext>
            </a:extLst>
          </p:cNvPr>
          <p:cNvGrpSpPr/>
          <p:nvPr/>
        </p:nvGrpSpPr>
        <p:grpSpPr>
          <a:xfrm>
            <a:off x="610519" y="3802198"/>
            <a:ext cx="8163947" cy="918413"/>
            <a:chOff x="610519" y="3802198"/>
            <a:chExt cx="8163947" cy="918413"/>
          </a:xfrm>
        </p:grpSpPr>
        <p:pic>
          <p:nvPicPr>
            <p:cNvPr id="46" name="Picture 45">
              <a:extLst>
                <a:ext uri="{FF2B5EF4-FFF2-40B4-BE49-F238E27FC236}">
                  <a16:creationId xmlns:a16="http://schemas.microsoft.com/office/drawing/2014/main" id="{758EB896-C0AB-6243-A46A-2AD50232830A}"/>
                </a:ext>
              </a:extLst>
            </p:cNvPr>
            <p:cNvPicPr>
              <a:picLocks noChangeAspect="1"/>
            </p:cNvPicPr>
            <p:nvPr/>
          </p:nvPicPr>
          <p:blipFill rotWithShape="1">
            <a:blip r:embed="rId5"/>
            <a:srcRect b="69192"/>
            <a:stretch/>
          </p:blipFill>
          <p:spPr>
            <a:xfrm>
              <a:off x="4395305" y="3847906"/>
              <a:ext cx="4379161" cy="822887"/>
            </a:xfrm>
            <a:prstGeom prst="rect">
              <a:avLst/>
            </a:prstGeom>
          </p:spPr>
        </p:pic>
        <p:sp>
          <p:nvSpPr>
            <p:cNvPr id="53" name="Oval 52">
              <a:extLst>
                <a:ext uri="{FF2B5EF4-FFF2-40B4-BE49-F238E27FC236}">
                  <a16:creationId xmlns:a16="http://schemas.microsoft.com/office/drawing/2014/main" id="{B4610535-402E-2846-A43F-84593552AB8A}"/>
                </a:ext>
              </a:extLst>
            </p:cNvPr>
            <p:cNvSpPr/>
            <p:nvPr/>
          </p:nvSpPr>
          <p:spPr>
            <a:xfrm>
              <a:off x="4173686" y="3802198"/>
              <a:ext cx="248878" cy="248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endParaRPr lang="en-US" b="1" dirty="0"/>
            </a:p>
          </p:txBody>
        </p:sp>
        <p:grpSp>
          <p:nvGrpSpPr>
            <p:cNvPr id="39" name="Group 38">
              <a:extLst>
                <a:ext uri="{FF2B5EF4-FFF2-40B4-BE49-F238E27FC236}">
                  <a16:creationId xmlns:a16="http://schemas.microsoft.com/office/drawing/2014/main" id="{47397CC4-94E6-E94B-A7D5-C6E725D16D8F}"/>
                </a:ext>
              </a:extLst>
            </p:cNvPr>
            <p:cNvGrpSpPr/>
            <p:nvPr/>
          </p:nvGrpSpPr>
          <p:grpSpPr>
            <a:xfrm>
              <a:off x="610519" y="3877618"/>
              <a:ext cx="2970882" cy="842993"/>
              <a:chOff x="610519" y="4656659"/>
              <a:chExt cx="2970882" cy="842993"/>
            </a:xfrm>
          </p:grpSpPr>
          <p:sp>
            <p:nvSpPr>
              <p:cNvPr id="40" name="Rectangle 39">
                <a:extLst>
                  <a:ext uri="{FF2B5EF4-FFF2-40B4-BE49-F238E27FC236}">
                    <a16:creationId xmlns:a16="http://schemas.microsoft.com/office/drawing/2014/main" id="{CF24989A-B074-B943-8236-26FE577CB085}"/>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41" name="Rectangle 40">
                <a:extLst>
                  <a:ext uri="{FF2B5EF4-FFF2-40B4-BE49-F238E27FC236}">
                    <a16:creationId xmlns:a16="http://schemas.microsoft.com/office/drawing/2014/main" id="{CF1F6E0C-DE2F-B448-AC80-27C6A6D147D9}"/>
                  </a:ext>
                </a:extLst>
              </p:cNvPr>
              <p:cNvSpPr/>
              <p:nvPr/>
            </p:nvSpPr>
            <p:spPr>
              <a:xfrm>
                <a:off x="757634" y="4669966"/>
                <a:ext cx="2809532"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3</a:t>
                </a:r>
                <a:br>
                  <a:rPr lang="en-US" sz="1300" dirty="0">
                    <a:solidFill>
                      <a:schemeClr val="bg1"/>
                    </a:solidFill>
                    <a:latin typeface="Arial" charset="0"/>
                    <a:ea typeface="Arial" charset="0"/>
                    <a:cs typeface="Arial" charset="0"/>
                  </a:rPr>
                </a:br>
                <a:r>
                  <a:rPr lang="en-US" sz="1100" dirty="0">
                    <a:solidFill>
                      <a:schemeClr val="bg1"/>
                    </a:solidFill>
                  </a:rPr>
                  <a:t>Join any number of fields with Boolean operators.</a:t>
                </a:r>
                <a:endParaRPr lang="en-US" sz="1100" dirty="0">
                  <a:solidFill>
                    <a:schemeClr val="bg1"/>
                  </a:solidFill>
                  <a:latin typeface="Arial" charset="0"/>
                  <a:ea typeface="Arial" charset="0"/>
                  <a:cs typeface="Arial" charset="0"/>
                </a:endParaRPr>
              </a:p>
            </p:txBody>
          </p:sp>
        </p:grpSp>
      </p:grpSp>
      <p:grpSp>
        <p:nvGrpSpPr>
          <p:cNvPr id="4" name="Group 3">
            <a:extLst>
              <a:ext uri="{FF2B5EF4-FFF2-40B4-BE49-F238E27FC236}">
                <a16:creationId xmlns:a16="http://schemas.microsoft.com/office/drawing/2014/main" id="{0A5C27DF-FAFA-7444-95F8-E213651D8889}"/>
              </a:ext>
            </a:extLst>
          </p:cNvPr>
          <p:cNvGrpSpPr/>
          <p:nvPr/>
        </p:nvGrpSpPr>
        <p:grpSpPr>
          <a:xfrm>
            <a:off x="610519" y="1818485"/>
            <a:ext cx="10965360" cy="3869842"/>
            <a:chOff x="610519" y="1818485"/>
            <a:chExt cx="10965360" cy="3869842"/>
          </a:xfrm>
        </p:grpSpPr>
        <p:grpSp>
          <p:nvGrpSpPr>
            <p:cNvPr id="32" name="Group 31">
              <a:extLst>
                <a:ext uri="{FF2B5EF4-FFF2-40B4-BE49-F238E27FC236}">
                  <a16:creationId xmlns:a16="http://schemas.microsoft.com/office/drawing/2014/main" id="{3B489F63-CE34-2F48-9CBC-3DD93F9A415B}"/>
                </a:ext>
              </a:extLst>
            </p:cNvPr>
            <p:cNvGrpSpPr/>
            <p:nvPr/>
          </p:nvGrpSpPr>
          <p:grpSpPr>
            <a:xfrm>
              <a:off x="610519" y="1848848"/>
              <a:ext cx="2970882" cy="842993"/>
              <a:chOff x="610519" y="4656659"/>
              <a:chExt cx="2970882" cy="842993"/>
            </a:xfrm>
          </p:grpSpPr>
          <p:sp>
            <p:nvSpPr>
              <p:cNvPr id="33" name="Rectangle 32">
                <a:extLst>
                  <a:ext uri="{FF2B5EF4-FFF2-40B4-BE49-F238E27FC236}">
                    <a16:creationId xmlns:a16="http://schemas.microsoft.com/office/drawing/2014/main" id="{510A0DAA-E771-DA40-9268-6693AECD71C7}"/>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34" name="Rectangle 33">
                <a:extLst>
                  <a:ext uri="{FF2B5EF4-FFF2-40B4-BE49-F238E27FC236}">
                    <a16:creationId xmlns:a16="http://schemas.microsoft.com/office/drawing/2014/main" id="{DD855211-7F45-BC46-A38D-0FC63478A830}"/>
                  </a:ext>
                </a:extLst>
              </p:cNvPr>
              <p:cNvSpPr/>
              <p:nvPr/>
            </p:nvSpPr>
            <p:spPr>
              <a:xfrm>
                <a:off x="757634" y="4669966"/>
                <a:ext cx="2809532"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p>
              <a:p>
                <a:r>
                  <a:rPr lang="en-US" sz="1100" dirty="0">
                    <a:solidFill>
                      <a:schemeClr val="bg1"/>
                    </a:solidFill>
                  </a:rPr>
                  <a:t>Search &gt;500 fields and forms to build the best search for your needs.</a:t>
                </a:r>
              </a:p>
            </p:txBody>
          </p:sp>
        </p:grpSp>
        <p:sp>
          <p:nvSpPr>
            <p:cNvPr id="60" name="Rectangle 59">
              <a:extLst>
                <a:ext uri="{FF2B5EF4-FFF2-40B4-BE49-F238E27FC236}">
                  <a16:creationId xmlns:a16="http://schemas.microsoft.com/office/drawing/2014/main" id="{2C9B775D-C8BE-934C-975C-81E782349399}"/>
                </a:ext>
              </a:extLst>
            </p:cNvPr>
            <p:cNvSpPr/>
            <p:nvPr/>
          </p:nvSpPr>
          <p:spPr>
            <a:xfrm>
              <a:off x="9417623" y="1818485"/>
              <a:ext cx="2158256" cy="3869842"/>
            </a:xfrm>
            <a:prstGeom prst="rect">
              <a:avLst/>
            </a:prstGeom>
            <a:noFill/>
            <a:ln w="19050">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B24825A-B24B-D84C-9758-56F5FE57F2BA}"/>
                </a:ext>
              </a:extLst>
            </p:cNvPr>
            <p:cNvSpPr/>
            <p:nvPr/>
          </p:nvSpPr>
          <p:spPr>
            <a:xfrm>
              <a:off x="9228286" y="2794666"/>
              <a:ext cx="248878" cy="248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endParaRPr lang="en-US" sz="2800" b="1" dirty="0"/>
            </a:p>
          </p:txBody>
        </p:sp>
      </p:grpSp>
      <p:grpSp>
        <p:nvGrpSpPr>
          <p:cNvPr id="8" name="Group 7">
            <a:extLst>
              <a:ext uri="{FF2B5EF4-FFF2-40B4-BE49-F238E27FC236}">
                <a16:creationId xmlns:a16="http://schemas.microsoft.com/office/drawing/2014/main" id="{D571B719-747B-C348-BC94-1EC4FC35C4E4}"/>
              </a:ext>
            </a:extLst>
          </p:cNvPr>
          <p:cNvGrpSpPr/>
          <p:nvPr/>
        </p:nvGrpSpPr>
        <p:grpSpPr>
          <a:xfrm>
            <a:off x="612668" y="2846238"/>
            <a:ext cx="3809896" cy="874005"/>
            <a:chOff x="612668" y="2846238"/>
            <a:chExt cx="3809896" cy="874005"/>
          </a:xfrm>
        </p:grpSpPr>
        <p:grpSp>
          <p:nvGrpSpPr>
            <p:cNvPr id="7" name="Group 6">
              <a:extLst>
                <a:ext uri="{FF2B5EF4-FFF2-40B4-BE49-F238E27FC236}">
                  <a16:creationId xmlns:a16="http://schemas.microsoft.com/office/drawing/2014/main" id="{D3B86059-5677-5744-AABE-D1CED2388645}"/>
                </a:ext>
              </a:extLst>
            </p:cNvPr>
            <p:cNvGrpSpPr/>
            <p:nvPr/>
          </p:nvGrpSpPr>
          <p:grpSpPr>
            <a:xfrm>
              <a:off x="612668" y="2846238"/>
              <a:ext cx="2970882" cy="874005"/>
              <a:chOff x="612668" y="2846238"/>
              <a:chExt cx="2970882" cy="874005"/>
            </a:xfrm>
          </p:grpSpPr>
          <p:sp>
            <p:nvSpPr>
              <p:cNvPr id="27" name="Rectangle 26">
                <a:extLst>
                  <a:ext uri="{FF2B5EF4-FFF2-40B4-BE49-F238E27FC236}">
                    <a16:creationId xmlns:a16="http://schemas.microsoft.com/office/drawing/2014/main" id="{0B2DB744-6980-E34C-BCE8-F0CD72764CFE}"/>
                  </a:ext>
                </a:extLst>
              </p:cNvPr>
              <p:cNvSpPr/>
              <p:nvPr/>
            </p:nvSpPr>
            <p:spPr>
              <a:xfrm>
                <a:off x="612668" y="2846238"/>
                <a:ext cx="2970882" cy="874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8" name="Rectangle 27">
                <a:extLst>
                  <a:ext uri="{FF2B5EF4-FFF2-40B4-BE49-F238E27FC236}">
                    <a16:creationId xmlns:a16="http://schemas.microsoft.com/office/drawing/2014/main" id="{1B7A7D9C-F475-1D48-B2EB-3EB1FD3F98ED}"/>
                  </a:ext>
                </a:extLst>
              </p:cNvPr>
              <p:cNvSpPr/>
              <p:nvPr/>
            </p:nvSpPr>
            <p:spPr>
              <a:xfrm>
                <a:off x="755042" y="2881912"/>
                <a:ext cx="2721038" cy="738665"/>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br>
                  <a:rPr lang="en-US" sz="1300" dirty="0">
                    <a:solidFill>
                      <a:schemeClr val="bg1"/>
                    </a:solidFill>
                    <a:latin typeface="Arial" charset="0"/>
                    <a:ea typeface="Arial" charset="0"/>
                    <a:cs typeface="Arial" charset="0"/>
                  </a:rPr>
                </a:br>
                <a:r>
                  <a:rPr lang="en-US" sz="1100" dirty="0">
                    <a:solidFill>
                      <a:schemeClr val="bg1"/>
                    </a:solidFill>
                  </a:rPr>
                  <a:t>Add structure drawings, molecular formulas and more.</a:t>
                </a:r>
              </a:p>
            </p:txBody>
          </p:sp>
        </p:grpSp>
        <p:sp>
          <p:nvSpPr>
            <p:cNvPr id="66" name="Oval 65">
              <a:extLst>
                <a:ext uri="{FF2B5EF4-FFF2-40B4-BE49-F238E27FC236}">
                  <a16:creationId xmlns:a16="http://schemas.microsoft.com/office/drawing/2014/main" id="{1206ADA4-FC4F-E941-96B4-1799384458B6}"/>
                </a:ext>
              </a:extLst>
            </p:cNvPr>
            <p:cNvSpPr/>
            <p:nvPr/>
          </p:nvSpPr>
          <p:spPr>
            <a:xfrm>
              <a:off x="4173686" y="2851281"/>
              <a:ext cx="248878" cy="248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endParaRPr lang="en-US" b="1" dirty="0"/>
            </a:p>
          </p:txBody>
        </p:sp>
      </p:grpSp>
      <p:sp>
        <p:nvSpPr>
          <p:cNvPr id="29" name="Text Placeholder 2">
            <a:extLst>
              <a:ext uri="{FF2B5EF4-FFF2-40B4-BE49-F238E27FC236}">
                <a16:creationId xmlns:a16="http://schemas.microsoft.com/office/drawing/2014/main" id="{B3A87EF3-46A1-344E-88C3-BBCE07B675BB}"/>
              </a:ext>
            </a:extLst>
          </p:cNvPr>
          <p:cNvSpPr txBox="1">
            <a:spLocks/>
          </p:cNvSpPr>
          <p:nvPr/>
        </p:nvSpPr>
        <p:spPr>
          <a:xfrm>
            <a:off x="516414" y="323670"/>
            <a:ext cx="9184476" cy="1101992"/>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2. </a:t>
            </a:r>
            <a:r>
              <a:rPr lang="en-US" sz="2800" dirty="0">
                <a:solidFill>
                  <a:srgbClr val="53565A"/>
                </a:solidFill>
              </a:rPr>
              <a:t>Use the Query Builder</a:t>
            </a:r>
          </a:p>
          <a:p>
            <a:pPr defTabSz="457178">
              <a:lnSpc>
                <a:spcPts val="2600"/>
              </a:lnSpc>
              <a:defRPr/>
            </a:pP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Connect search fields and forms in the Query Builder to create more precise queries.</a:t>
            </a:r>
          </a:p>
          <a:p>
            <a:pPr lvl="0" defTabSz="457178">
              <a:lnSpc>
                <a:spcPts val="2600"/>
              </a:lnSpc>
              <a:defRPr/>
            </a:pP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grpSp>
        <p:nvGrpSpPr>
          <p:cNvPr id="10" name="Group 9">
            <a:extLst>
              <a:ext uri="{FF2B5EF4-FFF2-40B4-BE49-F238E27FC236}">
                <a16:creationId xmlns:a16="http://schemas.microsoft.com/office/drawing/2014/main" id="{F20B8720-0F66-D84C-99B3-7296A8122CE1}"/>
              </a:ext>
            </a:extLst>
          </p:cNvPr>
          <p:cNvGrpSpPr/>
          <p:nvPr/>
        </p:nvGrpSpPr>
        <p:grpSpPr>
          <a:xfrm>
            <a:off x="615412" y="4513473"/>
            <a:ext cx="7397019" cy="1207506"/>
            <a:chOff x="615412" y="4513473"/>
            <a:chExt cx="7397019" cy="1207506"/>
          </a:xfrm>
        </p:grpSpPr>
        <p:grpSp>
          <p:nvGrpSpPr>
            <p:cNvPr id="55" name="Group 54">
              <a:extLst>
                <a:ext uri="{FF2B5EF4-FFF2-40B4-BE49-F238E27FC236}">
                  <a16:creationId xmlns:a16="http://schemas.microsoft.com/office/drawing/2014/main" id="{82B4B193-D8BD-6A4B-9575-F3948C0DCC89}"/>
                </a:ext>
              </a:extLst>
            </p:cNvPr>
            <p:cNvGrpSpPr/>
            <p:nvPr/>
          </p:nvGrpSpPr>
          <p:grpSpPr>
            <a:xfrm>
              <a:off x="615412" y="4877986"/>
              <a:ext cx="2970882" cy="842993"/>
              <a:chOff x="610519" y="4656659"/>
              <a:chExt cx="2970882" cy="842993"/>
            </a:xfrm>
          </p:grpSpPr>
          <p:sp>
            <p:nvSpPr>
              <p:cNvPr id="56" name="Rectangle 55">
                <a:extLst>
                  <a:ext uri="{FF2B5EF4-FFF2-40B4-BE49-F238E27FC236}">
                    <a16:creationId xmlns:a16="http://schemas.microsoft.com/office/drawing/2014/main" id="{65F983F5-44F9-834F-B898-468F31F868DA}"/>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57" name="Rectangle 56">
                <a:extLst>
                  <a:ext uri="{FF2B5EF4-FFF2-40B4-BE49-F238E27FC236}">
                    <a16:creationId xmlns:a16="http://schemas.microsoft.com/office/drawing/2014/main" id="{65FDFBFC-20FF-0842-A0DE-760BEE506BC9}"/>
                  </a:ext>
                </a:extLst>
              </p:cNvPr>
              <p:cNvSpPr/>
              <p:nvPr/>
            </p:nvSpPr>
            <p:spPr>
              <a:xfrm>
                <a:off x="757634" y="4669966"/>
                <a:ext cx="2809532"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4</a:t>
                </a:r>
                <a:br>
                  <a:rPr lang="en-US" sz="1300" dirty="0">
                    <a:solidFill>
                      <a:schemeClr val="bg1"/>
                    </a:solidFill>
                    <a:latin typeface="Arial" charset="0"/>
                    <a:ea typeface="Arial" charset="0"/>
                    <a:cs typeface="Arial" charset="0"/>
                  </a:rPr>
                </a:br>
                <a:r>
                  <a:rPr lang="en-US" sz="1100" dirty="0">
                    <a:solidFill>
                      <a:schemeClr val="bg1"/>
                    </a:solidFill>
                  </a:rPr>
                  <a:t>Use auto suggest to gain more insight into possible search terms.</a:t>
                </a:r>
                <a:endParaRPr lang="en-US" sz="1100" dirty="0">
                  <a:solidFill>
                    <a:schemeClr val="bg1"/>
                  </a:solidFill>
                  <a:latin typeface="Arial" charset="0"/>
                  <a:ea typeface="Arial" charset="0"/>
                  <a:cs typeface="Arial" charset="0"/>
                </a:endParaRPr>
              </a:p>
            </p:txBody>
          </p:sp>
        </p:grpSp>
        <p:pic>
          <p:nvPicPr>
            <p:cNvPr id="48" name="Picture 47">
              <a:extLst>
                <a:ext uri="{FF2B5EF4-FFF2-40B4-BE49-F238E27FC236}">
                  <a16:creationId xmlns:a16="http://schemas.microsoft.com/office/drawing/2014/main" id="{2C659601-313C-8E43-8A14-35F5AB74E484}"/>
                </a:ext>
              </a:extLst>
            </p:cNvPr>
            <p:cNvPicPr>
              <a:picLocks noChangeAspect="1"/>
            </p:cNvPicPr>
            <p:nvPr/>
          </p:nvPicPr>
          <p:blipFill rotWithShape="1">
            <a:blip r:embed="rId5"/>
            <a:srcRect l="32595" t="29642"/>
            <a:stretch/>
          </p:blipFill>
          <p:spPr>
            <a:xfrm>
              <a:off x="6246124" y="4513473"/>
              <a:ext cx="1755460" cy="1117610"/>
            </a:xfrm>
            <a:prstGeom prst="rect">
              <a:avLst/>
            </a:prstGeom>
          </p:spPr>
        </p:pic>
        <p:sp>
          <p:nvSpPr>
            <p:cNvPr id="64" name="Oval 63">
              <a:extLst>
                <a:ext uri="{FF2B5EF4-FFF2-40B4-BE49-F238E27FC236}">
                  <a16:creationId xmlns:a16="http://schemas.microsoft.com/office/drawing/2014/main" id="{A2DBBF7A-A1D5-874A-9882-A66A614B0104}"/>
                </a:ext>
              </a:extLst>
            </p:cNvPr>
            <p:cNvSpPr/>
            <p:nvPr/>
          </p:nvSpPr>
          <p:spPr>
            <a:xfrm>
              <a:off x="7763553" y="4691199"/>
              <a:ext cx="248878" cy="248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endParaRPr lang="en-US" sz="2800" b="1" dirty="0"/>
            </a:p>
          </p:txBody>
        </p:sp>
      </p:grpSp>
    </p:spTree>
    <p:extLst>
      <p:ext uri="{BB962C8B-B14F-4D97-AF65-F5344CB8AC3E}">
        <p14:creationId xmlns:p14="http://schemas.microsoft.com/office/powerpoint/2010/main" val="403436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0"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623CA95-B4B6-744C-B810-6FF85BD9FA2B}"/>
              </a:ext>
            </a:extLst>
          </p:cNvPr>
          <p:cNvSpPr/>
          <p:nvPr/>
        </p:nvSpPr>
        <p:spPr>
          <a:xfrm>
            <a:off x="0" y="1657651"/>
            <a:ext cx="12192000"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516413" y="323670"/>
            <a:ext cx="11065987" cy="1101992"/>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3. </a:t>
            </a:r>
            <a:r>
              <a:rPr lang="en-US" sz="2800" dirty="0">
                <a:solidFill>
                  <a:srgbClr val="53565A"/>
                </a:solidFill>
              </a:rPr>
              <a:t>Use the Query Builder</a:t>
            </a:r>
          </a:p>
          <a:p>
            <a:pPr lvl="0" defTabSz="457178">
              <a:lnSpc>
                <a:spcPts val="2600"/>
              </a:lnSpc>
              <a:defRPr/>
            </a:pP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Break down any research question into its components to build a targeted query in </a:t>
            </a:r>
            <a:r>
              <a:rPr lang="en-US" sz="1800" dirty="0" err="1">
                <a:solidFill>
                  <a:srgbClr val="53565A"/>
                </a:solidFill>
                <a:ea typeface="Calibri" panose="020F0502020204030204" pitchFamily="34" charset="0"/>
                <a:cs typeface="Times New Roman" panose="02020603050405020304" pitchFamily="18" charset="0"/>
                <a:sym typeface="Wingdings" panose="05000000000000000000" pitchFamily="2" charset="2"/>
              </a:rPr>
              <a:t>Reaxys</a:t>
            </a:r>
            <a:r>
              <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rPr>
              <a:t>.</a:t>
            </a:r>
          </a:p>
          <a:p>
            <a:pPr lvl="0" defTabSz="457178">
              <a:lnSpc>
                <a:spcPts val="2600"/>
              </a:lnSpc>
              <a:defRPr/>
            </a:pP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sp>
        <p:nvSpPr>
          <p:cNvPr id="25" name="Rectangle 24">
            <a:extLst>
              <a:ext uri="{FF2B5EF4-FFF2-40B4-BE49-F238E27FC236}">
                <a16:creationId xmlns:a16="http://schemas.microsoft.com/office/drawing/2014/main" id="{87169E0D-5F71-1148-9840-28E844CB15D9}"/>
              </a:ext>
            </a:extLst>
          </p:cNvPr>
          <p:cNvSpPr/>
          <p:nvPr/>
        </p:nvSpPr>
        <p:spPr>
          <a:xfrm rot="16200000" flipV="1">
            <a:off x="-301156" y="758356"/>
            <a:ext cx="731520" cy="129208"/>
          </a:xfrm>
          <a:prstGeom prst="rect">
            <a:avLst/>
          </a:prstGeom>
          <a:solidFill>
            <a:srgbClr val="367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31" name="Title 1">
            <a:extLst>
              <a:ext uri="{FF2B5EF4-FFF2-40B4-BE49-F238E27FC236}">
                <a16:creationId xmlns:a16="http://schemas.microsoft.com/office/drawing/2014/main" id="{2E124633-EF54-DF48-B592-3C4D11577B4C}"/>
              </a:ext>
            </a:extLst>
          </p:cNvPr>
          <p:cNvSpPr txBox="1">
            <a:spLocks/>
          </p:cNvSpPr>
          <p:nvPr/>
        </p:nvSpPr>
        <p:spPr>
          <a:xfrm>
            <a:off x="764944" y="2892696"/>
            <a:ext cx="4446700" cy="1612236"/>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defTabSz="457178">
              <a:lnSpc>
                <a:spcPct val="150000"/>
              </a:lnSpc>
              <a:defRPr/>
            </a:pPr>
            <a:r>
              <a:rPr lang="en-US" sz="1400" dirty="0"/>
              <a:t>“Identify an unknown </a:t>
            </a:r>
            <a:r>
              <a:rPr lang="en-US" sz="1400" b="1" dirty="0">
                <a:solidFill>
                  <a:srgbClr val="3679E0"/>
                </a:solidFill>
              </a:rPr>
              <a:t>antimicrobial</a:t>
            </a:r>
            <a:r>
              <a:rPr lang="en-US" sz="1400" dirty="0"/>
              <a:t> compound isolated from a </a:t>
            </a:r>
            <a:r>
              <a:rPr lang="en-US" sz="1400" b="1" dirty="0">
                <a:solidFill>
                  <a:srgbClr val="3679E0"/>
                </a:solidFill>
              </a:rPr>
              <a:t>natural product</a:t>
            </a:r>
            <a:r>
              <a:rPr lang="en-US" sz="1400" dirty="0"/>
              <a:t>. Experimental results indicate that the substance has </a:t>
            </a:r>
            <a:r>
              <a:rPr lang="en-US" sz="1400" b="1" dirty="0">
                <a:solidFill>
                  <a:srgbClr val="3679E0"/>
                </a:solidFill>
              </a:rPr>
              <a:t>30 carbon atoms</a:t>
            </a:r>
            <a:r>
              <a:rPr lang="en-US" sz="1400" b="1" dirty="0"/>
              <a:t> </a:t>
            </a:r>
            <a:br>
              <a:rPr lang="en-US" sz="1400" b="1" dirty="0"/>
            </a:br>
            <a:r>
              <a:rPr lang="en-US" sz="1400" dirty="0"/>
              <a:t>and an </a:t>
            </a:r>
            <a:r>
              <a:rPr lang="en-US" sz="1400" b="1" dirty="0">
                <a:solidFill>
                  <a:srgbClr val="3679E0"/>
                </a:solidFill>
              </a:rPr>
              <a:t>optical rotation of 75–85°</a:t>
            </a:r>
            <a:r>
              <a:rPr lang="en-US" sz="1400" b="1" dirty="0">
                <a:solidFill>
                  <a:srgbClr val="53565A"/>
                </a:solidFill>
              </a:rPr>
              <a:t>.”</a:t>
            </a:r>
          </a:p>
          <a:p>
            <a:pPr defTabSz="457178">
              <a:lnSpc>
                <a:spcPct val="150000"/>
              </a:lnSpc>
              <a:defRPr/>
            </a:pPr>
            <a:r>
              <a:rPr lang="en-US" sz="1400" dirty="0"/>
              <a:t>. </a:t>
            </a:r>
          </a:p>
        </p:txBody>
      </p:sp>
      <p:sp>
        <p:nvSpPr>
          <p:cNvPr id="8" name="Rectangle 7">
            <a:extLst>
              <a:ext uri="{FF2B5EF4-FFF2-40B4-BE49-F238E27FC236}">
                <a16:creationId xmlns:a16="http://schemas.microsoft.com/office/drawing/2014/main" id="{786CA42C-B538-4045-9B2B-0B83BF72FB68}"/>
              </a:ext>
            </a:extLst>
          </p:cNvPr>
          <p:cNvSpPr/>
          <p:nvPr/>
        </p:nvSpPr>
        <p:spPr>
          <a:xfrm>
            <a:off x="5552040" y="2195465"/>
            <a:ext cx="6017328" cy="2969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3B8CF6-A040-E548-8B6E-8C70D58C903F}"/>
              </a:ext>
            </a:extLst>
          </p:cNvPr>
          <p:cNvGrpSpPr/>
          <p:nvPr/>
        </p:nvGrpSpPr>
        <p:grpSpPr>
          <a:xfrm>
            <a:off x="583714" y="3251733"/>
            <a:ext cx="7811805" cy="1804933"/>
            <a:chOff x="583714" y="3251733"/>
            <a:chExt cx="7811805" cy="1804933"/>
          </a:xfrm>
        </p:grpSpPr>
        <p:pic>
          <p:nvPicPr>
            <p:cNvPr id="57" name="Picture 56">
              <a:extLst>
                <a:ext uri="{FF2B5EF4-FFF2-40B4-BE49-F238E27FC236}">
                  <a16:creationId xmlns:a16="http://schemas.microsoft.com/office/drawing/2014/main" id="{217364C4-72FA-A44C-9303-99C81F71F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837" y="3251733"/>
              <a:ext cx="2753682" cy="1804933"/>
            </a:xfrm>
            <a:prstGeom prst="rect">
              <a:avLst/>
            </a:prstGeom>
          </p:spPr>
        </p:pic>
        <p:sp>
          <p:nvSpPr>
            <p:cNvPr id="24" name="Oval 23">
              <a:extLst>
                <a:ext uri="{FF2B5EF4-FFF2-40B4-BE49-F238E27FC236}">
                  <a16:creationId xmlns:a16="http://schemas.microsoft.com/office/drawing/2014/main" id="{8D6749B0-D124-4B45-AE40-4392F9B78101}"/>
                </a:ext>
              </a:extLst>
            </p:cNvPr>
            <p:cNvSpPr/>
            <p:nvPr/>
          </p:nvSpPr>
          <p:spPr>
            <a:xfrm>
              <a:off x="5431436" y="4391505"/>
              <a:ext cx="226853" cy="2268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72" name="Oval 71">
              <a:extLst>
                <a:ext uri="{FF2B5EF4-FFF2-40B4-BE49-F238E27FC236}">
                  <a16:creationId xmlns:a16="http://schemas.microsoft.com/office/drawing/2014/main" id="{BE4A4078-ABB7-BF47-9F38-682C2D0FF46B}"/>
                </a:ext>
              </a:extLst>
            </p:cNvPr>
            <p:cNvSpPr/>
            <p:nvPr/>
          </p:nvSpPr>
          <p:spPr>
            <a:xfrm>
              <a:off x="583714" y="3997324"/>
              <a:ext cx="206376" cy="2063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2</a:t>
              </a:r>
            </a:p>
          </p:txBody>
        </p:sp>
      </p:grpSp>
      <p:grpSp>
        <p:nvGrpSpPr>
          <p:cNvPr id="14" name="Group 13">
            <a:extLst>
              <a:ext uri="{FF2B5EF4-FFF2-40B4-BE49-F238E27FC236}">
                <a16:creationId xmlns:a16="http://schemas.microsoft.com/office/drawing/2014/main" id="{89038470-86E0-F84D-AF6C-3043B1579893}"/>
              </a:ext>
            </a:extLst>
          </p:cNvPr>
          <p:cNvGrpSpPr/>
          <p:nvPr/>
        </p:nvGrpSpPr>
        <p:grpSpPr>
          <a:xfrm>
            <a:off x="583714" y="2305416"/>
            <a:ext cx="10886690" cy="1245330"/>
            <a:chOff x="583714" y="2305416"/>
            <a:chExt cx="10886690" cy="1245330"/>
          </a:xfrm>
        </p:grpSpPr>
        <p:sp>
          <p:nvSpPr>
            <p:cNvPr id="70" name="Oval 69">
              <a:extLst>
                <a:ext uri="{FF2B5EF4-FFF2-40B4-BE49-F238E27FC236}">
                  <a16:creationId xmlns:a16="http://schemas.microsoft.com/office/drawing/2014/main" id="{FAC11E86-9000-2B4C-9DA4-63DF6B80F990}"/>
                </a:ext>
              </a:extLst>
            </p:cNvPr>
            <p:cNvSpPr/>
            <p:nvPr/>
          </p:nvSpPr>
          <p:spPr>
            <a:xfrm>
              <a:off x="583714" y="3344370"/>
              <a:ext cx="206376" cy="2063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3</a:t>
              </a:r>
            </a:p>
          </p:txBody>
        </p:sp>
        <p:pic>
          <p:nvPicPr>
            <p:cNvPr id="69" name="Picture 68">
              <a:extLst>
                <a:ext uri="{FF2B5EF4-FFF2-40B4-BE49-F238E27FC236}">
                  <a16:creationId xmlns:a16="http://schemas.microsoft.com/office/drawing/2014/main" id="{2761EB2D-2564-7B45-932B-258503EDB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049" y="2305416"/>
              <a:ext cx="2752355" cy="384738"/>
            </a:xfrm>
            <a:prstGeom prst="rect">
              <a:avLst/>
            </a:prstGeom>
          </p:spPr>
        </p:pic>
        <p:sp>
          <p:nvSpPr>
            <p:cNvPr id="26" name="Oval 25">
              <a:extLst>
                <a:ext uri="{FF2B5EF4-FFF2-40B4-BE49-F238E27FC236}">
                  <a16:creationId xmlns:a16="http://schemas.microsoft.com/office/drawing/2014/main" id="{9B516142-9965-E24E-9E9B-D1EDE8DC4B1D}"/>
                </a:ext>
              </a:extLst>
            </p:cNvPr>
            <p:cNvSpPr/>
            <p:nvPr/>
          </p:nvSpPr>
          <p:spPr>
            <a:xfrm>
              <a:off x="8518397" y="2374968"/>
              <a:ext cx="226853" cy="2268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grpSp>
      <p:grpSp>
        <p:nvGrpSpPr>
          <p:cNvPr id="12" name="Group 11">
            <a:extLst>
              <a:ext uri="{FF2B5EF4-FFF2-40B4-BE49-F238E27FC236}">
                <a16:creationId xmlns:a16="http://schemas.microsoft.com/office/drawing/2014/main" id="{E417F2FA-07FE-B747-A3D4-A3903E4083F3}"/>
              </a:ext>
            </a:extLst>
          </p:cNvPr>
          <p:cNvGrpSpPr/>
          <p:nvPr/>
        </p:nvGrpSpPr>
        <p:grpSpPr>
          <a:xfrm>
            <a:off x="583714" y="2300262"/>
            <a:ext cx="7811804" cy="1577723"/>
            <a:chOff x="583714" y="2300262"/>
            <a:chExt cx="7811804" cy="1577723"/>
          </a:xfrm>
        </p:grpSpPr>
        <p:pic>
          <p:nvPicPr>
            <p:cNvPr id="50" name="Picture 49">
              <a:extLst>
                <a:ext uri="{FF2B5EF4-FFF2-40B4-BE49-F238E27FC236}">
                  <a16:creationId xmlns:a16="http://schemas.microsoft.com/office/drawing/2014/main" id="{EDEEA433-7FD3-9048-B181-D728B4DBC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836" y="2300262"/>
              <a:ext cx="2753682" cy="876171"/>
            </a:xfrm>
            <a:prstGeom prst="rect">
              <a:avLst/>
            </a:prstGeom>
          </p:spPr>
        </p:pic>
        <p:sp>
          <p:nvSpPr>
            <p:cNvPr id="74" name="Oval 73">
              <a:extLst>
                <a:ext uri="{FF2B5EF4-FFF2-40B4-BE49-F238E27FC236}">
                  <a16:creationId xmlns:a16="http://schemas.microsoft.com/office/drawing/2014/main" id="{F791A6FD-52DA-F642-8B10-496AFECA9947}"/>
                </a:ext>
              </a:extLst>
            </p:cNvPr>
            <p:cNvSpPr/>
            <p:nvPr/>
          </p:nvSpPr>
          <p:spPr>
            <a:xfrm>
              <a:off x="5431436" y="2578729"/>
              <a:ext cx="226853" cy="2268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73" name="Oval 72">
              <a:extLst>
                <a:ext uri="{FF2B5EF4-FFF2-40B4-BE49-F238E27FC236}">
                  <a16:creationId xmlns:a16="http://schemas.microsoft.com/office/drawing/2014/main" id="{155B3826-163C-9348-8D53-89464D8D084D}"/>
                </a:ext>
              </a:extLst>
            </p:cNvPr>
            <p:cNvSpPr/>
            <p:nvPr/>
          </p:nvSpPr>
          <p:spPr>
            <a:xfrm>
              <a:off x="583714" y="3671609"/>
              <a:ext cx="206376" cy="2063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1</a:t>
              </a:r>
            </a:p>
          </p:txBody>
        </p:sp>
      </p:grpSp>
      <p:grpSp>
        <p:nvGrpSpPr>
          <p:cNvPr id="11" name="Group 10">
            <a:extLst>
              <a:ext uri="{FF2B5EF4-FFF2-40B4-BE49-F238E27FC236}">
                <a16:creationId xmlns:a16="http://schemas.microsoft.com/office/drawing/2014/main" id="{02F4AB02-220C-0F45-867B-F5D47F014FD7}"/>
              </a:ext>
            </a:extLst>
          </p:cNvPr>
          <p:cNvGrpSpPr/>
          <p:nvPr/>
        </p:nvGrpSpPr>
        <p:grpSpPr>
          <a:xfrm>
            <a:off x="583714" y="3023248"/>
            <a:ext cx="10886689" cy="827965"/>
            <a:chOff x="583714" y="3023248"/>
            <a:chExt cx="10886689" cy="827965"/>
          </a:xfrm>
        </p:grpSpPr>
        <p:sp>
          <p:nvSpPr>
            <p:cNvPr id="71" name="Oval 70">
              <a:extLst>
                <a:ext uri="{FF2B5EF4-FFF2-40B4-BE49-F238E27FC236}">
                  <a16:creationId xmlns:a16="http://schemas.microsoft.com/office/drawing/2014/main" id="{5900D79C-A831-FD4F-893B-6C2E68325E3F}"/>
                </a:ext>
              </a:extLst>
            </p:cNvPr>
            <p:cNvSpPr/>
            <p:nvPr/>
          </p:nvSpPr>
          <p:spPr>
            <a:xfrm>
              <a:off x="583714" y="3023248"/>
              <a:ext cx="206376" cy="2063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a:t>
              </a:r>
            </a:p>
          </p:txBody>
        </p:sp>
        <p:pic>
          <p:nvPicPr>
            <p:cNvPr id="63" name="Picture 62">
              <a:extLst>
                <a:ext uri="{FF2B5EF4-FFF2-40B4-BE49-F238E27FC236}">
                  <a16:creationId xmlns:a16="http://schemas.microsoft.com/office/drawing/2014/main" id="{AE1372E6-CCB7-944B-BC9F-99A0A9BE7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8048" y="3257891"/>
              <a:ext cx="2752355" cy="593322"/>
            </a:xfrm>
            <a:prstGeom prst="rect">
              <a:avLst/>
            </a:prstGeom>
          </p:spPr>
        </p:pic>
        <p:sp>
          <p:nvSpPr>
            <p:cNvPr id="27" name="Oval 26">
              <a:extLst>
                <a:ext uri="{FF2B5EF4-FFF2-40B4-BE49-F238E27FC236}">
                  <a16:creationId xmlns:a16="http://schemas.microsoft.com/office/drawing/2014/main" id="{26BAEA3E-0DEF-EF48-87F1-A5FE75C279E6}"/>
                </a:ext>
              </a:extLst>
            </p:cNvPr>
            <p:cNvSpPr/>
            <p:nvPr/>
          </p:nvSpPr>
          <p:spPr>
            <a:xfrm>
              <a:off x="8518397" y="3344370"/>
              <a:ext cx="226853" cy="2268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grpSp>
    </p:spTree>
    <p:extLst>
      <p:ext uri="{BB962C8B-B14F-4D97-AF65-F5344CB8AC3E}">
        <p14:creationId xmlns:p14="http://schemas.microsoft.com/office/powerpoint/2010/main" val="25612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FA91938-32E6-DA4B-BE69-70F332F46B0E}"/>
              </a:ext>
            </a:extLst>
          </p:cNvPr>
          <p:cNvSpPr/>
          <p:nvPr/>
        </p:nvSpPr>
        <p:spPr>
          <a:xfrm>
            <a:off x="0" y="1646884"/>
            <a:ext cx="9517375"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35C9CA-1526-0C46-A774-631DB179E0AD}"/>
              </a:ext>
            </a:extLst>
          </p:cNvPr>
          <p:cNvSpPr/>
          <p:nvPr/>
        </p:nvSpPr>
        <p:spPr>
          <a:xfrm rot="16200000" flipV="1">
            <a:off x="-301156" y="758356"/>
            <a:ext cx="731520" cy="129208"/>
          </a:xfrm>
          <a:prstGeom prst="rect">
            <a:avLst/>
          </a:prstGeom>
          <a:solidFill>
            <a:srgbClr val="FDD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4FC37BE5-0438-6544-9690-22892DE0AFBA}"/>
              </a:ext>
            </a:extLst>
          </p:cNvPr>
          <p:cNvSpPr txBox="1">
            <a:spLocks/>
          </p:cNvSpPr>
          <p:nvPr/>
        </p:nvSpPr>
        <p:spPr>
          <a:xfrm>
            <a:off x="516414" y="323670"/>
            <a:ext cx="8902545" cy="1125233"/>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4. </a:t>
            </a:r>
            <a:r>
              <a:rPr lang="en-US" sz="2800" dirty="0">
                <a:solidFill>
                  <a:srgbClr val="53565A"/>
                </a:solidFill>
              </a:rPr>
              <a:t>Explore document records</a:t>
            </a:r>
          </a:p>
          <a:p>
            <a:pPr defTabSz="457178">
              <a:lnSpc>
                <a:spcPts val="2600"/>
              </a:lnSpc>
              <a:defRPr/>
            </a:pPr>
            <a:r>
              <a:rPr lang="en-US" sz="1800" dirty="0">
                <a:solidFill>
                  <a:srgbClr val="53565A"/>
                </a:solidFill>
              </a:rPr>
              <a:t>Use </a:t>
            </a:r>
            <a:r>
              <a:rPr lang="en-US" sz="1800" i="1" dirty="0">
                <a:solidFill>
                  <a:srgbClr val="53565A"/>
                </a:solidFill>
              </a:rPr>
              <a:t>Filters and Analysis </a:t>
            </a:r>
            <a:r>
              <a:rPr lang="en-US" sz="1800" dirty="0">
                <a:solidFill>
                  <a:srgbClr val="53565A"/>
                </a:solidFill>
              </a:rPr>
              <a:t>to explore your document result set and find </a:t>
            </a:r>
            <a:br>
              <a:rPr lang="en-US" sz="1800" dirty="0">
                <a:solidFill>
                  <a:srgbClr val="53565A"/>
                </a:solidFill>
              </a:rPr>
            </a:br>
            <a:r>
              <a:rPr lang="en-US" sz="1800" dirty="0">
                <a:solidFill>
                  <a:srgbClr val="53565A"/>
                </a:solidFill>
              </a:rPr>
              <a:t>exactly what you need.</a:t>
            </a: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a:p>
            <a:pPr lvl="0" defTabSz="457178">
              <a:lnSpc>
                <a:spcPts val="2600"/>
              </a:lnSpc>
              <a:defRPr/>
            </a:pP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grpSp>
        <p:nvGrpSpPr>
          <p:cNvPr id="14" name="Group 13">
            <a:extLst>
              <a:ext uri="{FF2B5EF4-FFF2-40B4-BE49-F238E27FC236}">
                <a16:creationId xmlns:a16="http://schemas.microsoft.com/office/drawing/2014/main" id="{AF949D12-959A-0445-9AF2-6112A9C33313}"/>
              </a:ext>
            </a:extLst>
          </p:cNvPr>
          <p:cNvGrpSpPr/>
          <p:nvPr/>
        </p:nvGrpSpPr>
        <p:grpSpPr>
          <a:xfrm>
            <a:off x="610519" y="4344104"/>
            <a:ext cx="2970882" cy="842993"/>
            <a:chOff x="610519" y="4656659"/>
            <a:chExt cx="2970882" cy="842993"/>
          </a:xfrm>
        </p:grpSpPr>
        <p:sp>
          <p:nvSpPr>
            <p:cNvPr id="21" name="Rectangle 20">
              <a:extLst>
                <a:ext uri="{FF2B5EF4-FFF2-40B4-BE49-F238E27FC236}">
                  <a16:creationId xmlns:a16="http://schemas.microsoft.com/office/drawing/2014/main" id="{6805CA2C-1D5A-8B4C-97CA-6FB80EF4A904}"/>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7" name="Rectangle 26">
              <a:extLst>
                <a:ext uri="{FF2B5EF4-FFF2-40B4-BE49-F238E27FC236}">
                  <a16:creationId xmlns:a16="http://schemas.microsoft.com/office/drawing/2014/main" id="{75536DFD-C88F-CF42-BAC1-834E62C75DD6}"/>
                </a:ext>
              </a:extLst>
            </p:cNvPr>
            <p:cNvSpPr/>
            <p:nvPr/>
          </p:nvSpPr>
          <p:spPr>
            <a:xfrm>
              <a:off x="757634" y="4669966"/>
              <a:ext cx="2809532"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3</a:t>
              </a:r>
            </a:p>
            <a:p>
              <a:r>
                <a:rPr lang="en-US" sz="1100" dirty="0">
                  <a:solidFill>
                    <a:schemeClr val="bg1"/>
                  </a:solidFill>
                </a:rPr>
                <a:t>View the reaction types described in  the result set.</a:t>
              </a:r>
            </a:p>
          </p:txBody>
        </p:sp>
      </p:grpSp>
      <p:pic>
        <p:nvPicPr>
          <p:cNvPr id="34" name="Picture 33">
            <a:extLst>
              <a:ext uri="{FF2B5EF4-FFF2-40B4-BE49-F238E27FC236}">
                <a16:creationId xmlns:a16="http://schemas.microsoft.com/office/drawing/2014/main" id="{5E8A6391-A912-9941-B46E-576B31DD9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828684" y="2450461"/>
            <a:ext cx="5492229" cy="2470614"/>
          </a:xfrm>
          <a:prstGeom prst="rect">
            <a:avLst/>
          </a:prstGeom>
          <a:ln w="38100">
            <a:solidFill>
              <a:schemeClr val="bg1"/>
            </a:solidFill>
          </a:ln>
        </p:spPr>
      </p:pic>
      <p:sp>
        <p:nvSpPr>
          <p:cNvPr id="40" name="Oval 39">
            <a:extLst>
              <a:ext uri="{FF2B5EF4-FFF2-40B4-BE49-F238E27FC236}">
                <a16:creationId xmlns:a16="http://schemas.microsoft.com/office/drawing/2014/main" id="{684A9DAA-9956-3340-8DC0-8FA87E8E9ADA}"/>
              </a:ext>
            </a:extLst>
          </p:cNvPr>
          <p:cNvSpPr/>
          <p:nvPr/>
        </p:nvSpPr>
        <p:spPr>
          <a:xfrm>
            <a:off x="3886113" y="4174656"/>
            <a:ext cx="226853" cy="2268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grpSp>
        <p:nvGrpSpPr>
          <p:cNvPr id="3" name="Group 2">
            <a:extLst>
              <a:ext uri="{FF2B5EF4-FFF2-40B4-BE49-F238E27FC236}">
                <a16:creationId xmlns:a16="http://schemas.microsoft.com/office/drawing/2014/main" id="{E00805DB-B169-9D43-A1FE-9F5C184728B2}"/>
              </a:ext>
            </a:extLst>
          </p:cNvPr>
          <p:cNvGrpSpPr/>
          <p:nvPr/>
        </p:nvGrpSpPr>
        <p:grpSpPr>
          <a:xfrm>
            <a:off x="610518" y="2184440"/>
            <a:ext cx="4728861" cy="1112892"/>
            <a:chOff x="610518" y="2184440"/>
            <a:chExt cx="4728861" cy="1112892"/>
          </a:xfrm>
        </p:grpSpPr>
        <p:grpSp>
          <p:nvGrpSpPr>
            <p:cNvPr id="13" name="Group 12">
              <a:extLst>
                <a:ext uri="{FF2B5EF4-FFF2-40B4-BE49-F238E27FC236}">
                  <a16:creationId xmlns:a16="http://schemas.microsoft.com/office/drawing/2014/main" id="{A308CE90-D136-E747-ACA7-D64F1939266D}"/>
                </a:ext>
              </a:extLst>
            </p:cNvPr>
            <p:cNvGrpSpPr/>
            <p:nvPr/>
          </p:nvGrpSpPr>
          <p:grpSpPr>
            <a:xfrm>
              <a:off x="610518" y="2184440"/>
              <a:ext cx="2970882" cy="1112892"/>
              <a:chOff x="610518" y="1917378"/>
              <a:chExt cx="2757706" cy="915794"/>
            </a:xfrm>
          </p:grpSpPr>
          <p:sp>
            <p:nvSpPr>
              <p:cNvPr id="32" name="Rectangle 31">
                <a:extLst>
                  <a:ext uri="{FF2B5EF4-FFF2-40B4-BE49-F238E27FC236}">
                    <a16:creationId xmlns:a16="http://schemas.microsoft.com/office/drawing/2014/main" id="{413A029F-034A-B941-AED9-B4D1C5F5F368}"/>
                  </a:ext>
                </a:extLst>
              </p:cNvPr>
              <p:cNvSpPr/>
              <p:nvPr/>
            </p:nvSpPr>
            <p:spPr>
              <a:xfrm>
                <a:off x="610518" y="1917378"/>
                <a:ext cx="2757706" cy="820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33" name="Rectangle 32">
                <a:extLst>
                  <a:ext uri="{FF2B5EF4-FFF2-40B4-BE49-F238E27FC236}">
                    <a16:creationId xmlns:a16="http://schemas.microsoft.com/office/drawing/2014/main" id="{D88FD1C5-E615-E54C-B437-AEAF9C5252BC}"/>
                  </a:ext>
                </a:extLst>
              </p:cNvPr>
              <p:cNvSpPr/>
              <p:nvPr/>
            </p:nvSpPr>
            <p:spPr>
              <a:xfrm>
                <a:off x="742676" y="1946734"/>
                <a:ext cx="2525790" cy="886438"/>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br>
                  <a:rPr lang="en-US" sz="1300" dirty="0">
                    <a:solidFill>
                      <a:schemeClr val="bg1"/>
                    </a:solidFill>
                    <a:latin typeface="Arial" charset="0"/>
                    <a:ea typeface="Arial" charset="0"/>
                    <a:cs typeface="Arial" charset="0"/>
                  </a:rPr>
                </a:br>
                <a:r>
                  <a:rPr lang="en-US" sz="1100" dirty="0">
                    <a:solidFill>
                      <a:schemeClr val="bg1"/>
                    </a:solidFill>
                  </a:rPr>
                  <a:t>Select records where powder </a:t>
                </a:r>
                <a:br>
                  <a:rPr lang="en-US" sz="1100" dirty="0">
                    <a:solidFill>
                      <a:schemeClr val="bg1"/>
                    </a:solidFill>
                  </a:rPr>
                </a:br>
                <a:r>
                  <a:rPr lang="en-US" sz="1100" dirty="0">
                    <a:solidFill>
                      <a:schemeClr val="bg1"/>
                    </a:solidFill>
                  </a:rPr>
                  <a:t>X-ray diffraction was used to determine the crystal structure.</a:t>
                </a:r>
              </a:p>
              <a:p>
                <a:endParaRPr lang="en-US" sz="1100" dirty="0">
                  <a:solidFill>
                    <a:schemeClr val="bg1"/>
                  </a:solidFill>
                </a:endParaRPr>
              </a:p>
            </p:txBody>
          </p:sp>
        </p:grpSp>
        <p:sp>
          <p:nvSpPr>
            <p:cNvPr id="41" name="Oval 40">
              <a:extLst>
                <a:ext uri="{FF2B5EF4-FFF2-40B4-BE49-F238E27FC236}">
                  <a16:creationId xmlns:a16="http://schemas.microsoft.com/office/drawing/2014/main" id="{54514AB4-F471-4E46-8C0D-E0F36575B65B}"/>
                </a:ext>
              </a:extLst>
            </p:cNvPr>
            <p:cNvSpPr/>
            <p:nvPr/>
          </p:nvSpPr>
          <p:spPr>
            <a:xfrm>
              <a:off x="3886113" y="2852203"/>
              <a:ext cx="226853" cy="2268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5" name="Rectangle 4">
              <a:extLst>
                <a:ext uri="{FF2B5EF4-FFF2-40B4-BE49-F238E27FC236}">
                  <a16:creationId xmlns:a16="http://schemas.microsoft.com/office/drawing/2014/main" id="{CCC7523A-B00A-0344-B9B8-FD6E1FD9A661}"/>
                </a:ext>
              </a:extLst>
            </p:cNvPr>
            <p:cNvSpPr/>
            <p:nvPr/>
          </p:nvSpPr>
          <p:spPr>
            <a:xfrm>
              <a:off x="4087906" y="2871590"/>
              <a:ext cx="1251473" cy="190753"/>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3893FEBF-880E-CE4B-9236-2F70344BC5D4}"/>
              </a:ext>
            </a:extLst>
          </p:cNvPr>
          <p:cNvGrpSpPr/>
          <p:nvPr/>
        </p:nvGrpSpPr>
        <p:grpSpPr>
          <a:xfrm>
            <a:off x="615412" y="3353635"/>
            <a:ext cx="4723967" cy="860446"/>
            <a:chOff x="615412" y="3353635"/>
            <a:chExt cx="4723967" cy="860446"/>
          </a:xfrm>
        </p:grpSpPr>
        <p:grpSp>
          <p:nvGrpSpPr>
            <p:cNvPr id="16" name="Group 15">
              <a:extLst>
                <a:ext uri="{FF2B5EF4-FFF2-40B4-BE49-F238E27FC236}">
                  <a16:creationId xmlns:a16="http://schemas.microsoft.com/office/drawing/2014/main" id="{7112C3DE-19ED-AB48-9438-5DEBA23FAD8A}"/>
                </a:ext>
              </a:extLst>
            </p:cNvPr>
            <p:cNvGrpSpPr/>
            <p:nvPr/>
          </p:nvGrpSpPr>
          <p:grpSpPr>
            <a:xfrm>
              <a:off x="615412" y="3353635"/>
              <a:ext cx="2970882" cy="842993"/>
              <a:chOff x="610519" y="4656659"/>
              <a:chExt cx="2970882" cy="842993"/>
            </a:xfrm>
          </p:grpSpPr>
          <p:sp>
            <p:nvSpPr>
              <p:cNvPr id="17" name="Rectangle 16">
                <a:extLst>
                  <a:ext uri="{FF2B5EF4-FFF2-40B4-BE49-F238E27FC236}">
                    <a16:creationId xmlns:a16="http://schemas.microsoft.com/office/drawing/2014/main" id="{2F9E427E-BFD6-9B4E-9524-12B1A80ADE9A}"/>
                  </a:ext>
                </a:extLst>
              </p:cNvPr>
              <p:cNvSpPr/>
              <p:nvPr/>
            </p:nvSpPr>
            <p:spPr>
              <a:xfrm>
                <a:off x="610519" y="4656659"/>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18" name="Rectangle 17">
                <a:extLst>
                  <a:ext uri="{FF2B5EF4-FFF2-40B4-BE49-F238E27FC236}">
                    <a16:creationId xmlns:a16="http://schemas.microsoft.com/office/drawing/2014/main" id="{95B9CF42-019B-E44B-94B4-E248E8EB6B54}"/>
                  </a:ext>
                </a:extLst>
              </p:cNvPr>
              <p:cNvSpPr/>
              <p:nvPr/>
            </p:nvSpPr>
            <p:spPr>
              <a:xfrm>
                <a:off x="757634" y="4669966"/>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p>
              <a:p>
                <a:r>
                  <a:rPr lang="en-US" sz="1100" dirty="0">
                    <a:solidFill>
                      <a:schemeClr val="bg1"/>
                    </a:solidFill>
                  </a:rPr>
                  <a:t>Explore the result set based on substance classes.</a:t>
                </a:r>
              </a:p>
            </p:txBody>
          </p:sp>
        </p:grpSp>
        <p:sp>
          <p:nvSpPr>
            <p:cNvPr id="38" name="Oval 37">
              <a:extLst>
                <a:ext uri="{FF2B5EF4-FFF2-40B4-BE49-F238E27FC236}">
                  <a16:creationId xmlns:a16="http://schemas.microsoft.com/office/drawing/2014/main" id="{F8082A31-6321-4745-8202-2545BB1BA3CE}"/>
                </a:ext>
              </a:extLst>
            </p:cNvPr>
            <p:cNvSpPr/>
            <p:nvPr/>
          </p:nvSpPr>
          <p:spPr>
            <a:xfrm>
              <a:off x="3886113" y="3987228"/>
              <a:ext cx="226853" cy="2268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42" name="Rectangle 41">
              <a:extLst>
                <a:ext uri="{FF2B5EF4-FFF2-40B4-BE49-F238E27FC236}">
                  <a16:creationId xmlns:a16="http://schemas.microsoft.com/office/drawing/2014/main" id="{63C1B848-CD49-9449-8BA9-21D22BDF1A13}"/>
                </a:ext>
              </a:extLst>
            </p:cNvPr>
            <p:cNvSpPr/>
            <p:nvPr/>
          </p:nvSpPr>
          <p:spPr>
            <a:xfrm>
              <a:off x="4087906" y="3993971"/>
              <a:ext cx="1251473" cy="190753"/>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4EA9168A-16D1-6542-A148-323AC79B3825}"/>
              </a:ext>
            </a:extLst>
          </p:cNvPr>
          <p:cNvSpPr/>
          <p:nvPr/>
        </p:nvSpPr>
        <p:spPr>
          <a:xfrm>
            <a:off x="4087906" y="4184023"/>
            <a:ext cx="1251473" cy="190753"/>
          </a:xfrm>
          <a:prstGeom prst="rect">
            <a:avLst/>
          </a:prstGeom>
          <a:noFill/>
          <a:ln>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DC86C87-17CB-D146-AE9C-D2F42FB4BFB3}"/>
              </a:ext>
            </a:extLst>
          </p:cNvPr>
          <p:cNvSpPr/>
          <p:nvPr/>
        </p:nvSpPr>
        <p:spPr>
          <a:xfrm>
            <a:off x="9569926" y="2666204"/>
            <a:ext cx="2008410" cy="2169825"/>
          </a:xfrm>
          <a:prstGeom prst="rect">
            <a:avLst/>
          </a:prstGeom>
        </p:spPr>
        <p:txBody>
          <a:bodyPr wrap="square">
            <a:spAutoFit/>
          </a:bodyPr>
          <a:lstStyle/>
          <a:p>
            <a:pPr>
              <a:lnSpc>
                <a:spcPts val="2400"/>
              </a:lnSpc>
            </a:pPr>
            <a:r>
              <a:rPr lang="en-US" sz="2000" b="1" dirty="0">
                <a:solidFill>
                  <a:srgbClr val="3679E0"/>
                </a:solidFill>
              </a:rPr>
              <a:t>Document</a:t>
            </a:r>
          </a:p>
          <a:p>
            <a:pPr>
              <a:lnSpc>
                <a:spcPts val="2200"/>
              </a:lnSpc>
              <a:spcBef>
                <a:spcPts val="600"/>
              </a:spcBef>
            </a:pPr>
            <a:r>
              <a:rPr lang="en-US" sz="1200" dirty="0"/>
              <a:t>These records contain </a:t>
            </a:r>
            <a:r>
              <a:rPr lang="en-US" sz="1200" b="1" dirty="0"/>
              <a:t>references </a:t>
            </a:r>
            <a:r>
              <a:rPr lang="en-US" sz="1200" dirty="0"/>
              <a:t>to</a:t>
            </a:r>
            <a:r>
              <a:rPr lang="en-US" sz="1200" b="1" dirty="0"/>
              <a:t> </a:t>
            </a:r>
            <a:r>
              <a:rPr lang="en-US" sz="1200" dirty="0"/>
              <a:t>peer-reviewed articles and patents. They are highly interlinked with substance and reaction records</a:t>
            </a:r>
            <a:endParaRPr lang="en-US" sz="1200" b="1" dirty="0">
              <a:solidFill>
                <a:schemeClr val="tx2"/>
              </a:solidFill>
            </a:endParaRPr>
          </a:p>
        </p:txBody>
      </p:sp>
      <p:sp>
        <p:nvSpPr>
          <p:cNvPr id="31" name="Rectangle 30">
            <a:extLst>
              <a:ext uri="{FF2B5EF4-FFF2-40B4-BE49-F238E27FC236}">
                <a16:creationId xmlns:a16="http://schemas.microsoft.com/office/drawing/2014/main" id="{B65C93B0-D125-2C43-9E54-CD06B9D7E921}"/>
              </a:ext>
            </a:extLst>
          </p:cNvPr>
          <p:cNvSpPr/>
          <p:nvPr/>
        </p:nvSpPr>
        <p:spPr>
          <a:xfrm>
            <a:off x="9502649" y="0"/>
            <a:ext cx="2368188" cy="1216815"/>
          </a:xfrm>
          <a:prstGeom prst="rect">
            <a:avLst/>
          </a:prstGeom>
          <a:solidFill>
            <a:srgbClr val="FD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A screenshot of a cell phone&#13;&#10;&#13;&#10;Description automatically generated">
            <a:extLst>
              <a:ext uri="{FF2B5EF4-FFF2-40B4-BE49-F238E27FC236}">
                <a16:creationId xmlns:a16="http://schemas.microsoft.com/office/drawing/2014/main" id="{754E7B87-2941-5845-A216-4138E6777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1754" y="595332"/>
            <a:ext cx="334958" cy="411802"/>
          </a:xfrm>
          <a:prstGeom prst="rect">
            <a:avLst/>
          </a:prstGeom>
        </p:spPr>
      </p:pic>
      <p:pic>
        <p:nvPicPr>
          <p:cNvPr id="54" name="Picture 53" descr="A close up of a logo&#13;&#10;&#13;&#10;Description automatically generated">
            <a:extLst>
              <a:ext uri="{FF2B5EF4-FFF2-40B4-BE49-F238E27FC236}">
                <a16:creationId xmlns:a16="http://schemas.microsoft.com/office/drawing/2014/main" id="{960F8936-CEDC-4D48-90F7-3468FE4FB3C2}"/>
              </a:ext>
            </a:extLst>
          </p:cNvPr>
          <p:cNvPicPr>
            <a:picLocks noChangeAspect="1"/>
          </p:cNvPicPr>
          <p:nvPr/>
        </p:nvPicPr>
        <p:blipFill>
          <a:blip r:embed="rId6">
            <a:alphaModFix amt="40000"/>
            <a:extLst>
              <a:ext uri="{28A0092B-C50C-407E-A947-70E740481C1C}">
                <a14:useLocalDpi xmlns:a14="http://schemas.microsoft.com/office/drawing/2010/main" val="0"/>
              </a:ext>
            </a:extLst>
          </a:blip>
          <a:stretch>
            <a:fillRect/>
          </a:stretch>
        </p:blipFill>
        <p:spPr>
          <a:xfrm>
            <a:off x="10554514" y="599990"/>
            <a:ext cx="509744" cy="407144"/>
          </a:xfrm>
          <a:prstGeom prst="rect">
            <a:avLst/>
          </a:prstGeom>
        </p:spPr>
      </p:pic>
      <p:pic>
        <p:nvPicPr>
          <p:cNvPr id="55" name="Picture 54" descr="A close up of a logo&#13;&#10;&#13;&#10;Description automatically generated">
            <a:extLst>
              <a:ext uri="{FF2B5EF4-FFF2-40B4-BE49-F238E27FC236}">
                <a16:creationId xmlns:a16="http://schemas.microsoft.com/office/drawing/2014/main" id="{5E43A773-9A41-024D-9662-095573684979}"/>
              </a:ext>
            </a:extLst>
          </p:cNvPr>
          <p:cNvPicPr>
            <a:picLocks noChangeAspect="1"/>
          </p:cNvPicPr>
          <p:nvPr/>
        </p:nvPicPr>
        <p:blipFill>
          <a:blip r:embed="rId7">
            <a:alphaModFix amt="40000"/>
            <a:extLst>
              <a:ext uri="{28A0092B-C50C-407E-A947-70E740481C1C}">
                <a14:useLocalDpi xmlns:a14="http://schemas.microsoft.com/office/drawing/2010/main" val="0"/>
              </a:ext>
            </a:extLst>
          </a:blip>
          <a:stretch>
            <a:fillRect/>
          </a:stretch>
        </p:blipFill>
        <p:spPr>
          <a:xfrm>
            <a:off x="9824360" y="653995"/>
            <a:ext cx="511381" cy="411802"/>
          </a:xfrm>
          <a:prstGeom prst="rect">
            <a:avLst/>
          </a:prstGeom>
        </p:spPr>
      </p:pic>
    </p:spTree>
    <p:extLst>
      <p:ext uri="{BB962C8B-B14F-4D97-AF65-F5344CB8AC3E}">
        <p14:creationId xmlns:p14="http://schemas.microsoft.com/office/powerpoint/2010/main" val="322370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7"/>
                                        </p:tgtEl>
                                      </p:cBhvr>
                                    </p:animEffect>
                                    <p:animScale>
                                      <p:cBhvr>
                                        <p:cTn id="7" dur="250" autoRev="1" fill="hold"/>
                                        <p:tgtEl>
                                          <p:spTgt spid="4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8B90372-6F00-644D-A087-E15275A3DA08}"/>
              </a:ext>
            </a:extLst>
          </p:cNvPr>
          <p:cNvSpPr/>
          <p:nvPr/>
        </p:nvSpPr>
        <p:spPr>
          <a:xfrm>
            <a:off x="0" y="1646884"/>
            <a:ext cx="9517375" cy="41787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35C9CA-1526-0C46-A774-631DB179E0AD}"/>
              </a:ext>
            </a:extLst>
          </p:cNvPr>
          <p:cNvSpPr/>
          <p:nvPr/>
        </p:nvSpPr>
        <p:spPr>
          <a:xfrm rot="16200000" flipV="1">
            <a:off x="-301156" y="758356"/>
            <a:ext cx="731520" cy="129208"/>
          </a:xfrm>
          <a:prstGeom prst="rect">
            <a:avLst/>
          </a:prstGeom>
          <a:solidFill>
            <a:srgbClr val="FDD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endParaRPr lang="en-US" sz="2400" b="1" dirty="0">
              <a:solidFill>
                <a:srgbClr val="53565A"/>
              </a:solidFill>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4FC37BE5-0438-6544-9690-22892DE0AFBA}"/>
              </a:ext>
            </a:extLst>
          </p:cNvPr>
          <p:cNvSpPr txBox="1">
            <a:spLocks/>
          </p:cNvSpPr>
          <p:nvPr/>
        </p:nvSpPr>
        <p:spPr>
          <a:xfrm>
            <a:off x="516414" y="323670"/>
            <a:ext cx="8416896" cy="1125233"/>
          </a:xfrm>
          <a:prstGeom prst="rect">
            <a:avLst/>
          </a:prstGeom>
        </p:spPr>
        <p:txBody>
          <a:bodyPr vert="horz" lIns="91440" tIns="45720" rIns="91440" bIns="45720" rtlCol="0" anchor="t" anchorCtr="0">
            <a:noAutofit/>
          </a:bodyPr>
          <a:lstStyle>
            <a:defPPr>
              <a:defRPr lang="en-US"/>
            </a:defPPr>
            <a:lvl1pPr defTabSz="685800">
              <a:lnSpc>
                <a:spcPct val="100000"/>
              </a:lnSpc>
              <a:spcBef>
                <a:spcPct val="0"/>
              </a:spcBef>
              <a:buNone/>
              <a:defRPr sz="2400">
                <a:solidFill>
                  <a:schemeClr val="accent1"/>
                </a:solidFill>
                <a:latin typeface="+mj-lt"/>
                <a:ea typeface="+mj-ea"/>
                <a:cs typeface="+mj-cs"/>
              </a:defRPr>
            </a:lvl1pPr>
          </a:lstStyle>
          <a:p>
            <a:r>
              <a:rPr lang="en-US" sz="2800" dirty="0">
                <a:solidFill>
                  <a:srgbClr val="FF6C00"/>
                </a:solidFill>
              </a:rPr>
              <a:t>4. </a:t>
            </a:r>
            <a:r>
              <a:rPr lang="en-US" sz="2800" dirty="0">
                <a:solidFill>
                  <a:srgbClr val="53565A"/>
                </a:solidFill>
              </a:rPr>
              <a:t>Explore document records</a:t>
            </a:r>
          </a:p>
          <a:p>
            <a:pPr lvl="0" defTabSz="457178">
              <a:lnSpc>
                <a:spcPts val="2600"/>
              </a:lnSpc>
              <a:defRPr/>
            </a:pPr>
            <a:r>
              <a:rPr lang="en-US" sz="1800" dirty="0">
                <a:solidFill>
                  <a:srgbClr val="53565A"/>
                </a:solidFill>
              </a:rPr>
              <a:t>Each record links to other record types and information systems to support upfront decision-making.</a:t>
            </a: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a:p>
            <a:pPr lvl="0" defTabSz="457178">
              <a:lnSpc>
                <a:spcPts val="2600"/>
              </a:lnSpc>
              <a:defRPr/>
            </a:pPr>
            <a:br>
              <a:rPr lang="en-US" sz="1800" b="1" dirty="0">
                <a:solidFill>
                  <a:srgbClr val="53565A"/>
                </a:solidFill>
                <a:ea typeface="Calibri" panose="020F0502020204030204" pitchFamily="34" charset="0"/>
                <a:cs typeface="Times New Roman" panose="02020603050405020304" pitchFamily="18" charset="0"/>
                <a:sym typeface="Wingdings" panose="05000000000000000000" pitchFamily="2" charset="2"/>
              </a:rPr>
            </a:br>
            <a:endParaRPr lang="en-US" sz="18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p:txBody>
      </p:sp>
      <p:sp>
        <p:nvSpPr>
          <p:cNvPr id="3" name="Rectangle 2">
            <a:extLst>
              <a:ext uri="{FF2B5EF4-FFF2-40B4-BE49-F238E27FC236}">
                <a16:creationId xmlns:a16="http://schemas.microsoft.com/office/drawing/2014/main" id="{1DF83A0A-AD0C-754B-A35F-8FA15E1A6B32}"/>
              </a:ext>
            </a:extLst>
          </p:cNvPr>
          <p:cNvSpPr/>
          <p:nvPr/>
        </p:nvSpPr>
        <p:spPr>
          <a:xfrm>
            <a:off x="3733800" y="2095934"/>
            <a:ext cx="5597933" cy="3264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E7B651A0-8BC6-9244-B664-6CBB5B21BD0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64222"/>
          <a:stretch/>
        </p:blipFill>
        <p:spPr>
          <a:xfrm>
            <a:off x="4394347" y="2255746"/>
            <a:ext cx="4805275" cy="645030"/>
          </a:xfrm>
          <a:prstGeom prst="rect">
            <a:avLst/>
          </a:prstGeom>
          <a:ln w="12700">
            <a:solidFill>
              <a:srgbClr val="3679E0"/>
            </a:solidFill>
          </a:ln>
        </p:spPr>
      </p:pic>
      <p:grpSp>
        <p:nvGrpSpPr>
          <p:cNvPr id="13" name="Group 12">
            <a:extLst>
              <a:ext uri="{FF2B5EF4-FFF2-40B4-BE49-F238E27FC236}">
                <a16:creationId xmlns:a16="http://schemas.microsoft.com/office/drawing/2014/main" id="{85EFA88B-2C0F-1E4B-8F75-BE68677CE655}"/>
              </a:ext>
            </a:extLst>
          </p:cNvPr>
          <p:cNvGrpSpPr/>
          <p:nvPr/>
        </p:nvGrpSpPr>
        <p:grpSpPr>
          <a:xfrm>
            <a:off x="615412" y="1815504"/>
            <a:ext cx="5936386" cy="2789129"/>
            <a:chOff x="615412" y="1815504"/>
            <a:chExt cx="5936386" cy="2789129"/>
          </a:xfrm>
        </p:grpSpPr>
        <p:pic>
          <p:nvPicPr>
            <p:cNvPr id="49" name="Picture 48">
              <a:extLst>
                <a:ext uri="{FF2B5EF4-FFF2-40B4-BE49-F238E27FC236}">
                  <a16:creationId xmlns:a16="http://schemas.microsoft.com/office/drawing/2014/main" id="{9BBEE73D-F596-3440-B9D9-CD2B439B18A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904026" y="3297989"/>
              <a:ext cx="2647772" cy="1306644"/>
            </a:xfrm>
            <a:prstGeom prst="rect">
              <a:avLst/>
            </a:prstGeom>
          </p:spPr>
        </p:pic>
        <p:grpSp>
          <p:nvGrpSpPr>
            <p:cNvPr id="12" name="Group 11">
              <a:extLst>
                <a:ext uri="{FF2B5EF4-FFF2-40B4-BE49-F238E27FC236}">
                  <a16:creationId xmlns:a16="http://schemas.microsoft.com/office/drawing/2014/main" id="{E793DEBF-2A2D-3D40-ABCB-02239E77478B}"/>
                </a:ext>
              </a:extLst>
            </p:cNvPr>
            <p:cNvGrpSpPr/>
            <p:nvPr/>
          </p:nvGrpSpPr>
          <p:grpSpPr>
            <a:xfrm>
              <a:off x="5278838" y="2769264"/>
              <a:ext cx="660183" cy="580817"/>
              <a:chOff x="5278838" y="2769264"/>
              <a:chExt cx="660183" cy="580817"/>
            </a:xfrm>
          </p:grpSpPr>
          <p:sp>
            <p:nvSpPr>
              <p:cNvPr id="50" name="Rounded Rectangle 49">
                <a:extLst>
                  <a:ext uri="{FF2B5EF4-FFF2-40B4-BE49-F238E27FC236}">
                    <a16:creationId xmlns:a16="http://schemas.microsoft.com/office/drawing/2014/main" id="{9DBBC57E-4DD9-0B4C-B929-F14729EED7CB}"/>
                  </a:ext>
                </a:extLst>
              </p:cNvPr>
              <p:cNvSpPr/>
              <p:nvPr/>
            </p:nvSpPr>
            <p:spPr>
              <a:xfrm>
                <a:off x="5278838" y="2769264"/>
                <a:ext cx="660183" cy="121149"/>
              </a:xfrm>
              <a:prstGeom prst="roundRect">
                <a:avLst/>
              </a:prstGeom>
              <a:noFill/>
              <a:ln w="19050">
                <a:solidFill>
                  <a:srgbClr val="3679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84BBAB15-7A9F-FE48-813B-DE868E580954}"/>
                  </a:ext>
                </a:extLst>
              </p:cNvPr>
              <p:cNvCxnSpPr>
                <a:cxnSpLocks/>
                <a:endCxn id="52" idx="0"/>
              </p:cNvCxnSpPr>
              <p:nvPr/>
            </p:nvCxnSpPr>
            <p:spPr>
              <a:xfrm>
                <a:off x="5566802" y="2900775"/>
                <a:ext cx="1" cy="373910"/>
              </a:xfrm>
              <a:prstGeom prst="line">
                <a:avLst/>
              </a:prstGeom>
              <a:solidFill>
                <a:srgbClr val="3679E0"/>
              </a:solidFill>
              <a:ln w="25400" cap="rnd">
                <a:solidFill>
                  <a:srgbClr val="3679E0"/>
                </a:solidFill>
              </a:ln>
            </p:spPr>
            <p:style>
              <a:lnRef idx="1">
                <a:schemeClr val="accent1"/>
              </a:lnRef>
              <a:fillRef idx="0">
                <a:schemeClr val="accent1"/>
              </a:fillRef>
              <a:effectRef idx="0">
                <a:schemeClr val="accent1"/>
              </a:effectRef>
              <a:fontRef idx="minor">
                <a:schemeClr val="tx1"/>
              </a:fontRef>
            </p:style>
          </p:cxnSp>
          <p:sp>
            <p:nvSpPr>
              <p:cNvPr id="52" name="Flowchart: Connector 16">
                <a:extLst>
                  <a:ext uri="{FF2B5EF4-FFF2-40B4-BE49-F238E27FC236}">
                    <a16:creationId xmlns:a16="http://schemas.microsoft.com/office/drawing/2014/main" id="{413EA603-4C81-7047-8694-21F48870CB21}"/>
                  </a:ext>
                </a:extLst>
              </p:cNvPr>
              <p:cNvSpPr/>
              <p:nvPr/>
            </p:nvSpPr>
            <p:spPr>
              <a:xfrm>
                <a:off x="5529105" y="3274685"/>
                <a:ext cx="75396" cy="75396"/>
              </a:xfrm>
              <a:prstGeom prst="flowChartConnector">
                <a:avLst/>
              </a:prstGeom>
              <a:solidFill>
                <a:srgbClr val="3679E0"/>
              </a:solidFill>
              <a:ln>
                <a:solidFill>
                  <a:srgbClr val="3679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grpSp>
          <p:nvGrpSpPr>
            <p:cNvPr id="6" name="Group 5">
              <a:extLst>
                <a:ext uri="{FF2B5EF4-FFF2-40B4-BE49-F238E27FC236}">
                  <a16:creationId xmlns:a16="http://schemas.microsoft.com/office/drawing/2014/main" id="{72EE46F5-A805-1C48-AE5E-6B2A1E4755D9}"/>
                </a:ext>
              </a:extLst>
            </p:cNvPr>
            <p:cNvGrpSpPr/>
            <p:nvPr/>
          </p:nvGrpSpPr>
          <p:grpSpPr>
            <a:xfrm>
              <a:off x="615412" y="1815504"/>
              <a:ext cx="2970882" cy="842993"/>
              <a:chOff x="615412" y="1815504"/>
              <a:chExt cx="2970882" cy="842993"/>
            </a:xfrm>
          </p:grpSpPr>
          <p:sp>
            <p:nvSpPr>
              <p:cNvPr id="64" name="Rectangle 63">
                <a:extLst>
                  <a:ext uri="{FF2B5EF4-FFF2-40B4-BE49-F238E27FC236}">
                    <a16:creationId xmlns:a16="http://schemas.microsoft.com/office/drawing/2014/main" id="{1D3D1940-B51D-BF41-9101-E15C5F272EF4}"/>
                  </a:ext>
                </a:extLst>
              </p:cNvPr>
              <p:cNvSpPr/>
              <p:nvPr/>
            </p:nvSpPr>
            <p:spPr>
              <a:xfrm>
                <a:off x="615412" y="1815504"/>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65" name="Rectangle 64">
                <a:extLst>
                  <a:ext uri="{FF2B5EF4-FFF2-40B4-BE49-F238E27FC236}">
                    <a16:creationId xmlns:a16="http://schemas.microsoft.com/office/drawing/2014/main" id="{D900A308-9309-8344-85F8-0D8CDB1A3825}"/>
                  </a:ext>
                </a:extLst>
              </p:cNvPr>
              <p:cNvSpPr/>
              <p:nvPr/>
            </p:nvSpPr>
            <p:spPr>
              <a:xfrm>
                <a:off x="762527" y="1828811"/>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1</a:t>
                </a:r>
              </a:p>
              <a:p>
                <a:r>
                  <a:rPr lang="en-US" sz="1100" dirty="0">
                    <a:solidFill>
                      <a:schemeClr val="bg1"/>
                    </a:solidFill>
                  </a:rPr>
                  <a:t>Explore the substances described in the reference.</a:t>
                </a:r>
                <a:endParaRPr lang="en-US" sz="1100" b="1" dirty="0">
                  <a:solidFill>
                    <a:schemeClr val="bg1"/>
                  </a:solidFill>
                </a:endParaRPr>
              </a:p>
            </p:txBody>
          </p:sp>
        </p:grpSp>
        <p:sp>
          <p:nvSpPr>
            <p:cNvPr id="71" name="Oval 70">
              <a:extLst>
                <a:ext uri="{FF2B5EF4-FFF2-40B4-BE49-F238E27FC236}">
                  <a16:creationId xmlns:a16="http://schemas.microsoft.com/office/drawing/2014/main" id="{B308981D-FE96-B34B-9287-26FB0AB880C2}"/>
                </a:ext>
              </a:extLst>
            </p:cNvPr>
            <p:cNvSpPr/>
            <p:nvPr/>
          </p:nvSpPr>
          <p:spPr>
            <a:xfrm>
              <a:off x="3702915" y="3272689"/>
              <a:ext cx="227289" cy="227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grpSp>
      <p:grpSp>
        <p:nvGrpSpPr>
          <p:cNvPr id="19" name="Group 18">
            <a:extLst>
              <a:ext uri="{FF2B5EF4-FFF2-40B4-BE49-F238E27FC236}">
                <a16:creationId xmlns:a16="http://schemas.microsoft.com/office/drawing/2014/main" id="{623DDE35-9A82-CA47-8DC8-08AEEE7EF050}"/>
              </a:ext>
            </a:extLst>
          </p:cNvPr>
          <p:cNvGrpSpPr/>
          <p:nvPr/>
        </p:nvGrpSpPr>
        <p:grpSpPr>
          <a:xfrm>
            <a:off x="615412" y="2818294"/>
            <a:ext cx="5795295" cy="2395535"/>
            <a:chOff x="615412" y="2818294"/>
            <a:chExt cx="5795295" cy="2395535"/>
          </a:xfrm>
        </p:grpSpPr>
        <p:grpSp>
          <p:nvGrpSpPr>
            <p:cNvPr id="9" name="Group 8">
              <a:extLst>
                <a:ext uri="{FF2B5EF4-FFF2-40B4-BE49-F238E27FC236}">
                  <a16:creationId xmlns:a16="http://schemas.microsoft.com/office/drawing/2014/main" id="{F9149D72-23C7-4349-86F4-3287A3316751}"/>
                </a:ext>
              </a:extLst>
            </p:cNvPr>
            <p:cNvGrpSpPr/>
            <p:nvPr/>
          </p:nvGrpSpPr>
          <p:grpSpPr>
            <a:xfrm>
              <a:off x="615412" y="2818294"/>
              <a:ext cx="2970882" cy="842993"/>
              <a:chOff x="615412" y="2818294"/>
              <a:chExt cx="2970882" cy="842993"/>
            </a:xfrm>
          </p:grpSpPr>
          <p:sp>
            <p:nvSpPr>
              <p:cNvPr id="17" name="Rectangle 16">
                <a:extLst>
                  <a:ext uri="{FF2B5EF4-FFF2-40B4-BE49-F238E27FC236}">
                    <a16:creationId xmlns:a16="http://schemas.microsoft.com/office/drawing/2014/main" id="{2F9E427E-BFD6-9B4E-9524-12B1A80ADE9A}"/>
                  </a:ext>
                </a:extLst>
              </p:cNvPr>
              <p:cNvSpPr/>
              <p:nvPr/>
            </p:nvSpPr>
            <p:spPr>
              <a:xfrm>
                <a:off x="615412" y="2818294"/>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18" name="Rectangle 17">
                <a:extLst>
                  <a:ext uri="{FF2B5EF4-FFF2-40B4-BE49-F238E27FC236}">
                    <a16:creationId xmlns:a16="http://schemas.microsoft.com/office/drawing/2014/main" id="{95B9CF42-019B-E44B-94B4-E248E8EB6B54}"/>
                  </a:ext>
                </a:extLst>
              </p:cNvPr>
              <p:cNvSpPr/>
              <p:nvPr/>
            </p:nvSpPr>
            <p:spPr>
              <a:xfrm>
                <a:off x="762527" y="2831601"/>
                <a:ext cx="2598797"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2</a:t>
                </a:r>
              </a:p>
              <a:p>
                <a:r>
                  <a:rPr lang="en-US" sz="1100" dirty="0">
                    <a:solidFill>
                      <a:schemeClr val="bg1"/>
                    </a:solidFill>
                  </a:rPr>
                  <a:t>Access substance records from multiple databases.</a:t>
                </a:r>
                <a:endParaRPr lang="en-US" sz="1100" b="1" dirty="0">
                  <a:solidFill>
                    <a:schemeClr val="bg1"/>
                  </a:solidFill>
                </a:endParaRPr>
              </a:p>
            </p:txBody>
          </p:sp>
        </p:grpSp>
        <p:grpSp>
          <p:nvGrpSpPr>
            <p:cNvPr id="15" name="Group 14">
              <a:extLst>
                <a:ext uri="{FF2B5EF4-FFF2-40B4-BE49-F238E27FC236}">
                  <a16:creationId xmlns:a16="http://schemas.microsoft.com/office/drawing/2014/main" id="{AA6AE79D-B741-2141-BA81-63617765479B}"/>
                </a:ext>
              </a:extLst>
            </p:cNvPr>
            <p:cNvGrpSpPr/>
            <p:nvPr/>
          </p:nvGrpSpPr>
          <p:grpSpPr>
            <a:xfrm>
              <a:off x="4011491" y="4008559"/>
              <a:ext cx="2399216" cy="1205270"/>
              <a:chOff x="4011491" y="4008559"/>
              <a:chExt cx="2399216" cy="1205270"/>
            </a:xfrm>
          </p:grpSpPr>
          <p:sp>
            <p:nvSpPr>
              <p:cNvPr id="39" name="Rectangle 38">
                <a:extLst>
                  <a:ext uri="{FF2B5EF4-FFF2-40B4-BE49-F238E27FC236}">
                    <a16:creationId xmlns:a16="http://schemas.microsoft.com/office/drawing/2014/main" id="{F92C52B9-C072-684D-9FB7-C0DD102BC650}"/>
                  </a:ext>
                </a:extLst>
              </p:cNvPr>
              <p:cNvSpPr/>
              <p:nvPr/>
            </p:nvSpPr>
            <p:spPr>
              <a:xfrm>
                <a:off x="4196979" y="4008559"/>
                <a:ext cx="2213728" cy="1205270"/>
              </a:xfrm>
              <a:prstGeom prst="rect">
                <a:avLst/>
              </a:prstGeom>
              <a:noFill/>
              <a:ln w="12700">
                <a:solidFill>
                  <a:srgbClr val="367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5" name="Picture 44">
                <a:extLst>
                  <a:ext uri="{FF2B5EF4-FFF2-40B4-BE49-F238E27FC236}">
                    <a16:creationId xmlns:a16="http://schemas.microsoft.com/office/drawing/2014/main" id="{61B3FD4B-220D-1B4E-92CC-11488286558F}"/>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r="56931"/>
              <a:stretch/>
            </p:blipFill>
            <p:spPr>
              <a:xfrm>
                <a:off x="4214588" y="4028493"/>
                <a:ext cx="1532268" cy="1165458"/>
              </a:xfrm>
              <a:prstGeom prst="rect">
                <a:avLst/>
              </a:prstGeom>
              <a:ln>
                <a:noFill/>
              </a:ln>
            </p:spPr>
          </p:pic>
          <p:pic>
            <p:nvPicPr>
              <p:cNvPr id="46" name="Picture 45">
                <a:extLst>
                  <a:ext uri="{FF2B5EF4-FFF2-40B4-BE49-F238E27FC236}">
                    <a16:creationId xmlns:a16="http://schemas.microsoft.com/office/drawing/2014/main" id="{B239801D-EEE1-4C49-9114-3A4965147463}"/>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81731"/>
              <a:stretch/>
            </p:blipFill>
            <p:spPr>
              <a:xfrm>
                <a:off x="5746856" y="4027233"/>
                <a:ext cx="652559" cy="1166717"/>
              </a:xfrm>
              <a:prstGeom prst="rect">
                <a:avLst/>
              </a:prstGeom>
              <a:ln>
                <a:noFill/>
              </a:ln>
            </p:spPr>
          </p:pic>
          <p:sp>
            <p:nvSpPr>
              <p:cNvPr id="72" name="Oval 71">
                <a:extLst>
                  <a:ext uri="{FF2B5EF4-FFF2-40B4-BE49-F238E27FC236}">
                    <a16:creationId xmlns:a16="http://schemas.microsoft.com/office/drawing/2014/main" id="{9BA3DA97-AA2C-7A48-8B35-3C9BD0495B0B}"/>
                  </a:ext>
                </a:extLst>
              </p:cNvPr>
              <p:cNvSpPr/>
              <p:nvPr/>
            </p:nvSpPr>
            <p:spPr>
              <a:xfrm>
                <a:off x="4011491" y="4384650"/>
                <a:ext cx="227289" cy="227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endParaRPr lang="en-US" sz="800" b="1" dirty="0"/>
              </a:p>
            </p:txBody>
          </p:sp>
        </p:grpSp>
      </p:grpSp>
      <p:grpSp>
        <p:nvGrpSpPr>
          <p:cNvPr id="22" name="Group 21">
            <a:extLst>
              <a:ext uri="{FF2B5EF4-FFF2-40B4-BE49-F238E27FC236}">
                <a16:creationId xmlns:a16="http://schemas.microsoft.com/office/drawing/2014/main" id="{75C96540-2F4B-D64B-B8FB-60037D5E6EB2}"/>
              </a:ext>
            </a:extLst>
          </p:cNvPr>
          <p:cNvGrpSpPr/>
          <p:nvPr/>
        </p:nvGrpSpPr>
        <p:grpSpPr>
          <a:xfrm>
            <a:off x="610519" y="2769264"/>
            <a:ext cx="8725112" cy="1961119"/>
            <a:chOff x="610519" y="2769264"/>
            <a:chExt cx="8725112" cy="1961119"/>
          </a:xfrm>
        </p:grpSpPr>
        <p:grpSp>
          <p:nvGrpSpPr>
            <p:cNvPr id="55" name="Group 54">
              <a:extLst>
                <a:ext uri="{FF2B5EF4-FFF2-40B4-BE49-F238E27FC236}">
                  <a16:creationId xmlns:a16="http://schemas.microsoft.com/office/drawing/2014/main" id="{7183B9C7-F64B-DE48-8CF0-24139DCE14BD}"/>
                </a:ext>
              </a:extLst>
            </p:cNvPr>
            <p:cNvGrpSpPr/>
            <p:nvPr/>
          </p:nvGrpSpPr>
          <p:grpSpPr>
            <a:xfrm>
              <a:off x="6684013" y="3313641"/>
              <a:ext cx="2651618" cy="1416742"/>
              <a:chOff x="4843339" y="3285419"/>
              <a:chExt cx="4019832" cy="2147767"/>
            </a:xfrm>
          </p:grpSpPr>
          <p:pic>
            <p:nvPicPr>
              <p:cNvPr id="61" name="Picture 60">
                <a:extLst>
                  <a:ext uri="{FF2B5EF4-FFF2-40B4-BE49-F238E27FC236}">
                    <a16:creationId xmlns:a16="http://schemas.microsoft.com/office/drawing/2014/main" id="{67FFDF2D-A6AF-8942-B588-139581EB040C}"/>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843339" y="3285419"/>
                <a:ext cx="4012084" cy="1854423"/>
              </a:xfrm>
              <a:prstGeom prst="rect">
                <a:avLst/>
              </a:prstGeom>
            </p:spPr>
          </p:pic>
          <p:sp>
            <p:nvSpPr>
              <p:cNvPr id="62" name="TextBox 61">
                <a:extLst>
                  <a:ext uri="{FF2B5EF4-FFF2-40B4-BE49-F238E27FC236}">
                    <a16:creationId xmlns:a16="http://schemas.microsoft.com/office/drawing/2014/main" id="{84BA2F10-8EF8-D64B-AF3A-4E36E9DEE0A9}"/>
                  </a:ext>
                </a:extLst>
              </p:cNvPr>
              <p:cNvSpPr txBox="1"/>
              <p:nvPr/>
            </p:nvSpPr>
            <p:spPr>
              <a:xfrm>
                <a:off x="6927810" y="5129904"/>
                <a:ext cx="1935361" cy="303282"/>
              </a:xfrm>
              <a:prstGeom prst="rect">
                <a:avLst/>
              </a:prstGeom>
              <a:noFill/>
            </p:spPr>
            <p:txBody>
              <a:bodyPr wrap="square" rtlCol="0">
                <a:spAutoFit/>
              </a:bodyPr>
              <a:lstStyle/>
              <a:p>
                <a:pPr algn="r"/>
                <a:r>
                  <a:rPr lang="en-US" sz="700" dirty="0"/>
                  <a:t>(1 of 15 records)</a:t>
                </a:r>
              </a:p>
            </p:txBody>
          </p:sp>
        </p:grpSp>
        <p:grpSp>
          <p:nvGrpSpPr>
            <p:cNvPr id="10" name="Group 9">
              <a:extLst>
                <a:ext uri="{FF2B5EF4-FFF2-40B4-BE49-F238E27FC236}">
                  <a16:creationId xmlns:a16="http://schemas.microsoft.com/office/drawing/2014/main" id="{FF9DD5AB-29E9-8241-9109-B459CFF94325}"/>
                </a:ext>
              </a:extLst>
            </p:cNvPr>
            <p:cNvGrpSpPr/>
            <p:nvPr/>
          </p:nvGrpSpPr>
          <p:grpSpPr>
            <a:xfrm>
              <a:off x="610519" y="3808763"/>
              <a:ext cx="2970882" cy="842993"/>
              <a:chOff x="610519" y="3808763"/>
              <a:chExt cx="2970882" cy="842993"/>
            </a:xfrm>
          </p:grpSpPr>
          <p:sp>
            <p:nvSpPr>
              <p:cNvPr id="21" name="Rectangle 20">
                <a:extLst>
                  <a:ext uri="{FF2B5EF4-FFF2-40B4-BE49-F238E27FC236}">
                    <a16:creationId xmlns:a16="http://schemas.microsoft.com/office/drawing/2014/main" id="{6805CA2C-1D5A-8B4C-97CA-6FB80EF4A904}"/>
                  </a:ext>
                </a:extLst>
              </p:cNvPr>
              <p:cNvSpPr/>
              <p:nvPr/>
            </p:nvSpPr>
            <p:spPr>
              <a:xfrm>
                <a:off x="610519" y="3808763"/>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27" name="Rectangle 26">
                <a:extLst>
                  <a:ext uri="{FF2B5EF4-FFF2-40B4-BE49-F238E27FC236}">
                    <a16:creationId xmlns:a16="http://schemas.microsoft.com/office/drawing/2014/main" id="{75536DFD-C88F-CF42-BAC1-834E62C75DD6}"/>
                  </a:ext>
                </a:extLst>
              </p:cNvPr>
              <p:cNvSpPr/>
              <p:nvPr/>
            </p:nvSpPr>
            <p:spPr>
              <a:xfrm>
                <a:off x="757634" y="3822070"/>
                <a:ext cx="2809532" cy="738664"/>
              </a:xfrm>
              <a:prstGeom prst="rect">
                <a:avLst/>
              </a:prstGeom>
            </p:spPr>
            <p:txBody>
              <a:bodyPr wrap="square">
                <a:spAutoFit/>
              </a:bodyPr>
              <a:lstStyle/>
              <a:p>
                <a:r>
                  <a:rPr lang="en-US" sz="2000" b="1" dirty="0">
                    <a:solidFill>
                      <a:schemeClr val="bg1"/>
                    </a:solidFill>
                    <a:latin typeface="Arial" charset="0"/>
                    <a:ea typeface="Arial" charset="0"/>
                    <a:cs typeface="Arial" charset="0"/>
                  </a:rPr>
                  <a:t>3</a:t>
                </a:r>
              </a:p>
              <a:p>
                <a:r>
                  <a:rPr lang="en-US" sz="1100" dirty="0">
                    <a:solidFill>
                      <a:schemeClr val="bg1"/>
                    </a:solidFill>
                  </a:rPr>
                  <a:t>Explore the reactions described in </a:t>
                </a:r>
                <a:br>
                  <a:rPr lang="en-US" sz="1100" dirty="0">
                    <a:solidFill>
                      <a:schemeClr val="bg1"/>
                    </a:solidFill>
                  </a:rPr>
                </a:br>
                <a:r>
                  <a:rPr lang="en-US" sz="1100" dirty="0">
                    <a:solidFill>
                      <a:schemeClr val="bg1"/>
                    </a:solidFill>
                  </a:rPr>
                  <a:t>the reference.</a:t>
                </a:r>
                <a:endParaRPr lang="en-US" sz="1100" b="1" dirty="0">
                  <a:solidFill>
                    <a:schemeClr val="bg1"/>
                  </a:solidFill>
                </a:endParaRPr>
              </a:p>
            </p:txBody>
          </p:sp>
        </p:grpSp>
        <p:grpSp>
          <p:nvGrpSpPr>
            <p:cNvPr id="20" name="Group 19">
              <a:extLst>
                <a:ext uri="{FF2B5EF4-FFF2-40B4-BE49-F238E27FC236}">
                  <a16:creationId xmlns:a16="http://schemas.microsoft.com/office/drawing/2014/main" id="{F21545AC-2F35-AF4D-9066-3906E61780A2}"/>
                </a:ext>
              </a:extLst>
            </p:cNvPr>
            <p:cNvGrpSpPr/>
            <p:nvPr/>
          </p:nvGrpSpPr>
          <p:grpSpPr>
            <a:xfrm>
              <a:off x="5971090" y="2769264"/>
              <a:ext cx="901291" cy="740762"/>
              <a:chOff x="5971090" y="2769264"/>
              <a:chExt cx="901291" cy="740762"/>
            </a:xfrm>
          </p:grpSpPr>
          <p:sp>
            <p:nvSpPr>
              <p:cNvPr id="54" name="Rounded Rectangle 53">
                <a:extLst>
                  <a:ext uri="{FF2B5EF4-FFF2-40B4-BE49-F238E27FC236}">
                    <a16:creationId xmlns:a16="http://schemas.microsoft.com/office/drawing/2014/main" id="{1046A7E0-9E57-1447-987C-7783956702C3}"/>
                  </a:ext>
                </a:extLst>
              </p:cNvPr>
              <p:cNvSpPr/>
              <p:nvPr/>
            </p:nvSpPr>
            <p:spPr>
              <a:xfrm>
                <a:off x="5971090" y="2769264"/>
                <a:ext cx="569461" cy="121354"/>
              </a:xfrm>
              <a:prstGeom prst="roundRect">
                <a:avLst/>
              </a:prstGeom>
              <a:noFill/>
              <a:ln w="19050">
                <a:solidFill>
                  <a:srgbClr val="3679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E6DFC51E-714B-E447-8A68-6F230C9FAA42}"/>
                  </a:ext>
                </a:extLst>
              </p:cNvPr>
              <p:cNvCxnSpPr>
                <a:cxnSpLocks/>
              </p:cNvCxnSpPr>
              <p:nvPr/>
            </p:nvCxnSpPr>
            <p:spPr>
              <a:xfrm>
                <a:off x="6833043" y="3128741"/>
                <a:ext cx="583" cy="153860"/>
              </a:xfrm>
              <a:prstGeom prst="line">
                <a:avLst/>
              </a:prstGeom>
              <a:ln w="25400" cap="rnd">
                <a:solidFill>
                  <a:srgbClr val="3679E0"/>
                </a:solidFill>
              </a:ln>
            </p:spPr>
            <p:style>
              <a:lnRef idx="1">
                <a:schemeClr val="accent1"/>
              </a:lnRef>
              <a:fillRef idx="0">
                <a:schemeClr val="accent1"/>
              </a:fillRef>
              <a:effectRef idx="0">
                <a:schemeClr val="accent1"/>
              </a:effectRef>
              <a:fontRef idx="minor">
                <a:schemeClr val="tx1"/>
              </a:fontRef>
            </p:style>
          </p:cxnSp>
          <p:sp>
            <p:nvSpPr>
              <p:cNvPr id="57" name="Flowchart: Connector 16">
                <a:extLst>
                  <a:ext uri="{FF2B5EF4-FFF2-40B4-BE49-F238E27FC236}">
                    <a16:creationId xmlns:a16="http://schemas.microsoft.com/office/drawing/2014/main" id="{0F1EB200-5C91-E147-A8E9-86B72BB7C4B7}"/>
                  </a:ext>
                </a:extLst>
              </p:cNvPr>
              <p:cNvSpPr/>
              <p:nvPr/>
            </p:nvSpPr>
            <p:spPr>
              <a:xfrm>
                <a:off x="6796985" y="3274032"/>
                <a:ext cx="75396" cy="75396"/>
              </a:xfrm>
              <a:prstGeom prst="flowChartConnector">
                <a:avLst/>
              </a:prstGeom>
              <a:solidFill>
                <a:srgbClr val="3679E0"/>
              </a:solidFill>
              <a:ln>
                <a:solidFill>
                  <a:srgbClr val="3679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58" name="Straight Connector 57">
                <a:extLst>
                  <a:ext uri="{FF2B5EF4-FFF2-40B4-BE49-F238E27FC236}">
                    <a16:creationId xmlns:a16="http://schemas.microsoft.com/office/drawing/2014/main" id="{1328CE04-9656-E540-96EB-6E435ED8D5D4}"/>
                  </a:ext>
                </a:extLst>
              </p:cNvPr>
              <p:cNvCxnSpPr>
                <a:cxnSpLocks/>
              </p:cNvCxnSpPr>
              <p:nvPr/>
            </p:nvCxnSpPr>
            <p:spPr>
              <a:xfrm flipH="1">
                <a:off x="6400479" y="3117093"/>
                <a:ext cx="433147" cy="0"/>
              </a:xfrm>
              <a:prstGeom prst="line">
                <a:avLst/>
              </a:prstGeom>
              <a:solidFill>
                <a:srgbClr val="3679E0"/>
              </a:solidFill>
              <a:ln w="25400" cap="rnd">
                <a:solidFill>
                  <a:srgbClr val="3679E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F967C5-B58E-2A48-9BF7-B536475801AA}"/>
                  </a:ext>
                </a:extLst>
              </p:cNvPr>
              <p:cNvCxnSpPr>
                <a:cxnSpLocks/>
              </p:cNvCxnSpPr>
              <p:nvPr/>
            </p:nvCxnSpPr>
            <p:spPr>
              <a:xfrm>
                <a:off x="6396004" y="2925560"/>
                <a:ext cx="0" cy="192559"/>
              </a:xfrm>
              <a:prstGeom prst="line">
                <a:avLst/>
              </a:prstGeom>
              <a:solidFill>
                <a:srgbClr val="3679E0"/>
              </a:solidFill>
              <a:ln w="25400" cap="rnd">
                <a:solidFill>
                  <a:srgbClr val="3679E0"/>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156CF545-CEF8-5344-AEC4-E1216CBF7825}"/>
                  </a:ext>
                </a:extLst>
              </p:cNvPr>
              <p:cNvSpPr/>
              <p:nvPr/>
            </p:nvSpPr>
            <p:spPr>
              <a:xfrm>
                <a:off x="6487643" y="3282737"/>
                <a:ext cx="227289" cy="227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grpSp>
      </p:grpSp>
      <p:grpSp>
        <p:nvGrpSpPr>
          <p:cNvPr id="23" name="Group 22">
            <a:extLst>
              <a:ext uri="{FF2B5EF4-FFF2-40B4-BE49-F238E27FC236}">
                <a16:creationId xmlns:a16="http://schemas.microsoft.com/office/drawing/2014/main" id="{4D76109F-BBC5-2244-8408-CBE423983867}"/>
              </a:ext>
            </a:extLst>
          </p:cNvPr>
          <p:cNvGrpSpPr/>
          <p:nvPr/>
        </p:nvGrpSpPr>
        <p:grpSpPr>
          <a:xfrm>
            <a:off x="610519" y="4100494"/>
            <a:ext cx="7718126" cy="1540209"/>
            <a:chOff x="610519" y="4100494"/>
            <a:chExt cx="7718126" cy="1540209"/>
          </a:xfrm>
        </p:grpSpPr>
        <p:pic>
          <p:nvPicPr>
            <p:cNvPr id="47" name="Picture 46">
              <a:extLst>
                <a:ext uri="{FF2B5EF4-FFF2-40B4-BE49-F238E27FC236}">
                  <a16:creationId xmlns:a16="http://schemas.microsoft.com/office/drawing/2014/main" id="{97A4109C-C260-9746-B4D3-A153927C7204}"/>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50000"/>
                      </a14:imgEffect>
                    </a14:imgLayer>
                  </a14:imgProps>
                </a:ext>
              </a:extLst>
            </a:blip>
            <a:srcRect l="3730" t="9717" r="2260" b="2167"/>
            <a:stretch/>
          </p:blipFill>
          <p:spPr>
            <a:xfrm>
              <a:off x="7463409" y="4100494"/>
              <a:ext cx="865236" cy="796321"/>
            </a:xfrm>
            <a:prstGeom prst="rect">
              <a:avLst/>
            </a:prstGeom>
          </p:spPr>
        </p:pic>
        <p:grpSp>
          <p:nvGrpSpPr>
            <p:cNvPr id="11" name="Group 10">
              <a:extLst>
                <a:ext uri="{FF2B5EF4-FFF2-40B4-BE49-F238E27FC236}">
                  <a16:creationId xmlns:a16="http://schemas.microsoft.com/office/drawing/2014/main" id="{15755B7B-5DBA-F644-9B1F-EB0873F23A18}"/>
                </a:ext>
              </a:extLst>
            </p:cNvPr>
            <p:cNvGrpSpPr/>
            <p:nvPr/>
          </p:nvGrpSpPr>
          <p:grpSpPr>
            <a:xfrm>
              <a:off x="610519" y="4797710"/>
              <a:ext cx="2970882" cy="842993"/>
              <a:chOff x="610519" y="4797710"/>
              <a:chExt cx="2970882" cy="842993"/>
            </a:xfrm>
          </p:grpSpPr>
          <p:sp>
            <p:nvSpPr>
              <p:cNvPr id="67" name="Rectangle 66">
                <a:extLst>
                  <a:ext uri="{FF2B5EF4-FFF2-40B4-BE49-F238E27FC236}">
                    <a16:creationId xmlns:a16="http://schemas.microsoft.com/office/drawing/2014/main" id="{1BB8D33E-1415-034D-B0FC-2B9E678356E5}"/>
                  </a:ext>
                </a:extLst>
              </p:cNvPr>
              <p:cNvSpPr/>
              <p:nvPr/>
            </p:nvSpPr>
            <p:spPr>
              <a:xfrm>
                <a:off x="610519" y="4797710"/>
                <a:ext cx="2970882" cy="842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679E0"/>
                    </a:solidFill>
                  </a:rPr>
                  <a:t> </a:t>
                </a:r>
              </a:p>
            </p:txBody>
          </p:sp>
          <p:sp>
            <p:nvSpPr>
              <p:cNvPr id="68" name="Rectangle 67">
                <a:extLst>
                  <a:ext uri="{FF2B5EF4-FFF2-40B4-BE49-F238E27FC236}">
                    <a16:creationId xmlns:a16="http://schemas.microsoft.com/office/drawing/2014/main" id="{D318AEA0-53C7-E647-AF65-973C421133BF}"/>
                  </a:ext>
                </a:extLst>
              </p:cNvPr>
              <p:cNvSpPr/>
              <p:nvPr/>
            </p:nvSpPr>
            <p:spPr>
              <a:xfrm>
                <a:off x="757634" y="4811017"/>
                <a:ext cx="2809532" cy="569387"/>
              </a:xfrm>
              <a:prstGeom prst="rect">
                <a:avLst/>
              </a:prstGeom>
            </p:spPr>
            <p:txBody>
              <a:bodyPr wrap="square">
                <a:spAutoFit/>
              </a:bodyPr>
              <a:lstStyle/>
              <a:p>
                <a:r>
                  <a:rPr lang="en-US" sz="2000" b="1" dirty="0">
                    <a:solidFill>
                      <a:schemeClr val="bg1"/>
                    </a:solidFill>
                    <a:latin typeface="Arial" charset="0"/>
                    <a:ea typeface="Arial" charset="0"/>
                    <a:cs typeface="Arial" charset="0"/>
                  </a:rPr>
                  <a:t>4</a:t>
                </a:r>
              </a:p>
              <a:p>
                <a:r>
                  <a:rPr lang="en-US" sz="1100" dirty="0">
                    <a:solidFill>
                      <a:schemeClr val="bg1"/>
                    </a:solidFill>
                  </a:rPr>
                  <a:t>Use direct links to sourcing platforms.</a:t>
                </a:r>
              </a:p>
            </p:txBody>
          </p:sp>
        </p:grpSp>
        <p:sp>
          <p:nvSpPr>
            <p:cNvPr id="74" name="Oval 73">
              <a:extLst>
                <a:ext uri="{FF2B5EF4-FFF2-40B4-BE49-F238E27FC236}">
                  <a16:creationId xmlns:a16="http://schemas.microsoft.com/office/drawing/2014/main" id="{20ADE12F-E5D1-C042-9A8A-3687F8213E24}"/>
                </a:ext>
              </a:extLst>
            </p:cNvPr>
            <p:cNvSpPr/>
            <p:nvPr/>
          </p:nvSpPr>
          <p:spPr>
            <a:xfrm>
              <a:off x="7285268" y="4652611"/>
              <a:ext cx="227289" cy="227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grpSp>
      <p:sp>
        <p:nvSpPr>
          <p:cNvPr id="75" name="Rectangle 74">
            <a:extLst>
              <a:ext uri="{FF2B5EF4-FFF2-40B4-BE49-F238E27FC236}">
                <a16:creationId xmlns:a16="http://schemas.microsoft.com/office/drawing/2014/main" id="{EA1C219F-78D1-7740-BF05-7047F424FD3C}"/>
              </a:ext>
            </a:extLst>
          </p:cNvPr>
          <p:cNvSpPr/>
          <p:nvPr/>
        </p:nvSpPr>
        <p:spPr>
          <a:xfrm>
            <a:off x="9569926" y="2666204"/>
            <a:ext cx="2008410" cy="2169825"/>
          </a:xfrm>
          <a:prstGeom prst="rect">
            <a:avLst/>
          </a:prstGeom>
        </p:spPr>
        <p:txBody>
          <a:bodyPr wrap="square">
            <a:spAutoFit/>
          </a:bodyPr>
          <a:lstStyle/>
          <a:p>
            <a:pPr>
              <a:lnSpc>
                <a:spcPts val="2400"/>
              </a:lnSpc>
            </a:pPr>
            <a:r>
              <a:rPr lang="en-US" sz="2000" b="1" dirty="0">
                <a:solidFill>
                  <a:srgbClr val="3679E0"/>
                </a:solidFill>
              </a:rPr>
              <a:t>Document</a:t>
            </a:r>
          </a:p>
          <a:p>
            <a:pPr>
              <a:lnSpc>
                <a:spcPts val="2200"/>
              </a:lnSpc>
              <a:spcBef>
                <a:spcPts val="600"/>
              </a:spcBef>
            </a:pPr>
            <a:r>
              <a:rPr lang="en-US" sz="1200" dirty="0"/>
              <a:t>These records contain </a:t>
            </a:r>
            <a:r>
              <a:rPr lang="en-US" sz="1200" b="1" dirty="0"/>
              <a:t>references </a:t>
            </a:r>
            <a:r>
              <a:rPr lang="en-US" sz="1200" dirty="0"/>
              <a:t>to</a:t>
            </a:r>
            <a:r>
              <a:rPr lang="en-US" sz="1200" b="1" dirty="0"/>
              <a:t> </a:t>
            </a:r>
            <a:r>
              <a:rPr lang="en-US" sz="1200" dirty="0"/>
              <a:t>peer-reviewed articles and patents. They are highly interlinked with substance and reaction records</a:t>
            </a:r>
            <a:endParaRPr lang="en-US" sz="1200" b="1" dirty="0">
              <a:solidFill>
                <a:schemeClr val="tx2"/>
              </a:solidFill>
            </a:endParaRPr>
          </a:p>
        </p:txBody>
      </p:sp>
      <p:sp>
        <p:nvSpPr>
          <p:cNvPr id="80" name="Rectangle 79">
            <a:extLst>
              <a:ext uri="{FF2B5EF4-FFF2-40B4-BE49-F238E27FC236}">
                <a16:creationId xmlns:a16="http://schemas.microsoft.com/office/drawing/2014/main" id="{5E7BA0DB-C125-3A4A-94C6-C07ABCD85025}"/>
              </a:ext>
            </a:extLst>
          </p:cNvPr>
          <p:cNvSpPr/>
          <p:nvPr/>
        </p:nvSpPr>
        <p:spPr>
          <a:xfrm>
            <a:off x="9502649" y="0"/>
            <a:ext cx="2368188" cy="1216815"/>
          </a:xfrm>
          <a:prstGeom prst="rect">
            <a:avLst/>
          </a:prstGeom>
          <a:solidFill>
            <a:srgbClr val="FD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85" descr="A screenshot of a cell phone&#13;&#10;&#13;&#10;Description automatically generated">
            <a:extLst>
              <a:ext uri="{FF2B5EF4-FFF2-40B4-BE49-F238E27FC236}">
                <a16:creationId xmlns:a16="http://schemas.microsoft.com/office/drawing/2014/main" id="{7CA0B165-D691-B545-98C4-0FCC833EBA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31754" y="595332"/>
            <a:ext cx="334958" cy="411802"/>
          </a:xfrm>
          <a:prstGeom prst="rect">
            <a:avLst/>
          </a:prstGeom>
        </p:spPr>
      </p:pic>
      <p:pic>
        <p:nvPicPr>
          <p:cNvPr id="87" name="Picture 86" descr="A close up of a logo&#13;&#10;&#13;&#10;Description automatically generated">
            <a:extLst>
              <a:ext uri="{FF2B5EF4-FFF2-40B4-BE49-F238E27FC236}">
                <a16:creationId xmlns:a16="http://schemas.microsoft.com/office/drawing/2014/main" id="{0ACB12FE-6533-9343-BCE7-F86A475EFD8A}"/>
              </a:ext>
            </a:extLst>
          </p:cNvPr>
          <p:cNvPicPr>
            <a:picLocks noChangeAspect="1"/>
          </p:cNvPicPr>
          <p:nvPr/>
        </p:nvPicPr>
        <p:blipFill>
          <a:blip r:embed="rId14">
            <a:alphaModFix amt="40000"/>
            <a:extLst>
              <a:ext uri="{28A0092B-C50C-407E-A947-70E740481C1C}">
                <a14:useLocalDpi xmlns:a14="http://schemas.microsoft.com/office/drawing/2010/main" val="0"/>
              </a:ext>
            </a:extLst>
          </a:blip>
          <a:stretch>
            <a:fillRect/>
          </a:stretch>
        </p:blipFill>
        <p:spPr>
          <a:xfrm>
            <a:off x="10554514" y="599990"/>
            <a:ext cx="509744" cy="407144"/>
          </a:xfrm>
          <a:prstGeom prst="rect">
            <a:avLst/>
          </a:prstGeom>
        </p:spPr>
      </p:pic>
      <p:pic>
        <p:nvPicPr>
          <p:cNvPr id="88" name="Picture 87" descr="A close up of a logo&#13;&#10;&#13;&#10;Description automatically generated">
            <a:extLst>
              <a:ext uri="{FF2B5EF4-FFF2-40B4-BE49-F238E27FC236}">
                <a16:creationId xmlns:a16="http://schemas.microsoft.com/office/drawing/2014/main" id="{D0C36CFC-8478-094A-B55C-02CA5B96E88D}"/>
              </a:ext>
            </a:extLst>
          </p:cNvPr>
          <p:cNvPicPr>
            <a:picLocks noChangeAspect="1"/>
          </p:cNvPicPr>
          <p:nvPr/>
        </p:nvPicPr>
        <p:blipFill>
          <a:blip r:embed="rId15">
            <a:alphaModFix amt="40000"/>
            <a:extLst>
              <a:ext uri="{28A0092B-C50C-407E-A947-70E740481C1C}">
                <a14:useLocalDpi xmlns:a14="http://schemas.microsoft.com/office/drawing/2010/main" val="0"/>
              </a:ext>
            </a:extLst>
          </a:blip>
          <a:stretch>
            <a:fillRect/>
          </a:stretch>
        </p:blipFill>
        <p:spPr>
          <a:xfrm>
            <a:off x="9824360" y="653995"/>
            <a:ext cx="511381" cy="411802"/>
          </a:xfrm>
          <a:prstGeom prst="rect">
            <a:avLst/>
          </a:prstGeom>
        </p:spPr>
      </p:pic>
    </p:spTree>
    <p:extLst>
      <p:ext uri="{BB962C8B-B14F-4D97-AF65-F5344CB8AC3E}">
        <p14:creationId xmlns:p14="http://schemas.microsoft.com/office/powerpoint/2010/main" val="307594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6"/>
                                        </p:tgtEl>
                                      </p:cBhvr>
                                    </p:animEffect>
                                    <p:animScale>
                                      <p:cBhvr>
                                        <p:cTn id="7" dur="250" autoRev="1" fill="hold"/>
                                        <p:tgtEl>
                                          <p:spTgt spid="8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sevier">
  <a:themeElements>
    <a:clrScheme name="Elsevier">
      <a:dk1>
        <a:srgbClr val="53565A"/>
      </a:dk1>
      <a:lt1>
        <a:sysClr val="window" lastClr="FFFFFF"/>
      </a:lt1>
      <a:dk2>
        <a:srgbClr val="53565A"/>
      </a:dk2>
      <a:lt2>
        <a:srgbClr val="E7E6E6"/>
      </a:lt2>
      <a:accent1>
        <a:srgbClr val="661CCA"/>
      </a:accent1>
      <a:accent2>
        <a:srgbClr val="3679E0"/>
      </a:accent2>
      <a:accent3>
        <a:srgbClr val="8ED700"/>
      </a:accent3>
      <a:accent4>
        <a:srgbClr val="FDD300"/>
      </a:accent4>
      <a:accent5>
        <a:srgbClr val="F73E29"/>
      </a:accent5>
      <a:accent6>
        <a:srgbClr val="88A8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 name="Purple dark">
      <a:srgbClr val="661CCA"/>
    </a:custClr>
    <a:custClr name="Purple light">
      <a:srgbClr val="BB84FF"/>
    </a:custClr>
    <a:custClr name="Blue dark">
      <a:srgbClr val="3679E0"/>
    </a:custClr>
    <a:custClr name="Blue light">
      <a:srgbClr val="ACD2FF"/>
    </a:custClr>
    <a:custClr name="Green dark">
      <a:srgbClr val="8ED700"/>
    </a:custClr>
    <a:custClr name="Green light">
      <a:srgbClr val="C0F25D"/>
    </a:custClr>
    <a:custClr name="Yellow dark">
      <a:srgbClr val="FDD300"/>
    </a:custClr>
    <a:custClr name="Yellow light">
      <a:srgbClr val="FFEC84"/>
    </a:custClr>
    <a:custClr name="Red dark">
      <a:srgbClr val="F73E29"/>
    </a:custClr>
    <a:custClr name="Red light">
      <a:srgbClr val="FEB7B7"/>
    </a:custClr>
  </a:custClrLst>
  <a:extLst>
    <a:ext uri="{05A4C25C-085E-4340-85A3-A5531E510DB2}">
      <thm15:themeFamily xmlns:thm15="http://schemas.microsoft.com/office/thememl/2012/main" name="Arial 4_3.potx" id="{AE13CC23-2FF5-4399-9561-CB994DC37E6F}" vid="{C76A9491-9342-4A02-A1C7-36B7DC3EF6C9}"/>
    </a:ext>
  </a:extLst>
</a:theme>
</file>

<file path=ppt/theme/theme2.xml><?xml version="1.0" encoding="utf-8"?>
<a:theme xmlns:a="http://schemas.openxmlformats.org/drawingml/2006/main" name="1_Elsevier">
  <a:themeElements>
    <a:clrScheme name="Elsevier">
      <a:dk1>
        <a:srgbClr val="53565A"/>
      </a:dk1>
      <a:lt1>
        <a:sysClr val="window" lastClr="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14368</TotalTime>
  <Words>1001</Words>
  <Application>Microsoft Macintosh PowerPoint</Application>
  <PresentationFormat>Widescreen</PresentationFormat>
  <Paragraphs>238</Paragraphs>
  <Slides>18</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Elsevier</vt:lpstr>
      <vt:lpstr>1_Elsevier</vt:lpstr>
      <vt:lpstr>Reaxys Make the most of your access to Reaxys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Experience Management</dc:title>
  <dc:creator>van den Brink, Jennifer (ELS-AMS)</dc:creator>
  <cp:lastModifiedBy>Amy Beer</cp:lastModifiedBy>
  <cp:revision>678</cp:revision>
  <cp:lastPrinted>2018-12-20T20:04:01Z</cp:lastPrinted>
  <dcterms:created xsi:type="dcterms:W3CDTF">2018-07-31T08:42:22Z</dcterms:created>
  <dcterms:modified xsi:type="dcterms:W3CDTF">2019-01-24T16:23:00Z</dcterms:modified>
</cp:coreProperties>
</file>