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736" r:id="rId5"/>
  </p:sldMasterIdLst>
  <p:notesMasterIdLst>
    <p:notesMasterId r:id="rId18"/>
  </p:notesMasterIdLst>
  <p:sldIdLst>
    <p:sldId id="297" r:id="rId6"/>
    <p:sldId id="335" r:id="rId7"/>
    <p:sldId id="341" r:id="rId8"/>
    <p:sldId id="321" r:id="rId9"/>
    <p:sldId id="336" r:id="rId10"/>
    <p:sldId id="351" r:id="rId11"/>
    <p:sldId id="352" r:id="rId12"/>
    <p:sldId id="338" r:id="rId13"/>
    <p:sldId id="337" r:id="rId14"/>
    <p:sldId id="339" r:id="rId15"/>
    <p:sldId id="353" r:id="rId16"/>
    <p:sldId id="354"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guide id="3" orient="horz" pos="463" userDrawn="1">
          <p15:clr>
            <a:srgbClr val="A4A3A4"/>
          </p15:clr>
        </p15:guide>
        <p15:guide id="4" orient="horz" pos="972" userDrawn="1">
          <p15:clr>
            <a:srgbClr val="A4A3A4"/>
          </p15:clr>
        </p15:guide>
        <p15:guide id="5" orient="horz" pos="26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FFF0E4"/>
    <a:srgbClr val="3679E0"/>
    <a:srgbClr val="36DD7C"/>
    <a:srgbClr val="CDE4FF"/>
    <a:srgbClr val="ACD2FF"/>
    <a:srgbClr val="CACB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B49004-834C-4AFC-A508-048770FD9238}" v="6" dt="2020-02-28T15:11:32.569"/>
  </p1510:revLst>
</p1510:revInfo>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77823" autoAdjust="0"/>
  </p:normalViewPr>
  <p:slideViewPr>
    <p:cSldViewPr snapToGrid="0" showGuides="1">
      <p:cViewPr varScale="1">
        <p:scale>
          <a:sx n="69" d="100"/>
          <a:sy n="69" d="100"/>
        </p:scale>
        <p:origin x="1592" y="44"/>
      </p:cViewPr>
      <p:guideLst>
        <p:guide pos="5760"/>
        <p:guide orient="horz" pos="1620"/>
        <p:guide orient="horz" pos="463"/>
        <p:guide orient="horz" pos="972"/>
        <p:guide orient="horz" pos="2604"/>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28.02.2020</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Any</a:t>
            </a:r>
            <a:r>
              <a:rPr lang="en-US" dirty="0"/>
              <a:t> author with a Scopus author profile can use the free author lookup and author wizard to request changes to their profile and link their profiles to other systems such as ORCID and Mendeley. </a:t>
            </a:r>
            <a:r>
              <a:rPr lang="en-US"/>
              <a:t>You </a:t>
            </a:r>
            <a:r>
              <a:rPr lang="en-US" dirty="0"/>
              <a:t>do not need a subscription to Scopus to view and update your author profile or to create an account.</a:t>
            </a:r>
          </a:p>
        </p:txBody>
      </p:sp>
      <p:sp>
        <p:nvSpPr>
          <p:cNvPr id="4" name="Slide Number Placeholder 3"/>
          <p:cNvSpPr>
            <a:spLocks noGrp="1"/>
          </p:cNvSpPr>
          <p:nvPr>
            <p:ph type="sldNum" sz="quarter" idx="5"/>
          </p:nvPr>
        </p:nvSpPr>
        <p:spPr/>
        <p:txBody>
          <a:bodyPr/>
          <a:lstStyle/>
          <a:p>
            <a:fld id="{A7443C7B-F938-4CE9-A268-32817172635B}" type="slidenum">
              <a:rPr lang="de-DE" smtClean="0"/>
              <a:t>1</a:t>
            </a:fld>
            <a:endParaRPr lang="de-DE"/>
          </a:p>
        </p:txBody>
      </p:sp>
    </p:spTree>
    <p:extLst>
      <p:ext uri="{BB962C8B-B14F-4D97-AF65-F5344CB8AC3E}">
        <p14:creationId xmlns:p14="http://schemas.microsoft.com/office/powerpoint/2010/main" val="1574778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10</a:t>
            </a:fld>
            <a:endParaRPr lang="de-DE"/>
          </a:p>
        </p:txBody>
      </p:sp>
    </p:spTree>
    <p:extLst>
      <p:ext uri="{BB962C8B-B14F-4D97-AF65-F5344CB8AC3E}">
        <p14:creationId xmlns:p14="http://schemas.microsoft.com/office/powerpoint/2010/main" val="3467777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walk through the tip sheet you have just been handed to “Ace your Scopus author profile in 5 fast steps.” As a reminder, you do not need a subscription to Scopus to view and update your author profile or to create an account.</a:t>
            </a:r>
          </a:p>
        </p:txBody>
      </p:sp>
      <p:sp>
        <p:nvSpPr>
          <p:cNvPr id="4" name="Slide Number Placeholder 3"/>
          <p:cNvSpPr>
            <a:spLocks noGrp="1"/>
          </p:cNvSpPr>
          <p:nvPr>
            <p:ph type="sldNum" sz="quarter" idx="5"/>
          </p:nvPr>
        </p:nvSpPr>
        <p:spPr/>
        <p:txBody>
          <a:bodyPr/>
          <a:lstStyle/>
          <a:p>
            <a:fld id="{A7443C7B-F938-4CE9-A268-32817172635B}" type="slidenum">
              <a:rPr lang="de-DE" smtClean="0"/>
              <a:t>11</a:t>
            </a:fld>
            <a:endParaRPr lang="de-DE"/>
          </a:p>
        </p:txBody>
      </p:sp>
    </p:spTree>
    <p:extLst>
      <p:ext uri="{BB962C8B-B14F-4D97-AF65-F5344CB8AC3E}">
        <p14:creationId xmlns:p14="http://schemas.microsoft.com/office/powerpoint/2010/main" val="1372612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12</a:t>
            </a:fld>
            <a:endParaRPr lang="de-DE"/>
          </a:p>
        </p:txBody>
      </p:sp>
    </p:spTree>
    <p:extLst>
      <p:ext uri="{BB962C8B-B14F-4D97-AF65-F5344CB8AC3E}">
        <p14:creationId xmlns:p14="http://schemas.microsoft.com/office/powerpoint/2010/main" val="352696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Scopus author profile includes a list of your documents, citations you’ve received, a list of your co-authors, your </a:t>
            </a:r>
            <a:r>
              <a:rPr lang="en-US" i="1" dirty="0"/>
              <a:t>h</a:t>
            </a:r>
            <a:r>
              <a:rPr lang="en-US" dirty="0"/>
              <a:t>-index and other metrics that are often used to assess the impact of your work. </a:t>
            </a:r>
          </a:p>
        </p:txBody>
      </p:sp>
      <p:sp>
        <p:nvSpPr>
          <p:cNvPr id="4" name="Slide Number Placeholder 3"/>
          <p:cNvSpPr>
            <a:spLocks noGrp="1"/>
          </p:cNvSpPr>
          <p:nvPr>
            <p:ph type="sldNum" sz="quarter" idx="5"/>
          </p:nvPr>
        </p:nvSpPr>
        <p:spPr/>
        <p:txBody>
          <a:bodyPr/>
          <a:lstStyle/>
          <a:p>
            <a:fld id="{A7443C7B-F938-4CE9-A268-32817172635B}" type="slidenum">
              <a:rPr lang="de-DE" smtClean="0"/>
              <a:t>2</a:t>
            </a:fld>
            <a:endParaRPr lang="de-DE"/>
          </a:p>
        </p:txBody>
      </p:sp>
    </p:spTree>
    <p:extLst>
      <p:ext uri="{BB962C8B-B14F-4D97-AF65-F5344CB8AC3E}">
        <p14:creationId xmlns:p14="http://schemas.microsoft.com/office/powerpoint/2010/main" val="1557267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an up-to-date profile allows you to put your best foot forward and establish your reputation as an expert in your field.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43C7B-F938-4CE9-A268-32817172635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580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Scopus gets daily updates to its content from thousands of publishers which it uses to generate new author profiles and update existing author profiles.</a:t>
            </a:r>
          </a:p>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4</a:t>
            </a:fld>
            <a:endParaRPr lang="de-DE"/>
          </a:p>
        </p:txBody>
      </p:sp>
    </p:spTree>
    <p:extLst>
      <p:ext uri="{BB962C8B-B14F-4D97-AF65-F5344CB8AC3E}">
        <p14:creationId xmlns:p14="http://schemas.microsoft.com/office/powerpoint/2010/main" val="4192172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Scopus includes over 16 million author profiles. Author profiles are automatically created or updated whenever new data is uploaded. </a:t>
            </a:r>
          </a:p>
        </p:txBody>
      </p:sp>
      <p:sp>
        <p:nvSpPr>
          <p:cNvPr id="4" name="Slide Number Placeholder 3"/>
          <p:cNvSpPr>
            <a:spLocks noGrp="1"/>
          </p:cNvSpPr>
          <p:nvPr>
            <p:ph type="sldNum" sz="quarter" idx="5"/>
          </p:nvPr>
        </p:nvSpPr>
        <p:spPr/>
        <p:txBody>
          <a:bodyPr/>
          <a:lstStyle/>
          <a:p>
            <a:fld id="{A7443C7B-F938-4CE9-A268-32817172635B}" type="slidenum">
              <a:rPr lang="de-DE" smtClean="0"/>
              <a:t>5</a:t>
            </a:fld>
            <a:endParaRPr lang="de-DE"/>
          </a:p>
        </p:txBody>
      </p:sp>
    </p:spTree>
    <p:extLst>
      <p:ext uri="{BB962C8B-B14F-4D97-AF65-F5344CB8AC3E}">
        <p14:creationId xmlns:p14="http://schemas.microsoft.com/office/powerpoint/2010/main" val="27142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Powerful algorithmic data processing matches articles to existing profiles with a high degree of accuracy based on name, email, affiliation, subject area, citations and co-authors.</a:t>
            </a:r>
          </a:p>
          <a:p>
            <a:pPr lvl="0"/>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Profiles are created automatically when two or more articles are linked to one profile.</a:t>
            </a:r>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6</a:t>
            </a:fld>
            <a:endParaRPr lang="de-DE"/>
          </a:p>
        </p:txBody>
      </p:sp>
    </p:spTree>
    <p:extLst>
      <p:ext uri="{BB962C8B-B14F-4D97-AF65-F5344CB8AC3E}">
        <p14:creationId xmlns:p14="http://schemas.microsoft.com/office/powerpoint/2010/main" val="1404708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Scopus author profiles can be linked to profiles on other platforms, such as Mendeley and ORCID, and Scopus data can be imported into NIH My Bibliography and </a:t>
            </a:r>
            <a:r>
              <a:rPr lang="en-US" dirty="0" err="1"/>
              <a:t>SciENcv</a:t>
            </a:r>
            <a:r>
              <a:rPr lang="en-US" dirty="0"/>
              <a:t>. </a:t>
            </a:r>
          </a:p>
        </p:txBody>
      </p:sp>
      <p:sp>
        <p:nvSpPr>
          <p:cNvPr id="4" name="Slide Number Placeholder 3"/>
          <p:cNvSpPr>
            <a:spLocks noGrp="1"/>
          </p:cNvSpPr>
          <p:nvPr>
            <p:ph type="sldNum" sz="quarter" idx="5"/>
          </p:nvPr>
        </p:nvSpPr>
        <p:spPr/>
        <p:txBody>
          <a:bodyPr/>
          <a:lstStyle/>
          <a:p>
            <a:fld id="{A7443C7B-F938-4CE9-A268-32817172635B}" type="slidenum">
              <a:rPr lang="de-DE" smtClean="0"/>
              <a:t>7</a:t>
            </a:fld>
            <a:endParaRPr lang="de-DE"/>
          </a:p>
        </p:txBody>
      </p:sp>
    </p:spTree>
    <p:extLst>
      <p:ext uri="{BB962C8B-B14F-4D97-AF65-F5344CB8AC3E}">
        <p14:creationId xmlns:p14="http://schemas.microsoft.com/office/powerpoint/2010/main" val="264833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8</a:t>
            </a:fld>
            <a:endParaRPr lang="de-DE"/>
          </a:p>
        </p:txBody>
      </p:sp>
    </p:spTree>
    <p:extLst>
      <p:ext uri="{BB962C8B-B14F-4D97-AF65-F5344CB8AC3E}">
        <p14:creationId xmlns:p14="http://schemas.microsoft.com/office/powerpoint/2010/main" val="3464861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9</a:t>
            </a:fld>
            <a:endParaRPr lang="de-DE"/>
          </a:p>
        </p:txBody>
      </p:sp>
    </p:spTree>
    <p:extLst>
      <p:ext uri="{BB962C8B-B14F-4D97-AF65-F5344CB8AC3E}">
        <p14:creationId xmlns:p14="http://schemas.microsoft.com/office/powerpoint/2010/main" val="2273527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28.02.2020</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fld id="{37FFCD0F-6FD7-423A-A678-0AA8290E11CF}" type="datetimeFigureOut">
              <a:rPr lang="de-DE" smtClean="0"/>
              <a:pPr/>
              <a:t>28.02.2020</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fld id="{37FFCD0F-6FD7-423A-A678-0AA8290E11CF}" type="datetimeFigureOut">
              <a:rPr lang="de-DE" smtClean="0"/>
              <a:pPr/>
              <a:t>28.02.2020</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28.02.2020</a:t>
            </a:fld>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fld id="{37FFCD0F-6FD7-423A-A678-0AA8290E11CF}" type="datetimeFigureOut">
              <a:rPr lang="de-DE" smtClean="0"/>
              <a:pPr/>
              <a:t>28.02.2020</a:t>
            </a:fld>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fld id="{37FFCD0F-6FD7-423A-A678-0AA8290E11CF}" type="datetimeFigureOut">
              <a:rPr lang="de-DE" smtClean="0"/>
              <a:pPr/>
              <a:t>28.02.2020</a:t>
            </a:fld>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FFCD0F-6FD7-423A-A678-0AA8290E11CF}" type="datetimeFigureOut">
              <a:rPr lang="de-DE" smtClean="0"/>
              <a:pPr/>
              <a:t>28.02.2020</a:t>
            </a:fld>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28.02.2020</a:t>
            </a:fld>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37FFCD0F-6FD7-423A-A678-0AA8290E11CF}" type="datetimeFigureOut">
              <a:rPr lang="de-DE" smtClean="0"/>
              <a:pPr/>
              <a:t>28.02.2020</a:t>
            </a:fld>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28.02.2020</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28.02.2020</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28.02.2020</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fld id="{37FFCD0F-6FD7-423A-A678-0AA8290E11CF}" type="datetimeFigureOut">
              <a:rPr lang="de-DE" smtClean="0"/>
              <a:pPr/>
              <a:t>28.02.2020</a:t>
            </a:fld>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1377764308"/>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96436795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4246171023"/>
      </p:ext>
    </p:extLst>
  </p:cSld>
  <p:clrMapOvr>
    <a:masterClrMapping/>
  </p:clrMapOvr>
  <p:extLst>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313649824"/>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196095627"/>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FFCD0F-6FD7-423A-A678-0AA8290E11CF}" type="datetimeFigureOut">
              <a:rPr lang="de-DE" smtClean="0"/>
              <a:pPr/>
              <a:t>28.02.2020</a:t>
            </a:fld>
            <a:endParaRPr lang="de-DE"/>
          </a:p>
        </p:txBody>
      </p:sp>
      <p:sp>
        <p:nvSpPr>
          <p:cNvPr id="4" name="Footer Placeholder 3"/>
          <p:cNvSpPr>
            <a:spLocks noGrp="1"/>
          </p:cNvSpPr>
          <p:nvPr>
            <p:ph type="ftr" sz="quarter" idx="11"/>
          </p:nvPr>
        </p:nvSpPr>
        <p:spPr/>
        <p:txBody>
          <a:bodyPr/>
          <a:lstStyle/>
          <a:p>
            <a:endParaRPr lang="de-DE"/>
          </a:p>
        </p:txBody>
      </p:sp>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Tree>
    <p:extLst>
      <p:ext uri="{BB962C8B-B14F-4D97-AF65-F5344CB8AC3E}">
        <p14:creationId xmlns:p14="http://schemas.microsoft.com/office/powerpoint/2010/main" val="22714289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fld id="{37FFCD0F-6FD7-423A-A678-0AA8290E11CF}" type="datetimeFigureOut">
              <a:rPr lang="de-DE" smtClean="0"/>
              <a:pPr/>
              <a:t>28.02.2020</a:t>
            </a:fld>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Tree>
    <p:extLst>
      <p:ext uri="{BB962C8B-B14F-4D97-AF65-F5344CB8AC3E}">
        <p14:creationId xmlns:p14="http://schemas.microsoft.com/office/powerpoint/2010/main" val="2816690306"/>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79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28.02.2020</a:t>
            </a:fld>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2735660328"/>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28.02.2020</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198101540"/>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28.02.2020</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10247423"/>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fld id="{37FFCD0F-6FD7-423A-A678-0AA8290E11CF}" type="datetimeFigureOut">
              <a:rPr lang="de-DE" smtClean="0"/>
              <a:pPr/>
              <a:t>28.02.2020</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2466488551"/>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fld id="{37FFCD0F-6FD7-423A-A678-0AA8290E11CF}" type="datetimeFigureOut">
              <a:rPr lang="de-DE" smtClean="0"/>
              <a:pPr/>
              <a:t>28.02.2020</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Tree>
    <p:extLst>
      <p:ext uri="{BB962C8B-B14F-4D97-AF65-F5344CB8AC3E}">
        <p14:creationId xmlns:p14="http://schemas.microsoft.com/office/powerpoint/2010/main" val="398762340"/>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28.02.2020</a:t>
            </a:fld>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2662219581"/>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fld id="{37FFCD0F-6FD7-423A-A678-0AA8290E11CF}" type="datetimeFigureOut">
              <a:rPr lang="de-DE" smtClean="0"/>
              <a:pPr/>
              <a:t>28.02.2020</a:t>
            </a:fld>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114388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2"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5" name="Picture 4" descr="A picture containing photo, box, sign, posing&#10;&#10;Description automatically generated">
            <a:extLst>
              <a:ext uri="{FF2B5EF4-FFF2-40B4-BE49-F238E27FC236}">
                <a16:creationId xmlns:a16="http://schemas.microsoft.com/office/drawing/2014/main" id="{86B12562-6904-4386-973B-90750B7B98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6718" y="1076770"/>
            <a:ext cx="4151043" cy="3842680"/>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fld id="{37FFCD0F-6FD7-423A-A678-0AA8290E11CF}" type="datetimeFigureOut">
              <a:rPr lang="de-DE" smtClean="0"/>
              <a:pPr/>
              <a:t>28.02.2020</a:t>
            </a:fld>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28039107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FFCD0F-6FD7-423A-A678-0AA8290E11CF}" type="datetimeFigureOut">
              <a:rPr lang="de-DE" smtClean="0"/>
              <a:pPr/>
              <a:t>28.02.2020</a:t>
            </a:fld>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831737"/>
      </p:ext>
    </p:extLst>
  </p:cSld>
  <p:clrMapOvr>
    <a:masterClrMapping/>
  </p:clrMapOvr>
  <p:extLst>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1744291722"/>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Tree>
    <p:extLst>
      <p:ext uri="{BB962C8B-B14F-4D97-AF65-F5344CB8AC3E}">
        <p14:creationId xmlns:p14="http://schemas.microsoft.com/office/powerpoint/2010/main" val="3823183636"/>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28.02.2020</a:t>
            </a:fld>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1212263119"/>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37FFCD0F-6FD7-423A-A678-0AA8290E11CF}" type="datetimeFigureOut">
              <a:rPr lang="de-DE" smtClean="0"/>
              <a:pPr/>
              <a:t>28.02.2020</a:t>
            </a:fld>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1478839398"/>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28.02.2020</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3940141662"/>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28.02.2020</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Tree>
    <p:extLst>
      <p:ext uri="{BB962C8B-B14F-4D97-AF65-F5344CB8AC3E}">
        <p14:creationId xmlns:p14="http://schemas.microsoft.com/office/powerpoint/2010/main" val="3151057641"/>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28.02.2020</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Tree>
    <p:extLst>
      <p:ext uri="{BB962C8B-B14F-4D97-AF65-F5344CB8AC3E}">
        <p14:creationId xmlns:p14="http://schemas.microsoft.com/office/powerpoint/2010/main" val="3075340573"/>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fld id="{37FFCD0F-6FD7-423A-A678-0AA8290E11CF}" type="datetimeFigureOut">
              <a:rPr lang="de-DE" smtClean="0"/>
              <a:pPr/>
              <a:t>28.02.2020</a:t>
            </a:fld>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3586852969"/>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022010663"/>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orient="horz" pos="373">
          <p15:clr>
            <a:srgbClr val="FBAE40"/>
          </p15:clr>
        </p15:guide>
        <p15:guide id="6" pos="5397">
          <p15:clr>
            <a:srgbClr val="FBAE40"/>
          </p15:clr>
        </p15:guide>
        <p15:guide id="7" orient="horz" pos="286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FFCD0F-6FD7-423A-A678-0AA8290E11CF}" type="datetimeFigureOut">
              <a:rPr lang="de-DE" smtClean="0"/>
              <a:pPr/>
              <a:t>28.02.2020</a:t>
            </a:fld>
            <a:endParaRPr lang="de-DE"/>
          </a:p>
        </p:txBody>
      </p:sp>
      <p:sp>
        <p:nvSpPr>
          <p:cNvPr id="4" name="Footer Placeholder 3"/>
          <p:cNvSpPr>
            <a:spLocks noGrp="1"/>
          </p:cNvSpPr>
          <p:nvPr>
            <p:ph type="ftr" sz="quarter" idx="11"/>
          </p:nvPr>
        </p:nvSpPr>
        <p:spPr/>
        <p:txBody>
          <a:bodyPr/>
          <a:lstStyle/>
          <a:p>
            <a:endParaRPr lang="de-DE"/>
          </a:p>
        </p:txBody>
      </p:sp>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fld id="{37FFCD0F-6FD7-423A-A678-0AA8290E11CF}" type="datetimeFigureOut">
              <a:rPr lang="de-DE" smtClean="0"/>
              <a:pPr/>
              <a:t>28.02.2020</a:t>
            </a:fld>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28.02.2020</a:t>
            </a:fld>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28.02.2020</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fld id="{37FFCD0F-6FD7-423A-A678-0AA8290E11CF}" type="datetimeFigureOut">
              <a:rPr lang="de-DE" smtClean="0"/>
              <a:pPr/>
              <a:t>28.02.2020</a:t>
            </a:fld>
            <a:endParaRPr lang="de-DE"/>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Lst>
  <p:hf sldNum="0" hdr="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fld id="{37FFCD0F-6FD7-423A-A678-0AA8290E11CF}" type="datetimeFigureOut">
              <a:rPr lang="de-DE" smtClean="0"/>
              <a:pPr/>
              <a:t>28.02.2020</a:t>
            </a:fld>
            <a:endParaRPr lang="de-DE"/>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455698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Lst>
  <p:hf sldNum="0" hdr="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scopus.com/freelookup/form/author.uri"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www.scopusfeedback.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a:highlight>
                  <a:srgbClr val="DCDCDC"/>
                </a:highlight>
              </a:rPr>
              <a:t>&lt;Insert presenter and library name&gt;</a:t>
            </a:r>
          </a:p>
        </p:txBody>
      </p:sp>
      <p:sp>
        <p:nvSpPr>
          <p:cNvPr id="2" name="Title 1"/>
          <p:cNvSpPr>
            <a:spLocks noGrp="1"/>
          </p:cNvSpPr>
          <p:nvPr>
            <p:ph type="ctrTitle"/>
          </p:nvPr>
        </p:nvSpPr>
        <p:spPr/>
        <p:txBody>
          <a:bodyPr>
            <a:normAutofit/>
          </a:bodyPr>
          <a:lstStyle/>
          <a:p>
            <a:br>
              <a:rPr lang="en-US" sz="4800" dirty="0"/>
            </a:br>
            <a:r>
              <a:rPr lang="en-US" sz="4800" dirty="0"/>
              <a:t>Author Profiles</a:t>
            </a:r>
          </a:p>
        </p:txBody>
      </p:sp>
      <p:sp>
        <p:nvSpPr>
          <p:cNvPr id="3" name="Text Placeholder 2"/>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738933D4-1B6F-D748-BEEE-7AFC78B6A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887" y="1754714"/>
            <a:ext cx="1957605" cy="562184"/>
          </a:xfrm>
          <a:prstGeom prst="rect">
            <a:avLst/>
          </a:prstGeom>
        </p:spPr>
      </p:pic>
      <p:pic>
        <p:nvPicPr>
          <p:cNvPr id="7" name="Picture 6">
            <a:extLst>
              <a:ext uri="{FF2B5EF4-FFF2-40B4-BE49-F238E27FC236}">
                <a16:creationId xmlns:a16="http://schemas.microsoft.com/office/drawing/2014/main" id="{D9E02165-D2D9-D84E-9ABC-CDE1978BDE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0813" y="561027"/>
            <a:ext cx="1786925" cy="188014"/>
          </a:xfrm>
          <a:prstGeom prst="rect">
            <a:avLst/>
          </a:prstGeom>
        </p:spPr>
      </p:pic>
    </p:spTree>
    <p:extLst>
      <p:ext uri="{BB962C8B-B14F-4D97-AF65-F5344CB8AC3E}">
        <p14:creationId xmlns:p14="http://schemas.microsoft.com/office/powerpoint/2010/main" val="177000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70375"/>
            <a:ext cx="7991475"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a:t>Types of corrections you can make</a:t>
            </a:r>
          </a:p>
        </p:txBody>
      </p:sp>
      <p:sp>
        <p:nvSpPr>
          <p:cNvPr id="7" name="Rectangle 6">
            <a:extLst>
              <a:ext uri="{FF2B5EF4-FFF2-40B4-BE49-F238E27FC236}">
                <a16:creationId xmlns:a16="http://schemas.microsoft.com/office/drawing/2014/main" id="{B0981DD5-329F-D142-836D-DB42105F7E2A}"/>
              </a:ext>
            </a:extLst>
          </p:cNvPr>
          <p:cNvSpPr/>
          <p:nvPr/>
        </p:nvSpPr>
        <p:spPr>
          <a:xfrm>
            <a:off x="-6627" y="506039"/>
            <a:ext cx="582890" cy="1946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6" name="Content Placeholder 2">
            <a:extLst>
              <a:ext uri="{FF2B5EF4-FFF2-40B4-BE49-F238E27FC236}">
                <a16:creationId xmlns:a16="http://schemas.microsoft.com/office/drawing/2014/main" id="{B20C62E8-AF3D-9C43-A388-5FE611200303}"/>
              </a:ext>
            </a:extLst>
          </p:cNvPr>
          <p:cNvSpPr txBox="1">
            <a:spLocks/>
          </p:cNvSpPr>
          <p:nvPr/>
        </p:nvSpPr>
        <p:spPr>
          <a:xfrm>
            <a:off x="526180" y="1180108"/>
            <a:ext cx="3758483" cy="362942"/>
          </a:xfrm>
          <a:prstGeom prst="rect">
            <a:avLst/>
          </a:prstGeom>
        </p:spPr>
        <p:txBody>
          <a:bodyPr>
            <a:noAutofit/>
          </a:bodyPr>
          <a:lst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6868" indent="0">
              <a:buFont typeface="Arial" panose="020B0604020202020204" pitchFamily="34" charset="0"/>
              <a:buNone/>
            </a:pPr>
            <a:r>
              <a:rPr lang="en-US" sz="1600" dirty="0"/>
              <a:t>Author profile corrections</a:t>
            </a:r>
          </a:p>
        </p:txBody>
      </p:sp>
      <p:sp>
        <p:nvSpPr>
          <p:cNvPr id="11" name="Rectangle 10">
            <a:extLst>
              <a:ext uri="{FF2B5EF4-FFF2-40B4-BE49-F238E27FC236}">
                <a16:creationId xmlns:a16="http://schemas.microsoft.com/office/drawing/2014/main" id="{7D862825-B663-BD48-A30A-38038819ED1F}"/>
              </a:ext>
            </a:extLst>
          </p:cNvPr>
          <p:cNvSpPr/>
          <p:nvPr/>
        </p:nvSpPr>
        <p:spPr>
          <a:xfrm>
            <a:off x="4859338" y="1543050"/>
            <a:ext cx="3465678" cy="1107996"/>
          </a:xfrm>
          <a:prstGeom prst="rect">
            <a:avLst/>
          </a:prstGeom>
          <a:solidFill>
            <a:schemeClr val="bg1">
              <a:lumMod val="95000"/>
            </a:schemeClr>
          </a:solidFill>
          <a:ln>
            <a:noFill/>
          </a:ln>
          <a:effectLst/>
        </p:spPr>
        <p:style>
          <a:lnRef idx="3">
            <a:schemeClr val="lt1"/>
          </a:lnRef>
          <a:fillRef idx="1">
            <a:schemeClr val="accent1"/>
          </a:fillRef>
          <a:effectRef idx="1">
            <a:schemeClr val="accent1"/>
          </a:effectRef>
          <a:fontRef idx="minor">
            <a:schemeClr val="lt1"/>
          </a:fontRef>
        </p:style>
        <p:txBody>
          <a:bodyPr wrap="square" lIns="182880" tIns="182880" rIns="182880" bIns="182880" rtlCol="0" anchor="t">
            <a:spAutoFit/>
          </a:bodyPr>
          <a:lstStyle/>
          <a:p>
            <a:r>
              <a:rPr lang="en-US" sz="1200" dirty="0">
                <a:solidFill>
                  <a:schemeClr val="tx1"/>
                </a:solidFill>
              </a:rPr>
              <a:t>Requests to update author’s affiliation isn’t allowed as affiliation history in an author profile is built based on articles linked to respective author profile.</a:t>
            </a:r>
          </a:p>
        </p:txBody>
      </p:sp>
      <p:sp>
        <p:nvSpPr>
          <p:cNvPr id="12" name="Rectangle 11">
            <a:extLst>
              <a:ext uri="{FF2B5EF4-FFF2-40B4-BE49-F238E27FC236}">
                <a16:creationId xmlns:a16="http://schemas.microsoft.com/office/drawing/2014/main" id="{19BECCE5-FFE9-A641-87EE-5ED8FD46F89A}"/>
              </a:ext>
            </a:extLst>
          </p:cNvPr>
          <p:cNvSpPr/>
          <p:nvPr/>
        </p:nvSpPr>
        <p:spPr>
          <a:xfrm>
            <a:off x="576264" y="1543050"/>
            <a:ext cx="3758483" cy="2677656"/>
          </a:xfrm>
          <a:prstGeom prst="rect">
            <a:avLst/>
          </a:prstGeom>
          <a:solidFill>
            <a:schemeClr val="tx2">
              <a:lumMod val="20000"/>
              <a:lumOff val="80000"/>
              <a:alpha val="20000"/>
            </a:schemeClr>
          </a:solidFill>
        </p:spPr>
        <p:txBody>
          <a:bodyPr wrap="square" lIns="91440" tIns="182880" rIns="182880" bIns="182880">
            <a:spAutoFit/>
          </a:bodyPr>
          <a:lstStyle/>
          <a:p>
            <a:pPr marL="176213" lvl="1" indent="-112713">
              <a:spcBef>
                <a:spcPts val="1200"/>
              </a:spcBef>
              <a:buClr>
                <a:schemeClr val="accent2"/>
              </a:buClr>
              <a:buFont typeface="Arial" charset="0"/>
              <a:buChar char="•"/>
            </a:pPr>
            <a:r>
              <a:rPr lang="en-US" sz="1200" b="1" dirty="0"/>
              <a:t>Merges:</a:t>
            </a:r>
            <a:r>
              <a:rPr lang="en-US" sz="1200" dirty="0"/>
              <a:t> combining two or more author profiles together and updating associated Scopus articles as well</a:t>
            </a:r>
          </a:p>
          <a:p>
            <a:pPr marL="176213" lvl="1" indent="-112713">
              <a:spcBef>
                <a:spcPts val="1200"/>
              </a:spcBef>
              <a:buClr>
                <a:schemeClr val="accent2"/>
              </a:buClr>
              <a:buFont typeface="Arial" charset="0"/>
              <a:buChar char="•"/>
            </a:pPr>
            <a:r>
              <a:rPr lang="en-US" sz="1200" b="1" dirty="0"/>
              <a:t>Splits:</a:t>
            </a:r>
            <a:r>
              <a:rPr lang="en-US" sz="1200" dirty="0"/>
              <a:t> separating articles from one author profile to another author profile (existing or new one)</a:t>
            </a:r>
          </a:p>
          <a:p>
            <a:pPr marL="176213" lvl="1" indent="-112713">
              <a:spcBef>
                <a:spcPts val="1200"/>
              </a:spcBef>
              <a:buClr>
                <a:schemeClr val="accent2"/>
              </a:buClr>
              <a:buFont typeface="Arial" charset="0"/>
              <a:buChar char="•"/>
            </a:pPr>
            <a:r>
              <a:rPr lang="en-US" sz="1200" b="1" dirty="0"/>
              <a:t>Overrides</a:t>
            </a:r>
            <a:r>
              <a:rPr lang="en-US" sz="1200" dirty="0"/>
              <a:t> or detail mistakes (changing name, email of author profile)</a:t>
            </a:r>
          </a:p>
          <a:p>
            <a:pPr marL="176213" lvl="1" indent="-112713">
              <a:spcBef>
                <a:spcPts val="1200"/>
              </a:spcBef>
              <a:buClr>
                <a:schemeClr val="accent2"/>
              </a:buClr>
              <a:buFont typeface="Arial" charset="0"/>
              <a:buChar char="•"/>
            </a:pPr>
            <a:r>
              <a:rPr lang="en-US" sz="1200" b="1" dirty="0"/>
              <a:t>Content</a:t>
            </a:r>
            <a:r>
              <a:rPr lang="en-US" sz="1200" dirty="0"/>
              <a:t> is missing and should be in Scopus based on Content Coverage guidelines</a:t>
            </a:r>
            <a:endParaRPr lang="en-US" sz="1200" b="1" dirty="0"/>
          </a:p>
        </p:txBody>
      </p:sp>
    </p:spTree>
    <p:extLst>
      <p:ext uri="{BB962C8B-B14F-4D97-AF65-F5344CB8AC3E}">
        <p14:creationId xmlns:p14="http://schemas.microsoft.com/office/powerpoint/2010/main" val="392039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70375"/>
            <a:ext cx="7991475"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a:t>Now let’s walk through updating your profile</a:t>
            </a:r>
          </a:p>
        </p:txBody>
      </p:sp>
      <p:sp>
        <p:nvSpPr>
          <p:cNvPr id="20" name="Rectangle 19">
            <a:extLst>
              <a:ext uri="{FF2B5EF4-FFF2-40B4-BE49-F238E27FC236}">
                <a16:creationId xmlns:a16="http://schemas.microsoft.com/office/drawing/2014/main" id="{AD30F83D-2E00-834A-B1E0-E3FF3AC3EA78}"/>
              </a:ext>
            </a:extLst>
          </p:cNvPr>
          <p:cNvSpPr/>
          <p:nvPr/>
        </p:nvSpPr>
        <p:spPr>
          <a:xfrm>
            <a:off x="1806261" y="1445722"/>
            <a:ext cx="5531478" cy="523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spcBef>
                <a:spcPts val="1200"/>
              </a:spcBef>
              <a:buClr>
                <a:schemeClr val="accent1"/>
              </a:buClr>
            </a:pPr>
            <a:r>
              <a:rPr lang="en-GB" dirty="0"/>
              <a:t>Locate your author details page.</a:t>
            </a:r>
          </a:p>
        </p:txBody>
      </p:sp>
      <p:sp>
        <p:nvSpPr>
          <p:cNvPr id="11" name="Rectangle 10">
            <a:extLst>
              <a:ext uri="{FF2B5EF4-FFF2-40B4-BE49-F238E27FC236}">
                <a16:creationId xmlns:a16="http://schemas.microsoft.com/office/drawing/2014/main" id="{6F414709-B274-5042-83B6-E44F6A1193DF}"/>
              </a:ext>
            </a:extLst>
          </p:cNvPr>
          <p:cNvSpPr/>
          <p:nvPr/>
        </p:nvSpPr>
        <p:spPr>
          <a:xfrm>
            <a:off x="1409751" y="1445722"/>
            <a:ext cx="396510" cy="5232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spcBef>
                <a:spcPts val="1200"/>
              </a:spcBef>
              <a:buClr>
                <a:schemeClr val="accent1"/>
              </a:buClr>
            </a:pPr>
            <a:endParaRPr lang="en-GB" dirty="0"/>
          </a:p>
        </p:txBody>
      </p:sp>
      <p:sp>
        <p:nvSpPr>
          <p:cNvPr id="4" name="Rectangle 3">
            <a:extLst>
              <a:ext uri="{FF2B5EF4-FFF2-40B4-BE49-F238E27FC236}">
                <a16:creationId xmlns:a16="http://schemas.microsoft.com/office/drawing/2014/main" id="{A243A0BC-754C-644B-9325-732305DFEBB5}"/>
              </a:ext>
            </a:extLst>
          </p:cNvPr>
          <p:cNvSpPr/>
          <p:nvPr/>
        </p:nvSpPr>
        <p:spPr>
          <a:xfrm>
            <a:off x="1430815" y="1444617"/>
            <a:ext cx="669441" cy="523220"/>
          </a:xfrm>
          <a:prstGeom prst="rect">
            <a:avLst/>
          </a:prstGeom>
        </p:spPr>
        <p:txBody>
          <a:bodyPr wrap="square">
            <a:spAutoFit/>
          </a:bodyPr>
          <a:lstStyle/>
          <a:p>
            <a:r>
              <a:rPr lang="en-US" sz="2800" b="1" dirty="0">
                <a:solidFill>
                  <a:schemeClr val="bg1"/>
                </a:solidFill>
              </a:rPr>
              <a:t>1</a:t>
            </a:r>
          </a:p>
        </p:txBody>
      </p:sp>
      <p:sp>
        <p:nvSpPr>
          <p:cNvPr id="29" name="Rectangle 28">
            <a:extLst>
              <a:ext uri="{FF2B5EF4-FFF2-40B4-BE49-F238E27FC236}">
                <a16:creationId xmlns:a16="http://schemas.microsoft.com/office/drawing/2014/main" id="{0D11B3E7-B72A-465C-842C-F554BCFF0381}"/>
              </a:ext>
            </a:extLst>
          </p:cNvPr>
          <p:cNvSpPr/>
          <p:nvPr/>
        </p:nvSpPr>
        <p:spPr>
          <a:xfrm>
            <a:off x="-6627" y="506039"/>
            <a:ext cx="582890" cy="1946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30" name="Rectangle 29">
            <a:extLst>
              <a:ext uri="{FF2B5EF4-FFF2-40B4-BE49-F238E27FC236}">
                <a16:creationId xmlns:a16="http://schemas.microsoft.com/office/drawing/2014/main" id="{D2D76563-4ED8-4BBC-BDA4-411CFCDD08C1}"/>
              </a:ext>
            </a:extLst>
          </p:cNvPr>
          <p:cNvSpPr/>
          <p:nvPr/>
        </p:nvSpPr>
        <p:spPr>
          <a:xfrm>
            <a:off x="1806261" y="2056316"/>
            <a:ext cx="5531478" cy="523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spcBef>
                <a:spcPts val="1200"/>
              </a:spcBef>
              <a:buClr>
                <a:schemeClr val="accent1"/>
              </a:buClr>
            </a:pPr>
            <a:r>
              <a:rPr lang="en-US" dirty="0"/>
              <a:t>Verify your author details are correct.</a:t>
            </a:r>
            <a:endParaRPr lang="en-GB" dirty="0"/>
          </a:p>
        </p:txBody>
      </p:sp>
      <p:sp>
        <p:nvSpPr>
          <p:cNvPr id="31" name="Rectangle 30">
            <a:extLst>
              <a:ext uri="{FF2B5EF4-FFF2-40B4-BE49-F238E27FC236}">
                <a16:creationId xmlns:a16="http://schemas.microsoft.com/office/drawing/2014/main" id="{66EE02C6-9ED5-4524-A7E1-ED9DE627AD97}"/>
              </a:ext>
            </a:extLst>
          </p:cNvPr>
          <p:cNvSpPr/>
          <p:nvPr/>
        </p:nvSpPr>
        <p:spPr>
          <a:xfrm>
            <a:off x="1409751" y="2056316"/>
            <a:ext cx="396510" cy="5232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spcBef>
                <a:spcPts val="1200"/>
              </a:spcBef>
              <a:buClr>
                <a:schemeClr val="accent1"/>
              </a:buClr>
            </a:pPr>
            <a:endParaRPr lang="en-GB" dirty="0"/>
          </a:p>
        </p:txBody>
      </p:sp>
      <p:sp>
        <p:nvSpPr>
          <p:cNvPr id="32" name="Rectangle 31">
            <a:extLst>
              <a:ext uri="{FF2B5EF4-FFF2-40B4-BE49-F238E27FC236}">
                <a16:creationId xmlns:a16="http://schemas.microsoft.com/office/drawing/2014/main" id="{231BF2D6-42C4-4767-9034-1F08648E735B}"/>
              </a:ext>
            </a:extLst>
          </p:cNvPr>
          <p:cNvSpPr/>
          <p:nvPr/>
        </p:nvSpPr>
        <p:spPr>
          <a:xfrm>
            <a:off x="1430815" y="2055211"/>
            <a:ext cx="669441" cy="523220"/>
          </a:xfrm>
          <a:prstGeom prst="rect">
            <a:avLst/>
          </a:prstGeom>
        </p:spPr>
        <p:txBody>
          <a:bodyPr wrap="square">
            <a:spAutoFit/>
          </a:bodyPr>
          <a:lstStyle/>
          <a:p>
            <a:r>
              <a:rPr lang="en-US" sz="2800" b="1" dirty="0">
                <a:solidFill>
                  <a:schemeClr val="bg1"/>
                </a:solidFill>
              </a:rPr>
              <a:t>2</a:t>
            </a:r>
          </a:p>
        </p:txBody>
      </p:sp>
      <p:sp>
        <p:nvSpPr>
          <p:cNvPr id="33" name="Rectangle 32">
            <a:extLst>
              <a:ext uri="{FF2B5EF4-FFF2-40B4-BE49-F238E27FC236}">
                <a16:creationId xmlns:a16="http://schemas.microsoft.com/office/drawing/2014/main" id="{2E6FC606-C915-4A74-AC19-3B533A6B8D0C}"/>
              </a:ext>
            </a:extLst>
          </p:cNvPr>
          <p:cNvSpPr/>
          <p:nvPr/>
        </p:nvSpPr>
        <p:spPr>
          <a:xfrm>
            <a:off x="1806260" y="2657024"/>
            <a:ext cx="5531478" cy="523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spcBef>
                <a:spcPts val="1200"/>
              </a:spcBef>
              <a:buClr>
                <a:schemeClr val="accent1"/>
              </a:buClr>
            </a:pPr>
            <a:r>
              <a:rPr lang="en-US" dirty="0"/>
              <a:t>Create a Scopus account so you can request corrections if needed.</a:t>
            </a:r>
          </a:p>
        </p:txBody>
      </p:sp>
      <p:sp>
        <p:nvSpPr>
          <p:cNvPr id="34" name="Rectangle 33">
            <a:extLst>
              <a:ext uri="{FF2B5EF4-FFF2-40B4-BE49-F238E27FC236}">
                <a16:creationId xmlns:a16="http://schemas.microsoft.com/office/drawing/2014/main" id="{04B61CF3-6048-4844-AB6D-A5E1499B642F}"/>
              </a:ext>
            </a:extLst>
          </p:cNvPr>
          <p:cNvSpPr/>
          <p:nvPr/>
        </p:nvSpPr>
        <p:spPr>
          <a:xfrm>
            <a:off x="1409750" y="2657024"/>
            <a:ext cx="396510" cy="5232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spcBef>
                <a:spcPts val="1200"/>
              </a:spcBef>
              <a:buClr>
                <a:schemeClr val="accent1"/>
              </a:buClr>
            </a:pPr>
            <a:endParaRPr lang="en-GB" dirty="0"/>
          </a:p>
        </p:txBody>
      </p:sp>
      <p:sp>
        <p:nvSpPr>
          <p:cNvPr id="35" name="Rectangle 34">
            <a:extLst>
              <a:ext uri="{FF2B5EF4-FFF2-40B4-BE49-F238E27FC236}">
                <a16:creationId xmlns:a16="http://schemas.microsoft.com/office/drawing/2014/main" id="{EFE2C01A-92F4-4D63-B60C-4554B3A9265A}"/>
              </a:ext>
            </a:extLst>
          </p:cNvPr>
          <p:cNvSpPr/>
          <p:nvPr/>
        </p:nvSpPr>
        <p:spPr>
          <a:xfrm>
            <a:off x="1430814" y="2655919"/>
            <a:ext cx="669441" cy="523220"/>
          </a:xfrm>
          <a:prstGeom prst="rect">
            <a:avLst/>
          </a:prstGeom>
        </p:spPr>
        <p:txBody>
          <a:bodyPr wrap="square">
            <a:spAutoFit/>
          </a:bodyPr>
          <a:lstStyle/>
          <a:p>
            <a:r>
              <a:rPr lang="en-US" sz="2800" b="1" dirty="0">
                <a:solidFill>
                  <a:schemeClr val="bg1"/>
                </a:solidFill>
              </a:rPr>
              <a:t>3</a:t>
            </a:r>
          </a:p>
        </p:txBody>
      </p:sp>
      <p:sp>
        <p:nvSpPr>
          <p:cNvPr id="36" name="Rectangle 35">
            <a:extLst>
              <a:ext uri="{FF2B5EF4-FFF2-40B4-BE49-F238E27FC236}">
                <a16:creationId xmlns:a16="http://schemas.microsoft.com/office/drawing/2014/main" id="{F6A9D1C4-83D5-4447-B091-F99C910583AF}"/>
              </a:ext>
            </a:extLst>
          </p:cNvPr>
          <p:cNvSpPr/>
          <p:nvPr/>
        </p:nvSpPr>
        <p:spPr>
          <a:xfrm>
            <a:off x="1806261" y="3274189"/>
            <a:ext cx="5531478" cy="523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spcBef>
                <a:spcPts val="1200"/>
              </a:spcBef>
              <a:buClr>
                <a:schemeClr val="accent1"/>
              </a:buClr>
            </a:pPr>
            <a:r>
              <a:rPr lang="en-US" dirty="0"/>
              <a:t>Request corrections to your Scopus Author Profile.</a:t>
            </a:r>
          </a:p>
        </p:txBody>
      </p:sp>
      <p:sp>
        <p:nvSpPr>
          <p:cNvPr id="37" name="Rectangle 36">
            <a:extLst>
              <a:ext uri="{FF2B5EF4-FFF2-40B4-BE49-F238E27FC236}">
                <a16:creationId xmlns:a16="http://schemas.microsoft.com/office/drawing/2014/main" id="{5511C465-B307-4EDB-8F7B-C13F62F7B317}"/>
              </a:ext>
            </a:extLst>
          </p:cNvPr>
          <p:cNvSpPr/>
          <p:nvPr/>
        </p:nvSpPr>
        <p:spPr>
          <a:xfrm>
            <a:off x="1409751" y="3274189"/>
            <a:ext cx="396510" cy="5232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spcBef>
                <a:spcPts val="1200"/>
              </a:spcBef>
              <a:buClr>
                <a:schemeClr val="accent1"/>
              </a:buClr>
            </a:pPr>
            <a:endParaRPr lang="en-GB" dirty="0"/>
          </a:p>
        </p:txBody>
      </p:sp>
      <p:sp>
        <p:nvSpPr>
          <p:cNvPr id="38" name="Rectangle 37">
            <a:extLst>
              <a:ext uri="{FF2B5EF4-FFF2-40B4-BE49-F238E27FC236}">
                <a16:creationId xmlns:a16="http://schemas.microsoft.com/office/drawing/2014/main" id="{2719169E-E383-47D1-AB51-1531D45B9F31}"/>
              </a:ext>
            </a:extLst>
          </p:cNvPr>
          <p:cNvSpPr/>
          <p:nvPr/>
        </p:nvSpPr>
        <p:spPr>
          <a:xfrm>
            <a:off x="1430815" y="3273084"/>
            <a:ext cx="669441" cy="523220"/>
          </a:xfrm>
          <a:prstGeom prst="rect">
            <a:avLst/>
          </a:prstGeom>
        </p:spPr>
        <p:txBody>
          <a:bodyPr wrap="square">
            <a:spAutoFit/>
          </a:bodyPr>
          <a:lstStyle/>
          <a:p>
            <a:r>
              <a:rPr lang="en-US" sz="2800" b="1" dirty="0">
                <a:solidFill>
                  <a:schemeClr val="bg1"/>
                </a:solidFill>
              </a:rPr>
              <a:t>4</a:t>
            </a:r>
          </a:p>
        </p:txBody>
      </p:sp>
      <p:sp>
        <p:nvSpPr>
          <p:cNvPr id="39" name="Rectangle 38">
            <a:extLst>
              <a:ext uri="{FF2B5EF4-FFF2-40B4-BE49-F238E27FC236}">
                <a16:creationId xmlns:a16="http://schemas.microsoft.com/office/drawing/2014/main" id="{31679184-8260-48BF-BE12-311DD9124804}"/>
              </a:ext>
            </a:extLst>
          </p:cNvPr>
          <p:cNvSpPr/>
          <p:nvPr/>
        </p:nvSpPr>
        <p:spPr>
          <a:xfrm>
            <a:off x="1806260" y="3898196"/>
            <a:ext cx="5531478" cy="523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spcBef>
                <a:spcPts val="1200"/>
              </a:spcBef>
              <a:buClr>
                <a:schemeClr val="accent1"/>
              </a:buClr>
            </a:pPr>
            <a:r>
              <a:rPr lang="en-CA" dirty="0"/>
              <a:t>Keep your profile up to date.</a:t>
            </a:r>
            <a:endParaRPr lang="en-US" dirty="0"/>
          </a:p>
        </p:txBody>
      </p:sp>
      <p:sp>
        <p:nvSpPr>
          <p:cNvPr id="40" name="Rectangle 39">
            <a:extLst>
              <a:ext uri="{FF2B5EF4-FFF2-40B4-BE49-F238E27FC236}">
                <a16:creationId xmlns:a16="http://schemas.microsoft.com/office/drawing/2014/main" id="{9FC8AACF-1DAE-4C01-8D2C-EE0CED938C8B}"/>
              </a:ext>
            </a:extLst>
          </p:cNvPr>
          <p:cNvSpPr/>
          <p:nvPr/>
        </p:nvSpPr>
        <p:spPr>
          <a:xfrm>
            <a:off x="1409750" y="3898196"/>
            <a:ext cx="396510" cy="5232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spcBef>
                <a:spcPts val="1200"/>
              </a:spcBef>
              <a:buClr>
                <a:schemeClr val="accent1"/>
              </a:buClr>
            </a:pPr>
            <a:endParaRPr lang="en-GB" dirty="0"/>
          </a:p>
        </p:txBody>
      </p:sp>
      <p:sp>
        <p:nvSpPr>
          <p:cNvPr id="41" name="Rectangle 40">
            <a:extLst>
              <a:ext uri="{FF2B5EF4-FFF2-40B4-BE49-F238E27FC236}">
                <a16:creationId xmlns:a16="http://schemas.microsoft.com/office/drawing/2014/main" id="{9F429779-A0CF-4897-80C1-6ACD74EF9335}"/>
              </a:ext>
            </a:extLst>
          </p:cNvPr>
          <p:cNvSpPr/>
          <p:nvPr/>
        </p:nvSpPr>
        <p:spPr>
          <a:xfrm>
            <a:off x="1430814" y="3897091"/>
            <a:ext cx="669441" cy="523220"/>
          </a:xfrm>
          <a:prstGeom prst="rect">
            <a:avLst/>
          </a:prstGeom>
        </p:spPr>
        <p:txBody>
          <a:bodyPr wrap="square">
            <a:spAutoFit/>
          </a:bodyPr>
          <a:lstStyle/>
          <a:p>
            <a:r>
              <a:rPr lang="en-US" sz="2800" b="1" dirty="0">
                <a:solidFill>
                  <a:schemeClr val="bg1"/>
                </a:solidFill>
              </a:rPr>
              <a:t>5</a:t>
            </a:r>
          </a:p>
        </p:txBody>
      </p:sp>
      <p:sp>
        <p:nvSpPr>
          <p:cNvPr id="2" name="TextBox 1">
            <a:extLst>
              <a:ext uri="{FF2B5EF4-FFF2-40B4-BE49-F238E27FC236}">
                <a16:creationId xmlns:a16="http://schemas.microsoft.com/office/drawing/2014/main" id="{05E9C6B3-E37A-428C-9D28-95441890F7DD}"/>
              </a:ext>
            </a:extLst>
          </p:cNvPr>
          <p:cNvSpPr txBox="1"/>
          <p:nvPr/>
        </p:nvSpPr>
        <p:spPr>
          <a:xfrm>
            <a:off x="680224" y="936702"/>
            <a:ext cx="6657514" cy="369332"/>
          </a:xfrm>
          <a:prstGeom prst="rect">
            <a:avLst/>
          </a:prstGeom>
          <a:noFill/>
        </p:spPr>
        <p:txBody>
          <a:bodyPr wrap="square" rtlCol="0">
            <a:spAutoFit/>
          </a:bodyPr>
          <a:lstStyle/>
          <a:p>
            <a:r>
              <a:rPr lang="en-US" dirty="0"/>
              <a:t>Go to </a:t>
            </a:r>
            <a:r>
              <a:rPr lang="en-CA" u="sng" dirty="0">
                <a:hlinkClick r:id="rId3"/>
              </a:rPr>
              <a:t>https://www.scopus.com/freelookup/form/author.uri</a:t>
            </a:r>
            <a:endParaRPr lang="en-US" dirty="0"/>
          </a:p>
        </p:txBody>
      </p:sp>
    </p:spTree>
    <p:extLst>
      <p:ext uri="{BB962C8B-B14F-4D97-AF65-F5344CB8AC3E}">
        <p14:creationId xmlns:p14="http://schemas.microsoft.com/office/powerpoint/2010/main" val="14740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6B8A78C-A8CF-E044-BF62-3B804D653360}"/>
              </a:ext>
            </a:extLst>
          </p:cNvPr>
          <p:cNvSpPr/>
          <p:nvPr/>
        </p:nvSpPr>
        <p:spPr>
          <a:xfrm>
            <a:off x="583075" y="338460"/>
            <a:ext cx="7832426" cy="523220"/>
          </a:xfrm>
          <a:prstGeom prst="rect">
            <a:avLst/>
          </a:prstGeom>
        </p:spPr>
        <p:txBody>
          <a:bodyPr wrap="square">
            <a:spAutoFit/>
          </a:bodyPr>
          <a:lstStyle/>
          <a:p>
            <a:r>
              <a:rPr lang="en-GB" sz="2800" dirty="0"/>
              <a:t>More questions?</a:t>
            </a:r>
            <a:endParaRPr lang="en-US" dirty="0"/>
          </a:p>
        </p:txBody>
      </p:sp>
      <p:sp>
        <p:nvSpPr>
          <p:cNvPr id="5" name="TextBox 4">
            <a:extLst>
              <a:ext uri="{FF2B5EF4-FFF2-40B4-BE49-F238E27FC236}">
                <a16:creationId xmlns:a16="http://schemas.microsoft.com/office/drawing/2014/main" id="{9273987B-0A0F-425A-AD8B-D7A756E5E9B6}"/>
              </a:ext>
            </a:extLst>
          </p:cNvPr>
          <p:cNvSpPr txBox="1"/>
          <p:nvPr/>
        </p:nvSpPr>
        <p:spPr>
          <a:xfrm>
            <a:off x="583075" y="956391"/>
            <a:ext cx="7222779" cy="1354217"/>
          </a:xfrm>
          <a:prstGeom prst="rect">
            <a:avLst/>
          </a:prstGeom>
          <a:noFill/>
        </p:spPr>
        <p:txBody>
          <a:bodyPr wrap="square" rtlCol="0">
            <a:spAutoFit/>
          </a:bodyPr>
          <a:lstStyle/>
          <a:p>
            <a:pPr>
              <a:spcBef>
                <a:spcPts val="600"/>
              </a:spcBef>
            </a:pPr>
            <a:r>
              <a:rPr lang="en-US" dirty="0">
                <a:cs typeface="Arial" panose="020B0604020202020204" pitchFamily="34" charset="0"/>
              </a:rPr>
              <a:t>If you need more assistance with your Scopus author profile or other online profiles, please contact:</a:t>
            </a:r>
          </a:p>
          <a:p>
            <a:pPr>
              <a:spcBef>
                <a:spcPts val="600"/>
              </a:spcBef>
            </a:pPr>
            <a:endParaRPr lang="en-US" b="1" dirty="0">
              <a:cs typeface="Arial" panose="020B0604020202020204" pitchFamily="34" charset="0"/>
            </a:endParaRPr>
          </a:p>
          <a:p>
            <a:pPr>
              <a:spcBef>
                <a:spcPts val="600"/>
              </a:spcBef>
            </a:pPr>
            <a:r>
              <a:rPr lang="en-US" dirty="0">
                <a:highlight>
                  <a:srgbClr val="DCDCDC"/>
                </a:highlight>
                <a:cs typeface="Arial" panose="020B0604020202020204" pitchFamily="34" charset="0"/>
              </a:rPr>
              <a:t>&lt;Insert Contact Details&gt;</a:t>
            </a:r>
          </a:p>
        </p:txBody>
      </p:sp>
      <p:sp>
        <p:nvSpPr>
          <p:cNvPr id="21" name="Rectangle 20">
            <a:extLst>
              <a:ext uri="{FF2B5EF4-FFF2-40B4-BE49-F238E27FC236}">
                <a16:creationId xmlns:a16="http://schemas.microsoft.com/office/drawing/2014/main" id="{1B57FF65-D656-4F1E-BCA8-10A3DA4B9EA4}"/>
              </a:ext>
            </a:extLst>
          </p:cNvPr>
          <p:cNvSpPr/>
          <p:nvPr/>
        </p:nvSpPr>
        <p:spPr>
          <a:xfrm>
            <a:off x="-6627" y="506039"/>
            <a:ext cx="582890" cy="1946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274657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70375"/>
            <a:ext cx="7991475"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a:t>Scopus author profiles</a:t>
            </a:r>
          </a:p>
        </p:txBody>
      </p:sp>
      <p:sp>
        <p:nvSpPr>
          <p:cNvPr id="7" name="Rectangle 6">
            <a:extLst>
              <a:ext uri="{FF2B5EF4-FFF2-40B4-BE49-F238E27FC236}">
                <a16:creationId xmlns:a16="http://schemas.microsoft.com/office/drawing/2014/main" id="{B0981DD5-329F-D142-836D-DB42105F7E2A}"/>
              </a:ext>
            </a:extLst>
          </p:cNvPr>
          <p:cNvSpPr/>
          <p:nvPr/>
        </p:nvSpPr>
        <p:spPr>
          <a:xfrm>
            <a:off x="-6627" y="506039"/>
            <a:ext cx="582890" cy="1946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8" name="Picture 7">
            <a:extLst>
              <a:ext uri="{FF2B5EF4-FFF2-40B4-BE49-F238E27FC236}">
                <a16:creationId xmlns:a16="http://schemas.microsoft.com/office/drawing/2014/main" id="{9AA0A980-2C4D-F642-964C-ED528E78C7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847" y="1166348"/>
            <a:ext cx="6335223" cy="2745775"/>
          </a:xfrm>
          <a:prstGeom prst="rect">
            <a:avLst/>
          </a:prstGeom>
          <a:noFill/>
          <a:ln w="6350">
            <a:noFill/>
          </a:ln>
          <a:effectLst>
            <a:outerShdw blurRad="444500" dist="50800" dir="5400000" algn="ctr" rotWithShape="0">
              <a:srgbClr val="000000">
                <a:alpha val="20000"/>
              </a:srgbClr>
            </a:outerShdw>
          </a:effectLst>
        </p:spPr>
      </p:pic>
      <p:sp>
        <p:nvSpPr>
          <p:cNvPr id="4" name="Rectangle 3">
            <a:extLst>
              <a:ext uri="{FF2B5EF4-FFF2-40B4-BE49-F238E27FC236}">
                <a16:creationId xmlns:a16="http://schemas.microsoft.com/office/drawing/2014/main" id="{8F6B8DFC-DD5A-5341-ABAE-DBE12DF05689}"/>
              </a:ext>
            </a:extLst>
          </p:cNvPr>
          <p:cNvSpPr/>
          <p:nvPr/>
        </p:nvSpPr>
        <p:spPr>
          <a:xfrm>
            <a:off x="7214685" y="497273"/>
            <a:ext cx="1739746" cy="3754874"/>
          </a:xfrm>
          <a:prstGeom prst="rect">
            <a:avLst/>
          </a:prstGeom>
          <a:solidFill>
            <a:schemeClr val="bg1"/>
          </a:solidFill>
        </p:spPr>
        <p:txBody>
          <a:bodyPr wrap="square">
            <a:spAutoFit/>
          </a:bodyPr>
          <a:lstStyle/>
          <a:p>
            <a:pPr marL="63500" lvl="1">
              <a:spcBef>
                <a:spcPts val="600"/>
              </a:spcBef>
              <a:buClr>
                <a:schemeClr val="accent2"/>
              </a:buClr>
            </a:pPr>
            <a:r>
              <a:rPr lang="en-US" sz="1200" b="1" dirty="0"/>
              <a:t>Identifiers</a:t>
            </a:r>
          </a:p>
          <a:p>
            <a:pPr marL="176213" lvl="1" indent="-112713">
              <a:spcBef>
                <a:spcPts val="600"/>
              </a:spcBef>
              <a:buClr>
                <a:schemeClr val="accent2"/>
              </a:buClr>
              <a:buFont typeface="Arial" panose="020B0604020202020204" pitchFamily="34" charset="0"/>
              <a:buChar char="•"/>
            </a:pPr>
            <a:r>
              <a:rPr lang="en-US" sz="1200" dirty="0"/>
              <a:t>Affiliation</a:t>
            </a:r>
          </a:p>
          <a:p>
            <a:pPr marL="176213" lvl="1" indent="-112713">
              <a:spcBef>
                <a:spcPts val="600"/>
              </a:spcBef>
              <a:buClr>
                <a:schemeClr val="accent2"/>
              </a:buClr>
              <a:buFont typeface="Arial" panose="020B0604020202020204" pitchFamily="34" charset="0"/>
              <a:buChar char="•"/>
            </a:pPr>
            <a:r>
              <a:rPr lang="en-US" sz="1200" dirty="0"/>
              <a:t>Author IDs</a:t>
            </a:r>
          </a:p>
          <a:p>
            <a:pPr marL="176213" lvl="1" indent="-112713">
              <a:spcBef>
                <a:spcPts val="600"/>
              </a:spcBef>
              <a:buClr>
                <a:schemeClr val="accent2"/>
              </a:buClr>
              <a:buFont typeface="Arial" panose="020B0604020202020204" pitchFamily="34" charset="0"/>
              <a:buChar char="•"/>
            </a:pPr>
            <a:r>
              <a:rPr lang="en-US" sz="1200" dirty="0"/>
              <a:t>ORCID</a:t>
            </a:r>
          </a:p>
          <a:p>
            <a:pPr marL="176213" lvl="1" indent="-112713">
              <a:spcBef>
                <a:spcPts val="600"/>
              </a:spcBef>
              <a:buClr>
                <a:schemeClr val="accent2"/>
              </a:buClr>
              <a:buFont typeface="Arial" panose="020B0604020202020204" pitchFamily="34" charset="0"/>
              <a:buChar char="•"/>
            </a:pPr>
            <a:r>
              <a:rPr lang="en-US" sz="1200" dirty="0"/>
              <a:t>Alternate names</a:t>
            </a:r>
          </a:p>
          <a:p>
            <a:pPr marL="63500" lvl="1">
              <a:spcBef>
                <a:spcPts val="1200"/>
              </a:spcBef>
              <a:buClr>
                <a:schemeClr val="accent2"/>
              </a:buClr>
            </a:pPr>
            <a:r>
              <a:rPr lang="en-US" sz="1200" b="1" dirty="0"/>
              <a:t>Output</a:t>
            </a:r>
          </a:p>
          <a:p>
            <a:pPr marL="234950" lvl="1" indent="-171450">
              <a:spcBef>
                <a:spcPts val="600"/>
              </a:spcBef>
              <a:buClr>
                <a:schemeClr val="accent2"/>
              </a:buClr>
              <a:buFont typeface="Arial" panose="020B0604020202020204" pitchFamily="34" charset="0"/>
              <a:buChar char="•"/>
            </a:pPr>
            <a:r>
              <a:rPr lang="en-US" sz="1200" dirty="0"/>
              <a:t>Subject area coverage</a:t>
            </a:r>
          </a:p>
          <a:p>
            <a:pPr marL="234950" lvl="1" indent="-171450">
              <a:spcBef>
                <a:spcPts val="600"/>
              </a:spcBef>
              <a:buClr>
                <a:schemeClr val="accent2"/>
              </a:buClr>
              <a:buFont typeface="Arial" panose="020B0604020202020204" pitchFamily="34" charset="0"/>
              <a:buChar char="•"/>
            </a:pPr>
            <a:r>
              <a:rPr lang="en-US" sz="1200" dirty="0"/>
              <a:t>Output over time</a:t>
            </a:r>
          </a:p>
          <a:p>
            <a:pPr marL="234950" lvl="1" indent="-171450">
              <a:spcBef>
                <a:spcPts val="600"/>
              </a:spcBef>
              <a:buClr>
                <a:schemeClr val="accent2"/>
              </a:buClr>
              <a:buFont typeface="Arial" panose="020B0604020202020204" pitchFamily="34" charset="0"/>
              <a:buChar char="•"/>
            </a:pPr>
            <a:r>
              <a:rPr lang="en-US" sz="1200" dirty="0"/>
              <a:t>Citations</a:t>
            </a:r>
          </a:p>
          <a:p>
            <a:pPr marL="63500" lvl="1">
              <a:spcBef>
                <a:spcPts val="1200"/>
              </a:spcBef>
              <a:buClr>
                <a:schemeClr val="accent2"/>
              </a:buClr>
            </a:pPr>
            <a:r>
              <a:rPr lang="en-US" sz="1200" b="1" dirty="0"/>
              <a:t>Metrics</a:t>
            </a:r>
          </a:p>
          <a:p>
            <a:pPr marL="234950" lvl="1" indent="-171450">
              <a:spcBef>
                <a:spcPts val="600"/>
              </a:spcBef>
              <a:buClr>
                <a:schemeClr val="accent2"/>
              </a:buClr>
              <a:buFont typeface="Arial" panose="020B0604020202020204" pitchFamily="34" charset="0"/>
              <a:buChar char="•"/>
            </a:pPr>
            <a:r>
              <a:rPr lang="en-US" sz="1200" i="1" dirty="0"/>
              <a:t>h</a:t>
            </a:r>
            <a:r>
              <a:rPr lang="en-US" sz="1200" dirty="0"/>
              <a:t>-index</a:t>
            </a:r>
          </a:p>
          <a:p>
            <a:pPr marL="234950" lvl="1" indent="-171450">
              <a:spcBef>
                <a:spcPts val="600"/>
              </a:spcBef>
              <a:buClr>
                <a:schemeClr val="accent2"/>
              </a:buClr>
              <a:buFont typeface="Arial" panose="020B0604020202020204" pitchFamily="34" charset="0"/>
              <a:buChar char="•"/>
            </a:pPr>
            <a:r>
              <a:rPr lang="en-US" sz="1200" dirty="0"/>
              <a:t>Citations</a:t>
            </a:r>
          </a:p>
          <a:p>
            <a:pPr marL="234950" lvl="1" indent="-171450">
              <a:spcBef>
                <a:spcPts val="600"/>
              </a:spcBef>
              <a:buClr>
                <a:schemeClr val="accent2"/>
              </a:buClr>
              <a:buFont typeface="Arial" panose="020B0604020202020204" pitchFamily="34" charset="0"/>
              <a:buChar char="•"/>
            </a:pPr>
            <a:r>
              <a:rPr lang="en-US" sz="1200" dirty="0"/>
              <a:t>And more</a:t>
            </a:r>
          </a:p>
        </p:txBody>
      </p:sp>
    </p:spTree>
    <p:extLst>
      <p:ext uri="{BB962C8B-B14F-4D97-AF65-F5344CB8AC3E}">
        <p14:creationId xmlns:p14="http://schemas.microsoft.com/office/powerpoint/2010/main" val="12774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70375"/>
            <a:ext cx="7991475"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pPr marL="86868" marR="0" lvl="0" indent="0" algn="l" defTabSz="6858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53565A"/>
                </a:solidFill>
                <a:effectLst/>
                <a:uLnTx/>
                <a:uFillTx/>
                <a:latin typeface="Arial" panose="020B0604020202020204"/>
                <a:ea typeface="+mj-ea"/>
                <a:cs typeface="Arial Bold"/>
              </a:rPr>
              <a:t>Why check and update your profile?</a:t>
            </a:r>
            <a:endParaRPr kumimoji="0" lang="en-US" sz="2800" b="0" i="0" u="none" strike="noStrike" kern="1200" cap="none" spc="0" normalizeH="0" baseline="0" noProof="0" dirty="0">
              <a:ln>
                <a:noFill/>
              </a:ln>
              <a:solidFill>
                <a:srgbClr val="53565A"/>
              </a:solidFill>
              <a:effectLst/>
              <a:uLnTx/>
              <a:uFillTx/>
              <a:latin typeface="Arial" panose="020B0604020202020204"/>
              <a:ea typeface="+mj-ea"/>
              <a:cs typeface="+mj-cs"/>
            </a:endParaRPr>
          </a:p>
        </p:txBody>
      </p:sp>
      <p:sp>
        <p:nvSpPr>
          <p:cNvPr id="7" name="Rectangle 6">
            <a:extLst>
              <a:ext uri="{FF2B5EF4-FFF2-40B4-BE49-F238E27FC236}">
                <a16:creationId xmlns:a16="http://schemas.microsoft.com/office/drawing/2014/main" id="{6975FF2D-FCD9-DE46-9114-D24C6FFCE50B}"/>
              </a:ext>
            </a:extLst>
          </p:cNvPr>
          <p:cNvSpPr/>
          <p:nvPr/>
        </p:nvSpPr>
        <p:spPr>
          <a:xfrm>
            <a:off x="811636" y="1325911"/>
            <a:ext cx="3636886" cy="2755435"/>
          </a:xfrm>
          <a:prstGeom prst="rect">
            <a:avLst/>
          </a:prstGeom>
          <a:solidFill>
            <a:schemeClr val="bg1">
              <a:lumMod val="95000"/>
            </a:schemeClr>
          </a:solidFill>
          <a:ln>
            <a:noFill/>
            <a:prstDash val="dash"/>
          </a:ln>
        </p:spPr>
        <p:style>
          <a:lnRef idx="0">
            <a:scrgbClr r="0" g="0" b="0"/>
          </a:lnRef>
          <a:fillRef idx="0">
            <a:scrgbClr r="0" g="0" b="0"/>
          </a:fillRef>
          <a:effectRef idx="0">
            <a:scrgbClr r="0" g="0" b="0"/>
          </a:effectRef>
          <a:fontRef idx="major"/>
        </p:style>
        <p:txBody>
          <a:bodyPr lIns="274320" tIns="182880" rIns="182880" bIns="18288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53565A"/>
              </a:solidFill>
              <a:effectLst/>
              <a:uLnTx/>
              <a:uFillTx/>
              <a:latin typeface="Arial" panose="020B0604020202020204"/>
              <a:ea typeface="+mj-ea"/>
              <a:cs typeface="+mj-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b="0" i="0" u="none" strike="noStrike" kern="1200" cap="none" spc="0" normalizeH="0" baseline="0" noProof="0" dirty="0">
                <a:ln>
                  <a:noFill/>
                </a:ln>
                <a:solidFill>
                  <a:srgbClr val="53565A"/>
                </a:solidFill>
                <a:effectLst/>
                <a:uLnTx/>
                <a:uFillTx/>
                <a:latin typeface="Arial" panose="020B0604020202020204"/>
                <a:ea typeface="+mj-ea"/>
                <a:cs typeface="+mj-cs"/>
              </a:rPr>
              <a:t>So you can include</a:t>
            </a:r>
            <a:r>
              <a:rPr lang="en-US" dirty="0">
                <a:solidFill>
                  <a:srgbClr val="53565A"/>
                </a:solidFill>
                <a:latin typeface="Arial" panose="020B0604020202020204"/>
              </a:rPr>
              <a:t> accurate and complete information on </a:t>
            </a:r>
            <a:r>
              <a:rPr lang="en-US" b="1" dirty="0">
                <a:solidFill>
                  <a:srgbClr val="53565A"/>
                </a:solidFill>
                <a:latin typeface="Arial" panose="020B0604020202020204"/>
              </a:rPr>
              <a:t>funding applications</a:t>
            </a:r>
            <a:r>
              <a:rPr lang="en-US" dirty="0">
                <a:solidFill>
                  <a:srgbClr val="53565A"/>
                </a:solidFill>
                <a:latin typeface="Arial" panose="020B0604020202020204"/>
              </a:rPr>
              <a:t> and within your </a:t>
            </a:r>
            <a:r>
              <a:rPr lang="en-US" b="1" dirty="0">
                <a:solidFill>
                  <a:srgbClr val="53565A"/>
                </a:solidFill>
                <a:latin typeface="Arial" panose="020B0604020202020204"/>
              </a:rPr>
              <a:t>promotion and tenure </a:t>
            </a:r>
            <a:r>
              <a:rPr lang="en-US" dirty="0">
                <a:solidFill>
                  <a:srgbClr val="53565A"/>
                </a:solidFill>
                <a:latin typeface="Arial" panose="020B0604020202020204"/>
              </a:rPr>
              <a:t>file.</a:t>
            </a:r>
            <a:endParaRPr kumimoji="0" lang="en-US" b="0" i="0" u="none" strike="noStrike" kern="1200" cap="none" spc="0" normalizeH="0" baseline="0" noProof="0" dirty="0">
              <a:ln>
                <a:noFill/>
              </a:ln>
              <a:solidFill>
                <a:srgbClr val="53565A"/>
              </a:solidFill>
              <a:effectLst/>
              <a:uLnTx/>
              <a:uFillTx/>
              <a:latin typeface="Arial" panose="020B0604020202020204"/>
              <a:ea typeface="+mj-ea"/>
              <a:cs typeface="+mj-cs"/>
            </a:endParaRPr>
          </a:p>
        </p:txBody>
      </p:sp>
      <p:sp>
        <p:nvSpPr>
          <p:cNvPr id="10" name="Rectangle 9">
            <a:extLst>
              <a:ext uri="{FF2B5EF4-FFF2-40B4-BE49-F238E27FC236}">
                <a16:creationId xmlns:a16="http://schemas.microsoft.com/office/drawing/2014/main" id="{A6B4F226-AD58-4BA7-A815-0DC613D139E5}"/>
              </a:ext>
            </a:extLst>
          </p:cNvPr>
          <p:cNvSpPr/>
          <p:nvPr/>
        </p:nvSpPr>
        <p:spPr>
          <a:xfrm>
            <a:off x="-6627" y="506039"/>
            <a:ext cx="582890" cy="1946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1" name="Rectangle 10">
            <a:extLst>
              <a:ext uri="{FF2B5EF4-FFF2-40B4-BE49-F238E27FC236}">
                <a16:creationId xmlns:a16="http://schemas.microsoft.com/office/drawing/2014/main" id="{3EE03E0D-08C6-43DD-AFD8-066C5CC92A9A}"/>
              </a:ext>
            </a:extLst>
          </p:cNvPr>
          <p:cNvSpPr/>
          <p:nvPr/>
        </p:nvSpPr>
        <p:spPr>
          <a:xfrm>
            <a:off x="4594303" y="1308414"/>
            <a:ext cx="3636886" cy="2772932"/>
          </a:xfrm>
          <a:prstGeom prst="rect">
            <a:avLst/>
          </a:prstGeom>
          <a:solidFill>
            <a:schemeClr val="bg1">
              <a:lumMod val="95000"/>
            </a:schemeClr>
          </a:solidFill>
          <a:ln>
            <a:noFill/>
            <a:prstDash val="dash"/>
          </a:ln>
        </p:spPr>
        <p:style>
          <a:lnRef idx="0">
            <a:scrgbClr r="0" g="0" b="0"/>
          </a:lnRef>
          <a:fillRef idx="0">
            <a:scrgbClr r="0" g="0" b="0"/>
          </a:fillRef>
          <a:effectRef idx="0">
            <a:scrgbClr r="0" g="0" b="0"/>
          </a:effectRef>
          <a:fontRef idx="major"/>
        </p:style>
        <p:txBody>
          <a:bodyPr lIns="274320" tIns="182880" rIns="182880" bIns="18288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nSpc>
                <a:spcPct val="150000"/>
              </a:lnSpc>
            </a:pPr>
            <a:endParaRPr lang="en-US" dirty="0">
              <a:solidFill>
                <a:srgbClr val="53565A"/>
              </a:solidFill>
            </a:endParaRPr>
          </a:p>
          <a:p>
            <a:pPr lvl="0">
              <a:lnSpc>
                <a:spcPct val="150000"/>
              </a:lnSpc>
            </a:pPr>
            <a:r>
              <a:rPr lang="en-US" dirty="0">
                <a:solidFill>
                  <a:srgbClr val="53565A"/>
                </a:solidFill>
              </a:rPr>
              <a:t>Scopus data is used by funding agencies, institutions and other researchers to </a:t>
            </a:r>
            <a:r>
              <a:rPr lang="en-US" b="1" dirty="0">
                <a:solidFill>
                  <a:srgbClr val="53565A"/>
                </a:solidFill>
              </a:rPr>
              <a:t>assess your research and impact</a:t>
            </a:r>
            <a:r>
              <a:rPr lang="en-US" dirty="0">
                <a:solidFill>
                  <a:srgbClr val="53565A"/>
                </a:solidFill>
              </a:rPr>
              <a:t>.</a:t>
            </a:r>
            <a:endParaRPr kumimoji="0" lang="en-US" b="0" i="0" u="none" strike="noStrike" kern="1200" cap="none" spc="0" normalizeH="0" baseline="0" noProof="0" dirty="0">
              <a:ln>
                <a:noFill/>
              </a:ln>
              <a:solidFill>
                <a:srgbClr val="53565A"/>
              </a:solidFill>
              <a:effectLst/>
              <a:uLnTx/>
              <a:uFillTx/>
              <a:latin typeface="Arial" panose="020B0604020202020204"/>
              <a:ea typeface="+mj-ea"/>
              <a:cs typeface="+mj-cs"/>
            </a:endParaRPr>
          </a:p>
        </p:txBody>
      </p:sp>
      <p:sp>
        <p:nvSpPr>
          <p:cNvPr id="14" name="Rectangle 13">
            <a:extLst>
              <a:ext uri="{FF2B5EF4-FFF2-40B4-BE49-F238E27FC236}">
                <a16:creationId xmlns:a16="http://schemas.microsoft.com/office/drawing/2014/main" id="{799E8A70-04DB-4A68-82E9-2182E4AC9655}"/>
              </a:ext>
            </a:extLst>
          </p:cNvPr>
          <p:cNvSpPr/>
          <p:nvPr/>
        </p:nvSpPr>
        <p:spPr>
          <a:xfrm>
            <a:off x="688940" y="921613"/>
            <a:ext cx="396510" cy="695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spcBef>
                <a:spcPts val="1200"/>
              </a:spcBef>
              <a:buClr>
                <a:schemeClr val="accent1"/>
              </a:buClr>
            </a:pPr>
            <a:endParaRPr lang="en-GB" dirty="0"/>
          </a:p>
        </p:txBody>
      </p:sp>
      <p:sp>
        <p:nvSpPr>
          <p:cNvPr id="15" name="Rectangle 14">
            <a:extLst>
              <a:ext uri="{FF2B5EF4-FFF2-40B4-BE49-F238E27FC236}">
                <a16:creationId xmlns:a16="http://schemas.microsoft.com/office/drawing/2014/main" id="{8ABEB874-C796-4FE7-A563-DC5F2A490B09}"/>
              </a:ext>
            </a:extLst>
          </p:cNvPr>
          <p:cNvSpPr/>
          <p:nvPr/>
        </p:nvSpPr>
        <p:spPr>
          <a:xfrm>
            <a:off x="710004" y="1009716"/>
            <a:ext cx="669441" cy="523220"/>
          </a:xfrm>
          <a:prstGeom prst="rect">
            <a:avLst/>
          </a:prstGeom>
        </p:spPr>
        <p:txBody>
          <a:bodyPr wrap="square">
            <a:spAutoFit/>
          </a:bodyPr>
          <a:lstStyle/>
          <a:p>
            <a:r>
              <a:rPr lang="en-US" sz="2800" b="1" dirty="0">
                <a:solidFill>
                  <a:schemeClr val="bg1"/>
                </a:solidFill>
              </a:rPr>
              <a:t>1</a:t>
            </a:r>
          </a:p>
        </p:txBody>
      </p:sp>
      <p:sp>
        <p:nvSpPr>
          <p:cNvPr id="16" name="Rectangle 15">
            <a:extLst>
              <a:ext uri="{FF2B5EF4-FFF2-40B4-BE49-F238E27FC236}">
                <a16:creationId xmlns:a16="http://schemas.microsoft.com/office/drawing/2014/main" id="{24A50E8C-3067-4194-A407-E6C03A9F2D42}"/>
              </a:ext>
            </a:extLst>
          </p:cNvPr>
          <p:cNvSpPr/>
          <p:nvPr/>
        </p:nvSpPr>
        <p:spPr>
          <a:xfrm>
            <a:off x="4528634" y="921613"/>
            <a:ext cx="396510" cy="695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spcBef>
                <a:spcPts val="1200"/>
              </a:spcBef>
              <a:buClr>
                <a:schemeClr val="accent1"/>
              </a:buClr>
            </a:pPr>
            <a:endParaRPr lang="en-GB" dirty="0"/>
          </a:p>
        </p:txBody>
      </p:sp>
      <p:sp>
        <p:nvSpPr>
          <p:cNvPr id="17" name="Rectangle 16">
            <a:extLst>
              <a:ext uri="{FF2B5EF4-FFF2-40B4-BE49-F238E27FC236}">
                <a16:creationId xmlns:a16="http://schemas.microsoft.com/office/drawing/2014/main" id="{734A2355-3FAA-4706-9B0E-22F32AAE5A5E}"/>
              </a:ext>
            </a:extLst>
          </p:cNvPr>
          <p:cNvSpPr/>
          <p:nvPr/>
        </p:nvSpPr>
        <p:spPr>
          <a:xfrm>
            <a:off x="4549698" y="1009716"/>
            <a:ext cx="669441" cy="523220"/>
          </a:xfrm>
          <a:prstGeom prst="rect">
            <a:avLst/>
          </a:prstGeom>
        </p:spPr>
        <p:txBody>
          <a:bodyPr wrap="square">
            <a:spAutoFit/>
          </a:bodyPr>
          <a:lstStyle/>
          <a:p>
            <a:r>
              <a:rPr lang="en-US" sz="2800" b="1" dirty="0">
                <a:solidFill>
                  <a:schemeClr val="bg1"/>
                </a:solidFill>
              </a:rPr>
              <a:t>2</a:t>
            </a:r>
          </a:p>
        </p:txBody>
      </p:sp>
    </p:spTree>
    <p:extLst>
      <p:ext uri="{BB962C8B-B14F-4D97-AF65-F5344CB8AC3E}">
        <p14:creationId xmlns:p14="http://schemas.microsoft.com/office/powerpoint/2010/main" val="5766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FDDA3E-DBCC-8348-A646-28E0BBA978D2}"/>
              </a:ext>
            </a:extLst>
          </p:cNvPr>
          <p:cNvSpPr/>
          <p:nvPr/>
        </p:nvSpPr>
        <p:spPr>
          <a:xfrm>
            <a:off x="2382873" y="1749750"/>
            <a:ext cx="1385674" cy="3241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Rectangle 1222">
            <a:extLst>
              <a:ext uri="{FF2B5EF4-FFF2-40B4-BE49-F238E27FC236}">
                <a16:creationId xmlns:a16="http://schemas.microsoft.com/office/drawing/2014/main" id="{61447735-B75B-134A-98E6-D82433CE4A40}"/>
              </a:ext>
            </a:extLst>
          </p:cNvPr>
          <p:cNvSpPr/>
          <p:nvPr/>
        </p:nvSpPr>
        <p:spPr>
          <a:xfrm>
            <a:off x="3879164" y="1741437"/>
            <a:ext cx="1385674" cy="3241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4" name="Rectangle 1223">
            <a:extLst>
              <a:ext uri="{FF2B5EF4-FFF2-40B4-BE49-F238E27FC236}">
                <a16:creationId xmlns:a16="http://schemas.microsoft.com/office/drawing/2014/main" id="{BB965FDB-C7F2-4A41-B6D6-65A13EAD798F}"/>
              </a:ext>
            </a:extLst>
          </p:cNvPr>
          <p:cNvSpPr/>
          <p:nvPr/>
        </p:nvSpPr>
        <p:spPr>
          <a:xfrm>
            <a:off x="5358830" y="1741437"/>
            <a:ext cx="1385674" cy="3241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5" name="TextBox 1214">
            <a:extLst>
              <a:ext uri="{FF2B5EF4-FFF2-40B4-BE49-F238E27FC236}">
                <a16:creationId xmlns:a16="http://schemas.microsoft.com/office/drawing/2014/main" id="{DC1863E8-CD1A-BD4C-8856-B03855B87D95}"/>
              </a:ext>
            </a:extLst>
          </p:cNvPr>
          <p:cNvSpPr txBox="1"/>
          <p:nvPr/>
        </p:nvSpPr>
        <p:spPr>
          <a:xfrm>
            <a:off x="2382872" y="2038063"/>
            <a:ext cx="1385674" cy="2403222"/>
          </a:xfrm>
          <a:prstGeom prst="rect">
            <a:avLst/>
          </a:prstGeom>
          <a:solidFill>
            <a:srgbClr val="CDE4FF"/>
          </a:solidFill>
        </p:spPr>
        <p:txBody>
          <a:bodyPr wrap="square" rtlCol="0">
            <a:noAutofit/>
          </a:bodyPr>
          <a:lstStyle/>
          <a:p>
            <a:pPr>
              <a:spcBef>
                <a:spcPts val="300"/>
              </a:spcBef>
              <a:spcAft>
                <a:spcPts val="300"/>
              </a:spcAft>
            </a:pPr>
            <a:r>
              <a:rPr lang="en-US" sz="1200" b="1" dirty="0"/>
              <a:t>23,452</a:t>
            </a:r>
            <a:br>
              <a:rPr lang="en-US" sz="1200" dirty="0"/>
            </a:br>
            <a:r>
              <a:rPr lang="en-US" sz="1000" dirty="0"/>
              <a:t>Peer-reviewed journals</a:t>
            </a:r>
          </a:p>
          <a:p>
            <a:pPr>
              <a:spcBef>
                <a:spcPts val="300"/>
              </a:spcBef>
              <a:spcAft>
                <a:spcPts val="300"/>
              </a:spcAft>
            </a:pPr>
            <a:r>
              <a:rPr lang="en-US" sz="1200" b="1" dirty="0"/>
              <a:t>294</a:t>
            </a:r>
            <a:br>
              <a:rPr lang="en-US" sz="1200" dirty="0"/>
            </a:br>
            <a:r>
              <a:rPr lang="en-US" sz="1000" dirty="0"/>
              <a:t>Trade journals</a:t>
            </a:r>
          </a:p>
          <a:p>
            <a:pPr>
              <a:spcBef>
                <a:spcPts val="300"/>
              </a:spcBef>
              <a:spcAft>
                <a:spcPts val="300"/>
              </a:spcAft>
            </a:pPr>
            <a:r>
              <a:rPr lang="en-US" sz="1200" b="1" dirty="0"/>
              <a:t>5,527</a:t>
            </a:r>
            <a:br>
              <a:rPr lang="en-US" sz="1200" dirty="0"/>
            </a:br>
            <a:r>
              <a:rPr lang="en-US" sz="1000" dirty="0"/>
              <a:t>Active gold open access journals</a:t>
            </a:r>
          </a:p>
          <a:p>
            <a:pPr>
              <a:spcBef>
                <a:spcPts val="300"/>
              </a:spcBef>
              <a:spcAft>
                <a:spcPts val="300"/>
              </a:spcAft>
            </a:pPr>
            <a:r>
              <a:rPr lang="en-US" sz="1200" b="1" dirty="0"/>
              <a:t>&gt;8,000</a:t>
            </a:r>
            <a:br>
              <a:rPr lang="en-US" sz="1200" dirty="0"/>
            </a:br>
            <a:r>
              <a:rPr lang="en-US" sz="1000" dirty="0"/>
              <a:t>Articles in press</a:t>
            </a:r>
          </a:p>
          <a:p>
            <a:pPr>
              <a:spcBef>
                <a:spcPts val="300"/>
              </a:spcBef>
              <a:spcAft>
                <a:spcPts val="300"/>
              </a:spcAft>
            </a:pPr>
            <a:r>
              <a:rPr lang="en-US" sz="800" dirty="0"/>
              <a:t>Full metadata, abstracts and cited references</a:t>
            </a:r>
          </a:p>
        </p:txBody>
      </p:sp>
      <p:sp>
        <p:nvSpPr>
          <p:cNvPr id="1220" name="TextBox 1219">
            <a:extLst>
              <a:ext uri="{FF2B5EF4-FFF2-40B4-BE49-F238E27FC236}">
                <a16:creationId xmlns:a16="http://schemas.microsoft.com/office/drawing/2014/main" id="{A09ECE6D-C75B-E54E-88F9-1F7283BA0BEF}"/>
              </a:ext>
            </a:extLst>
          </p:cNvPr>
          <p:cNvSpPr txBox="1"/>
          <p:nvPr/>
        </p:nvSpPr>
        <p:spPr>
          <a:xfrm>
            <a:off x="3879164" y="2057527"/>
            <a:ext cx="1385674" cy="2403222"/>
          </a:xfrm>
          <a:prstGeom prst="rect">
            <a:avLst/>
          </a:prstGeom>
          <a:solidFill>
            <a:srgbClr val="FFF0E4"/>
          </a:solidFill>
          <a:ln>
            <a:noFill/>
          </a:ln>
        </p:spPr>
        <p:txBody>
          <a:bodyPr wrap="square" bIns="1188720" rtlCol="0">
            <a:noAutofit/>
          </a:bodyPr>
          <a:lstStyle/>
          <a:p>
            <a:pPr>
              <a:spcBef>
                <a:spcPts val="300"/>
              </a:spcBef>
              <a:spcAft>
                <a:spcPts val="300"/>
              </a:spcAft>
            </a:pPr>
            <a:r>
              <a:rPr lang="en-US" sz="1200" b="1" dirty="0"/>
              <a:t>119K</a:t>
            </a:r>
            <a:br>
              <a:rPr lang="en-US" sz="1200" dirty="0"/>
            </a:br>
            <a:r>
              <a:rPr lang="en-US" sz="1000" dirty="0"/>
              <a:t>Conference events</a:t>
            </a:r>
          </a:p>
          <a:p>
            <a:pPr>
              <a:spcBef>
                <a:spcPts val="300"/>
              </a:spcBef>
              <a:spcAft>
                <a:spcPts val="300"/>
              </a:spcAft>
            </a:pPr>
            <a:r>
              <a:rPr lang="en-US" sz="1200" b="1" dirty="0"/>
              <a:t>9.8M</a:t>
            </a:r>
            <a:br>
              <a:rPr lang="en-US" sz="1200" dirty="0"/>
            </a:br>
            <a:r>
              <a:rPr lang="en-US" sz="1000" dirty="0"/>
              <a:t>Conference papers</a:t>
            </a:r>
          </a:p>
          <a:p>
            <a:pPr>
              <a:spcBef>
                <a:spcPts val="300"/>
              </a:spcBef>
              <a:spcAft>
                <a:spcPts val="300"/>
              </a:spcAft>
            </a:pPr>
            <a:r>
              <a:rPr lang="en-US" sz="800" dirty="0"/>
              <a:t>Mainly engineering, </a:t>
            </a:r>
            <a:r>
              <a:rPr lang="en-US" sz="800" dirty="0">
                <a:solidFill>
                  <a:srgbClr val="53565A"/>
                </a:solidFill>
              </a:rPr>
              <a:t>mathematics, physics </a:t>
            </a:r>
            <a:r>
              <a:rPr lang="en-US" sz="800" dirty="0"/>
              <a:t>and </a:t>
            </a:r>
            <a:br>
              <a:rPr lang="en-US" sz="800" dirty="0"/>
            </a:br>
            <a:r>
              <a:rPr lang="en-US" sz="800" dirty="0"/>
              <a:t>computer sciences</a:t>
            </a:r>
          </a:p>
        </p:txBody>
      </p:sp>
      <p:sp>
        <p:nvSpPr>
          <p:cNvPr id="1221" name="TextBox 1220">
            <a:extLst>
              <a:ext uri="{FF2B5EF4-FFF2-40B4-BE49-F238E27FC236}">
                <a16:creationId xmlns:a16="http://schemas.microsoft.com/office/drawing/2014/main" id="{C9F451FE-119E-C844-BC9F-372665ADE235}"/>
              </a:ext>
            </a:extLst>
          </p:cNvPr>
          <p:cNvSpPr txBox="1"/>
          <p:nvPr/>
        </p:nvSpPr>
        <p:spPr>
          <a:xfrm>
            <a:off x="5358830" y="2051644"/>
            <a:ext cx="1385674" cy="2403222"/>
          </a:xfrm>
          <a:prstGeom prst="rect">
            <a:avLst/>
          </a:prstGeom>
          <a:solidFill>
            <a:srgbClr val="DCDCDC"/>
          </a:solidFill>
        </p:spPr>
        <p:txBody>
          <a:bodyPr wrap="square" bIns="457200" rtlCol="0">
            <a:spAutoFit/>
          </a:bodyPr>
          <a:lstStyle/>
          <a:p>
            <a:pPr>
              <a:spcBef>
                <a:spcPts val="300"/>
              </a:spcBef>
              <a:spcAft>
                <a:spcPts val="300"/>
              </a:spcAft>
            </a:pPr>
            <a:r>
              <a:rPr lang="en-US" sz="1200" b="1" dirty="0"/>
              <a:t>852</a:t>
            </a:r>
            <a:br>
              <a:rPr lang="en-US" sz="1200" dirty="0"/>
            </a:br>
            <a:r>
              <a:rPr lang="en-US" sz="1000" dirty="0"/>
              <a:t>Book series</a:t>
            </a:r>
          </a:p>
          <a:p>
            <a:pPr>
              <a:spcBef>
                <a:spcPts val="300"/>
              </a:spcBef>
              <a:spcAft>
                <a:spcPts val="300"/>
              </a:spcAft>
            </a:pPr>
            <a:r>
              <a:rPr lang="en-US" sz="1200" b="1" dirty="0"/>
              <a:t>40K</a:t>
            </a:r>
            <a:br>
              <a:rPr lang="en-US" sz="1200" dirty="0"/>
            </a:br>
            <a:r>
              <a:rPr lang="en-US" sz="1000" dirty="0"/>
              <a:t>Volumes</a:t>
            </a:r>
          </a:p>
          <a:p>
            <a:pPr>
              <a:spcBef>
                <a:spcPts val="300"/>
              </a:spcBef>
              <a:spcAft>
                <a:spcPts val="300"/>
              </a:spcAft>
            </a:pPr>
            <a:r>
              <a:rPr lang="en-US" sz="1200" b="1" dirty="0"/>
              <a:t>1.7M</a:t>
            </a:r>
            <a:br>
              <a:rPr lang="en-US" sz="1200" dirty="0"/>
            </a:br>
            <a:r>
              <a:rPr lang="en-US" sz="1000" dirty="0"/>
              <a:t>Items</a:t>
            </a:r>
          </a:p>
          <a:p>
            <a:pPr>
              <a:spcBef>
                <a:spcPts val="300"/>
              </a:spcBef>
              <a:spcAft>
                <a:spcPts val="300"/>
              </a:spcAft>
            </a:pPr>
            <a:r>
              <a:rPr lang="en-US" sz="1200" b="1" dirty="0"/>
              <a:t>216,000+</a:t>
            </a:r>
            <a:br>
              <a:rPr lang="en-US" sz="1200" dirty="0"/>
            </a:br>
            <a:r>
              <a:rPr lang="en-US" sz="1000" dirty="0"/>
              <a:t>Stand-alone books</a:t>
            </a:r>
          </a:p>
          <a:p>
            <a:pPr defTabSz="685800">
              <a:spcBef>
                <a:spcPts val="225"/>
              </a:spcBef>
              <a:spcAft>
                <a:spcPts val="225"/>
              </a:spcAft>
              <a:defRPr/>
            </a:pPr>
            <a:r>
              <a:rPr lang="en-US" sz="800" dirty="0">
                <a:solidFill>
                  <a:srgbClr val="53565A"/>
                </a:solidFill>
              </a:rPr>
              <a:t>Mainly social sciences and arts &amp; humanities</a:t>
            </a:r>
          </a:p>
        </p:txBody>
      </p:sp>
      <p:sp>
        <p:nvSpPr>
          <p:cNvPr id="1210" name="TextBox 1209">
            <a:extLst>
              <a:ext uri="{FF2B5EF4-FFF2-40B4-BE49-F238E27FC236}">
                <a16:creationId xmlns:a16="http://schemas.microsoft.com/office/drawing/2014/main" id="{71BE5FE3-F90B-D34F-944A-F7E4CFBECAD4}"/>
              </a:ext>
            </a:extLst>
          </p:cNvPr>
          <p:cNvSpPr txBox="1"/>
          <p:nvPr/>
        </p:nvSpPr>
        <p:spPr>
          <a:xfrm>
            <a:off x="2382873" y="1749750"/>
            <a:ext cx="1385673" cy="307777"/>
          </a:xfrm>
          <a:prstGeom prst="rect">
            <a:avLst/>
          </a:prstGeom>
          <a:solidFill>
            <a:srgbClr val="3679E0"/>
          </a:solidFill>
        </p:spPr>
        <p:txBody>
          <a:bodyPr wrap="square" rtlCol="0">
            <a:spAutoFit/>
          </a:bodyPr>
          <a:lstStyle/>
          <a:p>
            <a:pPr algn="ctr"/>
            <a:r>
              <a:rPr lang="en-US" sz="1400" b="1" dirty="0">
                <a:solidFill>
                  <a:schemeClr val="bg1"/>
                </a:solidFill>
              </a:rPr>
              <a:t>Journals</a:t>
            </a:r>
          </a:p>
        </p:txBody>
      </p:sp>
      <p:sp>
        <p:nvSpPr>
          <p:cNvPr id="1211" name="TextBox 1210">
            <a:extLst>
              <a:ext uri="{FF2B5EF4-FFF2-40B4-BE49-F238E27FC236}">
                <a16:creationId xmlns:a16="http://schemas.microsoft.com/office/drawing/2014/main" id="{063DC65B-1015-464C-9E57-2C47DE2CBDEC}"/>
              </a:ext>
            </a:extLst>
          </p:cNvPr>
          <p:cNvSpPr txBox="1"/>
          <p:nvPr/>
        </p:nvSpPr>
        <p:spPr>
          <a:xfrm>
            <a:off x="3879163" y="1742570"/>
            <a:ext cx="1385674" cy="307777"/>
          </a:xfrm>
          <a:prstGeom prst="rect">
            <a:avLst/>
          </a:prstGeom>
          <a:solidFill>
            <a:srgbClr val="FF0000"/>
          </a:solidFill>
          <a:ln>
            <a:noFill/>
          </a:ln>
        </p:spPr>
        <p:txBody>
          <a:bodyPr wrap="square" rtlCol="0">
            <a:spAutoFit/>
          </a:bodyPr>
          <a:lstStyle/>
          <a:p>
            <a:pPr algn="ctr"/>
            <a:r>
              <a:rPr lang="en-US" sz="1400" b="1" dirty="0">
                <a:solidFill>
                  <a:schemeClr val="bg1"/>
                </a:solidFill>
              </a:rPr>
              <a:t>Conferences</a:t>
            </a:r>
          </a:p>
        </p:txBody>
      </p:sp>
      <p:sp>
        <p:nvSpPr>
          <p:cNvPr id="1212" name="TextBox 1211">
            <a:extLst>
              <a:ext uri="{FF2B5EF4-FFF2-40B4-BE49-F238E27FC236}">
                <a16:creationId xmlns:a16="http://schemas.microsoft.com/office/drawing/2014/main" id="{E4D2E37E-68B3-7942-9CB9-E5D6459E9D4E}"/>
              </a:ext>
            </a:extLst>
          </p:cNvPr>
          <p:cNvSpPr txBox="1"/>
          <p:nvPr/>
        </p:nvSpPr>
        <p:spPr>
          <a:xfrm>
            <a:off x="5358829" y="1741437"/>
            <a:ext cx="1385674" cy="307777"/>
          </a:xfrm>
          <a:prstGeom prst="rect">
            <a:avLst/>
          </a:prstGeom>
          <a:solidFill>
            <a:srgbClr val="53565A"/>
          </a:solidFill>
        </p:spPr>
        <p:txBody>
          <a:bodyPr wrap="square" rtlCol="0">
            <a:spAutoFit/>
          </a:bodyPr>
          <a:lstStyle/>
          <a:p>
            <a:pPr algn="ctr"/>
            <a:r>
              <a:rPr lang="en-US" sz="1400" b="1" dirty="0">
                <a:solidFill>
                  <a:schemeClr val="bg1"/>
                </a:solidFill>
              </a:rPr>
              <a:t>Books</a:t>
            </a:r>
          </a:p>
        </p:txBody>
      </p:sp>
      <p:sp>
        <p:nvSpPr>
          <p:cNvPr id="22" name="Rectangle 21">
            <a:extLst>
              <a:ext uri="{FF2B5EF4-FFF2-40B4-BE49-F238E27FC236}">
                <a16:creationId xmlns:a16="http://schemas.microsoft.com/office/drawing/2014/main" id="{B6B8A78C-A8CF-E044-BF62-3B804D653360}"/>
              </a:ext>
            </a:extLst>
          </p:cNvPr>
          <p:cNvSpPr/>
          <p:nvPr/>
        </p:nvSpPr>
        <p:spPr>
          <a:xfrm>
            <a:off x="583075" y="338460"/>
            <a:ext cx="7832426" cy="523220"/>
          </a:xfrm>
          <a:prstGeom prst="rect">
            <a:avLst/>
          </a:prstGeom>
        </p:spPr>
        <p:txBody>
          <a:bodyPr wrap="square">
            <a:spAutoFit/>
          </a:bodyPr>
          <a:lstStyle/>
          <a:p>
            <a:r>
              <a:rPr lang="en-GB" sz="2800" dirty="0"/>
              <a:t>Where does author profile data come from?</a:t>
            </a:r>
            <a:endParaRPr lang="en-US" dirty="0"/>
          </a:p>
        </p:txBody>
      </p:sp>
      <p:sp>
        <p:nvSpPr>
          <p:cNvPr id="5" name="TextBox 4">
            <a:extLst>
              <a:ext uri="{FF2B5EF4-FFF2-40B4-BE49-F238E27FC236}">
                <a16:creationId xmlns:a16="http://schemas.microsoft.com/office/drawing/2014/main" id="{9273987B-0A0F-425A-AD8B-D7A756E5E9B6}"/>
              </a:ext>
            </a:extLst>
          </p:cNvPr>
          <p:cNvSpPr txBox="1"/>
          <p:nvPr/>
        </p:nvSpPr>
        <p:spPr>
          <a:xfrm>
            <a:off x="583075" y="978393"/>
            <a:ext cx="7222779" cy="646331"/>
          </a:xfrm>
          <a:prstGeom prst="rect">
            <a:avLst/>
          </a:prstGeom>
          <a:noFill/>
        </p:spPr>
        <p:txBody>
          <a:bodyPr wrap="square" rtlCol="0">
            <a:spAutoFit/>
          </a:bodyPr>
          <a:lstStyle/>
          <a:p>
            <a:pPr>
              <a:spcBef>
                <a:spcPts val="600"/>
              </a:spcBef>
            </a:pPr>
            <a:r>
              <a:rPr lang="en-US" dirty="0">
                <a:cs typeface="Arial" panose="020B0604020202020204" pitchFamily="34" charset="0"/>
              </a:rPr>
              <a:t>Scopus includes content from </a:t>
            </a:r>
            <a:r>
              <a:rPr lang="en-US" b="1" dirty="0">
                <a:cs typeface="Arial" panose="020B0604020202020204" pitchFamily="34" charset="0"/>
              </a:rPr>
              <a:t>5,000+ publishers</a:t>
            </a:r>
            <a:r>
              <a:rPr lang="en-US" dirty="0">
                <a:cs typeface="Arial" panose="020B0604020202020204" pitchFamily="34" charset="0"/>
              </a:rPr>
              <a:t> and </a:t>
            </a:r>
            <a:r>
              <a:rPr lang="en-US" b="1" dirty="0">
                <a:cs typeface="Arial" panose="020B0604020202020204" pitchFamily="34" charset="0"/>
              </a:rPr>
              <a:t>105 different countries</a:t>
            </a:r>
            <a:r>
              <a:rPr lang="en-US" dirty="0">
                <a:cs typeface="Arial" panose="020B0604020202020204" pitchFamily="34" charset="0"/>
              </a:rPr>
              <a:t>, and it’s </a:t>
            </a:r>
            <a:r>
              <a:rPr lang="en-US" b="1" dirty="0">
                <a:cs typeface="Arial" panose="020B0604020202020204" pitchFamily="34" charset="0"/>
              </a:rPr>
              <a:t>updated daily!</a:t>
            </a:r>
          </a:p>
        </p:txBody>
      </p:sp>
      <p:sp>
        <p:nvSpPr>
          <p:cNvPr id="21" name="Rectangle 20">
            <a:extLst>
              <a:ext uri="{FF2B5EF4-FFF2-40B4-BE49-F238E27FC236}">
                <a16:creationId xmlns:a16="http://schemas.microsoft.com/office/drawing/2014/main" id="{1B57FF65-D656-4F1E-BCA8-10A3DA4B9EA4}"/>
              </a:ext>
            </a:extLst>
          </p:cNvPr>
          <p:cNvSpPr/>
          <p:nvPr/>
        </p:nvSpPr>
        <p:spPr>
          <a:xfrm>
            <a:off x="-6627" y="506039"/>
            <a:ext cx="582890" cy="1946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387777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68938"/>
            <a:ext cx="7991475"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GB" dirty="0"/>
              <a:t>Scopus: the premier source of profiles </a:t>
            </a:r>
            <a:endParaRPr lang="en-US" dirty="0"/>
          </a:p>
        </p:txBody>
      </p:sp>
      <p:sp>
        <p:nvSpPr>
          <p:cNvPr id="7" name="Rectangle 6">
            <a:extLst>
              <a:ext uri="{FF2B5EF4-FFF2-40B4-BE49-F238E27FC236}">
                <a16:creationId xmlns:a16="http://schemas.microsoft.com/office/drawing/2014/main" id="{B0981DD5-329F-D142-836D-DB42105F7E2A}"/>
              </a:ext>
            </a:extLst>
          </p:cNvPr>
          <p:cNvSpPr/>
          <p:nvPr/>
        </p:nvSpPr>
        <p:spPr>
          <a:xfrm>
            <a:off x="-6627" y="506039"/>
            <a:ext cx="582890" cy="1946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1" name="TextBox 3">
            <a:extLst>
              <a:ext uri="{FF2B5EF4-FFF2-40B4-BE49-F238E27FC236}">
                <a16:creationId xmlns:a16="http://schemas.microsoft.com/office/drawing/2014/main" id="{9471225C-CC3C-8246-876B-D7AE55F44AC6}"/>
              </a:ext>
            </a:extLst>
          </p:cNvPr>
          <p:cNvSpPr txBox="1"/>
          <p:nvPr/>
        </p:nvSpPr>
        <p:spPr>
          <a:xfrm>
            <a:off x="566674" y="1268160"/>
            <a:ext cx="2674308" cy="1754326"/>
          </a:xfrm>
          <a:prstGeom prst="rect">
            <a:avLst/>
          </a:prstGeom>
          <a:solidFill>
            <a:schemeClr val="bg1"/>
          </a:solid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spcBef>
                <a:spcPts val="600"/>
              </a:spcBef>
            </a:pPr>
            <a:r>
              <a:rPr lang="en-US" dirty="0"/>
              <a:t>The data that goes into </a:t>
            </a:r>
            <a:r>
              <a:rPr lang="en-US" b="1" dirty="0"/>
              <a:t>Scopus</a:t>
            </a:r>
            <a:r>
              <a:rPr lang="en-US" dirty="0"/>
              <a:t> follows the model that</a:t>
            </a:r>
            <a:r>
              <a:rPr lang="en-US" b="1" dirty="0"/>
              <a:t> articles </a:t>
            </a:r>
            <a:r>
              <a:rPr lang="en-US" dirty="0"/>
              <a:t>are written by </a:t>
            </a:r>
            <a:r>
              <a:rPr lang="en-US" b="1" dirty="0"/>
              <a:t>authors</a:t>
            </a:r>
            <a:r>
              <a:rPr lang="en-US" dirty="0"/>
              <a:t> who are affiliated with </a:t>
            </a:r>
            <a:r>
              <a:rPr lang="en-US" b="1" dirty="0"/>
              <a:t>institutions</a:t>
            </a:r>
            <a:r>
              <a:rPr lang="en-US" dirty="0"/>
              <a:t>.</a:t>
            </a:r>
          </a:p>
        </p:txBody>
      </p:sp>
      <p:grpSp>
        <p:nvGrpSpPr>
          <p:cNvPr id="41" name="Group 40">
            <a:extLst>
              <a:ext uri="{FF2B5EF4-FFF2-40B4-BE49-F238E27FC236}">
                <a16:creationId xmlns:a16="http://schemas.microsoft.com/office/drawing/2014/main" id="{DFF7F25F-8516-E648-AAD0-015C5CC91695}"/>
              </a:ext>
            </a:extLst>
          </p:cNvPr>
          <p:cNvGrpSpPr/>
          <p:nvPr/>
        </p:nvGrpSpPr>
        <p:grpSpPr>
          <a:xfrm>
            <a:off x="6288851" y="2923361"/>
            <a:ext cx="2409509" cy="1077218"/>
            <a:chOff x="5921651" y="3038561"/>
            <a:chExt cx="2409509" cy="1077218"/>
          </a:xfrm>
          <a:solidFill>
            <a:schemeClr val="bg1">
              <a:lumMod val="95000"/>
            </a:schemeClr>
          </a:solidFill>
        </p:grpSpPr>
        <p:grpSp>
          <p:nvGrpSpPr>
            <p:cNvPr id="35" name="Group 34">
              <a:extLst>
                <a:ext uri="{FF2B5EF4-FFF2-40B4-BE49-F238E27FC236}">
                  <a16:creationId xmlns:a16="http://schemas.microsoft.com/office/drawing/2014/main" id="{128CB0C2-5951-A040-93C3-3F38487B740B}"/>
                </a:ext>
              </a:extLst>
            </p:cNvPr>
            <p:cNvGrpSpPr/>
            <p:nvPr/>
          </p:nvGrpSpPr>
          <p:grpSpPr>
            <a:xfrm>
              <a:off x="5921651" y="3038561"/>
              <a:ext cx="2409509" cy="1077218"/>
              <a:chOff x="1575691" y="3801785"/>
              <a:chExt cx="2379461" cy="1077218"/>
            </a:xfrm>
            <a:grpFill/>
          </p:grpSpPr>
          <p:sp>
            <p:nvSpPr>
              <p:cNvPr id="36" name="Rectangle 35">
                <a:extLst>
                  <a:ext uri="{FF2B5EF4-FFF2-40B4-BE49-F238E27FC236}">
                    <a16:creationId xmlns:a16="http://schemas.microsoft.com/office/drawing/2014/main" id="{15C1C917-9CF0-954B-90CE-FBA8F1DF5B49}"/>
                  </a:ext>
                </a:extLst>
              </p:cNvPr>
              <p:cNvSpPr/>
              <p:nvPr/>
            </p:nvSpPr>
            <p:spPr>
              <a:xfrm>
                <a:off x="1575691" y="3801785"/>
                <a:ext cx="2221548" cy="1077218"/>
              </a:xfrm>
              <a:prstGeom prst="rect">
                <a:avLst/>
              </a:prstGeom>
              <a:grpFill/>
            </p:spPr>
            <p:txBody>
              <a:bodyPr wrap="square" lIns="182880" tIns="182880" rIns="182880" bIns="731520">
                <a:spAutoFit/>
              </a:bodyPr>
              <a:lstStyle/>
              <a:p>
                <a:pPr>
                  <a:spcBef>
                    <a:spcPts val="600"/>
                  </a:spcBef>
                </a:pPr>
                <a:endParaRPr lang="en-US" sz="1000" dirty="0">
                  <a:solidFill>
                    <a:schemeClr val="tx1"/>
                  </a:solidFill>
                </a:endParaRPr>
              </a:p>
            </p:txBody>
          </p:sp>
          <p:sp>
            <p:nvSpPr>
              <p:cNvPr id="37" name="Rectangle 36">
                <a:extLst>
                  <a:ext uri="{FF2B5EF4-FFF2-40B4-BE49-F238E27FC236}">
                    <a16:creationId xmlns:a16="http://schemas.microsoft.com/office/drawing/2014/main" id="{1B2D2993-A1FF-E346-9F9E-248BF4C1E979}"/>
                  </a:ext>
                </a:extLst>
              </p:cNvPr>
              <p:cNvSpPr/>
              <p:nvPr/>
            </p:nvSpPr>
            <p:spPr>
              <a:xfrm>
                <a:off x="1733604" y="4008595"/>
                <a:ext cx="2221548" cy="707886"/>
              </a:xfrm>
              <a:prstGeom prst="rect">
                <a:avLst/>
              </a:prstGeom>
              <a:noFill/>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a:t>Affiliation</a:t>
                </a:r>
              </a:p>
              <a:p>
                <a:r>
                  <a:rPr lang="en-US" sz="1200" b="1" dirty="0"/>
                  <a:t>70,000</a:t>
                </a:r>
              </a:p>
              <a:p>
                <a:r>
                  <a:rPr lang="en-US" sz="1000" dirty="0"/>
                  <a:t>Affiliation profiles</a:t>
                </a:r>
              </a:p>
            </p:txBody>
          </p:sp>
        </p:grpSp>
        <p:pic>
          <p:nvPicPr>
            <p:cNvPr id="12" name="Picture 11">
              <a:extLst>
                <a:ext uri="{FF2B5EF4-FFF2-40B4-BE49-F238E27FC236}">
                  <a16:creationId xmlns:a16="http://schemas.microsoft.com/office/drawing/2014/main" id="{43F1A73E-23A2-5B42-A5E1-DBE7106B46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42465" y="3201074"/>
              <a:ext cx="792735" cy="792735"/>
            </a:xfrm>
            <a:prstGeom prst="rect">
              <a:avLst/>
            </a:prstGeom>
            <a:grpFill/>
          </p:spPr>
        </p:pic>
      </p:grpSp>
      <p:sp>
        <p:nvSpPr>
          <p:cNvPr id="57" name="Rectangle 56">
            <a:extLst>
              <a:ext uri="{FF2B5EF4-FFF2-40B4-BE49-F238E27FC236}">
                <a16:creationId xmlns:a16="http://schemas.microsoft.com/office/drawing/2014/main" id="{22B8116C-7DDF-2641-875B-336FFFCD72F3}"/>
              </a:ext>
            </a:extLst>
          </p:cNvPr>
          <p:cNvSpPr/>
          <p:nvPr/>
        </p:nvSpPr>
        <p:spPr>
          <a:xfrm>
            <a:off x="4786891" y="1093410"/>
            <a:ext cx="2484002" cy="1354217"/>
          </a:xfrm>
          <a:prstGeom prst="rect">
            <a:avLst/>
          </a:prstGeom>
          <a:solidFill>
            <a:schemeClr val="bg1">
              <a:lumMod val="95000"/>
            </a:schemeClr>
          </a:solidFill>
        </p:spPr>
        <p:txBody>
          <a:bodyPr wrap="square" lIns="182880" tIns="182880" rIns="182880" bIns="1005840">
            <a:spAutoFit/>
          </a:bodyPr>
          <a:lstStyle/>
          <a:p>
            <a:pPr>
              <a:spcBef>
                <a:spcPts val="600"/>
              </a:spcBef>
            </a:pPr>
            <a:endParaRPr lang="en-US" sz="1000" dirty="0">
              <a:solidFill>
                <a:schemeClr val="tx1"/>
              </a:solidFill>
            </a:endParaRPr>
          </a:p>
        </p:txBody>
      </p:sp>
      <p:sp>
        <p:nvSpPr>
          <p:cNvPr id="16" name="Rectangle 15">
            <a:extLst>
              <a:ext uri="{FF2B5EF4-FFF2-40B4-BE49-F238E27FC236}">
                <a16:creationId xmlns:a16="http://schemas.microsoft.com/office/drawing/2014/main" id="{F01C0E56-7C42-724A-B871-C59D6C83EC1F}"/>
              </a:ext>
            </a:extLst>
          </p:cNvPr>
          <p:cNvSpPr/>
          <p:nvPr/>
        </p:nvSpPr>
        <p:spPr>
          <a:xfrm>
            <a:off x="4944804" y="1278620"/>
            <a:ext cx="2221548" cy="1015663"/>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a:t>Article </a:t>
            </a:r>
          </a:p>
          <a:p>
            <a:r>
              <a:rPr lang="en-US" sz="1200" b="1" dirty="0"/>
              <a:t>78 million </a:t>
            </a:r>
          </a:p>
          <a:p>
            <a:r>
              <a:rPr lang="en-US" sz="1000" dirty="0"/>
              <a:t>records from journals, books, and book series, conference proceedings and trade publications </a:t>
            </a:r>
          </a:p>
        </p:txBody>
      </p:sp>
      <p:pic>
        <p:nvPicPr>
          <p:cNvPr id="23" name="Picture 22">
            <a:extLst>
              <a:ext uri="{FF2B5EF4-FFF2-40B4-BE49-F238E27FC236}">
                <a16:creationId xmlns:a16="http://schemas.microsoft.com/office/drawing/2014/main" id="{5777B310-1832-6546-B888-B1F40E1A142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375843" y="1097233"/>
            <a:ext cx="790509" cy="790509"/>
          </a:xfrm>
          <a:prstGeom prst="rect">
            <a:avLst/>
          </a:prstGeom>
        </p:spPr>
      </p:pic>
      <p:grpSp>
        <p:nvGrpSpPr>
          <p:cNvPr id="22" name="Group 21">
            <a:extLst>
              <a:ext uri="{FF2B5EF4-FFF2-40B4-BE49-F238E27FC236}">
                <a16:creationId xmlns:a16="http://schemas.microsoft.com/office/drawing/2014/main" id="{9B070D23-2115-ED4D-A78C-27FA8DF8B461}"/>
              </a:ext>
            </a:extLst>
          </p:cNvPr>
          <p:cNvGrpSpPr/>
          <p:nvPr/>
        </p:nvGrpSpPr>
        <p:grpSpPr>
          <a:xfrm>
            <a:off x="3575923" y="2923361"/>
            <a:ext cx="2379461" cy="1077218"/>
            <a:chOff x="1575691" y="3801785"/>
            <a:chExt cx="2379461" cy="1077218"/>
          </a:xfrm>
          <a:solidFill>
            <a:schemeClr val="bg1">
              <a:lumMod val="95000"/>
            </a:schemeClr>
          </a:solidFill>
        </p:grpSpPr>
        <p:sp>
          <p:nvSpPr>
            <p:cNvPr id="30" name="Rectangle 29">
              <a:extLst>
                <a:ext uri="{FF2B5EF4-FFF2-40B4-BE49-F238E27FC236}">
                  <a16:creationId xmlns:a16="http://schemas.microsoft.com/office/drawing/2014/main" id="{52978E0E-EF94-9E47-A47D-212B45F3271F}"/>
                </a:ext>
              </a:extLst>
            </p:cNvPr>
            <p:cNvSpPr/>
            <p:nvPr/>
          </p:nvSpPr>
          <p:spPr>
            <a:xfrm>
              <a:off x="1575691" y="3801785"/>
              <a:ext cx="2221548" cy="1077218"/>
            </a:xfrm>
            <a:prstGeom prst="rect">
              <a:avLst/>
            </a:prstGeom>
            <a:grpFill/>
          </p:spPr>
          <p:txBody>
            <a:bodyPr wrap="square" lIns="182880" tIns="182880" rIns="182880" bIns="731520">
              <a:spAutoFit/>
            </a:bodyPr>
            <a:lstStyle/>
            <a:p>
              <a:pPr>
                <a:spcBef>
                  <a:spcPts val="600"/>
                </a:spcBef>
              </a:pPr>
              <a:endParaRPr lang="en-US" sz="1000">
                <a:solidFill>
                  <a:schemeClr val="tx1"/>
                </a:solidFill>
              </a:endParaRPr>
            </a:p>
          </p:txBody>
        </p:sp>
        <p:sp>
          <p:nvSpPr>
            <p:cNvPr id="31" name="Rectangle 30">
              <a:extLst>
                <a:ext uri="{FF2B5EF4-FFF2-40B4-BE49-F238E27FC236}">
                  <a16:creationId xmlns:a16="http://schemas.microsoft.com/office/drawing/2014/main" id="{B44BDA76-2211-9A49-9271-E1495D5212C4}"/>
                </a:ext>
              </a:extLst>
            </p:cNvPr>
            <p:cNvSpPr/>
            <p:nvPr/>
          </p:nvSpPr>
          <p:spPr>
            <a:xfrm>
              <a:off x="1733604" y="4008595"/>
              <a:ext cx="2221548" cy="707886"/>
            </a:xfrm>
            <a:prstGeom prst="rect">
              <a:avLst/>
            </a:prstGeom>
            <a:noFill/>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a:t>Author</a:t>
              </a:r>
            </a:p>
            <a:p>
              <a:r>
                <a:rPr lang="en-US" sz="1200" b="1" dirty="0"/>
                <a:t>16 million </a:t>
              </a:r>
            </a:p>
            <a:p>
              <a:r>
                <a:rPr lang="en-US" sz="1000" dirty="0"/>
                <a:t>Author profiles</a:t>
              </a:r>
            </a:p>
          </p:txBody>
        </p:sp>
        <p:pic>
          <p:nvPicPr>
            <p:cNvPr id="34" name="Picture 33">
              <a:extLst>
                <a:ext uri="{FF2B5EF4-FFF2-40B4-BE49-F238E27FC236}">
                  <a16:creationId xmlns:a16="http://schemas.microsoft.com/office/drawing/2014/main" id="{C73491FD-24E3-5344-852C-588FFE3FABB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784473" y="4026700"/>
              <a:ext cx="701533" cy="701533"/>
            </a:xfrm>
            <a:prstGeom prst="rect">
              <a:avLst/>
            </a:prstGeom>
            <a:grpFill/>
          </p:spPr>
        </p:pic>
      </p:grpSp>
      <p:cxnSp>
        <p:nvCxnSpPr>
          <p:cNvPr id="43" name="Straight Connector 42">
            <a:extLst>
              <a:ext uri="{FF2B5EF4-FFF2-40B4-BE49-F238E27FC236}">
                <a16:creationId xmlns:a16="http://schemas.microsoft.com/office/drawing/2014/main" id="{19281E7F-0619-9248-A146-C0E54D294889}"/>
              </a:ext>
            </a:extLst>
          </p:cNvPr>
          <p:cNvCxnSpPr/>
          <p:nvPr/>
        </p:nvCxnSpPr>
        <p:spPr>
          <a:xfrm>
            <a:off x="582889" y="3206955"/>
            <a:ext cx="235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D9A70F2-6621-6D42-AF1B-2FD19DE62652}"/>
              </a:ext>
            </a:extLst>
          </p:cNvPr>
          <p:cNvCxnSpPr/>
          <p:nvPr/>
        </p:nvCxnSpPr>
        <p:spPr>
          <a:xfrm>
            <a:off x="5853600" y="3477600"/>
            <a:ext cx="374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287251F-83F5-914F-9A26-A3FD96C47725}"/>
              </a:ext>
            </a:extLst>
          </p:cNvPr>
          <p:cNvCxnSpPr>
            <a:cxnSpLocks/>
          </p:cNvCxnSpPr>
          <p:nvPr/>
        </p:nvCxnSpPr>
        <p:spPr>
          <a:xfrm flipV="1">
            <a:off x="4658400" y="2505600"/>
            <a:ext cx="286404" cy="36276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A256F1C-D7AB-9C49-86FE-820CF55BCD2F}"/>
              </a:ext>
            </a:extLst>
          </p:cNvPr>
          <p:cNvCxnSpPr>
            <a:cxnSpLocks/>
          </p:cNvCxnSpPr>
          <p:nvPr/>
        </p:nvCxnSpPr>
        <p:spPr>
          <a:xfrm flipH="1" flipV="1">
            <a:off x="7166352" y="2501093"/>
            <a:ext cx="235248" cy="36727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86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68938"/>
            <a:ext cx="7991475"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GB" dirty="0"/>
              <a:t>How are Scopus author profiles created?</a:t>
            </a:r>
            <a:endParaRPr lang="en-US" dirty="0"/>
          </a:p>
        </p:txBody>
      </p:sp>
      <p:sp>
        <p:nvSpPr>
          <p:cNvPr id="7" name="Rectangle 6">
            <a:extLst>
              <a:ext uri="{FF2B5EF4-FFF2-40B4-BE49-F238E27FC236}">
                <a16:creationId xmlns:a16="http://schemas.microsoft.com/office/drawing/2014/main" id="{B0981DD5-329F-D142-836D-DB42105F7E2A}"/>
              </a:ext>
            </a:extLst>
          </p:cNvPr>
          <p:cNvSpPr/>
          <p:nvPr/>
        </p:nvSpPr>
        <p:spPr>
          <a:xfrm>
            <a:off x="-6627" y="506039"/>
            <a:ext cx="582890" cy="1946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1" name="TextBox 3">
            <a:extLst>
              <a:ext uri="{FF2B5EF4-FFF2-40B4-BE49-F238E27FC236}">
                <a16:creationId xmlns:a16="http://schemas.microsoft.com/office/drawing/2014/main" id="{9471225C-CC3C-8246-876B-D7AE55F44AC6}"/>
              </a:ext>
            </a:extLst>
          </p:cNvPr>
          <p:cNvSpPr txBox="1"/>
          <p:nvPr/>
        </p:nvSpPr>
        <p:spPr>
          <a:xfrm>
            <a:off x="566674" y="1268160"/>
            <a:ext cx="2674308" cy="1477328"/>
          </a:xfrm>
          <a:prstGeom prst="rect">
            <a:avLst/>
          </a:prstGeom>
          <a:solidFill>
            <a:schemeClr val="bg1"/>
          </a:solid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a:t>Scopus uses a combination of </a:t>
            </a:r>
            <a:r>
              <a:rPr lang="en-US" b="1" dirty="0"/>
              <a:t>automated</a:t>
            </a:r>
            <a:r>
              <a:rPr lang="en-US" dirty="0"/>
              <a:t> and curated data to automatically build author profiles.</a:t>
            </a:r>
          </a:p>
        </p:txBody>
      </p:sp>
      <p:cxnSp>
        <p:nvCxnSpPr>
          <p:cNvPr id="43" name="Straight Connector 42">
            <a:extLst>
              <a:ext uri="{FF2B5EF4-FFF2-40B4-BE49-F238E27FC236}">
                <a16:creationId xmlns:a16="http://schemas.microsoft.com/office/drawing/2014/main" id="{19281E7F-0619-9248-A146-C0E54D294889}"/>
              </a:ext>
            </a:extLst>
          </p:cNvPr>
          <p:cNvCxnSpPr/>
          <p:nvPr/>
        </p:nvCxnSpPr>
        <p:spPr>
          <a:xfrm>
            <a:off x="662400" y="2993767"/>
            <a:ext cx="235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screenshot of a cell phone&#10;&#10;Description automatically generated">
            <a:extLst>
              <a:ext uri="{FF2B5EF4-FFF2-40B4-BE49-F238E27FC236}">
                <a16:creationId xmlns:a16="http://schemas.microsoft.com/office/drawing/2014/main" id="{EC64B400-7261-4E65-81C4-68570BA834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2379" y="1098667"/>
            <a:ext cx="3218695" cy="3675895"/>
          </a:xfrm>
          <a:prstGeom prst="rect">
            <a:avLst/>
          </a:prstGeom>
        </p:spPr>
      </p:pic>
    </p:spTree>
    <p:extLst>
      <p:ext uri="{BB962C8B-B14F-4D97-AF65-F5344CB8AC3E}">
        <p14:creationId xmlns:p14="http://schemas.microsoft.com/office/powerpoint/2010/main" val="193430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456DFF-B203-4DFA-BFD9-B7F83C120E44}"/>
              </a:ext>
            </a:extLst>
          </p:cNvPr>
          <p:cNvSpPr/>
          <p:nvPr/>
        </p:nvSpPr>
        <p:spPr>
          <a:xfrm>
            <a:off x="3933865" y="914400"/>
            <a:ext cx="4224350" cy="3947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68938"/>
            <a:ext cx="7991475"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GB" dirty="0"/>
              <a:t>How are Scopus author profiles created?</a:t>
            </a:r>
            <a:endParaRPr lang="en-US" dirty="0"/>
          </a:p>
        </p:txBody>
      </p:sp>
      <p:sp>
        <p:nvSpPr>
          <p:cNvPr id="7" name="Rectangle 6">
            <a:extLst>
              <a:ext uri="{FF2B5EF4-FFF2-40B4-BE49-F238E27FC236}">
                <a16:creationId xmlns:a16="http://schemas.microsoft.com/office/drawing/2014/main" id="{B0981DD5-329F-D142-836D-DB42105F7E2A}"/>
              </a:ext>
            </a:extLst>
          </p:cNvPr>
          <p:cNvSpPr/>
          <p:nvPr/>
        </p:nvSpPr>
        <p:spPr>
          <a:xfrm>
            <a:off x="-6627" y="506039"/>
            <a:ext cx="582890" cy="1946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1" name="TextBox 3">
            <a:extLst>
              <a:ext uri="{FF2B5EF4-FFF2-40B4-BE49-F238E27FC236}">
                <a16:creationId xmlns:a16="http://schemas.microsoft.com/office/drawing/2014/main" id="{9471225C-CC3C-8246-876B-D7AE55F44AC6}"/>
              </a:ext>
            </a:extLst>
          </p:cNvPr>
          <p:cNvSpPr txBox="1"/>
          <p:nvPr/>
        </p:nvSpPr>
        <p:spPr>
          <a:xfrm>
            <a:off x="566674" y="1268160"/>
            <a:ext cx="2674308" cy="1477328"/>
          </a:xfrm>
          <a:prstGeom prst="rect">
            <a:avLst/>
          </a:prstGeom>
          <a:solidFill>
            <a:schemeClr val="bg1"/>
          </a:solid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a:t>Scopus uses a combination of automated and </a:t>
            </a:r>
            <a:r>
              <a:rPr lang="en-US" b="1" dirty="0"/>
              <a:t>curated</a:t>
            </a:r>
            <a:r>
              <a:rPr lang="en-US" dirty="0"/>
              <a:t> data to automatically build author profiles.</a:t>
            </a:r>
          </a:p>
        </p:txBody>
      </p:sp>
      <p:cxnSp>
        <p:nvCxnSpPr>
          <p:cNvPr id="43" name="Straight Connector 42">
            <a:extLst>
              <a:ext uri="{FF2B5EF4-FFF2-40B4-BE49-F238E27FC236}">
                <a16:creationId xmlns:a16="http://schemas.microsoft.com/office/drawing/2014/main" id="{19281E7F-0619-9248-A146-C0E54D294889}"/>
              </a:ext>
            </a:extLst>
          </p:cNvPr>
          <p:cNvCxnSpPr/>
          <p:nvPr/>
        </p:nvCxnSpPr>
        <p:spPr>
          <a:xfrm>
            <a:off x="662400" y="2993767"/>
            <a:ext cx="235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A screenshot of a cell phone&#10;&#10;Description automatically generated">
            <a:extLst>
              <a:ext uri="{FF2B5EF4-FFF2-40B4-BE49-F238E27FC236}">
                <a16:creationId xmlns:a16="http://schemas.microsoft.com/office/drawing/2014/main" id="{B781D32A-543C-47F7-8956-6D637E0F95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7250" y="1068186"/>
            <a:ext cx="3739904" cy="3706376"/>
          </a:xfrm>
          <a:prstGeom prst="rect">
            <a:avLst/>
          </a:prstGeom>
        </p:spPr>
      </p:pic>
    </p:spTree>
    <p:extLst>
      <p:ext uri="{BB962C8B-B14F-4D97-AF65-F5344CB8AC3E}">
        <p14:creationId xmlns:p14="http://schemas.microsoft.com/office/powerpoint/2010/main" val="238228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554525"/>
            <a:ext cx="7984849"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a:t>You can make corrections to your Author Profile using the Author Feedback Wizard</a:t>
            </a:r>
          </a:p>
        </p:txBody>
      </p:sp>
      <p:sp>
        <p:nvSpPr>
          <p:cNvPr id="43" name="Rectangle 42">
            <a:extLst>
              <a:ext uri="{FF2B5EF4-FFF2-40B4-BE49-F238E27FC236}">
                <a16:creationId xmlns:a16="http://schemas.microsoft.com/office/drawing/2014/main" id="{EFF94FE7-F247-4041-ACD8-F8C8EC90FFDC}"/>
              </a:ext>
            </a:extLst>
          </p:cNvPr>
          <p:cNvSpPr/>
          <p:nvPr/>
        </p:nvSpPr>
        <p:spPr>
          <a:xfrm>
            <a:off x="-6629" y="506039"/>
            <a:ext cx="582890" cy="1946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5" name="Rectangle 14">
            <a:extLst>
              <a:ext uri="{FF2B5EF4-FFF2-40B4-BE49-F238E27FC236}">
                <a16:creationId xmlns:a16="http://schemas.microsoft.com/office/drawing/2014/main" id="{C077E711-A7CF-7B42-8EFC-ED655551579E}"/>
              </a:ext>
            </a:extLst>
          </p:cNvPr>
          <p:cNvSpPr/>
          <p:nvPr/>
        </p:nvSpPr>
        <p:spPr>
          <a:xfrm>
            <a:off x="2782394" y="8001686"/>
            <a:ext cx="1836209" cy="648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spcBef>
                <a:spcPts val="1200"/>
              </a:spcBef>
              <a:buClr>
                <a:schemeClr val="accent2"/>
              </a:buClr>
            </a:pPr>
            <a:r>
              <a:rPr lang="en-US" sz="1200" dirty="0">
                <a:solidFill>
                  <a:schemeClr val="bg1"/>
                </a:solidFill>
              </a:rPr>
              <a:t>Search Documents, Authors, and Affiliations</a:t>
            </a:r>
          </a:p>
        </p:txBody>
      </p:sp>
      <p:pic>
        <p:nvPicPr>
          <p:cNvPr id="11" name="Picture 10">
            <a:extLst>
              <a:ext uri="{FF2B5EF4-FFF2-40B4-BE49-F238E27FC236}">
                <a16:creationId xmlns:a16="http://schemas.microsoft.com/office/drawing/2014/main" id="{30EB68BC-AE90-544E-B859-3672D502847F}"/>
              </a:ext>
            </a:extLst>
          </p:cNvPr>
          <p:cNvPicPr>
            <a:picLocks noChangeAspect="1"/>
          </p:cNvPicPr>
          <p:nvPr/>
        </p:nvPicPr>
        <p:blipFill>
          <a:blip r:embed="rId3"/>
          <a:stretch>
            <a:fillRect/>
          </a:stretch>
        </p:blipFill>
        <p:spPr>
          <a:xfrm>
            <a:off x="582889" y="1433380"/>
            <a:ext cx="6555878" cy="2139766"/>
          </a:xfrm>
          <a:prstGeom prst="rect">
            <a:avLst/>
          </a:prstGeom>
          <a:ln w="6350">
            <a:noFill/>
          </a:ln>
          <a:effectLst>
            <a:outerShdw blurRad="419100" dist="50800" dir="5400000" algn="ctr" rotWithShape="0">
              <a:srgbClr val="000000">
                <a:alpha val="15000"/>
              </a:srgbClr>
            </a:outerShdw>
          </a:effectLst>
        </p:spPr>
      </p:pic>
      <p:sp>
        <p:nvSpPr>
          <p:cNvPr id="12" name="Rectangle 11">
            <a:extLst>
              <a:ext uri="{FF2B5EF4-FFF2-40B4-BE49-F238E27FC236}">
                <a16:creationId xmlns:a16="http://schemas.microsoft.com/office/drawing/2014/main" id="{DD383E23-4DB7-0A4F-A3C6-A663D7B019D1}"/>
              </a:ext>
            </a:extLst>
          </p:cNvPr>
          <p:cNvSpPr/>
          <p:nvPr/>
        </p:nvSpPr>
        <p:spPr>
          <a:xfrm>
            <a:off x="576261" y="3781995"/>
            <a:ext cx="4041043" cy="538609"/>
          </a:xfrm>
          <a:prstGeom prst="rect">
            <a:avLst/>
          </a:prstGeom>
        </p:spPr>
        <p:txBody>
          <a:bodyPr wrap="none">
            <a:spAutoFit/>
          </a:bodyPr>
          <a:lstStyle/>
          <a:p>
            <a:pPr>
              <a:spcBef>
                <a:spcPts val="600"/>
              </a:spcBef>
            </a:pPr>
            <a:r>
              <a:rPr lang="en-US" sz="1200" dirty="0"/>
              <a:t>For simple merges and splits: </a:t>
            </a:r>
            <a:r>
              <a:rPr lang="en-US" sz="1200" dirty="0">
                <a:solidFill>
                  <a:schemeClr val="accent1"/>
                </a:solidFill>
                <a:hlinkClick r:id="rId4">
                  <a:extLst>
                    <a:ext uri="{A12FA001-AC4F-418D-AE19-62706E023703}">
                      <ahyp:hlinkClr xmlns:ahyp="http://schemas.microsoft.com/office/drawing/2018/hyperlinkcolor" val="tx"/>
                    </a:ext>
                  </a:extLst>
                </a:hlinkClick>
              </a:rPr>
              <a:t>www.scopusfeedback.com</a:t>
            </a:r>
            <a:endParaRPr lang="en-US" sz="1200" dirty="0">
              <a:solidFill>
                <a:schemeClr val="accent1"/>
              </a:solidFill>
            </a:endParaRPr>
          </a:p>
          <a:p>
            <a:pPr>
              <a:spcBef>
                <a:spcPts val="600"/>
              </a:spcBef>
            </a:pPr>
            <a:r>
              <a:rPr lang="en-US" sz="1200" dirty="0"/>
              <a:t>Turnaround time: </a:t>
            </a:r>
            <a:r>
              <a:rPr lang="en-US" sz="1200" b="1" dirty="0"/>
              <a:t>36 hours</a:t>
            </a:r>
          </a:p>
        </p:txBody>
      </p:sp>
    </p:spTree>
    <p:extLst>
      <p:ext uri="{BB962C8B-B14F-4D97-AF65-F5344CB8AC3E}">
        <p14:creationId xmlns:p14="http://schemas.microsoft.com/office/powerpoint/2010/main" val="281128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AD25A7-5BEF-3241-83D6-F081033BC917}"/>
              </a:ext>
            </a:extLst>
          </p:cNvPr>
          <p:cNvSpPr/>
          <p:nvPr/>
        </p:nvSpPr>
        <p:spPr>
          <a:xfrm>
            <a:off x="-6629" y="4321147"/>
            <a:ext cx="9150629" cy="822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554525"/>
            <a:ext cx="6319716"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a:t>Access the wizard directly from your author details page</a:t>
            </a:r>
          </a:p>
        </p:txBody>
      </p:sp>
      <p:sp>
        <p:nvSpPr>
          <p:cNvPr id="43" name="Rectangle 42">
            <a:extLst>
              <a:ext uri="{FF2B5EF4-FFF2-40B4-BE49-F238E27FC236}">
                <a16:creationId xmlns:a16="http://schemas.microsoft.com/office/drawing/2014/main" id="{EFF94FE7-F247-4041-ACD8-F8C8EC90FFDC}"/>
              </a:ext>
            </a:extLst>
          </p:cNvPr>
          <p:cNvSpPr/>
          <p:nvPr/>
        </p:nvSpPr>
        <p:spPr>
          <a:xfrm>
            <a:off x="-6629" y="506039"/>
            <a:ext cx="582890" cy="1946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3" name="Rectangle 2">
            <a:extLst>
              <a:ext uri="{FF2B5EF4-FFF2-40B4-BE49-F238E27FC236}">
                <a16:creationId xmlns:a16="http://schemas.microsoft.com/office/drawing/2014/main" id="{AA33DD7C-BFDF-874D-8767-10D595B03561}"/>
              </a:ext>
            </a:extLst>
          </p:cNvPr>
          <p:cNvSpPr/>
          <p:nvPr/>
        </p:nvSpPr>
        <p:spPr>
          <a:xfrm>
            <a:off x="6649693" y="2049240"/>
            <a:ext cx="2408240" cy="461665"/>
          </a:xfrm>
          <a:prstGeom prst="rect">
            <a:avLst/>
          </a:prstGeom>
        </p:spPr>
        <p:txBody>
          <a:bodyPr wrap="square">
            <a:spAutoFit/>
          </a:bodyPr>
          <a:lstStyle/>
          <a:p>
            <a:pPr marL="231775" lvl="1" indent="-168275">
              <a:spcBef>
                <a:spcPts val="1200"/>
              </a:spcBef>
              <a:buClr>
                <a:schemeClr val="accent2"/>
              </a:buClr>
              <a:buFont typeface="Arial" panose="020B0604020202020204" pitchFamily="34" charset="0"/>
              <a:buChar char="•"/>
            </a:pPr>
            <a:r>
              <a:rPr lang="en-US" sz="1200" dirty="0"/>
              <a:t>Update the profile or suggest updates within a given profile</a:t>
            </a:r>
          </a:p>
        </p:txBody>
      </p:sp>
      <p:pic>
        <p:nvPicPr>
          <p:cNvPr id="5" name="Picture 4">
            <a:extLst>
              <a:ext uri="{FF2B5EF4-FFF2-40B4-BE49-F238E27FC236}">
                <a16:creationId xmlns:a16="http://schemas.microsoft.com/office/drawing/2014/main" id="{8D2B5645-1536-4A0B-AC3F-8B3BF11960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353" y="1504582"/>
            <a:ext cx="6319717" cy="2739054"/>
          </a:xfrm>
          <a:prstGeom prst="rect">
            <a:avLst/>
          </a:prstGeom>
        </p:spPr>
      </p:pic>
      <p:sp>
        <p:nvSpPr>
          <p:cNvPr id="6" name="Rectangle 5">
            <a:extLst>
              <a:ext uri="{FF2B5EF4-FFF2-40B4-BE49-F238E27FC236}">
                <a16:creationId xmlns:a16="http://schemas.microsoft.com/office/drawing/2014/main" id="{902644FD-D114-473D-9233-DBB42A6EE9F4}"/>
              </a:ext>
            </a:extLst>
          </p:cNvPr>
          <p:cNvSpPr/>
          <p:nvPr/>
        </p:nvSpPr>
        <p:spPr>
          <a:xfrm>
            <a:off x="5203595" y="2139884"/>
            <a:ext cx="716437" cy="1791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F0CAF8B0-93C8-4DCE-807A-34315C64D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6726" y="3023640"/>
            <a:ext cx="2126992" cy="584471"/>
          </a:xfrm>
          <a:prstGeom prst="rect">
            <a:avLst/>
          </a:prstGeom>
          <a:effectLst>
            <a:outerShdw blurRad="50800" dist="38100" dir="5400000" algn="t" rotWithShape="0">
              <a:prstClr val="black">
                <a:alpha val="40000"/>
              </a:prstClr>
            </a:outerShdw>
          </a:effectLst>
        </p:spPr>
      </p:pic>
      <p:cxnSp>
        <p:nvCxnSpPr>
          <p:cNvPr id="15" name="Straight Connector 14">
            <a:extLst>
              <a:ext uri="{FF2B5EF4-FFF2-40B4-BE49-F238E27FC236}">
                <a16:creationId xmlns:a16="http://schemas.microsoft.com/office/drawing/2014/main" id="{71E03F15-5FC2-49F3-B560-E1E6C8FFAB05}"/>
              </a:ext>
            </a:extLst>
          </p:cNvPr>
          <p:cNvCxnSpPr>
            <a:cxnSpLocks/>
          </p:cNvCxnSpPr>
          <p:nvPr/>
        </p:nvCxnSpPr>
        <p:spPr>
          <a:xfrm>
            <a:off x="5203595" y="2318993"/>
            <a:ext cx="1593131" cy="1276936"/>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9CFEAF26-F885-42DD-8B45-0499AE9267A5}"/>
              </a:ext>
            </a:extLst>
          </p:cNvPr>
          <p:cNvCxnSpPr>
            <a:cxnSpLocks/>
          </p:cNvCxnSpPr>
          <p:nvPr/>
        </p:nvCxnSpPr>
        <p:spPr>
          <a:xfrm>
            <a:off x="5920032" y="2139884"/>
            <a:ext cx="3003686" cy="91567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038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1_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18638C7B192B429785B81B1807631D" ma:contentTypeVersion="13" ma:contentTypeDescription="Create a new document." ma:contentTypeScope="" ma:versionID="cc840582b5f24247eafa234ab81b5d18">
  <xsd:schema xmlns:xsd="http://www.w3.org/2001/XMLSchema" xmlns:xs="http://www.w3.org/2001/XMLSchema" xmlns:p="http://schemas.microsoft.com/office/2006/metadata/properties" xmlns:ns3="a3f121fc-023a-4367-88aa-df1ba2ea3c75" xmlns:ns4="620ad525-8304-474b-89fb-1963666b5639" targetNamespace="http://schemas.microsoft.com/office/2006/metadata/properties" ma:root="true" ma:fieldsID="c3a3a6f507ec6532f89d6be157843f68" ns3:_="" ns4:_="">
    <xsd:import namespace="a3f121fc-023a-4367-88aa-df1ba2ea3c75"/>
    <xsd:import namespace="620ad525-8304-474b-89fb-1963666b563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f121fc-023a-4367-88aa-df1ba2ea3c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0ad525-8304-474b-89fb-1963666b563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BE999D-D150-4E46-92F0-8243C11813DA}">
  <ds:schemaRefs>
    <ds:schemaRef ds:uri="http://schemas.microsoft.com/sharepoint/v3/contenttype/forms"/>
  </ds:schemaRefs>
</ds:datastoreItem>
</file>

<file path=customXml/itemProps2.xml><?xml version="1.0" encoding="utf-8"?>
<ds:datastoreItem xmlns:ds="http://schemas.openxmlformats.org/officeDocument/2006/customXml" ds:itemID="{BECD99C2-A495-4FA3-A2A6-35772D225A22}">
  <ds:schemaRefs>
    <ds:schemaRef ds:uri="http://purl.org/dc/terms/"/>
    <ds:schemaRef ds:uri="http://schemas.openxmlformats.org/package/2006/metadata/core-properties"/>
    <ds:schemaRef ds:uri="http://schemas.microsoft.com/office/2006/documentManagement/types"/>
    <ds:schemaRef ds:uri="620ad525-8304-474b-89fb-1963666b5639"/>
    <ds:schemaRef ds:uri="http://purl.org/dc/elements/1.1/"/>
    <ds:schemaRef ds:uri="http://schemas.microsoft.com/office/2006/metadata/properties"/>
    <ds:schemaRef ds:uri="a3f121fc-023a-4367-88aa-df1ba2ea3c75"/>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9065088-628A-4712-B0AD-173C01F2F7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f121fc-023a-4367-88aa-df1ba2ea3c75"/>
    <ds:schemaRef ds:uri="620ad525-8304-474b-89fb-1963666b56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750</Words>
  <Application>Microsoft Office PowerPoint</Application>
  <PresentationFormat>On-screen Show (16:9)</PresentationFormat>
  <Paragraphs>108</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Courier New</vt:lpstr>
      <vt:lpstr>Elsevier</vt:lpstr>
      <vt:lpstr>1_Elsevier</vt:lpstr>
      <vt:lpstr> Author Profiles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2018-07-23T12:36:44Z</cp:lastPrinted>
  <dcterms:created xsi:type="dcterms:W3CDTF">2018-05-29T20:11:58Z</dcterms:created>
  <dcterms:modified xsi:type="dcterms:W3CDTF">2020-02-28T15:52:04Z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0x0101007818638C7B192B429785B81B1807631D</vt:lpwstr>
  </property>
</Properties>
</file>