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79" r:id="rId7"/>
    <p:sldId id="259" r:id="rId8"/>
    <p:sldId id="260" r:id="rId9"/>
    <p:sldId id="261" r:id="rId10"/>
    <p:sldId id="262" r:id="rId11"/>
    <p:sldId id="273" r:id="rId12"/>
    <p:sldId id="265" r:id="rId13"/>
    <p:sldId id="267" r:id="rId14"/>
    <p:sldId id="263" r:id="rId15"/>
    <p:sldId id="275" r:id="rId16"/>
    <p:sldId id="268" r:id="rId17"/>
    <p:sldId id="276" r:id="rId18"/>
    <p:sldId id="274" r:id="rId19"/>
    <p:sldId id="270" r:id="rId20"/>
    <p:sldId id="271" r:id="rId21"/>
    <p:sldId id="272"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1C6"/>
    <a:srgbClr val="AEA1C6"/>
    <a:srgbClr val="FCEADA"/>
    <a:srgbClr val="F1DCDB"/>
    <a:srgbClr val="EDEBE0"/>
    <a:srgbClr val="E6DFEB"/>
    <a:srgbClr val="C5D9F0"/>
    <a:srgbClr val="4AACC5"/>
    <a:srgbClr val="92CDDD"/>
    <a:srgbClr val="5F90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1ED540-E96E-0A40-D34D-0A744280A260}" v="1" dt="2019-09-02T01:22:43.033"/>
    <p1510:client id="{778CE9FB-F6D1-4C52-890C-185E1363061C}" v="7" dt="2019-08-21T03:33:33.883"/>
    <p1510:client id="{D0E94C65-E4A8-BA81-6562-784058CC3D77}" v="40" dt="2019-09-26T20:42:57.8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Revenue (USD$)</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92CDDD"/>
            </a:solidFill>
            <a:ln>
              <a:noFill/>
            </a:ln>
            <a:effectLst/>
          </c:spPr>
          <c:invertIfNegative val="0"/>
          <c:dPt>
            <c:idx val="0"/>
            <c:invertIfNegative val="0"/>
            <c:bubble3D val="0"/>
            <c:spPr>
              <a:solidFill>
                <a:srgbClr val="92CDDD"/>
              </a:solidFill>
              <a:ln>
                <a:noFill/>
              </a:ln>
              <a:effectLst/>
            </c:spPr>
            <c:extLst>
              <c:ext xmlns:c16="http://schemas.microsoft.com/office/drawing/2014/chart" uri="{C3380CC4-5D6E-409C-BE32-E72D297353CC}">
                <c16:uniqueId val="{00000004-F0C9-4745-AFC9-B375EBDF680C}"/>
              </c:ext>
            </c:extLst>
          </c:dPt>
          <c:dPt>
            <c:idx val="1"/>
            <c:invertIfNegative val="0"/>
            <c:bubble3D val="0"/>
            <c:spPr>
              <a:solidFill>
                <a:srgbClr val="92CDDD"/>
              </a:solidFill>
              <a:ln>
                <a:noFill/>
              </a:ln>
              <a:effectLst/>
            </c:spPr>
            <c:extLst>
              <c:ext xmlns:c16="http://schemas.microsoft.com/office/drawing/2014/chart" uri="{C3380CC4-5D6E-409C-BE32-E72D297353CC}">
                <c16:uniqueId val="{00000003-F0C9-4745-AFC9-B375EBDF680C}"/>
              </c:ext>
            </c:extLst>
          </c:dPt>
          <c:dPt>
            <c:idx val="2"/>
            <c:invertIfNegative val="0"/>
            <c:bubble3D val="0"/>
            <c:spPr>
              <a:solidFill>
                <a:srgbClr val="B3A1C6"/>
              </a:solidFill>
              <a:ln>
                <a:solidFill>
                  <a:srgbClr val="B3A1C6"/>
                </a:solidFill>
              </a:ln>
              <a:effectLst/>
            </c:spPr>
            <c:extLst>
              <c:ext xmlns:c16="http://schemas.microsoft.com/office/drawing/2014/chart" uri="{C3380CC4-5D6E-409C-BE32-E72D297353CC}">
                <c16:uniqueId val="{00000004-E555-43A5-B210-5FA2CD7BC061}"/>
              </c:ext>
            </c:extLst>
          </c:dPt>
          <c:dPt>
            <c:idx val="3"/>
            <c:invertIfNegative val="0"/>
            <c:bubble3D val="0"/>
            <c:spPr>
              <a:solidFill>
                <a:srgbClr val="B3A1C6"/>
              </a:solidFill>
              <a:ln>
                <a:solidFill>
                  <a:srgbClr val="B3A1C6"/>
                </a:solidFill>
              </a:ln>
              <a:effectLst/>
            </c:spPr>
            <c:extLst>
              <c:ext xmlns:c16="http://schemas.microsoft.com/office/drawing/2014/chart" uri="{C3380CC4-5D6E-409C-BE32-E72D297353CC}">
                <c16:uniqueId val="{00000005-E555-43A5-B210-5FA2CD7BC061}"/>
              </c:ext>
            </c:extLst>
          </c:dPt>
          <c:dPt>
            <c:idx val="4"/>
            <c:invertIfNegative val="0"/>
            <c:bubble3D val="0"/>
            <c:spPr>
              <a:solidFill>
                <a:srgbClr val="B3A1C6"/>
              </a:solidFill>
              <a:ln>
                <a:solidFill>
                  <a:srgbClr val="B3A1C6"/>
                </a:solidFill>
              </a:ln>
              <a:effectLst/>
            </c:spPr>
            <c:extLst>
              <c:ext xmlns:c16="http://schemas.microsoft.com/office/drawing/2014/chart" uri="{C3380CC4-5D6E-409C-BE32-E72D297353CC}">
                <c16:uniqueId val="{00000006-E555-43A5-B210-5FA2CD7BC061}"/>
              </c:ext>
            </c:extLst>
          </c:dPt>
          <c:dPt>
            <c:idx val="5"/>
            <c:invertIfNegative val="0"/>
            <c:bubble3D val="0"/>
            <c:spPr>
              <a:solidFill>
                <a:srgbClr val="B3A1C6"/>
              </a:solidFill>
              <a:ln>
                <a:solidFill>
                  <a:srgbClr val="B3A1C6"/>
                </a:solidFill>
              </a:ln>
              <a:effectLst/>
            </c:spPr>
            <c:extLst>
              <c:ext xmlns:c16="http://schemas.microsoft.com/office/drawing/2014/chart" uri="{C3380CC4-5D6E-409C-BE32-E72D297353CC}">
                <c16:uniqueId val="{00000007-E555-43A5-B210-5FA2CD7BC061}"/>
              </c:ext>
            </c:extLst>
          </c:dPt>
          <c:cat>
            <c:strRef>
              <c:f>Sheet1!$A$2:$A$7</c:f>
              <c:strCache>
                <c:ptCount val="6"/>
                <c:pt idx="0">
                  <c:v>16A</c:v>
                </c:pt>
                <c:pt idx="1">
                  <c:v>17A</c:v>
                </c:pt>
                <c:pt idx="2">
                  <c:v>18F</c:v>
                </c:pt>
                <c:pt idx="3">
                  <c:v>19F</c:v>
                </c:pt>
                <c:pt idx="4">
                  <c:v>20F</c:v>
                </c:pt>
                <c:pt idx="5">
                  <c:v>21F</c:v>
                </c:pt>
              </c:strCache>
            </c:strRef>
          </c:cat>
          <c:val>
            <c:numRef>
              <c:f>Sheet1!$B$2:$B$7</c:f>
              <c:numCache>
                <c:formatCode>General</c:formatCode>
                <c:ptCount val="6"/>
                <c:pt idx="0">
                  <c:v>2500</c:v>
                </c:pt>
                <c:pt idx="1">
                  <c:v>7500</c:v>
                </c:pt>
                <c:pt idx="2">
                  <c:v>20000</c:v>
                </c:pt>
                <c:pt idx="3">
                  <c:v>40000</c:v>
                </c:pt>
                <c:pt idx="4">
                  <c:v>80000</c:v>
                </c:pt>
                <c:pt idx="5">
                  <c:v>160000</c:v>
                </c:pt>
              </c:numCache>
            </c:numRef>
          </c:val>
          <c:extLst>
            <c:ext xmlns:c16="http://schemas.microsoft.com/office/drawing/2014/chart" uri="{C3380CC4-5D6E-409C-BE32-E72D297353CC}">
              <c16:uniqueId val="{00000000-F0C9-4745-AFC9-B375EBDF680C}"/>
            </c:ext>
          </c:extLst>
        </c:ser>
        <c:dLbls>
          <c:showLegendKey val="0"/>
          <c:showVal val="0"/>
          <c:showCatName val="0"/>
          <c:showSerName val="0"/>
          <c:showPercent val="0"/>
          <c:showBubbleSize val="0"/>
        </c:dLbls>
        <c:gapWidth val="148"/>
        <c:overlap val="-23"/>
        <c:axId val="668283624"/>
        <c:axId val="668284936"/>
      </c:barChart>
      <c:catAx>
        <c:axId val="668283624"/>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284936"/>
        <c:crosses val="autoZero"/>
        <c:auto val="1"/>
        <c:lblAlgn val="ctr"/>
        <c:lblOffset val="100"/>
        <c:noMultiLvlLbl val="0"/>
      </c:catAx>
      <c:valAx>
        <c:axId val="668284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283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0.43307</cdr:x>
      <cdr:y>0.43674</cdr:y>
    </cdr:from>
    <cdr:to>
      <cdr:x>0.678</cdr:x>
      <cdr:y>0.51728</cdr:y>
    </cdr:to>
    <cdr:sp macro="" textlink="">
      <cdr:nvSpPr>
        <cdr:cNvPr id="2" name="TextBox 1"/>
        <cdr:cNvSpPr txBox="1"/>
      </cdr:nvSpPr>
      <cdr:spPr>
        <a:xfrm xmlns:a="http://schemas.openxmlformats.org/drawingml/2006/main" rot="19387643">
          <a:off x="2732847" y="2023486"/>
          <a:ext cx="1545646" cy="373148"/>
        </a:xfrm>
        <a:prstGeom xmlns:a="http://schemas.openxmlformats.org/drawingml/2006/main" prst="rect">
          <a:avLst/>
        </a:prstGeom>
        <a:noFill xmlns:a="http://schemas.openxmlformats.org/drawingml/2006/main"/>
      </cdr:spPr>
      <cdr:txBody>
        <a:bodyPr xmlns:a="http://schemas.openxmlformats.org/drawingml/2006/main" rot="0"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1200" b="1" dirty="0">
              <a:solidFill>
                <a:srgbClr val="4AACC5"/>
              </a:solidFill>
            </a:rPr>
            <a:t>5YR CAGR: XX%</a:t>
          </a:r>
        </a:p>
      </cdr:txBody>
    </cdr:sp>
  </cdr:relSizeAnchor>
  <cdr:relSizeAnchor xmlns:cdr="http://schemas.openxmlformats.org/drawingml/2006/chartDrawing">
    <cdr:from>
      <cdr:x>0.1932</cdr:x>
      <cdr:y>0.18091</cdr:y>
    </cdr:from>
    <cdr:to>
      <cdr:x>0.86942</cdr:x>
      <cdr:y>0.87167</cdr:y>
    </cdr:to>
    <cdr:cxnSp macro="">
      <cdr:nvCxnSpPr>
        <cdr:cNvPr id="3" name="Straight Arrow Connector 2">
          <a:extLst xmlns:a="http://schemas.openxmlformats.org/drawingml/2006/main">
            <a:ext uri="{FF2B5EF4-FFF2-40B4-BE49-F238E27FC236}">
              <a16:creationId xmlns:a16="http://schemas.microsoft.com/office/drawing/2014/main" id="{00AEDD1B-9060-4AEC-BEC8-5DEF7EEDCB86}"/>
            </a:ext>
          </a:extLst>
        </cdr:cNvPr>
        <cdr:cNvCxnSpPr/>
      </cdr:nvCxnSpPr>
      <cdr:spPr>
        <a:xfrm xmlns:a="http://schemas.openxmlformats.org/drawingml/2006/main" flipV="1">
          <a:off x="1219200" y="838201"/>
          <a:ext cx="4267200" cy="3200400"/>
        </a:xfrm>
        <a:prstGeom xmlns:a="http://schemas.openxmlformats.org/drawingml/2006/main" prst="straightConnector1">
          <a:avLst/>
        </a:prstGeom>
        <a:ln xmlns:a="http://schemas.openxmlformats.org/drawingml/2006/main" w="12700">
          <a:solidFill>
            <a:srgbClr val="4AACC5"/>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7E7E7E"/>
                </a:solidFill>
                <a:latin typeface="Calibri"/>
                <a:cs typeface="Calibri"/>
              </a:defRPr>
            </a:lvl1pPr>
          </a:lstStyle>
          <a:p>
            <a:pPr marL="12700">
              <a:lnSpc>
                <a:spcPts val="1045"/>
              </a:lnSpc>
            </a:pPr>
            <a:r>
              <a:rPr spc="-5" dirty="0"/>
              <a:t>Copyright 2015 Gleamr. </a:t>
            </a:r>
            <a:r>
              <a:rPr spc="-10" dirty="0"/>
              <a:t>Created </a:t>
            </a:r>
            <a:r>
              <a:rPr spc="-5" dirty="0"/>
              <a:t>by</a:t>
            </a:r>
            <a:r>
              <a:rPr spc="75" dirty="0"/>
              <a:t> </a:t>
            </a:r>
            <a:r>
              <a:rPr spc="-5" dirty="0"/>
              <a:t>PitchDeckCoach.com</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4AACC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rgbClr val="4AACC5"/>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7E7E7E"/>
                </a:solidFill>
                <a:latin typeface="Calibri"/>
                <a:cs typeface="Calibri"/>
              </a:defRPr>
            </a:lvl1pPr>
          </a:lstStyle>
          <a:p>
            <a:pPr marL="12700">
              <a:lnSpc>
                <a:spcPts val="1045"/>
              </a:lnSpc>
            </a:pPr>
            <a:r>
              <a:rPr spc="-5" dirty="0"/>
              <a:t>Copyright 2015 Gleamr. </a:t>
            </a:r>
            <a:r>
              <a:rPr spc="-10" dirty="0"/>
              <a:t>Created </a:t>
            </a:r>
            <a:r>
              <a:rPr spc="-5" dirty="0"/>
              <a:t>by</a:t>
            </a:r>
            <a:r>
              <a:rPr spc="75" dirty="0"/>
              <a:t> </a:t>
            </a:r>
            <a:r>
              <a:rPr spc="-5" dirty="0"/>
              <a:t>PitchDeckCoach.com</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4AACC5"/>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7E7E7E"/>
                </a:solidFill>
                <a:latin typeface="Calibri"/>
                <a:cs typeface="Calibri"/>
              </a:defRPr>
            </a:lvl1pPr>
          </a:lstStyle>
          <a:p>
            <a:pPr marL="12700">
              <a:lnSpc>
                <a:spcPts val="1045"/>
              </a:lnSpc>
            </a:pPr>
            <a:r>
              <a:rPr spc="-5" dirty="0"/>
              <a:t>Copyright 2015 Gleamr. </a:t>
            </a:r>
            <a:r>
              <a:rPr spc="-10" dirty="0"/>
              <a:t>Created </a:t>
            </a:r>
            <a:r>
              <a:rPr spc="-5" dirty="0"/>
              <a:t>by</a:t>
            </a:r>
            <a:r>
              <a:rPr spc="75" dirty="0"/>
              <a:t> </a:t>
            </a:r>
            <a:r>
              <a:rPr spc="-5" dirty="0"/>
              <a:t>PitchDeckCoach.com</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4AACC5"/>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7E7E7E"/>
                </a:solidFill>
                <a:latin typeface="Calibri"/>
                <a:cs typeface="Calibri"/>
              </a:defRPr>
            </a:lvl1pPr>
          </a:lstStyle>
          <a:p>
            <a:pPr marL="12700">
              <a:lnSpc>
                <a:spcPts val="1045"/>
              </a:lnSpc>
            </a:pPr>
            <a:r>
              <a:rPr spc="-5" dirty="0"/>
              <a:t>Copyright 2015 Gleamr. </a:t>
            </a:r>
            <a:r>
              <a:rPr spc="-10" dirty="0"/>
              <a:t>Created </a:t>
            </a:r>
            <a:r>
              <a:rPr spc="-5" dirty="0"/>
              <a:t>by</a:t>
            </a:r>
            <a:r>
              <a:rPr spc="75" dirty="0"/>
              <a:t> </a:t>
            </a:r>
            <a:r>
              <a:rPr spc="-5" dirty="0"/>
              <a:t>PitchDeckCoach.com</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000244"/>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320040" y="80772"/>
            <a:ext cx="519684" cy="52273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522731" y="80772"/>
            <a:ext cx="4799076" cy="522731"/>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5070347" y="80772"/>
            <a:ext cx="3805428" cy="522731"/>
          </a:xfrm>
          <a:prstGeom prst="rect">
            <a:avLst/>
          </a:prstGeom>
          <a:blipFill>
            <a:blip r:embed="rId5"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000" b="0" i="0">
                <a:solidFill>
                  <a:srgbClr val="7E7E7E"/>
                </a:solidFill>
                <a:latin typeface="Calibri"/>
                <a:cs typeface="Calibri"/>
              </a:defRPr>
            </a:lvl1pPr>
          </a:lstStyle>
          <a:p>
            <a:pPr marL="12700">
              <a:lnSpc>
                <a:spcPts val="1045"/>
              </a:lnSpc>
            </a:pPr>
            <a:r>
              <a:rPr spc="-5" dirty="0"/>
              <a:t>Copyright 2015 Gleamr. </a:t>
            </a:r>
            <a:r>
              <a:rPr spc="-10" dirty="0"/>
              <a:t>Created </a:t>
            </a:r>
            <a:r>
              <a:rPr spc="-5" dirty="0"/>
              <a:t>by</a:t>
            </a:r>
            <a:r>
              <a:rPr spc="75" dirty="0"/>
              <a:t> </a:t>
            </a:r>
            <a:r>
              <a:rPr spc="-5" dirty="0"/>
              <a:t>PitchDeckCoach.com</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52548" y="588645"/>
            <a:ext cx="4438903" cy="1143635"/>
          </a:xfrm>
          <a:prstGeom prst="rect">
            <a:avLst/>
          </a:prstGeom>
        </p:spPr>
        <p:txBody>
          <a:bodyPr wrap="square" lIns="0" tIns="0" rIns="0" bIns="0">
            <a:spAutoFit/>
          </a:bodyPr>
          <a:lstStyle>
            <a:lvl1pPr>
              <a:defRPr sz="4400" b="0" i="0">
                <a:solidFill>
                  <a:srgbClr val="4AACC5"/>
                </a:solidFill>
                <a:latin typeface="Arial"/>
                <a:cs typeface="Arial"/>
              </a:defRPr>
            </a:lvl1pPr>
          </a:lstStyle>
          <a:p>
            <a:endParaRPr/>
          </a:p>
        </p:txBody>
      </p:sp>
      <p:sp>
        <p:nvSpPr>
          <p:cNvPr id="3" name="Holder 3"/>
          <p:cNvSpPr>
            <a:spLocks noGrp="1"/>
          </p:cNvSpPr>
          <p:nvPr>
            <p:ph type="body" idx="1"/>
          </p:nvPr>
        </p:nvSpPr>
        <p:spPr>
          <a:xfrm>
            <a:off x="486740" y="1898396"/>
            <a:ext cx="8170519" cy="3043554"/>
          </a:xfrm>
          <a:prstGeom prst="rect">
            <a:avLst/>
          </a:prstGeom>
        </p:spPr>
        <p:txBody>
          <a:bodyPr wrap="square" lIns="0" tIns="0" rIns="0" bIns="0">
            <a:spAutoFit/>
          </a:bodyPr>
          <a:lstStyle>
            <a:lvl1pPr>
              <a:defRPr sz="1800" b="0" i="0">
                <a:solidFill>
                  <a:srgbClr val="4AACC5"/>
                </a:solidFill>
                <a:latin typeface="Arial"/>
                <a:cs typeface="Arial"/>
              </a:defRPr>
            </a:lvl1pPr>
          </a:lstStyle>
          <a:p>
            <a:endParaRPr/>
          </a:p>
        </p:txBody>
      </p:sp>
      <p:sp>
        <p:nvSpPr>
          <p:cNvPr id="4" name="Holder 4"/>
          <p:cNvSpPr>
            <a:spLocks noGrp="1"/>
          </p:cNvSpPr>
          <p:nvPr>
            <p:ph type="ftr" sz="quarter" idx="5"/>
          </p:nvPr>
        </p:nvSpPr>
        <p:spPr>
          <a:xfrm>
            <a:off x="6113145" y="6639483"/>
            <a:ext cx="2950209" cy="152400"/>
          </a:xfrm>
          <a:prstGeom prst="rect">
            <a:avLst/>
          </a:prstGeom>
        </p:spPr>
        <p:txBody>
          <a:bodyPr wrap="square" lIns="0" tIns="0" rIns="0" bIns="0">
            <a:spAutoFit/>
          </a:bodyPr>
          <a:lstStyle>
            <a:lvl1pPr>
              <a:defRPr sz="1000" b="0" i="0">
                <a:solidFill>
                  <a:srgbClr val="7E7E7E"/>
                </a:solidFill>
                <a:latin typeface="Calibri"/>
                <a:cs typeface="Calibri"/>
              </a:defRPr>
            </a:lvl1pPr>
          </a:lstStyle>
          <a:p>
            <a:pPr marL="12700">
              <a:lnSpc>
                <a:spcPts val="1045"/>
              </a:lnSpc>
            </a:pPr>
            <a:r>
              <a:rPr spc="-5" dirty="0"/>
              <a:t>Copyright 2015 Gleamr. </a:t>
            </a:r>
            <a:r>
              <a:rPr spc="-10" dirty="0"/>
              <a:t>Created </a:t>
            </a:r>
            <a:r>
              <a:rPr spc="-5" dirty="0"/>
              <a:t>by</a:t>
            </a:r>
            <a:r>
              <a:rPr spc="75" dirty="0"/>
              <a:t> </a:t>
            </a:r>
            <a:r>
              <a:rPr spc="-5" dirty="0"/>
              <a:t>PitchDeckCoach.com</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9/26/2019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8774" y="685800"/>
            <a:ext cx="4886452" cy="1147109"/>
          </a:xfrm>
          <a:prstGeom prst="rect">
            <a:avLst/>
          </a:prstGeom>
        </p:spPr>
        <p:txBody>
          <a:bodyPr vert="horz" wrap="square" lIns="0" tIns="13335" rIns="0" bIns="0" rtlCol="0">
            <a:spAutoFit/>
          </a:bodyPr>
          <a:lstStyle/>
          <a:p>
            <a:pPr marL="1270" algn="ctr">
              <a:lnSpc>
                <a:spcPct val="100000"/>
              </a:lnSpc>
              <a:spcBef>
                <a:spcPts val="105"/>
              </a:spcBef>
            </a:pPr>
            <a:r>
              <a:rPr dirty="0" err="1"/>
              <a:t>Glea</a:t>
            </a:r>
            <a:r>
              <a:rPr lang="en-NZ" dirty="0" err="1"/>
              <a:t>mr</a:t>
            </a:r>
            <a:endParaRPr dirty="0">
              <a:solidFill>
                <a:srgbClr val="8063A1"/>
              </a:solidFill>
            </a:endParaRPr>
          </a:p>
          <a:p>
            <a:pPr algn="ctr">
              <a:lnSpc>
                <a:spcPct val="100000"/>
              </a:lnSpc>
              <a:spcBef>
                <a:spcPts val="155"/>
              </a:spcBef>
            </a:pPr>
            <a:r>
              <a:rPr sz="100" spc="-5" dirty="0">
                <a:solidFill>
                  <a:srgbClr val="7E7E7E"/>
                </a:solidFill>
              </a:rPr>
              <a:t>A</a:t>
            </a:r>
            <a:r>
              <a:rPr sz="100" spc="-10" dirty="0">
                <a:solidFill>
                  <a:srgbClr val="7E7E7E"/>
                </a:solidFill>
              </a:rPr>
              <a:t> </a:t>
            </a:r>
            <a:r>
              <a:rPr sz="100" spc="-15" dirty="0">
                <a:solidFill>
                  <a:srgbClr val="7E7E7E"/>
                </a:solidFill>
              </a:rPr>
              <a:t>ma</a:t>
            </a:r>
            <a:r>
              <a:rPr sz="100" spc="-5" dirty="0">
                <a:solidFill>
                  <a:srgbClr val="7E7E7E"/>
                </a:solidFill>
              </a:rPr>
              <a:t>r</a:t>
            </a:r>
            <a:r>
              <a:rPr sz="100" spc="-20" dirty="0">
                <a:solidFill>
                  <a:srgbClr val="7E7E7E"/>
                </a:solidFill>
              </a:rPr>
              <a:t>k</a:t>
            </a:r>
            <a:r>
              <a:rPr sz="100" spc="-15" dirty="0">
                <a:solidFill>
                  <a:srgbClr val="7E7E7E"/>
                </a:solidFill>
              </a:rPr>
              <a:t>e</a:t>
            </a:r>
            <a:r>
              <a:rPr sz="100" spc="-10" dirty="0">
                <a:solidFill>
                  <a:srgbClr val="7E7E7E"/>
                </a:solidFill>
              </a:rPr>
              <a:t>t</a:t>
            </a:r>
            <a:r>
              <a:rPr sz="100" spc="-15" dirty="0">
                <a:solidFill>
                  <a:srgbClr val="7E7E7E"/>
                </a:solidFill>
              </a:rPr>
              <a:t>a</a:t>
            </a:r>
            <a:r>
              <a:rPr sz="2800" spc="-5" dirty="0">
                <a:solidFill>
                  <a:srgbClr val="404040"/>
                </a:solidFill>
              </a:rPr>
              <a:t>Uber</a:t>
            </a:r>
            <a:r>
              <a:rPr sz="2800" spc="50" dirty="0">
                <a:solidFill>
                  <a:srgbClr val="404040"/>
                </a:solidFill>
              </a:rPr>
              <a:t> </a:t>
            </a:r>
            <a:r>
              <a:rPr sz="2800" spc="-5" dirty="0">
                <a:solidFill>
                  <a:srgbClr val="404040"/>
                </a:solidFill>
              </a:rPr>
              <a:t>for</a:t>
            </a:r>
            <a:r>
              <a:rPr sz="2800" spc="5" dirty="0">
                <a:solidFill>
                  <a:srgbClr val="404040"/>
                </a:solidFill>
              </a:rPr>
              <a:t> </a:t>
            </a:r>
            <a:r>
              <a:rPr sz="2800" spc="-5" dirty="0">
                <a:solidFill>
                  <a:srgbClr val="404040"/>
                </a:solidFill>
              </a:rPr>
              <a:t>mo</a:t>
            </a:r>
            <a:r>
              <a:rPr sz="2800" dirty="0">
                <a:solidFill>
                  <a:srgbClr val="404040"/>
                </a:solidFill>
              </a:rPr>
              <a:t>b</a:t>
            </a:r>
            <a:r>
              <a:rPr sz="2800" spc="-5" dirty="0">
                <a:solidFill>
                  <a:srgbClr val="404040"/>
                </a:solidFill>
              </a:rPr>
              <a:t>ile</a:t>
            </a:r>
            <a:r>
              <a:rPr sz="2800" spc="10" dirty="0">
                <a:solidFill>
                  <a:srgbClr val="404040"/>
                </a:solidFill>
              </a:rPr>
              <a:t> </a:t>
            </a:r>
            <a:r>
              <a:rPr sz="2800" spc="-5" dirty="0">
                <a:solidFill>
                  <a:srgbClr val="404040"/>
                </a:solidFill>
              </a:rPr>
              <a:t>a</a:t>
            </a:r>
            <a:r>
              <a:rPr sz="2800" dirty="0">
                <a:solidFill>
                  <a:srgbClr val="404040"/>
                </a:solidFill>
              </a:rPr>
              <a:t>u</a:t>
            </a:r>
            <a:r>
              <a:rPr sz="2800" spc="-5" dirty="0">
                <a:solidFill>
                  <a:srgbClr val="404040"/>
                </a:solidFill>
              </a:rPr>
              <a:t>to</a:t>
            </a:r>
            <a:r>
              <a:rPr sz="2800" spc="0" dirty="0">
                <a:solidFill>
                  <a:srgbClr val="404040"/>
                </a:solidFill>
              </a:rPr>
              <a:t> </a:t>
            </a:r>
            <a:r>
              <a:rPr lang="en-NZ" sz="2800" spc="-5" dirty="0">
                <a:solidFill>
                  <a:srgbClr val="404040"/>
                </a:solidFill>
              </a:rPr>
              <a:t>detailing</a:t>
            </a:r>
            <a:endParaRPr sz="2800" dirty="0"/>
          </a:p>
        </p:txBody>
      </p:sp>
      <p:sp>
        <p:nvSpPr>
          <p:cNvPr id="3" name="object 3"/>
          <p:cNvSpPr txBox="1"/>
          <p:nvPr/>
        </p:nvSpPr>
        <p:spPr>
          <a:xfrm>
            <a:off x="978764" y="4694935"/>
            <a:ext cx="7186473" cy="873957"/>
          </a:xfrm>
          <a:prstGeom prst="rect">
            <a:avLst/>
          </a:prstGeom>
        </p:spPr>
        <p:txBody>
          <a:bodyPr vert="horz" wrap="square" lIns="0" tIns="12065" rIns="0" bIns="0" rtlCol="0">
            <a:spAutoFit/>
          </a:bodyPr>
          <a:lstStyle/>
          <a:p>
            <a:pPr algn="ctr">
              <a:lnSpc>
                <a:spcPct val="100000"/>
              </a:lnSpc>
              <a:spcBef>
                <a:spcPts val="95"/>
              </a:spcBef>
            </a:pPr>
            <a:r>
              <a:rPr sz="2800" spc="-5" dirty="0">
                <a:solidFill>
                  <a:srgbClr val="8063A1"/>
                </a:solidFill>
                <a:latin typeface="Arial"/>
                <a:cs typeface="Arial"/>
              </a:rPr>
              <a:t>“Get </a:t>
            </a:r>
            <a:r>
              <a:rPr sz="2800" spc="-10" dirty="0">
                <a:solidFill>
                  <a:srgbClr val="8063A1"/>
                </a:solidFill>
                <a:latin typeface="Arial"/>
                <a:cs typeface="Arial"/>
              </a:rPr>
              <a:t>affordable, </a:t>
            </a:r>
            <a:r>
              <a:rPr sz="2800" spc="-5" dirty="0">
                <a:solidFill>
                  <a:srgbClr val="8063A1"/>
                </a:solidFill>
                <a:latin typeface="Arial"/>
                <a:cs typeface="Arial"/>
              </a:rPr>
              <a:t>professional auto</a:t>
            </a:r>
            <a:r>
              <a:rPr sz="2800" spc="125" dirty="0">
                <a:solidFill>
                  <a:srgbClr val="8063A1"/>
                </a:solidFill>
                <a:latin typeface="Arial"/>
                <a:cs typeface="Arial"/>
              </a:rPr>
              <a:t> </a:t>
            </a:r>
            <a:r>
              <a:rPr sz="2800" spc="-5" dirty="0">
                <a:solidFill>
                  <a:srgbClr val="8063A1"/>
                </a:solidFill>
                <a:latin typeface="Arial"/>
                <a:cs typeface="Arial"/>
              </a:rPr>
              <a:t>detail</a:t>
            </a:r>
            <a:r>
              <a:rPr lang="en-NZ" sz="2800" spc="-5" dirty="0">
                <a:solidFill>
                  <a:srgbClr val="8063A1"/>
                </a:solidFill>
                <a:latin typeface="Arial"/>
                <a:cs typeface="Arial"/>
              </a:rPr>
              <a:t>ing</a:t>
            </a:r>
            <a:endParaRPr sz="2800" dirty="0">
              <a:latin typeface="Arial"/>
              <a:cs typeface="Arial"/>
            </a:endParaRPr>
          </a:p>
          <a:p>
            <a:pPr marL="5080" algn="ctr">
              <a:lnSpc>
                <a:spcPct val="100000"/>
              </a:lnSpc>
            </a:pPr>
            <a:r>
              <a:rPr sz="2800" spc="-5" dirty="0">
                <a:solidFill>
                  <a:srgbClr val="8063A1"/>
                </a:solidFill>
                <a:latin typeface="Arial"/>
                <a:cs typeface="Arial"/>
              </a:rPr>
              <a:t>wherever you are, whenever you</a:t>
            </a:r>
            <a:r>
              <a:rPr sz="2800" spc="85" dirty="0">
                <a:solidFill>
                  <a:srgbClr val="8063A1"/>
                </a:solidFill>
                <a:latin typeface="Arial"/>
                <a:cs typeface="Arial"/>
              </a:rPr>
              <a:t> </a:t>
            </a:r>
            <a:r>
              <a:rPr sz="2800" spc="-5" dirty="0">
                <a:solidFill>
                  <a:srgbClr val="8063A1"/>
                </a:solidFill>
                <a:latin typeface="Arial"/>
                <a:cs typeface="Arial"/>
              </a:rPr>
              <a:t>want”</a:t>
            </a:r>
            <a:endParaRPr sz="2800" dirty="0">
              <a:latin typeface="Arial"/>
              <a:cs typeface="Arial"/>
            </a:endParaRPr>
          </a:p>
        </p:txBody>
      </p:sp>
      <p:sp>
        <p:nvSpPr>
          <p:cNvPr id="4" name="object 4"/>
          <p:cNvSpPr/>
          <p:nvPr/>
        </p:nvSpPr>
        <p:spPr>
          <a:xfrm>
            <a:off x="3079242" y="2098548"/>
            <a:ext cx="2985516" cy="2237232"/>
          </a:xfrm>
          <a:prstGeom prst="rect">
            <a:avLst/>
          </a:prstGeom>
          <a:blipFill>
            <a:blip r:embed="rId2" cstate="print"/>
            <a:stretch>
              <a:fillRect/>
            </a:stretch>
          </a:blipFill>
        </p:spPr>
        <p:txBody>
          <a:bodyPr wrap="square" lIns="0" tIns="0" rIns="0" bIns="0" rtlCol="0"/>
          <a:lstStyle/>
          <a:p>
            <a:endParaRPr/>
          </a:p>
        </p:txBody>
      </p:sp>
      <p:sp>
        <p:nvSpPr>
          <p:cNvPr id="6" name="object 3"/>
          <p:cNvSpPr txBox="1">
            <a:spLocks/>
          </p:cNvSpPr>
          <p:nvPr/>
        </p:nvSpPr>
        <p:spPr>
          <a:xfrm>
            <a:off x="225653" y="146430"/>
            <a:ext cx="2593747" cy="566822"/>
          </a:xfrm>
          <a:prstGeom prst="rect">
            <a:avLst/>
          </a:prstGeom>
        </p:spPr>
        <p:txBody>
          <a:bodyPr vert="horz" wrap="square" lIns="0" tIns="12700" rIns="0" bIns="0" rtlCol="0">
            <a:spAutoFit/>
          </a:bodyPr>
          <a:lstStyle>
            <a:lvl1pPr>
              <a:defRPr sz="4400" b="0" i="0">
                <a:solidFill>
                  <a:srgbClr val="4AACC5"/>
                </a:solidFill>
                <a:latin typeface="Arial"/>
                <a:ea typeface="+mj-ea"/>
                <a:cs typeface="Arial"/>
              </a:defRPr>
            </a:lvl1pPr>
          </a:lstStyle>
          <a:p>
            <a:pPr marL="12700">
              <a:spcBef>
                <a:spcPts val="100"/>
              </a:spcBef>
            </a:pPr>
            <a:r>
              <a:rPr lang="en-NZ" sz="3600" b="1" kern="0" spc="-5" dirty="0"/>
              <a:t>Front cover</a:t>
            </a:r>
            <a:endParaRPr lang="en-NZ" sz="3600" kern="0" dirty="0"/>
          </a:p>
        </p:txBody>
      </p:sp>
      <p:sp>
        <p:nvSpPr>
          <p:cNvPr id="7" name="object 4"/>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sz="3600" b="1" dirty="0">
                <a:solidFill>
                  <a:srgbClr val="4AACC5"/>
                </a:solidFill>
                <a:latin typeface="Arial"/>
                <a:cs typeface="Arial"/>
              </a:rPr>
              <a:t>1</a:t>
            </a:r>
            <a:endParaRPr sz="3600">
              <a:latin typeface="Arial"/>
              <a:cs typeface="Arial"/>
            </a:endParaRPr>
          </a:p>
        </p:txBody>
      </p:sp>
      <p:sp>
        <p:nvSpPr>
          <p:cNvPr id="5" name="TextBox 4">
            <a:extLst>
              <a:ext uri="{FF2B5EF4-FFF2-40B4-BE49-F238E27FC236}">
                <a16:creationId xmlns:a16="http://schemas.microsoft.com/office/drawing/2014/main" id="{B1DA52AB-753D-4DC6-8F93-D4357161CD8C}"/>
              </a:ext>
            </a:extLst>
          </p:cNvPr>
          <p:cNvSpPr txBox="1"/>
          <p:nvPr/>
        </p:nvSpPr>
        <p:spPr>
          <a:xfrm>
            <a:off x="267038" y="5911231"/>
            <a:ext cx="8616667" cy="40011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solidFill>
                  <a:srgbClr val="FF0000"/>
                </a:solidFill>
              </a:rPr>
              <a:t>Delete before use: We have prepared this template to provide a helpful starting point.  However, we are not providing it as formal business or legal advice and do not represent that it is fit for your particular purpose.  NZTE is not responsible for any loss or damage arising from the use of this template.</a:t>
            </a:r>
          </a:p>
        </p:txBody>
      </p:sp>
    </p:spTree>
    <p:extLst>
      <p:ext uri="{BB962C8B-B14F-4D97-AF65-F5344CB8AC3E}">
        <p14:creationId xmlns:p14="http://schemas.microsoft.com/office/powerpoint/2010/main" val="2419171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1" y="146430"/>
            <a:ext cx="7984801" cy="1120820"/>
          </a:xfrm>
          <a:prstGeom prst="rect">
            <a:avLst/>
          </a:prstGeom>
        </p:spPr>
        <p:txBody>
          <a:bodyPr vert="horz" wrap="square" lIns="0" tIns="12700" rIns="0" bIns="0" rtlCol="0">
            <a:spAutoFit/>
          </a:bodyPr>
          <a:lstStyle/>
          <a:p>
            <a:pPr marL="12700">
              <a:lnSpc>
                <a:spcPct val="100000"/>
              </a:lnSpc>
              <a:spcBef>
                <a:spcPts val="100"/>
              </a:spcBef>
            </a:pPr>
            <a:r>
              <a:rPr lang="en-NZ" sz="3600" b="1" spc="-5" dirty="0">
                <a:latin typeface="Arial"/>
                <a:cs typeface="Arial"/>
              </a:rPr>
              <a:t>Channels / Go to Market / </a:t>
            </a:r>
            <a:r>
              <a:rPr lang="en-NZ" sz="3600" b="1" spc="-5" dirty="0"/>
              <a:t>Customers / Case </a:t>
            </a:r>
            <a:r>
              <a:rPr lang="en-NZ" sz="3600" b="1" spc="-5" dirty="0">
                <a:latin typeface="Arial"/>
                <a:cs typeface="Arial"/>
              </a:rPr>
              <a:t>study (you chose)</a:t>
            </a:r>
            <a:endParaRPr sz="3600" dirty="0">
              <a:latin typeface="Arial"/>
              <a:cs typeface="Arial"/>
            </a:endParaRPr>
          </a:p>
        </p:txBody>
      </p:sp>
      <p:sp>
        <p:nvSpPr>
          <p:cNvPr id="3" name="object 3"/>
          <p:cNvSpPr txBox="1"/>
          <p:nvPr/>
        </p:nvSpPr>
        <p:spPr>
          <a:xfrm>
            <a:off x="8382000" y="149174"/>
            <a:ext cx="578231" cy="566822"/>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10</a:t>
            </a:r>
            <a:endParaRPr sz="3600" dirty="0">
              <a:latin typeface="Arial"/>
              <a:cs typeface="Arial"/>
            </a:endParaRPr>
          </a:p>
        </p:txBody>
      </p:sp>
      <p:sp>
        <p:nvSpPr>
          <p:cNvPr id="22" name="Rectangle 21"/>
          <p:cNvSpPr/>
          <p:nvPr/>
        </p:nvSpPr>
        <p:spPr>
          <a:xfrm>
            <a:off x="503061" y="1421233"/>
            <a:ext cx="8153400" cy="449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3200" dirty="0">
              <a:solidFill>
                <a:srgbClr val="FF0000"/>
              </a:solidFill>
            </a:endParaRPr>
          </a:p>
        </p:txBody>
      </p:sp>
      <p:sp>
        <p:nvSpPr>
          <p:cNvPr id="8" name="object 12"/>
          <p:cNvSpPr txBox="1"/>
          <p:nvPr/>
        </p:nvSpPr>
        <p:spPr>
          <a:xfrm>
            <a:off x="1502714" y="5243016"/>
            <a:ext cx="1584000" cy="536400"/>
          </a:xfrm>
          <a:prstGeom prst="rect">
            <a:avLst/>
          </a:prstGeom>
          <a:solidFill>
            <a:srgbClr val="F1DCDB"/>
          </a:solidFill>
          <a:ln w="9144">
            <a:solidFill>
              <a:srgbClr val="D9D9D9"/>
            </a:solidFill>
          </a:ln>
        </p:spPr>
        <p:txBody>
          <a:bodyPr vert="horz" wrap="square" lIns="0" tIns="41910" rIns="0" bIns="0" rtlCol="0">
            <a:spAutoFit/>
          </a:bodyPr>
          <a:lstStyle/>
          <a:p>
            <a:pPr marL="560705" marR="281305" indent="-271780">
              <a:lnSpc>
                <a:spcPct val="100000"/>
              </a:lnSpc>
              <a:spcBef>
                <a:spcPts val="330"/>
              </a:spcBef>
            </a:pPr>
            <a:r>
              <a:rPr lang="en-NZ" sz="1600" spc="-5" dirty="0">
                <a:solidFill>
                  <a:srgbClr val="A6A6A6"/>
                </a:solidFill>
                <a:latin typeface="Arial"/>
                <a:cs typeface="Arial"/>
              </a:rPr>
              <a:t>Customer</a:t>
            </a:r>
            <a:r>
              <a:rPr sz="1600" spc="-5" dirty="0">
                <a:solidFill>
                  <a:srgbClr val="A6A6A6"/>
                </a:solidFill>
                <a:latin typeface="Arial"/>
                <a:cs typeface="Arial"/>
              </a:rPr>
              <a:t>  Logo</a:t>
            </a:r>
            <a:endParaRPr sz="1600" dirty="0">
              <a:latin typeface="Arial"/>
              <a:cs typeface="Arial"/>
            </a:endParaRPr>
          </a:p>
        </p:txBody>
      </p:sp>
      <p:sp>
        <p:nvSpPr>
          <p:cNvPr id="9" name="object 13"/>
          <p:cNvSpPr txBox="1"/>
          <p:nvPr/>
        </p:nvSpPr>
        <p:spPr>
          <a:xfrm>
            <a:off x="353034" y="4569000"/>
            <a:ext cx="1584000" cy="536400"/>
          </a:xfrm>
          <a:prstGeom prst="rect">
            <a:avLst/>
          </a:prstGeom>
          <a:solidFill>
            <a:srgbClr val="FCEADA"/>
          </a:solidFill>
          <a:ln w="9144">
            <a:solidFill>
              <a:srgbClr val="D9D9D9"/>
            </a:solidFill>
          </a:ln>
        </p:spPr>
        <p:txBody>
          <a:bodyPr vert="horz" wrap="square" lIns="0" tIns="41275" rIns="0" bIns="0" rtlCol="0">
            <a:spAutoFit/>
          </a:bodyPr>
          <a:lstStyle/>
          <a:p>
            <a:pPr algn="ctr">
              <a:lnSpc>
                <a:spcPct val="100000"/>
              </a:lnSpc>
              <a:spcBef>
                <a:spcPts val="325"/>
              </a:spcBef>
            </a:pPr>
            <a:r>
              <a:rPr lang="en-NZ" sz="1600" spc="-5" dirty="0">
                <a:solidFill>
                  <a:srgbClr val="A6A6A6"/>
                </a:solidFill>
                <a:latin typeface="Arial"/>
                <a:cs typeface="Arial"/>
              </a:rPr>
              <a:t>Customer</a:t>
            </a:r>
            <a:endParaRPr sz="1600" dirty="0">
              <a:latin typeface="Arial"/>
              <a:cs typeface="Arial"/>
            </a:endParaRPr>
          </a:p>
          <a:p>
            <a:pPr marL="635" algn="ctr">
              <a:lnSpc>
                <a:spcPct val="100000"/>
              </a:lnSpc>
            </a:pPr>
            <a:r>
              <a:rPr sz="1600" spc="-5" dirty="0">
                <a:solidFill>
                  <a:srgbClr val="A6A6A6"/>
                </a:solidFill>
                <a:latin typeface="Arial"/>
                <a:cs typeface="Arial"/>
              </a:rPr>
              <a:t>Logo</a:t>
            </a:r>
            <a:endParaRPr sz="1600" dirty="0">
              <a:latin typeface="Arial"/>
              <a:cs typeface="Arial"/>
            </a:endParaRPr>
          </a:p>
        </p:txBody>
      </p:sp>
      <p:sp>
        <p:nvSpPr>
          <p:cNvPr id="10" name="object 14"/>
          <p:cNvSpPr txBox="1"/>
          <p:nvPr/>
        </p:nvSpPr>
        <p:spPr>
          <a:xfrm>
            <a:off x="2739954" y="4569000"/>
            <a:ext cx="1584000" cy="536400"/>
          </a:xfrm>
          <a:prstGeom prst="rect">
            <a:avLst/>
          </a:prstGeom>
          <a:solidFill>
            <a:srgbClr val="E6DFEB"/>
          </a:solidFill>
          <a:ln w="9144">
            <a:solidFill>
              <a:srgbClr val="D9D9D9"/>
            </a:solidFill>
          </a:ln>
        </p:spPr>
        <p:txBody>
          <a:bodyPr vert="horz" wrap="square" lIns="0" tIns="41275" rIns="0" bIns="0" rtlCol="0">
            <a:spAutoFit/>
          </a:bodyPr>
          <a:lstStyle/>
          <a:p>
            <a:pPr marL="559435" marR="282575" indent="-271780">
              <a:lnSpc>
                <a:spcPct val="100000"/>
              </a:lnSpc>
              <a:spcBef>
                <a:spcPts val="325"/>
              </a:spcBef>
            </a:pPr>
            <a:r>
              <a:rPr lang="en-NZ" sz="1600" spc="-5" dirty="0">
                <a:solidFill>
                  <a:srgbClr val="A6A6A6"/>
                </a:solidFill>
                <a:latin typeface="Arial"/>
                <a:cs typeface="Arial"/>
              </a:rPr>
              <a:t>Customer </a:t>
            </a:r>
            <a:r>
              <a:rPr sz="1600" spc="-5" dirty="0">
                <a:solidFill>
                  <a:srgbClr val="A6A6A6"/>
                </a:solidFill>
                <a:latin typeface="Arial"/>
                <a:cs typeface="Arial"/>
              </a:rPr>
              <a:t>Logo</a:t>
            </a:r>
            <a:endParaRPr sz="1600" dirty="0">
              <a:latin typeface="Arial"/>
              <a:cs typeface="Arial"/>
            </a:endParaRPr>
          </a:p>
        </p:txBody>
      </p:sp>
      <p:sp>
        <p:nvSpPr>
          <p:cNvPr id="12" name="object 16"/>
          <p:cNvSpPr txBox="1"/>
          <p:nvPr/>
        </p:nvSpPr>
        <p:spPr>
          <a:xfrm>
            <a:off x="353034" y="5937929"/>
            <a:ext cx="1584000" cy="536400"/>
          </a:xfrm>
          <a:prstGeom prst="rect">
            <a:avLst/>
          </a:prstGeom>
          <a:solidFill>
            <a:srgbClr val="EDEBE0"/>
          </a:solidFill>
          <a:ln w="9144">
            <a:solidFill>
              <a:srgbClr val="D9D9D9"/>
            </a:solidFill>
          </a:ln>
        </p:spPr>
        <p:txBody>
          <a:bodyPr vert="horz" wrap="square" lIns="0" tIns="41910" rIns="0" bIns="0" rtlCol="0">
            <a:spAutoFit/>
          </a:bodyPr>
          <a:lstStyle/>
          <a:p>
            <a:pPr marL="560070" marR="281940" indent="-271780">
              <a:lnSpc>
                <a:spcPct val="100000"/>
              </a:lnSpc>
              <a:spcBef>
                <a:spcPts val="330"/>
              </a:spcBef>
            </a:pPr>
            <a:r>
              <a:rPr lang="en-NZ" sz="1600" spc="-5" dirty="0">
                <a:solidFill>
                  <a:srgbClr val="A6A6A6"/>
                </a:solidFill>
                <a:latin typeface="Arial"/>
                <a:cs typeface="Arial"/>
              </a:rPr>
              <a:t>Customer</a:t>
            </a:r>
            <a:r>
              <a:rPr sz="1600" spc="-5" dirty="0">
                <a:solidFill>
                  <a:srgbClr val="A6A6A6"/>
                </a:solidFill>
                <a:latin typeface="Arial"/>
                <a:cs typeface="Arial"/>
              </a:rPr>
              <a:t>  Logo</a:t>
            </a:r>
            <a:endParaRPr sz="1600" dirty="0">
              <a:latin typeface="Arial"/>
              <a:cs typeface="Arial"/>
            </a:endParaRPr>
          </a:p>
        </p:txBody>
      </p:sp>
      <p:sp>
        <p:nvSpPr>
          <p:cNvPr id="13" name="object 17"/>
          <p:cNvSpPr txBox="1"/>
          <p:nvPr/>
        </p:nvSpPr>
        <p:spPr>
          <a:xfrm>
            <a:off x="2739954" y="5937929"/>
            <a:ext cx="1584000" cy="536400"/>
          </a:xfrm>
          <a:prstGeom prst="rect">
            <a:avLst/>
          </a:prstGeom>
          <a:solidFill>
            <a:srgbClr val="C5D9F0"/>
          </a:solidFill>
          <a:ln w="9144">
            <a:solidFill>
              <a:srgbClr val="D9D9D9"/>
            </a:solidFill>
          </a:ln>
        </p:spPr>
        <p:txBody>
          <a:bodyPr vert="horz" wrap="square" lIns="0" tIns="41910" rIns="0" bIns="0" rtlCol="0">
            <a:spAutoFit/>
          </a:bodyPr>
          <a:lstStyle/>
          <a:p>
            <a:pPr marL="559435" marR="282575" indent="-271780">
              <a:lnSpc>
                <a:spcPct val="100000"/>
              </a:lnSpc>
              <a:spcBef>
                <a:spcPts val="330"/>
              </a:spcBef>
            </a:pPr>
            <a:r>
              <a:rPr lang="en-NZ" sz="1600" spc="-5" dirty="0">
                <a:solidFill>
                  <a:srgbClr val="A6A6A6"/>
                </a:solidFill>
                <a:latin typeface="Arial"/>
                <a:cs typeface="Arial"/>
              </a:rPr>
              <a:t>Customer </a:t>
            </a:r>
            <a:r>
              <a:rPr sz="1600" spc="-5" dirty="0">
                <a:solidFill>
                  <a:srgbClr val="A6A6A6"/>
                </a:solidFill>
                <a:latin typeface="Arial"/>
                <a:cs typeface="Arial"/>
              </a:rPr>
              <a:t>Logo</a:t>
            </a:r>
            <a:endParaRPr sz="1600" dirty="0">
              <a:latin typeface="Arial"/>
              <a:cs typeface="Arial"/>
            </a:endParaRPr>
          </a:p>
        </p:txBody>
      </p:sp>
      <p:sp>
        <p:nvSpPr>
          <p:cNvPr id="4" name="Rectangle 3"/>
          <p:cNvSpPr/>
          <p:nvPr/>
        </p:nvSpPr>
        <p:spPr>
          <a:xfrm>
            <a:off x="353034" y="3949143"/>
            <a:ext cx="1788310" cy="461665"/>
          </a:xfrm>
          <a:prstGeom prst="rect">
            <a:avLst/>
          </a:prstGeom>
        </p:spPr>
        <p:txBody>
          <a:bodyPr wrap="none">
            <a:spAutoFit/>
          </a:bodyPr>
          <a:lstStyle/>
          <a:p>
            <a:r>
              <a:rPr lang="en-NZ" sz="2400" b="1" spc="-5" dirty="0">
                <a:solidFill>
                  <a:srgbClr val="4AACC5"/>
                </a:solidFill>
                <a:latin typeface="Arial"/>
                <a:ea typeface="+mj-ea"/>
                <a:cs typeface="Arial"/>
              </a:rPr>
              <a:t>Customers</a:t>
            </a:r>
          </a:p>
        </p:txBody>
      </p:sp>
      <p:sp>
        <p:nvSpPr>
          <p:cNvPr id="20" name="Rectangle 19"/>
          <p:cNvSpPr/>
          <p:nvPr/>
        </p:nvSpPr>
        <p:spPr>
          <a:xfrm>
            <a:off x="4719212" y="3949143"/>
            <a:ext cx="1821332" cy="461665"/>
          </a:xfrm>
          <a:prstGeom prst="rect">
            <a:avLst/>
          </a:prstGeom>
        </p:spPr>
        <p:txBody>
          <a:bodyPr wrap="none">
            <a:spAutoFit/>
          </a:bodyPr>
          <a:lstStyle/>
          <a:p>
            <a:r>
              <a:rPr lang="en-NZ" sz="2400" b="1" spc="-5" dirty="0">
                <a:solidFill>
                  <a:srgbClr val="4AACC5"/>
                </a:solidFill>
                <a:latin typeface="Arial"/>
                <a:ea typeface="+mj-ea"/>
                <a:cs typeface="Arial"/>
              </a:rPr>
              <a:t>Case study</a:t>
            </a:r>
          </a:p>
        </p:txBody>
      </p:sp>
      <p:sp>
        <p:nvSpPr>
          <p:cNvPr id="21" name="Rectangle 20"/>
          <p:cNvSpPr/>
          <p:nvPr/>
        </p:nvSpPr>
        <p:spPr>
          <a:xfrm>
            <a:off x="4719212" y="1421232"/>
            <a:ext cx="2074927" cy="461665"/>
          </a:xfrm>
          <a:prstGeom prst="rect">
            <a:avLst/>
          </a:prstGeom>
        </p:spPr>
        <p:txBody>
          <a:bodyPr wrap="none">
            <a:spAutoFit/>
          </a:bodyPr>
          <a:lstStyle/>
          <a:p>
            <a:r>
              <a:rPr lang="en-NZ" sz="2400" b="1" spc="-5" dirty="0">
                <a:solidFill>
                  <a:srgbClr val="4AACC5"/>
                </a:solidFill>
                <a:latin typeface="Arial"/>
                <a:ea typeface="+mj-ea"/>
                <a:cs typeface="Arial"/>
              </a:rPr>
              <a:t>Go to market</a:t>
            </a:r>
          </a:p>
        </p:txBody>
      </p:sp>
      <p:sp>
        <p:nvSpPr>
          <p:cNvPr id="23" name="Rectangle 22"/>
          <p:cNvSpPr/>
          <p:nvPr/>
        </p:nvSpPr>
        <p:spPr>
          <a:xfrm>
            <a:off x="353034" y="1421232"/>
            <a:ext cx="1564531" cy="461665"/>
          </a:xfrm>
          <a:prstGeom prst="rect">
            <a:avLst/>
          </a:prstGeom>
        </p:spPr>
        <p:txBody>
          <a:bodyPr wrap="none">
            <a:spAutoFit/>
          </a:bodyPr>
          <a:lstStyle/>
          <a:p>
            <a:r>
              <a:rPr lang="en-NZ" sz="2400" b="1" spc="-5" dirty="0">
                <a:solidFill>
                  <a:srgbClr val="4AACC5"/>
                </a:solidFill>
                <a:latin typeface="Arial"/>
                <a:ea typeface="+mj-ea"/>
                <a:cs typeface="Arial"/>
              </a:rPr>
              <a:t>Channels</a:t>
            </a:r>
          </a:p>
        </p:txBody>
      </p:sp>
      <p:sp>
        <p:nvSpPr>
          <p:cNvPr id="25" name="object 14"/>
          <p:cNvSpPr txBox="1"/>
          <p:nvPr/>
        </p:nvSpPr>
        <p:spPr>
          <a:xfrm>
            <a:off x="461826" y="1948757"/>
            <a:ext cx="3780000" cy="432000"/>
          </a:xfrm>
          <a:prstGeom prst="rect">
            <a:avLst/>
          </a:prstGeom>
          <a:solidFill>
            <a:srgbClr val="E6DFEB"/>
          </a:solidFill>
          <a:ln w="9144">
            <a:solidFill>
              <a:srgbClr val="D9D9D9"/>
            </a:solidFill>
          </a:ln>
        </p:spPr>
        <p:txBody>
          <a:bodyPr vert="horz" wrap="square" lIns="0" tIns="41275" rIns="0" bIns="0" rtlCol="0">
            <a:spAutoFit/>
          </a:bodyPr>
          <a:lstStyle/>
          <a:p>
            <a:pPr marL="559435" marR="282575" indent="-271780">
              <a:lnSpc>
                <a:spcPct val="100000"/>
              </a:lnSpc>
              <a:spcBef>
                <a:spcPts val="325"/>
              </a:spcBef>
            </a:pPr>
            <a:r>
              <a:rPr lang="en-NZ" sz="1600" spc="-5" dirty="0">
                <a:solidFill>
                  <a:srgbClr val="A6A6A6"/>
                </a:solidFill>
                <a:latin typeface="Arial"/>
                <a:cs typeface="Arial"/>
              </a:rPr>
              <a:t>Channel 1</a:t>
            </a:r>
          </a:p>
          <a:p>
            <a:pPr marL="559435" marR="282575" indent="-271780">
              <a:lnSpc>
                <a:spcPct val="100000"/>
              </a:lnSpc>
              <a:spcBef>
                <a:spcPts val="325"/>
              </a:spcBef>
            </a:pPr>
            <a:endParaRPr lang="en-NZ" sz="1600" spc="-5" dirty="0">
              <a:solidFill>
                <a:srgbClr val="A6A6A6"/>
              </a:solidFill>
              <a:latin typeface="Arial"/>
              <a:cs typeface="Arial"/>
            </a:endParaRPr>
          </a:p>
        </p:txBody>
      </p:sp>
      <p:sp>
        <p:nvSpPr>
          <p:cNvPr id="26" name="object 14"/>
          <p:cNvSpPr txBox="1"/>
          <p:nvPr/>
        </p:nvSpPr>
        <p:spPr>
          <a:xfrm>
            <a:off x="461826" y="2607184"/>
            <a:ext cx="3780000" cy="432000"/>
          </a:xfrm>
          <a:prstGeom prst="rect">
            <a:avLst/>
          </a:prstGeom>
          <a:solidFill>
            <a:srgbClr val="F1DCDB"/>
          </a:solidFill>
          <a:ln w="9144">
            <a:solidFill>
              <a:srgbClr val="D9D9D9"/>
            </a:solidFill>
          </a:ln>
        </p:spPr>
        <p:txBody>
          <a:bodyPr vert="horz" wrap="square" lIns="0" tIns="41275" rIns="0" bIns="0" rtlCol="0">
            <a:spAutoFit/>
          </a:bodyPr>
          <a:lstStyle/>
          <a:p>
            <a:pPr marL="559435" marR="282575" indent="-271780">
              <a:lnSpc>
                <a:spcPct val="100000"/>
              </a:lnSpc>
              <a:spcBef>
                <a:spcPts val="325"/>
              </a:spcBef>
            </a:pPr>
            <a:r>
              <a:rPr lang="en-NZ" sz="1600" spc="-5" dirty="0">
                <a:solidFill>
                  <a:srgbClr val="A6A6A6"/>
                </a:solidFill>
                <a:latin typeface="Arial"/>
                <a:cs typeface="Arial"/>
              </a:rPr>
              <a:t>Channel 2</a:t>
            </a:r>
          </a:p>
          <a:p>
            <a:pPr marL="559435" marR="282575" indent="-271780">
              <a:lnSpc>
                <a:spcPct val="100000"/>
              </a:lnSpc>
              <a:spcBef>
                <a:spcPts val="325"/>
              </a:spcBef>
            </a:pPr>
            <a:endParaRPr lang="en-NZ" sz="1600" spc="-5" dirty="0">
              <a:solidFill>
                <a:srgbClr val="A6A6A6"/>
              </a:solidFill>
              <a:latin typeface="Arial"/>
              <a:cs typeface="Arial"/>
            </a:endParaRPr>
          </a:p>
        </p:txBody>
      </p:sp>
      <p:sp>
        <p:nvSpPr>
          <p:cNvPr id="29" name="Rectangle 28"/>
          <p:cNvSpPr/>
          <p:nvPr/>
        </p:nvSpPr>
        <p:spPr>
          <a:xfrm>
            <a:off x="6265347" y="4407450"/>
            <a:ext cx="2850078" cy="2462213"/>
          </a:xfrm>
          <a:prstGeom prst="rect">
            <a:avLst/>
          </a:prstGeom>
        </p:spPr>
        <p:txBody>
          <a:bodyPr wrap="square">
            <a:spAutoFit/>
          </a:bodyPr>
          <a:lstStyle/>
          <a:p>
            <a:pPr defTabSz="685800"/>
            <a:r>
              <a:rPr lang="en-US" sz="1200" spc="-5" dirty="0">
                <a:solidFill>
                  <a:srgbClr val="4AACC5"/>
                </a:solidFill>
                <a:latin typeface="Arial"/>
                <a:cs typeface="Arial"/>
              </a:rPr>
              <a:t>Customer</a:t>
            </a:r>
          </a:p>
          <a:p>
            <a:pPr defTabSz="685800"/>
            <a:r>
              <a:rPr lang="en-US" sz="1000" spc="-5" dirty="0">
                <a:solidFill>
                  <a:srgbClr val="404040"/>
                </a:solidFill>
                <a:latin typeface="Arial"/>
                <a:cs typeface="Arial"/>
              </a:rPr>
              <a:t>Luxury car owner with high demand for car detailing service </a:t>
            </a:r>
          </a:p>
          <a:p>
            <a:pPr defTabSz="685800"/>
            <a:endParaRPr lang="en-US" sz="1200" spc="-5" dirty="0">
              <a:solidFill>
                <a:srgbClr val="4AACC5"/>
              </a:solidFill>
              <a:latin typeface="Arial"/>
              <a:cs typeface="Arial"/>
            </a:endParaRPr>
          </a:p>
          <a:p>
            <a:pPr defTabSz="685800"/>
            <a:r>
              <a:rPr lang="en-US" sz="1200" spc="-5" dirty="0">
                <a:solidFill>
                  <a:srgbClr val="4AACC5"/>
                </a:solidFill>
                <a:latin typeface="Arial"/>
                <a:cs typeface="Arial"/>
              </a:rPr>
              <a:t>Challenge</a:t>
            </a:r>
          </a:p>
          <a:p>
            <a:pPr defTabSz="685800"/>
            <a:r>
              <a:rPr lang="en-US" sz="1000" spc="-5" dirty="0">
                <a:solidFill>
                  <a:srgbClr val="404040"/>
                </a:solidFill>
                <a:latin typeface="Arial"/>
                <a:cs typeface="Arial"/>
              </a:rPr>
              <a:t>Inefficient system for conveniently locating detailers</a:t>
            </a:r>
          </a:p>
          <a:p>
            <a:pPr defTabSz="685800"/>
            <a:endParaRPr lang="en-US" sz="1200" spc="-5" dirty="0">
              <a:solidFill>
                <a:srgbClr val="4AACC5"/>
              </a:solidFill>
              <a:latin typeface="Arial"/>
              <a:cs typeface="Arial"/>
            </a:endParaRPr>
          </a:p>
          <a:p>
            <a:pPr defTabSz="685800"/>
            <a:r>
              <a:rPr lang="en-US" sz="1200" spc="-5" dirty="0">
                <a:solidFill>
                  <a:srgbClr val="4AACC5"/>
                </a:solidFill>
                <a:latin typeface="Arial"/>
                <a:cs typeface="Arial"/>
              </a:rPr>
              <a:t>Solution</a:t>
            </a:r>
          </a:p>
          <a:p>
            <a:pPr defTabSz="685800"/>
            <a:r>
              <a:rPr lang="en-US" sz="1000" spc="-5" dirty="0">
                <a:solidFill>
                  <a:srgbClr val="404040"/>
                </a:solidFill>
                <a:latin typeface="Arial"/>
                <a:cs typeface="Arial"/>
              </a:rPr>
              <a:t>Our XYZ service</a:t>
            </a:r>
          </a:p>
          <a:p>
            <a:pPr defTabSz="685800"/>
            <a:endParaRPr lang="en-US" sz="1200" spc="-5" dirty="0">
              <a:solidFill>
                <a:srgbClr val="4AACC5"/>
              </a:solidFill>
              <a:latin typeface="Arial"/>
              <a:cs typeface="Arial"/>
            </a:endParaRPr>
          </a:p>
          <a:p>
            <a:pPr defTabSz="685800"/>
            <a:r>
              <a:rPr lang="en-US" sz="1200" spc="-5" dirty="0">
                <a:solidFill>
                  <a:srgbClr val="4AACC5"/>
                </a:solidFill>
                <a:latin typeface="Arial"/>
                <a:cs typeface="Arial"/>
              </a:rPr>
              <a:t>Outcome</a:t>
            </a:r>
          </a:p>
          <a:p>
            <a:pPr defTabSz="685800"/>
            <a:r>
              <a:rPr lang="en-US" sz="1000" spc="-5" dirty="0">
                <a:solidFill>
                  <a:srgbClr val="404040"/>
                </a:solidFill>
                <a:latin typeface="Arial"/>
                <a:cs typeface="Arial"/>
              </a:rPr>
              <a:t>Seamless matching of customer and detailer, savings of x% </a:t>
            </a:r>
          </a:p>
        </p:txBody>
      </p:sp>
      <p:sp>
        <p:nvSpPr>
          <p:cNvPr id="30" name="object 13"/>
          <p:cNvSpPr txBox="1"/>
          <p:nvPr/>
        </p:nvSpPr>
        <p:spPr>
          <a:xfrm>
            <a:off x="4881093" y="4536829"/>
            <a:ext cx="1259289" cy="534121"/>
          </a:xfrm>
          <a:prstGeom prst="rect">
            <a:avLst/>
          </a:prstGeom>
          <a:solidFill>
            <a:srgbClr val="FCEADA"/>
          </a:solidFill>
          <a:ln w="9144">
            <a:solidFill>
              <a:srgbClr val="D9D9D9"/>
            </a:solidFill>
          </a:ln>
        </p:spPr>
        <p:txBody>
          <a:bodyPr vert="horz" wrap="square" lIns="0" tIns="41275" rIns="0" bIns="0" rtlCol="0">
            <a:spAutoFit/>
          </a:bodyPr>
          <a:lstStyle/>
          <a:p>
            <a:pPr algn="ctr">
              <a:lnSpc>
                <a:spcPct val="100000"/>
              </a:lnSpc>
              <a:spcBef>
                <a:spcPts val="325"/>
              </a:spcBef>
            </a:pPr>
            <a:r>
              <a:rPr lang="en-NZ" sz="1600" spc="-5" dirty="0">
                <a:solidFill>
                  <a:srgbClr val="A6A6A6"/>
                </a:solidFill>
                <a:latin typeface="Arial"/>
                <a:cs typeface="Arial"/>
              </a:rPr>
              <a:t>Customer</a:t>
            </a:r>
            <a:endParaRPr sz="1600" dirty="0">
              <a:latin typeface="Arial"/>
              <a:cs typeface="Arial"/>
            </a:endParaRPr>
          </a:p>
          <a:p>
            <a:pPr marL="635" algn="ctr">
              <a:lnSpc>
                <a:spcPct val="100000"/>
              </a:lnSpc>
            </a:pPr>
            <a:r>
              <a:rPr sz="1600" spc="-5" dirty="0">
                <a:solidFill>
                  <a:srgbClr val="A6A6A6"/>
                </a:solidFill>
                <a:latin typeface="Arial"/>
                <a:cs typeface="Arial"/>
              </a:rPr>
              <a:t>Logo</a:t>
            </a:r>
            <a:endParaRPr sz="1600" dirty="0">
              <a:latin typeface="Arial"/>
              <a:cs typeface="Arial"/>
            </a:endParaRPr>
          </a:p>
        </p:txBody>
      </p:sp>
      <p:sp>
        <p:nvSpPr>
          <p:cNvPr id="18" name="Oval 17"/>
          <p:cNvSpPr/>
          <p:nvPr/>
        </p:nvSpPr>
        <p:spPr>
          <a:xfrm>
            <a:off x="7302767" y="1997746"/>
            <a:ext cx="1401396" cy="1312856"/>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solidFill>
                  <a:schemeClr val="bg1"/>
                </a:solidFill>
              </a:rPr>
              <a:t>Target market</a:t>
            </a:r>
          </a:p>
        </p:txBody>
      </p:sp>
      <p:sp>
        <p:nvSpPr>
          <p:cNvPr id="31" name="object 14"/>
          <p:cNvSpPr txBox="1"/>
          <p:nvPr/>
        </p:nvSpPr>
        <p:spPr>
          <a:xfrm>
            <a:off x="455359" y="3264761"/>
            <a:ext cx="3780000" cy="432000"/>
          </a:xfrm>
          <a:prstGeom prst="rect">
            <a:avLst/>
          </a:prstGeom>
          <a:solidFill>
            <a:srgbClr val="EDEBE0"/>
          </a:solidFill>
          <a:ln w="9144">
            <a:solidFill>
              <a:srgbClr val="D9D9D9"/>
            </a:solidFill>
          </a:ln>
        </p:spPr>
        <p:txBody>
          <a:bodyPr vert="horz" wrap="square" lIns="0" tIns="41275" rIns="0" bIns="0" rtlCol="0">
            <a:spAutoFit/>
          </a:bodyPr>
          <a:lstStyle/>
          <a:p>
            <a:pPr marL="559435" marR="282575" indent="-271780">
              <a:lnSpc>
                <a:spcPct val="100000"/>
              </a:lnSpc>
              <a:spcBef>
                <a:spcPts val="325"/>
              </a:spcBef>
            </a:pPr>
            <a:r>
              <a:rPr lang="en-NZ" sz="1600" spc="-5" dirty="0">
                <a:solidFill>
                  <a:srgbClr val="A6A6A6"/>
                </a:solidFill>
                <a:latin typeface="Arial"/>
                <a:cs typeface="Arial"/>
              </a:rPr>
              <a:t>Channel 3</a:t>
            </a:r>
          </a:p>
          <a:p>
            <a:pPr marL="559435" marR="282575" indent="-271780">
              <a:lnSpc>
                <a:spcPct val="100000"/>
              </a:lnSpc>
              <a:spcBef>
                <a:spcPts val="325"/>
              </a:spcBef>
            </a:pPr>
            <a:endParaRPr lang="en-NZ" sz="1600" spc="-5" dirty="0">
              <a:solidFill>
                <a:srgbClr val="A6A6A6"/>
              </a:solidFill>
              <a:latin typeface="Arial"/>
              <a:cs typeface="Arial"/>
            </a:endParaRPr>
          </a:p>
        </p:txBody>
      </p:sp>
      <p:cxnSp>
        <p:nvCxnSpPr>
          <p:cNvPr id="33" name="Straight Arrow Connector 32"/>
          <p:cNvCxnSpPr/>
          <p:nvPr/>
        </p:nvCxnSpPr>
        <p:spPr>
          <a:xfrm>
            <a:off x="4981898" y="3264761"/>
            <a:ext cx="2102840" cy="308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841536" y="2117248"/>
            <a:ext cx="2413529" cy="106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defTabSz="685800">
              <a:buFont typeface="Arial" panose="020B0604020202020204" pitchFamily="34" charset="0"/>
              <a:buChar char="•"/>
            </a:pPr>
            <a:r>
              <a:rPr lang="en-NZ" sz="1400" spc="-5" dirty="0">
                <a:solidFill>
                  <a:srgbClr val="4AACC5"/>
                </a:solidFill>
                <a:latin typeface="Arial"/>
                <a:cs typeface="Arial"/>
              </a:rPr>
              <a:t>Network effects market</a:t>
            </a:r>
          </a:p>
          <a:p>
            <a:pPr marL="285750" indent="-285750" defTabSz="685800">
              <a:buFont typeface="Arial" panose="020B0604020202020204" pitchFamily="34" charset="0"/>
              <a:buChar char="•"/>
            </a:pPr>
            <a:r>
              <a:rPr lang="en-NZ" sz="1400" spc="-5" dirty="0">
                <a:solidFill>
                  <a:srgbClr val="4AACC5"/>
                </a:solidFill>
                <a:latin typeface="Arial"/>
                <a:cs typeface="Arial"/>
              </a:rPr>
              <a:t>Capture early adopters </a:t>
            </a:r>
          </a:p>
          <a:p>
            <a:pPr marL="285750" indent="-285750" defTabSz="685800">
              <a:buFont typeface="Arial" panose="020B0604020202020204" pitchFamily="34" charset="0"/>
              <a:buChar char="•"/>
            </a:pPr>
            <a:r>
              <a:rPr lang="en-NZ" sz="1400" spc="-5" dirty="0">
                <a:solidFill>
                  <a:srgbClr val="4AACC5"/>
                </a:solidFill>
                <a:latin typeface="Arial"/>
                <a:cs typeface="Arial"/>
              </a:rPr>
              <a:t>Focus on gaining  market share</a:t>
            </a:r>
          </a:p>
        </p:txBody>
      </p:sp>
      <p:cxnSp>
        <p:nvCxnSpPr>
          <p:cNvPr id="43" name="Straight Connector 42"/>
          <p:cNvCxnSpPr/>
          <p:nvPr/>
        </p:nvCxnSpPr>
        <p:spPr>
          <a:xfrm>
            <a:off x="4580242" y="1473513"/>
            <a:ext cx="0" cy="52560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387842" y="3810000"/>
            <a:ext cx="8375158" cy="1414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403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2" y="146430"/>
            <a:ext cx="6403747" cy="566822"/>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Growth</a:t>
            </a:r>
            <a:r>
              <a:rPr sz="3600" b="1" spc="-35" dirty="0">
                <a:latin typeface="Arial"/>
                <a:cs typeface="Arial"/>
              </a:rPr>
              <a:t> </a:t>
            </a:r>
            <a:r>
              <a:rPr sz="3600" b="1" spc="-5" dirty="0">
                <a:latin typeface="Arial"/>
                <a:cs typeface="Arial"/>
              </a:rPr>
              <a:t>Strategy</a:t>
            </a:r>
            <a:r>
              <a:rPr lang="en-NZ" sz="3600" b="1" spc="-5" dirty="0">
                <a:latin typeface="Arial"/>
                <a:cs typeface="Arial"/>
              </a:rPr>
              <a:t> / Roadmap</a:t>
            </a:r>
            <a:endParaRPr sz="3600" dirty="0">
              <a:latin typeface="Arial"/>
              <a:cs typeface="Arial"/>
            </a:endParaRPr>
          </a:p>
        </p:txBody>
      </p:sp>
      <p:sp>
        <p:nvSpPr>
          <p:cNvPr id="3" name="object 3"/>
          <p:cNvSpPr txBox="1"/>
          <p:nvPr/>
        </p:nvSpPr>
        <p:spPr>
          <a:xfrm>
            <a:off x="8381999" y="149174"/>
            <a:ext cx="578231"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11</a:t>
            </a:r>
            <a:endParaRPr sz="3600" dirty="0">
              <a:latin typeface="Arial"/>
              <a:cs typeface="Arial"/>
            </a:endParaRPr>
          </a:p>
        </p:txBody>
      </p:sp>
      <p:sp>
        <p:nvSpPr>
          <p:cNvPr id="4" name="object 4"/>
          <p:cNvSpPr txBox="1"/>
          <p:nvPr/>
        </p:nvSpPr>
        <p:spPr>
          <a:xfrm>
            <a:off x="459130" y="2521966"/>
            <a:ext cx="2223770" cy="3927475"/>
          </a:xfrm>
          <a:prstGeom prst="rect">
            <a:avLst/>
          </a:prstGeom>
        </p:spPr>
        <p:txBody>
          <a:bodyPr vert="horz" wrap="square" lIns="0" tIns="12065" rIns="0" bIns="0" rtlCol="0">
            <a:spAutoFit/>
          </a:bodyPr>
          <a:lstStyle/>
          <a:p>
            <a:pPr marL="299085" marR="5080" indent="-286385">
              <a:lnSpc>
                <a:spcPct val="100000"/>
              </a:lnSpc>
              <a:spcBef>
                <a:spcPts val="95"/>
              </a:spcBef>
              <a:buChar char="•"/>
              <a:tabLst>
                <a:tab pos="299085" algn="l"/>
                <a:tab pos="299720" algn="l"/>
              </a:tabLst>
            </a:pPr>
            <a:r>
              <a:rPr sz="1600" spc="-5" dirty="0">
                <a:solidFill>
                  <a:srgbClr val="8063A1"/>
                </a:solidFill>
                <a:latin typeface="Arial"/>
                <a:cs typeface="Arial"/>
              </a:rPr>
              <a:t>Online marketing </a:t>
            </a:r>
            <a:r>
              <a:rPr sz="1600" spc="-5" dirty="0" err="1">
                <a:solidFill>
                  <a:srgbClr val="8063A1"/>
                </a:solidFill>
                <a:latin typeface="Arial"/>
                <a:cs typeface="Arial"/>
              </a:rPr>
              <a:t>inc.</a:t>
            </a:r>
            <a:r>
              <a:rPr sz="1600" spc="-5" dirty="0">
                <a:solidFill>
                  <a:srgbClr val="8063A1"/>
                </a:solidFill>
                <a:latin typeface="Arial"/>
                <a:cs typeface="Arial"/>
              </a:rPr>
              <a:t>  SEM, SEO, SMM,  daily</a:t>
            </a:r>
            <a:r>
              <a:rPr sz="1600" spc="-25" dirty="0">
                <a:solidFill>
                  <a:srgbClr val="8063A1"/>
                </a:solidFill>
                <a:latin typeface="Arial"/>
                <a:cs typeface="Arial"/>
              </a:rPr>
              <a:t> </a:t>
            </a:r>
            <a:r>
              <a:rPr sz="1600" spc="-5" dirty="0">
                <a:solidFill>
                  <a:srgbClr val="8063A1"/>
                </a:solidFill>
                <a:latin typeface="Arial"/>
                <a:cs typeface="Arial"/>
              </a:rPr>
              <a:t>deals</a:t>
            </a:r>
            <a:endParaRPr sz="1600" dirty="0">
              <a:latin typeface="Arial"/>
              <a:cs typeface="Arial"/>
            </a:endParaRPr>
          </a:p>
          <a:p>
            <a:pPr>
              <a:lnSpc>
                <a:spcPct val="100000"/>
              </a:lnSpc>
              <a:spcBef>
                <a:spcPts val="20"/>
              </a:spcBef>
              <a:buClr>
                <a:srgbClr val="8063A1"/>
              </a:buClr>
              <a:buFont typeface="Arial"/>
              <a:buChar char="•"/>
            </a:pPr>
            <a:endParaRPr sz="1650" dirty="0">
              <a:latin typeface="Times New Roman"/>
              <a:cs typeface="Times New Roman"/>
            </a:endParaRPr>
          </a:p>
          <a:p>
            <a:pPr marL="299085" marR="666115" indent="-286385">
              <a:lnSpc>
                <a:spcPct val="100000"/>
              </a:lnSpc>
              <a:buChar char="•"/>
              <a:tabLst>
                <a:tab pos="299085" algn="l"/>
                <a:tab pos="299720" algn="l"/>
              </a:tabLst>
            </a:pPr>
            <a:r>
              <a:rPr sz="1600" spc="-5" dirty="0">
                <a:solidFill>
                  <a:srgbClr val="8063A1"/>
                </a:solidFill>
                <a:latin typeface="Arial"/>
                <a:cs typeface="Arial"/>
              </a:rPr>
              <a:t>Refe</a:t>
            </a:r>
            <a:r>
              <a:rPr sz="1600" spc="-15" dirty="0">
                <a:solidFill>
                  <a:srgbClr val="8063A1"/>
                </a:solidFill>
                <a:latin typeface="Arial"/>
                <a:cs typeface="Arial"/>
              </a:rPr>
              <a:t>r</a:t>
            </a:r>
            <a:r>
              <a:rPr sz="1600" spc="-10" dirty="0">
                <a:solidFill>
                  <a:srgbClr val="8063A1"/>
                </a:solidFill>
                <a:latin typeface="Arial"/>
                <a:cs typeface="Arial"/>
              </a:rPr>
              <a:t>-a-</a:t>
            </a:r>
            <a:r>
              <a:rPr sz="1600" spc="-5" dirty="0">
                <a:solidFill>
                  <a:srgbClr val="8063A1"/>
                </a:solidFill>
                <a:latin typeface="Arial"/>
                <a:cs typeface="Arial"/>
              </a:rPr>
              <a:t>friend  discounts for  consumers</a:t>
            </a:r>
            <a:endParaRPr sz="1600" dirty="0">
              <a:latin typeface="Arial"/>
              <a:cs typeface="Arial"/>
            </a:endParaRPr>
          </a:p>
          <a:p>
            <a:pPr>
              <a:lnSpc>
                <a:spcPct val="100000"/>
              </a:lnSpc>
              <a:spcBef>
                <a:spcPts val="25"/>
              </a:spcBef>
              <a:buClr>
                <a:srgbClr val="8063A1"/>
              </a:buClr>
              <a:buFont typeface="Arial"/>
              <a:buChar char="•"/>
            </a:pPr>
            <a:endParaRPr sz="1650" dirty="0">
              <a:latin typeface="Times New Roman"/>
              <a:cs typeface="Times New Roman"/>
            </a:endParaRPr>
          </a:p>
          <a:p>
            <a:pPr marL="299085" marR="606425" indent="-286385">
              <a:lnSpc>
                <a:spcPct val="100000"/>
              </a:lnSpc>
              <a:spcBef>
                <a:spcPts val="5"/>
              </a:spcBef>
              <a:buChar char="•"/>
              <a:tabLst>
                <a:tab pos="299085" algn="l"/>
                <a:tab pos="299720" algn="l"/>
              </a:tabLst>
            </a:pPr>
            <a:r>
              <a:rPr sz="1600" spc="-85" dirty="0">
                <a:solidFill>
                  <a:srgbClr val="8063A1"/>
                </a:solidFill>
                <a:latin typeface="Arial"/>
                <a:cs typeface="Arial"/>
              </a:rPr>
              <a:t>V</a:t>
            </a:r>
            <a:r>
              <a:rPr sz="1600" spc="-5" dirty="0">
                <a:solidFill>
                  <a:srgbClr val="8063A1"/>
                </a:solidFill>
                <a:latin typeface="Arial"/>
                <a:cs typeface="Arial"/>
              </a:rPr>
              <a:t>o</a:t>
            </a:r>
            <a:r>
              <a:rPr sz="1600" dirty="0">
                <a:solidFill>
                  <a:srgbClr val="8063A1"/>
                </a:solidFill>
                <a:latin typeface="Arial"/>
                <a:cs typeface="Arial"/>
              </a:rPr>
              <a:t>l</a:t>
            </a:r>
            <a:r>
              <a:rPr sz="1600" spc="-5" dirty="0">
                <a:solidFill>
                  <a:srgbClr val="8063A1"/>
                </a:solidFill>
                <a:latin typeface="Arial"/>
                <a:cs typeface="Arial"/>
              </a:rPr>
              <a:t>u</a:t>
            </a:r>
            <a:r>
              <a:rPr sz="1600" dirty="0">
                <a:solidFill>
                  <a:srgbClr val="8063A1"/>
                </a:solidFill>
                <a:latin typeface="Arial"/>
                <a:cs typeface="Arial"/>
              </a:rPr>
              <a:t>m</a:t>
            </a:r>
            <a:r>
              <a:rPr sz="1600" spc="-5" dirty="0">
                <a:solidFill>
                  <a:srgbClr val="8063A1"/>
                </a:solidFill>
                <a:latin typeface="Arial"/>
                <a:cs typeface="Arial"/>
              </a:rPr>
              <a:t>e/</a:t>
            </a:r>
            <a:r>
              <a:rPr sz="1600" dirty="0">
                <a:solidFill>
                  <a:srgbClr val="8063A1"/>
                </a:solidFill>
                <a:latin typeface="Arial"/>
                <a:cs typeface="Arial"/>
              </a:rPr>
              <a:t>l</a:t>
            </a:r>
            <a:r>
              <a:rPr sz="1600" spc="-5" dirty="0">
                <a:solidFill>
                  <a:srgbClr val="8063A1"/>
                </a:solidFill>
                <a:latin typeface="Arial"/>
                <a:cs typeface="Arial"/>
              </a:rPr>
              <a:t>o</a:t>
            </a:r>
            <a:r>
              <a:rPr sz="1600" spc="-20" dirty="0">
                <a:solidFill>
                  <a:srgbClr val="8063A1"/>
                </a:solidFill>
                <a:latin typeface="Arial"/>
                <a:cs typeface="Arial"/>
              </a:rPr>
              <a:t>y</a:t>
            </a:r>
            <a:r>
              <a:rPr sz="1600" spc="-5" dirty="0">
                <a:solidFill>
                  <a:srgbClr val="8063A1"/>
                </a:solidFill>
                <a:latin typeface="Arial"/>
                <a:cs typeface="Arial"/>
              </a:rPr>
              <a:t>a</a:t>
            </a:r>
            <a:r>
              <a:rPr sz="1600" dirty="0">
                <a:solidFill>
                  <a:srgbClr val="8063A1"/>
                </a:solidFill>
                <a:latin typeface="Arial"/>
                <a:cs typeface="Arial"/>
              </a:rPr>
              <a:t>l</a:t>
            </a:r>
            <a:r>
              <a:rPr sz="1600" spc="-5" dirty="0">
                <a:solidFill>
                  <a:srgbClr val="8063A1"/>
                </a:solidFill>
                <a:latin typeface="Arial"/>
                <a:cs typeface="Arial"/>
              </a:rPr>
              <a:t>ty  discounts for  consumers &amp;  detailers</a:t>
            </a:r>
            <a:endParaRPr sz="1600" dirty="0">
              <a:latin typeface="Arial"/>
              <a:cs typeface="Arial"/>
            </a:endParaRPr>
          </a:p>
          <a:p>
            <a:pPr>
              <a:lnSpc>
                <a:spcPct val="100000"/>
              </a:lnSpc>
              <a:spcBef>
                <a:spcPts val="20"/>
              </a:spcBef>
              <a:buClr>
                <a:srgbClr val="8063A1"/>
              </a:buClr>
              <a:buFont typeface="Arial"/>
              <a:buChar char="•"/>
            </a:pPr>
            <a:endParaRPr sz="1650" dirty="0">
              <a:latin typeface="Times New Roman"/>
              <a:cs typeface="Times New Roman"/>
            </a:endParaRPr>
          </a:p>
          <a:p>
            <a:pPr marL="299085" marR="187960" indent="-286385">
              <a:lnSpc>
                <a:spcPct val="100000"/>
              </a:lnSpc>
              <a:spcBef>
                <a:spcPts val="5"/>
              </a:spcBef>
              <a:buChar char="•"/>
              <a:tabLst>
                <a:tab pos="299085" algn="l"/>
                <a:tab pos="299720" algn="l"/>
              </a:tabLst>
            </a:pPr>
            <a:r>
              <a:rPr sz="1600" spc="-5" dirty="0">
                <a:solidFill>
                  <a:srgbClr val="8063A1"/>
                </a:solidFill>
                <a:latin typeface="Arial"/>
                <a:cs typeface="Arial"/>
              </a:rPr>
              <a:t>Incentive</a:t>
            </a:r>
            <a:r>
              <a:rPr sz="1600" spc="-45" dirty="0">
                <a:solidFill>
                  <a:srgbClr val="8063A1"/>
                </a:solidFill>
                <a:latin typeface="Arial"/>
                <a:cs typeface="Arial"/>
              </a:rPr>
              <a:t> </a:t>
            </a:r>
            <a:r>
              <a:rPr sz="1600" spc="-5" dirty="0">
                <a:solidFill>
                  <a:srgbClr val="8063A1"/>
                </a:solidFill>
                <a:latin typeface="Arial"/>
                <a:cs typeface="Arial"/>
              </a:rPr>
              <a:t>programs  for HR and </a:t>
            </a:r>
            <a:r>
              <a:rPr sz="1600" spc="-10" dirty="0">
                <a:solidFill>
                  <a:srgbClr val="8063A1"/>
                </a:solidFill>
                <a:latin typeface="Arial"/>
                <a:cs typeface="Arial"/>
              </a:rPr>
              <a:t>office  </a:t>
            </a:r>
            <a:r>
              <a:rPr sz="1600" spc="-5" dirty="0">
                <a:solidFill>
                  <a:srgbClr val="8063A1"/>
                </a:solidFill>
                <a:latin typeface="Arial"/>
                <a:cs typeface="Arial"/>
              </a:rPr>
              <a:t>managers</a:t>
            </a:r>
            <a:endParaRPr sz="1600" dirty="0">
              <a:latin typeface="Arial"/>
              <a:cs typeface="Arial"/>
            </a:endParaRPr>
          </a:p>
        </p:txBody>
      </p:sp>
      <p:sp>
        <p:nvSpPr>
          <p:cNvPr id="5" name="object 5"/>
          <p:cNvSpPr txBox="1"/>
          <p:nvPr/>
        </p:nvSpPr>
        <p:spPr>
          <a:xfrm>
            <a:off x="3443096" y="2521966"/>
            <a:ext cx="2199640" cy="2463800"/>
          </a:xfrm>
          <a:prstGeom prst="rect">
            <a:avLst/>
          </a:prstGeom>
        </p:spPr>
        <p:txBody>
          <a:bodyPr vert="horz" wrap="square" lIns="0" tIns="12065" rIns="0" bIns="0" rtlCol="0">
            <a:spAutoFit/>
          </a:bodyPr>
          <a:lstStyle/>
          <a:p>
            <a:pPr marL="299085" marR="5080" indent="-286385">
              <a:lnSpc>
                <a:spcPct val="100000"/>
              </a:lnSpc>
              <a:spcBef>
                <a:spcPts val="95"/>
              </a:spcBef>
              <a:buChar char="•"/>
              <a:tabLst>
                <a:tab pos="299085" algn="l"/>
                <a:tab pos="299720" algn="l"/>
              </a:tabLst>
            </a:pPr>
            <a:r>
              <a:rPr sz="1600" spc="-5" dirty="0">
                <a:solidFill>
                  <a:srgbClr val="4AACC5"/>
                </a:solidFill>
                <a:latin typeface="Arial"/>
                <a:cs typeface="Arial"/>
              </a:rPr>
              <a:t>Dedicated customer  service reps for each  DMA</a:t>
            </a:r>
            <a:endParaRPr sz="1600" dirty="0">
              <a:latin typeface="Arial"/>
              <a:cs typeface="Arial"/>
            </a:endParaRPr>
          </a:p>
          <a:p>
            <a:pPr>
              <a:lnSpc>
                <a:spcPct val="100000"/>
              </a:lnSpc>
              <a:spcBef>
                <a:spcPts val="20"/>
              </a:spcBef>
              <a:buClr>
                <a:srgbClr val="4AACC5"/>
              </a:buClr>
              <a:buFont typeface="Arial"/>
              <a:buChar char="•"/>
            </a:pPr>
            <a:endParaRPr sz="1650" dirty="0">
              <a:latin typeface="Times New Roman"/>
              <a:cs typeface="Times New Roman"/>
            </a:endParaRPr>
          </a:p>
          <a:p>
            <a:pPr marL="299085" marR="29209" indent="-286385">
              <a:lnSpc>
                <a:spcPct val="100000"/>
              </a:lnSpc>
              <a:buChar char="•"/>
              <a:tabLst>
                <a:tab pos="299085" algn="l"/>
                <a:tab pos="299720" algn="l"/>
              </a:tabLst>
            </a:pPr>
            <a:r>
              <a:rPr sz="1600" spc="-5" dirty="0" err="1">
                <a:solidFill>
                  <a:srgbClr val="4AACC5"/>
                </a:solidFill>
                <a:latin typeface="Arial"/>
                <a:cs typeface="Arial"/>
              </a:rPr>
              <a:t>Gleamr</a:t>
            </a:r>
            <a:r>
              <a:rPr sz="1600" spc="-5" dirty="0">
                <a:solidFill>
                  <a:srgbClr val="4AACC5"/>
                </a:solidFill>
                <a:latin typeface="Arial"/>
                <a:cs typeface="Arial"/>
              </a:rPr>
              <a:t> staffed  community</a:t>
            </a:r>
            <a:r>
              <a:rPr sz="1600" spc="-50" dirty="0">
                <a:solidFill>
                  <a:srgbClr val="4AACC5"/>
                </a:solidFill>
                <a:latin typeface="Arial"/>
                <a:cs typeface="Arial"/>
              </a:rPr>
              <a:t> </a:t>
            </a:r>
            <a:r>
              <a:rPr sz="1600" spc="-5" dirty="0">
                <a:solidFill>
                  <a:srgbClr val="4AACC5"/>
                </a:solidFill>
                <a:latin typeface="Arial"/>
                <a:cs typeface="Arial"/>
              </a:rPr>
              <a:t>message  boards for  consumers (public)  and detailers (login  required)</a:t>
            </a:r>
            <a:endParaRPr sz="1600" dirty="0">
              <a:latin typeface="Arial"/>
              <a:cs typeface="Arial"/>
            </a:endParaRPr>
          </a:p>
        </p:txBody>
      </p:sp>
      <p:sp>
        <p:nvSpPr>
          <p:cNvPr id="6" name="object 6"/>
          <p:cNvSpPr txBox="1"/>
          <p:nvPr/>
        </p:nvSpPr>
        <p:spPr>
          <a:xfrm>
            <a:off x="6466459" y="2521966"/>
            <a:ext cx="2004695" cy="3195955"/>
          </a:xfrm>
          <a:prstGeom prst="rect">
            <a:avLst/>
          </a:prstGeom>
        </p:spPr>
        <p:txBody>
          <a:bodyPr vert="horz" wrap="square" lIns="0" tIns="12065" rIns="0" bIns="0" rtlCol="0">
            <a:spAutoFit/>
          </a:bodyPr>
          <a:lstStyle/>
          <a:p>
            <a:pPr marL="299085" marR="5080" indent="-286385">
              <a:lnSpc>
                <a:spcPct val="100000"/>
              </a:lnSpc>
              <a:spcBef>
                <a:spcPts val="95"/>
              </a:spcBef>
              <a:buChar char="•"/>
              <a:tabLst>
                <a:tab pos="299085" algn="l"/>
                <a:tab pos="299720" algn="l"/>
              </a:tabLst>
            </a:pPr>
            <a:r>
              <a:rPr sz="1600" spc="-5" dirty="0">
                <a:solidFill>
                  <a:srgbClr val="F79546"/>
                </a:solidFill>
                <a:latin typeface="Arial"/>
                <a:cs typeface="Arial"/>
              </a:rPr>
              <a:t>Consumer</a:t>
            </a:r>
            <a:r>
              <a:rPr sz="1600" spc="-45" dirty="0">
                <a:solidFill>
                  <a:srgbClr val="F79546"/>
                </a:solidFill>
                <a:latin typeface="Arial"/>
                <a:cs typeface="Arial"/>
              </a:rPr>
              <a:t> </a:t>
            </a:r>
            <a:r>
              <a:rPr sz="1600" spc="-5" dirty="0">
                <a:solidFill>
                  <a:srgbClr val="F79546"/>
                </a:solidFill>
                <a:latin typeface="Arial"/>
                <a:cs typeface="Arial"/>
              </a:rPr>
              <a:t>Product  Advisory Board to  drive consumer  features</a:t>
            </a:r>
            <a:endParaRPr sz="1600" dirty="0">
              <a:latin typeface="Arial"/>
              <a:cs typeface="Arial"/>
            </a:endParaRPr>
          </a:p>
          <a:p>
            <a:pPr>
              <a:lnSpc>
                <a:spcPct val="100000"/>
              </a:lnSpc>
              <a:spcBef>
                <a:spcPts val="25"/>
              </a:spcBef>
              <a:buClr>
                <a:srgbClr val="F79546"/>
              </a:buClr>
              <a:buFont typeface="Arial"/>
              <a:buChar char="•"/>
            </a:pPr>
            <a:endParaRPr sz="1650" dirty="0">
              <a:latin typeface="Times New Roman"/>
              <a:cs typeface="Times New Roman"/>
            </a:endParaRPr>
          </a:p>
          <a:p>
            <a:pPr marL="299085" marR="242570" indent="-286385">
              <a:lnSpc>
                <a:spcPct val="100000"/>
              </a:lnSpc>
              <a:buChar char="•"/>
              <a:tabLst>
                <a:tab pos="299085" algn="l"/>
                <a:tab pos="299720" algn="l"/>
              </a:tabLst>
            </a:pPr>
            <a:r>
              <a:rPr sz="1600" spc="-5" dirty="0">
                <a:solidFill>
                  <a:srgbClr val="F79546"/>
                </a:solidFill>
                <a:latin typeface="Arial"/>
                <a:cs typeface="Arial"/>
              </a:rPr>
              <a:t>Detailer</a:t>
            </a:r>
            <a:r>
              <a:rPr sz="1600" spc="-60" dirty="0">
                <a:solidFill>
                  <a:srgbClr val="F79546"/>
                </a:solidFill>
                <a:latin typeface="Arial"/>
                <a:cs typeface="Arial"/>
              </a:rPr>
              <a:t> </a:t>
            </a:r>
            <a:r>
              <a:rPr sz="1600" spc="-5" dirty="0">
                <a:solidFill>
                  <a:srgbClr val="F79546"/>
                </a:solidFill>
                <a:latin typeface="Arial"/>
                <a:cs typeface="Arial"/>
              </a:rPr>
              <a:t>Product  Advisory Board  to drive detailer  features</a:t>
            </a:r>
            <a:endParaRPr sz="1600" dirty="0">
              <a:latin typeface="Arial"/>
              <a:cs typeface="Arial"/>
            </a:endParaRPr>
          </a:p>
          <a:p>
            <a:pPr>
              <a:lnSpc>
                <a:spcPct val="100000"/>
              </a:lnSpc>
              <a:spcBef>
                <a:spcPts val="20"/>
              </a:spcBef>
              <a:buClr>
                <a:srgbClr val="F79546"/>
              </a:buClr>
              <a:buFont typeface="Arial"/>
              <a:buChar char="•"/>
            </a:pPr>
            <a:endParaRPr sz="1650" dirty="0">
              <a:latin typeface="Times New Roman"/>
              <a:cs typeface="Times New Roman"/>
            </a:endParaRPr>
          </a:p>
          <a:p>
            <a:pPr marL="299085" indent="-286385">
              <a:lnSpc>
                <a:spcPct val="100000"/>
              </a:lnSpc>
              <a:spcBef>
                <a:spcPts val="5"/>
              </a:spcBef>
              <a:buChar char="•"/>
              <a:tabLst>
                <a:tab pos="299085" algn="l"/>
                <a:tab pos="299720" algn="l"/>
              </a:tabLst>
            </a:pPr>
            <a:r>
              <a:rPr sz="1600" spc="-5" dirty="0">
                <a:solidFill>
                  <a:srgbClr val="F79546"/>
                </a:solidFill>
                <a:latin typeface="Arial"/>
                <a:cs typeface="Arial"/>
              </a:rPr>
              <a:t>Add Android</a:t>
            </a:r>
            <a:r>
              <a:rPr sz="1600" spc="-195" dirty="0">
                <a:solidFill>
                  <a:srgbClr val="F79546"/>
                </a:solidFill>
                <a:latin typeface="Arial"/>
                <a:cs typeface="Arial"/>
              </a:rPr>
              <a:t> </a:t>
            </a:r>
            <a:r>
              <a:rPr sz="1600" spc="-5" dirty="0">
                <a:solidFill>
                  <a:srgbClr val="F79546"/>
                </a:solidFill>
                <a:latin typeface="Arial"/>
                <a:cs typeface="Arial"/>
              </a:rPr>
              <a:t>App</a:t>
            </a:r>
            <a:endParaRPr sz="1600" dirty="0">
              <a:latin typeface="Arial"/>
              <a:cs typeface="Arial"/>
            </a:endParaRPr>
          </a:p>
          <a:p>
            <a:pPr>
              <a:lnSpc>
                <a:spcPct val="100000"/>
              </a:lnSpc>
              <a:spcBef>
                <a:spcPts val="20"/>
              </a:spcBef>
              <a:buClr>
                <a:srgbClr val="F79546"/>
              </a:buClr>
              <a:buFont typeface="Arial"/>
              <a:buChar char="•"/>
            </a:pPr>
            <a:endParaRPr sz="1650" dirty="0">
              <a:latin typeface="Times New Roman"/>
              <a:cs typeface="Times New Roman"/>
            </a:endParaRPr>
          </a:p>
          <a:p>
            <a:pPr marL="299085" indent="-286385">
              <a:lnSpc>
                <a:spcPct val="100000"/>
              </a:lnSpc>
              <a:spcBef>
                <a:spcPts val="5"/>
              </a:spcBef>
              <a:buChar char="•"/>
              <a:tabLst>
                <a:tab pos="299085" algn="l"/>
                <a:tab pos="299720" algn="l"/>
              </a:tabLst>
            </a:pPr>
            <a:r>
              <a:rPr sz="1600" spc="-5" dirty="0">
                <a:solidFill>
                  <a:srgbClr val="F79546"/>
                </a:solidFill>
                <a:latin typeface="Arial"/>
                <a:cs typeface="Arial"/>
              </a:rPr>
              <a:t>Add</a:t>
            </a:r>
            <a:r>
              <a:rPr sz="1600" spc="-10" dirty="0">
                <a:solidFill>
                  <a:srgbClr val="F79546"/>
                </a:solidFill>
                <a:latin typeface="Arial"/>
                <a:cs typeface="Arial"/>
              </a:rPr>
              <a:t> </a:t>
            </a:r>
            <a:r>
              <a:rPr sz="1600" spc="-5" dirty="0">
                <a:solidFill>
                  <a:srgbClr val="F79546"/>
                </a:solidFill>
                <a:latin typeface="Arial"/>
                <a:cs typeface="Arial"/>
              </a:rPr>
              <a:t>Website</a:t>
            </a:r>
            <a:endParaRPr sz="1600" dirty="0">
              <a:latin typeface="Arial"/>
              <a:cs typeface="Arial"/>
            </a:endParaRPr>
          </a:p>
        </p:txBody>
      </p:sp>
      <p:sp>
        <p:nvSpPr>
          <p:cNvPr id="7" name="object 7"/>
          <p:cNvSpPr txBox="1"/>
          <p:nvPr/>
        </p:nvSpPr>
        <p:spPr>
          <a:xfrm>
            <a:off x="381000" y="1444752"/>
            <a:ext cx="2406650" cy="984885"/>
          </a:xfrm>
          <a:prstGeom prst="rect">
            <a:avLst/>
          </a:prstGeom>
          <a:solidFill>
            <a:srgbClr val="B3A1C6"/>
          </a:solidFill>
        </p:spPr>
        <p:txBody>
          <a:bodyPr vert="horz" wrap="square" lIns="0" tIns="48895" rIns="0" bIns="0" rtlCol="0">
            <a:spAutoFit/>
          </a:bodyPr>
          <a:lstStyle/>
          <a:p>
            <a:pPr marL="430530" marR="426084" algn="ctr">
              <a:lnSpc>
                <a:spcPct val="100000"/>
              </a:lnSpc>
              <a:spcBef>
                <a:spcPts val="385"/>
              </a:spcBef>
            </a:pPr>
            <a:r>
              <a:rPr sz="2000" b="1" dirty="0">
                <a:solidFill>
                  <a:srgbClr val="FFFFFF"/>
                </a:solidFill>
                <a:latin typeface="Arial"/>
                <a:cs typeface="Arial"/>
              </a:rPr>
              <a:t>MA</a:t>
            </a:r>
            <a:r>
              <a:rPr sz="2000" b="1" spc="0" dirty="0">
                <a:solidFill>
                  <a:srgbClr val="FFFFFF"/>
                </a:solidFill>
                <a:latin typeface="Arial"/>
                <a:cs typeface="Arial"/>
              </a:rPr>
              <a:t>R</a:t>
            </a:r>
            <a:r>
              <a:rPr sz="2000" b="1" dirty="0">
                <a:solidFill>
                  <a:srgbClr val="FFFFFF"/>
                </a:solidFill>
                <a:latin typeface="Arial"/>
                <a:cs typeface="Arial"/>
              </a:rPr>
              <a:t>KETING  &amp;</a:t>
            </a:r>
            <a:r>
              <a:rPr sz="2000" b="1" spc="-25" dirty="0">
                <a:solidFill>
                  <a:srgbClr val="FFFFFF"/>
                </a:solidFill>
                <a:latin typeface="Arial"/>
                <a:cs typeface="Arial"/>
              </a:rPr>
              <a:t> </a:t>
            </a:r>
            <a:r>
              <a:rPr sz="2000" b="1" dirty="0">
                <a:solidFill>
                  <a:srgbClr val="FFFFFF"/>
                </a:solidFill>
                <a:latin typeface="Arial"/>
                <a:cs typeface="Arial"/>
              </a:rPr>
              <a:t>SALES</a:t>
            </a:r>
            <a:endParaRPr sz="2000" dirty="0">
              <a:latin typeface="Arial"/>
              <a:cs typeface="Arial"/>
            </a:endParaRPr>
          </a:p>
          <a:p>
            <a:pPr algn="ctr">
              <a:lnSpc>
                <a:spcPct val="100000"/>
              </a:lnSpc>
              <a:spcBef>
                <a:spcPts val="10"/>
              </a:spcBef>
            </a:pPr>
            <a:r>
              <a:rPr sz="1800" spc="-5" dirty="0">
                <a:solidFill>
                  <a:srgbClr val="FFFFFF"/>
                </a:solidFill>
                <a:latin typeface="Arial"/>
                <a:cs typeface="Arial"/>
              </a:rPr>
              <a:t>Acquiring</a:t>
            </a:r>
            <a:r>
              <a:rPr sz="1800" spc="0" dirty="0">
                <a:solidFill>
                  <a:srgbClr val="FFFFFF"/>
                </a:solidFill>
                <a:latin typeface="Arial"/>
                <a:cs typeface="Arial"/>
              </a:rPr>
              <a:t> </a:t>
            </a:r>
            <a:r>
              <a:rPr sz="1800" spc="-5" dirty="0">
                <a:solidFill>
                  <a:srgbClr val="FFFFFF"/>
                </a:solidFill>
                <a:latin typeface="Arial"/>
                <a:cs typeface="Arial"/>
              </a:rPr>
              <a:t>customers</a:t>
            </a:r>
            <a:endParaRPr sz="1800" dirty="0">
              <a:latin typeface="Arial"/>
              <a:cs typeface="Arial"/>
            </a:endParaRPr>
          </a:p>
        </p:txBody>
      </p:sp>
      <p:sp>
        <p:nvSpPr>
          <p:cNvPr id="8" name="object 8"/>
          <p:cNvSpPr txBox="1"/>
          <p:nvPr/>
        </p:nvSpPr>
        <p:spPr>
          <a:xfrm>
            <a:off x="3368040" y="1444752"/>
            <a:ext cx="2406650" cy="984885"/>
          </a:xfrm>
          <a:prstGeom prst="rect">
            <a:avLst/>
          </a:prstGeom>
          <a:solidFill>
            <a:srgbClr val="92CDDD"/>
          </a:solidFill>
        </p:spPr>
        <p:txBody>
          <a:bodyPr vert="horz" wrap="square" lIns="0" tIns="48895" rIns="0" bIns="0" rtlCol="0">
            <a:spAutoFit/>
          </a:bodyPr>
          <a:lstStyle/>
          <a:p>
            <a:pPr marL="477520" marR="468630" algn="ctr">
              <a:lnSpc>
                <a:spcPct val="100000"/>
              </a:lnSpc>
              <a:spcBef>
                <a:spcPts val="385"/>
              </a:spcBef>
            </a:pPr>
            <a:r>
              <a:rPr sz="2000" b="1" dirty="0">
                <a:solidFill>
                  <a:srgbClr val="FFFFFF"/>
                </a:solidFill>
                <a:latin typeface="Arial"/>
                <a:cs typeface="Arial"/>
              </a:rPr>
              <a:t>C</a:t>
            </a:r>
            <a:r>
              <a:rPr sz="2000" b="1" spc="0" dirty="0">
                <a:solidFill>
                  <a:srgbClr val="FFFFFF"/>
                </a:solidFill>
                <a:latin typeface="Arial"/>
                <a:cs typeface="Arial"/>
              </a:rPr>
              <a:t>U</a:t>
            </a:r>
            <a:r>
              <a:rPr sz="2000" b="1" dirty="0">
                <a:solidFill>
                  <a:srgbClr val="FFFFFF"/>
                </a:solidFill>
                <a:latin typeface="Arial"/>
                <a:cs typeface="Arial"/>
              </a:rPr>
              <a:t>S</a:t>
            </a:r>
            <a:r>
              <a:rPr sz="2000" b="1" spc="-45" dirty="0">
                <a:solidFill>
                  <a:srgbClr val="FFFFFF"/>
                </a:solidFill>
                <a:latin typeface="Arial"/>
                <a:cs typeface="Arial"/>
              </a:rPr>
              <a:t>T</a:t>
            </a:r>
            <a:r>
              <a:rPr sz="2000" b="1" dirty="0">
                <a:solidFill>
                  <a:srgbClr val="FFFFFF"/>
                </a:solidFill>
                <a:latin typeface="Arial"/>
                <a:cs typeface="Arial"/>
              </a:rPr>
              <a:t>OMER  </a:t>
            </a:r>
            <a:r>
              <a:rPr sz="2000" b="1" spc="-10" dirty="0">
                <a:solidFill>
                  <a:srgbClr val="FFFFFF"/>
                </a:solidFill>
                <a:latin typeface="Arial"/>
                <a:cs typeface="Arial"/>
              </a:rPr>
              <a:t>SERVICE</a:t>
            </a:r>
            <a:endParaRPr sz="2000" dirty="0">
              <a:latin typeface="Arial"/>
              <a:cs typeface="Arial"/>
            </a:endParaRPr>
          </a:p>
          <a:p>
            <a:pPr marL="1270" algn="ctr">
              <a:lnSpc>
                <a:spcPct val="100000"/>
              </a:lnSpc>
              <a:spcBef>
                <a:spcPts val="10"/>
              </a:spcBef>
            </a:pPr>
            <a:r>
              <a:rPr sz="1800" spc="-5" dirty="0">
                <a:solidFill>
                  <a:srgbClr val="FFFFFF"/>
                </a:solidFill>
                <a:latin typeface="Arial"/>
                <a:cs typeface="Arial"/>
              </a:rPr>
              <a:t>Keeping</a:t>
            </a:r>
            <a:r>
              <a:rPr sz="1800" spc="0" dirty="0">
                <a:solidFill>
                  <a:srgbClr val="FFFFFF"/>
                </a:solidFill>
                <a:latin typeface="Arial"/>
                <a:cs typeface="Arial"/>
              </a:rPr>
              <a:t> </a:t>
            </a:r>
            <a:r>
              <a:rPr sz="1800" spc="-5" dirty="0">
                <a:solidFill>
                  <a:srgbClr val="FFFFFF"/>
                </a:solidFill>
                <a:latin typeface="Arial"/>
                <a:cs typeface="Arial"/>
              </a:rPr>
              <a:t>customers</a:t>
            </a:r>
            <a:endParaRPr sz="1800" dirty="0">
              <a:latin typeface="Arial"/>
              <a:cs typeface="Arial"/>
            </a:endParaRPr>
          </a:p>
        </p:txBody>
      </p:sp>
      <p:sp>
        <p:nvSpPr>
          <p:cNvPr id="9" name="object 9"/>
          <p:cNvSpPr txBox="1"/>
          <p:nvPr/>
        </p:nvSpPr>
        <p:spPr>
          <a:xfrm>
            <a:off x="6387084" y="1444752"/>
            <a:ext cx="2406650" cy="984885"/>
          </a:xfrm>
          <a:prstGeom prst="rect">
            <a:avLst/>
          </a:prstGeom>
          <a:solidFill>
            <a:srgbClr val="F9C090"/>
          </a:solidFill>
        </p:spPr>
        <p:txBody>
          <a:bodyPr vert="horz" wrap="square" lIns="0" tIns="48895" rIns="0" bIns="0" rtlCol="0">
            <a:spAutoFit/>
          </a:bodyPr>
          <a:lstStyle/>
          <a:p>
            <a:pPr marL="234950" marR="227965" indent="2540" algn="ctr">
              <a:lnSpc>
                <a:spcPct val="100000"/>
              </a:lnSpc>
              <a:spcBef>
                <a:spcPts val="385"/>
              </a:spcBef>
            </a:pPr>
            <a:r>
              <a:rPr sz="2000" b="1" dirty="0">
                <a:solidFill>
                  <a:srgbClr val="FFFFFF"/>
                </a:solidFill>
                <a:latin typeface="Arial"/>
                <a:cs typeface="Arial"/>
              </a:rPr>
              <a:t>PRODUCT  DEV</a:t>
            </a:r>
            <a:r>
              <a:rPr sz="2000" b="1" spc="-10" dirty="0">
                <a:solidFill>
                  <a:srgbClr val="FFFFFF"/>
                </a:solidFill>
                <a:latin typeface="Arial"/>
                <a:cs typeface="Arial"/>
              </a:rPr>
              <a:t>E</a:t>
            </a:r>
            <a:r>
              <a:rPr sz="2000" b="1" dirty="0">
                <a:solidFill>
                  <a:srgbClr val="FFFFFF"/>
                </a:solidFill>
                <a:latin typeface="Arial"/>
                <a:cs typeface="Arial"/>
              </a:rPr>
              <a:t>LOPM</a:t>
            </a:r>
            <a:r>
              <a:rPr sz="2000" b="1" spc="-10" dirty="0">
                <a:solidFill>
                  <a:srgbClr val="FFFFFF"/>
                </a:solidFill>
                <a:latin typeface="Arial"/>
                <a:cs typeface="Arial"/>
              </a:rPr>
              <a:t>E</a:t>
            </a:r>
            <a:r>
              <a:rPr sz="2000" b="1" dirty="0">
                <a:solidFill>
                  <a:srgbClr val="FFFFFF"/>
                </a:solidFill>
                <a:latin typeface="Arial"/>
                <a:cs typeface="Arial"/>
              </a:rPr>
              <a:t>NT</a:t>
            </a:r>
            <a:endParaRPr sz="2000" dirty="0">
              <a:latin typeface="Arial"/>
              <a:cs typeface="Arial"/>
            </a:endParaRPr>
          </a:p>
          <a:p>
            <a:pPr marL="1905" algn="ctr">
              <a:lnSpc>
                <a:spcPct val="100000"/>
              </a:lnSpc>
              <a:spcBef>
                <a:spcPts val="10"/>
              </a:spcBef>
            </a:pPr>
            <a:r>
              <a:rPr sz="1800" spc="-10" dirty="0">
                <a:solidFill>
                  <a:srgbClr val="FFFFFF"/>
                </a:solidFill>
                <a:latin typeface="Arial"/>
                <a:cs typeface="Arial"/>
              </a:rPr>
              <a:t>Staying</a:t>
            </a:r>
            <a:r>
              <a:rPr sz="1800" dirty="0">
                <a:solidFill>
                  <a:srgbClr val="FFFFFF"/>
                </a:solidFill>
                <a:latin typeface="Arial"/>
                <a:cs typeface="Arial"/>
              </a:rPr>
              <a:t> </a:t>
            </a:r>
            <a:r>
              <a:rPr sz="1800" spc="-5" dirty="0">
                <a:solidFill>
                  <a:srgbClr val="FFFFFF"/>
                </a:solidFill>
                <a:latin typeface="Arial"/>
                <a:cs typeface="Arial"/>
              </a:rPr>
              <a:t>competitive</a:t>
            </a:r>
            <a:endParaRPr sz="18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2" y="146430"/>
            <a:ext cx="7622948" cy="566822"/>
          </a:xfrm>
          <a:prstGeom prst="rect">
            <a:avLst/>
          </a:prstGeom>
        </p:spPr>
        <p:txBody>
          <a:bodyPr vert="horz" wrap="square" lIns="0" tIns="12700" rIns="0" bIns="0" rtlCol="0">
            <a:spAutoFit/>
          </a:bodyPr>
          <a:lstStyle/>
          <a:p>
            <a:pPr marL="12700">
              <a:lnSpc>
                <a:spcPct val="100000"/>
              </a:lnSpc>
              <a:spcBef>
                <a:spcPts val="100"/>
              </a:spcBef>
            </a:pPr>
            <a:r>
              <a:rPr lang="en-NZ" sz="3600" b="1" spc="-5" dirty="0"/>
              <a:t>Milestones (optional)</a:t>
            </a:r>
            <a:endParaRPr sz="3600" dirty="0">
              <a:latin typeface="Arial"/>
              <a:cs typeface="Arial"/>
            </a:endParaRPr>
          </a:p>
        </p:txBody>
      </p:sp>
      <p:sp>
        <p:nvSpPr>
          <p:cNvPr id="3" name="object 3"/>
          <p:cNvSpPr txBox="1"/>
          <p:nvPr/>
        </p:nvSpPr>
        <p:spPr>
          <a:xfrm>
            <a:off x="8382000" y="149174"/>
            <a:ext cx="578231" cy="566822"/>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12</a:t>
            </a:r>
            <a:endParaRPr sz="3600" dirty="0">
              <a:latin typeface="Arial"/>
              <a:cs typeface="Arial"/>
            </a:endParaRPr>
          </a:p>
        </p:txBody>
      </p:sp>
      <p:sp>
        <p:nvSpPr>
          <p:cNvPr id="12" name="object 12"/>
          <p:cNvSpPr txBox="1"/>
          <p:nvPr/>
        </p:nvSpPr>
        <p:spPr>
          <a:xfrm>
            <a:off x="5574101" y="3581400"/>
            <a:ext cx="1512000" cy="648000"/>
          </a:xfrm>
          <a:prstGeom prst="rect">
            <a:avLst/>
          </a:prstGeom>
          <a:solidFill>
            <a:srgbClr val="F1DCDB"/>
          </a:solidFill>
          <a:ln w="9144">
            <a:solidFill>
              <a:srgbClr val="D9D9D9"/>
            </a:solidFill>
          </a:ln>
        </p:spPr>
        <p:txBody>
          <a:bodyPr vert="horz" wrap="square" lIns="0" tIns="41910" rIns="0" bIns="0" rtlCol="0" anchor="ctr">
            <a:spAutoFit/>
          </a:bodyPr>
          <a:lstStyle/>
          <a:p>
            <a:pPr marL="560705" marR="281305" indent="-271780">
              <a:lnSpc>
                <a:spcPct val="100000"/>
              </a:lnSpc>
              <a:spcBef>
                <a:spcPts val="330"/>
              </a:spcBef>
            </a:pPr>
            <a:endParaRPr lang="en-NZ" sz="1600" spc="-5" dirty="0">
              <a:solidFill>
                <a:srgbClr val="A6A6A6"/>
              </a:solidFill>
              <a:latin typeface="Arial"/>
              <a:cs typeface="Arial"/>
            </a:endParaRPr>
          </a:p>
          <a:p>
            <a:pPr marL="560705" marR="281305" indent="-271780" algn="ctr">
              <a:lnSpc>
                <a:spcPct val="100000"/>
              </a:lnSpc>
              <a:spcBef>
                <a:spcPts val="330"/>
              </a:spcBef>
            </a:pPr>
            <a:r>
              <a:rPr lang="en-NZ" sz="1600" spc="-5" dirty="0">
                <a:solidFill>
                  <a:srgbClr val="A6A6A6"/>
                </a:solidFill>
                <a:latin typeface="Arial"/>
                <a:cs typeface="Arial"/>
              </a:rPr>
              <a:t>2021</a:t>
            </a:r>
          </a:p>
          <a:p>
            <a:pPr marL="560705" marR="281305" indent="-271780">
              <a:lnSpc>
                <a:spcPct val="100000"/>
              </a:lnSpc>
              <a:spcBef>
                <a:spcPts val="330"/>
              </a:spcBef>
            </a:pPr>
            <a:endParaRPr sz="1600" dirty="0">
              <a:latin typeface="Arial"/>
              <a:cs typeface="Arial"/>
            </a:endParaRPr>
          </a:p>
        </p:txBody>
      </p:sp>
      <p:sp>
        <p:nvSpPr>
          <p:cNvPr id="13" name="object 13"/>
          <p:cNvSpPr txBox="1"/>
          <p:nvPr/>
        </p:nvSpPr>
        <p:spPr>
          <a:xfrm>
            <a:off x="7263170" y="3581400"/>
            <a:ext cx="1512000" cy="648000"/>
          </a:xfrm>
          <a:prstGeom prst="rect">
            <a:avLst/>
          </a:prstGeom>
          <a:solidFill>
            <a:srgbClr val="FCEADA"/>
          </a:solidFill>
          <a:ln w="9144">
            <a:solidFill>
              <a:srgbClr val="FCEADA"/>
            </a:solidFill>
          </a:ln>
        </p:spPr>
        <p:txBody>
          <a:bodyPr vert="horz" wrap="square" lIns="0" tIns="41275" rIns="0" bIns="0" rtlCol="0" anchor="ctr">
            <a:spAutoFit/>
          </a:bodyPr>
          <a:lstStyle/>
          <a:p>
            <a:pPr algn="ctr">
              <a:lnSpc>
                <a:spcPct val="100000"/>
              </a:lnSpc>
              <a:spcBef>
                <a:spcPts val="325"/>
              </a:spcBef>
            </a:pPr>
            <a:endParaRPr lang="en-NZ" sz="1600" spc="-5" dirty="0">
              <a:solidFill>
                <a:srgbClr val="A6A6A6"/>
              </a:solidFill>
              <a:latin typeface="Arial"/>
              <a:cs typeface="Arial"/>
            </a:endParaRPr>
          </a:p>
          <a:p>
            <a:pPr algn="ctr">
              <a:lnSpc>
                <a:spcPct val="100000"/>
              </a:lnSpc>
              <a:spcBef>
                <a:spcPts val="325"/>
              </a:spcBef>
            </a:pPr>
            <a:r>
              <a:rPr lang="en-NZ" sz="1600" spc="-5" dirty="0">
                <a:solidFill>
                  <a:srgbClr val="A6A6A6"/>
                </a:solidFill>
                <a:latin typeface="Arial"/>
                <a:cs typeface="Arial"/>
              </a:rPr>
              <a:t>2022</a:t>
            </a:r>
          </a:p>
          <a:p>
            <a:pPr algn="ctr">
              <a:lnSpc>
                <a:spcPct val="100000"/>
              </a:lnSpc>
              <a:spcBef>
                <a:spcPts val="325"/>
              </a:spcBef>
            </a:pPr>
            <a:endParaRPr sz="1600" dirty="0">
              <a:latin typeface="Arial"/>
              <a:cs typeface="Arial"/>
            </a:endParaRPr>
          </a:p>
        </p:txBody>
      </p:sp>
      <p:sp>
        <p:nvSpPr>
          <p:cNvPr id="14" name="object 14"/>
          <p:cNvSpPr txBox="1"/>
          <p:nvPr/>
        </p:nvSpPr>
        <p:spPr>
          <a:xfrm>
            <a:off x="2187971" y="3581400"/>
            <a:ext cx="1512000" cy="648000"/>
          </a:xfrm>
          <a:prstGeom prst="rect">
            <a:avLst/>
          </a:prstGeom>
          <a:solidFill>
            <a:srgbClr val="E6DFEB"/>
          </a:solidFill>
          <a:ln w="9144">
            <a:solidFill>
              <a:srgbClr val="D9D9D9"/>
            </a:solidFill>
          </a:ln>
        </p:spPr>
        <p:txBody>
          <a:bodyPr vert="horz" wrap="square" lIns="0" tIns="41275" rIns="0" bIns="0" rtlCol="0" anchor="ctr">
            <a:spAutoFit/>
          </a:bodyPr>
          <a:lstStyle/>
          <a:p>
            <a:pPr marL="559435" marR="282575" indent="-271780" algn="ctr">
              <a:lnSpc>
                <a:spcPct val="100000"/>
              </a:lnSpc>
              <a:spcBef>
                <a:spcPts val="330"/>
              </a:spcBef>
            </a:pPr>
            <a:endParaRPr lang="en-NZ" sz="1600" spc="-5" dirty="0">
              <a:solidFill>
                <a:srgbClr val="A6A6A6"/>
              </a:solidFill>
              <a:latin typeface="Arial"/>
              <a:cs typeface="Arial"/>
            </a:endParaRPr>
          </a:p>
          <a:p>
            <a:pPr marL="559435" marR="282575" indent="-271780" algn="ctr">
              <a:lnSpc>
                <a:spcPct val="100000"/>
              </a:lnSpc>
              <a:spcBef>
                <a:spcPts val="330"/>
              </a:spcBef>
            </a:pPr>
            <a:r>
              <a:rPr lang="en-NZ" sz="1600" spc="-5" dirty="0">
                <a:solidFill>
                  <a:srgbClr val="A6A6A6"/>
                </a:solidFill>
                <a:latin typeface="Arial"/>
                <a:cs typeface="Arial"/>
              </a:rPr>
              <a:t>2019</a:t>
            </a:r>
          </a:p>
          <a:p>
            <a:pPr marL="559435" marR="282575" indent="-271780" algn="ctr">
              <a:lnSpc>
                <a:spcPct val="100000"/>
              </a:lnSpc>
              <a:spcBef>
                <a:spcPts val="330"/>
              </a:spcBef>
            </a:pPr>
            <a:endParaRPr lang="en-NZ" sz="1600" spc="-5" dirty="0">
              <a:solidFill>
                <a:srgbClr val="A6A6A6"/>
              </a:solidFill>
              <a:latin typeface="Arial"/>
              <a:cs typeface="Arial"/>
            </a:endParaRPr>
          </a:p>
        </p:txBody>
      </p:sp>
      <p:sp>
        <p:nvSpPr>
          <p:cNvPr id="15" name="object 16"/>
          <p:cNvSpPr txBox="1"/>
          <p:nvPr/>
        </p:nvSpPr>
        <p:spPr>
          <a:xfrm>
            <a:off x="3879971" y="3581400"/>
            <a:ext cx="1512000" cy="648000"/>
          </a:xfrm>
          <a:prstGeom prst="rect">
            <a:avLst/>
          </a:prstGeom>
          <a:solidFill>
            <a:srgbClr val="EDEBE0"/>
          </a:solidFill>
          <a:ln w="9144">
            <a:solidFill>
              <a:srgbClr val="D9D9D9"/>
            </a:solidFill>
          </a:ln>
        </p:spPr>
        <p:txBody>
          <a:bodyPr vert="horz" wrap="square" lIns="0" tIns="41910" rIns="0" bIns="0" rtlCol="0" anchor="ctr">
            <a:spAutoFit/>
          </a:bodyPr>
          <a:lstStyle/>
          <a:p>
            <a:pPr marL="560070" marR="281940" indent="-271780">
              <a:lnSpc>
                <a:spcPct val="100000"/>
              </a:lnSpc>
              <a:spcBef>
                <a:spcPts val="330"/>
              </a:spcBef>
            </a:pPr>
            <a:endParaRPr lang="en-NZ" sz="1600" spc="-5" dirty="0">
              <a:solidFill>
                <a:srgbClr val="A6A6A6"/>
              </a:solidFill>
              <a:latin typeface="Arial"/>
              <a:cs typeface="Arial"/>
            </a:endParaRPr>
          </a:p>
          <a:p>
            <a:pPr marL="560070" marR="281940" indent="-271780" algn="ctr">
              <a:lnSpc>
                <a:spcPct val="100000"/>
              </a:lnSpc>
              <a:spcBef>
                <a:spcPts val="330"/>
              </a:spcBef>
            </a:pPr>
            <a:r>
              <a:rPr lang="en-NZ" sz="1600" spc="-5" dirty="0">
                <a:solidFill>
                  <a:srgbClr val="A6A6A6"/>
                </a:solidFill>
                <a:latin typeface="Arial"/>
                <a:cs typeface="Arial"/>
              </a:rPr>
              <a:t>2020</a:t>
            </a:r>
          </a:p>
          <a:p>
            <a:pPr marL="560070" marR="281940" indent="-271780">
              <a:lnSpc>
                <a:spcPct val="100000"/>
              </a:lnSpc>
              <a:spcBef>
                <a:spcPts val="330"/>
              </a:spcBef>
            </a:pPr>
            <a:endParaRPr sz="1600" dirty="0">
              <a:latin typeface="Arial"/>
              <a:cs typeface="Arial"/>
            </a:endParaRPr>
          </a:p>
        </p:txBody>
      </p:sp>
      <p:sp>
        <p:nvSpPr>
          <p:cNvPr id="16" name="object 17"/>
          <p:cNvSpPr txBox="1"/>
          <p:nvPr/>
        </p:nvSpPr>
        <p:spPr>
          <a:xfrm>
            <a:off x="496772" y="3581400"/>
            <a:ext cx="1512000" cy="648000"/>
          </a:xfrm>
          <a:prstGeom prst="rect">
            <a:avLst/>
          </a:prstGeom>
          <a:solidFill>
            <a:srgbClr val="C5D9F0"/>
          </a:solidFill>
          <a:ln w="9144">
            <a:solidFill>
              <a:srgbClr val="D9D9D9"/>
            </a:solidFill>
          </a:ln>
        </p:spPr>
        <p:txBody>
          <a:bodyPr vert="horz" wrap="square" lIns="0" tIns="41910" rIns="0" bIns="0" rtlCol="0" anchor="ctr">
            <a:spAutoFit/>
          </a:bodyPr>
          <a:lstStyle/>
          <a:p>
            <a:pPr marL="559435" marR="282575" indent="-271780" algn="ctr">
              <a:lnSpc>
                <a:spcPct val="100000"/>
              </a:lnSpc>
              <a:spcBef>
                <a:spcPts val="330"/>
              </a:spcBef>
            </a:pPr>
            <a:endParaRPr lang="en-NZ" sz="1600" spc="-5" dirty="0">
              <a:solidFill>
                <a:srgbClr val="A6A6A6"/>
              </a:solidFill>
              <a:latin typeface="Arial"/>
              <a:cs typeface="Arial"/>
            </a:endParaRPr>
          </a:p>
          <a:p>
            <a:pPr marL="559435" marR="282575" indent="-271780" algn="ctr">
              <a:lnSpc>
                <a:spcPct val="100000"/>
              </a:lnSpc>
              <a:spcBef>
                <a:spcPts val="330"/>
              </a:spcBef>
            </a:pPr>
            <a:r>
              <a:rPr lang="en-NZ" sz="1600" spc="-5" dirty="0">
                <a:solidFill>
                  <a:srgbClr val="A6A6A6"/>
                </a:solidFill>
                <a:latin typeface="Arial"/>
                <a:cs typeface="Arial"/>
              </a:rPr>
              <a:t>2018</a:t>
            </a:r>
          </a:p>
          <a:p>
            <a:pPr marL="559435" marR="282575" indent="-271780" algn="ctr">
              <a:lnSpc>
                <a:spcPct val="100000"/>
              </a:lnSpc>
              <a:spcBef>
                <a:spcPts val="330"/>
              </a:spcBef>
            </a:pPr>
            <a:endParaRPr lang="en-NZ" sz="1600" spc="-5" dirty="0">
              <a:solidFill>
                <a:srgbClr val="A6A6A6"/>
              </a:solidFill>
              <a:latin typeface="Arial"/>
              <a:cs typeface="Arial"/>
            </a:endParaRPr>
          </a:p>
        </p:txBody>
      </p:sp>
      <p:cxnSp>
        <p:nvCxnSpPr>
          <p:cNvPr id="20" name="Straight Arrow Connector 19"/>
          <p:cNvCxnSpPr/>
          <p:nvPr/>
        </p:nvCxnSpPr>
        <p:spPr>
          <a:xfrm>
            <a:off x="2465954" y="1986022"/>
            <a:ext cx="20609" cy="1554800"/>
          </a:xfrm>
          <a:prstGeom prst="straightConnector1">
            <a:avLst/>
          </a:prstGeom>
          <a:noFill/>
          <a:ln w="19050" cap="flat" cmpd="sng" algn="ctr">
            <a:solidFill>
              <a:srgbClr val="7030A0"/>
            </a:solidFill>
            <a:prstDash val="solid"/>
            <a:tailEnd type="triangle"/>
          </a:ln>
          <a:effectLst>
            <a:outerShdw blurRad="40000" dist="20000" dir="5400000" rotWithShape="0">
              <a:srgbClr val="000000">
                <a:alpha val="38000"/>
              </a:srgbClr>
            </a:outerShdw>
          </a:effectLst>
        </p:spPr>
      </p:cxnSp>
      <p:sp>
        <p:nvSpPr>
          <p:cNvPr id="21" name="Rectangle 20"/>
          <p:cNvSpPr/>
          <p:nvPr/>
        </p:nvSpPr>
        <p:spPr>
          <a:xfrm>
            <a:off x="2067462" y="1527715"/>
            <a:ext cx="838201" cy="338554"/>
          </a:xfrm>
          <a:prstGeom prst="rect">
            <a:avLst/>
          </a:prstGeom>
        </p:spPr>
        <p:txBody>
          <a:bodyPr wrap="square">
            <a:spAutoFit/>
          </a:bodyPr>
          <a:lstStyle/>
          <a:p>
            <a:pPr defTabSz="457200">
              <a:spcBef>
                <a:spcPts val="900"/>
              </a:spcBef>
            </a:pPr>
            <a:r>
              <a:rPr lang="en-US" sz="1600" dirty="0">
                <a:solidFill>
                  <a:srgbClr val="7030A0"/>
                </a:solidFill>
                <a:latin typeface="Arial" panose="020B0604020202020204" pitchFamily="34" charset="0"/>
                <a:cs typeface="Arial" panose="020B0604020202020204" pitchFamily="34" charset="0"/>
              </a:rPr>
              <a:t>[NOW]</a:t>
            </a:r>
          </a:p>
        </p:txBody>
      </p:sp>
      <p:sp>
        <p:nvSpPr>
          <p:cNvPr id="23" name="Subtitle 1"/>
          <p:cNvSpPr txBox="1">
            <a:spLocks/>
          </p:cNvSpPr>
          <p:nvPr/>
        </p:nvSpPr>
        <p:spPr>
          <a:xfrm>
            <a:off x="6915647" y="1487609"/>
            <a:ext cx="1776945" cy="427537"/>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900"/>
              </a:spcBef>
            </a:pPr>
            <a:r>
              <a:rPr lang="en-US" sz="1600" dirty="0">
                <a:solidFill>
                  <a:srgbClr val="000000"/>
                </a:solidFill>
                <a:latin typeface="Arial" panose="020B0604020202020204" pitchFamily="34" charset="0"/>
                <a:cs typeface="Arial" panose="020B0604020202020204" pitchFamily="34" charset="0"/>
              </a:rPr>
              <a:t>[Non-Monetary]</a:t>
            </a:r>
            <a:endParaRPr lang="en-US" sz="2000" dirty="0">
              <a:solidFill>
                <a:srgbClr val="000000">
                  <a:tint val="75000"/>
                </a:srgbClr>
              </a:solidFill>
              <a:latin typeface="Arial" panose="020B0604020202020204" pitchFamily="34" charset="0"/>
              <a:cs typeface="Arial" panose="020B0604020202020204" pitchFamily="34" charset="0"/>
            </a:endParaRPr>
          </a:p>
        </p:txBody>
      </p:sp>
      <p:sp>
        <p:nvSpPr>
          <p:cNvPr id="24" name="Subtitle 1"/>
          <p:cNvSpPr txBox="1">
            <a:spLocks/>
          </p:cNvSpPr>
          <p:nvPr/>
        </p:nvSpPr>
        <p:spPr>
          <a:xfrm>
            <a:off x="6915647" y="6062366"/>
            <a:ext cx="1304666" cy="427537"/>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900"/>
              </a:spcBef>
            </a:pPr>
            <a:r>
              <a:rPr lang="en-US" sz="1600" dirty="0">
                <a:solidFill>
                  <a:srgbClr val="000000"/>
                </a:solidFill>
                <a:latin typeface="Arial" panose="020B0604020202020204" pitchFamily="34" charset="0"/>
                <a:cs typeface="Arial" panose="020B0604020202020204" pitchFamily="34" charset="0"/>
              </a:rPr>
              <a:t>[Monetary]</a:t>
            </a:r>
            <a:endParaRPr lang="en-US" sz="2000" dirty="0">
              <a:solidFill>
                <a:srgbClr val="000000">
                  <a:tint val="75000"/>
                </a:srgbClr>
              </a:solidFill>
              <a:latin typeface="Arial" panose="020B0604020202020204" pitchFamily="34" charset="0"/>
              <a:cs typeface="Arial" panose="020B0604020202020204" pitchFamily="34" charset="0"/>
            </a:endParaRPr>
          </a:p>
        </p:txBody>
      </p:sp>
      <p:cxnSp>
        <p:nvCxnSpPr>
          <p:cNvPr id="6" name="Straight Arrow Connector 5"/>
          <p:cNvCxnSpPr/>
          <p:nvPr/>
        </p:nvCxnSpPr>
        <p:spPr>
          <a:xfrm flipV="1">
            <a:off x="1252772" y="2681400"/>
            <a:ext cx="0" cy="900000"/>
          </a:xfrm>
          <a:prstGeom prst="straightConnector1">
            <a:avLst/>
          </a:prstGeom>
          <a:ln w="19050">
            <a:solidFill>
              <a:srgbClr val="C5D9F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2"/>
          </p:cNvCxnSpPr>
          <p:nvPr/>
        </p:nvCxnSpPr>
        <p:spPr>
          <a:xfrm>
            <a:off x="2943971" y="4229400"/>
            <a:ext cx="0" cy="900000"/>
          </a:xfrm>
          <a:prstGeom prst="straightConnector1">
            <a:avLst/>
          </a:prstGeom>
          <a:ln w="19050">
            <a:solidFill>
              <a:srgbClr val="E6DFEB"/>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619839" y="2667000"/>
            <a:ext cx="0" cy="900000"/>
          </a:xfrm>
          <a:prstGeom prst="straightConnector1">
            <a:avLst/>
          </a:prstGeom>
          <a:ln w="19050">
            <a:solidFill>
              <a:srgbClr val="EDEBE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330101" y="4229400"/>
            <a:ext cx="0" cy="900000"/>
          </a:xfrm>
          <a:prstGeom prst="straightConnector1">
            <a:avLst/>
          </a:prstGeom>
          <a:ln w="19050">
            <a:solidFill>
              <a:srgbClr val="F1DCDB"/>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8019170" y="2724500"/>
            <a:ext cx="0" cy="900000"/>
          </a:xfrm>
          <a:prstGeom prst="straightConnector1">
            <a:avLst/>
          </a:prstGeom>
          <a:ln w="19050">
            <a:solidFill>
              <a:srgbClr val="FCEADA"/>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30472" y="2209800"/>
            <a:ext cx="1219200" cy="462022"/>
          </a:xfrm>
          <a:prstGeom prst="rect">
            <a:avLst/>
          </a:prstGeom>
          <a:solidFill>
            <a:srgbClr val="C5D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Milestone</a:t>
            </a:r>
          </a:p>
        </p:txBody>
      </p:sp>
      <p:sp>
        <p:nvSpPr>
          <p:cNvPr id="45" name="Rectangle 44"/>
          <p:cNvSpPr/>
          <p:nvPr/>
        </p:nvSpPr>
        <p:spPr>
          <a:xfrm>
            <a:off x="4010239" y="2209800"/>
            <a:ext cx="1219200" cy="462022"/>
          </a:xfrm>
          <a:prstGeom prst="rect">
            <a:avLst/>
          </a:prstGeom>
          <a:solidFill>
            <a:srgbClr val="EDE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Milestone</a:t>
            </a:r>
          </a:p>
        </p:txBody>
      </p:sp>
      <p:sp>
        <p:nvSpPr>
          <p:cNvPr id="47" name="Rectangle 46"/>
          <p:cNvSpPr/>
          <p:nvPr/>
        </p:nvSpPr>
        <p:spPr>
          <a:xfrm>
            <a:off x="7390006" y="2209800"/>
            <a:ext cx="1219200" cy="462022"/>
          </a:xfrm>
          <a:prstGeom prst="rect">
            <a:avLst/>
          </a:prstGeom>
          <a:solidFill>
            <a:srgbClr val="FCE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Milestone</a:t>
            </a:r>
          </a:p>
        </p:txBody>
      </p:sp>
      <p:sp>
        <p:nvSpPr>
          <p:cNvPr id="48" name="Rectangle 47"/>
          <p:cNvSpPr/>
          <p:nvPr/>
        </p:nvSpPr>
        <p:spPr>
          <a:xfrm>
            <a:off x="2334371" y="5210556"/>
            <a:ext cx="1219200" cy="462022"/>
          </a:xfrm>
          <a:prstGeom prst="rect">
            <a:avLst/>
          </a:prstGeom>
          <a:solidFill>
            <a:srgbClr val="E6D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Milestone</a:t>
            </a:r>
          </a:p>
        </p:txBody>
      </p:sp>
      <p:sp>
        <p:nvSpPr>
          <p:cNvPr id="49" name="Rectangle 48"/>
          <p:cNvSpPr/>
          <p:nvPr/>
        </p:nvSpPr>
        <p:spPr>
          <a:xfrm>
            <a:off x="5720501" y="5246245"/>
            <a:ext cx="1219200" cy="462022"/>
          </a:xfrm>
          <a:prstGeom prst="rect">
            <a:avLst/>
          </a:prstGeom>
          <a:solidFill>
            <a:srgbClr val="F1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Milestone</a:t>
            </a:r>
          </a:p>
        </p:txBody>
      </p:sp>
    </p:spTree>
    <p:extLst>
      <p:ext uri="{BB962C8B-B14F-4D97-AF65-F5344CB8AC3E}">
        <p14:creationId xmlns:p14="http://schemas.microsoft.com/office/powerpoint/2010/main" val="1709878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4936490" cy="566822"/>
          </a:xfrm>
          <a:prstGeom prst="rect">
            <a:avLst/>
          </a:prstGeom>
        </p:spPr>
        <p:txBody>
          <a:bodyPr vert="horz" wrap="square" lIns="0" tIns="12700" rIns="0" bIns="0" rtlCol="0">
            <a:spAutoFit/>
          </a:bodyPr>
          <a:lstStyle/>
          <a:p>
            <a:pPr marL="12700">
              <a:lnSpc>
                <a:spcPct val="100000"/>
              </a:lnSpc>
              <a:spcBef>
                <a:spcPts val="100"/>
              </a:spcBef>
            </a:pPr>
            <a:r>
              <a:rPr sz="3600" b="1" spc="-30" dirty="0"/>
              <a:t>Traction</a:t>
            </a:r>
            <a:r>
              <a:rPr lang="en-NZ" sz="3600" b="1" spc="-30" dirty="0">
                <a:latin typeface="Arial"/>
                <a:cs typeface="Arial"/>
              </a:rPr>
              <a:t> / Financials</a:t>
            </a:r>
            <a:endParaRPr sz="3600" dirty="0">
              <a:latin typeface="Arial"/>
              <a:cs typeface="Arial"/>
            </a:endParaRPr>
          </a:p>
        </p:txBody>
      </p:sp>
      <p:sp>
        <p:nvSpPr>
          <p:cNvPr id="3" name="object 3"/>
          <p:cNvSpPr txBox="1"/>
          <p:nvPr/>
        </p:nvSpPr>
        <p:spPr>
          <a:xfrm>
            <a:off x="8385047" y="149174"/>
            <a:ext cx="575183" cy="566822"/>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13</a:t>
            </a:r>
            <a:endParaRPr sz="3600" dirty="0">
              <a:latin typeface="Arial"/>
              <a:cs typeface="Arial"/>
            </a:endParaRPr>
          </a:p>
        </p:txBody>
      </p:sp>
      <p:graphicFrame>
        <p:nvGraphicFramePr>
          <p:cNvPr id="72" name="Chart 71"/>
          <p:cNvGraphicFramePr/>
          <p:nvPr>
            <p:extLst>
              <p:ext uri="{D42A27DB-BD31-4B8C-83A1-F6EECF244321}">
                <p14:modId xmlns:p14="http://schemas.microsoft.com/office/powerpoint/2010/main" val="4033205808"/>
              </p:ext>
            </p:extLst>
          </p:nvPr>
        </p:nvGraphicFramePr>
        <p:xfrm>
          <a:off x="2362200" y="1295399"/>
          <a:ext cx="6310438" cy="46331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653113721"/>
              </p:ext>
            </p:extLst>
          </p:nvPr>
        </p:nvGraphicFramePr>
        <p:xfrm>
          <a:off x="457199" y="1752600"/>
          <a:ext cx="1676401" cy="3886199"/>
        </p:xfrm>
        <a:graphic>
          <a:graphicData uri="http://schemas.openxmlformats.org/drawingml/2006/table">
            <a:tbl>
              <a:tblPr firstRow="1" bandRow="1">
                <a:tableStyleId>{2D5ABB26-0587-4C30-8999-92F81FD0307C}</a:tableStyleId>
              </a:tblPr>
              <a:tblGrid>
                <a:gridCol w="990601">
                  <a:extLst>
                    <a:ext uri="{9D8B030D-6E8A-4147-A177-3AD203B41FA5}">
                      <a16:colId xmlns:a16="http://schemas.microsoft.com/office/drawing/2014/main" val="1196504958"/>
                    </a:ext>
                  </a:extLst>
                </a:gridCol>
                <a:gridCol w="685800">
                  <a:extLst>
                    <a:ext uri="{9D8B030D-6E8A-4147-A177-3AD203B41FA5}">
                      <a16:colId xmlns:a16="http://schemas.microsoft.com/office/drawing/2014/main" val="688174017"/>
                    </a:ext>
                  </a:extLst>
                </a:gridCol>
              </a:tblGrid>
              <a:tr h="1223001">
                <a:tc>
                  <a:txBody>
                    <a:bodyPr/>
                    <a:lstStyle/>
                    <a:p>
                      <a:pPr marL="0" marR="175895" lvl="0" indent="0" algn="r" defTabSz="914400" eaLnBrk="1" fontAlgn="auto" latinLnBrk="0" hangingPunct="1">
                        <a:lnSpc>
                          <a:spcPct val="100000"/>
                        </a:lnSpc>
                        <a:spcBef>
                          <a:spcPts val="1115"/>
                        </a:spcBef>
                        <a:spcAft>
                          <a:spcPts val="0"/>
                        </a:spcAft>
                        <a:buClrTx/>
                        <a:buSzTx/>
                        <a:buFontTx/>
                        <a:buNone/>
                        <a:tabLst/>
                        <a:defRPr/>
                      </a:pPr>
                      <a:r>
                        <a:rPr lang="en-NZ" sz="1400" spc="-5" dirty="0">
                          <a:solidFill>
                            <a:srgbClr val="FFFFFF"/>
                          </a:solidFill>
                          <a:latin typeface="+mj-lt"/>
                          <a:ea typeface="+mn-ea"/>
                          <a:cs typeface="Calibri"/>
                        </a:rPr>
                        <a:t>Detailers</a:t>
                      </a:r>
                    </a:p>
                  </a:txBody>
                  <a:tcPr marL="0" marR="0" marT="0" marB="0" anchor="ctr">
                    <a:solidFill>
                      <a:srgbClr val="92CDDD"/>
                    </a:solidFill>
                  </a:tcPr>
                </a:tc>
                <a:tc>
                  <a:txBody>
                    <a:bodyPr/>
                    <a:lstStyle/>
                    <a:p>
                      <a:pPr marR="174625" algn="r">
                        <a:lnSpc>
                          <a:spcPct val="100000"/>
                        </a:lnSpc>
                        <a:spcBef>
                          <a:spcPts val="840"/>
                        </a:spcBef>
                      </a:pPr>
                      <a:r>
                        <a:rPr lang="en-NZ" sz="1400" dirty="0">
                          <a:solidFill>
                            <a:srgbClr val="404040"/>
                          </a:solidFill>
                          <a:latin typeface="+mj-lt"/>
                          <a:cs typeface="Calibri"/>
                        </a:rPr>
                        <a:t>1,600</a:t>
                      </a:r>
                      <a:endParaRPr sz="1400" dirty="0">
                        <a:latin typeface="+mj-lt"/>
                        <a:cs typeface="Calibri"/>
                      </a:endParaRPr>
                    </a:p>
                  </a:txBody>
                  <a:tcPr marL="0" marR="0" marT="0" marB="0" anchor="ctr">
                    <a:solidFill>
                      <a:schemeClr val="bg1">
                        <a:lumMod val="95000"/>
                      </a:schemeClr>
                    </a:solidFill>
                  </a:tcPr>
                </a:tc>
                <a:extLst>
                  <a:ext uri="{0D108BD9-81ED-4DB2-BD59-A6C34878D82A}">
                    <a16:rowId xmlns:a16="http://schemas.microsoft.com/office/drawing/2014/main" val="1521420254"/>
                  </a:ext>
                </a:extLst>
              </a:tr>
              <a:tr h="1440197">
                <a:tc>
                  <a:txBody>
                    <a:bodyPr/>
                    <a:lstStyle/>
                    <a:p>
                      <a:pPr marR="109855" algn="r">
                        <a:lnSpc>
                          <a:spcPct val="100000"/>
                        </a:lnSpc>
                        <a:spcBef>
                          <a:spcPts val="1080"/>
                        </a:spcBef>
                      </a:pPr>
                      <a:r>
                        <a:rPr lang="en-NZ" sz="1400" spc="-5" dirty="0">
                          <a:solidFill>
                            <a:srgbClr val="FFFFFF"/>
                          </a:solidFill>
                          <a:latin typeface="+mj-lt"/>
                          <a:cs typeface="Calibri"/>
                        </a:rPr>
                        <a:t>Users</a:t>
                      </a:r>
                      <a:endParaRPr sz="1400" dirty="0">
                        <a:latin typeface="+mj-lt"/>
                        <a:cs typeface="Calibri"/>
                      </a:endParaRPr>
                    </a:p>
                  </a:txBody>
                  <a:tcPr marL="0" marR="0" marT="137160" marB="0" anchor="ctr">
                    <a:solidFill>
                      <a:srgbClr val="92CDDD"/>
                    </a:solidFill>
                  </a:tcPr>
                </a:tc>
                <a:tc>
                  <a:txBody>
                    <a:bodyPr/>
                    <a:lstStyle/>
                    <a:p>
                      <a:pPr>
                        <a:lnSpc>
                          <a:spcPct val="100000"/>
                        </a:lnSpc>
                        <a:spcBef>
                          <a:spcPts val="40"/>
                        </a:spcBef>
                      </a:pPr>
                      <a:endParaRPr sz="1400" dirty="0">
                        <a:latin typeface="+mj-lt"/>
                        <a:cs typeface="Times New Roman"/>
                      </a:endParaRPr>
                    </a:p>
                    <a:p>
                      <a:pPr marR="175260" algn="r">
                        <a:lnSpc>
                          <a:spcPct val="100000"/>
                        </a:lnSpc>
                      </a:pPr>
                      <a:r>
                        <a:rPr lang="en-NZ" sz="1400" spc="-5" dirty="0">
                          <a:solidFill>
                            <a:srgbClr val="404040"/>
                          </a:solidFill>
                          <a:latin typeface="+mj-lt"/>
                          <a:cs typeface="Calibri"/>
                        </a:rPr>
                        <a:t>16,000</a:t>
                      </a:r>
                      <a:endParaRPr sz="1400" dirty="0">
                        <a:latin typeface="+mj-lt"/>
                        <a:cs typeface="Calibri"/>
                      </a:endParaRPr>
                    </a:p>
                  </a:txBody>
                  <a:tcPr marL="0" marR="0" marT="5080" marB="0" anchor="ctr">
                    <a:solidFill>
                      <a:srgbClr val="F1F1F1"/>
                    </a:solidFill>
                  </a:tcPr>
                </a:tc>
                <a:extLst>
                  <a:ext uri="{0D108BD9-81ED-4DB2-BD59-A6C34878D82A}">
                    <a16:rowId xmlns:a16="http://schemas.microsoft.com/office/drawing/2014/main" val="111943526"/>
                  </a:ext>
                </a:extLst>
              </a:tr>
              <a:tr h="1223001">
                <a:tc>
                  <a:txBody>
                    <a:bodyPr/>
                    <a:lstStyle/>
                    <a:p>
                      <a:pPr marR="109855" algn="r">
                        <a:lnSpc>
                          <a:spcPct val="100000"/>
                        </a:lnSpc>
                        <a:spcBef>
                          <a:spcPts val="335"/>
                        </a:spcBef>
                      </a:pPr>
                      <a:r>
                        <a:rPr lang="en-NZ" sz="1400" spc="-5" dirty="0">
                          <a:solidFill>
                            <a:srgbClr val="FFFFFF"/>
                          </a:solidFill>
                          <a:latin typeface="+mj-lt"/>
                          <a:cs typeface="Calibri"/>
                        </a:rPr>
                        <a:t>Jobs</a:t>
                      </a:r>
                      <a:endParaRPr sz="1400" dirty="0">
                        <a:latin typeface="+mj-lt"/>
                        <a:cs typeface="Calibri"/>
                      </a:endParaRPr>
                    </a:p>
                  </a:txBody>
                  <a:tcPr marL="0" marR="0" marT="42545" marB="0" anchor="ctr">
                    <a:solidFill>
                      <a:srgbClr val="92CDDD"/>
                    </a:solidFill>
                  </a:tcPr>
                </a:tc>
                <a:tc>
                  <a:txBody>
                    <a:bodyPr/>
                    <a:lstStyle/>
                    <a:p>
                      <a:pPr marR="175260" algn="r">
                        <a:lnSpc>
                          <a:spcPct val="100000"/>
                        </a:lnSpc>
                      </a:pPr>
                      <a:r>
                        <a:rPr lang="en-NZ" sz="1400" spc="-5" dirty="0">
                          <a:solidFill>
                            <a:srgbClr val="404040"/>
                          </a:solidFill>
                          <a:latin typeface="+mj-lt"/>
                          <a:cs typeface="Calibri"/>
                        </a:rPr>
                        <a:t>14,400</a:t>
                      </a:r>
                      <a:endParaRPr sz="1400" dirty="0">
                        <a:latin typeface="+mj-lt"/>
                        <a:cs typeface="Calibri"/>
                      </a:endParaRPr>
                    </a:p>
                  </a:txBody>
                  <a:tcPr marL="0" marR="0" marT="5080" marB="0" anchor="ctr">
                    <a:solidFill>
                      <a:srgbClr val="F1F1F1"/>
                    </a:solidFill>
                  </a:tcPr>
                </a:tc>
                <a:extLst>
                  <a:ext uri="{0D108BD9-81ED-4DB2-BD59-A6C34878D82A}">
                    <a16:rowId xmlns:a16="http://schemas.microsoft.com/office/drawing/2014/main" val="3026791965"/>
                  </a:ext>
                </a:extLst>
              </a:tr>
            </a:tbl>
          </a:graphicData>
        </a:graphic>
      </p:graphicFrame>
      <p:sp>
        <p:nvSpPr>
          <p:cNvPr id="77" name="Rectangle 76"/>
          <p:cNvSpPr/>
          <p:nvPr/>
        </p:nvSpPr>
        <p:spPr>
          <a:xfrm>
            <a:off x="381000" y="1295399"/>
            <a:ext cx="1085850" cy="381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solidFill>
                  <a:schemeClr val="tx1"/>
                </a:solidFill>
              </a:rPr>
              <a:t>Key Metrics</a:t>
            </a:r>
          </a:p>
        </p:txBody>
      </p:sp>
    </p:spTree>
    <p:extLst>
      <p:ext uri="{BB962C8B-B14F-4D97-AF65-F5344CB8AC3E}">
        <p14:creationId xmlns:p14="http://schemas.microsoft.com/office/powerpoint/2010/main" val="2661626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01267" y="1092708"/>
            <a:ext cx="467868" cy="5486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001267" y="1920239"/>
            <a:ext cx="467868" cy="54863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001267" y="2746248"/>
            <a:ext cx="467868" cy="54863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001267" y="4303776"/>
            <a:ext cx="467868" cy="54864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01267" y="5131308"/>
            <a:ext cx="467868" cy="54864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1001267" y="5958840"/>
            <a:ext cx="467868" cy="548640"/>
          </a:xfrm>
          <a:prstGeom prst="rect">
            <a:avLst/>
          </a:prstGeom>
          <a:blipFill>
            <a:blip r:embed="rId7" cstate="print"/>
            <a:stretch>
              <a:fillRect/>
            </a:stretch>
          </a:blipFill>
        </p:spPr>
        <p:txBody>
          <a:bodyPr wrap="square" lIns="0" tIns="0" rIns="0" bIns="0" rtlCol="0"/>
          <a:lstStyle/>
          <a:p>
            <a:endParaRPr/>
          </a:p>
        </p:txBody>
      </p:sp>
      <p:sp>
        <p:nvSpPr>
          <p:cNvPr id="8" name="object 8"/>
          <p:cNvSpPr txBox="1"/>
          <p:nvPr/>
        </p:nvSpPr>
        <p:spPr>
          <a:xfrm>
            <a:off x="1678051" y="1061084"/>
            <a:ext cx="6773544" cy="5552802"/>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30859C"/>
                </a:solidFill>
                <a:latin typeface="Calibri"/>
                <a:cs typeface="Calibri"/>
              </a:rPr>
              <a:t>Jon </a:t>
            </a:r>
            <a:r>
              <a:rPr sz="1800" b="1" dirty="0">
                <a:solidFill>
                  <a:srgbClr val="30859C"/>
                </a:solidFill>
                <a:latin typeface="Calibri"/>
                <a:cs typeface="Calibri"/>
              </a:rPr>
              <a:t>Doh</a:t>
            </a:r>
            <a:r>
              <a:rPr sz="1800" b="1" spc="-20" dirty="0">
                <a:solidFill>
                  <a:srgbClr val="30859C"/>
                </a:solidFill>
                <a:latin typeface="Calibri"/>
                <a:cs typeface="Calibri"/>
              </a:rPr>
              <a:t> </a:t>
            </a:r>
            <a:r>
              <a:rPr sz="1800" spc="-10" dirty="0">
                <a:solidFill>
                  <a:srgbClr val="30859C"/>
                </a:solidFill>
                <a:latin typeface="Calibri"/>
                <a:cs typeface="Calibri"/>
              </a:rPr>
              <a:t>(Founder</a:t>
            </a:r>
            <a:r>
              <a:rPr lang="en-NZ" sz="1800" spc="-10" dirty="0">
                <a:solidFill>
                  <a:srgbClr val="30859C"/>
                </a:solidFill>
                <a:latin typeface="Calibri"/>
                <a:cs typeface="Calibri"/>
              </a:rPr>
              <a:t> </a:t>
            </a:r>
            <a:r>
              <a:rPr sz="1800" spc="-10" dirty="0">
                <a:solidFill>
                  <a:srgbClr val="30859C"/>
                </a:solidFill>
                <a:latin typeface="Calibri"/>
                <a:cs typeface="Calibri"/>
              </a:rPr>
              <a:t>/</a:t>
            </a:r>
            <a:r>
              <a:rPr lang="en-NZ" sz="1800" spc="-10" dirty="0">
                <a:solidFill>
                  <a:srgbClr val="30859C"/>
                </a:solidFill>
                <a:latin typeface="Calibri"/>
                <a:cs typeface="Calibri"/>
              </a:rPr>
              <a:t> </a:t>
            </a:r>
            <a:r>
              <a:rPr sz="1800" spc="-10" dirty="0">
                <a:solidFill>
                  <a:srgbClr val="30859C"/>
                </a:solidFill>
                <a:latin typeface="Calibri"/>
                <a:cs typeface="Calibri"/>
              </a:rPr>
              <a:t>CEO)</a:t>
            </a:r>
            <a:endParaRPr sz="1800" dirty="0">
              <a:latin typeface="Calibri"/>
              <a:cs typeface="Calibri"/>
            </a:endParaRPr>
          </a:p>
          <a:p>
            <a:pPr marL="12700">
              <a:lnSpc>
                <a:spcPct val="100000"/>
              </a:lnSpc>
            </a:pPr>
            <a:r>
              <a:rPr sz="1800" spc="-10" dirty="0">
                <a:solidFill>
                  <a:srgbClr val="404040"/>
                </a:solidFill>
                <a:latin typeface="Calibri"/>
                <a:cs typeface="Calibri"/>
              </a:rPr>
              <a:t>Co-founder</a:t>
            </a:r>
            <a:r>
              <a:rPr lang="en-NZ" sz="1800" spc="-10" dirty="0">
                <a:solidFill>
                  <a:srgbClr val="404040"/>
                </a:solidFill>
                <a:latin typeface="Calibri"/>
                <a:cs typeface="Calibri"/>
              </a:rPr>
              <a:t> </a:t>
            </a:r>
            <a:r>
              <a:rPr sz="1800" spc="-10" dirty="0">
                <a:solidFill>
                  <a:srgbClr val="404040"/>
                </a:solidFill>
                <a:latin typeface="Calibri"/>
                <a:cs typeface="Calibri"/>
              </a:rPr>
              <a:t>/</a:t>
            </a:r>
            <a:r>
              <a:rPr lang="en-NZ" sz="1800" spc="-10" dirty="0">
                <a:solidFill>
                  <a:srgbClr val="404040"/>
                </a:solidFill>
                <a:latin typeface="Calibri"/>
                <a:cs typeface="Calibri"/>
              </a:rPr>
              <a:t> </a:t>
            </a:r>
            <a:r>
              <a:rPr sz="1800" spc="-10" dirty="0">
                <a:solidFill>
                  <a:srgbClr val="404040"/>
                </a:solidFill>
                <a:latin typeface="Calibri"/>
                <a:cs typeface="Calibri"/>
              </a:rPr>
              <a:t>CEO </a:t>
            </a:r>
            <a:r>
              <a:rPr sz="1800" dirty="0">
                <a:solidFill>
                  <a:srgbClr val="404040"/>
                </a:solidFill>
                <a:latin typeface="Calibri"/>
                <a:cs typeface="Calibri"/>
              </a:rPr>
              <a:t>@ </a:t>
            </a:r>
            <a:r>
              <a:rPr sz="1800" spc="-5" dirty="0">
                <a:solidFill>
                  <a:srgbClr val="404040"/>
                </a:solidFill>
                <a:latin typeface="Calibri"/>
                <a:cs typeface="Calibri"/>
              </a:rPr>
              <a:t>ArtFinder </a:t>
            </a:r>
            <a:r>
              <a:rPr sz="1800" spc="-10" dirty="0">
                <a:solidFill>
                  <a:srgbClr val="404040"/>
                </a:solidFill>
                <a:latin typeface="Calibri"/>
                <a:cs typeface="Calibri"/>
              </a:rPr>
              <a:t>(sold to Ebay). </a:t>
            </a:r>
            <a:r>
              <a:rPr sz="1800" spc="-40" dirty="0">
                <a:solidFill>
                  <a:srgbClr val="404040"/>
                </a:solidFill>
                <a:latin typeface="Calibri"/>
                <a:cs typeface="Calibri"/>
              </a:rPr>
              <a:t>Prev.</a:t>
            </a:r>
            <a:r>
              <a:rPr sz="1800" spc="80" dirty="0">
                <a:solidFill>
                  <a:srgbClr val="404040"/>
                </a:solidFill>
                <a:latin typeface="Calibri"/>
                <a:cs typeface="Calibri"/>
              </a:rPr>
              <a:t> </a:t>
            </a:r>
            <a:r>
              <a:rPr sz="1800" spc="-10" dirty="0">
                <a:solidFill>
                  <a:srgbClr val="404040"/>
                </a:solidFill>
                <a:latin typeface="Calibri"/>
                <a:cs typeface="Calibri"/>
              </a:rPr>
              <a:t>LinkedIn</a:t>
            </a:r>
            <a:endParaRPr sz="1800" dirty="0">
              <a:latin typeface="Calibri"/>
              <a:cs typeface="Calibri"/>
            </a:endParaRPr>
          </a:p>
          <a:p>
            <a:pPr>
              <a:lnSpc>
                <a:spcPct val="100000"/>
              </a:lnSpc>
              <a:spcBef>
                <a:spcPts val="10"/>
              </a:spcBef>
            </a:pPr>
            <a:endParaRPr sz="1900" dirty="0">
              <a:latin typeface="Times New Roman"/>
              <a:cs typeface="Times New Roman"/>
            </a:endParaRPr>
          </a:p>
          <a:p>
            <a:pPr marL="12700">
              <a:lnSpc>
                <a:spcPct val="100000"/>
              </a:lnSpc>
              <a:spcBef>
                <a:spcPts val="5"/>
              </a:spcBef>
            </a:pPr>
            <a:r>
              <a:rPr sz="1800" b="1" spc="-25" dirty="0">
                <a:solidFill>
                  <a:srgbClr val="30859C"/>
                </a:solidFill>
                <a:latin typeface="Calibri"/>
                <a:cs typeface="Calibri"/>
              </a:rPr>
              <a:t>Trish </a:t>
            </a:r>
            <a:r>
              <a:rPr sz="1800" b="1" spc="-30" dirty="0">
                <a:solidFill>
                  <a:srgbClr val="30859C"/>
                </a:solidFill>
                <a:latin typeface="Calibri"/>
                <a:cs typeface="Calibri"/>
              </a:rPr>
              <a:t>Taylor </a:t>
            </a:r>
            <a:r>
              <a:rPr sz="1800" spc="-10" dirty="0">
                <a:solidFill>
                  <a:srgbClr val="30859C"/>
                </a:solidFill>
                <a:latin typeface="Calibri"/>
                <a:cs typeface="Calibri"/>
              </a:rPr>
              <a:t>(Founder</a:t>
            </a:r>
            <a:r>
              <a:rPr lang="en-NZ" sz="1800" spc="-10" dirty="0">
                <a:solidFill>
                  <a:srgbClr val="30859C"/>
                </a:solidFill>
                <a:latin typeface="Calibri"/>
                <a:cs typeface="Calibri"/>
              </a:rPr>
              <a:t> </a:t>
            </a:r>
            <a:r>
              <a:rPr sz="1800" spc="-10" dirty="0">
                <a:solidFill>
                  <a:srgbClr val="30859C"/>
                </a:solidFill>
                <a:latin typeface="Calibri"/>
                <a:cs typeface="Calibri"/>
              </a:rPr>
              <a:t>/</a:t>
            </a:r>
            <a:r>
              <a:rPr lang="en-NZ" sz="1800" spc="-10" dirty="0">
                <a:solidFill>
                  <a:srgbClr val="30859C"/>
                </a:solidFill>
                <a:latin typeface="Calibri"/>
                <a:cs typeface="Calibri"/>
              </a:rPr>
              <a:t> </a:t>
            </a:r>
            <a:r>
              <a:rPr sz="1800" spc="-10" dirty="0">
                <a:solidFill>
                  <a:srgbClr val="30859C"/>
                </a:solidFill>
                <a:latin typeface="Calibri"/>
                <a:cs typeface="Calibri"/>
              </a:rPr>
              <a:t>VP</a:t>
            </a:r>
            <a:r>
              <a:rPr sz="1800" spc="40" dirty="0">
                <a:solidFill>
                  <a:srgbClr val="30859C"/>
                </a:solidFill>
                <a:latin typeface="Calibri"/>
                <a:cs typeface="Calibri"/>
              </a:rPr>
              <a:t> </a:t>
            </a:r>
            <a:r>
              <a:rPr sz="1800" spc="-5" dirty="0">
                <a:solidFill>
                  <a:srgbClr val="30859C"/>
                </a:solidFill>
                <a:latin typeface="Calibri"/>
                <a:cs typeface="Calibri"/>
              </a:rPr>
              <a:t>Engineering)</a:t>
            </a:r>
            <a:endParaRPr sz="1800" dirty="0">
              <a:latin typeface="Calibri"/>
              <a:cs typeface="Calibri"/>
            </a:endParaRPr>
          </a:p>
          <a:p>
            <a:pPr marL="12700">
              <a:lnSpc>
                <a:spcPct val="100000"/>
              </a:lnSpc>
            </a:pPr>
            <a:r>
              <a:rPr sz="1800" spc="-5" dirty="0">
                <a:solidFill>
                  <a:srgbClr val="404040"/>
                </a:solidFill>
                <a:latin typeface="Calibri"/>
                <a:cs typeface="Calibri"/>
              </a:rPr>
              <a:t>Co-founder</a:t>
            </a:r>
            <a:r>
              <a:rPr lang="en-NZ" sz="1800" spc="-5" dirty="0">
                <a:solidFill>
                  <a:srgbClr val="404040"/>
                </a:solidFill>
                <a:latin typeface="Calibri"/>
                <a:cs typeface="Calibri"/>
              </a:rPr>
              <a:t> </a:t>
            </a:r>
            <a:r>
              <a:rPr sz="1800" spc="-5" dirty="0">
                <a:solidFill>
                  <a:srgbClr val="404040"/>
                </a:solidFill>
                <a:latin typeface="Calibri"/>
                <a:cs typeface="Calibri"/>
              </a:rPr>
              <a:t>/</a:t>
            </a:r>
            <a:r>
              <a:rPr lang="en-NZ" sz="1800" spc="-5" dirty="0">
                <a:solidFill>
                  <a:srgbClr val="404040"/>
                </a:solidFill>
                <a:latin typeface="Calibri"/>
                <a:cs typeface="Calibri"/>
              </a:rPr>
              <a:t> </a:t>
            </a:r>
            <a:r>
              <a:rPr sz="1800" spc="-5" dirty="0">
                <a:solidFill>
                  <a:srgbClr val="404040"/>
                </a:solidFill>
                <a:latin typeface="Calibri"/>
                <a:cs typeface="Calibri"/>
              </a:rPr>
              <a:t>VP Eng. </a:t>
            </a:r>
            <a:r>
              <a:rPr sz="1800" dirty="0">
                <a:solidFill>
                  <a:srgbClr val="404040"/>
                </a:solidFill>
                <a:latin typeface="Calibri"/>
                <a:cs typeface="Calibri"/>
              </a:rPr>
              <a:t>@ </a:t>
            </a:r>
            <a:r>
              <a:rPr sz="1800" spc="-5" dirty="0">
                <a:solidFill>
                  <a:srgbClr val="404040"/>
                </a:solidFill>
                <a:latin typeface="Calibri"/>
                <a:cs typeface="Calibri"/>
              </a:rPr>
              <a:t>ArtFinder (sold </a:t>
            </a:r>
            <a:r>
              <a:rPr sz="1800" spc="-10" dirty="0">
                <a:solidFill>
                  <a:srgbClr val="404040"/>
                </a:solidFill>
                <a:latin typeface="Calibri"/>
                <a:cs typeface="Calibri"/>
              </a:rPr>
              <a:t>to Ebay). </a:t>
            </a:r>
            <a:r>
              <a:rPr sz="1800" spc="-35" dirty="0">
                <a:solidFill>
                  <a:srgbClr val="404040"/>
                </a:solidFill>
                <a:latin typeface="Calibri"/>
                <a:cs typeface="Calibri"/>
              </a:rPr>
              <a:t>Prev.</a:t>
            </a:r>
            <a:r>
              <a:rPr sz="1800" spc="85" dirty="0">
                <a:solidFill>
                  <a:srgbClr val="404040"/>
                </a:solidFill>
                <a:latin typeface="Calibri"/>
                <a:cs typeface="Calibri"/>
              </a:rPr>
              <a:t> </a:t>
            </a:r>
            <a:r>
              <a:rPr sz="1800" spc="-10" dirty="0">
                <a:solidFill>
                  <a:srgbClr val="404040"/>
                </a:solidFill>
                <a:latin typeface="Calibri"/>
                <a:cs typeface="Calibri"/>
              </a:rPr>
              <a:t>Facebook</a:t>
            </a:r>
            <a:endParaRPr sz="1800" dirty="0">
              <a:latin typeface="Calibri"/>
              <a:cs typeface="Calibri"/>
            </a:endParaRPr>
          </a:p>
          <a:p>
            <a:pPr>
              <a:lnSpc>
                <a:spcPct val="100000"/>
              </a:lnSpc>
              <a:spcBef>
                <a:spcPts val="10"/>
              </a:spcBef>
            </a:pPr>
            <a:endParaRPr sz="1900" dirty="0">
              <a:latin typeface="Times New Roman"/>
              <a:cs typeface="Times New Roman"/>
            </a:endParaRPr>
          </a:p>
          <a:p>
            <a:pPr marL="12700" marR="2755900">
              <a:lnSpc>
                <a:spcPct val="100000"/>
              </a:lnSpc>
            </a:pPr>
            <a:r>
              <a:rPr sz="1800" b="1" spc="-5" dirty="0">
                <a:solidFill>
                  <a:srgbClr val="30859C"/>
                </a:solidFill>
                <a:latin typeface="Calibri"/>
                <a:cs typeface="Calibri"/>
              </a:rPr>
              <a:t>Ricky </a:t>
            </a:r>
            <a:r>
              <a:rPr sz="1800" b="1" spc="-15" dirty="0">
                <a:solidFill>
                  <a:srgbClr val="30859C"/>
                </a:solidFill>
                <a:latin typeface="Calibri"/>
                <a:cs typeface="Calibri"/>
              </a:rPr>
              <a:t>Roma </a:t>
            </a:r>
            <a:r>
              <a:rPr sz="1800" spc="-5" dirty="0">
                <a:solidFill>
                  <a:srgbClr val="30859C"/>
                </a:solidFill>
                <a:latin typeface="Calibri"/>
                <a:cs typeface="Calibri"/>
              </a:rPr>
              <a:t>(VP </a:t>
            </a:r>
            <a:r>
              <a:rPr sz="1800" spc="-10" dirty="0">
                <a:solidFill>
                  <a:srgbClr val="30859C"/>
                </a:solidFill>
                <a:latin typeface="Calibri"/>
                <a:cs typeface="Calibri"/>
              </a:rPr>
              <a:t>Sales</a:t>
            </a:r>
            <a:r>
              <a:rPr lang="en-NZ" sz="1800" spc="-10" dirty="0">
                <a:solidFill>
                  <a:srgbClr val="30859C"/>
                </a:solidFill>
                <a:latin typeface="Calibri"/>
                <a:cs typeface="Calibri"/>
              </a:rPr>
              <a:t> </a:t>
            </a:r>
            <a:r>
              <a:rPr sz="1800" spc="-10" dirty="0">
                <a:solidFill>
                  <a:srgbClr val="30859C"/>
                </a:solidFill>
                <a:latin typeface="Calibri"/>
                <a:cs typeface="Calibri"/>
              </a:rPr>
              <a:t>/</a:t>
            </a:r>
            <a:r>
              <a:rPr lang="en-NZ" sz="1800" spc="-10" dirty="0">
                <a:solidFill>
                  <a:srgbClr val="30859C"/>
                </a:solidFill>
                <a:latin typeface="Calibri"/>
                <a:cs typeface="Calibri"/>
              </a:rPr>
              <a:t> </a:t>
            </a:r>
            <a:r>
              <a:rPr sz="1800" spc="-10" dirty="0">
                <a:solidFill>
                  <a:srgbClr val="30859C"/>
                </a:solidFill>
                <a:latin typeface="Calibri"/>
                <a:cs typeface="Calibri"/>
              </a:rPr>
              <a:t>Marketing)  </a:t>
            </a:r>
            <a:r>
              <a:rPr sz="1800" spc="-40" dirty="0">
                <a:solidFill>
                  <a:srgbClr val="404040"/>
                </a:solidFill>
                <a:latin typeface="Calibri"/>
                <a:cs typeface="Calibri"/>
              </a:rPr>
              <a:t>Prev.</a:t>
            </a:r>
            <a:r>
              <a:rPr sz="1800" spc="-10" dirty="0">
                <a:solidFill>
                  <a:srgbClr val="404040"/>
                </a:solidFill>
                <a:latin typeface="Calibri"/>
                <a:cs typeface="Calibri"/>
              </a:rPr>
              <a:t> </a:t>
            </a:r>
            <a:r>
              <a:rPr sz="1800" spc="-5" dirty="0">
                <a:solidFill>
                  <a:srgbClr val="404040"/>
                </a:solidFill>
                <a:latin typeface="Calibri"/>
                <a:cs typeface="Calibri"/>
              </a:rPr>
              <a:t>HubSpot</a:t>
            </a:r>
            <a:endParaRPr sz="1800" dirty="0">
              <a:latin typeface="Calibri"/>
              <a:cs typeface="Calibri"/>
            </a:endParaRPr>
          </a:p>
          <a:p>
            <a:pPr>
              <a:lnSpc>
                <a:spcPct val="100000"/>
              </a:lnSpc>
              <a:spcBef>
                <a:spcPts val="25"/>
              </a:spcBef>
            </a:pPr>
            <a:endParaRPr sz="2500" dirty="0">
              <a:latin typeface="Times New Roman"/>
              <a:cs typeface="Times New Roman"/>
            </a:endParaRPr>
          </a:p>
          <a:p>
            <a:pPr marL="36830">
              <a:lnSpc>
                <a:spcPct val="100000"/>
              </a:lnSpc>
              <a:spcBef>
                <a:spcPts val="5"/>
              </a:spcBef>
            </a:pPr>
            <a:r>
              <a:rPr sz="1800" b="1" spc="-5" dirty="0">
                <a:solidFill>
                  <a:srgbClr val="30859C"/>
                </a:solidFill>
                <a:latin typeface="Calibri"/>
                <a:cs typeface="Calibri"/>
              </a:rPr>
              <a:t>TBH </a:t>
            </a:r>
            <a:r>
              <a:rPr sz="1800" spc="-25" dirty="0">
                <a:solidFill>
                  <a:srgbClr val="30859C"/>
                </a:solidFill>
                <a:latin typeface="Calibri"/>
                <a:cs typeface="Calibri"/>
              </a:rPr>
              <a:t>(Director, </a:t>
            </a:r>
            <a:r>
              <a:rPr sz="1800" spc="-10" dirty="0">
                <a:solidFill>
                  <a:srgbClr val="30859C"/>
                </a:solidFill>
                <a:latin typeface="Calibri"/>
                <a:cs typeface="Calibri"/>
              </a:rPr>
              <a:t>Customer</a:t>
            </a:r>
            <a:r>
              <a:rPr sz="1800" spc="60" dirty="0">
                <a:solidFill>
                  <a:srgbClr val="30859C"/>
                </a:solidFill>
                <a:latin typeface="Calibri"/>
                <a:cs typeface="Calibri"/>
              </a:rPr>
              <a:t> </a:t>
            </a:r>
            <a:r>
              <a:rPr sz="1800" spc="-5" dirty="0">
                <a:solidFill>
                  <a:srgbClr val="30859C"/>
                </a:solidFill>
                <a:latin typeface="Calibri"/>
                <a:cs typeface="Calibri"/>
              </a:rPr>
              <a:t>Service)</a:t>
            </a:r>
            <a:endParaRPr sz="1800" dirty="0">
              <a:latin typeface="Calibri"/>
              <a:cs typeface="Calibri"/>
            </a:endParaRPr>
          </a:p>
          <a:p>
            <a:pPr>
              <a:lnSpc>
                <a:spcPct val="100000"/>
              </a:lnSpc>
            </a:pPr>
            <a:endParaRPr sz="2500" dirty="0">
              <a:latin typeface="Times New Roman"/>
              <a:cs typeface="Times New Roman"/>
            </a:endParaRPr>
          </a:p>
          <a:p>
            <a:pPr marL="12700">
              <a:lnSpc>
                <a:spcPct val="100000"/>
              </a:lnSpc>
              <a:spcBef>
                <a:spcPts val="5"/>
              </a:spcBef>
            </a:pPr>
            <a:r>
              <a:rPr sz="1800" b="1" dirty="0">
                <a:solidFill>
                  <a:srgbClr val="8063A1"/>
                </a:solidFill>
                <a:latin typeface="Calibri"/>
                <a:cs typeface="Calibri"/>
              </a:rPr>
              <a:t>Will </a:t>
            </a:r>
            <a:r>
              <a:rPr sz="1800" b="1" spc="-10" dirty="0">
                <a:solidFill>
                  <a:srgbClr val="8063A1"/>
                </a:solidFill>
                <a:latin typeface="Calibri"/>
                <a:cs typeface="Calibri"/>
              </a:rPr>
              <a:t>Wachon</a:t>
            </a:r>
            <a:r>
              <a:rPr sz="1800" b="1" spc="-30" dirty="0">
                <a:solidFill>
                  <a:srgbClr val="8063A1"/>
                </a:solidFill>
                <a:latin typeface="Calibri"/>
                <a:cs typeface="Calibri"/>
              </a:rPr>
              <a:t> </a:t>
            </a:r>
            <a:r>
              <a:rPr sz="1800" spc="-5" dirty="0">
                <a:solidFill>
                  <a:srgbClr val="8063A1"/>
                </a:solidFill>
                <a:latin typeface="Calibri"/>
                <a:cs typeface="Calibri"/>
              </a:rPr>
              <a:t>(Advisor)</a:t>
            </a:r>
            <a:endParaRPr sz="1800" dirty="0">
              <a:latin typeface="Calibri"/>
              <a:cs typeface="Calibri"/>
            </a:endParaRPr>
          </a:p>
          <a:p>
            <a:pPr marL="12700">
              <a:lnSpc>
                <a:spcPct val="100000"/>
              </a:lnSpc>
            </a:pPr>
            <a:r>
              <a:rPr sz="1800" spc="-10" dirty="0">
                <a:solidFill>
                  <a:srgbClr val="404040"/>
                </a:solidFill>
                <a:latin typeface="Calibri"/>
                <a:cs typeface="Calibri"/>
              </a:rPr>
              <a:t>Founder</a:t>
            </a:r>
            <a:r>
              <a:rPr lang="en-NZ" sz="1800" spc="-10" dirty="0">
                <a:solidFill>
                  <a:srgbClr val="404040"/>
                </a:solidFill>
                <a:latin typeface="Calibri"/>
                <a:cs typeface="Calibri"/>
              </a:rPr>
              <a:t> </a:t>
            </a:r>
            <a:r>
              <a:rPr sz="1800" spc="-10" dirty="0">
                <a:solidFill>
                  <a:srgbClr val="404040"/>
                </a:solidFill>
                <a:latin typeface="Calibri"/>
                <a:cs typeface="Calibri"/>
              </a:rPr>
              <a:t>/</a:t>
            </a:r>
            <a:r>
              <a:rPr lang="en-NZ" sz="1800" spc="-10" dirty="0">
                <a:solidFill>
                  <a:srgbClr val="404040"/>
                </a:solidFill>
                <a:latin typeface="Calibri"/>
                <a:cs typeface="Calibri"/>
              </a:rPr>
              <a:t> </a:t>
            </a:r>
            <a:r>
              <a:rPr sz="1800" spc="-10" dirty="0">
                <a:solidFill>
                  <a:srgbClr val="404040"/>
                </a:solidFill>
                <a:latin typeface="Calibri"/>
                <a:cs typeface="Calibri"/>
              </a:rPr>
              <a:t>CEO </a:t>
            </a:r>
            <a:r>
              <a:rPr sz="1800" dirty="0">
                <a:solidFill>
                  <a:srgbClr val="404040"/>
                </a:solidFill>
                <a:latin typeface="Calibri"/>
                <a:cs typeface="Calibri"/>
              </a:rPr>
              <a:t>@ </a:t>
            </a:r>
            <a:r>
              <a:rPr sz="1800" spc="-5" dirty="0">
                <a:solidFill>
                  <a:srgbClr val="404040"/>
                </a:solidFill>
                <a:latin typeface="Calibri"/>
                <a:cs typeface="Calibri"/>
              </a:rPr>
              <a:t>Speedy </a:t>
            </a:r>
            <a:r>
              <a:rPr sz="1800" dirty="0">
                <a:solidFill>
                  <a:srgbClr val="404040"/>
                </a:solidFill>
                <a:latin typeface="Calibri"/>
                <a:cs typeface="Calibri"/>
              </a:rPr>
              <a:t>K </a:t>
            </a:r>
            <a:r>
              <a:rPr sz="1800" spc="-10" dirty="0">
                <a:solidFill>
                  <a:srgbClr val="404040"/>
                </a:solidFill>
                <a:latin typeface="Calibri"/>
                <a:cs typeface="Calibri"/>
              </a:rPr>
              <a:t>(Mobile </a:t>
            </a:r>
            <a:r>
              <a:rPr sz="1800" spc="-5" dirty="0">
                <a:solidFill>
                  <a:srgbClr val="404040"/>
                </a:solidFill>
                <a:latin typeface="Calibri"/>
                <a:cs typeface="Calibri"/>
              </a:rPr>
              <a:t>auto </a:t>
            </a:r>
            <a:r>
              <a:rPr sz="1800" spc="-10" dirty="0">
                <a:solidFill>
                  <a:srgbClr val="404040"/>
                </a:solidFill>
                <a:latin typeface="Calibri"/>
                <a:cs typeface="Calibri"/>
              </a:rPr>
              <a:t>detailing</a:t>
            </a:r>
            <a:r>
              <a:rPr sz="1800" spc="125" dirty="0">
                <a:solidFill>
                  <a:srgbClr val="404040"/>
                </a:solidFill>
                <a:latin typeface="Calibri"/>
                <a:cs typeface="Calibri"/>
              </a:rPr>
              <a:t> </a:t>
            </a:r>
            <a:r>
              <a:rPr sz="1800" spc="-5" dirty="0">
                <a:solidFill>
                  <a:srgbClr val="404040"/>
                </a:solidFill>
                <a:latin typeface="Calibri"/>
                <a:cs typeface="Calibri"/>
              </a:rPr>
              <a:t>franchise)</a:t>
            </a:r>
            <a:endParaRPr sz="1800" dirty="0">
              <a:latin typeface="Calibri"/>
              <a:cs typeface="Calibri"/>
            </a:endParaRPr>
          </a:p>
          <a:p>
            <a:pPr>
              <a:lnSpc>
                <a:spcPct val="100000"/>
              </a:lnSpc>
              <a:spcBef>
                <a:spcPts val="10"/>
              </a:spcBef>
            </a:pPr>
            <a:endParaRPr sz="1900" dirty="0">
              <a:latin typeface="Times New Roman"/>
              <a:cs typeface="Times New Roman"/>
            </a:endParaRPr>
          </a:p>
          <a:p>
            <a:pPr marL="12700" marR="3844290">
              <a:lnSpc>
                <a:spcPct val="100000"/>
              </a:lnSpc>
            </a:pPr>
            <a:r>
              <a:rPr sz="1800" b="1" dirty="0">
                <a:solidFill>
                  <a:srgbClr val="8063A1"/>
                </a:solidFill>
                <a:latin typeface="Calibri"/>
                <a:cs typeface="Calibri"/>
              </a:rPr>
              <a:t>Sue Smead </a:t>
            </a:r>
            <a:r>
              <a:rPr sz="1800" spc="-5" dirty="0">
                <a:solidFill>
                  <a:srgbClr val="8063A1"/>
                </a:solidFill>
                <a:latin typeface="Calibri"/>
                <a:cs typeface="Calibri"/>
              </a:rPr>
              <a:t>(Advisor)  </a:t>
            </a:r>
            <a:r>
              <a:rPr sz="1800" spc="-10" dirty="0">
                <a:solidFill>
                  <a:srgbClr val="404040"/>
                </a:solidFill>
                <a:latin typeface="Calibri"/>
                <a:cs typeface="Calibri"/>
              </a:rPr>
              <a:t>SVP </a:t>
            </a:r>
            <a:r>
              <a:rPr sz="1800" spc="-5" dirty="0">
                <a:solidFill>
                  <a:srgbClr val="404040"/>
                </a:solidFill>
                <a:latin typeface="Calibri"/>
                <a:cs typeface="Calibri"/>
              </a:rPr>
              <a:t>Corp </a:t>
            </a:r>
            <a:r>
              <a:rPr sz="1800" spc="-10" dirty="0">
                <a:solidFill>
                  <a:srgbClr val="404040"/>
                </a:solidFill>
                <a:latin typeface="Calibri"/>
                <a:cs typeface="Calibri"/>
              </a:rPr>
              <a:t>Dev </a:t>
            </a:r>
            <a:r>
              <a:rPr sz="1800" dirty="0">
                <a:solidFill>
                  <a:srgbClr val="404040"/>
                </a:solidFill>
                <a:latin typeface="Calibri"/>
                <a:cs typeface="Calibri"/>
              </a:rPr>
              <a:t>@</a:t>
            </a:r>
            <a:r>
              <a:rPr sz="1800" spc="-20" dirty="0">
                <a:solidFill>
                  <a:srgbClr val="404040"/>
                </a:solidFill>
                <a:latin typeface="Calibri"/>
                <a:cs typeface="Calibri"/>
              </a:rPr>
              <a:t> </a:t>
            </a:r>
            <a:r>
              <a:rPr sz="1800" spc="-15" dirty="0">
                <a:solidFill>
                  <a:srgbClr val="404040"/>
                </a:solidFill>
                <a:latin typeface="Calibri"/>
                <a:cs typeface="Calibri"/>
              </a:rPr>
              <a:t>Ebay</a:t>
            </a:r>
            <a:endParaRPr sz="1800" dirty="0">
              <a:latin typeface="Calibri"/>
              <a:cs typeface="Calibri"/>
            </a:endParaRPr>
          </a:p>
          <a:p>
            <a:pPr>
              <a:lnSpc>
                <a:spcPct val="100000"/>
              </a:lnSpc>
              <a:spcBef>
                <a:spcPts val="10"/>
              </a:spcBef>
            </a:pPr>
            <a:endParaRPr sz="1900" dirty="0">
              <a:latin typeface="Times New Roman"/>
              <a:cs typeface="Times New Roman"/>
            </a:endParaRPr>
          </a:p>
          <a:p>
            <a:pPr marL="12700" marR="3628390">
              <a:lnSpc>
                <a:spcPct val="100000"/>
              </a:lnSpc>
              <a:spcBef>
                <a:spcPts val="5"/>
              </a:spcBef>
            </a:pPr>
            <a:r>
              <a:rPr sz="1800" b="1" spc="-5" dirty="0">
                <a:solidFill>
                  <a:srgbClr val="8063A1"/>
                </a:solidFill>
                <a:latin typeface="Calibri"/>
                <a:cs typeface="Calibri"/>
              </a:rPr>
              <a:t>Meg </a:t>
            </a:r>
            <a:r>
              <a:rPr sz="1800" b="1" spc="-10" dirty="0">
                <a:solidFill>
                  <a:srgbClr val="8063A1"/>
                </a:solidFill>
                <a:latin typeface="Calibri"/>
                <a:cs typeface="Calibri"/>
              </a:rPr>
              <a:t>Mitchum </a:t>
            </a:r>
            <a:r>
              <a:rPr sz="1800" spc="-5" dirty="0">
                <a:solidFill>
                  <a:srgbClr val="8063A1"/>
                </a:solidFill>
                <a:latin typeface="Calibri"/>
                <a:cs typeface="Calibri"/>
              </a:rPr>
              <a:t>(Advisor)  </a:t>
            </a:r>
            <a:r>
              <a:rPr sz="1800" spc="-5" dirty="0">
                <a:solidFill>
                  <a:srgbClr val="404040"/>
                </a:solidFill>
                <a:latin typeface="Calibri"/>
                <a:cs typeface="Calibri"/>
              </a:rPr>
              <a:t>CMO </a:t>
            </a:r>
            <a:r>
              <a:rPr sz="1800" dirty="0">
                <a:solidFill>
                  <a:srgbClr val="404040"/>
                </a:solidFill>
                <a:latin typeface="Calibri"/>
                <a:cs typeface="Calibri"/>
              </a:rPr>
              <a:t>@</a:t>
            </a:r>
            <a:r>
              <a:rPr sz="1800" spc="-15" dirty="0">
                <a:solidFill>
                  <a:srgbClr val="404040"/>
                </a:solidFill>
                <a:latin typeface="Calibri"/>
                <a:cs typeface="Calibri"/>
              </a:rPr>
              <a:t> </a:t>
            </a:r>
            <a:r>
              <a:rPr sz="1800" spc="-5" dirty="0">
                <a:solidFill>
                  <a:srgbClr val="404040"/>
                </a:solidFill>
                <a:latin typeface="Calibri"/>
                <a:cs typeface="Calibri"/>
              </a:rPr>
              <a:t>HubSpot</a:t>
            </a:r>
            <a:endParaRPr sz="1800" dirty="0">
              <a:latin typeface="Calibri"/>
              <a:cs typeface="Calibri"/>
            </a:endParaRPr>
          </a:p>
        </p:txBody>
      </p:sp>
      <p:sp>
        <p:nvSpPr>
          <p:cNvPr id="9" name="object 9"/>
          <p:cNvSpPr/>
          <p:nvPr/>
        </p:nvSpPr>
        <p:spPr>
          <a:xfrm>
            <a:off x="957072" y="3525011"/>
            <a:ext cx="548640" cy="548639"/>
          </a:xfrm>
          <a:prstGeom prst="rect">
            <a:avLst/>
          </a:prstGeom>
          <a:blipFill>
            <a:blip r:embed="rId8"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225653" y="146430"/>
            <a:ext cx="1186180" cy="574040"/>
          </a:xfrm>
          <a:prstGeom prst="rect">
            <a:avLst/>
          </a:prstGeom>
        </p:spPr>
        <p:txBody>
          <a:bodyPr vert="horz" wrap="square" lIns="0" tIns="12700" rIns="0" bIns="0" rtlCol="0">
            <a:spAutoFit/>
          </a:bodyPr>
          <a:lstStyle/>
          <a:p>
            <a:pPr marL="12700">
              <a:lnSpc>
                <a:spcPct val="100000"/>
              </a:lnSpc>
              <a:spcBef>
                <a:spcPts val="100"/>
              </a:spcBef>
            </a:pPr>
            <a:r>
              <a:rPr sz="3600" b="1" spc="-270" dirty="0">
                <a:latin typeface="Arial"/>
                <a:cs typeface="Arial"/>
              </a:rPr>
              <a:t>T</a:t>
            </a:r>
            <a:r>
              <a:rPr sz="3600" b="1" spc="-5" dirty="0">
                <a:latin typeface="Arial"/>
                <a:cs typeface="Arial"/>
              </a:rPr>
              <a:t>eam</a:t>
            </a:r>
            <a:endParaRPr sz="3600">
              <a:latin typeface="Arial"/>
              <a:cs typeface="Arial"/>
            </a:endParaRPr>
          </a:p>
        </p:txBody>
      </p:sp>
      <p:sp>
        <p:nvSpPr>
          <p:cNvPr id="11" name="object 11"/>
          <p:cNvSpPr txBox="1"/>
          <p:nvPr/>
        </p:nvSpPr>
        <p:spPr>
          <a:xfrm>
            <a:off x="8451595" y="149174"/>
            <a:ext cx="495934" cy="574675"/>
          </a:xfrm>
          <a:prstGeom prst="rect">
            <a:avLst/>
          </a:prstGeom>
        </p:spPr>
        <p:txBody>
          <a:bodyPr vert="horz" wrap="square" lIns="0" tIns="12700" rIns="0" bIns="0" rtlCol="0">
            <a:spAutoFit/>
          </a:bodyPr>
          <a:lstStyle/>
          <a:p>
            <a:pPr marL="12700">
              <a:lnSpc>
                <a:spcPct val="100000"/>
              </a:lnSpc>
              <a:spcBef>
                <a:spcPts val="100"/>
              </a:spcBef>
            </a:pPr>
            <a:r>
              <a:rPr sz="3600" b="1" spc="-204" dirty="0">
                <a:solidFill>
                  <a:srgbClr val="4AACC5"/>
                </a:solidFill>
                <a:latin typeface="Arial"/>
                <a:cs typeface="Arial"/>
              </a:rPr>
              <a:t>1</a:t>
            </a:r>
            <a:r>
              <a:rPr lang="en-NZ" sz="3600" b="1" spc="-204" dirty="0">
                <a:solidFill>
                  <a:srgbClr val="4AACC5"/>
                </a:solidFill>
                <a:latin typeface="Arial"/>
                <a:cs typeface="Arial"/>
              </a:rPr>
              <a:t>4</a:t>
            </a:r>
            <a:endParaRPr sz="3600" dirty="0">
              <a:latin typeface="Arial"/>
              <a:cs typeface="Arial"/>
            </a:endParaRPr>
          </a:p>
        </p:txBody>
      </p:sp>
      <p:sp>
        <p:nvSpPr>
          <p:cNvPr id="12" name="object 12"/>
          <p:cNvSpPr/>
          <p:nvPr/>
        </p:nvSpPr>
        <p:spPr>
          <a:xfrm>
            <a:off x="842772" y="1042416"/>
            <a:ext cx="756285" cy="5514340"/>
          </a:xfrm>
          <a:custGeom>
            <a:avLst/>
            <a:gdLst/>
            <a:ahLst/>
            <a:cxnLst/>
            <a:rect l="l" t="t" r="r" b="b"/>
            <a:pathLst>
              <a:path w="756285" h="5514340">
                <a:moveTo>
                  <a:pt x="0" y="5513832"/>
                </a:moveTo>
                <a:lnTo>
                  <a:pt x="755904" y="5513832"/>
                </a:lnTo>
                <a:lnTo>
                  <a:pt x="755904" y="0"/>
                </a:lnTo>
                <a:lnTo>
                  <a:pt x="0" y="0"/>
                </a:lnTo>
                <a:lnTo>
                  <a:pt x="0" y="5513832"/>
                </a:lnTo>
                <a:close/>
              </a:path>
            </a:pathLst>
          </a:custGeom>
          <a:solidFill>
            <a:srgbClr val="FFFFFF">
              <a:alpha val="43099"/>
            </a:srgbClr>
          </a:solid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3279547" cy="566822"/>
          </a:xfrm>
          <a:prstGeom prst="rect">
            <a:avLst/>
          </a:prstGeom>
        </p:spPr>
        <p:txBody>
          <a:bodyPr vert="horz" wrap="square" lIns="0" tIns="12700" rIns="0" bIns="0" rtlCol="0">
            <a:spAutoFit/>
          </a:bodyPr>
          <a:lstStyle/>
          <a:p>
            <a:pPr marL="12700">
              <a:lnSpc>
                <a:spcPct val="100000"/>
              </a:lnSpc>
              <a:spcBef>
                <a:spcPts val="100"/>
              </a:spcBef>
            </a:pPr>
            <a:r>
              <a:rPr lang="en-NZ" sz="3600" b="1">
                <a:latin typeface="Arial"/>
                <a:cs typeface="Arial"/>
              </a:rPr>
              <a:t>Capital raising</a:t>
            </a:r>
            <a:endParaRPr sz="3600" dirty="0">
              <a:latin typeface="Arial"/>
              <a:cs typeface="Arial"/>
            </a:endParaRPr>
          </a:p>
        </p:txBody>
      </p:sp>
      <p:sp>
        <p:nvSpPr>
          <p:cNvPr id="3" name="object 3"/>
          <p:cNvSpPr txBox="1"/>
          <p:nvPr/>
        </p:nvSpPr>
        <p:spPr>
          <a:xfrm>
            <a:off x="8425688" y="149174"/>
            <a:ext cx="534670" cy="574675"/>
          </a:xfrm>
          <a:prstGeom prst="rect">
            <a:avLst/>
          </a:prstGeom>
        </p:spPr>
        <p:txBody>
          <a:bodyPr vert="horz" wrap="square" lIns="0" tIns="12700" rIns="0" bIns="0" rtlCol="0">
            <a:spAutoFit/>
          </a:bodyPr>
          <a:lstStyle/>
          <a:p>
            <a:pPr marL="12700">
              <a:lnSpc>
                <a:spcPct val="100000"/>
              </a:lnSpc>
              <a:spcBef>
                <a:spcPts val="100"/>
              </a:spcBef>
            </a:pPr>
            <a:r>
              <a:rPr sz="3600" b="1" dirty="0">
                <a:solidFill>
                  <a:srgbClr val="4AACC5"/>
                </a:solidFill>
                <a:latin typeface="Arial"/>
                <a:cs typeface="Arial"/>
              </a:rPr>
              <a:t>1</a:t>
            </a:r>
            <a:r>
              <a:rPr lang="en-NZ" sz="3600" b="1" dirty="0">
                <a:solidFill>
                  <a:srgbClr val="4AACC5"/>
                </a:solidFill>
                <a:latin typeface="Arial"/>
                <a:cs typeface="Arial"/>
              </a:rPr>
              <a:t>5</a:t>
            </a:r>
            <a:endParaRPr sz="3600" dirty="0">
              <a:latin typeface="Arial"/>
              <a:cs typeface="Arial"/>
            </a:endParaRPr>
          </a:p>
        </p:txBody>
      </p:sp>
      <p:sp>
        <p:nvSpPr>
          <p:cNvPr id="4" name="object 4"/>
          <p:cNvSpPr txBox="1"/>
          <p:nvPr/>
        </p:nvSpPr>
        <p:spPr>
          <a:xfrm>
            <a:off x="712723" y="1349755"/>
            <a:ext cx="7371080" cy="4172937"/>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404040"/>
                </a:solidFill>
                <a:latin typeface="Arial"/>
                <a:cs typeface="Arial"/>
              </a:rPr>
              <a:t>Bootstrapped by founders thru </a:t>
            </a:r>
            <a:r>
              <a:rPr sz="2400" dirty="0">
                <a:solidFill>
                  <a:srgbClr val="404040"/>
                </a:solidFill>
                <a:latin typeface="Arial"/>
                <a:cs typeface="Arial"/>
              </a:rPr>
              <a:t>MVP </a:t>
            </a:r>
            <a:r>
              <a:rPr sz="2400" spc="-5" dirty="0">
                <a:solidFill>
                  <a:srgbClr val="404040"/>
                </a:solidFill>
                <a:latin typeface="Arial"/>
                <a:cs typeface="Arial"/>
              </a:rPr>
              <a:t>and </a:t>
            </a:r>
            <a:r>
              <a:rPr sz="2400" dirty="0">
                <a:solidFill>
                  <a:srgbClr val="404040"/>
                </a:solidFill>
                <a:latin typeface="Arial"/>
                <a:cs typeface="Arial"/>
              </a:rPr>
              <a:t>first </a:t>
            </a:r>
            <a:r>
              <a:rPr sz="2400" spc="-5" dirty="0">
                <a:solidFill>
                  <a:srgbClr val="404040"/>
                </a:solidFill>
                <a:latin typeface="Arial"/>
                <a:cs typeface="Arial"/>
              </a:rPr>
              <a:t>6</a:t>
            </a:r>
            <a:r>
              <a:rPr sz="2400" spc="0" dirty="0">
                <a:solidFill>
                  <a:srgbClr val="404040"/>
                </a:solidFill>
                <a:latin typeface="Arial"/>
                <a:cs typeface="Arial"/>
              </a:rPr>
              <a:t> </a:t>
            </a:r>
            <a:r>
              <a:rPr sz="2400" spc="-5" dirty="0">
                <a:solidFill>
                  <a:srgbClr val="404040"/>
                </a:solidFill>
                <a:latin typeface="Arial"/>
                <a:cs typeface="Arial"/>
              </a:rPr>
              <a:t>months</a:t>
            </a:r>
            <a:endParaRPr sz="2400" dirty="0">
              <a:latin typeface="Arial"/>
              <a:cs typeface="Arial"/>
            </a:endParaRPr>
          </a:p>
          <a:p>
            <a:pPr>
              <a:lnSpc>
                <a:spcPct val="100000"/>
              </a:lnSpc>
              <a:spcBef>
                <a:spcPts val="5"/>
              </a:spcBef>
            </a:pPr>
            <a:endParaRPr sz="3000" dirty="0">
              <a:latin typeface="Times New Roman"/>
              <a:cs typeface="Times New Roman"/>
            </a:endParaRPr>
          </a:p>
          <a:p>
            <a:pPr marL="12700">
              <a:lnSpc>
                <a:spcPct val="100000"/>
              </a:lnSpc>
            </a:pPr>
            <a:r>
              <a:rPr sz="2400" spc="-5" dirty="0">
                <a:solidFill>
                  <a:srgbClr val="404040"/>
                </a:solidFill>
                <a:latin typeface="Arial"/>
                <a:cs typeface="Arial"/>
              </a:rPr>
              <a:t>Seeking </a:t>
            </a:r>
            <a:r>
              <a:rPr lang="en-NZ" sz="2400" spc="-5" dirty="0">
                <a:solidFill>
                  <a:srgbClr val="4AACC5"/>
                </a:solidFill>
                <a:latin typeface="Arial"/>
                <a:cs typeface="Arial"/>
              </a:rPr>
              <a:t>US</a:t>
            </a:r>
            <a:r>
              <a:rPr sz="2400" spc="-5" dirty="0">
                <a:solidFill>
                  <a:srgbClr val="4AACC5"/>
                </a:solidFill>
                <a:latin typeface="Arial"/>
                <a:cs typeface="Arial"/>
              </a:rPr>
              <a:t>$2M Series</a:t>
            </a:r>
            <a:r>
              <a:rPr sz="2400" spc="-90" dirty="0">
                <a:solidFill>
                  <a:srgbClr val="4AACC5"/>
                </a:solidFill>
                <a:latin typeface="Arial"/>
                <a:cs typeface="Arial"/>
              </a:rPr>
              <a:t> </a:t>
            </a:r>
            <a:r>
              <a:rPr sz="2400" dirty="0">
                <a:solidFill>
                  <a:srgbClr val="4AACC5"/>
                </a:solidFill>
                <a:latin typeface="Arial"/>
                <a:cs typeface="Arial"/>
              </a:rPr>
              <a:t>A</a:t>
            </a:r>
            <a:endParaRPr sz="2400" dirty="0">
              <a:latin typeface="Arial"/>
              <a:cs typeface="Arial"/>
            </a:endParaRPr>
          </a:p>
          <a:p>
            <a:pPr marL="927100" indent="-457200">
              <a:lnSpc>
                <a:spcPct val="100000"/>
              </a:lnSpc>
              <a:spcBef>
                <a:spcPts val="300"/>
              </a:spcBef>
              <a:buChar char="•"/>
              <a:tabLst>
                <a:tab pos="926465" algn="l"/>
                <a:tab pos="927100" algn="l"/>
              </a:tabLst>
            </a:pPr>
            <a:r>
              <a:rPr sz="1800" spc="-35" dirty="0">
                <a:solidFill>
                  <a:srgbClr val="7E7E7E"/>
                </a:solidFill>
                <a:latin typeface="Arial"/>
                <a:cs typeface="Arial"/>
              </a:rPr>
              <a:t>Target </a:t>
            </a:r>
            <a:r>
              <a:rPr sz="1800" spc="-5" dirty="0">
                <a:solidFill>
                  <a:srgbClr val="7E7E7E"/>
                </a:solidFill>
                <a:latin typeface="Arial"/>
                <a:cs typeface="Arial"/>
              </a:rPr>
              <a:t>close by</a:t>
            </a:r>
            <a:r>
              <a:rPr sz="1800" spc="35" dirty="0">
                <a:solidFill>
                  <a:srgbClr val="7E7E7E"/>
                </a:solidFill>
                <a:latin typeface="Arial"/>
                <a:cs typeface="Arial"/>
              </a:rPr>
              <a:t> </a:t>
            </a:r>
            <a:r>
              <a:rPr sz="1800" dirty="0">
                <a:solidFill>
                  <a:srgbClr val="7E7E7E"/>
                </a:solidFill>
                <a:latin typeface="Arial"/>
                <a:cs typeface="Arial"/>
              </a:rPr>
              <a:t>EOQ3</a:t>
            </a:r>
            <a:r>
              <a:rPr lang="en-NZ" sz="1800" dirty="0">
                <a:solidFill>
                  <a:srgbClr val="7E7E7E"/>
                </a:solidFill>
                <a:latin typeface="Arial"/>
                <a:cs typeface="Arial"/>
              </a:rPr>
              <a:t> 2018</a:t>
            </a:r>
            <a:endParaRPr sz="1800" dirty="0">
              <a:latin typeface="Arial"/>
              <a:cs typeface="Arial"/>
            </a:endParaRPr>
          </a:p>
          <a:p>
            <a:pPr marL="927100" indent="-457200">
              <a:lnSpc>
                <a:spcPct val="100000"/>
              </a:lnSpc>
              <a:spcBef>
                <a:spcPts val="219"/>
              </a:spcBef>
              <a:buChar char="•"/>
              <a:tabLst>
                <a:tab pos="926465" algn="l"/>
                <a:tab pos="927100" algn="l"/>
              </a:tabLst>
            </a:pPr>
            <a:r>
              <a:rPr lang="en-NZ" sz="1800" spc="-5" dirty="0">
                <a:solidFill>
                  <a:srgbClr val="7E7E7E"/>
                </a:solidFill>
                <a:latin typeface="Arial"/>
                <a:cs typeface="Arial"/>
              </a:rPr>
              <a:t>US</a:t>
            </a:r>
            <a:r>
              <a:rPr sz="1800" spc="-5" dirty="0">
                <a:solidFill>
                  <a:srgbClr val="7E7E7E"/>
                </a:solidFill>
                <a:latin typeface="Arial"/>
                <a:cs typeface="Arial"/>
              </a:rPr>
              <a:t>$600</a:t>
            </a:r>
            <a:r>
              <a:rPr lang="en-NZ" sz="1800" spc="-5" dirty="0">
                <a:solidFill>
                  <a:srgbClr val="7E7E7E"/>
                </a:solidFill>
                <a:latin typeface="Arial"/>
                <a:cs typeface="Arial"/>
              </a:rPr>
              <a:t>k</a:t>
            </a:r>
            <a:r>
              <a:rPr sz="1800" spc="5" dirty="0">
                <a:solidFill>
                  <a:srgbClr val="7E7E7E"/>
                </a:solidFill>
                <a:latin typeface="Arial"/>
                <a:cs typeface="Arial"/>
              </a:rPr>
              <a:t> </a:t>
            </a:r>
            <a:r>
              <a:rPr sz="1800" dirty="0">
                <a:solidFill>
                  <a:srgbClr val="7E7E7E"/>
                </a:solidFill>
                <a:latin typeface="Arial"/>
                <a:cs typeface="Arial"/>
              </a:rPr>
              <a:t>committed</a:t>
            </a:r>
            <a:endParaRPr sz="1800" dirty="0">
              <a:latin typeface="Arial"/>
              <a:cs typeface="Arial"/>
            </a:endParaRPr>
          </a:p>
          <a:p>
            <a:pPr>
              <a:lnSpc>
                <a:spcPct val="100000"/>
              </a:lnSpc>
              <a:spcBef>
                <a:spcPts val="35"/>
              </a:spcBef>
              <a:buClr>
                <a:srgbClr val="7E7E7E"/>
              </a:buClr>
              <a:buFont typeface="Arial"/>
              <a:buChar char="•"/>
            </a:pPr>
            <a:endParaRPr sz="2900" dirty="0">
              <a:latin typeface="Times New Roman"/>
              <a:cs typeface="Times New Roman"/>
            </a:endParaRPr>
          </a:p>
          <a:p>
            <a:pPr marL="12700">
              <a:lnSpc>
                <a:spcPct val="100000"/>
              </a:lnSpc>
              <a:spcBef>
                <a:spcPts val="5"/>
              </a:spcBef>
            </a:pPr>
            <a:r>
              <a:rPr sz="2400" spc="-5" dirty="0">
                <a:solidFill>
                  <a:srgbClr val="404040"/>
                </a:solidFill>
                <a:latin typeface="Arial"/>
                <a:cs typeface="Arial"/>
              </a:rPr>
              <a:t>So we</a:t>
            </a:r>
            <a:r>
              <a:rPr sz="2400" spc="-10" dirty="0">
                <a:solidFill>
                  <a:srgbClr val="404040"/>
                </a:solidFill>
                <a:latin typeface="Arial"/>
                <a:cs typeface="Arial"/>
              </a:rPr>
              <a:t> </a:t>
            </a:r>
            <a:r>
              <a:rPr sz="2400" spc="-5" dirty="0">
                <a:solidFill>
                  <a:srgbClr val="404040"/>
                </a:solidFill>
                <a:latin typeface="Arial"/>
                <a:cs typeface="Arial"/>
              </a:rPr>
              <a:t>can</a:t>
            </a:r>
            <a:endParaRPr sz="2400" dirty="0">
              <a:latin typeface="Arial"/>
              <a:cs typeface="Arial"/>
            </a:endParaRPr>
          </a:p>
          <a:p>
            <a:pPr marL="927100" indent="-457200">
              <a:lnSpc>
                <a:spcPct val="100000"/>
              </a:lnSpc>
              <a:spcBef>
                <a:spcPts val="215"/>
              </a:spcBef>
              <a:buChar char="•"/>
              <a:tabLst>
                <a:tab pos="926465" algn="l"/>
                <a:tab pos="927100" algn="l"/>
              </a:tabLst>
            </a:pPr>
            <a:r>
              <a:rPr sz="1800" spc="-5" dirty="0">
                <a:solidFill>
                  <a:srgbClr val="7E7E7E"/>
                </a:solidFill>
                <a:latin typeface="Arial"/>
                <a:cs typeface="Arial"/>
              </a:rPr>
              <a:t>Scale</a:t>
            </a:r>
            <a:r>
              <a:rPr lang="en-NZ" sz="1800" spc="-5" dirty="0">
                <a:solidFill>
                  <a:srgbClr val="7E7E7E"/>
                </a:solidFill>
                <a:latin typeface="Arial"/>
                <a:cs typeface="Arial"/>
              </a:rPr>
              <a:t> </a:t>
            </a:r>
            <a:r>
              <a:rPr sz="1800" spc="-5" dirty="0">
                <a:solidFill>
                  <a:srgbClr val="7E7E7E"/>
                </a:solidFill>
                <a:latin typeface="Arial"/>
                <a:cs typeface="Arial"/>
              </a:rPr>
              <a:t>/</a:t>
            </a:r>
            <a:r>
              <a:rPr lang="en-NZ" sz="1800" spc="-5" dirty="0">
                <a:solidFill>
                  <a:srgbClr val="7E7E7E"/>
                </a:solidFill>
                <a:latin typeface="Arial"/>
                <a:cs typeface="Arial"/>
              </a:rPr>
              <a:t> </a:t>
            </a:r>
            <a:r>
              <a:rPr sz="1800" spc="-5" dirty="0">
                <a:solidFill>
                  <a:srgbClr val="7E7E7E"/>
                </a:solidFill>
                <a:latin typeface="Arial"/>
                <a:cs typeface="Arial"/>
              </a:rPr>
              <a:t>refine marketing</a:t>
            </a:r>
            <a:r>
              <a:rPr lang="en-NZ" sz="1800" spc="-5" dirty="0">
                <a:solidFill>
                  <a:srgbClr val="7E7E7E"/>
                </a:solidFill>
                <a:latin typeface="Arial"/>
                <a:cs typeface="Arial"/>
              </a:rPr>
              <a:t> </a:t>
            </a:r>
            <a:r>
              <a:rPr sz="1800" spc="-5" dirty="0">
                <a:solidFill>
                  <a:srgbClr val="7E7E7E"/>
                </a:solidFill>
                <a:latin typeface="Arial"/>
                <a:cs typeface="Arial"/>
              </a:rPr>
              <a:t>/</a:t>
            </a:r>
            <a:r>
              <a:rPr lang="en-NZ" sz="1800" spc="-5" dirty="0">
                <a:solidFill>
                  <a:srgbClr val="7E7E7E"/>
                </a:solidFill>
                <a:latin typeface="Arial"/>
                <a:cs typeface="Arial"/>
              </a:rPr>
              <a:t> </a:t>
            </a:r>
            <a:r>
              <a:rPr sz="1800" spc="-5" dirty="0">
                <a:solidFill>
                  <a:srgbClr val="7E7E7E"/>
                </a:solidFill>
                <a:latin typeface="Arial"/>
                <a:cs typeface="Arial"/>
              </a:rPr>
              <a:t>customer</a:t>
            </a:r>
            <a:r>
              <a:rPr sz="1800" spc="15" dirty="0">
                <a:solidFill>
                  <a:srgbClr val="7E7E7E"/>
                </a:solidFill>
                <a:latin typeface="Arial"/>
                <a:cs typeface="Arial"/>
              </a:rPr>
              <a:t> </a:t>
            </a:r>
            <a:r>
              <a:rPr sz="1800" spc="-5" dirty="0">
                <a:solidFill>
                  <a:srgbClr val="7E7E7E"/>
                </a:solidFill>
                <a:latin typeface="Arial"/>
                <a:cs typeface="Arial"/>
              </a:rPr>
              <a:t>acquisition</a:t>
            </a:r>
            <a:endParaRPr sz="1800" dirty="0">
              <a:latin typeface="Arial"/>
              <a:cs typeface="Arial"/>
            </a:endParaRPr>
          </a:p>
          <a:p>
            <a:pPr marL="927100" indent="-457200">
              <a:lnSpc>
                <a:spcPct val="100000"/>
              </a:lnSpc>
              <a:spcBef>
                <a:spcPts val="215"/>
              </a:spcBef>
              <a:buChar char="•"/>
              <a:tabLst>
                <a:tab pos="926465" algn="l"/>
                <a:tab pos="927100" algn="l"/>
              </a:tabLst>
            </a:pPr>
            <a:r>
              <a:rPr sz="1800" spc="-5" dirty="0">
                <a:solidFill>
                  <a:srgbClr val="7E7E7E"/>
                </a:solidFill>
                <a:latin typeface="Arial"/>
                <a:cs typeface="Arial"/>
              </a:rPr>
              <a:t>Scale customer service</a:t>
            </a:r>
            <a:r>
              <a:rPr sz="1800" spc="5" dirty="0">
                <a:solidFill>
                  <a:srgbClr val="7E7E7E"/>
                </a:solidFill>
                <a:latin typeface="Arial"/>
                <a:cs typeface="Arial"/>
              </a:rPr>
              <a:t> </a:t>
            </a:r>
            <a:r>
              <a:rPr sz="1800" spc="-5" dirty="0">
                <a:solidFill>
                  <a:srgbClr val="7E7E7E"/>
                </a:solidFill>
                <a:latin typeface="Arial"/>
                <a:cs typeface="Arial"/>
              </a:rPr>
              <a:t>(detailers)</a:t>
            </a:r>
            <a:endParaRPr sz="1800" dirty="0">
              <a:latin typeface="Arial"/>
              <a:cs typeface="Arial"/>
            </a:endParaRPr>
          </a:p>
          <a:p>
            <a:pPr marL="927100" indent="-457200">
              <a:lnSpc>
                <a:spcPct val="100000"/>
              </a:lnSpc>
              <a:spcBef>
                <a:spcPts val="215"/>
              </a:spcBef>
              <a:buChar char="•"/>
              <a:tabLst>
                <a:tab pos="926465" algn="l"/>
                <a:tab pos="927100" algn="l"/>
              </a:tabLst>
            </a:pPr>
            <a:r>
              <a:rPr sz="1800" spc="-5" dirty="0">
                <a:solidFill>
                  <a:srgbClr val="7E7E7E"/>
                </a:solidFill>
                <a:latin typeface="Arial"/>
                <a:cs typeface="Arial"/>
              </a:rPr>
              <a:t>Scale</a:t>
            </a:r>
            <a:r>
              <a:rPr sz="1800" spc="0" dirty="0">
                <a:solidFill>
                  <a:srgbClr val="7E7E7E"/>
                </a:solidFill>
                <a:latin typeface="Arial"/>
                <a:cs typeface="Arial"/>
              </a:rPr>
              <a:t> </a:t>
            </a:r>
            <a:r>
              <a:rPr sz="1800" spc="-5" dirty="0">
                <a:solidFill>
                  <a:srgbClr val="7E7E7E"/>
                </a:solidFill>
                <a:latin typeface="Arial"/>
                <a:cs typeface="Arial"/>
              </a:rPr>
              <a:t>infrastructure</a:t>
            </a:r>
            <a:endParaRPr lang="en-NZ" sz="1800" spc="-5" dirty="0">
              <a:solidFill>
                <a:srgbClr val="7E7E7E"/>
              </a:solidFill>
              <a:latin typeface="Arial"/>
              <a:cs typeface="Arial"/>
            </a:endParaRPr>
          </a:p>
          <a:p>
            <a:pPr marL="927100" indent="-457200">
              <a:spcBef>
                <a:spcPts val="215"/>
              </a:spcBef>
              <a:buFontTx/>
              <a:buChar char="•"/>
              <a:tabLst>
                <a:tab pos="926465" algn="l"/>
                <a:tab pos="927100" algn="l"/>
              </a:tabLst>
            </a:pPr>
            <a:r>
              <a:rPr lang="en-NZ" spc="-5" dirty="0">
                <a:solidFill>
                  <a:srgbClr val="7E7E7E"/>
                </a:solidFill>
                <a:latin typeface="Arial"/>
                <a:cs typeface="Arial"/>
              </a:rPr>
              <a:t>Reach $8 million in</a:t>
            </a:r>
            <a:r>
              <a:rPr lang="en-NZ" spc="25" dirty="0">
                <a:solidFill>
                  <a:srgbClr val="7E7E7E"/>
                </a:solidFill>
                <a:latin typeface="Arial"/>
                <a:cs typeface="Arial"/>
              </a:rPr>
              <a:t> </a:t>
            </a:r>
            <a:r>
              <a:rPr lang="en-NZ" spc="-5" dirty="0">
                <a:solidFill>
                  <a:srgbClr val="7E7E7E"/>
                </a:solidFill>
                <a:latin typeface="Arial"/>
                <a:cs typeface="Arial"/>
              </a:rPr>
              <a:t>sales</a:t>
            </a:r>
            <a:endParaRPr lang="en-NZ" dirty="0">
              <a:latin typeface="Arial"/>
              <a:cs typeface="Arial"/>
            </a:endParaRPr>
          </a:p>
          <a:p>
            <a:pPr marL="469900">
              <a:lnSpc>
                <a:spcPct val="100000"/>
              </a:lnSpc>
              <a:spcBef>
                <a:spcPts val="215"/>
              </a:spcBef>
              <a:tabLst>
                <a:tab pos="926465" algn="l"/>
                <a:tab pos="927100" algn="l"/>
              </a:tabLst>
            </a:pPr>
            <a:endParaRPr sz="18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5794147" cy="566822"/>
          </a:xfrm>
          <a:prstGeom prst="rect">
            <a:avLst/>
          </a:prstGeom>
        </p:spPr>
        <p:txBody>
          <a:bodyPr vert="horz" wrap="square" lIns="0" tIns="12700" rIns="0" bIns="0" rtlCol="0">
            <a:spAutoFit/>
          </a:bodyPr>
          <a:lstStyle/>
          <a:p>
            <a:pPr marL="12700">
              <a:lnSpc>
                <a:spcPct val="100000"/>
              </a:lnSpc>
              <a:spcBef>
                <a:spcPts val="100"/>
              </a:spcBef>
            </a:pPr>
            <a:r>
              <a:rPr lang="en-NZ" sz="3600" b="1" dirty="0"/>
              <a:t>Closing slide </a:t>
            </a:r>
            <a:r>
              <a:rPr lang="en-NZ" sz="3600" b="1" spc="-5" dirty="0"/>
              <a:t>(optional)</a:t>
            </a:r>
            <a:endParaRPr sz="3600" dirty="0">
              <a:latin typeface="Arial"/>
              <a:cs typeface="Arial"/>
            </a:endParaRPr>
          </a:p>
        </p:txBody>
      </p:sp>
      <p:sp>
        <p:nvSpPr>
          <p:cNvPr id="3" name="object 3"/>
          <p:cNvSpPr txBox="1"/>
          <p:nvPr/>
        </p:nvSpPr>
        <p:spPr>
          <a:xfrm>
            <a:off x="8425688" y="149174"/>
            <a:ext cx="534670" cy="574675"/>
          </a:xfrm>
          <a:prstGeom prst="rect">
            <a:avLst/>
          </a:prstGeom>
        </p:spPr>
        <p:txBody>
          <a:bodyPr vert="horz" wrap="square" lIns="0" tIns="12700" rIns="0" bIns="0" rtlCol="0">
            <a:spAutoFit/>
          </a:bodyPr>
          <a:lstStyle/>
          <a:p>
            <a:pPr marL="12700">
              <a:lnSpc>
                <a:spcPct val="100000"/>
              </a:lnSpc>
              <a:spcBef>
                <a:spcPts val="100"/>
              </a:spcBef>
            </a:pPr>
            <a:r>
              <a:rPr sz="3600" b="1" dirty="0">
                <a:solidFill>
                  <a:srgbClr val="4AACC5"/>
                </a:solidFill>
                <a:latin typeface="Arial"/>
                <a:cs typeface="Arial"/>
              </a:rPr>
              <a:t>1</a:t>
            </a:r>
            <a:r>
              <a:rPr lang="en-NZ" sz="3600" b="1" dirty="0">
                <a:solidFill>
                  <a:srgbClr val="4AACC5"/>
                </a:solidFill>
                <a:latin typeface="Arial"/>
                <a:cs typeface="Arial"/>
              </a:rPr>
              <a:t>6</a:t>
            </a:r>
            <a:endParaRPr sz="3600" dirty="0">
              <a:latin typeface="Arial"/>
              <a:cs typeface="Arial"/>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4146" y="914400"/>
            <a:ext cx="9139854" cy="5943600"/>
          </a:xfrm>
          <a:prstGeom prst="rect">
            <a:avLst/>
          </a:prstGeom>
        </p:spPr>
      </p:pic>
      <p:sp>
        <p:nvSpPr>
          <p:cNvPr id="8" name="Rectangle 7"/>
          <p:cNvSpPr/>
          <p:nvPr/>
        </p:nvSpPr>
        <p:spPr>
          <a:xfrm>
            <a:off x="16846" y="903803"/>
            <a:ext cx="9144000" cy="5954197"/>
          </a:xfrm>
          <a:prstGeom prst="rect">
            <a:avLst/>
          </a:prstGeom>
          <a:solidFill>
            <a:schemeClr val="tx1">
              <a:lumMod val="75000"/>
              <a:lumOff val="25000"/>
              <a:alpha val="3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bject 4"/>
          <p:cNvSpPr txBox="1"/>
          <p:nvPr/>
        </p:nvSpPr>
        <p:spPr>
          <a:xfrm>
            <a:off x="-381000" y="6096000"/>
            <a:ext cx="9525000" cy="259045"/>
          </a:xfrm>
          <a:prstGeom prst="rect">
            <a:avLst/>
          </a:prstGeom>
        </p:spPr>
        <p:txBody>
          <a:bodyPr vert="horz" wrap="square" lIns="0" tIns="12700" rIns="0" bIns="0" rtlCol="0">
            <a:spAutoFit/>
          </a:bodyPr>
          <a:lstStyle/>
          <a:p>
            <a:pPr algn="ctr"/>
            <a:r>
              <a:rPr lang="en-NZ" sz="1600" b="1" dirty="0">
                <a:solidFill>
                  <a:schemeClr val="bg1"/>
                </a:solidFill>
              </a:rPr>
              <a:t>[TO INSERT AN INSPIRING / APPEALING IMAGE WITH CONTACT DETAILS TO LEAVE UP AT END OF PITCH]</a:t>
            </a:r>
          </a:p>
        </p:txBody>
      </p:sp>
    </p:spTree>
    <p:extLst>
      <p:ext uri="{BB962C8B-B14F-4D97-AF65-F5344CB8AC3E}">
        <p14:creationId xmlns:p14="http://schemas.microsoft.com/office/powerpoint/2010/main" val="254436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82269" y="1784349"/>
            <a:ext cx="8097926" cy="3346942"/>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4AACC5"/>
                </a:solidFill>
                <a:latin typeface="Arial"/>
                <a:cs typeface="Arial"/>
              </a:rPr>
              <a:t>Big Opportunity</a:t>
            </a:r>
            <a:r>
              <a:rPr sz="2200" spc="-5" dirty="0">
                <a:solidFill>
                  <a:srgbClr val="404040"/>
                </a:solidFill>
                <a:latin typeface="Arial"/>
                <a:cs typeface="Arial"/>
              </a:rPr>
              <a:t>: First mover in $36B US auto detail</a:t>
            </a:r>
            <a:r>
              <a:rPr lang="en-NZ" sz="2200" spc="-5" dirty="0">
                <a:solidFill>
                  <a:srgbClr val="404040"/>
                </a:solidFill>
                <a:latin typeface="Arial"/>
                <a:cs typeface="Arial"/>
              </a:rPr>
              <a:t>ing</a:t>
            </a:r>
            <a:r>
              <a:rPr sz="2200" spc="125" dirty="0">
                <a:solidFill>
                  <a:srgbClr val="404040"/>
                </a:solidFill>
                <a:latin typeface="Arial"/>
                <a:cs typeface="Arial"/>
              </a:rPr>
              <a:t> </a:t>
            </a:r>
            <a:r>
              <a:rPr sz="2200" spc="-5" dirty="0">
                <a:solidFill>
                  <a:srgbClr val="404040"/>
                </a:solidFill>
                <a:latin typeface="Arial"/>
                <a:cs typeface="Arial"/>
              </a:rPr>
              <a:t>market</a:t>
            </a:r>
            <a:endParaRPr sz="2200" dirty="0">
              <a:latin typeface="Arial"/>
              <a:cs typeface="Arial"/>
            </a:endParaRPr>
          </a:p>
          <a:p>
            <a:pPr>
              <a:lnSpc>
                <a:spcPct val="100000"/>
              </a:lnSpc>
              <a:spcBef>
                <a:spcPts val="5"/>
              </a:spcBef>
            </a:pPr>
            <a:endParaRPr sz="2750" dirty="0">
              <a:latin typeface="Times New Roman"/>
              <a:cs typeface="Times New Roman"/>
            </a:endParaRPr>
          </a:p>
          <a:p>
            <a:pPr marL="12700">
              <a:lnSpc>
                <a:spcPct val="100000"/>
              </a:lnSpc>
            </a:pPr>
            <a:r>
              <a:rPr sz="2200" spc="-5" dirty="0">
                <a:solidFill>
                  <a:srgbClr val="4AACC5"/>
                </a:solidFill>
                <a:latin typeface="Arial"/>
                <a:cs typeface="Arial"/>
              </a:rPr>
              <a:t>Strong </a:t>
            </a:r>
            <a:r>
              <a:rPr sz="2200" spc="-55" dirty="0">
                <a:solidFill>
                  <a:srgbClr val="4AACC5"/>
                </a:solidFill>
                <a:latin typeface="Arial"/>
                <a:cs typeface="Arial"/>
              </a:rPr>
              <a:t>Team</a:t>
            </a:r>
            <a:r>
              <a:rPr sz="2200" spc="-55" dirty="0">
                <a:solidFill>
                  <a:srgbClr val="404040"/>
                </a:solidFill>
                <a:latin typeface="Arial"/>
                <a:cs typeface="Arial"/>
              </a:rPr>
              <a:t>: </a:t>
            </a:r>
            <a:r>
              <a:rPr sz="2200" spc="-5" dirty="0">
                <a:solidFill>
                  <a:srgbClr val="404040"/>
                </a:solidFill>
                <a:latin typeface="Arial"/>
                <a:cs typeface="Arial"/>
              </a:rPr>
              <a:t>Deep market</a:t>
            </a:r>
            <a:r>
              <a:rPr lang="en-NZ" sz="2200" spc="-5" dirty="0">
                <a:solidFill>
                  <a:srgbClr val="404040"/>
                </a:solidFill>
                <a:latin typeface="Arial"/>
                <a:cs typeface="Arial"/>
              </a:rPr>
              <a:t> </a:t>
            </a:r>
            <a:r>
              <a:rPr sz="2200" spc="-5" dirty="0">
                <a:solidFill>
                  <a:srgbClr val="404040"/>
                </a:solidFill>
                <a:latin typeface="Arial"/>
                <a:cs typeface="Arial"/>
              </a:rPr>
              <a:t>/</a:t>
            </a:r>
            <a:r>
              <a:rPr lang="en-NZ" sz="2200" spc="-5" dirty="0">
                <a:solidFill>
                  <a:srgbClr val="404040"/>
                </a:solidFill>
                <a:latin typeface="Arial"/>
                <a:cs typeface="Arial"/>
              </a:rPr>
              <a:t> </a:t>
            </a:r>
            <a:r>
              <a:rPr sz="2200" spc="-5" dirty="0">
                <a:solidFill>
                  <a:srgbClr val="404040"/>
                </a:solidFill>
                <a:latin typeface="Arial"/>
                <a:cs typeface="Arial"/>
              </a:rPr>
              <a:t>technology</a:t>
            </a:r>
            <a:r>
              <a:rPr lang="en-NZ" sz="2200" spc="-5" dirty="0">
                <a:solidFill>
                  <a:srgbClr val="404040"/>
                </a:solidFill>
                <a:latin typeface="Arial"/>
                <a:cs typeface="Arial"/>
              </a:rPr>
              <a:t> </a:t>
            </a:r>
            <a:r>
              <a:rPr sz="2200" spc="-5" dirty="0">
                <a:solidFill>
                  <a:srgbClr val="404040"/>
                </a:solidFill>
                <a:latin typeface="Arial"/>
                <a:cs typeface="Arial"/>
              </a:rPr>
              <a:t>/</a:t>
            </a:r>
            <a:r>
              <a:rPr lang="en-NZ" sz="2200" spc="-5" dirty="0">
                <a:solidFill>
                  <a:srgbClr val="404040"/>
                </a:solidFill>
                <a:latin typeface="Arial"/>
                <a:cs typeface="Arial"/>
              </a:rPr>
              <a:t> </a:t>
            </a:r>
            <a:r>
              <a:rPr sz="2200" spc="-5" dirty="0">
                <a:solidFill>
                  <a:srgbClr val="404040"/>
                </a:solidFill>
                <a:latin typeface="Arial"/>
                <a:cs typeface="Arial"/>
              </a:rPr>
              <a:t>execution</a:t>
            </a:r>
            <a:r>
              <a:rPr sz="2200" spc="155" dirty="0">
                <a:solidFill>
                  <a:srgbClr val="404040"/>
                </a:solidFill>
                <a:latin typeface="Arial"/>
                <a:cs typeface="Arial"/>
              </a:rPr>
              <a:t> </a:t>
            </a:r>
            <a:r>
              <a:rPr sz="2200" spc="-5" dirty="0">
                <a:solidFill>
                  <a:srgbClr val="404040"/>
                </a:solidFill>
                <a:latin typeface="Arial"/>
                <a:cs typeface="Arial"/>
              </a:rPr>
              <a:t>experience</a:t>
            </a:r>
            <a:endParaRPr sz="2200" dirty="0">
              <a:latin typeface="Arial"/>
              <a:cs typeface="Arial"/>
            </a:endParaRPr>
          </a:p>
          <a:p>
            <a:pPr marL="12700" marR="5080">
              <a:lnSpc>
                <a:spcPct val="220000"/>
              </a:lnSpc>
              <a:spcBef>
                <a:spcPts val="5"/>
              </a:spcBef>
            </a:pPr>
            <a:r>
              <a:rPr sz="2200" spc="-5" dirty="0">
                <a:solidFill>
                  <a:srgbClr val="4AACC5"/>
                </a:solidFill>
                <a:latin typeface="Arial"/>
                <a:cs typeface="Arial"/>
              </a:rPr>
              <a:t>Sustainable </a:t>
            </a:r>
            <a:r>
              <a:rPr sz="2200" spc="-30" dirty="0">
                <a:solidFill>
                  <a:srgbClr val="4AACC5"/>
                </a:solidFill>
                <a:latin typeface="Arial"/>
                <a:cs typeface="Arial"/>
              </a:rPr>
              <a:t>Technology </a:t>
            </a:r>
            <a:r>
              <a:rPr sz="2200" spc="-5" dirty="0">
                <a:solidFill>
                  <a:srgbClr val="4AACC5"/>
                </a:solidFill>
                <a:latin typeface="Arial"/>
                <a:cs typeface="Arial"/>
              </a:rPr>
              <a:t>Advantage</a:t>
            </a:r>
            <a:r>
              <a:rPr sz="2200" spc="-5" dirty="0">
                <a:solidFill>
                  <a:srgbClr val="404040"/>
                </a:solidFill>
                <a:latin typeface="Arial"/>
                <a:cs typeface="Arial"/>
              </a:rPr>
              <a:t>: 2 patents pending  </a:t>
            </a:r>
            <a:r>
              <a:rPr sz="2200" spc="-5" dirty="0">
                <a:solidFill>
                  <a:srgbClr val="4AACC5"/>
                </a:solidFill>
                <a:latin typeface="Arial"/>
                <a:cs typeface="Arial"/>
              </a:rPr>
              <a:t>Significant </a:t>
            </a:r>
            <a:r>
              <a:rPr sz="2200" spc="-15" dirty="0">
                <a:solidFill>
                  <a:srgbClr val="4AACC5"/>
                </a:solidFill>
                <a:latin typeface="Arial"/>
                <a:cs typeface="Arial"/>
              </a:rPr>
              <a:t>Traction</a:t>
            </a:r>
            <a:r>
              <a:rPr sz="2200" spc="-15" dirty="0">
                <a:solidFill>
                  <a:srgbClr val="404040"/>
                </a:solidFill>
                <a:latin typeface="Arial"/>
                <a:cs typeface="Arial"/>
              </a:rPr>
              <a:t>: </a:t>
            </a:r>
            <a:r>
              <a:rPr sz="2200" spc="-5" dirty="0">
                <a:solidFill>
                  <a:srgbClr val="404040"/>
                </a:solidFill>
                <a:latin typeface="Arial"/>
                <a:cs typeface="Arial"/>
              </a:rPr>
              <a:t>1,600 detailers, 16,000 users, </a:t>
            </a:r>
            <a:r>
              <a:rPr lang="en-NZ" sz="2200" spc="-5" dirty="0">
                <a:solidFill>
                  <a:srgbClr val="404040"/>
                </a:solidFill>
                <a:latin typeface="Arial"/>
                <a:cs typeface="Arial"/>
              </a:rPr>
              <a:t>US</a:t>
            </a:r>
            <a:r>
              <a:rPr sz="2200" spc="-5" dirty="0">
                <a:solidFill>
                  <a:srgbClr val="404040"/>
                </a:solidFill>
                <a:latin typeface="Arial"/>
                <a:cs typeface="Arial"/>
              </a:rPr>
              <a:t>$162</a:t>
            </a:r>
            <a:r>
              <a:rPr lang="en-NZ" sz="2200" spc="-5" dirty="0">
                <a:solidFill>
                  <a:srgbClr val="404040"/>
                </a:solidFill>
                <a:latin typeface="Arial"/>
                <a:cs typeface="Arial"/>
              </a:rPr>
              <a:t>k </a:t>
            </a:r>
            <a:r>
              <a:rPr sz="2200" spc="-5" dirty="0">
                <a:solidFill>
                  <a:srgbClr val="404040"/>
                </a:solidFill>
                <a:latin typeface="Arial"/>
                <a:cs typeface="Arial"/>
              </a:rPr>
              <a:t>/</a:t>
            </a:r>
            <a:r>
              <a:rPr lang="en-NZ" sz="2200" spc="-5" dirty="0">
                <a:solidFill>
                  <a:srgbClr val="404040"/>
                </a:solidFill>
                <a:latin typeface="Arial"/>
                <a:cs typeface="Arial"/>
              </a:rPr>
              <a:t> </a:t>
            </a:r>
            <a:r>
              <a:rPr sz="2200" spc="-5" dirty="0" err="1">
                <a:solidFill>
                  <a:srgbClr val="404040"/>
                </a:solidFill>
                <a:latin typeface="Arial"/>
                <a:cs typeface="Arial"/>
              </a:rPr>
              <a:t>mo</a:t>
            </a:r>
            <a:r>
              <a:rPr sz="2200" spc="-5" dirty="0">
                <a:solidFill>
                  <a:srgbClr val="404040"/>
                </a:solidFill>
                <a:latin typeface="Arial"/>
                <a:cs typeface="Arial"/>
              </a:rPr>
              <a:t>  </a:t>
            </a:r>
            <a:r>
              <a:rPr sz="2200" spc="-5" dirty="0">
                <a:solidFill>
                  <a:srgbClr val="4AACC5"/>
                </a:solidFill>
                <a:latin typeface="Arial"/>
                <a:cs typeface="Arial"/>
              </a:rPr>
              <a:t>Seeking $2M Series </a:t>
            </a:r>
            <a:r>
              <a:rPr sz="2200" spc="-5" dirty="0">
                <a:solidFill>
                  <a:srgbClr val="404040"/>
                </a:solidFill>
                <a:latin typeface="Arial"/>
                <a:cs typeface="Arial"/>
              </a:rPr>
              <a:t>to achieve $6M run</a:t>
            </a:r>
            <a:r>
              <a:rPr sz="2200" spc="55" dirty="0">
                <a:solidFill>
                  <a:srgbClr val="404040"/>
                </a:solidFill>
                <a:latin typeface="Arial"/>
                <a:cs typeface="Arial"/>
              </a:rPr>
              <a:t> </a:t>
            </a:r>
            <a:r>
              <a:rPr sz="2200" spc="-5" dirty="0">
                <a:solidFill>
                  <a:srgbClr val="404040"/>
                </a:solidFill>
                <a:latin typeface="Arial"/>
                <a:cs typeface="Arial"/>
              </a:rPr>
              <a:t>rate</a:t>
            </a:r>
            <a:endParaRPr sz="2200" dirty="0">
              <a:latin typeface="Arial"/>
              <a:cs typeface="Arial"/>
            </a:endParaRPr>
          </a:p>
        </p:txBody>
      </p:sp>
      <p:sp>
        <p:nvSpPr>
          <p:cNvPr id="3" name="object 3"/>
          <p:cNvSpPr txBox="1">
            <a:spLocks noGrp="1"/>
          </p:cNvSpPr>
          <p:nvPr>
            <p:ph type="title"/>
          </p:nvPr>
        </p:nvSpPr>
        <p:spPr>
          <a:xfrm>
            <a:off x="225653" y="146430"/>
            <a:ext cx="7470547" cy="566822"/>
          </a:xfrm>
          <a:prstGeom prst="rect">
            <a:avLst/>
          </a:prstGeom>
        </p:spPr>
        <p:txBody>
          <a:bodyPr vert="horz" wrap="square" lIns="0" tIns="12700" rIns="0" bIns="0" rtlCol="0">
            <a:spAutoFit/>
          </a:bodyPr>
          <a:lstStyle/>
          <a:p>
            <a:pPr marL="12700">
              <a:lnSpc>
                <a:spcPct val="100000"/>
              </a:lnSpc>
              <a:spcBef>
                <a:spcPts val="100"/>
              </a:spcBef>
            </a:pPr>
            <a:r>
              <a:rPr lang="en-NZ" sz="3600" b="1" spc="-5" dirty="0">
                <a:latin typeface="Arial"/>
                <a:cs typeface="Arial"/>
              </a:rPr>
              <a:t>Investment highlights (optional)</a:t>
            </a:r>
            <a:endParaRPr sz="3600" dirty="0">
              <a:latin typeface="Arial"/>
              <a:cs typeface="Arial"/>
            </a:endParaRPr>
          </a:p>
        </p:txBody>
      </p:sp>
      <p:sp>
        <p:nvSpPr>
          <p:cNvPr id="4" name="object 4"/>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2</a:t>
            </a:r>
            <a:endParaRPr sz="36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1854835"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Problem</a:t>
            </a:r>
            <a:endParaRPr sz="3600">
              <a:latin typeface="Arial"/>
              <a:cs typeface="Arial"/>
            </a:endParaRPr>
          </a:p>
        </p:txBody>
      </p:sp>
      <p:sp>
        <p:nvSpPr>
          <p:cNvPr id="3" name="object 3"/>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3</a:t>
            </a:r>
            <a:endParaRPr sz="3600" dirty="0">
              <a:latin typeface="Arial"/>
              <a:cs typeface="Arial"/>
            </a:endParaRPr>
          </a:p>
        </p:txBody>
      </p:sp>
      <p:sp>
        <p:nvSpPr>
          <p:cNvPr id="4" name="object 4"/>
          <p:cNvSpPr txBox="1"/>
          <p:nvPr/>
        </p:nvSpPr>
        <p:spPr>
          <a:xfrm>
            <a:off x="726135" y="1322309"/>
            <a:ext cx="7954060" cy="3776418"/>
          </a:xfrm>
          <a:prstGeom prst="rect">
            <a:avLst/>
          </a:prstGeom>
        </p:spPr>
        <p:txBody>
          <a:bodyPr vert="horz" wrap="square" lIns="0" tIns="45720" rIns="0" bIns="0" rtlCol="0">
            <a:spAutoFit/>
          </a:bodyPr>
          <a:lstStyle/>
          <a:p>
            <a:pPr marL="12700">
              <a:lnSpc>
                <a:spcPct val="100000"/>
              </a:lnSpc>
              <a:spcBef>
                <a:spcPts val="360"/>
              </a:spcBef>
            </a:pPr>
            <a:r>
              <a:rPr sz="2200" spc="-5" dirty="0">
                <a:solidFill>
                  <a:srgbClr val="4AACC5"/>
                </a:solidFill>
                <a:latin typeface="Arial"/>
                <a:cs typeface="Arial"/>
              </a:rPr>
              <a:t>Busy consumers </a:t>
            </a:r>
            <a:r>
              <a:rPr sz="2200" spc="-5" dirty="0">
                <a:solidFill>
                  <a:srgbClr val="404040"/>
                </a:solidFill>
                <a:latin typeface="Arial"/>
                <a:cs typeface="Arial"/>
              </a:rPr>
              <a:t>lack an easy way to get their</a:t>
            </a:r>
            <a:r>
              <a:rPr sz="2200" spc="75" dirty="0">
                <a:solidFill>
                  <a:srgbClr val="404040"/>
                </a:solidFill>
                <a:latin typeface="Arial"/>
                <a:cs typeface="Arial"/>
              </a:rPr>
              <a:t> </a:t>
            </a:r>
            <a:r>
              <a:rPr sz="2200" spc="-5" dirty="0">
                <a:solidFill>
                  <a:srgbClr val="404040"/>
                </a:solidFill>
                <a:latin typeface="Arial"/>
                <a:cs typeface="Arial"/>
              </a:rPr>
              <a:t>car</a:t>
            </a:r>
            <a:endParaRPr sz="2200" dirty="0">
              <a:latin typeface="Arial"/>
              <a:cs typeface="Arial"/>
            </a:endParaRPr>
          </a:p>
          <a:p>
            <a:pPr marL="12700">
              <a:lnSpc>
                <a:spcPct val="100000"/>
              </a:lnSpc>
              <a:spcBef>
                <a:spcPts val="265"/>
              </a:spcBef>
            </a:pPr>
            <a:r>
              <a:rPr sz="2200" spc="-5" dirty="0">
                <a:solidFill>
                  <a:srgbClr val="404040"/>
                </a:solidFill>
                <a:latin typeface="Arial"/>
                <a:cs typeface="Arial"/>
              </a:rPr>
              <a:t>professionally detailed at their home or</a:t>
            </a:r>
            <a:r>
              <a:rPr sz="2200" spc="30" dirty="0">
                <a:solidFill>
                  <a:srgbClr val="404040"/>
                </a:solidFill>
                <a:latin typeface="Arial"/>
                <a:cs typeface="Arial"/>
              </a:rPr>
              <a:t> </a:t>
            </a:r>
            <a:r>
              <a:rPr sz="2200" spc="-10" dirty="0">
                <a:solidFill>
                  <a:srgbClr val="404040"/>
                </a:solidFill>
                <a:latin typeface="Arial"/>
                <a:cs typeface="Arial"/>
              </a:rPr>
              <a:t>office</a:t>
            </a:r>
            <a:endParaRPr sz="2200" dirty="0">
              <a:latin typeface="Arial"/>
              <a:cs typeface="Arial"/>
            </a:endParaRPr>
          </a:p>
          <a:p>
            <a:pPr marL="927100" indent="-457200">
              <a:lnSpc>
                <a:spcPct val="100000"/>
              </a:lnSpc>
              <a:spcBef>
                <a:spcPts val="270"/>
              </a:spcBef>
              <a:buChar char="•"/>
              <a:tabLst>
                <a:tab pos="926465" algn="l"/>
                <a:tab pos="927735" algn="l"/>
              </a:tabLst>
            </a:pPr>
            <a:r>
              <a:rPr sz="1800" spc="-5" dirty="0">
                <a:solidFill>
                  <a:srgbClr val="7E7E7E"/>
                </a:solidFill>
                <a:latin typeface="Arial"/>
                <a:cs typeface="Arial"/>
              </a:rPr>
              <a:t>No single view </a:t>
            </a:r>
            <a:r>
              <a:rPr sz="1800" dirty="0">
                <a:solidFill>
                  <a:srgbClr val="7E7E7E"/>
                </a:solidFill>
                <a:latin typeface="Arial"/>
                <a:cs typeface="Arial"/>
              </a:rPr>
              <a:t>of </a:t>
            </a:r>
            <a:r>
              <a:rPr sz="1800" spc="-5" dirty="0">
                <a:solidFill>
                  <a:srgbClr val="7E7E7E"/>
                </a:solidFill>
                <a:latin typeface="Arial"/>
                <a:cs typeface="Arial"/>
              </a:rPr>
              <a:t>currently available</a:t>
            </a:r>
            <a:r>
              <a:rPr sz="1800" spc="35" dirty="0">
                <a:solidFill>
                  <a:srgbClr val="7E7E7E"/>
                </a:solidFill>
                <a:latin typeface="Arial"/>
                <a:cs typeface="Arial"/>
              </a:rPr>
              <a:t> </a:t>
            </a:r>
            <a:r>
              <a:rPr sz="1800" spc="-5" dirty="0">
                <a:solidFill>
                  <a:srgbClr val="7E7E7E"/>
                </a:solidFill>
                <a:latin typeface="Arial"/>
                <a:cs typeface="Arial"/>
              </a:rPr>
              <a:t>detailers</a:t>
            </a:r>
            <a:endParaRPr sz="1800" dirty="0">
              <a:latin typeface="Arial"/>
              <a:cs typeface="Arial"/>
            </a:endParaRPr>
          </a:p>
          <a:p>
            <a:pPr marL="927100" indent="-457200">
              <a:lnSpc>
                <a:spcPct val="100000"/>
              </a:lnSpc>
              <a:spcBef>
                <a:spcPts val="215"/>
              </a:spcBef>
              <a:buChar char="•"/>
              <a:tabLst>
                <a:tab pos="926465" algn="l"/>
                <a:tab pos="927735" algn="l"/>
              </a:tabLst>
            </a:pPr>
            <a:r>
              <a:rPr sz="1800" dirty="0">
                <a:solidFill>
                  <a:srgbClr val="7E7E7E"/>
                </a:solidFill>
                <a:latin typeface="Arial"/>
                <a:cs typeface="Arial"/>
              </a:rPr>
              <a:t>Few </a:t>
            </a:r>
            <a:r>
              <a:rPr sz="1800" spc="-10" dirty="0">
                <a:solidFill>
                  <a:srgbClr val="7E7E7E"/>
                </a:solidFill>
                <a:latin typeface="Arial"/>
                <a:cs typeface="Arial"/>
              </a:rPr>
              <a:t>reviews </a:t>
            </a:r>
            <a:r>
              <a:rPr sz="1800" dirty="0">
                <a:solidFill>
                  <a:srgbClr val="7E7E7E"/>
                </a:solidFill>
                <a:latin typeface="Arial"/>
                <a:cs typeface="Arial"/>
              </a:rPr>
              <a:t>to </a:t>
            </a:r>
            <a:r>
              <a:rPr sz="1800" spc="-5" dirty="0">
                <a:solidFill>
                  <a:srgbClr val="7E7E7E"/>
                </a:solidFill>
                <a:latin typeface="Arial"/>
                <a:cs typeface="Arial"/>
              </a:rPr>
              <a:t>guide</a:t>
            </a:r>
            <a:r>
              <a:rPr sz="1800" spc="50" dirty="0">
                <a:solidFill>
                  <a:srgbClr val="7E7E7E"/>
                </a:solidFill>
                <a:latin typeface="Arial"/>
                <a:cs typeface="Arial"/>
              </a:rPr>
              <a:t> </a:t>
            </a:r>
            <a:r>
              <a:rPr sz="1800" spc="-5" dirty="0">
                <a:solidFill>
                  <a:srgbClr val="7E7E7E"/>
                </a:solidFill>
                <a:latin typeface="Arial"/>
                <a:cs typeface="Arial"/>
              </a:rPr>
              <a:t>selection</a:t>
            </a:r>
            <a:endParaRPr sz="1800" dirty="0">
              <a:latin typeface="Arial"/>
              <a:cs typeface="Arial"/>
            </a:endParaRPr>
          </a:p>
          <a:p>
            <a:pPr marL="927100" indent="-457200">
              <a:lnSpc>
                <a:spcPct val="100000"/>
              </a:lnSpc>
              <a:spcBef>
                <a:spcPts val="219"/>
              </a:spcBef>
              <a:buChar char="•"/>
              <a:tabLst>
                <a:tab pos="926465" algn="l"/>
                <a:tab pos="927735" algn="l"/>
              </a:tabLst>
            </a:pPr>
            <a:r>
              <a:rPr sz="1800" spc="-5" dirty="0">
                <a:solidFill>
                  <a:srgbClr val="7E7E7E"/>
                </a:solidFill>
                <a:latin typeface="Arial"/>
                <a:cs typeface="Arial"/>
              </a:rPr>
              <a:t>Little opportunity </a:t>
            </a:r>
            <a:r>
              <a:rPr sz="1800" dirty="0">
                <a:solidFill>
                  <a:srgbClr val="7E7E7E"/>
                </a:solidFill>
                <a:latin typeface="Arial"/>
                <a:cs typeface="Arial"/>
              </a:rPr>
              <a:t>to </a:t>
            </a:r>
            <a:r>
              <a:rPr sz="1800" spc="-5" dirty="0">
                <a:solidFill>
                  <a:srgbClr val="7E7E7E"/>
                </a:solidFill>
                <a:latin typeface="Arial"/>
                <a:cs typeface="Arial"/>
              </a:rPr>
              <a:t>negotiate</a:t>
            </a:r>
            <a:r>
              <a:rPr sz="1800" spc="25" dirty="0">
                <a:solidFill>
                  <a:srgbClr val="7E7E7E"/>
                </a:solidFill>
                <a:latin typeface="Arial"/>
                <a:cs typeface="Arial"/>
              </a:rPr>
              <a:t> </a:t>
            </a:r>
            <a:r>
              <a:rPr sz="1800" spc="-5" dirty="0">
                <a:solidFill>
                  <a:srgbClr val="7E7E7E"/>
                </a:solidFill>
                <a:latin typeface="Arial"/>
                <a:cs typeface="Arial"/>
              </a:rPr>
              <a:t>prices</a:t>
            </a:r>
            <a:endParaRPr sz="1800" dirty="0">
              <a:latin typeface="Arial"/>
              <a:cs typeface="Arial"/>
            </a:endParaRPr>
          </a:p>
          <a:p>
            <a:pPr marL="927100" indent="-457200">
              <a:lnSpc>
                <a:spcPct val="100000"/>
              </a:lnSpc>
              <a:spcBef>
                <a:spcPts val="215"/>
              </a:spcBef>
              <a:buChar char="•"/>
              <a:tabLst>
                <a:tab pos="926465" algn="l"/>
                <a:tab pos="927735" algn="l"/>
              </a:tabLst>
            </a:pPr>
            <a:r>
              <a:rPr sz="1800" spc="-10" dirty="0">
                <a:solidFill>
                  <a:srgbClr val="7E7E7E"/>
                </a:solidFill>
                <a:latin typeface="Arial"/>
                <a:cs typeface="Arial"/>
              </a:rPr>
              <a:t>Visiting </a:t>
            </a:r>
            <a:r>
              <a:rPr sz="1800" dirty="0">
                <a:solidFill>
                  <a:srgbClr val="7E7E7E"/>
                </a:solidFill>
                <a:latin typeface="Arial"/>
                <a:cs typeface="Arial"/>
              </a:rPr>
              <a:t>a </a:t>
            </a:r>
            <a:r>
              <a:rPr sz="1800" spc="-5" dirty="0">
                <a:solidFill>
                  <a:srgbClr val="7E7E7E"/>
                </a:solidFill>
                <a:latin typeface="Arial"/>
                <a:cs typeface="Arial"/>
              </a:rPr>
              <a:t>detailer’s shop takes too much</a:t>
            </a:r>
            <a:r>
              <a:rPr sz="1800" spc="35" dirty="0">
                <a:solidFill>
                  <a:srgbClr val="7E7E7E"/>
                </a:solidFill>
                <a:latin typeface="Arial"/>
                <a:cs typeface="Arial"/>
              </a:rPr>
              <a:t> </a:t>
            </a:r>
            <a:r>
              <a:rPr sz="1800" spc="-5" dirty="0">
                <a:solidFill>
                  <a:srgbClr val="7E7E7E"/>
                </a:solidFill>
                <a:latin typeface="Arial"/>
                <a:cs typeface="Arial"/>
              </a:rPr>
              <a:t>time</a:t>
            </a:r>
            <a:endParaRPr sz="1800" dirty="0">
              <a:latin typeface="Arial"/>
              <a:cs typeface="Arial"/>
            </a:endParaRPr>
          </a:p>
          <a:p>
            <a:pPr>
              <a:lnSpc>
                <a:spcPct val="100000"/>
              </a:lnSpc>
              <a:buClr>
                <a:srgbClr val="7E7E7E"/>
              </a:buClr>
              <a:buFont typeface="Arial"/>
              <a:buChar char="•"/>
            </a:pPr>
            <a:endParaRPr sz="2000" dirty="0">
              <a:latin typeface="Times New Roman"/>
              <a:cs typeface="Times New Roman"/>
            </a:endParaRPr>
          </a:p>
          <a:p>
            <a:pPr>
              <a:lnSpc>
                <a:spcPct val="100000"/>
              </a:lnSpc>
              <a:spcBef>
                <a:spcPts val="30"/>
              </a:spcBef>
              <a:buClr>
                <a:srgbClr val="7E7E7E"/>
              </a:buClr>
              <a:buFont typeface="Arial"/>
              <a:buChar char="•"/>
            </a:pPr>
            <a:endParaRPr sz="2750" dirty="0">
              <a:latin typeface="Times New Roman"/>
              <a:cs typeface="Times New Roman"/>
            </a:endParaRPr>
          </a:p>
          <a:p>
            <a:pPr marL="12700" marR="89535">
              <a:lnSpc>
                <a:spcPct val="110000"/>
              </a:lnSpc>
            </a:pPr>
            <a:r>
              <a:rPr sz="2200" spc="-5" dirty="0">
                <a:solidFill>
                  <a:srgbClr val="4AACC5"/>
                </a:solidFill>
                <a:latin typeface="Arial"/>
                <a:cs typeface="Arial"/>
              </a:rPr>
              <a:t>Mobile auto detailers </a:t>
            </a:r>
            <a:r>
              <a:rPr sz="2200" spc="-5" dirty="0">
                <a:solidFill>
                  <a:srgbClr val="404040"/>
                </a:solidFill>
                <a:latin typeface="Arial"/>
                <a:cs typeface="Arial"/>
              </a:rPr>
              <a:t>spend too much time</a:t>
            </a:r>
            <a:r>
              <a:rPr lang="en-NZ" sz="2200" spc="-5" dirty="0">
                <a:solidFill>
                  <a:srgbClr val="404040"/>
                </a:solidFill>
                <a:latin typeface="Arial"/>
                <a:cs typeface="Arial"/>
              </a:rPr>
              <a:t> </a:t>
            </a:r>
            <a:r>
              <a:rPr sz="2200" spc="-5" dirty="0">
                <a:solidFill>
                  <a:srgbClr val="404040"/>
                </a:solidFill>
                <a:latin typeface="Arial"/>
                <a:cs typeface="Arial"/>
              </a:rPr>
              <a:t>/</a:t>
            </a:r>
            <a:r>
              <a:rPr lang="en-NZ" sz="2200" spc="-5" dirty="0">
                <a:solidFill>
                  <a:srgbClr val="404040"/>
                </a:solidFill>
                <a:latin typeface="Arial"/>
                <a:cs typeface="Arial"/>
              </a:rPr>
              <a:t> </a:t>
            </a:r>
            <a:r>
              <a:rPr sz="2200" spc="-5" dirty="0">
                <a:solidFill>
                  <a:srgbClr val="404040"/>
                </a:solidFill>
                <a:latin typeface="Arial"/>
                <a:cs typeface="Arial"/>
              </a:rPr>
              <a:t>money finding  customers when they would rather be detailing</a:t>
            </a:r>
            <a:r>
              <a:rPr sz="2200" spc="75" dirty="0">
                <a:solidFill>
                  <a:srgbClr val="404040"/>
                </a:solidFill>
                <a:latin typeface="Arial"/>
                <a:cs typeface="Arial"/>
              </a:rPr>
              <a:t> </a:t>
            </a:r>
            <a:r>
              <a:rPr sz="2200" spc="-5" dirty="0">
                <a:solidFill>
                  <a:srgbClr val="404040"/>
                </a:solidFill>
                <a:latin typeface="Arial"/>
                <a:cs typeface="Arial"/>
              </a:rPr>
              <a:t>cars</a:t>
            </a:r>
            <a:endParaRPr sz="2200" dirty="0">
              <a:latin typeface="Arial"/>
              <a:cs typeface="Arial"/>
            </a:endParaRPr>
          </a:p>
          <a:p>
            <a:pPr marL="927100" indent="-457200">
              <a:lnSpc>
                <a:spcPct val="100000"/>
              </a:lnSpc>
              <a:spcBef>
                <a:spcPts val="270"/>
              </a:spcBef>
              <a:buChar char="•"/>
              <a:tabLst>
                <a:tab pos="926465" algn="l"/>
                <a:tab pos="927735" algn="l"/>
              </a:tabLst>
            </a:pPr>
            <a:r>
              <a:rPr sz="1800" spc="-5" dirty="0">
                <a:solidFill>
                  <a:srgbClr val="7E7E7E"/>
                </a:solidFill>
                <a:latin typeface="Arial"/>
                <a:cs typeface="Arial"/>
              </a:rPr>
              <a:t>Spend </a:t>
            </a:r>
            <a:r>
              <a:rPr sz="1800" spc="-10" dirty="0">
                <a:solidFill>
                  <a:srgbClr val="7E7E7E"/>
                </a:solidFill>
                <a:latin typeface="Arial"/>
                <a:cs typeface="Arial"/>
              </a:rPr>
              <a:t>~</a:t>
            </a:r>
            <a:r>
              <a:rPr lang="en-NZ" sz="1800" spc="-10" dirty="0">
                <a:solidFill>
                  <a:srgbClr val="7E7E7E"/>
                </a:solidFill>
                <a:latin typeface="Arial"/>
                <a:cs typeface="Arial"/>
              </a:rPr>
              <a:t>US</a:t>
            </a:r>
            <a:r>
              <a:rPr sz="1800" spc="-10" dirty="0">
                <a:solidFill>
                  <a:srgbClr val="7E7E7E"/>
                </a:solidFill>
                <a:latin typeface="Arial"/>
                <a:cs typeface="Arial"/>
              </a:rPr>
              <a:t>$12</a:t>
            </a:r>
            <a:r>
              <a:rPr lang="en-NZ" sz="1800" spc="-10" dirty="0">
                <a:solidFill>
                  <a:srgbClr val="7E7E7E"/>
                </a:solidFill>
                <a:latin typeface="Arial"/>
                <a:cs typeface="Arial"/>
              </a:rPr>
              <a:t>k </a:t>
            </a:r>
            <a:r>
              <a:rPr sz="1800" spc="-10" dirty="0">
                <a:solidFill>
                  <a:srgbClr val="7E7E7E"/>
                </a:solidFill>
                <a:latin typeface="Arial"/>
                <a:cs typeface="Arial"/>
              </a:rPr>
              <a:t>/</a:t>
            </a:r>
            <a:r>
              <a:rPr lang="en-NZ" sz="1800" spc="-10" dirty="0">
                <a:solidFill>
                  <a:srgbClr val="7E7E7E"/>
                </a:solidFill>
                <a:latin typeface="Arial"/>
                <a:cs typeface="Arial"/>
              </a:rPr>
              <a:t> </a:t>
            </a:r>
            <a:r>
              <a:rPr sz="1800" spc="-10" dirty="0">
                <a:solidFill>
                  <a:srgbClr val="7E7E7E"/>
                </a:solidFill>
                <a:latin typeface="Arial"/>
                <a:cs typeface="Arial"/>
              </a:rPr>
              <a:t>year </a:t>
            </a:r>
            <a:r>
              <a:rPr sz="1800" spc="-5" dirty="0">
                <a:solidFill>
                  <a:srgbClr val="7E7E7E"/>
                </a:solidFill>
                <a:latin typeface="Arial"/>
                <a:cs typeface="Arial"/>
              </a:rPr>
              <a:t>on marketing (National Auto Detail</a:t>
            </a:r>
            <a:r>
              <a:rPr sz="1800" spc="-80" dirty="0">
                <a:solidFill>
                  <a:srgbClr val="7E7E7E"/>
                </a:solidFill>
                <a:latin typeface="Arial"/>
                <a:cs typeface="Arial"/>
              </a:rPr>
              <a:t> </a:t>
            </a:r>
            <a:r>
              <a:rPr sz="1800" spc="-5" dirty="0">
                <a:solidFill>
                  <a:srgbClr val="7E7E7E"/>
                </a:solidFill>
                <a:latin typeface="Arial"/>
                <a:cs typeface="Arial"/>
              </a:rPr>
              <a:t>Assoc.)</a:t>
            </a:r>
            <a:endParaRPr sz="18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08903" y="2497835"/>
            <a:ext cx="1984375" cy="0"/>
          </a:xfrm>
          <a:custGeom>
            <a:avLst/>
            <a:gdLst/>
            <a:ahLst/>
            <a:cxnLst/>
            <a:rect l="l" t="t" r="r" b="b"/>
            <a:pathLst>
              <a:path w="1984375">
                <a:moveTo>
                  <a:pt x="0" y="0"/>
                </a:moveTo>
                <a:lnTo>
                  <a:pt x="1984248" y="0"/>
                </a:lnTo>
              </a:path>
            </a:pathLst>
          </a:custGeom>
          <a:ln w="12192">
            <a:solidFill>
              <a:srgbClr val="4AACC5"/>
            </a:solidFill>
          </a:ln>
        </p:spPr>
        <p:txBody>
          <a:bodyPr wrap="square" lIns="0" tIns="0" rIns="0" bIns="0" rtlCol="0"/>
          <a:lstStyle/>
          <a:p>
            <a:endParaRPr/>
          </a:p>
        </p:txBody>
      </p:sp>
      <p:sp>
        <p:nvSpPr>
          <p:cNvPr id="3" name="object 3"/>
          <p:cNvSpPr/>
          <p:nvPr/>
        </p:nvSpPr>
        <p:spPr>
          <a:xfrm>
            <a:off x="1458467" y="2497835"/>
            <a:ext cx="1949450" cy="0"/>
          </a:xfrm>
          <a:custGeom>
            <a:avLst/>
            <a:gdLst/>
            <a:ahLst/>
            <a:cxnLst/>
            <a:rect l="l" t="t" r="r" b="b"/>
            <a:pathLst>
              <a:path w="1949450">
                <a:moveTo>
                  <a:pt x="0" y="0"/>
                </a:moveTo>
                <a:lnTo>
                  <a:pt x="1949195" y="0"/>
                </a:lnTo>
              </a:path>
            </a:pathLst>
          </a:custGeom>
          <a:ln w="12192">
            <a:solidFill>
              <a:srgbClr val="4AACC5"/>
            </a:solidFill>
          </a:ln>
        </p:spPr>
        <p:txBody>
          <a:bodyPr wrap="square" lIns="0" tIns="0" rIns="0" bIns="0" rtlCol="0"/>
          <a:lstStyle/>
          <a:p>
            <a:endParaRPr/>
          </a:p>
        </p:txBody>
      </p:sp>
      <p:sp>
        <p:nvSpPr>
          <p:cNvPr id="4" name="object 4"/>
          <p:cNvSpPr txBox="1">
            <a:spLocks noGrp="1"/>
          </p:cNvSpPr>
          <p:nvPr>
            <p:ph type="title"/>
          </p:nvPr>
        </p:nvSpPr>
        <p:spPr>
          <a:xfrm>
            <a:off x="225653" y="146430"/>
            <a:ext cx="1852295" cy="574040"/>
          </a:xfrm>
          <a:prstGeom prst="rect">
            <a:avLst/>
          </a:prstGeom>
        </p:spPr>
        <p:txBody>
          <a:bodyPr vert="horz" wrap="square" lIns="0" tIns="12700" rIns="0" bIns="0" rtlCol="0">
            <a:spAutoFit/>
          </a:bodyPr>
          <a:lstStyle/>
          <a:p>
            <a:pPr marL="12700">
              <a:lnSpc>
                <a:spcPct val="100000"/>
              </a:lnSpc>
              <a:spcBef>
                <a:spcPts val="100"/>
              </a:spcBef>
            </a:pPr>
            <a:r>
              <a:rPr sz="3600" b="1" dirty="0">
                <a:latin typeface="Arial"/>
                <a:cs typeface="Arial"/>
              </a:rPr>
              <a:t>Sol</a:t>
            </a:r>
            <a:r>
              <a:rPr sz="3600" b="1" spc="-15" dirty="0">
                <a:latin typeface="Arial"/>
                <a:cs typeface="Arial"/>
              </a:rPr>
              <a:t>u</a:t>
            </a:r>
            <a:r>
              <a:rPr sz="3600" b="1" dirty="0">
                <a:latin typeface="Arial"/>
                <a:cs typeface="Arial"/>
              </a:rPr>
              <a:t>tion</a:t>
            </a:r>
            <a:endParaRPr sz="3600">
              <a:latin typeface="Arial"/>
              <a:cs typeface="Arial"/>
            </a:endParaRPr>
          </a:p>
        </p:txBody>
      </p:sp>
      <p:sp>
        <p:nvSpPr>
          <p:cNvPr id="5" name="object 5"/>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4</a:t>
            </a:r>
            <a:endParaRPr sz="3600" dirty="0">
              <a:latin typeface="Arial"/>
              <a:cs typeface="Arial"/>
            </a:endParaRPr>
          </a:p>
        </p:txBody>
      </p:sp>
      <p:sp>
        <p:nvSpPr>
          <p:cNvPr id="6" name="object 6"/>
          <p:cNvSpPr txBox="1"/>
          <p:nvPr/>
        </p:nvSpPr>
        <p:spPr>
          <a:xfrm>
            <a:off x="2084070" y="1086992"/>
            <a:ext cx="4845050" cy="1002030"/>
          </a:xfrm>
          <a:prstGeom prst="rect">
            <a:avLst/>
          </a:prstGeom>
        </p:spPr>
        <p:txBody>
          <a:bodyPr vert="horz" wrap="square" lIns="0" tIns="12065" rIns="0" bIns="0" rtlCol="0">
            <a:spAutoFit/>
          </a:bodyPr>
          <a:lstStyle/>
          <a:p>
            <a:pPr marL="12700" marR="5080" indent="381000">
              <a:lnSpc>
                <a:spcPct val="100000"/>
              </a:lnSpc>
              <a:spcBef>
                <a:spcPts val="95"/>
              </a:spcBef>
            </a:pPr>
            <a:r>
              <a:rPr sz="2200" spc="-5" dirty="0">
                <a:solidFill>
                  <a:srgbClr val="4AACC5"/>
                </a:solidFill>
                <a:latin typeface="Arial"/>
                <a:cs typeface="Arial"/>
              </a:rPr>
              <a:t>Gleam</a:t>
            </a:r>
            <a:r>
              <a:rPr lang="en-NZ" sz="2200" spc="-5" dirty="0">
                <a:solidFill>
                  <a:srgbClr val="4AACC5"/>
                </a:solidFill>
                <a:latin typeface="Arial"/>
                <a:cs typeface="Arial"/>
              </a:rPr>
              <a:t>r</a:t>
            </a:r>
            <a:r>
              <a:rPr sz="2200" spc="-5" dirty="0">
                <a:solidFill>
                  <a:srgbClr val="8063A1"/>
                </a:solidFill>
                <a:latin typeface="Arial"/>
                <a:cs typeface="Arial"/>
              </a:rPr>
              <a:t> </a:t>
            </a:r>
            <a:r>
              <a:rPr sz="2200" spc="-5" dirty="0">
                <a:solidFill>
                  <a:srgbClr val="404040"/>
                </a:solidFill>
                <a:latin typeface="Arial"/>
                <a:cs typeface="Arial"/>
              </a:rPr>
              <a:t>iPhone app and website.  </a:t>
            </a:r>
            <a:r>
              <a:rPr sz="2200" spc="-5" dirty="0">
                <a:solidFill>
                  <a:srgbClr val="8063A1"/>
                </a:solidFill>
                <a:latin typeface="Arial"/>
                <a:cs typeface="Arial"/>
              </a:rPr>
              <a:t>“G</a:t>
            </a:r>
            <a:r>
              <a:rPr sz="2000" spc="-5" dirty="0">
                <a:solidFill>
                  <a:srgbClr val="8063A1"/>
                </a:solidFill>
                <a:latin typeface="Arial"/>
                <a:cs typeface="Arial"/>
              </a:rPr>
              <a:t>et</a:t>
            </a:r>
            <a:r>
              <a:rPr sz="2000" dirty="0">
                <a:solidFill>
                  <a:srgbClr val="8063A1"/>
                </a:solidFill>
                <a:latin typeface="Arial"/>
                <a:cs typeface="Arial"/>
              </a:rPr>
              <a:t> </a:t>
            </a:r>
            <a:r>
              <a:rPr sz="2000" spc="-5" dirty="0">
                <a:solidFill>
                  <a:srgbClr val="8063A1"/>
                </a:solidFill>
                <a:latin typeface="Arial"/>
                <a:cs typeface="Arial"/>
              </a:rPr>
              <a:t>affordable, </a:t>
            </a:r>
            <a:r>
              <a:rPr sz="2000" dirty="0">
                <a:solidFill>
                  <a:srgbClr val="8063A1"/>
                </a:solidFill>
                <a:latin typeface="Arial"/>
                <a:cs typeface="Arial"/>
              </a:rPr>
              <a:t>professional auto</a:t>
            </a:r>
            <a:r>
              <a:rPr sz="2000" spc="-120" dirty="0">
                <a:solidFill>
                  <a:srgbClr val="8063A1"/>
                </a:solidFill>
                <a:latin typeface="Arial"/>
                <a:cs typeface="Arial"/>
              </a:rPr>
              <a:t> </a:t>
            </a:r>
            <a:r>
              <a:rPr sz="2000" dirty="0">
                <a:solidFill>
                  <a:srgbClr val="8063A1"/>
                </a:solidFill>
                <a:latin typeface="Arial"/>
                <a:cs typeface="Arial"/>
              </a:rPr>
              <a:t>detail</a:t>
            </a:r>
            <a:r>
              <a:rPr lang="en-NZ" sz="2000" dirty="0">
                <a:solidFill>
                  <a:srgbClr val="8063A1"/>
                </a:solidFill>
                <a:latin typeface="Arial"/>
                <a:cs typeface="Arial"/>
              </a:rPr>
              <a:t>ing</a:t>
            </a:r>
            <a:endParaRPr sz="2000" dirty="0">
              <a:latin typeface="Arial"/>
              <a:cs typeface="Arial"/>
            </a:endParaRPr>
          </a:p>
          <a:p>
            <a:pPr marL="236220">
              <a:lnSpc>
                <a:spcPct val="100000"/>
              </a:lnSpc>
              <a:spcBef>
                <a:spcPts val="10"/>
              </a:spcBef>
            </a:pPr>
            <a:r>
              <a:rPr sz="2000" dirty="0">
                <a:solidFill>
                  <a:srgbClr val="8063A1"/>
                </a:solidFill>
                <a:latin typeface="Arial"/>
                <a:cs typeface="Arial"/>
              </a:rPr>
              <a:t>wherever </a:t>
            </a:r>
            <a:r>
              <a:rPr sz="2000" spc="-5" dirty="0">
                <a:solidFill>
                  <a:srgbClr val="8063A1"/>
                </a:solidFill>
                <a:latin typeface="Arial"/>
                <a:cs typeface="Arial"/>
              </a:rPr>
              <a:t>you </a:t>
            </a:r>
            <a:r>
              <a:rPr sz="2000" dirty="0">
                <a:solidFill>
                  <a:srgbClr val="8063A1"/>
                </a:solidFill>
                <a:latin typeface="Arial"/>
                <a:cs typeface="Arial"/>
              </a:rPr>
              <a:t>are, whenever </a:t>
            </a:r>
            <a:r>
              <a:rPr sz="2000" spc="-5" dirty="0">
                <a:solidFill>
                  <a:srgbClr val="8063A1"/>
                </a:solidFill>
                <a:latin typeface="Arial"/>
                <a:cs typeface="Arial"/>
              </a:rPr>
              <a:t>you</a:t>
            </a:r>
            <a:r>
              <a:rPr sz="2000" spc="-100" dirty="0">
                <a:solidFill>
                  <a:srgbClr val="8063A1"/>
                </a:solidFill>
                <a:latin typeface="Arial"/>
                <a:cs typeface="Arial"/>
              </a:rPr>
              <a:t> </a:t>
            </a:r>
            <a:r>
              <a:rPr sz="2000" spc="-5" dirty="0">
                <a:solidFill>
                  <a:srgbClr val="8063A1"/>
                </a:solidFill>
                <a:latin typeface="Arial"/>
                <a:cs typeface="Arial"/>
              </a:rPr>
              <a:t>want”</a:t>
            </a:r>
            <a:endParaRPr sz="2000" dirty="0">
              <a:latin typeface="Arial"/>
              <a:cs typeface="Arial"/>
            </a:endParaRPr>
          </a:p>
        </p:txBody>
      </p:sp>
      <p:sp>
        <p:nvSpPr>
          <p:cNvPr id="7" name="object 7"/>
          <p:cNvSpPr/>
          <p:nvPr/>
        </p:nvSpPr>
        <p:spPr>
          <a:xfrm>
            <a:off x="1380744" y="2799588"/>
            <a:ext cx="2072639" cy="1315720"/>
          </a:xfrm>
          <a:custGeom>
            <a:avLst/>
            <a:gdLst/>
            <a:ahLst/>
            <a:cxnLst/>
            <a:rect l="l" t="t" r="r" b="b"/>
            <a:pathLst>
              <a:path w="2072639" h="1315720">
                <a:moveTo>
                  <a:pt x="0" y="1315212"/>
                </a:moveTo>
                <a:lnTo>
                  <a:pt x="2072639" y="1315212"/>
                </a:lnTo>
                <a:lnTo>
                  <a:pt x="2072639" y="0"/>
                </a:lnTo>
                <a:lnTo>
                  <a:pt x="0" y="0"/>
                </a:lnTo>
                <a:lnTo>
                  <a:pt x="0" y="1315212"/>
                </a:lnTo>
                <a:close/>
              </a:path>
            </a:pathLst>
          </a:custGeom>
          <a:solidFill>
            <a:srgbClr val="92CDDD"/>
          </a:solidFill>
        </p:spPr>
        <p:txBody>
          <a:bodyPr wrap="square" lIns="0" tIns="0" rIns="0" bIns="0" rtlCol="0"/>
          <a:lstStyle/>
          <a:p>
            <a:endParaRPr/>
          </a:p>
        </p:txBody>
      </p:sp>
      <p:sp>
        <p:nvSpPr>
          <p:cNvPr id="8" name="object 8"/>
          <p:cNvSpPr txBox="1"/>
          <p:nvPr/>
        </p:nvSpPr>
        <p:spPr>
          <a:xfrm>
            <a:off x="1547622" y="2900883"/>
            <a:ext cx="1739900" cy="1028065"/>
          </a:xfrm>
          <a:prstGeom prst="rect">
            <a:avLst/>
          </a:prstGeom>
        </p:spPr>
        <p:txBody>
          <a:bodyPr vert="horz" wrap="square" lIns="0" tIns="12700" rIns="0" bIns="0" rtlCol="0">
            <a:spAutoFit/>
          </a:bodyPr>
          <a:lstStyle/>
          <a:p>
            <a:pPr marL="2540" algn="ctr">
              <a:lnSpc>
                <a:spcPts val="2595"/>
              </a:lnSpc>
              <a:spcBef>
                <a:spcPts val="100"/>
              </a:spcBef>
            </a:pPr>
            <a:r>
              <a:rPr sz="2400" spc="-50" dirty="0">
                <a:solidFill>
                  <a:srgbClr val="FFFFFF"/>
                </a:solidFill>
                <a:latin typeface="Arial"/>
                <a:cs typeface="Arial"/>
              </a:rPr>
              <a:t>SAVE</a:t>
            </a:r>
            <a:endParaRPr sz="2400">
              <a:latin typeface="Arial"/>
              <a:cs typeface="Arial"/>
            </a:endParaRPr>
          </a:p>
          <a:p>
            <a:pPr algn="ctr">
              <a:lnSpc>
                <a:spcPts val="2435"/>
              </a:lnSpc>
            </a:pPr>
            <a:r>
              <a:rPr sz="2400" dirty="0">
                <a:solidFill>
                  <a:srgbClr val="FFFFFF"/>
                </a:solidFill>
                <a:latin typeface="Arial"/>
                <a:cs typeface="Arial"/>
              </a:rPr>
              <a:t>TIME</a:t>
            </a:r>
            <a:endParaRPr sz="2400">
              <a:latin typeface="Arial"/>
              <a:cs typeface="Arial"/>
            </a:endParaRPr>
          </a:p>
          <a:p>
            <a:pPr marL="635" algn="ctr">
              <a:lnSpc>
                <a:spcPts val="1350"/>
              </a:lnSpc>
            </a:pPr>
            <a:r>
              <a:rPr sz="1400" dirty="0">
                <a:solidFill>
                  <a:srgbClr val="FFFFFF"/>
                </a:solidFill>
                <a:latin typeface="Arial"/>
                <a:cs typeface="Arial"/>
              </a:rPr>
              <a:t>detailers</a:t>
            </a:r>
            <a:r>
              <a:rPr sz="1400" spc="-45" dirty="0">
                <a:solidFill>
                  <a:srgbClr val="FFFFFF"/>
                </a:solidFill>
                <a:latin typeface="Arial"/>
                <a:cs typeface="Arial"/>
              </a:rPr>
              <a:t> </a:t>
            </a:r>
            <a:r>
              <a:rPr sz="1400" dirty="0">
                <a:solidFill>
                  <a:srgbClr val="FFFFFF"/>
                </a:solidFill>
                <a:latin typeface="Arial"/>
                <a:cs typeface="Arial"/>
              </a:rPr>
              <a:t>come</a:t>
            </a:r>
            <a:endParaRPr sz="1400">
              <a:latin typeface="Arial"/>
              <a:cs typeface="Arial"/>
            </a:endParaRPr>
          </a:p>
          <a:p>
            <a:pPr algn="ctr">
              <a:lnSpc>
                <a:spcPts val="1510"/>
              </a:lnSpc>
            </a:pPr>
            <a:r>
              <a:rPr sz="1400" dirty="0">
                <a:solidFill>
                  <a:srgbClr val="FFFFFF"/>
                </a:solidFill>
                <a:latin typeface="Arial"/>
                <a:cs typeface="Arial"/>
              </a:rPr>
              <a:t>to their </a:t>
            </a:r>
            <a:r>
              <a:rPr sz="1400" spc="-5" dirty="0">
                <a:solidFill>
                  <a:srgbClr val="FFFFFF"/>
                </a:solidFill>
                <a:latin typeface="Arial"/>
                <a:cs typeface="Arial"/>
              </a:rPr>
              <a:t>home </a:t>
            </a:r>
            <a:r>
              <a:rPr sz="1400" dirty="0">
                <a:solidFill>
                  <a:srgbClr val="FFFFFF"/>
                </a:solidFill>
                <a:latin typeface="Arial"/>
                <a:cs typeface="Arial"/>
              </a:rPr>
              <a:t>or</a:t>
            </a:r>
            <a:r>
              <a:rPr sz="1400" spc="-120" dirty="0">
                <a:solidFill>
                  <a:srgbClr val="FFFFFF"/>
                </a:solidFill>
                <a:latin typeface="Arial"/>
                <a:cs typeface="Arial"/>
              </a:rPr>
              <a:t> </a:t>
            </a:r>
            <a:r>
              <a:rPr sz="1400" spc="-5" dirty="0">
                <a:solidFill>
                  <a:srgbClr val="FFFFFF"/>
                </a:solidFill>
                <a:latin typeface="Arial"/>
                <a:cs typeface="Arial"/>
              </a:rPr>
              <a:t>office</a:t>
            </a:r>
            <a:endParaRPr sz="1400">
              <a:latin typeface="Arial"/>
              <a:cs typeface="Arial"/>
            </a:endParaRPr>
          </a:p>
        </p:txBody>
      </p:sp>
      <p:sp>
        <p:nvSpPr>
          <p:cNvPr id="9" name="object 9"/>
          <p:cNvSpPr/>
          <p:nvPr/>
        </p:nvSpPr>
        <p:spPr>
          <a:xfrm>
            <a:off x="3532632" y="2799588"/>
            <a:ext cx="2072639" cy="1315720"/>
          </a:xfrm>
          <a:custGeom>
            <a:avLst/>
            <a:gdLst/>
            <a:ahLst/>
            <a:cxnLst/>
            <a:rect l="l" t="t" r="r" b="b"/>
            <a:pathLst>
              <a:path w="2072639" h="1315720">
                <a:moveTo>
                  <a:pt x="0" y="1315212"/>
                </a:moveTo>
                <a:lnTo>
                  <a:pt x="2072639" y="1315212"/>
                </a:lnTo>
                <a:lnTo>
                  <a:pt x="2072639" y="0"/>
                </a:lnTo>
                <a:lnTo>
                  <a:pt x="0" y="0"/>
                </a:lnTo>
                <a:lnTo>
                  <a:pt x="0" y="1315212"/>
                </a:lnTo>
                <a:close/>
              </a:path>
            </a:pathLst>
          </a:custGeom>
          <a:solidFill>
            <a:srgbClr val="92CDDD"/>
          </a:solidFill>
        </p:spPr>
        <p:txBody>
          <a:bodyPr wrap="square" lIns="0" tIns="0" rIns="0" bIns="0" rtlCol="0"/>
          <a:lstStyle/>
          <a:p>
            <a:endParaRPr/>
          </a:p>
        </p:txBody>
      </p:sp>
      <p:sp>
        <p:nvSpPr>
          <p:cNvPr id="10" name="object 10"/>
          <p:cNvSpPr txBox="1"/>
          <p:nvPr/>
        </p:nvSpPr>
        <p:spPr>
          <a:xfrm>
            <a:off x="3728720" y="2900883"/>
            <a:ext cx="1681480" cy="1028065"/>
          </a:xfrm>
          <a:prstGeom prst="rect">
            <a:avLst/>
          </a:prstGeom>
        </p:spPr>
        <p:txBody>
          <a:bodyPr vert="horz" wrap="square" lIns="0" tIns="12700" rIns="0" bIns="0" rtlCol="0">
            <a:spAutoFit/>
          </a:bodyPr>
          <a:lstStyle/>
          <a:p>
            <a:pPr marL="446405">
              <a:lnSpc>
                <a:spcPts val="2595"/>
              </a:lnSpc>
              <a:spcBef>
                <a:spcPts val="100"/>
              </a:spcBef>
            </a:pPr>
            <a:r>
              <a:rPr sz="2400" spc="-50" dirty="0">
                <a:solidFill>
                  <a:srgbClr val="FFFFFF"/>
                </a:solidFill>
                <a:latin typeface="Arial"/>
                <a:cs typeface="Arial"/>
              </a:rPr>
              <a:t>SAVE</a:t>
            </a:r>
            <a:endParaRPr sz="2400" dirty="0">
              <a:latin typeface="Arial"/>
              <a:cs typeface="Arial"/>
            </a:endParaRPr>
          </a:p>
          <a:p>
            <a:pPr marL="281940">
              <a:lnSpc>
                <a:spcPts val="2435"/>
              </a:lnSpc>
            </a:pPr>
            <a:r>
              <a:rPr sz="2400" spc="-5" dirty="0">
                <a:solidFill>
                  <a:srgbClr val="FFFFFF"/>
                </a:solidFill>
                <a:latin typeface="Arial"/>
                <a:cs typeface="Arial"/>
              </a:rPr>
              <a:t>MONEY</a:t>
            </a:r>
            <a:endParaRPr sz="2400" dirty="0">
              <a:latin typeface="Arial"/>
              <a:cs typeface="Arial"/>
            </a:endParaRPr>
          </a:p>
          <a:p>
            <a:pPr marL="12700" marR="5080" algn="ctr">
              <a:lnSpc>
                <a:spcPct val="80000"/>
              </a:lnSpc>
              <a:spcBef>
                <a:spcPts val="175"/>
              </a:spcBef>
            </a:pPr>
            <a:r>
              <a:rPr sz="1400" dirty="0">
                <a:solidFill>
                  <a:srgbClr val="FFFFFF"/>
                </a:solidFill>
                <a:latin typeface="Arial"/>
                <a:cs typeface="Arial"/>
              </a:rPr>
              <a:t>detailers compete</a:t>
            </a:r>
            <a:r>
              <a:rPr sz="1400" spc="-160" dirty="0">
                <a:solidFill>
                  <a:srgbClr val="FFFFFF"/>
                </a:solidFill>
                <a:latin typeface="Arial"/>
                <a:cs typeface="Arial"/>
              </a:rPr>
              <a:t> </a:t>
            </a:r>
            <a:r>
              <a:rPr sz="1400" dirty="0">
                <a:solidFill>
                  <a:srgbClr val="FFFFFF"/>
                </a:solidFill>
                <a:latin typeface="Arial"/>
                <a:cs typeface="Arial"/>
              </a:rPr>
              <a:t>for  their</a:t>
            </a:r>
            <a:r>
              <a:rPr sz="1400" spc="-45" dirty="0">
                <a:solidFill>
                  <a:srgbClr val="FFFFFF"/>
                </a:solidFill>
                <a:latin typeface="Arial"/>
                <a:cs typeface="Arial"/>
              </a:rPr>
              <a:t> </a:t>
            </a:r>
            <a:r>
              <a:rPr sz="1400" dirty="0">
                <a:solidFill>
                  <a:srgbClr val="FFFFFF"/>
                </a:solidFill>
                <a:latin typeface="Arial"/>
                <a:cs typeface="Arial"/>
              </a:rPr>
              <a:t>business</a:t>
            </a:r>
            <a:endParaRPr sz="1400" dirty="0">
              <a:latin typeface="Arial"/>
              <a:cs typeface="Arial"/>
            </a:endParaRPr>
          </a:p>
        </p:txBody>
      </p:sp>
      <p:sp>
        <p:nvSpPr>
          <p:cNvPr id="11" name="object 11"/>
          <p:cNvSpPr/>
          <p:nvPr/>
        </p:nvSpPr>
        <p:spPr>
          <a:xfrm>
            <a:off x="5673852" y="2799588"/>
            <a:ext cx="2072639" cy="1315720"/>
          </a:xfrm>
          <a:custGeom>
            <a:avLst/>
            <a:gdLst/>
            <a:ahLst/>
            <a:cxnLst/>
            <a:rect l="l" t="t" r="r" b="b"/>
            <a:pathLst>
              <a:path w="2072640" h="1315720">
                <a:moveTo>
                  <a:pt x="0" y="1315212"/>
                </a:moveTo>
                <a:lnTo>
                  <a:pt x="2072640" y="1315212"/>
                </a:lnTo>
                <a:lnTo>
                  <a:pt x="2072640" y="0"/>
                </a:lnTo>
                <a:lnTo>
                  <a:pt x="0" y="0"/>
                </a:lnTo>
                <a:lnTo>
                  <a:pt x="0" y="1315212"/>
                </a:lnTo>
                <a:close/>
              </a:path>
            </a:pathLst>
          </a:custGeom>
          <a:solidFill>
            <a:srgbClr val="92CDDD"/>
          </a:solidFill>
        </p:spPr>
        <p:txBody>
          <a:bodyPr wrap="square" lIns="0" tIns="0" rIns="0" bIns="0" rtlCol="0"/>
          <a:lstStyle/>
          <a:p>
            <a:endParaRPr/>
          </a:p>
        </p:txBody>
      </p:sp>
      <p:sp>
        <p:nvSpPr>
          <p:cNvPr id="12" name="object 12"/>
          <p:cNvSpPr txBox="1"/>
          <p:nvPr/>
        </p:nvSpPr>
        <p:spPr>
          <a:xfrm>
            <a:off x="5844285" y="2900883"/>
            <a:ext cx="1780539" cy="1028065"/>
          </a:xfrm>
          <a:prstGeom prst="rect">
            <a:avLst/>
          </a:prstGeom>
        </p:spPr>
        <p:txBody>
          <a:bodyPr vert="horz" wrap="square" lIns="0" tIns="12700" rIns="0" bIns="0" rtlCol="0">
            <a:spAutoFit/>
          </a:bodyPr>
          <a:lstStyle/>
          <a:p>
            <a:pPr marL="353695">
              <a:lnSpc>
                <a:spcPts val="2595"/>
              </a:lnSpc>
              <a:spcBef>
                <a:spcPts val="100"/>
              </a:spcBef>
            </a:pPr>
            <a:r>
              <a:rPr sz="2400" spc="-40" dirty="0">
                <a:solidFill>
                  <a:srgbClr val="FFFFFF"/>
                </a:solidFill>
                <a:latin typeface="Arial"/>
                <a:cs typeface="Arial"/>
              </a:rPr>
              <a:t>GREAT</a:t>
            </a:r>
            <a:endParaRPr sz="2400" dirty="0">
              <a:latin typeface="Arial"/>
              <a:cs typeface="Arial"/>
            </a:endParaRPr>
          </a:p>
          <a:p>
            <a:pPr marL="570230">
              <a:lnSpc>
                <a:spcPts val="2435"/>
              </a:lnSpc>
            </a:pPr>
            <a:r>
              <a:rPr sz="2400" dirty="0">
                <a:solidFill>
                  <a:srgbClr val="FFFFFF"/>
                </a:solidFill>
                <a:latin typeface="Arial"/>
                <a:cs typeface="Arial"/>
              </a:rPr>
              <a:t>JOB</a:t>
            </a:r>
            <a:endParaRPr sz="2400" dirty="0">
              <a:latin typeface="Arial"/>
              <a:cs typeface="Arial"/>
            </a:endParaRPr>
          </a:p>
          <a:p>
            <a:pPr marL="12065" marR="5080" algn="ctr">
              <a:lnSpc>
                <a:spcPct val="80000"/>
              </a:lnSpc>
              <a:spcBef>
                <a:spcPts val="175"/>
              </a:spcBef>
            </a:pPr>
            <a:r>
              <a:rPr sz="1400" dirty="0">
                <a:solidFill>
                  <a:srgbClr val="FFFFFF"/>
                </a:solidFill>
                <a:latin typeface="Arial"/>
                <a:cs typeface="Arial"/>
              </a:rPr>
              <a:t>detailers </a:t>
            </a:r>
            <a:r>
              <a:rPr sz="1400" spc="-5" dirty="0">
                <a:solidFill>
                  <a:srgbClr val="FFFFFF"/>
                </a:solidFill>
                <a:latin typeface="Arial"/>
                <a:cs typeface="Arial"/>
              </a:rPr>
              <a:t>work </a:t>
            </a:r>
            <a:r>
              <a:rPr sz="1400" dirty="0">
                <a:solidFill>
                  <a:srgbClr val="FFFFFF"/>
                </a:solidFill>
                <a:latin typeface="Arial"/>
                <a:cs typeface="Arial"/>
              </a:rPr>
              <a:t>hard</a:t>
            </a:r>
            <a:r>
              <a:rPr sz="1400" spc="-125" dirty="0">
                <a:solidFill>
                  <a:srgbClr val="FFFFFF"/>
                </a:solidFill>
                <a:latin typeface="Arial"/>
                <a:cs typeface="Arial"/>
              </a:rPr>
              <a:t> </a:t>
            </a:r>
            <a:r>
              <a:rPr sz="1400" dirty="0">
                <a:solidFill>
                  <a:srgbClr val="FFFFFF"/>
                </a:solidFill>
                <a:latin typeface="Arial"/>
                <a:cs typeface="Arial"/>
              </a:rPr>
              <a:t>for  great</a:t>
            </a:r>
            <a:r>
              <a:rPr sz="1400" spc="-40" dirty="0">
                <a:solidFill>
                  <a:srgbClr val="FFFFFF"/>
                </a:solidFill>
                <a:latin typeface="Arial"/>
                <a:cs typeface="Arial"/>
              </a:rPr>
              <a:t> </a:t>
            </a:r>
            <a:r>
              <a:rPr sz="1400" spc="-5" dirty="0">
                <a:solidFill>
                  <a:srgbClr val="FFFFFF"/>
                </a:solidFill>
                <a:latin typeface="Arial"/>
                <a:cs typeface="Arial"/>
              </a:rPr>
              <a:t>reviews</a:t>
            </a:r>
            <a:endParaRPr sz="1400" dirty="0">
              <a:latin typeface="Arial"/>
              <a:cs typeface="Arial"/>
            </a:endParaRPr>
          </a:p>
        </p:txBody>
      </p:sp>
      <p:sp>
        <p:nvSpPr>
          <p:cNvPr id="13" name="object 13"/>
          <p:cNvSpPr txBox="1"/>
          <p:nvPr/>
        </p:nvSpPr>
        <p:spPr>
          <a:xfrm>
            <a:off x="3407664" y="2292095"/>
            <a:ext cx="2301240" cy="370840"/>
          </a:xfrm>
          <a:prstGeom prst="rect">
            <a:avLst/>
          </a:prstGeom>
          <a:solidFill>
            <a:srgbClr val="4AACC5"/>
          </a:solidFill>
        </p:spPr>
        <p:txBody>
          <a:bodyPr vert="horz" wrap="square" lIns="0" tIns="40640" rIns="0" bIns="0" rtlCol="0">
            <a:spAutoFit/>
          </a:bodyPr>
          <a:lstStyle/>
          <a:p>
            <a:pPr marL="409575">
              <a:lnSpc>
                <a:spcPct val="100000"/>
              </a:lnSpc>
              <a:spcBef>
                <a:spcPts val="320"/>
              </a:spcBef>
            </a:pPr>
            <a:r>
              <a:rPr sz="1800" spc="-5" dirty="0">
                <a:solidFill>
                  <a:srgbClr val="FFFFFF"/>
                </a:solidFill>
                <a:latin typeface="Arial"/>
                <a:cs typeface="Arial"/>
              </a:rPr>
              <a:t>CONSUMERS</a:t>
            </a:r>
            <a:endParaRPr sz="1800">
              <a:latin typeface="Arial"/>
              <a:cs typeface="Arial"/>
            </a:endParaRPr>
          </a:p>
        </p:txBody>
      </p:sp>
      <p:sp>
        <p:nvSpPr>
          <p:cNvPr id="14" name="object 14"/>
          <p:cNvSpPr/>
          <p:nvPr/>
        </p:nvSpPr>
        <p:spPr>
          <a:xfrm>
            <a:off x="5702808" y="4860035"/>
            <a:ext cx="1984375" cy="0"/>
          </a:xfrm>
          <a:custGeom>
            <a:avLst/>
            <a:gdLst/>
            <a:ahLst/>
            <a:cxnLst/>
            <a:rect l="l" t="t" r="r" b="b"/>
            <a:pathLst>
              <a:path w="1984375">
                <a:moveTo>
                  <a:pt x="0" y="0"/>
                </a:moveTo>
                <a:lnTo>
                  <a:pt x="1984248" y="0"/>
                </a:lnTo>
              </a:path>
            </a:pathLst>
          </a:custGeom>
          <a:ln w="12191">
            <a:solidFill>
              <a:srgbClr val="8063A1"/>
            </a:solidFill>
          </a:ln>
        </p:spPr>
        <p:txBody>
          <a:bodyPr wrap="square" lIns="0" tIns="0" rIns="0" bIns="0" rtlCol="0"/>
          <a:lstStyle/>
          <a:p>
            <a:endParaRPr/>
          </a:p>
        </p:txBody>
      </p:sp>
      <p:sp>
        <p:nvSpPr>
          <p:cNvPr id="15" name="object 15"/>
          <p:cNvSpPr/>
          <p:nvPr/>
        </p:nvSpPr>
        <p:spPr>
          <a:xfrm>
            <a:off x="1452372" y="4860035"/>
            <a:ext cx="1949450" cy="0"/>
          </a:xfrm>
          <a:custGeom>
            <a:avLst/>
            <a:gdLst/>
            <a:ahLst/>
            <a:cxnLst/>
            <a:rect l="l" t="t" r="r" b="b"/>
            <a:pathLst>
              <a:path w="1949450">
                <a:moveTo>
                  <a:pt x="0" y="0"/>
                </a:moveTo>
                <a:lnTo>
                  <a:pt x="1949195" y="0"/>
                </a:lnTo>
              </a:path>
            </a:pathLst>
          </a:custGeom>
          <a:ln w="12191">
            <a:solidFill>
              <a:srgbClr val="8063A1"/>
            </a:solidFill>
          </a:ln>
        </p:spPr>
        <p:txBody>
          <a:bodyPr wrap="square" lIns="0" tIns="0" rIns="0" bIns="0" rtlCol="0"/>
          <a:lstStyle/>
          <a:p>
            <a:endParaRPr/>
          </a:p>
        </p:txBody>
      </p:sp>
      <p:sp>
        <p:nvSpPr>
          <p:cNvPr id="16" name="object 16"/>
          <p:cNvSpPr/>
          <p:nvPr/>
        </p:nvSpPr>
        <p:spPr>
          <a:xfrm>
            <a:off x="1374647" y="5161788"/>
            <a:ext cx="2072639" cy="1313815"/>
          </a:xfrm>
          <a:custGeom>
            <a:avLst/>
            <a:gdLst/>
            <a:ahLst/>
            <a:cxnLst/>
            <a:rect l="l" t="t" r="r" b="b"/>
            <a:pathLst>
              <a:path w="2072639" h="1313814">
                <a:moveTo>
                  <a:pt x="0" y="1313688"/>
                </a:moveTo>
                <a:lnTo>
                  <a:pt x="2072639" y="1313688"/>
                </a:lnTo>
                <a:lnTo>
                  <a:pt x="2072639" y="0"/>
                </a:lnTo>
                <a:lnTo>
                  <a:pt x="0" y="0"/>
                </a:lnTo>
                <a:lnTo>
                  <a:pt x="0" y="1313688"/>
                </a:lnTo>
                <a:close/>
              </a:path>
            </a:pathLst>
          </a:custGeom>
          <a:solidFill>
            <a:srgbClr val="B3A1C6"/>
          </a:solidFill>
        </p:spPr>
        <p:txBody>
          <a:bodyPr wrap="square" lIns="0" tIns="0" rIns="0" bIns="0" rtlCol="0"/>
          <a:lstStyle/>
          <a:p>
            <a:endParaRPr/>
          </a:p>
        </p:txBody>
      </p:sp>
      <p:sp>
        <p:nvSpPr>
          <p:cNvPr id="17" name="object 17"/>
          <p:cNvSpPr txBox="1"/>
          <p:nvPr/>
        </p:nvSpPr>
        <p:spPr>
          <a:xfrm>
            <a:off x="1657350" y="5263388"/>
            <a:ext cx="1506855" cy="1028065"/>
          </a:xfrm>
          <a:prstGeom prst="rect">
            <a:avLst/>
          </a:prstGeom>
        </p:spPr>
        <p:txBody>
          <a:bodyPr vert="horz" wrap="square" lIns="0" tIns="83820" rIns="0" bIns="0" rtlCol="0">
            <a:spAutoFit/>
          </a:bodyPr>
          <a:lstStyle/>
          <a:p>
            <a:pPr marL="360045" marR="349250" algn="ctr">
              <a:lnSpc>
                <a:spcPts val="2300"/>
              </a:lnSpc>
              <a:spcBef>
                <a:spcPts val="660"/>
              </a:spcBef>
            </a:pPr>
            <a:r>
              <a:rPr sz="2400" dirty="0">
                <a:solidFill>
                  <a:srgbClr val="FFFFFF"/>
                </a:solidFill>
                <a:latin typeface="Arial"/>
                <a:cs typeface="Arial"/>
              </a:rPr>
              <a:t>S</a:t>
            </a:r>
            <a:r>
              <a:rPr sz="2400" spc="-190" dirty="0">
                <a:solidFill>
                  <a:srgbClr val="FFFFFF"/>
                </a:solidFill>
                <a:latin typeface="Arial"/>
                <a:cs typeface="Arial"/>
              </a:rPr>
              <a:t>A</a:t>
            </a:r>
            <a:r>
              <a:rPr sz="2400" dirty="0">
                <a:solidFill>
                  <a:srgbClr val="FFFFFF"/>
                </a:solidFill>
                <a:latin typeface="Arial"/>
                <a:cs typeface="Arial"/>
              </a:rPr>
              <a:t>VE  TIME</a:t>
            </a:r>
            <a:endParaRPr sz="2400" dirty="0">
              <a:latin typeface="Arial"/>
              <a:cs typeface="Arial"/>
            </a:endParaRPr>
          </a:p>
          <a:p>
            <a:pPr marL="1270" algn="ctr">
              <a:lnSpc>
                <a:spcPts val="1215"/>
              </a:lnSpc>
            </a:pPr>
            <a:r>
              <a:rPr sz="1400" dirty="0">
                <a:solidFill>
                  <a:srgbClr val="FFFFFF"/>
                </a:solidFill>
                <a:latin typeface="Arial"/>
                <a:cs typeface="Arial"/>
              </a:rPr>
              <a:t>less</a:t>
            </a:r>
            <a:r>
              <a:rPr sz="1400" spc="-105" dirty="0">
                <a:solidFill>
                  <a:srgbClr val="FFFFFF"/>
                </a:solidFill>
                <a:latin typeface="Arial"/>
                <a:cs typeface="Arial"/>
              </a:rPr>
              <a:t> </a:t>
            </a:r>
            <a:r>
              <a:rPr sz="1400" dirty="0">
                <a:solidFill>
                  <a:srgbClr val="FFFFFF"/>
                </a:solidFill>
                <a:latin typeface="Arial"/>
                <a:cs typeface="Arial"/>
              </a:rPr>
              <a:t>time</a:t>
            </a:r>
            <a:endParaRPr sz="1400" dirty="0">
              <a:latin typeface="Arial"/>
              <a:cs typeface="Arial"/>
            </a:endParaRPr>
          </a:p>
          <a:p>
            <a:pPr algn="ctr">
              <a:lnSpc>
                <a:spcPts val="1515"/>
              </a:lnSpc>
            </a:pPr>
            <a:r>
              <a:rPr sz="1400" dirty="0">
                <a:solidFill>
                  <a:srgbClr val="FFFFFF"/>
                </a:solidFill>
                <a:latin typeface="Arial"/>
                <a:cs typeface="Arial"/>
              </a:rPr>
              <a:t>chasing</a:t>
            </a:r>
            <a:r>
              <a:rPr sz="1400" spc="-85" dirty="0">
                <a:solidFill>
                  <a:srgbClr val="FFFFFF"/>
                </a:solidFill>
                <a:latin typeface="Arial"/>
                <a:cs typeface="Arial"/>
              </a:rPr>
              <a:t> </a:t>
            </a:r>
            <a:r>
              <a:rPr sz="1400" spc="-5" dirty="0">
                <a:solidFill>
                  <a:srgbClr val="FFFFFF"/>
                </a:solidFill>
                <a:latin typeface="Arial"/>
                <a:cs typeface="Arial"/>
              </a:rPr>
              <a:t>customers</a:t>
            </a:r>
            <a:endParaRPr sz="1400" dirty="0">
              <a:latin typeface="Arial"/>
              <a:cs typeface="Arial"/>
            </a:endParaRPr>
          </a:p>
        </p:txBody>
      </p:sp>
      <p:sp>
        <p:nvSpPr>
          <p:cNvPr id="18" name="object 18"/>
          <p:cNvSpPr/>
          <p:nvPr/>
        </p:nvSpPr>
        <p:spPr>
          <a:xfrm>
            <a:off x="3526535" y="5161788"/>
            <a:ext cx="2072639" cy="1313815"/>
          </a:xfrm>
          <a:custGeom>
            <a:avLst/>
            <a:gdLst/>
            <a:ahLst/>
            <a:cxnLst/>
            <a:rect l="l" t="t" r="r" b="b"/>
            <a:pathLst>
              <a:path w="2072639" h="1313814">
                <a:moveTo>
                  <a:pt x="0" y="1313688"/>
                </a:moveTo>
                <a:lnTo>
                  <a:pt x="2072639" y="1313688"/>
                </a:lnTo>
                <a:lnTo>
                  <a:pt x="2072639" y="0"/>
                </a:lnTo>
                <a:lnTo>
                  <a:pt x="0" y="0"/>
                </a:lnTo>
                <a:lnTo>
                  <a:pt x="0" y="1313688"/>
                </a:lnTo>
                <a:close/>
              </a:path>
            </a:pathLst>
          </a:custGeom>
          <a:solidFill>
            <a:srgbClr val="B3A1C6"/>
          </a:solidFill>
        </p:spPr>
        <p:txBody>
          <a:bodyPr wrap="square" lIns="0" tIns="0" rIns="0" bIns="0" rtlCol="0"/>
          <a:lstStyle/>
          <a:p>
            <a:endParaRPr/>
          </a:p>
        </p:txBody>
      </p:sp>
      <p:sp>
        <p:nvSpPr>
          <p:cNvPr id="19" name="object 19"/>
          <p:cNvSpPr txBox="1"/>
          <p:nvPr/>
        </p:nvSpPr>
        <p:spPr>
          <a:xfrm>
            <a:off x="3992371" y="5263388"/>
            <a:ext cx="1143000" cy="1028065"/>
          </a:xfrm>
          <a:prstGeom prst="rect">
            <a:avLst/>
          </a:prstGeom>
        </p:spPr>
        <p:txBody>
          <a:bodyPr vert="horz" wrap="square" lIns="0" tIns="83820" rIns="0" bIns="0" rtlCol="0">
            <a:spAutoFit/>
          </a:bodyPr>
          <a:lstStyle/>
          <a:p>
            <a:pPr marL="12065" marR="5080" indent="-1270" algn="ctr">
              <a:lnSpc>
                <a:spcPts val="2300"/>
              </a:lnSpc>
              <a:spcBef>
                <a:spcPts val="660"/>
              </a:spcBef>
            </a:pPr>
            <a:r>
              <a:rPr sz="2400" dirty="0">
                <a:solidFill>
                  <a:srgbClr val="FFFFFF"/>
                </a:solidFill>
                <a:latin typeface="Arial"/>
                <a:cs typeface="Arial"/>
              </a:rPr>
              <a:t>MORE  M</a:t>
            </a:r>
            <a:r>
              <a:rPr sz="2400" spc="0" dirty="0">
                <a:solidFill>
                  <a:srgbClr val="FFFFFF"/>
                </a:solidFill>
                <a:latin typeface="Arial"/>
                <a:cs typeface="Arial"/>
              </a:rPr>
              <a:t>O</a:t>
            </a:r>
            <a:r>
              <a:rPr sz="2400" spc="-5" dirty="0">
                <a:solidFill>
                  <a:srgbClr val="FFFFFF"/>
                </a:solidFill>
                <a:latin typeface="Arial"/>
                <a:cs typeface="Arial"/>
              </a:rPr>
              <a:t>N</a:t>
            </a:r>
            <a:r>
              <a:rPr sz="2400" spc="-15" dirty="0">
                <a:solidFill>
                  <a:srgbClr val="FFFFFF"/>
                </a:solidFill>
                <a:latin typeface="Arial"/>
                <a:cs typeface="Arial"/>
              </a:rPr>
              <a:t>E</a:t>
            </a:r>
            <a:r>
              <a:rPr sz="2400" dirty="0">
                <a:solidFill>
                  <a:srgbClr val="FFFFFF"/>
                </a:solidFill>
                <a:latin typeface="Arial"/>
                <a:cs typeface="Arial"/>
              </a:rPr>
              <a:t>Y</a:t>
            </a:r>
            <a:endParaRPr sz="2400" dirty="0">
              <a:latin typeface="Arial"/>
              <a:cs typeface="Arial"/>
            </a:endParaRPr>
          </a:p>
          <a:p>
            <a:pPr algn="ctr">
              <a:lnSpc>
                <a:spcPts val="1215"/>
              </a:lnSpc>
            </a:pPr>
            <a:r>
              <a:rPr sz="1400" dirty="0">
                <a:solidFill>
                  <a:srgbClr val="FFFFFF"/>
                </a:solidFill>
                <a:latin typeface="Arial"/>
                <a:cs typeface="Arial"/>
              </a:rPr>
              <a:t>more</a:t>
            </a:r>
            <a:r>
              <a:rPr sz="1400" spc="-45" dirty="0">
                <a:solidFill>
                  <a:srgbClr val="FFFFFF"/>
                </a:solidFill>
                <a:latin typeface="Arial"/>
                <a:cs typeface="Arial"/>
              </a:rPr>
              <a:t> </a:t>
            </a:r>
            <a:r>
              <a:rPr sz="1400" dirty="0">
                <a:solidFill>
                  <a:srgbClr val="FFFFFF"/>
                </a:solidFill>
                <a:latin typeface="Arial"/>
                <a:cs typeface="Arial"/>
              </a:rPr>
              <a:t>time</a:t>
            </a:r>
            <a:endParaRPr sz="1400" dirty="0">
              <a:latin typeface="Arial"/>
              <a:cs typeface="Arial"/>
            </a:endParaRPr>
          </a:p>
          <a:p>
            <a:pPr algn="ctr">
              <a:lnSpc>
                <a:spcPts val="1515"/>
              </a:lnSpc>
            </a:pPr>
            <a:r>
              <a:rPr sz="1400" dirty="0">
                <a:solidFill>
                  <a:srgbClr val="FFFFFF"/>
                </a:solidFill>
                <a:latin typeface="Arial"/>
                <a:cs typeface="Arial"/>
              </a:rPr>
              <a:t>detailing</a:t>
            </a:r>
            <a:r>
              <a:rPr sz="1400" spc="-70" dirty="0">
                <a:solidFill>
                  <a:srgbClr val="FFFFFF"/>
                </a:solidFill>
                <a:latin typeface="Arial"/>
                <a:cs typeface="Arial"/>
              </a:rPr>
              <a:t> </a:t>
            </a:r>
            <a:r>
              <a:rPr sz="1400" dirty="0">
                <a:solidFill>
                  <a:srgbClr val="FFFFFF"/>
                </a:solidFill>
                <a:latin typeface="Arial"/>
                <a:cs typeface="Arial"/>
              </a:rPr>
              <a:t>cars</a:t>
            </a:r>
            <a:endParaRPr sz="1400" dirty="0">
              <a:latin typeface="Arial"/>
              <a:cs typeface="Arial"/>
            </a:endParaRPr>
          </a:p>
        </p:txBody>
      </p:sp>
      <p:sp>
        <p:nvSpPr>
          <p:cNvPr id="20" name="object 20"/>
          <p:cNvSpPr/>
          <p:nvPr/>
        </p:nvSpPr>
        <p:spPr>
          <a:xfrm>
            <a:off x="5667755" y="5161788"/>
            <a:ext cx="2072639" cy="1313815"/>
          </a:xfrm>
          <a:custGeom>
            <a:avLst/>
            <a:gdLst/>
            <a:ahLst/>
            <a:cxnLst/>
            <a:rect l="l" t="t" r="r" b="b"/>
            <a:pathLst>
              <a:path w="2072640" h="1313814">
                <a:moveTo>
                  <a:pt x="0" y="1313688"/>
                </a:moveTo>
                <a:lnTo>
                  <a:pt x="2072640" y="1313688"/>
                </a:lnTo>
                <a:lnTo>
                  <a:pt x="2072640" y="0"/>
                </a:lnTo>
                <a:lnTo>
                  <a:pt x="0" y="0"/>
                </a:lnTo>
                <a:lnTo>
                  <a:pt x="0" y="1313688"/>
                </a:lnTo>
                <a:close/>
              </a:path>
            </a:pathLst>
          </a:custGeom>
          <a:solidFill>
            <a:srgbClr val="B3A1C6"/>
          </a:solidFill>
        </p:spPr>
        <p:txBody>
          <a:bodyPr wrap="square" lIns="0" tIns="0" rIns="0" bIns="0" rtlCol="0"/>
          <a:lstStyle/>
          <a:p>
            <a:endParaRPr/>
          </a:p>
        </p:txBody>
      </p:sp>
      <p:sp>
        <p:nvSpPr>
          <p:cNvPr id="21" name="object 21"/>
          <p:cNvSpPr txBox="1"/>
          <p:nvPr/>
        </p:nvSpPr>
        <p:spPr>
          <a:xfrm>
            <a:off x="5861050" y="5263388"/>
            <a:ext cx="1687830" cy="1028065"/>
          </a:xfrm>
          <a:prstGeom prst="rect">
            <a:avLst/>
          </a:prstGeom>
        </p:spPr>
        <p:txBody>
          <a:bodyPr vert="horz" wrap="square" lIns="0" tIns="83820" rIns="0" bIns="0" rtlCol="0">
            <a:spAutoFit/>
          </a:bodyPr>
          <a:lstStyle/>
          <a:p>
            <a:pPr marL="251460" marR="243204" indent="-1270" algn="ctr">
              <a:lnSpc>
                <a:spcPts val="2300"/>
              </a:lnSpc>
              <a:spcBef>
                <a:spcPts val="660"/>
              </a:spcBef>
            </a:pPr>
            <a:r>
              <a:rPr sz="2400" dirty="0">
                <a:solidFill>
                  <a:srgbClr val="FFFFFF"/>
                </a:solidFill>
                <a:latin typeface="Arial"/>
                <a:cs typeface="Arial"/>
              </a:rPr>
              <a:t>GROW  </a:t>
            </a:r>
            <a:r>
              <a:rPr sz="2400" spc="-135" dirty="0">
                <a:solidFill>
                  <a:srgbClr val="FFFFFF"/>
                </a:solidFill>
                <a:latin typeface="Arial"/>
                <a:cs typeface="Arial"/>
              </a:rPr>
              <a:t>F</a:t>
            </a:r>
            <a:r>
              <a:rPr sz="2400" dirty="0">
                <a:solidFill>
                  <a:srgbClr val="FFFFFF"/>
                </a:solidFill>
                <a:latin typeface="Arial"/>
                <a:cs typeface="Arial"/>
              </a:rPr>
              <a:t>A</a:t>
            </a:r>
            <a:r>
              <a:rPr sz="2400" spc="-10" dirty="0">
                <a:solidFill>
                  <a:srgbClr val="FFFFFF"/>
                </a:solidFill>
                <a:latin typeface="Arial"/>
                <a:cs typeface="Arial"/>
              </a:rPr>
              <a:t>S</a:t>
            </a:r>
            <a:r>
              <a:rPr sz="2400" dirty="0">
                <a:solidFill>
                  <a:srgbClr val="FFFFFF"/>
                </a:solidFill>
                <a:latin typeface="Arial"/>
                <a:cs typeface="Arial"/>
              </a:rPr>
              <a:t>TER</a:t>
            </a:r>
            <a:endParaRPr sz="2400" dirty="0">
              <a:latin typeface="Arial"/>
              <a:cs typeface="Arial"/>
            </a:endParaRPr>
          </a:p>
          <a:p>
            <a:pPr algn="ctr">
              <a:lnSpc>
                <a:spcPts val="1215"/>
              </a:lnSpc>
            </a:pPr>
            <a:r>
              <a:rPr sz="1400" dirty="0">
                <a:solidFill>
                  <a:srgbClr val="FFFFFF"/>
                </a:solidFill>
                <a:latin typeface="Arial"/>
                <a:cs typeface="Arial"/>
              </a:rPr>
              <a:t>great </a:t>
            </a:r>
            <a:r>
              <a:rPr sz="1400" spc="-5" dirty="0">
                <a:solidFill>
                  <a:srgbClr val="FFFFFF"/>
                </a:solidFill>
                <a:latin typeface="Arial"/>
                <a:cs typeface="Arial"/>
              </a:rPr>
              <a:t>reviews </a:t>
            </a:r>
            <a:r>
              <a:rPr sz="1400" dirty="0">
                <a:solidFill>
                  <a:srgbClr val="FFFFFF"/>
                </a:solidFill>
                <a:latin typeface="Arial"/>
                <a:cs typeface="Arial"/>
              </a:rPr>
              <a:t>+</a:t>
            </a:r>
            <a:r>
              <a:rPr sz="1400" spc="-105" dirty="0">
                <a:solidFill>
                  <a:srgbClr val="FFFFFF"/>
                </a:solidFill>
                <a:latin typeface="Arial"/>
                <a:cs typeface="Arial"/>
              </a:rPr>
              <a:t> </a:t>
            </a:r>
            <a:r>
              <a:rPr sz="1400" dirty="0">
                <a:solidFill>
                  <a:srgbClr val="FFFFFF"/>
                </a:solidFill>
                <a:latin typeface="Arial"/>
                <a:cs typeface="Arial"/>
              </a:rPr>
              <a:t>great</a:t>
            </a:r>
            <a:endParaRPr sz="1400" dirty="0">
              <a:latin typeface="Arial"/>
              <a:cs typeface="Arial"/>
            </a:endParaRPr>
          </a:p>
          <a:p>
            <a:pPr algn="ctr">
              <a:lnSpc>
                <a:spcPts val="1515"/>
              </a:lnSpc>
            </a:pPr>
            <a:r>
              <a:rPr sz="1400" dirty="0">
                <a:solidFill>
                  <a:srgbClr val="FFFFFF"/>
                </a:solidFill>
                <a:latin typeface="Arial"/>
                <a:cs typeface="Arial"/>
              </a:rPr>
              <a:t>prices = </a:t>
            </a:r>
            <a:r>
              <a:rPr sz="1400" spc="-5" dirty="0">
                <a:solidFill>
                  <a:srgbClr val="FFFFFF"/>
                </a:solidFill>
                <a:latin typeface="Arial"/>
                <a:cs typeface="Arial"/>
              </a:rPr>
              <a:t>more</a:t>
            </a:r>
            <a:r>
              <a:rPr sz="1400" spc="-100" dirty="0">
                <a:solidFill>
                  <a:srgbClr val="FFFFFF"/>
                </a:solidFill>
                <a:latin typeface="Arial"/>
                <a:cs typeface="Arial"/>
              </a:rPr>
              <a:t> </a:t>
            </a:r>
            <a:r>
              <a:rPr sz="1400" spc="-5" dirty="0">
                <a:solidFill>
                  <a:srgbClr val="FFFFFF"/>
                </a:solidFill>
                <a:latin typeface="Arial"/>
                <a:cs typeface="Arial"/>
              </a:rPr>
              <a:t>work</a:t>
            </a:r>
            <a:endParaRPr sz="1400" dirty="0">
              <a:latin typeface="Arial"/>
              <a:cs typeface="Arial"/>
            </a:endParaRPr>
          </a:p>
        </p:txBody>
      </p:sp>
      <p:sp>
        <p:nvSpPr>
          <p:cNvPr id="22" name="object 22"/>
          <p:cNvSpPr txBox="1"/>
          <p:nvPr/>
        </p:nvSpPr>
        <p:spPr>
          <a:xfrm>
            <a:off x="3401567" y="4654296"/>
            <a:ext cx="2301240" cy="368935"/>
          </a:xfrm>
          <a:prstGeom prst="rect">
            <a:avLst/>
          </a:prstGeom>
          <a:solidFill>
            <a:srgbClr val="8063A1"/>
          </a:solidFill>
        </p:spPr>
        <p:txBody>
          <a:bodyPr vert="horz" wrap="square" lIns="0" tIns="40005" rIns="0" bIns="0" rtlCol="0">
            <a:spAutoFit/>
          </a:bodyPr>
          <a:lstStyle/>
          <a:p>
            <a:pPr marL="523875">
              <a:lnSpc>
                <a:spcPct val="100000"/>
              </a:lnSpc>
              <a:spcBef>
                <a:spcPts val="315"/>
              </a:spcBef>
            </a:pPr>
            <a:r>
              <a:rPr sz="1800" spc="-20" dirty="0">
                <a:solidFill>
                  <a:srgbClr val="FFFFFF"/>
                </a:solidFill>
                <a:latin typeface="Arial"/>
                <a:cs typeface="Arial"/>
              </a:rPr>
              <a:t>DETAILERS</a:t>
            </a:r>
            <a:endParaRPr sz="1800">
              <a:latin typeface="Arial"/>
              <a:cs typeface="Arial"/>
            </a:endParaRPr>
          </a:p>
        </p:txBody>
      </p:sp>
      <p:sp>
        <p:nvSpPr>
          <p:cNvPr id="23" name="object 23"/>
          <p:cNvSpPr/>
          <p:nvPr/>
        </p:nvSpPr>
        <p:spPr>
          <a:xfrm>
            <a:off x="3912196" y="208788"/>
            <a:ext cx="1360794" cy="8001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1752600"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Product</a:t>
            </a:r>
            <a:endParaRPr sz="3600">
              <a:latin typeface="Arial"/>
              <a:cs typeface="Arial"/>
            </a:endParaRPr>
          </a:p>
        </p:txBody>
      </p:sp>
      <p:sp>
        <p:nvSpPr>
          <p:cNvPr id="3" name="object 3"/>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5</a:t>
            </a:r>
            <a:endParaRPr sz="3600" dirty="0">
              <a:latin typeface="Arial"/>
              <a:cs typeface="Arial"/>
            </a:endParaRPr>
          </a:p>
        </p:txBody>
      </p:sp>
      <p:sp>
        <p:nvSpPr>
          <p:cNvPr id="4" name="object 4"/>
          <p:cNvSpPr txBox="1"/>
          <p:nvPr/>
        </p:nvSpPr>
        <p:spPr>
          <a:xfrm>
            <a:off x="3472053" y="1555750"/>
            <a:ext cx="2209800" cy="574040"/>
          </a:xfrm>
          <a:prstGeom prst="rect">
            <a:avLst/>
          </a:prstGeom>
        </p:spPr>
        <p:txBody>
          <a:bodyPr vert="horz" wrap="square" lIns="0" tIns="12700" rIns="0" bIns="0" rtlCol="0">
            <a:spAutoFit/>
          </a:bodyPr>
          <a:lstStyle/>
          <a:p>
            <a:pPr marL="12700" marR="5080" indent="396240">
              <a:lnSpc>
                <a:spcPct val="100000"/>
              </a:lnSpc>
              <a:spcBef>
                <a:spcPts val="100"/>
              </a:spcBef>
            </a:pPr>
            <a:r>
              <a:rPr sz="1800" dirty="0">
                <a:solidFill>
                  <a:srgbClr val="4AACC5"/>
                </a:solidFill>
                <a:latin typeface="Arial"/>
                <a:cs typeface="Arial"/>
              </a:rPr>
              <a:t>2. </a:t>
            </a:r>
            <a:r>
              <a:rPr sz="1800" spc="-20" dirty="0">
                <a:solidFill>
                  <a:srgbClr val="4AACC5"/>
                </a:solidFill>
                <a:latin typeface="Arial"/>
                <a:cs typeface="Arial"/>
              </a:rPr>
              <a:t>COMPARE  </a:t>
            </a:r>
            <a:r>
              <a:rPr sz="1800" dirty="0">
                <a:solidFill>
                  <a:srgbClr val="4AACC5"/>
                </a:solidFill>
                <a:latin typeface="Arial"/>
                <a:cs typeface="Arial"/>
              </a:rPr>
              <a:t>REVIEWS &amp;</a:t>
            </a:r>
            <a:r>
              <a:rPr sz="1800" spc="-110" dirty="0">
                <a:solidFill>
                  <a:srgbClr val="4AACC5"/>
                </a:solidFill>
                <a:latin typeface="Arial"/>
                <a:cs typeface="Arial"/>
              </a:rPr>
              <a:t> </a:t>
            </a:r>
            <a:r>
              <a:rPr sz="1800" dirty="0">
                <a:solidFill>
                  <a:srgbClr val="4AACC5"/>
                </a:solidFill>
                <a:latin typeface="Arial"/>
                <a:cs typeface="Arial"/>
              </a:rPr>
              <a:t>PRICES</a:t>
            </a:r>
            <a:endParaRPr sz="1800" dirty="0">
              <a:latin typeface="Arial"/>
              <a:cs typeface="Arial"/>
            </a:endParaRPr>
          </a:p>
        </p:txBody>
      </p:sp>
      <p:sp>
        <p:nvSpPr>
          <p:cNvPr id="5" name="object 5"/>
          <p:cNvSpPr txBox="1"/>
          <p:nvPr/>
        </p:nvSpPr>
        <p:spPr>
          <a:xfrm>
            <a:off x="356412" y="1555750"/>
            <a:ext cx="2541905" cy="574040"/>
          </a:xfrm>
          <a:prstGeom prst="rect">
            <a:avLst/>
          </a:prstGeom>
        </p:spPr>
        <p:txBody>
          <a:bodyPr vert="horz" wrap="square" lIns="0" tIns="12700" rIns="0" bIns="0" rtlCol="0">
            <a:spAutoFit/>
          </a:bodyPr>
          <a:lstStyle/>
          <a:p>
            <a:pPr marL="12700" marR="5080" indent="622935">
              <a:lnSpc>
                <a:spcPct val="100000"/>
              </a:lnSpc>
              <a:spcBef>
                <a:spcPts val="100"/>
              </a:spcBef>
            </a:pPr>
            <a:r>
              <a:rPr sz="1800" dirty="0">
                <a:solidFill>
                  <a:srgbClr val="4AACC5"/>
                </a:solidFill>
                <a:latin typeface="Arial"/>
                <a:cs typeface="Arial"/>
              </a:rPr>
              <a:t>1. BROWSE  </a:t>
            </a:r>
            <a:r>
              <a:rPr sz="1800" spc="-35" dirty="0">
                <a:solidFill>
                  <a:srgbClr val="4AACC5"/>
                </a:solidFill>
                <a:latin typeface="Arial"/>
                <a:cs typeface="Arial"/>
              </a:rPr>
              <a:t>AVAILABLE</a:t>
            </a:r>
            <a:r>
              <a:rPr sz="1800" spc="-60" dirty="0">
                <a:solidFill>
                  <a:srgbClr val="4AACC5"/>
                </a:solidFill>
                <a:latin typeface="Arial"/>
                <a:cs typeface="Arial"/>
              </a:rPr>
              <a:t> </a:t>
            </a:r>
            <a:r>
              <a:rPr sz="1800" spc="-15" dirty="0">
                <a:solidFill>
                  <a:srgbClr val="4AACC5"/>
                </a:solidFill>
                <a:latin typeface="Arial"/>
                <a:cs typeface="Arial"/>
              </a:rPr>
              <a:t>DETAILERS</a:t>
            </a:r>
            <a:endParaRPr sz="1800" dirty="0">
              <a:latin typeface="Arial"/>
              <a:cs typeface="Arial"/>
            </a:endParaRPr>
          </a:p>
        </p:txBody>
      </p:sp>
      <p:sp>
        <p:nvSpPr>
          <p:cNvPr id="6" name="object 6"/>
          <p:cNvSpPr txBox="1"/>
          <p:nvPr/>
        </p:nvSpPr>
        <p:spPr>
          <a:xfrm>
            <a:off x="6821805" y="1555750"/>
            <a:ext cx="1389380" cy="574040"/>
          </a:xfrm>
          <a:prstGeom prst="rect">
            <a:avLst/>
          </a:prstGeom>
        </p:spPr>
        <p:txBody>
          <a:bodyPr vert="horz" wrap="square" lIns="0" tIns="12700" rIns="0" bIns="0" rtlCol="0">
            <a:spAutoFit/>
          </a:bodyPr>
          <a:lstStyle/>
          <a:p>
            <a:pPr marL="12700" marR="5080" indent="91440">
              <a:lnSpc>
                <a:spcPct val="100000"/>
              </a:lnSpc>
              <a:spcBef>
                <a:spcPts val="100"/>
              </a:spcBef>
            </a:pPr>
            <a:r>
              <a:rPr sz="1800" dirty="0">
                <a:solidFill>
                  <a:srgbClr val="4AACC5"/>
                </a:solidFill>
                <a:latin typeface="Arial"/>
                <a:cs typeface="Arial"/>
              </a:rPr>
              <a:t>3. </a:t>
            </a:r>
            <a:r>
              <a:rPr sz="1800" spc="-30" dirty="0">
                <a:solidFill>
                  <a:srgbClr val="4AACC5"/>
                </a:solidFill>
                <a:latin typeface="Arial"/>
                <a:cs typeface="Arial"/>
              </a:rPr>
              <a:t>SELECT,  </a:t>
            </a:r>
            <a:r>
              <a:rPr sz="1800" dirty="0">
                <a:solidFill>
                  <a:srgbClr val="4AACC5"/>
                </a:solidFill>
                <a:latin typeface="Arial"/>
                <a:cs typeface="Arial"/>
              </a:rPr>
              <a:t>BOOK &amp;</a:t>
            </a:r>
            <a:r>
              <a:rPr sz="1800" spc="-100" dirty="0">
                <a:solidFill>
                  <a:srgbClr val="4AACC5"/>
                </a:solidFill>
                <a:latin typeface="Arial"/>
                <a:cs typeface="Arial"/>
              </a:rPr>
              <a:t> </a:t>
            </a:r>
            <a:r>
              <a:rPr sz="1800" spc="-90" dirty="0">
                <a:solidFill>
                  <a:srgbClr val="4AACC5"/>
                </a:solidFill>
                <a:latin typeface="Arial"/>
                <a:cs typeface="Arial"/>
              </a:rPr>
              <a:t>PAY</a:t>
            </a:r>
            <a:endParaRPr sz="1800" dirty="0">
              <a:latin typeface="Arial"/>
              <a:cs typeface="Arial"/>
            </a:endParaRPr>
          </a:p>
        </p:txBody>
      </p:sp>
      <p:sp>
        <p:nvSpPr>
          <p:cNvPr id="7" name="object 7"/>
          <p:cNvSpPr/>
          <p:nvPr/>
        </p:nvSpPr>
        <p:spPr>
          <a:xfrm>
            <a:off x="2862833" y="1740935"/>
            <a:ext cx="685165" cy="171450"/>
          </a:xfrm>
          <a:custGeom>
            <a:avLst/>
            <a:gdLst/>
            <a:ahLst/>
            <a:cxnLst/>
            <a:rect l="l" t="t" r="r" b="b"/>
            <a:pathLst>
              <a:path w="685164" h="171450">
                <a:moveTo>
                  <a:pt x="609364" y="85578"/>
                </a:moveTo>
                <a:lnTo>
                  <a:pt x="523367" y="135743"/>
                </a:lnTo>
                <a:lnTo>
                  <a:pt x="517687" y="140795"/>
                </a:lnTo>
                <a:lnTo>
                  <a:pt x="514508" y="147395"/>
                </a:lnTo>
                <a:lnTo>
                  <a:pt x="514044" y="154709"/>
                </a:lnTo>
                <a:lnTo>
                  <a:pt x="516508" y="161905"/>
                </a:lnTo>
                <a:lnTo>
                  <a:pt x="521487" y="167512"/>
                </a:lnTo>
                <a:lnTo>
                  <a:pt x="528050" y="170668"/>
                </a:lnTo>
                <a:lnTo>
                  <a:pt x="535350" y="171156"/>
                </a:lnTo>
                <a:lnTo>
                  <a:pt x="542544" y="168763"/>
                </a:lnTo>
                <a:lnTo>
                  <a:pt x="652405" y="104628"/>
                </a:lnTo>
                <a:lnTo>
                  <a:pt x="647192" y="104628"/>
                </a:lnTo>
                <a:lnTo>
                  <a:pt x="647192" y="102088"/>
                </a:lnTo>
                <a:lnTo>
                  <a:pt x="637667" y="102088"/>
                </a:lnTo>
                <a:lnTo>
                  <a:pt x="609364" y="85578"/>
                </a:lnTo>
                <a:close/>
              </a:path>
              <a:path w="685164" h="171450">
                <a:moveTo>
                  <a:pt x="576707" y="66528"/>
                </a:moveTo>
                <a:lnTo>
                  <a:pt x="0" y="66528"/>
                </a:lnTo>
                <a:lnTo>
                  <a:pt x="0" y="104628"/>
                </a:lnTo>
                <a:lnTo>
                  <a:pt x="576707" y="104628"/>
                </a:lnTo>
                <a:lnTo>
                  <a:pt x="609364" y="85578"/>
                </a:lnTo>
                <a:lnTo>
                  <a:pt x="576707" y="66528"/>
                </a:lnTo>
                <a:close/>
              </a:path>
              <a:path w="685164" h="171450">
                <a:moveTo>
                  <a:pt x="652405" y="66528"/>
                </a:moveTo>
                <a:lnTo>
                  <a:pt x="647192" y="66528"/>
                </a:lnTo>
                <a:lnTo>
                  <a:pt x="647192" y="104628"/>
                </a:lnTo>
                <a:lnTo>
                  <a:pt x="652405" y="104628"/>
                </a:lnTo>
                <a:lnTo>
                  <a:pt x="685038" y="85578"/>
                </a:lnTo>
                <a:lnTo>
                  <a:pt x="652405" y="66528"/>
                </a:lnTo>
                <a:close/>
              </a:path>
              <a:path w="685164" h="171450">
                <a:moveTo>
                  <a:pt x="637667" y="69068"/>
                </a:moveTo>
                <a:lnTo>
                  <a:pt x="609364" y="85578"/>
                </a:lnTo>
                <a:lnTo>
                  <a:pt x="637667" y="102088"/>
                </a:lnTo>
                <a:lnTo>
                  <a:pt x="637667" y="69068"/>
                </a:lnTo>
                <a:close/>
              </a:path>
              <a:path w="685164" h="171450">
                <a:moveTo>
                  <a:pt x="647192" y="69068"/>
                </a:moveTo>
                <a:lnTo>
                  <a:pt x="637667" y="69068"/>
                </a:lnTo>
                <a:lnTo>
                  <a:pt x="637667" y="102088"/>
                </a:lnTo>
                <a:lnTo>
                  <a:pt x="647192" y="102088"/>
                </a:lnTo>
                <a:lnTo>
                  <a:pt x="647192" y="69068"/>
                </a:lnTo>
                <a:close/>
              </a:path>
              <a:path w="685164" h="171450">
                <a:moveTo>
                  <a:pt x="535350" y="0"/>
                </a:moveTo>
                <a:lnTo>
                  <a:pt x="528050" y="488"/>
                </a:lnTo>
                <a:lnTo>
                  <a:pt x="521487" y="3643"/>
                </a:lnTo>
                <a:lnTo>
                  <a:pt x="516508" y="9251"/>
                </a:lnTo>
                <a:lnTo>
                  <a:pt x="514044" y="16446"/>
                </a:lnTo>
                <a:lnTo>
                  <a:pt x="514508" y="23760"/>
                </a:lnTo>
                <a:lnTo>
                  <a:pt x="517687" y="30360"/>
                </a:lnTo>
                <a:lnTo>
                  <a:pt x="523367" y="35413"/>
                </a:lnTo>
                <a:lnTo>
                  <a:pt x="609364" y="85578"/>
                </a:lnTo>
                <a:lnTo>
                  <a:pt x="637667" y="69068"/>
                </a:lnTo>
                <a:lnTo>
                  <a:pt x="647192" y="69068"/>
                </a:lnTo>
                <a:lnTo>
                  <a:pt x="647192" y="66528"/>
                </a:lnTo>
                <a:lnTo>
                  <a:pt x="652405" y="66528"/>
                </a:lnTo>
                <a:lnTo>
                  <a:pt x="542544" y="2393"/>
                </a:lnTo>
                <a:lnTo>
                  <a:pt x="535350" y="0"/>
                </a:lnTo>
                <a:close/>
              </a:path>
            </a:pathLst>
          </a:custGeom>
          <a:solidFill>
            <a:srgbClr val="444748"/>
          </a:solidFill>
        </p:spPr>
        <p:txBody>
          <a:bodyPr wrap="square" lIns="0" tIns="0" rIns="0" bIns="0" rtlCol="0"/>
          <a:lstStyle/>
          <a:p>
            <a:endParaRPr/>
          </a:p>
        </p:txBody>
      </p:sp>
      <p:sp>
        <p:nvSpPr>
          <p:cNvPr id="8" name="object 8"/>
          <p:cNvSpPr/>
          <p:nvPr/>
        </p:nvSpPr>
        <p:spPr>
          <a:xfrm>
            <a:off x="5773673" y="1724171"/>
            <a:ext cx="643255" cy="171450"/>
          </a:xfrm>
          <a:custGeom>
            <a:avLst/>
            <a:gdLst/>
            <a:ahLst/>
            <a:cxnLst/>
            <a:rect l="l" t="t" r="r" b="b"/>
            <a:pathLst>
              <a:path w="643254" h="171450">
                <a:moveTo>
                  <a:pt x="567200" y="85578"/>
                </a:moveTo>
                <a:lnTo>
                  <a:pt x="481202" y="135743"/>
                </a:lnTo>
                <a:lnTo>
                  <a:pt x="475523" y="140795"/>
                </a:lnTo>
                <a:lnTo>
                  <a:pt x="472344" y="147395"/>
                </a:lnTo>
                <a:lnTo>
                  <a:pt x="471880" y="154709"/>
                </a:lnTo>
                <a:lnTo>
                  <a:pt x="474345" y="161905"/>
                </a:lnTo>
                <a:lnTo>
                  <a:pt x="479377" y="167512"/>
                </a:lnTo>
                <a:lnTo>
                  <a:pt x="485933" y="170668"/>
                </a:lnTo>
                <a:lnTo>
                  <a:pt x="493204" y="171156"/>
                </a:lnTo>
                <a:lnTo>
                  <a:pt x="500379" y="168763"/>
                </a:lnTo>
                <a:lnTo>
                  <a:pt x="610241" y="104628"/>
                </a:lnTo>
                <a:lnTo>
                  <a:pt x="605027" y="104628"/>
                </a:lnTo>
                <a:lnTo>
                  <a:pt x="605027" y="102088"/>
                </a:lnTo>
                <a:lnTo>
                  <a:pt x="595502" y="102088"/>
                </a:lnTo>
                <a:lnTo>
                  <a:pt x="567200" y="85578"/>
                </a:lnTo>
                <a:close/>
              </a:path>
              <a:path w="643254" h="171450">
                <a:moveTo>
                  <a:pt x="534542" y="66528"/>
                </a:moveTo>
                <a:lnTo>
                  <a:pt x="0" y="66528"/>
                </a:lnTo>
                <a:lnTo>
                  <a:pt x="0" y="104628"/>
                </a:lnTo>
                <a:lnTo>
                  <a:pt x="534542" y="104628"/>
                </a:lnTo>
                <a:lnTo>
                  <a:pt x="567200" y="85578"/>
                </a:lnTo>
                <a:lnTo>
                  <a:pt x="534542" y="66528"/>
                </a:lnTo>
                <a:close/>
              </a:path>
              <a:path w="643254" h="171450">
                <a:moveTo>
                  <a:pt x="610241" y="66528"/>
                </a:moveTo>
                <a:lnTo>
                  <a:pt x="605027" y="66528"/>
                </a:lnTo>
                <a:lnTo>
                  <a:pt x="605027" y="104628"/>
                </a:lnTo>
                <a:lnTo>
                  <a:pt x="610241" y="104628"/>
                </a:lnTo>
                <a:lnTo>
                  <a:pt x="642874" y="85578"/>
                </a:lnTo>
                <a:lnTo>
                  <a:pt x="610241" y="66528"/>
                </a:lnTo>
                <a:close/>
              </a:path>
              <a:path w="643254" h="171450">
                <a:moveTo>
                  <a:pt x="595502" y="69068"/>
                </a:moveTo>
                <a:lnTo>
                  <a:pt x="567200" y="85578"/>
                </a:lnTo>
                <a:lnTo>
                  <a:pt x="595502" y="102088"/>
                </a:lnTo>
                <a:lnTo>
                  <a:pt x="595502" y="69068"/>
                </a:lnTo>
                <a:close/>
              </a:path>
              <a:path w="643254" h="171450">
                <a:moveTo>
                  <a:pt x="605027" y="69068"/>
                </a:moveTo>
                <a:lnTo>
                  <a:pt x="595502" y="69068"/>
                </a:lnTo>
                <a:lnTo>
                  <a:pt x="595502" y="102088"/>
                </a:lnTo>
                <a:lnTo>
                  <a:pt x="605027" y="102088"/>
                </a:lnTo>
                <a:lnTo>
                  <a:pt x="605027" y="69068"/>
                </a:lnTo>
                <a:close/>
              </a:path>
              <a:path w="643254" h="171450">
                <a:moveTo>
                  <a:pt x="493204" y="0"/>
                </a:moveTo>
                <a:lnTo>
                  <a:pt x="485933" y="488"/>
                </a:lnTo>
                <a:lnTo>
                  <a:pt x="479377" y="3643"/>
                </a:lnTo>
                <a:lnTo>
                  <a:pt x="474345" y="9251"/>
                </a:lnTo>
                <a:lnTo>
                  <a:pt x="471880" y="16446"/>
                </a:lnTo>
                <a:lnTo>
                  <a:pt x="472344" y="23760"/>
                </a:lnTo>
                <a:lnTo>
                  <a:pt x="475523" y="30360"/>
                </a:lnTo>
                <a:lnTo>
                  <a:pt x="481202" y="35413"/>
                </a:lnTo>
                <a:lnTo>
                  <a:pt x="567200" y="85578"/>
                </a:lnTo>
                <a:lnTo>
                  <a:pt x="595502" y="69068"/>
                </a:lnTo>
                <a:lnTo>
                  <a:pt x="605027" y="69068"/>
                </a:lnTo>
                <a:lnTo>
                  <a:pt x="605027" y="66528"/>
                </a:lnTo>
                <a:lnTo>
                  <a:pt x="610241" y="66528"/>
                </a:lnTo>
                <a:lnTo>
                  <a:pt x="500379" y="2393"/>
                </a:lnTo>
                <a:lnTo>
                  <a:pt x="493204" y="0"/>
                </a:lnTo>
                <a:close/>
              </a:path>
            </a:pathLst>
          </a:custGeom>
          <a:solidFill>
            <a:srgbClr val="444748"/>
          </a:solidFill>
        </p:spPr>
        <p:txBody>
          <a:bodyPr wrap="square" lIns="0" tIns="0" rIns="0" bIns="0" rtlCol="0"/>
          <a:lstStyle/>
          <a:p>
            <a:endParaRPr/>
          </a:p>
        </p:txBody>
      </p:sp>
      <p:sp>
        <p:nvSpPr>
          <p:cNvPr id="9" name="object 9"/>
          <p:cNvSpPr/>
          <p:nvPr/>
        </p:nvSpPr>
        <p:spPr>
          <a:xfrm>
            <a:off x="3047" y="2397251"/>
            <a:ext cx="3251200" cy="3251200"/>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2945892" y="2397251"/>
            <a:ext cx="3251200" cy="3251200"/>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5890259" y="2397251"/>
            <a:ext cx="3251199" cy="3251200"/>
          </a:xfrm>
          <a:prstGeom prst="rect">
            <a:avLst/>
          </a:prstGeom>
          <a:blipFill>
            <a:blip r:embed="rId2" cstate="print"/>
            <a:stretch>
              <a:fillRect/>
            </a:stretch>
          </a:blipFill>
        </p:spPr>
        <p:txBody>
          <a:bodyPr wrap="square" lIns="0" tIns="0" rIns="0" bIns="0" rtlCol="0"/>
          <a:lstStyle/>
          <a:p>
            <a:endParaRPr/>
          </a:p>
        </p:txBody>
      </p:sp>
      <p:sp>
        <p:nvSpPr>
          <p:cNvPr id="12" name="object 12"/>
          <p:cNvSpPr txBox="1"/>
          <p:nvPr/>
        </p:nvSpPr>
        <p:spPr>
          <a:xfrm>
            <a:off x="1019555" y="2830067"/>
            <a:ext cx="1216660" cy="2057400"/>
          </a:xfrm>
          <a:prstGeom prst="rect">
            <a:avLst/>
          </a:prstGeom>
          <a:solidFill>
            <a:srgbClr val="E6DFEB"/>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spcBef>
                <a:spcPts val="50"/>
              </a:spcBef>
            </a:pPr>
            <a:endParaRPr sz="1700" dirty="0">
              <a:latin typeface="Times New Roman"/>
              <a:cs typeface="Times New Roman"/>
            </a:endParaRPr>
          </a:p>
          <a:p>
            <a:pPr marL="110489" marR="104139" indent="101600">
              <a:lnSpc>
                <a:spcPct val="100000"/>
              </a:lnSpc>
            </a:pPr>
            <a:r>
              <a:rPr sz="1600" spc="-5" dirty="0">
                <a:solidFill>
                  <a:srgbClr val="A6A6A6"/>
                </a:solidFill>
                <a:latin typeface="Arial"/>
                <a:cs typeface="Arial"/>
              </a:rPr>
              <a:t>Amazing  screenshot</a:t>
            </a:r>
            <a:endParaRPr sz="1600" dirty="0">
              <a:latin typeface="Arial"/>
              <a:cs typeface="Arial"/>
            </a:endParaRPr>
          </a:p>
        </p:txBody>
      </p:sp>
      <p:sp>
        <p:nvSpPr>
          <p:cNvPr id="13" name="object 13"/>
          <p:cNvSpPr txBox="1"/>
          <p:nvPr/>
        </p:nvSpPr>
        <p:spPr>
          <a:xfrm>
            <a:off x="3963923" y="2830067"/>
            <a:ext cx="1216660" cy="2057400"/>
          </a:xfrm>
          <a:prstGeom prst="rect">
            <a:avLst/>
          </a:prstGeom>
          <a:solidFill>
            <a:srgbClr val="DBEDF4"/>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spcBef>
                <a:spcPts val="50"/>
              </a:spcBef>
            </a:pPr>
            <a:endParaRPr sz="1700" dirty="0">
              <a:latin typeface="Times New Roman"/>
              <a:cs typeface="Times New Roman"/>
            </a:endParaRPr>
          </a:p>
          <a:p>
            <a:pPr marL="110489" marR="104139" indent="101600">
              <a:lnSpc>
                <a:spcPct val="100000"/>
              </a:lnSpc>
            </a:pPr>
            <a:r>
              <a:rPr sz="1600" spc="-5" dirty="0">
                <a:solidFill>
                  <a:srgbClr val="A6A6A6"/>
                </a:solidFill>
                <a:latin typeface="Arial"/>
                <a:cs typeface="Arial"/>
              </a:rPr>
              <a:t>Amazing  screenshot</a:t>
            </a:r>
            <a:endParaRPr sz="1600" dirty="0">
              <a:latin typeface="Arial"/>
              <a:cs typeface="Arial"/>
            </a:endParaRPr>
          </a:p>
        </p:txBody>
      </p:sp>
      <p:sp>
        <p:nvSpPr>
          <p:cNvPr id="14" name="object 14"/>
          <p:cNvSpPr txBox="1"/>
          <p:nvPr/>
        </p:nvSpPr>
        <p:spPr>
          <a:xfrm>
            <a:off x="6905243" y="2830067"/>
            <a:ext cx="1216660" cy="2057400"/>
          </a:xfrm>
          <a:prstGeom prst="rect">
            <a:avLst/>
          </a:prstGeom>
          <a:solidFill>
            <a:srgbClr val="FCEADA"/>
          </a:solidFill>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spcBef>
                <a:spcPts val="50"/>
              </a:spcBef>
            </a:pPr>
            <a:endParaRPr sz="1700" dirty="0">
              <a:latin typeface="Times New Roman"/>
              <a:cs typeface="Times New Roman"/>
            </a:endParaRPr>
          </a:p>
          <a:p>
            <a:pPr marL="111125" marR="103505" indent="101600">
              <a:lnSpc>
                <a:spcPct val="100000"/>
              </a:lnSpc>
            </a:pPr>
            <a:r>
              <a:rPr sz="1600" spc="-5" dirty="0">
                <a:solidFill>
                  <a:srgbClr val="A6A6A6"/>
                </a:solidFill>
                <a:latin typeface="Arial"/>
                <a:cs typeface="Arial"/>
              </a:rPr>
              <a:t>Amazing  screenshot</a:t>
            </a:r>
            <a:endParaRPr sz="1600" dirty="0">
              <a:latin typeface="Arial"/>
              <a:cs typeface="Arial"/>
            </a:endParaRPr>
          </a:p>
        </p:txBody>
      </p:sp>
      <p:sp>
        <p:nvSpPr>
          <p:cNvPr id="15" name="object 15"/>
          <p:cNvSpPr txBox="1"/>
          <p:nvPr/>
        </p:nvSpPr>
        <p:spPr>
          <a:xfrm>
            <a:off x="6141211" y="5677306"/>
            <a:ext cx="2305050" cy="452755"/>
          </a:xfrm>
          <a:prstGeom prst="rect">
            <a:avLst/>
          </a:prstGeom>
        </p:spPr>
        <p:txBody>
          <a:bodyPr vert="horz" wrap="square" lIns="0" tIns="12700" rIns="0" bIns="0" rtlCol="0">
            <a:spAutoFit/>
          </a:bodyPr>
          <a:lstStyle/>
          <a:p>
            <a:pPr marL="299085" indent="-286385">
              <a:lnSpc>
                <a:spcPct val="100000"/>
              </a:lnSpc>
              <a:spcBef>
                <a:spcPts val="100"/>
              </a:spcBef>
              <a:buChar char="•"/>
              <a:tabLst>
                <a:tab pos="299085" algn="l"/>
                <a:tab pos="299720" algn="l"/>
              </a:tabLst>
            </a:pPr>
            <a:r>
              <a:rPr sz="1400" dirty="0">
                <a:solidFill>
                  <a:srgbClr val="7E7E7E"/>
                </a:solidFill>
                <a:latin typeface="Arial"/>
                <a:cs typeface="Arial"/>
              </a:rPr>
              <a:t>Option to add tip after</a:t>
            </a:r>
            <a:r>
              <a:rPr sz="1400" spc="-170" dirty="0">
                <a:solidFill>
                  <a:srgbClr val="7E7E7E"/>
                </a:solidFill>
                <a:latin typeface="Arial"/>
                <a:cs typeface="Arial"/>
              </a:rPr>
              <a:t> </a:t>
            </a:r>
            <a:r>
              <a:rPr sz="1400" dirty="0">
                <a:solidFill>
                  <a:srgbClr val="7E7E7E"/>
                </a:solidFill>
                <a:latin typeface="Arial"/>
                <a:cs typeface="Arial"/>
              </a:rPr>
              <a:t>job</a:t>
            </a:r>
            <a:endParaRPr sz="1400">
              <a:latin typeface="Arial"/>
              <a:cs typeface="Arial"/>
            </a:endParaRPr>
          </a:p>
          <a:p>
            <a:pPr marL="299085" indent="-286385">
              <a:lnSpc>
                <a:spcPct val="100000"/>
              </a:lnSpc>
              <a:spcBef>
                <a:spcPts val="5"/>
              </a:spcBef>
              <a:buChar char="•"/>
              <a:tabLst>
                <a:tab pos="299085" algn="l"/>
                <a:tab pos="299720" algn="l"/>
              </a:tabLst>
            </a:pPr>
            <a:r>
              <a:rPr sz="1400" spc="-5" dirty="0">
                <a:solidFill>
                  <a:srgbClr val="7E7E7E"/>
                </a:solidFill>
                <a:latin typeface="Arial"/>
                <a:cs typeface="Arial"/>
              </a:rPr>
              <a:t>Review </a:t>
            </a:r>
            <a:r>
              <a:rPr sz="1400" dirty="0">
                <a:solidFill>
                  <a:srgbClr val="7E7E7E"/>
                </a:solidFill>
                <a:latin typeface="Arial"/>
                <a:cs typeface="Arial"/>
              </a:rPr>
              <a:t>required after</a:t>
            </a:r>
            <a:r>
              <a:rPr sz="1400" spc="-100" dirty="0">
                <a:solidFill>
                  <a:srgbClr val="7E7E7E"/>
                </a:solidFill>
                <a:latin typeface="Arial"/>
                <a:cs typeface="Arial"/>
              </a:rPr>
              <a:t> </a:t>
            </a:r>
            <a:r>
              <a:rPr sz="1400" dirty="0">
                <a:solidFill>
                  <a:srgbClr val="7E7E7E"/>
                </a:solidFill>
                <a:latin typeface="Arial"/>
                <a:cs typeface="Arial"/>
              </a:rPr>
              <a:t>job</a:t>
            </a:r>
            <a:endParaRPr sz="1400">
              <a:latin typeface="Arial"/>
              <a:cs typeface="Arial"/>
            </a:endParaRPr>
          </a:p>
        </p:txBody>
      </p:sp>
      <p:sp>
        <p:nvSpPr>
          <p:cNvPr id="16" name="object 16"/>
          <p:cNvSpPr txBox="1"/>
          <p:nvPr/>
        </p:nvSpPr>
        <p:spPr>
          <a:xfrm>
            <a:off x="3177920" y="5677306"/>
            <a:ext cx="2750185" cy="666115"/>
          </a:xfrm>
          <a:prstGeom prst="rect">
            <a:avLst/>
          </a:prstGeom>
        </p:spPr>
        <p:txBody>
          <a:bodyPr vert="horz" wrap="square" lIns="0" tIns="12700" rIns="0" bIns="0" rtlCol="0">
            <a:spAutoFit/>
          </a:bodyPr>
          <a:lstStyle/>
          <a:p>
            <a:pPr marL="299085" indent="-286385">
              <a:lnSpc>
                <a:spcPct val="100000"/>
              </a:lnSpc>
              <a:spcBef>
                <a:spcPts val="100"/>
              </a:spcBef>
              <a:buChar char="•"/>
              <a:tabLst>
                <a:tab pos="299085" algn="l"/>
                <a:tab pos="299720" algn="l"/>
              </a:tabLst>
            </a:pPr>
            <a:r>
              <a:rPr sz="1400" dirty="0">
                <a:solidFill>
                  <a:srgbClr val="7E7E7E"/>
                </a:solidFill>
                <a:latin typeface="Arial"/>
                <a:cs typeface="Arial"/>
              </a:rPr>
              <a:t>Standardized </a:t>
            </a:r>
            <a:r>
              <a:rPr sz="1400" spc="-5" dirty="0">
                <a:solidFill>
                  <a:srgbClr val="7E7E7E"/>
                </a:solidFill>
                <a:latin typeface="Arial"/>
                <a:cs typeface="Arial"/>
              </a:rPr>
              <a:t>services </a:t>
            </a:r>
            <a:r>
              <a:rPr sz="1400" dirty="0">
                <a:solidFill>
                  <a:srgbClr val="7E7E7E"/>
                </a:solidFill>
                <a:latin typeface="Arial"/>
                <a:cs typeface="Arial"/>
              </a:rPr>
              <a:t>&amp;</a:t>
            </a:r>
            <a:r>
              <a:rPr sz="1400" spc="-105" dirty="0">
                <a:solidFill>
                  <a:srgbClr val="7E7E7E"/>
                </a:solidFill>
                <a:latin typeface="Arial"/>
                <a:cs typeface="Arial"/>
              </a:rPr>
              <a:t> </a:t>
            </a:r>
            <a:r>
              <a:rPr sz="1400" dirty="0">
                <a:solidFill>
                  <a:srgbClr val="7E7E7E"/>
                </a:solidFill>
                <a:latin typeface="Arial"/>
                <a:cs typeface="Arial"/>
              </a:rPr>
              <a:t>prices</a:t>
            </a:r>
            <a:endParaRPr sz="1400" dirty="0">
              <a:latin typeface="Arial"/>
              <a:cs typeface="Arial"/>
            </a:endParaRPr>
          </a:p>
          <a:p>
            <a:pPr marL="299085" marR="136525" indent="-286385">
              <a:lnSpc>
                <a:spcPct val="100000"/>
              </a:lnSpc>
              <a:spcBef>
                <a:spcPts val="5"/>
              </a:spcBef>
              <a:buChar char="•"/>
              <a:tabLst>
                <a:tab pos="299085" algn="l"/>
                <a:tab pos="299720" algn="l"/>
              </a:tabLst>
            </a:pPr>
            <a:r>
              <a:rPr sz="1400" dirty="0">
                <a:solidFill>
                  <a:srgbClr val="7E7E7E"/>
                </a:solidFill>
                <a:latin typeface="Arial"/>
                <a:cs typeface="Arial"/>
              </a:rPr>
              <a:t>Detailer can discount (bid)</a:t>
            </a:r>
            <a:r>
              <a:rPr sz="1400" spc="-180" dirty="0">
                <a:solidFill>
                  <a:srgbClr val="7E7E7E"/>
                </a:solidFill>
                <a:latin typeface="Arial"/>
                <a:cs typeface="Arial"/>
              </a:rPr>
              <a:t> </a:t>
            </a:r>
            <a:r>
              <a:rPr sz="1400" dirty="0">
                <a:solidFill>
                  <a:srgbClr val="7E7E7E"/>
                </a:solidFill>
                <a:latin typeface="Arial"/>
                <a:cs typeface="Arial"/>
              </a:rPr>
              <a:t>on  the fly based on</a:t>
            </a:r>
            <a:r>
              <a:rPr sz="1400" spc="-110" dirty="0">
                <a:solidFill>
                  <a:srgbClr val="7E7E7E"/>
                </a:solidFill>
                <a:latin typeface="Arial"/>
                <a:cs typeface="Arial"/>
              </a:rPr>
              <a:t> </a:t>
            </a:r>
            <a:r>
              <a:rPr sz="1400" dirty="0">
                <a:solidFill>
                  <a:srgbClr val="7E7E7E"/>
                </a:solidFill>
                <a:latin typeface="Arial"/>
                <a:cs typeface="Arial"/>
              </a:rPr>
              <a:t>demand</a:t>
            </a:r>
            <a:endParaRPr sz="1400" dirty="0">
              <a:latin typeface="Arial"/>
              <a:cs typeface="Arial"/>
            </a:endParaRPr>
          </a:p>
        </p:txBody>
      </p:sp>
      <p:sp>
        <p:nvSpPr>
          <p:cNvPr id="17" name="object 17"/>
          <p:cNvSpPr txBox="1"/>
          <p:nvPr/>
        </p:nvSpPr>
        <p:spPr>
          <a:xfrm>
            <a:off x="391159" y="5691936"/>
            <a:ext cx="2405380" cy="666750"/>
          </a:xfrm>
          <a:prstGeom prst="rect">
            <a:avLst/>
          </a:prstGeom>
        </p:spPr>
        <p:txBody>
          <a:bodyPr vert="horz" wrap="square" lIns="0" tIns="12700" rIns="0" bIns="0" rtlCol="0">
            <a:spAutoFit/>
          </a:bodyPr>
          <a:lstStyle/>
          <a:p>
            <a:pPr marL="299085" marR="5080" indent="-286385">
              <a:lnSpc>
                <a:spcPct val="100000"/>
              </a:lnSpc>
              <a:spcBef>
                <a:spcPts val="100"/>
              </a:spcBef>
              <a:buChar char="•"/>
              <a:tabLst>
                <a:tab pos="299085" algn="l"/>
                <a:tab pos="299720" algn="l"/>
              </a:tabLst>
            </a:pPr>
            <a:r>
              <a:rPr sz="1400" spc="-5" dirty="0">
                <a:solidFill>
                  <a:srgbClr val="7E7E7E"/>
                </a:solidFill>
                <a:latin typeface="Arial"/>
                <a:cs typeface="Arial"/>
              </a:rPr>
              <a:t>Filter </a:t>
            </a:r>
            <a:r>
              <a:rPr sz="1400" dirty="0">
                <a:solidFill>
                  <a:srgbClr val="7E7E7E"/>
                </a:solidFill>
                <a:latin typeface="Arial"/>
                <a:cs typeface="Arial"/>
              </a:rPr>
              <a:t>by </a:t>
            </a:r>
            <a:r>
              <a:rPr sz="1400" spc="-5" dirty="0">
                <a:solidFill>
                  <a:srgbClr val="7E7E7E"/>
                </a:solidFill>
                <a:latin typeface="Arial"/>
                <a:cs typeface="Arial"/>
              </a:rPr>
              <a:t>date</a:t>
            </a:r>
            <a:r>
              <a:rPr lang="en-NZ" sz="1400" spc="-5" dirty="0">
                <a:solidFill>
                  <a:srgbClr val="7E7E7E"/>
                </a:solidFill>
                <a:latin typeface="Arial"/>
                <a:cs typeface="Arial"/>
              </a:rPr>
              <a:t> </a:t>
            </a:r>
            <a:r>
              <a:rPr sz="1400" spc="-5" dirty="0">
                <a:solidFill>
                  <a:srgbClr val="7E7E7E"/>
                </a:solidFill>
                <a:latin typeface="Arial"/>
                <a:cs typeface="Arial"/>
              </a:rPr>
              <a:t>/</a:t>
            </a:r>
            <a:r>
              <a:rPr lang="en-NZ" sz="1400" spc="-5" dirty="0">
                <a:solidFill>
                  <a:srgbClr val="7E7E7E"/>
                </a:solidFill>
                <a:latin typeface="Arial"/>
                <a:cs typeface="Arial"/>
              </a:rPr>
              <a:t> </a:t>
            </a:r>
            <a:r>
              <a:rPr sz="1400" spc="-5" dirty="0">
                <a:solidFill>
                  <a:srgbClr val="7E7E7E"/>
                </a:solidFill>
                <a:latin typeface="Arial"/>
                <a:cs typeface="Arial"/>
              </a:rPr>
              <a:t>time</a:t>
            </a:r>
            <a:r>
              <a:rPr lang="en-NZ" sz="1400" spc="-5" dirty="0">
                <a:solidFill>
                  <a:srgbClr val="7E7E7E"/>
                </a:solidFill>
                <a:latin typeface="Arial"/>
                <a:cs typeface="Arial"/>
              </a:rPr>
              <a:t> </a:t>
            </a:r>
            <a:r>
              <a:rPr sz="1400" spc="-5" dirty="0">
                <a:solidFill>
                  <a:srgbClr val="7E7E7E"/>
                </a:solidFill>
                <a:latin typeface="Arial"/>
                <a:cs typeface="Arial"/>
              </a:rPr>
              <a:t>/</a:t>
            </a:r>
            <a:r>
              <a:rPr lang="en-NZ" sz="1400" spc="-5" dirty="0">
                <a:solidFill>
                  <a:srgbClr val="7E7E7E"/>
                </a:solidFill>
                <a:latin typeface="Arial"/>
                <a:cs typeface="Arial"/>
              </a:rPr>
              <a:t> </a:t>
            </a:r>
            <a:r>
              <a:rPr sz="1400" spc="-5" dirty="0">
                <a:solidFill>
                  <a:srgbClr val="7E7E7E"/>
                </a:solidFill>
                <a:latin typeface="Arial"/>
                <a:cs typeface="Arial"/>
              </a:rPr>
              <a:t>availability</a:t>
            </a:r>
            <a:r>
              <a:rPr lang="en-NZ" sz="1400" spc="-5" dirty="0">
                <a:solidFill>
                  <a:srgbClr val="7E7E7E"/>
                </a:solidFill>
                <a:latin typeface="Arial"/>
                <a:cs typeface="Arial"/>
              </a:rPr>
              <a:t> </a:t>
            </a:r>
            <a:r>
              <a:rPr sz="1400" spc="-5" dirty="0">
                <a:solidFill>
                  <a:srgbClr val="7E7E7E"/>
                </a:solidFill>
                <a:latin typeface="Arial"/>
                <a:cs typeface="Arial"/>
              </a:rPr>
              <a:t>/</a:t>
            </a:r>
            <a:r>
              <a:rPr lang="en-NZ" sz="1400" spc="-5" dirty="0">
                <a:solidFill>
                  <a:srgbClr val="7E7E7E"/>
                </a:solidFill>
                <a:latin typeface="Arial"/>
                <a:cs typeface="Arial"/>
              </a:rPr>
              <a:t> </a:t>
            </a:r>
            <a:r>
              <a:rPr sz="1400" spc="-5" dirty="0">
                <a:solidFill>
                  <a:srgbClr val="7E7E7E"/>
                </a:solidFill>
                <a:latin typeface="Arial"/>
                <a:cs typeface="Arial"/>
              </a:rPr>
              <a:t>ratings</a:t>
            </a:r>
            <a:r>
              <a:rPr lang="en-NZ" sz="1400" spc="-5" dirty="0">
                <a:solidFill>
                  <a:srgbClr val="7E7E7E"/>
                </a:solidFill>
                <a:latin typeface="Arial"/>
                <a:cs typeface="Arial"/>
              </a:rPr>
              <a:t> </a:t>
            </a:r>
            <a:r>
              <a:rPr sz="1400" spc="-5" dirty="0">
                <a:solidFill>
                  <a:srgbClr val="7E7E7E"/>
                </a:solidFill>
                <a:latin typeface="Arial"/>
                <a:cs typeface="Arial"/>
              </a:rPr>
              <a:t>/</a:t>
            </a:r>
            <a:r>
              <a:rPr lang="en-NZ" sz="1400" spc="-5" dirty="0">
                <a:solidFill>
                  <a:srgbClr val="7E7E7E"/>
                </a:solidFill>
                <a:latin typeface="Arial"/>
                <a:cs typeface="Arial"/>
              </a:rPr>
              <a:t> </a:t>
            </a:r>
            <a:r>
              <a:rPr sz="1400" spc="-5" dirty="0">
                <a:solidFill>
                  <a:srgbClr val="7E7E7E"/>
                </a:solidFill>
                <a:latin typeface="Arial"/>
                <a:cs typeface="Arial"/>
              </a:rPr>
              <a:t>reviews</a:t>
            </a:r>
            <a:r>
              <a:rPr lang="en-NZ" sz="1400" spc="-5" dirty="0">
                <a:solidFill>
                  <a:srgbClr val="7E7E7E"/>
                </a:solidFill>
                <a:latin typeface="Arial"/>
                <a:cs typeface="Arial"/>
              </a:rPr>
              <a:t> </a:t>
            </a:r>
            <a:r>
              <a:rPr sz="1400" spc="-5" dirty="0">
                <a:solidFill>
                  <a:srgbClr val="7E7E7E"/>
                </a:solidFill>
                <a:latin typeface="Arial"/>
                <a:cs typeface="Arial"/>
              </a:rPr>
              <a:t>/</a:t>
            </a:r>
            <a:r>
              <a:rPr lang="en-NZ" sz="1400" spc="-5" dirty="0">
                <a:solidFill>
                  <a:srgbClr val="7E7E7E"/>
                </a:solidFill>
                <a:latin typeface="Arial"/>
                <a:cs typeface="Arial"/>
              </a:rPr>
              <a:t> </a:t>
            </a:r>
            <a:r>
              <a:rPr sz="1400" spc="-5" dirty="0">
                <a:solidFill>
                  <a:srgbClr val="7E7E7E"/>
                </a:solidFill>
                <a:latin typeface="Arial"/>
                <a:cs typeface="Arial"/>
              </a:rPr>
              <a:t>bid</a:t>
            </a:r>
            <a:endParaRPr sz="1400" dirty="0">
              <a:latin typeface="Arial"/>
              <a:cs typeface="Arial"/>
            </a:endParaRPr>
          </a:p>
        </p:txBody>
      </p:sp>
      <p:sp>
        <p:nvSpPr>
          <p:cNvPr id="18" name="object 18"/>
          <p:cNvSpPr txBox="1"/>
          <p:nvPr/>
        </p:nvSpPr>
        <p:spPr>
          <a:xfrm>
            <a:off x="3229355" y="947927"/>
            <a:ext cx="2707005" cy="370840"/>
          </a:xfrm>
          <a:prstGeom prst="rect">
            <a:avLst/>
          </a:prstGeom>
          <a:solidFill>
            <a:srgbClr val="F79546"/>
          </a:solidFill>
        </p:spPr>
        <p:txBody>
          <a:bodyPr vert="horz" wrap="square" lIns="0" tIns="40005" rIns="0" bIns="0" rtlCol="0">
            <a:spAutoFit/>
          </a:bodyPr>
          <a:lstStyle/>
          <a:p>
            <a:pPr marL="447040">
              <a:lnSpc>
                <a:spcPct val="100000"/>
              </a:lnSpc>
              <a:spcBef>
                <a:spcPts val="315"/>
              </a:spcBef>
            </a:pPr>
            <a:r>
              <a:rPr sz="1800" dirty="0">
                <a:solidFill>
                  <a:srgbClr val="FFFFFF"/>
                </a:solidFill>
                <a:latin typeface="Arial"/>
                <a:cs typeface="Arial"/>
              </a:rPr>
              <a:t>2 </a:t>
            </a:r>
            <a:r>
              <a:rPr sz="1800" spc="-5" dirty="0">
                <a:solidFill>
                  <a:srgbClr val="FFFFFF"/>
                </a:solidFill>
                <a:latin typeface="Arial"/>
                <a:cs typeface="Arial"/>
              </a:rPr>
              <a:t>patents</a:t>
            </a:r>
            <a:r>
              <a:rPr sz="1800" spc="-20" dirty="0">
                <a:solidFill>
                  <a:srgbClr val="FFFFFF"/>
                </a:solidFill>
                <a:latin typeface="Arial"/>
                <a:cs typeface="Arial"/>
              </a:rPr>
              <a:t> </a:t>
            </a:r>
            <a:r>
              <a:rPr sz="1800" spc="-10" dirty="0">
                <a:solidFill>
                  <a:srgbClr val="FFFFFF"/>
                </a:solidFill>
                <a:latin typeface="Arial"/>
                <a:cs typeface="Arial"/>
              </a:rPr>
              <a:t>pending</a:t>
            </a:r>
            <a:endParaRPr sz="1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2" y="146430"/>
            <a:ext cx="6175148" cy="566822"/>
          </a:xfrm>
          <a:prstGeom prst="rect">
            <a:avLst/>
          </a:prstGeom>
        </p:spPr>
        <p:txBody>
          <a:bodyPr vert="horz" wrap="square" lIns="0" tIns="12700" rIns="0" bIns="0" rtlCol="0">
            <a:spAutoFit/>
          </a:bodyPr>
          <a:lstStyle/>
          <a:p>
            <a:pPr marL="12700">
              <a:lnSpc>
                <a:spcPct val="100000"/>
              </a:lnSpc>
              <a:spcBef>
                <a:spcPts val="100"/>
              </a:spcBef>
            </a:pPr>
            <a:r>
              <a:rPr lang="en-NZ" sz="3600" b="1" spc="-5" dirty="0">
                <a:latin typeface="Arial"/>
                <a:cs typeface="Arial"/>
              </a:rPr>
              <a:t>Demo / Video (optional)</a:t>
            </a:r>
            <a:endParaRPr sz="3600" dirty="0">
              <a:latin typeface="Arial"/>
              <a:cs typeface="Arial"/>
            </a:endParaRPr>
          </a:p>
        </p:txBody>
      </p:sp>
      <p:sp>
        <p:nvSpPr>
          <p:cNvPr id="3" name="object 3"/>
          <p:cNvSpPr txBox="1"/>
          <p:nvPr/>
        </p:nvSpPr>
        <p:spPr>
          <a:xfrm>
            <a:off x="8229600" y="149174"/>
            <a:ext cx="730631" cy="566822"/>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6</a:t>
            </a:r>
            <a:endParaRPr sz="3600" dirty="0">
              <a:latin typeface="Arial"/>
              <a:cs typeface="Arial"/>
            </a:endParaRPr>
          </a:p>
        </p:txBody>
      </p:sp>
      <p:sp>
        <p:nvSpPr>
          <p:cNvPr id="22" name="Rectangle 21"/>
          <p:cNvSpPr/>
          <p:nvPr/>
        </p:nvSpPr>
        <p:spPr>
          <a:xfrm>
            <a:off x="503061" y="1421233"/>
            <a:ext cx="8153400" cy="449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3200" dirty="0">
              <a:solidFill>
                <a:srgbClr val="FF0000"/>
              </a:solidFill>
            </a:endParaRPr>
          </a:p>
          <a:p>
            <a:pPr algn="ctr"/>
            <a:endParaRPr lang="en-NZ" sz="3200" dirty="0">
              <a:solidFill>
                <a:srgbClr val="FF0000"/>
              </a:solidFill>
            </a:endParaRPr>
          </a:p>
          <a:p>
            <a:pPr algn="ctr"/>
            <a:endParaRPr lang="en-NZ" sz="3200" dirty="0">
              <a:solidFill>
                <a:srgbClr val="FF0000"/>
              </a:solidFill>
            </a:endParaRPr>
          </a:p>
          <a:p>
            <a:pPr algn="ctr"/>
            <a:endParaRPr lang="en-NZ" sz="3200" dirty="0">
              <a:solidFill>
                <a:srgbClr val="FF0000"/>
              </a:solidFill>
            </a:endParaRPr>
          </a:p>
          <a:p>
            <a:pPr algn="ctr"/>
            <a:endParaRPr lang="en-NZ" sz="3200" dirty="0">
              <a:solidFill>
                <a:srgbClr val="FF0000"/>
              </a:solidFill>
            </a:endParaRPr>
          </a:p>
          <a:p>
            <a:pPr algn="ctr"/>
            <a:endParaRPr lang="en-NZ" sz="3200" dirty="0">
              <a:solidFill>
                <a:srgbClr val="FF0000"/>
              </a:solidFill>
            </a:endParaRPr>
          </a:p>
        </p:txBody>
      </p:sp>
      <p:sp>
        <p:nvSpPr>
          <p:cNvPr id="5" name="AutoShape 4" descr="You Schedu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4" name="object 9"/>
          <p:cNvSpPr/>
          <p:nvPr/>
        </p:nvSpPr>
        <p:spPr>
          <a:xfrm>
            <a:off x="2484261" y="1731011"/>
            <a:ext cx="4191000" cy="3876244"/>
          </a:xfrm>
          <a:prstGeom prst="rect">
            <a:avLst/>
          </a:prstGeom>
          <a:blipFill>
            <a:blip r:embed="rId2" cstate="print"/>
            <a:stretch>
              <a:fillRect/>
            </a:stretch>
          </a:blipFill>
        </p:spPr>
        <p:txBody>
          <a:bodyPr wrap="square" lIns="0" tIns="0" rIns="0" bIns="0" rtlCol="0"/>
          <a:lstStyle/>
          <a:p>
            <a:endParaRPr/>
          </a:p>
        </p:txBody>
      </p:sp>
      <p:sp>
        <p:nvSpPr>
          <p:cNvPr id="15" name="object 12"/>
          <p:cNvSpPr txBox="1"/>
          <p:nvPr/>
        </p:nvSpPr>
        <p:spPr>
          <a:xfrm>
            <a:off x="3805568" y="2246831"/>
            <a:ext cx="1524000" cy="2462213"/>
          </a:xfrm>
          <a:prstGeom prst="rect">
            <a:avLst/>
          </a:prstGeom>
          <a:solidFill>
            <a:srgbClr val="E6DFEB"/>
          </a:solidFill>
        </p:spPr>
        <p:txBody>
          <a:bodyPr vert="horz" wrap="square" lIns="0" tIns="0" rIns="0" bIns="0" rtlCol="0">
            <a:spAutoFit/>
          </a:bodyPr>
          <a:lstStyle/>
          <a:p>
            <a:pPr marL="110489" marR="104139" indent="101600">
              <a:lnSpc>
                <a:spcPct val="100000"/>
              </a:lnSpc>
            </a:pPr>
            <a:endParaRPr lang="en-NZ" dirty="0">
              <a:latin typeface="Times New Roman"/>
              <a:cs typeface="Times New Roman"/>
            </a:endParaRPr>
          </a:p>
          <a:p>
            <a:pPr marL="110489" marR="104139" indent="101600">
              <a:lnSpc>
                <a:spcPct val="100000"/>
              </a:lnSpc>
            </a:pPr>
            <a:endParaRPr lang="en-NZ" sz="1600" spc="-5" dirty="0">
              <a:solidFill>
                <a:srgbClr val="A6A6A6"/>
              </a:solidFill>
              <a:latin typeface="Times New Roman"/>
              <a:cs typeface="Times New Roman"/>
            </a:endParaRPr>
          </a:p>
          <a:p>
            <a:pPr marL="110489" marR="104139" indent="101600" algn="ctr">
              <a:lnSpc>
                <a:spcPct val="100000"/>
              </a:lnSpc>
            </a:pPr>
            <a:r>
              <a:rPr lang="en-NZ" sz="1600" spc="-5" dirty="0">
                <a:solidFill>
                  <a:srgbClr val="A6A6A6"/>
                </a:solidFill>
                <a:latin typeface="Arial"/>
                <a:cs typeface="Arial"/>
              </a:rPr>
              <a:t>High level video of product / service in use</a:t>
            </a:r>
          </a:p>
          <a:p>
            <a:pPr marL="110489" marR="104139" indent="101600">
              <a:lnSpc>
                <a:spcPct val="100000"/>
              </a:lnSpc>
            </a:pPr>
            <a:endParaRPr lang="en-NZ" dirty="0">
              <a:latin typeface="Arial"/>
              <a:cs typeface="Arial"/>
            </a:endParaRPr>
          </a:p>
          <a:p>
            <a:pPr marL="110489" marR="104139" indent="101600">
              <a:lnSpc>
                <a:spcPct val="100000"/>
              </a:lnSpc>
            </a:pPr>
            <a:endParaRPr lang="en-NZ" dirty="0">
              <a:latin typeface="Arial"/>
              <a:cs typeface="Arial"/>
            </a:endParaRPr>
          </a:p>
          <a:p>
            <a:pPr marL="110489" marR="104139" indent="101600">
              <a:lnSpc>
                <a:spcPct val="100000"/>
              </a:lnSpc>
            </a:pPr>
            <a:endParaRPr lang="en-NZ" dirty="0">
              <a:latin typeface="Arial"/>
              <a:cs typeface="Arial"/>
            </a:endParaRPr>
          </a:p>
          <a:p>
            <a:pPr marL="110489" marR="104139" indent="101600">
              <a:lnSpc>
                <a:spcPct val="100000"/>
              </a:lnSpc>
            </a:pPr>
            <a:endParaRPr sz="800" dirty="0">
              <a:latin typeface="Arial"/>
              <a:cs typeface="Arial"/>
            </a:endParaRPr>
          </a:p>
        </p:txBody>
      </p:sp>
    </p:spTree>
    <p:extLst>
      <p:ext uri="{BB962C8B-B14F-4D97-AF65-F5344CB8AC3E}">
        <p14:creationId xmlns:p14="http://schemas.microsoft.com/office/powerpoint/2010/main" val="255379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5652" y="146430"/>
            <a:ext cx="5794147" cy="566822"/>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4AACC5"/>
                </a:solidFill>
                <a:latin typeface="Arial"/>
                <a:cs typeface="Arial"/>
              </a:rPr>
              <a:t>Market</a:t>
            </a:r>
            <a:r>
              <a:rPr lang="en-NZ" sz="3600" b="1" spc="-5" dirty="0">
                <a:solidFill>
                  <a:srgbClr val="4AACC5"/>
                </a:solidFill>
                <a:latin typeface="Arial"/>
                <a:cs typeface="Arial"/>
              </a:rPr>
              <a:t> Opportunity</a:t>
            </a:r>
            <a:endParaRPr sz="3600" dirty="0">
              <a:latin typeface="Arial"/>
              <a:cs typeface="Arial"/>
            </a:endParaRPr>
          </a:p>
        </p:txBody>
      </p:sp>
      <p:sp>
        <p:nvSpPr>
          <p:cNvPr id="3" name="object 3"/>
          <p:cNvSpPr txBox="1"/>
          <p:nvPr/>
        </p:nvSpPr>
        <p:spPr>
          <a:xfrm>
            <a:off x="8425688" y="149174"/>
            <a:ext cx="534670"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7</a:t>
            </a:r>
            <a:endParaRPr sz="3600" dirty="0">
              <a:latin typeface="Arial"/>
              <a:cs typeface="Arial"/>
            </a:endParaRPr>
          </a:p>
        </p:txBody>
      </p:sp>
      <p:sp>
        <p:nvSpPr>
          <p:cNvPr id="4" name="object 4"/>
          <p:cNvSpPr/>
          <p:nvPr/>
        </p:nvSpPr>
        <p:spPr>
          <a:xfrm>
            <a:off x="320040" y="1498091"/>
            <a:ext cx="3145790" cy="3147060"/>
          </a:xfrm>
          <a:custGeom>
            <a:avLst/>
            <a:gdLst/>
            <a:ahLst/>
            <a:cxnLst/>
            <a:rect l="l" t="t" r="r" b="b"/>
            <a:pathLst>
              <a:path w="3145790" h="3147060">
                <a:moveTo>
                  <a:pt x="1572767" y="0"/>
                </a:moveTo>
                <a:lnTo>
                  <a:pt x="1524684" y="721"/>
                </a:lnTo>
                <a:lnTo>
                  <a:pt x="1476959" y="2871"/>
                </a:lnTo>
                <a:lnTo>
                  <a:pt x="1429613" y="6430"/>
                </a:lnTo>
                <a:lnTo>
                  <a:pt x="1382668" y="11376"/>
                </a:lnTo>
                <a:lnTo>
                  <a:pt x="1336144" y="17690"/>
                </a:lnTo>
                <a:lnTo>
                  <a:pt x="1290060" y="25350"/>
                </a:lnTo>
                <a:lnTo>
                  <a:pt x="1244439" y="34337"/>
                </a:lnTo>
                <a:lnTo>
                  <a:pt x="1199300" y="44629"/>
                </a:lnTo>
                <a:lnTo>
                  <a:pt x="1154663" y="56206"/>
                </a:lnTo>
                <a:lnTo>
                  <a:pt x="1110550" y="69047"/>
                </a:lnTo>
                <a:lnTo>
                  <a:pt x="1066982" y="83132"/>
                </a:lnTo>
                <a:lnTo>
                  <a:pt x="1023978" y="98441"/>
                </a:lnTo>
                <a:lnTo>
                  <a:pt x="981559" y="114952"/>
                </a:lnTo>
                <a:lnTo>
                  <a:pt x="939745" y="132645"/>
                </a:lnTo>
                <a:lnTo>
                  <a:pt x="898558" y="151500"/>
                </a:lnTo>
                <a:lnTo>
                  <a:pt x="858018" y="171495"/>
                </a:lnTo>
                <a:lnTo>
                  <a:pt x="818146" y="192611"/>
                </a:lnTo>
                <a:lnTo>
                  <a:pt x="778961" y="214827"/>
                </a:lnTo>
                <a:lnTo>
                  <a:pt x="740485" y="238122"/>
                </a:lnTo>
                <a:lnTo>
                  <a:pt x="702738" y="262476"/>
                </a:lnTo>
                <a:lnTo>
                  <a:pt x="665741" y="287868"/>
                </a:lnTo>
                <a:lnTo>
                  <a:pt x="629514" y="314277"/>
                </a:lnTo>
                <a:lnTo>
                  <a:pt x="594078" y="341683"/>
                </a:lnTo>
                <a:lnTo>
                  <a:pt x="559453" y="370066"/>
                </a:lnTo>
                <a:lnTo>
                  <a:pt x="525660" y="399404"/>
                </a:lnTo>
                <a:lnTo>
                  <a:pt x="492720" y="429678"/>
                </a:lnTo>
                <a:lnTo>
                  <a:pt x="460652" y="460867"/>
                </a:lnTo>
                <a:lnTo>
                  <a:pt x="429479" y="492949"/>
                </a:lnTo>
                <a:lnTo>
                  <a:pt x="399219" y="525905"/>
                </a:lnTo>
                <a:lnTo>
                  <a:pt x="369895" y="559714"/>
                </a:lnTo>
                <a:lnTo>
                  <a:pt x="341525" y="594355"/>
                </a:lnTo>
                <a:lnTo>
                  <a:pt x="314132" y="629809"/>
                </a:lnTo>
                <a:lnTo>
                  <a:pt x="287735" y="666053"/>
                </a:lnTo>
                <a:lnTo>
                  <a:pt x="262355" y="703068"/>
                </a:lnTo>
                <a:lnTo>
                  <a:pt x="238012" y="740833"/>
                </a:lnTo>
                <a:lnTo>
                  <a:pt x="214728" y="779328"/>
                </a:lnTo>
                <a:lnTo>
                  <a:pt x="192523" y="818532"/>
                </a:lnTo>
                <a:lnTo>
                  <a:pt x="171417" y="858424"/>
                </a:lnTo>
                <a:lnTo>
                  <a:pt x="151430" y="898983"/>
                </a:lnTo>
                <a:lnTo>
                  <a:pt x="132584" y="940191"/>
                </a:lnTo>
                <a:lnTo>
                  <a:pt x="114899" y="982024"/>
                </a:lnTo>
                <a:lnTo>
                  <a:pt x="98396" y="1024464"/>
                </a:lnTo>
                <a:lnTo>
                  <a:pt x="83094" y="1067489"/>
                </a:lnTo>
                <a:lnTo>
                  <a:pt x="69016" y="1111080"/>
                </a:lnTo>
                <a:lnTo>
                  <a:pt x="56180" y="1155214"/>
                </a:lnTo>
                <a:lnTo>
                  <a:pt x="44609" y="1199873"/>
                </a:lnTo>
                <a:lnTo>
                  <a:pt x="34321" y="1245035"/>
                </a:lnTo>
                <a:lnTo>
                  <a:pt x="25339" y="1290679"/>
                </a:lnTo>
                <a:lnTo>
                  <a:pt x="17682" y="1336786"/>
                </a:lnTo>
                <a:lnTo>
                  <a:pt x="11371" y="1383334"/>
                </a:lnTo>
                <a:lnTo>
                  <a:pt x="6427" y="1430303"/>
                </a:lnTo>
                <a:lnTo>
                  <a:pt x="2870" y="1477672"/>
                </a:lnTo>
                <a:lnTo>
                  <a:pt x="721" y="1525421"/>
                </a:lnTo>
                <a:lnTo>
                  <a:pt x="0" y="1573530"/>
                </a:lnTo>
                <a:lnTo>
                  <a:pt x="721" y="1621638"/>
                </a:lnTo>
                <a:lnTo>
                  <a:pt x="2870" y="1669387"/>
                </a:lnTo>
                <a:lnTo>
                  <a:pt x="6427" y="1716756"/>
                </a:lnTo>
                <a:lnTo>
                  <a:pt x="11371" y="1763725"/>
                </a:lnTo>
                <a:lnTo>
                  <a:pt x="17682" y="1810273"/>
                </a:lnTo>
                <a:lnTo>
                  <a:pt x="25339" y="1856380"/>
                </a:lnTo>
                <a:lnTo>
                  <a:pt x="34321" y="1902024"/>
                </a:lnTo>
                <a:lnTo>
                  <a:pt x="44609" y="1947186"/>
                </a:lnTo>
                <a:lnTo>
                  <a:pt x="56180" y="1991845"/>
                </a:lnTo>
                <a:lnTo>
                  <a:pt x="69016" y="2035979"/>
                </a:lnTo>
                <a:lnTo>
                  <a:pt x="83094" y="2079570"/>
                </a:lnTo>
                <a:lnTo>
                  <a:pt x="98396" y="2122595"/>
                </a:lnTo>
                <a:lnTo>
                  <a:pt x="114899" y="2165035"/>
                </a:lnTo>
                <a:lnTo>
                  <a:pt x="132584" y="2206868"/>
                </a:lnTo>
                <a:lnTo>
                  <a:pt x="151430" y="2248076"/>
                </a:lnTo>
                <a:lnTo>
                  <a:pt x="171417" y="2288635"/>
                </a:lnTo>
                <a:lnTo>
                  <a:pt x="192523" y="2328527"/>
                </a:lnTo>
                <a:lnTo>
                  <a:pt x="214728" y="2367731"/>
                </a:lnTo>
                <a:lnTo>
                  <a:pt x="238012" y="2406226"/>
                </a:lnTo>
                <a:lnTo>
                  <a:pt x="262355" y="2443991"/>
                </a:lnTo>
                <a:lnTo>
                  <a:pt x="287735" y="2481006"/>
                </a:lnTo>
                <a:lnTo>
                  <a:pt x="314132" y="2517250"/>
                </a:lnTo>
                <a:lnTo>
                  <a:pt x="341525" y="2552704"/>
                </a:lnTo>
                <a:lnTo>
                  <a:pt x="369895" y="2587345"/>
                </a:lnTo>
                <a:lnTo>
                  <a:pt x="399219" y="2621154"/>
                </a:lnTo>
                <a:lnTo>
                  <a:pt x="429479" y="2654110"/>
                </a:lnTo>
                <a:lnTo>
                  <a:pt x="460652" y="2686192"/>
                </a:lnTo>
                <a:lnTo>
                  <a:pt x="492720" y="2717381"/>
                </a:lnTo>
                <a:lnTo>
                  <a:pt x="525660" y="2747655"/>
                </a:lnTo>
                <a:lnTo>
                  <a:pt x="559453" y="2776993"/>
                </a:lnTo>
                <a:lnTo>
                  <a:pt x="594078" y="2805376"/>
                </a:lnTo>
                <a:lnTo>
                  <a:pt x="629514" y="2832782"/>
                </a:lnTo>
                <a:lnTo>
                  <a:pt x="665741" y="2859191"/>
                </a:lnTo>
                <a:lnTo>
                  <a:pt x="702738" y="2884583"/>
                </a:lnTo>
                <a:lnTo>
                  <a:pt x="740485" y="2908937"/>
                </a:lnTo>
                <a:lnTo>
                  <a:pt x="778961" y="2932232"/>
                </a:lnTo>
                <a:lnTo>
                  <a:pt x="818146" y="2954448"/>
                </a:lnTo>
                <a:lnTo>
                  <a:pt x="858018" y="2975564"/>
                </a:lnTo>
                <a:lnTo>
                  <a:pt x="898558" y="2995559"/>
                </a:lnTo>
                <a:lnTo>
                  <a:pt x="939745" y="3014414"/>
                </a:lnTo>
                <a:lnTo>
                  <a:pt x="981559" y="3032107"/>
                </a:lnTo>
                <a:lnTo>
                  <a:pt x="1023978" y="3048618"/>
                </a:lnTo>
                <a:lnTo>
                  <a:pt x="1066982" y="3063927"/>
                </a:lnTo>
                <a:lnTo>
                  <a:pt x="1110550" y="3078012"/>
                </a:lnTo>
                <a:lnTo>
                  <a:pt x="1154663" y="3090853"/>
                </a:lnTo>
                <a:lnTo>
                  <a:pt x="1199300" y="3102430"/>
                </a:lnTo>
                <a:lnTo>
                  <a:pt x="1244439" y="3112722"/>
                </a:lnTo>
                <a:lnTo>
                  <a:pt x="1290060" y="3121709"/>
                </a:lnTo>
                <a:lnTo>
                  <a:pt x="1336144" y="3129369"/>
                </a:lnTo>
                <a:lnTo>
                  <a:pt x="1382668" y="3135683"/>
                </a:lnTo>
                <a:lnTo>
                  <a:pt x="1429613" y="3140629"/>
                </a:lnTo>
                <a:lnTo>
                  <a:pt x="1476959" y="3144188"/>
                </a:lnTo>
                <a:lnTo>
                  <a:pt x="1524684" y="3146338"/>
                </a:lnTo>
                <a:lnTo>
                  <a:pt x="1572767" y="3147060"/>
                </a:lnTo>
                <a:lnTo>
                  <a:pt x="1620848" y="3146338"/>
                </a:lnTo>
                <a:lnTo>
                  <a:pt x="1668570" y="3144188"/>
                </a:lnTo>
                <a:lnTo>
                  <a:pt x="1715912" y="3140629"/>
                </a:lnTo>
                <a:lnTo>
                  <a:pt x="1762855" y="3135683"/>
                </a:lnTo>
                <a:lnTo>
                  <a:pt x="1809377" y="3129369"/>
                </a:lnTo>
                <a:lnTo>
                  <a:pt x="1855458" y="3121709"/>
                </a:lnTo>
                <a:lnTo>
                  <a:pt x="1901078" y="3112722"/>
                </a:lnTo>
                <a:lnTo>
                  <a:pt x="1946215" y="3102430"/>
                </a:lnTo>
                <a:lnTo>
                  <a:pt x="1990850" y="3090853"/>
                </a:lnTo>
                <a:lnTo>
                  <a:pt x="2034961" y="3078012"/>
                </a:lnTo>
                <a:lnTo>
                  <a:pt x="2078529" y="3063927"/>
                </a:lnTo>
                <a:lnTo>
                  <a:pt x="2121532" y="3048618"/>
                </a:lnTo>
                <a:lnTo>
                  <a:pt x="2163950" y="3032107"/>
                </a:lnTo>
                <a:lnTo>
                  <a:pt x="2205763" y="3014414"/>
                </a:lnTo>
                <a:lnTo>
                  <a:pt x="2246949" y="2995559"/>
                </a:lnTo>
                <a:lnTo>
                  <a:pt x="2287489" y="2975564"/>
                </a:lnTo>
                <a:lnTo>
                  <a:pt x="2327361" y="2954448"/>
                </a:lnTo>
                <a:lnTo>
                  <a:pt x="2366546" y="2932232"/>
                </a:lnTo>
                <a:lnTo>
                  <a:pt x="2405022" y="2908937"/>
                </a:lnTo>
                <a:lnTo>
                  <a:pt x="2442769" y="2884583"/>
                </a:lnTo>
                <a:lnTo>
                  <a:pt x="2479767" y="2859191"/>
                </a:lnTo>
                <a:lnTo>
                  <a:pt x="2515994" y="2832782"/>
                </a:lnTo>
                <a:lnTo>
                  <a:pt x="2551431" y="2805376"/>
                </a:lnTo>
                <a:lnTo>
                  <a:pt x="2586056" y="2776993"/>
                </a:lnTo>
                <a:lnTo>
                  <a:pt x="2619850" y="2747655"/>
                </a:lnTo>
                <a:lnTo>
                  <a:pt x="2652791" y="2717381"/>
                </a:lnTo>
                <a:lnTo>
                  <a:pt x="2684859" y="2686192"/>
                </a:lnTo>
                <a:lnTo>
                  <a:pt x="2716033" y="2654110"/>
                </a:lnTo>
                <a:lnTo>
                  <a:pt x="2746294" y="2621154"/>
                </a:lnTo>
                <a:lnTo>
                  <a:pt x="2775620" y="2587345"/>
                </a:lnTo>
                <a:lnTo>
                  <a:pt x="2803990" y="2552704"/>
                </a:lnTo>
                <a:lnTo>
                  <a:pt x="2831384" y="2517250"/>
                </a:lnTo>
                <a:lnTo>
                  <a:pt x="2857783" y="2481006"/>
                </a:lnTo>
                <a:lnTo>
                  <a:pt x="2883164" y="2443991"/>
                </a:lnTo>
                <a:lnTo>
                  <a:pt x="2907507" y="2406226"/>
                </a:lnTo>
                <a:lnTo>
                  <a:pt x="2930793" y="2367731"/>
                </a:lnTo>
                <a:lnTo>
                  <a:pt x="2952999" y="2328527"/>
                </a:lnTo>
                <a:lnTo>
                  <a:pt x="2974107" y="2288635"/>
                </a:lnTo>
                <a:lnTo>
                  <a:pt x="2994094" y="2248076"/>
                </a:lnTo>
                <a:lnTo>
                  <a:pt x="3012941" y="2206868"/>
                </a:lnTo>
                <a:lnTo>
                  <a:pt x="3030627" y="2165035"/>
                </a:lnTo>
                <a:lnTo>
                  <a:pt x="3047132" y="2122595"/>
                </a:lnTo>
                <a:lnTo>
                  <a:pt x="3062434" y="2079570"/>
                </a:lnTo>
                <a:lnTo>
                  <a:pt x="3076514" y="2035979"/>
                </a:lnTo>
                <a:lnTo>
                  <a:pt x="3089350" y="1991845"/>
                </a:lnTo>
                <a:lnTo>
                  <a:pt x="3100923" y="1947186"/>
                </a:lnTo>
                <a:lnTo>
                  <a:pt x="3111211" y="1902024"/>
                </a:lnTo>
                <a:lnTo>
                  <a:pt x="3120194" y="1856380"/>
                </a:lnTo>
                <a:lnTo>
                  <a:pt x="3127852" y="1810273"/>
                </a:lnTo>
                <a:lnTo>
                  <a:pt x="3134163" y="1763725"/>
                </a:lnTo>
                <a:lnTo>
                  <a:pt x="3139108" y="1716756"/>
                </a:lnTo>
                <a:lnTo>
                  <a:pt x="3142665" y="1669387"/>
                </a:lnTo>
                <a:lnTo>
                  <a:pt x="3144814" y="1621638"/>
                </a:lnTo>
                <a:lnTo>
                  <a:pt x="3145536" y="1573530"/>
                </a:lnTo>
                <a:lnTo>
                  <a:pt x="3144814" y="1525421"/>
                </a:lnTo>
                <a:lnTo>
                  <a:pt x="3142665" y="1477672"/>
                </a:lnTo>
                <a:lnTo>
                  <a:pt x="3139108" y="1430303"/>
                </a:lnTo>
                <a:lnTo>
                  <a:pt x="3134163" y="1383334"/>
                </a:lnTo>
                <a:lnTo>
                  <a:pt x="3127852" y="1336786"/>
                </a:lnTo>
                <a:lnTo>
                  <a:pt x="3120194" y="1290679"/>
                </a:lnTo>
                <a:lnTo>
                  <a:pt x="3111211" y="1245035"/>
                </a:lnTo>
                <a:lnTo>
                  <a:pt x="3100923" y="1199873"/>
                </a:lnTo>
                <a:lnTo>
                  <a:pt x="3089350" y="1155214"/>
                </a:lnTo>
                <a:lnTo>
                  <a:pt x="3076514" y="1111080"/>
                </a:lnTo>
                <a:lnTo>
                  <a:pt x="3062434" y="1067489"/>
                </a:lnTo>
                <a:lnTo>
                  <a:pt x="3047132" y="1024464"/>
                </a:lnTo>
                <a:lnTo>
                  <a:pt x="3030627" y="982024"/>
                </a:lnTo>
                <a:lnTo>
                  <a:pt x="3012941" y="940191"/>
                </a:lnTo>
                <a:lnTo>
                  <a:pt x="2994094" y="898983"/>
                </a:lnTo>
                <a:lnTo>
                  <a:pt x="2974107" y="858424"/>
                </a:lnTo>
                <a:lnTo>
                  <a:pt x="2952999" y="818532"/>
                </a:lnTo>
                <a:lnTo>
                  <a:pt x="2930793" y="779328"/>
                </a:lnTo>
                <a:lnTo>
                  <a:pt x="2907507" y="740833"/>
                </a:lnTo>
                <a:lnTo>
                  <a:pt x="2883164" y="703068"/>
                </a:lnTo>
                <a:lnTo>
                  <a:pt x="2857783" y="666053"/>
                </a:lnTo>
                <a:lnTo>
                  <a:pt x="2831384" y="629809"/>
                </a:lnTo>
                <a:lnTo>
                  <a:pt x="2803990" y="594355"/>
                </a:lnTo>
                <a:lnTo>
                  <a:pt x="2775620" y="559714"/>
                </a:lnTo>
                <a:lnTo>
                  <a:pt x="2746294" y="525905"/>
                </a:lnTo>
                <a:lnTo>
                  <a:pt x="2716033" y="492949"/>
                </a:lnTo>
                <a:lnTo>
                  <a:pt x="2684859" y="460867"/>
                </a:lnTo>
                <a:lnTo>
                  <a:pt x="2652791" y="429678"/>
                </a:lnTo>
                <a:lnTo>
                  <a:pt x="2619850" y="399404"/>
                </a:lnTo>
                <a:lnTo>
                  <a:pt x="2586056" y="370066"/>
                </a:lnTo>
                <a:lnTo>
                  <a:pt x="2551431" y="341683"/>
                </a:lnTo>
                <a:lnTo>
                  <a:pt x="2515994" y="314277"/>
                </a:lnTo>
                <a:lnTo>
                  <a:pt x="2479767" y="287868"/>
                </a:lnTo>
                <a:lnTo>
                  <a:pt x="2442769" y="262476"/>
                </a:lnTo>
                <a:lnTo>
                  <a:pt x="2405022" y="238122"/>
                </a:lnTo>
                <a:lnTo>
                  <a:pt x="2366546" y="214827"/>
                </a:lnTo>
                <a:lnTo>
                  <a:pt x="2327361" y="192611"/>
                </a:lnTo>
                <a:lnTo>
                  <a:pt x="2287489" y="171495"/>
                </a:lnTo>
                <a:lnTo>
                  <a:pt x="2246949" y="151500"/>
                </a:lnTo>
                <a:lnTo>
                  <a:pt x="2205763" y="132645"/>
                </a:lnTo>
                <a:lnTo>
                  <a:pt x="2163950" y="114952"/>
                </a:lnTo>
                <a:lnTo>
                  <a:pt x="2121532" y="98441"/>
                </a:lnTo>
                <a:lnTo>
                  <a:pt x="2078529" y="83132"/>
                </a:lnTo>
                <a:lnTo>
                  <a:pt x="2034961" y="69047"/>
                </a:lnTo>
                <a:lnTo>
                  <a:pt x="1990850" y="56206"/>
                </a:lnTo>
                <a:lnTo>
                  <a:pt x="1946215" y="44629"/>
                </a:lnTo>
                <a:lnTo>
                  <a:pt x="1901078" y="34337"/>
                </a:lnTo>
                <a:lnTo>
                  <a:pt x="1855458" y="25350"/>
                </a:lnTo>
                <a:lnTo>
                  <a:pt x="1809377" y="17690"/>
                </a:lnTo>
                <a:lnTo>
                  <a:pt x="1762855" y="11376"/>
                </a:lnTo>
                <a:lnTo>
                  <a:pt x="1715912" y="6430"/>
                </a:lnTo>
                <a:lnTo>
                  <a:pt x="1668570" y="2871"/>
                </a:lnTo>
                <a:lnTo>
                  <a:pt x="1620848" y="721"/>
                </a:lnTo>
                <a:lnTo>
                  <a:pt x="1572767" y="0"/>
                </a:lnTo>
                <a:close/>
              </a:path>
            </a:pathLst>
          </a:custGeom>
          <a:solidFill>
            <a:srgbClr val="B3A1C6"/>
          </a:solidFill>
        </p:spPr>
        <p:txBody>
          <a:bodyPr wrap="square" lIns="0" tIns="0" rIns="0" bIns="0" rtlCol="0"/>
          <a:lstStyle/>
          <a:p>
            <a:endParaRPr/>
          </a:p>
        </p:txBody>
      </p:sp>
      <p:sp>
        <p:nvSpPr>
          <p:cNvPr id="5" name="object 5"/>
          <p:cNvSpPr txBox="1"/>
          <p:nvPr/>
        </p:nvSpPr>
        <p:spPr>
          <a:xfrm>
            <a:off x="1373505" y="2463546"/>
            <a:ext cx="1040765" cy="1191260"/>
          </a:xfrm>
          <a:prstGeom prst="rect">
            <a:avLst/>
          </a:prstGeom>
        </p:spPr>
        <p:txBody>
          <a:bodyPr vert="horz" wrap="square" lIns="0" tIns="12700" rIns="0" bIns="0" rtlCol="0">
            <a:spAutoFit/>
          </a:bodyPr>
          <a:lstStyle/>
          <a:p>
            <a:pPr marL="12700">
              <a:lnSpc>
                <a:spcPct val="100000"/>
              </a:lnSpc>
              <a:spcBef>
                <a:spcPts val="100"/>
              </a:spcBef>
            </a:pPr>
            <a:r>
              <a:rPr sz="4800" spc="-10" dirty="0">
                <a:solidFill>
                  <a:srgbClr val="FFFFFF"/>
                </a:solidFill>
                <a:latin typeface="Arial"/>
                <a:cs typeface="Arial"/>
              </a:rPr>
              <a:t>$36</a:t>
            </a:r>
            <a:endParaRPr sz="4800">
              <a:latin typeface="Arial"/>
              <a:cs typeface="Arial"/>
            </a:endParaRPr>
          </a:p>
          <a:p>
            <a:pPr marL="44450">
              <a:lnSpc>
                <a:spcPct val="100000"/>
              </a:lnSpc>
              <a:spcBef>
                <a:spcPts val="55"/>
              </a:spcBef>
            </a:pPr>
            <a:r>
              <a:rPr sz="2800" spc="-5" dirty="0">
                <a:solidFill>
                  <a:srgbClr val="FFFFFF"/>
                </a:solidFill>
                <a:latin typeface="Arial"/>
                <a:cs typeface="Arial"/>
              </a:rPr>
              <a:t>Billion</a:t>
            </a:r>
            <a:endParaRPr sz="2800">
              <a:latin typeface="Arial"/>
              <a:cs typeface="Arial"/>
            </a:endParaRPr>
          </a:p>
        </p:txBody>
      </p:sp>
      <p:sp>
        <p:nvSpPr>
          <p:cNvPr id="6" name="object 6"/>
          <p:cNvSpPr txBox="1"/>
          <p:nvPr/>
        </p:nvSpPr>
        <p:spPr>
          <a:xfrm>
            <a:off x="582879" y="4790694"/>
            <a:ext cx="2621280" cy="850900"/>
          </a:xfrm>
          <a:prstGeom prst="rect">
            <a:avLst/>
          </a:prstGeom>
        </p:spPr>
        <p:txBody>
          <a:bodyPr vert="horz" wrap="square" lIns="0" tIns="12700" rIns="0" bIns="0" rtlCol="0">
            <a:spAutoFit/>
          </a:bodyPr>
          <a:lstStyle/>
          <a:p>
            <a:pPr marL="262255" marR="255270" indent="441959">
              <a:lnSpc>
                <a:spcPct val="100000"/>
              </a:lnSpc>
              <a:spcBef>
                <a:spcPts val="100"/>
              </a:spcBef>
            </a:pPr>
            <a:r>
              <a:rPr sz="2000" spc="-35" dirty="0">
                <a:solidFill>
                  <a:srgbClr val="444748"/>
                </a:solidFill>
                <a:latin typeface="Arial"/>
                <a:cs typeface="Arial"/>
              </a:rPr>
              <a:t>TOTAL </a:t>
            </a:r>
            <a:r>
              <a:rPr sz="2000" dirty="0">
                <a:solidFill>
                  <a:srgbClr val="444748"/>
                </a:solidFill>
                <a:latin typeface="Arial"/>
                <a:cs typeface="Arial"/>
              </a:rPr>
              <a:t>US  </a:t>
            </a:r>
            <a:r>
              <a:rPr sz="2000" spc="-10" dirty="0">
                <a:solidFill>
                  <a:srgbClr val="444748"/>
                </a:solidFill>
                <a:latin typeface="Arial"/>
                <a:cs typeface="Arial"/>
              </a:rPr>
              <a:t>AUTO</a:t>
            </a:r>
            <a:r>
              <a:rPr sz="2000" spc="-60" dirty="0">
                <a:solidFill>
                  <a:srgbClr val="444748"/>
                </a:solidFill>
                <a:latin typeface="Arial"/>
                <a:cs typeface="Arial"/>
              </a:rPr>
              <a:t> </a:t>
            </a:r>
            <a:r>
              <a:rPr sz="2000" spc="-20" dirty="0">
                <a:solidFill>
                  <a:srgbClr val="444748"/>
                </a:solidFill>
                <a:latin typeface="Arial"/>
                <a:cs typeface="Arial"/>
              </a:rPr>
              <a:t>DETAILING</a:t>
            </a:r>
            <a:endParaRPr sz="2000" dirty="0">
              <a:latin typeface="Arial"/>
              <a:cs typeface="Arial"/>
            </a:endParaRPr>
          </a:p>
          <a:p>
            <a:pPr marL="12700">
              <a:lnSpc>
                <a:spcPct val="100000"/>
              </a:lnSpc>
              <a:spcBef>
                <a:spcPts val="15"/>
              </a:spcBef>
            </a:pPr>
            <a:r>
              <a:rPr sz="1400" dirty="0">
                <a:solidFill>
                  <a:srgbClr val="444748"/>
                </a:solidFill>
                <a:latin typeface="Arial"/>
                <a:cs typeface="Arial"/>
              </a:rPr>
              <a:t>Source: [Some reputable</a:t>
            </a:r>
            <a:r>
              <a:rPr sz="1400" spc="-150" dirty="0">
                <a:solidFill>
                  <a:srgbClr val="444748"/>
                </a:solidFill>
                <a:latin typeface="Arial"/>
                <a:cs typeface="Arial"/>
              </a:rPr>
              <a:t> </a:t>
            </a:r>
            <a:r>
              <a:rPr sz="1400" dirty="0">
                <a:solidFill>
                  <a:srgbClr val="444748"/>
                </a:solidFill>
                <a:latin typeface="Arial"/>
                <a:cs typeface="Arial"/>
              </a:rPr>
              <a:t>source]</a:t>
            </a:r>
            <a:endParaRPr sz="1400" dirty="0">
              <a:latin typeface="Arial"/>
              <a:cs typeface="Arial"/>
            </a:endParaRPr>
          </a:p>
        </p:txBody>
      </p:sp>
      <p:sp>
        <p:nvSpPr>
          <p:cNvPr id="7" name="object 7"/>
          <p:cNvSpPr/>
          <p:nvPr/>
        </p:nvSpPr>
        <p:spPr>
          <a:xfrm>
            <a:off x="3980688" y="2279904"/>
            <a:ext cx="2364105" cy="2365375"/>
          </a:xfrm>
          <a:custGeom>
            <a:avLst/>
            <a:gdLst/>
            <a:ahLst/>
            <a:cxnLst/>
            <a:rect l="l" t="t" r="r" b="b"/>
            <a:pathLst>
              <a:path w="2364104" h="2365375">
                <a:moveTo>
                  <a:pt x="1181862" y="0"/>
                </a:moveTo>
                <a:lnTo>
                  <a:pt x="1133141" y="986"/>
                </a:lnTo>
                <a:lnTo>
                  <a:pt x="1084923" y="3920"/>
                </a:lnTo>
                <a:lnTo>
                  <a:pt x="1037244" y="8763"/>
                </a:lnTo>
                <a:lnTo>
                  <a:pt x="990144" y="15478"/>
                </a:lnTo>
                <a:lnTo>
                  <a:pt x="943659" y="24026"/>
                </a:lnTo>
                <a:lnTo>
                  <a:pt x="897828" y="34369"/>
                </a:lnTo>
                <a:lnTo>
                  <a:pt x="852689" y="46469"/>
                </a:lnTo>
                <a:lnTo>
                  <a:pt x="808280" y="60289"/>
                </a:lnTo>
                <a:lnTo>
                  <a:pt x="764639" y="75790"/>
                </a:lnTo>
                <a:lnTo>
                  <a:pt x="721804" y="92934"/>
                </a:lnTo>
                <a:lnTo>
                  <a:pt x="679813" y="111683"/>
                </a:lnTo>
                <a:lnTo>
                  <a:pt x="638703" y="131999"/>
                </a:lnTo>
                <a:lnTo>
                  <a:pt x="598514" y="153844"/>
                </a:lnTo>
                <a:lnTo>
                  <a:pt x="559282" y="177180"/>
                </a:lnTo>
                <a:lnTo>
                  <a:pt x="521047" y="201969"/>
                </a:lnTo>
                <a:lnTo>
                  <a:pt x="483845" y="228173"/>
                </a:lnTo>
                <a:lnTo>
                  <a:pt x="447715" y="255753"/>
                </a:lnTo>
                <a:lnTo>
                  <a:pt x="412696" y="284673"/>
                </a:lnTo>
                <a:lnTo>
                  <a:pt x="378824" y="314893"/>
                </a:lnTo>
                <a:lnTo>
                  <a:pt x="346138" y="346376"/>
                </a:lnTo>
                <a:lnTo>
                  <a:pt x="314676" y="379084"/>
                </a:lnTo>
                <a:lnTo>
                  <a:pt x="284476" y="412978"/>
                </a:lnTo>
                <a:lnTo>
                  <a:pt x="255576" y="448021"/>
                </a:lnTo>
                <a:lnTo>
                  <a:pt x="228014" y="484174"/>
                </a:lnTo>
                <a:lnTo>
                  <a:pt x="201828" y="521400"/>
                </a:lnTo>
                <a:lnTo>
                  <a:pt x="177056" y="559661"/>
                </a:lnTo>
                <a:lnTo>
                  <a:pt x="153736" y="598917"/>
                </a:lnTo>
                <a:lnTo>
                  <a:pt x="131906" y="639133"/>
                </a:lnTo>
                <a:lnTo>
                  <a:pt x="111604" y="680268"/>
                </a:lnTo>
                <a:lnTo>
                  <a:pt x="92868" y="722286"/>
                </a:lnTo>
                <a:lnTo>
                  <a:pt x="75736" y="765148"/>
                </a:lnTo>
                <a:lnTo>
                  <a:pt x="60246" y="808817"/>
                </a:lnTo>
                <a:lnTo>
                  <a:pt x="46436" y="853253"/>
                </a:lnTo>
                <a:lnTo>
                  <a:pt x="34344" y="898420"/>
                </a:lnTo>
                <a:lnTo>
                  <a:pt x="24008" y="944279"/>
                </a:lnTo>
                <a:lnTo>
                  <a:pt x="15467" y="990792"/>
                </a:lnTo>
                <a:lnTo>
                  <a:pt x="8757" y="1037921"/>
                </a:lnTo>
                <a:lnTo>
                  <a:pt x="3917" y="1085628"/>
                </a:lnTo>
                <a:lnTo>
                  <a:pt x="985" y="1133875"/>
                </a:lnTo>
                <a:lnTo>
                  <a:pt x="0" y="1182624"/>
                </a:lnTo>
                <a:lnTo>
                  <a:pt x="985" y="1231372"/>
                </a:lnTo>
                <a:lnTo>
                  <a:pt x="3917" y="1279619"/>
                </a:lnTo>
                <a:lnTo>
                  <a:pt x="8757" y="1327326"/>
                </a:lnTo>
                <a:lnTo>
                  <a:pt x="15467" y="1374455"/>
                </a:lnTo>
                <a:lnTo>
                  <a:pt x="24008" y="1420968"/>
                </a:lnTo>
                <a:lnTo>
                  <a:pt x="34344" y="1466827"/>
                </a:lnTo>
                <a:lnTo>
                  <a:pt x="46436" y="1511994"/>
                </a:lnTo>
                <a:lnTo>
                  <a:pt x="60246" y="1556430"/>
                </a:lnTo>
                <a:lnTo>
                  <a:pt x="75736" y="1600099"/>
                </a:lnTo>
                <a:lnTo>
                  <a:pt x="92868" y="1642961"/>
                </a:lnTo>
                <a:lnTo>
                  <a:pt x="111604" y="1684979"/>
                </a:lnTo>
                <a:lnTo>
                  <a:pt x="131906" y="1726114"/>
                </a:lnTo>
                <a:lnTo>
                  <a:pt x="153736" y="1766330"/>
                </a:lnTo>
                <a:lnTo>
                  <a:pt x="177056" y="1805586"/>
                </a:lnTo>
                <a:lnTo>
                  <a:pt x="201828" y="1843847"/>
                </a:lnTo>
                <a:lnTo>
                  <a:pt x="228014" y="1881073"/>
                </a:lnTo>
                <a:lnTo>
                  <a:pt x="255576" y="1917226"/>
                </a:lnTo>
                <a:lnTo>
                  <a:pt x="284476" y="1952269"/>
                </a:lnTo>
                <a:lnTo>
                  <a:pt x="314676" y="1986163"/>
                </a:lnTo>
                <a:lnTo>
                  <a:pt x="346138" y="2018871"/>
                </a:lnTo>
                <a:lnTo>
                  <a:pt x="378824" y="2050354"/>
                </a:lnTo>
                <a:lnTo>
                  <a:pt x="412696" y="2080574"/>
                </a:lnTo>
                <a:lnTo>
                  <a:pt x="447715" y="2109494"/>
                </a:lnTo>
                <a:lnTo>
                  <a:pt x="483845" y="2137074"/>
                </a:lnTo>
                <a:lnTo>
                  <a:pt x="521047" y="2163278"/>
                </a:lnTo>
                <a:lnTo>
                  <a:pt x="559282" y="2188067"/>
                </a:lnTo>
                <a:lnTo>
                  <a:pt x="598514" y="2211403"/>
                </a:lnTo>
                <a:lnTo>
                  <a:pt x="638703" y="2233248"/>
                </a:lnTo>
                <a:lnTo>
                  <a:pt x="679813" y="2253564"/>
                </a:lnTo>
                <a:lnTo>
                  <a:pt x="721804" y="2272313"/>
                </a:lnTo>
                <a:lnTo>
                  <a:pt x="764639" y="2289457"/>
                </a:lnTo>
                <a:lnTo>
                  <a:pt x="808280" y="2304958"/>
                </a:lnTo>
                <a:lnTo>
                  <a:pt x="852689" y="2318778"/>
                </a:lnTo>
                <a:lnTo>
                  <a:pt x="897828" y="2330878"/>
                </a:lnTo>
                <a:lnTo>
                  <a:pt x="943659" y="2341221"/>
                </a:lnTo>
                <a:lnTo>
                  <a:pt x="990144" y="2349769"/>
                </a:lnTo>
                <a:lnTo>
                  <a:pt x="1037244" y="2356484"/>
                </a:lnTo>
                <a:lnTo>
                  <a:pt x="1084923" y="2361327"/>
                </a:lnTo>
                <a:lnTo>
                  <a:pt x="1133141" y="2364261"/>
                </a:lnTo>
                <a:lnTo>
                  <a:pt x="1181862" y="2365248"/>
                </a:lnTo>
                <a:lnTo>
                  <a:pt x="1230582" y="2364261"/>
                </a:lnTo>
                <a:lnTo>
                  <a:pt x="1278800" y="2361327"/>
                </a:lnTo>
                <a:lnTo>
                  <a:pt x="1326479" y="2356484"/>
                </a:lnTo>
                <a:lnTo>
                  <a:pt x="1373579" y="2349769"/>
                </a:lnTo>
                <a:lnTo>
                  <a:pt x="1420064" y="2341221"/>
                </a:lnTo>
                <a:lnTo>
                  <a:pt x="1465895" y="2330878"/>
                </a:lnTo>
                <a:lnTo>
                  <a:pt x="1511034" y="2318778"/>
                </a:lnTo>
                <a:lnTo>
                  <a:pt x="1555443" y="2304958"/>
                </a:lnTo>
                <a:lnTo>
                  <a:pt x="1599084" y="2289457"/>
                </a:lnTo>
                <a:lnTo>
                  <a:pt x="1641919" y="2272313"/>
                </a:lnTo>
                <a:lnTo>
                  <a:pt x="1683910" y="2253564"/>
                </a:lnTo>
                <a:lnTo>
                  <a:pt x="1725020" y="2233248"/>
                </a:lnTo>
                <a:lnTo>
                  <a:pt x="1765209" y="2211403"/>
                </a:lnTo>
                <a:lnTo>
                  <a:pt x="1804441" y="2188067"/>
                </a:lnTo>
                <a:lnTo>
                  <a:pt x="1842676" y="2163278"/>
                </a:lnTo>
                <a:lnTo>
                  <a:pt x="1879878" y="2137074"/>
                </a:lnTo>
                <a:lnTo>
                  <a:pt x="1916008" y="2109494"/>
                </a:lnTo>
                <a:lnTo>
                  <a:pt x="1951027" y="2080574"/>
                </a:lnTo>
                <a:lnTo>
                  <a:pt x="1984899" y="2050354"/>
                </a:lnTo>
                <a:lnTo>
                  <a:pt x="2017585" y="2018871"/>
                </a:lnTo>
                <a:lnTo>
                  <a:pt x="2049047" y="1986163"/>
                </a:lnTo>
                <a:lnTo>
                  <a:pt x="2079247" y="1952269"/>
                </a:lnTo>
                <a:lnTo>
                  <a:pt x="2108147" y="1917226"/>
                </a:lnTo>
                <a:lnTo>
                  <a:pt x="2135709" y="1881073"/>
                </a:lnTo>
                <a:lnTo>
                  <a:pt x="2161895" y="1843847"/>
                </a:lnTo>
                <a:lnTo>
                  <a:pt x="2186667" y="1805586"/>
                </a:lnTo>
                <a:lnTo>
                  <a:pt x="2209987" y="1766330"/>
                </a:lnTo>
                <a:lnTo>
                  <a:pt x="2231817" y="1726114"/>
                </a:lnTo>
                <a:lnTo>
                  <a:pt x="2252119" y="1684979"/>
                </a:lnTo>
                <a:lnTo>
                  <a:pt x="2270855" y="1642961"/>
                </a:lnTo>
                <a:lnTo>
                  <a:pt x="2287987" y="1600099"/>
                </a:lnTo>
                <a:lnTo>
                  <a:pt x="2303477" y="1556430"/>
                </a:lnTo>
                <a:lnTo>
                  <a:pt x="2317287" y="1511994"/>
                </a:lnTo>
                <a:lnTo>
                  <a:pt x="2329379" y="1466827"/>
                </a:lnTo>
                <a:lnTo>
                  <a:pt x="2339715" y="1420968"/>
                </a:lnTo>
                <a:lnTo>
                  <a:pt x="2348256" y="1374455"/>
                </a:lnTo>
                <a:lnTo>
                  <a:pt x="2354966" y="1327326"/>
                </a:lnTo>
                <a:lnTo>
                  <a:pt x="2359806" y="1279619"/>
                </a:lnTo>
                <a:lnTo>
                  <a:pt x="2362738" y="1231372"/>
                </a:lnTo>
                <a:lnTo>
                  <a:pt x="2363724" y="1182624"/>
                </a:lnTo>
                <a:lnTo>
                  <a:pt x="2362738" y="1133875"/>
                </a:lnTo>
                <a:lnTo>
                  <a:pt x="2359806" y="1085628"/>
                </a:lnTo>
                <a:lnTo>
                  <a:pt x="2354966" y="1037921"/>
                </a:lnTo>
                <a:lnTo>
                  <a:pt x="2348256" y="990792"/>
                </a:lnTo>
                <a:lnTo>
                  <a:pt x="2339715" y="944279"/>
                </a:lnTo>
                <a:lnTo>
                  <a:pt x="2329379" y="898420"/>
                </a:lnTo>
                <a:lnTo>
                  <a:pt x="2317287" y="853253"/>
                </a:lnTo>
                <a:lnTo>
                  <a:pt x="2303477" y="808817"/>
                </a:lnTo>
                <a:lnTo>
                  <a:pt x="2287987" y="765148"/>
                </a:lnTo>
                <a:lnTo>
                  <a:pt x="2270855" y="722286"/>
                </a:lnTo>
                <a:lnTo>
                  <a:pt x="2252119" y="680268"/>
                </a:lnTo>
                <a:lnTo>
                  <a:pt x="2231817" y="639133"/>
                </a:lnTo>
                <a:lnTo>
                  <a:pt x="2209987" y="598917"/>
                </a:lnTo>
                <a:lnTo>
                  <a:pt x="2186667" y="559661"/>
                </a:lnTo>
                <a:lnTo>
                  <a:pt x="2161895" y="521400"/>
                </a:lnTo>
                <a:lnTo>
                  <a:pt x="2135709" y="484174"/>
                </a:lnTo>
                <a:lnTo>
                  <a:pt x="2108147" y="448021"/>
                </a:lnTo>
                <a:lnTo>
                  <a:pt x="2079247" y="412978"/>
                </a:lnTo>
                <a:lnTo>
                  <a:pt x="2049047" y="379084"/>
                </a:lnTo>
                <a:lnTo>
                  <a:pt x="2017585" y="346376"/>
                </a:lnTo>
                <a:lnTo>
                  <a:pt x="1984899" y="314893"/>
                </a:lnTo>
                <a:lnTo>
                  <a:pt x="1951027" y="284673"/>
                </a:lnTo>
                <a:lnTo>
                  <a:pt x="1916008" y="255753"/>
                </a:lnTo>
                <a:lnTo>
                  <a:pt x="1879878" y="228173"/>
                </a:lnTo>
                <a:lnTo>
                  <a:pt x="1842676" y="201969"/>
                </a:lnTo>
                <a:lnTo>
                  <a:pt x="1804441" y="177180"/>
                </a:lnTo>
                <a:lnTo>
                  <a:pt x="1765209" y="153844"/>
                </a:lnTo>
                <a:lnTo>
                  <a:pt x="1725020" y="131999"/>
                </a:lnTo>
                <a:lnTo>
                  <a:pt x="1683910" y="111683"/>
                </a:lnTo>
                <a:lnTo>
                  <a:pt x="1641919" y="92934"/>
                </a:lnTo>
                <a:lnTo>
                  <a:pt x="1599084" y="75790"/>
                </a:lnTo>
                <a:lnTo>
                  <a:pt x="1555443" y="60289"/>
                </a:lnTo>
                <a:lnTo>
                  <a:pt x="1511034" y="46469"/>
                </a:lnTo>
                <a:lnTo>
                  <a:pt x="1465895" y="34369"/>
                </a:lnTo>
                <a:lnTo>
                  <a:pt x="1420064" y="24026"/>
                </a:lnTo>
                <a:lnTo>
                  <a:pt x="1373579" y="15478"/>
                </a:lnTo>
                <a:lnTo>
                  <a:pt x="1326479" y="8763"/>
                </a:lnTo>
                <a:lnTo>
                  <a:pt x="1278800" y="3920"/>
                </a:lnTo>
                <a:lnTo>
                  <a:pt x="1230582" y="986"/>
                </a:lnTo>
                <a:lnTo>
                  <a:pt x="1181862" y="0"/>
                </a:lnTo>
                <a:close/>
              </a:path>
            </a:pathLst>
          </a:custGeom>
          <a:solidFill>
            <a:srgbClr val="92CDDD"/>
          </a:solidFill>
        </p:spPr>
        <p:txBody>
          <a:bodyPr wrap="square" lIns="0" tIns="0" rIns="0" bIns="0" rtlCol="0"/>
          <a:lstStyle/>
          <a:p>
            <a:endParaRPr/>
          </a:p>
        </p:txBody>
      </p:sp>
      <p:sp>
        <p:nvSpPr>
          <p:cNvPr id="8" name="object 8"/>
          <p:cNvSpPr txBox="1"/>
          <p:nvPr/>
        </p:nvSpPr>
        <p:spPr>
          <a:xfrm>
            <a:off x="4642865" y="2853893"/>
            <a:ext cx="1040765" cy="1191260"/>
          </a:xfrm>
          <a:prstGeom prst="rect">
            <a:avLst/>
          </a:prstGeom>
        </p:spPr>
        <p:txBody>
          <a:bodyPr vert="horz" wrap="square" lIns="0" tIns="12700" rIns="0" bIns="0" rtlCol="0">
            <a:spAutoFit/>
          </a:bodyPr>
          <a:lstStyle/>
          <a:p>
            <a:pPr marL="12700">
              <a:lnSpc>
                <a:spcPct val="100000"/>
              </a:lnSpc>
              <a:spcBef>
                <a:spcPts val="100"/>
              </a:spcBef>
            </a:pPr>
            <a:r>
              <a:rPr sz="4800" spc="-10" dirty="0">
                <a:solidFill>
                  <a:srgbClr val="FFFFFF"/>
                </a:solidFill>
                <a:latin typeface="Arial"/>
                <a:cs typeface="Arial"/>
              </a:rPr>
              <a:t>$12</a:t>
            </a:r>
            <a:endParaRPr sz="4800">
              <a:latin typeface="Arial"/>
              <a:cs typeface="Arial"/>
            </a:endParaRPr>
          </a:p>
          <a:p>
            <a:pPr marL="44450">
              <a:lnSpc>
                <a:spcPct val="100000"/>
              </a:lnSpc>
              <a:spcBef>
                <a:spcPts val="55"/>
              </a:spcBef>
            </a:pPr>
            <a:r>
              <a:rPr sz="2800" spc="-5" dirty="0">
                <a:solidFill>
                  <a:srgbClr val="FFFFFF"/>
                </a:solidFill>
                <a:latin typeface="Arial"/>
                <a:cs typeface="Arial"/>
              </a:rPr>
              <a:t>Billion</a:t>
            </a:r>
            <a:endParaRPr sz="2800">
              <a:latin typeface="Arial"/>
              <a:cs typeface="Arial"/>
            </a:endParaRPr>
          </a:p>
        </p:txBody>
      </p:sp>
      <p:sp>
        <p:nvSpPr>
          <p:cNvPr id="9" name="object 9"/>
          <p:cNvSpPr txBox="1"/>
          <p:nvPr/>
        </p:nvSpPr>
        <p:spPr>
          <a:xfrm>
            <a:off x="3852417" y="4790694"/>
            <a:ext cx="2622550" cy="850900"/>
          </a:xfrm>
          <a:prstGeom prst="rect">
            <a:avLst/>
          </a:prstGeom>
        </p:spPr>
        <p:txBody>
          <a:bodyPr vert="horz" wrap="square" lIns="0" tIns="12700" rIns="0" bIns="0" rtlCol="0">
            <a:spAutoFit/>
          </a:bodyPr>
          <a:lstStyle/>
          <a:p>
            <a:pPr marL="262255" marR="256540" indent="635" algn="ctr">
              <a:lnSpc>
                <a:spcPct val="100000"/>
              </a:lnSpc>
              <a:spcBef>
                <a:spcPts val="100"/>
              </a:spcBef>
            </a:pPr>
            <a:r>
              <a:rPr sz="2000" dirty="0">
                <a:solidFill>
                  <a:srgbClr val="444748"/>
                </a:solidFill>
                <a:latin typeface="Arial"/>
                <a:cs typeface="Arial"/>
              </a:rPr>
              <a:t>MOBILE US  </a:t>
            </a:r>
            <a:r>
              <a:rPr sz="2000" spc="-10" dirty="0">
                <a:solidFill>
                  <a:srgbClr val="444748"/>
                </a:solidFill>
                <a:latin typeface="Arial"/>
                <a:cs typeface="Arial"/>
              </a:rPr>
              <a:t>AUTO</a:t>
            </a:r>
            <a:r>
              <a:rPr sz="2000" spc="-65" dirty="0">
                <a:solidFill>
                  <a:srgbClr val="444748"/>
                </a:solidFill>
                <a:latin typeface="Arial"/>
                <a:cs typeface="Arial"/>
              </a:rPr>
              <a:t> </a:t>
            </a:r>
            <a:r>
              <a:rPr sz="2000" spc="-20" dirty="0">
                <a:solidFill>
                  <a:srgbClr val="444748"/>
                </a:solidFill>
                <a:latin typeface="Arial"/>
                <a:cs typeface="Arial"/>
              </a:rPr>
              <a:t>DETAILING</a:t>
            </a:r>
            <a:endParaRPr sz="2000" dirty="0">
              <a:latin typeface="Arial"/>
              <a:cs typeface="Arial"/>
            </a:endParaRPr>
          </a:p>
          <a:p>
            <a:pPr algn="ctr">
              <a:lnSpc>
                <a:spcPct val="100000"/>
              </a:lnSpc>
              <a:spcBef>
                <a:spcPts val="15"/>
              </a:spcBef>
            </a:pPr>
            <a:r>
              <a:rPr sz="1400" dirty="0">
                <a:solidFill>
                  <a:srgbClr val="444748"/>
                </a:solidFill>
                <a:latin typeface="Arial"/>
                <a:cs typeface="Arial"/>
              </a:rPr>
              <a:t>Source: [Some reputable</a:t>
            </a:r>
            <a:r>
              <a:rPr sz="1400" spc="-145" dirty="0">
                <a:solidFill>
                  <a:srgbClr val="444748"/>
                </a:solidFill>
                <a:latin typeface="Arial"/>
                <a:cs typeface="Arial"/>
              </a:rPr>
              <a:t> </a:t>
            </a:r>
            <a:r>
              <a:rPr sz="1400" dirty="0">
                <a:solidFill>
                  <a:srgbClr val="444748"/>
                </a:solidFill>
                <a:latin typeface="Arial"/>
                <a:cs typeface="Arial"/>
              </a:rPr>
              <a:t>source]</a:t>
            </a:r>
            <a:endParaRPr sz="1400" dirty="0">
              <a:latin typeface="Arial"/>
              <a:cs typeface="Arial"/>
            </a:endParaRPr>
          </a:p>
        </p:txBody>
      </p:sp>
      <p:sp>
        <p:nvSpPr>
          <p:cNvPr id="10" name="object 10"/>
          <p:cNvSpPr/>
          <p:nvPr/>
        </p:nvSpPr>
        <p:spPr>
          <a:xfrm>
            <a:off x="6862571" y="2781300"/>
            <a:ext cx="1868805" cy="1868805"/>
          </a:xfrm>
          <a:custGeom>
            <a:avLst/>
            <a:gdLst/>
            <a:ahLst/>
            <a:cxnLst/>
            <a:rect l="l" t="t" r="r" b="b"/>
            <a:pathLst>
              <a:path w="1868804" h="1868804">
                <a:moveTo>
                  <a:pt x="934211" y="0"/>
                </a:moveTo>
                <a:lnTo>
                  <a:pt x="886133" y="1215"/>
                </a:lnTo>
                <a:lnTo>
                  <a:pt x="838686" y="4822"/>
                </a:lnTo>
                <a:lnTo>
                  <a:pt x="791929" y="10763"/>
                </a:lnTo>
                <a:lnTo>
                  <a:pt x="745921" y="18977"/>
                </a:lnTo>
                <a:lnTo>
                  <a:pt x="700721" y="29408"/>
                </a:lnTo>
                <a:lnTo>
                  <a:pt x="656387" y="41996"/>
                </a:lnTo>
                <a:lnTo>
                  <a:pt x="612978" y="56682"/>
                </a:lnTo>
                <a:lnTo>
                  <a:pt x="570553" y="73407"/>
                </a:lnTo>
                <a:lnTo>
                  <a:pt x="529170" y="92114"/>
                </a:lnTo>
                <a:lnTo>
                  <a:pt x="488888" y="112744"/>
                </a:lnTo>
                <a:lnTo>
                  <a:pt x="449766" y="135237"/>
                </a:lnTo>
                <a:lnTo>
                  <a:pt x="411863" y="159535"/>
                </a:lnTo>
                <a:lnTo>
                  <a:pt x="375236" y="185580"/>
                </a:lnTo>
                <a:lnTo>
                  <a:pt x="339945" y="213312"/>
                </a:lnTo>
                <a:lnTo>
                  <a:pt x="306049" y="242673"/>
                </a:lnTo>
                <a:lnTo>
                  <a:pt x="273605" y="273605"/>
                </a:lnTo>
                <a:lnTo>
                  <a:pt x="242673" y="306049"/>
                </a:lnTo>
                <a:lnTo>
                  <a:pt x="213312" y="339945"/>
                </a:lnTo>
                <a:lnTo>
                  <a:pt x="185580" y="375236"/>
                </a:lnTo>
                <a:lnTo>
                  <a:pt x="159535" y="411863"/>
                </a:lnTo>
                <a:lnTo>
                  <a:pt x="135237" y="449766"/>
                </a:lnTo>
                <a:lnTo>
                  <a:pt x="112744" y="488888"/>
                </a:lnTo>
                <a:lnTo>
                  <a:pt x="92114" y="529170"/>
                </a:lnTo>
                <a:lnTo>
                  <a:pt x="73407" y="570553"/>
                </a:lnTo>
                <a:lnTo>
                  <a:pt x="56682" y="612978"/>
                </a:lnTo>
                <a:lnTo>
                  <a:pt x="41996" y="656387"/>
                </a:lnTo>
                <a:lnTo>
                  <a:pt x="29408" y="700721"/>
                </a:lnTo>
                <a:lnTo>
                  <a:pt x="18977" y="745921"/>
                </a:lnTo>
                <a:lnTo>
                  <a:pt x="10763" y="791929"/>
                </a:lnTo>
                <a:lnTo>
                  <a:pt x="4822" y="838686"/>
                </a:lnTo>
                <a:lnTo>
                  <a:pt x="1215" y="886133"/>
                </a:lnTo>
                <a:lnTo>
                  <a:pt x="0" y="934212"/>
                </a:lnTo>
                <a:lnTo>
                  <a:pt x="1215" y="982290"/>
                </a:lnTo>
                <a:lnTo>
                  <a:pt x="4822" y="1029737"/>
                </a:lnTo>
                <a:lnTo>
                  <a:pt x="10763" y="1076494"/>
                </a:lnTo>
                <a:lnTo>
                  <a:pt x="18977" y="1122502"/>
                </a:lnTo>
                <a:lnTo>
                  <a:pt x="29408" y="1167702"/>
                </a:lnTo>
                <a:lnTo>
                  <a:pt x="41996" y="1212036"/>
                </a:lnTo>
                <a:lnTo>
                  <a:pt x="56682" y="1255445"/>
                </a:lnTo>
                <a:lnTo>
                  <a:pt x="73407" y="1297870"/>
                </a:lnTo>
                <a:lnTo>
                  <a:pt x="92114" y="1339253"/>
                </a:lnTo>
                <a:lnTo>
                  <a:pt x="112744" y="1379535"/>
                </a:lnTo>
                <a:lnTo>
                  <a:pt x="135237" y="1418657"/>
                </a:lnTo>
                <a:lnTo>
                  <a:pt x="159535" y="1456560"/>
                </a:lnTo>
                <a:lnTo>
                  <a:pt x="185580" y="1493187"/>
                </a:lnTo>
                <a:lnTo>
                  <a:pt x="213312" y="1528478"/>
                </a:lnTo>
                <a:lnTo>
                  <a:pt x="242673" y="1562374"/>
                </a:lnTo>
                <a:lnTo>
                  <a:pt x="273605" y="1594818"/>
                </a:lnTo>
                <a:lnTo>
                  <a:pt x="306049" y="1625750"/>
                </a:lnTo>
                <a:lnTo>
                  <a:pt x="339945" y="1655111"/>
                </a:lnTo>
                <a:lnTo>
                  <a:pt x="375236" y="1682843"/>
                </a:lnTo>
                <a:lnTo>
                  <a:pt x="411863" y="1708888"/>
                </a:lnTo>
                <a:lnTo>
                  <a:pt x="449766" y="1733186"/>
                </a:lnTo>
                <a:lnTo>
                  <a:pt x="488888" y="1755679"/>
                </a:lnTo>
                <a:lnTo>
                  <a:pt x="529170" y="1776309"/>
                </a:lnTo>
                <a:lnTo>
                  <a:pt x="570553" y="1795016"/>
                </a:lnTo>
                <a:lnTo>
                  <a:pt x="612978" y="1811741"/>
                </a:lnTo>
                <a:lnTo>
                  <a:pt x="656387" y="1826427"/>
                </a:lnTo>
                <a:lnTo>
                  <a:pt x="700721" y="1839015"/>
                </a:lnTo>
                <a:lnTo>
                  <a:pt x="745921" y="1849446"/>
                </a:lnTo>
                <a:lnTo>
                  <a:pt x="791929" y="1857660"/>
                </a:lnTo>
                <a:lnTo>
                  <a:pt x="838686" y="1863601"/>
                </a:lnTo>
                <a:lnTo>
                  <a:pt x="886133" y="1867208"/>
                </a:lnTo>
                <a:lnTo>
                  <a:pt x="934211" y="1868424"/>
                </a:lnTo>
                <a:lnTo>
                  <a:pt x="982290" y="1867208"/>
                </a:lnTo>
                <a:lnTo>
                  <a:pt x="1029737" y="1863601"/>
                </a:lnTo>
                <a:lnTo>
                  <a:pt x="1076494" y="1857660"/>
                </a:lnTo>
                <a:lnTo>
                  <a:pt x="1122502" y="1849446"/>
                </a:lnTo>
                <a:lnTo>
                  <a:pt x="1167702" y="1839015"/>
                </a:lnTo>
                <a:lnTo>
                  <a:pt x="1212036" y="1826427"/>
                </a:lnTo>
                <a:lnTo>
                  <a:pt x="1255445" y="1811741"/>
                </a:lnTo>
                <a:lnTo>
                  <a:pt x="1297870" y="1795016"/>
                </a:lnTo>
                <a:lnTo>
                  <a:pt x="1339253" y="1776309"/>
                </a:lnTo>
                <a:lnTo>
                  <a:pt x="1379535" y="1755679"/>
                </a:lnTo>
                <a:lnTo>
                  <a:pt x="1418657" y="1733186"/>
                </a:lnTo>
                <a:lnTo>
                  <a:pt x="1456560" y="1708888"/>
                </a:lnTo>
                <a:lnTo>
                  <a:pt x="1493187" y="1682843"/>
                </a:lnTo>
                <a:lnTo>
                  <a:pt x="1528478" y="1655111"/>
                </a:lnTo>
                <a:lnTo>
                  <a:pt x="1562374" y="1625750"/>
                </a:lnTo>
                <a:lnTo>
                  <a:pt x="1594818" y="1594818"/>
                </a:lnTo>
                <a:lnTo>
                  <a:pt x="1625750" y="1562374"/>
                </a:lnTo>
                <a:lnTo>
                  <a:pt x="1655111" y="1528478"/>
                </a:lnTo>
                <a:lnTo>
                  <a:pt x="1682843" y="1493187"/>
                </a:lnTo>
                <a:lnTo>
                  <a:pt x="1708888" y="1456560"/>
                </a:lnTo>
                <a:lnTo>
                  <a:pt x="1733186" y="1418657"/>
                </a:lnTo>
                <a:lnTo>
                  <a:pt x="1755679" y="1379535"/>
                </a:lnTo>
                <a:lnTo>
                  <a:pt x="1776309" y="1339253"/>
                </a:lnTo>
                <a:lnTo>
                  <a:pt x="1795016" y="1297870"/>
                </a:lnTo>
                <a:lnTo>
                  <a:pt x="1811741" y="1255445"/>
                </a:lnTo>
                <a:lnTo>
                  <a:pt x="1826427" y="1212036"/>
                </a:lnTo>
                <a:lnTo>
                  <a:pt x="1839015" y="1167702"/>
                </a:lnTo>
                <a:lnTo>
                  <a:pt x="1849446" y="1122502"/>
                </a:lnTo>
                <a:lnTo>
                  <a:pt x="1857660" y="1076494"/>
                </a:lnTo>
                <a:lnTo>
                  <a:pt x="1863601" y="1029737"/>
                </a:lnTo>
                <a:lnTo>
                  <a:pt x="1867208" y="982290"/>
                </a:lnTo>
                <a:lnTo>
                  <a:pt x="1868424" y="934212"/>
                </a:lnTo>
                <a:lnTo>
                  <a:pt x="1867208" y="886133"/>
                </a:lnTo>
                <a:lnTo>
                  <a:pt x="1863601" y="838686"/>
                </a:lnTo>
                <a:lnTo>
                  <a:pt x="1857660" y="791929"/>
                </a:lnTo>
                <a:lnTo>
                  <a:pt x="1849446" y="745921"/>
                </a:lnTo>
                <a:lnTo>
                  <a:pt x="1839015" y="700721"/>
                </a:lnTo>
                <a:lnTo>
                  <a:pt x="1826427" y="656387"/>
                </a:lnTo>
                <a:lnTo>
                  <a:pt x="1811741" y="612978"/>
                </a:lnTo>
                <a:lnTo>
                  <a:pt x="1795016" y="570553"/>
                </a:lnTo>
                <a:lnTo>
                  <a:pt x="1776309" y="529170"/>
                </a:lnTo>
                <a:lnTo>
                  <a:pt x="1755679" y="488888"/>
                </a:lnTo>
                <a:lnTo>
                  <a:pt x="1733186" y="449766"/>
                </a:lnTo>
                <a:lnTo>
                  <a:pt x="1708888" y="411863"/>
                </a:lnTo>
                <a:lnTo>
                  <a:pt x="1682843" y="375236"/>
                </a:lnTo>
                <a:lnTo>
                  <a:pt x="1655111" y="339945"/>
                </a:lnTo>
                <a:lnTo>
                  <a:pt x="1625750" y="306049"/>
                </a:lnTo>
                <a:lnTo>
                  <a:pt x="1594818" y="273605"/>
                </a:lnTo>
                <a:lnTo>
                  <a:pt x="1562374" y="242673"/>
                </a:lnTo>
                <a:lnTo>
                  <a:pt x="1528478" y="213312"/>
                </a:lnTo>
                <a:lnTo>
                  <a:pt x="1493187" y="185580"/>
                </a:lnTo>
                <a:lnTo>
                  <a:pt x="1456560" y="159535"/>
                </a:lnTo>
                <a:lnTo>
                  <a:pt x="1418657" y="135237"/>
                </a:lnTo>
                <a:lnTo>
                  <a:pt x="1379535" y="112744"/>
                </a:lnTo>
                <a:lnTo>
                  <a:pt x="1339253" y="92114"/>
                </a:lnTo>
                <a:lnTo>
                  <a:pt x="1297870" y="73407"/>
                </a:lnTo>
                <a:lnTo>
                  <a:pt x="1255445" y="56682"/>
                </a:lnTo>
                <a:lnTo>
                  <a:pt x="1212036" y="41996"/>
                </a:lnTo>
                <a:lnTo>
                  <a:pt x="1167702" y="29408"/>
                </a:lnTo>
                <a:lnTo>
                  <a:pt x="1122502" y="18977"/>
                </a:lnTo>
                <a:lnTo>
                  <a:pt x="1076494" y="10763"/>
                </a:lnTo>
                <a:lnTo>
                  <a:pt x="1029737" y="4822"/>
                </a:lnTo>
                <a:lnTo>
                  <a:pt x="982290" y="1215"/>
                </a:lnTo>
                <a:lnTo>
                  <a:pt x="934211" y="0"/>
                </a:lnTo>
                <a:close/>
              </a:path>
            </a:pathLst>
          </a:custGeom>
          <a:solidFill>
            <a:srgbClr val="F9C090"/>
          </a:solidFill>
        </p:spPr>
        <p:txBody>
          <a:bodyPr wrap="square" lIns="0" tIns="0" rIns="0" bIns="0" rtlCol="0"/>
          <a:lstStyle/>
          <a:p>
            <a:endParaRPr/>
          </a:p>
        </p:txBody>
      </p:sp>
      <p:sp>
        <p:nvSpPr>
          <p:cNvPr id="11" name="object 11"/>
          <p:cNvSpPr txBox="1"/>
          <p:nvPr/>
        </p:nvSpPr>
        <p:spPr>
          <a:xfrm>
            <a:off x="7396988" y="3264484"/>
            <a:ext cx="801370" cy="88519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FFFFFF"/>
                </a:solidFill>
                <a:latin typeface="Arial"/>
                <a:cs typeface="Arial"/>
              </a:rPr>
              <a:t>~$2</a:t>
            </a:r>
            <a:endParaRPr sz="3600">
              <a:latin typeface="Arial"/>
              <a:cs typeface="Arial"/>
            </a:endParaRPr>
          </a:p>
          <a:p>
            <a:pPr marL="60960">
              <a:lnSpc>
                <a:spcPct val="100000"/>
              </a:lnSpc>
              <a:spcBef>
                <a:spcPts val="45"/>
              </a:spcBef>
            </a:pPr>
            <a:r>
              <a:rPr sz="2000" spc="-5" dirty="0">
                <a:solidFill>
                  <a:srgbClr val="FFFFFF"/>
                </a:solidFill>
                <a:latin typeface="Arial"/>
                <a:cs typeface="Arial"/>
              </a:rPr>
              <a:t>Billion</a:t>
            </a:r>
            <a:endParaRPr sz="2000">
              <a:latin typeface="Arial"/>
              <a:cs typeface="Arial"/>
            </a:endParaRPr>
          </a:p>
        </p:txBody>
      </p:sp>
      <p:sp>
        <p:nvSpPr>
          <p:cNvPr id="12" name="object 12"/>
          <p:cNvSpPr txBox="1"/>
          <p:nvPr/>
        </p:nvSpPr>
        <p:spPr>
          <a:xfrm>
            <a:off x="6953757" y="4789677"/>
            <a:ext cx="1691639" cy="1096010"/>
          </a:xfrm>
          <a:prstGeom prst="rect">
            <a:avLst/>
          </a:prstGeom>
        </p:spPr>
        <p:txBody>
          <a:bodyPr vert="horz" wrap="square" lIns="0" tIns="12700" rIns="0" bIns="0" rtlCol="0">
            <a:spAutoFit/>
          </a:bodyPr>
          <a:lstStyle/>
          <a:p>
            <a:pPr algn="ctr">
              <a:lnSpc>
                <a:spcPct val="100000"/>
              </a:lnSpc>
              <a:spcBef>
                <a:spcPts val="100"/>
              </a:spcBef>
            </a:pPr>
            <a:r>
              <a:rPr sz="2000" dirty="0">
                <a:solidFill>
                  <a:srgbClr val="444748"/>
                </a:solidFill>
                <a:latin typeface="Arial"/>
                <a:cs typeface="Arial"/>
              </a:rPr>
              <a:t>GLEAMR</a:t>
            </a:r>
            <a:endParaRPr sz="2000">
              <a:latin typeface="Arial"/>
              <a:cs typeface="Arial"/>
            </a:endParaRPr>
          </a:p>
          <a:p>
            <a:pPr algn="ctr">
              <a:lnSpc>
                <a:spcPct val="100000"/>
              </a:lnSpc>
              <a:spcBef>
                <a:spcPts val="5"/>
              </a:spcBef>
            </a:pPr>
            <a:r>
              <a:rPr sz="2000" dirty="0">
                <a:solidFill>
                  <a:srgbClr val="444748"/>
                </a:solidFill>
                <a:latin typeface="Arial"/>
                <a:cs typeface="Arial"/>
              </a:rPr>
              <a:t>MARKET</a:t>
            </a:r>
            <a:r>
              <a:rPr sz="2000" spc="-90" dirty="0">
                <a:solidFill>
                  <a:srgbClr val="444748"/>
                </a:solidFill>
                <a:latin typeface="Arial"/>
                <a:cs typeface="Arial"/>
              </a:rPr>
              <a:t> </a:t>
            </a:r>
            <a:r>
              <a:rPr sz="2000" dirty="0">
                <a:solidFill>
                  <a:srgbClr val="444748"/>
                </a:solidFill>
                <a:latin typeface="Arial"/>
                <a:cs typeface="Arial"/>
              </a:rPr>
              <a:t>OPP</a:t>
            </a:r>
            <a:endParaRPr sz="2000">
              <a:latin typeface="Arial"/>
              <a:cs typeface="Arial"/>
            </a:endParaRPr>
          </a:p>
          <a:p>
            <a:pPr algn="ctr">
              <a:lnSpc>
                <a:spcPct val="100000"/>
              </a:lnSpc>
              <a:spcBef>
                <a:spcPts val="20"/>
              </a:spcBef>
            </a:pPr>
            <a:r>
              <a:rPr sz="1500" dirty="0">
                <a:solidFill>
                  <a:srgbClr val="444748"/>
                </a:solidFill>
                <a:latin typeface="Arial"/>
                <a:cs typeface="Arial"/>
              </a:rPr>
              <a:t>15%</a:t>
            </a:r>
            <a:r>
              <a:rPr sz="1500" spc="-40" dirty="0">
                <a:solidFill>
                  <a:srgbClr val="444748"/>
                </a:solidFill>
                <a:latin typeface="Arial"/>
                <a:cs typeface="Arial"/>
              </a:rPr>
              <a:t> </a:t>
            </a:r>
            <a:r>
              <a:rPr sz="1500" dirty="0">
                <a:solidFill>
                  <a:srgbClr val="444748"/>
                </a:solidFill>
                <a:latin typeface="Arial"/>
                <a:cs typeface="Arial"/>
              </a:rPr>
              <a:t>transaction</a:t>
            </a:r>
            <a:endParaRPr sz="1500">
              <a:latin typeface="Arial"/>
              <a:cs typeface="Arial"/>
            </a:endParaRPr>
          </a:p>
          <a:p>
            <a:pPr algn="ctr">
              <a:lnSpc>
                <a:spcPct val="100000"/>
              </a:lnSpc>
            </a:pPr>
            <a:r>
              <a:rPr sz="1500" spc="-5" dirty="0">
                <a:solidFill>
                  <a:srgbClr val="444748"/>
                </a:solidFill>
                <a:latin typeface="Arial"/>
                <a:cs typeface="Arial"/>
              </a:rPr>
              <a:t>fee</a:t>
            </a:r>
            <a:endParaRPr sz="15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2692400"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Competition</a:t>
            </a:r>
            <a:endParaRPr sz="3600">
              <a:latin typeface="Arial"/>
              <a:cs typeface="Arial"/>
            </a:endParaRPr>
          </a:p>
        </p:txBody>
      </p:sp>
      <p:sp>
        <p:nvSpPr>
          <p:cNvPr id="3" name="object 3"/>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sz="3600" b="1" dirty="0">
                <a:solidFill>
                  <a:srgbClr val="4AACC5"/>
                </a:solidFill>
                <a:latin typeface="Arial"/>
                <a:cs typeface="Arial"/>
              </a:rPr>
              <a:t>8</a:t>
            </a:r>
            <a:endParaRPr sz="3600">
              <a:latin typeface="Arial"/>
              <a:cs typeface="Arial"/>
            </a:endParaRPr>
          </a:p>
        </p:txBody>
      </p:sp>
      <p:sp>
        <p:nvSpPr>
          <p:cNvPr id="4" name="object 4"/>
          <p:cNvSpPr/>
          <p:nvPr/>
        </p:nvSpPr>
        <p:spPr>
          <a:xfrm>
            <a:off x="1102550" y="3376295"/>
            <a:ext cx="6906259" cy="134620"/>
          </a:xfrm>
          <a:custGeom>
            <a:avLst/>
            <a:gdLst/>
            <a:ahLst/>
            <a:cxnLst/>
            <a:rect l="l" t="t" r="r" b="b"/>
            <a:pathLst>
              <a:path w="6906259" h="134620">
                <a:moveTo>
                  <a:pt x="115214" y="0"/>
                </a:moveTo>
                <a:lnTo>
                  <a:pt x="0" y="67182"/>
                </a:lnTo>
                <a:lnTo>
                  <a:pt x="115214" y="134365"/>
                </a:lnTo>
                <a:lnTo>
                  <a:pt x="124078" y="132079"/>
                </a:lnTo>
                <a:lnTo>
                  <a:pt x="128104" y="125094"/>
                </a:lnTo>
                <a:lnTo>
                  <a:pt x="132130" y="118237"/>
                </a:lnTo>
                <a:lnTo>
                  <a:pt x="129793" y="109346"/>
                </a:lnTo>
                <a:lnTo>
                  <a:pt x="122897" y="105409"/>
                </a:lnTo>
                <a:lnTo>
                  <a:pt x="82185" y="81660"/>
                </a:lnTo>
                <a:lnTo>
                  <a:pt x="28625" y="81660"/>
                </a:lnTo>
                <a:lnTo>
                  <a:pt x="28625" y="52704"/>
                </a:lnTo>
                <a:lnTo>
                  <a:pt x="82185" y="52704"/>
                </a:lnTo>
                <a:lnTo>
                  <a:pt x="122897" y="28955"/>
                </a:lnTo>
                <a:lnTo>
                  <a:pt x="129793" y="25018"/>
                </a:lnTo>
                <a:lnTo>
                  <a:pt x="132130" y="16128"/>
                </a:lnTo>
                <a:lnTo>
                  <a:pt x="128104" y="9270"/>
                </a:lnTo>
                <a:lnTo>
                  <a:pt x="124078" y="2285"/>
                </a:lnTo>
                <a:lnTo>
                  <a:pt x="115214" y="0"/>
                </a:lnTo>
                <a:close/>
              </a:path>
              <a:path w="6906259" h="134620">
                <a:moveTo>
                  <a:pt x="6848665" y="67182"/>
                </a:moveTo>
                <a:lnTo>
                  <a:pt x="6783133" y="105409"/>
                </a:lnTo>
                <a:lnTo>
                  <a:pt x="6776148" y="109346"/>
                </a:lnTo>
                <a:lnTo>
                  <a:pt x="6773862" y="118237"/>
                </a:lnTo>
                <a:lnTo>
                  <a:pt x="6777926" y="125094"/>
                </a:lnTo>
                <a:lnTo>
                  <a:pt x="6781990" y="132079"/>
                </a:lnTo>
                <a:lnTo>
                  <a:pt x="6790753" y="134365"/>
                </a:lnTo>
                <a:lnTo>
                  <a:pt x="6881218" y="81660"/>
                </a:lnTo>
                <a:lnTo>
                  <a:pt x="6877367" y="81660"/>
                </a:lnTo>
                <a:lnTo>
                  <a:pt x="6877367" y="79628"/>
                </a:lnTo>
                <a:lnTo>
                  <a:pt x="6870001" y="79628"/>
                </a:lnTo>
                <a:lnTo>
                  <a:pt x="6848665" y="67182"/>
                </a:lnTo>
                <a:close/>
              </a:path>
              <a:path w="6906259" h="134620">
                <a:moveTo>
                  <a:pt x="82185" y="52704"/>
                </a:moveTo>
                <a:lnTo>
                  <a:pt x="28625" y="52704"/>
                </a:lnTo>
                <a:lnTo>
                  <a:pt x="28625" y="81660"/>
                </a:lnTo>
                <a:lnTo>
                  <a:pt x="82185" y="81660"/>
                </a:lnTo>
                <a:lnTo>
                  <a:pt x="78701" y="79628"/>
                </a:lnTo>
                <a:lnTo>
                  <a:pt x="36029" y="79628"/>
                </a:lnTo>
                <a:lnTo>
                  <a:pt x="36029" y="54737"/>
                </a:lnTo>
                <a:lnTo>
                  <a:pt x="78701" y="54737"/>
                </a:lnTo>
                <a:lnTo>
                  <a:pt x="82185" y="52704"/>
                </a:lnTo>
                <a:close/>
              </a:path>
              <a:path w="6906259" h="134620">
                <a:moveTo>
                  <a:pt x="6823846" y="52704"/>
                </a:moveTo>
                <a:lnTo>
                  <a:pt x="82185" y="52704"/>
                </a:lnTo>
                <a:lnTo>
                  <a:pt x="57365" y="67182"/>
                </a:lnTo>
                <a:lnTo>
                  <a:pt x="82185" y="81660"/>
                </a:lnTo>
                <a:lnTo>
                  <a:pt x="6823846" y="81660"/>
                </a:lnTo>
                <a:lnTo>
                  <a:pt x="6848665" y="67182"/>
                </a:lnTo>
                <a:lnTo>
                  <a:pt x="6823846" y="52704"/>
                </a:lnTo>
                <a:close/>
              </a:path>
              <a:path w="6906259" h="134620">
                <a:moveTo>
                  <a:pt x="6881220" y="52704"/>
                </a:moveTo>
                <a:lnTo>
                  <a:pt x="6877367" y="52704"/>
                </a:lnTo>
                <a:lnTo>
                  <a:pt x="6877367" y="81660"/>
                </a:lnTo>
                <a:lnTo>
                  <a:pt x="6881218" y="81660"/>
                </a:lnTo>
                <a:lnTo>
                  <a:pt x="6906069" y="67182"/>
                </a:lnTo>
                <a:lnTo>
                  <a:pt x="6881220" y="52704"/>
                </a:lnTo>
                <a:close/>
              </a:path>
              <a:path w="6906259" h="134620">
                <a:moveTo>
                  <a:pt x="36029" y="54737"/>
                </a:moveTo>
                <a:lnTo>
                  <a:pt x="36029" y="79628"/>
                </a:lnTo>
                <a:lnTo>
                  <a:pt x="57365" y="67182"/>
                </a:lnTo>
                <a:lnTo>
                  <a:pt x="36029" y="54737"/>
                </a:lnTo>
                <a:close/>
              </a:path>
              <a:path w="6906259" h="134620">
                <a:moveTo>
                  <a:pt x="57365" y="67182"/>
                </a:moveTo>
                <a:lnTo>
                  <a:pt x="36029" y="79628"/>
                </a:lnTo>
                <a:lnTo>
                  <a:pt x="78701" y="79628"/>
                </a:lnTo>
                <a:lnTo>
                  <a:pt x="57365" y="67182"/>
                </a:lnTo>
                <a:close/>
              </a:path>
              <a:path w="6906259" h="134620">
                <a:moveTo>
                  <a:pt x="6870001" y="54737"/>
                </a:moveTo>
                <a:lnTo>
                  <a:pt x="6848665" y="67182"/>
                </a:lnTo>
                <a:lnTo>
                  <a:pt x="6870001" y="79628"/>
                </a:lnTo>
                <a:lnTo>
                  <a:pt x="6870001" y="54737"/>
                </a:lnTo>
                <a:close/>
              </a:path>
              <a:path w="6906259" h="134620">
                <a:moveTo>
                  <a:pt x="6877367" y="54737"/>
                </a:moveTo>
                <a:lnTo>
                  <a:pt x="6870001" y="54737"/>
                </a:lnTo>
                <a:lnTo>
                  <a:pt x="6870001" y="79628"/>
                </a:lnTo>
                <a:lnTo>
                  <a:pt x="6877367" y="79628"/>
                </a:lnTo>
                <a:lnTo>
                  <a:pt x="6877367" y="54737"/>
                </a:lnTo>
                <a:close/>
              </a:path>
              <a:path w="6906259" h="134620">
                <a:moveTo>
                  <a:pt x="78701" y="54737"/>
                </a:moveTo>
                <a:lnTo>
                  <a:pt x="36029" y="54737"/>
                </a:lnTo>
                <a:lnTo>
                  <a:pt x="57365" y="67182"/>
                </a:lnTo>
                <a:lnTo>
                  <a:pt x="78701" y="54737"/>
                </a:lnTo>
                <a:close/>
              </a:path>
              <a:path w="6906259" h="134620">
                <a:moveTo>
                  <a:pt x="6790753" y="0"/>
                </a:moveTo>
                <a:lnTo>
                  <a:pt x="6781990" y="2285"/>
                </a:lnTo>
                <a:lnTo>
                  <a:pt x="6777926" y="9270"/>
                </a:lnTo>
                <a:lnTo>
                  <a:pt x="6773862" y="16128"/>
                </a:lnTo>
                <a:lnTo>
                  <a:pt x="6776148" y="25018"/>
                </a:lnTo>
                <a:lnTo>
                  <a:pt x="6783133" y="28955"/>
                </a:lnTo>
                <a:lnTo>
                  <a:pt x="6848665" y="67182"/>
                </a:lnTo>
                <a:lnTo>
                  <a:pt x="6870001" y="54737"/>
                </a:lnTo>
                <a:lnTo>
                  <a:pt x="6877367" y="54737"/>
                </a:lnTo>
                <a:lnTo>
                  <a:pt x="6877367" y="52704"/>
                </a:lnTo>
                <a:lnTo>
                  <a:pt x="6881220" y="52704"/>
                </a:lnTo>
                <a:lnTo>
                  <a:pt x="6790753" y="0"/>
                </a:lnTo>
                <a:close/>
              </a:path>
            </a:pathLst>
          </a:custGeom>
          <a:solidFill>
            <a:srgbClr val="8063A1"/>
          </a:solidFill>
        </p:spPr>
        <p:txBody>
          <a:bodyPr wrap="square" lIns="0" tIns="0" rIns="0" bIns="0" rtlCol="0"/>
          <a:lstStyle/>
          <a:p>
            <a:endParaRPr/>
          </a:p>
        </p:txBody>
      </p:sp>
      <p:sp>
        <p:nvSpPr>
          <p:cNvPr id="5" name="object 5"/>
          <p:cNvSpPr/>
          <p:nvPr/>
        </p:nvSpPr>
        <p:spPr>
          <a:xfrm>
            <a:off x="4499483" y="986663"/>
            <a:ext cx="134620" cy="5127625"/>
          </a:xfrm>
          <a:custGeom>
            <a:avLst/>
            <a:gdLst/>
            <a:ahLst/>
            <a:cxnLst/>
            <a:rect l="l" t="t" r="r" b="b"/>
            <a:pathLst>
              <a:path w="134620" h="5127625">
                <a:moveTo>
                  <a:pt x="16128" y="4995354"/>
                </a:moveTo>
                <a:lnTo>
                  <a:pt x="9270" y="4999380"/>
                </a:lnTo>
                <a:lnTo>
                  <a:pt x="2286" y="5003406"/>
                </a:lnTo>
                <a:lnTo>
                  <a:pt x="0" y="5012270"/>
                </a:lnTo>
                <a:lnTo>
                  <a:pt x="4063" y="5019179"/>
                </a:lnTo>
                <a:lnTo>
                  <a:pt x="67182" y="5127485"/>
                </a:lnTo>
                <a:lnTo>
                  <a:pt x="83873" y="5098846"/>
                </a:lnTo>
                <a:lnTo>
                  <a:pt x="52704" y="5098846"/>
                </a:lnTo>
                <a:lnTo>
                  <a:pt x="52704" y="5045299"/>
                </a:lnTo>
                <a:lnTo>
                  <a:pt x="28955" y="5004587"/>
                </a:lnTo>
                <a:lnTo>
                  <a:pt x="25018" y="4997691"/>
                </a:lnTo>
                <a:lnTo>
                  <a:pt x="16128" y="4995354"/>
                </a:lnTo>
                <a:close/>
              </a:path>
              <a:path w="134620" h="5127625">
                <a:moveTo>
                  <a:pt x="52704" y="5045299"/>
                </a:moveTo>
                <a:lnTo>
                  <a:pt x="52704" y="5098846"/>
                </a:lnTo>
                <a:lnTo>
                  <a:pt x="81661" y="5098846"/>
                </a:lnTo>
                <a:lnTo>
                  <a:pt x="81661" y="5091455"/>
                </a:lnTo>
                <a:lnTo>
                  <a:pt x="54737" y="5091455"/>
                </a:lnTo>
                <a:lnTo>
                  <a:pt x="67182" y="5070119"/>
                </a:lnTo>
                <a:lnTo>
                  <a:pt x="52704" y="5045299"/>
                </a:lnTo>
                <a:close/>
              </a:path>
              <a:path w="134620" h="5127625">
                <a:moveTo>
                  <a:pt x="118237" y="4995354"/>
                </a:moveTo>
                <a:lnTo>
                  <a:pt x="109346" y="4997691"/>
                </a:lnTo>
                <a:lnTo>
                  <a:pt x="105409" y="5004587"/>
                </a:lnTo>
                <a:lnTo>
                  <a:pt x="81661" y="5045299"/>
                </a:lnTo>
                <a:lnTo>
                  <a:pt x="81661" y="5098846"/>
                </a:lnTo>
                <a:lnTo>
                  <a:pt x="83873" y="5098846"/>
                </a:lnTo>
                <a:lnTo>
                  <a:pt x="130301" y="5019179"/>
                </a:lnTo>
                <a:lnTo>
                  <a:pt x="134365" y="5012270"/>
                </a:lnTo>
                <a:lnTo>
                  <a:pt x="132079" y="5003406"/>
                </a:lnTo>
                <a:lnTo>
                  <a:pt x="125094" y="4999380"/>
                </a:lnTo>
                <a:lnTo>
                  <a:pt x="118237" y="4995354"/>
                </a:lnTo>
                <a:close/>
              </a:path>
              <a:path w="134620" h="5127625">
                <a:moveTo>
                  <a:pt x="67182" y="5070119"/>
                </a:moveTo>
                <a:lnTo>
                  <a:pt x="54737" y="5091455"/>
                </a:lnTo>
                <a:lnTo>
                  <a:pt x="79628" y="5091455"/>
                </a:lnTo>
                <a:lnTo>
                  <a:pt x="67182" y="5070119"/>
                </a:lnTo>
                <a:close/>
              </a:path>
              <a:path w="134620" h="5127625">
                <a:moveTo>
                  <a:pt x="81661" y="5045299"/>
                </a:moveTo>
                <a:lnTo>
                  <a:pt x="67182" y="5070119"/>
                </a:lnTo>
                <a:lnTo>
                  <a:pt x="79628" y="5091455"/>
                </a:lnTo>
                <a:lnTo>
                  <a:pt x="81661" y="5091455"/>
                </a:lnTo>
                <a:lnTo>
                  <a:pt x="81661" y="5045299"/>
                </a:lnTo>
                <a:close/>
              </a:path>
              <a:path w="134620" h="5127625">
                <a:moveTo>
                  <a:pt x="67182" y="57403"/>
                </a:moveTo>
                <a:lnTo>
                  <a:pt x="52704" y="82223"/>
                </a:lnTo>
                <a:lnTo>
                  <a:pt x="52704" y="5045299"/>
                </a:lnTo>
                <a:lnTo>
                  <a:pt x="67182" y="5070119"/>
                </a:lnTo>
                <a:lnTo>
                  <a:pt x="81660" y="5045299"/>
                </a:lnTo>
                <a:lnTo>
                  <a:pt x="81661" y="82223"/>
                </a:lnTo>
                <a:lnTo>
                  <a:pt x="67182" y="57403"/>
                </a:lnTo>
                <a:close/>
              </a:path>
              <a:path w="134620" h="5127625">
                <a:moveTo>
                  <a:pt x="67182" y="0"/>
                </a:moveTo>
                <a:lnTo>
                  <a:pt x="0" y="115315"/>
                </a:lnTo>
                <a:lnTo>
                  <a:pt x="2286" y="124078"/>
                </a:lnTo>
                <a:lnTo>
                  <a:pt x="9270" y="128142"/>
                </a:lnTo>
                <a:lnTo>
                  <a:pt x="16128" y="132207"/>
                </a:lnTo>
                <a:lnTo>
                  <a:pt x="25018" y="129921"/>
                </a:lnTo>
                <a:lnTo>
                  <a:pt x="28955" y="122936"/>
                </a:lnTo>
                <a:lnTo>
                  <a:pt x="52704" y="82223"/>
                </a:lnTo>
                <a:lnTo>
                  <a:pt x="52704" y="28828"/>
                </a:lnTo>
                <a:lnTo>
                  <a:pt x="83978" y="28828"/>
                </a:lnTo>
                <a:lnTo>
                  <a:pt x="67182" y="0"/>
                </a:lnTo>
                <a:close/>
              </a:path>
              <a:path w="134620" h="5127625">
                <a:moveTo>
                  <a:pt x="83978" y="28828"/>
                </a:moveTo>
                <a:lnTo>
                  <a:pt x="81661" y="28828"/>
                </a:lnTo>
                <a:lnTo>
                  <a:pt x="81661" y="82223"/>
                </a:lnTo>
                <a:lnTo>
                  <a:pt x="105409" y="122936"/>
                </a:lnTo>
                <a:lnTo>
                  <a:pt x="109346" y="129921"/>
                </a:lnTo>
                <a:lnTo>
                  <a:pt x="118237" y="132207"/>
                </a:lnTo>
                <a:lnTo>
                  <a:pt x="125094" y="128142"/>
                </a:lnTo>
                <a:lnTo>
                  <a:pt x="132079" y="124078"/>
                </a:lnTo>
                <a:lnTo>
                  <a:pt x="134365" y="115315"/>
                </a:lnTo>
                <a:lnTo>
                  <a:pt x="83978" y="28828"/>
                </a:lnTo>
                <a:close/>
              </a:path>
              <a:path w="134620" h="5127625">
                <a:moveTo>
                  <a:pt x="81661" y="28828"/>
                </a:moveTo>
                <a:lnTo>
                  <a:pt x="52704" y="28828"/>
                </a:lnTo>
                <a:lnTo>
                  <a:pt x="52704" y="82223"/>
                </a:lnTo>
                <a:lnTo>
                  <a:pt x="67182" y="57403"/>
                </a:lnTo>
                <a:lnTo>
                  <a:pt x="54737" y="36067"/>
                </a:lnTo>
                <a:lnTo>
                  <a:pt x="81661" y="36067"/>
                </a:lnTo>
                <a:lnTo>
                  <a:pt x="81661" y="28828"/>
                </a:lnTo>
                <a:close/>
              </a:path>
              <a:path w="134620" h="5127625">
                <a:moveTo>
                  <a:pt x="81661" y="36067"/>
                </a:moveTo>
                <a:lnTo>
                  <a:pt x="79628" y="36067"/>
                </a:lnTo>
                <a:lnTo>
                  <a:pt x="67182" y="57403"/>
                </a:lnTo>
                <a:lnTo>
                  <a:pt x="81661" y="82223"/>
                </a:lnTo>
                <a:lnTo>
                  <a:pt x="81661" y="36067"/>
                </a:lnTo>
                <a:close/>
              </a:path>
              <a:path w="134620" h="5127625">
                <a:moveTo>
                  <a:pt x="79628" y="36067"/>
                </a:moveTo>
                <a:lnTo>
                  <a:pt x="54737" y="36067"/>
                </a:lnTo>
                <a:lnTo>
                  <a:pt x="67182" y="57403"/>
                </a:lnTo>
                <a:lnTo>
                  <a:pt x="79628" y="36067"/>
                </a:lnTo>
                <a:close/>
              </a:path>
            </a:pathLst>
          </a:custGeom>
          <a:solidFill>
            <a:srgbClr val="8063A1"/>
          </a:solidFill>
        </p:spPr>
        <p:txBody>
          <a:bodyPr wrap="square" lIns="0" tIns="0" rIns="0" bIns="0" rtlCol="0"/>
          <a:lstStyle/>
          <a:p>
            <a:endParaRPr/>
          </a:p>
        </p:txBody>
      </p:sp>
      <p:sp>
        <p:nvSpPr>
          <p:cNvPr id="6" name="object 6"/>
          <p:cNvSpPr txBox="1"/>
          <p:nvPr/>
        </p:nvSpPr>
        <p:spPr>
          <a:xfrm>
            <a:off x="3557396" y="682828"/>
            <a:ext cx="2021205"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8063A1"/>
                </a:solidFill>
                <a:latin typeface="Arial"/>
                <a:cs typeface="Arial"/>
              </a:rPr>
              <a:t>MORE</a:t>
            </a:r>
            <a:r>
              <a:rPr sz="1600" b="1" spc="-50" dirty="0">
                <a:solidFill>
                  <a:srgbClr val="8063A1"/>
                </a:solidFill>
                <a:latin typeface="Arial"/>
                <a:cs typeface="Arial"/>
              </a:rPr>
              <a:t> </a:t>
            </a:r>
            <a:r>
              <a:rPr sz="1600" b="1" spc="-5" dirty="0">
                <a:solidFill>
                  <a:srgbClr val="8063A1"/>
                </a:solidFill>
                <a:latin typeface="Arial"/>
                <a:cs typeface="Arial"/>
              </a:rPr>
              <a:t>CONVENIENT</a:t>
            </a:r>
            <a:endParaRPr sz="1600">
              <a:latin typeface="Arial"/>
              <a:cs typeface="Arial"/>
            </a:endParaRPr>
          </a:p>
        </p:txBody>
      </p:sp>
      <p:sp>
        <p:nvSpPr>
          <p:cNvPr id="7" name="object 7"/>
          <p:cNvSpPr txBox="1"/>
          <p:nvPr/>
        </p:nvSpPr>
        <p:spPr>
          <a:xfrm>
            <a:off x="3599434" y="6178702"/>
            <a:ext cx="1939289"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8063A1"/>
                </a:solidFill>
                <a:latin typeface="Arial"/>
                <a:cs typeface="Arial"/>
              </a:rPr>
              <a:t>LESS</a:t>
            </a:r>
            <a:r>
              <a:rPr sz="1600" b="1" spc="-75" dirty="0">
                <a:solidFill>
                  <a:srgbClr val="8063A1"/>
                </a:solidFill>
                <a:latin typeface="Arial"/>
                <a:cs typeface="Arial"/>
              </a:rPr>
              <a:t> </a:t>
            </a:r>
            <a:r>
              <a:rPr sz="1600" b="1" spc="-5" dirty="0">
                <a:solidFill>
                  <a:srgbClr val="8063A1"/>
                </a:solidFill>
                <a:latin typeface="Arial"/>
                <a:cs typeface="Arial"/>
              </a:rPr>
              <a:t>CONVENIENT</a:t>
            </a:r>
            <a:endParaRPr sz="1600">
              <a:latin typeface="Arial"/>
              <a:cs typeface="Arial"/>
            </a:endParaRPr>
          </a:p>
        </p:txBody>
      </p:sp>
      <p:sp>
        <p:nvSpPr>
          <p:cNvPr id="8" name="object 8"/>
          <p:cNvSpPr txBox="1"/>
          <p:nvPr/>
        </p:nvSpPr>
        <p:spPr>
          <a:xfrm>
            <a:off x="7055611" y="3097783"/>
            <a:ext cx="1761489"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8063A1"/>
                </a:solidFill>
                <a:latin typeface="Arial"/>
                <a:cs typeface="Arial"/>
              </a:rPr>
              <a:t>LESS</a:t>
            </a:r>
            <a:r>
              <a:rPr sz="1600" b="1" spc="-65" dirty="0">
                <a:solidFill>
                  <a:srgbClr val="8063A1"/>
                </a:solidFill>
                <a:latin typeface="Arial"/>
                <a:cs typeface="Arial"/>
              </a:rPr>
              <a:t> </a:t>
            </a:r>
            <a:r>
              <a:rPr sz="1600" b="1" spc="-5" dirty="0">
                <a:solidFill>
                  <a:srgbClr val="8063A1"/>
                </a:solidFill>
                <a:latin typeface="Arial"/>
                <a:cs typeface="Arial"/>
              </a:rPr>
              <a:t>EXPENSIVE</a:t>
            </a:r>
            <a:endParaRPr sz="1600">
              <a:latin typeface="Arial"/>
              <a:cs typeface="Arial"/>
            </a:endParaRPr>
          </a:p>
        </p:txBody>
      </p:sp>
      <p:sp>
        <p:nvSpPr>
          <p:cNvPr id="9" name="object 9"/>
          <p:cNvSpPr txBox="1"/>
          <p:nvPr/>
        </p:nvSpPr>
        <p:spPr>
          <a:xfrm>
            <a:off x="228396" y="3097783"/>
            <a:ext cx="1842135"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8063A1"/>
                </a:solidFill>
                <a:latin typeface="Arial"/>
                <a:cs typeface="Arial"/>
              </a:rPr>
              <a:t>MORE</a:t>
            </a:r>
            <a:r>
              <a:rPr sz="1600" b="1" spc="-50" dirty="0">
                <a:solidFill>
                  <a:srgbClr val="8063A1"/>
                </a:solidFill>
                <a:latin typeface="Arial"/>
                <a:cs typeface="Arial"/>
              </a:rPr>
              <a:t> </a:t>
            </a:r>
            <a:r>
              <a:rPr sz="1600" b="1" spc="-5" dirty="0">
                <a:solidFill>
                  <a:srgbClr val="8063A1"/>
                </a:solidFill>
                <a:latin typeface="Arial"/>
                <a:cs typeface="Arial"/>
              </a:rPr>
              <a:t>EXPENSIVE</a:t>
            </a:r>
            <a:endParaRPr sz="1600">
              <a:latin typeface="Arial"/>
              <a:cs typeface="Arial"/>
            </a:endParaRPr>
          </a:p>
        </p:txBody>
      </p:sp>
      <p:sp>
        <p:nvSpPr>
          <p:cNvPr id="10" name="object 10"/>
          <p:cNvSpPr/>
          <p:nvPr/>
        </p:nvSpPr>
        <p:spPr>
          <a:xfrm>
            <a:off x="5878067" y="1452372"/>
            <a:ext cx="2080260" cy="804672"/>
          </a:xfrm>
          <a:prstGeom prst="rect">
            <a:avLst/>
          </a:prstGeom>
          <a:blipFill>
            <a:blip r:embed="rId2" cstate="print"/>
            <a:stretch>
              <a:fillRect/>
            </a:stretch>
          </a:blipFill>
        </p:spPr>
        <p:txBody>
          <a:bodyPr wrap="square" lIns="0" tIns="0" rIns="0" bIns="0" rtlCol="0"/>
          <a:lstStyle/>
          <a:p>
            <a:endParaRPr/>
          </a:p>
        </p:txBody>
      </p:sp>
      <p:sp>
        <p:nvSpPr>
          <p:cNvPr id="11" name="object 11"/>
          <p:cNvSpPr txBox="1"/>
          <p:nvPr/>
        </p:nvSpPr>
        <p:spPr>
          <a:xfrm>
            <a:off x="5987796" y="1562100"/>
            <a:ext cx="1861185" cy="585470"/>
          </a:xfrm>
          <a:prstGeom prst="rect">
            <a:avLst/>
          </a:prstGeom>
          <a:solidFill>
            <a:srgbClr val="8063A1"/>
          </a:solidFill>
          <a:ln w="9144">
            <a:solidFill>
              <a:srgbClr val="7E7E7E"/>
            </a:solidFill>
          </a:ln>
        </p:spPr>
        <p:txBody>
          <a:bodyPr vert="horz" wrap="square" lIns="0" tIns="34290" rIns="0" bIns="0" rtlCol="0">
            <a:spAutoFit/>
          </a:bodyPr>
          <a:lstStyle/>
          <a:p>
            <a:pPr marL="229870">
              <a:lnSpc>
                <a:spcPct val="100000"/>
              </a:lnSpc>
              <a:spcBef>
                <a:spcPts val="270"/>
              </a:spcBef>
            </a:pPr>
            <a:r>
              <a:rPr sz="3200" b="1" dirty="0">
                <a:solidFill>
                  <a:srgbClr val="FFFFFF"/>
                </a:solidFill>
                <a:latin typeface="Arial"/>
                <a:cs typeface="Arial"/>
              </a:rPr>
              <a:t>Gleamr</a:t>
            </a:r>
            <a:endParaRPr sz="3200">
              <a:latin typeface="Arial"/>
              <a:cs typeface="Arial"/>
            </a:endParaRPr>
          </a:p>
        </p:txBody>
      </p:sp>
      <p:sp>
        <p:nvSpPr>
          <p:cNvPr id="12" name="object 12"/>
          <p:cNvSpPr txBox="1"/>
          <p:nvPr/>
        </p:nvSpPr>
        <p:spPr>
          <a:xfrm>
            <a:off x="5583935" y="4282440"/>
            <a:ext cx="1571625" cy="585470"/>
          </a:xfrm>
          <a:prstGeom prst="rect">
            <a:avLst/>
          </a:prstGeom>
          <a:solidFill>
            <a:srgbClr val="F1DCDB"/>
          </a:solidFill>
          <a:ln w="9144">
            <a:solidFill>
              <a:srgbClr val="D9D9D9"/>
            </a:solidFill>
          </a:ln>
        </p:spPr>
        <p:txBody>
          <a:bodyPr vert="horz" wrap="square" lIns="0" tIns="41910" rIns="0" bIns="0" rtlCol="0">
            <a:spAutoFit/>
          </a:bodyPr>
          <a:lstStyle/>
          <a:p>
            <a:pPr marL="560705" marR="281305" indent="-271780">
              <a:lnSpc>
                <a:spcPct val="100000"/>
              </a:lnSpc>
              <a:spcBef>
                <a:spcPts val="330"/>
              </a:spcBef>
            </a:pPr>
            <a:r>
              <a:rPr sz="1600" spc="-5" dirty="0">
                <a:solidFill>
                  <a:srgbClr val="A6A6A6"/>
                </a:solidFill>
                <a:latin typeface="Arial"/>
                <a:cs typeface="Arial"/>
              </a:rPr>
              <a:t>Compet</a:t>
            </a:r>
            <a:r>
              <a:rPr sz="1600" dirty="0">
                <a:solidFill>
                  <a:srgbClr val="A6A6A6"/>
                </a:solidFill>
                <a:latin typeface="Arial"/>
                <a:cs typeface="Arial"/>
              </a:rPr>
              <a:t>i</a:t>
            </a:r>
            <a:r>
              <a:rPr sz="1600" spc="-5" dirty="0">
                <a:solidFill>
                  <a:srgbClr val="A6A6A6"/>
                </a:solidFill>
                <a:latin typeface="Arial"/>
                <a:cs typeface="Arial"/>
              </a:rPr>
              <a:t>tor  Logo</a:t>
            </a:r>
            <a:endParaRPr sz="1600" dirty="0">
              <a:latin typeface="Arial"/>
              <a:cs typeface="Arial"/>
            </a:endParaRPr>
          </a:p>
        </p:txBody>
      </p:sp>
      <p:sp>
        <p:nvSpPr>
          <p:cNvPr id="13" name="object 13"/>
          <p:cNvSpPr txBox="1"/>
          <p:nvPr/>
        </p:nvSpPr>
        <p:spPr>
          <a:xfrm>
            <a:off x="5954267" y="5093208"/>
            <a:ext cx="1571625" cy="585470"/>
          </a:xfrm>
          <a:prstGeom prst="rect">
            <a:avLst/>
          </a:prstGeom>
          <a:solidFill>
            <a:srgbClr val="FCEADA"/>
          </a:solidFill>
          <a:ln w="9144">
            <a:solidFill>
              <a:srgbClr val="D9D9D9"/>
            </a:solidFill>
          </a:ln>
        </p:spPr>
        <p:txBody>
          <a:bodyPr vert="horz" wrap="square" lIns="0" tIns="41275" rIns="0" bIns="0" rtlCol="0">
            <a:spAutoFit/>
          </a:bodyPr>
          <a:lstStyle/>
          <a:p>
            <a:pPr algn="ctr">
              <a:lnSpc>
                <a:spcPct val="100000"/>
              </a:lnSpc>
              <a:spcBef>
                <a:spcPts val="325"/>
              </a:spcBef>
            </a:pPr>
            <a:r>
              <a:rPr sz="1600" spc="-5" dirty="0">
                <a:solidFill>
                  <a:srgbClr val="A6A6A6"/>
                </a:solidFill>
                <a:latin typeface="Arial"/>
                <a:cs typeface="Arial"/>
              </a:rPr>
              <a:t>Competitor</a:t>
            </a:r>
            <a:endParaRPr sz="1600">
              <a:latin typeface="Arial"/>
              <a:cs typeface="Arial"/>
            </a:endParaRPr>
          </a:p>
          <a:p>
            <a:pPr marL="635" algn="ctr">
              <a:lnSpc>
                <a:spcPct val="100000"/>
              </a:lnSpc>
            </a:pPr>
            <a:r>
              <a:rPr sz="1600" spc="-5" dirty="0">
                <a:solidFill>
                  <a:srgbClr val="A6A6A6"/>
                </a:solidFill>
                <a:latin typeface="Arial"/>
                <a:cs typeface="Arial"/>
              </a:rPr>
              <a:t>Logo</a:t>
            </a:r>
            <a:endParaRPr sz="1600">
              <a:latin typeface="Arial"/>
              <a:cs typeface="Arial"/>
            </a:endParaRPr>
          </a:p>
        </p:txBody>
      </p:sp>
      <p:sp>
        <p:nvSpPr>
          <p:cNvPr id="14" name="object 14"/>
          <p:cNvSpPr txBox="1"/>
          <p:nvPr/>
        </p:nvSpPr>
        <p:spPr>
          <a:xfrm>
            <a:off x="1915667" y="1310639"/>
            <a:ext cx="1571625" cy="585470"/>
          </a:xfrm>
          <a:prstGeom prst="rect">
            <a:avLst/>
          </a:prstGeom>
          <a:solidFill>
            <a:srgbClr val="E6DFEB"/>
          </a:solidFill>
          <a:ln w="9144">
            <a:solidFill>
              <a:srgbClr val="D9D9D9"/>
            </a:solidFill>
          </a:ln>
        </p:spPr>
        <p:txBody>
          <a:bodyPr vert="horz" wrap="square" lIns="0" tIns="41275" rIns="0" bIns="0" rtlCol="0">
            <a:spAutoFit/>
          </a:bodyPr>
          <a:lstStyle/>
          <a:p>
            <a:pPr marL="559435" marR="282575" indent="-271780">
              <a:lnSpc>
                <a:spcPct val="100000"/>
              </a:lnSpc>
              <a:spcBef>
                <a:spcPts val="325"/>
              </a:spcBef>
            </a:pPr>
            <a:r>
              <a:rPr sz="1600" spc="-5" dirty="0">
                <a:solidFill>
                  <a:srgbClr val="A6A6A6"/>
                </a:solidFill>
                <a:latin typeface="Arial"/>
                <a:cs typeface="Arial"/>
              </a:rPr>
              <a:t>Compet</a:t>
            </a:r>
            <a:r>
              <a:rPr sz="1600" dirty="0">
                <a:solidFill>
                  <a:srgbClr val="A6A6A6"/>
                </a:solidFill>
                <a:latin typeface="Arial"/>
                <a:cs typeface="Arial"/>
              </a:rPr>
              <a:t>i</a:t>
            </a:r>
            <a:r>
              <a:rPr sz="1600" spc="-5" dirty="0">
                <a:solidFill>
                  <a:srgbClr val="A6A6A6"/>
                </a:solidFill>
                <a:latin typeface="Arial"/>
                <a:cs typeface="Arial"/>
              </a:rPr>
              <a:t>tor  Logo</a:t>
            </a:r>
            <a:endParaRPr sz="1600" dirty="0">
              <a:latin typeface="Arial"/>
              <a:cs typeface="Arial"/>
            </a:endParaRPr>
          </a:p>
        </p:txBody>
      </p:sp>
      <p:sp>
        <p:nvSpPr>
          <p:cNvPr id="15" name="object 15"/>
          <p:cNvSpPr txBox="1"/>
          <p:nvPr/>
        </p:nvSpPr>
        <p:spPr>
          <a:xfrm>
            <a:off x="1915667" y="2109216"/>
            <a:ext cx="1571625" cy="585470"/>
          </a:xfrm>
          <a:prstGeom prst="rect">
            <a:avLst/>
          </a:prstGeom>
          <a:solidFill>
            <a:srgbClr val="EBF0DE"/>
          </a:solidFill>
          <a:ln w="9144">
            <a:solidFill>
              <a:srgbClr val="D9D9D9"/>
            </a:solidFill>
          </a:ln>
        </p:spPr>
        <p:txBody>
          <a:bodyPr vert="horz" wrap="square" lIns="0" tIns="41910" rIns="0" bIns="0" rtlCol="0">
            <a:spAutoFit/>
          </a:bodyPr>
          <a:lstStyle/>
          <a:p>
            <a:pPr marL="559435" marR="282575" indent="-271780">
              <a:lnSpc>
                <a:spcPct val="100000"/>
              </a:lnSpc>
              <a:spcBef>
                <a:spcPts val="330"/>
              </a:spcBef>
            </a:pPr>
            <a:r>
              <a:rPr sz="1600" spc="-5" dirty="0">
                <a:solidFill>
                  <a:srgbClr val="A6A6A6"/>
                </a:solidFill>
                <a:latin typeface="Arial"/>
                <a:cs typeface="Arial"/>
              </a:rPr>
              <a:t>Compet</a:t>
            </a:r>
            <a:r>
              <a:rPr sz="1600" dirty="0">
                <a:solidFill>
                  <a:srgbClr val="A6A6A6"/>
                </a:solidFill>
                <a:latin typeface="Arial"/>
                <a:cs typeface="Arial"/>
              </a:rPr>
              <a:t>i</a:t>
            </a:r>
            <a:r>
              <a:rPr sz="1600" spc="-5" dirty="0">
                <a:solidFill>
                  <a:srgbClr val="A6A6A6"/>
                </a:solidFill>
                <a:latin typeface="Arial"/>
                <a:cs typeface="Arial"/>
              </a:rPr>
              <a:t>tor  Logo</a:t>
            </a:r>
            <a:endParaRPr sz="1600" dirty="0">
              <a:latin typeface="Arial"/>
              <a:cs typeface="Arial"/>
            </a:endParaRPr>
          </a:p>
        </p:txBody>
      </p:sp>
      <p:sp>
        <p:nvSpPr>
          <p:cNvPr id="16" name="object 16"/>
          <p:cNvSpPr txBox="1"/>
          <p:nvPr/>
        </p:nvSpPr>
        <p:spPr>
          <a:xfrm>
            <a:off x="2093976" y="3854196"/>
            <a:ext cx="1571625" cy="585470"/>
          </a:xfrm>
          <a:prstGeom prst="rect">
            <a:avLst/>
          </a:prstGeom>
          <a:solidFill>
            <a:srgbClr val="EDEBE0"/>
          </a:solidFill>
          <a:ln w="9144">
            <a:solidFill>
              <a:srgbClr val="D9D9D9"/>
            </a:solidFill>
          </a:ln>
        </p:spPr>
        <p:txBody>
          <a:bodyPr vert="horz" wrap="square" lIns="0" tIns="41910" rIns="0" bIns="0" rtlCol="0">
            <a:spAutoFit/>
          </a:bodyPr>
          <a:lstStyle/>
          <a:p>
            <a:pPr marL="560070" marR="281940" indent="-271780">
              <a:lnSpc>
                <a:spcPct val="100000"/>
              </a:lnSpc>
              <a:spcBef>
                <a:spcPts val="330"/>
              </a:spcBef>
            </a:pPr>
            <a:r>
              <a:rPr sz="1600" spc="-5" dirty="0">
                <a:solidFill>
                  <a:srgbClr val="A6A6A6"/>
                </a:solidFill>
                <a:latin typeface="Arial"/>
                <a:cs typeface="Arial"/>
              </a:rPr>
              <a:t>Compet</a:t>
            </a:r>
            <a:r>
              <a:rPr sz="1600" dirty="0">
                <a:solidFill>
                  <a:srgbClr val="A6A6A6"/>
                </a:solidFill>
                <a:latin typeface="Arial"/>
                <a:cs typeface="Arial"/>
              </a:rPr>
              <a:t>i</a:t>
            </a:r>
            <a:r>
              <a:rPr sz="1600" spc="-5" dirty="0">
                <a:solidFill>
                  <a:srgbClr val="A6A6A6"/>
                </a:solidFill>
                <a:latin typeface="Arial"/>
                <a:cs typeface="Arial"/>
              </a:rPr>
              <a:t>tor  Logo</a:t>
            </a:r>
            <a:endParaRPr sz="1600" dirty="0">
              <a:latin typeface="Arial"/>
              <a:cs typeface="Arial"/>
            </a:endParaRPr>
          </a:p>
        </p:txBody>
      </p:sp>
      <p:sp>
        <p:nvSpPr>
          <p:cNvPr id="17" name="object 17"/>
          <p:cNvSpPr txBox="1"/>
          <p:nvPr/>
        </p:nvSpPr>
        <p:spPr>
          <a:xfrm>
            <a:off x="1766316" y="4689347"/>
            <a:ext cx="1571625" cy="585470"/>
          </a:xfrm>
          <a:prstGeom prst="rect">
            <a:avLst/>
          </a:prstGeom>
          <a:solidFill>
            <a:srgbClr val="C5D9F0"/>
          </a:solidFill>
          <a:ln w="9144">
            <a:solidFill>
              <a:srgbClr val="D9D9D9"/>
            </a:solidFill>
          </a:ln>
        </p:spPr>
        <p:txBody>
          <a:bodyPr vert="horz" wrap="square" lIns="0" tIns="41910" rIns="0" bIns="0" rtlCol="0">
            <a:spAutoFit/>
          </a:bodyPr>
          <a:lstStyle/>
          <a:p>
            <a:pPr marL="559435" marR="282575" indent="-271780">
              <a:lnSpc>
                <a:spcPct val="100000"/>
              </a:lnSpc>
              <a:spcBef>
                <a:spcPts val="330"/>
              </a:spcBef>
            </a:pPr>
            <a:r>
              <a:rPr sz="1600" spc="-5" dirty="0">
                <a:solidFill>
                  <a:srgbClr val="A6A6A6"/>
                </a:solidFill>
                <a:latin typeface="Arial"/>
                <a:cs typeface="Arial"/>
              </a:rPr>
              <a:t>Compet</a:t>
            </a:r>
            <a:r>
              <a:rPr sz="1600" dirty="0">
                <a:solidFill>
                  <a:srgbClr val="A6A6A6"/>
                </a:solidFill>
                <a:latin typeface="Arial"/>
                <a:cs typeface="Arial"/>
              </a:rPr>
              <a:t>i</a:t>
            </a:r>
            <a:r>
              <a:rPr sz="1600" spc="-5" dirty="0">
                <a:solidFill>
                  <a:srgbClr val="A6A6A6"/>
                </a:solidFill>
                <a:latin typeface="Arial"/>
                <a:cs typeface="Arial"/>
              </a:rPr>
              <a:t>tor  Logo</a:t>
            </a:r>
            <a:endParaRPr sz="16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653" y="146430"/>
            <a:ext cx="3505835" cy="566822"/>
          </a:xfrm>
          <a:prstGeom prst="rect">
            <a:avLst/>
          </a:prstGeom>
        </p:spPr>
        <p:txBody>
          <a:bodyPr vert="horz" wrap="square" lIns="0" tIns="12700" rIns="0" bIns="0" rtlCol="0">
            <a:spAutoFit/>
          </a:bodyPr>
          <a:lstStyle/>
          <a:p>
            <a:pPr marL="12700">
              <a:lnSpc>
                <a:spcPct val="100000"/>
              </a:lnSpc>
              <a:spcBef>
                <a:spcPts val="100"/>
              </a:spcBef>
            </a:pPr>
            <a:r>
              <a:rPr lang="en-NZ" sz="3600" b="1" spc="-5" dirty="0">
                <a:latin typeface="Arial"/>
                <a:cs typeface="Arial"/>
              </a:rPr>
              <a:t>Business</a:t>
            </a:r>
            <a:r>
              <a:rPr sz="3600" b="1" spc="-60" dirty="0">
                <a:latin typeface="Arial"/>
                <a:cs typeface="Arial"/>
              </a:rPr>
              <a:t> </a:t>
            </a:r>
            <a:r>
              <a:rPr sz="3600" b="1" dirty="0">
                <a:latin typeface="Arial"/>
                <a:cs typeface="Arial"/>
              </a:rPr>
              <a:t>Model</a:t>
            </a:r>
            <a:endParaRPr sz="3600" dirty="0">
              <a:latin typeface="Arial"/>
              <a:cs typeface="Arial"/>
            </a:endParaRPr>
          </a:p>
        </p:txBody>
      </p:sp>
      <p:sp>
        <p:nvSpPr>
          <p:cNvPr id="3" name="object 3"/>
          <p:cNvSpPr txBox="1"/>
          <p:nvPr/>
        </p:nvSpPr>
        <p:spPr>
          <a:xfrm>
            <a:off x="8680195" y="149174"/>
            <a:ext cx="280035" cy="574675"/>
          </a:xfrm>
          <a:prstGeom prst="rect">
            <a:avLst/>
          </a:prstGeom>
        </p:spPr>
        <p:txBody>
          <a:bodyPr vert="horz" wrap="square" lIns="0" tIns="12700" rIns="0" bIns="0" rtlCol="0">
            <a:spAutoFit/>
          </a:bodyPr>
          <a:lstStyle/>
          <a:p>
            <a:pPr marL="12700">
              <a:lnSpc>
                <a:spcPct val="100000"/>
              </a:lnSpc>
              <a:spcBef>
                <a:spcPts val="100"/>
              </a:spcBef>
            </a:pPr>
            <a:r>
              <a:rPr lang="en-NZ" sz="3600" b="1" dirty="0">
                <a:solidFill>
                  <a:srgbClr val="4AACC5"/>
                </a:solidFill>
                <a:latin typeface="Arial"/>
                <a:cs typeface="Arial"/>
              </a:rPr>
              <a:t>9</a:t>
            </a:r>
            <a:endParaRPr sz="3600" dirty="0">
              <a:latin typeface="Arial"/>
              <a:cs typeface="Arial"/>
            </a:endParaRPr>
          </a:p>
        </p:txBody>
      </p:sp>
      <p:sp>
        <p:nvSpPr>
          <p:cNvPr id="5" name="object 5"/>
          <p:cNvSpPr/>
          <p:nvPr/>
        </p:nvSpPr>
        <p:spPr>
          <a:xfrm>
            <a:off x="232435" y="2068174"/>
            <a:ext cx="2365375" cy="2365375"/>
          </a:xfrm>
          <a:custGeom>
            <a:avLst/>
            <a:gdLst/>
            <a:ahLst/>
            <a:cxnLst/>
            <a:rect l="l" t="t" r="r" b="b"/>
            <a:pathLst>
              <a:path w="2365375" h="2365375">
                <a:moveTo>
                  <a:pt x="1182624" y="0"/>
                </a:moveTo>
                <a:lnTo>
                  <a:pt x="1133876" y="986"/>
                </a:lnTo>
                <a:lnTo>
                  <a:pt x="1085630" y="3920"/>
                </a:lnTo>
                <a:lnTo>
                  <a:pt x="1037923" y="8763"/>
                </a:lnTo>
                <a:lnTo>
                  <a:pt x="990795" y="15478"/>
                </a:lnTo>
                <a:lnTo>
                  <a:pt x="944283" y="24026"/>
                </a:lnTo>
                <a:lnTo>
                  <a:pt x="898424" y="34369"/>
                </a:lnTo>
                <a:lnTo>
                  <a:pt x="853258" y="46469"/>
                </a:lnTo>
                <a:lnTo>
                  <a:pt x="808822" y="60289"/>
                </a:lnTo>
                <a:lnTo>
                  <a:pt x="765154" y="75790"/>
                </a:lnTo>
                <a:lnTo>
                  <a:pt x="722292" y="92934"/>
                </a:lnTo>
                <a:lnTo>
                  <a:pt x="680274" y="111683"/>
                </a:lnTo>
                <a:lnTo>
                  <a:pt x="639138" y="131999"/>
                </a:lnTo>
                <a:lnTo>
                  <a:pt x="598923" y="153844"/>
                </a:lnTo>
                <a:lnTo>
                  <a:pt x="559666" y="177180"/>
                </a:lnTo>
                <a:lnTo>
                  <a:pt x="521406" y="201969"/>
                </a:lnTo>
                <a:lnTo>
                  <a:pt x="484180" y="228173"/>
                </a:lnTo>
                <a:lnTo>
                  <a:pt x="448026" y="255753"/>
                </a:lnTo>
                <a:lnTo>
                  <a:pt x="412983" y="284673"/>
                </a:lnTo>
                <a:lnTo>
                  <a:pt x="379089" y="314893"/>
                </a:lnTo>
                <a:lnTo>
                  <a:pt x="346381" y="346376"/>
                </a:lnTo>
                <a:lnTo>
                  <a:pt x="314898" y="379084"/>
                </a:lnTo>
                <a:lnTo>
                  <a:pt x="284677" y="412978"/>
                </a:lnTo>
                <a:lnTo>
                  <a:pt x="255757" y="448021"/>
                </a:lnTo>
                <a:lnTo>
                  <a:pt x="228176" y="484174"/>
                </a:lnTo>
                <a:lnTo>
                  <a:pt x="201972" y="521400"/>
                </a:lnTo>
                <a:lnTo>
                  <a:pt x="177183" y="559661"/>
                </a:lnTo>
                <a:lnTo>
                  <a:pt x="153847" y="598917"/>
                </a:lnTo>
                <a:lnTo>
                  <a:pt x="132001" y="639133"/>
                </a:lnTo>
                <a:lnTo>
                  <a:pt x="111685" y="680268"/>
                </a:lnTo>
                <a:lnTo>
                  <a:pt x="92936" y="722286"/>
                </a:lnTo>
                <a:lnTo>
                  <a:pt x="75791" y="765148"/>
                </a:lnTo>
                <a:lnTo>
                  <a:pt x="60290" y="808817"/>
                </a:lnTo>
                <a:lnTo>
                  <a:pt x="46470" y="853253"/>
                </a:lnTo>
                <a:lnTo>
                  <a:pt x="34370" y="898420"/>
                </a:lnTo>
                <a:lnTo>
                  <a:pt x="24026" y="944279"/>
                </a:lnTo>
                <a:lnTo>
                  <a:pt x="15478" y="990792"/>
                </a:lnTo>
                <a:lnTo>
                  <a:pt x="8763" y="1037921"/>
                </a:lnTo>
                <a:lnTo>
                  <a:pt x="3920" y="1085628"/>
                </a:lnTo>
                <a:lnTo>
                  <a:pt x="986" y="1133875"/>
                </a:lnTo>
                <a:lnTo>
                  <a:pt x="0" y="1182623"/>
                </a:lnTo>
                <a:lnTo>
                  <a:pt x="986" y="1231372"/>
                </a:lnTo>
                <a:lnTo>
                  <a:pt x="3920" y="1279619"/>
                </a:lnTo>
                <a:lnTo>
                  <a:pt x="8763" y="1327326"/>
                </a:lnTo>
                <a:lnTo>
                  <a:pt x="15478" y="1374455"/>
                </a:lnTo>
                <a:lnTo>
                  <a:pt x="24026" y="1420968"/>
                </a:lnTo>
                <a:lnTo>
                  <a:pt x="34370" y="1466827"/>
                </a:lnTo>
                <a:lnTo>
                  <a:pt x="46470" y="1511994"/>
                </a:lnTo>
                <a:lnTo>
                  <a:pt x="60290" y="1556430"/>
                </a:lnTo>
                <a:lnTo>
                  <a:pt x="75791" y="1600099"/>
                </a:lnTo>
                <a:lnTo>
                  <a:pt x="92936" y="1642961"/>
                </a:lnTo>
                <a:lnTo>
                  <a:pt x="111685" y="1684979"/>
                </a:lnTo>
                <a:lnTo>
                  <a:pt x="132001" y="1726114"/>
                </a:lnTo>
                <a:lnTo>
                  <a:pt x="153847" y="1766330"/>
                </a:lnTo>
                <a:lnTo>
                  <a:pt x="177183" y="1805586"/>
                </a:lnTo>
                <a:lnTo>
                  <a:pt x="201972" y="1843847"/>
                </a:lnTo>
                <a:lnTo>
                  <a:pt x="228176" y="1881073"/>
                </a:lnTo>
                <a:lnTo>
                  <a:pt x="255757" y="1917226"/>
                </a:lnTo>
                <a:lnTo>
                  <a:pt x="284677" y="1952269"/>
                </a:lnTo>
                <a:lnTo>
                  <a:pt x="314898" y="1986163"/>
                </a:lnTo>
                <a:lnTo>
                  <a:pt x="346381" y="2018871"/>
                </a:lnTo>
                <a:lnTo>
                  <a:pt x="379089" y="2050354"/>
                </a:lnTo>
                <a:lnTo>
                  <a:pt x="412983" y="2080574"/>
                </a:lnTo>
                <a:lnTo>
                  <a:pt x="448026" y="2109494"/>
                </a:lnTo>
                <a:lnTo>
                  <a:pt x="484180" y="2137074"/>
                </a:lnTo>
                <a:lnTo>
                  <a:pt x="521406" y="2163278"/>
                </a:lnTo>
                <a:lnTo>
                  <a:pt x="559666" y="2188067"/>
                </a:lnTo>
                <a:lnTo>
                  <a:pt x="598923" y="2211403"/>
                </a:lnTo>
                <a:lnTo>
                  <a:pt x="639138" y="2233248"/>
                </a:lnTo>
                <a:lnTo>
                  <a:pt x="680274" y="2253564"/>
                </a:lnTo>
                <a:lnTo>
                  <a:pt x="722292" y="2272313"/>
                </a:lnTo>
                <a:lnTo>
                  <a:pt x="765154" y="2289457"/>
                </a:lnTo>
                <a:lnTo>
                  <a:pt x="808822" y="2304958"/>
                </a:lnTo>
                <a:lnTo>
                  <a:pt x="853258" y="2318778"/>
                </a:lnTo>
                <a:lnTo>
                  <a:pt x="898424" y="2330878"/>
                </a:lnTo>
                <a:lnTo>
                  <a:pt x="944283" y="2341221"/>
                </a:lnTo>
                <a:lnTo>
                  <a:pt x="990795" y="2349769"/>
                </a:lnTo>
                <a:lnTo>
                  <a:pt x="1037923" y="2356484"/>
                </a:lnTo>
                <a:lnTo>
                  <a:pt x="1085630" y="2361327"/>
                </a:lnTo>
                <a:lnTo>
                  <a:pt x="1133876" y="2364261"/>
                </a:lnTo>
                <a:lnTo>
                  <a:pt x="1182624" y="2365247"/>
                </a:lnTo>
                <a:lnTo>
                  <a:pt x="1231372" y="2364261"/>
                </a:lnTo>
                <a:lnTo>
                  <a:pt x="1279619" y="2361327"/>
                </a:lnTo>
                <a:lnTo>
                  <a:pt x="1327326" y="2356484"/>
                </a:lnTo>
                <a:lnTo>
                  <a:pt x="1374455" y="2349769"/>
                </a:lnTo>
                <a:lnTo>
                  <a:pt x="1420968" y="2341221"/>
                </a:lnTo>
                <a:lnTo>
                  <a:pt x="1466827" y="2330878"/>
                </a:lnTo>
                <a:lnTo>
                  <a:pt x="1511994" y="2318778"/>
                </a:lnTo>
                <a:lnTo>
                  <a:pt x="1556430" y="2304958"/>
                </a:lnTo>
                <a:lnTo>
                  <a:pt x="1600099" y="2289457"/>
                </a:lnTo>
                <a:lnTo>
                  <a:pt x="1642961" y="2272313"/>
                </a:lnTo>
                <a:lnTo>
                  <a:pt x="1684979" y="2253564"/>
                </a:lnTo>
                <a:lnTo>
                  <a:pt x="1726114" y="2233248"/>
                </a:lnTo>
                <a:lnTo>
                  <a:pt x="1766330" y="2211403"/>
                </a:lnTo>
                <a:lnTo>
                  <a:pt x="1805586" y="2188067"/>
                </a:lnTo>
                <a:lnTo>
                  <a:pt x="1843847" y="2163278"/>
                </a:lnTo>
                <a:lnTo>
                  <a:pt x="1881073" y="2137074"/>
                </a:lnTo>
                <a:lnTo>
                  <a:pt x="1917226" y="2109494"/>
                </a:lnTo>
                <a:lnTo>
                  <a:pt x="1952269" y="2080574"/>
                </a:lnTo>
                <a:lnTo>
                  <a:pt x="1986163" y="2050354"/>
                </a:lnTo>
                <a:lnTo>
                  <a:pt x="2018871" y="2018871"/>
                </a:lnTo>
                <a:lnTo>
                  <a:pt x="2050354" y="1986163"/>
                </a:lnTo>
                <a:lnTo>
                  <a:pt x="2080574" y="1952269"/>
                </a:lnTo>
                <a:lnTo>
                  <a:pt x="2109494" y="1917226"/>
                </a:lnTo>
                <a:lnTo>
                  <a:pt x="2137074" y="1881073"/>
                </a:lnTo>
                <a:lnTo>
                  <a:pt x="2163278" y="1843847"/>
                </a:lnTo>
                <a:lnTo>
                  <a:pt x="2188067" y="1805586"/>
                </a:lnTo>
                <a:lnTo>
                  <a:pt x="2211403" y="1766330"/>
                </a:lnTo>
                <a:lnTo>
                  <a:pt x="2233248" y="1726114"/>
                </a:lnTo>
                <a:lnTo>
                  <a:pt x="2253564" y="1684979"/>
                </a:lnTo>
                <a:lnTo>
                  <a:pt x="2272313" y="1642961"/>
                </a:lnTo>
                <a:lnTo>
                  <a:pt x="2289457" y="1600099"/>
                </a:lnTo>
                <a:lnTo>
                  <a:pt x="2304958" y="1556430"/>
                </a:lnTo>
                <a:lnTo>
                  <a:pt x="2318778" y="1511994"/>
                </a:lnTo>
                <a:lnTo>
                  <a:pt x="2330878" y="1466827"/>
                </a:lnTo>
                <a:lnTo>
                  <a:pt x="2341221" y="1420968"/>
                </a:lnTo>
                <a:lnTo>
                  <a:pt x="2349769" y="1374455"/>
                </a:lnTo>
                <a:lnTo>
                  <a:pt x="2356484" y="1327326"/>
                </a:lnTo>
                <a:lnTo>
                  <a:pt x="2361327" y="1279619"/>
                </a:lnTo>
                <a:lnTo>
                  <a:pt x="2364261" y="1231372"/>
                </a:lnTo>
                <a:lnTo>
                  <a:pt x="2365248" y="1182623"/>
                </a:lnTo>
                <a:lnTo>
                  <a:pt x="2364261" y="1133875"/>
                </a:lnTo>
                <a:lnTo>
                  <a:pt x="2361327" y="1085628"/>
                </a:lnTo>
                <a:lnTo>
                  <a:pt x="2356484" y="1037921"/>
                </a:lnTo>
                <a:lnTo>
                  <a:pt x="2349769" y="990792"/>
                </a:lnTo>
                <a:lnTo>
                  <a:pt x="2341221" y="944279"/>
                </a:lnTo>
                <a:lnTo>
                  <a:pt x="2330878" y="898420"/>
                </a:lnTo>
                <a:lnTo>
                  <a:pt x="2318778" y="853253"/>
                </a:lnTo>
                <a:lnTo>
                  <a:pt x="2304958" y="808817"/>
                </a:lnTo>
                <a:lnTo>
                  <a:pt x="2289457" y="765148"/>
                </a:lnTo>
                <a:lnTo>
                  <a:pt x="2272313" y="722286"/>
                </a:lnTo>
                <a:lnTo>
                  <a:pt x="2253564" y="680268"/>
                </a:lnTo>
                <a:lnTo>
                  <a:pt x="2233248" y="639133"/>
                </a:lnTo>
                <a:lnTo>
                  <a:pt x="2211403" y="598917"/>
                </a:lnTo>
                <a:lnTo>
                  <a:pt x="2188067" y="559661"/>
                </a:lnTo>
                <a:lnTo>
                  <a:pt x="2163278" y="521400"/>
                </a:lnTo>
                <a:lnTo>
                  <a:pt x="2137074" y="484174"/>
                </a:lnTo>
                <a:lnTo>
                  <a:pt x="2109494" y="448021"/>
                </a:lnTo>
                <a:lnTo>
                  <a:pt x="2080574" y="412978"/>
                </a:lnTo>
                <a:lnTo>
                  <a:pt x="2050354" y="379084"/>
                </a:lnTo>
                <a:lnTo>
                  <a:pt x="2018871" y="346376"/>
                </a:lnTo>
                <a:lnTo>
                  <a:pt x="1986163" y="314893"/>
                </a:lnTo>
                <a:lnTo>
                  <a:pt x="1952269" y="284673"/>
                </a:lnTo>
                <a:lnTo>
                  <a:pt x="1917226" y="255753"/>
                </a:lnTo>
                <a:lnTo>
                  <a:pt x="1881073" y="228173"/>
                </a:lnTo>
                <a:lnTo>
                  <a:pt x="1843847" y="201969"/>
                </a:lnTo>
                <a:lnTo>
                  <a:pt x="1805586" y="177180"/>
                </a:lnTo>
                <a:lnTo>
                  <a:pt x="1766330" y="153844"/>
                </a:lnTo>
                <a:lnTo>
                  <a:pt x="1726114" y="131999"/>
                </a:lnTo>
                <a:lnTo>
                  <a:pt x="1684979" y="111683"/>
                </a:lnTo>
                <a:lnTo>
                  <a:pt x="1642961" y="92934"/>
                </a:lnTo>
                <a:lnTo>
                  <a:pt x="1600099" y="75790"/>
                </a:lnTo>
                <a:lnTo>
                  <a:pt x="1556430" y="60289"/>
                </a:lnTo>
                <a:lnTo>
                  <a:pt x="1511994" y="46469"/>
                </a:lnTo>
                <a:lnTo>
                  <a:pt x="1466827" y="34369"/>
                </a:lnTo>
                <a:lnTo>
                  <a:pt x="1420968" y="24026"/>
                </a:lnTo>
                <a:lnTo>
                  <a:pt x="1374455" y="15478"/>
                </a:lnTo>
                <a:lnTo>
                  <a:pt x="1327326" y="8763"/>
                </a:lnTo>
                <a:lnTo>
                  <a:pt x="1279619" y="3920"/>
                </a:lnTo>
                <a:lnTo>
                  <a:pt x="1231372" y="986"/>
                </a:lnTo>
                <a:lnTo>
                  <a:pt x="1182624" y="0"/>
                </a:lnTo>
                <a:close/>
              </a:path>
            </a:pathLst>
          </a:custGeom>
          <a:solidFill>
            <a:srgbClr val="DBEDF4"/>
          </a:solidFill>
        </p:spPr>
        <p:txBody>
          <a:bodyPr wrap="square" lIns="0" tIns="0" rIns="0" bIns="0" rtlCol="0"/>
          <a:lstStyle/>
          <a:p>
            <a:endParaRPr/>
          </a:p>
        </p:txBody>
      </p:sp>
      <p:sp>
        <p:nvSpPr>
          <p:cNvPr id="6" name="object 6"/>
          <p:cNvSpPr/>
          <p:nvPr/>
        </p:nvSpPr>
        <p:spPr>
          <a:xfrm>
            <a:off x="232435" y="2068174"/>
            <a:ext cx="2365375" cy="2365375"/>
          </a:xfrm>
          <a:custGeom>
            <a:avLst/>
            <a:gdLst/>
            <a:ahLst/>
            <a:cxnLst/>
            <a:rect l="l" t="t" r="r" b="b"/>
            <a:pathLst>
              <a:path w="2365375" h="2365375">
                <a:moveTo>
                  <a:pt x="0" y="1182623"/>
                </a:moveTo>
                <a:lnTo>
                  <a:pt x="986" y="1133875"/>
                </a:lnTo>
                <a:lnTo>
                  <a:pt x="3920" y="1085628"/>
                </a:lnTo>
                <a:lnTo>
                  <a:pt x="8763" y="1037921"/>
                </a:lnTo>
                <a:lnTo>
                  <a:pt x="15478" y="990792"/>
                </a:lnTo>
                <a:lnTo>
                  <a:pt x="24026" y="944279"/>
                </a:lnTo>
                <a:lnTo>
                  <a:pt x="34370" y="898420"/>
                </a:lnTo>
                <a:lnTo>
                  <a:pt x="46470" y="853253"/>
                </a:lnTo>
                <a:lnTo>
                  <a:pt x="60290" y="808817"/>
                </a:lnTo>
                <a:lnTo>
                  <a:pt x="75791" y="765148"/>
                </a:lnTo>
                <a:lnTo>
                  <a:pt x="92936" y="722286"/>
                </a:lnTo>
                <a:lnTo>
                  <a:pt x="111685" y="680268"/>
                </a:lnTo>
                <a:lnTo>
                  <a:pt x="132001" y="639133"/>
                </a:lnTo>
                <a:lnTo>
                  <a:pt x="153847" y="598917"/>
                </a:lnTo>
                <a:lnTo>
                  <a:pt x="177183" y="559661"/>
                </a:lnTo>
                <a:lnTo>
                  <a:pt x="201972" y="521400"/>
                </a:lnTo>
                <a:lnTo>
                  <a:pt x="228176" y="484174"/>
                </a:lnTo>
                <a:lnTo>
                  <a:pt x="255757" y="448021"/>
                </a:lnTo>
                <a:lnTo>
                  <a:pt x="284677" y="412978"/>
                </a:lnTo>
                <a:lnTo>
                  <a:pt x="314898" y="379084"/>
                </a:lnTo>
                <a:lnTo>
                  <a:pt x="346381" y="346376"/>
                </a:lnTo>
                <a:lnTo>
                  <a:pt x="379089" y="314893"/>
                </a:lnTo>
                <a:lnTo>
                  <a:pt x="412983" y="284673"/>
                </a:lnTo>
                <a:lnTo>
                  <a:pt x="448026" y="255753"/>
                </a:lnTo>
                <a:lnTo>
                  <a:pt x="484180" y="228173"/>
                </a:lnTo>
                <a:lnTo>
                  <a:pt x="521406" y="201969"/>
                </a:lnTo>
                <a:lnTo>
                  <a:pt x="559666" y="177180"/>
                </a:lnTo>
                <a:lnTo>
                  <a:pt x="598923" y="153844"/>
                </a:lnTo>
                <a:lnTo>
                  <a:pt x="639138" y="131999"/>
                </a:lnTo>
                <a:lnTo>
                  <a:pt x="680274" y="111683"/>
                </a:lnTo>
                <a:lnTo>
                  <a:pt x="722292" y="92934"/>
                </a:lnTo>
                <a:lnTo>
                  <a:pt x="765154" y="75790"/>
                </a:lnTo>
                <a:lnTo>
                  <a:pt x="808822" y="60289"/>
                </a:lnTo>
                <a:lnTo>
                  <a:pt x="853258" y="46469"/>
                </a:lnTo>
                <a:lnTo>
                  <a:pt x="898424" y="34369"/>
                </a:lnTo>
                <a:lnTo>
                  <a:pt x="944283" y="24026"/>
                </a:lnTo>
                <a:lnTo>
                  <a:pt x="990795" y="15478"/>
                </a:lnTo>
                <a:lnTo>
                  <a:pt x="1037923" y="8763"/>
                </a:lnTo>
                <a:lnTo>
                  <a:pt x="1085630" y="3920"/>
                </a:lnTo>
                <a:lnTo>
                  <a:pt x="1133876" y="986"/>
                </a:lnTo>
                <a:lnTo>
                  <a:pt x="1182624" y="0"/>
                </a:lnTo>
                <a:lnTo>
                  <a:pt x="1231372" y="986"/>
                </a:lnTo>
                <a:lnTo>
                  <a:pt x="1279619" y="3920"/>
                </a:lnTo>
                <a:lnTo>
                  <a:pt x="1327326" y="8763"/>
                </a:lnTo>
                <a:lnTo>
                  <a:pt x="1374455" y="15478"/>
                </a:lnTo>
                <a:lnTo>
                  <a:pt x="1420968" y="24026"/>
                </a:lnTo>
                <a:lnTo>
                  <a:pt x="1466827" y="34369"/>
                </a:lnTo>
                <a:lnTo>
                  <a:pt x="1511994" y="46469"/>
                </a:lnTo>
                <a:lnTo>
                  <a:pt x="1556430" y="60289"/>
                </a:lnTo>
                <a:lnTo>
                  <a:pt x="1600099" y="75790"/>
                </a:lnTo>
                <a:lnTo>
                  <a:pt x="1642961" y="92934"/>
                </a:lnTo>
                <a:lnTo>
                  <a:pt x="1684979" y="111683"/>
                </a:lnTo>
                <a:lnTo>
                  <a:pt x="1726114" y="131999"/>
                </a:lnTo>
                <a:lnTo>
                  <a:pt x="1766330" y="153844"/>
                </a:lnTo>
                <a:lnTo>
                  <a:pt x="1805586" y="177180"/>
                </a:lnTo>
                <a:lnTo>
                  <a:pt x="1843847" y="201969"/>
                </a:lnTo>
                <a:lnTo>
                  <a:pt x="1881073" y="228173"/>
                </a:lnTo>
                <a:lnTo>
                  <a:pt x="1917226" y="255753"/>
                </a:lnTo>
                <a:lnTo>
                  <a:pt x="1952269" y="284673"/>
                </a:lnTo>
                <a:lnTo>
                  <a:pt x="1986163" y="314893"/>
                </a:lnTo>
                <a:lnTo>
                  <a:pt x="2018871" y="346376"/>
                </a:lnTo>
                <a:lnTo>
                  <a:pt x="2050354" y="379084"/>
                </a:lnTo>
                <a:lnTo>
                  <a:pt x="2080574" y="412978"/>
                </a:lnTo>
                <a:lnTo>
                  <a:pt x="2109494" y="448021"/>
                </a:lnTo>
                <a:lnTo>
                  <a:pt x="2137074" y="484174"/>
                </a:lnTo>
                <a:lnTo>
                  <a:pt x="2163278" y="521400"/>
                </a:lnTo>
                <a:lnTo>
                  <a:pt x="2188067" y="559661"/>
                </a:lnTo>
                <a:lnTo>
                  <a:pt x="2211403" y="598917"/>
                </a:lnTo>
                <a:lnTo>
                  <a:pt x="2233248" y="639133"/>
                </a:lnTo>
                <a:lnTo>
                  <a:pt x="2253564" y="680268"/>
                </a:lnTo>
                <a:lnTo>
                  <a:pt x="2272313" y="722286"/>
                </a:lnTo>
                <a:lnTo>
                  <a:pt x="2289457" y="765148"/>
                </a:lnTo>
                <a:lnTo>
                  <a:pt x="2304958" y="808817"/>
                </a:lnTo>
                <a:lnTo>
                  <a:pt x="2318778" y="853253"/>
                </a:lnTo>
                <a:lnTo>
                  <a:pt x="2330878" y="898420"/>
                </a:lnTo>
                <a:lnTo>
                  <a:pt x="2341221" y="944279"/>
                </a:lnTo>
                <a:lnTo>
                  <a:pt x="2349769" y="990792"/>
                </a:lnTo>
                <a:lnTo>
                  <a:pt x="2356484" y="1037921"/>
                </a:lnTo>
                <a:lnTo>
                  <a:pt x="2361327" y="1085628"/>
                </a:lnTo>
                <a:lnTo>
                  <a:pt x="2364261" y="1133875"/>
                </a:lnTo>
                <a:lnTo>
                  <a:pt x="2365248" y="1182623"/>
                </a:lnTo>
                <a:lnTo>
                  <a:pt x="2364261" y="1231372"/>
                </a:lnTo>
                <a:lnTo>
                  <a:pt x="2361327" y="1279619"/>
                </a:lnTo>
                <a:lnTo>
                  <a:pt x="2356484" y="1327326"/>
                </a:lnTo>
                <a:lnTo>
                  <a:pt x="2349769" y="1374455"/>
                </a:lnTo>
                <a:lnTo>
                  <a:pt x="2341221" y="1420968"/>
                </a:lnTo>
                <a:lnTo>
                  <a:pt x="2330878" y="1466827"/>
                </a:lnTo>
                <a:lnTo>
                  <a:pt x="2318778" y="1511994"/>
                </a:lnTo>
                <a:lnTo>
                  <a:pt x="2304958" y="1556430"/>
                </a:lnTo>
                <a:lnTo>
                  <a:pt x="2289457" y="1600099"/>
                </a:lnTo>
                <a:lnTo>
                  <a:pt x="2272313" y="1642961"/>
                </a:lnTo>
                <a:lnTo>
                  <a:pt x="2253564" y="1684979"/>
                </a:lnTo>
                <a:lnTo>
                  <a:pt x="2233248" y="1726114"/>
                </a:lnTo>
                <a:lnTo>
                  <a:pt x="2211403" y="1766330"/>
                </a:lnTo>
                <a:lnTo>
                  <a:pt x="2188067" y="1805586"/>
                </a:lnTo>
                <a:lnTo>
                  <a:pt x="2163278" y="1843847"/>
                </a:lnTo>
                <a:lnTo>
                  <a:pt x="2137074" y="1881073"/>
                </a:lnTo>
                <a:lnTo>
                  <a:pt x="2109494" y="1917226"/>
                </a:lnTo>
                <a:lnTo>
                  <a:pt x="2080574" y="1952269"/>
                </a:lnTo>
                <a:lnTo>
                  <a:pt x="2050354" y="1986163"/>
                </a:lnTo>
                <a:lnTo>
                  <a:pt x="2018871" y="2018871"/>
                </a:lnTo>
                <a:lnTo>
                  <a:pt x="1986163" y="2050354"/>
                </a:lnTo>
                <a:lnTo>
                  <a:pt x="1952269" y="2080574"/>
                </a:lnTo>
                <a:lnTo>
                  <a:pt x="1917226" y="2109494"/>
                </a:lnTo>
                <a:lnTo>
                  <a:pt x="1881073" y="2137074"/>
                </a:lnTo>
                <a:lnTo>
                  <a:pt x="1843847" y="2163278"/>
                </a:lnTo>
                <a:lnTo>
                  <a:pt x="1805586" y="2188067"/>
                </a:lnTo>
                <a:lnTo>
                  <a:pt x="1766330" y="2211403"/>
                </a:lnTo>
                <a:lnTo>
                  <a:pt x="1726114" y="2233248"/>
                </a:lnTo>
                <a:lnTo>
                  <a:pt x="1684979" y="2253564"/>
                </a:lnTo>
                <a:lnTo>
                  <a:pt x="1642961" y="2272313"/>
                </a:lnTo>
                <a:lnTo>
                  <a:pt x="1600099" y="2289457"/>
                </a:lnTo>
                <a:lnTo>
                  <a:pt x="1556430" y="2304958"/>
                </a:lnTo>
                <a:lnTo>
                  <a:pt x="1511994" y="2318778"/>
                </a:lnTo>
                <a:lnTo>
                  <a:pt x="1466827" y="2330878"/>
                </a:lnTo>
                <a:lnTo>
                  <a:pt x="1420968" y="2341221"/>
                </a:lnTo>
                <a:lnTo>
                  <a:pt x="1374455" y="2349769"/>
                </a:lnTo>
                <a:lnTo>
                  <a:pt x="1327326" y="2356484"/>
                </a:lnTo>
                <a:lnTo>
                  <a:pt x="1279619" y="2361327"/>
                </a:lnTo>
                <a:lnTo>
                  <a:pt x="1231372" y="2364261"/>
                </a:lnTo>
                <a:lnTo>
                  <a:pt x="1182624" y="2365247"/>
                </a:lnTo>
                <a:lnTo>
                  <a:pt x="1133876" y="2364261"/>
                </a:lnTo>
                <a:lnTo>
                  <a:pt x="1085630" y="2361327"/>
                </a:lnTo>
                <a:lnTo>
                  <a:pt x="1037923" y="2356484"/>
                </a:lnTo>
                <a:lnTo>
                  <a:pt x="990795" y="2349769"/>
                </a:lnTo>
                <a:lnTo>
                  <a:pt x="944283" y="2341221"/>
                </a:lnTo>
                <a:lnTo>
                  <a:pt x="898424" y="2330878"/>
                </a:lnTo>
                <a:lnTo>
                  <a:pt x="853258" y="2318778"/>
                </a:lnTo>
                <a:lnTo>
                  <a:pt x="808822" y="2304958"/>
                </a:lnTo>
                <a:lnTo>
                  <a:pt x="765154" y="2289457"/>
                </a:lnTo>
                <a:lnTo>
                  <a:pt x="722292" y="2272313"/>
                </a:lnTo>
                <a:lnTo>
                  <a:pt x="680274" y="2253564"/>
                </a:lnTo>
                <a:lnTo>
                  <a:pt x="639138" y="2233248"/>
                </a:lnTo>
                <a:lnTo>
                  <a:pt x="598923" y="2211403"/>
                </a:lnTo>
                <a:lnTo>
                  <a:pt x="559666" y="2188067"/>
                </a:lnTo>
                <a:lnTo>
                  <a:pt x="521406" y="2163278"/>
                </a:lnTo>
                <a:lnTo>
                  <a:pt x="484180" y="2137074"/>
                </a:lnTo>
                <a:lnTo>
                  <a:pt x="448026" y="2109494"/>
                </a:lnTo>
                <a:lnTo>
                  <a:pt x="412983" y="2080574"/>
                </a:lnTo>
                <a:lnTo>
                  <a:pt x="379089" y="2050354"/>
                </a:lnTo>
                <a:lnTo>
                  <a:pt x="346381" y="2018871"/>
                </a:lnTo>
                <a:lnTo>
                  <a:pt x="314898" y="1986163"/>
                </a:lnTo>
                <a:lnTo>
                  <a:pt x="284677" y="1952269"/>
                </a:lnTo>
                <a:lnTo>
                  <a:pt x="255757" y="1917226"/>
                </a:lnTo>
                <a:lnTo>
                  <a:pt x="228176" y="1881073"/>
                </a:lnTo>
                <a:lnTo>
                  <a:pt x="201972" y="1843847"/>
                </a:lnTo>
                <a:lnTo>
                  <a:pt x="177183" y="1805586"/>
                </a:lnTo>
                <a:lnTo>
                  <a:pt x="153847" y="1766330"/>
                </a:lnTo>
                <a:lnTo>
                  <a:pt x="132001" y="1726114"/>
                </a:lnTo>
                <a:lnTo>
                  <a:pt x="111685" y="1684979"/>
                </a:lnTo>
                <a:lnTo>
                  <a:pt x="92936" y="1642961"/>
                </a:lnTo>
                <a:lnTo>
                  <a:pt x="75791" y="1600099"/>
                </a:lnTo>
                <a:lnTo>
                  <a:pt x="60290" y="1556430"/>
                </a:lnTo>
                <a:lnTo>
                  <a:pt x="46470" y="1511994"/>
                </a:lnTo>
                <a:lnTo>
                  <a:pt x="34370" y="1466827"/>
                </a:lnTo>
                <a:lnTo>
                  <a:pt x="24026" y="1420968"/>
                </a:lnTo>
                <a:lnTo>
                  <a:pt x="15478" y="1374455"/>
                </a:lnTo>
                <a:lnTo>
                  <a:pt x="8763" y="1327326"/>
                </a:lnTo>
                <a:lnTo>
                  <a:pt x="3920" y="1279619"/>
                </a:lnTo>
                <a:lnTo>
                  <a:pt x="986" y="1231372"/>
                </a:lnTo>
                <a:lnTo>
                  <a:pt x="0" y="1182623"/>
                </a:lnTo>
                <a:close/>
              </a:path>
            </a:pathLst>
          </a:custGeom>
          <a:ln w="57912">
            <a:solidFill>
              <a:srgbClr val="92CDDD"/>
            </a:solidFill>
          </a:ln>
        </p:spPr>
        <p:txBody>
          <a:bodyPr wrap="square" lIns="0" tIns="0" rIns="0" bIns="0" rtlCol="0"/>
          <a:lstStyle/>
          <a:p>
            <a:endParaRPr/>
          </a:p>
        </p:txBody>
      </p:sp>
      <p:sp>
        <p:nvSpPr>
          <p:cNvPr id="7" name="object 7"/>
          <p:cNvSpPr/>
          <p:nvPr/>
        </p:nvSpPr>
        <p:spPr>
          <a:xfrm>
            <a:off x="441224" y="2779882"/>
            <a:ext cx="1944624" cy="1025652"/>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186703" y="2068174"/>
            <a:ext cx="2365375" cy="2365375"/>
          </a:xfrm>
          <a:custGeom>
            <a:avLst/>
            <a:gdLst/>
            <a:ahLst/>
            <a:cxnLst/>
            <a:rect l="l" t="t" r="r" b="b"/>
            <a:pathLst>
              <a:path w="2365375" h="2365375">
                <a:moveTo>
                  <a:pt x="1182624" y="0"/>
                </a:moveTo>
                <a:lnTo>
                  <a:pt x="1133875" y="986"/>
                </a:lnTo>
                <a:lnTo>
                  <a:pt x="1085628" y="3920"/>
                </a:lnTo>
                <a:lnTo>
                  <a:pt x="1037921" y="8763"/>
                </a:lnTo>
                <a:lnTo>
                  <a:pt x="990792" y="15478"/>
                </a:lnTo>
                <a:lnTo>
                  <a:pt x="944279" y="24026"/>
                </a:lnTo>
                <a:lnTo>
                  <a:pt x="898420" y="34369"/>
                </a:lnTo>
                <a:lnTo>
                  <a:pt x="853253" y="46469"/>
                </a:lnTo>
                <a:lnTo>
                  <a:pt x="808817" y="60289"/>
                </a:lnTo>
                <a:lnTo>
                  <a:pt x="765148" y="75790"/>
                </a:lnTo>
                <a:lnTo>
                  <a:pt x="722286" y="92934"/>
                </a:lnTo>
                <a:lnTo>
                  <a:pt x="680268" y="111683"/>
                </a:lnTo>
                <a:lnTo>
                  <a:pt x="639133" y="131999"/>
                </a:lnTo>
                <a:lnTo>
                  <a:pt x="598917" y="153844"/>
                </a:lnTo>
                <a:lnTo>
                  <a:pt x="559661" y="177180"/>
                </a:lnTo>
                <a:lnTo>
                  <a:pt x="521400" y="201969"/>
                </a:lnTo>
                <a:lnTo>
                  <a:pt x="484174" y="228173"/>
                </a:lnTo>
                <a:lnTo>
                  <a:pt x="448021" y="255753"/>
                </a:lnTo>
                <a:lnTo>
                  <a:pt x="412978" y="284673"/>
                </a:lnTo>
                <a:lnTo>
                  <a:pt x="379084" y="314893"/>
                </a:lnTo>
                <a:lnTo>
                  <a:pt x="346376" y="346376"/>
                </a:lnTo>
                <a:lnTo>
                  <a:pt x="314893" y="379084"/>
                </a:lnTo>
                <a:lnTo>
                  <a:pt x="284673" y="412978"/>
                </a:lnTo>
                <a:lnTo>
                  <a:pt x="255753" y="448021"/>
                </a:lnTo>
                <a:lnTo>
                  <a:pt x="228173" y="484174"/>
                </a:lnTo>
                <a:lnTo>
                  <a:pt x="201969" y="521400"/>
                </a:lnTo>
                <a:lnTo>
                  <a:pt x="177180" y="559661"/>
                </a:lnTo>
                <a:lnTo>
                  <a:pt x="153844" y="598917"/>
                </a:lnTo>
                <a:lnTo>
                  <a:pt x="131999" y="639133"/>
                </a:lnTo>
                <a:lnTo>
                  <a:pt x="111683" y="680268"/>
                </a:lnTo>
                <a:lnTo>
                  <a:pt x="92934" y="722286"/>
                </a:lnTo>
                <a:lnTo>
                  <a:pt x="75790" y="765148"/>
                </a:lnTo>
                <a:lnTo>
                  <a:pt x="60289" y="808817"/>
                </a:lnTo>
                <a:lnTo>
                  <a:pt x="46469" y="853253"/>
                </a:lnTo>
                <a:lnTo>
                  <a:pt x="34369" y="898420"/>
                </a:lnTo>
                <a:lnTo>
                  <a:pt x="24026" y="944279"/>
                </a:lnTo>
                <a:lnTo>
                  <a:pt x="15478" y="990792"/>
                </a:lnTo>
                <a:lnTo>
                  <a:pt x="8763" y="1037921"/>
                </a:lnTo>
                <a:lnTo>
                  <a:pt x="3920" y="1085628"/>
                </a:lnTo>
                <a:lnTo>
                  <a:pt x="986" y="1133875"/>
                </a:lnTo>
                <a:lnTo>
                  <a:pt x="0" y="1182623"/>
                </a:lnTo>
                <a:lnTo>
                  <a:pt x="986" y="1231372"/>
                </a:lnTo>
                <a:lnTo>
                  <a:pt x="3920" y="1279619"/>
                </a:lnTo>
                <a:lnTo>
                  <a:pt x="8763" y="1327326"/>
                </a:lnTo>
                <a:lnTo>
                  <a:pt x="15478" y="1374455"/>
                </a:lnTo>
                <a:lnTo>
                  <a:pt x="24026" y="1420968"/>
                </a:lnTo>
                <a:lnTo>
                  <a:pt x="34369" y="1466827"/>
                </a:lnTo>
                <a:lnTo>
                  <a:pt x="46469" y="1511994"/>
                </a:lnTo>
                <a:lnTo>
                  <a:pt x="60289" y="1556430"/>
                </a:lnTo>
                <a:lnTo>
                  <a:pt x="75790" y="1600099"/>
                </a:lnTo>
                <a:lnTo>
                  <a:pt x="92934" y="1642961"/>
                </a:lnTo>
                <a:lnTo>
                  <a:pt x="111683" y="1684979"/>
                </a:lnTo>
                <a:lnTo>
                  <a:pt x="131999" y="1726114"/>
                </a:lnTo>
                <a:lnTo>
                  <a:pt x="153844" y="1766330"/>
                </a:lnTo>
                <a:lnTo>
                  <a:pt x="177180" y="1805586"/>
                </a:lnTo>
                <a:lnTo>
                  <a:pt x="201969" y="1843847"/>
                </a:lnTo>
                <a:lnTo>
                  <a:pt x="228173" y="1881073"/>
                </a:lnTo>
                <a:lnTo>
                  <a:pt x="255753" y="1917226"/>
                </a:lnTo>
                <a:lnTo>
                  <a:pt x="284673" y="1952269"/>
                </a:lnTo>
                <a:lnTo>
                  <a:pt x="314893" y="1986163"/>
                </a:lnTo>
                <a:lnTo>
                  <a:pt x="346376" y="2018871"/>
                </a:lnTo>
                <a:lnTo>
                  <a:pt x="379084" y="2050354"/>
                </a:lnTo>
                <a:lnTo>
                  <a:pt x="412978" y="2080574"/>
                </a:lnTo>
                <a:lnTo>
                  <a:pt x="448021" y="2109494"/>
                </a:lnTo>
                <a:lnTo>
                  <a:pt x="484174" y="2137074"/>
                </a:lnTo>
                <a:lnTo>
                  <a:pt x="521400" y="2163278"/>
                </a:lnTo>
                <a:lnTo>
                  <a:pt x="559661" y="2188067"/>
                </a:lnTo>
                <a:lnTo>
                  <a:pt x="598917" y="2211403"/>
                </a:lnTo>
                <a:lnTo>
                  <a:pt x="639133" y="2233248"/>
                </a:lnTo>
                <a:lnTo>
                  <a:pt x="680268" y="2253564"/>
                </a:lnTo>
                <a:lnTo>
                  <a:pt x="722286" y="2272313"/>
                </a:lnTo>
                <a:lnTo>
                  <a:pt x="765148" y="2289457"/>
                </a:lnTo>
                <a:lnTo>
                  <a:pt x="808817" y="2304958"/>
                </a:lnTo>
                <a:lnTo>
                  <a:pt x="853253" y="2318778"/>
                </a:lnTo>
                <a:lnTo>
                  <a:pt x="898420" y="2330878"/>
                </a:lnTo>
                <a:lnTo>
                  <a:pt x="944279" y="2341221"/>
                </a:lnTo>
                <a:lnTo>
                  <a:pt x="990792" y="2349769"/>
                </a:lnTo>
                <a:lnTo>
                  <a:pt x="1037921" y="2356484"/>
                </a:lnTo>
                <a:lnTo>
                  <a:pt x="1085628" y="2361327"/>
                </a:lnTo>
                <a:lnTo>
                  <a:pt x="1133875" y="2364261"/>
                </a:lnTo>
                <a:lnTo>
                  <a:pt x="1182624" y="2365247"/>
                </a:lnTo>
                <a:lnTo>
                  <a:pt x="1231372" y="2364261"/>
                </a:lnTo>
                <a:lnTo>
                  <a:pt x="1279619" y="2361327"/>
                </a:lnTo>
                <a:lnTo>
                  <a:pt x="1327326" y="2356484"/>
                </a:lnTo>
                <a:lnTo>
                  <a:pt x="1374455" y="2349769"/>
                </a:lnTo>
                <a:lnTo>
                  <a:pt x="1420968" y="2341221"/>
                </a:lnTo>
                <a:lnTo>
                  <a:pt x="1466827" y="2330878"/>
                </a:lnTo>
                <a:lnTo>
                  <a:pt x="1511994" y="2318778"/>
                </a:lnTo>
                <a:lnTo>
                  <a:pt x="1556430" y="2304958"/>
                </a:lnTo>
                <a:lnTo>
                  <a:pt x="1600099" y="2289457"/>
                </a:lnTo>
                <a:lnTo>
                  <a:pt x="1642961" y="2272313"/>
                </a:lnTo>
                <a:lnTo>
                  <a:pt x="1684979" y="2253564"/>
                </a:lnTo>
                <a:lnTo>
                  <a:pt x="1726114" y="2233248"/>
                </a:lnTo>
                <a:lnTo>
                  <a:pt x="1766330" y="2211403"/>
                </a:lnTo>
                <a:lnTo>
                  <a:pt x="1805586" y="2188067"/>
                </a:lnTo>
                <a:lnTo>
                  <a:pt x="1843847" y="2163278"/>
                </a:lnTo>
                <a:lnTo>
                  <a:pt x="1881073" y="2137074"/>
                </a:lnTo>
                <a:lnTo>
                  <a:pt x="1917226" y="2109494"/>
                </a:lnTo>
                <a:lnTo>
                  <a:pt x="1952269" y="2080574"/>
                </a:lnTo>
                <a:lnTo>
                  <a:pt x="1986163" y="2050354"/>
                </a:lnTo>
                <a:lnTo>
                  <a:pt x="2018871" y="2018871"/>
                </a:lnTo>
                <a:lnTo>
                  <a:pt x="2050354" y="1986163"/>
                </a:lnTo>
                <a:lnTo>
                  <a:pt x="2080574" y="1952269"/>
                </a:lnTo>
                <a:lnTo>
                  <a:pt x="2109494" y="1917226"/>
                </a:lnTo>
                <a:lnTo>
                  <a:pt x="2137074" y="1881073"/>
                </a:lnTo>
                <a:lnTo>
                  <a:pt x="2163278" y="1843847"/>
                </a:lnTo>
                <a:lnTo>
                  <a:pt x="2188067" y="1805586"/>
                </a:lnTo>
                <a:lnTo>
                  <a:pt x="2211403" y="1766330"/>
                </a:lnTo>
                <a:lnTo>
                  <a:pt x="2233248" y="1726114"/>
                </a:lnTo>
                <a:lnTo>
                  <a:pt x="2253564" y="1684979"/>
                </a:lnTo>
                <a:lnTo>
                  <a:pt x="2272313" y="1642961"/>
                </a:lnTo>
                <a:lnTo>
                  <a:pt x="2289457" y="1600099"/>
                </a:lnTo>
                <a:lnTo>
                  <a:pt x="2304958" y="1556430"/>
                </a:lnTo>
                <a:lnTo>
                  <a:pt x="2318778" y="1511994"/>
                </a:lnTo>
                <a:lnTo>
                  <a:pt x="2330878" y="1466827"/>
                </a:lnTo>
                <a:lnTo>
                  <a:pt x="2341221" y="1420968"/>
                </a:lnTo>
                <a:lnTo>
                  <a:pt x="2349769" y="1374455"/>
                </a:lnTo>
                <a:lnTo>
                  <a:pt x="2356484" y="1327326"/>
                </a:lnTo>
                <a:lnTo>
                  <a:pt x="2361327" y="1279619"/>
                </a:lnTo>
                <a:lnTo>
                  <a:pt x="2364261" y="1231372"/>
                </a:lnTo>
                <a:lnTo>
                  <a:pt x="2365248" y="1182623"/>
                </a:lnTo>
                <a:lnTo>
                  <a:pt x="2364261" y="1133875"/>
                </a:lnTo>
                <a:lnTo>
                  <a:pt x="2361327" y="1085628"/>
                </a:lnTo>
                <a:lnTo>
                  <a:pt x="2356484" y="1037921"/>
                </a:lnTo>
                <a:lnTo>
                  <a:pt x="2349769" y="990792"/>
                </a:lnTo>
                <a:lnTo>
                  <a:pt x="2341221" y="944279"/>
                </a:lnTo>
                <a:lnTo>
                  <a:pt x="2330878" y="898420"/>
                </a:lnTo>
                <a:lnTo>
                  <a:pt x="2318778" y="853253"/>
                </a:lnTo>
                <a:lnTo>
                  <a:pt x="2304958" y="808817"/>
                </a:lnTo>
                <a:lnTo>
                  <a:pt x="2289457" y="765148"/>
                </a:lnTo>
                <a:lnTo>
                  <a:pt x="2272313" y="722286"/>
                </a:lnTo>
                <a:lnTo>
                  <a:pt x="2253564" y="680268"/>
                </a:lnTo>
                <a:lnTo>
                  <a:pt x="2233248" y="639133"/>
                </a:lnTo>
                <a:lnTo>
                  <a:pt x="2211403" y="598917"/>
                </a:lnTo>
                <a:lnTo>
                  <a:pt x="2188067" y="559661"/>
                </a:lnTo>
                <a:lnTo>
                  <a:pt x="2163278" y="521400"/>
                </a:lnTo>
                <a:lnTo>
                  <a:pt x="2137074" y="484174"/>
                </a:lnTo>
                <a:lnTo>
                  <a:pt x="2109494" y="448021"/>
                </a:lnTo>
                <a:lnTo>
                  <a:pt x="2080574" y="412978"/>
                </a:lnTo>
                <a:lnTo>
                  <a:pt x="2050354" y="379084"/>
                </a:lnTo>
                <a:lnTo>
                  <a:pt x="2018871" y="346376"/>
                </a:lnTo>
                <a:lnTo>
                  <a:pt x="1986163" y="314893"/>
                </a:lnTo>
                <a:lnTo>
                  <a:pt x="1952269" y="284673"/>
                </a:lnTo>
                <a:lnTo>
                  <a:pt x="1917226" y="255753"/>
                </a:lnTo>
                <a:lnTo>
                  <a:pt x="1881073" y="228173"/>
                </a:lnTo>
                <a:lnTo>
                  <a:pt x="1843847" y="201969"/>
                </a:lnTo>
                <a:lnTo>
                  <a:pt x="1805586" y="177180"/>
                </a:lnTo>
                <a:lnTo>
                  <a:pt x="1766330" y="153844"/>
                </a:lnTo>
                <a:lnTo>
                  <a:pt x="1726114" y="131999"/>
                </a:lnTo>
                <a:lnTo>
                  <a:pt x="1684979" y="111683"/>
                </a:lnTo>
                <a:lnTo>
                  <a:pt x="1642961" y="92934"/>
                </a:lnTo>
                <a:lnTo>
                  <a:pt x="1600099" y="75790"/>
                </a:lnTo>
                <a:lnTo>
                  <a:pt x="1556430" y="60289"/>
                </a:lnTo>
                <a:lnTo>
                  <a:pt x="1511994" y="46469"/>
                </a:lnTo>
                <a:lnTo>
                  <a:pt x="1466827" y="34369"/>
                </a:lnTo>
                <a:lnTo>
                  <a:pt x="1420968" y="24026"/>
                </a:lnTo>
                <a:lnTo>
                  <a:pt x="1374455" y="15478"/>
                </a:lnTo>
                <a:lnTo>
                  <a:pt x="1327326" y="8763"/>
                </a:lnTo>
                <a:lnTo>
                  <a:pt x="1279619" y="3920"/>
                </a:lnTo>
                <a:lnTo>
                  <a:pt x="1231372" y="986"/>
                </a:lnTo>
                <a:lnTo>
                  <a:pt x="1182624" y="0"/>
                </a:lnTo>
                <a:close/>
              </a:path>
            </a:pathLst>
          </a:custGeom>
          <a:solidFill>
            <a:srgbClr val="B3A1C6"/>
          </a:solidFill>
        </p:spPr>
        <p:txBody>
          <a:bodyPr wrap="square" lIns="0" tIns="0" rIns="0" bIns="0" rtlCol="0"/>
          <a:lstStyle/>
          <a:p>
            <a:endParaRPr/>
          </a:p>
        </p:txBody>
      </p:sp>
      <p:sp>
        <p:nvSpPr>
          <p:cNvPr id="9" name="object 9"/>
          <p:cNvSpPr/>
          <p:nvPr/>
        </p:nvSpPr>
        <p:spPr>
          <a:xfrm>
            <a:off x="6186703" y="2068174"/>
            <a:ext cx="2365375" cy="2365375"/>
          </a:xfrm>
          <a:custGeom>
            <a:avLst/>
            <a:gdLst/>
            <a:ahLst/>
            <a:cxnLst/>
            <a:rect l="l" t="t" r="r" b="b"/>
            <a:pathLst>
              <a:path w="2365375" h="2365375">
                <a:moveTo>
                  <a:pt x="0" y="1182623"/>
                </a:moveTo>
                <a:lnTo>
                  <a:pt x="986" y="1133875"/>
                </a:lnTo>
                <a:lnTo>
                  <a:pt x="3920" y="1085628"/>
                </a:lnTo>
                <a:lnTo>
                  <a:pt x="8763" y="1037921"/>
                </a:lnTo>
                <a:lnTo>
                  <a:pt x="15478" y="990792"/>
                </a:lnTo>
                <a:lnTo>
                  <a:pt x="24026" y="944279"/>
                </a:lnTo>
                <a:lnTo>
                  <a:pt x="34369" y="898420"/>
                </a:lnTo>
                <a:lnTo>
                  <a:pt x="46469" y="853253"/>
                </a:lnTo>
                <a:lnTo>
                  <a:pt x="60289" y="808817"/>
                </a:lnTo>
                <a:lnTo>
                  <a:pt x="75790" y="765148"/>
                </a:lnTo>
                <a:lnTo>
                  <a:pt x="92934" y="722286"/>
                </a:lnTo>
                <a:lnTo>
                  <a:pt x="111683" y="680268"/>
                </a:lnTo>
                <a:lnTo>
                  <a:pt x="131999" y="639133"/>
                </a:lnTo>
                <a:lnTo>
                  <a:pt x="153844" y="598917"/>
                </a:lnTo>
                <a:lnTo>
                  <a:pt x="177180" y="559661"/>
                </a:lnTo>
                <a:lnTo>
                  <a:pt x="201969" y="521400"/>
                </a:lnTo>
                <a:lnTo>
                  <a:pt x="228173" y="484174"/>
                </a:lnTo>
                <a:lnTo>
                  <a:pt x="255753" y="448021"/>
                </a:lnTo>
                <a:lnTo>
                  <a:pt x="284673" y="412978"/>
                </a:lnTo>
                <a:lnTo>
                  <a:pt x="314893" y="379084"/>
                </a:lnTo>
                <a:lnTo>
                  <a:pt x="346376" y="346376"/>
                </a:lnTo>
                <a:lnTo>
                  <a:pt x="379084" y="314893"/>
                </a:lnTo>
                <a:lnTo>
                  <a:pt x="412978" y="284673"/>
                </a:lnTo>
                <a:lnTo>
                  <a:pt x="448021" y="255753"/>
                </a:lnTo>
                <a:lnTo>
                  <a:pt x="484174" y="228173"/>
                </a:lnTo>
                <a:lnTo>
                  <a:pt x="521400" y="201969"/>
                </a:lnTo>
                <a:lnTo>
                  <a:pt x="559661" y="177180"/>
                </a:lnTo>
                <a:lnTo>
                  <a:pt x="598917" y="153844"/>
                </a:lnTo>
                <a:lnTo>
                  <a:pt x="639133" y="131999"/>
                </a:lnTo>
                <a:lnTo>
                  <a:pt x="680268" y="111683"/>
                </a:lnTo>
                <a:lnTo>
                  <a:pt x="722286" y="92934"/>
                </a:lnTo>
                <a:lnTo>
                  <a:pt x="765148" y="75790"/>
                </a:lnTo>
                <a:lnTo>
                  <a:pt x="808817" y="60289"/>
                </a:lnTo>
                <a:lnTo>
                  <a:pt x="853253" y="46469"/>
                </a:lnTo>
                <a:lnTo>
                  <a:pt x="898420" y="34369"/>
                </a:lnTo>
                <a:lnTo>
                  <a:pt x="944279" y="24026"/>
                </a:lnTo>
                <a:lnTo>
                  <a:pt x="990792" y="15478"/>
                </a:lnTo>
                <a:lnTo>
                  <a:pt x="1037921" y="8763"/>
                </a:lnTo>
                <a:lnTo>
                  <a:pt x="1085628" y="3920"/>
                </a:lnTo>
                <a:lnTo>
                  <a:pt x="1133875" y="986"/>
                </a:lnTo>
                <a:lnTo>
                  <a:pt x="1182624" y="0"/>
                </a:lnTo>
                <a:lnTo>
                  <a:pt x="1231372" y="986"/>
                </a:lnTo>
                <a:lnTo>
                  <a:pt x="1279619" y="3920"/>
                </a:lnTo>
                <a:lnTo>
                  <a:pt x="1327326" y="8763"/>
                </a:lnTo>
                <a:lnTo>
                  <a:pt x="1374455" y="15478"/>
                </a:lnTo>
                <a:lnTo>
                  <a:pt x="1420968" y="24026"/>
                </a:lnTo>
                <a:lnTo>
                  <a:pt x="1466827" y="34369"/>
                </a:lnTo>
                <a:lnTo>
                  <a:pt x="1511994" y="46469"/>
                </a:lnTo>
                <a:lnTo>
                  <a:pt x="1556430" y="60289"/>
                </a:lnTo>
                <a:lnTo>
                  <a:pt x="1600099" y="75790"/>
                </a:lnTo>
                <a:lnTo>
                  <a:pt x="1642961" y="92934"/>
                </a:lnTo>
                <a:lnTo>
                  <a:pt x="1684979" y="111683"/>
                </a:lnTo>
                <a:lnTo>
                  <a:pt x="1726114" y="131999"/>
                </a:lnTo>
                <a:lnTo>
                  <a:pt x="1766330" y="153844"/>
                </a:lnTo>
                <a:lnTo>
                  <a:pt x="1805586" y="177180"/>
                </a:lnTo>
                <a:lnTo>
                  <a:pt x="1843847" y="201969"/>
                </a:lnTo>
                <a:lnTo>
                  <a:pt x="1881073" y="228173"/>
                </a:lnTo>
                <a:lnTo>
                  <a:pt x="1917226" y="255753"/>
                </a:lnTo>
                <a:lnTo>
                  <a:pt x="1952269" y="284673"/>
                </a:lnTo>
                <a:lnTo>
                  <a:pt x="1986163" y="314893"/>
                </a:lnTo>
                <a:lnTo>
                  <a:pt x="2018871" y="346376"/>
                </a:lnTo>
                <a:lnTo>
                  <a:pt x="2050354" y="379084"/>
                </a:lnTo>
                <a:lnTo>
                  <a:pt x="2080574" y="412978"/>
                </a:lnTo>
                <a:lnTo>
                  <a:pt x="2109494" y="448021"/>
                </a:lnTo>
                <a:lnTo>
                  <a:pt x="2137074" y="484174"/>
                </a:lnTo>
                <a:lnTo>
                  <a:pt x="2163278" y="521400"/>
                </a:lnTo>
                <a:lnTo>
                  <a:pt x="2188067" y="559661"/>
                </a:lnTo>
                <a:lnTo>
                  <a:pt x="2211403" y="598917"/>
                </a:lnTo>
                <a:lnTo>
                  <a:pt x="2233248" y="639133"/>
                </a:lnTo>
                <a:lnTo>
                  <a:pt x="2253564" y="680268"/>
                </a:lnTo>
                <a:lnTo>
                  <a:pt x="2272313" y="722286"/>
                </a:lnTo>
                <a:lnTo>
                  <a:pt x="2289457" y="765148"/>
                </a:lnTo>
                <a:lnTo>
                  <a:pt x="2304958" y="808817"/>
                </a:lnTo>
                <a:lnTo>
                  <a:pt x="2318778" y="853253"/>
                </a:lnTo>
                <a:lnTo>
                  <a:pt x="2330878" y="898420"/>
                </a:lnTo>
                <a:lnTo>
                  <a:pt x="2341221" y="944279"/>
                </a:lnTo>
                <a:lnTo>
                  <a:pt x="2349769" y="990792"/>
                </a:lnTo>
                <a:lnTo>
                  <a:pt x="2356484" y="1037921"/>
                </a:lnTo>
                <a:lnTo>
                  <a:pt x="2361327" y="1085628"/>
                </a:lnTo>
                <a:lnTo>
                  <a:pt x="2364261" y="1133875"/>
                </a:lnTo>
                <a:lnTo>
                  <a:pt x="2365248" y="1182623"/>
                </a:lnTo>
                <a:lnTo>
                  <a:pt x="2364261" y="1231372"/>
                </a:lnTo>
                <a:lnTo>
                  <a:pt x="2361327" y="1279619"/>
                </a:lnTo>
                <a:lnTo>
                  <a:pt x="2356484" y="1327326"/>
                </a:lnTo>
                <a:lnTo>
                  <a:pt x="2349769" y="1374455"/>
                </a:lnTo>
                <a:lnTo>
                  <a:pt x="2341221" y="1420968"/>
                </a:lnTo>
                <a:lnTo>
                  <a:pt x="2330878" y="1466827"/>
                </a:lnTo>
                <a:lnTo>
                  <a:pt x="2318778" y="1511994"/>
                </a:lnTo>
                <a:lnTo>
                  <a:pt x="2304958" y="1556430"/>
                </a:lnTo>
                <a:lnTo>
                  <a:pt x="2289457" y="1600099"/>
                </a:lnTo>
                <a:lnTo>
                  <a:pt x="2272313" y="1642961"/>
                </a:lnTo>
                <a:lnTo>
                  <a:pt x="2253564" y="1684979"/>
                </a:lnTo>
                <a:lnTo>
                  <a:pt x="2233248" y="1726114"/>
                </a:lnTo>
                <a:lnTo>
                  <a:pt x="2211403" y="1766330"/>
                </a:lnTo>
                <a:lnTo>
                  <a:pt x="2188067" y="1805586"/>
                </a:lnTo>
                <a:lnTo>
                  <a:pt x="2163278" y="1843847"/>
                </a:lnTo>
                <a:lnTo>
                  <a:pt x="2137074" y="1881073"/>
                </a:lnTo>
                <a:lnTo>
                  <a:pt x="2109494" y="1917226"/>
                </a:lnTo>
                <a:lnTo>
                  <a:pt x="2080574" y="1952269"/>
                </a:lnTo>
                <a:lnTo>
                  <a:pt x="2050354" y="1986163"/>
                </a:lnTo>
                <a:lnTo>
                  <a:pt x="2018871" y="2018871"/>
                </a:lnTo>
                <a:lnTo>
                  <a:pt x="1986163" y="2050354"/>
                </a:lnTo>
                <a:lnTo>
                  <a:pt x="1952269" y="2080574"/>
                </a:lnTo>
                <a:lnTo>
                  <a:pt x="1917226" y="2109494"/>
                </a:lnTo>
                <a:lnTo>
                  <a:pt x="1881073" y="2137074"/>
                </a:lnTo>
                <a:lnTo>
                  <a:pt x="1843847" y="2163278"/>
                </a:lnTo>
                <a:lnTo>
                  <a:pt x="1805586" y="2188067"/>
                </a:lnTo>
                <a:lnTo>
                  <a:pt x="1766330" y="2211403"/>
                </a:lnTo>
                <a:lnTo>
                  <a:pt x="1726114" y="2233248"/>
                </a:lnTo>
                <a:lnTo>
                  <a:pt x="1684979" y="2253564"/>
                </a:lnTo>
                <a:lnTo>
                  <a:pt x="1642961" y="2272313"/>
                </a:lnTo>
                <a:lnTo>
                  <a:pt x="1600099" y="2289457"/>
                </a:lnTo>
                <a:lnTo>
                  <a:pt x="1556430" y="2304958"/>
                </a:lnTo>
                <a:lnTo>
                  <a:pt x="1511994" y="2318778"/>
                </a:lnTo>
                <a:lnTo>
                  <a:pt x="1466827" y="2330878"/>
                </a:lnTo>
                <a:lnTo>
                  <a:pt x="1420968" y="2341221"/>
                </a:lnTo>
                <a:lnTo>
                  <a:pt x="1374455" y="2349769"/>
                </a:lnTo>
                <a:lnTo>
                  <a:pt x="1327326" y="2356484"/>
                </a:lnTo>
                <a:lnTo>
                  <a:pt x="1279619" y="2361327"/>
                </a:lnTo>
                <a:lnTo>
                  <a:pt x="1231372" y="2364261"/>
                </a:lnTo>
                <a:lnTo>
                  <a:pt x="1182624" y="2365247"/>
                </a:lnTo>
                <a:lnTo>
                  <a:pt x="1133875" y="2364261"/>
                </a:lnTo>
                <a:lnTo>
                  <a:pt x="1085628" y="2361327"/>
                </a:lnTo>
                <a:lnTo>
                  <a:pt x="1037921" y="2356484"/>
                </a:lnTo>
                <a:lnTo>
                  <a:pt x="990792" y="2349769"/>
                </a:lnTo>
                <a:lnTo>
                  <a:pt x="944279" y="2341221"/>
                </a:lnTo>
                <a:lnTo>
                  <a:pt x="898420" y="2330878"/>
                </a:lnTo>
                <a:lnTo>
                  <a:pt x="853253" y="2318778"/>
                </a:lnTo>
                <a:lnTo>
                  <a:pt x="808817" y="2304958"/>
                </a:lnTo>
                <a:lnTo>
                  <a:pt x="765148" y="2289457"/>
                </a:lnTo>
                <a:lnTo>
                  <a:pt x="722286" y="2272313"/>
                </a:lnTo>
                <a:lnTo>
                  <a:pt x="680268" y="2253564"/>
                </a:lnTo>
                <a:lnTo>
                  <a:pt x="639133" y="2233248"/>
                </a:lnTo>
                <a:lnTo>
                  <a:pt x="598917" y="2211403"/>
                </a:lnTo>
                <a:lnTo>
                  <a:pt x="559661" y="2188067"/>
                </a:lnTo>
                <a:lnTo>
                  <a:pt x="521400" y="2163278"/>
                </a:lnTo>
                <a:lnTo>
                  <a:pt x="484174" y="2137074"/>
                </a:lnTo>
                <a:lnTo>
                  <a:pt x="448021" y="2109494"/>
                </a:lnTo>
                <a:lnTo>
                  <a:pt x="412978" y="2080574"/>
                </a:lnTo>
                <a:lnTo>
                  <a:pt x="379084" y="2050354"/>
                </a:lnTo>
                <a:lnTo>
                  <a:pt x="346376" y="2018871"/>
                </a:lnTo>
                <a:lnTo>
                  <a:pt x="314893" y="1986163"/>
                </a:lnTo>
                <a:lnTo>
                  <a:pt x="284673" y="1952269"/>
                </a:lnTo>
                <a:lnTo>
                  <a:pt x="255753" y="1917226"/>
                </a:lnTo>
                <a:lnTo>
                  <a:pt x="228173" y="1881073"/>
                </a:lnTo>
                <a:lnTo>
                  <a:pt x="201969" y="1843847"/>
                </a:lnTo>
                <a:lnTo>
                  <a:pt x="177180" y="1805586"/>
                </a:lnTo>
                <a:lnTo>
                  <a:pt x="153844" y="1766330"/>
                </a:lnTo>
                <a:lnTo>
                  <a:pt x="131999" y="1726114"/>
                </a:lnTo>
                <a:lnTo>
                  <a:pt x="111683" y="1684979"/>
                </a:lnTo>
                <a:lnTo>
                  <a:pt x="92934" y="1642961"/>
                </a:lnTo>
                <a:lnTo>
                  <a:pt x="75790" y="1600099"/>
                </a:lnTo>
                <a:lnTo>
                  <a:pt x="60289" y="1556430"/>
                </a:lnTo>
                <a:lnTo>
                  <a:pt x="46469" y="1511994"/>
                </a:lnTo>
                <a:lnTo>
                  <a:pt x="34369" y="1466827"/>
                </a:lnTo>
                <a:lnTo>
                  <a:pt x="24026" y="1420968"/>
                </a:lnTo>
                <a:lnTo>
                  <a:pt x="15478" y="1374455"/>
                </a:lnTo>
                <a:lnTo>
                  <a:pt x="8763" y="1327326"/>
                </a:lnTo>
                <a:lnTo>
                  <a:pt x="3920" y="1279619"/>
                </a:lnTo>
                <a:lnTo>
                  <a:pt x="986" y="1231372"/>
                </a:lnTo>
                <a:lnTo>
                  <a:pt x="0" y="1182623"/>
                </a:lnTo>
                <a:close/>
              </a:path>
            </a:pathLst>
          </a:custGeom>
          <a:ln w="57911">
            <a:solidFill>
              <a:srgbClr val="8063A1"/>
            </a:solidFill>
          </a:ln>
        </p:spPr>
        <p:txBody>
          <a:bodyPr wrap="square" lIns="0" tIns="0" rIns="0" bIns="0" rtlCol="0"/>
          <a:lstStyle/>
          <a:p>
            <a:endParaRPr/>
          </a:p>
        </p:txBody>
      </p:sp>
      <p:sp>
        <p:nvSpPr>
          <p:cNvPr id="10" name="object 10"/>
          <p:cNvSpPr/>
          <p:nvPr/>
        </p:nvSpPr>
        <p:spPr>
          <a:xfrm>
            <a:off x="6371107" y="2897231"/>
            <a:ext cx="1996439" cy="646430"/>
          </a:xfrm>
          <a:custGeom>
            <a:avLst/>
            <a:gdLst/>
            <a:ahLst/>
            <a:cxnLst/>
            <a:rect l="l" t="t" r="r" b="b"/>
            <a:pathLst>
              <a:path w="1996440" h="646429">
                <a:moveTo>
                  <a:pt x="0" y="646175"/>
                </a:moveTo>
                <a:lnTo>
                  <a:pt x="1996440" y="646175"/>
                </a:lnTo>
                <a:lnTo>
                  <a:pt x="1996440" y="0"/>
                </a:lnTo>
                <a:lnTo>
                  <a:pt x="0" y="0"/>
                </a:lnTo>
                <a:lnTo>
                  <a:pt x="0" y="646175"/>
                </a:lnTo>
                <a:close/>
              </a:path>
            </a:pathLst>
          </a:custGeom>
          <a:solidFill>
            <a:srgbClr val="B3A1C6"/>
          </a:solidFill>
        </p:spPr>
        <p:txBody>
          <a:bodyPr wrap="square" lIns="0" tIns="0" rIns="0" bIns="0" rtlCol="0"/>
          <a:lstStyle/>
          <a:p>
            <a:endParaRPr/>
          </a:p>
        </p:txBody>
      </p:sp>
      <p:sp>
        <p:nvSpPr>
          <p:cNvPr id="11" name="object 11"/>
          <p:cNvSpPr txBox="1"/>
          <p:nvPr/>
        </p:nvSpPr>
        <p:spPr>
          <a:xfrm>
            <a:off x="6607708" y="2919583"/>
            <a:ext cx="152463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FFFFFF"/>
                </a:solidFill>
                <a:latin typeface="Arial"/>
                <a:cs typeface="Arial"/>
              </a:rPr>
              <a:t>Gleamr</a:t>
            </a:r>
            <a:endParaRPr sz="3600">
              <a:latin typeface="Arial"/>
              <a:cs typeface="Arial"/>
            </a:endParaRPr>
          </a:p>
        </p:txBody>
      </p:sp>
      <p:graphicFrame>
        <p:nvGraphicFramePr>
          <p:cNvPr id="12" name="object 12"/>
          <p:cNvGraphicFramePr>
            <a:graphicFrameLocks noGrp="1"/>
          </p:cNvGraphicFramePr>
          <p:nvPr>
            <p:extLst>
              <p:ext uri="{D42A27DB-BD31-4B8C-83A1-F6EECF244321}">
                <p14:modId xmlns:p14="http://schemas.microsoft.com/office/powerpoint/2010/main" val="3950586447"/>
              </p:ext>
            </p:extLst>
          </p:nvPr>
        </p:nvGraphicFramePr>
        <p:xfrm>
          <a:off x="3064408" y="2488799"/>
          <a:ext cx="2614929" cy="1186815"/>
        </p:xfrm>
        <a:graphic>
          <a:graphicData uri="http://schemas.openxmlformats.org/drawingml/2006/table">
            <a:tbl>
              <a:tblPr firstRow="1" bandRow="1">
                <a:tableStyleId>{2D5ABB26-0587-4C30-8999-92F81FD0307C}</a:tableStyleId>
              </a:tblPr>
              <a:tblGrid>
                <a:gridCol w="1534160">
                  <a:extLst>
                    <a:ext uri="{9D8B030D-6E8A-4147-A177-3AD203B41FA5}">
                      <a16:colId xmlns:a16="http://schemas.microsoft.com/office/drawing/2014/main" val="20000"/>
                    </a:ext>
                  </a:extLst>
                </a:gridCol>
                <a:gridCol w="1080769">
                  <a:extLst>
                    <a:ext uri="{9D8B030D-6E8A-4147-A177-3AD203B41FA5}">
                      <a16:colId xmlns:a16="http://schemas.microsoft.com/office/drawing/2014/main" val="20001"/>
                    </a:ext>
                  </a:extLst>
                </a:gridCol>
              </a:tblGrid>
              <a:tr h="395605">
                <a:tc>
                  <a:txBody>
                    <a:bodyPr/>
                    <a:lstStyle/>
                    <a:p>
                      <a:pPr marL="98425">
                        <a:lnSpc>
                          <a:spcPct val="100000"/>
                        </a:lnSpc>
                        <a:spcBef>
                          <a:spcPts val="235"/>
                        </a:spcBef>
                      </a:pPr>
                      <a:r>
                        <a:rPr sz="2000" dirty="0">
                          <a:solidFill>
                            <a:srgbClr val="404040"/>
                          </a:solidFill>
                          <a:latin typeface="Calibri"/>
                          <a:cs typeface="Calibri"/>
                        </a:rPr>
                        <a:t>Job</a:t>
                      </a:r>
                      <a:endParaRPr sz="2000" dirty="0">
                        <a:latin typeface="Calibri"/>
                        <a:cs typeface="Calibri"/>
                      </a:endParaRPr>
                    </a:p>
                  </a:txBody>
                  <a:tcPr marL="0" marR="0" marT="29845" marB="0">
                    <a:lnL w="12700" cap="flat" cmpd="sng" algn="ctr">
                      <a:solidFill>
                        <a:schemeClr val="tx1"/>
                      </a:solidFill>
                      <a:prstDash val="solid"/>
                      <a:round/>
                      <a:headEnd type="none" w="med" len="med"/>
                      <a:tailEnd type="none" w="med" len="med"/>
                    </a:lnL>
                    <a:lnR w="12700">
                      <a:solidFill>
                        <a:srgbClr val="FFFFFF"/>
                      </a:solidFill>
                      <a:prstDash val="solid"/>
                    </a:lnR>
                    <a:lnT w="12700" cap="flat" cmpd="sng" algn="ctr">
                      <a:solidFill>
                        <a:schemeClr val="tx1"/>
                      </a:solidFill>
                      <a:prstDash val="solid"/>
                      <a:round/>
                      <a:headEnd type="none" w="med" len="med"/>
                      <a:tailEnd type="none" w="med" len="med"/>
                    </a:lnT>
                    <a:lnB w="38100">
                      <a:solidFill>
                        <a:srgbClr val="FFFFFF"/>
                      </a:solidFill>
                      <a:prstDash val="solid"/>
                    </a:lnB>
                  </a:tcPr>
                </a:tc>
                <a:tc>
                  <a:txBody>
                    <a:bodyPr/>
                    <a:lstStyle/>
                    <a:p>
                      <a:pPr marL="98425">
                        <a:lnSpc>
                          <a:spcPct val="100000"/>
                        </a:lnSpc>
                        <a:spcBef>
                          <a:spcPts val="235"/>
                        </a:spcBef>
                      </a:pPr>
                      <a:r>
                        <a:rPr sz="2000" dirty="0">
                          <a:solidFill>
                            <a:srgbClr val="404040"/>
                          </a:solidFill>
                          <a:latin typeface="Calibri"/>
                          <a:cs typeface="Calibri"/>
                        </a:rPr>
                        <a:t>$75.00</a:t>
                      </a:r>
                      <a:endParaRPr sz="2000">
                        <a:latin typeface="Calibri"/>
                        <a:cs typeface="Calibri"/>
                      </a:endParaRPr>
                    </a:p>
                  </a:txBody>
                  <a:tcPr marL="0" marR="0" marT="29845" marB="0">
                    <a:lnL w="12700">
                      <a:solidFill>
                        <a:srgbClr val="FFFFFF"/>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a:solidFill>
                        <a:srgbClr val="FFFFFF"/>
                      </a:solidFill>
                      <a:prstDash val="solid"/>
                    </a:lnB>
                  </a:tcPr>
                </a:tc>
                <a:extLst>
                  <a:ext uri="{0D108BD9-81ED-4DB2-BD59-A6C34878D82A}">
                    <a16:rowId xmlns:a16="http://schemas.microsoft.com/office/drawing/2014/main" val="10000"/>
                  </a:ext>
                </a:extLst>
              </a:tr>
              <a:tr h="395605">
                <a:tc>
                  <a:txBody>
                    <a:bodyPr/>
                    <a:lstStyle/>
                    <a:p>
                      <a:pPr marL="98425">
                        <a:lnSpc>
                          <a:spcPct val="100000"/>
                        </a:lnSpc>
                        <a:spcBef>
                          <a:spcPts val="235"/>
                        </a:spcBef>
                      </a:pPr>
                      <a:r>
                        <a:rPr sz="2000" spc="-10" dirty="0">
                          <a:solidFill>
                            <a:srgbClr val="FFFFFF"/>
                          </a:solidFill>
                          <a:latin typeface="Calibri"/>
                          <a:cs typeface="Calibri"/>
                        </a:rPr>
                        <a:t>Detailer</a:t>
                      </a:r>
                      <a:endParaRPr sz="2000">
                        <a:latin typeface="Calibri"/>
                        <a:cs typeface="Calibri"/>
                      </a:endParaRPr>
                    </a:p>
                  </a:txBody>
                  <a:tcPr marL="0" marR="0" marT="29845" marB="0">
                    <a:lnL w="12700" cap="flat" cmpd="sng" algn="ctr">
                      <a:solidFill>
                        <a:schemeClr val="tx1"/>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92CDDD"/>
                    </a:solidFill>
                  </a:tcPr>
                </a:tc>
                <a:tc>
                  <a:txBody>
                    <a:bodyPr/>
                    <a:lstStyle/>
                    <a:p>
                      <a:pPr marL="98425">
                        <a:lnSpc>
                          <a:spcPct val="100000"/>
                        </a:lnSpc>
                        <a:spcBef>
                          <a:spcPts val="235"/>
                        </a:spcBef>
                      </a:pPr>
                      <a:r>
                        <a:rPr sz="2000" dirty="0">
                          <a:solidFill>
                            <a:srgbClr val="FFFFFF"/>
                          </a:solidFill>
                          <a:latin typeface="Calibri"/>
                          <a:cs typeface="Calibri"/>
                        </a:rPr>
                        <a:t>$63.75</a:t>
                      </a:r>
                      <a:endParaRPr sz="2000">
                        <a:latin typeface="Calibri"/>
                        <a:cs typeface="Calibri"/>
                      </a:endParaRPr>
                    </a:p>
                  </a:txBody>
                  <a:tcPr marL="0" marR="0" marT="29845" marB="0">
                    <a:lnL w="12700">
                      <a:solidFill>
                        <a:srgbClr val="FFFFFF"/>
                      </a:solidFill>
                      <a:prstDash val="solid"/>
                    </a:lnL>
                    <a:lnR w="12700" cap="flat" cmpd="sng" algn="ctr">
                      <a:solidFill>
                        <a:schemeClr val="tx1"/>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92CDDD"/>
                    </a:solidFill>
                  </a:tcPr>
                </a:tc>
                <a:extLst>
                  <a:ext uri="{0D108BD9-81ED-4DB2-BD59-A6C34878D82A}">
                    <a16:rowId xmlns:a16="http://schemas.microsoft.com/office/drawing/2014/main" val="10001"/>
                  </a:ext>
                </a:extLst>
              </a:tr>
              <a:tr h="395605">
                <a:tc>
                  <a:txBody>
                    <a:bodyPr/>
                    <a:lstStyle/>
                    <a:p>
                      <a:pPr marL="98425">
                        <a:lnSpc>
                          <a:spcPct val="100000"/>
                        </a:lnSpc>
                        <a:spcBef>
                          <a:spcPts val="240"/>
                        </a:spcBef>
                      </a:pPr>
                      <a:r>
                        <a:rPr sz="2000" spc="-5" dirty="0">
                          <a:solidFill>
                            <a:srgbClr val="FFFFFF"/>
                          </a:solidFill>
                          <a:latin typeface="Calibri"/>
                          <a:cs typeface="Calibri"/>
                        </a:rPr>
                        <a:t>Gleamr</a:t>
                      </a:r>
                      <a:endParaRPr sz="2000">
                        <a:latin typeface="Calibri"/>
                        <a:cs typeface="Calibri"/>
                      </a:endParaRPr>
                    </a:p>
                  </a:txBody>
                  <a:tcPr marL="0" marR="0" marT="30480" marB="0">
                    <a:lnL w="12700" cap="flat" cmpd="sng" algn="ctr">
                      <a:solidFill>
                        <a:schemeClr val="tx1"/>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chemeClr val="tx1"/>
                      </a:solidFill>
                      <a:prstDash val="solid"/>
                      <a:round/>
                      <a:headEnd type="none" w="med" len="med"/>
                      <a:tailEnd type="none" w="med" len="med"/>
                    </a:lnB>
                    <a:solidFill>
                      <a:srgbClr val="B3A1C6"/>
                    </a:solidFill>
                  </a:tcPr>
                </a:tc>
                <a:tc>
                  <a:txBody>
                    <a:bodyPr/>
                    <a:lstStyle/>
                    <a:p>
                      <a:pPr marL="98425">
                        <a:lnSpc>
                          <a:spcPct val="100000"/>
                        </a:lnSpc>
                        <a:spcBef>
                          <a:spcPts val="240"/>
                        </a:spcBef>
                      </a:pPr>
                      <a:r>
                        <a:rPr sz="2000" dirty="0">
                          <a:solidFill>
                            <a:srgbClr val="FFFFFF"/>
                          </a:solidFill>
                          <a:latin typeface="Calibri"/>
                          <a:cs typeface="Calibri"/>
                        </a:rPr>
                        <a:t>$11.25</a:t>
                      </a:r>
                      <a:endParaRPr sz="2000" dirty="0">
                        <a:latin typeface="Calibri"/>
                        <a:cs typeface="Calibri"/>
                      </a:endParaRPr>
                    </a:p>
                  </a:txBody>
                  <a:tcPr marL="0" marR="0" marT="30480" marB="0">
                    <a:lnL w="12700">
                      <a:solidFill>
                        <a:srgbClr val="FFFFFF"/>
                      </a:solidFill>
                      <a:prstDash val="solid"/>
                    </a:lnL>
                    <a:lnR w="12700" cap="flat" cmpd="sng" algn="ctr">
                      <a:solidFill>
                        <a:schemeClr val="tx1"/>
                      </a:solidFill>
                      <a:prstDash val="solid"/>
                      <a:round/>
                      <a:headEnd type="none" w="med" len="med"/>
                      <a:tailEnd type="none" w="med" len="med"/>
                    </a:lnR>
                    <a:lnT w="12700">
                      <a:solidFill>
                        <a:srgbClr val="FFFFFF"/>
                      </a:solidFill>
                      <a:prstDash val="solid"/>
                    </a:lnT>
                    <a:lnB w="12700" cap="flat" cmpd="sng" algn="ctr">
                      <a:solidFill>
                        <a:schemeClr val="tx1"/>
                      </a:solidFill>
                      <a:prstDash val="solid"/>
                      <a:round/>
                      <a:headEnd type="none" w="med" len="med"/>
                      <a:tailEnd type="none" w="med" len="med"/>
                    </a:lnB>
                    <a:solidFill>
                      <a:srgbClr val="B3A1C6"/>
                    </a:solidFill>
                  </a:tcPr>
                </a:tc>
                <a:extLst>
                  <a:ext uri="{0D108BD9-81ED-4DB2-BD59-A6C34878D82A}">
                    <a16:rowId xmlns:a16="http://schemas.microsoft.com/office/drawing/2014/main" val="10002"/>
                  </a:ext>
                </a:extLst>
              </a:tr>
            </a:tbl>
          </a:graphicData>
        </a:graphic>
      </p:graphicFrame>
      <p:sp>
        <p:nvSpPr>
          <p:cNvPr id="13" name="object 13"/>
          <p:cNvSpPr/>
          <p:nvPr/>
        </p:nvSpPr>
        <p:spPr>
          <a:xfrm>
            <a:off x="5685308" y="3335623"/>
            <a:ext cx="501650" cy="260350"/>
          </a:xfrm>
          <a:custGeom>
            <a:avLst/>
            <a:gdLst/>
            <a:ahLst/>
            <a:cxnLst/>
            <a:rect l="l" t="t" r="r" b="b"/>
            <a:pathLst>
              <a:path w="501650" h="260350">
                <a:moveTo>
                  <a:pt x="386370" y="130059"/>
                </a:moveTo>
                <a:lnTo>
                  <a:pt x="255524" y="206386"/>
                </a:lnTo>
                <a:lnTo>
                  <a:pt x="246985" y="214006"/>
                </a:lnTo>
                <a:lnTo>
                  <a:pt x="242173" y="224008"/>
                </a:lnTo>
                <a:lnTo>
                  <a:pt x="241432" y="235104"/>
                </a:lnTo>
                <a:lnTo>
                  <a:pt x="245109" y="246010"/>
                </a:lnTo>
                <a:lnTo>
                  <a:pt x="252783" y="254603"/>
                </a:lnTo>
                <a:lnTo>
                  <a:pt x="262778" y="259409"/>
                </a:lnTo>
                <a:lnTo>
                  <a:pt x="273845" y="260119"/>
                </a:lnTo>
                <a:lnTo>
                  <a:pt x="284733" y="256424"/>
                </a:lnTo>
                <a:lnTo>
                  <a:pt x="451748" y="159015"/>
                </a:lnTo>
                <a:lnTo>
                  <a:pt x="443864" y="159015"/>
                </a:lnTo>
                <a:lnTo>
                  <a:pt x="443864" y="155078"/>
                </a:lnTo>
                <a:lnTo>
                  <a:pt x="429259" y="155078"/>
                </a:lnTo>
                <a:lnTo>
                  <a:pt x="386370" y="130059"/>
                </a:lnTo>
                <a:close/>
              </a:path>
              <a:path w="501650" h="260350">
                <a:moveTo>
                  <a:pt x="336731" y="101103"/>
                </a:moveTo>
                <a:lnTo>
                  <a:pt x="0" y="101103"/>
                </a:lnTo>
                <a:lnTo>
                  <a:pt x="0" y="159015"/>
                </a:lnTo>
                <a:lnTo>
                  <a:pt x="336731" y="159015"/>
                </a:lnTo>
                <a:lnTo>
                  <a:pt x="386370" y="130059"/>
                </a:lnTo>
                <a:lnTo>
                  <a:pt x="336731" y="101103"/>
                </a:lnTo>
                <a:close/>
              </a:path>
              <a:path w="501650" h="260350">
                <a:moveTo>
                  <a:pt x="451748" y="101103"/>
                </a:moveTo>
                <a:lnTo>
                  <a:pt x="443864" y="101103"/>
                </a:lnTo>
                <a:lnTo>
                  <a:pt x="443864" y="159015"/>
                </a:lnTo>
                <a:lnTo>
                  <a:pt x="451748" y="159015"/>
                </a:lnTo>
                <a:lnTo>
                  <a:pt x="501395" y="130059"/>
                </a:lnTo>
                <a:lnTo>
                  <a:pt x="451748" y="101103"/>
                </a:lnTo>
                <a:close/>
              </a:path>
              <a:path w="501650" h="260350">
                <a:moveTo>
                  <a:pt x="429259" y="105040"/>
                </a:moveTo>
                <a:lnTo>
                  <a:pt x="386370" y="130059"/>
                </a:lnTo>
                <a:lnTo>
                  <a:pt x="429259" y="155078"/>
                </a:lnTo>
                <a:lnTo>
                  <a:pt x="429259" y="105040"/>
                </a:lnTo>
                <a:close/>
              </a:path>
              <a:path w="501650" h="260350">
                <a:moveTo>
                  <a:pt x="443864" y="105040"/>
                </a:moveTo>
                <a:lnTo>
                  <a:pt x="429259" y="105040"/>
                </a:lnTo>
                <a:lnTo>
                  <a:pt x="429259" y="155078"/>
                </a:lnTo>
                <a:lnTo>
                  <a:pt x="443864" y="155078"/>
                </a:lnTo>
                <a:lnTo>
                  <a:pt x="443864" y="105040"/>
                </a:lnTo>
                <a:close/>
              </a:path>
              <a:path w="501650" h="260350">
                <a:moveTo>
                  <a:pt x="273845" y="0"/>
                </a:moveTo>
                <a:lnTo>
                  <a:pt x="262778" y="710"/>
                </a:lnTo>
                <a:lnTo>
                  <a:pt x="252783" y="5516"/>
                </a:lnTo>
                <a:lnTo>
                  <a:pt x="245109" y="14108"/>
                </a:lnTo>
                <a:lnTo>
                  <a:pt x="241432" y="24997"/>
                </a:lnTo>
                <a:lnTo>
                  <a:pt x="242173" y="36064"/>
                </a:lnTo>
                <a:lnTo>
                  <a:pt x="246985" y="46059"/>
                </a:lnTo>
                <a:lnTo>
                  <a:pt x="255524" y="53732"/>
                </a:lnTo>
                <a:lnTo>
                  <a:pt x="386370" y="130059"/>
                </a:lnTo>
                <a:lnTo>
                  <a:pt x="429259" y="105040"/>
                </a:lnTo>
                <a:lnTo>
                  <a:pt x="443864" y="105040"/>
                </a:lnTo>
                <a:lnTo>
                  <a:pt x="443864" y="101103"/>
                </a:lnTo>
                <a:lnTo>
                  <a:pt x="451748" y="101103"/>
                </a:lnTo>
                <a:lnTo>
                  <a:pt x="284733" y="3694"/>
                </a:lnTo>
                <a:lnTo>
                  <a:pt x="273845" y="0"/>
                </a:lnTo>
                <a:close/>
              </a:path>
            </a:pathLst>
          </a:custGeom>
          <a:solidFill>
            <a:srgbClr val="B3A1C6"/>
          </a:solidFill>
        </p:spPr>
        <p:txBody>
          <a:bodyPr wrap="square" lIns="0" tIns="0" rIns="0" bIns="0" rtlCol="0"/>
          <a:lstStyle/>
          <a:p>
            <a:endParaRPr/>
          </a:p>
        </p:txBody>
      </p:sp>
      <p:sp>
        <p:nvSpPr>
          <p:cNvPr id="14" name="object 14"/>
          <p:cNvSpPr/>
          <p:nvPr/>
        </p:nvSpPr>
        <p:spPr>
          <a:xfrm>
            <a:off x="2564384" y="2998819"/>
            <a:ext cx="483616" cy="260350"/>
          </a:xfrm>
          <a:custGeom>
            <a:avLst/>
            <a:gdLst/>
            <a:ahLst/>
            <a:cxnLst/>
            <a:rect l="l" t="t" r="r" b="b"/>
            <a:pathLst>
              <a:path w="501650" h="260350">
                <a:moveTo>
                  <a:pt x="227494" y="0"/>
                </a:moveTo>
                <a:lnTo>
                  <a:pt x="216662" y="3694"/>
                </a:lnTo>
                <a:lnTo>
                  <a:pt x="0" y="130059"/>
                </a:lnTo>
                <a:lnTo>
                  <a:pt x="216662" y="256424"/>
                </a:lnTo>
                <a:lnTo>
                  <a:pt x="227494" y="260119"/>
                </a:lnTo>
                <a:lnTo>
                  <a:pt x="238553" y="259409"/>
                </a:lnTo>
                <a:lnTo>
                  <a:pt x="248540" y="254603"/>
                </a:lnTo>
                <a:lnTo>
                  <a:pt x="256158" y="246010"/>
                </a:lnTo>
                <a:lnTo>
                  <a:pt x="259907" y="235104"/>
                </a:lnTo>
                <a:lnTo>
                  <a:pt x="259191" y="224008"/>
                </a:lnTo>
                <a:lnTo>
                  <a:pt x="254355" y="214006"/>
                </a:lnTo>
                <a:lnTo>
                  <a:pt x="245744" y="206386"/>
                </a:lnTo>
                <a:lnTo>
                  <a:pt x="164537" y="159015"/>
                </a:lnTo>
                <a:lnTo>
                  <a:pt x="57404" y="159015"/>
                </a:lnTo>
                <a:lnTo>
                  <a:pt x="57404" y="101103"/>
                </a:lnTo>
                <a:lnTo>
                  <a:pt x="164537" y="101103"/>
                </a:lnTo>
                <a:lnTo>
                  <a:pt x="245744" y="53732"/>
                </a:lnTo>
                <a:lnTo>
                  <a:pt x="254355" y="46059"/>
                </a:lnTo>
                <a:lnTo>
                  <a:pt x="259191" y="36064"/>
                </a:lnTo>
                <a:lnTo>
                  <a:pt x="259907" y="24997"/>
                </a:lnTo>
                <a:lnTo>
                  <a:pt x="256158" y="14108"/>
                </a:lnTo>
                <a:lnTo>
                  <a:pt x="248540" y="5516"/>
                </a:lnTo>
                <a:lnTo>
                  <a:pt x="238553" y="710"/>
                </a:lnTo>
                <a:lnTo>
                  <a:pt x="227494" y="0"/>
                </a:lnTo>
                <a:close/>
              </a:path>
              <a:path w="501650" h="260350">
                <a:moveTo>
                  <a:pt x="164537" y="101103"/>
                </a:moveTo>
                <a:lnTo>
                  <a:pt x="57404" y="101103"/>
                </a:lnTo>
                <a:lnTo>
                  <a:pt x="57404" y="159015"/>
                </a:lnTo>
                <a:lnTo>
                  <a:pt x="164537" y="159015"/>
                </a:lnTo>
                <a:lnTo>
                  <a:pt x="157788" y="155078"/>
                </a:lnTo>
                <a:lnTo>
                  <a:pt x="72008" y="155078"/>
                </a:lnTo>
                <a:lnTo>
                  <a:pt x="72008" y="105040"/>
                </a:lnTo>
                <a:lnTo>
                  <a:pt x="157788" y="105040"/>
                </a:lnTo>
                <a:lnTo>
                  <a:pt x="164537" y="101103"/>
                </a:lnTo>
                <a:close/>
              </a:path>
              <a:path w="501650" h="260350">
                <a:moveTo>
                  <a:pt x="501395" y="101103"/>
                </a:moveTo>
                <a:lnTo>
                  <a:pt x="164537" y="101103"/>
                </a:lnTo>
                <a:lnTo>
                  <a:pt x="114898" y="130059"/>
                </a:lnTo>
                <a:lnTo>
                  <a:pt x="164537" y="159015"/>
                </a:lnTo>
                <a:lnTo>
                  <a:pt x="501395" y="159015"/>
                </a:lnTo>
                <a:lnTo>
                  <a:pt x="501395" y="101103"/>
                </a:lnTo>
                <a:close/>
              </a:path>
              <a:path w="501650" h="260350">
                <a:moveTo>
                  <a:pt x="72008" y="105040"/>
                </a:moveTo>
                <a:lnTo>
                  <a:pt x="72008" y="155078"/>
                </a:lnTo>
                <a:lnTo>
                  <a:pt x="114898" y="130059"/>
                </a:lnTo>
                <a:lnTo>
                  <a:pt x="72008" y="105040"/>
                </a:lnTo>
                <a:close/>
              </a:path>
              <a:path w="501650" h="260350">
                <a:moveTo>
                  <a:pt x="114898" y="130059"/>
                </a:moveTo>
                <a:lnTo>
                  <a:pt x="72008" y="155078"/>
                </a:lnTo>
                <a:lnTo>
                  <a:pt x="157788" y="155078"/>
                </a:lnTo>
                <a:lnTo>
                  <a:pt x="114898" y="130059"/>
                </a:lnTo>
                <a:close/>
              </a:path>
              <a:path w="501650" h="260350">
                <a:moveTo>
                  <a:pt x="157788" y="105040"/>
                </a:moveTo>
                <a:lnTo>
                  <a:pt x="72008" y="105040"/>
                </a:lnTo>
                <a:lnTo>
                  <a:pt x="114898" y="130059"/>
                </a:lnTo>
                <a:lnTo>
                  <a:pt x="157788" y="105040"/>
                </a:lnTo>
                <a:close/>
              </a:path>
            </a:pathLst>
          </a:custGeom>
          <a:solidFill>
            <a:srgbClr val="92CDDD"/>
          </a:solidFill>
        </p:spPr>
        <p:txBody>
          <a:bodyPr wrap="square" lIns="0" tIns="0" rIns="0" bIns="0" rtlCol="0"/>
          <a:lstStyle/>
          <a:p>
            <a:endParaRPr/>
          </a:p>
        </p:txBody>
      </p:sp>
      <p:sp>
        <p:nvSpPr>
          <p:cNvPr id="15" name="object 15"/>
          <p:cNvSpPr txBox="1"/>
          <p:nvPr/>
        </p:nvSpPr>
        <p:spPr>
          <a:xfrm>
            <a:off x="1477536" y="6072617"/>
            <a:ext cx="6251575" cy="646430"/>
          </a:xfrm>
          <a:prstGeom prst="rect">
            <a:avLst/>
          </a:prstGeom>
          <a:solidFill>
            <a:srgbClr val="F79546"/>
          </a:solidFill>
        </p:spPr>
        <p:txBody>
          <a:bodyPr vert="horz" wrap="square" lIns="0" tIns="40640" rIns="0" bIns="0" rtlCol="0">
            <a:spAutoFit/>
          </a:bodyPr>
          <a:lstStyle/>
          <a:p>
            <a:pPr marL="737235" marR="456565" indent="-276225">
              <a:lnSpc>
                <a:spcPct val="100000"/>
              </a:lnSpc>
              <a:spcBef>
                <a:spcPts val="320"/>
              </a:spcBef>
            </a:pPr>
            <a:r>
              <a:rPr sz="1800" dirty="0">
                <a:solidFill>
                  <a:srgbClr val="FFFFFF"/>
                </a:solidFill>
                <a:latin typeface="Arial"/>
                <a:cs typeface="Arial"/>
              </a:rPr>
              <a:t>Gleamr’s fee </a:t>
            </a:r>
            <a:r>
              <a:rPr sz="1800" spc="-5" dirty="0">
                <a:solidFill>
                  <a:srgbClr val="FFFFFF"/>
                </a:solidFill>
                <a:latin typeface="Arial"/>
                <a:cs typeface="Arial"/>
              </a:rPr>
              <a:t>is </a:t>
            </a:r>
            <a:r>
              <a:rPr sz="1800" dirty="0">
                <a:solidFill>
                  <a:srgbClr val="FFFFFF"/>
                </a:solidFill>
                <a:latin typeface="Arial"/>
                <a:cs typeface="Arial"/>
              </a:rPr>
              <a:t>a cost </a:t>
            </a:r>
            <a:r>
              <a:rPr sz="1800" spc="-5" dirty="0">
                <a:solidFill>
                  <a:srgbClr val="FFFFFF"/>
                </a:solidFill>
                <a:latin typeface="Arial"/>
                <a:cs typeface="Arial"/>
              </a:rPr>
              <a:t>of </a:t>
            </a:r>
            <a:r>
              <a:rPr sz="1800" spc="-10" dirty="0">
                <a:solidFill>
                  <a:srgbClr val="FFFFFF"/>
                </a:solidFill>
                <a:latin typeface="Arial"/>
                <a:cs typeface="Arial"/>
              </a:rPr>
              <a:t>revenue </a:t>
            </a:r>
            <a:r>
              <a:rPr sz="1800" spc="-20" dirty="0">
                <a:solidFill>
                  <a:srgbClr val="FFFFFF"/>
                </a:solidFill>
                <a:latin typeface="Arial"/>
                <a:cs typeface="Arial"/>
              </a:rPr>
              <a:t>w/ </a:t>
            </a:r>
            <a:r>
              <a:rPr sz="1800" spc="-10" dirty="0">
                <a:solidFill>
                  <a:srgbClr val="FFFFFF"/>
                </a:solidFill>
                <a:latin typeface="Arial"/>
                <a:cs typeface="Arial"/>
              </a:rPr>
              <a:t>guaranteed </a:t>
            </a:r>
            <a:r>
              <a:rPr sz="1800" spc="-5" dirty="0">
                <a:solidFill>
                  <a:srgbClr val="FFFFFF"/>
                </a:solidFill>
                <a:latin typeface="Arial"/>
                <a:cs typeface="Arial"/>
              </a:rPr>
              <a:t>ROI  </a:t>
            </a:r>
            <a:r>
              <a:rPr sz="1800" dirty="0">
                <a:solidFill>
                  <a:srgbClr val="FFFFFF"/>
                </a:solidFill>
                <a:latin typeface="Arial"/>
                <a:cs typeface="Arial"/>
              </a:rPr>
              <a:t>vs. </a:t>
            </a:r>
            <a:r>
              <a:rPr sz="1800" spc="-5" dirty="0">
                <a:solidFill>
                  <a:srgbClr val="FFFFFF"/>
                </a:solidFill>
                <a:latin typeface="Arial"/>
                <a:cs typeface="Arial"/>
              </a:rPr>
              <a:t>a marketing expense </a:t>
            </a:r>
            <a:r>
              <a:rPr sz="1800" spc="-20" dirty="0">
                <a:solidFill>
                  <a:srgbClr val="FFFFFF"/>
                </a:solidFill>
                <a:latin typeface="Arial"/>
                <a:cs typeface="Arial"/>
              </a:rPr>
              <a:t>w/ </a:t>
            </a:r>
            <a:r>
              <a:rPr sz="1800" spc="-5" dirty="0">
                <a:solidFill>
                  <a:srgbClr val="FFFFFF"/>
                </a:solidFill>
                <a:latin typeface="Arial"/>
                <a:cs typeface="Arial"/>
              </a:rPr>
              <a:t>no guaranteed</a:t>
            </a:r>
            <a:r>
              <a:rPr sz="1800" spc="135" dirty="0">
                <a:solidFill>
                  <a:srgbClr val="FFFFFF"/>
                </a:solidFill>
                <a:latin typeface="Arial"/>
                <a:cs typeface="Arial"/>
              </a:rPr>
              <a:t> </a:t>
            </a:r>
            <a:r>
              <a:rPr sz="1800" dirty="0">
                <a:solidFill>
                  <a:srgbClr val="FFFFFF"/>
                </a:solidFill>
                <a:latin typeface="Arial"/>
                <a:cs typeface="Arial"/>
              </a:rPr>
              <a:t>ROI</a:t>
            </a:r>
            <a:endParaRPr sz="1800" dirty="0">
              <a:latin typeface="Arial"/>
              <a:cs typeface="Arial"/>
            </a:endParaRPr>
          </a:p>
        </p:txBody>
      </p:sp>
      <p:sp>
        <p:nvSpPr>
          <p:cNvPr id="17" name="object 4"/>
          <p:cNvSpPr txBox="1"/>
          <p:nvPr/>
        </p:nvSpPr>
        <p:spPr>
          <a:xfrm>
            <a:off x="444627" y="1156119"/>
            <a:ext cx="8118882" cy="1295226"/>
          </a:xfrm>
          <a:prstGeom prst="rect">
            <a:avLst/>
          </a:prstGeom>
        </p:spPr>
        <p:txBody>
          <a:bodyPr vert="horz" wrap="square" lIns="0" tIns="12700" rIns="0" bIns="0" rtlCol="0" anchor="t">
            <a:spAutoFit/>
          </a:bodyPr>
          <a:lstStyle/>
          <a:p>
            <a:pPr marL="355600" indent="-342900">
              <a:spcBef>
                <a:spcPts val="100"/>
              </a:spcBef>
              <a:buFont typeface="Arial" panose="020B0604020202020204" pitchFamily="34" charset="0"/>
              <a:buChar char="•"/>
            </a:pPr>
            <a:r>
              <a:rPr lang="en-NZ" sz="1600" spc="-30" dirty="0">
                <a:solidFill>
                  <a:srgbClr val="404040"/>
                </a:solidFill>
                <a:latin typeface="Arial"/>
                <a:cs typeface="Arial"/>
              </a:rPr>
              <a:t>Our platform</a:t>
            </a:r>
            <a:r>
              <a:rPr lang="en-NZ" sz="1600" b="1" spc="-30" dirty="0">
                <a:solidFill>
                  <a:srgbClr val="404040"/>
                </a:solidFill>
                <a:latin typeface="Arial"/>
                <a:cs typeface="Arial"/>
              </a:rPr>
              <a:t> connects </a:t>
            </a:r>
            <a:r>
              <a:rPr lang="en-NZ" sz="1600" spc="-30" dirty="0">
                <a:solidFill>
                  <a:srgbClr val="404040"/>
                </a:solidFill>
                <a:latin typeface="Arial"/>
                <a:cs typeface="Arial"/>
              </a:rPr>
              <a:t>mobile auto detailers with consumers</a:t>
            </a:r>
          </a:p>
          <a:p>
            <a:pPr marL="355600" indent="-342900">
              <a:spcBef>
                <a:spcPts val="100"/>
              </a:spcBef>
              <a:buFont typeface="Arial" panose="020B0604020202020204" pitchFamily="34" charset="0"/>
              <a:buChar char="•"/>
            </a:pPr>
            <a:r>
              <a:rPr lang="en-NZ" sz="1600" spc="-30" dirty="0">
                <a:solidFill>
                  <a:srgbClr val="404040"/>
                </a:solidFill>
                <a:latin typeface="Arial"/>
                <a:cs typeface="Arial"/>
              </a:rPr>
              <a:t>By connecting them we create a “triple-win” situation for consumers, detailers and Gleamr</a:t>
            </a:r>
          </a:p>
          <a:p>
            <a:pPr marL="355600" indent="-342900">
              <a:spcBef>
                <a:spcPts val="100"/>
              </a:spcBef>
              <a:buFont typeface="Arial" panose="020B0604020202020204" pitchFamily="34" charset="0"/>
              <a:buChar char="•"/>
            </a:pPr>
            <a:r>
              <a:rPr lang="en-NZ" sz="1600" spc="-30" dirty="0">
                <a:solidFill>
                  <a:srgbClr val="404040"/>
                </a:solidFill>
                <a:latin typeface="Arial"/>
                <a:cs typeface="Arial"/>
              </a:rPr>
              <a:t>To capture value we </a:t>
            </a:r>
            <a:r>
              <a:rPr lang="en-NZ" sz="1600" spc="-5" dirty="0">
                <a:solidFill>
                  <a:srgbClr val="404040"/>
                </a:solidFill>
                <a:latin typeface="Arial"/>
                <a:cs typeface="Arial"/>
              </a:rPr>
              <a:t>charge detailers a </a:t>
            </a:r>
            <a:r>
              <a:rPr lang="en-NZ" sz="1600" spc="-5" dirty="0">
                <a:solidFill>
                  <a:srgbClr val="4AACC5"/>
                </a:solidFill>
                <a:latin typeface="Arial"/>
                <a:cs typeface="Arial"/>
              </a:rPr>
              <a:t>15% transaction</a:t>
            </a:r>
            <a:r>
              <a:rPr lang="en-NZ" sz="1600" spc="110" dirty="0">
                <a:solidFill>
                  <a:srgbClr val="4AACC5"/>
                </a:solidFill>
                <a:latin typeface="Arial"/>
                <a:cs typeface="Arial"/>
              </a:rPr>
              <a:t> </a:t>
            </a:r>
            <a:r>
              <a:rPr lang="en-NZ" sz="1600" dirty="0">
                <a:solidFill>
                  <a:srgbClr val="4AACC5"/>
                </a:solidFill>
                <a:latin typeface="Arial"/>
                <a:cs typeface="Arial"/>
              </a:rPr>
              <a:t>fee</a:t>
            </a:r>
          </a:p>
          <a:p>
            <a:pPr marL="355600" indent="-342900">
              <a:spcBef>
                <a:spcPts val="100"/>
              </a:spcBef>
              <a:buFont typeface="Arial" panose="020B0604020202020204" pitchFamily="34" charset="0"/>
              <a:buChar char="•"/>
            </a:pPr>
            <a:endParaRPr lang="en-NZ" sz="1600" spc="-30" dirty="0">
              <a:solidFill>
                <a:srgbClr val="404040"/>
              </a:solidFill>
              <a:latin typeface="Arial"/>
              <a:cs typeface="Arial"/>
            </a:endParaRPr>
          </a:p>
          <a:p>
            <a:pPr marL="355600" indent="-342900">
              <a:spcBef>
                <a:spcPts val="100"/>
              </a:spcBef>
              <a:buFont typeface="Arial" panose="020B0604020202020204" pitchFamily="34" charset="0"/>
              <a:buChar char="•"/>
            </a:pPr>
            <a:endParaRPr lang="en-US" sz="1600" dirty="0">
              <a:latin typeface="Arial"/>
              <a:cs typeface="Arial"/>
            </a:endParaRPr>
          </a:p>
        </p:txBody>
      </p:sp>
      <p:sp>
        <p:nvSpPr>
          <p:cNvPr id="18" name="object 4">
            <a:extLst>
              <a:ext uri="{FF2B5EF4-FFF2-40B4-BE49-F238E27FC236}">
                <a16:creationId xmlns:a16="http://schemas.microsoft.com/office/drawing/2014/main" id="{0CBE9C07-5247-41C8-81D3-D1EAFFD59254}"/>
              </a:ext>
            </a:extLst>
          </p:cNvPr>
          <p:cNvSpPr txBox="1"/>
          <p:nvPr/>
        </p:nvSpPr>
        <p:spPr>
          <a:xfrm>
            <a:off x="1251450" y="4796429"/>
            <a:ext cx="2653614" cy="777136"/>
          </a:xfrm>
          <a:prstGeom prst="rect">
            <a:avLst/>
          </a:prstGeom>
        </p:spPr>
        <p:txBody>
          <a:bodyPr vert="horz" wrap="square" lIns="0" tIns="12700" rIns="0" bIns="0" rtlCol="0" anchor="t">
            <a:spAutoFit/>
          </a:bodyPr>
          <a:lstStyle/>
          <a:p>
            <a:pPr marL="12700">
              <a:spcBef>
                <a:spcPts val="100"/>
              </a:spcBef>
            </a:pPr>
            <a:r>
              <a:rPr lang="en-NZ" sz="1600" b="1" dirty="0">
                <a:latin typeface="Arial"/>
                <a:cs typeface="Arial"/>
              </a:rPr>
              <a:t>User Churn</a:t>
            </a:r>
            <a:r>
              <a:rPr lang="en-NZ" sz="1600" dirty="0">
                <a:latin typeface="Arial"/>
                <a:cs typeface="Arial"/>
              </a:rPr>
              <a:t>: 3% </a:t>
            </a:r>
          </a:p>
          <a:p>
            <a:pPr marL="355600" indent="-342900">
              <a:spcBef>
                <a:spcPts val="100"/>
              </a:spcBef>
              <a:buFont typeface="Arial" panose="020B0604020202020204" pitchFamily="34" charset="0"/>
              <a:buChar char="•"/>
            </a:pPr>
            <a:endParaRPr lang="en-NZ" sz="1600" spc="-30" dirty="0">
              <a:solidFill>
                <a:srgbClr val="404040"/>
              </a:solidFill>
              <a:latin typeface="Arial"/>
              <a:cs typeface="Arial"/>
            </a:endParaRPr>
          </a:p>
          <a:p>
            <a:pPr marL="355600" indent="-342900">
              <a:spcBef>
                <a:spcPts val="100"/>
              </a:spcBef>
              <a:buFont typeface="Arial" panose="020B0604020202020204" pitchFamily="34" charset="0"/>
              <a:buChar char="•"/>
            </a:pPr>
            <a:endParaRPr lang="en-US" sz="1600" dirty="0">
              <a:latin typeface="Arial"/>
              <a:cs typeface="Arial"/>
            </a:endParaRPr>
          </a:p>
        </p:txBody>
      </p:sp>
      <p:sp>
        <p:nvSpPr>
          <p:cNvPr id="19" name="object 4">
            <a:extLst>
              <a:ext uri="{FF2B5EF4-FFF2-40B4-BE49-F238E27FC236}">
                <a16:creationId xmlns:a16="http://schemas.microsoft.com/office/drawing/2014/main" id="{DABA9217-D8FA-4CEC-89F1-861629E90F67}"/>
              </a:ext>
            </a:extLst>
          </p:cNvPr>
          <p:cNvSpPr txBox="1"/>
          <p:nvPr/>
        </p:nvSpPr>
        <p:spPr>
          <a:xfrm>
            <a:off x="4305855" y="4796429"/>
            <a:ext cx="2519143" cy="777136"/>
          </a:xfrm>
          <a:prstGeom prst="rect">
            <a:avLst/>
          </a:prstGeom>
        </p:spPr>
        <p:txBody>
          <a:bodyPr vert="horz" wrap="square" lIns="0" tIns="12700" rIns="0" bIns="0" rtlCol="0" anchor="t">
            <a:spAutoFit/>
          </a:bodyPr>
          <a:lstStyle/>
          <a:p>
            <a:pPr marL="12700">
              <a:spcBef>
                <a:spcPts val="100"/>
              </a:spcBef>
            </a:pPr>
            <a:r>
              <a:rPr lang="en-NZ" sz="1600" b="1" dirty="0">
                <a:latin typeface="Arial"/>
                <a:cs typeface="Arial"/>
              </a:rPr>
              <a:t>CAC:</a:t>
            </a:r>
            <a:r>
              <a:rPr lang="en-NZ" sz="1600" dirty="0">
                <a:latin typeface="Arial"/>
                <a:cs typeface="Arial"/>
              </a:rPr>
              <a:t> $5</a:t>
            </a:r>
          </a:p>
          <a:p>
            <a:pPr marL="355600" indent="-342900">
              <a:spcBef>
                <a:spcPts val="100"/>
              </a:spcBef>
              <a:buFont typeface="Arial" panose="020B0604020202020204" pitchFamily="34" charset="0"/>
              <a:buChar char="•"/>
            </a:pPr>
            <a:endParaRPr lang="en-NZ" sz="1600" spc="-30" dirty="0">
              <a:solidFill>
                <a:srgbClr val="404040"/>
              </a:solidFill>
              <a:latin typeface="Arial"/>
              <a:cs typeface="Arial"/>
            </a:endParaRPr>
          </a:p>
          <a:p>
            <a:pPr marL="355600" indent="-342900">
              <a:spcBef>
                <a:spcPts val="100"/>
              </a:spcBef>
              <a:buFont typeface="Arial" panose="020B0604020202020204" pitchFamily="34" charset="0"/>
              <a:buChar char="•"/>
            </a:pPr>
            <a:endParaRPr lang="en-US" sz="1600" dirty="0">
              <a:latin typeface="Arial"/>
              <a:cs typeface="Arial"/>
            </a:endParaRPr>
          </a:p>
        </p:txBody>
      </p:sp>
      <p:cxnSp>
        <p:nvCxnSpPr>
          <p:cNvPr id="16" name="Straight Arrow Connector 15">
            <a:extLst>
              <a:ext uri="{FF2B5EF4-FFF2-40B4-BE49-F238E27FC236}">
                <a16:creationId xmlns:a16="http://schemas.microsoft.com/office/drawing/2014/main" id="{60F86676-E902-418B-9130-6FD3B49CCE8A}"/>
              </a:ext>
            </a:extLst>
          </p:cNvPr>
          <p:cNvCxnSpPr/>
          <p:nvPr/>
        </p:nvCxnSpPr>
        <p:spPr>
          <a:xfrm flipH="1">
            <a:off x="1849930" y="4537419"/>
            <a:ext cx="5059935" cy="192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CDE1587-9465-4BFA-A3B1-A2F4D4D8ADC6}"/>
              </a:ext>
            </a:extLst>
          </p:cNvPr>
          <p:cNvSpPr txBox="1"/>
          <p:nvPr/>
        </p:nvSpPr>
        <p:spPr>
          <a:xfrm>
            <a:off x="6368141" y="4746809"/>
            <a:ext cx="664668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b="1" dirty="0">
                <a:solidFill>
                  <a:srgbClr val="404040"/>
                </a:solidFill>
                <a:latin typeface="Arial"/>
                <a:cs typeface="Arial"/>
              </a:rPr>
              <a:t>LTV</a:t>
            </a:r>
            <a:r>
              <a:rPr lang="en-NZ" dirty="0">
                <a:solidFill>
                  <a:srgbClr val="404040"/>
                </a:solidFill>
                <a:latin typeface="Arial"/>
                <a:cs typeface="Arial"/>
              </a:rPr>
              <a:t>: $100</a:t>
            </a:r>
            <a:endParaRPr lang="en-US" dirty="0">
              <a:latin typeface="Calibri"/>
              <a:cs typeface="Calibri"/>
            </a:endParaRPr>
          </a:p>
        </p:txBody>
      </p:sp>
      <p:sp>
        <p:nvSpPr>
          <p:cNvPr id="24" name="object 4">
            <a:extLst>
              <a:ext uri="{FF2B5EF4-FFF2-40B4-BE49-F238E27FC236}">
                <a16:creationId xmlns:a16="http://schemas.microsoft.com/office/drawing/2014/main" id="{F2A05979-324A-41B4-83AC-31742838185C}"/>
              </a:ext>
            </a:extLst>
          </p:cNvPr>
          <p:cNvSpPr txBox="1"/>
          <p:nvPr/>
        </p:nvSpPr>
        <p:spPr>
          <a:xfrm>
            <a:off x="1702885" y="5324706"/>
            <a:ext cx="6658916" cy="961802"/>
          </a:xfrm>
          <a:prstGeom prst="rect">
            <a:avLst/>
          </a:prstGeom>
        </p:spPr>
        <p:txBody>
          <a:bodyPr vert="horz" wrap="square" lIns="0" tIns="12700" rIns="0" bIns="0" rtlCol="0" anchor="t">
            <a:spAutoFit/>
          </a:bodyPr>
          <a:lstStyle/>
          <a:p>
            <a:r>
              <a:rPr lang="en-NZ" sz="1400" dirty="0">
                <a:latin typeface="Arial"/>
                <a:cs typeface="Arial"/>
              </a:rPr>
              <a:t>Acquire consumers and auto detailers through referral programme channels, retain through rating system and frictionless user experience (low Churn!)</a:t>
            </a:r>
          </a:p>
          <a:p>
            <a:pPr marL="355600" indent="-342900">
              <a:spcBef>
                <a:spcPts val="100"/>
              </a:spcBef>
              <a:buFont typeface="Arial" panose="020B0604020202020204" pitchFamily="34" charset="0"/>
              <a:buChar char="•"/>
            </a:pPr>
            <a:endParaRPr lang="en-NZ" sz="1600" spc="-30" dirty="0">
              <a:solidFill>
                <a:srgbClr val="404040"/>
              </a:solidFill>
              <a:latin typeface="Arial"/>
              <a:cs typeface="Arial"/>
            </a:endParaRPr>
          </a:p>
          <a:p>
            <a:pPr marL="355600" indent="-342900">
              <a:spcBef>
                <a:spcPts val="100"/>
              </a:spcBef>
              <a:buFont typeface="Arial" panose="020B0604020202020204" pitchFamily="34" charset="0"/>
              <a:buChar char="•"/>
            </a:pPr>
            <a:endParaRPr lang="en-US" sz="16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g03271879b9a4880958557098c4ee9d2 xmlns="52e52761-0a8e-4bbf-af5b-fe6e34e81153">
      <Terms xmlns="http://schemas.microsoft.com/office/infopath/2007/PartnerControls">
        <TermInfo xmlns="http://schemas.microsoft.com/office/infopath/2007/PartnerControls">
          <TermName xmlns="http://schemas.microsoft.com/office/infopath/2007/PartnerControls">Investment</TermName>
          <TermId xmlns="http://schemas.microsoft.com/office/infopath/2007/PartnerControls">52a1fdf8-de27-4ae5-9658-2266d9aae229</TermId>
        </TermInfo>
      </Terms>
    </g03271879b9a4880958557098c4ee9d2>
    <_dlc_DocId xmlns="3a532932-3d37-4b8b-a9ac-8e1867df111d">THZDPVZUUUJR-907329256-96</_dlc_DocId>
    <b6d35cbfb7df47e2ac3575c980ea776d xmlns="52e52761-0a8e-4bbf-af5b-fe6e34e81153">
      <Terms xmlns="http://schemas.microsoft.com/office/infopath/2007/PartnerControls">
        <TermInfo xmlns="http://schemas.microsoft.com/office/infopath/2007/PartnerControls">
          <TermName xmlns="http://schemas.microsoft.com/office/infopath/2007/PartnerControls">Internal only</TermName>
          <TermId xmlns="http://schemas.microsoft.com/office/infopath/2007/PartnerControls">850d43ad-87cf-498e-b36b-964fe985dc77</TermId>
        </TermInfo>
      </Terms>
    </b6d35cbfb7df47e2ac3575c980ea776d>
    <TaxCatchAll xmlns="52e52761-0a8e-4bbf-af5b-fe6e34e81153">
      <Value>97</Value>
      <Value>22</Value>
      <Value>100</Value>
      <Value>1</Value>
    </TaxCatchAll>
    <k84500088c374e069a04a477050b64c9 xmlns="52e52761-0a8e-4bbf-af5b-fe6e34e81153">
      <Terms xmlns="http://schemas.microsoft.com/office/infopath/2007/PartnerControls">
        <TermInfo xmlns="http://schemas.microsoft.com/office/infopath/2007/PartnerControls">
          <TermName xmlns="http://schemas.microsoft.com/office/infopath/2007/PartnerControls">FY 18/19</TermName>
          <TermId xmlns="http://schemas.microsoft.com/office/infopath/2007/PartnerControls">061907b3-bd83-4087-8294-82ec4a9f6d4a</TermId>
        </TermInfo>
      </Terms>
    </k84500088c374e069a04a477050b64c9>
    <_dlc_DocIdUrl xmlns="3a532932-3d37-4b8b-a9ac-8e1867df111d">
      <Url>https://nztradeandenterprise.sharepoint.com/sites/workspaces/WebsiteProject/_layouts/15/DocIdRedir.aspx?ID=THZDPVZUUUJR-907329256-96</Url>
      <Description>THZDPVZUUUJR-907329256-96</Description>
    </_dlc_DocIdUrl>
    <a25f6e5bb71146ae92652ba8bc29dad8 xmlns="52e52761-0a8e-4bbf-af5b-fe6e34e81153">
      <Terms xmlns="http://schemas.microsoft.com/office/infopath/2007/PartnerControls">
        <TermInfo xmlns="http://schemas.microsoft.com/office/infopath/2007/PartnerControls">
          <TermName xmlns="http://schemas.microsoft.com/office/infopath/2007/PartnerControls">General</TermName>
          <TermId xmlns="http://schemas.microsoft.com/office/infopath/2007/PartnerControls">5923767d-3fec-4f20-bb29-a35286cedda6</TermId>
        </TermInfo>
      </Terms>
    </a25f6e5bb71146ae92652ba8bc29dad8>
    <_dlc_DocIdPersistId xmlns="3a532932-3d37-4b8b-a9ac-8e1867df111d">false</_dlc_DocIdPersist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ee6e1394-6499-4a7b-8c10-fab519a20670" ContentTypeId="0x010100046469DF86EEF440A2451956C3C434B4" PreviousValue="true"/>
</file>

<file path=customXml/item5.xml><?xml version="1.0" encoding="utf-8"?>
<ct:contentTypeSchema xmlns:ct="http://schemas.microsoft.com/office/2006/metadata/contentType" xmlns:ma="http://schemas.microsoft.com/office/2006/metadata/properties/metaAttributes" ct:_="" ma:_="" ma:contentTypeName="NZTE Document" ma:contentTypeID="0x010100046469DF86EEF440A2451956C3C434B4004CB900155D23644EA4B05F1BAAB6B507" ma:contentTypeVersion="197" ma:contentTypeDescription="Core NZTE Document Content type" ma:contentTypeScope="" ma:versionID="4ed999ee61a16b0139e92cac8734dd71">
  <xsd:schema xmlns:xsd="http://www.w3.org/2001/XMLSchema" xmlns:xs="http://www.w3.org/2001/XMLSchema" xmlns:p="http://schemas.microsoft.com/office/2006/metadata/properties" xmlns:ns2="52e52761-0a8e-4bbf-af5b-fe6e34e81153" xmlns:ns3="3a532932-3d37-4b8b-a9ac-8e1867df111d" targetNamespace="http://schemas.microsoft.com/office/2006/metadata/properties" ma:root="true" ma:fieldsID="7ced3011e8c3f7de07dc1d80b2e9737c" ns2:_="" ns3:_="">
    <xsd:import namespace="52e52761-0a8e-4bbf-af5b-fe6e34e81153"/>
    <xsd:import namespace="3a532932-3d37-4b8b-a9ac-8e1867df111d"/>
    <xsd:element name="properties">
      <xsd:complexType>
        <xsd:sequence>
          <xsd:element name="documentManagement">
            <xsd:complexType>
              <xsd:all>
                <xsd:element ref="ns2:a25f6e5bb71146ae92652ba8bc29dad8" minOccurs="0"/>
                <xsd:element ref="ns2:TaxCatchAll" minOccurs="0"/>
                <xsd:element ref="ns2:TaxCatchAllLabel" minOccurs="0"/>
                <xsd:element ref="ns2:g03271879b9a4880958557098c4ee9d2" minOccurs="0"/>
                <xsd:element ref="ns2:b6d35cbfb7df47e2ac3575c980ea776d" minOccurs="0"/>
                <xsd:element ref="ns2:k84500088c374e069a04a477050b64c9"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e52761-0a8e-4bbf-af5b-fe6e34e81153" elementFormDefault="qualified">
    <xsd:import namespace="http://schemas.microsoft.com/office/2006/documentManagement/types"/>
    <xsd:import namespace="http://schemas.microsoft.com/office/infopath/2007/PartnerControls"/>
    <xsd:element name="a25f6e5bb71146ae92652ba8bc29dad8" ma:index="8" nillable="true" ma:taxonomy="true" ma:internalName="a25f6e5bb71146ae92652ba8bc29dad8" ma:taxonomyFieldName="DocumentCategory" ma:displayName="Document Category" ma:readOnly="false" ma:default="" ma:fieldId="{a25f6e5b-b711-46ae-9265-2ba8bc29dad8}" ma:sspId="ee6e1394-6499-4a7b-8c10-fab519a20670" ma:termSetId="b756c66c-0bb3-4d66-804c-bf741b13350c"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1775ffff-db70-4b2c-bafd-4d99e29abf02}" ma:internalName="TaxCatchAll" ma:showField="CatchAllData" ma:web="3a532932-3d37-4b8b-a9ac-8e1867df111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1775ffff-db70-4b2c-bafd-4d99e29abf02}" ma:internalName="TaxCatchAllLabel" ma:readOnly="true" ma:showField="CatchAllDataLabel" ma:web="3a532932-3d37-4b8b-a9ac-8e1867df111d">
      <xsd:complexType>
        <xsd:complexContent>
          <xsd:extension base="dms:MultiChoiceLookup">
            <xsd:sequence>
              <xsd:element name="Value" type="dms:Lookup" maxOccurs="unbounded" minOccurs="0" nillable="true"/>
            </xsd:sequence>
          </xsd:extension>
        </xsd:complexContent>
      </xsd:complexType>
    </xsd:element>
    <xsd:element name="g03271879b9a4880958557098c4ee9d2" ma:index="12" nillable="true" ma:taxonomy="true" ma:internalName="g03271879b9a4880958557098c4ee9d2" ma:taxonomyFieldName="TeamOwner" ma:displayName="Team Owner" ma:readOnly="false" ma:default="" ma:fieldId="{00327187-9b9a-4880-9585-57098c4ee9d2}" ma:taxonomyMulti="true" ma:sspId="ee6e1394-6499-4a7b-8c10-fab519a20670" ma:termSetId="81fedde3-a82b-46be-9555-52493917e880" ma:anchorId="00000000-0000-0000-0000-000000000000" ma:open="false" ma:isKeyword="false">
      <xsd:complexType>
        <xsd:sequence>
          <xsd:element ref="pc:Terms" minOccurs="0" maxOccurs="1"/>
        </xsd:sequence>
      </xsd:complexType>
    </xsd:element>
    <xsd:element name="b6d35cbfb7df47e2ac3575c980ea776d" ma:index="14" nillable="true" ma:taxonomy="true" ma:internalName="b6d35cbfb7df47e2ac3575c980ea776d" ma:taxonomyFieldName="DocumentSecurity" ma:displayName="Document Security" ma:readOnly="false" ma:default="22;#Internal only|850d43ad-87cf-498e-b36b-964fe985dc77" ma:fieldId="{b6d35cbf-b7df-47e2-ac35-75c980ea776d}" ma:sspId="ee6e1394-6499-4a7b-8c10-fab519a20670" ma:termSetId="036f95df-bdc2-4a75-a3c2-006e22d1851f" ma:anchorId="00000000-0000-0000-0000-000000000000" ma:open="false" ma:isKeyword="false">
      <xsd:complexType>
        <xsd:sequence>
          <xsd:element ref="pc:Terms" minOccurs="0" maxOccurs="1"/>
        </xsd:sequence>
      </xsd:complexType>
    </xsd:element>
    <xsd:element name="k84500088c374e069a04a477050b64c9" ma:index="16" nillable="true" ma:taxonomy="true" ma:internalName="k84500088c374e069a04a477050b64c9" ma:taxonomyFieldName="FinancialYear" ma:displayName="Financial Year" ma:default="132;#FY 19/20|b7ee2bcb-a467-4e74-b0a0-3bd9e70a3a23" ma:fieldId="{48450008-8c37-4e06-9a04-a477050b64c9}" ma:sspId="ee6e1394-6499-4a7b-8c10-fab519a20670" ma:termSetId="d2e88d97-dd57-452a-b959-be703cf48ec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532932-3d37-4b8b-a9ac-8e1867df111d"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603DFC-A447-42DE-A2C1-0FE0E6E25336}">
  <ds:schemaRefs>
    <ds:schemaRef ds:uri="http://schemas.microsoft.com/office/2006/metadata/properties"/>
    <ds:schemaRef ds:uri="http://schemas.microsoft.com/office/infopath/2007/PartnerControls"/>
    <ds:schemaRef ds:uri="52e52761-0a8e-4bbf-af5b-fe6e34e81153"/>
    <ds:schemaRef ds:uri="3a532932-3d37-4b8b-a9ac-8e1867df111d"/>
  </ds:schemaRefs>
</ds:datastoreItem>
</file>

<file path=customXml/itemProps2.xml><?xml version="1.0" encoding="utf-8"?>
<ds:datastoreItem xmlns:ds="http://schemas.openxmlformats.org/officeDocument/2006/customXml" ds:itemID="{EE70051E-EA05-4367-9FCE-C04B76DF68BE}">
  <ds:schemaRefs>
    <ds:schemaRef ds:uri="http://schemas.microsoft.com/sharepoint/v3/contenttype/forms"/>
  </ds:schemaRefs>
</ds:datastoreItem>
</file>

<file path=customXml/itemProps3.xml><?xml version="1.0" encoding="utf-8"?>
<ds:datastoreItem xmlns:ds="http://schemas.openxmlformats.org/officeDocument/2006/customXml" ds:itemID="{30C17E53-C22B-439E-B8FB-9D0451393A27}">
  <ds:schemaRefs>
    <ds:schemaRef ds:uri="http://schemas.microsoft.com/sharepoint/events"/>
  </ds:schemaRefs>
</ds:datastoreItem>
</file>

<file path=customXml/itemProps4.xml><?xml version="1.0" encoding="utf-8"?>
<ds:datastoreItem xmlns:ds="http://schemas.openxmlformats.org/officeDocument/2006/customXml" ds:itemID="{2755FEBC-1729-4D10-B027-C0A2A6C7B129}">
  <ds:schemaRefs>
    <ds:schemaRef ds:uri="Microsoft.SharePoint.Taxonomy.ContentTypeSync"/>
  </ds:schemaRefs>
</ds:datastoreItem>
</file>

<file path=customXml/itemProps5.xml><?xml version="1.0" encoding="utf-8"?>
<ds:datastoreItem xmlns:ds="http://schemas.openxmlformats.org/officeDocument/2006/customXml" ds:itemID="{0E2D0B05-305E-4C5E-9E7C-8CF600EC81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e52761-0a8e-4bbf-af5b-fe6e34e81153"/>
    <ds:schemaRef ds:uri="3a532932-3d37-4b8b-a9ac-8e1867df11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3121</TotalTime>
  <Words>889</Words>
  <Application>Microsoft Office PowerPoint</Application>
  <PresentationFormat>On-screen Show (4:3)</PresentationFormat>
  <Paragraphs>255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Gleamr A marketaUber for mobile auto detailing</vt:lpstr>
      <vt:lpstr>Investment highlights (optional)</vt:lpstr>
      <vt:lpstr>Problem</vt:lpstr>
      <vt:lpstr>Solution</vt:lpstr>
      <vt:lpstr>Product</vt:lpstr>
      <vt:lpstr>Demo / Video (optional)</vt:lpstr>
      <vt:lpstr>PowerPoint Presentation</vt:lpstr>
      <vt:lpstr>Competition</vt:lpstr>
      <vt:lpstr>Business Model</vt:lpstr>
      <vt:lpstr>Channels / Go to Market / Customers / Case study (you chose)</vt:lpstr>
      <vt:lpstr>Growth Strategy / Roadmap</vt:lpstr>
      <vt:lpstr>Milestones (optional)</vt:lpstr>
      <vt:lpstr>Traction / Financials</vt:lpstr>
      <vt:lpstr>Team</vt:lpstr>
      <vt:lpstr>Capital raising</vt:lpstr>
      <vt:lpstr>Closing slide (optional)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Malcolm Lewis</dc:creator>
  <cp:lastModifiedBy>Lee Hales - AKL</cp:lastModifiedBy>
  <cp:revision>353</cp:revision>
  <dcterms:created xsi:type="dcterms:W3CDTF">2018-09-04T21:01:09Z</dcterms:created>
  <dcterms:modified xsi:type="dcterms:W3CDTF">2019-09-26T23:36:11Z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2016-04-14T00:00:00Z</vt:filetime>
  </property>
  <property fmtid="{D5CDD505-2E9C-101B-9397-08002B2CF9AE}" pid="3" name="Creator">
    <vt:lpwstr>Microsoft® PowerPoint® 2013</vt:lpwstr>
  </property>
  <property fmtid="{D5CDD505-2E9C-101B-9397-08002B2CF9AE}" pid="4" name="LastSaved">
    <vt:filetime>2018-09-04T00:00:00Z</vt:filetime>
  </property>
  <property fmtid="{D5CDD505-2E9C-101B-9397-08002B2CF9AE}" pid="5" name="ContentTypeId">
    <vt:lpwstr>0x010100046469DF86EEF440A2451956C3C434B4004CB900155D23644EA4B05F1BAAB6B507</vt:lpwstr>
  </property>
  <property fmtid="{D5CDD505-2E9C-101B-9397-08002B2CF9AE}" pid="6" name="_dlc_DocIdItemGuid">
    <vt:lpwstr>c0599e71-1b51-482d-ba89-0af451704f2e</vt:lpwstr>
  </property>
  <property fmtid="{D5CDD505-2E9C-101B-9397-08002B2CF9AE}" pid="7" name="DocumentCategory">
    <vt:lpwstr>1;#General|5923767d-3fec-4f20-bb29-a35286cedda6</vt:lpwstr>
  </property>
  <property fmtid="{D5CDD505-2E9C-101B-9397-08002B2CF9AE}" pid="8" name="FinancialYear">
    <vt:lpwstr>100;#FY 18/19|061907b3-bd83-4087-8294-82ec4a9f6d4a</vt:lpwstr>
  </property>
  <property fmtid="{D5CDD505-2E9C-101B-9397-08002B2CF9AE}" pid="9" name="TeamOwner">
    <vt:lpwstr>97;#Investment|52a1fdf8-de27-4ae5-9658-2266d9aae229</vt:lpwstr>
  </property>
  <property fmtid="{D5CDD505-2E9C-101B-9397-08002B2CF9AE}" pid="10" name="DocumentSecurity">
    <vt:lpwstr>22;#Internal only|850d43ad-87cf-498e-b36b-964fe985dc77</vt:lpwstr>
  </property>
  <property fmtid="{D5CDD505-2E9C-101B-9397-08002B2CF9AE}" pid="11" name="Document Status">
    <vt:lpwstr/>
  </property>
  <property fmtid="{D5CDD505-2E9C-101B-9397-08002B2CF9AE}" pid="12" name="xd_Signature">
    <vt:bool>false</vt:bool>
  </property>
  <property fmtid="{D5CDD505-2E9C-101B-9397-08002B2CF9AE}" pid="13" name="xd_ProgID">
    <vt:lpwstr/>
  </property>
  <property fmtid="{D5CDD505-2E9C-101B-9397-08002B2CF9AE}" pid="14" name="SharedWithUsers">
    <vt:lpwstr>350;#Barry Soutar -AKL</vt:lpwstr>
  </property>
  <property fmtid="{D5CDD505-2E9C-101B-9397-08002B2CF9AE}" pid="15" name="ComplianceAssetId">
    <vt:lpwstr/>
  </property>
  <property fmtid="{D5CDD505-2E9C-101B-9397-08002B2CF9AE}" pid="16" name="TemplateUrl">
    <vt:lpwstr/>
  </property>
  <property fmtid="{D5CDD505-2E9C-101B-9397-08002B2CF9AE}" pid="17" name="Order">
    <vt:r8>409700</vt:r8>
  </property>
  <property fmtid="{D5CDD505-2E9C-101B-9397-08002B2CF9AE}" pid="18" name="Related document name">
    <vt:lpwstr>;#Introduction to the Investment Way;#Companies Way We Work;#Greenfield Way We Work;#International Way We Work;#Solutions Way We Work;#</vt:lpwstr>
  </property>
</Properties>
</file>