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sldIdLst>
    <p:sldId id="256" r:id="rId7"/>
    <p:sldId id="257" r:id="rId8"/>
  </p:sldIdLst>
  <p:sldSz cx="6858000" cy="9906000" type="A4"/>
  <p:notesSz cx="6669088" cy="9753600"/>
  <p:defaultTextStyle>
    <a:defPPr>
      <a:defRPr lang="en-US"/>
    </a:defPPr>
    <a:lvl1pPr marL="0" algn="l" defTabSz="83987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38" algn="l" defTabSz="83987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76" algn="l" defTabSz="83987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815" algn="l" defTabSz="83987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753" algn="l" defTabSz="83987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691" algn="l" defTabSz="83987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629" algn="l" defTabSz="83987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567" algn="l" defTabSz="83987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506" algn="l" defTabSz="83987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nathan Morgan - AKL" initials="JM-A" lastIdx="2" clrIdx="0">
    <p:extLst>
      <p:ext uri="{19B8F6BF-5375-455C-9EA6-DF929625EA0E}">
        <p15:presenceInfo xmlns:p15="http://schemas.microsoft.com/office/powerpoint/2012/main" userId="S-1-5-21-3880378863-3212621553-2977617020-4346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EEF3"/>
    <a:srgbClr val="4AACC5"/>
    <a:srgbClr val="B3A1C6"/>
    <a:srgbClr val="92CDDD"/>
    <a:srgbClr val="DBEDF4"/>
    <a:srgbClr val="8063A1"/>
    <a:srgbClr val="F79546"/>
    <a:srgbClr val="F9C090"/>
    <a:srgbClr val="FCEADA"/>
    <a:srgbClr val="F1DC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45" autoAdjust="0"/>
    <p:restoredTop sz="94660"/>
  </p:normalViewPr>
  <p:slideViewPr>
    <p:cSldViewPr snapToGrid="0" showGuides="1">
      <p:cViewPr varScale="1">
        <p:scale>
          <a:sx n="89" d="100"/>
          <a:sy n="89" d="100"/>
        </p:scale>
        <p:origin x="3800" y="16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viewProps" Target="viewProps.xml"/><Relationship Id="rId5" Type="http://schemas.openxmlformats.org/officeDocument/2006/relationships/customXml" Target="../customXml/item5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96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Revenue (USD$)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6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92CDDD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92CDD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B85-4200-8FEF-0728EA7AD3F6}"/>
              </c:ext>
            </c:extLst>
          </c:dPt>
          <c:dPt>
            <c:idx val="1"/>
            <c:invertIfNegative val="0"/>
            <c:bubble3D val="0"/>
            <c:spPr>
              <a:solidFill>
                <a:srgbClr val="92CDD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B85-4200-8FEF-0728EA7AD3F6}"/>
              </c:ext>
            </c:extLst>
          </c:dPt>
          <c:dPt>
            <c:idx val="2"/>
            <c:invertIfNegative val="0"/>
            <c:bubble3D val="0"/>
            <c:spPr>
              <a:solidFill>
                <a:srgbClr val="B3A1C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CB85-4200-8FEF-0728EA7AD3F6}"/>
              </c:ext>
            </c:extLst>
          </c:dPt>
          <c:dPt>
            <c:idx val="3"/>
            <c:invertIfNegative val="0"/>
            <c:bubble3D val="0"/>
            <c:spPr>
              <a:solidFill>
                <a:srgbClr val="B3A1C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CB85-4200-8FEF-0728EA7AD3F6}"/>
              </c:ext>
            </c:extLst>
          </c:dPt>
          <c:dPt>
            <c:idx val="4"/>
            <c:invertIfNegative val="0"/>
            <c:bubble3D val="0"/>
            <c:spPr>
              <a:solidFill>
                <a:srgbClr val="B3A1C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CB85-4200-8FEF-0728EA7AD3F6}"/>
              </c:ext>
            </c:extLst>
          </c:dPt>
          <c:dPt>
            <c:idx val="5"/>
            <c:invertIfNegative val="0"/>
            <c:bubble3D val="0"/>
            <c:spPr>
              <a:solidFill>
                <a:srgbClr val="B3A1C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CB85-4200-8FEF-0728EA7AD3F6}"/>
              </c:ext>
            </c:extLst>
          </c:dPt>
          <c:cat>
            <c:strRef>
              <c:f>Sheet1!$A$2:$A$7</c:f>
              <c:strCache>
                <c:ptCount val="6"/>
                <c:pt idx="0">
                  <c:v>16A</c:v>
                </c:pt>
                <c:pt idx="1">
                  <c:v>17A</c:v>
                </c:pt>
                <c:pt idx="2">
                  <c:v>18F</c:v>
                </c:pt>
                <c:pt idx="3">
                  <c:v>19F</c:v>
                </c:pt>
                <c:pt idx="4">
                  <c:v>20F</c:v>
                </c:pt>
                <c:pt idx="5">
                  <c:v>21F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2500</c:v>
                </c:pt>
                <c:pt idx="1">
                  <c:v>7500</c:v>
                </c:pt>
                <c:pt idx="2">
                  <c:v>20000</c:v>
                </c:pt>
                <c:pt idx="3">
                  <c:v>40000</c:v>
                </c:pt>
                <c:pt idx="4">
                  <c:v>80000</c:v>
                </c:pt>
                <c:pt idx="5">
                  <c:v>160000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B85-4200-8FEF-0728EA7AD3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8"/>
        <c:overlap val="-23"/>
        <c:axId val="668283624"/>
        <c:axId val="668284936"/>
      </c:barChart>
      <c:catAx>
        <c:axId val="668283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solidFill>
            <a:schemeClr val="bg1"/>
          </a:solidFill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8284936"/>
        <c:crosses val="autoZero"/>
        <c:auto val="1"/>
        <c:lblAlgn val="ctr"/>
        <c:lblOffset val="100"/>
        <c:noMultiLvlLbl val="0"/>
      </c:catAx>
      <c:valAx>
        <c:axId val="668284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8283624"/>
        <c:crosses val="autoZero"/>
        <c:crossBetween val="between"/>
        <c:majorUnit val="600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rgbClr val="4AACC5"/>
      </a:solidFill>
    </a:ln>
    <a:effectLst/>
  </c:spPr>
  <c:txPr>
    <a:bodyPr/>
    <a:lstStyle/>
    <a:p>
      <a:pPr>
        <a:defRPr sz="800">
          <a:solidFill>
            <a:schemeClr val="tx1"/>
          </a:solidFill>
        </a:defRPr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0.23515</cdr:x>
      <cdr:y>0.21619</cdr:y>
    </cdr:from>
    <cdr:to>
      <cdr:x>0.86271</cdr:x>
      <cdr:y>0.82216</cdr:y>
    </cdr:to>
    <cdr:cxnSp macro="">
      <cdr:nvCxnSpPr>
        <cdr:cNvPr id="4" name="Straight Arrow Connector 3">
          <a:extLst xmlns:a="http://schemas.openxmlformats.org/drawingml/2006/main">
            <a:ext uri="{FF2B5EF4-FFF2-40B4-BE49-F238E27FC236}">
              <a16:creationId xmlns:a16="http://schemas.microsoft.com/office/drawing/2014/main" id="{7461FF3C-277E-4679-8E9A-88CB8257845D}"/>
            </a:ext>
          </a:extLst>
        </cdr:cNvPr>
        <cdr:cNvCxnSpPr/>
      </cdr:nvCxnSpPr>
      <cdr:spPr>
        <a:xfrm xmlns:a="http://schemas.openxmlformats.org/drawingml/2006/main" flipV="1">
          <a:off x="735185" y="481103"/>
          <a:ext cx="1962034" cy="1348490"/>
        </a:xfrm>
        <a:prstGeom xmlns:a="http://schemas.openxmlformats.org/drawingml/2006/main" prst="straightConnector1">
          <a:avLst/>
        </a:prstGeom>
        <a:ln xmlns:a="http://schemas.openxmlformats.org/drawingml/2006/main" w="12700">
          <a:solidFill>
            <a:srgbClr val="4AACC5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0.25225</cdr:x>
      <cdr:y>0.4444</cdr:y>
    </cdr:from>
    <cdr:to>
      <cdr:x>0.74663</cdr:x>
      <cdr:y>0.61208</cdr:y>
    </cdr:to>
    <cdr:sp macro="" textlink="">
      <cdr:nvSpPr>
        <cdr:cNvPr id="9" name="TextBox 8"/>
        <cdr:cNvSpPr txBox="1"/>
      </cdr:nvSpPr>
      <cdr:spPr>
        <a:xfrm xmlns:a="http://schemas.openxmlformats.org/drawingml/2006/main" rot="19523451">
          <a:off x="788647" y="988957"/>
          <a:ext cx="1545652" cy="37314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en-NZ" sz="800" b="1" dirty="0">
              <a:solidFill>
                <a:srgbClr val="4AACC5"/>
              </a:solidFill>
            </a:rPr>
            <a:t>5YR CAGR: XX%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400384" y="727073"/>
            <a:ext cx="4055361" cy="725261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defRPr/>
            </a:lvl1pPr>
          </a:lstStyle>
          <a:p>
            <a:r>
              <a:rPr lang="en-US" dirty="0"/>
              <a:t>The Site</a:t>
            </a:r>
            <a:endParaRPr lang="en-NZ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02913" y="1766460"/>
            <a:ext cx="2975119" cy="1319329"/>
          </a:xfrm>
          <a:prstGeom prst="rect">
            <a:avLst/>
          </a:prstGeo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02913" y="3919925"/>
            <a:ext cx="2975119" cy="1853102"/>
          </a:xfrm>
          <a:prstGeom prst="rect">
            <a:avLst/>
          </a:prstGeo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18"/>
          </p:nvPr>
        </p:nvSpPr>
        <p:spPr>
          <a:xfrm>
            <a:off x="3594618" y="1741904"/>
            <a:ext cx="2765090" cy="142522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dirty="0"/>
              <a:t>Click icon to add picture</a:t>
            </a:r>
            <a:endParaRPr lang="en-NZ" dirty="0"/>
          </a:p>
        </p:txBody>
      </p:sp>
      <p:sp>
        <p:nvSpPr>
          <p:cNvPr id="28" name="Text Placeholder 9"/>
          <p:cNvSpPr>
            <a:spLocks noGrp="1"/>
          </p:cNvSpPr>
          <p:nvPr>
            <p:ph type="body" sz="quarter" idx="19"/>
          </p:nvPr>
        </p:nvSpPr>
        <p:spPr>
          <a:xfrm>
            <a:off x="3513866" y="3919883"/>
            <a:ext cx="2983173" cy="1853102"/>
          </a:xfrm>
          <a:prstGeom prst="rect">
            <a:avLst/>
          </a:prstGeo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4000171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8407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0199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1293259" rtl="0" eaLnBrk="1" latinLnBrk="0" hangingPunct="1">
        <a:lnSpc>
          <a:spcPct val="90000"/>
        </a:lnSpc>
        <a:spcBef>
          <a:spcPct val="0"/>
        </a:spcBef>
        <a:buNone/>
        <a:defRPr sz="2087" b="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83530" indent="-83530" algn="l" defTabSz="1293259" rtl="0" eaLnBrk="1" latinLnBrk="0" hangingPunct="1">
        <a:lnSpc>
          <a:spcPct val="100000"/>
        </a:lnSpc>
        <a:spcBef>
          <a:spcPts val="0"/>
        </a:spcBef>
        <a:spcAft>
          <a:spcPts val="181"/>
        </a:spcAft>
        <a:buFont typeface="Arial" panose="020B0604020202020204" pitchFamily="34" charset="0"/>
        <a:buChar char="•"/>
        <a:defRPr sz="907" kern="1200">
          <a:solidFill>
            <a:schemeClr val="tx1"/>
          </a:solidFill>
          <a:latin typeface="+mn-lt"/>
          <a:ea typeface="+mn-ea"/>
          <a:cs typeface="+mn-cs"/>
        </a:defRPr>
      </a:lvl1pPr>
      <a:lvl2pPr marL="83530" indent="-83530" algn="l" defTabSz="1293259" rtl="0" eaLnBrk="1" latinLnBrk="0" hangingPunct="1">
        <a:lnSpc>
          <a:spcPct val="100000"/>
        </a:lnSpc>
        <a:spcBef>
          <a:spcPts val="0"/>
        </a:spcBef>
        <a:spcAft>
          <a:spcPts val="544"/>
        </a:spcAft>
        <a:buFont typeface="Arial" panose="020B0604020202020204" pitchFamily="34" charset="0"/>
        <a:buChar char="•"/>
        <a:defRPr sz="1089" kern="1200">
          <a:solidFill>
            <a:schemeClr val="tx2"/>
          </a:solidFill>
          <a:latin typeface="+mn-lt"/>
          <a:ea typeface="+mn-ea"/>
          <a:cs typeface="+mn-cs"/>
        </a:defRPr>
      </a:lvl2pPr>
      <a:lvl3pPr marL="0" indent="0" algn="l" defTabSz="1293259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816" kern="1200" baseline="0">
          <a:solidFill>
            <a:schemeClr val="accent1"/>
          </a:solidFill>
          <a:latin typeface="+mn-lt"/>
          <a:ea typeface="+mn-ea"/>
          <a:cs typeface="+mn-cs"/>
        </a:defRPr>
      </a:lvl3pPr>
      <a:lvl4pPr marL="0" indent="0" algn="l" defTabSz="1293259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816" kern="1200">
          <a:solidFill>
            <a:schemeClr val="accent3"/>
          </a:solidFill>
          <a:latin typeface="+mn-lt"/>
          <a:ea typeface="+mn-ea"/>
          <a:cs typeface="+mn-cs"/>
        </a:defRPr>
      </a:lvl4pPr>
      <a:lvl5pPr marL="0" indent="0" algn="l" defTabSz="1293259" rtl="0" eaLnBrk="1" latinLnBrk="0" hangingPunct="1">
        <a:lnSpc>
          <a:spcPct val="100000"/>
        </a:lnSpc>
        <a:spcBef>
          <a:spcPts val="1089"/>
        </a:spcBef>
        <a:buFont typeface="Arial" panose="020B0604020202020204" pitchFamily="34" charset="0"/>
        <a:buNone/>
        <a:defRPr sz="1179" b="1" kern="1200">
          <a:solidFill>
            <a:schemeClr val="tx2"/>
          </a:solidFill>
          <a:latin typeface="+mn-lt"/>
          <a:ea typeface="+mn-ea"/>
          <a:cs typeface="+mn-cs"/>
        </a:defRPr>
      </a:lvl5pPr>
      <a:lvl6pPr marL="0" indent="0" algn="l" defTabSz="1293259" rtl="0" eaLnBrk="1" latinLnBrk="0" hangingPunct="1">
        <a:lnSpc>
          <a:spcPct val="90000"/>
        </a:lnSpc>
        <a:spcBef>
          <a:spcPts val="708"/>
        </a:spcBef>
        <a:buFont typeface="Arial" panose="020B0604020202020204" pitchFamily="34" charset="0"/>
        <a:buNone/>
        <a:defRPr sz="544" kern="1200" spc="109" baseline="0">
          <a:solidFill>
            <a:schemeClr val="accent1"/>
          </a:solidFill>
          <a:latin typeface="+mn-lt"/>
          <a:ea typeface="+mn-ea"/>
          <a:cs typeface="+mn-cs"/>
        </a:defRPr>
      </a:lvl6pPr>
      <a:lvl7pPr marL="0" indent="0" algn="l" defTabSz="1293259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4409" b="1" kern="1200">
          <a:solidFill>
            <a:schemeClr val="bg1"/>
          </a:solidFill>
          <a:latin typeface="+mn-lt"/>
          <a:ea typeface="+mn-ea"/>
          <a:cs typeface="+mn-cs"/>
        </a:defRPr>
      </a:lvl7pPr>
      <a:lvl8pPr marL="0" indent="0" algn="l" defTabSz="1293259" rtl="0" eaLnBrk="1" latinLnBrk="0" hangingPunct="1">
        <a:lnSpc>
          <a:spcPct val="90000"/>
        </a:lnSpc>
        <a:spcBef>
          <a:spcPts val="0"/>
        </a:spcBef>
        <a:buFont typeface="Arial" panose="020B0604020202020204" pitchFamily="34" charset="0"/>
        <a:buNone/>
        <a:defRPr sz="7258" b="1" kern="1200">
          <a:solidFill>
            <a:schemeClr val="accent3"/>
          </a:solidFill>
          <a:latin typeface="+mn-lt"/>
          <a:ea typeface="+mn-ea"/>
          <a:cs typeface="+mn-cs"/>
        </a:defRPr>
      </a:lvl8pPr>
      <a:lvl9pPr marL="0" indent="0" algn="ctr" defTabSz="1293259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1724" b="1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93259" rtl="0" eaLnBrk="1" latinLnBrk="0" hangingPunct="1">
        <a:defRPr sz="2546" kern="1200">
          <a:solidFill>
            <a:schemeClr val="tx1"/>
          </a:solidFill>
          <a:latin typeface="+mn-lt"/>
          <a:ea typeface="+mn-ea"/>
          <a:cs typeface="+mn-cs"/>
        </a:defRPr>
      </a:lvl1pPr>
      <a:lvl2pPr marL="646629" algn="l" defTabSz="1293259" rtl="0" eaLnBrk="1" latinLnBrk="0" hangingPunct="1">
        <a:defRPr sz="2546" kern="1200">
          <a:solidFill>
            <a:schemeClr val="tx1"/>
          </a:solidFill>
          <a:latin typeface="+mn-lt"/>
          <a:ea typeface="+mn-ea"/>
          <a:cs typeface="+mn-cs"/>
        </a:defRPr>
      </a:lvl2pPr>
      <a:lvl3pPr marL="1293259" algn="l" defTabSz="1293259" rtl="0" eaLnBrk="1" latinLnBrk="0" hangingPunct="1">
        <a:defRPr sz="2546" kern="1200">
          <a:solidFill>
            <a:schemeClr val="tx1"/>
          </a:solidFill>
          <a:latin typeface="+mn-lt"/>
          <a:ea typeface="+mn-ea"/>
          <a:cs typeface="+mn-cs"/>
        </a:defRPr>
      </a:lvl3pPr>
      <a:lvl4pPr marL="1939888" algn="l" defTabSz="1293259" rtl="0" eaLnBrk="1" latinLnBrk="0" hangingPunct="1">
        <a:defRPr sz="2546" kern="1200">
          <a:solidFill>
            <a:schemeClr val="tx1"/>
          </a:solidFill>
          <a:latin typeface="+mn-lt"/>
          <a:ea typeface="+mn-ea"/>
          <a:cs typeface="+mn-cs"/>
        </a:defRPr>
      </a:lvl4pPr>
      <a:lvl5pPr marL="2586517" algn="l" defTabSz="1293259" rtl="0" eaLnBrk="1" latinLnBrk="0" hangingPunct="1">
        <a:defRPr sz="2546" kern="1200">
          <a:solidFill>
            <a:schemeClr val="tx1"/>
          </a:solidFill>
          <a:latin typeface="+mn-lt"/>
          <a:ea typeface="+mn-ea"/>
          <a:cs typeface="+mn-cs"/>
        </a:defRPr>
      </a:lvl5pPr>
      <a:lvl6pPr marL="3233146" algn="l" defTabSz="1293259" rtl="0" eaLnBrk="1" latinLnBrk="0" hangingPunct="1">
        <a:defRPr sz="2546" kern="1200">
          <a:solidFill>
            <a:schemeClr val="tx1"/>
          </a:solidFill>
          <a:latin typeface="+mn-lt"/>
          <a:ea typeface="+mn-ea"/>
          <a:cs typeface="+mn-cs"/>
        </a:defRPr>
      </a:lvl6pPr>
      <a:lvl7pPr marL="3879776" algn="l" defTabSz="1293259" rtl="0" eaLnBrk="1" latinLnBrk="0" hangingPunct="1">
        <a:defRPr sz="2546" kern="1200">
          <a:solidFill>
            <a:schemeClr val="tx1"/>
          </a:solidFill>
          <a:latin typeface="+mn-lt"/>
          <a:ea typeface="+mn-ea"/>
          <a:cs typeface="+mn-cs"/>
        </a:defRPr>
      </a:lvl7pPr>
      <a:lvl8pPr marL="4526405" algn="l" defTabSz="1293259" rtl="0" eaLnBrk="1" latinLnBrk="0" hangingPunct="1">
        <a:defRPr sz="2546" kern="1200">
          <a:solidFill>
            <a:schemeClr val="tx1"/>
          </a:solidFill>
          <a:latin typeface="+mn-lt"/>
          <a:ea typeface="+mn-ea"/>
          <a:cs typeface="+mn-cs"/>
        </a:defRPr>
      </a:lvl8pPr>
      <a:lvl9pPr marL="5173034" algn="l" defTabSz="1293259" rtl="0" eaLnBrk="1" latinLnBrk="0" hangingPunct="1">
        <a:defRPr sz="25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0.png"/><Relationship Id="rId4" Type="http://schemas.openxmlformats.org/officeDocument/2006/relationships/image" Target="../media/image5.png"/><Relationship Id="rId9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31312" y="1162227"/>
            <a:ext cx="6595376" cy="297945"/>
          </a:xfrm>
          <a:prstGeom prst="rect">
            <a:avLst/>
          </a:prstGeom>
          <a:solidFill>
            <a:srgbClr val="4AAC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NZ" sz="1452" b="1" dirty="0">
                <a:solidFill>
                  <a:schemeClr val="bg1"/>
                </a:solidFill>
                <a:cs typeface="Calibri" panose="020F0502020204030204" pitchFamily="34" charset="0"/>
              </a:rPr>
              <a:t>Investment Highlights</a:t>
            </a:r>
          </a:p>
        </p:txBody>
      </p:sp>
      <p:sp>
        <p:nvSpPr>
          <p:cNvPr id="67" name="Rectangle 66"/>
          <p:cNvSpPr/>
          <p:nvPr>
            <p:custDataLst>
              <p:tags r:id="rId1"/>
            </p:custDataLst>
          </p:nvPr>
        </p:nvSpPr>
        <p:spPr>
          <a:xfrm>
            <a:off x="192776" y="1465165"/>
            <a:ext cx="3198289" cy="2128788"/>
          </a:xfrm>
          <a:prstGeom prst="rect">
            <a:avLst/>
          </a:prstGeom>
          <a:ln w="9525">
            <a:noFill/>
            <a:prstDash val="dash"/>
          </a:ln>
        </p:spPr>
        <p:txBody>
          <a:bodyPr wrap="square" lIns="0">
            <a:spAutoFit/>
          </a:bodyPr>
          <a:lstStyle/>
          <a:p>
            <a:pPr>
              <a:spcAft>
                <a:spcPts val="363"/>
              </a:spcAft>
              <a:buSzPct val="100000"/>
            </a:pPr>
            <a:r>
              <a:rPr lang="en-NZ" sz="900" dirty="0">
                <a:cs typeface="Calibri" panose="020F0502020204030204" pitchFamily="34" charset="0"/>
              </a:rPr>
              <a:t>Our platform connects mobile auto detailers with consumers</a:t>
            </a:r>
          </a:p>
          <a:p>
            <a:pPr marL="155539" indent="-155539">
              <a:spcAft>
                <a:spcPts val="363"/>
              </a:spcAft>
              <a:buSzPct val="100000"/>
              <a:buFont typeface="Arial" panose="020B0604020202020204" pitchFamily="34" charset="0"/>
              <a:buChar char="•"/>
            </a:pPr>
            <a:r>
              <a:rPr lang="en-NZ" sz="900" dirty="0">
                <a:solidFill>
                  <a:srgbClr val="4AACC5"/>
                </a:solidFill>
                <a:cs typeface="Calibri" panose="020F0502020204030204" pitchFamily="34" charset="0"/>
              </a:rPr>
              <a:t>Big Opportunity: </a:t>
            </a:r>
          </a:p>
          <a:p>
            <a:pPr marL="570311" lvl="1" indent="-155539">
              <a:spcAft>
                <a:spcPts val="363"/>
              </a:spcAft>
              <a:buSzPct val="100000"/>
              <a:buFont typeface="Arial" panose="020B0604020202020204" pitchFamily="34" charset="0"/>
              <a:buChar char="•"/>
            </a:pPr>
            <a:r>
              <a:rPr lang="en-NZ" sz="900" dirty="0">
                <a:cs typeface="Calibri" panose="020F0502020204030204" pitchFamily="34" charset="0"/>
              </a:rPr>
              <a:t>First mover in $36B US auto detailing market</a:t>
            </a:r>
          </a:p>
          <a:p>
            <a:pPr marL="155539" indent="-155539">
              <a:spcAft>
                <a:spcPts val="363"/>
              </a:spcAft>
              <a:buSzPct val="100000"/>
              <a:buFont typeface="Arial" panose="020B0604020202020204" pitchFamily="34" charset="0"/>
              <a:buChar char="•"/>
            </a:pPr>
            <a:r>
              <a:rPr lang="en-NZ" sz="900" dirty="0">
                <a:solidFill>
                  <a:srgbClr val="4AACC5"/>
                </a:solidFill>
                <a:cs typeface="Calibri" panose="020F0502020204030204" pitchFamily="34" charset="0"/>
              </a:rPr>
              <a:t>Strong Team: </a:t>
            </a:r>
          </a:p>
          <a:p>
            <a:pPr marL="570311" lvl="1" indent="-155539">
              <a:spcAft>
                <a:spcPts val="363"/>
              </a:spcAft>
              <a:buSzPct val="100000"/>
              <a:buFont typeface="Arial" panose="020B0604020202020204" pitchFamily="34" charset="0"/>
              <a:buChar char="•"/>
            </a:pPr>
            <a:r>
              <a:rPr lang="en-NZ" sz="900" dirty="0">
                <a:cs typeface="Calibri" panose="020F0502020204030204" pitchFamily="34" charset="0"/>
              </a:rPr>
              <a:t>Deep market / technology / execution experience</a:t>
            </a:r>
          </a:p>
          <a:p>
            <a:pPr marL="155539" indent="-155539">
              <a:spcAft>
                <a:spcPts val="363"/>
              </a:spcAft>
              <a:buSzPct val="100000"/>
              <a:buFont typeface="Arial" panose="020B0604020202020204" pitchFamily="34" charset="0"/>
              <a:buChar char="•"/>
            </a:pPr>
            <a:r>
              <a:rPr lang="en-NZ" sz="900" dirty="0">
                <a:solidFill>
                  <a:srgbClr val="4AACC5"/>
                </a:solidFill>
                <a:cs typeface="Calibri" panose="020F0502020204030204" pitchFamily="34" charset="0"/>
              </a:rPr>
              <a:t>Sustainable Technology Advantage: </a:t>
            </a:r>
          </a:p>
          <a:p>
            <a:pPr marL="570311" lvl="1" indent="-155539">
              <a:spcAft>
                <a:spcPts val="363"/>
              </a:spcAft>
              <a:buSzPct val="100000"/>
              <a:buFont typeface="Arial" panose="020B0604020202020204" pitchFamily="34" charset="0"/>
              <a:buChar char="•"/>
            </a:pPr>
            <a:r>
              <a:rPr lang="en-NZ" sz="900" dirty="0">
                <a:cs typeface="Calibri" panose="020F0502020204030204" pitchFamily="34" charset="0"/>
              </a:rPr>
              <a:t>2 patents pending</a:t>
            </a:r>
          </a:p>
          <a:p>
            <a:pPr marL="155539" indent="-155539">
              <a:spcAft>
                <a:spcPts val="363"/>
              </a:spcAft>
              <a:buSzPct val="100000"/>
              <a:buFont typeface="Arial" panose="020B0604020202020204" pitchFamily="34" charset="0"/>
              <a:buChar char="•"/>
            </a:pPr>
            <a:r>
              <a:rPr lang="en-NZ" sz="900" dirty="0">
                <a:solidFill>
                  <a:srgbClr val="4AACC5"/>
                </a:solidFill>
                <a:cs typeface="Calibri" panose="020F0502020204030204" pitchFamily="34" charset="0"/>
              </a:rPr>
              <a:t>Significant Traction: </a:t>
            </a:r>
          </a:p>
          <a:p>
            <a:pPr marL="570311" lvl="1" indent="-155539">
              <a:spcAft>
                <a:spcPts val="363"/>
              </a:spcAft>
              <a:buSzPct val="100000"/>
              <a:buFont typeface="Arial" panose="020B0604020202020204" pitchFamily="34" charset="0"/>
              <a:buChar char="•"/>
            </a:pPr>
            <a:r>
              <a:rPr lang="en-NZ" sz="900" dirty="0">
                <a:cs typeface="Calibri" panose="020F0502020204030204" pitchFamily="34" charset="0"/>
              </a:rPr>
              <a:t>1,600 detailers</a:t>
            </a:r>
          </a:p>
          <a:p>
            <a:pPr marL="570311" lvl="1" indent="-155539">
              <a:spcAft>
                <a:spcPts val="363"/>
              </a:spcAft>
              <a:buSzPct val="100000"/>
              <a:buFont typeface="Arial" panose="020B0604020202020204" pitchFamily="34" charset="0"/>
              <a:buChar char="•"/>
            </a:pPr>
            <a:r>
              <a:rPr lang="en-NZ" sz="900" dirty="0">
                <a:cs typeface="Calibri" panose="020F0502020204030204" pitchFamily="34" charset="0"/>
              </a:rPr>
              <a:t>16,000 users</a:t>
            </a:r>
          </a:p>
          <a:p>
            <a:pPr marL="570311" lvl="1" indent="-155539">
              <a:spcAft>
                <a:spcPts val="363"/>
              </a:spcAft>
              <a:buSzPct val="100000"/>
              <a:buFont typeface="Arial" panose="020B0604020202020204" pitchFamily="34" charset="0"/>
              <a:buChar char="•"/>
            </a:pPr>
            <a:r>
              <a:rPr lang="en-NZ" sz="900" dirty="0">
                <a:cs typeface="Calibri" panose="020F0502020204030204" pitchFamily="34" charset="0"/>
              </a:rPr>
              <a:t>US$162k / Month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420851" y="1522563"/>
            <a:ext cx="3301200" cy="2023183"/>
          </a:xfrm>
          <a:prstGeom prst="rect">
            <a:avLst/>
          </a:prstGeom>
          <a:solidFill>
            <a:srgbClr val="A4DBE8">
              <a:alpha val="20000"/>
            </a:srgbClr>
          </a:solidFill>
        </p:spPr>
        <p:txBody>
          <a:bodyPr wrap="square" rtlCol="0">
            <a:spAutoFit/>
          </a:bodyPr>
          <a:lstStyle/>
          <a:p>
            <a:pPr algn="ctr">
              <a:spcAft>
                <a:spcPts val="100"/>
              </a:spcAft>
            </a:pPr>
            <a:r>
              <a:rPr lang="en-NZ" sz="1452" b="1" dirty="0">
                <a:solidFill>
                  <a:srgbClr val="44536A"/>
                </a:solidFill>
                <a:cs typeface="Calibri" panose="020F0502020204030204" pitchFamily="34" charset="0"/>
              </a:rPr>
              <a:t>Investment Opportunity</a:t>
            </a:r>
          </a:p>
          <a:p>
            <a:pPr algn="ctr">
              <a:spcAft>
                <a:spcPts val="100"/>
              </a:spcAft>
            </a:pPr>
            <a:r>
              <a:rPr lang="en-NZ" sz="1270" dirty="0">
                <a:solidFill>
                  <a:srgbClr val="4AACC5"/>
                </a:solidFill>
                <a:cs typeface="Calibri" panose="020F0502020204030204" pitchFamily="34" charset="0"/>
              </a:rPr>
              <a:t>Series A – Equity Capital Raise</a:t>
            </a:r>
          </a:p>
          <a:p>
            <a:pPr algn="ctr">
              <a:spcAft>
                <a:spcPts val="100"/>
              </a:spcAft>
            </a:pPr>
            <a:r>
              <a:rPr lang="en-NZ" sz="1089" dirty="0">
                <a:cs typeface="Calibri" panose="020F0502020204030204" pitchFamily="34" charset="0"/>
              </a:rPr>
              <a:t>US$2 million</a:t>
            </a:r>
          </a:p>
          <a:p>
            <a:pPr algn="ctr">
              <a:spcAft>
                <a:spcPts val="100"/>
              </a:spcAft>
            </a:pPr>
            <a:r>
              <a:rPr lang="en-NZ" sz="1270" dirty="0">
                <a:solidFill>
                  <a:srgbClr val="4AACC5"/>
                </a:solidFill>
                <a:cs typeface="Calibri" panose="020F0502020204030204" pitchFamily="34" charset="0"/>
              </a:rPr>
              <a:t>Committed Funding</a:t>
            </a:r>
          </a:p>
          <a:p>
            <a:pPr algn="ctr">
              <a:spcAft>
                <a:spcPts val="100"/>
              </a:spcAft>
            </a:pPr>
            <a:r>
              <a:rPr lang="en-NZ" sz="1089" dirty="0">
                <a:cs typeface="Calibri" panose="020F0502020204030204" pitchFamily="34" charset="0"/>
              </a:rPr>
              <a:t>US$600k</a:t>
            </a:r>
          </a:p>
          <a:p>
            <a:pPr algn="ctr">
              <a:spcAft>
                <a:spcPts val="100"/>
              </a:spcAft>
            </a:pPr>
            <a:r>
              <a:rPr lang="en-NZ" sz="1270" dirty="0">
                <a:solidFill>
                  <a:srgbClr val="4AACC5"/>
                </a:solidFill>
                <a:cs typeface="Calibri" panose="020F0502020204030204" pitchFamily="34" charset="0"/>
              </a:rPr>
              <a:t>Use of Funds</a:t>
            </a:r>
          </a:p>
          <a:p>
            <a:pPr algn="ctr">
              <a:spcAft>
                <a:spcPts val="100"/>
              </a:spcAft>
            </a:pPr>
            <a:r>
              <a:rPr lang="en-NZ" sz="1089" dirty="0">
                <a:cs typeface="Calibri" panose="020F0502020204030204" pitchFamily="34" charset="0"/>
              </a:rPr>
              <a:t>Scale / refine marketing / customer acquisition</a:t>
            </a:r>
          </a:p>
          <a:p>
            <a:pPr algn="ctr">
              <a:spcAft>
                <a:spcPts val="100"/>
              </a:spcAft>
            </a:pPr>
            <a:r>
              <a:rPr lang="en-NZ" sz="1089" dirty="0">
                <a:cs typeface="Calibri" panose="020F0502020204030204" pitchFamily="34" charset="0"/>
              </a:rPr>
              <a:t>Scale customer service (detailers)</a:t>
            </a:r>
          </a:p>
          <a:p>
            <a:pPr algn="ctr">
              <a:spcAft>
                <a:spcPts val="100"/>
              </a:spcAft>
            </a:pPr>
            <a:r>
              <a:rPr lang="en-NZ" sz="1089" dirty="0">
                <a:cs typeface="Calibri" panose="020F0502020204030204" pitchFamily="34" charset="0"/>
              </a:rPr>
              <a:t>Scale infrastructure</a:t>
            </a:r>
          </a:p>
          <a:p>
            <a:pPr algn="ctr">
              <a:spcAft>
                <a:spcPts val="100"/>
              </a:spcAft>
            </a:pPr>
            <a:r>
              <a:rPr lang="en-NZ" sz="1089" dirty="0">
                <a:cs typeface="Calibri" panose="020F0502020204030204" pitchFamily="34" charset="0"/>
              </a:rPr>
              <a:t>Reach US$8 million in sales</a:t>
            </a:r>
          </a:p>
        </p:txBody>
      </p:sp>
      <p:cxnSp>
        <p:nvCxnSpPr>
          <p:cNvPr id="140" name="Straight Connector 139"/>
          <p:cNvCxnSpPr/>
          <p:nvPr/>
        </p:nvCxnSpPr>
        <p:spPr>
          <a:xfrm flipH="1" flipV="1">
            <a:off x="128854" y="3593953"/>
            <a:ext cx="6600293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" name="Rectangle 194"/>
          <p:cNvSpPr/>
          <p:nvPr/>
        </p:nvSpPr>
        <p:spPr>
          <a:xfrm>
            <a:off x="-147" y="9692018"/>
            <a:ext cx="6858295" cy="206112"/>
          </a:xfrm>
          <a:prstGeom prst="rect">
            <a:avLst/>
          </a:prstGeom>
          <a:solidFill>
            <a:srgbClr val="4AAC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500" dirty="0"/>
          </a:p>
        </p:txBody>
      </p:sp>
      <p:sp>
        <p:nvSpPr>
          <p:cNvPr id="196" name="Rectangle 195"/>
          <p:cNvSpPr/>
          <p:nvPr/>
        </p:nvSpPr>
        <p:spPr>
          <a:xfrm>
            <a:off x="128854" y="6373658"/>
            <a:ext cx="6600292" cy="338490"/>
          </a:xfrm>
          <a:prstGeom prst="rect">
            <a:avLst/>
          </a:prstGeom>
          <a:solidFill>
            <a:srgbClr val="4AAC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NZ" sz="1452" b="1" dirty="0">
                <a:solidFill>
                  <a:schemeClr val="bg1"/>
                </a:solidFill>
                <a:cs typeface="Calibri" panose="020F0502020204030204" pitchFamily="34" charset="0"/>
              </a:rPr>
              <a:t>[Strapline – Product]</a:t>
            </a:r>
          </a:p>
        </p:txBody>
      </p:sp>
      <p:cxnSp>
        <p:nvCxnSpPr>
          <p:cNvPr id="197" name="Straight Connector 196"/>
          <p:cNvCxnSpPr/>
          <p:nvPr/>
        </p:nvCxnSpPr>
        <p:spPr>
          <a:xfrm flipH="1">
            <a:off x="129600" y="6313931"/>
            <a:ext cx="65988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32618" y="250337"/>
            <a:ext cx="2140907" cy="67018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NZ" sz="4355" dirty="0">
                <a:solidFill>
                  <a:srgbClr val="4AACC5"/>
                </a:solidFill>
              </a:rPr>
              <a:t>Gleamr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7458" y="12606"/>
            <a:ext cx="1534917" cy="1149622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282376" y="836257"/>
            <a:ext cx="3108689" cy="167610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NZ" sz="1089" dirty="0"/>
              <a:t>The Uber for mobile auto detailing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98717" y="2802438"/>
            <a:ext cx="1053520" cy="623609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35562" y="3948086"/>
            <a:ext cx="3303035" cy="2028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63"/>
              </a:spcAft>
            </a:pPr>
            <a:r>
              <a:rPr lang="en-NZ" sz="1100" dirty="0">
                <a:solidFill>
                  <a:srgbClr val="4AACC5"/>
                </a:solidFill>
              </a:rPr>
              <a:t>Busy consumers lack an easy way to get their car professionally detailed at their home or office</a:t>
            </a:r>
          </a:p>
          <a:p>
            <a:pPr marL="259232" indent="-259232">
              <a:spcAft>
                <a:spcPts val="363"/>
              </a:spcAft>
              <a:buFont typeface="Arial" panose="020B0604020202020204" pitchFamily="34" charset="0"/>
              <a:buChar char="•"/>
            </a:pPr>
            <a:r>
              <a:rPr lang="en-NZ" sz="1000" dirty="0"/>
              <a:t>No single view of currently available detailers</a:t>
            </a:r>
          </a:p>
          <a:p>
            <a:pPr marL="259232" indent="-259232">
              <a:spcAft>
                <a:spcPts val="363"/>
              </a:spcAft>
              <a:buFont typeface="Arial" panose="020B0604020202020204" pitchFamily="34" charset="0"/>
              <a:buChar char="•"/>
            </a:pPr>
            <a:r>
              <a:rPr lang="en-NZ" sz="1000" dirty="0"/>
              <a:t>Few reviews to guide selection</a:t>
            </a:r>
          </a:p>
          <a:p>
            <a:pPr marL="259232" indent="-259232">
              <a:spcAft>
                <a:spcPts val="363"/>
              </a:spcAft>
              <a:buFont typeface="Arial" panose="020B0604020202020204" pitchFamily="34" charset="0"/>
              <a:buChar char="•"/>
            </a:pPr>
            <a:r>
              <a:rPr lang="en-NZ" sz="1000" dirty="0"/>
              <a:t>Little opportunity to negotiate prices</a:t>
            </a:r>
          </a:p>
          <a:p>
            <a:pPr marL="259232" indent="-259232">
              <a:spcAft>
                <a:spcPts val="363"/>
              </a:spcAft>
              <a:buFont typeface="Arial" panose="020B0604020202020204" pitchFamily="34" charset="0"/>
              <a:buChar char="•"/>
            </a:pPr>
            <a:r>
              <a:rPr lang="en-NZ" sz="1000" dirty="0"/>
              <a:t>Visiting a detailer’s shop takes too much time</a:t>
            </a:r>
          </a:p>
          <a:p>
            <a:pPr marL="259232" indent="-259232">
              <a:spcAft>
                <a:spcPts val="363"/>
              </a:spcAft>
              <a:buFont typeface="Arial" panose="020B0604020202020204" pitchFamily="34" charset="0"/>
              <a:buChar char="•"/>
            </a:pPr>
            <a:endParaRPr lang="en-NZ" sz="1050" dirty="0"/>
          </a:p>
          <a:p>
            <a:pPr>
              <a:spcAft>
                <a:spcPts val="363"/>
              </a:spcAft>
            </a:pPr>
            <a:r>
              <a:rPr lang="en-NZ" sz="1000" dirty="0">
                <a:solidFill>
                  <a:srgbClr val="4AACC5"/>
                </a:solidFill>
              </a:rPr>
              <a:t>Mobile auto detailers </a:t>
            </a:r>
            <a:r>
              <a:rPr lang="en-NZ" sz="1000" dirty="0"/>
              <a:t>spend too much money finding customers when they would rather be detailing cars</a:t>
            </a:r>
          </a:p>
          <a:p>
            <a:pPr marL="259232" indent="-259232">
              <a:spcAft>
                <a:spcPts val="363"/>
              </a:spcAft>
              <a:buFont typeface="Arial" panose="020B0604020202020204" pitchFamily="34" charset="0"/>
              <a:buChar char="•"/>
            </a:pPr>
            <a:r>
              <a:rPr lang="en-NZ" sz="1000" dirty="0"/>
              <a:t>Marketing spend: ~US$12k / Year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31312" y="3657414"/>
            <a:ext cx="3200468" cy="297193"/>
          </a:xfrm>
          <a:prstGeom prst="rect">
            <a:avLst/>
          </a:prstGeom>
          <a:solidFill>
            <a:srgbClr val="4AAC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1452" b="1" dirty="0">
                <a:solidFill>
                  <a:schemeClr val="bg1"/>
                </a:solidFill>
                <a:cs typeface="Calibri" panose="020F0502020204030204" pitchFamily="34" charset="0"/>
              </a:rPr>
              <a:t>The Problem…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3523761" y="3951676"/>
            <a:ext cx="3200469" cy="636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63"/>
              </a:spcAft>
            </a:pPr>
            <a:r>
              <a:rPr lang="en-NZ" sz="1200" dirty="0">
                <a:solidFill>
                  <a:srgbClr val="4AACC5"/>
                </a:solidFill>
              </a:rPr>
              <a:t>Gleamr’s iPhone app and website </a:t>
            </a:r>
          </a:p>
          <a:p>
            <a:pPr marL="155539" indent="-155539">
              <a:spcAft>
                <a:spcPts val="363"/>
              </a:spcAft>
              <a:buFontTx/>
              <a:buChar char="-"/>
            </a:pPr>
            <a:r>
              <a:rPr lang="en-NZ" sz="1000" dirty="0"/>
              <a:t>“Get affordable, professional auto detailing wherever you are, whenever you want”</a:t>
            </a:r>
          </a:p>
        </p:txBody>
      </p:sp>
      <p:sp>
        <p:nvSpPr>
          <p:cNvPr id="50" name="Rectangle 49"/>
          <p:cNvSpPr/>
          <p:nvPr/>
        </p:nvSpPr>
        <p:spPr>
          <a:xfrm>
            <a:off x="3521583" y="3657414"/>
            <a:ext cx="3213264" cy="297193"/>
          </a:xfrm>
          <a:prstGeom prst="rect">
            <a:avLst/>
          </a:prstGeom>
          <a:solidFill>
            <a:srgbClr val="4AAC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1452" b="1" dirty="0">
                <a:solidFill>
                  <a:schemeClr val="bg1"/>
                </a:solidFill>
                <a:cs typeface="Calibri" panose="020F0502020204030204" pitchFamily="34" charset="0"/>
              </a:rPr>
              <a:t>The Solution</a:t>
            </a:r>
          </a:p>
        </p:txBody>
      </p:sp>
      <p:sp>
        <p:nvSpPr>
          <p:cNvPr id="51" name="object 2"/>
          <p:cNvSpPr/>
          <p:nvPr/>
        </p:nvSpPr>
        <p:spPr>
          <a:xfrm>
            <a:off x="5779363" y="4743472"/>
            <a:ext cx="938277" cy="41475"/>
          </a:xfrm>
          <a:custGeom>
            <a:avLst/>
            <a:gdLst/>
            <a:ahLst/>
            <a:cxnLst/>
            <a:rect l="l" t="t" r="r" b="b"/>
            <a:pathLst>
              <a:path w="1984375">
                <a:moveTo>
                  <a:pt x="0" y="0"/>
                </a:moveTo>
                <a:lnTo>
                  <a:pt x="1984248" y="0"/>
                </a:lnTo>
              </a:path>
            </a:pathLst>
          </a:custGeom>
          <a:ln w="12192">
            <a:solidFill>
              <a:srgbClr val="4AACC5"/>
            </a:solidFill>
          </a:ln>
        </p:spPr>
        <p:txBody>
          <a:bodyPr wrap="square" lIns="0" tIns="0" rIns="0" bIns="0" rtlCol="0"/>
          <a:lstStyle/>
          <a:p>
            <a:endParaRPr sz="1500" dirty="0"/>
          </a:p>
        </p:txBody>
      </p:sp>
      <p:sp>
        <p:nvSpPr>
          <p:cNvPr id="53" name="object 7"/>
          <p:cNvSpPr/>
          <p:nvPr/>
        </p:nvSpPr>
        <p:spPr>
          <a:xfrm>
            <a:off x="3521583" y="4905298"/>
            <a:ext cx="942089" cy="510324"/>
          </a:xfrm>
          <a:custGeom>
            <a:avLst/>
            <a:gdLst/>
            <a:ahLst/>
            <a:cxnLst/>
            <a:rect l="l" t="t" r="r" b="b"/>
            <a:pathLst>
              <a:path w="2072639" h="1315720">
                <a:moveTo>
                  <a:pt x="0" y="1315212"/>
                </a:moveTo>
                <a:lnTo>
                  <a:pt x="2072639" y="1315212"/>
                </a:lnTo>
                <a:lnTo>
                  <a:pt x="2072639" y="0"/>
                </a:lnTo>
                <a:lnTo>
                  <a:pt x="0" y="0"/>
                </a:lnTo>
                <a:lnTo>
                  <a:pt x="0" y="1315212"/>
                </a:lnTo>
                <a:close/>
              </a:path>
            </a:pathLst>
          </a:custGeom>
          <a:solidFill>
            <a:srgbClr val="92CDDD"/>
          </a:solidFill>
        </p:spPr>
        <p:txBody>
          <a:bodyPr wrap="square" lIns="0" tIns="0" rIns="0" bIns="0" rtlCol="0"/>
          <a:lstStyle/>
          <a:p>
            <a:endParaRPr sz="1500" dirty="0"/>
          </a:p>
        </p:txBody>
      </p:sp>
      <p:sp>
        <p:nvSpPr>
          <p:cNvPr id="55" name="object 9"/>
          <p:cNvSpPr/>
          <p:nvPr/>
        </p:nvSpPr>
        <p:spPr>
          <a:xfrm>
            <a:off x="4650448" y="4901088"/>
            <a:ext cx="947098" cy="518745"/>
          </a:xfrm>
          <a:custGeom>
            <a:avLst/>
            <a:gdLst/>
            <a:ahLst/>
            <a:cxnLst/>
            <a:rect l="l" t="t" r="r" b="b"/>
            <a:pathLst>
              <a:path w="2072639" h="1315720">
                <a:moveTo>
                  <a:pt x="0" y="1315212"/>
                </a:moveTo>
                <a:lnTo>
                  <a:pt x="2072639" y="1315212"/>
                </a:lnTo>
                <a:lnTo>
                  <a:pt x="2072639" y="0"/>
                </a:lnTo>
                <a:lnTo>
                  <a:pt x="0" y="0"/>
                </a:lnTo>
                <a:lnTo>
                  <a:pt x="0" y="1315212"/>
                </a:lnTo>
                <a:close/>
              </a:path>
            </a:pathLst>
          </a:custGeom>
          <a:solidFill>
            <a:srgbClr val="92CDDD"/>
          </a:solidFill>
        </p:spPr>
        <p:txBody>
          <a:bodyPr wrap="square" lIns="0" tIns="0" rIns="0" bIns="0" rtlCol="0"/>
          <a:lstStyle/>
          <a:p>
            <a:endParaRPr sz="1500" dirty="0"/>
          </a:p>
        </p:txBody>
      </p:sp>
      <p:sp>
        <p:nvSpPr>
          <p:cNvPr id="57" name="object 11"/>
          <p:cNvSpPr/>
          <p:nvPr/>
        </p:nvSpPr>
        <p:spPr>
          <a:xfrm>
            <a:off x="5774953" y="4899165"/>
            <a:ext cx="947098" cy="522591"/>
          </a:xfrm>
          <a:custGeom>
            <a:avLst/>
            <a:gdLst/>
            <a:ahLst/>
            <a:cxnLst/>
            <a:rect l="l" t="t" r="r" b="b"/>
            <a:pathLst>
              <a:path w="2072640" h="1315720">
                <a:moveTo>
                  <a:pt x="0" y="1315212"/>
                </a:moveTo>
                <a:lnTo>
                  <a:pt x="2072640" y="1315212"/>
                </a:lnTo>
                <a:lnTo>
                  <a:pt x="2072640" y="0"/>
                </a:lnTo>
                <a:lnTo>
                  <a:pt x="0" y="0"/>
                </a:lnTo>
                <a:lnTo>
                  <a:pt x="0" y="1315212"/>
                </a:lnTo>
                <a:close/>
              </a:path>
            </a:pathLst>
          </a:custGeom>
          <a:solidFill>
            <a:srgbClr val="92CDDD"/>
          </a:solidFill>
        </p:spPr>
        <p:txBody>
          <a:bodyPr wrap="square" lIns="0" tIns="0" rIns="0" bIns="0" rtlCol="0"/>
          <a:lstStyle/>
          <a:p>
            <a:endParaRPr sz="1500" dirty="0"/>
          </a:p>
        </p:txBody>
      </p:sp>
      <p:sp>
        <p:nvSpPr>
          <p:cNvPr id="23" name="TextBox 22"/>
          <p:cNvSpPr txBox="1"/>
          <p:nvPr/>
        </p:nvSpPr>
        <p:spPr>
          <a:xfrm>
            <a:off x="4414592" y="4627284"/>
            <a:ext cx="1418879" cy="231923"/>
          </a:xfrm>
          <a:prstGeom prst="rect">
            <a:avLst/>
          </a:prstGeom>
          <a:solidFill>
            <a:srgbClr val="4AACC5"/>
          </a:solidFill>
          <a:ln>
            <a:solidFill>
              <a:srgbClr val="4AACC5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NZ" sz="907" dirty="0">
                <a:solidFill>
                  <a:schemeClr val="bg1"/>
                </a:solidFill>
              </a:rPr>
              <a:t>CONSUMERS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3521583" y="4743245"/>
            <a:ext cx="942089" cy="0"/>
          </a:xfrm>
          <a:prstGeom prst="line">
            <a:avLst/>
          </a:prstGeom>
          <a:ln w="12700" cmpd="sng">
            <a:solidFill>
              <a:srgbClr val="4AACC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568914" y="4932802"/>
            <a:ext cx="1110165" cy="45531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NZ" sz="907" dirty="0">
                <a:solidFill>
                  <a:schemeClr val="bg1"/>
                </a:solidFill>
              </a:rPr>
              <a:t>SAVE MONEY</a:t>
            </a:r>
          </a:p>
          <a:p>
            <a:pPr algn="ctr"/>
            <a:r>
              <a:rPr lang="en-NZ" sz="726" dirty="0">
                <a:solidFill>
                  <a:schemeClr val="bg1"/>
                </a:solidFill>
              </a:rPr>
              <a:t>Detailers compete for their business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3494847" y="4932802"/>
            <a:ext cx="965799" cy="45531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NZ" sz="907" dirty="0">
                <a:solidFill>
                  <a:schemeClr val="bg1"/>
                </a:solidFill>
              </a:rPr>
              <a:t>SAVE TIME</a:t>
            </a:r>
          </a:p>
          <a:p>
            <a:pPr algn="ctr"/>
            <a:r>
              <a:rPr lang="en-NZ" sz="726" dirty="0">
                <a:solidFill>
                  <a:schemeClr val="bg1"/>
                </a:solidFill>
              </a:rPr>
              <a:t>Detailers come to their home or office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5740575" y="4932802"/>
            <a:ext cx="1015855" cy="45531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NZ" sz="907" dirty="0">
                <a:solidFill>
                  <a:schemeClr val="bg1"/>
                </a:solidFill>
              </a:rPr>
              <a:t>GREAT JOB</a:t>
            </a:r>
          </a:p>
          <a:p>
            <a:pPr algn="ctr"/>
            <a:r>
              <a:rPr lang="en-NZ" sz="726" dirty="0">
                <a:solidFill>
                  <a:schemeClr val="bg1"/>
                </a:solidFill>
              </a:rPr>
              <a:t>Detailers work hard for great reviews</a:t>
            </a:r>
          </a:p>
        </p:txBody>
      </p:sp>
      <p:sp>
        <p:nvSpPr>
          <p:cNvPr id="69" name="object 2"/>
          <p:cNvSpPr/>
          <p:nvPr/>
        </p:nvSpPr>
        <p:spPr>
          <a:xfrm>
            <a:off x="5783773" y="5580917"/>
            <a:ext cx="938277" cy="41475"/>
          </a:xfrm>
          <a:custGeom>
            <a:avLst/>
            <a:gdLst/>
            <a:ahLst/>
            <a:cxnLst/>
            <a:rect l="l" t="t" r="r" b="b"/>
            <a:pathLst>
              <a:path w="1984375">
                <a:moveTo>
                  <a:pt x="0" y="0"/>
                </a:moveTo>
                <a:lnTo>
                  <a:pt x="1984248" y="0"/>
                </a:lnTo>
              </a:path>
            </a:pathLst>
          </a:custGeom>
          <a:ln w="12192">
            <a:solidFill>
              <a:srgbClr val="8063A1"/>
            </a:solidFill>
          </a:ln>
        </p:spPr>
        <p:txBody>
          <a:bodyPr wrap="square" lIns="0" tIns="0" rIns="0" bIns="0" rtlCol="0"/>
          <a:lstStyle/>
          <a:p>
            <a:endParaRPr sz="1500" dirty="0"/>
          </a:p>
        </p:txBody>
      </p:sp>
      <p:sp>
        <p:nvSpPr>
          <p:cNvPr id="70" name="object 7"/>
          <p:cNvSpPr/>
          <p:nvPr/>
        </p:nvSpPr>
        <p:spPr>
          <a:xfrm>
            <a:off x="3521583" y="5744608"/>
            <a:ext cx="942089" cy="510324"/>
          </a:xfrm>
          <a:custGeom>
            <a:avLst/>
            <a:gdLst/>
            <a:ahLst/>
            <a:cxnLst/>
            <a:rect l="l" t="t" r="r" b="b"/>
            <a:pathLst>
              <a:path w="2072639" h="1315720">
                <a:moveTo>
                  <a:pt x="0" y="1315212"/>
                </a:moveTo>
                <a:lnTo>
                  <a:pt x="2072639" y="1315212"/>
                </a:lnTo>
                <a:lnTo>
                  <a:pt x="2072639" y="0"/>
                </a:lnTo>
                <a:lnTo>
                  <a:pt x="0" y="0"/>
                </a:lnTo>
                <a:lnTo>
                  <a:pt x="0" y="1315212"/>
                </a:lnTo>
                <a:close/>
              </a:path>
            </a:pathLst>
          </a:custGeom>
          <a:solidFill>
            <a:srgbClr val="8063A1"/>
          </a:solidFill>
          <a:ln>
            <a:solidFill>
              <a:srgbClr val="8063A1"/>
            </a:solidFill>
          </a:ln>
        </p:spPr>
        <p:txBody>
          <a:bodyPr wrap="square" lIns="0" tIns="0" rIns="0" bIns="0" rtlCol="0"/>
          <a:lstStyle/>
          <a:p>
            <a:endParaRPr sz="1500" dirty="0"/>
          </a:p>
        </p:txBody>
      </p:sp>
      <p:sp>
        <p:nvSpPr>
          <p:cNvPr id="71" name="object 9"/>
          <p:cNvSpPr/>
          <p:nvPr/>
        </p:nvSpPr>
        <p:spPr>
          <a:xfrm>
            <a:off x="4650448" y="5740398"/>
            <a:ext cx="947098" cy="518745"/>
          </a:xfrm>
          <a:custGeom>
            <a:avLst/>
            <a:gdLst/>
            <a:ahLst/>
            <a:cxnLst/>
            <a:rect l="l" t="t" r="r" b="b"/>
            <a:pathLst>
              <a:path w="2072639" h="1315720">
                <a:moveTo>
                  <a:pt x="0" y="1315212"/>
                </a:moveTo>
                <a:lnTo>
                  <a:pt x="2072639" y="1315212"/>
                </a:lnTo>
                <a:lnTo>
                  <a:pt x="2072639" y="0"/>
                </a:lnTo>
                <a:lnTo>
                  <a:pt x="0" y="0"/>
                </a:lnTo>
                <a:lnTo>
                  <a:pt x="0" y="1315212"/>
                </a:lnTo>
                <a:close/>
              </a:path>
            </a:pathLst>
          </a:custGeom>
          <a:solidFill>
            <a:srgbClr val="8063A1"/>
          </a:solidFill>
          <a:ln>
            <a:solidFill>
              <a:srgbClr val="8063A1"/>
            </a:solidFill>
          </a:ln>
        </p:spPr>
        <p:txBody>
          <a:bodyPr wrap="square" lIns="0" tIns="0" rIns="0" bIns="0" rtlCol="0"/>
          <a:lstStyle/>
          <a:p>
            <a:endParaRPr sz="1500" dirty="0"/>
          </a:p>
        </p:txBody>
      </p:sp>
      <p:sp>
        <p:nvSpPr>
          <p:cNvPr id="72" name="object 11"/>
          <p:cNvSpPr/>
          <p:nvPr/>
        </p:nvSpPr>
        <p:spPr>
          <a:xfrm>
            <a:off x="5774953" y="5738475"/>
            <a:ext cx="947098" cy="522591"/>
          </a:xfrm>
          <a:custGeom>
            <a:avLst/>
            <a:gdLst/>
            <a:ahLst/>
            <a:cxnLst/>
            <a:rect l="l" t="t" r="r" b="b"/>
            <a:pathLst>
              <a:path w="2072640" h="1315720">
                <a:moveTo>
                  <a:pt x="0" y="1315212"/>
                </a:moveTo>
                <a:lnTo>
                  <a:pt x="2072640" y="1315212"/>
                </a:lnTo>
                <a:lnTo>
                  <a:pt x="2072640" y="0"/>
                </a:lnTo>
                <a:lnTo>
                  <a:pt x="0" y="0"/>
                </a:lnTo>
                <a:lnTo>
                  <a:pt x="0" y="1315212"/>
                </a:lnTo>
                <a:close/>
              </a:path>
            </a:pathLst>
          </a:custGeom>
          <a:solidFill>
            <a:srgbClr val="8063A1"/>
          </a:solidFill>
          <a:ln>
            <a:solidFill>
              <a:srgbClr val="8063A1"/>
            </a:solidFill>
          </a:ln>
        </p:spPr>
        <p:txBody>
          <a:bodyPr wrap="square" lIns="0" tIns="0" rIns="0" bIns="0" rtlCol="0"/>
          <a:lstStyle/>
          <a:p>
            <a:endParaRPr sz="1500" dirty="0"/>
          </a:p>
        </p:txBody>
      </p:sp>
      <p:sp>
        <p:nvSpPr>
          <p:cNvPr id="73" name="TextBox 72"/>
          <p:cNvSpPr txBox="1"/>
          <p:nvPr/>
        </p:nvSpPr>
        <p:spPr>
          <a:xfrm>
            <a:off x="4414591" y="5463670"/>
            <a:ext cx="1418879" cy="231923"/>
          </a:xfrm>
          <a:prstGeom prst="rect">
            <a:avLst/>
          </a:prstGeom>
          <a:solidFill>
            <a:srgbClr val="8063A1"/>
          </a:solidFill>
          <a:ln>
            <a:solidFill>
              <a:srgbClr val="8063A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NZ" sz="907" dirty="0">
                <a:solidFill>
                  <a:schemeClr val="bg1"/>
                </a:solidFill>
              </a:rPr>
              <a:t>DETAILERS</a:t>
            </a:r>
          </a:p>
        </p:txBody>
      </p:sp>
      <p:cxnSp>
        <p:nvCxnSpPr>
          <p:cNvPr id="74" name="Straight Connector 73"/>
          <p:cNvCxnSpPr/>
          <p:nvPr/>
        </p:nvCxnSpPr>
        <p:spPr>
          <a:xfrm>
            <a:off x="3521582" y="5580917"/>
            <a:ext cx="942089" cy="0"/>
          </a:xfrm>
          <a:prstGeom prst="line">
            <a:avLst/>
          </a:prstGeom>
          <a:ln w="12700" cmpd="sng">
            <a:solidFill>
              <a:srgbClr val="8063A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4568914" y="5772112"/>
            <a:ext cx="1110165" cy="45531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NZ" sz="907" dirty="0">
                <a:solidFill>
                  <a:schemeClr val="bg1"/>
                </a:solidFill>
              </a:rPr>
              <a:t>SAVE MONEY</a:t>
            </a:r>
          </a:p>
          <a:p>
            <a:pPr algn="ctr"/>
            <a:r>
              <a:rPr lang="en-NZ" sz="726" dirty="0">
                <a:solidFill>
                  <a:schemeClr val="bg1"/>
                </a:solidFill>
              </a:rPr>
              <a:t>More time detailing cars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3494847" y="5772112"/>
            <a:ext cx="965799" cy="45531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NZ" sz="907" dirty="0">
                <a:solidFill>
                  <a:schemeClr val="bg1"/>
                </a:solidFill>
              </a:rPr>
              <a:t>SAVE TIME</a:t>
            </a:r>
          </a:p>
          <a:p>
            <a:pPr algn="ctr"/>
            <a:r>
              <a:rPr lang="en-NZ" sz="726" dirty="0">
                <a:solidFill>
                  <a:schemeClr val="bg1"/>
                </a:solidFill>
              </a:rPr>
              <a:t>Less time chasing customers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689789" y="5772112"/>
            <a:ext cx="1117426" cy="45531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NZ" sz="907" dirty="0">
                <a:solidFill>
                  <a:schemeClr val="bg1"/>
                </a:solidFill>
              </a:rPr>
              <a:t>GROW FASTER</a:t>
            </a:r>
          </a:p>
          <a:p>
            <a:pPr algn="ctr"/>
            <a:r>
              <a:rPr lang="en-NZ" sz="726" dirty="0">
                <a:solidFill>
                  <a:schemeClr val="bg1"/>
                </a:solidFill>
              </a:rPr>
              <a:t>Great reviews + great prices = more work</a:t>
            </a:r>
          </a:p>
        </p:txBody>
      </p:sp>
      <p:sp>
        <p:nvSpPr>
          <p:cNvPr id="41" name="object 7"/>
          <p:cNvSpPr/>
          <p:nvPr/>
        </p:nvSpPr>
        <p:spPr>
          <a:xfrm>
            <a:off x="2135498" y="7247405"/>
            <a:ext cx="621569" cy="155536"/>
          </a:xfrm>
          <a:custGeom>
            <a:avLst/>
            <a:gdLst/>
            <a:ahLst/>
            <a:cxnLst/>
            <a:rect l="l" t="t" r="r" b="b"/>
            <a:pathLst>
              <a:path w="685164" h="171450">
                <a:moveTo>
                  <a:pt x="609364" y="85578"/>
                </a:moveTo>
                <a:lnTo>
                  <a:pt x="523367" y="135743"/>
                </a:lnTo>
                <a:lnTo>
                  <a:pt x="517687" y="140795"/>
                </a:lnTo>
                <a:lnTo>
                  <a:pt x="514508" y="147395"/>
                </a:lnTo>
                <a:lnTo>
                  <a:pt x="514044" y="154709"/>
                </a:lnTo>
                <a:lnTo>
                  <a:pt x="516508" y="161905"/>
                </a:lnTo>
                <a:lnTo>
                  <a:pt x="521487" y="167512"/>
                </a:lnTo>
                <a:lnTo>
                  <a:pt x="528050" y="170668"/>
                </a:lnTo>
                <a:lnTo>
                  <a:pt x="535350" y="171156"/>
                </a:lnTo>
                <a:lnTo>
                  <a:pt x="542544" y="168763"/>
                </a:lnTo>
                <a:lnTo>
                  <a:pt x="652405" y="104628"/>
                </a:lnTo>
                <a:lnTo>
                  <a:pt x="647192" y="104628"/>
                </a:lnTo>
                <a:lnTo>
                  <a:pt x="647192" y="102088"/>
                </a:lnTo>
                <a:lnTo>
                  <a:pt x="637667" y="102088"/>
                </a:lnTo>
                <a:lnTo>
                  <a:pt x="609364" y="85578"/>
                </a:lnTo>
                <a:close/>
              </a:path>
              <a:path w="685164" h="171450">
                <a:moveTo>
                  <a:pt x="576707" y="66528"/>
                </a:moveTo>
                <a:lnTo>
                  <a:pt x="0" y="66528"/>
                </a:lnTo>
                <a:lnTo>
                  <a:pt x="0" y="104628"/>
                </a:lnTo>
                <a:lnTo>
                  <a:pt x="576707" y="104628"/>
                </a:lnTo>
                <a:lnTo>
                  <a:pt x="609364" y="85578"/>
                </a:lnTo>
                <a:lnTo>
                  <a:pt x="576707" y="66528"/>
                </a:lnTo>
                <a:close/>
              </a:path>
              <a:path w="685164" h="171450">
                <a:moveTo>
                  <a:pt x="652405" y="66528"/>
                </a:moveTo>
                <a:lnTo>
                  <a:pt x="647192" y="66528"/>
                </a:lnTo>
                <a:lnTo>
                  <a:pt x="647192" y="104628"/>
                </a:lnTo>
                <a:lnTo>
                  <a:pt x="652405" y="104628"/>
                </a:lnTo>
                <a:lnTo>
                  <a:pt x="685038" y="85578"/>
                </a:lnTo>
                <a:lnTo>
                  <a:pt x="652405" y="66528"/>
                </a:lnTo>
                <a:close/>
              </a:path>
              <a:path w="685164" h="171450">
                <a:moveTo>
                  <a:pt x="637667" y="69068"/>
                </a:moveTo>
                <a:lnTo>
                  <a:pt x="609364" y="85578"/>
                </a:lnTo>
                <a:lnTo>
                  <a:pt x="637667" y="102088"/>
                </a:lnTo>
                <a:lnTo>
                  <a:pt x="637667" y="69068"/>
                </a:lnTo>
                <a:close/>
              </a:path>
              <a:path w="685164" h="171450">
                <a:moveTo>
                  <a:pt x="647192" y="69068"/>
                </a:moveTo>
                <a:lnTo>
                  <a:pt x="637667" y="69068"/>
                </a:lnTo>
                <a:lnTo>
                  <a:pt x="637667" y="102088"/>
                </a:lnTo>
                <a:lnTo>
                  <a:pt x="647192" y="102088"/>
                </a:lnTo>
                <a:lnTo>
                  <a:pt x="647192" y="69068"/>
                </a:lnTo>
                <a:close/>
              </a:path>
              <a:path w="685164" h="171450">
                <a:moveTo>
                  <a:pt x="535350" y="0"/>
                </a:moveTo>
                <a:lnTo>
                  <a:pt x="528050" y="488"/>
                </a:lnTo>
                <a:lnTo>
                  <a:pt x="521487" y="3643"/>
                </a:lnTo>
                <a:lnTo>
                  <a:pt x="516508" y="9251"/>
                </a:lnTo>
                <a:lnTo>
                  <a:pt x="514044" y="16446"/>
                </a:lnTo>
                <a:lnTo>
                  <a:pt x="514508" y="23760"/>
                </a:lnTo>
                <a:lnTo>
                  <a:pt x="517687" y="30360"/>
                </a:lnTo>
                <a:lnTo>
                  <a:pt x="523367" y="35413"/>
                </a:lnTo>
                <a:lnTo>
                  <a:pt x="609364" y="85578"/>
                </a:lnTo>
                <a:lnTo>
                  <a:pt x="637667" y="69068"/>
                </a:lnTo>
                <a:lnTo>
                  <a:pt x="647192" y="69068"/>
                </a:lnTo>
                <a:lnTo>
                  <a:pt x="647192" y="66528"/>
                </a:lnTo>
                <a:lnTo>
                  <a:pt x="652405" y="66528"/>
                </a:lnTo>
                <a:lnTo>
                  <a:pt x="542544" y="2393"/>
                </a:lnTo>
                <a:lnTo>
                  <a:pt x="535350" y="0"/>
                </a:lnTo>
                <a:close/>
              </a:path>
            </a:pathLst>
          </a:custGeom>
          <a:solidFill>
            <a:srgbClr val="444748"/>
          </a:solidFill>
        </p:spPr>
        <p:txBody>
          <a:bodyPr wrap="square" lIns="0" tIns="0" rIns="0" bIns="0" rtlCol="0"/>
          <a:lstStyle/>
          <a:p>
            <a:endParaRPr sz="1500" dirty="0"/>
          </a:p>
        </p:txBody>
      </p:sp>
      <p:sp>
        <p:nvSpPr>
          <p:cNvPr id="42" name="object 8"/>
          <p:cNvSpPr/>
          <p:nvPr/>
        </p:nvSpPr>
        <p:spPr>
          <a:xfrm>
            <a:off x="4250910" y="7242907"/>
            <a:ext cx="583549" cy="155536"/>
          </a:xfrm>
          <a:custGeom>
            <a:avLst/>
            <a:gdLst/>
            <a:ahLst/>
            <a:cxnLst/>
            <a:rect l="l" t="t" r="r" b="b"/>
            <a:pathLst>
              <a:path w="643254" h="171450">
                <a:moveTo>
                  <a:pt x="567200" y="85578"/>
                </a:moveTo>
                <a:lnTo>
                  <a:pt x="481202" y="135743"/>
                </a:lnTo>
                <a:lnTo>
                  <a:pt x="475523" y="140795"/>
                </a:lnTo>
                <a:lnTo>
                  <a:pt x="472344" y="147395"/>
                </a:lnTo>
                <a:lnTo>
                  <a:pt x="471880" y="154709"/>
                </a:lnTo>
                <a:lnTo>
                  <a:pt x="474345" y="161905"/>
                </a:lnTo>
                <a:lnTo>
                  <a:pt x="479377" y="167512"/>
                </a:lnTo>
                <a:lnTo>
                  <a:pt x="485933" y="170668"/>
                </a:lnTo>
                <a:lnTo>
                  <a:pt x="493204" y="171156"/>
                </a:lnTo>
                <a:lnTo>
                  <a:pt x="500379" y="168763"/>
                </a:lnTo>
                <a:lnTo>
                  <a:pt x="610241" y="104628"/>
                </a:lnTo>
                <a:lnTo>
                  <a:pt x="605027" y="104628"/>
                </a:lnTo>
                <a:lnTo>
                  <a:pt x="605027" y="102088"/>
                </a:lnTo>
                <a:lnTo>
                  <a:pt x="595502" y="102088"/>
                </a:lnTo>
                <a:lnTo>
                  <a:pt x="567200" y="85578"/>
                </a:lnTo>
                <a:close/>
              </a:path>
              <a:path w="643254" h="171450">
                <a:moveTo>
                  <a:pt x="534542" y="66528"/>
                </a:moveTo>
                <a:lnTo>
                  <a:pt x="0" y="66528"/>
                </a:lnTo>
                <a:lnTo>
                  <a:pt x="0" y="104628"/>
                </a:lnTo>
                <a:lnTo>
                  <a:pt x="534542" y="104628"/>
                </a:lnTo>
                <a:lnTo>
                  <a:pt x="567200" y="85578"/>
                </a:lnTo>
                <a:lnTo>
                  <a:pt x="534542" y="66528"/>
                </a:lnTo>
                <a:close/>
              </a:path>
              <a:path w="643254" h="171450">
                <a:moveTo>
                  <a:pt x="610241" y="66528"/>
                </a:moveTo>
                <a:lnTo>
                  <a:pt x="605027" y="66528"/>
                </a:lnTo>
                <a:lnTo>
                  <a:pt x="605027" y="104628"/>
                </a:lnTo>
                <a:lnTo>
                  <a:pt x="610241" y="104628"/>
                </a:lnTo>
                <a:lnTo>
                  <a:pt x="642874" y="85578"/>
                </a:lnTo>
                <a:lnTo>
                  <a:pt x="610241" y="66528"/>
                </a:lnTo>
                <a:close/>
              </a:path>
              <a:path w="643254" h="171450">
                <a:moveTo>
                  <a:pt x="595502" y="69068"/>
                </a:moveTo>
                <a:lnTo>
                  <a:pt x="567200" y="85578"/>
                </a:lnTo>
                <a:lnTo>
                  <a:pt x="595502" y="102088"/>
                </a:lnTo>
                <a:lnTo>
                  <a:pt x="595502" y="69068"/>
                </a:lnTo>
                <a:close/>
              </a:path>
              <a:path w="643254" h="171450">
                <a:moveTo>
                  <a:pt x="605027" y="69068"/>
                </a:moveTo>
                <a:lnTo>
                  <a:pt x="595502" y="69068"/>
                </a:lnTo>
                <a:lnTo>
                  <a:pt x="595502" y="102088"/>
                </a:lnTo>
                <a:lnTo>
                  <a:pt x="605027" y="102088"/>
                </a:lnTo>
                <a:lnTo>
                  <a:pt x="605027" y="69068"/>
                </a:lnTo>
                <a:close/>
              </a:path>
              <a:path w="643254" h="171450">
                <a:moveTo>
                  <a:pt x="493204" y="0"/>
                </a:moveTo>
                <a:lnTo>
                  <a:pt x="485933" y="488"/>
                </a:lnTo>
                <a:lnTo>
                  <a:pt x="479377" y="3643"/>
                </a:lnTo>
                <a:lnTo>
                  <a:pt x="474345" y="9251"/>
                </a:lnTo>
                <a:lnTo>
                  <a:pt x="471880" y="16446"/>
                </a:lnTo>
                <a:lnTo>
                  <a:pt x="472344" y="23760"/>
                </a:lnTo>
                <a:lnTo>
                  <a:pt x="475523" y="30360"/>
                </a:lnTo>
                <a:lnTo>
                  <a:pt x="481202" y="35413"/>
                </a:lnTo>
                <a:lnTo>
                  <a:pt x="567200" y="85578"/>
                </a:lnTo>
                <a:lnTo>
                  <a:pt x="595502" y="69068"/>
                </a:lnTo>
                <a:lnTo>
                  <a:pt x="605027" y="69068"/>
                </a:lnTo>
                <a:lnTo>
                  <a:pt x="605027" y="66528"/>
                </a:lnTo>
                <a:lnTo>
                  <a:pt x="610241" y="66528"/>
                </a:lnTo>
                <a:lnTo>
                  <a:pt x="500379" y="2393"/>
                </a:lnTo>
                <a:lnTo>
                  <a:pt x="493204" y="0"/>
                </a:lnTo>
                <a:close/>
              </a:path>
            </a:pathLst>
          </a:custGeom>
          <a:solidFill>
            <a:srgbClr val="444748"/>
          </a:solidFill>
        </p:spPr>
        <p:txBody>
          <a:bodyPr wrap="square" lIns="0" tIns="0" rIns="0" bIns="0" rtlCol="0"/>
          <a:lstStyle/>
          <a:p>
            <a:endParaRPr sz="1500" dirty="0"/>
          </a:p>
        </p:txBody>
      </p:sp>
      <p:sp>
        <p:nvSpPr>
          <p:cNvPr id="43" name="object 9"/>
          <p:cNvSpPr/>
          <p:nvPr/>
        </p:nvSpPr>
        <p:spPr>
          <a:xfrm>
            <a:off x="564793" y="7616062"/>
            <a:ext cx="1632927" cy="163292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00" dirty="0"/>
          </a:p>
        </p:txBody>
      </p:sp>
      <p:sp>
        <p:nvSpPr>
          <p:cNvPr id="44" name="object 10"/>
          <p:cNvSpPr/>
          <p:nvPr/>
        </p:nvSpPr>
        <p:spPr>
          <a:xfrm>
            <a:off x="2607620" y="7616062"/>
            <a:ext cx="1632927" cy="163292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00" dirty="0"/>
          </a:p>
        </p:txBody>
      </p:sp>
      <p:sp>
        <p:nvSpPr>
          <p:cNvPr id="45" name="object 11"/>
          <p:cNvSpPr/>
          <p:nvPr/>
        </p:nvSpPr>
        <p:spPr>
          <a:xfrm>
            <a:off x="4650448" y="7616062"/>
            <a:ext cx="1632927" cy="163292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00" dirty="0"/>
          </a:p>
        </p:txBody>
      </p:sp>
      <p:sp>
        <p:nvSpPr>
          <p:cNvPr id="54" name="object 16"/>
          <p:cNvSpPr txBox="1"/>
          <p:nvPr/>
        </p:nvSpPr>
        <p:spPr>
          <a:xfrm>
            <a:off x="2438046" y="9219123"/>
            <a:ext cx="1990086" cy="430403"/>
          </a:xfrm>
          <a:prstGeom prst="rect">
            <a:avLst/>
          </a:prstGeom>
        </p:spPr>
        <p:txBody>
          <a:bodyPr vert="horz" wrap="square" lIns="0" tIns="11521" rIns="0" bIns="0" rtlCol="0">
            <a:spAutoFit/>
          </a:bodyPr>
          <a:lstStyle/>
          <a:p>
            <a:pPr marL="271330" indent="-259808">
              <a:spcBef>
                <a:spcPts val="91"/>
              </a:spcBef>
              <a:buChar char="•"/>
              <a:tabLst>
                <a:tab pos="271330" algn="l"/>
                <a:tab pos="271906" algn="l"/>
              </a:tabLst>
            </a:pPr>
            <a:r>
              <a:rPr sz="907" dirty="0">
                <a:cs typeface="Arial"/>
              </a:rPr>
              <a:t>Standardized </a:t>
            </a:r>
            <a:r>
              <a:rPr sz="907" spc="-5" dirty="0">
                <a:cs typeface="Arial"/>
              </a:rPr>
              <a:t>services </a:t>
            </a:r>
            <a:r>
              <a:rPr sz="907" dirty="0">
                <a:cs typeface="Arial"/>
              </a:rPr>
              <a:t>&amp;</a:t>
            </a:r>
            <a:r>
              <a:rPr sz="907" spc="-95" dirty="0">
                <a:cs typeface="Arial"/>
              </a:rPr>
              <a:t> </a:t>
            </a:r>
            <a:r>
              <a:rPr sz="907" dirty="0">
                <a:cs typeface="Arial"/>
              </a:rPr>
              <a:t>prices</a:t>
            </a:r>
          </a:p>
          <a:p>
            <a:pPr marL="271330" marR="123855" indent="-259808">
              <a:spcBef>
                <a:spcPts val="5"/>
              </a:spcBef>
              <a:buChar char="•"/>
              <a:tabLst>
                <a:tab pos="271330" algn="l"/>
                <a:tab pos="271906" algn="l"/>
              </a:tabLst>
            </a:pPr>
            <a:r>
              <a:rPr sz="907" dirty="0">
                <a:cs typeface="Arial"/>
              </a:rPr>
              <a:t>Detailer can discount (bid)</a:t>
            </a:r>
            <a:r>
              <a:rPr sz="907" spc="-163" dirty="0">
                <a:cs typeface="Arial"/>
              </a:rPr>
              <a:t> </a:t>
            </a:r>
            <a:r>
              <a:rPr sz="907" dirty="0">
                <a:cs typeface="Arial"/>
              </a:rPr>
              <a:t>on</a:t>
            </a:r>
            <a:r>
              <a:rPr lang="en-NZ" sz="907" dirty="0">
                <a:cs typeface="Arial"/>
              </a:rPr>
              <a:t> </a:t>
            </a:r>
            <a:r>
              <a:rPr sz="907" dirty="0">
                <a:cs typeface="Arial"/>
              </a:rPr>
              <a:t>the fly based on</a:t>
            </a:r>
            <a:r>
              <a:rPr sz="907" spc="-100" dirty="0">
                <a:cs typeface="Arial"/>
              </a:rPr>
              <a:t> </a:t>
            </a:r>
            <a:r>
              <a:rPr sz="907" dirty="0">
                <a:cs typeface="Arial"/>
              </a:rPr>
              <a:t>demand</a:t>
            </a:r>
          </a:p>
        </p:txBody>
      </p:sp>
      <p:sp>
        <p:nvSpPr>
          <p:cNvPr id="56" name="object 17"/>
          <p:cNvSpPr txBox="1"/>
          <p:nvPr/>
        </p:nvSpPr>
        <p:spPr>
          <a:xfrm>
            <a:off x="428869" y="9219123"/>
            <a:ext cx="1896317" cy="290813"/>
          </a:xfrm>
          <a:prstGeom prst="rect">
            <a:avLst/>
          </a:prstGeom>
        </p:spPr>
        <p:txBody>
          <a:bodyPr vert="horz" wrap="square" lIns="0" tIns="11521" rIns="0" bIns="0" rtlCol="0">
            <a:spAutoFit/>
          </a:bodyPr>
          <a:lstStyle/>
          <a:p>
            <a:pPr marL="271330" marR="4609" indent="-259808">
              <a:spcBef>
                <a:spcPts val="91"/>
              </a:spcBef>
              <a:buChar char="•"/>
              <a:tabLst>
                <a:tab pos="271330" algn="l"/>
                <a:tab pos="271906" algn="l"/>
              </a:tabLst>
            </a:pPr>
            <a:r>
              <a:rPr sz="907" spc="-5" dirty="0">
                <a:cs typeface="Arial"/>
              </a:rPr>
              <a:t>Filter </a:t>
            </a:r>
            <a:r>
              <a:rPr sz="907" dirty="0">
                <a:cs typeface="Arial"/>
              </a:rPr>
              <a:t>by</a:t>
            </a:r>
            <a:r>
              <a:rPr lang="en-NZ" sz="907" dirty="0">
                <a:cs typeface="Arial"/>
              </a:rPr>
              <a:t> </a:t>
            </a:r>
            <a:r>
              <a:rPr sz="907" spc="-5" dirty="0">
                <a:cs typeface="Arial"/>
              </a:rPr>
              <a:t>date</a:t>
            </a:r>
            <a:r>
              <a:rPr lang="en-NZ" sz="907" spc="-5" dirty="0">
                <a:cs typeface="Arial"/>
              </a:rPr>
              <a:t> </a:t>
            </a:r>
            <a:r>
              <a:rPr sz="907" spc="-5" dirty="0">
                <a:cs typeface="Arial"/>
              </a:rPr>
              <a:t>/</a:t>
            </a:r>
            <a:r>
              <a:rPr lang="en-NZ" sz="907" spc="-5" dirty="0">
                <a:cs typeface="Arial"/>
              </a:rPr>
              <a:t> </a:t>
            </a:r>
            <a:r>
              <a:rPr sz="907" spc="-5" dirty="0">
                <a:cs typeface="Arial"/>
              </a:rPr>
              <a:t>time</a:t>
            </a:r>
            <a:r>
              <a:rPr lang="en-NZ" sz="907" spc="-5" dirty="0">
                <a:cs typeface="Arial"/>
              </a:rPr>
              <a:t> </a:t>
            </a:r>
            <a:r>
              <a:rPr sz="907" spc="-5" dirty="0">
                <a:cs typeface="Arial"/>
              </a:rPr>
              <a:t>/</a:t>
            </a:r>
            <a:r>
              <a:rPr lang="en-NZ" sz="907" spc="-5" dirty="0">
                <a:cs typeface="Arial"/>
              </a:rPr>
              <a:t> </a:t>
            </a:r>
            <a:r>
              <a:rPr sz="907" spc="-5" dirty="0">
                <a:cs typeface="Arial"/>
              </a:rPr>
              <a:t>availability</a:t>
            </a:r>
            <a:r>
              <a:rPr lang="en-NZ" sz="907" spc="-5" dirty="0">
                <a:cs typeface="Arial"/>
              </a:rPr>
              <a:t> </a:t>
            </a:r>
            <a:r>
              <a:rPr sz="907" spc="-5" dirty="0">
                <a:cs typeface="Arial"/>
              </a:rPr>
              <a:t>/</a:t>
            </a:r>
            <a:r>
              <a:rPr lang="en-NZ" sz="907" spc="-5" dirty="0">
                <a:cs typeface="Arial"/>
              </a:rPr>
              <a:t> </a:t>
            </a:r>
            <a:r>
              <a:rPr sz="907" spc="-5" dirty="0">
                <a:cs typeface="Arial"/>
              </a:rPr>
              <a:t>ratings</a:t>
            </a:r>
            <a:r>
              <a:rPr lang="en-NZ" sz="907" spc="-5" dirty="0">
                <a:cs typeface="Arial"/>
              </a:rPr>
              <a:t> </a:t>
            </a:r>
            <a:r>
              <a:rPr sz="907" spc="-5" dirty="0">
                <a:cs typeface="Arial"/>
              </a:rPr>
              <a:t>/</a:t>
            </a:r>
            <a:r>
              <a:rPr lang="en-NZ" sz="907" spc="-5" dirty="0">
                <a:cs typeface="Arial"/>
              </a:rPr>
              <a:t> </a:t>
            </a:r>
            <a:r>
              <a:rPr sz="907" spc="-5" dirty="0">
                <a:cs typeface="Arial"/>
              </a:rPr>
              <a:t>reviews</a:t>
            </a:r>
            <a:r>
              <a:rPr lang="en-NZ" sz="907" spc="-5" dirty="0">
                <a:cs typeface="Arial"/>
              </a:rPr>
              <a:t> </a:t>
            </a:r>
            <a:r>
              <a:rPr sz="907" spc="-5" dirty="0">
                <a:cs typeface="Arial"/>
              </a:rPr>
              <a:t>/</a:t>
            </a:r>
            <a:r>
              <a:rPr lang="en-NZ" sz="907" spc="-5" dirty="0">
                <a:cs typeface="Arial"/>
              </a:rPr>
              <a:t> </a:t>
            </a:r>
            <a:r>
              <a:rPr sz="907" spc="-5" dirty="0">
                <a:cs typeface="Arial"/>
              </a:rPr>
              <a:t>bid</a:t>
            </a:r>
            <a:endParaRPr sz="907" dirty="0">
              <a:cs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04641" y="7189165"/>
            <a:ext cx="1744774" cy="427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089" dirty="0">
                <a:solidFill>
                  <a:srgbClr val="4AACC5"/>
                </a:solidFill>
              </a:rPr>
              <a:t>1. BROWSE </a:t>
            </a:r>
          </a:p>
          <a:p>
            <a:pPr algn="ctr"/>
            <a:r>
              <a:rPr lang="en-NZ" sz="1089" dirty="0">
                <a:solidFill>
                  <a:srgbClr val="4AACC5"/>
                </a:solidFill>
              </a:rPr>
              <a:t>AVAILABLE DETAILERS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4720743" y="7189165"/>
            <a:ext cx="1492337" cy="427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089" dirty="0">
                <a:solidFill>
                  <a:srgbClr val="4AACC5"/>
                </a:solidFill>
              </a:rPr>
              <a:t>3. SELECT,</a:t>
            </a:r>
          </a:p>
          <a:p>
            <a:pPr algn="ctr"/>
            <a:r>
              <a:rPr lang="en-NZ" sz="1089" dirty="0">
                <a:solidFill>
                  <a:srgbClr val="4AACC5"/>
                </a:solidFill>
              </a:rPr>
              <a:t>BOOK &amp; PAY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2667553" y="7189165"/>
            <a:ext cx="1513062" cy="427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089" dirty="0">
                <a:solidFill>
                  <a:srgbClr val="4AACC5"/>
                </a:solidFill>
              </a:rPr>
              <a:t>2. COMPARE </a:t>
            </a:r>
          </a:p>
          <a:p>
            <a:pPr algn="ctr"/>
            <a:r>
              <a:rPr lang="en-NZ" sz="1089" dirty="0">
                <a:solidFill>
                  <a:srgbClr val="4AACC5"/>
                </a:solidFill>
              </a:rPr>
              <a:t>REVIEWS &amp; PRICES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80320" y="7825468"/>
            <a:ext cx="601872" cy="1041439"/>
          </a:xfrm>
          <a:prstGeom prst="rect">
            <a:avLst/>
          </a:prstGeom>
          <a:solidFill>
            <a:srgbClr val="E6DFEB"/>
          </a:solidFill>
        </p:spPr>
        <p:txBody>
          <a:bodyPr wrap="square" rtlCol="0" anchor="ctr">
            <a:spAutoFit/>
          </a:bodyPr>
          <a:lstStyle/>
          <a:p>
            <a:pPr algn="ctr"/>
            <a:endParaRPr lang="en-NZ" sz="363" dirty="0"/>
          </a:p>
          <a:p>
            <a:pPr algn="ctr"/>
            <a:endParaRPr lang="en-NZ" sz="363" dirty="0"/>
          </a:p>
          <a:p>
            <a:pPr algn="ctr"/>
            <a:endParaRPr lang="en-NZ" sz="544" dirty="0"/>
          </a:p>
          <a:p>
            <a:pPr algn="ctr"/>
            <a:endParaRPr lang="en-NZ" sz="544" dirty="0"/>
          </a:p>
          <a:p>
            <a:pPr algn="ctr"/>
            <a:endParaRPr lang="en-NZ" sz="544" dirty="0"/>
          </a:p>
          <a:p>
            <a:pPr algn="ctr"/>
            <a:r>
              <a:rPr lang="en-NZ" sz="544" dirty="0"/>
              <a:t>Amazing Screenshot</a:t>
            </a:r>
          </a:p>
          <a:p>
            <a:pPr algn="ctr"/>
            <a:endParaRPr lang="en-NZ" sz="544" dirty="0"/>
          </a:p>
          <a:p>
            <a:pPr algn="ctr"/>
            <a:endParaRPr lang="en-NZ" sz="544" dirty="0"/>
          </a:p>
          <a:p>
            <a:pPr algn="ctr"/>
            <a:endParaRPr lang="en-NZ" sz="544" dirty="0"/>
          </a:p>
          <a:p>
            <a:pPr algn="ctr"/>
            <a:endParaRPr lang="en-NZ" sz="544" dirty="0"/>
          </a:p>
          <a:p>
            <a:pPr algn="ctr"/>
            <a:endParaRPr lang="en-NZ" sz="544" dirty="0"/>
          </a:p>
        </p:txBody>
      </p:sp>
      <p:sp>
        <p:nvSpPr>
          <p:cNvPr id="61" name="TextBox 60"/>
          <p:cNvSpPr txBox="1"/>
          <p:nvPr/>
        </p:nvSpPr>
        <p:spPr>
          <a:xfrm>
            <a:off x="5173081" y="7825468"/>
            <a:ext cx="601872" cy="1041439"/>
          </a:xfrm>
          <a:prstGeom prst="rect">
            <a:avLst/>
          </a:prstGeom>
          <a:solidFill>
            <a:srgbClr val="FCEADA"/>
          </a:solidFill>
        </p:spPr>
        <p:txBody>
          <a:bodyPr wrap="square" rtlCol="0" anchor="ctr">
            <a:spAutoFit/>
          </a:bodyPr>
          <a:lstStyle/>
          <a:p>
            <a:pPr algn="ctr"/>
            <a:endParaRPr lang="en-NZ" sz="363" dirty="0"/>
          </a:p>
          <a:p>
            <a:pPr algn="ctr"/>
            <a:endParaRPr lang="en-NZ" sz="363" dirty="0"/>
          </a:p>
          <a:p>
            <a:pPr algn="ctr"/>
            <a:endParaRPr lang="en-NZ" sz="544" dirty="0"/>
          </a:p>
          <a:p>
            <a:pPr algn="ctr"/>
            <a:endParaRPr lang="en-NZ" sz="544" dirty="0"/>
          </a:p>
          <a:p>
            <a:pPr algn="ctr"/>
            <a:endParaRPr lang="en-NZ" sz="544" dirty="0"/>
          </a:p>
          <a:p>
            <a:pPr algn="ctr"/>
            <a:r>
              <a:rPr lang="en-NZ" sz="544" dirty="0"/>
              <a:t>Amazing Screenshot</a:t>
            </a:r>
          </a:p>
          <a:p>
            <a:pPr algn="ctr"/>
            <a:endParaRPr lang="en-NZ" sz="544" dirty="0"/>
          </a:p>
          <a:p>
            <a:pPr algn="ctr"/>
            <a:endParaRPr lang="en-NZ" sz="544" dirty="0"/>
          </a:p>
          <a:p>
            <a:pPr algn="ctr"/>
            <a:endParaRPr lang="en-NZ" sz="544" dirty="0"/>
          </a:p>
          <a:p>
            <a:pPr algn="ctr"/>
            <a:endParaRPr lang="en-NZ" sz="544" dirty="0"/>
          </a:p>
          <a:p>
            <a:pPr algn="ctr"/>
            <a:endParaRPr lang="en-NZ" sz="544" dirty="0"/>
          </a:p>
        </p:txBody>
      </p:sp>
      <p:sp>
        <p:nvSpPr>
          <p:cNvPr id="62" name="TextBox 61"/>
          <p:cNvSpPr txBox="1"/>
          <p:nvPr/>
        </p:nvSpPr>
        <p:spPr>
          <a:xfrm>
            <a:off x="3123147" y="7825468"/>
            <a:ext cx="601872" cy="1041439"/>
          </a:xfrm>
          <a:prstGeom prst="rect">
            <a:avLst/>
          </a:prstGeom>
          <a:solidFill>
            <a:srgbClr val="DBEDF4"/>
          </a:solidFill>
        </p:spPr>
        <p:txBody>
          <a:bodyPr wrap="square" rtlCol="0" anchor="ctr">
            <a:spAutoFit/>
          </a:bodyPr>
          <a:lstStyle/>
          <a:p>
            <a:pPr algn="ctr"/>
            <a:endParaRPr lang="en-NZ" sz="363" dirty="0"/>
          </a:p>
          <a:p>
            <a:pPr algn="ctr"/>
            <a:endParaRPr lang="en-NZ" sz="363" dirty="0"/>
          </a:p>
          <a:p>
            <a:pPr algn="ctr"/>
            <a:endParaRPr lang="en-NZ" sz="544" dirty="0"/>
          </a:p>
          <a:p>
            <a:pPr algn="ctr"/>
            <a:endParaRPr lang="en-NZ" sz="544" dirty="0"/>
          </a:p>
          <a:p>
            <a:pPr algn="ctr"/>
            <a:endParaRPr lang="en-NZ" sz="544" dirty="0"/>
          </a:p>
          <a:p>
            <a:pPr algn="ctr"/>
            <a:r>
              <a:rPr lang="en-NZ" sz="544" dirty="0"/>
              <a:t>Amazing Screenshot</a:t>
            </a:r>
          </a:p>
          <a:p>
            <a:pPr algn="ctr"/>
            <a:endParaRPr lang="en-NZ" sz="544" dirty="0"/>
          </a:p>
          <a:p>
            <a:pPr algn="ctr"/>
            <a:endParaRPr lang="en-NZ" sz="544" dirty="0"/>
          </a:p>
          <a:p>
            <a:pPr algn="ctr"/>
            <a:endParaRPr lang="en-NZ" sz="544" dirty="0"/>
          </a:p>
          <a:p>
            <a:pPr algn="ctr"/>
            <a:endParaRPr lang="en-NZ" sz="544" dirty="0"/>
          </a:p>
          <a:p>
            <a:pPr algn="ctr"/>
            <a:endParaRPr lang="en-NZ" sz="544" dirty="0"/>
          </a:p>
        </p:txBody>
      </p:sp>
      <p:sp>
        <p:nvSpPr>
          <p:cNvPr id="63" name="object 15"/>
          <p:cNvSpPr txBox="1"/>
          <p:nvPr/>
        </p:nvSpPr>
        <p:spPr>
          <a:xfrm>
            <a:off x="4421361" y="9219123"/>
            <a:ext cx="2091100" cy="290813"/>
          </a:xfrm>
          <a:prstGeom prst="rect">
            <a:avLst/>
          </a:prstGeom>
        </p:spPr>
        <p:txBody>
          <a:bodyPr vert="horz" wrap="square" lIns="0" tIns="11521" rIns="0" bIns="0" rtlCol="0">
            <a:spAutoFit/>
          </a:bodyPr>
          <a:lstStyle/>
          <a:p>
            <a:pPr marL="271330" indent="-259808">
              <a:spcBef>
                <a:spcPts val="91"/>
              </a:spcBef>
              <a:buChar char="•"/>
              <a:tabLst>
                <a:tab pos="271330" algn="l"/>
                <a:tab pos="271906" algn="l"/>
              </a:tabLst>
            </a:pPr>
            <a:r>
              <a:rPr sz="907" dirty="0">
                <a:cs typeface="Arial"/>
              </a:rPr>
              <a:t>Option to add tip</a:t>
            </a:r>
            <a:r>
              <a:rPr lang="en-NZ" sz="907" dirty="0">
                <a:cs typeface="Arial"/>
              </a:rPr>
              <a:t> after job</a:t>
            </a:r>
            <a:endParaRPr sz="907" dirty="0">
              <a:cs typeface="Arial"/>
            </a:endParaRPr>
          </a:p>
          <a:p>
            <a:pPr marL="271330" indent="-259808">
              <a:spcBef>
                <a:spcPts val="5"/>
              </a:spcBef>
              <a:buChar char="•"/>
              <a:tabLst>
                <a:tab pos="271330" algn="l"/>
                <a:tab pos="271906" algn="l"/>
              </a:tabLst>
            </a:pPr>
            <a:r>
              <a:rPr sz="907" spc="-5" dirty="0">
                <a:cs typeface="Arial"/>
              </a:rPr>
              <a:t>Review </a:t>
            </a:r>
            <a:r>
              <a:rPr sz="907" dirty="0">
                <a:cs typeface="Arial"/>
              </a:rPr>
              <a:t>required after</a:t>
            </a:r>
            <a:r>
              <a:rPr sz="907" spc="-91" dirty="0">
                <a:cs typeface="Arial"/>
              </a:rPr>
              <a:t> </a:t>
            </a:r>
            <a:r>
              <a:rPr sz="907" dirty="0">
                <a:cs typeface="Arial"/>
              </a:rPr>
              <a:t>job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27720" y="6823230"/>
            <a:ext cx="1586261" cy="276999"/>
          </a:xfrm>
          <a:prstGeom prst="rect">
            <a:avLst/>
          </a:prstGeom>
          <a:solidFill>
            <a:srgbClr val="F79546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NZ" sz="1200" b="1" dirty="0">
                <a:solidFill>
                  <a:schemeClr val="bg1"/>
                </a:solidFill>
              </a:rPr>
              <a:t>2 Patents Pending</a:t>
            </a:r>
          </a:p>
        </p:txBody>
      </p:sp>
    </p:spTree>
    <p:extLst>
      <p:ext uri="{BB962C8B-B14F-4D97-AF65-F5344CB8AC3E}">
        <p14:creationId xmlns:p14="http://schemas.microsoft.com/office/powerpoint/2010/main" val="3904377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object 5"/>
          <p:cNvSpPr/>
          <p:nvPr/>
        </p:nvSpPr>
        <p:spPr>
          <a:xfrm>
            <a:off x="195439" y="3872769"/>
            <a:ext cx="684000" cy="684000"/>
          </a:xfrm>
          <a:custGeom>
            <a:avLst/>
            <a:gdLst/>
            <a:ahLst/>
            <a:cxnLst/>
            <a:rect l="l" t="t" r="r" b="b"/>
            <a:pathLst>
              <a:path w="2365375" h="2365375">
                <a:moveTo>
                  <a:pt x="1182624" y="0"/>
                </a:moveTo>
                <a:lnTo>
                  <a:pt x="1133876" y="986"/>
                </a:lnTo>
                <a:lnTo>
                  <a:pt x="1085630" y="3920"/>
                </a:lnTo>
                <a:lnTo>
                  <a:pt x="1037923" y="8763"/>
                </a:lnTo>
                <a:lnTo>
                  <a:pt x="990795" y="15478"/>
                </a:lnTo>
                <a:lnTo>
                  <a:pt x="944283" y="24026"/>
                </a:lnTo>
                <a:lnTo>
                  <a:pt x="898424" y="34369"/>
                </a:lnTo>
                <a:lnTo>
                  <a:pt x="853258" y="46469"/>
                </a:lnTo>
                <a:lnTo>
                  <a:pt x="808822" y="60289"/>
                </a:lnTo>
                <a:lnTo>
                  <a:pt x="765154" y="75790"/>
                </a:lnTo>
                <a:lnTo>
                  <a:pt x="722292" y="92934"/>
                </a:lnTo>
                <a:lnTo>
                  <a:pt x="680274" y="111683"/>
                </a:lnTo>
                <a:lnTo>
                  <a:pt x="639138" y="131999"/>
                </a:lnTo>
                <a:lnTo>
                  <a:pt x="598923" y="153844"/>
                </a:lnTo>
                <a:lnTo>
                  <a:pt x="559666" y="177180"/>
                </a:lnTo>
                <a:lnTo>
                  <a:pt x="521406" y="201969"/>
                </a:lnTo>
                <a:lnTo>
                  <a:pt x="484180" y="228173"/>
                </a:lnTo>
                <a:lnTo>
                  <a:pt x="448026" y="255753"/>
                </a:lnTo>
                <a:lnTo>
                  <a:pt x="412983" y="284673"/>
                </a:lnTo>
                <a:lnTo>
                  <a:pt x="379089" y="314893"/>
                </a:lnTo>
                <a:lnTo>
                  <a:pt x="346381" y="346376"/>
                </a:lnTo>
                <a:lnTo>
                  <a:pt x="314898" y="379084"/>
                </a:lnTo>
                <a:lnTo>
                  <a:pt x="284677" y="412978"/>
                </a:lnTo>
                <a:lnTo>
                  <a:pt x="255757" y="448021"/>
                </a:lnTo>
                <a:lnTo>
                  <a:pt x="228176" y="484174"/>
                </a:lnTo>
                <a:lnTo>
                  <a:pt x="201972" y="521400"/>
                </a:lnTo>
                <a:lnTo>
                  <a:pt x="177183" y="559661"/>
                </a:lnTo>
                <a:lnTo>
                  <a:pt x="153847" y="598917"/>
                </a:lnTo>
                <a:lnTo>
                  <a:pt x="132001" y="639133"/>
                </a:lnTo>
                <a:lnTo>
                  <a:pt x="111685" y="680268"/>
                </a:lnTo>
                <a:lnTo>
                  <a:pt x="92936" y="722286"/>
                </a:lnTo>
                <a:lnTo>
                  <a:pt x="75791" y="765148"/>
                </a:lnTo>
                <a:lnTo>
                  <a:pt x="60290" y="808817"/>
                </a:lnTo>
                <a:lnTo>
                  <a:pt x="46470" y="853253"/>
                </a:lnTo>
                <a:lnTo>
                  <a:pt x="34370" y="898420"/>
                </a:lnTo>
                <a:lnTo>
                  <a:pt x="24026" y="944279"/>
                </a:lnTo>
                <a:lnTo>
                  <a:pt x="15478" y="990792"/>
                </a:lnTo>
                <a:lnTo>
                  <a:pt x="8763" y="1037921"/>
                </a:lnTo>
                <a:lnTo>
                  <a:pt x="3920" y="1085628"/>
                </a:lnTo>
                <a:lnTo>
                  <a:pt x="986" y="1133875"/>
                </a:lnTo>
                <a:lnTo>
                  <a:pt x="0" y="1182623"/>
                </a:lnTo>
                <a:lnTo>
                  <a:pt x="986" y="1231372"/>
                </a:lnTo>
                <a:lnTo>
                  <a:pt x="3920" y="1279619"/>
                </a:lnTo>
                <a:lnTo>
                  <a:pt x="8763" y="1327326"/>
                </a:lnTo>
                <a:lnTo>
                  <a:pt x="15478" y="1374455"/>
                </a:lnTo>
                <a:lnTo>
                  <a:pt x="24026" y="1420968"/>
                </a:lnTo>
                <a:lnTo>
                  <a:pt x="34370" y="1466827"/>
                </a:lnTo>
                <a:lnTo>
                  <a:pt x="46470" y="1511994"/>
                </a:lnTo>
                <a:lnTo>
                  <a:pt x="60290" y="1556430"/>
                </a:lnTo>
                <a:lnTo>
                  <a:pt x="75791" y="1600099"/>
                </a:lnTo>
                <a:lnTo>
                  <a:pt x="92936" y="1642961"/>
                </a:lnTo>
                <a:lnTo>
                  <a:pt x="111685" y="1684979"/>
                </a:lnTo>
                <a:lnTo>
                  <a:pt x="132001" y="1726114"/>
                </a:lnTo>
                <a:lnTo>
                  <a:pt x="153847" y="1766330"/>
                </a:lnTo>
                <a:lnTo>
                  <a:pt x="177183" y="1805586"/>
                </a:lnTo>
                <a:lnTo>
                  <a:pt x="201972" y="1843847"/>
                </a:lnTo>
                <a:lnTo>
                  <a:pt x="228176" y="1881073"/>
                </a:lnTo>
                <a:lnTo>
                  <a:pt x="255757" y="1917226"/>
                </a:lnTo>
                <a:lnTo>
                  <a:pt x="284677" y="1952269"/>
                </a:lnTo>
                <a:lnTo>
                  <a:pt x="314898" y="1986163"/>
                </a:lnTo>
                <a:lnTo>
                  <a:pt x="346381" y="2018871"/>
                </a:lnTo>
                <a:lnTo>
                  <a:pt x="379089" y="2050354"/>
                </a:lnTo>
                <a:lnTo>
                  <a:pt x="412983" y="2080574"/>
                </a:lnTo>
                <a:lnTo>
                  <a:pt x="448026" y="2109494"/>
                </a:lnTo>
                <a:lnTo>
                  <a:pt x="484180" y="2137074"/>
                </a:lnTo>
                <a:lnTo>
                  <a:pt x="521406" y="2163278"/>
                </a:lnTo>
                <a:lnTo>
                  <a:pt x="559666" y="2188067"/>
                </a:lnTo>
                <a:lnTo>
                  <a:pt x="598923" y="2211403"/>
                </a:lnTo>
                <a:lnTo>
                  <a:pt x="639138" y="2233248"/>
                </a:lnTo>
                <a:lnTo>
                  <a:pt x="680274" y="2253564"/>
                </a:lnTo>
                <a:lnTo>
                  <a:pt x="722292" y="2272313"/>
                </a:lnTo>
                <a:lnTo>
                  <a:pt x="765154" y="2289457"/>
                </a:lnTo>
                <a:lnTo>
                  <a:pt x="808822" y="2304958"/>
                </a:lnTo>
                <a:lnTo>
                  <a:pt x="853258" y="2318778"/>
                </a:lnTo>
                <a:lnTo>
                  <a:pt x="898424" y="2330878"/>
                </a:lnTo>
                <a:lnTo>
                  <a:pt x="944283" y="2341221"/>
                </a:lnTo>
                <a:lnTo>
                  <a:pt x="990795" y="2349769"/>
                </a:lnTo>
                <a:lnTo>
                  <a:pt x="1037923" y="2356484"/>
                </a:lnTo>
                <a:lnTo>
                  <a:pt x="1085630" y="2361327"/>
                </a:lnTo>
                <a:lnTo>
                  <a:pt x="1133876" y="2364261"/>
                </a:lnTo>
                <a:lnTo>
                  <a:pt x="1182624" y="2365247"/>
                </a:lnTo>
                <a:lnTo>
                  <a:pt x="1231372" y="2364261"/>
                </a:lnTo>
                <a:lnTo>
                  <a:pt x="1279619" y="2361327"/>
                </a:lnTo>
                <a:lnTo>
                  <a:pt x="1327326" y="2356484"/>
                </a:lnTo>
                <a:lnTo>
                  <a:pt x="1374455" y="2349769"/>
                </a:lnTo>
                <a:lnTo>
                  <a:pt x="1420968" y="2341221"/>
                </a:lnTo>
                <a:lnTo>
                  <a:pt x="1466827" y="2330878"/>
                </a:lnTo>
                <a:lnTo>
                  <a:pt x="1511994" y="2318778"/>
                </a:lnTo>
                <a:lnTo>
                  <a:pt x="1556430" y="2304958"/>
                </a:lnTo>
                <a:lnTo>
                  <a:pt x="1600099" y="2289457"/>
                </a:lnTo>
                <a:lnTo>
                  <a:pt x="1642961" y="2272313"/>
                </a:lnTo>
                <a:lnTo>
                  <a:pt x="1684979" y="2253564"/>
                </a:lnTo>
                <a:lnTo>
                  <a:pt x="1726114" y="2233248"/>
                </a:lnTo>
                <a:lnTo>
                  <a:pt x="1766330" y="2211403"/>
                </a:lnTo>
                <a:lnTo>
                  <a:pt x="1805586" y="2188067"/>
                </a:lnTo>
                <a:lnTo>
                  <a:pt x="1843847" y="2163278"/>
                </a:lnTo>
                <a:lnTo>
                  <a:pt x="1881073" y="2137074"/>
                </a:lnTo>
                <a:lnTo>
                  <a:pt x="1917226" y="2109494"/>
                </a:lnTo>
                <a:lnTo>
                  <a:pt x="1952269" y="2080574"/>
                </a:lnTo>
                <a:lnTo>
                  <a:pt x="1986163" y="2050354"/>
                </a:lnTo>
                <a:lnTo>
                  <a:pt x="2018871" y="2018871"/>
                </a:lnTo>
                <a:lnTo>
                  <a:pt x="2050354" y="1986163"/>
                </a:lnTo>
                <a:lnTo>
                  <a:pt x="2080574" y="1952269"/>
                </a:lnTo>
                <a:lnTo>
                  <a:pt x="2109494" y="1917226"/>
                </a:lnTo>
                <a:lnTo>
                  <a:pt x="2137074" y="1881073"/>
                </a:lnTo>
                <a:lnTo>
                  <a:pt x="2163278" y="1843847"/>
                </a:lnTo>
                <a:lnTo>
                  <a:pt x="2188067" y="1805586"/>
                </a:lnTo>
                <a:lnTo>
                  <a:pt x="2211403" y="1766330"/>
                </a:lnTo>
                <a:lnTo>
                  <a:pt x="2233248" y="1726114"/>
                </a:lnTo>
                <a:lnTo>
                  <a:pt x="2253564" y="1684979"/>
                </a:lnTo>
                <a:lnTo>
                  <a:pt x="2272313" y="1642961"/>
                </a:lnTo>
                <a:lnTo>
                  <a:pt x="2289457" y="1600099"/>
                </a:lnTo>
                <a:lnTo>
                  <a:pt x="2304958" y="1556430"/>
                </a:lnTo>
                <a:lnTo>
                  <a:pt x="2318778" y="1511994"/>
                </a:lnTo>
                <a:lnTo>
                  <a:pt x="2330878" y="1466827"/>
                </a:lnTo>
                <a:lnTo>
                  <a:pt x="2341221" y="1420968"/>
                </a:lnTo>
                <a:lnTo>
                  <a:pt x="2349769" y="1374455"/>
                </a:lnTo>
                <a:lnTo>
                  <a:pt x="2356484" y="1327326"/>
                </a:lnTo>
                <a:lnTo>
                  <a:pt x="2361327" y="1279619"/>
                </a:lnTo>
                <a:lnTo>
                  <a:pt x="2364261" y="1231372"/>
                </a:lnTo>
                <a:lnTo>
                  <a:pt x="2365248" y="1182623"/>
                </a:lnTo>
                <a:lnTo>
                  <a:pt x="2364261" y="1133875"/>
                </a:lnTo>
                <a:lnTo>
                  <a:pt x="2361327" y="1085628"/>
                </a:lnTo>
                <a:lnTo>
                  <a:pt x="2356484" y="1037921"/>
                </a:lnTo>
                <a:lnTo>
                  <a:pt x="2349769" y="990792"/>
                </a:lnTo>
                <a:lnTo>
                  <a:pt x="2341221" y="944279"/>
                </a:lnTo>
                <a:lnTo>
                  <a:pt x="2330878" y="898420"/>
                </a:lnTo>
                <a:lnTo>
                  <a:pt x="2318778" y="853253"/>
                </a:lnTo>
                <a:lnTo>
                  <a:pt x="2304958" y="808817"/>
                </a:lnTo>
                <a:lnTo>
                  <a:pt x="2289457" y="765148"/>
                </a:lnTo>
                <a:lnTo>
                  <a:pt x="2272313" y="722286"/>
                </a:lnTo>
                <a:lnTo>
                  <a:pt x="2253564" y="680268"/>
                </a:lnTo>
                <a:lnTo>
                  <a:pt x="2233248" y="639133"/>
                </a:lnTo>
                <a:lnTo>
                  <a:pt x="2211403" y="598917"/>
                </a:lnTo>
                <a:lnTo>
                  <a:pt x="2188067" y="559661"/>
                </a:lnTo>
                <a:lnTo>
                  <a:pt x="2163278" y="521400"/>
                </a:lnTo>
                <a:lnTo>
                  <a:pt x="2137074" y="484174"/>
                </a:lnTo>
                <a:lnTo>
                  <a:pt x="2109494" y="448021"/>
                </a:lnTo>
                <a:lnTo>
                  <a:pt x="2080574" y="412978"/>
                </a:lnTo>
                <a:lnTo>
                  <a:pt x="2050354" y="379084"/>
                </a:lnTo>
                <a:lnTo>
                  <a:pt x="2018871" y="346376"/>
                </a:lnTo>
                <a:lnTo>
                  <a:pt x="1986163" y="314893"/>
                </a:lnTo>
                <a:lnTo>
                  <a:pt x="1952269" y="284673"/>
                </a:lnTo>
                <a:lnTo>
                  <a:pt x="1917226" y="255753"/>
                </a:lnTo>
                <a:lnTo>
                  <a:pt x="1881073" y="228173"/>
                </a:lnTo>
                <a:lnTo>
                  <a:pt x="1843847" y="201969"/>
                </a:lnTo>
                <a:lnTo>
                  <a:pt x="1805586" y="177180"/>
                </a:lnTo>
                <a:lnTo>
                  <a:pt x="1766330" y="153844"/>
                </a:lnTo>
                <a:lnTo>
                  <a:pt x="1726114" y="131999"/>
                </a:lnTo>
                <a:lnTo>
                  <a:pt x="1684979" y="111683"/>
                </a:lnTo>
                <a:lnTo>
                  <a:pt x="1642961" y="92934"/>
                </a:lnTo>
                <a:lnTo>
                  <a:pt x="1600099" y="75790"/>
                </a:lnTo>
                <a:lnTo>
                  <a:pt x="1556430" y="60289"/>
                </a:lnTo>
                <a:lnTo>
                  <a:pt x="1511994" y="46469"/>
                </a:lnTo>
                <a:lnTo>
                  <a:pt x="1466827" y="34369"/>
                </a:lnTo>
                <a:lnTo>
                  <a:pt x="1420968" y="24026"/>
                </a:lnTo>
                <a:lnTo>
                  <a:pt x="1374455" y="15478"/>
                </a:lnTo>
                <a:lnTo>
                  <a:pt x="1327326" y="8763"/>
                </a:lnTo>
                <a:lnTo>
                  <a:pt x="1279619" y="3920"/>
                </a:lnTo>
                <a:lnTo>
                  <a:pt x="1231372" y="986"/>
                </a:lnTo>
                <a:lnTo>
                  <a:pt x="1182624" y="0"/>
                </a:lnTo>
                <a:close/>
              </a:path>
            </a:pathLst>
          </a:custGeom>
          <a:solidFill>
            <a:srgbClr val="DBEDF4"/>
          </a:solidFill>
          <a:ln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endParaRPr sz="1500" dirty="0"/>
          </a:p>
        </p:txBody>
      </p:sp>
      <p:sp>
        <p:nvSpPr>
          <p:cNvPr id="4" name="Rectangle 3"/>
          <p:cNvSpPr/>
          <p:nvPr/>
        </p:nvSpPr>
        <p:spPr>
          <a:xfrm>
            <a:off x="0" y="9701312"/>
            <a:ext cx="6858295" cy="206112"/>
          </a:xfrm>
          <a:prstGeom prst="rect">
            <a:avLst/>
          </a:prstGeom>
          <a:solidFill>
            <a:srgbClr val="4AAC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500" dirty="0"/>
          </a:p>
        </p:txBody>
      </p:sp>
      <p:cxnSp>
        <p:nvCxnSpPr>
          <p:cNvPr id="132" name="Straight Connector 131"/>
          <p:cNvCxnSpPr/>
          <p:nvPr/>
        </p:nvCxnSpPr>
        <p:spPr>
          <a:xfrm flipV="1">
            <a:off x="129600" y="7171750"/>
            <a:ext cx="65988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5" name="Straight Connector 3404"/>
          <p:cNvCxnSpPr/>
          <p:nvPr/>
        </p:nvCxnSpPr>
        <p:spPr>
          <a:xfrm flipV="1">
            <a:off x="129600" y="3047619"/>
            <a:ext cx="65988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128854" y="210695"/>
            <a:ext cx="6600292" cy="3384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NZ" sz="1452" b="1" dirty="0">
                <a:solidFill>
                  <a:srgbClr val="4AACC5"/>
                </a:solidFill>
                <a:cs typeface="Calibri" panose="020F0502020204030204" pitchFamily="34" charset="0"/>
              </a:rPr>
              <a:t>[Strapline – Market Opportunity and Competition]</a:t>
            </a:r>
          </a:p>
        </p:txBody>
      </p:sp>
      <p:sp>
        <p:nvSpPr>
          <p:cNvPr id="41" name="Rectangle 40"/>
          <p:cNvSpPr/>
          <p:nvPr/>
        </p:nvSpPr>
        <p:spPr>
          <a:xfrm>
            <a:off x="-147" y="2057"/>
            <a:ext cx="6858295" cy="206112"/>
          </a:xfrm>
          <a:prstGeom prst="rect">
            <a:avLst/>
          </a:prstGeom>
          <a:solidFill>
            <a:srgbClr val="4AAC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500" dirty="0"/>
          </a:p>
        </p:txBody>
      </p:sp>
      <p:cxnSp>
        <p:nvCxnSpPr>
          <p:cNvPr id="113" name="Straight Connector 112"/>
          <p:cNvCxnSpPr/>
          <p:nvPr/>
        </p:nvCxnSpPr>
        <p:spPr>
          <a:xfrm>
            <a:off x="129600" y="5805560"/>
            <a:ext cx="65988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bject 2"/>
          <p:cNvSpPr/>
          <p:nvPr/>
        </p:nvSpPr>
        <p:spPr>
          <a:xfrm>
            <a:off x="243212" y="7285298"/>
            <a:ext cx="424441" cy="49771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00" dirty="0"/>
          </a:p>
        </p:txBody>
      </p:sp>
      <p:sp>
        <p:nvSpPr>
          <p:cNvPr id="22" name="object 3"/>
          <p:cNvSpPr/>
          <p:nvPr/>
        </p:nvSpPr>
        <p:spPr>
          <a:xfrm>
            <a:off x="243212" y="7958636"/>
            <a:ext cx="424441" cy="49771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00" dirty="0"/>
          </a:p>
        </p:txBody>
      </p:sp>
      <p:sp>
        <p:nvSpPr>
          <p:cNvPr id="24" name="object 5"/>
          <p:cNvSpPr/>
          <p:nvPr/>
        </p:nvSpPr>
        <p:spPr>
          <a:xfrm>
            <a:off x="3601968" y="7285298"/>
            <a:ext cx="424441" cy="49771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00" dirty="0"/>
          </a:p>
        </p:txBody>
      </p:sp>
      <p:sp>
        <p:nvSpPr>
          <p:cNvPr id="25" name="object 6"/>
          <p:cNvSpPr/>
          <p:nvPr/>
        </p:nvSpPr>
        <p:spPr>
          <a:xfrm>
            <a:off x="3615055" y="7958635"/>
            <a:ext cx="424441" cy="49771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00" dirty="0"/>
          </a:p>
        </p:txBody>
      </p:sp>
      <p:sp>
        <p:nvSpPr>
          <p:cNvPr id="26" name="object 7"/>
          <p:cNvSpPr/>
          <p:nvPr/>
        </p:nvSpPr>
        <p:spPr>
          <a:xfrm>
            <a:off x="3606138" y="8631972"/>
            <a:ext cx="424441" cy="49771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00" dirty="0"/>
          </a:p>
        </p:txBody>
      </p:sp>
      <p:sp>
        <p:nvSpPr>
          <p:cNvPr id="27" name="object 9"/>
          <p:cNvSpPr/>
          <p:nvPr/>
        </p:nvSpPr>
        <p:spPr>
          <a:xfrm>
            <a:off x="191839" y="8631973"/>
            <a:ext cx="497716" cy="49771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500" dirty="0"/>
          </a:p>
        </p:txBody>
      </p:sp>
      <p:sp>
        <p:nvSpPr>
          <p:cNvPr id="6" name="TextBox 5"/>
          <p:cNvSpPr txBox="1"/>
          <p:nvPr/>
        </p:nvSpPr>
        <p:spPr>
          <a:xfrm>
            <a:off x="704289" y="7348399"/>
            <a:ext cx="2644810" cy="371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521">
              <a:spcBef>
                <a:spcPts val="91"/>
              </a:spcBef>
            </a:pPr>
            <a:r>
              <a:rPr lang="en-NZ" sz="907" b="1" spc="-5" dirty="0">
                <a:solidFill>
                  <a:srgbClr val="30859C"/>
                </a:solidFill>
                <a:cs typeface="Calibri"/>
              </a:rPr>
              <a:t>Jon </a:t>
            </a:r>
            <a:r>
              <a:rPr lang="en-NZ" sz="907" b="1" dirty="0">
                <a:solidFill>
                  <a:srgbClr val="30859C"/>
                </a:solidFill>
                <a:cs typeface="Calibri"/>
              </a:rPr>
              <a:t>Doh</a:t>
            </a:r>
            <a:r>
              <a:rPr lang="en-NZ" sz="907" b="1" spc="-18" dirty="0">
                <a:solidFill>
                  <a:srgbClr val="30859C"/>
                </a:solidFill>
                <a:cs typeface="Calibri"/>
              </a:rPr>
              <a:t> </a:t>
            </a:r>
            <a:r>
              <a:rPr lang="en-NZ" sz="907" spc="-9" dirty="0">
                <a:solidFill>
                  <a:srgbClr val="30859C"/>
                </a:solidFill>
                <a:cs typeface="Calibri"/>
              </a:rPr>
              <a:t>(Founder / CEO)</a:t>
            </a:r>
            <a:endParaRPr lang="en-NZ" sz="907" dirty="0">
              <a:cs typeface="Calibri"/>
            </a:endParaRP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NZ" sz="907" dirty="0"/>
              <a:t>Co-founder / CEO @ ArtFinder (sold to Ebay)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04289" y="8018665"/>
            <a:ext cx="2901850" cy="371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521">
              <a:spcBef>
                <a:spcPts val="5"/>
              </a:spcBef>
            </a:pPr>
            <a:r>
              <a:rPr lang="en-NZ" sz="907" b="1" spc="-23" dirty="0">
                <a:solidFill>
                  <a:srgbClr val="30859C"/>
                </a:solidFill>
                <a:cs typeface="Calibri"/>
              </a:rPr>
              <a:t>Trish </a:t>
            </a:r>
            <a:r>
              <a:rPr lang="en-NZ" sz="907" b="1" spc="-27" dirty="0">
                <a:solidFill>
                  <a:srgbClr val="30859C"/>
                </a:solidFill>
                <a:cs typeface="Calibri"/>
              </a:rPr>
              <a:t>Taylor </a:t>
            </a:r>
            <a:r>
              <a:rPr lang="en-NZ" sz="907" spc="-9" dirty="0">
                <a:solidFill>
                  <a:srgbClr val="30859C"/>
                </a:solidFill>
                <a:cs typeface="Calibri"/>
              </a:rPr>
              <a:t>(Founder / VP</a:t>
            </a:r>
            <a:r>
              <a:rPr lang="en-NZ" sz="907" spc="36" dirty="0">
                <a:solidFill>
                  <a:srgbClr val="30859C"/>
                </a:solidFill>
                <a:cs typeface="Calibri"/>
              </a:rPr>
              <a:t> </a:t>
            </a:r>
            <a:r>
              <a:rPr lang="en-NZ" sz="907" spc="-5" dirty="0">
                <a:solidFill>
                  <a:srgbClr val="30859C"/>
                </a:solidFill>
                <a:cs typeface="Calibri"/>
              </a:rPr>
              <a:t>Engineering)</a:t>
            </a:r>
            <a:endParaRPr lang="en-NZ" sz="907" dirty="0">
              <a:cs typeface="Calibri"/>
            </a:endParaRPr>
          </a:p>
          <a:p>
            <a:pPr marL="167061" indent="-155539">
              <a:buFont typeface="Arial" panose="020B0604020202020204" pitchFamily="34" charset="0"/>
              <a:buChar char="•"/>
            </a:pPr>
            <a:r>
              <a:rPr lang="en-NZ" sz="907" spc="-5" dirty="0">
                <a:cs typeface="Calibri"/>
              </a:rPr>
              <a:t>Co-founder / VP Eng. </a:t>
            </a:r>
            <a:r>
              <a:rPr lang="en-NZ" sz="907" dirty="0">
                <a:cs typeface="Calibri"/>
              </a:rPr>
              <a:t>@ </a:t>
            </a:r>
            <a:r>
              <a:rPr lang="en-NZ" sz="907" spc="-5" dirty="0">
                <a:cs typeface="Calibri"/>
              </a:rPr>
              <a:t>ArtFinder (sold </a:t>
            </a:r>
            <a:r>
              <a:rPr lang="en-NZ" sz="907" spc="-9" dirty="0">
                <a:cs typeface="Calibri"/>
              </a:rPr>
              <a:t>to Ebay)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04288" y="8688931"/>
            <a:ext cx="2633679" cy="371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412">
              <a:spcBef>
                <a:spcPts val="5"/>
              </a:spcBef>
            </a:pPr>
            <a:r>
              <a:rPr lang="en-NZ" sz="907" b="1" spc="-5" dirty="0">
                <a:solidFill>
                  <a:srgbClr val="30859C"/>
                </a:solidFill>
                <a:cs typeface="Calibri"/>
              </a:rPr>
              <a:t>TBH </a:t>
            </a:r>
            <a:r>
              <a:rPr lang="en-NZ" sz="907" spc="-23" dirty="0">
                <a:solidFill>
                  <a:srgbClr val="30859C"/>
                </a:solidFill>
                <a:cs typeface="Calibri"/>
              </a:rPr>
              <a:t>(Director, </a:t>
            </a:r>
            <a:r>
              <a:rPr lang="en-NZ" sz="907" spc="-9" dirty="0">
                <a:solidFill>
                  <a:srgbClr val="30859C"/>
                </a:solidFill>
                <a:cs typeface="Calibri"/>
              </a:rPr>
              <a:t>Customer</a:t>
            </a:r>
            <a:r>
              <a:rPr lang="en-NZ" sz="907" spc="54" dirty="0">
                <a:solidFill>
                  <a:srgbClr val="30859C"/>
                </a:solidFill>
                <a:cs typeface="Calibri"/>
              </a:rPr>
              <a:t> </a:t>
            </a:r>
            <a:r>
              <a:rPr lang="en-NZ" sz="907" spc="-5" dirty="0">
                <a:solidFill>
                  <a:srgbClr val="30859C"/>
                </a:solidFill>
                <a:cs typeface="Calibri"/>
              </a:rPr>
              <a:t>Service)</a:t>
            </a:r>
            <a:endParaRPr lang="en-NZ" sz="907" dirty="0">
              <a:cs typeface="Calibri"/>
            </a:endParaRPr>
          </a:p>
          <a:p>
            <a:pPr marL="155539" indent="-155539">
              <a:buFont typeface="Arial" panose="020B0604020202020204" pitchFamily="34" charset="0"/>
              <a:buChar char="•"/>
            </a:pPr>
            <a:r>
              <a:rPr lang="en-NZ" sz="907" dirty="0"/>
              <a:t>Prev. LinkedIn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084249" y="7278604"/>
            <a:ext cx="2633679" cy="511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521">
              <a:spcBef>
                <a:spcPts val="5"/>
              </a:spcBef>
            </a:pPr>
            <a:r>
              <a:rPr lang="en-NZ" sz="907" b="1" dirty="0">
                <a:solidFill>
                  <a:srgbClr val="8063A1"/>
                </a:solidFill>
                <a:cs typeface="Calibri"/>
              </a:rPr>
              <a:t>Will </a:t>
            </a:r>
            <a:r>
              <a:rPr lang="en-NZ" sz="907" b="1" spc="-9" dirty="0">
                <a:solidFill>
                  <a:srgbClr val="8063A1"/>
                </a:solidFill>
                <a:cs typeface="Calibri"/>
              </a:rPr>
              <a:t>Wachon</a:t>
            </a:r>
            <a:r>
              <a:rPr lang="en-NZ" sz="907" b="1" spc="-27" dirty="0">
                <a:solidFill>
                  <a:srgbClr val="8063A1"/>
                </a:solidFill>
                <a:cs typeface="Calibri"/>
              </a:rPr>
              <a:t> </a:t>
            </a:r>
            <a:r>
              <a:rPr lang="en-NZ" sz="907" spc="-5" dirty="0">
                <a:solidFill>
                  <a:srgbClr val="8063A1"/>
                </a:solidFill>
                <a:cs typeface="Calibri"/>
              </a:rPr>
              <a:t>(Advisor)</a:t>
            </a:r>
            <a:endParaRPr lang="en-NZ" sz="907" dirty="0">
              <a:cs typeface="Calibri"/>
            </a:endParaRPr>
          </a:p>
          <a:p>
            <a:pPr marL="167061" indent="-155539">
              <a:buFont typeface="Arial" panose="020B0604020202020204" pitchFamily="34" charset="0"/>
              <a:buChar char="•"/>
            </a:pPr>
            <a:r>
              <a:rPr lang="en-NZ" sz="907" spc="-9" dirty="0">
                <a:cs typeface="Calibri"/>
              </a:rPr>
              <a:t>Founder / CEO @ Speedy K (Mobile auto detailing</a:t>
            </a:r>
            <a:r>
              <a:rPr lang="en-NZ" sz="907" spc="113" dirty="0">
                <a:cs typeface="Calibri"/>
              </a:rPr>
              <a:t> </a:t>
            </a:r>
            <a:r>
              <a:rPr lang="en-NZ" sz="907" spc="-5" dirty="0">
                <a:cs typeface="Calibri"/>
              </a:rPr>
              <a:t>franchise)</a:t>
            </a:r>
            <a:endParaRPr lang="en-NZ" sz="907" dirty="0">
              <a:cs typeface="Calibri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086740" y="8026011"/>
            <a:ext cx="2633679" cy="371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521">
              <a:spcBef>
                <a:spcPts val="5"/>
              </a:spcBef>
            </a:pPr>
            <a:r>
              <a:rPr lang="en-NZ" sz="907" b="1" dirty="0">
                <a:solidFill>
                  <a:srgbClr val="8063A1"/>
                </a:solidFill>
                <a:cs typeface="Calibri"/>
              </a:rPr>
              <a:t>Sue Smead </a:t>
            </a:r>
            <a:r>
              <a:rPr lang="en-NZ" sz="907" dirty="0">
                <a:solidFill>
                  <a:srgbClr val="8063A1"/>
                </a:solidFill>
                <a:cs typeface="Calibri"/>
              </a:rPr>
              <a:t>(Advisor)</a:t>
            </a:r>
            <a:endParaRPr lang="en-NZ" sz="907" dirty="0">
              <a:cs typeface="Calibri"/>
            </a:endParaRPr>
          </a:p>
          <a:p>
            <a:pPr marL="167061" indent="-155539">
              <a:buFont typeface="Arial" panose="020B0604020202020204" pitchFamily="34" charset="0"/>
              <a:buChar char="•"/>
            </a:pPr>
            <a:r>
              <a:rPr lang="en-NZ" sz="907" dirty="0">
                <a:cs typeface="Calibri"/>
              </a:rPr>
              <a:t>SVP Corp Dev @ Ebay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092349" y="8697120"/>
            <a:ext cx="2633679" cy="371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521">
              <a:spcBef>
                <a:spcPts val="5"/>
              </a:spcBef>
            </a:pPr>
            <a:r>
              <a:rPr lang="en-NZ" sz="907" b="1" dirty="0">
                <a:solidFill>
                  <a:srgbClr val="8063A1"/>
                </a:solidFill>
                <a:cs typeface="Calibri"/>
              </a:rPr>
              <a:t>Meg Mitchum </a:t>
            </a:r>
            <a:r>
              <a:rPr lang="en-NZ" sz="907" dirty="0">
                <a:solidFill>
                  <a:srgbClr val="8063A1"/>
                </a:solidFill>
                <a:cs typeface="Calibri"/>
              </a:rPr>
              <a:t>(Advisor)</a:t>
            </a:r>
            <a:endParaRPr lang="en-NZ" sz="907" dirty="0">
              <a:cs typeface="Calibri"/>
            </a:endParaRPr>
          </a:p>
          <a:p>
            <a:pPr marL="167061" indent="-155539">
              <a:buFont typeface="Arial" panose="020B0604020202020204" pitchFamily="34" charset="0"/>
              <a:buChar char="•"/>
            </a:pPr>
            <a:r>
              <a:rPr lang="en-NZ" sz="907" dirty="0">
                <a:cs typeface="Calibri"/>
              </a:rPr>
              <a:t>CMO @ HubSpot</a:t>
            </a:r>
          </a:p>
        </p:txBody>
      </p:sp>
      <p:sp>
        <p:nvSpPr>
          <p:cNvPr id="2" name="Rectangle 1"/>
          <p:cNvSpPr/>
          <p:nvPr>
            <p:custDataLst>
              <p:tags r:id="rId1"/>
            </p:custDataLst>
          </p:nvPr>
        </p:nvSpPr>
        <p:spPr>
          <a:xfrm>
            <a:off x="3495928" y="884984"/>
            <a:ext cx="3222000" cy="2059016"/>
          </a:xfrm>
          <a:prstGeom prst="rect">
            <a:avLst/>
          </a:prstGeom>
          <a:solidFill>
            <a:srgbClr val="4AACC5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3" tIns="41476" rIns="82953" bIns="414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NZ" sz="1500" dirty="0"/>
          </a:p>
        </p:txBody>
      </p:sp>
      <p:sp>
        <p:nvSpPr>
          <p:cNvPr id="39" name="Rectangle 38"/>
          <p:cNvSpPr/>
          <p:nvPr/>
        </p:nvSpPr>
        <p:spPr>
          <a:xfrm>
            <a:off x="125736" y="884984"/>
            <a:ext cx="3223363" cy="2059016"/>
          </a:xfrm>
          <a:prstGeom prst="rect">
            <a:avLst/>
          </a:prstGeom>
          <a:solidFill>
            <a:srgbClr val="4AACC5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3" tIns="41476" rIns="82953" bIns="414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NZ" sz="1500" dirty="0"/>
          </a:p>
        </p:txBody>
      </p:sp>
      <p:sp>
        <p:nvSpPr>
          <p:cNvPr id="40" name="object 4"/>
          <p:cNvSpPr/>
          <p:nvPr/>
        </p:nvSpPr>
        <p:spPr>
          <a:xfrm>
            <a:off x="3598005" y="1866246"/>
            <a:ext cx="3046853" cy="91257"/>
          </a:xfrm>
          <a:custGeom>
            <a:avLst/>
            <a:gdLst/>
            <a:ahLst/>
            <a:cxnLst/>
            <a:rect l="l" t="t" r="r" b="b"/>
            <a:pathLst>
              <a:path w="6906259" h="134620">
                <a:moveTo>
                  <a:pt x="115214" y="0"/>
                </a:moveTo>
                <a:lnTo>
                  <a:pt x="0" y="67182"/>
                </a:lnTo>
                <a:lnTo>
                  <a:pt x="115214" y="134365"/>
                </a:lnTo>
                <a:lnTo>
                  <a:pt x="124078" y="132079"/>
                </a:lnTo>
                <a:lnTo>
                  <a:pt x="128104" y="125094"/>
                </a:lnTo>
                <a:lnTo>
                  <a:pt x="132130" y="118237"/>
                </a:lnTo>
                <a:lnTo>
                  <a:pt x="129793" y="109346"/>
                </a:lnTo>
                <a:lnTo>
                  <a:pt x="122897" y="105409"/>
                </a:lnTo>
                <a:lnTo>
                  <a:pt x="82185" y="81660"/>
                </a:lnTo>
                <a:lnTo>
                  <a:pt x="28625" y="81660"/>
                </a:lnTo>
                <a:lnTo>
                  <a:pt x="28625" y="52704"/>
                </a:lnTo>
                <a:lnTo>
                  <a:pt x="82185" y="52704"/>
                </a:lnTo>
                <a:lnTo>
                  <a:pt x="122897" y="28955"/>
                </a:lnTo>
                <a:lnTo>
                  <a:pt x="129793" y="25018"/>
                </a:lnTo>
                <a:lnTo>
                  <a:pt x="132130" y="16128"/>
                </a:lnTo>
                <a:lnTo>
                  <a:pt x="128104" y="9270"/>
                </a:lnTo>
                <a:lnTo>
                  <a:pt x="124078" y="2285"/>
                </a:lnTo>
                <a:lnTo>
                  <a:pt x="115214" y="0"/>
                </a:lnTo>
                <a:close/>
              </a:path>
              <a:path w="6906259" h="134620">
                <a:moveTo>
                  <a:pt x="6848665" y="67182"/>
                </a:moveTo>
                <a:lnTo>
                  <a:pt x="6783133" y="105409"/>
                </a:lnTo>
                <a:lnTo>
                  <a:pt x="6776148" y="109346"/>
                </a:lnTo>
                <a:lnTo>
                  <a:pt x="6773862" y="118237"/>
                </a:lnTo>
                <a:lnTo>
                  <a:pt x="6777926" y="125094"/>
                </a:lnTo>
                <a:lnTo>
                  <a:pt x="6781990" y="132079"/>
                </a:lnTo>
                <a:lnTo>
                  <a:pt x="6790753" y="134365"/>
                </a:lnTo>
                <a:lnTo>
                  <a:pt x="6881218" y="81660"/>
                </a:lnTo>
                <a:lnTo>
                  <a:pt x="6877367" y="81660"/>
                </a:lnTo>
                <a:lnTo>
                  <a:pt x="6877367" y="79628"/>
                </a:lnTo>
                <a:lnTo>
                  <a:pt x="6870001" y="79628"/>
                </a:lnTo>
                <a:lnTo>
                  <a:pt x="6848665" y="67182"/>
                </a:lnTo>
                <a:close/>
              </a:path>
              <a:path w="6906259" h="134620">
                <a:moveTo>
                  <a:pt x="82185" y="52704"/>
                </a:moveTo>
                <a:lnTo>
                  <a:pt x="28625" y="52704"/>
                </a:lnTo>
                <a:lnTo>
                  <a:pt x="28625" y="81660"/>
                </a:lnTo>
                <a:lnTo>
                  <a:pt x="82185" y="81660"/>
                </a:lnTo>
                <a:lnTo>
                  <a:pt x="78701" y="79628"/>
                </a:lnTo>
                <a:lnTo>
                  <a:pt x="36029" y="79628"/>
                </a:lnTo>
                <a:lnTo>
                  <a:pt x="36029" y="54737"/>
                </a:lnTo>
                <a:lnTo>
                  <a:pt x="78701" y="54737"/>
                </a:lnTo>
                <a:lnTo>
                  <a:pt x="82185" y="52704"/>
                </a:lnTo>
                <a:close/>
              </a:path>
              <a:path w="6906259" h="134620">
                <a:moveTo>
                  <a:pt x="6823846" y="52704"/>
                </a:moveTo>
                <a:lnTo>
                  <a:pt x="82185" y="52704"/>
                </a:lnTo>
                <a:lnTo>
                  <a:pt x="57365" y="67182"/>
                </a:lnTo>
                <a:lnTo>
                  <a:pt x="82185" y="81660"/>
                </a:lnTo>
                <a:lnTo>
                  <a:pt x="6823846" y="81660"/>
                </a:lnTo>
                <a:lnTo>
                  <a:pt x="6848665" y="67182"/>
                </a:lnTo>
                <a:lnTo>
                  <a:pt x="6823846" y="52704"/>
                </a:lnTo>
                <a:close/>
              </a:path>
              <a:path w="6906259" h="134620">
                <a:moveTo>
                  <a:pt x="6881220" y="52704"/>
                </a:moveTo>
                <a:lnTo>
                  <a:pt x="6877367" y="52704"/>
                </a:lnTo>
                <a:lnTo>
                  <a:pt x="6877367" y="81660"/>
                </a:lnTo>
                <a:lnTo>
                  <a:pt x="6881218" y="81660"/>
                </a:lnTo>
                <a:lnTo>
                  <a:pt x="6906069" y="67182"/>
                </a:lnTo>
                <a:lnTo>
                  <a:pt x="6881220" y="52704"/>
                </a:lnTo>
                <a:close/>
              </a:path>
              <a:path w="6906259" h="134620">
                <a:moveTo>
                  <a:pt x="36029" y="54737"/>
                </a:moveTo>
                <a:lnTo>
                  <a:pt x="36029" y="79628"/>
                </a:lnTo>
                <a:lnTo>
                  <a:pt x="57365" y="67182"/>
                </a:lnTo>
                <a:lnTo>
                  <a:pt x="36029" y="54737"/>
                </a:lnTo>
                <a:close/>
              </a:path>
              <a:path w="6906259" h="134620">
                <a:moveTo>
                  <a:pt x="57365" y="67182"/>
                </a:moveTo>
                <a:lnTo>
                  <a:pt x="36029" y="79628"/>
                </a:lnTo>
                <a:lnTo>
                  <a:pt x="78701" y="79628"/>
                </a:lnTo>
                <a:lnTo>
                  <a:pt x="57365" y="67182"/>
                </a:lnTo>
                <a:close/>
              </a:path>
              <a:path w="6906259" h="134620">
                <a:moveTo>
                  <a:pt x="6870001" y="54737"/>
                </a:moveTo>
                <a:lnTo>
                  <a:pt x="6848665" y="67182"/>
                </a:lnTo>
                <a:lnTo>
                  <a:pt x="6870001" y="79628"/>
                </a:lnTo>
                <a:lnTo>
                  <a:pt x="6870001" y="54737"/>
                </a:lnTo>
                <a:close/>
              </a:path>
              <a:path w="6906259" h="134620">
                <a:moveTo>
                  <a:pt x="6877367" y="54737"/>
                </a:moveTo>
                <a:lnTo>
                  <a:pt x="6870001" y="54737"/>
                </a:lnTo>
                <a:lnTo>
                  <a:pt x="6870001" y="79628"/>
                </a:lnTo>
                <a:lnTo>
                  <a:pt x="6877367" y="79628"/>
                </a:lnTo>
                <a:lnTo>
                  <a:pt x="6877367" y="54737"/>
                </a:lnTo>
                <a:close/>
              </a:path>
              <a:path w="6906259" h="134620">
                <a:moveTo>
                  <a:pt x="78701" y="54737"/>
                </a:moveTo>
                <a:lnTo>
                  <a:pt x="36029" y="54737"/>
                </a:lnTo>
                <a:lnTo>
                  <a:pt x="57365" y="67182"/>
                </a:lnTo>
                <a:lnTo>
                  <a:pt x="78701" y="54737"/>
                </a:lnTo>
                <a:close/>
              </a:path>
              <a:path w="6906259" h="134620">
                <a:moveTo>
                  <a:pt x="6790753" y="0"/>
                </a:moveTo>
                <a:lnTo>
                  <a:pt x="6781990" y="2285"/>
                </a:lnTo>
                <a:lnTo>
                  <a:pt x="6777926" y="9270"/>
                </a:lnTo>
                <a:lnTo>
                  <a:pt x="6773862" y="16128"/>
                </a:lnTo>
                <a:lnTo>
                  <a:pt x="6776148" y="25018"/>
                </a:lnTo>
                <a:lnTo>
                  <a:pt x="6783133" y="28955"/>
                </a:lnTo>
                <a:lnTo>
                  <a:pt x="6848665" y="67182"/>
                </a:lnTo>
                <a:lnTo>
                  <a:pt x="6870001" y="54737"/>
                </a:lnTo>
                <a:lnTo>
                  <a:pt x="6877367" y="54737"/>
                </a:lnTo>
                <a:lnTo>
                  <a:pt x="6877367" y="52704"/>
                </a:lnTo>
                <a:lnTo>
                  <a:pt x="6881220" y="52704"/>
                </a:lnTo>
                <a:lnTo>
                  <a:pt x="6790753" y="0"/>
                </a:lnTo>
                <a:close/>
              </a:path>
            </a:pathLst>
          </a:custGeom>
          <a:solidFill>
            <a:srgbClr val="8063A1"/>
          </a:solidFill>
        </p:spPr>
        <p:txBody>
          <a:bodyPr wrap="square" lIns="0" tIns="0" rIns="0" bIns="0" rtlCol="0"/>
          <a:lstStyle/>
          <a:p>
            <a:endParaRPr sz="1500" dirty="0"/>
          </a:p>
        </p:txBody>
      </p:sp>
      <p:sp>
        <p:nvSpPr>
          <p:cNvPr id="44" name="object 5"/>
          <p:cNvSpPr/>
          <p:nvPr/>
        </p:nvSpPr>
        <p:spPr>
          <a:xfrm>
            <a:off x="5058306" y="1029104"/>
            <a:ext cx="97245" cy="1783177"/>
          </a:xfrm>
          <a:custGeom>
            <a:avLst/>
            <a:gdLst/>
            <a:ahLst/>
            <a:cxnLst/>
            <a:rect l="l" t="t" r="r" b="b"/>
            <a:pathLst>
              <a:path w="134620" h="5127625">
                <a:moveTo>
                  <a:pt x="16128" y="4995354"/>
                </a:moveTo>
                <a:lnTo>
                  <a:pt x="9270" y="4999380"/>
                </a:lnTo>
                <a:lnTo>
                  <a:pt x="2286" y="5003406"/>
                </a:lnTo>
                <a:lnTo>
                  <a:pt x="0" y="5012270"/>
                </a:lnTo>
                <a:lnTo>
                  <a:pt x="4063" y="5019179"/>
                </a:lnTo>
                <a:lnTo>
                  <a:pt x="67182" y="5127485"/>
                </a:lnTo>
                <a:lnTo>
                  <a:pt x="83873" y="5098846"/>
                </a:lnTo>
                <a:lnTo>
                  <a:pt x="52704" y="5098846"/>
                </a:lnTo>
                <a:lnTo>
                  <a:pt x="52704" y="5045299"/>
                </a:lnTo>
                <a:lnTo>
                  <a:pt x="28955" y="5004587"/>
                </a:lnTo>
                <a:lnTo>
                  <a:pt x="25018" y="4997691"/>
                </a:lnTo>
                <a:lnTo>
                  <a:pt x="16128" y="4995354"/>
                </a:lnTo>
                <a:close/>
              </a:path>
              <a:path w="134620" h="5127625">
                <a:moveTo>
                  <a:pt x="52704" y="5045299"/>
                </a:moveTo>
                <a:lnTo>
                  <a:pt x="52704" y="5098846"/>
                </a:lnTo>
                <a:lnTo>
                  <a:pt x="81661" y="5098846"/>
                </a:lnTo>
                <a:lnTo>
                  <a:pt x="81661" y="5091455"/>
                </a:lnTo>
                <a:lnTo>
                  <a:pt x="54737" y="5091455"/>
                </a:lnTo>
                <a:lnTo>
                  <a:pt x="67182" y="5070119"/>
                </a:lnTo>
                <a:lnTo>
                  <a:pt x="52704" y="5045299"/>
                </a:lnTo>
                <a:close/>
              </a:path>
              <a:path w="134620" h="5127625">
                <a:moveTo>
                  <a:pt x="118237" y="4995354"/>
                </a:moveTo>
                <a:lnTo>
                  <a:pt x="109346" y="4997691"/>
                </a:lnTo>
                <a:lnTo>
                  <a:pt x="105409" y="5004587"/>
                </a:lnTo>
                <a:lnTo>
                  <a:pt x="81661" y="5045299"/>
                </a:lnTo>
                <a:lnTo>
                  <a:pt x="81661" y="5098846"/>
                </a:lnTo>
                <a:lnTo>
                  <a:pt x="83873" y="5098846"/>
                </a:lnTo>
                <a:lnTo>
                  <a:pt x="130301" y="5019179"/>
                </a:lnTo>
                <a:lnTo>
                  <a:pt x="134365" y="5012270"/>
                </a:lnTo>
                <a:lnTo>
                  <a:pt x="132079" y="5003406"/>
                </a:lnTo>
                <a:lnTo>
                  <a:pt x="125094" y="4999380"/>
                </a:lnTo>
                <a:lnTo>
                  <a:pt x="118237" y="4995354"/>
                </a:lnTo>
                <a:close/>
              </a:path>
              <a:path w="134620" h="5127625">
                <a:moveTo>
                  <a:pt x="67182" y="5070119"/>
                </a:moveTo>
                <a:lnTo>
                  <a:pt x="54737" y="5091455"/>
                </a:lnTo>
                <a:lnTo>
                  <a:pt x="79628" y="5091455"/>
                </a:lnTo>
                <a:lnTo>
                  <a:pt x="67182" y="5070119"/>
                </a:lnTo>
                <a:close/>
              </a:path>
              <a:path w="134620" h="5127625">
                <a:moveTo>
                  <a:pt x="81661" y="5045299"/>
                </a:moveTo>
                <a:lnTo>
                  <a:pt x="67182" y="5070119"/>
                </a:lnTo>
                <a:lnTo>
                  <a:pt x="79628" y="5091455"/>
                </a:lnTo>
                <a:lnTo>
                  <a:pt x="81661" y="5091455"/>
                </a:lnTo>
                <a:lnTo>
                  <a:pt x="81661" y="5045299"/>
                </a:lnTo>
                <a:close/>
              </a:path>
              <a:path w="134620" h="5127625">
                <a:moveTo>
                  <a:pt x="67182" y="57403"/>
                </a:moveTo>
                <a:lnTo>
                  <a:pt x="52704" y="82223"/>
                </a:lnTo>
                <a:lnTo>
                  <a:pt x="52704" y="5045299"/>
                </a:lnTo>
                <a:lnTo>
                  <a:pt x="67182" y="5070119"/>
                </a:lnTo>
                <a:lnTo>
                  <a:pt x="81660" y="5045299"/>
                </a:lnTo>
                <a:lnTo>
                  <a:pt x="81661" y="82223"/>
                </a:lnTo>
                <a:lnTo>
                  <a:pt x="67182" y="57403"/>
                </a:lnTo>
                <a:close/>
              </a:path>
              <a:path w="134620" h="5127625">
                <a:moveTo>
                  <a:pt x="67182" y="0"/>
                </a:moveTo>
                <a:lnTo>
                  <a:pt x="0" y="115315"/>
                </a:lnTo>
                <a:lnTo>
                  <a:pt x="2286" y="124078"/>
                </a:lnTo>
                <a:lnTo>
                  <a:pt x="9270" y="128142"/>
                </a:lnTo>
                <a:lnTo>
                  <a:pt x="16128" y="132207"/>
                </a:lnTo>
                <a:lnTo>
                  <a:pt x="25018" y="129921"/>
                </a:lnTo>
                <a:lnTo>
                  <a:pt x="28955" y="122936"/>
                </a:lnTo>
                <a:lnTo>
                  <a:pt x="52704" y="82223"/>
                </a:lnTo>
                <a:lnTo>
                  <a:pt x="52704" y="28828"/>
                </a:lnTo>
                <a:lnTo>
                  <a:pt x="83978" y="28828"/>
                </a:lnTo>
                <a:lnTo>
                  <a:pt x="67182" y="0"/>
                </a:lnTo>
                <a:close/>
              </a:path>
              <a:path w="134620" h="5127625">
                <a:moveTo>
                  <a:pt x="83978" y="28828"/>
                </a:moveTo>
                <a:lnTo>
                  <a:pt x="81661" y="28828"/>
                </a:lnTo>
                <a:lnTo>
                  <a:pt x="81661" y="82223"/>
                </a:lnTo>
                <a:lnTo>
                  <a:pt x="105409" y="122936"/>
                </a:lnTo>
                <a:lnTo>
                  <a:pt x="109346" y="129921"/>
                </a:lnTo>
                <a:lnTo>
                  <a:pt x="118237" y="132207"/>
                </a:lnTo>
                <a:lnTo>
                  <a:pt x="125094" y="128142"/>
                </a:lnTo>
                <a:lnTo>
                  <a:pt x="132079" y="124078"/>
                </a:lnTo>
                <a:lnTo>
                  <a:pt x="134365" y="115315"/>
                </a:lnTo>
                <a:lnTo>
                  <a:pt x="83978" y="28828"/>
                </a:lnTo>
                <a:close/>
              </a:path>
              <a:path w="134620" h="5127625">
                <a:moveTo>
                  <a:pt x="81661" y="28828"/>
                </a:moveTo>
                <a:lnTo>
                  <a:pt x="52704" y="28828"/>
                </a:lnTo>
                <a:lnTo>
                  <a:pt x="52704" y="82223"/>
                </a:lnTo>
                <a:lnTo>
                  <a:pt x="67182" y="57403"/>
                </a:lnTo>
                <a:lnTo>
                  <a:pt x="54737" y="36067"/>
                </a:lnTo>
                <a:lnTo>
                  <a:pt x="81661" y="36067"/>
                </a:lnTo>
                <a:lnTo>
                  <a:pt x="81661" y="28828"/>
                </a:lnTo>
                <a:close/>
              </a:path>
              <a:path w="134620" h="5127625">
                <a:moveTo>
                  <a:pt x="81661" y="36067"/>
                </a:moveTo>
                <a:lnTo>
                  <a:pt x="79628" y="36067"/>
                </a:lnTo>
                <a:lnTo>
                  <a:pt x="67182" y="57403"/>
                </a:lnTo>
                <a:lnTo>
                  <a:pt x="81661" y="82223"/>
                </a:lnTo>
                <a:lnTo>
                  <a:pt x="81661" y="36067"/>
                </a:lnTo>
                <a:close/>
              </a:path>
              <a:path w="134620" h="5127625">
                <a:moveTo>
                  <a:pt x="79628" y="36067"/>
                </a:moveTo>
                <a:lnTo>
                  <a:pt x="54737" y="36067"/>
                </a:lnTo>
                <a:lnTo>
                  <a:pt x="67182" y="57403"/>
                </a:lnTo>
                <a:lnTo>
                  <a:pt x="79628" y="36067"/>
                </a:lnTo>
                <a:close/>
              </a:path>
            </a:pathLst>
          </a:custGeom>
          <a:solidFill>
            <a:srgbClr val="8063A1"/>
          </a:solidFill>
        </p:spPr>
        <p:txBody>
          <a:bodyPr wrap="square" lIns="0" tIns="0" rIns="0" bIns="0" rtlCol="0"/>
          <a:lstStyle/>
          <a:p>
            <a:endParaRPr sz="1500" dirty="0"/>
          </a:p>
        </p:txBody>
      </p:sp>
      <p:sp>
        <p:nvSpPr>
          <p:cNvPr id="45" name="object 9"/>
          <p:cNvSpPr txBox="1"/>
          <p:nvPr/>
        </p:nvSpPr>
        <p:spPr>
          <a:xfrm>
            <a:off x="3642124" y="1747135"/>
            <a:ext cx="1671151" cy="122749"/>
          </a:xfrm>
          <a:prstGeom prst="rect">
            <a:avLst/>
          </a:prstGeom>
        </p:spPr>
        <p:txBody>
          <a:bodyPr vert="horz" wrap="square" lIns="0" tIns="10945" rIns="0" bIns="0" rtlCol="0">
            <a:spAutoFit/>
          </a:bodyPr>
          <a:lstStyle/>
          <a:p>
            <a:pPr marL="11521">
              <a:spcBef>
                <a:spcPts val="86"/>
              </a:spcBef>
            </a:pPr>
            <a:r>
              <a:rPr sz="726" b="1" spc="-5" dirty="0">
                <a:solidFill>
                  <a:srgbClr val="8063A1"/>
                </a:solidFill>
                <a:cs typeface="Arial"/>
              </a:rPr>
              <a:t>MORE</a:t>
            </a:r>
            <a:r>
              <a:rPr sz="726" b="1" spc="-45" dirty="0">
                <a:solidFill>
                  <a:srgbClr val="8063A1"/>
                </a:solidFill>
                <a:cs typeface="Arial"/>
              </a:rPr>
              <a:t> </a:t>
            </a:r>
            <a:r>
              <a:rPr sz="726" b="1" spc="-5" dirty="0">
                <a:solidFill>
                  <a:srgbClr val="8063A1"/>
                </a:solidFill>
                <a:cs typeface="Arial"/>
              </a:rPr>
              <a:t>EXPENSIVE</a:t>
            </a:r>
            <a:endParaRPr sz="726" dirty="0">
              <a:cs typeface="Arial"/>
            </a:endParaRPr>
          </a:p>
        </p:txBody>
      </p:sp>
      <p:sp>
        <p:nvSpPr>
          <p:cNvPr id="47" name="object 8"/>
          <p:cNvSpPr txBox="1"/>
          <p:nvPr/>
        </p:nvSpPr>
        <p:spPr>
          <a:xfrm>
            <a:off x="5094897" y="1741431"/>
            <a:ext cx="1597991" cy="122749"/>
          </a:xfrm>
          <a:prstGeom prst="rect">
            <a:avLst/>
          </a:prstGeom>
        </p:spPr>
        <p:txBody>
          <a:bodyPr vert="horz" wrap="square" lIns="0" tIns="10945" rIns="0" bIns="0" rtlCol="0">
            <a:spAutoFit/>
          </a:bodyPr>
          <a:lstStyle/>
          <a:p>
            <a:pPr marL="11521" algn="r">
              <a:spcBef>
                <a:spcPts val="86"/>
              </a:spcBef>
            </a:pPr>
            <a:r>
              <a:rPr sz="726" b="1" spc="-5" dirty="0">
                <a:solidFill>
                  <a:srgbClr val="8063A1"/>
                </a:solidFill>
                <a:cs typeface="Arial"/>
              </a:rPr>
              <a:t>LESS</a:t>
            </a:r>
            <a:r>
              <a:rPr sz="726" b="1" spc="-59" dirty="0">
                <a:solidFill>
                  <a:srgbClr val="8063A1"/>
                </a:solidFill>
                <a:cs typeface="Arial"/>
              </a:rPr>
              <a:t> </a:t>
            </a:r>
            <a:r>
              <a:rPr sz="726" b="1" spc="-5" dirty="0">
                <a:solidFill>
                  <a:srgbClr val="8063A1"/>
                </a:solidFill>
                <a:cs typeface="Arial"/>
              </a:rPr>
              <a:t>EXPENSIVE</a:t>
            </a:r>
            <a:endParaRPr sz="726" dirty="0"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11621" y="1108284"/>
            <a:ext cx="575132" cy="211018"/>
          </a:xfrm>
          <a:prstGeom prst="rect">
            <a:avLst/>
          </a:prstGeom>
          <a:solidFill>
            <a:srgbClr val="8063A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3" tIns="41476" rIns="82953" bIns="414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NZ" sz="907" b="1" dirty="0"/>
              <a:t>Gleamr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86927" y="1439206"/>
            <a:ext cx="804386" cy="287771"/>
          </a:xfrm>
          <a:prstGeom prst="rect">
            <a:avLst/>
          </a:prstGeom>
          <a:solidFill>
            <a:srgbClr val="EBF0DE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NZ" sz="635" dirty="0"/>
              <a:t>Competitor</a:t>
            </a:r>
          </a:p>
          <a:p>
            <a:pPr algn="ctr"/>
            <a:r>
              <a:rPr lang="en-NZ" sz="635" dirty="0"/>
              <a:t>Logo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4161641" y="1112244"/>
            <a:ext cx="804386" cy="287771"/>
          </a:xfrm>
          <a:prstGeom prst="rect">
            <a:avLst/>
          </a:prstGeom>
          <a:solidFill>
            <a:srgbClr val="E6DFEB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NZ" sz="635" dirty="0"/>
              <a:t>Competitor</a:t>
            </a:r>
          </a:p>
          <a:p>
            <a:pPr algn="ctr"/>
            <a:r>
              <a:rPr lang="en-NZ" sz="635" dirty="0"/>
              <a:t>Logo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4038529" y="2398576"/>
            <a:ext cx="804386" cy="287771"/>
          </a:xfrm>
          <a:prstGeom prst="rect">
            <a:avLst/>
          </a:prstGeom>
          <a:solidFill>
            <a:srgbClr val="C5D9F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NZ" sz="635" dirty="0"/>
              <a:t>Competitor</a:t>
            </a:r>
          </a:p>
          <a:p>
            <a:pPr algn="ctr"/>
            <a:r>
              <a:rPr lang="en-NZ" sz="635" dirty="0"/>
              <a:t>Logo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3744053" y="2036649"/>
            <a:ext cx="804386" cy="287771"/>
          </a:xfrm>
          <a:prstGeom prst="rect">
            <a:avLst/>
          </a:prstGeom>
          <a:solidFill>
            <a:srgbClr val="EDEBE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NZ" sz="635" dirty="0"/>
              <a:t>Competitor</a:t>
            </a:r>
          </a:p>
          <a:p>
            <a:pPr algn="ctr"/>
            <a:r>
              <a:rPr lang="en-NZ" sz="635" dirty="0"/>
              <a:t>Logo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5721918" y="2411124"/>
            <a:ext cx="804386" cy="287771"/>
          </a:xfrm>
          <a:prstGeom prst="rect">
            <a:avLst/>
          </a:prstGeom>
          <a:solidFill>
            <a:srgbClr val="FCEADA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NZ" sz="635" dirty="0"/>
              <a:t>Competitor</a:t>
            </a:r>
          </a:p>
          <a:p>
            <a:pPr algn="ctr"/>
            <a:r>
              <a:rPr lang="en-NZ" sz="635" dirty="0"/>
              <a:t>Logo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5313275" y="2062556"/>
            <a:ext cx="804386" cy="287771"/>
          </a:xfrm>
          <a:prstGeom prst="rect">
            <a:avLst/>
          </a:prstGeom>
          <a:solidFill>
            <a:srgbClr val="F1DCDB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NZ" sz="635" dirty="0"/>
              <a:t>Competitor</a:t>
            </a:r>
          </a:p>
          <a:p>
            <a:pPr algn="ctr"/>
            <a:r>
              <a:rPr lang="en-NZ" sz="635" dirty="0"/>
              <a:t>Logo</a:t>
            </a:r>
          </a:p>
        </p:txBody>
      </p:sp>
      <p:sp>
        <p:nvSpPr>
          <p:cNvPr id="64" name="Rectangle 63"/>
          <p:cNvSpPr/>
          <p:nvPr/>
        </p:nvSpPr>
        <p:spPr>
          <a:xfrm>
            <a:off x="4337153" y="538430"/>
            <a:ext cx="1652579" cy="3384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1270" b="1" dirty="0">
                <a:solidFill>
                  <a:srgbClr val="4AACC5"/>
                </a:solidFill>
                <a:cs typeface="Calibri" panose="020F0502020204030204" pitchFamily="34" charset="0"/>
              </a:rPr>
              <a:t>COMPETITION</a:t>
            </a:r>
          </a:p>
        </p:txBody>
      </p:sp>
      <p:sp>
        <p:nvSpPr>
          <p:cNvPr id="65" name="Rectangle 64"/>
          <p:cNvSpPr/>
          <p:nvPr/>
        </p:nvSpPr>
        <p:spPr>
          <a:xfrm>
            <a:off x="527299" y="534812"/>
            <a:ext cx="2316761" cy="3384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1270" b="1" dirty="0">
                <a:solidFill>
                  <a:srgbClr val="4AACC5"/>
                </a:solidFill>
                <a:cs typeface="Calibri" panose="020F0502020204030204" pitchFamily="34" charset="0"/>
              </a:rPr>
              <a:t>MARKET OPPORTUNITY</a:t>
            </a:r>
          </a:p>
        </p:txBody>
      </p:sp>
      <p:cxnSp>
        <p:nvCxnSpPr>
          <p:cNvPr id="66" name="Straight Connector 65"/>
          <p:cNvCxnSpPr/>
          <p:nvPr/>
        </p:nvCxnSpPr>
        <p:spPr>
          <a:xfrm flipV="1">
            <a:off x="121619" y="549185"/>
            <a:ext cx="65988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191839" y="945283"/>
            <a:ext cx="1143049" cy="1143049"/>
          </a:xfrm>
          <a:prstGeom prst="ellipse">
            <a:avLst/>
          </a:prstGeom>
          <a:solidFill>
            <a:srgbClr val="B3A1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3" tIns="41476" rIns="82953" bIns="414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NZ" sz="1500" dirty="0"/>
          </a:p>
        </p:txBody>
      </p:sp>
      <p:sp>
        <p:nvSpPr>
          <p:cNvPr id="9" name="TextBox 8"/>
          <p:cNvSpPr txBox="1"/>
          <p:nvPr/>
        </p:nvSpPr>
        <p:spPr>
          <a:xfrm>
            <a:off x="283335" y="1247182"/>
            <a:ext cx="960057" cy="53925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NZ" sz="1452" b="1" dirty="0">
                <a:solidFill>
                  <a:schemeClr val="bg1"/>
                </a:solidFill>
              </a:rPr>
              <a:t>$36</a:t>
            </a:r>
          </a:p>
          <a:p>
            <a:pPr algn="ctr"/>
            <a:r>
              <a:rPr lang="en-NZ" sz="1452" b="1" dirty="0">
                <a:solidFill>
                  <a:schemeClr val="bg1"/>
                </a:solidFill>
              </a:rPr>
              <a:t>Billion</a:t>
            </a:r>
          </a:p>
        </p:txBody>
      </p:sp>
      <p:sp>
        <p:nvSpPr>
          <p:cNvPr id="68" name="Oval 67"/>
          <p:cNvSpPr/>
          <p:nvPr/>
        </p:nvSpPr>
        <p:spPr>
          <a:xfrm>
            <a:off x="1419152" y="1371465"/>
            <a:ext cx="914439" cy="914439"/>
          </a:xfrm>
          <a:prstGeom prst="ellipse">
            <a:avLst/>
          </a:prstGeom>
          <a:solidFill>
            <a:srgbClr val="92CD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3" tIns="41476" rIns="82953" bIns="414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NZ" sz="1500" dirty="0"/>
          </a:p>
        </p:txBody>
      </p:sp>
      <p:sp>
        <p:nvSpPr>
          <p:cNvPr id="69" name="TextBox 68"/>
          <p:cNvSpPr txBox="1"/>
          <p:nvPr/>
        </p:nvSpPr>
        <p:spPr>
          <a:xfrm>
            <a:off x="1500623" y="1559059"/>
            <a:ext cx="751497" cy="53925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NZ" sz="1452" b="1" dirty="0">
                <a:solidFill>
                  <a:schemeClr val="bg1"/>
                </a:solidFill>
              </a:rPr>
              <a:t>$12</a:t>
            </a:r>
          </a:p>
          <a:p>
            <a:pPr algn="ctr"/>
            <a:r>
              <a:rPr lang="en-NZ" sz="1452" b="1" dirty="0">
                <a:solidFill>
                  <a:schemeClr val="bg1"/>
                </a:solidFill>
              </a:rPr>
              <a:t>Billion</a:t>
            </a:r>
          </a:p>
        </p:txBody>
      </p:sp>
      <p:sp>
        <p:nvSpPr>
          <p:cNvPr id="70" name="Oval 69"/>
          <p:cNvSpPr/>
          <p:nvPr/>
        </p:nvSpPr>
        <p:spPr>
          <a:xfrm>
            <a:off x="2438340" y="1676372"/>
            <a:ext cx="792000" cy="792000"/>
          </a:xfrm>
          <a:prstGeom prst="ellipse">
            <a:avLst/>
          </a:prstGeom>
          <a:solidFill>
            <a:srgbClr val="F9C0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3" tIns="41476" rIns="82953" bIns="414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NZ" sz="1500" dirty="0"/>
          </a:p>
        </p:txBody>
      </p:sp>
      <p:sp>
        <p:nvSpPr>
          <p:cNvPr id="71" name="TextBox 70"/>
          <p:cNvSpPr txBox="1"/>
          <p:nvPr/>
        </p:nvSpPr>
        <p:spPr>
          <a:xfrm>
            <a:off x="2354312" y="1802747"/>
            <a:ext cx="960057" cy="53925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NZ" sz="1452" b="1" dirty="0">
                <a:solidFill>
                  <a:schemeClr val="bg1"/>
                </a:solidFill>
              </a:rPr>
              <a:t>~$2</a:t>
            </a:r>
          </a:p>
          <a:p>
            <a:pPr algn="ctr"/>
            <a:r>
              <a:rPr lang="en-NZ" sz="1452" b="1" dirty="0">
                <a:solidFill>
                  <a:schemeClr val="bg1"/>
                </a:solidFill>
              </a:rPr>
              <a:t>Billion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2082529"/>
            <a:ext cx="1527330" cy="45512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NZ" sz="816" dirty="0"/>
              <a:t>TOTAL US </a:t>
            </a:r>
          </a:p>
          <a:p>
            <a:pPr algn="ctr"/>
            <a:r>
              <a:rPr lang="en-NZ" sz="816" dirty="0"/>
              <a:t>AUTO DETAILING</a:t>
            </a:r>
          </a:p>
          <a:p>
            <a:pPr algn="ctr"/>
            <a:r>
              <a:rPr lang="en-NZ" sz="726" dirty="0"/>
              <a:t>Source: [enter here]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1112706" y="2285410"/>
            <a:ext cx="1527330" cy="45512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NZ" sz="816" dirty="0"/>
              <a:t>MOBILE US </a:t>
            </a:r>
          </a:p>
          <a:p>
            <a:pPr algn="ctr"/>
            <a:r>
              <a:rPr lang="en-NZ" sz="816" dirty="0"/>
              <a:t>AUTO DETAILING</a:t>
            </a:r>
          </a:p>
          <a:p>
            <a:pPr algn="ctr"/>
            <a:r>
              <a:rPr lang="en-NZ" sz="726" dirty="0"/>
              <a:t>Source: [enter here]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2070675" y="2464616"/>
            <a:ext cx="1527330" cy="45512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NZ" sz="816" dirty="0"/>
              <a:t>GLEAMR</a:t>
            </a:r>
          </a:p>
          <a:p>
            <a:pPr algn="ctr"/>
            <a:r>
              <a:rPr lang="en-NZ" sz="816" dirty="0"/>
              <a:t>MARKET OPP</a:t>
            </a:r>
          </a:p>
          <a:p>
            <a:pPr algn="ctr"/>
            <a:r>
              <a:rPr lang="en-NZ" sz="726" dirty="0"/>
              <a:t>15% transaction fee</a:t>
            </a:r>
          </a:p>
        </p:txBody>
      </p:sp>
      <p:sp>
        <p:nvSpPr>
          <p:cNvPr id="76" name="Rectangle 75"/>
          <p:cNvSpPr/>
          <p:nvPr/>
        </p:nvSpPr>
        <p:spPr>
          <a:xfrm>
            <a:off x="129600" y="3158234"/>
            <a:ext cx="6598800" cy="297945"/>
          </a:xfrm>
          <a:prstGeom prst="rect">
            <a:avLst/>
          </a:prstGeom>
          <a:solidFill>
            <a:srgbClr val="4AAC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NZ" sz="1452" b="1" dirty="0">
                <a:solidFill>
                  <a:schemeClr val="bg1"/>
                </a:solidFill>
                <a:cs typeface="Calibri" panose="020F0502020204030204" pitchFamily="34" charset="0"/>
              </a:rPr>
              <a:t>[Strapline – Business Model &amp; Traction]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28854" y="3515447"/>
            <a:ext cx="347482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63"/>
              </a:spcAft>
            </a:pPr>
            <a:r>
              <a:rPr lang="en-NZ" sz="900" dirty="0"/>
              <a:t>To capture value we charge detailers a </a:t>
            </a:r>
            <a:r>
              <a:rPr lang="en-NZ" sz="900" dirty="0">
                <a:solidFill>
                  <a:srgbClr val="4AACC5"/>
                </a:solidFill>
              </a:rPr>
              <a:t>15% transaction fee</a:t>
            </a:r>
          </a:p>
        </p:txBody>
      </p:sp>
      <p:graphicFrame>
        <p:nvGraphicFramePr>
          <p:cNvPr id="77" name="Chart 76"/>
          <p:cNvGraphicFramePr/>
          <p:nvPr>
            <p:extLst>
              <p:ext uri="{D42A27DB-BD31-4B8C-83A1-F6EECF244321}">
                <p14:modId xmlns:p14="http://schemas.microsoft.com/office/powerpoint/2010/main" val="3652813155"/>
              </p:ext>
            </p:extLst>
          </p:nvPr>
        </p:nvGraphicFramePr>
        <p:xfrm>
          <a:off x="3517403" y="3514257"/>
          <a:ext cx="3210997" cy="22253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81" name="object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2686895"/>
              </p:ext>
            </p:extLst>
          </p:nvPr>
        </p:nvGraphicFramePr>
        <p:xfrm>
          <a:off x="1125417" y="3975942"/>
          <a:ext cx="1224000" cy="49656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5329"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000" b="0" dirty="0">
                          <a:solidFill>
                            <a:srgbClr val="404040"/>
                          </a:solidFill>
                          <a:latin typeface="+mn-lt"/>
                          <a:cs typeface="Calibri"/>
                        </a:rPr>
                        <a:t>Job</a:t>
                      </a:r>
                      <a:endParaRPr sz="1000" b="0" dirty="0">
                        <a:latin typeface="+mn-lt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8425" algn="l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000" b="0" dirty="0">
                          <a:solidFill>
                            <a:srgbClr val="404040"/>
                          </a:solidFill>
                          <a:latin typeface="+mn-lt"/>
                          <a:cs typeface="Calibri"/>
                        </a:rPr>
                        <a:t>$75.00</a:t>
                      </a:r>
                      <a:endParaRPr sz="1000" b="0" dirty="0">
                        <a:latin typeface="+mn-lt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5329"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000" b="0" spc="-10" dirty="0">
                          <a:solidFill>
                            <a:srgbClr val="FFFFFF"/>
                          </a:solidFill>
                          <a:latin typeface="+mn-lt"/>
                          <a:cs typeface="Calibri"/>
                        </a:rPr>
                        <a:t>Detailer</a:t>
                      </a:r>
                      <a:endParaRPr sz="1000" b="0" dirty="0">
                        <a:latin typeface="+mn-lt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2CDDD"/>
                    </a:solidFill>
                  </a:tcPr>
                </a:tc>
                <a:tc>
                  <a:txBody>
                    <a:bodyPr/>
                    <a:lstStyle/>
                    <a:p>
                      <a:pPr marL="98425" algn="l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000" b="0" dirty="0">
                          <a:solidFill>
                            <a:srgbClr val="FFFFFF"/>
                          </a:solidFill>
                          <a:latin typeface="+mn-lt"/>
                          <a:cs typeface="Calibri"/>
                        </a:rPr>
                        <a:t>$63.75</a:t>
                      </a:r>
                      <a:endParaRPr sz="1000" b="0" dirty="0">
                        <a:latin typeface="+mn-lt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2C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5905"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000" b="0" spc="-5" dirty="0">
                          <a:solidFill>
                            <a:srgbClr val="FFFFFF"/>
                          </a:solidFill>
                          <a:latin typeface="+mn-lt"/>
                          <a:cs typeface="Calibri"/>
                        </a:rPr>
                        <a:t>Gleamr</a:t>
                      </a:r>
                      <a:endParaRPr sz="1000" b="0" dirty="0">
                        <a:latin typeface="+mn-lt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1C6"/>
                    </a:solidFill>
                  </a:tcPr>
                </a:tc>
                <a:tc>
                  <a:txBody>
                    <a:bodyPr/>
                    <a:lstStyle/>
                    <a:p>
                      <a:pPr marL="98425" algn="l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000" b="0" dirty="0">
                          <a:solidFill>
                            <a:srgbClr val="FFFFFF"/>
                          </a:solidFill>
                          <a:latin typeface="+mn-lt"/>
                          <a:cs typeface="Calibri"/>
                        </a:rPr>
                        <a:t>$11.25</a:t>
                      </a:r>
                      <a:endParaRPr sz="1000" b="0" dirty="0">
                        <a:latin typeface="+mn-lt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1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3" name="object 13"/>
          <p:cNvSpPr/>
          <p:nvPr/>
        </p:nvSpPr>
        <p:spPr>
          <a:xfrm>
            <a:off x="2358384" y="4331003"/>
            <a:ext cx="233025" cy="125490"/>
          </a:xfrm>
          <a:custGeom>
            <a:avLst/>
            <a:gdLst/>
            <a:ahLst/>
            <a:cxnLst/>
            <a:rect l="l" t="t" r="r" b="b"/>
            <a:pathLst>
              <a:path w="501650" h="260350">
                <a:moveTo>
                  <a:pt x="386370" y="130059"/>
                </a:moveTo>
                <a:lnTo>
                  <a:pt x="255524" y="206386"/>
                </a:lnTo>
                <a:lnTo>
                  <a:pt x="246985" y="214006"/>
                </a:lnTo>
                <a:lnTo>
                  <a:pt x="242173" y="224008"/>
                </a:lnTo>
                <a:lnTo>
                  <a:pt x="241432" y="235104"/>
                </a:lnTo>
                <a:lnTo>
                  <a:pt x="245109" y="246010"/>
                </a:lnTo>
                <a:lnTo>
                  <a:pt x="252783" y="254603"/>
                </a:lnTo>
                <a:lnTo>
                  <a:pt x="262778" y="259409"/>
                </a:lnTo>
                <a:lnTo>
                  <a:pt x="273845" y="260119"/>
                </a:lnTo>
                <a:lnTo>
                  <a:pt x="284733" y="256424"/>
                </a:lnTo>
                <a:lnTo>
                  <a:pt x="451748" y="159015"/>
                </a:lnTo>
                <a:lnTo>
                  <a:pt x="443864" y="159015"/>
                </a:lnTo>
                <a:lnTo>
                  <a:pt x="443864" y="155078"/>
                </a:lnTo>
                <a:lnTo>
                  <a:pt x="429259" y="155078"/>
                </a:lnTo>
                <a:lnTo>
                  <a:pt x="386370" y="130059"/>
                </a:lnTo>
                <a:close/>
              </a:path>
              <a:path w="501650" h="260350">
                <a:moveTo>
                  <a:pt x="336731" y="101103"/>
                </a:moveTo>
                <a:lnTo>
                  <a:pt x="0" y="101103"/>
                </a:lnTo>
                <a:lnTo>
                  <a:pt x="0" y="159015"/>
                </a:lnTo>
                <a:lnTo>
                  <a:pt x="336731" y="159015"/>
                </a:lnTo>
                <a:lnTo>
                  <a:pt x="386370" y="130059"/>
                </a:lnTo>
                <a:lnTo>
                  <a:pt x="336731" y="101103"/>
                </a:lnTo>
                <a:close/>
              </a:path>
              <a:path w="501650" h="260350">
                <a:moveTo>
                  <a:pt x="451748" y="101103"/>
                </a:moveTo>
                <a:lnTo>
                  <a:pt x="443864" y="101103"/>
                </a:lnTo>
                <a:lnTo>
                  <a:pt x="443864" y="159015"/>
                </a:lnTo>
                <a:lnTo>
                  <a:pt x="451748" y="159015"/>
                </a:lnTo>
                <a:lnTo>
                  <a:pt x="501395" y="130059"/>
                </a:lnTo>
                <a:lnTo>
                  <a:pt x="451748" y="101103"/>
                </a:lnTo>
                <a:close/>
              </a:path>
              <a:path w="501650" h="260350">
                <a:moveTo>
                  <a:pt x="429259" y="105040"/>
                </a:moveTo>
                <a:lnTo>
                  <a:pt x="386370" y="130059"/>
                </a:lnTo>
                <a:lnTo>
                  <a:pt x="429259" y="155078"/>
                </a:lnTo>
                <a:lnTo>
                  <a:pt x="429259" y="105040"/>
                </a:lnTo>
                <a:close/>
              </a:path>
              <a:path w="501650" h="260350">
                <a:moveTo>
                  <a:pt x="443864" y="105040"/>
                </a:moveTo>
                <a:lnTo>
                  <a:pt x="429259" y="105040"/>
                </a:lnTo>
                <a:lnTo>
                  <a:pt x="429259" y="155078"/>
                </a:lnTo>
                <a:lnTo>
                  <a:pt x="443864" y="155078"/>
                </a:lnTo>
                <a:lnTo>
                  <a:pt x="443864" y="105040"/>
                </a:lnTo>
                <a:close/>
              </a:path>
              <a:path w="501650" h="260350">
                <a:moveTo>
                  <a:pt x="273845" y="0"/>
                </a:moveTo>
                <a:lnTo>
                  <a:pt x="262778" y="710"/>
                </a:lnTo>
                <a:lnTo>
                  <a:pt x="252783" y="5516"/>
                </a:lnTo>
                <a:lnTo>
                  <a:pt x="245109" y="14108"/>
                </a:lnTo>
                <a:lnTo>
                  <a:pt x="241432" y="24997"/>
                </a:lnTo>
                <a:lnTo>
                  <a:pt x="242173" y="36064"/>
                </a:lnTo>
                <a:lnTo>
                  <a:pt x="246985" y="46059"/>
                </a:lnTo>
                <a:lnTo>
                  <a:pt x="255524" y="53732"/>
                </a:lnTo>
                <a:lnTo>
                  <a:pt x="386370" y="130059"/>
                </a:lnTo>
                <a:lnTo>
                  <a:pt x="429259" y="105040"/>
                </a:lnTo>
                <a:lnTo>
                  <a:pt x="443864" y="105040"/>
                </a:lnTo>
                <a:lnTo>
                  <a:pt x="443864" y="101103"/>
                </a:lnTo>
                <a:lnTo>
                  <a:pt x="451748" y="101103"/>
                </a:lnTo>
                <a:lnTo>
                  <a:pt x="284733" y="3694"/>
                </a:lnTo>
                <a:lnTo>
                  <a:pt x="273845" y="0"/>
                </a:lnTo>
                <a:close/>
              </a:path>
            </a:pathLst>
          </a:custGeom>
          <a:solidFill>
            <a:srgbClr val="B3A1C6"/>
          </a:solidFill>
        </p:spPr>
        <p:txBody>
          <a:bodyPr wrap="square" lIns="0" tIns="0" rIns="0" bIns="0" rtlCol="0"/>
          <a:lstStyle/>
          <a:p>
            <a:endParaRPr sz="1500" dirty="0"/>
          </a:p>
        </p:txBody>
      </p:sp>
      <p:sp>
        <p:nvSpPr>
          <p:cNvPr id="84" name="object 14"/>
          <p:cNvSpPr/>
          <p:nvPr/>
        </p:nvSpPr>
        <p:spPr>
          <a:xfrm>
            <a:off x="902368" y="4167343"/>
            <a:ext cx="219064" cy="124190"/>
          </a:xfrm>
          <a:custGeom>
            <a:avLst/>
            <a:gdLst/>
            <a:ahLst/>
            <a:cxnLst/>
            <a:rect l="l" t="t" r="r" b="b"/>
            <a:pathLst>
              <a:path w="501650" h="260350">
                <a:moveTo>
                  <a:pt x="227494" y="0"/>
                </a:moveTo>
                <a:lnTo>
                  <a:pt x="216662" y="3694"/>
                </a:lnTo>
                <a:lnTo>
                  <a:pt x="0" y="130059"/>
                </a:lnTo>
                <a:lnTo>
                  <a:pt x="216662" y="256424"/>
                </a:lnTo>
                <a:lnTo>
                  <a:pt x="227494" y="260119"/>
                </a:lnTo>
                <a:lnTo>
                  <a:pt x="238553" y="259409"/>
                </a:lnTo>
                <a:lnTo>
                  <a:pt x="248540" y="254603"/>
                </a:lnTo>
                <a:lnTo>
                  <a:pt x="256158" y="246010"/>
                </a:lnTo>
                <a:lnTo>
                  <a:pt x="259907" y="235104"/>
                </a:lnTo>
                <a:lnTo>
                  <a:pt x="259191" y="224008"/>
                </a:lnTo>
                <a:lnTo>
                  <a:pt x="254355" y="214006"/>
                </a:lnTo>
                <a:lnTo>
                  <a:pt x="245744" y="206386"/>
                </a:lnTo>
                <a:lnTo>
                  <a:pt x="164537" y="159015"/>
                </a:lnTo>
                <a:lnTo>
                  <a:pt x="57404" y="159015"/>
                </a:lnTo>
                <a:lnTo>
                  <a:pt x="57404" y="101103"/>
                </a:lnTo>
                <a:lnTo>
                  <a:pt x="164537" y="101103"/>
                </a:lnTo>
                <a:lnTo>
                  <a:pt x="245744" y="53732"/>
                </a:lnTo>
                <a:lnTo>
                  <a:pt x="254355" y="46059"/>
                </a:lnTo>
                <a:lnTo>
                  <a:pt x="259191" y="36064"/>
                </a:lnTo>
                <a:lnTo>
                  <a:pt x="259907" y="24997"/>
                </a:lnTo>
                <a:lnTo>
                  <a:pt x="256158" y="14108"/>
                </a:lnTo>
                <a:lnTo>
                  <a:pt x="248540" y="5516"/>
                </a:lnTo>
                <a:lnTo>
                  <a:pt x="238553" y="710"/>
                </a:lnTo>
                <a:lnTo>
                  <a:pt x="227494" y="0"/>
                </a:lnTo>
                <a:close/>
              </a:path>
              <a:path w="501650" h="260350">
                <a:moveTo>
                  <a:pt x="164537" y="101103"/>
                </a:moveTo>
                <a:lnTo>
                  <a:pt x="57404" y="101103"/>
                </a:lnTo>
                <a:lnTo>
                  <a:pt x="57404" y="159015"/>
                </a:lnTo>
                <a:lnTo>
                  <a:pt x="164537" y="159015"/>
                </a:lnTo>
                <a:lnTo>
                  <a:pt x="157788" y="155078"/>
                </a:lnTo>
                <a:lnTo>
                  <a:pt x="72008" y="155078"/>
                </a:lnTo>
                <a:lnTo>
                  <a:pt x="72008" y="105040"/>
                </a:lnTo>
                <a:lnTo>
                  <a:pt x="157788" y="105040"/>
                </a:lnTo>
                <a:lnTo>
                  <a:pt x="164537" y="101103"/>
                </a:lnTo>
                <a:close/>
              </a:path>
              <a:path w="501650" h="260350">
                <a:moveTo>
                  <a:pt x="501395" y="101103"/>
                </a:moveTo>
                <a:lnTo>
                  <a:pt x="164537" y="101103"/>
                </a:lnTo>
                <a:lnTo>
                  <a:pt x="114898" y="130059"/>
                </a:lnTo>
                <a:lnTo>
                  <a:pt x="164537" y="159015"/>
                </a:lnTo>
                <a:lnTo>
                  <a:pt x="501395" y="159015"/>
                </a:lnTo>
                <a:lnTo>
                  <a:pt x="501395" y="101103"/>
                </a:lnTo>
                <a:close/>
              </a:path>
              <a:path w="501650" h="260350">
                <a:moveTo>
                  <a:pt x="72008" y="105040"/>
                </a:moveTo>
                <a:lnTo>
                  <a:pt x="72008" y="155078"/>
                </a:lnTo>
                <a:lnTo>
                  <a:pt x="114898" y="130059"/>
                </a:lnTo>
                <a:lnTo>
                  <a:pt x="72008" y="105040"/>
                </a:lnTo>
                <a:close/>
              </a:path>
              <a:path w="501650" h="260350">
                <a:moveTo>
                  <a:pt x="114898" y="130059"/>
                </a:moveTo>
                <a:lnTo>
                  <a:pt x="72008" y="155078"/>
                </a:lnTo>
                <a:lnTo>
                  <a:pt x="157788" y="155078"/>
                </a:lnTo>
                <a:lnTo>
                  <a:pt x="114898" y="130059"/>
                </a:lnTo>
                <a:close/>
              </a:path>
              <a:path w="501650" h="260350">
                <a:moveTo>
                  <a:pt x="157788" y="105040"/>
                </a:moveTo>
                <a:lnTo>
                  <a:pt x="72008" y="105040"/>
                </a:lnTo>
                <a:lnTo>
                  <a:pt x="114898" y="130059"/>
                </a:lnTo>
                <a:lnTo>
                  <a:pt x="157788" y="105040"/>
                </a:lnTo>
                <a:close/>
              </a:path>
            </a:pathLst>
          </a:custGeom>
          <a:solidFill>
            <a:srgbClr val="92CDDD"/>
          </a:solidFill>
        </p:spPr>
        <p:txBody>
          <a:bodyPr wrap="square" lIns="0" tIns="0" rIns="0" bIns="0" rtlCol="0"/>
          <a:lstStyle/>
          <a:p>
            <a:endParaRPr sz="1500" dirty="0"/>
          </a:p>
        </p:txBody>
      </p:sp>
      <p:sp>
        <p:nvSpPr>
          <p:cNvPr id="85" name="object 4">
            <a:extLst>
              <a:ext uri="{FF2B5EF4-FFF2-40B4-BE49-F238E27FC236}">
                <a16:creationId xmlns:a16="http://schemas.microsoft.com/office/drawing/2014/main" id="{0CBE9C07-5247-41C8-81D3-D1EAFFD59254}"/>
              </a:ext>
            </a:extLst>
          </p:cNvPr>
          <p:cNvSpPr txBox="1"/>
          <p:nvPr/>
        </p:nvSpPr>
        <p:spPr>
          <a:xfrm>
            <a:off x="794144" y="4795326"/>
            <a:ext cx="1886546" cy="180911"/>
          </a:xfrm>
          <a:prstGeom prst="rect">
            <a:avLst/>
          </a:prstGeom>
        </p:spPr>
        <p:txBody>
          <a:bodyPr vert="horz" wrap="square" lIns="0" tIns="11521" rIns="0" bIns="0" rtlCol="0" anchor="ctr">
            <a:spAutoFit/>
          </a:bodyPr>
          <a:lstStyle/>
          <a:p>
            <a:pPr marL="11521" algn="ctr">
              <a:spcBef>
                <a:spcPts val="91"/>
              </a:spcBef>
            </a:pPr>
            <a:r>
              <a:rPr lang="en-NZ" sz="1100" b="1" dirty="0">
                <a:cs typeface="Arial"/>
              </a:rPr>
              <a:t>User Churn: 3% </a:t>
            </a:r>
          </a:p>
        </p:txBody>
      </p:sp>
      <p:sp>
        <p:nvSpPr>
          <p:cNvPr id="86" name="object 4">
            <a:extLst>
              <a:ext uri="{FF2B5EF4-FFF2-40B4-BE49-F238E27FC236}">
                <a16:creationId xmlns:a16="http://schemas.microsoft.com/office/drawing/2014/main" id="{DABA9217-D8FA-4CEC-89F1-861629E90F67}"/>
              </a:ext>
            </a:extLst>
          </p:cNvPr>
          <p:cNvSpPr txBox="1"/>
          <p:nvPr/>
        </p:nvSpPr>
        <p:spPr>
          <a:xfrm>
            <a:off x="602204" y="5063210"/>
            <a:ext cx="819392" cy="180911"/>
          </a:xfrm>
          <a:prstGeom prst="rect">
            <a:avLst/>
          </a:prstGeom>
        </p:spPr>
        <p:txBody>
          <a:bodyPr vert="horz" wrap="square" lIns="0" tIns="11521" rIns="0" bIns="0" rtlCol="0" anchor="ctr">
            <a:spAutoFit/>
          </a:bodyPr>
          <a:lstStyle/>
          <a:p>
            <a:pPr marL="11521" algn="ctr">
              <a:spcBef>
                <a:spcPts val="91"/>
              </a:spcBef>
            </a:pPr>
            <a:r>
              <a:rPr lang="en-NZ" sz="1100" b="1" dirty="0">
                <a:cs typeface="Arial"/>
              </a:rPr>
              <a:t>CAC: $5</a:t>
            </a:r>
          </a:p>
        </p:txBody>
      </p: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60F86676-E902-418B-9130-6FD3B49CCE8A}"/>
              </a:ext>
            </a:extLst>
          </p:cNvPr>
          <p:cNvCxnSpPr/>
          <p:nvPr/>
        </p:nvCxnSpPr>
        <p:spPr>
          <a:xfrm flipH="1" flipV="1">
            <a:off x="527300" y="4700592"/>
            <a:ext cx="2392113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>
            <a:extLst>
              <a:ext uri="{FF2B5EF4-FFF2-40B4-BE49-F238E27FC236}">
                <a16:creationId xmlns:a16="http://schemas.microsoft.com/office/drawing/2014/main" id="{ACDE1587-9465-4BFA-A3B1-A2F4D4D8ADC6}"/>
              </a:ext>
            </a:extLst>
          </p:cNvPr>
          <p:cNvSpPr txBox="1"/>
          <p:nvPr/>
        </p:nvSpPr>
        <p:spPr>
          <a:xfrm>
            <a:off x="1887934" y="5027146"/>
            <a:ext cx="1100811" cy="253039"/>
          </a:xfrm>
          <a:prstGeom prst="rect">
            <a:avLst/>
          </a:prstGeom>
        </p:spPr>
        <p:txBody>
          <a:bodyPr rot="0" spcFirstLastPara="0" vertOverflow="overflow" horzOverflow="overflow" vert="horz" wrap="square" lIns="82953" tIns="41476" rIns="82953" bIns="41476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NZ" sz="1100" b="1" dirty="0">
                <a:cs typeface="Arial"/>
              </a:rPr>
              <a:t>LTV: $100</a:t>
            </a:r>
            <a:endParaRPr lang="en-US" sz="1100" b="1" dirty="0">
              <a:cs typeface="Calibri"/>
            </a:endParaRPr>
          </a:p>
        </p:txBody>
      </p:sp>
      <p:sp>
        <p:nvSpPr>
          <p:cNvPr id="89" name="object 8"/>
          <p:cNvSpPr/>
          <p:nvPr/>
        </p:nvSpPr>
        <p:spPr>
          <a:xfrm>
            <a:off x="2591410" y="3877423"/>
            <a:ext cx="684000" cy="684000"/>
          </a:xfrm>
          <a:custGeom>
            <a:avLst/>
            <a:gdLst/>
            <a:ahLst/>
            <a:cxnLst/>
            <a:rect l="l" t="t" r="r" b="b"/>
            <a:pathLst>
              <a:path w="2365375" h="2365375">
                <a:moveTo>
                  <a:pt x="1182624" y="0"/>
                </a:moveTo>
                <a:lnTo>
                  <a:pt x="1133875" y="986"/>
                </a:lnTo>
                <a:lnTo>
                  <a:pt x="1085628" y="3920"/>
                </a:lnTo>
                <a:lnTo>
                  <a:pt x="1037921" y="8763"/>
                </a:lnTo>
                <a:lnTo>
                  <a:pt x="990792" y="15478"/>
                </a:lnTo>
                <a:lnTo>
                  <a:pt x="944279" y="24026"/>
                </a:lnTo>
                <a:lnTo>
                  <a:pt x="898420" y="34369"/>
                </a:lnTo>
                <a:lnTo>
                  <a:pt x="853253" y="46469"/>
                </a:lnTo>
                <a:lnTo>
                  <a:pt x="808817" y="60289"/>
                </a:lnTo>
                <a:lnTo>
                  <a:pt x="765148" y="75790"/>
                </a:lnTo>
                <a:lnTo>
                  <a:pt x="722286" y="92934"/>
                </a:lnTo>
                <a:lnTo>
                  <a:pt x="680268" y="111683"/>
                </a:lnTo>
                <a:lnTo>
                  <a:pt x="639133" y="131999"/>
                </a:lnTo>
                <a:lnTo>
                  <a:pt x="598917" y="153844"/>
                </a:lnTo>
                <a:lnTo>
                  <a:pt x="559661" y="177180"/>
                </a:lnTo>
                <a:lnTo>
                  <a:pt x="521400" y="201969"/>
                </a:lnTo>
                <a:lnTo>
                  <a:pt x="484174" y="228173"/>
                </a:lnTo>
                <a:lnTo>
                  <a:pt x="448021" y="255753"/>
                </a:lnTo>
                <a:lnTo>
                  <a:pt x="412978" y="284673"/>
                </a:lnTo>
                <a:lnTo>
                  <a:pt x="379084" y="314893"/>
                </a:lnTo>
                <a:lnTo>
                  <a:pt x="346376" y="346376"/>
                </a:lnTo>
                <a:lnTo>
                  <a:pt x="314893" y="379084"/>
                </a:lnTo>
                <a:lnTo>
                  <a:pt x="284673" y="412978"/>
                </a:lnTo>
                <a:lnTo>
                  <a:pt x="255753" y="448021"/>
                </a:lnTo>
                <a:lnTo>
                  <a:pt x="228173" y="484174"/>
                </a:lnTo>
                <a:lnTo>
                  <a:pt x="201969" y="521400"/>
                </a:lnTo>
                <a:lnTo>
                  <a:pt x="177180" y="559661"/>
                </a:lnTo>
                <a:lnTo>
                  <a:pt x="153844" y="598917"/>
                </a:lnTo>
                <a:lnTo>
                  <a:pt x="131999" y="639133"/>
                </a:lnTo>
                <a:lnTo>
                  <a:pt x="111683" y="680268"/>
                </a:lnTo>
                <a:lnTo>
                  <a:pt x="92934" y="722286"/>
                </a:lnTo>
                <a:lnTo>
                  <a:pt x="75790" y="765148"/>
                </a:lnTo>
                <a:lnTo>
                  <a:pt x="60289" y="808817"/>
                </a:lnTo>
                <a:lnTo>
                  <a:pt x="46469" y="853253"/>
                </a:lnTo>
                <a:lnTo>
                  <a:pt x="34369" y="898420"/>
                </a:lnTo>
                <a:lnTo>
                  <a:pt x="24026" y="944279"/>
                </a:lnTo>
                <a:lnTo>
                  <a:pt x="15478" y="990792"/>
                </a:lnTo>
                <a:lnTo>
                  <a:pt x="8763" y="1037921"/>
                </a:lnTo>
                <a:lnTo>
                  <a:pt x="3920" y="1085628"/>
                </a:lnTo>
                <a:lnTo>
                  <a:pt x="986" y="1133875"/>
                </a:lnTo>
                <a:lnTo>
                  <a:pt x="0" y="1182623"/>
                </a:lnTo>
                <a:lnTo>
                  <a:pt x="986" y="1231372"/>
                </a:lnTo>
                <a:lnTo>
                  <a:pt x="3920" y="1279619"/>
                </a:lnTo>
                <a:lnTo>
                  <a:pt x="8763" y="1327326"/>
                </a:lnTo>
                <a:lnTo>
                  <a:pt x="15478" y="1374455"/>
                </a:lnTo>
                <a:lnTo>
                  <a:pt x="24026" y="1420968"/>
                </a:lnTo>
                <a:lnTo>
                  <a:pt x="34369" y="1466827"/>
                </a:lnTo>
                <a:lnTo>
                  <a:pt x="46469" y="1511994"/>
                </a:lnTo>
                <a:lnTo>
                  <a:pt x="60289" y="1556430"/>
                </a:lnTo>
                <a:lnTo>
                  <a:pt x="75790" y="1600099"/>
                </a:lnTo>
                <a:lnTo>
                  <a:pt x="92934" y="1642961"/>
                </a:lnTo>
                <a:lnTo>
                  <a:pt x="111683" y="1684979"/>
                </a:lnTo>
                <a:lnTo>
                  <a:pt x="131999" y="1726114"/>
                </a:lnTo>
                <a:lnTo>
                  <a:pt x="153844" y="1766330"/>
                </a:lnTo>
                <a:lnTo>
                  <a:pt x="177180" y="1805586"/>
                </a:lnTo>
                <a:lnTo>
                  <a:pt x="201969" y="1843847"/>
                </a:lnTo>
                <a:lnTo>
                  <a:pt x="228173" y="1881073"/>
                </a:lnTo>
                <a:lnTo>
                  <a:pt x="255753" y="1917226"/>
                </a:lnTo>
                <a:lnTo>
                  <a:pt x="284673" y="1952269"/>
                </a:lnTo>
                <a:lnTo>
                  <a:pt x="314893" y="1986163"/>
                </a:lnTo>
                <a:lnTo>
                  <a:pt x="346376" y="2018871"/>
                </a:lnTo>
                <a:lnTo>
                  <a:pt x="379084" y="2050354"/>
                </a:lnTo>
                <a:lnTo>
                  <a:pt x="412978" y="2080574"/>
                </a:lnTo>
                <a:lnTo>
                  <a:pt x="448021" y="2109494"/>
                </a:lnTo>
                <a:lnTo>
                  <a:pt x="484174" y="2137074"/>
                </a:lnTo>
                <a:lnTo>
                  <a:pt x="521400" y="2163278"/>
                </a:lnTo>
                <a:lnTo>
                  <a:pt x="559661" y="2188067"/>
                </a:lnTo>
                <a:lnTo>
                  <a:pt x="598917" y="2211403"/>
                </a:lnTo>
                <a:lnTo>
                  <a:pt x="639133" y="2233248"/>
                </a:lnTo>
                <a:lnTo>
                  <a:pt x="680268" y="2253564"/>
                </a:lnTo>
                <a:lnTo>
                  <a:pt x="722286" y="2272313"/>
                </a:lnTo>
                <a:lnTo>
                  <a:pt x="765148" y="2289457"/>
                </a:lnTo>
                <a:lnTo>
                  <a:pt x="808817" y="2304958"/>
                </a:lnTo>
                <a:lnTo>
                  <a:pt x="853253" y="2318778"/>
                </a:lnTo>
                <a:lnTo>
                  <a:pt x="898420" y="2330878"/>
                </a:lnTo>
                <a:lnTo>
                  <a:pt x="944279" y="2341221"/>
                </a:lnTo>
                <a:lnTo>
                  <a:pt x="990792" y="2349769"/>
                </a:lnTo>
                <a:lnTo>
                  <a:pt x="1037921" y="2356484"/>
                </a:lnTo>
                <a:lnTo>
                  <a:pt x="1085628" y="2361327"/>
                </a:lnTo>
                <a:lnTo>
                  <a:pt x="1133875" y="2364261"/>
                </a:lnTo>
                <a:lnTo>
                  <a:pt x="1182624" y="2365247"/>
                </a:lnTo>
                <a:lnTo>
                  <a:pt x="1231372" y="2364261"/>
                </a:lnTo>
                <a:lnTo>
                  <a:pt x="1279619" y="2361327"/>
                </a:lnTo>
                <a:lnTo>
                  <a:pt x="1327326" y="2356484"/>
                </a:lnTo>
                <a:lnTo>
                  <a:pt x="1374455" y="2349769"/>
                </a:lnTo>
                <a:lnTo>
                  <a:pt x="1420968" y="2341221"/>
                </a:lnTo>
                <a:lnTo>
                  <a:pt x="1466827" y="2330878"/>
                </a:lnTo>
                <a:lnTo>
                  <a:pt x="1511994" y="2318778"/>
                </a:lnTo>
                <a:lnTo>
                  <a:pt x="1556430" y="2304958"/>
                </a:lnTo>
                <a:lnTo>
                  <a:pt x="1600099" y="2289457"/>
                </a:lnTo>
                <a:lnTo>
                  <a:pt x="1642961" y="2272313"/>
                </a:lnTo>
                <a:lnTo>
                  <a:pt x="1684979" y="2253564"/>
                </a:lnTo>
                <a:lnTo>
                  <a:pt x="1726114" y="2233248"/>
                </a:lnTo>
                <a:lnTo>
                  <a:pt x="1766330" y="2211403"/>
                </a:lnTo>
                <a:lnTo>
                  <a:pt x="1805586" y="2188067"/>
                </a:lnTo>
                <a:lnTo>
                  <a:pt x="1843847" y="2163278"/>
                </a:lnTo>
                <a:lnTo>
                  <a:pt x="1881073" y="2137074"/>
                </a:lnTo>
                <a:lnTo>
                  <a:pt x="1917226" y="2109494"/>
                </a:lnTo>
                <a:lnTo>
                  <a:pt x="1952269" y="2080574"/>
                </a:lnTo>
                <a:lnTo>
                  <a:pt x="1986163" y="2050354"/>
                </a:lnTo>
                <a:lnTo>
                  <a:pt x="2018871" y="2018871"/>
                </a:lnTo>
                <a:lnTo>
                  <a:pt x="2050354" y="1986163"/>
                </a:lnTo>
                <a:lnTo>
                  <a:pt x="2080574" y="1952269"/>
                </a:lnTo>
                <a:lnTo>
                  <a:pt x="2109494" y="1917226"/>
                </a:lnTo>
                <a:lnTo>
                  <a:pt x="2137074" y="1881073"/>
                </a:lnTo>
                <a:lnTo>
                  <a:pt x="2163278" y="1843847"/>
                </a:lnTo>
                <a:lnTo>
                  <a:pt x="2188067" y="1805586"/>
                </a:lnTo>
                <a:lnTo>
                  <a:pt x="2211403" y="1766330"/>
                </a:lnTo>
                <a:lnTo>
                  <a:pt x="2233248" y="1726114"/>
                </a:lnTo>
                <a:lnTo>
                  <a:pt x="2253564" y="1684979"/>
                </a:lnTo>
                <a:lnTo>
                  <a:pt x="2272313" y="1642961"/>
                </a:lnTo>
                <a:lnTo>
                  <a:pt x="2289457" y="1600099"/>
                </a:lnTo>
                <a:lnTo>
                  <a:pt x="2304958" y="1556430"/>
                </a:lnTo>
                <a:lnTo>
                  <a:pt x="2318778" y="1511994"/>
                </a:lnTo>
                <a:lnTo>
                  <a:pt x="2330878" y="1466827"/>
                </a:lnTo>
                <a:lnTo>
                  <a:pt x="2341221" y="1420968"/>
                </a:lnTo>
                <a:lnTo>
                  <a:pt x="2349769" y="1374455"/>
                </a:lnTo>
                <a:lnTo>
                  <a:pt x="2356484" y="1327326"/>
                </a:lnTo>
                <a:lnTo>
                  <a:pt x="2361327" y="1279619"/>
                </a:lnTo>
                <a:lnTo>
                  <a:pt x="2364261" y="1231372"/>
                </a:lnTo>
                <a:lnTo>
                  <a:pt x="2365248" y="1182623"/>
                </a:lnTo>
                <a:lnTo>
                  <a:pt x="2364261" y="1133875"/>
                </a:lnTo>
                <a:lnTo>
                  <a:pt x="2361327" y="1085628"/>
                </a:lnTo>
                <a:lnTo>
                  <a:pt x="2356484" y="1037921"/>
                </a:lnTo>
                <a:lnTo>
                  <a:pt x="2349769" y="990792"/>
                </a:lnTo>
                <a:lnTo>
                  <a:pt x="2341221" y="944279"/>
                </a:lnTo>
                <a:lnTo>
                  <a:pt x="2330878" y="898420"/>
                </a:lnTo>
                <a:lnTo>
                  <a:pt x="2318778" y="853253"/>
                </a:lnTo>
                <a:lnTo>
                  <a:pt x="2304958" y="808817"/>
                </a:lnTo>
                <a:lnTo>
                  <a:pt x="2289457" y="765148"/>
                </a:lnTo>
                <a:lnTo>
                  <a:pt x="2272313" y="722286"/>
                </a:lnTo>
                <a:lnTo>
                  <a:pt x="2253564" y="680268"/>
                </a:lnTo>
                <a:lnTo>
                  <a:pt x="2233248" y="639133"/>
                </a:lnTo>
                <a:lnTo>
                  <a:pt x="2211403" y="598917"/>
                </a:lnTo>
                <a:lnTo>
                  <a:pt x="2188067" y="559661"/>
                </a:lnTo>
                <a:lnTo>
                  <a:pt x="2163278" y="521400"/>
                </a:lnTo>
                <a:lnTo>
                  <a:pt x="2137074" y="484174"/>
                </a:lnTo>
                <a:lnTo>
                  <a:pt x="2109494" y="448021"/>
                </a:lnTo>
                <a:lnTo>
                  <a:pt x="2080574" y="412978"/>
                </a:lnTo>
                <a:lnTo>
                  <a:pt x="2050354" y="379084"/>
                </a:lnTo>
                <a:lnTo>
                  <a:pt x="2018871" y="346376"/>
                </a:lnTo>
                <a:lnTo>
                  <a:pt x="1986163" y="314893"/>
                </a:lnTo>
                <a:lnTo>
                  <a:pt x="1952269" y="284673"/>
                </a:lnTo>
                <a:lnTo>
                  <a:pt x="1917226" y="255753"/>
                </a:lnTo>
                <a:lnTo>
                  <a:pt x="1881073" y="228173"/>
                </a:lnTo>
                <a:lnTo>
                  <a:pt x="1843847" y="201969"/>
                </a:lnTo>
                <a:lnTo>
                  <a:pt x="1805586" y="177180"/>
                </a:lnTo>
                <a:lnTo>
                  <a:pt x="1766330" y="153844"/>
                </a:lnTo>
                <a:lnTo>
                  <a:pt x="1726114" y="131999"/>
                </a:lnTo>
                <a:lnTo>
                  <a:pt x="1684979" y="111683"/>
                </a:lnTo>
                <a:lnTo>
                  <a:pt x="1642961" y="92934"/>
                </a:lnTo>
                <a:lnTo>
                  <a:pt x="1600099" y="75790"/>
                </a:lnTo>
                <a:lnTo>
                  <a:pt x="1556430" y="60289"/>
                </a:lnTo>
                <a:lnTo>
                  <a:pt x="1511994" y="46469"/>
                </a:lnTo>
                <a:lnTo>
                  <a:pt x="1466827" y="34369"/>
                </a:lnTo>
                <a:lnTo>
                  <a:pt x="1420968" y="24026"/>
                </a:lnTo>
                <a:lnTo>
                  <a:pt x="1374455" y="15478"/>
                </a:lnTo>
                <a:lnTo>
                  <a:pt x="1327326" y="8763"/>
                </a:lnTo>
                <a:lnTo>
                  <a:pt x="1279619" y="3920"/>
                </a:lnTo>
                <a:lnTo>
                  <a:pt x="1231372" y="986"/>
                </a:lnTo>
                <a:lnTo>
                  <a:pt x="1182624" y="0"/>
                </a:lnTo>
                <a:close/>
              </a:path>
            </a:pathLst>
          </a:custGeom>
          <a:solidFill>
            <a:srgbClr val="B3A1C6"/>
          </a:solidFill>
          <a:ln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endParaRPr sz="1500" dirty="0"/>
          </a:p>
        </p:txBody>
      </p:sp>
      <p:sp>
        <p:nvSpPr>
          <p:cNvPr id="80" name="object 11"/>
          <p:cNvSpPr txBox="1"/>
          <p:nvPr/>
        </p:nvSpPr>
        <p:spPr>
          <a:xfrm>
            <a:off x="2614445" y="4124908"/>
            <a:ext cx="640091" cy="179243"/>
          </a:xfrm>
          <a:prstGeom prst="rect">
            <a:avLst/>
          </a:prstGeom>
        </p:spPr>
        <p:txBody>
          <a:bodyPr vert="horz" wrap="square" lIns="0" tIns="11521" rIns="0" bIns="0" rtlCol="0" anchor="ctr">
            <a:spAutoFit/>
          </a:bodyPr>
          <a:lstStyle/>
          <a:p>
            <a:pPr marL="11521" algn="ctr">
              <a:spcBef>
                <a:spcPts val="91"/>
              </a:spcBef>
            </a:pPr>
            <a:r>
              <a:rPr sz="1089" b="1" spc="-5" dirty="0">
                <a:solidFill>
                  <a:schemeClr val="bg1"/>
                </a:solidFill>
                <a:cs typeface="Arial"/>
              </a:rPr>
              <a:t>Gleamr</a:t>
            </a:r>
            <a:endParaRPr sz="1089" b="1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8854" y="5343850"/>
            <a:ext cx="3223946" cy="400110"/>
          </a:xfrm>
          <a:prstGeom prst="rect">
            <a:avLst/>
          </a:prstGeom>
          <a:solidFill>
            <a:srgbClr val="F79546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NZ" sz="1000" dirty="0">
                <a:solidFill>
                  <a:schemeClr val="bg1"/>
                </a:solidFill>
              </a:rPr>
              <a:t>Gleamr’s fee is a cost of revenue w/ guaranteed ROI vs. a marketing expense w/ no guaranteed ROI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29600" y="5816643"/>
            <a:ext cx="6598800" cy="3154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sz="1450" b="1" dirty="0">
                <a:solidFill>
                  <a:srgbClr val="4AACC5"/>
                </a:solidFill>
                <a:cs typeface="Calibri" panose="020F0502020204030204" pitchFamily="34" charset="0"/>
              </a:rPr>
              <a:t>[Strapline – Customers AND / OR Channels / Go to Market / Case Study]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855934" y="6257336"/>
            <a:ext cx="804386" cy="287771"/>
          </a:xfrm>
          <a:prstGeom prst="rect">
            <a:avLst/>
          </a:prstGeom>
          <a:solidFill>
            <a:srgbClr val="E6DFEB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NZ" sz="635" dirty="0"/>
              <a:t>Customer</a:t>
            </a:r>
          </a:p>
          <a:p>
            <a:pPr algn="ctr"/>
            <a:r>
              <a:rPr lang="en-NZ" sz="635" dirty="0"/>
              <a:t>Logo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1393265" y="6733980"/>
            <a:ext cx="804386" cy="287771"/>
          </a:xfrm>
          <a:prstGeom prst="rect">
            <a:avLst/>
          </a:prstGeom>
          <a:solidFill>
            <a:srgbClr val="EBF0DE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NZ" sz="635" dirty="0"/>
              <a:t>Customer</a:t>
            </a:r>
          </a:p>
          <a:p>
            <a:pPr algn="ctr"/>
            <a:r>
              <a:rPr lang="en-NZ" sz="635" dirty="0"/>
              <a:t>Logo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3042985" y="6725124"/>
            <a:ext cx="804386" cy="287771"/>
          </a:xfrm>
          <a:prstGeom prst="rect">
            <a:avLst/>
          </a:prstGeom>
          <a:solidFill>
            <a:srgbClr val="EDEBE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NZ" sz="635" dirty="0"/>
              <a:t>Customer</a:t>
            </a:r>
          </a:p>
          <a:p>
            <a:pPr algn="ctr"/>
            <a:r>
              <a:rPr lang="en-NZ" sz="635" dirty="0"/>
              <a:t>Logo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2471075" y="6269282"/>
            <a:ext cx="804386" cy="287771"/>
          </a:xfrm>
          <a:prstGeom prst="rect">
            <a:avLst/>
          </a:prstGeom>
          <a:solidFill>
            <a:srgbClr val="C5D9F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NZ" sz="635" dirty="0"/>
              <a:t>Customer</a:t>
            </a:r>
          </a:p>
          <a:p>
            <a:pPr algn="ctr"/>
            <a:r>
              <a:rPr lang="en-NZ" sz="635" dirty="0"/>
              <a:t>Logo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4086215" y="6276028"/>
            <a:ext cx="804386" cy="287771"/>
          </a:xfrm>
          <a:prstGeom prst="rect">
            <a:avLst/>
          </a:prstGeom>
          <a:solidFill>
            <a:srgbClr val="F1DCDB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NZ" sz="635" dirty="0"/>
              <a:t>Customer</a:t>
            </a:r>
          </a:p>
          <a:p>
            <a:pPr algn="ctr"/>
            <a:r>
              <a:rPr lang="en-NZ" sz="635" dirty="0"/>
              <a:t>Logo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4692704" y="6703819"/>
            <a:ext cx="804386" cy="287771"/>
          </a:xfrm>
          <a:prstGeom prst="rect">
            <a:avLst/>
          </a:prstGeom>
          <a:solidFill>
            <a:srgbClr val="FCEADA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NZ" sz="635" dirty="0"/>
              <a:t>Customer</a:t>
            </a:r>
          </a:p>
          <a:p>
            <a:pPr algn="ctr"/>
            <a:r>
              <a:rPr lang="en-NZ" sz="635" dirty="0"/>
              <a:t>Logo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830021" y="868855"/>
            <a:ext cx="2672124" cy="20005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NZ" sz="700" b="1" dirty="0">
                <a:solidFill>
                  <a:srgbClr val="8063A1"/>
                </a:solidFill>
              </a:rPr>
              <a:t>MORE CONVENIENT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3830021" y="2768084"/>
            <a:ext cx="2672124" cy="20005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NZ" sz="700" b="1" dirty="0">
                <a:solidFill>
                  <a:srgbClr val="8063A1"/>
                </a:solidFill>
              </a:rPr>
              <a:t>LESS CONVENIENT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457780" y="559215"/>
            <a:ext cx="1955140" cy="28777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NZ" sz="1270" b="1" dirty="0">
                <a:solidFill>
                  <a:srgbClr val="FF0000"/>
                </a:solidFill>
              </a:rPr>
              <a:t>[AND / OR]</a:t>
            </a:r>
          </a:p>
        </p:txBody>
      </p:sp>
      <p:sp>
        <p:nvSpPr>
          <p:cNvPr id="106" name="object 7"/>
          <p:cNvSpPr/>
          <p:nvPr/>
        </p:nvSpPr>
        <p:spPr>
          <a:xfrm>
            <a:off x="261372" y="4067606"/>
            <a:ext cx="554114" cy="30531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graphicFrame>
        <p:nvGraphicFramePr>
          <p:cNvPr id="3414" name="Table 34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108778"/>
              </p:ext>
            </p:extLst>
          </p:nvPr>
        </p:nvGraphicFramePr>
        <p:xfrm>
          <a:off x="121868" y="9223502"/>
          <a:ext cx="6604161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01387">
                  <a:extLst>
                    <a:ext uri="{9D8B030D-6E8A-4147-A177-3AD203B41FA5}">
                      <a16:colId xmlns:a16="http://schemas.microsoft.com/office/drawing/2014/main" val="1290888481"/>
                    </a:ext>
                  </a:extLst>
                </a:gridCol>
                <a:gridCol w="2201387">
                  <a:extLst>
                    <a:ext uri="{9D8B030D-6E8A-4147-A177-3AD203B41FA5}">
                      <a16:colId xmlns:a16="http://schemas.microsoft.com/office/drawing/2014/main" val="2851169270"/>
                    </a:ext>
                  </a:extLst>
                </a:gridCol>
                <a:gridCol w="2201387">
                  <a:extLst>
                    <a:ext uri="{9D8B030D-6E8A-4147-A177-3AD203B41FA5}">
                      <a16:colId xmlns:a16="http://schemas.microsoft.com/office/drawing/2014/main" val="182551102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NZ" sz="800" b="1" dirty="0"/>
                        <a:t>Contact: Jon Doh (Founder / CEO)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BEE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EE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BEE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BEE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AACC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800" dirty="0"/>
                    </a:p>
                  </a:txBody>
                  <a:tcPr anchor="ctr">
                    <a:lnL w="12700" cap="flat" cmpd="sng" algn="ctr">
                      <a:solidFill>
                        <a:srgbClr val="DBEE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EE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BEE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BEE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AACC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800" dirty="0"/>
                    </a:p>
                  </a:txBody>
                  <a:tcPr anchor="ctr">
                    <a:lnL w="12700" cap="flat" cmpd="sng" algn="ctr">
                      <a:solidFill>
                        <a:srgbClr val="DBEE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EE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BEE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BEE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185618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NZ" sz="800" dirty="0"/>
                        <a:t>Mobile: +64 (21) 000 0000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BEE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EE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BEE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BEE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AACC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800" dirty="0"/>
                        <a:t>Email: JonDoh@gleamr.com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BEE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EE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BEE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BEE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AACC5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800" dirty="0"/>
                        <a:t>Website: www.gleamr.com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BEE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BEE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BEE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BEEF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AACC5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82748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747076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LINETEXTSHAPEGUID" val="57ba032b-6d4a-43ec-bc83-fe2c820183e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LINETEXTSHAPEGUID" val="8412e943-2f3c-4f34-a970-2613cccb3ba1"/>
</p:tagLst>
</file>

<file path=ppt/theme/theme1.xml><?xml version="1.0" encoding="utf-8"?>
<a:theme xmlns:a="http://schemas.openxmlformats.org/drawingml/2006/main" name="Office Theme">
  <a:themeElements>
    <a:clrScheme name="Open For Development">
      <a:dk1>
        <a:sysClr val="windowText" lastClr="000000"/>
      </a:dk1>
      <a:lt1>
        <a:sysClr val="window" lastClr="FFFFFF"/>
      </a:lt1>
      <a:dk2>
        <a:srgbClr val="283B4C"/>
      </a:dk2>
      <a:lt2>
        <a:srgbClr val="C9DAE5"/>
      </a:lt2>
      <a:accent1>
        <a:srgbClr val="2274B5"/>
      </a:accent1>
      <a:accent2>
        <a:srgbClr val="CBAA64"/>
      </a:accent2>
      <a:accent3>
        <a:srgbClr val="827C83"/>
      </a:accent3>
      <a:accent4>
        <a:srgbClr val="EC6225"/>
      </a:accent4>
      <a:accent5>
        <a:srgbClr val="00ABAF"/>
      </a:accent5>
      <a:accent6>
        <a:srgbClr val="FCBD1B"/>
      </a:accent6>
      <a:hlink>
        <a:srgbClr val="0563C1"/>
      </a:hlink>
      <a:folHlink>
        <a:srgbClr val="954F72"/>
      </a:folHlink>
    </a:clrScheme>
    <a:fontScheme name="Open for Developme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velopment Opportunity PPT" id="{FAD5A447-3052-AE4A-BC7F-FAF086945B69}" vid="{57CA3A29-B1FF-EA45-8DA7-DEE0467A710C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k84500088c374e069a04a477050b64c9 xmlns="52e52761-0a8e-4bbf-af5b-fe6e34e81153">
      <Terms xmlns="http://schemas.microsoft.com/office/infopath/2007/PartnerControls">
        <TermInfo xmlns="http://schemas.microsoft.com/office/infopath/2007/PartnerControls">
          <TermName xmlns="http://schemas.microsoft.com/office/infopath/2007/PartnerControls">FY 18/19</TermName>
          <TermId xmlns="http://schemas.microsoft.com/office/infopath/2007/PartnerControls">061907b3-bd83-4087-8294-82ec4a9f6d4a</TermId>
        </TermInfo>
      </Terms>
    </k84500088c374e069a04a477050b64c9>
    <TaxCatchAll xmlns="52e52761-0a8e-4bbf-af5b-fe6e34e81153">
      <Value>97</Value>
      <Value>22</Value>
      <Value>100</Value>
      <Value>1</Value>
    </TaxCatchAll>
    <g03271879b9a4880958557098c4ee9d2 xmlns="52e52761-0a8e-4bbf-af5b-fe6e34e81153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Investment</TermName>
          <TermId xmlns="http://schemas.microsoft.com/office/infopath/2007/PartnerControls">52a1fdf8-de27-4ae5-9658-2266d9aae229</TermId>
        </TermInfo>
      </Terms>
    </g03271879b9a4880958557098c4ee9d2>
    <b6d35cbfb7df47e2ac3575c980ea776d xmlns="52e52761-0a8e-4bbf-af5b-fe6e34e81153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Internal only</TermName>
          <TermId xmlns="http://schemas.microsoft.com/office/infopath/2007/PartnerControls">850d43ad-87cf-498e-b36b-964fe985dc77</TermId>
        </TermInfo>
      </Terms>
    </b6d35cbfb7df47e2ac3575c980ea776d>
    <a25f6e5bb71146ae92652ba8bc29dad8 xmlns="52e52761-0a8e-4bbf-af5b-fe6e34e81153">
      <Terms xmlns="http://schemas.microsoft.com/office/infopath/2007/PartnerControls">
        <TermInfo xmlns="http://schemas.microsoft.com/office/infopath/2007/PartnerControls">
          <TermName xmlns="http://schemas.microsoft.com/office/infopath/2007/PartnerControls">General</TermName>
          <TermId xmlns="http://schemas.microsoft.com/office/infopath/2007/PartnerControls">5923767d-3fec-4f20-bb29-a35286cedda6</TermId>
        </TermInfo>
      </Terms>
    </a25f6e5bb71146ae92652ba8bc29dad8>
    <_dlc_DocId xmlns="3a532932-3d37-4b8b-a9ac-8e1867df111d">THZDPVZUUUJR-907329256-95</_dlc_DocId>
    <_dlc_DocIdUrl xmlns="3a532932-3d37-4b8b-a9ac-8e1867df111d">
      <Url>https://nztradeandenterprise.sharepoint.com/sites/workspaces/WebsiteProject/_layouts/15/DocIdRedir.aspx?ID=THZDPVZUUUJR-907329256-95</Url>
      <Description>THZDPVZUUUJR-907329256-95</Description>
    </_dlc_DocIdUrl>
    <_dlc_DocIdPersistId xmlns="3a532932-3d37-4b8b-a9ac-8e1867df111d">false</_dlc_DocIdPersistId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SharedContentType xmlns="Microsoft.SharePoint.Taxonomy.ContentTypeSync" SourceId="ee6e1394-6499-4a7b-8c10-fab519a20670" ContentTypeId="0x010100046469DF86EEF440A2451956C3C434B4" PreviousValue="true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NZTE Document" ma:contentTypeID="0x010100046469DF86EEF440A2451956C3C434B4004CB900155D23644EA4B05F1BAAB6B507" ma:contentTypeVersion="197" ma:contentTypeDescription="Core NZTE Document Content type" ma:contentTypeScope="" ma:versionID="4ed999ee61a16b0139e92cac8734dd71">
  <xsd:schema xmlns:xsd="http://www.w3.org/2001/XMLSchema" xmlns:xs="http://www.w3.org/2001/XMLSchema" xmlns:p="http://schemas.microsoft.com/office/2006/metadata/properties" xmlns:ns2="52e52761-0a8e-4bbf-af5b-fe6e34e81153" xmlns:ns3="3a532932-3d37-4b8b-a9ac-8e1867df111d" targetNamespace="http://schemas.microsoft.com/office/2006/metadata/properties" ma:root="true" ma:fieldsID="7ced3011e8c3f7de07dc1d80b2e9737c" ns2:_="" ns3:_="">
    <xsd:import namespace="52e52761-0a8e-4bbf-af5b-fe6e34e81153"/>
    <xsd:import namespace="3a532932-3d37-4b8b-a9ac-8e1867df111d"/>
    <xsd:element name="properties">
      <xsd:complexType>
        <xsd:sequence>
          <xsd:element name="documentManagement">
            <xsd:complexType>
              <xsd:all>
                <xsd:element ref="ns2:a25f6e5bb71146ae92652ba8bc29dad8" minOccurs="0"/>
                <xsd:element ref="ns2:TaxCatchAll" minOccurs="0"/>
                <xsd:element ref="ns2:TaxCatchAllLabel" minOccurs="0"/>
                <xsd:element ref="ns2:g03271879b9a4880958557098c4ee9d2" minOccurs="0"/>
                <xsd:element ref="ns2:b6d35cbfb7df47e2ac3575c980ea776d" minOccurs="0"/>
                <xsd:element ref="ns2:k84500088c374e069a04a477050b64c9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e52761-0a8e-4bbf-af5b-fe6e34e81153" elementFormDefault="qualified">
    <xsd:import namespace="http://schemas.microsoft.com/office/2006/documentManagement/types"/>
    <xsd:import namespace="http://schemas.microsoft.com/office/infopath/2007/PartnerControls"/>
    <xsd:element name="a25f6e5bb71146ae92652ba8bc29dad8" ma:index="8" nillable="true" ma:taxonomy="true" ma:internalName="a25f6e5bb71146ae92652ba8bc29dad8" ma:taxonomyFieldName="DocumentCategory" ma:displayName="Document Category" ma:readOnly="false" ma:default="" ma:fieldId="{a25f6e5b-b711-46ae-9265-2ba8bc29dad8}" ma:sspId="ee6e1394-6499-4a7b-8c10-fab519a20670" ma:termSetId="b756c66c-0bb3-4d66-804c-bf741b13350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1775ffff-db70-4b2c-bafd-4d99e29abf02}" ma:internalName="TaxCatchAll" ma:showField="CatchAllData" ma:web="3a532932-3d37-4b8b-a9ac-8e1867df111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1775ffff-db70-4b2c-bafd-4d99e29abf02}" ma:internalName="TaxCatchAllLabel" ma:readOnly="true" ma:showField="CatchAllDataLabel" ma:web="3a532932-3d37-4b8b-a9ac-8e1867df111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g03271879b9a4880958557098c4ee9d2" ma:index="12" nillable="true" ma:taxonomy="true" ma:internalName="g03271879b9a4880958557098c4ee9d2" ma:taxonomyFieldName="TeamOwner" ma:displayName="Team Owner" ma:readOnly="false" ma:default="" ma:fieldId="{00327187-9b9a-4880-9585-57098c4ee9d2}" ma:taxonomyMulti="true" ma:sspId="ee6e1394-6499-4a7b-8c10-fab519a20670" ma:termSetId="81fedde3-a82b-46be-9555-52493917e88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6d35cbfb7df47e2ac3575c980ea776d" ma:index="14" nillable="true" ma:taxonomy="true" ma:internalName="b6d35cbfb7df47e2ac3575c980ea776d" ma:taxonomyFieldName="DocumentSecurity" ma:displayName="Document Security" ma:readOnly="false" ma:default="22;#Internal only|850d43ad-87cf-498e-b36b-964fe985dc77" ma:fieldId="{b6d35cbf-b7df-47e2-ac35-75c980ea776d}" ma:sspId="ee6e1394-6499-4a7b-8c10-fab519a20670" ma:termSetId="036f95df-bdc2-4a75-a3c2-006e22d1851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k84500088c374e069a04a477050b64c9" ma:index="16" nillable="true" ma:taxonomy="true" ma:internalName="k84500088c374e069a04a477050b64c9" ma:taxonomyFieldName="FinancialYear" ma:displayName="Financial Year" ma:default="132;#FY 19/20|b7ee2bcb-a467-4e74-b0a0-3bd9e70a3a23" ma:fieldId="{48450008-8c37-4e06-9a04-a477050b64c9}" ma:sspId="ee6e1394-6499-4a7b-8c10-fab519a20670" ma:termSetId="d2e88d97-dd57-452a-b959-be703cf48ec2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532932-3d37-4b8b-a9ac-8e1867df111d" elementFormDefault="qualified">
    <xsd:import namespace="http://schemas.microsoft.com/office/2006/documentManagement/types"/>
    <xsd:import namespace="http://schemas.microsoft.com/office/infopath/2007/PartnerControls"/>
    <xsd:element name="_dlc_DocId" ma:index="1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3845187-66AD-4DB3-91BE-262CE2F84A5A}">
  <ds:schemaRefs>
    <ds:schemaRef ds:uri="df719b1c-28e1-4495-a5e4-9f5b906ba3ea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52e52761-0a8e-4bbf-af5b-fe6e34e81153"/>
    <ds:schemaRef ds:uri="3a532932-3d37-4b8b-a9ac-8e1867df111d"/>
  </ds:schemaRefs>
</ds:datastoreItem>
</file>

<file path=customXml/itemProps2.xml><?xml version="1.0" encoding="utf-8"?>
<ds:datastoreItem xmlns:ds="http://schemas.openxmlformats.org/officeDocument/2006/customXml" ds:itemID="{F0B35D80-9257-4B8A-9E67-3B8A54E5A2F5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E20CA31D-8053-414A-B985-AD78543A3D0B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4EA40DE7-B047-4F85-A7AB-85E850643D3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e52761-0a8e-4bbf-af5b-fe6e34e81153"/>
    <ds:schemaRef ds:uri="3a532932-3d37-4b8b-a9ac-8e1867df111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DCA9ADE8-3FFE-46F3-81CF-3787AB1C06E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Development Opportunity PPT</Template>
  <TotalTime>7217</TotalTime>
  <Words>598</Words>
  <Application>Microsoft Macintosh PowerPoint</Application>
  <PresentationFormat>A4 Paper (210x297 mm)</PresentationFormat>
  <Paragraphs>170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Office Theme</vt:lpstr>
      <vt:lpstr>PowerPoint Presentation</vt:lpstr>
      <vt:lpstr>PowerPoint Presentation</vt:lpstr>
    </vt:vector>
  </TitlesOfParts>
  <Company>NZTE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Auckland Waterfront Hotel Development Opportunity</dc:title>
  <dc:creator>Paul Burnaby -AKL</dc:creator>
  <dc:description>Designed by Insight Creative, Created by www.allfields.co.nz</dc:description>
  <cp:lastModifiedBy>Sam Schrey - AKL</cp:lastModifiedBy>
  <cp:revision>774</cp:revision>
  <cp:lastPrinted>2018-09-06T20:06:12Z</cp:lastPrinted>
  <dcterms:created xsi:type="dcterms:W3CDTF">2016-06-20T23:25:11Z</dcterms:created>
  <dcterms:modified xsi:type="dcterms:W3CDTF">2019-09-30T01:12:00Z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0x010100046469DF86EEF440A2451956C3C434B4004CB900155D23644EA4B05F1BAAB6B507</vt:lpwstr>
  </property>
  <property fmtid="{D5CDD505-2E9C-101B-9397-08002B2CF9AE}" pid="3" name="_dlc_DocIdItemGuid">
    <vt:lpwstr>d0300fea-b300-49d7-9901-e997e788fd26</vt:lpwstr>
  </property>
  <property fmtid="{D5CDD505-2E9C-101B-9397-08002B2CF9AE}" pid="4" name="DocumentCategory">
    <vt:lpwstr>1;#General|5923767d-3fec-4f20-bb29-a35286cedda6</vt:lpwstr>
  </property>
  <property fmtid="{D5CDD505-2E9C-101B-9397-08002B2CF9AE}" pid="5" name="FinancialYear">
    <vt:lpwstr>100;#FY 18/19|061907b3-bd83-4087-8294-82ec4a9f6d4a</vt:lpwstr>
  </property>
  <property fmtid="{D5CDD505-2E9C-101B-9397-08002B2CF9AE}" pid="6" name="TeamOwner">
    <vt:lpwstr>97;#Investment|52a1fdf8-de27-4ae5-9658-2266d9aae229</vt:lpwstr>
  </property>
  <property fmtid="{D5CDD505-2E9C-101B-9397-08002B2CF9AE}" pid="7" name="DocumentSecurity">
    <vt:lpwstr>22;#Internal only|850d43ad-87cf-498e-b36b-964fe985dc77</vt:lpwstr>
  </property>
  <property fmtid="{D5CDD505-2E9C-101B-9397-08002B2CF9AE}" pid="8" name="Order">
    <vt:r8>409500</vt:r8>
  </property>
  <property fmtid="{D5CDD505-2E9C-101B-9397-08002B2CF9AE}" pid="9" name="xd_Signature">
    <vt:bool>false</vt:bool>
  </property>
  <property fmtid="{D5CDD505-2E9C-101B-9397-08002B2CF9AE}" pid="10" name="xd_ProgID">
    <vt:lpwstr/>
  </property>
  <property fmtid="{D5CDD505-2E9C-101B-9397-08002B2CF9AE}" pid="11" name="_SourceUrl">
    <vt:lpwstr/>
  </property>
  <property fmtid="{D5CDD505-2E9C-101B-9397-08002B2CF9AE}" pid="12" name="_SharedFileIndex">
    <vt:lpwstr/>
  </property>
  <property fmtid="{D5CDD505-2E9C-101B-9397-08002B2CF9AE}" pid="13" name="ComplianceAssetId">
    <vt:lpwstr/>
  </property>
  <property fmtid="{D5CDD505-2E9C-101B-9397-08002B2CF9AE}" pid="14" name="TemplateUrl">
    <vt:lpwstr/>
  </property>
  <property fmtid="{D5CDD505-2E9C-101B-9397-08002B2CF9AE}" pid="15" name="Document Status">
    <vt:lpwstr/>
  </property>
  <property fmtid="{D5CDD505-2E9C-101B-9397-08002B2CF9AE}" pid="16" name="Related document name">
    <vt:lpwstr>;#Introduction to the Investment Way;#Companies Way We Work;#Greenfield Way We Work;#International Way We Work;#Solutions Way We Work;#</vt:lpwstr>
  </property>
</Properties>
</file>