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12" r:id="rId3"/>
    <p:sldId id="258" r:id="rId4"/>
    <p:sldId id="261" r:id="rId5"/>
    <p:sldId id="262" r:id="rId6"/>
    <p:sldId id="263" r:id="rId7"/>
    <p:sldId id="264" r:id="rId8"/>
    <p:sldId id="313" r:id="rId9"/>
    <p:sldId id="265" r:id="rId10"/>
    <p:sldId id="266" r:id="rId11"/>
    <p:sldId id="314" r:id="rId12"/>
    <p:sldId id="305" r:id="rId13"/>
    <p:sldId id="311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5" r:id="rId22"/>
    <p:sldId id="278" r:id="rId23"/>
    <p:sldId id="282" r:id="rId24"/>
    <p:sldId id="276" r:id="rId25"/>
    <p:sldId id="277" r:id="rId26"/>
    <p:sldId id="274" r:id="rId27"/>
    <p:sldId id="281" r:id="rId28"/>
    <p:sldId id="279" r:id="rId29"/>
    <p:sldId id="280" r:id="rId30"/>
    <p:sldId id="283" r:id="rId31"/>
    <p:sldId id="287" r:id="rId32"/>
    <p:sldId id="284" r:id="rId33"/>
    <p:sldId id="285" r:id="rId34"/>
    <p:sldId id="286" r:id="rId35"/>
    <p:sldId id="288" r:id="rId36"/>
    <p:sldId id="289" r:id="rId37"/>
    <p:sldId id="310" r:id="rId38"/>
    <p:sldId id="290" r:id="rId39"/>
    <p:sldId id="291" r:id="rId40"/>
    <p:sldId id="292" r:id="rId41"/>
    <p:sldId id="293" r:id="rId42"/>
    <p:sldId id="294" r:id="rId43"/>
    <p:sldId id="295" r:id="rId44"/>
    <p:sldId id="298" r:id="rId45"/>
    <p:sldId id="299" r:id="rId46"/>
    <p:sldId id="296" r:id="rId47"/>
    <p:sldId id="297" r:id="rId48"/>
    <p:sldId id="309" r:id="rId49"/>
    <p:sldId id="300" r:id="rId50"/>
    <p:sldId id="301" r:id="rId51"/>
    <p:sldId id="302" r:id="rId52"/>
    <p:sldId id="303" r:id="rId53"/>
    <p:sldId id="304" r:id="rId54"/>
    <p:sldId id="259" r:id="rId5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20" autoAdjust="0"/>
    <p:restoredTop sz="94660"/>
  </p:normalViewPr>
  <p:slideViewPr>
    <p:cSldViewPr snapToGrid="0">
      <p:cViewPr varScale="1">
        <p:scale>
          <a:sx n="68" d="100"/>
          <a:sy n="68" d="100"/>
        </p:scale>
        <p:origin x="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93E9D-49B7-47B5-8D6B-4A088BB25040}" type="datetimeFigureOut">
              <a:rPr lang="nb-NO" smtClean="0"/>
              <a:t>26.02.2019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ACDB8-BD7A-4D76-ABD3-FE75CD7E4A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5243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93E9D-49B7-47B5-8D6B-4A088BB25040}" type="datetimeFigureOut">
              <a:rPr lang="nb-NO" smtClean="0"/>
              <a:t>26.02.2019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ACDB8-BD7A-4D76-ABD3-FE75CD7E4A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9942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93E9D-49B7-47B5-8D6B-4A088BB25040}" type="datetimeFigureOut">
              <a:rPr lang="nb-NO" smtClean="0"/>
              <a:t>26.02.2019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ACDB8-BD7A-4D76-ABD3-FE75CD7E4A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38705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93E9D-49B7-47B5-8D6B-4A088BB25040}" type="datetimeFigureOut">
              <a:rPr lang="nb-NO" smtClean="0"/>
              <a:t>26.02.2019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ACDB8-BD7A-4D76-ABD3-FE75CD7E4A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62453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93E9D-49B7-47B5-8D6B-4A088BB25040}" type="datetimeFigureOut">
              <a:rPr lang="nb-NO" smtClean="0"/>
              <a:t>26.02.2019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ACDB8-BD7A-4D76-ABD3-FE75CD7E4A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57093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93E9D-49B7-47B5-8D6B-4A088BB25040}" type="datetimeFigureOut">
              <a:rPr lang="nb-NO" smtClean="0"/>
              <a:t>26.02.2019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ACDB8-BD7A-4D76-ABD3-FE75CD7E4A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4674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93E9D-49B7-47B5-8D6B-4A088BB25040}" type="datetimeFigureOut">
              <a:rPr lang="nb-NO" smtClean="0"/>
              <a:t>26.02.2019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ACDB8-BD7A-4D76-ABD3-FE75CD7E4A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74997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93E9D-49B7-47B5-8D6B-4A088BB25040}" type="datetimeFigureOut">
              <a:rPr lang="nb-NO" smtClean="0"/>
              <a:t>26.02.2019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ACDB8-BD7A-4D76-ABD3-FE75CD7E4A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79148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93E9D-49B7-47B5-8D6B-4A088BB25040}" type="datetimeFigureOut">
              <a:rPr lang="nb-NO" smtClean="0"/>
              <a:t>26.02.2019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ACDB8-BD7A-4D76-ABD3-FE75CD7E4A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6566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93E9D-49B7-47B5-8D6B-4A088BB25040}" type="datetimeFigureOut">
              <a:rPr lang="nb-NO" smtClean="0"/>
              <a:t>26.02.2019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ACDB8-BD7A-4D76-ABD3-FE75CD7E4A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0060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93E9D-49B7-47B5-8D6B-4A088BB25040}" type="datetimeFigureOut">
              <a:rPr lang="nb-NO" smtClean="0"/>
              <a:t>26.02.2019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ACDB8-BD7A-4D76-ABD3-FE75CD7E4A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37356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693E9D-49B7-47B5-8D6B-4A088BB25040}" type="datetimeFigureOut">
              <a:rPr lang="nb-NO" smtClean="0"/>
              <a:t>26.02.2019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AACDB8-BD7A-4D76-ABD3-FE75CD7E4A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75151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37CB752-AC23-442C-AFA8-4E15DEFD84E9}"/>
              </a:ext>
            </a:extLst>
          </p:cNvPr>
          <p:cNvSpPr txBox="1">
            <a:spLocks/>
          </p:cNvSpPr>
          <p:nvPr/>
        </p:nvSpPr>
        <p:spPr>
          <a:xfrm>
            <a:off x="2209800" y="2511694"/>
            <a:ext cx="7772400" cy="147002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5400" dirty="0" smtClean="0"/>
              <a:t>The definite </a:t>
            </a:r>
            <a:r>
              <a:rPr lang="de-DE" sz="5400" dirty="0" err="1" smtClean="0"/>
              <a:t>guide</a:t>
            </a:r>
            <a:endParaRPr lang="de-DE" sz="5400" dirty="0" smtClean="0"/>
          </a:p>
          <a:p>
            <a:pPr algn="ctr"/>
            <a:r>
              <a:rPr lang="de-DE" sz="5400" dirty="0" err="1"/>
              <a:t>t</a:t>
            </a:r>
            <a:r>
              <a:rPr lang="de-DE" sz="5400" dirty="0" err="1" smtClean="0"/>
              <a:t>o</a:t>
            </a:r>
            <a:r>
              <a:rPr lang="de-DE" sz="5400" dirty="0" smtClean="0"/>
              <a:t> Java </a:t>
            </a:r>
            <a:r>
              <a:rPr lang="de-DE" sz="5400" dirty="0" err="1" smtClean="0"/>
              <a:t>agents</a:t>
            </a:r>
            <a:endParaRPr lang="nb-NO" sz="5400" dirty="0"/>
          </a:p>
        </p:txBody>
      </p:sp>
    </p:spTree>
    <p:extLst>
      <p:ext uri="{BB962C8B-B14F-4D97-AF65-F5344CB8AC3E}">
        <p14:creationId xmlns:p14="http://schemas.microsoft.com/office/powerpoint/2010/main" val="357969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/>
        </p:nvSpPr>
        <p:spPr>
          <a:xfrm>
            <a:off x="-70586" y="894931"/>
            <a:ext cx="12333172" cy="6023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TekstSylinder 6"/>
          <p:cNvSpPr txBox="1"/>
          <p:nvPr/>
        </p:nvSpPr>
        <p:spPr>
          <a:xfrm>
            <a:off x="0" y="85090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600" dirty="0" smtClean="0"/>
              <a:t>agent </a:t>
            </a:r>
            <a:r>
              <a:rPr lang="nb-NO" sz="3600" dirty="0" err="1" smtClean="0"/>
              <a:t>fundamentals</a:t>
            </a:r>
            <a:endParaRPr lang="nb-NO" sz="3600" dirty="0"/>
          </a:p>
        </p:txBody>
      </p:sp>
      <p:sp>
        <p:nvSpPr>
          <p:cNvPr id="8" name="TekstSylinder 7"/>
          <p:cNvSpPr txBox="1"/>
          <p:nvPr/>
        </p:nvSpPr>
        <p:spPr>
          <a:xfrm>
            <a:off x="0" y="231140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600" dirty="0" err="1" smtClean="0"/>
              <a:t>code</a:t>
            </a:r>
            <a:r>
              <a:rPr lang="nb-NO" sz="3600" dirty="0" smtClean="0"/>
              <a:t> </a:t>
            </a:r>
            <a:r>
              <a:rPr lang="nb-NO" sz="3600" dirty="0" err="1" smtClean="0"/>
              <a:t>instrumentation</a:t>
            </a:r>
            <a:endParaRPr lang="nb-NO" sz="3600" dirty="0"/>
          </a:p>
        </p:txBody>
      </p:sp>
      <p:sp>
        <p:nvSpPr>
          <p:cNvPr id="9" name="TekstSylinder 8"/>
          <p:cNvSpPr txBox="1"/>
          <p:nvPr/>
        </p:nvSpPr>
        <p:spPr>
          <a:xfrm>
            <a:off x="0" y="377190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600" dirty="0" err="1" smtClean="0"/>
              <a:t>class</a:t>
            </a:r>
            <a:r>
              <a:rPr lang="nb-NO" sz="3600" dirty="0" smtClean="0"/>
              <a:t> </a:t>
            </a:r>
            <a:r>
              <a:rPr lang="nb-NO" sz="3600" dirty="0" err="1" smtClean="0"/>
              <a:t>loading</a:t>
            </a:r>
            <a:endParaRPr lang="nb-NO" sz="3600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0" y="523240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600" dirty="0" err="1" smtClean="0"/>
              <a:t>miscellaneous</a:t>
            </a:r>
            <a:endParaRPr lang="nb-NO" sz="3600" dirty="0"/>
          </a:p>
        </p:txBody>
      </p:sp>
    </p:spTree>
    <p:extLst>
      <p:ext uri="{BB962C8B-B14F-4D97-AF65-F5344CB8AC3E}">
        <p14:creationId xmlns:p14="http://schemas.microsoft.com/office/powerpoint/2010/main" val="2928479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ktangel 16"/>
          <p:cNvSpPr/>
          <p:nvPr/>
        </p:nvSpPr>
        <p:spPr>
          <a:xfrm>
            <a:off x="-120072" y="3519046"/>
            <a:ext cx="12598400" cy="105294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i="1" dirty="0" smtClean="0"/>
              <a:t>            </a:t>
            </a:r>
            <a:r>
              <a:rPr lang="nb-NO" i="1" dirty="0" err="1" smtClean="0"/>
              <a:t>attach</a:t>
            </a:r>
            <a:endParaRPr lang="nb-NO" i="1" dirty="0" smtClean="0"/>
          </a:p>
          <a:p>
            <a:r>
              <a:rPr lang="nb-NO" i="1" dirty="0"/>
              <a:t> </a:t>
            </a:r>
            <a:r>
              <a:rPr lang="nb-NO" i="1" dirty="0" smtClean="0"/>
              <a:t>           </a:t>
            </a:r>
            <a:r>
              <a:rPr lang="nb-NO" i="1" dirty="0" err="1" smtClean="0"/>
              <a:t>thread</a:t>
            </a:r>
            <a:endParaRPr lang="nb-NO" i="1" dirty="0"/>
          </a:p>
        </p:txBody>
      </p:sp>
      <p:sp>
        <p:nvSpPr>
          <p:cNvPr id="16" name="Rektangel 15"/>
          <p:cNvSpPr/>
          <p:nvPr/>
        </p:nvSpPr>
        <p:spPr>
          <a:xfrm>
            <a:off x="-120072" y="2327558"/>
            <a:ext cx="12598400" cy="105294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i="1" dirty="0" smtClean="0"/>
              <a:t>            </a:t>
            </a:r>
            <a:r>
              <a:rPr lang="nb-NO" i="1" dirty="0" err="1" smtClean="0"/>
              <a:t>main</a:t>
            </a:r>
            <a:endParaRPr lang="nb-NO" i="1" dirty="0" smtClean="0"/>
          </a:p>
          <a:p>
            <a:r>
              <a:rPr lang="nb-NO" i="1" dirty="0"/>
              <a:t> </a:t>
            </a:r>
            <a:r>
              <a:rPr lang="nb-NO" i="1" dirty="0" smtClean="0"/>
              <a:t>           </a:t>
            </a:r>
            <a:r>
              <a:rPr lang="nb-NO" i="1" dirty="0" err="1" smtClean="0"/>
              <a:t>thread</a:t>
            </a:r>
            <a:endParaRPr lang="nb-NO" i="1" dirty="0"/>
          </a:p>
        </p:txBody>
      </p:sp>
      <p:sp>
        <p:nvSpPr>
          <p:cNvPr id="7" name="Vinkeltegn 6"/>
          <p:cNvSpPr/>
          <p:nvPr/>
        </p:nvSpPr>
        <p:spPr>
          <a:xfrm>
            <a:off x="4114800" y="2466101"/>
            <a:ext cx="2415310" cy="794327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00" b="1" dirty="0" err="1">
                <a:solidFill>
                  <a:schemeClr val="bg1"/>
                </a:solidFill>
              </a:rPr>
              <a:t>p</a:t>
            </a:r>
            <a:r>
              <a:rPr lang="nb-NO" sz="2000" b="1" dirty="0" err="1" smtClean="0">
                <a:solidFill>
                  <a:schemeClr val="bg1"/>
                </a:solidFill>
              </a:rPr>
              <a:t>remain</a:t>
            </a:r>
            <a:r>
              <a:rPr lang="nb-NO" sz="2000" b="1" dirty="0" smtClean="0">
                <a:solidFill>
                  <a:schemeClr val="bg1"/>
                </a:solidFill>
              </a:rPr>
              <a:t>()</a:t>
            </a:r>
            <a:endParaRPr lang="nb-NO" sz="2000" b="1" dirty="0">
              <a:solidFill>
                <a:schemeClr val="bg1"/>
              </a:solidFill>
            </a:endParaRPr>
          </a:p>
        </p:txBody>
      </p:sp>
      <p:sp>
        <p:nvSpPr>
          <p:cNvPr id="11" name="Vinkeltegn 10"/>
          <p:cNvSpPr/>
          <p:nvPr/>
        </p:nvSpPr>
        <p:spPr>
          <a:xfrm>
            <a:off x="1757217" y="2466101"/>
            <a:ext cx="2415310" cy="794327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00" b="1" dirty="0" err="1">
                <a:solidFill>
                  <a:schemeClr val="bg1"/>
                </a:solidFill>
              </a:rPr>
              <a:t>p</a:t>
            </a:r>
            <a:r>
              <a:rPr lang="nb-NO" sz="2000" b="1" dirty="0" err="1" smtClean="0">
                <a:solidFill>
                  <a:schemeClr val="bg1"/>
                </a:solidFill>
              </a:rPr>
              <a:t>remain</a:t>
            </a:r>
            <a:r>
              <a:rPr lang="nb-NO" sz="2000" b="1" dirty="0" smtClean="0">
                <a:solidFill>
                  <a:schemeClr val="bg1"/>
                </a:solidFill>
              </a:rPr>
              <a:t>()</a:t>
            </a:r>
            <a:endParaRPr lang="nb-NO" sz="2000" b="1" dirty="0">
              <a:solidFill>
                <a:schemeClr val="bg1"/>
              </a:solidFill>
            </a:endParaRPr>
          </a:p>
        </p:txBody>
      </p:sp>
      <p:sp>
        <p:nvSpPr>
          <p:cNvPr id="13" name="Vinkeltegn 12"/>
          <p:cNvSpPr/>
          <p:nvPr/>
        </p:nvSpPr>
        <p:spPr>
          <a:xfrm>
            <a:off x="6472382" y="2466101"/>
            <a:ext cx="4962235" cy="794327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00" b="1" dirty="0" err="1" smtClean="0">
                <a:solidFill>
                  <a:schemeClr val="bg1"/>
                </a:solidFill>
              </a:rPr>
              <a:t>main</a:t>
            </a:r>
            <a:r>
              <a:rPr lang="nb-NO" sz="2000" b="1" dirty="0" smtClean="0">
                <a:solidFill>
                  <a:schemeClr val="bg1"/>
                </a:solidFill>
              </a:rPr>
              <a:t>()</a:t>
            </a:r>
            <a:endParaRPr lang="nb-NO" sz="2000" b="1" dirty="0">
              <a:solidFill>
                <a:schemeClr val="bg1"/>
              </a:solidFill>
            </a:endParaRPr>
          </a:p>
        </p:txBody>
      </p:sp>
      <p:sp>
        <p:nvSpPr>
          <p:cNvPr id="14" name="Vinkeltegn 13"/>
          <p:cNvSpPr/>
          <p:nvPr/>
        </p:nvSpPr>
        <p:spPr>
          <a:xfrm>
            <a:off x="7599217" y="3643737"/>
            <a:ext cx="2415310" cy="794327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00" b="1" dirty="0" err="1" smtClean="0">
                <a:solidFill>
                  <a:schemeClr val="bg1"/>
                </a:solidFill>
              </a:rPr>
              <a:t>agentmain</a:t>
            </a:r>
            <a:r>
              <a:rPr lang="nb-NO" sz="2000" b="1" dirty="0" smtClean="0">
                <a:solidFill>
                  <a:schemeClr val="bg1"/>
                </a:solidFill>
              </a:rPr>
              <a:t>()</a:t>
            </a:r>
            <a:endParaRPr lang="nb-NO" sz="2000" b="1" dirty="0">
              <a:solidFill>
                <a:schemeClr val="bg1"/>
              </a:solidFill>
            </a:endParaRPr>
          </a:p>
        </p:txBody>
      </p:sp>
      <p:sp>
        <p:nvSpPr>
          <p:cNvPr id="15" name="Vinkeltegn 14"/>
          <p:cNvSpPr/>
          <p:nvPr/>
        </p:nvSpPr>
        <p:spPr>
          <a:xfrm>
            <a:off x="5241634" y="3643736"/>
            <a:ext cx="2415310" cy="794327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00" b="1" dirty="0" err="1" smtClean="0">
                <a:solidFill>
                  <a:schemeClr val="bg1"/>
                </a:solidFill>
              </a:rPr>
              <a:t>agentmain</a:t>
            </a:r>
            <a:r>
              <a:rPr lang="nb-NO" sz="2000" b="1" dirty="0" smtClean="0">
                <a:solidFill>
                  <a:schemeClr val="bg1"/>
                </a:solidFill>
              </a:rPr>
              <a:t>()</a:t>
            </a:r>
            <a:endParaRPr lang="nb-NO" sz="2000" b="1" dirty="0">
              <a:solidFill>
                <a:schemeClr val="bg1"/>
              </a:solidFill>
            </a:endParaRPr>
          </a:p>
        </p:txBody>
      </p:sp>
      <p:sp>
        <p:nvSpPr>
          <p:cNvPr id="18" name="Bildeforklaring formet som et rektangel 17"/>
          <p:cNvSpPr/>
          <p:nvPr/>
        </p:nvSpPr>
        <p:spPr>
          <a:xfrm>
            <a:off x="8395855" y="1357737"/>
            <a:ext cx="2761673" cy="738909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dirty="0" smtClean="0"/>
              <a:t>Main-Class: </a:t>
            </a:r>
            <a:r>
              <a:rPr lang="nb-NO" dirty="0" err="1" smtClean="0"/>
              <a:t>main.Entry</a:t>
            </a:r>
            <a:endParaRPr lang="nb-NO" dirty="0"/>
          </a:p>
        </p:txBody>
      </p:sp>
      <p:sp>
        <p:nvSpPr>
          <p:cNvPr id="19" name="Bildeforklaring formet som et rektangel 18"/>
          <p:cNvSpPr/>
          <p:nvPr/>
        </p:nvSpPr>
        <p:spPr>
          <a:xfrm>
            <a:off x="4172527" y="1357737"/>
            <a:ext cx="3290455" cy="738909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dirty="0" err="1" smtClean="0"/>
              <a:t>Premain</a:t>
            </a:r>
            <a:r>
              <a:rPr lang="nb-NO" dirty="0" smtClean="0"/>
              <a:t>-Class: </a:t>
            </a:r>
            <a:r>
              <a:rPr lang="nb-NO" dirty="0" err="1" smtClean="0"/>
              <a:t>agent.PreEntry</a:t>
            </a:r>
            <a:endParaRPr lang="nb-NO" dirty="0"/>
          </a:p>
        </p:txBody>
      </p:sp>
      <p:sp>
        <p:nvSpPr>
          <p:cNvPr id="20" name="Bildeforklaring formet som et rektangel 19"/>
          <p:cNvSpPr/>
          <p:nvPr/>
        </p:nvSpPr>
        <p:spPr>
          <a:xfrm>
            <a:off x="5472546" y="4862938"/>
            <a:ext cx="3334326" cy="738909"/>
          </a:xfrm>
          <a:prstGeom prst="wedgeRectCallout">
            <a:avLst>
              <a:gd name="adj1" fmla="val -21436"/>
              <a:gd name="adj2" fmla="val -6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dirty="0" smtClean="0"/>
              <a:t>Agent-Class: </a:t>
            </a:r>
            <a:r>
              <a:rPr lang="nb-NO" dirty="0" err="1" smtClean="0"/>
              <a:t>agent.AgentEntry</a:t>
            </a:r>
            <a:endParaRPr lang="nb-NO" dirty="0"/>
          </a:p>
        </p:txBody>
      </p:sp>
      <p:sp>
        <p:nvSpPr>
          <p:cNvPr id="21" name="Textfeld 8">
            <a:extLst>
              <a:ext uri="{FF2B5EF4-FFF2-40B4-BE49-F238E27FC236}">
                <a16:creationId xmlns:a16="http://schemas.microsoft.com/office/drawing/2014/main" id="{F70B9948-111C-41BA-B3B0-E04FBD6FD6E8}"/>
              </a:ext>
            </a:extLst>
          </p:cNvPr>
          <p:cNvSpPr txBox="1"/>
          <p:nvPr/>
        </p:nvSpPr>
        <p:spPr>
          <a:xfrm>
            <a:off x="375809" y="301658"/>
            <a:ext cx="30358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What are Java agents?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883068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7" grpId="0" animBg="1"/>
      <p:bldP spid="11" grpId="0" animBg="1"/>
      <p:bldP spid="14" grpId="0" animBg="1"/>
      <p:bldP spid="15" grpId="0" animBg="1"/>
      <p:bldP spid="18" grpId="0" animBg="1"/>
      <p:bldP spid="19" grpId="0" animBg="1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/>
        </p:nvSpPr>
        <p:spPr>
          <a:xfrm>
            <a:off x="375809" y="1050594"/>
            <a:ext cx="96548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java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804000"/>
                </a:solidFill>
                <a:latin typeface="Courier New" panose="02070309020205020404" pitchFamily="49" charset="0"/>
              </a:rPr>
              <a:t>-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cp</a:t>
            </a:r>
            <a:r>
              <a:rPr lang="nb-NO" b="1" dirty="0" smtClean="0">
                <a:solidFill>
                  <a:srgbClr val="804000"/>
                </a:solidFill>
                <a:latin typeface="Courier New" panose="02070309020205020404" pitchFamily="49" charset="0"/>
              </a:rPr>
              <a:t>: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. </a:t>
            </a:r>
            <a:r>
              <a:rPr lang="nb-NO" b="1" dirty="0" smtClean="0">
                <a:solidFill>
                  <a:srgbClr val="804000"/>
                </a:solidFill>
                <a:latin typeface="Courier New" panose="02070309020205020404" pitchFamily="49" charset="0"/>
              </a:rPr>
              <a:t>-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javaagent</a:t>
            </a:r>
            <a:r>
              <a:rPr lang="nb-NO" b="1" dirty="0">
                <a:solidFill>
                  <a:srgbClr val="804000"/>
                </a:solidFill>
                <a:latin typeface="Courier New" panose="02070309020205020404" pitchFamily="49" charset="0"/>
              </a:rPr>
              <a:t>:/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home</a:t>
            </a:r>
            <a:r>
              <a:rPr lang="nb-NO" b="1" dirty="0">
                <a:solidFill>
                  <a:srgbClr val="804000"/>
                </a:solidFill>
                <a:latin typeface="Courier New" panose="02070309020205020404" pitchFamily="49" charset="0"/>
              </a:rPr>
              <a:t>/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user</a:t>
            </a:r>
            <a:r>
              <a:rPr lang="nb-NO" b="1" dirty="0">
                <a:solidFill>
                  <a:srgbClr val="804000"/>
                </a:solidFill>
                <a:latin typeface="Courier New" panose="02070309020205020404" pitchFamily="49" charset="0"/>
              </a:rPr>
              <a:t>/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myagent.jar</a:t>
            </a:r>
            <a:r>
              <a:rPr lang="nb-NO" b="1" dirty="0">
                <a:solidFill>
                  <a:srgbClr val="804000"/>
                </a:solidFill>
                <a:latin typeface="Courier New" panose="02070309020205020404" pitchFamily="49" charset="0"/>
              </a:rPr>
              <a:t>=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MyAgent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main.AppEntry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>
              <a:effectLst/>
            </a:endParaRPr>
          </a:p>
        </p:txBody>
      </p:sp>
      <p:sp>
        <p:nvSpPr>
          <p:cNvPr id="6" name="Textfeld 8">
            <a:extLst>
              <a:ext uri="{FF2B5EF4-FFF2-40B4-BE49-F238E27FC236}">
                <a16:creationId xmlns:a16="http://schemas.microsoft.com/office/drawing/2014/main" id="{F70B9948-111C-41BA-B3B0-E04FBD6FD6E8}"/>
              </a:ext>
            </a:extLst>
          </p:cNvPr>
          <p:cNvSpPr txBox="1"/>
          <p:nvPr/>
        </p:nvSpPr>
        <p:spPr>
          <a:xfrm>
            <a:off x="375809" y="301658"/>
            <a:ext cx="36163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Running a static Java agent</a:t>
            </a:r>
            <a:endParaRPr lang="en-US" sz="2400" b="1" dirty="0"/>
          </a:p>
        </p:txBody>
      </p:sp>
      <p:sp>
        <p:nvSpPr>
          <p:cNvPr id="7" name="Rektangel 6"/>
          <p:cNvSpPr/>
          <p:nvPr/>
        </p:nvSpPr>
        <p:spPr>
          <a:xfrm>
            <a:off x="375809" y="1707197"/>
            <a:ext cx="926407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PreEntry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public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premain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arg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System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out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dirty="0" err="1">
                <a:solidFill>
                  <a:srgbClr val="808080"/>
                </a:solidFill>
                <a:latin typeface="Courier New" panose="02070309020205020404" pitchFamily="49" charset="0"/>
              </a:rPr>
              <a:t>Hello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 from "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+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arg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nb-NO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050423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/>
        </p:nvSpPr>
        <p:spPr>
          <a:xfrm>
            <a:off x="375809" y="1050594"/>
            <a:ext cx="86914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java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804000"/>
                </a:solidFill>
                <a:latin typeface="Courier New" panose="02070309020205020404" pitchFamily="49" charset="0"/>
              </a:rPr>
              <a:t>-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cp</a:t>
            </a:r>
            <a:r>
              <a:rPr lang="nb-NO" b="1" dirty="0" smtClean="0">
                <a:solidFill>
                  <a:srgbClr val="804000"/>
                </a:solidFill>
                <a:latin typeface="Courier New" panose="02070309020205020404" pitchFamily="49" charset="0"/>
              </a:rPr>
              <a:t>: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.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main.AppEntry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>
              <a:effectLst/>
            </a:endParaRPr>
          </a:p>
        </p:txBody>
      </p:sp>
      <p:sp>
        <p:nvSpPr>
          <p:cNvPr id="6" name="Textfeld 8">
            <a:extLst>
              <a:ext uri="{FF2B5EF4-FFF2-40B4-BE49-F238E27FC236}">
                <a16:creationId xmlns:a16="http://schemas.microsoft.com/office/drawing/2014/main" id="{F70B9948-111C-41BA-B3B0-E04FBD6FD6E8}"/>
              </a:ext>
            </a:extLst>
          </p:cNvPr>
          <p:cNvSpPr txBox="1"/>
          <p:nvPr/>
        </p:nvSpPr>
        <p:spPr>
          <a:xfrm>
            <a:off x="375809" y="301658"/>
            <a:ext cx="40135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Running a dynamic Java agent</a:t>
            </a:r>
            <a:endParaRPr lang="en-US" sz="2400" b="1" dirty="0"/>
          </a:p>
        </p:txBody>
      </p:sp>
      <p:sp>
        <p:nvSpPr>
          <p:cNvPr id="7" name="Rektangel 6"/>
          <p:cNvSpPr/>
          <p:nvPr/>
        </p:nvSpPr>
        <p:spPr>
          <a:xfrm>
            <a:off x="375809" y="1707197"/>
            <a:ext cx="926407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AgentEntry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public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agentmain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arg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System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out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dirty="0" err="1">
                <a:solidFill>
                  <a:srgbClr val="808080"/>
                </a:solidFill>
                <a:latin typeface="Courier New" panose="02070309020205020404" pitchFamily="49" charset="0"/>
              </a:rPr>
              <a:t>Hello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 from "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+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arg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nb-NO" dirty="0">
              <a:effectLst/>
            </a:endParaRPr>
          </a:p>
        </p:txBody>
      </p:sp>
      <p:sp>
        <p:nvSpPr>
          <p:cNvPr id="2" name="Rektangel 1"/>
          <p:cNvSpPr/>
          <p:nvPr/>
        </p:nvSpPr>
        <p:spPr>
          <a:xfrm>
            <a:off x="375809" y="3471796"/>
            <a:ext cx="1027371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VirtualMachine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vm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VirtualMachine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attach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pid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try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vm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loadAgent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"/</a:t>
            </a:r>
            <a:r>
              <a:rPr lang="nb-NO" dirty="0" err="1">
                <a:solidFill>
                  <a:srgbClr val="808080"/>
                </a:solidFill>
                <a:latin typeface="Courier New" panose="02070309020205020404" pitchFamily="49" charset="0"/>
              </a:rPr>
              <a:t>home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/</a:t>
            </a:r>
            <a:r>
              <a:rPr lang="nb-NO" dirty="0" err="1">
                <a:solidFill>
                  <a:srgbClr val="808080"/>
                </a:solidFill>
                <a:latin typeface="Courier New" panose="02070309020205020404" pitchFamily="49" charset="0"/>
              </a:rPr>
              <a:t>user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/myagent.jar"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dirty="0" err="1">
                <a:solidFill>
                  <a:srgbClr val="808080"/>
                </a:solidFill>
                <a:latin typeface="Courier New" panose="02070309020205020404" pitchFamily="49" charset="0"/>
              </a:rPr>
              <a:t>MyAgent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finally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vm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detach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nb-NO" dirty="0">
              <a:effectLst/>
            </a:endParaRPr>
          </a:p>
        </p:txBody>
      </p:sp>
      <p:sp>
        <p:nvSpPr>
          <p:cNvPr id="3" name="Pil med U-sving 2"/>
          <p:cNvSpPr/>
          <p:nvPr/>
        </p:nvSpPr>
        <p:spPr>
          <a:xfrm rot="16200000" flipV="1">
            <a:off x="7952657" y="2730354"/>
            <a:ext cx="2256554" cy="908341"/>
          </a:xfrm>
          <a:prstGeom prst="utur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4" name="TekstSylinder 3"/>
          <p:cNvSpPr txBox="1"/>
          <p:nvPr/>
        </p:nvSpPr>
        <p:spPr>
          <a:xfrm>
            <a:off x="8737595" y="4400130"/>
            <a:ext cx="675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i="1" dirty="0" smtClean="0"/>
              <a:t>PID a</a:t>
            </a:r>
            <a:endParaRPr lang="nb-NO" i="1" dirty="0"/>
          </a:p>
        </p:txBody>
      </p:sp>
      <p:sp>
        <p:nvSpPr>
          <p:cNvPr id="8" name="TekstSylinder 7"/>
          <p:cNvSpPr txBox="1"/>
          <p:nvPr/>
        </p:nvSpPr>
        <p:spPr>
          <a:xfrm>
            <a:off x="8737594" y="1651781"/>
            <a:ext cx="675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i="1" dirty="0" smtClean="0"/>
              <a:t>PID b</a:t>
            </a:r>
            <a:endParaRPr lang="nb-NO" i="1" dirty="0"/>
          </a:p>
        </p:txBody>
      </p:sp>
      <p:sp>
        <p:nvSpPr>
          <p:cNvPr id="9" name="TekstSylinder 8"/>
          <p:cNvSpPr txBox="1"/>
          <p:nvPr/>
        </p:nvSpPr>
        <p:spPr>
          <a:xfrm rot="5400000">
            <a:off x="8647007" y="3038162"/>
            <a:ext cx="2274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i="1" dirty="0" smtClean="0"/>
              <a:t>If </a:t>
            </a:r>
            <a:r>
              <a:rPr lang="nb-NO" i="1" dirty="0" err="1" smtClean="0"/>
              <a:t>owned</a:t>
            </a:r>
            <a:r>
              <a:rPr lang="nb-NO" i="1" dirty="0" smtClean="0"/>
              <a:t> by same </a:t>
            </a:r>
            <a:r>
              <a:rPr lang="nb-NO" i="1" dirty="0" err="1" smtClean="0"/>
              <a:t>user</a:t>
            </a:r>
            <a:endParaRPr lang="nb-NO" i="1" dirty="0"/>
          </a:p>
        </p:txBody>
      </p:sp>
    </p:spTree>
    <p:extLst>
      <p:ext uri="{BB962C8B-B14F-4D97-AF65-F5344CB8AC3E}">
        <p14:creationId xmlns:p14="http://schemas.microsoft.com/office/powerpoint/2010/main" val="3965684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/>
        </p:nvSpPr>
        <p:spPr>
          <a:xfrm>
            <a:off x="-434109" y="2835563"/>
            <a:ext cx="13152582" cy="591127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Rektangel 4"/>
          <p:cNvSpPr/>
          <p:nvPr/>
        </p:nvSpPr>
        <p:spPr>
          <a:xfrm>
            <a:off x="375809" y="1050594"/>
            <a:ext cx="96548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java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804000"/>
                </a:solidFill>
                <a:latin typeface="Courier New" panose="02070309020205020404" pitchFamily="49" charset="0"/>
              </a:rPr>
              <a:t>-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cp</a:t>
            </a:r>
            <a:r>
              <a:rPr lang="nb-NO" b="1" dirty="0" smtClean="0">
                <a:solidFill>
                  <a:srgbClr val="804000"/>
                </a:solidFill>
                <a:latin typeface="Courier New" panose="02070309020205020404" pitchFamily="49" charset="0"/>
              </a:rPr>
              <a:t>: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. </a:t>
            </a:r>
            <a:r>
              <a:rPr lang="nb-NO" b="1" dirty="0" smtClean="0">
                <a:solidFill>
                  <a:srgbClr val="804000"/>
                </a:solidFill>
                <a:latin typeface="Courier New" panose="02070309020205020404" pitchFamily="49" charset="0"/>
              </a:rPr>
              <a:t>-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javaagent</a:t>
            </a:r>
            <a:r>
              <a:rPr lang="nb-NO" b="1" dirty="0">
                <a:solidFill>
                  <a:srgbClr val="804000"/>
                </a:solidFill>
                <a:latin typeface="Courier New" panose="02070309020205020404" pitchFamily="49" charset="0"/>
              </a:rPr>
              <a:t>:/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home</a:t>
            </a:r>
            <a:r>
              <a:rPr lang="nb-NO" b="1" dirty="0">
                <a:solidFill>
                  <a:srgbClr val="804000"/>
                </a:solidFill>
                <a:latin typeface="Courier New" panose="02070309020205020404" pitchFamily="49" charset="0"/>
              </a:rPr>
              <a:t>/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user</a:t>
            </a:r>
            <a:r>
              <a:rPr lang="nb-NO" b="1" dirty="0">
                <a:solidFill>
                  <a:srgbClr val="804000"/>
                </a:solidFill>
                <a:latin typeface="Courier New" panose="02070309020205020404" pitchFamily="49" charset="0"/>
              </a:rPr>
              <a:t>/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myagent.jar</a:t>
            </a:r>
            <a:r>
              <a:rPr lang="nb-NO" b="1" dirty="0">
                <a:solidFill>
                  <a:srgbClr val="804000"/>
                </a:solidFill>
                <a:latin typeface="Courier New" panose="02070309020205020404" pitchFamily="49" charset="0"/>
              </a:rPr>
              <a:t>=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MyAgent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main.AppEntry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>
              <a:effectLst/>
            </a:endParaRPr>
          </a:p>
        </p:txBody>
      </p:sp>
      <p:sp>
        <p:nvSpPr>
          <p:cNvPr id="6" name="Textfeld 8">
            <a:extLst>
              <a:ext uri="{FF2B5EF4-FFF2-40B4-BE49-F238E27FC236}">
                <a16:creationId xmlns:a16="http://schemas.microsoft.com/office/drawing/2014/main" id="{F70B9948-111C-41BA-B3B0-E04FBD6FD6E8}"/>
              </a:ext>
            </a:extLst>
          </p:cNvPr>
          <p:cNvSpPr txBox="1"/>
          <p:nvPr/>
        </p:nvSpPr>
        <p:spPr>
          <a:xfrm>
            <a:off x="375809" y="301658"/>
            <a:ext cx="27581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Transforming a class</a:t>
            </a:r>
            <a:endParaRPr lang="en-US" sz="2400" b="1" dirty="0"/>
          </a:p>
        </p:txBody>
      </p:sp>
      <p:sp>
        <p:nvSpPr>
          <p:cNvPr id="7" name="Rektangel 6"/>
          <p:cNvSpPr/>
          <p:nvPr/>
        </p:nvSpPr>
        <p:spPr>
          <a:xfrm>
            <a:off x="375809" y="1707197"/>
            <a:ext cx="1083713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PreEntry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public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premain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arg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,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Instrumentation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inst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inst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addTransformer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  (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classLoader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className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classIfLoaded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protectionDomain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classFile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-&gt;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if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i="1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shouldTransform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className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))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return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i="1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transform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classFile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else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return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null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});</a:t>
            </a:r>
            <a:endParaRPr lang="nb-NO" b="1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nb-NO" dirty="0">
              <a:effectLst/>
            </a:endParaRPr>
          </a:p>
        </p:txBody>
      </p:sp>
      <p:sp>
        <p:nvSpPr>
          <p:cNvPr id="2" name="Rektangel 1"/>
          <p:cNvSpPr/>
          <p:nvPr/>
        </p:nvSpPr>
        <p:spPr>
          <a:xfrm>
            <a:off x="5590092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nb-NO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28781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-327891" y="4202545"/>
            <a:ext cx="13152582" cy="572655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/>
          <p:cNvSpPr/>
          <p:nvPr/>
        </p:nvSpPr>
        <p:spPr>
          <a:xfrm>
            <a:off x="-434109" y="2835563"/>
            <a:ext cx="13152582" cy="591127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Rektangel 4"/>
          <p:cNvSpPr/>
          <p:nvPr/>
        </p:nvSpPr>
        <p:spPr>
          <a:xfrm>
            <a:off x="375809" y="1050594"/>
            <a:ext cx="86914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java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804000"/>
                </a:solidFill>
                <a:latin typeface="Courier New" panose="02070309020205020404" pitchFamily="49" charset="0"/>
              </a:rPr>
              <a:t>-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cp</a:t>
            </a:r>
            <a:r>
              <a:rPr lang="nb-NO" b="1" dirty="0" smtClean="0">
                <a:solidFill>
                  <a:srgbClr val="804000"/>
                </a:solidFill>
                <a:latin typeface="Courier New" panose="02070309020205020404" pitchFamily="49" charset="0"/>
              </a:rPr>
              <a:t>: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.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main.AppEntry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>
              <a:effectLst/>
            </a:endParaRPr>
          </a:p>
        </p:txBody>
      </p:sp>
      <p:sp>
        <p:nvSpPr>
          <p:cNvPr id="6" name="Textfeld 8">
            <a:extLst>
              <a:ext uri="{FF2B5EF4-FFF2-40B4-BE49-F238E27FC236}">
                <a16:creationId xmlns:a16="http://schemas.microsoft.com/office/drawing/2014/main" id="{F70B9948-111C-41BA-B3B0-E04FBD6FD6E8}"/>
              </a:ext>
            </a:extLst>
          </p:cNvPr>
          <p:cNvSpPr txBox="1"/>
          <p:nvPr/>
        </p:nvSpPr>
        <p:spPr>
          <a:xfrm>
            <a:off x="375809" y="301658"/>
            <a:ext cx="30510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Retransforming a class</a:t>
            </a:r>
            <a:endParaRPr lang="en-US" sz="2400" b="1" dirty="0"/>
          </a:p>
        </p:txBody>
      </p:sp>
      <p:sp>
        <p:nvSpPr>
          <p:cNvPr id="7" name="Rektangel 6"/>
          <p:cNvSpPr/>
          <p:nvPr/>
        </p:nvSpPr>
        <p:spPr>
          <a:xfrm>
            <a:off x="375809" y="1707197"/>
            <a:ext cx="1144673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AgentEntry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public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agentmain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arg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,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Instrumentation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inst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inst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addTransformer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   (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classLoader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className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classIfLoaded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protectionDomain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classFile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-&gt;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if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i="1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shouldTransform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classIfLoaded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))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 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return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i="1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transform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classFile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else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 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return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null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}, </a:t>
            </a:r>
            <a:r>
              <a:rPr lang="nb-NO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true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inst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retransformClasses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i="1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getClassesToRetransform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());</a:t>
            </a:r>
            <a:endParaRPr lang="nb-NO" b="1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nb-NO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69057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2" grpId="0" animBg="1"/>
      <p:bldP spid="2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/>
          <p:cNvSpPr/>
          <p:nvPr/>
        </p:nvSpPr>
        <p:spPr>
          <a:xfrm>
            <a:off x="-310586" y="2252312"/>
            <a:ext cx="13152582" cy="837398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Rektangel 10"/>
          <p:cNvSpPr/>
          <p:nvPr/>
        </p:nvSpPr>
        <p:spPr>
          <a:xfrm>
            <a:off x="-443735" y="1703672"/>
            <a:ext cx="13152582" cy="308008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extfeld 8">
            <a:extLst>
              <a:ext uri="{FF2B5EF4-FFF2-40B4-BE49-F238E27FC236}">
                <a16:creationId xmlns:a16="http://schemas.microsoft.com/office/drawing/2014/main" id="{F70B9948-111C-41BA-B3B0-E04FBD6FD6E8}"/>
              </a:ext>
            </a:extLst>
          </p:cNvPr>
          <p:cNvSpPr txBox="1"/>
          <p:nvPr/>
        </p:nvSpPr>
        <p:spPr>
          <a:xfrm>
            <a:off x="375809" y="301658"/>
            <a:ext cx="45712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Retransforming a </a:t>
            </a:r>
            <a:r>
              <a:rPr lang="en-US" sz="2400" b="1" dirty="0" smtClean="0"/>
              <a:t>class: limitations</a:t>
            </a:r>
            <a:endParaRPr lang="en-US" sz="2400" b="1" dirty="0"/>
          </a:p>
        </p:txBody>
      </p:sp>
      <p:sp>
        <p:nvSpPr>
          <p:cNvPr id="3" name="Rektangel 2"/>
          <p:cNvSpPr/>
          <p:nvPr/>
        </p:nvSpPr>
        <p:spPr>
          <a:xfrm>
            <a:off x="375809" y="1111010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Sample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m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return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dirty="0" err="1">
                <a:solidFill>
                  <a:srgbClr val="808080"/>
                </a:solidFill>
                <a:latin typeface="Courier New" panose="02070309020205020404" pitchFamily="49" charset="0"/>
              </a:rPr>
              <a:t>foo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</p:txBody>
      </p:sp>
      <p:sp>
        <p:nvSpPr>
          <p:cNvPr id="4" name="Rektangel 3"/>
          <p:cNvSpPr/>
          <p:nvPr/>
        </p:nvSpPr>
        <p:spPr>
          <a:xfrm>
            <a:off x="375809" y="1111010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Sample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m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return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"bar"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nb-NO" dirty="0"/>
          </a:p>
        </p:txBody>
      </p:sp>
      <p:sp>
        <p:nvSpPr>
          <p:cNvPr id="9" name="Rektangel 8"/>
          <p:cNvSpPr/>
          <p:nvPr/>
        </p:nvSpPr>
        <p:spPr>
          <a:xfrm>
            <a:off x="375809" y="1111010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Sample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m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return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m2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private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m2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return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"bar"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nb-NO" dirty="0"/>
          </a:p>
        </p:txBody>
      </p:sp>
      <p:sp>
        <p:nvSpPr>
          <p:cNvPr id="10" name="Rektangel 9"/>
          <p:cNvSpPr/>
          <p:nvPr/>
        </p:nvSpPr>
        <p:spPr>
          <a:xfrm>
            <a:off x="375809" y="1111010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Sample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m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return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m2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private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m2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return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"bar"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nb-NO" dirty="0"/>
          </a:p>
        </p:txBody>
      </p:sp>
      <p:cxnSp>
        <p:nvCxnSpPr>
          <p:cNvPr id="14" name="Rett linje 13"/>
          <p:cNvCxnSpPr/>
          <p:nvPr/>
        </p:nvCxnSpPr>
        <p:spPr>
          <a:xfrm flipV="1">
            <a:off x="693019" y="2396691"/>
            <a:ext cx="2666198" cy="192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TekstSylinder 14"/>
          <p:cNvSpPr txBox="1"/>
          <p:nvPr/>
        </p:nvSpPr>
        <p:spPr>
          <a:xfrm>
            <a:off x="375809" y="4359683"/>
            <a:ext cx="626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i="1" dirty="0" err="1" smtClean="0"/>
              <a:t>Possible</a:t>
            </a:r>
            <a:r>
              <a:rPr lang="nb-NO" i="1" dirty="0" smtClean="0"/>
              <a:t> </a:t>
            </a:r>
            <a:r>
              <a:rPr lang="nb-NO" i="1" dirty="0" err="1" smtClean="0"/>
              <a:t>future</a:t>
            </a:r>
            <a:r>
              <a:rPr lang="nb-NO" i="1" dirty="0" smtClean="0"/>
              <a:t> </a:t>
            </a:r>
            <a:r>
              <a:rPr lang="nb-NO" i="1" dirty="0" err="1" smtClean="0"/>
              <a:t>extension</a:t>
            </a:r>
            <a:r>
              <a:rPr lang="nb-NO" dirty="0" smtClean="0"/>
              <a:t>: JEP 159 or </a:t>
            </a:r>
            <a:r>
              <a:rPr lang="nb-NO" dirty="0" err="1" smtClean="0"/>
              <a:t>Dynamic</a:t>
            </a:r>
            <a:r>
              <a:rPr lang="nb-NO" dirty="0" smtClean="0"/>
              <a:t> </a:t>
            </a:r>
            <a:r>
              <a:rPr lang="nb-NO" dirty="0" err="1" smtClean="0"/>
              <a:t>code</a:t>
            </a:r>
            <a:r>
              <a:rPr lang="nb-NO" dirty="0" smtClean="0"/>
              <a:t> </a:t>
            </a:r>
            <a:r>
              <a:rPr lang="nb-NO" dirty="0" err="1" smtClean="0"/>
              <a:t>evolution</a:t>
            </a:r>
            <a:r>
              <a:rPr lang="nb-NO" dirty="0" smtClean="0"/>
              <a:t> VM</a:t>
            </a:r>
            <a:endParaRPr lang="nb-NO" dirty="0"/>
          </a:p>
        </p:txBody>
      </p:sp>
      <p:cxnSp>
        <p:nvCxnSpPr>
          <p:cNvPr id="17" name="Rett linje 16"/>
          <p:cNvCxnSpPr/>
          <p:nvPr/>
        </p:nvCxnSpPr>
        <p:spPr>
          <a:xfrm flipV="1">
            <a:off x="693019" y="2406316"/>
            <a:ext cx="3638349" cy="1764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TekstSylinder 19"/>
          <p:cNvSpPr txBox="1"/>
          <p:nvPr/>
        </p:nvSpPr>
        <p:spPr>
          <a:xfrm>
            <a:off x="375808" y="4729015"/>
            <a:ext cx="44412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/>
              <a:t>But</a:t>
            </a:r>
            <a:r>
              <a:rPr lang="nb-NO" dirty="0" smtClean="0"/>
              <a:t> </a:t>
            </a:r>
            <a:r>
              <a:rPr lang="nb-NO" dirty="0" err="1" smtClean="0"/>
              <a:t>currently</a:t>
            </a:r>
            <a:r>
              <a:rPr lang="nb-NO" dirty="0" smtClean="0"/>
              <a:t> </a:t>
            </a:r>
            <a:r>
              <a:rPr lang="nb-NO" dirty="0" err="1" smtClean="0"/>
              <a:t>this</a:t>
            </a:r>
            <a:r>
              <a:rPr lang="nb-NO" dirty="0" smtClean="0"/>
              <a:t> </a:t>
            </a:r>
            <a:r>
              <a:rPr lang="nb-NO" dirty="0" err="1" smtClean="0"/>
              <a:t>does</a:t>
            </a:r>
            <a:r>
              <a:rPr lang="nb-NO" dirty="0" smtClean="0"/>
              <a:t> not </a:t>
            </a:r>
            <a:r>
              <a:rPr lang="nb-NO" dirty="0" err="1" smtClean="0"/>
              <a:t>seem</a:t>
            </a:r>
            <a:r>
              <a:rPr lang="nb-NO" dirty="0" smtClean="0"/>
              <a:t> to be a goal.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19325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1" grpId="0" animBg="1"/>
      <p:bldP spid="11" grpId="1" animBg="1"/>
      <p:bldP spid="3" grpId="0"/>
      <p:bldP spid="4" grpId="0"/>
      <p:bldP spid="4" grpId="1"/>
      <p:bldP spid="9" grpId="0"/>
      <p:bldP spid="10" grpId="0"/>
      <p:bldP spid="10" grpId="1"/>
      <p:bldP spid="15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-544946" y="4793674"/>
            <a:ext cx="13152582" cy="655782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ktangel 6"/>
          <p:cNvSpPr/>
          <p:nvPr/>
        </p:nvSpPr>
        <p:spPr>
          <a:xfrm>
            <a:off x="-544946" y="3703782"/>
            <a:ext cx="13152582" cy="935595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Rektangel 3"/>
          <p:cNvSpPr/>
          <p:nvPr/>
        </p:nvSpPr>
        <p:spPr>
          <a:xfrm>
            <a:off x="375809" y="1780145"/>
            <a:ext cx="116407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JNIEXPORT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jint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JNICALL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Agent_OnLoad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   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JavaVM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*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jvm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char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*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options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*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reserved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jvmtiEnv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*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jvmti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jint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res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jvmtiError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error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jvmtiCapabilities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capabilities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jvmtiEventCallbacks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callbacks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endParaRPr lang="nb-NO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res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(*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vm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)-&gt;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GetEnv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vm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**)&amp;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jvmti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chemeClr val="accent6">
                    <a:lumMod val="50000"/>
                  </a:schemeClr>
                </a:solidFill>
                <a:latin typeface="Courier New" panose="02070309020205020404" pitchFamily="49" charset="0"/>
              </a:rPr>
              <a:t>JVMTI_VERSION_1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memset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(&amp;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capabilities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FF8000"/>
                </a:solidFill>
                <a:latin typeface="Courier New" panose="02070309020205020404" pitchFamily="49" charset="0"/>
              </a:rPr>
              <a:t>0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sizeof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jvmtiCapabilities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capabilities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can_retransform_classes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FF8000"/>
                </a:solidFill>
                <a:latin typeface="Courier New" panose="02070309020205020404" pitchFamily="49" charset="0"/>
              </a:rPr>
              <a:t>1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error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jvmti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-&gt;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AddCapabilities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(&amp;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capabilities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callbacks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ClassFileLoadHook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&amp;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myClassFileLoadHook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error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(*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jvmti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)-&gt;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SetEventCallbacks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jvmti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&amp;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callbacks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jint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sizeof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callbacks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return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chemeClr val="accent6">
                    <a:lumMod val="50000"/>
                  </a:schemeClr>
                </a:solidFill>
                <a:latin typeface="Courier New" panose="02070309020205020404" pitchFamily="49" charset="0"/>
              </a:rPr>
              <a:t>JNI_OK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nb-NO" dirty="0">
              <a:effectLst/>
            </a:endParaRPr>
          </a:p>
        </p:txBody>
      </p:sp>
      <p:sp>
        <p:nvSpPr>
          <p:cNvPr id="5" name="Textfeld 8">
            <a:extLst>
              <a:ext uri="{FF2B5EF4-FFF2-40B4-BE49-F238E27FC236}">
                <a16:creationId xmlns:a16="http://schemas.microsoft.com/office/drawing/2014/main" id="{F70B9948-111C-41BA-B3B0-E04FBD6FD6E8}"/>
              </a:ext>
            </a:extLst>
          </p:cNvPr>
          <p:cNvSpPr txBox="1"/>
          <p:nvPr/>
        </p:nvSpPr>
        <p:spPr>
          <a:xfrm>
            <a:off x="375809" y="301658"/>
            <a:ext cx="31141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Running a native agent</a:t>
            </a:r>
            <a:endParaRPr lang="en-US" sz="2400" b="1" dirty="0"/>
          </a:p>
        </p:txBody>
      </p:sp>
      <p:sp>
        <p:nvSpPr>
          <p:cNvPr id="6" name="Rektangel 5"/>
          <p:cNvSpPr/>
          <p:nvPr/>
        </p:nvSpPr>
        <p:spPr>
          <a:xfrm>
            <a:off x="375809" y="1050594"/>
            <a:ext cx="86914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java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804000"/>
                </a:solidFill>
                <a:latin typeface="Courier New" panose="02070309020205020404" pitchFamily="49" charset="0"/>
              </a:rPr>
              <a:t>-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agentlib</a:t>
            </a:r>
            <a:r>
              <a:rPr lang="nb-NO" b="1" dirty="0" smtClean="0">
                <a:solidFill>
                  <a:srgbClr val="804000"/>
                </a:solidFill>
                <a:latin typeface="Courier New" panose="02070309020205020404" pitchFamily="49" charset="0"/>
              </a:rPr>
              <a:t>:/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home</a:t>
            </a:r>
            <a:r>
              <a:rPr lang="nb-NO" b="1" dirty="0" smtClean="0">
                <a:solidFill>
                  <a:srgbClr val="804000"/>
                </a:solidFill>
                <a:latin typeface="Courier New" panose="02070309020205020404" pitchFamily="49" charset="0"/>
              </a:rPr>
              <a:t>/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user</a:t>
            </a:r>
            <a:r>
              <a:rPr lang="nb-NO" b="1" dirty="0" smtClean="0">
                <a:solidFill>
                  <a:srgbClr val="804000"/>
                </a:solidFill>
                <a:latin typeface="Courier New" panose="02070309020205020404" pitchFamily="49" charset="0"/>
              </a:rPr>
              <a:t>/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myagent.so</a:t>
            </a:r>
            <a:r>
              <a:rPr lang="nb-NO" b="1" dirty="0" smtClean="0">
                <a:solidFill>
                  <a:srgbClr val="804000"/>
                </a:solidFill>
                <a:latin typeface="Courier New" panose="02070309020205020404" pitchFamily="49" charset="0"/>
              </a:rPr>
              <a:t>=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MyAgent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main.AppEntry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56284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7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rettet hjørne 3"/>
          <p:cNvSpPr/>
          <p:nvPr/>
        </p:nvSpPr>
        <p:spPr>
          <a:xfrm>
            <a:off x="375809" y="1320797"/>
            <a:ext cx="2752437" cy="1479553"/>
          </a:xfrm>
          <a:prstGeom prst="foldedCorner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dirty="0" smtClean="0">
              <a:solidFill>
                <a:srgbClr val="8000FF"/>
              </a:solidFill>
              <a:latin typeface="Courier New" panose="02070309020205020404" pitchFamily="49" charset="0"/>
            </a:endParaRPr>
          </a:p>
          <a:p>
            <a:r>
              <a:rPr lang="en-US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Foo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String 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bar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en-US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return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808080"/>
                </a:solidFill>
                <a:latin typeface="Courier New" panose="02070309020205020404" pitchFamily="49" charset="0"/>
              </a:rPr>
              <a:t>"bar"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/>
          </a:p>
        </p:txBody>
      </p:sp>
      <p:sp>
        <p:nvSpPr>
          <p:cNvPr id="6" name="Textfeld 8">
            <a:extLst>
              <a:ext uri="{FF2B5EF4-FFF2-40B4-BE49-F238E27FC236}">
                <a16:creationId xmlns:a16="http://schemas.microsoft.com/office/drawing/2014/main" id="{F70B9948-111C-41BA-B3B0-E04FBD6FD6E8}"/>
              </a:ext>
            </a:extLst>
          </p:cNvPr>
          <p:cNvSpPr txBox="1"/>
          <p:nvPr/>
        </p:nvSpPr>
        <p:spPr>
          <a:xfrm>
            <a:off x="375809" y="301658"/>
            <a:ext cx="58781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How can classes be manipulated at runtime?</a:t>
            </a:r>
            <a:endParaRPr lang="en-US" sz="2400" b="1" dirty="0"/>
          </a:p>
        </p:txBody>
      </p:sp>
      <p:sp>
        <p:nvSpPr>
          <p:cNvPr id="7" name="Brettet hjørne 6"/>
          <p:cNvSpPr/>
          <p:nvPr/>
        </p:nvSpPr>
        <p:spPr>
          <a:xfrm>
            <a:off x="3584004" y="1320795"/>
            <a:ext cx="4436336" cy="3999349"/>
          </a:xfrm>
          <a:prstGeom prst="foldedCorner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nb-NO" sz="16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endParaRPr lang="nb-NO" sz="16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sz="16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class</a:t>
            </a:r>
            <a:r>
              <a:rPr lang="nb-NO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sz="16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Foo</a:t>
            </a:r>
            <a:endParaRPr lang="nb-NO" sz="16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sz="16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Constant</a:t>
            </a:r>
            <a:r>
              <a:rPr lang="nb-NO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sz="1600" dirty="0">
                <a:solidFill>
                  <a:srgbClr val="000000"/>
                </a:solidFill>
                <a:latin typeface="Courier New" panose="02070309020205020404" pitchFamily="49" charset="0"/>
              </a:rPr>
              <a:t>pool: </a:t>
            </a:r>
            <a:endParaRPr lang="nb-NO" sz="16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#</a:t>
            </a:r>
            <a:r>
              <a:rPr lang="nb-NO" sz="1600" dirty="0">
                <a:solidFill>
                  <a:srgbClr val="000000"/>
                </a:solidFill>
                <a:latin typeface="Courier New" panose="02070309020205020404" pitchFamily="49" charset="0"/>
              </a:rPr>
              <a:t>1 = </a:t>
            </a:r>
            <a:r>
              <a:rPr lang="nb-NO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#4 </a:t>
            </a:r>
            <a:endParaRPr lang="nb-NO" sz="16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#</a:t>
            </a:r>
            <a:r>
              <a:rPr lang="nb-NO" sz="1600" dirty="0">
                <a:solidFill>
                  <a:srgbClr val="000000"/>
                </a:solidFill>
                <a:latin typeface="Courier New" panose="02070309020205020404" pitchFamily="49" charset="0"/>
              </a:rPr>
              <a:t>2 = Class #6 </a:t>
            </a:r>
            <a:endParaRPr lang="nb-NO" sz="16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#</a:t>
            </a:r>
            <a:r>
              <a:rPr lang="nb-NO" sz="1600" dirty="0">
                <a:solidFill>
                  <a:srgbClr val="000000"/>
                </a:solidFill>
                <a:latin typeface="Courier New" panose="02070309020205020404" pitchFamily="49" charset="0"/>
              </a:rPr>
              <a:t>3 = Utf8 Code </a:t>
            </a:r>
            <a:endParaRPr lang="nb-NO" sz="16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#</a:t>
            </a:r>
            <a:r>
              <a:rPr lang="nb-NO" sz="1600" dirty="0">
                <a:solidFill>
                  <a:srgbClr val="000000"/>
                </a:solidFill>
                <a:latin typeface="Courier New" panose="02070309020205020404" pitchFamily="49" charset="0"/>
              </a:rPr>
              <a:t>4 = Utf8 bar </a:t>
            </a:r>
            <a:endParaRPr lang="nb-NO" sz="16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#</a:t>
            </a:r>
            <a:r>
              <a:rPr lang="nb-NO" sz="1600" dirty="0">
                <a:solidFill>
                  <a:srgbClr val="000000"/>
                </a:solidFill>
                <a:latin typeface="Courier New" panose="02070309020205020404" pitchFamily="49" charset="0"/>
              </a:rPr>
              <a:t>5 = Utf8 ()</a:t>
            </a:r>
            <a:r>
              <a:rPr lang="nb-NO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Ljava</a:t>
            </a:r>
            <a:r>
              <a:rPr lang="nb-NO" sz="1600" dirty="0">
                <a:solidFill>
                  <a:srgbClr val="000000"/>
                </a:solidFill>
                <a:latin typeface="Courier New" panose="02070309020205020404" pitchFamily="49" charset="0"/>
              </a:rPr>
              <a:t>/lang/</a:t>
            </a:r>
            <a:r>
              <a:rPr lang="nb-NO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sz="1600" dirty="0">
                <a:solidFill>
                  <a:srgbClr val="000000"/>
                </a:solidFill>
                <a:latin typeface="Courier New" panose="02070309020205020404" pitchFamily="49" charset="0"/>
              </a:rPr>
              <a:t>; </a:t>
            </a:r>
            <a:endParaRPr lang="nb-NO" sz="16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#</a:t>
            </a:r>
            <a:r>
              <a:rPr lang="nb-NO" sz="1600" dirty="0">
                <a:solidFill>
                  <a:srgbClr val="000000"/>
                </a:solidFill>
                <a:latin typeface="Courier New" panose="02070309020205020404" pitchFamily="49" charset="0"/>
              </a:rPr>
              <a:t>6 = Utf8 </a:t>
            </a:r>
            <a:r>
              <a:rPr lang="nb-NO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Foo</a:t>
            </a:r>
            <a:r>
              <a:rPr lang="nb-NO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sz="16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#</a:t>
            </a:r>
            <a:r>
              <a:rPr lang="nb-NO" sz="1600" dirty="0">
                <a:solidFill>
                  <a:srgbClr val="000000"/>
                </a:solidFill>
                <a:latin typeface="Courier New" panose="02070309020205020404" pitchFamily="49" charset="0"/>
              </a:rPr>
              <a:t>7 = Utf8 </a:t>
            </a:r>
            <a:r>
              <a:rPr lang="nb-NO" sz="16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java</a:t>
            </a:r>
            <a:r>
              <a:rPr lang="nb-NO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/lang/Object </a:t>
            </a:r>
          </a:p>
          <a:p>
            <a:r>
              <a:rPr lang="nb-NO" sz="16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java.lang.String</a:t>
            </a:r>
            <a:r>
              <a:rPr lang="nb-NO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sz="1600" dirty="0">
                <a:solidFill>
                  <a:srgbClr val="000000"/>
                </a:solidFill>
                <a:latin typeface="Courier New" panose="02070309020205020404" pitchFamily="49" charset="0"/>
              </a:rPr>
              <a:t>bar(); </a:t>
            </a:r>
            <a:endParaRPr lang="nb-NO" sz="16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sz="16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descriptor</a:t>
            </a:r>
            <a:r>
              <a:rPr lang="nb-NO" sz="1600" dirty="0">
                <a:solidFill>
                  <a:srgbClr val="000000"/>
                </a:solidFill>
                <a:latin typeface="Courier New" panose="02070309020205020404" pitchFamily="49" charset="0"/>
              </a:rPr>
              <a:t>: ()</a:t>
            </a:r>
            <a:r>
              <a:rPr lang="nb-NO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Ljava</a:t>
            </a:r>
            <a:r>
              <a:rPr lang="nb-NO" sz="1600" dirty="0">
                <a:solidFill>
                  <a:srgbClr val="000000"/>
                </a:solidFill>
                <a:latin typeface="Courier New" panose="02070309020205020404" pitchFamily="49" charset="0"/>
              </a:rPr>
              <a:t>/lang/</a:t>
            </a:r>
            <a:r>
              <a:rPr lang="nb-NO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r>
              <a:rPr lang="nb-NO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Code</a:t>
            </a:r>
            <a:r>
              <a:rPr lang="nb-NO" sz="1600" dirty="0">
                <a:solidFill>
                  <a:srgbClr val="000000"/>
                </a:solidFill>
                <a:latin typeface="Courier New" panose="02070309020205020404" pitchFamily="49" charset="0"/>
              </a:rPr>
              <a:t>: </a:t>
            </a:r>
            <a:endParaRPr lang="nb-NO" sz="16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0</a:t>
            </a:r>
            <a:r>
              <a:rPr lang="nb-NO" sz="1600" dirty="0">
                <a:solidFill>
                  <a:srgbClr val="000000"/>
                </a:solidFill>
                <a:latin typeface="Courier New" panose="02070309020205020404" pitchFamily="49" charset="0"/>
              </a:rPr>
              <a:t>: </a:t>
            </a:r>
            <a:r>
              <a:rPr lang="nb-NO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ldc</a:t>
            </a:r>
            <a:r>
              <a:rPr lang="nb-NO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#2 </a:t>
            </a:r>
            <a:endParaRPr lang="nb-NO" sz="16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2</a:t>
            </a:r>
            <a:r>
              <a:rPr lang="nb-NO" sz="1600" dirty="0">
                <a:solidFill>
                  <a:srgbClr val="000000"/>
                </a:solidFill>
                <a:latin typeface="Courier New" panose="02070309020205020404" pitchFamily="49" charset="0"/>
              </a:rPr>
              <a:t>: </a:t>
            </a:r>
            <a:r>
              <a:rPr lang="nb-NO" sz="16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areturn</a:t>
            </a:r>
            <a:endParaRPr lang="nb-NO" sz="1600" dirty="0"/>
          </a:p>
        </p:txBody>
      </p:sp>
      <p:sp>
        <p:nvSpPr>
          <p:cNvPr id="8" name="Brettet hjørne 7"/>
          <p:cNvSpPr/>
          <p:nvPr/>
        </p:nvSpPr>
        <p:spPr>
          <a:xfrm>
            <a:off x="8476099" y="1320795"/>
            <a:ext cx="3263319" cy="3574477"/>
          </a:xfrm>
          <a:prstGeom prst="foldedCorner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endParaRPr lang="nb-NO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ca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fe ba be 00 00 00 34 00 10 0a 00 04 00 0d 08 00 09 07 00 0e 07 00 0f 01 00 06 3c 69 6e 69 74 3e 01 00 03 28 29 56 01 00 04 43 6f 64 65 01 00 0f 4c 69 6e 65 4e 75 6d 62 65 72 54 61 62 6c 65 01 00 03 62 61 72 01 00 14 28 29 4c 6a 61 76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61 ...</a:t>
            </a:r>
            <a:endParaRPr lang="nb-NO" dirty="0"/>
          </a:p>
        </p:txBody>
      </p:sp>
      <p:sp>
        <p:nvSpPr>
          <p:cNvPr id="12" name="TekstSylinder 11"/>
          <p:cNvSpPr txBox="1"/>
          <p:nvPr/>
        </p:nvSpPr>
        <p:spPr>
          <a:xfrm>
            <a:off x="375809" y="2927633"/>
            <a:ext cx="9762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i="1" dirty="0" smtClean="0"/>
              <a:t>Foo.java</a:t>
            </a:r>
            <a:endParaRPr lang="nb-NO" i="1" dirty="0"/>
          </a:p>
        </p:txBody>
      </p:sp>
      <p:sp>
        <p:nvSpPr>
          <p:cNvPr id="13" name="TekstSylinder 12"/>
          <p:cNvSpPr txBox="1"/>
          <p:nvPr/>
        </p:nvSpPr>
        <p:spPr>
          <a:xfrm>
            <a:off x="3584004" y="5471340"/>
            <a:ext cx="17432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i="1" dirty="0" err="1" smtClean="0"/>
              <a:t>Foo.class</a:t>
            </a:r>
            <a:r>
              <a:rPr lang="nb-NO" i="1" dirty="0" smtClean="0"/>
              <a:t> (</a:t>
            </a:r>
            <a:r>
              <a:rPr lang="nb-NO" i="1" dirty="0" err="1" smtClean="0"/>
              <a:t>javap</a:t>
            </a:r>
            <a:r>
              <a:rPr lang="nb-NO" i="1" dirty="0" smtClean="0"/>
              <a:t>)</a:t>
            </a:r>
            <a:endParaRPr lang="nb-NO" i="1" dirty="0"/>
          </a:p>
        </p:txBody>
      </p:sp>
      <p:sp>
        <p:nvSpPr>
          <p:cNvPr id="14" name="Rektangel 13"/>
          <p:cNvSpPr/>
          <p:nvPr/>
        </p:nvSpPr>
        <p:spPr>
          <a:xfrm>
            <a:off x="8476098" y="5069613"/>
            <a:ext cx="11496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>
                <a:solidFill>
                  <a:srgbClr val="8000FF"/>
                </a:solidFill>
                <a:latin typeface="Courier New" panose="02070309020205020404" pitchFamily="49" charset="0"/>
              </a:rPr>
              <a:t>byte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[]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4987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ktangel 20"/>
          <p:cNvSpPr/>
          <p:nvPr/>
        </p:nvSpPr>
        <p:spPr>
          <a:xfrm>
            <a:off x="5272086" y="2919793"/>
            <a:ext cx="224986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Foo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US" dirty="0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bar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en-US" dirty="0">
                <a:solidFill>
                  <a:srgbClr val="008000"/>
                </a:solidFill>
                <a:latin typeface="Courier New" panose="02070309020205020404" pitchFamily="49" charset="0"/>
              </a:rPr>
              <a:t>// </a:t>
            </a:r>
            <a:r>
              <a:rPr lang="en-US" dirty="0" smtClean="0">
                <a:solidFill>
                  <a:srgbClr val="008000"/>
                </a:solidFill>
                <a:latin typeface="Courier New" panose="02070309020205020404" pitchFamily="49" charset="0"/>
              </a:rPr>
              <a:t>mock... </a:t>
            </a:r>
            <a:endParaRPr lang="en-US" dirty="0">
              <a:solidFill>
                <a:srgbClr val="008000"/>
              </a:solidFill>
              <a:latin typeface="Courier New" panose="02070309020205020404" pitchFamily="49" charset="0"/>
            </a:endParaRPr>
          </a:p>
          <a:p>
            <a:r>
              <a:rPr lang="en-US" b="1" dirty="0">
                <a:solidFill>
                  <a:srgbClr val="008000"/>
                </a:solidFill>
                <a:latin typeface="Courier New" panose="02070309020205020404" pitchFamily="49" charset="0"/>
              </a:rPr>
              <a:t> 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en-US" dirty="0"/>
          </a:p>
        </p:txBody>
      </p:sp>
      <p:sp>
        <p:nvSpPr>
          <p:cNvPr id="4" name="Textfeld 8">
            <a:extLst>
              <a:ext uri="{FF2B5EF4-FFF2-40B4-BE49-F238E27FC236}">
                <a16:creationId xmlns:a16="http://schemas.microsoft.com/office/drawing/2014/main" id="{F70B9948-111C-41BA-B3B0-E04FBD6FD6E8}"/>
              </a:ext>
            </a:extLst>
          </p:cNvPr>
          <p:cNvSpPr txBox="1"/>
          <p:nvPr/>
        </p:nvSpPr>
        <p:spPr>
          <a:xfrm>
            <a:off x="375809" y="301658"/>
            <a:ext cx="6410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Example application: </a:t>
            </a:r>
            <a:r>
              <a:rPr lang="en-US" sz="2400" b="1" dirty="0" err="1" smtClean="0"/>
              <a:t>Mockito</a:t>
            </a:r>
            <a:r>
              <a:rPr lang="en-US" sz="2400" b="1" dirty="0" smtClean="0"/>
              <a:t> inline-mock maker</a:t>
            </a:r>
            <a:endParaRPr lang="en-US" sz="2400" b="1" dirty="0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1511" y="2706449"/>
            <a:ext cx="915372" cy="1732799"/>
          </a:xfrm>
          <a:prstGeom prst="rect">
            <a:avLst/>
          </a:prstGeom>
        </p:spPr>
      </p:pic>
      <p:sp>
        <p:nvSpPr>
          <p:cNvPr id="8" name="Pil med U-sving 7"/>
          <p:cNvSpPr/>
          <p:nvPr/>
        </p:nvSpPr>
        <p:spPr>
          <a:xfrm>
            <a:off x="3183874" y="1722216"/>
            <a:ext cx="5640637" cy="851935"/>
          </a:xfrm>
          <a:prstGeom prst="uturnArrow">
            <a:avLst>
              <a:gd name="adj1" fmla="val 19166"/>
              <a:gd name="adj2" fmla="val 17637"/>
              <a:gd name="adj3" fmla="val 17071"/>
              <a:gd name="adj4" fmla="val 43750"/>
              <a:gd name="adj5" fmla="val 77265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10" name="Pil med U-sving 9"/>
          <p:cNvSpPr/>
          <p:nvPr/>
        </p:nvSpPr>
        <p:spPr>
          <a:xfrm rot="10800000">
            <a:off x="3183874" y="4542033"/>
            <a:ext cx="5552501" cy="851935"/>
          </a:xfrm>
          <a:prstGeom prst="uturnArrow">
            <a:avLst>
              <a:gd name="adj1" fmla="val 19166"/>
              <a:gd name="adj2" fmla="val 17637"/>
              <a:gd name="adj3" fmla="val 17071"/>
              <a:gd name="adj4" fmla="val 43750"/>
              <a:gd name="adj5" fmla="val 77265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13" name="TekstSylinder 12"/>
          <p:cNvSpPr txBox="1"/>
          <p:nvPr/>
        </p:nvSpPr>
        <p:spPr>
          <a:xfrm>
            <a:off x="5165203" y="1321243"/>
            <a:ext cx="1737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a</a:t>
            </a:r>
            <a:r>
              <a:rPr lang="nb-NO" dirty="0" smtClean="0"/>
              <a:t>ttaches to </a:t>
            </a:r>
            <a:r>
              <a:rPr lang="nb-NO" dirty="0" err="1" smtClean="0"/>
              <a:t>itself</a:t>
            </a:r>
            <a:endParaRPr lang="nb-NO" dirty="0"/>
          </a:p>
        </p:txBody>
      </p:sp>
      <p:sp>
        <p:nvSpPr>
          <p:cNvPr id="14" name="TekstSylinder 13"/>
          <p:cNvSpPr txBox="1"/>
          <p:nvPr/>
        </p:nvSpPr>
        <p:spPr>
          <a:xfrm>
            <a:off x="5479654" y="5496754"/>
            <a:ext cx="12811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r</a:t>
            </a:r>
            <a:r>
              <a:rPr lang="nb-NO" dirty="0" smtClean="0"/>
              <a:t>uns in JVM</a:t>
            </a:r>
            <a:endParaRPr lang="nb-NO" dirty="0"/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925" y="3215660"/>
            <a:ext cx="2514600" cy="714375"/>
          </a:xfrm>
          <a:prstGeom prst="rect">
            <a:avLst/>
          </a:prstGeom>
        </p:spPr>
      </p:pic>
      <p:sp>
        <p:nvSpPr>
          <p:cNvPr id="18" name="Rektangel 17"/>
          <p:cNvSpPr/>
          <p:nvPr/>
        </p:nvSpPr>
        <p:spPr>
          <a:xfrm>
            <a:off x="5272086" y="2919793"/>
            <a:ext cx="224986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Foo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US" dirty="0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bar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en-US" dirty="0">
                <a:solidFill>
                  <a:srgbClr val="008000"/>
                </a:solidFill>
                <a:latin typeface="Courier New" panose="02070309020205020404" pitchFamily="49" charset="0"/>
              </a:rPr>
              <a:t>// run... </a:t>
            </a:r>
          </a:p>
          <a:p>
            <a:r>
              <a:rPr lang="en-US" b="1" dirty="0">
                <a:solidFill>
                  <a:srgbClr val="008000"/>
                </a:solidFill>
                <a:latin typeface="Courier New" panose="02070309020205020404" pitchFamily="49" charset="0"/>
              </a:rPr>
              <a:t> 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en-US" dirty="0"/>
          </a:p>
        </p:txBody>
      </p:sp>
      <p:sp>
        <p:nvSpPr>
          <p:cNvPr id="19" name="Pil høyre 18"/>
          <p:cNvSpPr/>
          <p:nvPr/>
        </p:nvSpPr>
        <p:spPr>
          <a:xfrm>
            <a:off x="4839406" y="3389683"/>
            <a:ext cx="497982" cy="37624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Pil høyre 19"/>
          <p:cNvSpPr/>
          <p:nvPr/>
        </p:nvSpPr>
        <p:spPr>
          <a:xfrm>
            <a:off x="7506285" y="3389683"/>
            <a:ext cx="497982" cy="37624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6231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8" grpId="0" animBg="1"/>
      <p:bldP spid="13" grpId="0"/>
      <p:bldP spid="18" grpId="0"/>
      <p:bldP spid="18" grpId="1"/>
      <p:bldP spid="19" grpId="0" animBg="1"/>
      <p:bldP spid="2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/>
          <p:cNvSpPr/>
          <p:nvPr/>
        </p:nvSpPr>
        <p:spPr>
          <a:xfrm>
            <a:off x="7954178" y="2467779"/>
            <a:ext cx="1388126" cy="207784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Textfeld 8">
            <a:extLst>
              <a:ext uri="{FF2B5EF4-FFF2-40B4-BE49-F238E27FC236}">
                <a16:creationId xmlns:a16="http://schemas.microsoft.com/office/drawing/2014/main" id="{F70B9948-111C-41BA-B3B0-E04FBD6FD6E8}"/>
              </a:ext>
            </a:extLst>
          </p:cNvPr>
          <p:cNvSpPr txBox="1"/>
          <p:nvPr/>
        </p:nvSpPr>
        <p:spPr>
          <a:xfrm>
            <a:off x="375809" y="301658"/>
            <a:ext cx="35334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Example application: APM</a:t>
            </a:r>
            <a:endParaRPr lang="en-US" sz="2400" b="1" dirty="0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1748" y="2827086"/>
            <a:ext cx="1602831" cy="1491523"/>
          </a:xfrm>
          <a:prstGeom prst="rect">
            <a:avLst/>
          </a:prstGeom>
        </p:spPr>
      </p:pic>
      <p:pic>
        <p:nvPicPr>
          <p:cNvPr id="6" name="Bild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1511" y="2706449"/>
            <a:ext cx="915372" cy="1732799"/>
          </a:xfrm>
          <a:prstGeom prst="rect">
            <a:avLst/>
          </a:prstGeom>
        </p:spPr>
      </p:pic>
      <p:sp>
        <p:nvSpPr>
          <p:cNvPr id="7" name="Rektangel 6"/>
          <p:cNvSpPr/>
          <p:nvPr/>
        </p:nvSpPr>
        <p:spPr>
          <a:xfrm>
            <a:off x="5337470" y="3201372"/>
            <a:ext cx="1581150" cy="742950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a</a:t>
            </a:r>
            <a:r>
              <a:rPr lang="nb-NO" dirty="0" smtClean="0"/>
              <a:t>gent v1</a:t>
            </a:r>
            <a:endParaRPr lang="nb-NO" dirty="0"/>
          </a:p>
        </p:txBody>
      </p:sp>
      <p:sp>
        <p:nvSpPr>
          <p:cNvPr id="8" name="Pil med U-sving 7"/>
          <p:cNvSpPr/>
          <p:nvPr/>
        </p:nvSpPr>
        <p:spPr>
          <a:xfrm>
            <a:off x="3183874" y="1722216"/>
            <a:ext cx="5640637" cy="851935"/>
          </a:xfrm>
          <a:prstGeom prst="uturnArrow">
            <a:avLst>
              <a:gd name="adj1" fmla="val 19166"/>
              <a:gd name="adj2" fmla="val 17637"/>
              <a:gd name="adj3" fmla="val 17071"/>
              <a:gd name="adj4" fmla="val 43750"/>
              <a:gd name="adj5" fmla="val 77265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9" name="Pil høyre 8"/>
          <p:cNvSpPr/>
          <p:nvPr/>
        </p:nvSpPr>
        <p:spPr>
          <a:xfrm>
            <a:off x="4208443" y="3396577"/>
            <a:ext cx="782197" cy="352539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Pil med U-sving 9"/>
          <p:cNvSpPr/>
          <p:nvPr/>
        </p:nvSpPr>
        <p:spPr>
          <a:xfrm rot="10800000">
            <a:off x="3183874" y="4542033"/>
            <a:ext cx="5552501" cy="851935"/>
          </a:xfrm>
          <a:prstGeom prst="uturnArrow">
            <a:avLst>
              <a:gd name="adj1" fmla="val 19166"/>
              <a:gd name="adj2" fmla="val 17637"/>
              <a:gd name="adj3" fmla="val 17071"/>
              <a:gd name="adj4" fmla="val 43750"/>
              <a:gd name="adj5" fmla="val 77265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11" name="Pil høyre 10"/>
          <p:cNvSpPr/>
          <p:nvPr/>
        </p:nvSpPr>
        <p:spPr>
          <a:xfrm>
            <a:off x="7143967" y="3381822"/>
            <a:ext cx="782197" cy="352539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TekstSylinder 12"/>
          <p:cNvSpPr txBox="1"/>
          <p:nvPr/>
        </p:nvSpPr>
        <p:spPr>
          <a:xfrm>
            <a:off x="5472811" y="1319833"/>
            <a:ext cx="974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PID </a:t>
            </a:r>
            <a:r>
              <a:rPr lang="nb-NO" dirty="0" err="1" smtClean="0"/>
              <a:t>scan</a:t>
            </a:r>
            <a:endParaRPr lang="nb-NO" dirty="0"/>
          </a:p>
        </p:txBody>
      </p:sp>
      <p:sp>
        <p:nvSpPr>
          <p:cNvPr id="14" name="TekstSylinder 13"/>
          <p:cNvSpPr txBox="1"/>
          <p:nvPr/>
        </p:nvSpPr>
        <p:spPr>
          <a:xfrm>
            <a:off x="4725513" y="5496754"/>
            <a:ext cx="2805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t</a:t>
            </a:r>
            <a:r>
              <a:rPr lang="nb-NO" dirty="0" smtClean="0"/>
              <a:t>races / general </a:t>
            </a:r>
            <a:r>
              <a:rPr lang="nb-NO" dirty="0" err="1" smtClean="0"/>
              <a:t>information</a:t>
            </a:r>
            <a:endParaRPr lang="nb-NO" dirty="0"/>
          </a:p>
        </p:txBody>
      </p:sp>
      <p:sp>
        <p:nvSpPr>
          <p:cNvPr id="15" name="Rektangel 14"/>
          <p:cNvSpPr/>
          <p:nvPr/>
        </p:nvSpPr>
        <p:spPr>
          <a:xfrm>
            <a:off x="5337470" y="3201372"/>
            <a:ext cx="1581150" cy="742950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a</a:t>
            </a:r>
            <a:r>
              <a:rPr lang="nb-NO" dirty="0" smtClean="0"/>
              <a:t>gent v2</a:t>
            </a:r>
            <a:endParaRPr lang="nb-NO" dirty="0"/>
          </a:p>
        </p:txBody>
      </p:sp>
      <p:pic>
        <p:nvPicPr>
          <p:cNvPr id="17" name="Bild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2690" y="1970146"/>
            <a:ext cx="1754650" cy="1208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283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7" grpId="0" animBg="1"/>
      <p:bldP spid="7" grpId="1" animBg="1"/>
      <p:bldP spid="8" grpId="0" animBg="1"/>
      <p:bldP spid="9" grpId="0" animBg="1"/>
      <p:bldP spid="10" grpId="0" animBg="1"/>
      <p:bldP spid="11" grpId="0" animBg="1"/>
      <p:bldP spid="13" grpId="0"/>
      <p:bldP spid="14" grpId="0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/>
        </p:nvSpPr>
        <p:spPr>
          <a:xfrm>
            <a:off x="-70586" y="2355431"/>
            <a:ext cx="12333172" cy="6023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TekstSylinder 6"/>
          <p:cNvSpPr txBox="1"/>
          <p:nvPr/>
        </p:nvSpPr>
        <p:spPr>
          <a:xfrm>
            <a:off x="0" y="85090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600" dirty="0" smtClean="0"/>
              <a:t>agent </a:t>
            </a:r>
            <a:r>
              <a:rPr lang="nb-NO" sz="3600" dirty="0" err="1" smtClean="0"/>
              <a:t>fundamentals</a:t>
            </a:r>
            <a:endParaRPr lang="nb-NO" sz="3600" dirty="0"/>
          </a:p>
        </p:txBody>
      </p:sp>
      <p:sp>
        <p:nvSpPr>
          <p:cNvPr id="8" name="TekstSylinder 7"/>
          <p:cNvSpPr txBox="1"/>
          <p:nvPr/>
        </p:nvSpPr>
        <p:spPr>
          <a:xfrm>
            <a:off x="0" y="231140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600" dirty="0" err="1" smtClean="0"/>
              <a:t>code</a:t>
            </a:r>
            <a:r>
              <a:rPr lang="nb-NO" sz="3600" dirty="0" smtClean="0"/>
              <a:t> </a:t>
            </a:r>
            <a:r>
              <a:rPr lang="nb-NO" sz="3600" dirty="0" err="1" smtClean="0"/>
              <a:t>instrumentation</a:t>
            </a:r>
            <a:endParaRPr lang="nb-NO" sz="3600" dirty="0"/>
          </a:p>
        </p:txBody>
      </p:sp>
      <p:sp>
        <p:nvSpPr>
          <p:cNvPr id="9" name="TekstSylinder 8"/>
          <p:cNvSpPr txBox="1"/>
          <p:nvPr/>
        </p:nvSpPr>
        <p:spPr>
          <a:xfrm>
            <a:off x="0" y="377190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600" dirty="0" err="1" smtClean="0"/>
              <a:t>class</a:t>
            </a:r>
            <a:r>
              <a:rPr lang="nb-NO" sz="3600" dirty="0" smtClean="0"/>
              <a:t> </a:t>
            </a:r>
            <a:r>
              <a:rPr lang="nb-NO" sz="3600" dirty="0" err="1" smtClean="0"/>
              <a:t>loading</a:t>
            </a:r>
            <a:endParaRPr lang="nb-NO" sz="3600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0" y="523240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600" dirty="0" err="1" smtClean="0"/>
              <a:t>miscellaneous</a:t>
            </a:r>
            <a:endParaRPr lang="nb-NO" sz="3600" dirty="0"/>
          </a:p>
        </p:txBody>
      </p:sp>
    </p:spTree>
    <p:extLst>
      <p:ext uri="{BB962C8B-B14F-4D97-AF65-F5344CB8AC3E}">
        <p14:creationId xmlns:p14="http://schemas.microsoft.com/office/powerpoint/2010/main" val="624069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ktangel 14"/>
          <p:cNvSpPr/>
          <p:nvPr/>
        </p:nvSpPr>
        <p:spPr>
          <a:xfrm>
            <a:off x="-673282" y="2177895"/>
            <a:ext cx="13152582" cy="112357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12"/>
          <p:cNvSpPr/>
          <p:nvPr/>
        </p:nvSpPr>
        <p:spPr>
          <a:xfrm>
            <a:off x="-315543" y="3570974"/>
            <a:ext cx="13152582" cy="1655544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ktangel 7"/>
          <p:cNvSpPr/>
          <p:nvPr/>
        </p:nvSpPr>
        <p:spPr>
          <a:xfrm>
            <a:off x="-544946" y="2454442"/>
            <a:ext cx="13152582" cy="1116532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Rektangel 5"/>
          <p:cNvSpPr/>
          <p:nvPr/>
        </p:nvSpPr>
        <p:spPr>
          <a:xfrm>
            <a:off x="400049" y="1042511"/>
            <a:ext cx="1001077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8000FF"/>
                </a:solidFill>
                <a:latin typeface="Courier New" panose="02070309020205020404" pitchFamily="49" charset="0"/>
              </a:rPr>
              <a:t>byte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[]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transform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>
                <a:solidFill>
                  <a:srgbClr val="8000FF"/>
                </a:solidFill>
                <a:latin typeface="Courier New" panose="02070309020205020404" pitchFamily="49" charset="0"/>
              </a:rPr>
              <a:t>byte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[]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classFile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ClassReader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reader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new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ClassReader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classFile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ClassWriter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writer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new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ClassWriter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>
                <a:solidFill>
                  <a:srgbClr val="FF8000"/>
                </a:solidFill>
                <a:latin typeface="Courier New" panose="02070309020205020404" pitchFamily="49" charset="0"/>
              </a:rPr>
              <a:t>0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reader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accept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new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ClassVisitor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b="1" dirty="0" smtClean="0">
                <a:solidFill>
                  <a:schemeClr val="accent6">
                    <a:lumMod val="50000"/>
                  </a:schemeClr>
                </a:solidFill>
                <a:latin typeface="Courier New" panose="02070309020205020404" pitchFamily="49" charset="0"/>
              </a:rPr>
              <a:t>ASM_7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writer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@</a:t>
            </a:r>
            <a:r>
              <a:rPr lang="nb-NO" dirty="0" err="1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Override</a:t>
            </a:r>
            <a:r>
              <a:rPr lang="nb-NO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chemeClr val="accent2">
                  <a:lumMod val="75000"/>
                </a:schemeClr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public</a:t>
            </a:r>
            <a:r>
              <a:rPr lang="nb-NO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visit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int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version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int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access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name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   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signature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superName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[]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interfaces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super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visit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version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access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|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chemeClr val="accent6">
                    <a:lumMod val="50000"/>
                  </a:schemeClr>
                </a:solidFill>
                <a:latin typeface="Courier New" panose="02070309020205020404" pitchFamily="49" charset="0"/>
              </a:rPr>
              <a:t>PUBLIC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name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     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signature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superName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interfaces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},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FF8000"/>
                </a:solidFill>
                <a:latin typeface="Courier New" panose="02070309020205020404" pitchFamily="49" charset="0"/>
              </a:rPr>
              <a:t>0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return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writer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toByteArray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nb-NO" dirty="0">
              <a:effectLst/>
            </a:endParaRPr>
          </a:p>
        </p:txBody>
      </p:sp>
      <p:sp>
        <p:nvSpPr>
          <p:cNvPr id="5" name="Rektangel 4"/>
          <p:cNvSpPr/>
          <p:nvPr/>
        </p:nvSpPr>
        <p:spPr>
          <a:xfrm>
            <a:off x="400049" y="1042511"/>
            <a:ext cx="789622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8000FF"/>
                </a:solidFill>
                <a:latin typeface="Courier New" panose="02070309020205020404" pitchFamily="49" charset="0"/>
              </a:rPr>
              <a:t>byte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[]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transform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>
                <a:solidFill>
                  <a:srgbClr val="8000FF"/>
                </a:solidFill>
                <a:latin typeface="Courier New" panose="02070309020205020404" pitchFamily="49" charset="0"/>
              </a:rPr>
              <a:t>byte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[]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classFile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ClassReader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reader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new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ClassReader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classFile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ClassWriter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writer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new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ClassWriter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>
                <a:solidFill>
                  <a:srgbClr val="FF8000"/>
                </a:solidFill>
                <a:latin typeface="Courier New" panose="02070309020205020404" pitchFamily="49" charset="0"/>
              </a:rPr>
              <a:t>0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reader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accept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writer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FF8000"/>
                </a:solidFill>
                <a:latin typeface="Courier New" panose="02070309020205020404" pitchFamily="49" charset="0"/>
              </a:rPr>
              <a:t>0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return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writer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toByteArray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nb-NO" dirty="0">
              <a:effectLst/>
            </a:endParaRPr>
          </a:p>
        </p:txBody>
      </p:sp>
      <p:sp>
        <p:nvSpPr>
          <p:cNvPr id="7" name="Textfeld 8">
            <a:extLst>
              <a:ext uri="{FF2B5EF4-FFF2-40B4-BE49-F238E27FC236}">
                <a16:creationId xmlns:a16="http://schemas.microsoft.com/office/drawing/2014/main" id="{F70B9948-111C-41BA-B3B0-E04FBD6FD6E8}"/>
              </a:ext>
            </a:extLst>
          </p:cNvPr>
          <p:cNvSpPr txBox="1"/>
          <p:nvPr/>
        </p:nvSpPr>
        <p:spPr>
          <a:xfrm>
            <a:off x="375809" y="301658"/>
            <a:ext cx="42297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Transforming classes using ASM</a:t>
            </a:r>
            <a:endParaRPr lang="en-US" sz="2400" b="1" dirty="0"/>
          </a:p>
        </p:txBody>
      </p:sp>
      <p:sp>
        <p:nvSpPr>
          <p:cNvPr id="14" name="Rektangel 13"/>
          <p:cNvSpPr/>
          <p:nvPr/>
        </p:nvSpPr>
        <p:spPr>
          <a:xfrm>
            <a:off x="400049" y="1042511"/>
            <a:ext cx="1076325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8000FF"/>
                </a:solidFill>
                <a:latin typeface="Courier New" panose="02070309020205020404" pitchFamily="49" charset="0"/>
              </a:rPr>
              <a:t>byte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[]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transform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>
                <a:solidFill>
                  <a:srgbClr val="8000FF"/>
                </a:solidFill>
                <a:latin typeface="Courier New" panose="02070309020205020404" pitchFamily="49" charset="0"/>
              </a:rPr>
              <a:t>byte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[]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classFile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ClassReader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reader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new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ClassReader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classFile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ClassWriter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writer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new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ClassWriter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>
                <a:solidFill>
                  <a:srgbClr val="FF8000"/>
                </a:solidFill>
                <a:latin typeface="Courier New" panose="02070309020205020404" pitchFamily="49" charset="0"/>
              </a:rPr>
              <a:t>0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reader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accept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new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ClassVisitor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b="1" dirty="0">
                <a:solidFill>
                  <a:schemeClr val="accent6">
                    <a:lumMod val="50000"/>
                  </a:schemeClr>
                </a:solidFill>
                <a:latin typeface="Courier New" panose="02070309020205020404" pitchFamily="49" charset="0"/>
              </a:rPr>
              <a:t>ASM_7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writer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@</a:t>
            </a:r>
            <a:r>
              <a:rPr lang="nb-NO" dirty="0" err="1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Override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public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MethodVisitor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visitMethod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     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int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access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name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,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desc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sig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[]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e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MethodVisitor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visitor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super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visitMethod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access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name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desc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sig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e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return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new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MethodVisitor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b="1" dirty="0">
                <a:solidFill>
                  <a:schemeClr val="accent6">
                    <a:lumMod val="50000"/>
                  </a:schemeClr>
                </a:solidFill>
                <a:latin typeface="Courier New" panose="02070309020205020404" pitchFamily="49" charset="0"/>
              </a:rPr>
              <a:t>ASM_7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visitor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    </a:t>
            </a:r>
            <a:r>
              <a:rPr lang="nb-NO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@</a:t>
            </a:r>
            <a:r>
              <a:rPr lang="nb-NO" dirty="0" err="1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Override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public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visitCode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    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super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visitCode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   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visitFieldInsn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b="1" dirty="0" smtClean="0">
                <a:solidFill>
                  <a:schemeClr val="accent6">
                    <a:lumMod val="50000"/>
                  </a:schemeClr>
                </a:solidFill>
                <a:latin typeface="Courier New" panose="02070309020205020404" pitchFamily="49" charset="0"/>
              </a:rPr>
              <a:t>GET_STATIC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dirty="0" err="1">
                <a:solidFill>
                  <a:srgbClr val="808080"/>
                </a:solidFill>
                <a:latin typeface="Courier New" panose="02070309020205020404" pitchFamily="49" charset="0"/>
              </a:rPr>
              <a:t>java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/lang/System"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            </a:t>
            </a:r>
            <a:r>
              <a:rPr lang="nb-NO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dirty="0" err="1">
                <a:solidFill>
                  <a:srgbClr val="808080"/>
                </a:solidFill>
                <a:latin typeface="Courier New" panose="02070309020205020404" pitchFamily="49" charset="0"/>
              </a:rPr>
              <a:t>out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dirty="0" err="1">
                <a:solidFill>
                  <a:srgbClr val="808080"/>
                </a:solidFill>
                <a:latin typeface="Courier New" panose="02070309020205020404" pitchFamily="49" charset="0"/>
              </a:rPr>
              <a:t>Ljava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/lang/</a:t>
            </a:r>
            <a:r>
              <a:rPr lang="nb-NO" dirty="0" err="1">
                <a:solidFill>
                  <a:srgbClr val="808080"/>
                </a:solidFill>
                <a:latin typeface="Courier New" panose="02070309020205020404" pitchFamily="49" charset="0"/>
              </a:rPr>
              <a:t>PrintStream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;"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   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visitLdc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dirty="0" err="1">
                <a:solidFill>
                  <a:srgbClr val="808080"/>
                </a:solidFill>
                <a:latin typeface="Courier New" panose="02070309020205020404" pitchFamily="49" charset="0"/>
              </a:rPr>
              <a:t>Hello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 World"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   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visitMethodInsn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b="1" dirty="0" smtClean="0">
                <a:solidFill>
                  <a:schemeClr val="accent6">
                    <a:lumMod val="50000"/>
                  </a:schemeClr>
                </a:solidFill>
                <a:latin typeface="Courier New" panose="02070309020205020404" pitchFamily="49" charset="0"/>
              </a:rPr>
              <a:t>INVOKEINTERFACE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dirty="0" err="1">
                <a:solidFill>
                  <a:srgbClr val="808080"/>
                </a:solidFill>
                <a:latin typeface="Courier New" panose="02070309020205020404" pitchFamily="49" charset="0"/>
              </a:rPr>
              <a:t>Ljava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/lang/</a:t>
            </a:r>
            <a:r>
              <a:rPr lang="nb-NO" dirty="0" err="1">
                <a:solidFill>
                  <a:srgbClr val="808080"/>
                </a:solidFill>
                <a:latin typeface="Courier New" panose="02070309020205020404" pitchFamily="49" charset="0"/>
              </a:rPr>
              <a:t>PrintStream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;"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              </a:t>
            </a:r>
            <a:r>
              <a:rPr lang="nb-NO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dirty="0" err="1">
                <a:solidFill>
                  <a:srgbClr val="808080"/>
                </a:solidFill>
                <a:latin typeface="Courier New" panose="02070309020205020404" pitchFamily="49" charset="0"/>
              </a:rPr>
              <a:t>println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"(</a:t>
            </a:r>
            <a:r>
              <a:rPr lang="nb-NO" dirty="0" err="1">
                <a:solidFill>
                  <a:srgbClr val="808080"/>
                </a:solidFill>
                <a:latin typeface="Courier New" panose="02070309020205020404" pitchFamily="49" charset="0"/>
              </a:rPr>
              <a:t>Ljava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/lang/</a:t>
            </a:r>
            <a:r>
              <a:rPr lang="nb-NO" dirty="0" err="1">
                <a:solidFill>
                  <a:srgbClr val="80808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;)V"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true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};</a:t>
            </a: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    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 },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FF8000"/>
                </a:solidFill>
                <a:latin typeface="Courier New" panose="02070309020205020404" pitchFamily="49" charset="0"/>
              </a:rPr>
              <a:t>0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return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writer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toByteArray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nb-NO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761954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3" grpId="0" animBg="1"/>
      <p:bldP spid="8" grpId="0" animBg="1"/>
      <p:bldP spid="8" grpId="1" animBg="1"/>
      <p:bldP spid="6" grpId="0"/>
      <p:bldP spid="6" grpId="1"/>
      <p:bldP spid="5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-703405" y="4158117"/>
            <a:ext cx="13152582" cy="1937943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ktangel 6"/>
          <p:cNvSpPr/>
          <p:nvPr/>
        </p:nvSpPr>
        <p:spPr>
          <a:xfrm>
            <a:off x="-672228" y="2772073"/>
            <a:ext cx="13152582" cy="837401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Rektangel 5"/>
          <p:cNvSpPr/>
          <p:nvPr/>
        </p:nvSpPr>
        <p:spPr>
          <a:xfrm>
            <a:off x="-703405" y="3320716"/>
            <a:ext cx="13152582" cy="847024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/>
          <p:cNvSpPr/>
          <p:nvPr/>
        </p:nvSpPr>
        <p:spPr>
          <a:xfrm>
            <a:off x="375809" y="1092354"/>
            <a:ext cx="99042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boolean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shouldTransform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String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className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return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en-US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my/target/</a:t>
            </a:r>
            <a:r>
              <a:rPr lang="en-US" dirty="0" err="1" smtClean="0">
                <a:solidFill>
                  <a:srgbClr val="808080"/>
                </a:solidFill>
                <a:latin typeface="Courier New" panose="02070309020205020404" pitchFamily="49" charset="0"/>
              </a:rPr>
              <a:t>UserType</a:t>
            </a:r>
            <a:r>
              <a:rPr lang="en-US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equals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className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en-US" dirty="0">
              <a:effectLst/>
            </a:endParaRPr>
          </a:p>
        </p:txBody>
      </p:sp>
      <p:sp>
        <p:nvSpPr>
          <p:cNvPr id="5" name="Rektangel 4"/>
          <p:cNvSpPr/>
          <p:nvPr/>
        </p:nvSpPr>
        <p:spPr>
          <a:xfrm>
            <a:off x="375809" y="1092354"/>
            <a:ext cx="12104545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8000FF"/>
                </a:solidFill>
                <a:latin typeface="Courier New" panose="02070309020205020404" pitchFamily="49" charset="0"/>
              </a:rPr>
              <a:t>boolean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shouldTransform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className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8000FF"/>
                </a:solidFill>
                <a:latin typeface="Courier New" panose="02070309020205020404" pitchFamily="49" charset="0"/>
              </a:rPr>
              <a:t>byte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[]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classFile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ClassLoader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cl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if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my/target/</a:t>
            </a:r>
            <a:r>
              <a:rPr lang="nb-NO" dirty="0" err="1" smtClean="0">
                <a:solidFill>
                  <a:srgbClr val="808080"/>
                </a:solidFill>
                <a:latin typeface="Courier New" panose="02070309020205020404" pitchFamily="49" charset="0"/>
              </a:rPr>
              <a:t>UserType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equals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className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return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FF"/>
                </a:solidFill>
                <a:latin typeface="Courier New" panose="02070309020205020404" pitchFamily="49" charset="0"/>
              </a:rPr>
              <a:t>true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[]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nextType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new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[</a:t>
            </a:r>
            <a:r>
              <a:rPr lang="nb-NO" dirty="0">
                <a:solidFill>
                  <a:srgbClr val="FF8000"/>
                </a:solidFill>
                <a:latin typeface="Courier New" panose="02070309020205020404" pitchFamily="49" charset="0"/>
              </a:rPr>
              <a:t>1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];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while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b="1" dirty="0">
                <a:solidFill>
                  <a:srgbClr val="0000FF"/>
                </a:solidFill>
                <a:latin typeface="Courier New" panose="02070309020205020404" pitchFamily="49" charset="0"/>
              </a:rPr>
              <a:t>true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new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ClassReader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classFile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FF8000"/>
                </a:solidFill>
                <a:latin typeface="Courier New" panose="02070309020205020404" pitchFamily="49" charset="0"/>
              </a:rPr>
              <a:t>0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accept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new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ClassVisitor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b="1" dirty="0">
                <a:solidFill>
                  <a:schemeClr val="accent6">
                    <a:lumMod val="50000"/>
                  </a:schemeClr>
                </a:solidFill>
                <a:latin typeface="Courier New" panose="02070309020205020404" pitchFamily="49" charset="0"/>
              </a:rPr>
              <a:t>ASM_7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@</a:t>
            </a:r>
            <a:r>
              <a:rPr lang="nb-NO" dirty="0" err="1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Override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public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visit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int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version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int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access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name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signature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superName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[]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interfaces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nextType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[</a:t>
            </a:r>
            <a:r>
              <a:rPr lang="nb-NO" dirty="0" smtClean="0">
                <a:solidFill>
                  <a:srgbClr val="FF8000"/>
                </a:solidFill>
                <a:latin typeface="Courier New" panose="02070309020205020404" pitchFamily="49" charset="0"/>
              </a:rPr>
              <a:t>0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]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superName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},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FF8000"/>
                </a:solidFill>
                <a:latin typeface="Courier New" panose="02070309020205020404" pitchFamily="49" charset="0"/>
              </a:rPr>
              <a:t>0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if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nextType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[</a:t>
            </a:r>
            <a:r>
              <a:rPr lang="nb-NO" dirty="0">
                <a:solidFill>
                  <a:srgbClr val="FF8000"/>
                </a:solidFill>
                <a:latin typeface="Courier New" panose="02070309020205020404" pitchFamily="49" charset="0"/>
              </a:rPr>
              <a:t>0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]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==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FF"/>
                </a:solidFill>
                <a:latin typeface="Courier New" panose="02070309020205020404" pitchFamily="49" charset="0"/>
              </a:rPr>
              <a:t>null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return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FF"/>
                </a:solidFill>
                <a:latin typeface="Courier New" panose="02070309020205020404" pitchFamily="49" charset="0"/>
              </a:rPr>
              <a:t>false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else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if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my/target/</a:t>
            </a:r>
            <a:r>
              <a:rPr lang="nb-NO" dirty="0" err="1" smtClean="0">
                <a:solidFill>
                  <a:srgbClr val="808080"/>
                </a:solidFill>
                <a:latin typeface="Courier New" panose="02070309020205020404" pitchFamily="49" charset="0"/>
              </a:rPr>
              <a:t>UserType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equals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className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return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FF"/>
                </a:solidFill>
                <a:latin typeface="Courier New" panose="02070309020205020404" pitchFamily="49" charset="0"/>
              </a:rPr>
              <a:t>true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else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ByteArrayOutputStream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bos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new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ByteArrayOutputStream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cl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getResourceAsStream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nextType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[</a:t>
            </a:r>
            <a:r>
              <a:rPr lang="nb-NO" dirty="0" smtClean="0">
                <a:solidFill>
                  <a:srgbClr val="FF8000"/>
                </a:solidFill>
                <a:latin typeface="Courier New" panose="02070309020205020404" pitchFamily="49" charset="0"/>
              </a:rPr>
              <a:t>0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]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+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".</a:t>
            </a:r>
            <a:r>
              <a:rPr lang="nb-NO" dirty="0" err="1">
                <a:solidFill>
                  <a:srgbClr val="808080"/>
                </a:solidFill>
                <a:latin typeface="Courier New" panose="02070309020205020404" pitchFamily="49" charset="0"/>
              </a:rPr>
              <a:t>class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writeTo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bos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classFile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bos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toByteArray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throw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new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IllegalStateException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nb-NO" dirty="0">
              <a:solidFill>
                <a:srgbClr val="000000"/>
              </a:solidFill>
              <a:latin typeface="Courier New" panose="02070309020205020404" pitchFamily="49" charset="0"/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375809" y="1092354"/>
            <a:ext cx="1099415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8000FF"/>
                </a:solidFill>
                <a:latin typeface="Courier New" panose="02070309020205020404" pitchFamily="49" charset="0"/>
              </a:rPr>
              <a:t>boolean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shouldTransform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className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8000FF"/>
                </a:solidFill>
                <a:latin typeface="Courier New" panose="02070309020205020404" pitchFamily="49" charset="0"/>
              </a:rPr>
              <a:t>byte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[]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classFile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if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my/target/</a:t>
            </a:r>
            <a:r>
              <a:rPr lang="nb-NO" dirty="0" err="1" smtClean="0">
                <a:solidFill>
                  <a:srgbClr val="808080"/>
                </a:solidFill>
                <a:latin typeface="Courier New" panose="02070309020205020404" pitchFamily="49" charset="0"/>
              </a:rPr>
              <a:t>UserType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equals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className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return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FF"/>
                </a:solidFill>
                <a:latin typeface="Courier New" panose="02070309020205020404" pitchFamily="49" charset="0"/>
              </a:rPr>
              <a:t>true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ClassReader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reader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new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ClassReader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classFile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FF8000"/>
                </a:solidFill>
                <a:latin typeface="Courier New" panose="02070309020205020404" pitchFamily="49" charset="0"/>
              </a:rPr>
              <a:t>0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boolean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[]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hasSuperType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new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boolean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[</a:t>
            </a:r>
            <a:r>
              <a:rPr lang="nb-NO" dirty="0">
                <a:solidFill>
                  <a:srgbClr val="FF8000"/>
                </a:solidFill>
                <a:latin typeface="Courier New" panose="02070309020205020404" pitchFamily="49" charset="0"/>
              </a:rPr>
              <a:t>1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];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reader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accept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new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ClassVisitor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b="1" dirty="0">
                <a:solidFill>
                  <a:schemeClr val="accent6">
                    <a:lumMod val="50000"/>
                  </a:schemeClr>
                </a:solidFill>
                <a:latin typeface="Courier New" panose="02070309020205020404" pitchFamily="49" charset="0"/>
              </a:rPr>
              <a:t>ASM_7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@</a:t>
            </a:r>
            <a:r>
              <a:rPr lang="nb-NO" dirty="0" err="1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Override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public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visit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int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version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int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access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name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signature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   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superName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[]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interfaces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hasSuperType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[</a:t>
            </a:r>
            <a:r>
              <a:rPr lang="nb-NO" dirty="0" smtClean="0">
                <a:solidFill>
                  <a:srgbClr val="FF8000"/>
                </a:solidFill>
                <a:latin typeface="Courier New" panose="02070309020205020404" pitchFamily="49" charset="0"/>
              </a:rPr>
              <a:t>0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]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my/target/</a:t>
            </a:r>
            <a:r>
              <a:rPr lang="nb-NO" dirty="0" err="1" smtClean="0">
                <a:solidFill>
                  <a:srgbClr val="808080"/>
                </a:solidFill>
                <a:latin typeface="Courier New" panose="02070309020205020404" pitchFamily="49" charset="0"/>
              </a:rPr>
              <a:t>UserType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equals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superName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},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FF8000"/>
                </a:solidFill>
                <a:latin typeface="Courier New" panose="02070309020205020404" pitchFamily="49" charset="0"/>
              </a:rPr>
              <a:t>0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return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hasSuperType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[</a:t>
            </a:r>
            <a:r>
              <a:rPr lang="nb-NO" dirty="0">
                <a:solidFill>
                  <a:srgbClr val="FF8000"/>
                </a:solidFill>
                <a:latin typeface="Courier New" panose="02070309020205020404" pitchFamily="49" charset="0"/>
              </a:rPr>
              <a:t>0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];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nb-NO" dirty="0">
              <a:effectLst/>
            </a:endParaRPr>
          </a:p>
        </p:txBody>
      </p:sp>
      <p:sp>
        <p:nvSpPr>
          <p:cNvPr id="3" name="Textfeld 8">
            <a:extLst>
              <a:ext uri="{FF2B5EF4-FFF2-40B4-BE49-F238E27FC236}">
                <a16:creationId xmlns:a16="http://schemas.microsoft.com/office/drawing/2014/main" id="{F70B9948-111C-41BA-B3B0-E04FBD6FD6E8}"/>
              </a:ext>
            </a:extLst>
          </p:cNvPr>
          <p:cNvSpPr txBox="1"/>
          <p:nvPr/>
        </p:nvSpPr>
        <p:spPr>
          <a:xfrm>
            <a:off x="375809" y="301658"/>
            <a:ext cx="37508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Matching classes using ASM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165260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7" grpId="1" animBg="1"/>
      <p:bldP spid="6" grpId="0" animBg="1"/>
      <p:bldP spid="6" grpId="1" animBg="1"/>
      <p:bldP spid="2" grpId="0"/>
      <p:bldP spid="5" grpId="0"/>
      <p:bldP spid="4" grpId="0"/>
      <p:bldP spid="4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/>
        </p:nvSpPr>
        <p:spPr>
          <a:xfrm>
            <a:off x="-406688" y="3878981"/>
            <a:ext cx="13152582" cy="298382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ktangel 7"/>
          <p:cNvSpPr/>
          <p:nvPr/>
        </p:nvSpPr>
        <p:spPr>
          <a:xfrm>
            <a:off x="-453148" y="2261937"/>
            <a:ext cx="13152582" cy="1617044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ktangel 6"/>
          <p:cNvSpPr/>
          <p:nvPr/>
        </p:nvSpPr>
        <p:spPr>
          <a:xfrm>
            <a:off x="-453148" y="1963555"/>
            <a:ext cx="13152582" cy="298382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Textfeld 8">
            <a:extLst>
              <a:ext uri="{FF2B5EF4-FFF2-40B4-BE49-F238E27FC236}">
                <a16:creationId xmlns:a16="http://schemas.microsoft.com/office/drawing/2014/main" id="{F70B9948-111C-41BA-B3B0-E04FBD6FD6E8}"/>
              </a:ext>
            </a:extLst>
          </p:cNvPr>
          <p:cNvSpPr txBox="1"/>
          <p:nvPr/>
        </p:nvSpPr>
        <p:spPr>
          <a:xfrm>
            <a:off x="375809" y="301658"/>
            <a:ext cx="68499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Transforming and matching classes using Byte Buddy</a:t>
            </a:r>
            <a:endParaRPr lang="en-US" sz="2400" b="1" dirty="0"/>
          </a:p>
        </p:txBody>
      </p:sp>
      <p:sp>
        <p:nvSpPr>
          <p:cNvPr id="6" name="Rektangel 5"/>
          <p:cNvSpPr/>
          <p:nvPr/>
        </p:nvSpPr>
        <p:spPr>
          <a:xfrm>
            <a:off x="375808" y="1102489"/>
            <a:ext cx="11968591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PreEntry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public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premain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arg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Instrumentation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inst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new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AgentBuilder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Default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type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i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hasSuperType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i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named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dirty="0" err="1" smtClean="0">
                <a:solidFill>
                  <a:srgbClr val="808080"/>
                </a:solidFill>
                <a:latin typeface="Courier New" panose="02070309020205020404" pitchFamily="49" charset="0"/>
              </a:rPr>
              <a:t>my.target.UserType</a:t>
            </a:r>
            <a:r>
              <a:rPr lang="nb-NO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)))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transform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builder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type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classLoader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module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-&gt;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builder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method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i="1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any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())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intercept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MethodCall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i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invoke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         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PrintStream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getMethod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dirty="0" err="1">
                <a:solidFill>
                  <a:srgbClr val="808080"/>
                </a:solidFill>
                <a:latin typeface="Courier New" panose="02070309020205020404" pitchFamily="49" charset="0"/>
              </a:rPr>
              <a:t>println</a:t>
            </a:r>
            <a:r>
              <a:rPr lang="nb-NO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,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))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onField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System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getField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dirty="0" err="1" smtClean="0">
                <a:solidFill>
                  <a:srgbClr val="808080"/>
                </a:solidFill>
                <a:latin typeface="Courier New" panose="02070309020205020404" pitchFamily="49" charset="0"/>
              </a:rPr>
              <a:t>out</a:t>
            </a:r>
            <a:r>
              <a:rPr lang="nb-NO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))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andThen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SuperMethodCall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b="1" dirty="0" err="1">
                <a:solidFill>
                  <a:schemeClr val="accent6">
                    <a:lumMod val="50000"/>
                  </a:schemeClr>
                </a:solidFill>
                <a:latin typeface="Courier New" panose="02070309020205020404" pitchFamily="49" charset="0"/>
              </a:rPr>
              <a:t>INSTANCE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)))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installOn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inst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>
              <a:solidFill>
                <a:srgbClr val="000000"/>
              </a:solidFill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0109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  <p:bldP spid="8" grpId="1" animBg="1"/>
      <p:bldP spid="7" grpId="0" animBg="1"/>
      <p:bldP spid="7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/>
        </p:nvSpPr>
        <p:spPr>
          <a:xfrm>
            <a:off x="5476875" y="4356099"/>
            <a:ext cx="6931025" cy="1155701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ktangel 9"/>
          <p:cNvSpPr/>
          <p:nvPr/>
        </p:nvSpPr>
        <p:spPr>
          <a:xfrm>
            <a:off x="5476875" y="1892299"/>
            <a:ext cx="6931025" cy="2311401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/>
          <p:cNvSpPr/>
          <p:nvPr/>
        </p:nvSpPr>
        <p:spPr>
          <a:xfrm>
            <a:off x="-672228" y="1892300"/>
            <a:ext cx="6149103" cy="9017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Rektangel 3"/>
          <p:cNvSpPr/>
          <p:nvPr/>
        </p:nvSpPr>
        <p:spPr>
          <a:xfrm>
            <a:off x="542925" y="1343710"/>
            <a:ext cx="394335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UserType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String 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foo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en-US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return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808080"/>
                </a:solidFill>
                <a:latin typeface="Courier New" panose="02070309020205020404" pitchFamily="49" charset="0"/>
              </a:rPr>
              <a:t>"foo"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en-US" dirty="0">
              <a:effectLst/>
            </a:endParaRPr>
          </a:p>
        </p:txBody>
      </p:sp>
      <p:sp>
        <p:nvSpPr>
          <p:cNvPr id="5" name="Textfeld 8">
            <a:extLst>
              <a:ext uri="{FF2B5EF4-FFF2-40B4-BE49-F238E27FC236}">
                <a16:creationId xmlns:a16="http://schemas.microsoft.com/office/drawing/2014/main" id="{F70B9948-111C-41BA-B3B0-E04FBD6FD6E8}"/>
              </a:ext>
            </a:extLst>
          </p:cNvPr>
          <p:cNvSpPr txBox="1"/>
          <p:nvPr/>
        </p:nvSpPr>
        <p:spPr>
          <a:xfrm>
            <a:off x="375809" y="301658"/>
            <a:ext cx="63301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How is a transformation applied by Byte Buddy?</a:t>
            </a:r>
            <a:endParaRPr lang="en-US" sz="2400" b="1" dirty="0"/>
          </a:p>
        </p:txBody>
      </p:sp>
      <p:sp>
        <p:nvSpPr>
          <p:cNvPr id="6" name="Rektangel 5"/>
          <p:cNvSpPr/>
          <p:nvPr/>
        </p:nvSpPr>
        <p:spPr>
          <a:xfrm>
            <a:off x="5772030" y="1343710"/>
            <a:ext cx="6096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UserType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foo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System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out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dirty="0" err="1">
                <a:solidFill>
                  <a:srgbClr val="808080"/>
                </a:solidFill>
                <a:latin typeface="Courier New" panose="02070309020205020404" pitchFamily="49" charset="0"/>
              </a:rPr>
              <a:t>Hello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 World!"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return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foo$original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foo$original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return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dirty="0" err="1">
                <a:solidFill>
                  <a:srgbClr val="808080"/>
                </a:solidFill>
                <a:latin typeface="Courier New" panose="02070309020205020404" pitchFamily="49" charset="0"/>
              </a:rPr>
              <a:t>foo</a:t>
            </a:r>
            <a:r>
              <a:rPr lang="nb-NO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public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toString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System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out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dirty="0" err="1">
                <a:solidFill>
                  <a:srgbClr val="808080"/>
                </a:solidFill>
                <a:latin typeface="Courier New" panose="02070309020205020404" pitchFamily="49" charset="0"/>
              </a:rPr>
              <a:t>Hello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 World!"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return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super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toString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nb-NO" dirty="0">
              <a:effectLst/>
            </a:endParaRPr>
          </a:p>
        </p:txBody>
      </p:sp>
      <p:cxnSp>
        <p:nvCxnSpPr>
          <p:cNvPr id="8" name="Rett linje 7"/>
          <p:cNvCxnSpPr/>
          <p:nvPr/>
        </p:nvCxnSpPr>
        <p:spPr>
          <a:xfrm>
            <a:off x="5476875" y="904875"/>
            <a:ext cx="0" cy="607695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757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0" grpId="0" animBg="1"/>
      <p:bldP spid="10" grpId="1" animBg="1"/>
      <p:bldP spid="9" grpId="0" animBg="1"/>
      <p:bldP spid="9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/>
        </p:nvSpPr>
        <p:spPr>
          <a:xfrm>
            <a:off x="6413499" y="4678426"/>
            <a:ext cx="59309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UserType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String 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foo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System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out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dirty="0" err="1">
                <a:solidFill>
                  <a:srgbClr val="808080"/>
                </a:solidFill>
                <a:latin typeface="Courier New" panose="02070309020205020404" pitchFamily="49" charset="0"/>
              </a:rPr>
              <a:t>Hello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8080"/>
                </a:solidFill>
                <a:latin typeface="Courier New" panose="02070309020205020404" pitchFamily="49" charset="0"/>
              </a:rPr>
              <a:t>world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!"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endParaRPr lang="en-US" b="1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en-US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return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808080"/>
                </a:solidFill>
                <a:latin typeface="Courier New" panose="02070309020205020404" pitchFamily="49" charset="0"/>
              </a:rPr>
              <a:t>"foo</a:t>
            </a:r>
            <a:r>
              <a:rPr lang="en-US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en-US" dirty="0">
              <a:effectLst/>
            </a:endParaRPr>
          </a:p>
        </p:txBody>
      </p:sp>
      <p:sp>
        <p:nvSpPr>
          <p:cNvPr id="13" name="Rektangel 12"/>
          <p:cNvSpPr/>
          <p:nvPr/>
        </p:nvSpPr>
        <p:spPr>
          <a:xfrm>
            <a:off x="-453148" y="1971707"/>
            <a:ext cx="13152582" cy="557463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ktangel 7"/>
          <p:cNvSpPr/>
          <p:nvPr/>
        </p:nvSpPr>
        <p:spPr>
          <a:xfrm>
            <a:off x="-453148" y="2261937"/>
            <a:ext cx="13152582" cy="557463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Rektangel 11"/>
          <p:cNvSpPr/>
          <p:nvPr/>
        </p:nvSpPr>
        <p:spPr>
          <a:xfrm>
            <a:off x="375808" y="1102489"/>
            <a:ext cx="102616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AgentEntry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public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agentmain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arg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Instrumentation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inst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new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AgentBuilder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Default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disableClassFormatChanges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with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RedefinitionStrategy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b="1" dirty="0" err="1">
                <a:solidFill>
                  <a:schemeClr val="accent6">
                    <a:lumMod val="50000"/>
                  </a:schemeClr>
                </a:solidFill>
                <a:latin typeface="Courier New" panose="02070309020205020404" pitchFamily="49" charset="0"/>
              </a:rPr>
              <a:t>RETRANSFORM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type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i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hasSuperType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i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named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dirty="0" err="1" smtClean="0">
                <a:solidFill>
                  <a:srgbClr val="808080"/>
                </a:solidFill>
                <a:latin typeface="Courier New" panose="02070309020205020404" pitchFamily="49" charset="0"/>
              </a:rPr>
              <a:t>my.target.UserType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)))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transform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builder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type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classLoader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module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-&gt;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builder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visit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Advice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i="1" dirty="0">
                <a:solidFill>
                  <a:srgbClr val="000000"/>
                </a:solidFill>
                <a:latin typeface="Courier New" panose="02070309020205020404" pitchFamily="49" charset="0"/>
              </a:rPr>
              <a:t>to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HelloWorldAdvice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on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i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isMethod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()))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installOn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inst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>
              <a:effectLst/>
            </a:endParaRPr>
          </a:p>
        </p:txBody>
      </p:sp>
      <p:sp>
        <p:nvSpPr>
          <p:cNvPr id="5" name="Textfeld 8">
            <a:extLst>
              <a:ext uri="{FF2B5EF4-FFF2-40B4-BE49-F238E27FC236}">
                <a16:creationId xmlns:a16="http://schemas.microsoft.com/office/drawing/2014/main" id="{F70B9948-111C-41BA-B3B0-E04FBD6FD6E8}"/>
              </a:ext>
            </a:extLst>
          </p:cNvPr>
          <p:cNvSpPr txBox="1"/>
          <p:nvPr/>
        </p:nvSpPr>
        <p:spPr>
          <a:xfrm>
            <a:off x="375809" y="301658"/>
            <a:ext cx="73253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Decorating and retransforming classes using Byte Buddy</a:t>
            </a:r>
            <a:endParaRPr lang="en-US" sz="2400" b="1" dirty="0"/>
          </a:p>
        </p:txBody>
      </p:sp>
      <p:sp>
        <p:nvSpPr>
          <p:cNvPr id="6" name="Rektangel 5"/>
          <p:cNvSpPr/>
          <p:nvPr/>
        </p:nvSpPr>
        <p:spPr>
          <a:xfrm>
            <a:off x="375808" y="1102489"/>
            <a:ext cx="1196859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AgentEntry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public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agentmain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arg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Instrumentation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inst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new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AgentBuilder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Default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type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i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hasSuperType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i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named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dirty="0" err="1" smtClean="0">
                <a:solidFill>
                  <a:srgbClr val="808080"/>
                </a:solidFill>
                <a:latin typeface="Courier New" panose="02070309020205020404" pitchFamily="49" charset="0"/>
              </a:rPr>
              <a:t>my.target.UserType</a:t>
            </a:r>
            <a:r>
              <a:rPr lang="nb-NO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)))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transform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builder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type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classLoader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module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-&gt;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builder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visit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Advice.</a:t>
            </a:r>
            <a:r>
              <a:rPr lang="nb-NO" i="1" dirty="0">
                <a:solidFill>
                  <a:srgbClr val="000000"/>
                </a:solidFill>
                <a:latin typeface="Courier New" panose="02070309020205020404" pitchFamily="49" charset="0"/>
              </a:rPr>
              <a:t>to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HelloWorldAdvice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on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i="1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isMethod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()))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installOn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inst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>
              <a:solidFill>
                <a:srgbClr val="000000"/>
              </a:solidFill>
              <a:latin typeface="Courier New" panose="02070309020205020404" pitchFamily="49" charset="0"/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375808" y="4678426"/>
            <a:ext cx="63805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HelloWorldAdvice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@</a:t>
            </a:r>
            <a:r>
              <a:rPr lang="nb-NO" dirty="0" err="1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Advice.OnMethodEnter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onEnter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System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out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dirty="0" err="1">
                <a:solidFill>
                  <a:srgbClr val="808080"/>
                </a:solidFill>
                <a:latin typeface="Courier New" panose="02070309020205020404" pitchFamily="49" charset="0"/>
              </a:rPr>
              <a:t>Hello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8080"/>
                </a:solidFill>
                <a:latin typeface="Courier New" panose="02070309020205020404" pitchFamily="49" charset="0"/>
              </a:rPr>
              <a:t>world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!"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nb-NO" dirty="0">
              <a:effectLst/>
            </a:endParaRPr>
          </a:p>
        </p:txBody>
      </p:sp>
      <p:sp>
        <p:nvSpPr>
          <p:cNvPr id="11" name="Rektangel 10"/>
          <p:cNvSpPr/>
          <p:nvPr/>
        </p:nvSpPr>
        <p:spPr>
          <a:xfrm>
            <a:off x="6413499" y="4678426"/>
            <a:ext cx="59309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UserType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String 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foo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    return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808080"/>
                </a:solidFill>
                <a:latin typeface="Courier New" panose="02070309020205020404" pitchFamily="49" charset="0"/>
              </a:rPr>
              <a:t>"foo</a:t>
            </a:r>
            <a:r>
              <a:rPr lang="en-US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en-US" dirty="0">
              <a:effectLst/>
            </a:endParaRPr>
          </a:p>
        </p:txBody>
      </p:sp>
      <p:sp>
        <p:nvSpPr>
          <p:cNvPr id="4" name="Bøyd pil 3"/>
          <p:cNvSpPr/>
          <p:nvPr/>
        </p:nvSpPr>
        <p:spPr>
          <a:xfrm>
            <a:off x="5208743" y="5372099"/>
            <a:ext cx="1587500" cy="190501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074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 animBg="1"/>
      <p:bldP spid="8" grpId="0" animBg="1"/>
      <p:bldP spid="12" grpId="0"/>
      <p:bldP spid="6" grpId="0"/>
      <p:bldP spid="11" grpId="0"/>
      <p:bldP spid="11" grpId="1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/>
          <p:cNvSpPr/>
          <p:nvPr/>
        </p:nvSpPr>
        <p:spPr>
          <a:xfrm>
            <a:off x="6083299" y="1676399"/>
            <a:ext cx="6149103" cy="292505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Rektangel 16"/>
          <p:cNvSpPr/>
          <p:nvPr/>
        </p:nvSpPr>
        <p:spPr>
          <a:xfrm>
            <a:off x="6096000" y="1966932"/>
            <a:ext cx="6149103" cy="575604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ktangel 13"/>
          <p:cNvSpPr/>
          <p:nvPr/>
        </p:nvSpPr>
        <p:spPr>
          <a:xfrm>
            <a:off x="-53103" y="1955800"/>
            <a:ext cx="6149103" cy="3048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ktangel 14"/>
          <p:cNvSpPr/>
          <p:nvPr/>
        </p:nvSpPr>
        <p:spPr>
          <a:xfrm>
            <a:off x="-40403" y="3035300"/>
            <a:ext cx="6149103" cy="330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Rektangel 3"/>
          <p:cNvSpPr/>
          <p:nvPr/>
        </p:nvSpPr>
        <p:spPr>
          <a:xfrm>
            <a:off x="6408309" y="1084326"/>
            <a:ext cx="59309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UserType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String 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foo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    return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808080"/>
                </a:solidFill>
                <a:latin typeface="Courier New" panose="02070309020205020404" pitchFamily="49" charset="0"/>
              </a:rPr>
              <a:t>"foo</a:t>
            </a:r>
            <a:r>
              <a:rPr lang="en-US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en-US" dirty="0">
              <a:effectLst/>
            </a:endParaRPr>
          </a:p>
        </p:txBody>
      </p:sp>
      <p:sp>
        <p:nvSpPr>
          <p:cNvPr id="5" name="Rektangel 4"/>
          <p:cNvSpPr/>
          <p:nvPr/>
        </p:nvSpPr>
        <p:spPr>
          <a:xfrm>
            <a:off x="375809" y="1084326"/>
            <a:ext cx="1102360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HelloWorldAdvice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@</a:t>
            </a:r>
            <a:r>
              <a:rPr lang="nb-NO" dirty="0" err="1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Advice.OnMethodEnter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onEnter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System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out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"Method </a:t>
            </a:r>
            <a:r>
              <a:rPr lang="nb-NO" dirty="0" err="1" smtClean="0">
                <a:solidFill>
                  <a:srgbClr val="808080"/>
                </a:solidFill>
                <a:latin typeface="Courier New" panose="02070309020205020404" pitchFamily="49" charset="0"/>
              </a:rPr>
              <a:t>enter</a:t>
            </a:r>
            <a:r>
              <a:rPr lang="nb-NO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nb-NO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@</a:t>
            </a:r>
            <a:r>
              <a:rPr lang="nb-NO" dirty="0" err="1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Advice.OnMethodExit</a:t>
            </a:r>
            <a:endParaRPr lang="nb-NO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onExit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System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out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"Method exit"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nb-NO" dirty="0">
              <a:effectLst/>
            </a:endParaRPr>
          </a:p>
        </p:txBody>
      </p:sp>
      <p:sp>
        <p:nvSpPr>
          <p:cNvPr id="6" name="Textfeld 8">
            <a:extLst>
              <a:ext uri="{FF2B5EF4-FFF2-40B4-BE49-F238E27FC236}">
                <a16:creationId xmlns:a16="http://schemas.microsoft.com/office/drawing/2014/main" id="{F70B9948-111C-41BA-B3B0-E04FBD6FD6E8}"/>
              </a:ext>
            </a:extLst>
          </p:cNvPr>
          <p:cNvSpPr txBox="1"/>
          <p:nvPr/>
        </p:nvSpPr>
        <p:spPr>
          <a:xfrm>
            <a:off x="375809" y="301658"/>
            <a:ext cx="38144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Advice: exit instrumentation</a:t>
            </a:r>
            <a:endParaRPr lang="en-US" sz="2400" b="1" dirty="0"/>
          </a:p>
        </p:txBody>
      </p:sp>
      <p:sp>
        <p:nvSpPr>
          <p:cNvPr id="7" name="Rektangel 6"/>
          <p:cNvSpPr/>
          <p:nvPr/>
        </p:nvSpPr>
        <p:spPr>
          <a:xfrm>
            <a:off x="6408309" y="1084326"/>
            <a:ext cx="59309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UserType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String 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foo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endParaRPr lang="nb-NO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System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out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"Method </a:t>
            </a:r>
            <a:r>
              <a:rPr lang="nb-NO" dirty="0" err="1">
                <a:solidFill>
                  <a:srgbClr val="808080"/>
                </a:solidFill>
                <a:latin typeface="Courier New" panose="02070309020205020404" pitchFamily="49" charset="0"/>
              </a:rPr>
              <a:t>entry</a:t>
            </a:r>
            <a:r>
              <a:rPr lang="nb-NO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endParaRPr lang="en-US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b="1" dirty="0">
                <a:solidFill>
                  <a:srgbClr val="0000FF"/>
                </a:solidFill>
                <a:latin typeface="Courier New" panose="02070309020205020404" pitchFamily="49" charset="0"/>
              </a:rPr>
              <a:t>    return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808080"/>
                </a:solidFill>
                <a:latin typeface="Courier New" panose="02070309020205020404" pitchFamily="49" charset="0"/>
              </a:rPr>
              <a:t>"foo"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en-US" dirty="0">
              <a:effectLst/>
            </a:endParaRPr>
          </a:p>
        </p:txBody>
      </p:sp>
      <p:sp>
        <p:nvSpPr>
          <p:cNvPr id="8" name="Rektangel 7"/>
          <p:cNvSpPr/>
          <p:nvPr/>
        </p:nvSpPr>
        <p:spPr>
          <a:xfrm>
            <a:off x="6408309" y="1084326"/>
            <a:ext cx="59309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UserType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String 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foo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endParaRPr lang="nb-NO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System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out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"Method </a:t>
            </a:r>
            <a:r>
              <a:rPr lang="nb-NO" dirty="0" err="1" smtClean="0">
                <a:solidFill>
                  <a:srgbClr val="808080"/>
                </a:solidFill>
                <a:latin typeface="Courier New" panose="02070309020205020404" pitchFamily="49" charset="0"/>
              </a:rPr>
              <a:t>enter</a:t>
            </a:r>
            <a:r>
              <a:rPr lang="nb-NO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    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String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$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return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= </a:t>
            </a:r>
            <a:r>
              <a:rPr lang="en-US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"foo"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</a:p>
          <a:p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System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out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"Method </a:t>
            </a:r>
            <a:r>
              <a:rPr lang="nb-NO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exit"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en-US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    return 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$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return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en-US" dirty="0">
              <a:effectLst/>
            </a:endParaRPr>
          </a:p>
        </p:txBody>
      </p:sp>
      <p:cxnSp>
        <p:nvCxnSpPr>
          <p:cNvPr id="13" name="Rett linje 12"/>
          <p:cNvCxnSpPr/>
          <p:nvPr/>
        </p:nvCxnSpPr>
        <p:spPr>
          <a:xfrm flipH="1" flipV="1">
            <a:off x="6083300" y="763324"/>
            <a:ext cx="25400" cy="621936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3300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7" grpId="0" animBg="1"/>
      <p:bldP spid="14" grpId="0" animBg="1"/>
      <p:bldP spid="14" grpId="1" animBg="1"/>
      <p:bldP spid="15" grpId="0" animBg="1"/>
      <p:bldP spid="4" grpId="1"/>
      <p:bldP spid="7" grpId="0"/>
      <p:bldP spid="7" grpId="1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ktangel 21"/>
          <p:cNvSpPr/>
          <p:nvPr/>
        </p:nvSpPr>
        <p:spPr>
          <a:xfrm>
            <a:off x="6109856" y="4152900"/>
            <a:ext cx="6149103" cy="545213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Rektangel 17"/>
          <p:cNvSpPr/>
          <p:nvPr/>
        </p:nvSpPr>
        <p:spPr>
          <a:xfrm>
            <a:off x="6108700" y="2501899"/>
            <a:ext cx="6149103" cy="571501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Rektangel 18"/>
          <p:cNvSpPr/>
          <p:nvPr/>
        </p:nvSpPr>
        <p:spPr>
          <a:xfrm>
            <a:off x="6096000" y="1947901"/>
            <a:ext cx="6149103" cy="280288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/>
          <p:cNvSpPr/>
          <p:nvPr/>
        </p:nvSpPr>
        <p:spPr>
          <a:xfrm>
            <a:off x="6112164" y="3606800"/>
            <a:ext cx="6149103" cy="5461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Rektangel 2"/>
          <p:cNvSpPr/>
          <p:nvPr/>
        </p:nvSpPr>
        <p:spPr>
          <a:xfrm>
            <a:off x="6408309" y="1084326"/>
            <a:ext cx="609600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UserType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String foo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System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out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"Method </a:t>
            </a:r>
            <a:r>
              <a:rPr lang="nb-NO" dirty="0" err="1">
                <a:solidFill>
                  <a:srgbClr val="808080"/>
                </a:solidFill>
                <a:latin typeface="Courier New" panose="02070309020205020404" pitchFamily="49" charset="0"/>
              </a:rPr>
              <a:t>enter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String 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$return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en-US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if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System</a:t>
            </a:r>
            <a:r>
              <a:rPr lang="en-US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nanoTime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%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FF8000"/>
                </a:solidFill>
                <a:latin typeface="Courier New" panose="02070309020205020404" pitchFamily="49" charset="0"/>
              </a:rPr>
              <a:t>2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==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FF8000"/>
                </a:solidFill>
                <a:latin typeface="Courier New" panose="02070309020205020404" pitchFamily="49" charset="0"/>
              </a:rPr>
              <a:t>0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$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return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808080"/>
                </a:solidFill>
                <a:latin typeface="Courier New" panose="02070309020205020404" pitchFamily="49" charset="0"/>
              </a:rPr>
              <a:t>"bar"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en-US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goto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end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doSomething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$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return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en-US" dirty="0" err="1" smtClean="0">
                <a:solidFill>
                  <a:srgbClr val="808080"/>
                </a:solidFill>
                <a:latin typeface="Courier New" panose="02070309020205020404" pitchFamily="49" charset="0"/>
              </a:rPr>
              <a:t>baz</a:t>
            </a:r>
            <a:r>
              <a:rPr lang="en-US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end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: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System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out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"Method exit"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    return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$return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>
              <a:effectLst/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6408309" y="1084326"/>
            <a:ext cx="59309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UserType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String foo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en-US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if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System</a:t>
            </a:r>
            <a:r>
              <a:rPr lang="en-US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nanoTime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%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FF8000"/>
                </a:solidFill>
                <a:latin typeface="Courier New" panose="02070309020205020404" pitchFamily="49" charset="0"/>
              </a:rPr>
              <a:t>2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==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FF8000"/>
                </a:solidFill>
                <a:latin typeface="Courier New" panose="02070309020205020404" pitchFamily="49" charset="0"/>
              </a:rPr>
              <a:t>0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en-US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return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808080"/>
                </a:solidFill>
                <a:latin typeface="Courier New" panose="02070309020205020404" pitchFamily="49" charset="0"/>
              </a:rPr>
              <a:t>"bar"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doSomething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en-US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return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en-US" dirty="0" err="1">
                <a:solidFill>
                  <a:srgbClr val="808080"/>
                </a:solidFill>
                <a:latin typeface="Courier New" panose="02070309020205020404" pitchFamily="49" charset="0"/>
              </a:rPr>
              <a:t>qux</a:t>
            </a:r>
            <a:r>
              <a:rPr lang="en-US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/>
          </a:p>
        </p:txBody>
      </p:sp>
      <p:sp>
        <p:nvSpPr>
          <p:cNvPr id="5" name="Rektangel 4"/>
          <p:cNvSpPr/>
          <p:nvPr/>
        </p:nvSpPr>
        <p:spPr>
          <a:xfrm>
            <a:off x="375809" y="1084326"/>
            <a:ext cx="1102360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HelloWorldAdvice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@</a:t>
            </a:r>
            <a:r>
              <a:rPr lang="nb-NO" dirty="0" err="1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Advice.OnMethodEnter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onEnter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System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out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"Method </a:t>
            </a:r>
            <a:r>
              <a:rPr lang="nb-NO" dirty="0" err="1" smtClean="0">
                <a:solidFill>
                  <a:srgbClr val="808080"/>
                </a:solidFill>
                <a:latin typeface="Courier New" panose="02070309020205020404" pitchFamily="49" charset="0"/>
              </a:rPr>
              <a:t>enter</a:t>
            </a:r>
            <a:r>
              <a:rPr lang="nb-NO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nb-NO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@</a:t>
            </a:r>
            <a:r>
              <a:rPr lang="nb-NO" dirty="0" err="1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Advice.OnMethodExit</a:t>
            </a:r>
            <a:endParaRPr lang="nb-NO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onExit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System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out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"Method exit"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nb-NO" dirty="0">
              <a:effectLst/>
            </a:endParaRPr>
          </a:p>
        </p:txBody>
      </p:sp>
      <p:sp>
        <p:nvSpPr>
          <p:cNvPr id="6" name="Textfeld 8">
            <a:extLst>
              <a:ext uri="{FF2B5EF4-FFF2-40B4-BE49-F238E27FC236}">
                <a16:creationId xmlns:a16="http://schemas.microsoft.com/office/drawing/2014/main" id="{F70B9948-111C-41BA-B3B0-E04FBD6FD6E8}"/>
              </a:ext>
            </a:extLst>
          </p:cNvPr>
          <p:cNvSpPr txBox="1"/>
          <p:nvPr/>
        </p:nvSpPr>
        <p:spPr>
          <a:xfrm>
            <a:off x="375809" y="301658"/>
            <a:ext cx="32616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A</a:t>
            </a:r>
            <a:r>
              <a:rPr lang="en-US" sz="2400" b="1" dirty="0" smtClean="0"/>
              <a:t>dvice: multiple returns</a:t>
            </a:r>
            <a:endParaRPr lang="en-US" sz="2400" b="1" dirty="0"/>
          </a:p>
        </p:txBody>
      </p:sp>
      <p:cxnSp>
        <p:nvCxnSpPr>
          <p:cNvPr id="11" name="Rett linje 10"/>
          <p:cNvCxnSpPr/>
          <p:nvPr/>
        </p:nvCxnSpPr>
        <p:spPr>
          <a:xfrm flipH="1" flipV="1">
            <a:off x="6083300" y="763324"/>
            <a:ext cx="25400" cy="621936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4806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3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ktangel 18"/>
          <p:cNvSpPr/>
          <p:nvPr/>
        </p:nvSpPr>
        <p:spPr>
          <a:xfrm>
            <a:off x="6108699" y="1671691"/>
            <a:ext cx="6149103" cy="296471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Rektangel 17"/>
          <p:cNvSpPr/>
          <p:nvPr/>
        </p:nvSpPr>
        <p:spPr>
          <a:xfrm>
            <a:off x="6108700" y="1388788"/>
            <a:ext cx="6149103" cy="313012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12"/>
          <p:cNvSpPr/>
          <p:nvPr/>
        </p:nvSpPr>
        <p:spPr>
          <a:xfrm>
            <a:off x="-40403" y="1934888"/>
            <a:ext cx="6149103" cy="330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Rektangel 3"/>
          <p:cNvSpPr/>
          <p:nvPr/>
        </p:nvSpPr>
        <p:spPr>
          <a:xfrm>
            <a:off x="6408309" y="1084326"/>
            <a:ext cx="59309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UserType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String foo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String 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val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    return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808080"/>
                </a:solidFill>
                <a:latin typeface="Courier New" panose="02070309020205020404" pitchFamily="49" charset="0"/>
              </a:rPr>
              <a:t>"foo</a:t>
            </a:r>
            <a:r>
              <a:rPr lang="en-US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+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val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en-US" dirty="0">
              <a:effectLst/>
            </a:endParaRPr>
          </a:p>
        </p:txBody>
      </p:sp>
      <p:sp>
        <p:nvSpPr>
          <p:cNvPr id="5" name="Rektangel 4"/>
          <p:cNvSpPr/>
          <p:nvPr/>
        </p:nvSpPr>
        <p:spPr>
          <a:xfrm>
            <a:off x="375809" y="1084326"/>
            <a:ext cx="1102360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HelloWorldAdvice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@</a:t>
            </a:r>
            <a:r>
              <a:rPr lang="nb-NO" dirty="0" err="1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Advice.OnMethodEnter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onEnter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</a:p>
          <a:p>
            <a:r>
              <a:rPr lang="nb-NO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     @</a:t>
            </a:r>
            <a:r>
              <a:rPr lang="nb-NO" dirty="0" err="1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Advice.Argument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>
                <a:solidFill>
                  <a:srgbClr val="FF8000"/>
                </a:solidFill>
                <a:latin typeface="Courier New" panose="02070309020205020404" pitchFamily="49" charset="0"/>
              </a:rPr>
              <a:t>0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 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String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val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System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out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"Val: "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 +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val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nb-NO" dirty="0">
              <a:effectLst/>
            </a:endParaRPr>
          </a:p>
        </p:txBody>
      </p:sp>
      <p:sp>
        <p:nvSpPr>
          <p:cNvPr id="6" name="Textfeld 8">
            <a:extLst>
              <a:ext uri="{FF2B5EF4-FFF2-40B4-BE49-F238E27FC236}">
                <a16:creationId xmlns:a16="http://schemas.microsoft.com/office/drawing/2014/main" id="{F70B9948-111C-41BA-B3B0-E04FBD6FD6E8}"/>
              </a:ext>
            </a:extLst>
          </p:cNvPr>
          <p:cNvSpPr txBox="1"/>
          <p:nvPr/>
        </p:nvSpPr>
        <p:spPr>
          <a:xfrm>
            <a:off x="375809" y="301658"/>
            <a:ext cx="36369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Advice: method arguments</a:t>
            </a:r>
            <a:endParaRPr lang="en-US" sz="2400" b="1" dirty="0"/>
          </a:p>
        </p:txBody>
      </p:sp>
      <p:sp>
        <p:nvSpPr>
          <p:cNvPr id="12" name="Rektangel 11"/>
          <p:cNvSpPr/>
          <p:nvPr/>
        </p:nvSpPr>
        <p:spPr>
          <a:xfrm>
            <a:off x="6408309" y="1084326"/>
            <a:ext cx="59309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UserType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String foo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String 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val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System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out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"Val: "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 +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val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    return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808080"/>
                </a:solidFill>
                <a:latin typeface="Courier New" panose="02070309020205020404" pitchFamily="49" charset="0"/>
              </a:rPr>
              <a:t>"foo</a:t>
            </a:r>
            <a:r>
              <a:rPr lang="en-US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+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val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en-US" dirty="0">
              <a:effectLst/>
            </a:endParaRPr>
          </a:p>
        </p:txBody>
      </p:sp>
      <p:cxnSp>
        <p:nvCxnSpPr>
          <p:cNvPr id="11" name="Rett linje 10"/>
          <p:cNvCxnSpPr/>
          <p:nvPr/>
        </p:nvCxnSpPr>
        <p:spPr>
          <a:xfrm flipH="1" flipV="1">
            <a:off x="6083300" y="763324"/>
            <a:ext cx="25400" cy="621936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5788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8" grpId="0" animBg="1"/>
      <p:bldP spid="18" grpId="1" animBg="1"/>
      <p:bldP spid="13" grpId="0" animBg="1"/>
      <p:bldP spid="4" grpId="0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/>
        </p:nvSpPr>
        <p:spPr>
          <a:xfrm>
            <a:off x="6117936" y="1676401"/>
            <a:ext cx="6149103" cy="279399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12"/>
          <p:cNvSpPr/>
          <p:nvPr/>
        </p:nvSpPr>
        <p:spPr>
          <a:xfrm>
            <a:off x="-40403" y="1943100"/>
            <a:ext cx="6149103" cy="11303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Rektangel 3"/>
          <p:cNvSpPr/>
          <p:nvPr/>
        </p:nvSpPr>
        <p:spPr>
          <a:xfrm>
            <a:off x="6408309" y="1084326"/>
            <a:ext cx="59309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UserType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String foo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String 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val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    return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808080"/>
                </a:solidFill>
                <a:latin typeface="Courier New" panose="02070309020205020404" pitchFamily="49" charset="0"/>
              </a:rPr>
              <a:t>"foo</a:t>
            </a:r>
            <a:r>
              <a:rPr lang="en-US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+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val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en-US" dirty="0">
              <a:effectLst/>
            </a:endParaRPr>
          </a:p>
        </p:txBody>
      </p:sp>
      <p:sp>
        <p:nvSpPr>
          <p:cNvPr id="5" name="Rektangel 4"/>
          <p:cNvSpPr/>
          <p:nvPr/>
        </p:nvSpPr>
        <p:spPr>
          <a:xfrm>
            <a:off x="375809" y="1084326"/>
            <a:ext cx="1102360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HelloWorldAdvice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@</a:t>
            </a:r>
            <a:r>
              <a:rPr lang="nb-NO" dirty="0" err="1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Advice.OnMethodEnter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onEnter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</a:p>
          <a:p>
            <a:r>
              <a:rPr lang="nb-NO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     @</a:t>
            </a:r>
            <a:r>
              <a:rPr lang="nb-NO" dirty="0" err="1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Advice.Argument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      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value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 </a:t>
            </a:r>
            <a:r>
              <a:rPr lang="nb-NO" dirty="0" smtClean="0">
                <a:solidFill>
                  <a:srgbClr val="FF8000"/>
                </a:solidFill>
                <a:latin typeface="Courier New" panose="02070309020205020404" pitchFamily="49" charset="0"/>
              </a:rPr>
              <a:t>0</a:t>
            </a:r>
          </a:p>
          <a:p>
            <a:r>
              <a:rPr lang="nb-NO" b="1" dirty="0">
                <a:solidFill>
                  <a:srgbClr val="FF8000"/>
                </a:solidFill>
                <a:latin typeface="Courier New" panose="02070309020205020404" pitchFamily="49" charset="0"/>
              </a:rPr>
              <a:t>  </a:t>
            </a:r>
            <a:r>
              <a:rPr lang="nb-NO" b="1" dirty="0" smtClean="0">
                <a:solidFill>
                  <a:srgbClr val="FF8000"/>
                </a:solidFill>
                <a:latin typeface="Courier New" panose="02070309020205020404" pitchFamily="49" charset="0"/>
              </a:rPr>
              <a:t>      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readOnly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 </a:t>
            </a:r>
            <a:r>
              <a:rPr lang="en-US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false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 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String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val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val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=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val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+ </a:t>
            </a:r>
            <a:r>
              <a:rPr lang="nb-NO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"bar"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nb-NO" dirty="0">
              <a:effectLst/>
            </a:endParaRPr>
          </a:p>
        </p:txBody>
      </p:sp>
      <p:sp>
        <p:nvSpPr>
          <p:cNvPr id="6" name="Textfeld 8">
            <a:extLst>
              <a:ext uri="{FF2B5EF4-FFF2-40B4-BE49-F238E27FC236}">
                <a16:creationId xmlns:a16="http://schemas.microsoft.com/office/drawing/2014/main" id="{F70B9948-111C-41BA-B3B0-E04FBD6FD6E8}"/>
              </a:ext>
            </a:extLst>
          </p:cNvPr>
          <p:cNvSpPr txBox="1"/>
          <p:nvPr/>
        </p:nvSpPr>
        <p:spPr>
          <a:xfrm>
            <a:off x="375809" y="301658"/>
            <a:ext cx="4848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Advice: changing method arguments</a:t>
            </a:r>
            <a:endParaRPr lang="en-US" sz="2400" b="1" dirty="0"/>
          </a:p>
        </p:txBody>
      </p:sp>
      <p:sp>
        <p:nvSpPr>
          <p:cNvPr id="9" name="Rektangel 8"/>
          <p:cNvSpPr/>
          <p:nvPr/>
        </p:nvSpPr>
        <p:spPr>
          <a:xfrm>
            <a:off x="6408309" y="1084326"/>
            <a:ext cx="59309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UserType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String foo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String 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val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val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val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+ 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"bar"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    return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808080"/>
                </a:solidFill>
                <a:latin typeface="Courier New" panose="02070309020205020404" pitchFamily="49" charset="0"/>
              </a:rPr>
              <a:t>"foo</a:t>
            </a:r>
            <a:r>
              <a:rPr lang="en-US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+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val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en-US" dirty="0">
              <a:effectLst/>
            </a:endParaRPr>
          </a:p>
        </p:txBody>
      </p:sp>
      <p:cxnSp>
        <p:nvCxnSpPr>
          <p:cNvPr id="12" name="Rett linje 11"/>
          <p:cNvCxnSpPr/>
          <p:nvPr/>
        </p:nvCxnSpPr>
        <p:spPr>
          <a:xfrm flipH="1" flipV="1">
            <a:off x="6083300" y="763324"/>
            <a:ext cx="25400" cy="621936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6895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4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/>
          <p:cNvSpPr/>
          <p:nvPr/>
        </p:nvSpPr>
        <p:spPr>
          <a:xfrm>
            <a:off x="6083300" y="1943100"/>
            <a:ext cx="6149103" cy="56515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12"/>
          <p:cNvSpPr/>
          <p:nvPr/>
        </p:nvSpPr>
        <p:spPr>
          <a:xfrm>
            <a:off x="-40403" y="1943100"/>
            <a:ext cx="6149103" cy="8636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Rektangel 3"/>
          <p:cNvSpPr/>
          <p:nvPr/>
        </p:nvSpPr>
        <p:spPr>
          <a:xfrm>
            <a:off x="6408309" y="1084326"/>
            <a:ext cx="59309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UserType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String foo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</a:p>
          <a:p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String $return 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= </a:t>
            </a:r>
            <a:r>
              <a:rPr lang="en-US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en-US" dirty="0">
                <a:solidFill>
                  <a:srgbClr val="808080"/>
                </a:solidFill>
                <a:latin typeface="Courier New" panose="02070309020205020404" pitchFamily="49" charset="0"/>
              </a:rPr>
              <a:t>foo</a:t>
            </a:r>
            <a:r>
              <a:rPr lang="en-US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</a:p>
          <a:p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  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$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return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= </a:t>
            </a:r>
            <a:r>
              <a:rPr lang="en-US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"bar"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    return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$return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en-US" dirty="0">
              <a:effectLst/>
            </a:endParaRPr>
          </a:p>
        </p:txBody>
      </p:sp>
      <p:sp>
        <p:nvSpPr>
          <p:cNvPr id="5" name="Rektangel 4"/>
          <p:cNvSpPr/>
          <p:nvPr/>
        </p:nvSpPr>
        <p:spPr>
          <a:xfrm>
            <a:off x="375809" y="1084326"/>
            <a:ext cx="1102360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HelloWorldAdvice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@</a:t>
            </a:r>
            <a:r>
              <a:rPr lang="nb-NO" dirty="0" err="1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Advice.OnMethodExit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onExit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</a:p>
          <a:p>
            <a:r>
              <a:rPr lang="nb-NO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     @</a:t>
            </a:r>
            <a:r>
              <a:rPr lang="nb-NO" dirty="0" err="1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Advice.Return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endParaRPr lang="nb-NO" dirty="0" smtClean="0">
              <a:solidFill>
                <a:srgbClr val="FF8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FF8000"/>
                </a:solidFill>
                <a:latin typeface="Courier New" panose="02070309020205020404" pitchFamily="49" charset="0"/>
              </a:rPr>
              <a:t>  </a:t>
            </a:r>
            <a:r>
              <a:rPr lang="nb-NO" b="1" dirty="0" smtClean="0">
                <a:solidFill>
                  <a:srgbClr val="FF8000"/>
                </a:solidFill>
                <a:latin typeface="Courier New" panose="02070309020205020404" pitchFamily="49" charset="0"/>
              </a:rPr>
              <a:t>      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readOnly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 </a:t>
            </a:r>
            <a:r>
              <a:rPr lang="en-US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false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 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String 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ret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ret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 </a:t>
            </a:r>
            <a:r>
              <a:rPr lang="nb-NO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"bar"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nb-NO" dirty="0">
              <a:effectLst/>
            </a:endParaRPr>
          </a:p>
        </p:txBody>
      </p:sp>
      <p:sp>
        <p:nvSpPr>
          <p:cNvPr id="6" name="Textfeld 8">
            <a:extLst>
              <a:ext uri="{FF2B5EF4-FFF2-40B4-BE49-F238E27FC236}">
                <a16:creationId xmlns:a16="http://schemas.microsoft.com/office/drawing/2014/main" id="{F70B9948-111C-41BA-B3B0-E04FBD6FD6E8}"/>
              </a:ext>
            </a:extLst>
          </p:cNvPr>
          <p:cNvSpPr txBox="1"/>
          <p:nvPr/>
        </p:nvSpPr>
        <p:spPr>
          <a:xfrm>
            <a:off x="375809" y="301658"/>
            <a:ext cx="44674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Advice: changing the return value</a:t>
            </a:r>
            <a:endParaRPr lang="en-US" sz="2400" b="1" dirty="0"/>
          </a:p>
        </p:txBody>
      </p:sp>
      <p:sp>
        <p:nvSpPr>
          <p:cNvPr id="14" name="Rektangel 13"/>
          <p:cNvSpPr/>
          <p:nvPr/>
        </p:nvSpPr>
        <p:spPr>
          <a:xfrm>
            <a:off x="6408309" y="1084326"/>
            <a:ext cx="59309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UserType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String foo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    return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808080"/>
                </a:solidFill>
                <a:latin typeface="Courier New" panose="02070309020205020404" pitchFamily="49" charset="0"/>
              </a:rPr>
              <a:t>"foo</a:t>
            </a:r>
            <a:r>
              <a:rPr lang="en-US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en-US" dirty="0">
              <a:effectLst/>
            </a:endParaRPr>
          </a:p>
        </p:txBody>
      </p:sp>
      <p:cxnSp>
        <p:nvCxnSpPr>
          <p:cNvPr id="9" name="Rett linje 8"/>
          <p:cNvCxnSpPr/>
          <p:nvPr/>
        </p:nvCxnSpPr>
        <p:spPr>
          <a:xfrm flipH="1" flipV="1">
            <a:off x="6083300" y="763324"/>
            <a:ext cx="25400" cy="621936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3050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4" grpId="0"/>
      <p:bldP spid="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ktangel 18"/>
          <p:cNvSpPr/>
          <p:nvPr/>
        </p:nvSpPr>
        <p:spPr>
          <a:xfrm>
            <a:off x="6108700" y="2763799"/>
            <a:ext cx="6149103" cy="309602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Rektangel 17"/>
          <p:cNvSpPr/>
          <p:nvPr/>
        </p:nvSpPr>
        <p:spPr>
          <a:xfrm>
            <a:off x="6108700" y="1917700"/>
            <a:ext cx="6149103" cy="855702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12"/>
          <p:cNvSpPr/>
          <p:nvPr/>
        </p:nvSpPr>
        <p:spPr>
          <a:xfrm>
            <a:off x="-55411" y="3327400"/>
            <a:ext cx="6149103" cy="2921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Rektangel 3"/>
          <p:cNvSpPr/>
          <p:nvPr/>
        </p:nvSpPr>
        <p:spPr>
          <a:xfrm>
            <a:off x="6408309" y="1084326"/>
            <a:ext cx="59309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UserType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 String foo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String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val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</a:p>
          <a:p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   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val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= </a:t>
            </a:r>
            <a:r>
              <a:rPr lang="en-US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en-US" dirty="0">
                <a:solidFill>
                  <a:srgbClr val="808080"/>
                </a:solidFill>
                <a:latin typeface="Courier New" panose="02070309020205020404" pitchFamily="49" charset="0"/>
              </a:rPr>
              <a:t>foo"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 +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val</a:t>
            </a:r>
            <a:endParaRPr lang="en-US" b="1" dirty="0" smtClean="0">
              <a:solidFill>
                <a:srgbClr val="000080"/>
              </a:solidFill>
              <a:latin typeface="Courier New" panose="02070309020205020404" pitchFamily="49" charset="0"/>
            </a:endParaRPr>
          </a:p>
          <a:p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  </a:t>
            </a:r>
            <a:r>
              <a:rPr lang="en-US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return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val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endParaRPr lang="en-US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en-US" dirty="0"/>
          </a:p>
        </p:txBody>
      </p:sp>
      <p:sp>
        <p:nvSpPr>
          <p:cNvPr id="5" name="Rektangel 4"/>
          <p:cNvSpPr/>
          <p:nvPr/>
        </p:nvSpPr>
        <p:spPr>
          <a:xfrm>
            <a:off x="375809" y="1084326"/>
            <a:ext cx="1102360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HelloWorldAdvice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@</a:t>
            </a:r>
            <a:r>
              <a:rPr lang="nb-NO" dirty="0" err="1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Advice.OnMethodEnter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onEnter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endParaRPr lang="nb-NO" b="1" dirty="0">
              <a:solidFill>
                <a:srgbClr val="00008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      @</a:t>
            </a:r>
            <a:r>
              <a:rPr lang="nb-NO" dirty="0" err="1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Advice.Argument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>
                <a:solidFill>
                  <a:srgbClr val="FF8000"/>
                </a:solidFill>
                <a:latin typeface="Courier New" panose="02070309020205020404" pitchFamily="49" charset="0"/>
              </a:rPr>
              <a:t>0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 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String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val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System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out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"Enter: 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 +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val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nb-NO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@</a:t>
            </a:r>
            <a:r>
              <a:rPr lang="nb-NO" dirty="0" err="1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Advice.OnMethodExit</a:t>
            </a:r>
            <a:endParaRPr lang="nb-NO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onExit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endParaRPr lang="nb-NO" b="1" dirty="0">
              <a:solidFill>
                <a:srgbClr val="00008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      @</a:t>
            </a:r>
            <a:r>
              <a:rPr lang="nb-NO" dirty="0" err="1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Advice.Argument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>
                <a:solidFill>
                  <a:srgbClr val="FF8000"/>
                </a:solidFill>
                <a:latin typeface="Courier New" panose="02070309020205020404" pitchFamily="49" charset="0"/>
              </a:rPr>
              <a:t>0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 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String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val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System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out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"Exit: 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 +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val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nb-NO" dirty="0">
              <a:effectLst/>
            </a:endParaRPr>
          </a:p>
        </p:txBody>
      </p:sp>
      <p:sp>
        <p:nvSpPr>
          <p:cNvPr id="6" name="Textfeld 8">
            <a:extLst>
              <a:ext uri="{FF2B5EF4-FFF2-40B4-BE49-F238E27FC236}">
                <a16:creationId xmlns:a16="http://schemas.microsoft.com/office/drawing/2014/main" id="{F70B9948-111C-41BA-B3B0-E04FBD6FD6E8}"/>
              </a:ext>
            </a:extLst>
          </p:cNvPr>
          <p:cNvSpPr txBox="1"/>
          <p:nvPr/>
        </p:nvSpPr>
        <p:spPr>
          <a:xfrm>
            <a:off x="375809" y="301658"/>
            <a:ext cx="57860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Advice: method arguments under alteration</a:t>
            </a:r>
            <a:endParaRPr lang="en-US" sz="2400" b="1" dirty="0"/>
          </a:p>
        </p:txBody>
      </p:sp>
      <p:sp>
        <p:nvSpPr>
          <p:cNvPr id="2" name="Rektangel 1"/>
          <p:cNvSpPr/>
          <p:nvPr/>
        </p:nvSpPr>
        <p:spPr>
          <a:xfrm>
            <a:off x="6408309" y="1084326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UserType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 String foo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String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val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b="1" dirty="0">
                <a:solidFill>
                  <a:srgbClr val="0000FF"/>
                </a:solidFill>
                <a:latin typeface="Courier New" panose="02070309020205020404" pitchFamily="49" charset="0"/>
              </a:rPr>
              <a:t>    return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808080"/>
                </a:solidFill>
                <a:latin typeface="Courier New" panose="02070309020205020404" pitchFamily="49" charset="0"/>
              </a:rPr>
              <a:t>"foo"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 +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val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endParaRPr lang="en-US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en-US" dirty="0"/>
          </a:p>
        </p:txBody>
      </p:sp>
      <p:sp>
        <p:nvSpPr>
          <p:cNvPr id="3" name="Rektangel 2"/>
          <p:cNvSpPr/>
          <p:nvPr/>
        </p:nvSpPr>
        <p:spPr>
          <a:xfrm>
            <a:off x="6408309" y="1084326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UserType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 String foo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String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val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</a:p>
          <a:p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System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out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"Enter: 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 +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val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endParaRPr lang="en-US" b="1" dirty="0" smtClean="0">
              <a:solidFill>
                <a:srgbClr val="000080"/>
              </a:solidFill>
              <a:latin typeface="Courier New" panose="02070309020205020404" pitchFamily="49" charset="0"/>
            </a:endParaRPr>
          </a:p>
          <a:p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  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String $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val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val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r>
              <a:rPr lang="en-US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    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$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val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= </a:t>
            </a:r>
            <a:r>
              <a:rPr lang="en-US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en-US" dirty="0">
                <a:solidFill>
                  <a:srgbClr val="808080"/>
                </a:solidFill>
                <a:latin typeface="Courier New" panose="02070309020205020404" pitchFamily="49" charset="0"/>
              </a:rPr>
              <a:t>foo"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 +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$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val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</a:p>
          <a:p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  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String $return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$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val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endParaRPr lang="en-US" b="1" dirty="0">
              <a:solidFill>
                <a:srgbClr val="00008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System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out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Exit: 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 +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val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endParaRPr lang="en-US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b="1" dirty="0">
                <a:solidFill>
                  <a:srgbClr val="0000FF"/>
                </a:solidFill>
                <a:latin typeface="Courier New" panose="02070309020205020404" pitchFamily="49" charset="0"/>
              </a:rPr>
              <a:t>    return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$return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endParaRPr lang="en-US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en-US" dirty="0"/>
          </a:p>
        </p:txBody>
      </p:sp>
      <p:cxnSp>
        <p:nvCxnSpPr>
          <p:cNvPr id="11" name="Rett linje 10"/>
          <p:cNvCxnSpPr/>
          <p:nvPr/>
        </p:nvCxnSpPr>
        <p:spPr>
          <a:xfrm flipH="1" flipV="1">
            <a:off x="6083300" y="763324"/>
            <a:ext cx="25400" cy="621936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9403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8" grpId="0" animBg="1"/>
      <p:bldP spid="18" grpId="1" animBg="1"/>
      <p:bldP spid="13" grpId="0" animBg="1"/>
      <p:bldP spid="4" grpId="0"/>
      <p:bldP spid="4" grpId="1"/>
      <p:bldP spid="2" grpId="0"/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/>
        </p:nvSpPr>
        <p:spPr>
          <a:xfrm>
            <a:off x="6102928" y="1952704"/>
            <a:ext cx="6149103" cy="2921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12"/>
          <p:cNvSpPr/>
          <p:nvPr/>
        </p:nvSpPr>
        <p:spPr>
          <a:xfrm>
            <a:off x="-55411" y="3048000"/>
            <a:ext cx="6149103" cy="2921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Rektangel 3"/>
          <p:cNvSpPr/>
          <p:nvPr/>
        </p:nvSpPr>
        <p:spPr>
          <a:xfrm>
            <a:off x="6408309" y="1084326"/>
            <a:ext cx="59309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UserType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 String foo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String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val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System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out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"Enter: "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 +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val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endParaRPr lang="en-US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dirty="0">
                <a:solidFill>
                  <a:srgbClr val="808080"/>
                </a:solidFill>
                <a:latin typeface="Courier New" panose="02070309020205020404" pitchFamily="49" charset="0"/>
              </a:rPr>
              <a:t>    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val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= </a:t>
            </a:r>
            <a:r>
              <a:rPr lang="en-US" dirty="0">
                <a:solidFill>
                  <a:srgbClr val="808080"/>
                </a:solidFill>
                <a:latin typeface="Courier New" panose="02070309020205020404" pitchFamily="49" charset="0"/>
              </a:rPr>
              <a:t>"foo"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 +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val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</a:p>
          <a:p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    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String $return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val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System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out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"Exit: "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 +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val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endParaRPr lang="en-US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b="1" dirty="0">
                <a:solidFill>
                  <a:srgbClr val="0000FF"/>
                </a:solidFill>
                <a:latin typeface="Courier New" panose="02070309020205020404" pitchFamily="49" charset="0"/>
              </a:rPr>
              <a:t>    return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$return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endParaRPr lang="en-US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en-US" dirty="0"/>
          </a:p>
        </p:txBody>
      </p:sp>
      <p:sp>
        <p:nvSpPr>
          <p:cNvPr id="5" name="Rektangel 4"/>
          <p:cNvSpPr/>
          <p:nvPr/>
        </p:nvSpPr>
        <p:spPr>
          <a:xfrm>
            <a:off x="375809" y="1084326"/>
            <a:ext cx="11023601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HelloWorldAdvice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@</a:t>
            </a:r>
            <a:r>
              <a:rPr lang="nb-NO" dirty="0" err="1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Advice.OnMethodEnter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onEnter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endParaRPr lang="nb-NO" b="1" dirty="0">
              <a:solidFill>
                <a:srgbClr val="00008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      @</a:t>
            </a:r>
            <a:r>
              <a:rPr lang="nb-NO" dirty="0" err="1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Advice.Argument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>
                <a:solidFill>
                  <a:srgbClr val="FF8000"/>
                </a:solidFill>
                <a:latin typeface="Courier New" panose="02070309020205020404" pitchFamily="49" charset="0"/>
              </a:rPr>
              <a:t>0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 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String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val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System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out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"Enter: 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 +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val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nb-NO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@</a:t>
            </a:r>
            <a:r>
              <a:rPr lang="nb-NO" dirty="0" err="1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Advice.OnMethodExit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 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backupArguments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en-US" b="1" dirty="0">
                <a:solidFill>
                  <a:srgbClr val="0000FF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false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endParaRPr lang="nb-NO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onExit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endParaRPr lang="nb-NO" b="1" dirty="0">
              <a:solidFill>
                <a:srgbClr val="00008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      @</a:t>
            </a:r>
            <a:r>
              <a:rPr lang="nb-NO" dirty="0" err="1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Advice.Argument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>
                <a:solidFill>
                  <a:srgbClr val="FF8000"/>
                </a:solidFill>
                <a:latin typeface="Courier New" panose="02070309020205020404" pitchFamily="49" charset="0"/>
              </a:rPr>
              <a:t>0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 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String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val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System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out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"Exit: 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 +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val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nb-NO" dirty="0">
              <a:effectLst/>
            </a:endParaRPr>
          </a:p>
        </p:txBody>
      </p:sp>
      <p:sp>
        <p:nvSpPr>
          <p:cNvPr id="6" name="Textfeld 8">
            <a:extLst>
              <a:ext uri="{FF2B5EF4-FFF2-40B4-BE49-F238E27FC236}">
                <a16:creationId xmlns:a16="http://schemas.microsoft.com/office/drawing/2014/main" id="{F70B9948-111C-41BA-B3B0-E04FBD6FD6E8}"/>
              </a:ext>
            </a:extLst>
          </p:cNvPr>
          <p:cNvSpPr txBox="1"/>
          <p:nvPr/>
        </p:nvSpPr>
        <p:spPr>
          <a:xfrm>
            <a:off x="375809" y="301658"/>
            <a:ext cx="58259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Advice: retaining method argument changes</a:t>
            </a:r>
            <a:endParaRPr lang="en-US" sz="2400" b="1" dirty="0"/>
          </a:p>
        </p:txBody>
      </p:sp>
      <p:cxnSp>
        <p:nvCxnSpPr>
          <p:cNvPr id="8" name="Rett linje 7"/>
          <p:cNvCxnSpPr/>
          <p:nvPr/>
        </p:nvCxnSpPr>
        <p:spPr>
          <a:xfrm flipH="1" flipV="1">
            <a:off x="6083300" y="763324"/>
            <a:ext cx="25400" cy="621936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5206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ktangel 22"/>
          <p:cNvSpPr/>
          <p:nvPr/>
        </p:nvSpPr>
        <p:spPr>
          <a:xfrm>
            <a:off x="6119092" y="5257800"/>
            <a:ext cx="6149103" cy="838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2" name="Rektangel 21"/>
          <p:cNvSpPr/>
          <p:nvPr/>
        </p:nvSpPr>
        <p:spPr>
          <a:xfrm>
            <a:off x="6102928" y="3610423"/>
            <a:ext cx="6149103" cy="279399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/>
          <p:cNvSpPr/>
          <p:nvPr/>
        </p:nvSpPr>
        <p:spPr>
          <a:xfrm>
            <a:off x="6108700" y="3048000"/>
            <a:ext cx="6149103" cy="279399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Rektangel 20"/>
          <p:cNvSpPr/>
          <p:nvPr/>
        </p:nvSpPr>
        <p:spPr>
          <a:xfrm>
            <a:off x="6115628" y="4413822"/>
            <a:ext cx="6149103" cy="279399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Rektangel 18"/>
          <p:cNvSpPr/>
          <p:nvPr/>
        </p:nvSpPr>
        <p:spPr>
          <a:xfrm>
            <a:off x="6105236" y="1955800"/>
            <a:ext cx="6149103" cy="546099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/>
          <p:cNvSpPr/>
          <p:nvPr/>
        </p:nvSpPr>
        <p:spPr>
          <a:xfrm>
            <a:off x="6409215" y="1084326"/>
            <a:ext cx="60960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UserType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foo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throws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Exception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System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out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"Method </a:t>
            </a:r>
            <a:r>
              <a:rPr lang="nb-NO" dirty="0" err="1">
                <a:solidFill>
                  <a:srgbClr val="808080"/>
                </a:solidFill>
                <a:latin typeface="Courier New" panose="02070309020205020404" pitchFamily="49" charset="0"/>
              </a:rPr>
              <a:t>enter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$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return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FF"/>
                </a:solidFill>
                <a:latin typeface="Courier New" panose="02070309020205020404" pitchFamily="49" charset="0"/>
              </a:rPr>
              <a:t>null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IOException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$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exception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FF"/>
                </a:solidFill>
                <a:latin typeface="Courier New" panose="02070309020205020404" pitchFamily="49" charset="0"/>
              </a:rPr>
              <a:t>null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try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if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System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nanoTime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%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FF8000"/>
                </a:solidFill>
                <a:latin typeface="Courier New" panose="02070309020205020404" pitchFamily="49" charset="0"/>
              </a:rPr>
              <a:t>2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==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FF8000"/>
                </a:solidFill>
                <a:latin typeface="Courier New" panose="02070309020205020404" pitchFamily="49" charset="0"/>
              </a:rPr>
              <a:t>0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throw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new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IOException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else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  $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return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dirty="0" err="1">
                <a:solidFill>
                  <a:srgbClr val="808080"/>
                </a:solidFill>
                <a:latin typeface="Courier New" panose="02070309020205020404" pitchFamily="49" charset="0"/>
              </a:rPr>
              <a:t>qux</a:t>
            </a:r>
            <a:r>
              <a:rPr lang="nb-NO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catch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IOException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$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exception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System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out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"Method exit"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if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$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exception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==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FF"/>
                </a:solidFill>
                <a:latin typeface="Courier New" panose="02070309020205020404" pitchFamily="49" charset="0"/>
              </a:rPr>
              <a:t>null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return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$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return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else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throw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$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exception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nb-NO" dirty="0">
              <a:effectLst/>
            </a:endParaRPr>
          </a:p>
        </p:txBody>
      </p:sp>
      <p:sp>
        <p:nvSpPr>
          <p:cNvPr id="18" name="Rektangel 17"/>
          <p:cNvSpPr/>
          <p:nvPr/>
        </p:nvSpPr>
        <p:spPr>
          <a:xfrm>
            <a:off x="-40403" y="2781300"/>
            <a:ext cx="6149103" cy="2921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Rektangel 4"/>
          <p:cNvSpPr/>
          <p:nvPr/>
        </p:nvSpPr>
        <p:spPr>
          <a:xfrm>
            <a:off x="375809" y="1084326"/>
            <a:ext cx="11023601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HelloWorldAdvice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@</a:t>
            </a:r>
            <a:r>
              <a:rPr lang="nb-NO" dirty="0" err="1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Advice.OnMethodEnter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onEnter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System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out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"Method </a:t>
            </a:r>
            <a:r>
              <a:rPr lang="nb-NO" dirty="0" err="1" smtClean="0">
                <a:solidFill>
                  <a:srgbClr val="808080"/>
                </a:solidFill>
                <a:latin typeface="Courier New" panose="02070309020205020404" pitchFamily="49" charset="0"/>
              </a:rPr>
              <a:t>enter</a:t>
            </a:r>
            <a:r>
              <a:rPr lang="nb-NO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nb-NO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@</a:t>
            </a:r>
            <a:r>
              <a:rPr lang="nb-NO" dirty="0" err="1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Advice.OnMethodExit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endParaRPr lang="nb-NO" dirty="0" smtClean="0">
              <a:solidFill>
                <a:schemeClr val="accent2">
                  <a:lumMod val="75000"/>
                </a:schemeClr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onThrowable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=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IOException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endParaRPr lang="nb-NO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onExit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System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out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"Method exit"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nb-NO" dirty="0">
              <a:effectLst/>
            </a:endParaRPr>
          </a:p>
        </p:txBody>
      </p:sp>
      <p:sp>
        <p:nvSpPr>
          <p:cNvPr id="6" name="Textfeld 8">
            <a:extLst>
              <a:ext uri="{FF2B5EF4-FFF2-40B4-BE49-F238E27FC236}">
                <a16:creationId xmlns:a16="http://schemas.microsoft.com/office/drawing/2014/main" id="{F70B9948-111C-41BA-B3B0-E04FBD6FD6E8}"/>
              </a:ext>
            </a:extLst>
          </p:cNvPr>
          <p:cNvSpPr txBox="1"/>
          <p:nvPr/>
        </p:nvSpPr>
        <p:spPr>
          <a:xfrm>
            <a:off x="375809" y="301658"/>
            <a:ext cx="36292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Advice: exits on exceptions</a:t>
            </a:r>
            <a:endParaRPr lang="en-US" sz="2400" b="1" dirty="0"/>
          </a:p>
        </p:txBody>
      </p:sp>
      <p:sp>
        <p:nvSpPr>
          <p:cNvPr id="2" name="Rektangel 1"/>
          <p:cNvSpPr/>
          <p:nvPr/>
        </p:nvSpPr>
        <p:spPr>
          <a:xfrm>
            <a:off x="6409215" y="1084326"/>
            <a:ext cx="6096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UserType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foo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throws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Exception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if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System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nanoTime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%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FF8000"/>
                </a:solidFill>
                <a:latin typeface="Courier New" panose="02070309020205020404" pitchFamily="49" charset="0"/>
              </a:rPr>
              <a:t>2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==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FF8000"/>
                </a:solidFill>
                <a:latin typeface="Courier New" panose="02070309020205020404" pitchFamily="49" charset="0"/>
              </a:rPr>
              <a:t>0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throw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new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IOException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else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return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dirty="0" err="1">
                <a:solidFill>
                  <a:srgbClr val="808080"/>
                </a:solidFill>
                <a:latin typeface="Courier New" panose="02070309020205020404" pitchFamily="49" charset="0"/>
              </a:rPr>
              <a:t>qux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nb-NO" dirty="0">
              <a:effectLst/>
            </a:endParaRPr>
          </a:p>
        </p:txBody>
      </p:sp>
      <p:cxnSp>
        <p:nvCxnSpPr>
          <p:cNvPr id="13" name="Rett linje 12"/>
          <p:cNvCxnSpPr/>
          <p:nvPr/>
        </p:nvCxnSpPr>
        <p:spPr>
          <a:xfrm flipH="1" flipV="1">
            <a:off x="6083300" y="763324"/>
            <a:ext cx="25400" cy="621936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6472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2" grpId="0" animBg="1"/>
      <p:bldP spid="22" grpId="1" animBg="1"/>
      <p:bldP spid="20" grpId="0" animBg="1"/>
      <p:bldP spid="20" grpId="1" animBg="1"/>
      <p:bldP spid="21" grpId="0" animBg="1"/>
      <p:bldP spid="21" grpId="1" animBg="1"/>
      <p:bldP spid="19" grpId="0" animBg="1"/>
      <p:bldP spid="19" grpId="1" animBg="1"/>
      <p:bldP spid="9" grpId="0"/>
      <p:bldP spid="18" grpId="0" animBg="1"/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ktangel 12"/>
          <p:cNvSpPr/>
          <p:nvPr/>
        </p:nvSpPr>
        <p:spPr>
          <a:xfrm>
            <a:off x="6109855" y="4673600"/>
            <a:ext cx="6149103" cy="5969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Rektangel 17"/>
          <p:cNvSpPr/>
          <p:nvPr/>
        </p:nvSpPr>
        <p:spPr>
          <a:xfrm>
            <a:off x="-40403" y="2235200"/>
            <a:ext cx="6149103" cy="16510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Rektangel 4"/>
          <p:cNvSpPr/>
          <p:nvPr/>
        </p:nvSpPr>
        <p:spPr>
          <a:xfrm>
            <a:off x="375809" y="1084326"/>
            <a:ext cx="1102360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HelloWorldAdvice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nb-NO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@</a:t>
            </a:r>
            <a:r>
              <a:rPr lang="nb-NO" dirty="0" err="1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Advice.OnMethodExit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endParaRPr lang="nb-NO" dirty="0" smtClean="0">
              <a:solidFill>
                <a:schemeClr val="accent2">
                  <a:lumMod val="75000"/>
                </a:schemeClr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onThrowable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=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IOException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endParaRPr lang="nb-NO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onExit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  </a:t>
            </a:r>
            <a:r>
              <a:rPr lang="nb-NO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@</a:t>
            </a:r>
            <a:r>
              <a:rPr lang="nb-NO" dirty="0" err="1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Advice.Return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      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readOnly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= </a:t>
            </a:r>
            <a:r>
              <a:rPr lang="nb-NO" b="1" dirty="0">
                <a:solidFill>
                  <a:srgbClr val="0000FF"/>
                </a:solidFill>
                <a:latin typeface="Courier New" panose="02070309020205020404" pitchFamily="49" charset="0"/>
              </a:rPr>
              <a:t>false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ret</a:t>
            </a:r>
            <a:endParaRPr lang="nb-NO" b="1" dirty="0" smtClean="0">
              <a:solidFill>
                <a:srgbClr val="000080"/>
              </a:solidFill>
              <a:latin typeface="Courier New" panose="02070309020205020404" pitchFamily="49" charset="0"/>
            </a:endParaRPr>
          </a:p>
          <a:p>
            <a:r>
              <a:rPr lang="nb-NO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    @</a:t>
            </a:r>
            <a:r>
              <a:rPr lang="nb-NO" dirty="0" err="1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Advice.Thrown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endParaRPr lang="nb-NO" b="1" dirty="0">
              <a:solidFill>
                <a:srgbClr val="00008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      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readOnly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= </a:t>
            </a:r>
            <a:r>
              <a:rPr lang="nb-NO" b="1" dirty="0">
                <a:solidFill>
                  <a:srgbClr val="0000FF"/>
                </a:solidFill>
                <a:latin typeface="Courier New" panose="02070309020205020404" pitchFamily="49" charset="0"/>
              </a:rPr>
              <a:t>false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Throwable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t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ret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 </a:t>
            </a:r>
            <a:r>
              <a:rPr lang="nb-NO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"bar"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t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 </a:t>
            </a:r>
            <a:r>
              <a:rPr lang="nb-NO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null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endParaRPr lang="nb-NO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nb-NO" dirty="0">
              <a:effectLst/>
            </a:endParaRPr>
          </a:p>
        </p:txBody>
      </p:sp>
      <p:sp>
        <p:nvSpPr>
          <p:cNvPr id="6" name="Textfeld 8">
            <a:extLst>
              <a:ext uri="{FF2B5EF4-FFF2-40B4-BE49-F238E27FC236}">
                <a16:creationId xmlns:a16="http://schemas.microsoft.com/office/drawing/2014/main" id="{F70B9948-111C-41BA-B3B0-E04FBD6FD6E8}"/>
              </a:ext>
            </a:extLst>
          </p:cNvPr>
          <p:cNvSpPr txBox="1"/>
          <p:nvPr/>
        </p:nvSpPr>
        <p:spPr>
          <a:xfrm>
            <a:off x="375809" y="301658"/>
            <a:ext cx="3741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Advice: handling exceptions</a:t>
            </a:r>
            <a:endParaRPr lang="en-US" sz="2400" b="1" dirty="0"/>
          </a:p>
        </p:txBody>
      </p:sp>
      <p:sp>
        <p:nvSpPr>
          <p:cNvPr id="2" name="Rektangel 1"/>
          <p:cNvSpPr/>
          <p:nvPr/>
        </p:nvSpPr>
        <p:spPr>
          <a:xfrm>
            <a:off x="6409215" y="1084326"/>
            <a:ext cx="60960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UserType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foo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throws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Exception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$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return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FF"/>
                </a:solidFill>
                <a:latin typeface="Courier New" panose="02070309020205020404" pitchFamily="49" charset="0"/>
              </a:rPr>
              <a:t>null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IOException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$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exception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FF"/>
                </a:solidFill>
                <a:latin typeface="Courier New" panose="02070309020205020404" pitchFamily="49" charset="0"/>
              </a:rPr>
              <a:t>null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nb-NO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try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     </a:t>
            </a:r>
            <a:r>
              <a:rPr lang="nb-NO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if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System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nanoTime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%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FF8000"/>
                </a:solidFill>
                <a:latin typeface="Courier New" panose="02070309020205020404" pitchFamily="49" charset="0"/>
              </a:rPr>
              <a:t>2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==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FF8000"/>
                </a:solidFill>
                <a:latin typeface="Courier New" panose="02070309020205020404" pitchFamily="49" charset="0"/>
              </a:rPr>
              <a:t>0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       </a:t>
            </a:r>
            <a:r>
              <a:rPr lang="nb-NO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throw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new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IOException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    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else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       $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return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dirty="0" err="1">
                <a:solidFill>
                  <a:srgbClr val="808080"/>
                </a:solidFill>
                <a:latin typeface="Courier New" panose="02070309020205020404" pitchFamily="49" charset="0"/>
              </a:rPr>
              <a:t>qux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endParaRPr lang="nb-NO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    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catch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IOException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     $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exception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$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return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 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"bar"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endParaRPr lang="nb-NO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$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exception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 </a:t>
            </a:r>
            <a:r>
              <a:rPr lang="nb-NO" b="1" dirty="0">
                <a:solidFill>
                  <a:srgbClr val="0000FF"/>
                </a:solidFill>
                <a:latin typeface="Courier New" panose="02070309020205020404" pitchFamily="49" charset="0"/>
              </a:rPr>
              <a:t>null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</a:p>
          <a:p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nb-NO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if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$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exception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==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FF"/>
                </a:solidFill>
                <a:latin typeface="Courier New" panose="02070309020205020404" pitchFamily="49" charset="0"/>
              </a:rPr>
              <a:t>null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     </a:t>
            </a:r>
            <a:r>
              <a:rPr lang="nb-NO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return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$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return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else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throw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$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exception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nb-NO" dirty="0"/>
          </a:p>
        </p:txBody>
      </p:sp>
      <p:cxnSp>
        <p:nvCxnSpPr>
          <p:cNvPr id="8" name="Rett linje 7"/>
          <p:cNvCxnSpPr/>
          <p:nvPr/>
        </p:nvCxnSpPr>
        <p:spPr>
          <a:xfrm flipH="1" flipV="1">
            <a:off x="6083300" y="763324"/>
            <a:ext cx="25400" cy="621936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7839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ktangel 18"/>
          <p:cNvSpPr/>
          <p:nvPr/>
        </p:nvSpPr>
        <p:spPr>
          <a:xfrm>
            <a:off x="6106392" y="3340100"/>
            <a:ext cx="6149103" cy="21971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Rektangel 17"/>
          <p:cNvSpPr/>
          <p:nvPr/>
        </p:nvSpPr>
        <p:spPr>
          <a:xfrm>
            <a:off x="6108700" y="1691248"/>
            <a:ext cx="6149103" cy="1648852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12"/>
          <p:cNvSpPr/>
          <p:nvPr/>
        </p:nvSpPr>
        <p:spPr>
          <a:xfrm>
            <a:off x="-53103" y="1409700"/>
            <a:ext cx="6149103" cy="571499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Rektangel 3"/>
          <p:cNvSpPr/>
          <p:nvPr/>
        </p:nvSpPr>
        <p:spPr>
          <a:xfrm>
            <a:off x="6408309" y="1084326"/>
            <a:ext cx="59309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UserType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String 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foo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doSomething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    return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808080"/>
                </a:solidFill>
                <a:latin typeface="Courier New" panose="02070309020205020404" pitchFamily="49" charset="0"/>
              </a:rPr>
              <a:t>"foo</a:t>
            </a:r>
            <a:r>
              <a:rPr lang="en-US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en-US" dirty="0">
              <a:effectLst/>
            </a:endParaRPr>
          </a:p>
        </p:txBody>
      </p:sp>
      <p:sp>
        <p:nvSpPr>
          <p:cNvPr id="5" name="Rektangel 4"/>
          <p:cNvSpPr/>
          <p:nvPr/>
        </p:nvSpPr>
        <p:spPr>
          <a:xfrm>
            <a:off x="375809" y="1084326"/>
            <a:ext cx="11023601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HelloWorldAdvice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@</a:t>
            </a:r>
            <a:r>
              <a:rPr lang="nb-NO" dirty="0" err="1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Advice.OnMethodEnter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endParaRPr lang="nb-NO" dirty="0" smtClean="0">
              <a:solidFill>
                <a:schemeClr val="accent2">
                  <a:lumMod val="75000"/>
                </a:schemeClr>
              </a:solidFill>
              <a:latin typeface="Courier New" panose="02070309020205020404" pitchFamily="49" charset="0"/>
            </a:endParaRPr>
          </a:p>
          <a:p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skipOn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en-US" b="1" dirty="0">
                <a:solidFill>
                  <a:srgbClr val="0000FF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onEnter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if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System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nanoTime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%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FF8000"/>
                </a:solidFill>
                <a:latin typeface="Courier New" panose="02070309020205020404" pitchFamily="49" charset="0"/>
              </a:rPr>
              <a:t>2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==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FF8000"/>
                </a:solidFill>
                <a:latin typeface="Courier New" panose="02070309020205020404" pitchFamily="49" charset="0"/>
              </a:rPr>
              <a:t>0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return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"bar"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else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{ </a:t>
            </a: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return</a:t>
            </a:r>
            <a:r>
              <a:rPr lang="nb-NO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 null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  }</a:t>
            </a:r>
            <a:endParaRPr lang="nb-NO" b="1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nb-NO" dirty="0">
              <a:effectLst/>
            </a:endParaRPr>
          </a:p>
        </p:txBody>
      </p:sp>
      <p:sp>
        <p:nvSpPr>
          <p:cNvPr id="6" name="Textfeld 8">
            <a:extLst>
              <a:ext uri="{FF2B5EF4-FFF2-40B4-BE49-F238E27FC236}">
                <a16:creationId xmlns:a16="http://schemas.microsoft.com/office/drawing/2014/main" id="{F70B9948-111C-41BA-B3B0-E04FBD6FD6E8}"/>
              </a:ext>
            </a:extLst>
          </p:cNvPr>
          <p:cNvSpPr txBox="1"/>
          <p:nvPr/>
        </p:nvSpPr>
        <p:spPr>
          <a:xfrm>
            <a:off x="375809" y="301658"/>
            <a:ext cx="35536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Advice: skipping a method</a:t>
            </a:r>
            <a:endParaRPr lang="en-US" sz="2400" b="1" dirty="0"/>
          </a:p>
        </p:txBody>
      </p:sp>
      <p:sp>
        <p:nvSpPr>
          <p:cNvPr id="12" name="Rektangel 11"/>
          <p:cNvSpPr/>
          <p:nvPr/>
        </p:nvSpPr>
        <p:spPr>
          <a:xfrm>
            <a:off x="6408309" y="1084326"/>
            <a:ext cx="59309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UserType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String 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foo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   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String $enter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endParaRPr lang="nb-NO" b="1" dirty="0">
              <a:solidFill>
                <a:srgbClr val="00008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   </a:t>
            </a:r>
            <a:r>
              <a:rPr lang="nb-NO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if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System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nanoTime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%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FF8000"/>
                </a:solidFill>
                <a:latin typeface="Courier New" panose="02070309020205020404" pitchFamily="49" charset="0"/>
              </a:rPr>
              <a:t>2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==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FF8000"/>
                </a:solidFill>
                <a:latin typeface="Courier New" panose="02070309020205020404" pitchFamily="49" charset="0"/>
              </a:rPr>
              <a:t>0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endParaRPr lang="nb-NO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$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enter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 </a:t>
            </a:r>
            <a:r>
              <a:rPr lang="en-US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en-US" dirty="0">
                <a:solidFill>
                  <a:srgbClr val="808080"/>
                </a:solidFill>
                <a:latin typeface="Courier New" panose="02070309020205020404" pitchFamily="49" charset="0"/>
              </a:rPr>
              <a:t>bar"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endParaRPr lang="nb-NO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} </a:t>
            </a:r>
            <a:r>
              <a:rPr lang="nb-NO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else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 </a:t>
            </a: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    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$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enter</a:t>
            </a:r>
            <a:r>
              <a:rPr lang="nb-NO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= </a:t>
            </a:r>
            <a:r>
              <a:rPr lang="nb-NO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null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en-US" b="1" dirty="0">
              <a:solidFill>
                <a:srgbClr val="00008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   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String 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$return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endParaRPr lang="en-US" b="1" dirty="0">
              <a:solidFill>
                <a:srgbClr val="000080"/>
              </a:solidFill>
              <a:latin typeface="Courier New" panose="02070309020205020404" pitchFamily="49" charset="0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if</a:t>
            </a:r>
            <a:r>
              <a:rPr lang="nb-NO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$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enter</a:t>
            </a:r>
            <a:r>
              <a:rPr lang="nb-NO" b="1" dirty="0">
                <a:solidFill>
                  <a:srgbClr val="0000FF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== </a:t>
            </a:r>
            <a:r>
              <a:rPr lang="nb-NO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null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endParaRPr lang="en-US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doSomething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      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$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return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= </a:t>
            </a:r>
            <a:r>
              <a:rPr lang="en-US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en-US" dirty="0">
                <a:solidFill>
                  <a:srgbClr val="808080"/>
                </a:solidFill>
                <a:latin typeface="Courier New" panose="02070309020205020404" pitchFamily="49" charset="0"/>
              </a:rPr>
              <a:t>foo</a:t>
            </a:r>
            <a:r>
              <a:rPr lang="en-US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  }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else</a:t>
            </a:r>
            <a:r>
              <a:rPr lang="nb-NO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     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$return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= </a:t>
            </a:r>
            <a:r>
              <a:rPr lang="nb-NO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null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endParaRPr lang="nb-NO" b="1" dirty="0" smtClean="0">
              <a:solidFill>
                <a:srgbClr val="00008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  }</a:t>
            </a: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 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return</a:t>
            </a:r>
            <a:r>
              <a:rPr lang="nb-NO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$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return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en-US" dirty="0">
              <a:effectLst/>
            </a:endParaRPr>
          </a:p>
        </p:txBody>
      </p:sp>
      <p:cxnSp>
        <p:nvCxnSpPr>
          <p:cNvPr id="11" name="Rett linje 10"/>
          <p:cNvCxnSpPr/>
          <p:nvPr/>
        </p:nvCxnSpPr>
        <p:spPr>
          <a:xfrm flipH="1" flipV="1">
            <a:off x="6083300" y="763324"/>
            <a:ext cx="25400" cy="621936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8262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8" grpId="0" animBg="1"/>
      <p:bldP spid="18" grpId="1" animBg="1"/>
      <p:bldP spid="4" grpId="0"/>
      <p:bldP spid="1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/>
        </p:nvSpPr>
        <p:spPr>
          <a:xfrm>
            <a:off x="6096000" y="5232400"/>
            <a:ext cx="6149103" cy="330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12"/>
          <p:cNvSpPr/>
          <p:nvPr/>
        </p:nvSpPr>
        <p:spPr>
          <a:xfrm>
            <a:off x="-40403" y="4394200"/>
            <a:ext cx="6149103" cy="11684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Rektangel 3"/>
          <p:cNvSpPr/>
          <p:nvPr/>
        </p:nvSpPr>
        <p:spPr>
          <a:xfrm>
            <a:off x="6408309" y="1084326"/>
            <a:ext cx="59309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UserType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 String foo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   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String $enter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   </a:t>
            </a:r>
            <a:r>
              <a:rPr lang="nb-NO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if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System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nanoTime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%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FF8000"/>
                </a:solidFill>
                <a:latin typeface="Courier New" panose="02070309020205020404" pitchFamily="49" charset="0"/>
              </a:rPr>
              <a:t>2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==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FF8000"/>
                </a:solidFill>
                <a:latin typeface="Courier New" panose="02070309020205020404" pitchFamily="49" charset="0"/>
              </a:rPr>
              <a:t>0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endParaRPr lang="nb-NO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     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$enter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 </a:t>
            </a:r>
            <a:r>
              <a:rPr lang="en-US" dirty="0">
                <a:solidFill>
                  <a:srgbClr val="808080"/>
                </a:solidFill>
                <a:latin typeface="Courier New" panose="02070309020205020404" pitchFamily="49" charset="0"/>
              </a:rPr>
              <a:t>"bar"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endParaRPr lang="nb-NO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} </a:t>
            </a:r>
            <a:r>
              <a:rPr lang="nb-NO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else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 </a:t>
            </a: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     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$enter</a:t>
            </a:r>
            <a:r>
              <a:rPr lang="nb-NO" b="1" dirty="0">
                <a:solidFill>
                  <a:srgbClr val="0000FF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 </a:t>
            </a:r>
            <a:r>
              <a:rPr lang="nb-NO" b="1" dirty="0">
                <a:solidFill>
                  <a:srgbClr val="0000FF"/>
                </a:solidFill>
                <a:latin typeface="Courier New" panose="02070309020205020404" pitchFamily="49" charset="0"/>
              </a:rPr>
              <a:t>null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   }</a:t>
            </a:r>
            <a:endParaRPr lang="en-US" b="1" dirty="0">
              <a:solidFill>
                <a:srgbClr val="00008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   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String $return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endParaRPr lang="en-US" b="1" dirty="0">
              <a:solidFill>
                <a:srgbClr val="000080"/>
              </a:solidFill>
              <a:latin typeface="Courier New" panose="02070309020205020404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nb-NO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if</a:t>
            </a:r>
            <a:r>
              <a:rPr lang="nb-NO" b="1" dirty="0">
                <a:solidFill>
                  <a:srgbClr val="0000FF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$enter</a:t>
            </a:r>
            <a:r>
              <a:rPr lang="nb-NO" b="1" dirty="0">
                <a:solidFill>
                  <a:srgbClr val="0000FF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== </a:t>
            </a:r>
            <a:r>
              <a:rPr lang="nb-NO" b="1" dirty="0">
                <a:solidFill>
                  <a:srgbClr val="0000FF"/>
                </a:solidFill>
                <a:latin typeface="Courier New" panose="02070309020205020404" pitchFamily="49" charset="0"/>
              </a:rPr>
              <a:t>null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 {</a:t>
            </a:r>
            <a:endParaRPr lang="en-US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doSomething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endParaRPr lang="en-US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b="1" dirty="0">
                <a:solidFill>
                  <a:srgbClr val="0000FF"/>
                </a:solidFill>
                <a:latin typeface="Courier New" panose="02070309020205020404" pitchFamily="49" charset="0"/>
              </a:rPr>
              <a:t>      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$return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 </a:t>
            </a:r>
            <a:r>
              <a:rPr lang="en-US" dirty="0">
                <a:solidFill>
                  <a:srgbClr val="808080"/>
                </a:solidFill>
                <a:latin typeface="Courier New" panose="02070309020205020404" pitchFamily="49" charset="0"/>
              </a:rPr>
              <a:t>"foo"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   } </a:t>
            </a:r>
            <a:r>
              <a:rPr lang="nb-NO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else</a:t>
            </a:r>
            <a:r>
              <a:rPr lang="nb-NO" b="1" dirty="0">
                <a:solidFill>
                  <a:srgbClr val="0000FF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     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$return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 </a:t>
            </a:r>
            <a:r>
              <a:rPr lang="nb-NO" b="1" dirty="0">
                <a:solidFill>
                  <a:srgbClr val="0000FF"/>
                </a:solidFill>
                <a:latin typeface="Courier New" panose="02070309020205020404" pitchFamily="49" charset="0"/>
              </a:rPr>
              <a:t>null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endParaRPr lang="nb-NO" b="1" dirty="0">
              <a:solidFill>
                <a:srgbClr val="00008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$return</a:t>
            </a:r>
            <a:r>
              <a:rPr lang="nb-NO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= 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$enter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endParaRPr lang="nb-NO" b="1" dirty="0">
              <a:solidFill>
                <a:srgbClr val="00008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FF"/>
                </a:solidFill>
                <a:latin typeface="Courier New" panose="02070309020205020404" pitchFamily="49" charset="0"/>
              </a:rPr>
              <a:t>   </a:t>
            </a:r>
            <a:r>
              <a:rPr lang="nb-NO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return</a:t>
            </a:r>
            <a:r>
              <a:rPr lang="nb-NO" b="1" dirty="0">
                <a:solidFill>
                  <a:srgbClr val="0000FF"/>
                </a:solidFill>
                <a:latin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$return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endParaRPr lang="en-US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en-US" dirty="0"/>
          </a:p>
        </p:txBody>
      </p:sp>
      <p:sp>
        <p:nvSpPr>
          <p:cNvPr id="5" name="Rektangel 4"/>
          <p:cNvSpPr/>
          <p:nvPr/>
        </p:nvSpPr>
        <p:spPr>
          <a:xfrm>
            <a:off x="375809" y="1084326"/>
            <a:ext cx="11023601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HelloWorldAdvice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@</a:t>
            </a:r>
            <a:r>
              <a:rPr lang="nb-NO" dirty="0" err="1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Advice.OnMethodEnter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endParaRPr lang="nb-NO" dirty="0" smtClean="0">
              <a:solidFill>
                <a:schemeClr val="accent2">
                  <a:lumMod val="75000"/>
                </a:schemeClr>
              </a:solidFill>
              <a:latin typeface="Courier New" panose="02070309020205020404" pitchFamily="49" charset="0"/>
            </a:endParaRPr>
          </a:p>
          <a:p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skipOn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en-US" b="1" dirty="0">
                <a:solidFill>
                  <a:srgbClr val="0000FF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onEnter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if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System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nanoTime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%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FF8000"/>
                </a:solidFill>
                <a:latin typeface="Courier New" panose="02070309020205020404" pitchFamily="49" charset="0"/>
              </a:rPr>
              <a:t>2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==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FF8000"/>
                </a:solidFill>
                <a:latin typeface="Courier New" panose="02070309020205020404" pitchFamily="49" charset="0"/>
              </a:rPr>
              <a:t>0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return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"bar"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else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{ </a:t>
            </a: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return</a:t>
            </a:r>
            <a:r>
              <a:rPr lang="nb-NO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 null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  }</a:t>
            </a:r>
            <a:endParaRPr lang="nb-NO" b="1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>
                <a:solidFill>
                  <a:srgbClr val="8000FF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8000FF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8000FF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@</a:t>
            </a:r>
            <a:r>
              <a:rPr lang="nb-NO" dirty="0" err="1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Advice.OnMethodExit</a:t>
            </a:r>
            <a:endParaRPr lang="nb-NO" dirty="0" smtClean="0">
              <a:solidFill>
                <a:srgbClr val="8000FF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8000FF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onExit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    </a:t>
            </a:r>
            <a:r>
              <a:rPr lang="nb-NO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@</a:t>
            </a:r>
            <a:r>
              <a:rPr lang="nb-NO" dirty="0" err="1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Advice.Enter</a:t>
            </a:r>
            <a:r>
              <a:rPr lang="nb-NO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enter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@</a:t>
            </a:r>
            <a:r>
              <a:rPr lang="nb-NO" dirty="0" err="1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Advice.Return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   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readOnly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= </a:t>
            </a:r>
            <a:r>
              <a:rPr lang="nb-NO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false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ret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ret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=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enter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}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nb-NO" dirty="0">
              <a:effectLst/>
            </a:endParaRPr>
          </a:p>
        </p:txBody>
      </p:sp>
      <p:sp>
        <p:nvSpPr>
          <p:cNvPr id="6" name="Textfeld 8">
            <a:extLst>
              <a:ext uri="{FF2B5EF4-FFF2-40B4-BE49-F238E27FC236}">
                <a16:creationId xmlns:a16="http://schemas.microsoft.com/office/drawing/2014/main" id="{F70B9948-111C-41BA-B3B0-E04FBD6FD6E8}"/>
              </a:ext>
            </a:extLst>
          </p:cNvPr>
          <p:cNvSpPr txBox="1"/>
          <p:nvPr/>
        </p:nvSpPr>
        <p:spPr>
          <a:xfrm>
            <a:off x="375809" y="301658"/>
            <a:ext cx="77455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Advice: skipping a method and determining its return value</a:t>
            </a:r>
            <a:endParaRPr lang="en-US" sz="2400" b="1" dirty="0"/>
          </a:p>
        </p:txBody>
      </p:sp>
      <p:sp>
        <p:nvSpPr>
          <p:cNvPr id="12" name="Rektangel 11"/>
          <p:cNvSpPr/>
          <p:nvPr/>
        </p:nvSpPr>
        <p:spPr>
          <a:xfrm>
            <a:off x="7627509" y="3159655"/>
            <a:ext cx="59309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>
              <a:effectLst/>
            </a:endParaRPr>
          </a:p>
        </p:txBody>
      </p:sp>
      <p:cxnSp>
        <p:nvCxnSpPr>
          <p:cNvPr id="9" name="Rett linje 8"/>
          <p:cNvCxnSpPr/>
          <p:nvPr/>
        </p:nvCxnSpPr>
        <p:spPr>
          <a:xfrm flipH="1" flipV="1">
            <a:off x="6083300" y="763324"/>
            <a:ext cx="25400" cy="621936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4733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ktangel 19"/>
          <p:cNvSpPr/>
          <p:nvPr/>
        </p:nvSpPr>
        <p:spPr>
          <a:xfrm>
            <a:off x="6108700" y="2772076"/>
            <a:ext cx="6149103" cy="1909532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Rektangel 18"/>
          <p:cNvSpPr/>
          <p:nvPr/>
        </p:nvSpPr>
        <p:spPr>
          <a:xfrm>
            <a:off x="-57751" y="3318862"/>
            <a:ext cx="6149103" cy="1927393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Rektangel 17"/>
          <p:cNvSpPr/>
          <p:nvPr/>
        </p:nvSpPr>
        <p:spPr>
          <a:xfrm>
            <a:off x="6108700" y="4681608"/>
            <a:ext cx="6149103" cy="564647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Rektangel 16"/>
          <p:cNvSpPr/>
          <p:nvPr/>
        </p:nvSpPr>
        <p:spPr>
          <a:xfrm>
            <a:off x="6099075" y="1671782"/>
            <a:ext cx="6149103" cy="286327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ktangel 14"/>
          <p:cNvSpPr/>
          <p:nvPr/>
        </p:nvSpPr>
        <p:spPr>
          <a:xfrm>
            <a:off x="-65803" y="1948873"/>
            <a:ext cx="6149103" cy="840505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Rektangel 3"/>
          <p:cNvSpPr/>
          <p:nvPr/>
        </p:nvSpPr>
        <p:spPr>
          <a:xfrm>
            <a:off x="6408309" y="1084326"/>
            <a:ext cx="59309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UserType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 String foo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 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int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$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exit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FF8000"/>
                </a:solidFill>
                <a:latin typeface="Courier New" panose="02070309020205020404" pitchFamily="49" charset="0"/>
              </a:rPr>
              <a:t>0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; 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$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exit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FF8000"/>
                </a:solidFill>
                <a:latin typeface="Courier New" panose="02070309020205020404" pitchFamily="49" charset="0"/>
              </a:rPr>
              <a:t>3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endParaRPr lang="nb-NO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$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return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FF"/>
                </a:solidFill>
                <a:latin typeface="Courier New" panose="02070309020205020404" pitchFamily="49" charset="0"/>
              </a:rPr>
              <a:t>null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IOException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$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exception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null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</a:p>
          <a:p>
            <a:r>
              <a:rPr lang="nb-NO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    do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try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    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if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System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nanoTime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%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FF8000"/>
                </a:solidFill>
                <a:latin typeface="Courier New" panose="02070309020205020404" pitchFamily="49" charset="0"/>
              </a:rPr>
              <a:t>2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==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FF8000"/>
                </a:solidFill>
                <a:latin typeface="Courier New" panose="02070309020205020404" pitchFamily="49" charset="0"/>
              </a:rPr>
              <a:t>0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      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throw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new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IOException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    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else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$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return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dirty="0" err="1">
                <a:solidFill>
                  <a:srgbClr val="808080"/>
                </a:solidFill>
                <a:latin typeface="Courier New" panose="02070309020205020404" pitchFamily="49" charset="0"/>
              </a:rPr>
              <a:t>qux</a:t>
            </a:r>
            <a:r>
              <a:rPr lang="nb-NO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catch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IOException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    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$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exception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 </a:t>
            </a: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    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$exit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--;</a:t>
            </a: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  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while</a:t>
            </a:r>
            <a:r>
              <a:rPr lang="nb-NO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$exit 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!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FF8000"/>
                </a:solidFill>
                <a:latin typeface="Courier New" panose="02070309020205020404" pitchFamily="49" charset="0"/>
              </a:rPr>
              <a:t>0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endParaRPr lang="nb-NO" b="1" dirty="0">
              <a:solidFill>
                <a:srgbClr val="00008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nb-NO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if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$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exception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==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FF"/>
                </a:solidFill>
                <a:latin typeface="Courier New" panose="02070309020205020404" pitchFamily="49" charset="0"/>
              </a:rPr>
              <a:t>null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     </a:t>
            </a:r>
            <a:r>
              <a:rPr lang="nb-NO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return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$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return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else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throw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$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exception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endParaRPr lang="en-US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en-US" dirty="0"/>
          </a:p>
        </p:txBody>
      </p:sp>
      <p:sp>
        <p:nvSpPr>
          <p:cNvPr id="5" name="Rektangel 4"/>
          <p:cNvSpPr/>
          <p:nvPr/>
        </p:nvSpPr>
        <p:spPr>
          <a:xfrm>
            <a:off x="375809" y="1084326"/>
            <a:ext cx="11023601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HelloWorldAdvice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>
              <a:solidFill>
                <a:srgbClr val="8000FF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8000FF"/>
                </a:solidFill>
                <a:latin typeface="Courier New" panose="02070309020205020404" pitchFamily="49" charset="0"/>
              </a:rPr>
              <a:t>  </a:t>
            </a:r>
            <a:r>
              <a:rPr lang="nb-NO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@</a:t>
            </a:r>
            <a:r>
              <a:rPr lang="nb-NO" dirty="0" err="1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Advice.OnMethodEnter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nb-NO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int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onEnter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endParaRPr lang="nb-NO" b="1" dirty="0">
              <a:solidFill>
                <a:srgbClr val="00008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     </a:t>
            </a:r>
            <a:r>
              <a:rPr lang="nb-NO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@</a:t>
            </a:r>
            <a:r>
              <a:rPr lang="nb-NO" dirty="0" err="1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Advice.Exit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(</a:t>
            </a: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      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readOnly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= </a:t>
            </a:r>
            <a:r>
              <a:rPr lang="nb-NO" b="1" dirty="0">
                <a:solidFill>
                  <a:srgbClr val="0000FF"/>
                </a:solidFill>
                <a:latin typeface="Courier New" panose="02070309020205020404" pitchFamily="49" charset="0"/>
              </a:rPr>
              <a:t>false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int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exit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 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exit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= </a:t>
            </a:r>
            <a:r>
              <a:rPr lang="nb-NO" dirty="0" smtClean="0">
                <a:solidFill>
                  <a:srgbClr val="FF8000"/>
                </a:solidFill>
                <a:latin typeface="Courier New" panose="02070309020205020404" pitchFamily="49" charset="0"/>
              </a:rPr>
              <a:t>3</a:t>
            </a:r>
            <a:endParaRPr lang="nb-NO" b="1" dirty="0">
              <a:solidFill>
                <a:srgbClr val="00008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}</a:t>
            </a:r>
            <a:endParaRPr lang="nb-NO" dirty="0" smtClean="0">
              <a:solidFill>
                <a:srgbClr val="8000FF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8000FF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@</a:t>
            </a:r>
            <a:r>
              <a:rPr lang="nb-NO" dirty="0" err="1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Advice.OnMethodExit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onThrowable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en-US" b="1" dirty="0">
                <a:solidFill>
                  <a:srgbClr val="0000FF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IOException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endParaRPr lang="nb-NO" dirty="0" smtClean="0">
              <a:solidFill>
                <a:schemeClr val="accent2">
                  <a:lumMod val="75000"/>
                </a:schemeClr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repeatOn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=</a:t>
            </a:r>
            <a:r>
              <a:rPr lang="en-US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b="1" dirty="0">
                <a:solidFill>
                  <a:srgbClr val="0000FF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  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Advice.OnNonDefaultValue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endParaRPr lang="nb-NO" dirty="0" smtClean="0">
              <a:solidFill>
                <a:srgbClr val="8000FF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8000FF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nb-NO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int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onExit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    </a:t>
            </a:r>
            <a:r>
              <a:rPr lang="nb-NO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@</a:t>
            </a:r>
            <a:r>
              <a:rPr lang="nb-NO" dirty="0" err="1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Advice.Exit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(</a:t>
            </a: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      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readOnly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= </a:t>
            </a:r>
            <a:r>
              <a:rPr lang="nb-NO" b="1" dirty="0">
                <a:solidFill>
                  <a:srgbClr val="0000FF"/>
                </a:solidFill>
                <a:latin typeface="Courier New" panose="02070309020205020404" pitchFamily="49" charset="0"/>
              </a:rPr>
              <a:t>false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int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exit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</a:p>
          <a:p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exit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--;</a:t>
            </a: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}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nb-NO" dirty="0">
              <a:effectLst/>
            </a:endParaRPr>
          </a:p>
        </p:txBody>
      </p:sp>
      <p:sp>
        <p:nvSpPr>
          <p:cNvPr id="6" name="Textfeld 8">
            <a:extLst>
              <a:ext uri="{FF2B5EF4-FFF2-40B4-BE49-F238E27FC236}">
                <a16:creationId xmlns:a16="http://schemas.microsoft.com/office/drawing/2014/main" id="{F70B9948-111C-41BA-B3B0-E04FBD6FD6E8}"/>
              </a:ext>
            </a:extLst>
          </p:cNvPr>
          <p:cNvSpPr txBox="1"/>
          <p:nvPr/>
        </p:nvSpPr>
        <p:spPr>
          <a:xfrm>
            <a:off x="375809" y="301658"/>
            <a:ext cx="37156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Advice: repeating a method</a:t>
            </a:r>
            <a:endParaRPr lang="en-US" sz="2400" b="1" dirty="0"/>
          </a:p>
        </p:txBody>
      </p:sp>
      <p:sp>
        <p:nvSpPr>
          <p:cNvPr id="12" name="Rektangel 11"/>
          <p:cNvSpPr/>
          <p:nvPr/>
        </p:nvSpPr>
        <p:spPr>
          <a:xfrm>
            <a:off x="7627509" y="3159655"/>
            <a:ext cx="59309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>
              <a:effectLst/>
            </a:endParaRPr>
          </a:p>
        </p:txBody>
      </p:sp>
      <p:cxnSp>
        <p:nvCxnSpPr>
          <p:cNvPr id="16" name="Rett linje 15"/>
          <p:cNvCxnSpPr/>
          <p:nvPr/>
        </p:nvCxnSpPr>
        <p:spPr>
          <a:xfrm flipH="1" flipV="1">
            <a:off x="6083300" y="763324"/>
            <a:ext cx="25400" cy="621936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Rektangel 6"/>
          <p:cNvSpPr/>
          <p:nvPr/>
        </p:nvSpPr>
        <p:spPr>
          <a:xfrm>
            <a:off x="6408309" y="1084325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UserType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 String foo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if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System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nanoTime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%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FF8000"/>
                </a:solidFill>
                <a:latin typeface="Courier New" panose="02070309020205020404" pitchFamily="49" charset="0"/>
              </a:rPr>
              <a:t>2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==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FF8000"/>
                </a:solidFill>
                <a:latin typeface="Courier New" panose="02070309020205020404" pitchFamily="49" charset="0"/>
              </a:rPr>
              <a:t>0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    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throw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new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IOException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   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else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return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dirty="0" err="1">
                <a:solidFill>
                  <a:srgbClr val="808080"/>
                </a:solidFill>
                <a:latin typeface="Courier New" panose="02070309020205020404" pitchFamily="49" charset="0"/>
              </a:rPr>
              <a:t>qux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638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19" grpId="0" animBg="1"/>
      <p:bldP spid="18" grpId="0" animBg="1"/>
      <p:bldP spid="17" grpId="0" animBg="1"/>
      <p:bldP spid="17" grpId="1" animBg="1"/>
      <p:bldP spid="15" grpId="0" animBg="1"/>
      <p:bldP spid="15" grpId="1" animBg="1"/>
      <p:bldP spid="4" grpId="0"/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ktangel 24"/>
          <p:cNvSpPr/>
          <p:nvPr/>
        </p:nvSpPr>
        <p:spPr>
          <a:xfrm>
            <a:off x="6108700" y="2488607"/>
            <a:ext cx="6149103" cy="293094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" name="Rektangel 23"/>
          <p:cNvSpPr/>
          <p:nvPr/>
        </p:nvSpPr>
        <p:spPr>
          <a:xfrm>
            <a:off x="6099075" y="1683424"/>
            <a:ext cx="6149103" cy="530386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Rektangel 22"/>
          <p:cNvSpPr/>
          <p:nvPr/>
        </p:nvSpPr>
        <p:spPr>
          <a:xfrm>
            <a:off x="-65804" y="3301465"/>
            <a:ext cx="6149103" cy="298383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2" name="Rektangel 21"/>
          <p:cNvSpPr/>
          <p:nvPr/>
        </p:nvSpPr>
        <p:spPr>
          <a:xfrm>
            <a:off x="-65803" y="1934678"/>
            <a:ext cx="6149103" cy="279132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Rektangel 4"/>
          <p:cNvSpPr/>
          <p:nvPr/>
        </p:nvSpPr>
        <p:spPr>
          <a:xfrm>
            <a:off x="375809" y="1084326"/>
            <a:ext cx="1102360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HelloWorldAdvice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>
              <a:solidFill>
                <a:srgbClr val="8000FF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8000FF"/>
                </a:solidFill>
                <a:latin typeface="Courier New" panose="02070309020205020404" pitchFamily="49" charset="0"/>
              </a:rPr>
              <a:t>  </a:t>
            </a:r>
            <a:r>
              <a:rPr lang="nb-NO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@</a:t>
            </a:r>
            <a:r>
              <a:rPr lang="nb-NO" dirty="0" err="1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Advice.OnMethodEnter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nb-NO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int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onEnter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endParaRPr lang="nb-NO" b="1" dirty="0">
              <a:solidFill>
                <a:srgbClr val="00008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     </a:t>
            </a:r>
            <a:r>
              <a:rPr lang="nb-NO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@</a:t>
            </a:r>
            <a:r>
              <a:rPr lang="nb-NO" dirty="0" err="1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Advice.Local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"val"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val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 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val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= </a:t>
            </a:r>
            <a:r>
              <a:rPr lang="nb-NO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dirty="0" err="1" smtClean="0">
                <a:solidFill>
                  <a:srgbClr val="808080"/>
                </a:solidFill>
                <a:latin typeface="Courier New" panose="02070309020205020404" pitchFamily="49" charset="0"/>
              </a:rPr>
              <a:t>Hello</a:t>
            </a:r>
            <a:r>
              <a:rPr lang="nb-NO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!"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endParaRPr lang="nb-NO" b="1" dirty="0">
              <a:solidFill>
                <a:srgbClr val="00008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}</a:t>
            </a:r>
            <a:endParaRPr lang="nb-NO" dirty="0" smtClean="0">
              <a:solidFill>
                <a:srgbClr val="8000FF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8000FF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@</a:t>
            </a:r>
            <a:r>
              <a:rPr lang="nb-NO" dirty="0" err="1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Advice.OnMethodExit</a:t>
            </a:r>
            <a:endParaRPr lang="nb-NO" dirty="0" smtClean="0">
              <a:solidFill>
                <a:schemeClr val="accent2">
                  <a:lumMod val="75000"/>
                </a:schemeClr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nb-NO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int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onExit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endParaRPr lang="nb-NO" b="1" dirty="0">
              <a:solidFill>
                <a:srgbClr val="00008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     </a:t>
            </a:r>
            <a:r>
              <a:rPr lang="nb-NO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@</a:t>
            </a:r>
            <a:r>
              <a:rPr lang="nb-NO" dirty="0" err="1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Advice.Local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"val"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val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</a:p>
          <a:p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System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out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val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}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nb-NO" dirty="0">
              <a:effectLst/>
            </a:endParaRPr>
          </a:p>
        </p:txBody>
      </p:sp>
      <p:sp>
        <p:nvSpPr>
          <p:cNvPr id="6" name="Textfeld 8">
            <a:extLst>
              <a:ext uri="{FF2B5EF4-FFF2-40B4-BE49-F238E27FC236}">
                <a16:creationId xmlns:a16="http://schemas.microsoft.com/office/drawing/2014/main" id="{F70B9948-111C-41BA-B3B0-E04FBD6FD6E8}"/>
              </a:ext>
            </a:extLst>
          </p:cNvPr>
          <p:cNvSpPr txBox="1"/>
          <p:nvPr/>
        </p:nvSpPr>
        <p:spPr>
          <a:xfrm>
            <a:off x="375809" y="301658"/>
            <a:ext cx="31727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Advice: stack allocation</a:t>
            </a:r>
            <a:endParaRPr lang="en-US" sz="2400" b="1" dirty="0"/>
          </a:p>
        </p:txBody>
      </p:sp>
      <p:sp>
        <p:nvSpPr>
          <p:cNvPr id="12" name="Rektangel 11"/>
          <p:cNvSpPr/>
          <p:nvPr/>
        </p:nvSpPr>
        <p:spPr>
          <a:xfrm>
            <a:off x="7627509" y="3159655"/>
            <a:ext cx="59309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>
              <a:effectLst/>
            </a:endParaRPr>
          </a:p>
        </p:txBody>
      </p:sp>
      <p:cxnSp>
        <p:nvCxnSpPr>
          <p:cNvPr id="16" name="Rett linje 15"/>
          <p:cNvCxnSpPr/>
          <p:nvPr/>
        </p:nvCxnSpPr>
        <p:spPr>
          <a:xfrm flipH="1" flipV="1">
            <a:off x="6083300" y="763324"/>
            <a:ext cx="25400" cy="621936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Rektangel 13"/>
          <p:cNvSpPr/>
          <p:nvPr/>
        </p:nvSpPr>
        <p:spPr>
          <a:xfrm>
            <a:off x="6408309" y="1084326"/>
            <a:ext cx="59309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UserType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String foo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</a:p>
          <a:p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$val 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= </a:t>
            </a:r>
            <a:r>
              <a:rPr lang="en-US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null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$val 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= 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dirty="0" err="1">
                <a:solidFill>
                  <a:srgbClr val="808080"/>
                </a:solidFill>
                <a:latin typeface="Courier New" panose="02070309020205020404" pitchFamily="49" charset="0"/>
              </a:rPr>
              <a:t>Hello</a:t>
            </a:r>
            <a:r>
              <a:rPr lang="nb-NO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!"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String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$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return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= </a:t>
            </a:r>
            <a:r>
              <a:rPr lang="en-US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en-US" dirty="0">
                <a:solidFill>
                  <a:srgbClr val="808080"/>
                </a:solidFill>
                <a:latin typeface="Courier New" panose="02070309020205020404" pitchFamily="49" charset="0"/>
              </a:rPr>
              <a:t>foo</a:t>
            </a:r>
            <a:r>
              <a:rPr lang="en-US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</a:p>
          <a:p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System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out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$val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endParaRPr lang="en-US" b="1" dirty="0" smtClean="0">
              <a:solidFill>
                <a:srgbClr val="000080"/>
              </a:solidFill>
              <a:latin typeface="Courier New" panose="02070309020205020404" pitchFamily="49" charset="0"/>
            </a:endParaRPr>
          </a:p>
          <a:p>
            <a:r>
              <a:rPr lang="en-US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    return 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$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return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en-US" dirty="0">
              <a:effectLst/>
            </a:endParaRPr>
          </a:p>
        </p:txBody>
      </p:sp>
      <p:sp>
        <p:nvSpPr>
          <p:cNvPr id="21" name="Rektangel 20"/>
          <p:cNvSpPr/>
          <p:nvPr/>
        </p:nvSpPr>
        <p:spPr>
          <a:xfrm>
            <a:off x="6408309" y="1084326"/>
            <a:ext cx="59309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UserType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String foo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en-US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return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</a:t>
            </a:r>
            <a:r>
              <a:rPr lang="en-US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en-US" dirty="0">
                <a:solidFill>
                  <a:srgbClr val="808080"/>
                </a:solidFill>
                <a:latin typeface="Courier New" panose="02070309020205020404" pitchFamily="49" charset="0"/>
              </a:rPr>
              <a:t>foo</a:t>
            </a:r>
            <a:r>
              <a:rPr lang="en-US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</a:p>
          <a:p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355930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4" grpId="0" animBg="1"/>
      <p:bldP spid="23" grpId="0" animBg="1"/>
      <p:bldP spid="22" grpId="0" animBg="1"/>
      <p:bldP spid="14" grpId="0"/>
      <p:bldP spid="2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/>
        </p:nvSpPr>
        <p:spPr>
          <a:xfrm>
            <a:off x="-48128" y="3967416"/>
            <a:ext cx="12320337" cy="2811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Rektangel 11"/>
          <p:cNvSpPr/>
          <p:nvPr/>
        </p:nvSpPr>
        <p:spPr>
          <a:xfrm>
            <a:off x="-48129" y="2216729"/>
            <a:ext cx="12320337" cy="2811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/>
          <p:cNvSpPr/>
          <p:nvPr/>
        </p:nvSpPr>
        <p:spPr>
          <a:xfrm>
            <a:off x="-19251" y="3414354"/>
            <a:ext cx="12320337" cy="2811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ktangel 7"/>
          <p:cNvSpPr/>
          <p:nvPr/>
        </p:nvSpPr>
        <p:spPr>
          <a:xfrm>
            <a:off x="0" y="1374446"/>
            <a:ext cx="12320337" cy="2811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Textfeld 8">
            <a:extLst>
              <a:ext uri="{FF2B5EF4-FFF2-40B4-BE49-F238E27FC236}">
                <a16:creationId xmlns:a16="http://schemas.microsoft.com/office/drawing/2014/main" id="{F70B9948-111C-41BA-B3B0-E04FBD6FD6E8}"/>
              </a:ext>
            </a:extLst>
          </p:cNvPr>
          <p:cNvSpPr txBox="1"/>
          <p:nvPr/>
        </p:nvSpPr>
        <p:spPr>
          <a:xfrm>
            <a:off x="375809" y="301658"/>
            <a:ext cx="24495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Stack map frames</a:t>
            </a:r>
            <a:endParaRPr lang="en-US" sz="2400" b="1" dirty="0"/>
          </a:p>
        </p:txBody>
      </p:sp>
      <p:sp>
        <p:nvSpPr>
          <p:cNvPr id="5" name="Rektangel 4"/>
          <p:cNvSpPr/>
          <p:nvPr/>
        </p:nvSpPr>
        <p:spPr>
          <a:xfrm>
            <a:off x="375809" y="1060788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foo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val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if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val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==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FF"/>
                </a:solidFill>
                <a:latin typeface="Courier New" panose="02070309020205020404" pitchFamily="49" charset="0"/>
              </a:rPr>
              <a:t>null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return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System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out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val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endParaRPr lang="nb-NO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endParaRPr lang="nb-NO" dirty="0">
              <a:solidFill>
                <a:srgbClr val="000000"/>
              </a:solidFill>
              <a:latin typeface="Courier New" panose="02070309020205020404" pitchFamily="49" charset="0"/>
            </a:endParaRPr>
          </a:p>
        </p:txBody>
      </p:sp>
      <p:sp>
        <p:nvSpPr>
          <p:cNvPr id="6" name="Rektangel 5"/>
          <p:cNvSpPr/>
          <p:nvPr/>
        </p:nvSpPr>
        <p:spPr>
          <a:xfrm>
            <a:off x="375808" y="3105835"/>
            <a:ext cx="751089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>
                <a:solidFill>
                  <a:srgbClr val="FF8000"/>
                </a:solidFill>
                <a:latin typeface="Courier New" panose="02070309020205020404" pitchFamily="49" charset="0"/>
              </a:rPr>
              <a:t>0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: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ALOAD </a:t>
            </a:r>
            <a:r>
              <a:rPr lang="nb-NO" dirty="0">
                <a:solidFill>
                  <a:srgbClr val="FF8000"/>
                </a:solidFill>
                <a:latin typeface="Courier New" panose="02070309020205020404" pitchFamily="49" charset="0"/>
              </a:rPr>
              <a:t>0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dirty="0">
                <a:solidFill>
                  <a:srgbClr val="FF8000"/>
                </a:solidFill>
                <a:latin typeface="Courier New" panose="02070309020205020404" pitchFamily="49" charset="0"/>
              </a:rPr>
              <a:t>1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: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IFNONNULL </a:t>
            </a:r>
            <a:r>
              <a:rPr lang="nb-NO" dirty="0">
                <a:solidFill>
                  <a:srgbClr val="FF8000"/>
                </a:solidFill>
                <a:latin typeface="Courier New" panose="02070309020205020404" pitchFamily="49" charset="0"/>
              </a:rPr>
              <a:t>3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dirty="0">
                <a:solidFill>
                  <a:srgbClr val="FF8000"/>
                </a:solidFill>
                <a:latin typeface="Courier New" panose="02070309020205020404" pitchFamily="49" charset="0"/>
              </a:rPr>
              <a:t>2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: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RETURN </a:t>
            </a:r>
          </a:p>
          <a:p>
            <a:r>
              <a:rPr lang="nb-NO" dirty="0">
                <a:solidFill>
                  <a:srgbClr val="FF8000"/>
                </a:solidFill>
                <a:latin typeface="Courier New" panose="02070309020205020404" pitchFamily="49" charset="0"/>
              </a:rPr>
              <a:t>3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: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GETSTATIC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java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/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lang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/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System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out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dirty="0">
                <a:solidFill>
                  <a:srgbClr val="FF8000"/>
                </a:solidFill>
                <a:latin typeface="Courier New" panose="02070309020205020404" pitchFamily="49" charset="0"/>
              </a:rPr>
              <a:t>4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: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ALOAD </a:t>
            </a:r>
            <a:r>
              <a:rPr lang="nb-NO" dirty="0">
                <a:solidFill>
                  <a:srgbClr val="FF8000"/>
                </a:solidFill>
                <a:latin typeface="Courier New" panose="02070309020205020404" pitchFamily="49" charset="0"/>
              </a:rPr>
              <a:t>0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dirty="0">
                <a:solidFill>
                  <a:srgbClr val="FF8000"/>
                </a:solidFill>
                <a:latin typeface="Courier New" panose="02070309020205020404" pitchFamily="49" charset="0"/>
              </a:rPr>
              <a:t>5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: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INVOKEVIRTUAL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java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/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io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/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PrintStream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dirty="0">
                <a:solidFill>
                  <a:srgbClr val="FF8000"/>
                </a:solidFill>
                <a:latin typeface="Courier New" panose="02070309020205020404" pitchFamily="49" charset="0"/>
              </a:rPr>
              <a:t>6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: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RETURN </a:t>
            </a:r>
          </a:p>
        </p:txBody>
      </p:sp>
      <p:sp>
        <p:nvSpPr>
          <p:cNvPr id="7" name="Rektangel 6"/>
          <p:cNvSpPr/>
          <p:nvPr/>
        </p:nvSpPr>
        <p:spPr>
          <a:xfrm>
            <a:off x="375809" y="55823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b-NO" i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Stack</a:t>
            </a:r>
            <a:r>
              <a:rPr lang="nb-NO" i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i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map</a:t>
            </a:r>
            <a:r>
              <a:rPr lang="nb-NO" i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i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frames</a:t>
            </a:r>
            <a:r>
              <a:rPr lang="nb-NO" b="1" i="1" dirty="0">
                <a:solidFill>
                  <a:srgbClr val="000080"/>
                </a:solidFill>
                <a:latin typeface="Courier New" panose="02070309020205020404" pitchFamily="49" charset="0"/>
              </a:rPr>
              <a:t>: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since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Java 6)</a:t>
            </a:r>
            <a:endParaRPr lang="nb-NO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FF8000"/>
                </a:solidFill>
                <a:latin typeface="Courier New" panose="02070309020205020404" pitchFamily="49" charset="0"/>
              </a:rPr>
              <a:t>3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: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[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]</a:t>
            </a:r>
            <a:endParaRPr lang="nb-NO" dirty="0"/>
          </a:p>
        </p:txBody>
      </p:sp>
      <p:sp>
        <p:nvSpPr>
          <p:cNvPr id="13" name="Pil med U-sving 12"/>
          <p:cNvSpPr/>
          <p:nvPr/>
        </p:nvSpPr>
        <p:spPr>
          <a:xfrm rot="5400000">
            <a:off x="3837503" y="1735175"/>
            <a:ext cx="1032270" cy="444771"/>
          </a:xfrm>
          <a:prstGeom prst="utur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14" name="Pil med U-sving 13"/>
          <p:cNvSpPr/>
          <p:nvPr/>
        </p:nvSpPr>
        <p:spPr>
          <a:xfrm rot="5400000">
            <a:off x="4962154" y="3633620"/>
            <a:ext cx="704814" cy="444771"/>
          </a:xfrm>
          <a:prstGeom prst="utur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816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9" grpId="0" animBg="1"/>
      <p:bldP spid="9" grpId="1" animBg="1"/>
      <p:bldP spid="8" grpId="0" animBg="1"/>
      <p:bldP spid="8" grpId="1" animBg="1"/>
      <p:bldP spid="6" grpId="0"/>
      <p:bldP spid="7" grpId="0"/>
      <p:bldP spid="13" grpId="0" animBg="1"/>
      <p:bldP spid="1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/>
        </p:nvSpPr>
        <p:spPr>
          <a:xfrm>
            <a:off x="-128337" y="4880168"/>
            <a:ext cx="12320337" cy="548478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ktangel 14"/>
          <p:cNvSpPr/>
          <p:nvPr/>
        </p:nvSpPr>
        <p:spPr>
          <a:xfrm>
            <a:off x="375809" y="3451058"/>
            <a:ext cx="118964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MethodVisitor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methodVisitor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...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Label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label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new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Label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methodVisitor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visitVarInsn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b="1" dirty="0" smtClean="0">
                <a:solidFill>
                  <a:schemeClr val="accent6">
                    <a:lumMod val="50000"/>
                  </a:schemeClr>
                </a:solidFill>
                <a:latin typeface="Courier New" panose="02070309020205020404" pitchFamily="49" charset="0"/>
              </a:rPr>
              <a:t>ALOAD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FF8000"/>
                </a:solidFill>
                <a:latin typeface="Courier New" panose="02070309020205020404" pitchFamily="49" charset="0"/>
              </a:rPr>
              <a:t>0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methodVisitor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visitJumpInsn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b="1" dirty="0" smtClean="0">
                <a:solidFill>
                  <a:schemeClr val="accent6">
                    <a:lumMod val="50000"/>
                  </a:schemeClr>
                </a:solidFill>
                <a:latin typeface="Courier New" panose="02070309020205020404" pitchFamily="49" charset="0"/>
              </a:rPr>
              <a:t>IFNONNULL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label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methodVisitor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visitInsn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b="1" dirty="0" smtClean="0">
                <a:solidFill>
                  <a:schemeClr val="accent6">
                    <a:lumMod val="50000"/>
                  </a:schemeClr>
                </a:solidFill>
                <a:latin typeface="Courier New" panose="02070309020205020404" pitchFamily="49" charset="0"/>
              </a:rPr>
              <a:t>RETURN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methodVisitor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visitLabel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label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methodVisitor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visitStackMapFrame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b="1" dirty="0" smtClean="0">
                <a:solidFill>
                  <a:schemeClr val="accent6">
                    <a:lumMod val="50000"/>
                  </a:schemeClr>
                </a:solidFill>
                <a:latin typeface="Courier New" panose="02070309020205020404" pitchFamily="49" charset="0"/>
              </a:rPr>
              <a:t>F_SAME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...);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methodVisitor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visitFieldInsn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b="1" dirty="0">
                <a:solidFill>
                  <a:schemeClr val="accent6">
                    <a:lumMod val="50000"/>
                  </a:schemeClr>
                </a:solidFill>
                <a:latin typeface="Courier New" panose="02070309020205020404" pitchFamily="49" charset="0"/>
              </a:rPr>
              <a:t>GETSTATIC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dirty="0" err="1">
                <a:solidFill>
                  <a:srgbClr val="808080"/>
                </a:solidFill>
                <a:latin typeface="Courier New" panose="02070309020205020404" pitchFamily="49" charset="0"/>
              </a:rPr>
              <a:t>java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/lang/System"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dirty="0" err="1">
                <a:solidFill>
                  <a:srgbClr val="808080"/>
                </a:solidFill>
                <a:latin typeface="Courier New" panose="02070309020205020404" pitchFamily="49" charset="0"/>
              </a:rPr>
              <a:t>out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...);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methodVisitor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visitVarInsn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b="1" dirty="0">
                <a:solidFill>
                  <a:schemeClr val="accent6">
                    <a:lumMod val="50000"/>
                  </a:schemeClr>
                </a:solidFill>
                <a:latin typeface="Courier New" panose="02070309020205020404" pitchFamily="49" charset="0"/>
              </a:rPr>
              <a:t>ALOAD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FF8000"/>
                </a:solidFill>
                <a:latin typeface="Courier New" panose="02070309020205020404" pitchFamily="49" charset="0"/>
              </a:rPr>
              <a:t>0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methodVisitor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visitMethodInsn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b="1" dirty="0" smtClean="0">
                <a:solidFill>
                  <a:schemeClr val="accent6">
                    <a:lumMod val="50000"/>
                  </a:schemeClr>
                </a:solidFill>
                <a:latin typeface="Courier New" panose="02070309020205020404" pitchFamily="49" charset="0"/>
              </a:rPr>
              <a:t>INVOKEVIRTUAL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dirty="0" err="1">
                <a:solidFill>
                  <a:srgbClr val="808080"/>
                </a:solidFill>
                <a:latin typeface="Courier New" panose="02070309020205020404" pitchFamily="49" charset="0"/>
              </a:rPr>
              <a:t>java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/</a:t>
            </a:r>
            <a:r>
              <a:rPr lang="nb-NO" dirty="0" err="1">
                <a:solidFill>
                  <a:srgbClr val="808080"/>
                </a:solidFill>
                <a:latin typeface="Courier New" panose="02070309020205020404" pitchFamily="49" charset="0"/>
              </a:rPr>
              <a:t>io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/</a:t>
            </a:r>
            <a:r>
              <a:rPr lang="nb-NO" dirty="0" err="1">
                <a:solidFill>
                  <a:srgbClr val="808080"/>
                </a:solidFill>
                <a:latin typeface="Courier New" panose="02070309020205020404" pitchFamily="49" charset="0"/>
              </a:rPr>
              <a:t>PrintStream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dirty="0" err="1">
                <a:solidFill>
                  <a:srgbClr val="808080"/>
                </a:solidFill>
                <a:latin typeface="Courier New" panose="02070309020205020404" pitchFamily="49" charset="0"/>
              </a:rPr>
              <a:t>println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...);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methodVisitor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visitInsn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b="1" dirty="0">
                <a:solidFill>
                  <a:schemeClr val="accent6">
                    <a:lumMod val="50000"/>
                  </a:schemeClr>
                </a:solidFill>
                <a:latin typeface="Courier New" panose="02070309020205020404" pitchFamily="49" charset="0"/>
              </a:rPr>
              <a:t>RETURN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>
              <a:effectLst/>
            </a:endParaRPr>
          </a:p>
        </p:txBody>
      </p:sp>
      <p:sp>
        <p:nvSpPr>
          <p:cNvPr id="4" name="Textfeld 8">
            <a:extLst>
              <a:ext uri="{FF2B5EF4-FFF2-40B4-BE49-F238E27FC236}">
                <a16:creationId xmlns:a16="http://schemas.microsoft.com/office/drawing/2014/main" id="{F70B9948-111C-41BA-B3B0-E04FBD6FD6E8}"/>
              </a:ext>
            </a:extLst>
          </p:cNvPr>
          <p:cNvSpPr txBox="1"/>
          <p:nvPr/>
        </p:nvSpPr>
        <p:spPr>
          <a:xfrm>
            <a:off x="375809" y="301658"/>
            <a:ext cx="49005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Computing stack map frames in ASM</a:t>
            </a:r>
            <a:endParaRPr lang="en-US" sz="2400" b="1" dirty="0"/>
          </a:p>
        </p:txBody>
      </p:sp>
      <p:sp>
        <p:nvSpPr>
          <p:cNvPr id="5" name="Rektangel 4"/>
          <p:cNvSpPr/>
          <p:nvPr/>
        </p:nvSpPr>
        <p:spPr>
          <a:xfrm>
            <a:off x="375809" y="1060788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foo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val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if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val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==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FF"/>
                </a:solidFill>
                <a:latin typeface="Courier New" panose="02070309020205020404" pitchFamily="49" charset="0"/>
              </a:rPr>
              <a:t>null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return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System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out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val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endParaRPr lang="nb-NO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endParaRPr lang="nb-NO" dirty="0">
              <a:solidFill>
                <a:srgbClr val="000000"/>
              </a:solidFill>
              <a:latin typeface="Courier New" panose="02070309020205020404" pitchFamily="49" charset="0"/>
            </a:endParaRPr>
          </a:p>
        </p:txBody>
      </p:sp>
      <p:sp>
        <p:nvSpPr>
          <p:cNvPr id="13" name="Pil med U-sving 12"/>
          <p:cNvSpPr/>
          <p:nvPr/>
        </p:nvSpPr>
        <p:spPr>
          <a:xfrm rot="5400000">
            <a:off x="6781101" y="4524764"/>
            <a:ext cx="766231" cy="444771"/>
          </a:xfrm>
          <a:prstGeom prst="utur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20" name="Pil med U-sving 19"/>
          <p:cNvSpPr/>
          <p:nvPr/>
        </p:nvSpPr>
        <p:spPr>
          <a:xfrm rot="5400000">
            <a:off x="3837503" y="1735175"/>
            <a:ext cx="1032270" cy="444771"/>
          </a:xfrm>
          <a:prstGeom prst="utur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2" name="Rektangel 1"/>
          <p:cNvSpPr/>
          <p:nvPr/>
        </p:nvSpPr>
        <p:spPr>
          <a:xfrm>
            <a:off x="375809" y="2999780"/>
            <a:ext cx="87718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ClassWriter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classWriter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new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ClassWriter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b="1" dirty="0">
                <a:solidFill>
                  <a:schemeClr val="accent6">
                    <a:lumMod val="50000"/>
                  </a:schemeClr>
                </a:solidFill>
                <a:latin typeface="Courier New" panose="02070309020205020404" pitchFamily="49" charset="0"/>
              </a:rPr>
              <a:t>COMPUTE_FRAMES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endParaRPr lang="nb-NO" dirty="0">
              <a:effectLst/>
            </a:endParaRPr>
          </a:p>
        </p:txBody>
      </p:sp>
      <p:cxnSp>
        <p:nvCxnSpPr>
          <p:cNvPr id="10" name="Rett linje 9"/>
          <p:cNvCxnSpPr/>
          <p:nvPr/>
        </p:nvCxnSpPr>
        <p:spPr>
          <a:xfrm flipV="1">
            <a:off x="395059" y="5284270"/>
            <a:ext cx="6332999" cy="962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2" name="Bildeforklaring formet som et rektangel 21"/>
          <p:cNvSpPr/>
          <p:nvPr/>
        </p:nvSpPr>
        <p:spPr>
          <a:xfrm>
            <a:off x="5005137" y="1241658"/>
            <a:ext cx="6785810" cy="1301633"/>
          </a:xfrm>
          <a:prstGeom prst="wedgeRectCallout">
            <a:avLst>
              <a:gd name="adj1" fmla="val -39122"/>
              <a:gd name="adj2" fmla="val 78604"/>
            </a:avLst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Class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&lt;?&gt;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loaded1 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ClassWriter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endParaRPr lang="en-US" b="1" dirty="0" smtClean="0">
              <a:solidFill>
                <a:srgbClr val="000080"/>
              </a:solidFill>
              <a:latin typeface="Courier New" panose="02070309020205020404" pitchFamily="49" charset="0"/>
            </a:endParaRPr>
          </a:p>
          <a:p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.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getClassLoader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</a:p>
          <a:p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.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loadClass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type1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replace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en-US" dirty="0">
                <a:solidFill>
                  <a:srgbClr val="808080"/>
                </a:solidFill>
                <a:latin typeface="Courier New" panose="02070309020205020404" pitchFamily="49" charset="0"/>
              </a:rPr>
              <a:t>"/"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808080"/>
                </a:solidFill>
                <a:latin typeface="Courier New" panose="02070309020205020404" pitchFamily="49" charset="0"/>
              </a:rPr>
              <a:t>"."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));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</p:txBody>
      </p:sp>
      <p:sp>
        <p:nvSpPr>
          <p:cNvPr id="23" name="Rektangel 22"/>
          <p:cNvSpPr/>
          <p:nvPr/>
        </p:nvSpPr>
        <p:spPr>
          <a:xfrm>
            <a:off x="3048000" y="1997839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nb-NO" dirty="0">
              <a:solidFill>
                <a:srgbClr val="000000"/>
              </a:solidFill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033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13" grpId="0" animBg="1"/>
      <p:bldP spid="2" grpId="0"/>
      <p:bldP spid="2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ktangel 28"/>
          <p:cNvSpPr/>
          <p:nvPr/>
        </p:nvSpPr>
        <p:spPr>
          <a:xfrm>
            <a:off x="6772975" y="3706305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i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[</a:t>
            </a:r>
            <a:r>
              <a:rPr lang="en-US" i="1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en-US" b="1" i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en-US" i="1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Object</a:t>
            </a:r>
            <a:r>
              <a:rPr lang="en-US" b="1" i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]</a:t>
            </a:r>
            <a:endParaRPr lang="en-US" i="1" dirty="0" smtClean="0">
              <a:solidFill>
                <a:srgbClr val="FF8000"/>
              </a:solidFill>
              <a:latin typeface="Courier New" panose="02070309020205020404" pitchFamily="49" charset="0"/>
            </a:endParaRPr>
          </a:p>
          <a:p>
            <a:r>
              <a:rPr lang="en-US" dirty="0" smtClean="0">
                <a:solidFill>
                  <a:srgbClr val="FF8000"/>
                </a:solidFill>
                <a:latin typeface="Courier New" panose="02070309020205020404" pitchFamily="49" charset="0"/>
              </a:rPr>
              <a:t> 6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: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ALOAD </a:t>
            </a:r>
            <a:r>
              <a:rPr lang="en-US" dirty="0">
                <a:solidFill>
                  <a:srgbClr val="FF8000"/>
                </a:solidFill>
                <a:latin typeface="Courier New" panose="02070309020205020404" pitchFamily="49" charset="0"/>
              </a:rPr>
              <a:t>1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dirty="0" smtClean="0">
                <a:solidFill>
                  <a:srgbClr val="FF8000"/>
                </a:solidFill>
                <a:latin typeface="Courier New" panose="02070309020205020404" pitchFamily="49" charset="0"/>
              </a:rPr>
              <a:t> 7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: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ASTORE </a:t>
            </a:r>
            <a:r>
              <a:rPr lang="en-US" dirty="0">
                <a:solidFill>
                  <a:srgbClr val="FF8000"/>
                </a:solidFill>
                <a:latin typeface="Courier New" panose="02070309020205020404" pitchFamily="49" charset="0"/>
              </a:rPr>
              <a:t>2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dirty="0" smtClean="0">
                <a:solidFill>
                  <a:srgbClr val="FF8000"/>
                </a:solidFill>
                <a:latin typeface="Courier New" panose="02070309020205020404" pitchFamily="49" charset="0"/>
              </a:rPr>
              <a:t> 8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: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ICONST_0 </a:t>
            </a:r>
          </a:p>
          <a:p>
            <a:r>
              <a:rPr lang="en-US" dirty="0" smtClean="0">
                <a:solidFill>
                  <a:srgbClr val="FF8000"/>
                </a:solidFill>
                <a:latin typeface="Courier New" panose="02070309020205020404" pitchFamily="49" charset="0"/>
              </a:rPr>
              <a:t> 9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: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IFNE </a:t>
            </a:r>
            <a:r>
              <a:rPr lang="en-US" dirty="0" smtClean="0">
                <a:solidFill>
                  <a:srgbClr val="FF8000"/>
                </a:solidFill>
                <a:latin typeface="Courier New" panose="02070309020205020404" pitchFamily="49" charset="0"/>
              </a:rPr>
              <a:t>5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dirty="0" smtClean="0">
                <a:solidFill>
                  <a:srgbClr val="FF8000"/>
                </a:solidFill>
                <a:latin typeface="Courier New" panose="02070309020205020404" pitchFamily="49" charset="0"/>
              </a:rPr>
              <a:t>10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: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RETURN </a:t>
            </a:r>
          </a:p>
          <a:p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[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en-US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Object</a:t>
            </a:r>
            <a:r>
              <a:rPr lang="en-US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Object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]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dirty="0" smtClean="0">
                <a:solidFill>
                  <a:srgbClr val="FF8000"/>
                </a:solidFill>
                <a:latin typeface="Courier New" panose="02070309020205020404" pitchFamily="49" charset="0"/>
              </a:rPr>
              <a:t>11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: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RETURN</a:t>
            </a:r>
            <a:endParaRPr lang="nb-NO" dirty="0"/>
          </a:p>
        </p:txBody>
      </p:sp>
      <p:sp>
        <p:nvSpPr>
          <p:cNvPr id="28" name="Rektangel 27"/>
          <p:cNvSpPr/>
          <p:nvPr/>
        </p:nvSpPr>
        <p:spPr>
          <a:xfrm>
            <a:off x="6583811" y="3296030"/>
            <a:ext cx="6149103" cy="30801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Rektangel 25"/>
          <p:cNvSpPr/>
          <p:nvPr/>
        </p:nvSpPr>
        <p:spPr>
          <a:xfrm>
            <a:off x="6596513" y="2743409"/>
            <a:ext cx="6149103" cy="30801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Rektangel 24"/>
          <p:cNvSpPr/>
          <p:nvPr/>
        </p:nvSpPr>
        <p:spPr>
          <a:xfrm>
            <a:off x="6583812" y="1632027"/>
            <a:ext cx="6149103" cy="30801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" name="Rektangel 23"/>
          <p:cNvSpPr/>
          <p:nvPr/>
        </p:nvSpPr>
        <p:spPr>
          <a:xfrm>
            <a:off x="6583813" y="1087654"/>
            <a:ext cx="6149103" cy="30801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Textfeld 8">
            <a:extLst>
              <a:ext uri="{FF2B5EF4-FFF2-40B4-BE49-F238E27FC236}">
                <a16:creationId xmlns:a16="http://schemas.microsoft.com/office/drawing/2014/main" id="{F70B9948-111C-41BA-B3B0-E04FBD6FD6E8}"/>
              </a:ext>
            </a:extLst>
          </p:cNvPr>
          <p:cNvSpPr txBox="1"/>
          <p:nvPr/>
        </p:nvSpPr>
        <p:spPr>
          <a:xfrm>
            <a:off x="375809" y="301658"/>
            <a:ext cx="60379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Fusing stack map frames in Byte Buddy advice</a:t>
            </a:r>
            <a:endParaRPr lang="en-US" sz="2400" b="1" dirty="0"/>
          </a:p>
        </p:txBody>
      </p:sp>
      <p:sp>
        <p:nvSpPr>
          <p:cNvPr id="23" name="Rektangel 22"/>
          <p:cNvSpPr/>
          <p:nvPr/>
        </p:nvSpPr>
        <p:spPr>
          <a:xfrm>
            <a:off x="3048000" y="1997839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nb-NO" dirty="0">
              <a:solidFill>
                <a:srgbClr val="000000"/>
              </a:solidFill>
              <a:latin typeface="Courier New" panose="02070309020205020404" pitchFamily="49" charset="0"/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375809" y="1074509"/>
            <a:ext cx="803476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@</a:t>
            </a:r>
            <a:r>
              <a:rPr lang="nb-NO" dirty="0" err="1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Advice.OnMethodEnter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onEnter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  </a:t>
            </a:r>
            <a:r>
              <a:rPr lang="nb-NO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@</a:t>
            </a:r>
            <a:r>
              <a:rPr lang="nb-NO" dirty="0" err="1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Advice.Argument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smtClean="0">
                <a:solidFill>
                  <a:srgbClr val="FF8000"/>
                </a:solidFill>
                <a:latin typeface="Courier New" panose="02070309020205020404" pitchFamily="49" charset="0"/>
              </a:rPr>
              <a:t>0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val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copy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val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if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b="1" dirty="0">
                <a:solidFill>
                  <a:srgbClr val="0000FF"/>
                </a:solidFill>
                <a:latin typeface="Courier New" panose="02070309020205020404" pitchFamily="49" charset="0"/>
              </a:rPr>
              <a:t>false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return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</a:p>
        </p:txBody>
      </p:sp>
      <p:sp>
        <p:nvSpPr>
          <p:cNvPr id="7" name="Rektangel 6"/>
          <p:cNvSpPr/>
          <p:nvPr/>
        </p:nvSpPr>
        <p:spPr>
          <a:xfrm>
            <a:off x="6939714" y="1074509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i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[</a:t>
            </a:r>
            <a:r>
              <a:rPr lang="en-US" i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en-US" b="1" i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]</a:t>
            </a:r>
            <a:endParaRPr lang="en-US" i="1" dirty="0" smtClean="0">
              <a:solidFill>
                <a:srgbClr val="FF8000"/>
              </a:solidFill>
              <a:latin typeface="Courier New" panose="02070309020205020404" pitchFamily="49" charset="0"/>
            </a:endParaRPr>
          </a:p>
          <a:p>
            <a:r>
              <a:rPr lang="en-US" dirty="0" smtClean="0">
                <a:solidFill>
                  <a:srgbClr val="FF8000"/>
                </a:solidFill>
                <a:latin typeface="Courier New" panose="02070309020205020404" pitchFamily="49" charset="0"/>
              </a:rPr>
              <a:t>0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: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ALOAD </a:t>
            </a:r>
            <a:r>
              <a:rPr lang="en-US" dirty="0">
                <a:solidFill>
                  <a:srgbClr val="FF8000"/>
                </a:solidFill>
                <a:latin typeface="Courier New" panose="02070309020205020404" pitchFamily="49" charset="0"/>
              </a:rPr>
              <a:t>0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dirty="0" smtClean="0">
                <a:solidFill>
                  <a:srgbClr val="FF8000"/>
                </a:solidFill>
                <a:latin typeface="Courier New" panose="02070309020205020404" pitchFamily="49" charset="0"/>
              </a:rPr>
              <a:t>1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: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ASTORE </a:t>
            </a:r>
            <a:r>
              <a:rPr lang="en-US" dirty="0">
                <a:solidFill>
                  <a:srgbClr val="FF8000"/>
                </a:solidFill>
                <a:latin typeface="Courier New" panose="02070309020205020404" pitchFamily="49" charset="0"/>
              </a:rPr>
              <a:t>1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dirty="0" smtClean="0">
                <a:solidFill>
                  <a:srgbClr val="FF8000"/>
                </a:solidFill>
                <a:latin typeface="Courier New" panose="02070309020205020404" pitchFamily="49" charset="0"/>
              </a:rPr>
              <a:t>2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: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ICONST_0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dirty="0" smtClean="0">
                <a:solidFill>
                  <a:srgbClr val="FF8000"/>
                </a:solidFill>
                <a:latin typeface="Courier New" panose="02070309020205020404" pitchFamily="49" charset="0"/>
              </a:rPr>
              <a:t>3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: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IFNE </a:t>
            </a:r>
            <a:r>
              <a:rPr lang="en-US" dirty="0" smtClean="0">
                <a:solidFill>
                  <a:srgbClr val="FF8000"/>
                </a:solidFill>
                <a:latin typeface="Courier New" panose="02070309020205020404" pitchFamily="49" charset="0"/>
              </a:rPr>
              <a:t>5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dirty="0" smtClean="0">
                <a:solidFill>
                  <a:srgbClr val="FF8000"/>
                </a:solidFill>
                <a:latin typeface="Courier New" panose="02070309020205020404" pitchFamily="49" charset="0"/>
              </a:rPr>
              <a:t>4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: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RETURN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[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en-US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]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dirty="0" smtClean="0">
                <a:solidFill>
                  <a:srgbClr val="FF8000"/>
                </a:solidFill>
                <a:latin typeface="Courier New" panose="02070309020205020404" pitchFamily="49" charset="0"/>
              </a:rPr>
              <a:t>5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: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RETURN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endParaRPr lang="en-US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endParaRPr lang="en-US" dirty="0">
              <a:effectLst/>
            </a:endParaRPr>
          </a:p>
        </p:txBody>
      </p:sp>
      <p:sp>
        <p:nvSpPr>
          <p:cNvPr id="8" name="Rektangel 7"/>
          <p:cNvSpPr/>
          <p:nvPr/>
        </p:nvSpPr>
        <p:spPr>
          <a:xfrm>
            <a:off x="6772975" y="3705999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i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[</a:t>
            </a:r>
            <a:r>
              <a:rPr lang="en-US" i="1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en-US" b="1" i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en-US" i="1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Object</a:t>
            </a:r>
            <a:r>
              <a:rPr lang="en-US" b="1" i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]</a:t>
            </a:r>
            <a:endParaRPr lang="en-US" i="1" dirty="0" smtClean="0">
              <a:solidFill>
                <a:srgbClr val="FF8000"/>
              </a:solidFill>
              <a:latin typeface="Courier New" panose="02070309020205020404" pitchFamily="49" charset="0"/>
            </a:endParaRPr>
          </a:p>
          <a:p>
            <a:r>
              <a:rPr lang="en-US" dirty="0" smtClean="0">
                <a:solidFill>
                  <a:srgbClr val="FF8000"/>
                </a:solidFill>
                <a:latin typeface="Courier New" panose="02070309020205020404" pitchFamily="49" charset="0"/>
              </a:rPr>
              <a:t> 0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: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ALOAD </a:t>
            </a:r>
            <a:r>
              <a:rPr lang="en-US" dirty="0" smtClean="0">
                <a:solidFill>
                  <a:srgbClr val="FF8000"/>
                </a:solidFill>
                <a:latin typeface="Courier New" panose="02070309020205020404" pitchFamily="49" charset="0"/>
              </a:rPr>
              <a:t>1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dirty="0" smtClean="0">
                <a:solidFill>
                  <a:srgbClr val="FF8000"/>
                </a:solidFill>
                <a:latin typeface="Courier New" panose="02070309020205020404" pitchFamily="49" charset="0"/>
              </a:rPr>
              <a:t> 1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: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ASTORE </a:t>
            </a:r>
            <a:r>
              <a:rPr lang="en-US" dirty="0" smtClean="0">
                <a:solidFill>
                  <a:srgbClr val="FF8000"/>
                </a:solidFill>
                <a:latin typeface="Courier New" panose="02070309020205020404" pitchFamily="49" charset="0"/>
              </a:rPr>
              <a:t>2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dirty="0" smtClean="0">
                <a:solidFill>
                  <a:srgbClr val="FF8000"/>
                </a:solidFill>
                <a:latin typeface="Courier New" panose="02070309020205020404" pitchFamily="49" charset="0"/>
              </a:rPr>
              <a:t> 2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: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ICONST_0 </a:t>
            </a:r>
          </a:p>
          <a:p>
            <a:r>
              <a:rPr lang="en-US" dirty="0" smtClean="0">
                <a:solidFill>
                  <a:srgbClr val="FF8000"/>
                </a:solidFill>
                <a:latin typeface="Courier New" panose="02070309020205020404" pitchFamily="49" charset="0"/>
              </a:rPr>
              <a:t> 3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: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IFNE </a:t>
            </a:r>
            <a:r>
              <a:rPr lang="en-US" dirty="0" smtClean="0">
                <a:solidFill>
                  <a:srgbClr val="FF8000"/>
                </a:solidFill>
                <a:latin typeface="Courier New" panose="02070309020205020404" pitchFamily="49" charset="0"/>
              </a:rPr>
              <a:t>5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dirty="0" smtClean="0">
                <a:solidFill>
                  <a:srgbClr val="FF8000"/>
                </a:solidFill>
                <a:latin typeface="Courier New" panose="02070309020205020404" pitchFamily="49" charset="0"/>
              </a:rPr>
              <a:t> 4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: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RETURN </a:t>
            </a:r>
          </a:p>
          <a:p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[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en-US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Object</a:t>
            </a:r>
            <a:r>
              <a:rPr lang="en-US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Object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]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dirty="0" smtClean="0">
                <a:solidFill>
                  <a:srgbClr val="FF8000"/>
                </a:solidFill>
                <a:latin typeface="Courier New" panose="02070309020205020404" pitchFamily="49" charset="0"/>
              </a:rPr>
              <a:t> 5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: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RETURN</a:t>
            </a:r>
            <a:endParaRPr lang="nb-NO" dirty="0"/>
          </a:p>
        </p:txBody>
      </p:sp>
      <p:cxnSp>
        <p:nvCxnSpPr>
          <p:cNvPr id="16" name="Rett linje 15"/>
          <p:cNvCxnSpPr/>
          <p:nvPr/>
        </p:nvCxnSpPr>
        <p:spPr>
          <a:xfrm flipH="1" flipV="1">
            <a:off x="6583813" y="763324"/>
            <a:ext cx="25400" cy="621936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Rektangel 8"/>
          <p:cNvSpPr/>
          <p:nvPr/>
        </p:nvSpPr>
        <p:spPr>
          <a:xfrm>
            <a:off x="375809" y="3752165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foo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String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val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Object 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other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 Object copy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other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US" b="1" dirty="0">
                <a:solidFill>
                  <a:srgbClr val="0000FF"/>
                </a:solidFill>
                <a:latin typeface="Courier New" panose="02070309020205020404" pitchFamily="49" charset="0"/>
              </a:rPr>
              <a:t>if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en-US" b="1" dirty="0">
                <a:solidFill>
                  <a:srgbClr val="0000FF"/>
                </a:solidFill>
                <a:latin typeface="Courier New" panose="02070309020205020404" pitchFamily="49" charset="0"/>
              </a:rPr>
              <a:t>false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FF"/>
                </a:solidFill>
                <a:latin typeface="Courier New" panose="02070309020205020404" pitchFamily="49" charset="0"/>
              </a:rPr>
              <a:t>return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nb-NO" b="1" dirty="0">
              <a:solidFill>
                <a:srgbClr val="000080"/>
              </a:solidFill>
              <a:latin typeface="Courier New" panose="02070309020205020404" pitchFamily="49" charset="0"/>
            </a:endParaRPr>
          </a:p>
        </p:txBody>
      </p:sp>
      <p:sp>
        <p:nvSpPr>
          <p:cNvPr id="11" name="Rektangel 10"/>
          <p:cNvSpPr/>
          <p:nvPr/>
        </p:nvSpPr>
        <p:spPr>
          <a:xfrm>
            <a:off x="6939714" y="1074509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i="1" dirty="0">
                <a:solidFill>
                  <a:srgbClr val="000080"/>
                </a:solidFill>
                <a:latin typeface="Courier New" panose="02070309020205020404" pitchFamily="49" charset="0"/>
              </a:rPr>
              <a:t>[</a:t>
            </a:r>
            <a:r>
              <a:rPr lang="en-US" i="1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en-US" b="1" i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en-US" i="1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Object</a:t>
            </a:r>
            <a:r>
              <a:rPr lang="en-US" b="1" i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]</a:t>
            </a:r>
            <a:endParaRPr lang="en-US" i="1" dirty="0" smtClean="0">
              <a:solidFill>
                <a:srgbClr val="FF8000"/>
              </a:solidFill>
              <a:latin typeface="Courier New" panose="02070309020205020404" pitchFamily="49" charset="0"/>
            </a:endParaRPr>
          </a:p>
          <a:p>
            <a:r>
              <a:rPr lang="en-US" dirty="0" smtClean="0">
                <a:solidFill>
                  <a:srgbClr val="FF8000"/>
                </a:solidFill>
                <a:latin typeface="Courier New" panose="02070309020205020404" pitchFamily="49" charset="0"/>
              </a:rPr>
              <a:t>0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: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ALOAD </a:t>
            </a:r>
            <a:r>
              <a:rPr lang="en-US" dirty="0">
                <a:solidFill>
                  <a:srgbClr val="FF8000"/>
                </a:solidFill>
                <a:latin typeface="Courier New" panose="02070309020205020404" pitchFamily="49" charset="0"/>
              </a:rPr>
              <a:t>0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dirty="0" smtClean="0">
                <a:solidFill>
                  <a:srgbClr val="FF8000"/>
                </a:solidFill>
                <a:latin typeface="Courier New" panose="02070309020205020404" pitchFamily="49" charset="0"/>
              </a:rPr>
              <a:t>1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: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ASTORE </a:t>
            </a:r>
            <a:r>
              <a:rPr lang="en-US" dirty="0" smtClean="0">
                <a:solidFill>
                  <a:srgbClr val="FF8000"/>
                </a:solidFill>
                <a:latin typeface="Courier New" panose="02070309020205020404" pitchFamily="49" charset="0"/>
              </a:rPr>
              <a:t>1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dirty="0" smtClean="0">
                <a:solidFill>
                  <a:srgbClr val="FF8000"/>
                </a:solidFill>
                <a:latin typeface="Courier New" panose="02070309020205020404" pitchFamily="49" charset="0"/>
              </a:rPr>
              <a:t>2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: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ICONST_0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dirty="0" smtClean="0">
                <a:solidFill>
                  <a:srgbClr val="FF8000"/>
                </a:solidFill>
                <a:latin typeface="Courier New" panose="02070309020205020404" pitchFamily="49" charset="0"/>
              </a:rPr>
              <a:t>3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: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IFNE </a:t>
            </a:r>
            <a:r>
              <a:rPr lang="en-US" dirty="0" smtClean="0">
                <a:solidFill>
                  <a:srgbClr val="FF8000"/>
                </a:solidFill>
                <a:latin typeface="Courier New" panose="02070309020205020404" pitchFamily="49" charset="0"/>
              </a:rPr>
              <a:t>5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dirty="0" smtClean="0">
                <a:solidFill>
                  <a:srgbClr val="FF8000"/>
                </a:solidFill>
                <a:latin typeface="Courier New" panose="02070309020205020404" pitchFamily="49" charset="0"/>
              </a:rPr>
              <a:t>4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: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RETURN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[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en-US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]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dirty="0" smtClean="0">
                <a:solidFill>
                  <a:srgbClr val="FF8000"/>
                </a:solidFill>
                <a:latin typeface="Courier New" panose="02070309020205020404" pitchFamily="49" charset="0"/>
              </a:rPr>
              <a:t>5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: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RETURN</a:t>
            </a:r>
            <a:endParaRPr lang="en-US" dirty="0">
              <a:effectLst/>
            </a:endParaRPr>
          </a:p>
        </p:txBody>
      </p:sp>
      <p:sp>
        <p:nvSpPr>
          <p:cNvPr id="21" name="Rektangel 20"/>
          <p:cNvSpPr/>
          <p:nvPr/>
        </p:nvSpPr>
        <p:spPr>
          <a:xfrm>
            <a:off x="6939714" y="1074509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i="1" dirty="0">
                <a:solidFill>
                  <a:srgbClr val="000080"/>
                </a:solidFill>
                <a:latin typeface="Courier New" panose="02070309020205020404" pitchFamily="49" charset="0"/>
              </a:rPr>
              <a:t>[</a:t>
            </a:r>
            <a:r>
              <a:rPr lang="en-US" i="1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en-US" b="1" i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en-US" i="1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Object</a:t>
            </a:r>
            <a:r>
              <a:rPr lang="en-US" b="1" i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]</a:t>
            </a:r>
            <a:endParaRPr lang="en-US" i="1" dirty="0" smtClean="0">
              <a:solidFill>
                <a:srgbClr val="FF8000"/>
              </a:solidFill>
              <a:latin typeface="Courier New" panose="02070309020205020404" pitchFamily="49" charset="0"/>
            </a:endParaRPr>
          </a:p>
          <a:p>
            <a:r>
              <a:rPr lang="en-US" dirty="0" smtClean="0">
                <a:solidFill>
                  <a:srgbClr val="FF8000"/>
                </a:solidFill>
                <a:latin typeface="Courier New" panose="02070309020205020404" pitchFamily="49" charset="0"/>
              </a:rPr>
              <a:t>0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: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ALOAD </a:t>
            </a:r>
            <a:r>
              <a:rPr lang="en-US" dirty="0">
                <a:solidFill>
                  <a:srgbClr val="FF8000"/>
                </a:solidFill>
                <a:latin typeface="Courier New" panose="02070309020205020404" pitchFamily="49" charset="0"/>
              </a:rPr>
              <a:t>0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dirty="0" smtClean="0">
                <a:solidFill>
                  <a:srgbClr val="FF8000"/>
                </a:solidFill>
                <a:latin typeface="Courier New" panose="02070309020205020404" pitchFamily="49" charset="0"/>
              </a:rPr>
              <a:t>1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: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ASTORE </a:t>
            </a:r>
            <a:r>
              <a:rPr lang="en-US" dirty="0">
                <a:solidFill>
                  <a:srgbClr val="FF8000"/>
                </a:solidFill>
                <a:latin typeface="Courier New" panose="02070309020205020404" pitchFamily="49" charset="0"/>
              </a:rPr>
              <a:t>2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dirty="0" smtClean="0">
                <a:solidFill>
                  <a:srgbClr val="FF8000"/>
                </a:solidFill>
                <a:latin typeface="Courier New" panose="02070309020205020404" pitchFamily="49" charset="0"/>
              </a:rPr>
              <a:t>2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: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ICONST_0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dirty="0" smtClean="0">
                <a:solidFill>
                  <a:srgbClr val="FF8000"/>
                </a:solidFill>
                <a:latin typeface="Courier New" panose="02070309020205020404" pitchFamily="49" charset="0"/>
              </a:rPr>
              <a:t>3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: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IFNE </a:t>
            </a:r>
            <a:r>
              <a:rPr lang="en-US" dirty="0" smtClean="0">
                <a:solidFill>
                  <a:srgbClr val="FF8000"/>
                </a:solidFill>
                <a:latin typeface="Courier New" panose="02070309020205020404" pitchFamily="49" charset="0"/>
              </a:rPr>
              <a:t>5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dirty="0" smtClean="0">
                <a:solidFill>
                  <a:srgbClr val="FF8000"/>
                </a:solidFill>
                <a:latin typeface="Courier New" panose="02070309020205020404" pitchFamily="49" charset="0"/>
              </a:rPr>
              <a:t>4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: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RETURN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[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en-US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Object</a:t>
            </a:r>
            <a:r>
              <a:rPr lang="en-US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]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dirty="0" smtClean="0">
                <a:solidFill>
                  <a:srgbClr val="FF8000"/>
                </a:solidFill>
                <a:latin typeface="Courier New" panose="02070309020205020404" pitchFamily="49" charset="0"/>
              </a:rPr>
              <a:t>5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: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RETURN</a:t>
            </a:r>
            <a:endParaRPr lang="en-US" dirty="0">
              <a:effectLst/>
            </a:endParaRPr>
          </a:p>
        </p:txBody>
      </p:sp>
      <p:sp>
        <p:nvSpPr>
          <p:cNvPr id="27" name="Rektangel 26"/>
          <p:cNvSpPr/>
          <p:nvPr/>
        </p:nvSpPr>
        <p:spPr>
          <a:xfrm>
            <a:off x="6939714" y="1074509"/>
            <a:ext cx="6096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i="1" dirty="0">
                <a:solidFill>
                  <a:srgbClr val="000080"/>
                </a:solidFill>
                <a:latin typeface="Courier New" panose="02070309020205020404" pitchFamily="49" charset="0"/>
              </a:rPr>
              <a:t>[</a:t>
            </a:r>
            <a:r>
              <a:rPr lang="en-US" i="1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en-US" b="1" i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en-US" i="1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Object</a:t>
            </a:r>
            <a:r>
              <a:rPr lang="en-US" b="1" i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]</a:t>
            </a:r>
            <a:endParaRPr lang="en-US" i="1" dirty="0" smtClean="0">
              <a:solidFill>
                <a:srgbClr val="FF8000"/>
              </a:solidFill>
              <a:latin typeface="Courier New" panose="02070309020205020404" pitchFamily="49" charset="0"/>
            </a:endParaRPr>
          </a:p>
          <a:p>
            <a:r>
              <a:rPr lang="en-US" dirty="0" smtClean="0">
                <a:solidFill>
                  <a:srgbClr val="FF8000"/>
                </a:solidFill>
                <a:latin typeface="Courier New" panose="02070309020205020404" pitchFamily="49" charset="0"/>
              </a:rPr>
              <a:t>0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: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ALOAD </a:t>
            </a:r>
            <a:r>
              <a:rPr lang="en-US" dirty="0">
                <a:solidFill>
                  <a:srgbClr val="FF8000"/>
                </a:solidFill>
                <a:latin typeface="Courier New" panose="02070309020205020404" pitchFamily="49" charset="0"/>
              </a:rPr>
              <a:t>0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dirty="0" smtClean="0">
                <a:solidFill>
                  <a:srgbClr val="FF8000"/>
                </a:solidFill>
                <a:latin typeface="Courier New" panose="02070309020205020404" pitchFamily="49" charset="0"/>
              </a:rPr>
              <a:t>1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: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ASTORE </a:t>
            </a:r>
            <a:r>
              <a:rPr lang="en-US" dirty="0">
                <a:solidFill>
                  <a:srgbClr val="FF8000"/>
                </a:solidFill>
                <a:latin typeface="Courier New" panose="02070309020205020404" pitchFamily="49" charset="0"/>
              </a:rPr>
              <a:t>2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dirty="0" smtClean="0">
                <a:solidFill>
                  <a:srgbClr val="FF8000"/>
                </a:solidFill>
                <a:latin typeface="Courier New" panose="02070309020205020404" pitchFamily="49" charset="0"/>
              </a:rPr>
              <a:t>2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: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ICONST_0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dirty="0" smtClean="0">
                <a:solidFill>
                  <a:srgbClr val="FF8000"/>
                </a:solidFill>
                <a:latin typeface="Courier New" panose="02070309020205020404" pitchFamily="49" charset="0"/>
              </a:rPr>
              <a:t>3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: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IFNE </a:t>
            </a:r>
            <a:r>
              <a:rPr lang="en-US" dirty="0" smtClean="0">
                <a:solidFill>
                  <a:srgbClr val="FF8000"/>
                </a:solidFill>
                <a:latin typeface="Courier New" panose="02070309020205020404" pitchFamily="49" charset="0"/>
              </a:rPr>
              <a:t>5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dirty="0" smtClean="0">
                <a:solidFill>
                  <a:srgbClr val="FF8000"/>
                </a:solidFill>
                <a:latin typeface="Courier New" panose="02070309020205020404" pitchFamily="49" charset="0"/>
              </a:rPr>
              <a:t>4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: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GOTO </a:t>
            </a:r>
            <a:r>
              <a:rPr lang="en-US" dirty="0" smtClean="0">
                <a:solidFill>
                  <a:srgbClr val="FF8000"/>
                </a:solidFill>
                <a:latin typeface="Courier New" panose="02070309020205020404" pitchFamily="49" charset="0"/>
              </a:rPr>
              <a:t>6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[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en-US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Object</a:t>
            </a:r>
            <a:r>
              <a:rPr lang="en-US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]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dirty="0" smtClean="0">
                <a:solidFill>
                  <a:srgbClr val="FF8000"/>
                </a:solidFill>
                <a:latin typeface="Courier New" panose="02070309020205020404" pitchFamily="49" charset="0"/>
              </a:rPr>
              <a:t>5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: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GOTO </a:t>
            </a:r>
            <a:r>
              <a:rPr lang="en-US" dirty="0" smtClean="0">
                <a:solidFill>
                  <a:srgbClr val="FF8000"/>
                </a:solidFill>
                <a:latin typeface="Courier New" panose="02070309020205020404" pitchFamily="49" charset="0"/>
              </a:rPr>
              <a:t>6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[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en-US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Object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]</a:t>
            </a:r>
            <a:endParaRPr lang="en-US" dirty="0">
              <a:effectLst/>
            </a:endParaRPr>
          </a:p>
        </p:txBody>
      </p:sp>
      <p:sp>
        <p:nvSpPr>
          <p:cNvPr id="30" name="Pil med U-sving 29"/>
          <p:cNvSpPr/>
          <p:nvPr/>
        </p:nvSpPr>
        <p:spPr>
          <a:xfrm rot="5400000">
            <a:off x="9134601" y="3467647"/>
            <a:ext cx="628154" cy="444771"/>
          </a:xfrm>
          <a:prstGeom prst="utur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797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8" grpId="0" animBg="1"/>
      <p:bldP spid="26" grpId="0" animBg="1"/>
      <p:bldP spid="26" grpId="1" animBg="1"/>
      <p:bldP spid="25" grpId="0" animBg="1"/>
      <p:bldP spid="25" grpId="1" animBg="1"/>
      <p:bldP spid="24" grpId="0" animBg="1"/>
      <p:bldP spid="24" grpId="1" animBg="1"/>
      <p:bldP spid="24" grpId="2" animBg="1"/>
      <p:bldP spid="7" grpId="0"/>
      <p:bldP spid="8" grpId="0"/>
      <p:bldP spid="11" grpId="0"/>
      <p:bldP spid="11" grpId="1"/>
      <p:bldP spid="21" grpId="0"/>
      <p:bldP spid="21" grpId="1"/>
      <p:bldP spid="27" grpId="0"/>
      <p:bldP spid="3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/>
        </p:nvSpPr>
        <p:spPr>
          <a:xfrm>
            <a:off x="-141172" y="2552700"/>
            <a:ext cx="12333172" cy="294974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Rektangel 3"/>
          <p:cNvSpPr/>
          <p:nvPr/>
        </p:nvSpPr>
        <p:spPr>
          <a:xfrm>
            <a:off x="375809" y="1142911"/>
            <a:ext cx="980641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FaultyAdvice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endParaRPr lang="nb-NO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value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endParaRPr lang="nb-NO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nb-NO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@</a:t>
            </a:r>
            <a:r>
              <a:rPr lang="nb-NO" dirty="0" err="1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Advice.OnMethodEnter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onEnter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i="1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helper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value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endParaRPr lang="nb-NO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nb-NO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private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helper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value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dirty="0" smtClean="0">
                <a:solidFill>
                  <a:srgbClr val="008000"/>
                </a:solidFill>
                <a:latin typeface="Courier New" panose="02070309020205020404" pitchFamily="49" charset="0"/>
              </a:rPr>
              <a:t>// </a:t>
            </a:r>
            <a:r>
              <a:rPr lang="nb-NO" dirty="0">
                <a:solidFill>
                  <a:srgbClr val="008000"/>
                </a:solidFill>
                <a:latin typeface="Courier New" panose="02070309020205020404" pitchFamily="49" charset="0"/>
              </a:rPr>
              <a:t>... </a:t>
            </a:r>
            <a:endParaRPr lang="nb-NO" dirty="0" smtClean="0">
              <a:solidFill>
                <a:srgbClr val="008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8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8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nb-NO" dirty="0">
              <a:effectLst/>
            </a:endParaRPr>
          </a:p>
        </p:txBody>
      </p:sp>
      <p:sp>
        <p:nvSpPr>
          <p:cNvPr id="5" name="Textfeld 8">
            <a:extLst>
              <a:ext uri="{FF2B5EF4-FFF2-40B4-BE49-F238E27FC236}">
                <a16:creationId xmlns:a16="http://schemas.microsoft.com/office/drawing/2014/main" id="{F70B9948-111C-41BA-B3B0-E04FBD6FD6E8}"/>
              </a:ext>
            </a:extLst>
          </p:cNvPr>
          <p:cNvSpPr txBox="1"/>
          <p:nvPr/>
        </p:nvSpPr>
        <p:spPr>
          <a:xfrm>
            <a:off x="375809" y="301658"/>
            <a:ext cx="41790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Limitations of advice templates</a:t>
            </a:r>
            <a:endParaRPr lang="en-US" sz="2400" b="1" dirty="0"/>
          </a:p>
        </p:txBody>
      </p:sp>
      <p:cxnSp>
        <p:nvCxnSpPr>
          <p:cNvPr id="7" name="Rett linje 6"/>
          <p:cNvCxnSpPr/>
          <p:nvPr/>
        </p:nvCxnSpPr>
        <p:spPr>
          <a:xfrm flipV="1">
            <a:off x="790575" y="1885950"/>
            <a:ext cx="2638425" cy="952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Rett linje 7"/>
          <p:cNvCxnSpPr/>
          <p:nvPr/>
        </p:nvCxnSpPr>
        <p:spPr>
          <a:xfrm flipV="1">
            <a:off x="657225" y="3810000"/>
            <a:ext cx="5581650" cy="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Rektangel 9"/>
          <p:cNvSpPr/>
          <p:nvPr/>
        </p:nvSpPr>
        <p:spPr>
          <a:xfrm>
            <a:off x="375809" y="1142911"/>
            <a:ext cx="980641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FaultyAdvice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endParaRPr lang="nb-NO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value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endParaRPr lang="nb-NO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nb-NO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@</a:t>
            </a:r>
            <a:r>
              <a:rPr lang="nb-NO" dirty="0" err="1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Advice.OnMethodEnter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onEnter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@</a:t>
            </a:r>
            <a:r>
              <a:rPr lang="nb-NO" dirty="0" err="1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MyConstantValue</a:t>
            </a:r>
            <a:r>
              <a:rPr lang="nb-NO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value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i="1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helper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value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endParaRPr lang="nb-NO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nb-NO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private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helper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value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dirty="0" smtClean="0">
                <a:solidFill>
                  <a:srgbClr val="008000"/>
                </a:solidFill>
                <a:latin typeface="Courier New" panose="02070309020205020404" pitchFamily="49" charset="0"/>
              </a:rPr>
              <a:t>// </a:t>
            </a:r>
            <a:r>
              <a:rPr lang="nb-NO" dirty="0">
                <a:solidFill>
                  <a:srgbClr val="008000"/>
                </a:solidFill>
                <a:latin typeface="Courier New" panose="02070309020205020404" pitchFamily="49" charset="0"/>
              </a:rPr>
              <a:t>... </a:t>
            </a:r>
            <a:endParaRPr lang="nb-NO" dirty="0" smtClean="0">
              <a:solidFill>
                <a:srgbClr val="008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8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8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nb-NO" dirty="0">
              <a:effectLst/>
            </a:endParaRPr>
          </a:p>
        </p:txBody>
      </p:sp>
      <p:sp>
        <p:nvSpPr>
          <p:cNvPr id="2" name="Rektangel 1"/>
          <p:cNvSpPr/>
          <p:nvPr/>
        </p:nvSpPr>
        <p:spPr>
          <a:xfrm>
            <a:off x="639195" y="3347941"/>
            <a:ext cx="70775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8000"/>
                </a:solidFill>
                <a:latin typeface="Courier New" panose="02070309020205020404" pitchFamily="49" charset="0"/>
              </a:rPr>
              <a:t>// </a:t>
            </a:r>
            <a:r>
              <a:rPr lang="en-US" dirty="0" smtClean="0">
                <a:solidFill>
                  <a:srgbClr val="008000"/>
                </a:solidFill>
                <a:latin typeface="Courier New" panose="02070309020205020404" pitchFamily="49" charset="0"/>
              </a:rPr>
              <a:t>#BB-613: since </a:t>
            </a:r>
            <a:r>
              <a:rPr lang="en-US" dirty="0">
                <a:solidFill>
                  <a:srgbClr val="008000"/>
                </a:solidFill>
                <a:latin typeface="Courier New" panose="02070309020205020404" pitchFamily="49" charset="0"/>
              </a:rPr>
              <a:t>Java 8, </a:t>
            </a:r>
            <a:r>
              <a:rPr lang="en-US" dirty="0" smtClean="0">
                <a:solidFill>
                  <a:srgbClr val="008000"/>
                </a:solidFill>
                <a:latin typeface="Courier New" panose="02070309020205020404" pitchFamily="49" charset="0"/>
              </a:rPr>
              <a:t>a copy </a:t>
            </a:r>
            <a:r>
              <a:rPr lang="en-US" dirty="0">
                <a:solidFill>
                  <a:srgbClr val="008000"/>
                </a:solidFill>
                <a:latin typeface="Courier New" panose="02070309020205020404" pitchFamily="49" charset="0"/>
              </a:rPr>
              <a:t>would be possible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353652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4" grpId="0"/>
      <p:bldP spid="10" grpId="0"/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-85756" y="1884217"/>
            <a:ext cx="12333172" cy="292291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Rektangel 4"/>
          <p:cNvSpPr/>
          <p:nvPr/>
        </p:nvSpPr>
        <p:spPr>
          <a:xfrm>
            <a:off x="375808" y="1027699"/>
            <a:ext cx="800157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UserType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endParaRPr lang="nb-NO" dirty="0" smtClean="0">
              <a:solidFill>
                <a:srgbClr val="8000FF"/>
              </a:solidFill>
              <a:latin typeface="Courier New" panose="02070309020205020404" pitchFamily="49" charset="0"/>
            </a:endParaRPr>
          </a:p>
          <a:p>
            <a:r>
              <a:rPr lang="nb-NO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 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foo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int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random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ThreadLocalRandom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i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current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nextInt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System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out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random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 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nb-NO" dirty="0">
              <a:effectLst/>
            </a:endParaRPr>
          </a:p>
        </p:txBody>
      </p:sp>
      <p:sp>
        <p:nvSpPr>
          <p:cNvPr id="9" name="Rektangel 8"/>
          <p:cNvSpPr/>
          <p:nvPr/>
        </p:nvSpPr>
        <p:spPr>
          <a:xfrm>
            <a:off x="375808" y="1027699"/>
            <a:ext cx="800157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UserType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endParaRPr lang="nb-NO" dirty="0" smtClean="0">
              <a:solidFill>
                <a:srgbClr val="8000FF"/>
              </a:solidFill>
              <a:latin typeface="Courier New" panose="02070309020205020404" pitchFamily="49" charset="0"/>
            </a:endParaRPr>
          </a:p>
          <a:p>
            <a:r>
              <a:rPr lang="nb-NO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 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foo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int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random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ThreadLocalRandom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i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current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nextInt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 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nb-NO" dirty="0">
              <a:effectLst/>
            </a:endParaRPr>
          </a:p>
        </p:txBody>
      </p:sp>
      <p:sp>
        <p:nvSpPr>
          <p:cNvPr id="12" name="Rektangel 11"/>
          <p:cNvSpPr/>
          <p:nvPr/>
        </p:nvSpPr>
        <p:spPr>
          <a:xfrm>
            <a:off x="375807" y="1027699"/>
            <a:ext cx="800157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UserType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endParaRPr lang="nb-NO" dirty="0" smtClean="0">
              <a:solidFill>
                <a:srgbClr val="8000FF"/>
              </a:solidFill>
              <a:latin typeface="Courier New" panose="02070309020205020404" pitchFamily="49" charset="0"/>
            </a:endParaRPr>
          </a:p>
          <a:p>
            <a:r>
              <a:rPr lang="nb-NO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 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foo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int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random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ThreadLocalRandom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i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current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nextInt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System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out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print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random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 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nb-NO" dirty="0">
              <a:effectLst/>
            </a:endParaRPr>
          </a:p>
        </p:txBody>
      </p:sp>
      <p:sp>
        <p:nvSpPr>
          <p:cNvPr id="7" name="Rektangel 6"/>
          <p:cNvSpPr/>
          <p:nvPr/>
        </p:nvSpPr>
        <p:spPr>
          <a:xfrm>
            <a:off x="-85756" y="4593233"/>
            <a:ext cx="12333172" cy="1114839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Rektangel 10"/>
          <p:cNvSpPr/>
          <p:nvPr/>
        </p:nvSpPr>
        <p:spPr>
          <a:xfrm>
            <a:off x="0" y="5128760"/>
            <a:ext cx="12333172" cy="316156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Rektangel 5"/>
          <p:cNvSpPr/>
          <p:nvPr/>
        </p:nvSpPr>
        <p:spPr>
          <a:xfrm>
            <a:off x="375808" y="3180048"/>
            <a:ext cx="1005204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PreEntry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public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premain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arg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Instrumentation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inst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new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AgentBuilder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Default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type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i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hasSuperType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i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named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dirty="0" err="1">
                <a:solidFill>
                  <a:srgbClr val="808080"/>
                </a:solidFill>
                <a:latin typeface="Courier New" panose="02070309020205020404" pitchFamily="49" charset="0"/>
              </a:rPr>
              <a:t>my.target.UserType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)))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transform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builder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type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classLoader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module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-&gt;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builder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visit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MemberSubstitution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i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strict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method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i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named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dirty="0" err="1">
                <a:solidFill>
                  <a:srgbClr val="808080"/>
                </a:solidFill>
                <a:latin typeface="Courier New" panose="02070309020205020404" pitchFamily="49" charset="0"/>
              </a:rPr>
              <a:t>println</a:t>
            </a:r>
            <a:r>
              <a:rPr lang="nb-NO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))</a:t>
            </a: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      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stub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      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on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i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named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dirty="0" err="1">
                <a:solidFill>
                  <a:srgbClr val="808080"/>
                </a:solidFill>
                <a:latin typeface="Courier New" panose="02070309020205020404" pitchFamily="49" charset="0"/>
              </a:rPr>
              <a:t>foo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)))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installOn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inst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>
              <a:effectLst/>
            </a:endParaRPr>
          </a:p>
        </p:txBody>
      </p:sp>
      <p:sp>
        <p:nvSpPr>
          <p:cNvPr id="10" name="Rektangel 9"/>
          <p:cNvSpPr/>
          <p:nvPr/>
        </p:nvSpPr>
        <p:spPr>
          <a:xfrm>
            <a:off x="375808" y="3180048"/>
            <a:ext cx="1105419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PreEntry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public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premain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arg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Instrumentation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inst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new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AgentBuilder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Default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type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i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hasSuperType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i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named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dirty="0" err="1">
                <a:solidFill>
                  <a:srgbClr val="808080"/>
                </a:solidFill>
                <a:latin typeface="Courier New" panose="02070309020205020404" pitchFamily="49" charset="0"/>
              </a:rPr>
              <a:t>my.target.UserType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)))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transform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builder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type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classLoader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module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-&gt;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builder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visit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MemberSubstitution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i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strict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method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i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named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dirty="0" err="1">
                <a:solidFill>
                  <a:srgbClr val="808080"/>
                </a:solidFill>
                <a:latin typeface="Courier New" panose="02070309020205020404" pitchFamily="49" charset="0"/>
              </a:rPr>
              <a:t>println</a:t>
            </a:r>
            <a:r>
              <a:rPr lang="nb-NO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))</a:t>
            </a: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      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replaceWithMethod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i="1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named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dirty="0" err="1" smtClean="0">
                <a:solidFill>
                  <a:srgbClr val="808080"/>
                </a:solidFill>
                <a:latin typeface="Courier New" panose="02070309020205020404" pitchFamily="49" charset="0"/>
              </a:rPr>
              <a:t>print</a:t>
            </a:r>
            <a:r>
              <a:rPr lang="nb-NO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).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and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i="1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takesArguments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))</a:t>
            </a: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      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on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i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named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dirty="0" err="1">
                <a:solidFill>
                  <a:srgbClr val="808080"/>
                </a:solidFill>
                <a:latin typeface="Courier New" panose="02070309020205020404" pitchFamily="49" charset="0"/>
              </a:rPr>
              <a:t>foo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)))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installOn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inst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>
              <a:effectLst/>
            </a:endParaRPr>
          </a:p>
        </p:txBody>
      </p:sp>
      <p:sp>
        <p:nvSpPr>
          <p:cNvPr id="4" name="Textfeld 8">
            <a:extLst>
              <a:ext uri="{FF2B5EF4-FFF2-40B4-BE49-F238E27FC236}">
                <a16:creationId xmlns:a16="http://schemas.microsoft.com/office/drawing/2014/main" id="{F70B9948-111C-41BA-B3B0-E04FBD6FD6E8}"/>
              </a:ext>
            </a:extLst>
          </p:cNvPr>
          <p:cNvSpPr txBox="1"/>
          <p:nvPr/>
        </p:nvSpPr>
        <p:spPr>
          <a:xfrm>
            <a:off x="375809" y="301658"/>
            <a:ext cx="38229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In-method code substitution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633736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8" grpId="2" animBg="1"/>
      <p:bldP spid="5" grpId="0"/>
      <p:bldP spid="9" grpId="0"/>
      <p:bldP spid="9" grpId="1"/>
      <p:bldP spid="12" grpId="0"/>
      <p:bldP spid="7" grpId="0" animBg="1"/>
      <p:bldP spid="7" grpId="1" animBg="1"/>
      <p:bldP spid="11" grpId="0" animBg="1"/>
      <p:bldP spid="6" grpId="0"/>
      <p:bldP spid="6" grpId="1"/>
      <p:bldP spid="1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/>
        </p:nvSpPr>
        <p:spPr>
          <a:xfrm>
            <a:off x="-70586" y="3815931"/>
            <a:ext cx="12333172" cy="6023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TekstSylinder 6"/>
          <p:cNvSpPr txBox="1"/>
          <p:nvPr/>
        </p:nvSpPr>
        <p:spPr>
          <a:xfrm>
            <a:off x="0" y="85090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600" dirty="0" smtClean="0"/>
              <a:t>agent </a:t>
            </a:r>
            <a:r>
              <a:rPr lang="nb-NO" sz="3600" dirty="0" err="1" smtClean="0"/>
              <a:t>fundamentals</a:t>
            </a:r>
            <a:endParaRPr lang="nb-NO" sz="3600" dirty="0"/>
          </a:p>
        </p:txBody>
      </p:sp>
      <p:sp>
        <p:nvSpPr>
          <p:cNvPr id="8" name="TekstSylinder 7"/>
          <p:cNvSpPr txBox="1"/>
          <p:nvPr/>
        </p:nvSpPr>
        <p:spPr>
          <a:xfrm>
            <a:off x="0" y="231140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600" dirty="0" err="1" smtClean="0"/>
              <a:t>code</a:t>
            </a:r>
            <a:r>
              <a:rPr lang="nb-NO" sz="3600" dirty="0" smtClean="0"/>
              <a:t> </a:t>
            </a:r>
            <a:r>
              <a:rPr lang="nb-NO" sz="3600" dirty="0" err="1" smtClean="0"/>
              <a:t>instrumentation</a:t>
            </a:r>
            <a:endParaRPr lang="nb-NO" sz="3600" dirty="0"/>
          </a:p>
        </p:txBody>
      </p:sp>
      <p:sp>
        <p:nvSpPr>
          <p:cNvPr id="9" name="TekstSylinder 8"/>
          <p:cNvSpPr txBox="1"/>
          <p:nvPr/>
        </p:nvSpPr>
        <p:spPr>
          <a:xfrm>
            <a:off x="0" y="377190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600" dirty="0" err="1" smtClean="0"/>
              <a:t>class</a:t>
            </a:r>
            <a:r>
              <a:rPr lang="nb-NO" sz="3600" dirty="0" smtClean="0"/>
              <a:t> </a:t>
            </a:r>
            <a:r>
              <a:rPr lang="nb-NO" sz="3600" dirty="0" err="1" smtClean="0"/>
              <a:t>loading</a:t>
            </a:r>
            <a:endParaRPr lang="nb-NO" sz="3600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0" y="523240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600" dirty="0" err="1" smtClean="0"/>
              <a:t>miscellaneous</a:t>
            </a:r>
            <a:endParaRPr lang="nb-NO" sz="3600" dirty="0"/>
          </a:p>
        </p:txBody>
      </p:sp>
    </p:spTree>
    <p:extLst>
      <p:ext uri="{BB962C8B-B14F-4D97-AF65-F5344CB8AC3E}">
        <p14:creationId xmlns:p14="http://schemas.microsoft.com/office/powerpoint/2010/main" val="3329434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5619750" y="1343025"/>
            <a:ext cx="1581150" cy="7429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boot</a:t>
            </a:r>
            <a:endParaRPr lang="nb-NO" dirty="0"/>
          </a:p>
        </p:txBody>
      </p:sp>
      <p:sp>
        <p:nvSpPr>
          <p:cNvPr id="21" name="Textfeld 8">
            <a:extLst>
              <a:ext uri="{FF2B5EF4-FFF2-40B4-BE49-F238E27FC236}">
                <a16:creationId xmlns:a16="http://schemas.microsoft.com/office/drawing/2014/main" id="{F70B9948-111C-41BA-B3B0-E04FBD6FD6E8}"/>
              </a:ext>
            </a:extLst>
          </p:cNvPr>
          <p:cNvSpPr txBox="1"/>
          <p:nvPr/>
        </p:nvSpPr>
        <p:spPr>
          <a:xfrm>
            <a:off x="375809" y="301658"/>
            <a:ext cx="31856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Class loader hierarchies</a:t>
            </a:r>
            <a:endParaRPr lang="en-US" sz="2400" b="1" dirty="0"/>
          </a:p>
        </p:txBody>
      </p:sp>
      <p:sp>
        <p:nvSpPr>
          <p:cNvPr id="22" name="Rektangel 21"/>
          <p:cNvSpPr/>
          <p:nvPr/>
        </p:nvSpPr>
        <p:spPr>
          <a:xfrm>
            <a:off x="5619750" y="2490490"/>
            <a:ext cx="1581150" cy="7429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extension</a:t>
            </a:r>
            <a:endParaRPr lang="nb-NO" dirty="0"/>
          </a:p>
        </p:txBody>
      </p:sp>
      <p:sp>
        <p:nvSpPr>
          <p:cNvPr id="23" name="Rektangel 22"/>
          <p:cNvSpPr/>
          <p:nvPr/>
        </p:nvSpPr>
        <p:spPr>
          <a:xfrm>
            <a:off x="5619750" y="3637955"/>
            <a:ext cx="1581150" cy="7429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system</a:t>
            </a:r>
            <a:endParaRPr lang="nb-NO" dirty="0"/>
          </a:p>
        </p:txBody>
      </p:sp>
      <p:sp>
        <p:nvSpPr>
          <p:cNvPr id="24" name="Rektangel 23"/>
          <p:cNvSpPr/>
          <p:nvPr/>
        </p:nvSpPr>
        <p:spPr>
          <a:xfrm>
            <a:off x="5619750" y="4785420"/>
            <a:ext cx="1581150" cy="7429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w</a:t>
            </a:r>
            <a:r>
              <a:rPr lang="nb-NO" dirty="0" err="1" smtClean="0"/>
              <a:t>ebapp</a:t>
            </a:r>
            <a:r>
              <a:rPr lang="nb-NO" dirty="0" smtClean="0"/>
              <a:t> 2</a:t>
            </a:r>
            <a:endParaRPr lang="nb-NO" dirty="0"/>
          </a:p>
        </p:txBody>
      </p:sp>
      <p:sp>
        <p:nvSpPr>
          <p:cNvPr id="26" name="Rektangel 25"/>
          <p:cNvSpPr/>
          <p:nvPr/>
        </p:nvSpPr>
        <p:spPr>
          <a:xfrm>
            <a:off x="7839075" y="4785420"/>
            <a:ext cx="1581150" cy="7429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w</a:t>
            </a:r>
            <a:r>
              <a:rPr lang="nb-NO" dirty="0" err="1" smtClean="0"/>
              <a:t>ebapp</a:t>
            </a:r>
            <a:r>
              <a:rPr lang="nb-NO" dirty="0" smtClean="0"/>
              <a:t> 3</a:t>
            </a:r>
            <a:endParaRPr lang="nb-NO" dirty="0"/>
          </a:p>
        </p:txBody>
      </p:sp>
      <p:sp>
        <p:nvSpPr>
          <p:cNvPr id="27" name="Rektangel 26"/>
          <p:cNvSpPr/>
          <p:nvPr/>
        </p:nvSpPr>
        <p:spPr>
          <a:xfrm>
            <a:off x="3561425" y="2490490"/>
            <a:ext cx="1581150" cy="7429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OSGi</a:t>
            </a:r>
            <a:endParaRPr lang="nb-NO" dirty="0"/>
          </a:p>
        </p:txBody>
      </p:sp>
      <p:sp>
        <p:nvSpPr>
          <p:cNvPr id="28" name="Rektangel 27"/>
          <p:cNvSpPr/>
          <p:nvPr/>
        </p:nvSpPr>
        <p:spPr>
          <a:xfrm>
            <a:off x="3552825" y="4785420"/>
            <a:ext cx="1581150" cy="7429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w</a:t>
            </a:r>
            <a:r>
              <a:rPr lang="nb-NO" dirty="0" err="1" smtClean="0"/>
              <a:t>ebapp</a:t>
            </a:r>
            <a:r>
              <a:rPr lang="nb-NO" dirty="0" smtClean="0"/>
              <a:t> 1</a:t>
            </a:r>
            <a:endParaRPr lang="nb-NO" dirty="0"/>
          </a:p>
        </p:txBody>
      </p:sp>
      <p:sp>
        <p:nvSpPr>
          <p:cNvPr id="29" name="Rektangel 28"/>
          <p:cNvSpPr/>
          <p:nvPr/>
        </p:nvSpPr>
        <p:spPr>
          <a:xfrm>
            <a:off x="1485900" y="1343025"/>
            <a:ext cx="1581150" cy="7429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m</a:t>
            </a:r>
            <a:r>
              <a:rPr lang="nb-NO" dirty="0" err="1" smtClean="0"/>
              <a:t>odule</a:t>
            </a:r>
            <a:r>
              <a:rPr lang="nb-NO" dirty="0" smtClean="0"/>
              <a:t> 1</a:t>
            </a:r>
            <a:endParaRPr lang="nb-NO" dirty="0"/>
          </a:p>
        </p:txBody>
      </p:sp>
      <p:sp>
        <p:nvSpPr>
          <p:cNvPr id="30" name="Rektangel 29"/>
          <p:cNvSpPr/>
          <p:nvPr/>
        </p:nvSpPr>
        <p:spPr>
          <a:xfrm>
            <a:off x="7839075" y="1343025"/>
            <a:ext cx="1581150" cy="74295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custom</a:t>
            </a:r>
            <a:endParaRPr lang="nb-NO" dirty="0"/>
          </a:p>
        </p:txBody>
      </p:sp>
      <p:sp>
        <p:nvSpPr>
          <p:cNvPr id="31" name="Rektangel 30"/>
          <p:cNvSpPr/>
          <p:nvPr/>
        </p:nvSpPr>
        <p:spPr>
          <a:xfrm>
            <a:off x="1485900" y="2490490"/>
            <a:ext cx="1581150" cy="7429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m</a:t>
            </a:r>
            <a:r>
              <a:rPr lang="nb-NO" dirty="0" err="1" smtClean="0"/>
              <a:t>odule</a:t>
            </a:r>
            <a:r>
              <a:rPr lang="nb-NO" dirty="0" smtClean="0"/>
              <a:t> 2</a:t>
            </a:r>
            <a:endParaRPr lang="nb-NO" dirty="0"/>
          </a:p>
        </p:txBody>
      </p:sp>
      <p:sp>
        <p:nvSpPr>
          <p:cNvPr id="32" name="Rektangel 31"/>
          <p:cNvSpPr/>
          <p:nvPr/>
        </p:nvSpPr>
        <p:spPr>
          <a:xfrm>
            <a:off x="1485900" y="3637955"/>
            <a:ext cx="1581150" cy="7429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m</a:t>
            </a:r>
            <a:r>
              <a:rPr lang="nb-NO" dirty="0" err="1" smtClean="0"/>
              <a:t>odule</a:t>
            </a:r>
            <a:r>
              <a:rPr lang="nb-NO" dirty="0" smtClean="0"/>
              <a:t> 3</a:t>
            </a:r>
            <a:endParaRPr lang="nb-NO" dirty="0"/>
          </a:p>
        </p:txBody>
      </p:sp>
      <p:sp>
        <p:nvSpPr>
          <p:cNvPr id="33" name="Pil høyre 32"/>
          <p:cNvSpPr/>
          <p:nvPr/>
        </p:nvSpPr>
        <p:spPr>
          <a:xfrm rot="16200000">
            <a:off x="6208067" y="2071539"/>
            <a:ext cx="404515" cy="433388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4" name="Pil høyre 33"/>
          <p:cNvSpPr/>
          <p:nvPr/>
        </p:nvSpPr>
        <p:spPr>
          <a:xfrm rot="16200000">
            <a:off x="6208067" y="3219004"/>
            <a:ext cx="404515" cy="433388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5" name="Pil høyre 34"/>
          <p:cNvSpPr/>
          <p:nvPr/>
        </p:nvSpPr>
        <p:spPr>
          <a:xfrm rot="5400000">
            <a:off x="6208067" y="4366468"/>
            <a:ext cx="404515" cy="433388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6" name="Pil høyre 35"/>
          <p:cNvSpPr/>
          <p:nvPr/>
        </p:nvSpPr>
        <p:spPr>
          <a:xfrm rot="5400000">
            <a:off x="4141142" y="4366468"/>
            <a:ext cx="404515" cy="433388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7" name="Pil høyre 36"/>
          <p:cNvSpPr/>
          <p:nvPr/>
        </p:nvSpPr>
        <p:spPr>
          <a:xfrm rot="5400000">
            <a:off x="8427392" y="4366469"/>
            <a:ext cx="404515" cy="433388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39" name="Rett linje 38"/>
          <p:cNvCxnSpPr/>
          <p:nvPr/>
        </p:nvCxnSpPr>
        <p:spPr>
          <a:xfrm>
            <a:off x="7200900" y="4380904"/>
            <a:ext cx="1543050" cy="0"/>
          </a:xfrm>
          <a:prstGeom prst="line">
            <a:avLst/>
          </a:prstGeom>
          <a:ln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41" name="Rett linje 40"/>
          <p:cNvCxnSpPr/>
          <p:nvPr/>
        </p:nvCxnSpPr>
        <p:spPr>
          <a:xfrm>
            <a:off x="4229100" y="4380904"/>
            <a:ext cx="1390650" cy="0"/>
          </a:xfrm>
          <a:prstGeom prst="line">
            <a:avLst/>
          </a:prstGeom>
          <a:ln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43" name="Pil høyre 42"/>
          <p:cNvSpPr/>
          <p:nvPr/>
        </p:nvSpPr>
        <p:spPr>
          <a:xfrm>
            <a:off x="5142575" y="2645271"/>
            <a:ext cx="494375" cy="433388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4" name="Pil høyre 43"/>
          <p:cNvSpPr/>
          <p:nvPr/>
        </p:nvSpPr>
        <p:spPr>
          <a:xfrm>
            <a:off x="3067050" y="2665677"/>
            <a:ext cx="494375" cy="433388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5" name="Pil høyre 44"/>
          <p:cNvSpPr/>
          <p:nvPr/>
        </p:nvSpPr>
        <p:spPr>
          <a:xfrm>
            <a:off x="3058450" y="3792736"/>
            <a:ext cx="494375" cy="433388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6" name="Pil høyre 45"/>
          <p:cNvSpPr/>
          <p:nvPr/>
        </p:nvSpPr>
        <p:spPr>
          <a:xfrm>
            <a:off x="3076574" y="1497806"/>
            <a:ext cx="494375" cy="433388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47" name="Rett linje 46"/>
          <p:cNvCxnSpPr/>
          <p:nvPr/>
        </p:nvCxnSpPr>
        <p:spPr>
          <a:xfrm>
            <a:off x="3580474" y="1714500"/>
            <a:ext cx="0" cy="775990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1" name="Rett linje 50"/>
          <p:cNvCxnSpPr/>
          <p:nvPr/>
        </p:nvCxnSpPr>
        <p:spPr>
          <a:xfrm>
            <a:off x="3580474" y="3242965"/>
            <a:ext cx="0" cy="775990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2" name="Pil høyre 51"/>
          <p:cNvSpPr/>
          <p:nvPr/>
        </p:nvSpPr>
        <p:spPr>
          <a:xfrm rot="10800000">
            <a:off x="7222479" y="1497806"/>
            <a:ext cx="616595" cy="433388"/>
          </a:xfrm>
          <a:prstGeom prst="rightArrow">
            <a:avLst/>
          </a:prstGeom>
          <a:solidFill>
            <a:schemeClr val="bg1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3" name="Rektangel 52"/>
          <p:cNvSpPr/>
          <p:nvPr/>
        </p:nvSpPr>
        <p:spPr>
          <a:xfrm>
            <a:off x="5619749" y="2490489"/>
            <a:ext cx="1581150" cy="7429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platform</a:t>
            </a:r>
            <a:endParaRPr lang="nb-NO" dirty="0"/>
          </a:p>
        </p:txBody>
      </p:sp>
      <p:sp>
        <p:nvSpPr>
          <p:cNvPr id="54" name="Bildeforklaring formet som et rektangel 53"/>
          <p:cNvSpPr/>
          <p:nvPr/>
        </p:nvSpPr>
        <p:spPr>
          <a:xfrm>
            <a:off x="7703875" y="3004393"/>
            <a:ext cx="2862263" cy="782836"/>
          </a:xfrm>
          <a:prstGeom prst="wedgeRectCallout">
            <a:avLst>
              <a:gd name="adj1" fmla="val -57355"/>
              <a:gd name="adj2" fmla="val 7974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PreEntry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algn="ctr"/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AgentEntry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02963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4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5" grpId="0" animBg="1"/>
      <p:bldP spid="36" grpId="0" animBg="1"/>
      <p:bldP spid="37" grpId="0" animBg="1"/>
      <p:bldP spid="43" grpId="0" animBg="1"/>
      <p:bldP spid="44" grpId="0" animBg="1"/>
      <p:bldP spid="45" grpId="0" animBg="1"/>
      <p:bldP spid="46" grpId="0" animBg="1"/>
      <p:bldP spid="52" grpId="0" animBg="1"/>
      <p:bldP spid="53" grpId="0" animBg="1"/>
      <p:bldP spid="5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-66712" y="3894103"/>
            <a:ext cx="12333172" cy="273636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ktangel 6"/>
          <p:cNvSpPr/>
          <p:nvPr/>
        </p:nvSpPr>
        <p:spPr>
          <a:xfrm>
            <a:off x="-71218" y="3038476"/>
            <a:ext cx="12333172" cy="580623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Rektangel 4"/>
          <p:cNvSpPr/>
          <p:nvPr/>
        </p:nvSpPr>
        <p:spPr>
          <a:xfrm>
            <a:off x="375809" y="1092964"/>
            <a:ext cx="915352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HttpClientAdvice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nb-NO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@</a:t>
            </a:r>
            <a:r>
              <a:rPr lang="nb-NO" dirty="0" err="1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Advice.OnMethodEnter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long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onEnter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return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System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currentTimeMillis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@</a:t>
            </a:r>
            <a:r>
              <a:rPr lang="nb-NO" dirty="0" err="1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Advice.OnMethodExit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onExit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@</a:t>
            </a:r>
            <a:r>
              <a:rPr lang="nb-NO" dirty="0" err="1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Advice.Argument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smtClean="0">
                <a:solidFill>
                  <a:srgbClr val="FF8000"/>
                </a:solidFill>
                <a:latin typeface="Courier New" panose="02070309020205020404" pitchFamily="49" charset="0"/>
              </a:rPr>
              <a:t>0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HttpRequest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request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@</a:t>
            </a:r>
            <a:r>
              <a:rPr lang="nb-NO" dirty="0" err="1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Advice.Return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HttpResponse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response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@</a:t>
            </a:r>
            <a:r>
              <a:rPr lang="nb-NO" dirty="0" err="1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Advice.Enter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long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time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Tracing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i="1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record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request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getUrl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response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getStatus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System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currentTimeMillis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-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time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nb-NO" dirty="0">
              <a:effectLst/>
            </a:endParaRPr>
          </a:p>
        </p:txBody>
      </p:sp>
      <p:sp>
        <p:nvSpPr>
          <p:cNvPr id="6" name="Textfeld 8">
            <a:extLst>
              <a:ext uri="{FF2B5EF4-FFF2-40B4-BE49-F238E27FC236}">
                <a16:creationId xmlns:a16="http://schemas.microsoft.com/office/drawing/2014/main" id="{F70B9948-111C-41BA-B3B0-E04FBD6FD6E8}"/>
              </a:ext>
            </a:extLst>
          </p:cNvPr>
          <p:cNvSpPr txBox="1"/>
          <p:nvPr/>
        </p:nvSpPr>
        <p:spPr>
          <a:xfrm>
            <a:off x="375809" y="301658"/>
            <a:ext cx="58989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Supporting unknown class loader hierarchies</a:t>
            </a:r>
            <a:endParaRPr lang="en-US" sz="2400" b="1" dirty="0"/>
          </a:p>
        </p:txBody>
      </p:sp>
      <p:cxnSp>
        <p:nvCxnSpPr>
          <p:cNvPr id="3" name="Rett linje 2"/>
          <p:cNvCxnSpPr/>
          <p:nvPr/>
        </p:nvCxnSpPr>
        <p:spPr>
          <a:xfrm flipV="1">
            <a:off x="3946358" y="3195587"/>
            <a:ext cx="1607419" cy="962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Rett linje 8"/>
          <p:cNvCxnSpPr/>
          <p:nvPr/>
        </p:nvCxnSpPr>
        <p:spPr>
          <a:xfrm flipV="1">
            <a:off x="3232484" y="3480216"/>
            <a:ext cx="1720087" cy="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Rett linje 10"/>
          <p:cNvCxnSpPr/>
          <p:nvPr/>
        </p:nvCxnSpPr>
        <p:spPr>
          <a:xfrm>
            <a:off x="1029903" y="4030921"/>
            <a:ext cx="196355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4706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7" grpId="1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/>
        </p:nvSpPr>
        <p:spPr>
          <a:xfrm>
            <a:off x="-141172" y="2543175"/>
            <a:ext cx="12333172" cy="828675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ktangel 7"/>
          <p:cNvSpPr/>
          <p:nvPr/>
        </p:nvSpPr>
        <p:spPr>
          <a:xfrm>
            <a:off x="0" y="2543175"/>
            <a:ext cx="12333172" cy="2667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Rektangel 3"/>
          <p:cNvSpPr/>
          <p:nvPr/>
        </p:nvSpPr>
        <p:spPr>
          <a:xfrm>
            <a:off x="375808" y="1131838"/>
            <a:ext cx="1006359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PreEntry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public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premain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arg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Instrumentation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inst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new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AgentBuilder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Default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type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i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named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dirty="0" err="1">
                <a:solidFill>
                  <a:srgbClr val="808080"/>
                </a:solidFill>
                <a:latin typeface="Courier New" panose="02070309020205020404" pitchFamily="49" charset="0"/>
              </a:rPr>
              <a:t>some.HttpClient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transform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builder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type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classLoader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module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-&gt;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builder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visit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Advice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i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to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HttpClientAdvice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on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i="1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named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"send</a:t>
            </a:r>
            <a:r>
              <a:rPr lang="nb-NO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)))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installOn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inst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>
              <a:effectLst/>
            </a:endParaRPr>
          </a:p>
        </p:txBody>
      </p:sp>
      <p:sp>
        <p:nvSpPr>
          <p:cNvPr id="5" name="Textfeld 8">
            <a:extLst>
              <a:ext uri="{FF2B5EF4-FFF2-40B4-BE49-F238E27FC236}">
                <a16:creationId xmlns:a16="http://schemas.microsoft.com/office/drawing/2014/main" id="{F70B9948-111C-41BA-B3B0-E04FBD6FD6E8}"/>
              </a:ext>
            </a:extLst>
          </p:cNvPr>
          <p:cNvSpPr txBox="1"/>
          <p:nvPr/>
        </p:nvSpPr>
        <p:spPr>
          <a:xfrm>
            <a:off x="375809" y="301658"/>
            <a:ext cx="589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Supporting unknown class loader hierarchies</a:t>
            </a:r>
          </a:p>
        </p:txBody>
      </p:sp>
      <p:sp>
        <p:nvSpPr>
          <p:cNvPr id="7" name="Rektangel 6"/>
          <p:cNvSpPr/>
          <p:nvPr/>
        </p:nvSpPr>
        <p:spPr>
          <a:xfrm>
            <a:off x="375808" y="1131838"/>
            <a:ext cx="10911317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PreEntry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public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premain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arg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Instrumentation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inst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new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AgentBuilder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Default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type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i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named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dirty="0" err="1">
                <a:solidFill>
                  <a:srgbClr val="808080"/>
                </a:solidFill>
                <a:latin typeface="Courier New" panose="02070309020205020404" pitchFamily="49" charset="0"/>
              </a:rPr>
              <a:t>some.HttpClient</a:t>
            </a:r>
            <a:r>
              <a:rPr lang="nb-NO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))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transform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builder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type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classLoader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module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-&gt;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builder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visit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new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AgentBuilder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Transformer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ForAdvice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include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PreEntry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getClassLoader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advice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i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named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"send"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dirty="0" err="1">
                <a:solidFill>
                  <a:srgbClr val="808080"/>
                </a:solidFill>
                <a:latin typeface="Courier New" panose="02070309020205020404" pitchFamily="49" charset="0"/>
              </a:rPr>
              <a:t>my.HttpClientAdvice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)))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installOn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inst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750690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  <p:bldP spid="8" grpId="1" animBg="1"/>
      <p:bldP spid="4" grpId="0"/>
      <p:bldP spid="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3848100" y="1600200"/>
            <a:ext cx="1581150" cy="7429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boot</a:t>
            </a:r>
            <a:endParaRPr lang="nb-NO" dirty="0"/>
          </a:p>
        </p:txBody>
      </p:sp>
      <p:sp>
        <p:nvSpPr>
          <p:cNvPr id="21" name="Textfeld 8">
            <a:extLst>
              <a:ext uri="{FF2B5EF4-FFF2-40B4-BE49-F238E27FC236}">
                <a16:creationId xmlns:a16="http://schemas.microsoft.com/office/drawing/2014/main" id="{F70B9948-111C-41BA-B3B0-E04FBD6FD6E8}"/>
              </a:ext>
            </a:extLst>
          </p:cNvPr>
          <p:cNvSpPr txBox="1"/>
          <p:nvPr/>
        </p:nvSpPr>
        <p:spPr>
          <a:xfrm>
            <a:off x="375809" y="301658"/>
            <a:ext cx="589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Supporting unknown class loader hierarchies</a:t>
            </a:r>
          </a:p>
        </p:txBody>
      </p:sp>
      <p:sp>
        <p:nvSpPr>
          <p:cNvPr id="22" name="Rektangel 21"/>
          <p:cNvSpPr/>
          <p:nvPr/>
        </p:nvSpPr>
        <p:spPr>
          <a:xfrm>
            <a:off x="3848100" y="2747665"/>
            <a:ext cx="1581150" cy="7429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extension</a:t>
            </a:r>
            <a:endParaRPr lang="nb-NO" dirty="0"/>
          </a:p>
        </p:txBody>
      </p:sp>
      <p:sp>
        <p:nvSpPr>
          <p:cNvPr id="23" name="Rektangel 22"/>
          <p:cNvSpPr/>
          <p:nvPr/>
        </p:nvSpPr>
        <p:spPr>
          <a:xfrm>
            <a:off x="3848100" y="3895130"/>
            <a:ext cx="1581150" cy="7429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system</a:t>
            </a:r>
            <a:endParaRPr lang="nb-NO" dirty="0"/>
          </a:p>
        </p:txBody>
      </p:sp>
      <p:sp>
        <p:nvSpPr>
          <p:cNvPr id="30" name="Rektangel 29"/>
          <p:cNvSpPr/>
          <p:nvPr/>
        </p:nvSpPr>
        <p:spPr>
          <a:xfrm>
            <a:off x="6067425" y="1600200"/>
            <a:ext cx="1581150" cy="74295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custom</a:t>
            </a:r>
            <a:endParaRPr lang="nb-NO" dirty="0"/>
          </a:p>
        </p:txBody>
      </p:sp>
      <p:sp>
        <p:nvSpPr>
          <p:cNvPr id="33" name="Pil høyre 32"/>
          <p:cNvSpPr/>
          <p:nvPr/>
        </p:nvSpPr>
        <p:spPr>
          <a:xfrm rot="16200000">
            <a:off x="4436417" y="2328714"/>
            <a:ext cx="404515" cy="433388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4" name="Pil høyre 33"/>
          <p:cNvSpPr/>
          <p:nvPr/>
        </p:nvSpPr>
        <p:spPr>
          <a:xfrm rot="16200000">
            <a:off x="4436417" y="3476179"/>
            <a:ext cx="404515" cy="433388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2" name="Pil høyre 51"/>
          <p:cNvSpPr/>
          <p:nvPr/>
        </p:nvSpPr>
        <p:spPr>
          <a:xfrm rot="10800000">
            <a:off x="5450829" y="1754981"/>
            <a:ext cx="616595" cy="433388"/>
          </a:xfrm>
          <a:prstGeom prst="rightArrow">
            <a:avLst/>
          </a:prstGeom>
          <a:solidFill>
            <a:schemeClr val="bg1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3" name="Rektangel 52"/>
          <p:cNvSpPr/>
          <p:nvPr/>
        </p:nvSpPr>
        <p:spPr>
          <a:xfrm>
            <a:off x="3856700" y="2747665"/>
            <a:ext cx="1581150" cy="7429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platform</a:t>
            </a:r>
            <a:endParaRPr lang="nb-NO" dirty="0"/>
          </a:p>
        </p:txBody>
      </p:sp>
      <p:sp>
        <p:nvSpPr>
          <p:cNvPr id="38" name="Rektangel 37"/>
          <p:cNvSpPr/>
          <p:nvPr/>
        </p:nvSpPr>
        <p:spPr>
          <a:xfrm>
            <a:off x="6067425" y="3890069"/>
            <a:ext cx="1581150" cy="742950"/>
          </a:xfrm>
          <a:prstGeom prst="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TypePool</a:t>
            </a:r>
            <a:endParaRPr lang="nb-NO" dirty="0"/>
          </a:p>
        </p:txBody>
      </p:sp>
      <p:sp>
        <p:nvSpPr>
          <p:cNvPr id="3" name="Pil høyre 2"/>
          <p:cNvSpPr/>
          <p:nvPr/>
        </p:nvSpPr>
        <p:spPr>
          <a:xfrm rot="10800000">
            <a:off x="5553075" y="4152900"/>
            <a:ext cx="390525" cy="228600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0" name="Pil høyre 39"/>
          <p:cNvSpPr/>
          <p:nvPr/>
        </p:nvSpPr>
        <p:spPr>
          <a:xfrm rot="16200000">
            <a:off x="6176963" y="2986087"/>
            <a:ext cx="1343024" cy="209550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Rektangel 4"/>
          <p:cNvSpPr/>
          <p:nvPr/>
        </p:nvSpPr>
        <p:spPr>
          <a:xfrm>
            <a:off x="5275547" y="4714368"/>
            <a:ext cx="33554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TypeDescription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algn="ctr"/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dirty="0" err="1">
                <a:solidFill>
                  <a:srgbClr val="808080"/>
                </a:solidFill>
                <a:latin typeface="Courier New" panose="02070309020205020404" pitchFamily="49" charset="0"/>
              </a:rPr>
              <a:t>my.HttpClientAdvice</a:t>
            </a:r>
            <a:r>
              <a:rPr lang="nb-NO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endParaRPr lang="nb-NO" dirty="0"/>
          </a:p>
        </p:txBody>
      </p:sp>
      <p:sp>
        <p:nvSpPr>
          <p:cNvPr id="7" name="Bøyd pil 6"/>
          <p:cNvSpPr/>
          <p:nvPr/>
        </p:nvSpPr>
        <p:spPr>
          <a:xfrm rot="16200000">
            <a:off x="4723684" y="4561275"/>
            <a:ext cx="381131" cy="722595"/>
          </a:xfrm>
          <a:prstGeom prst="ben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741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" grpId="0" animBg="1"/>
      <p:bldP spid="40" grpId="0" animBg="1"/>
      <p:bldP spid="5" grpId="0"/>
      <p:bldP spid="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/>
          <p:cNvSpPr/>
          <p:nvPr/>
        </p:nvSpPr>
        <p:spPr>
          <a:xfrm>
            <a:off x="-141172" y="5139891"/>
            <a:ext cx="12333172" cy="1126155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Rektangel 10"/>
          <p:cNvSpPr/>
          <p:nvPr/>
        </p:nvSpPr>
        <p:spPr>
          <a:xfrm>
            <a:off x="-141172" y="2002056"/>
            <a:ext cx="12333172" cy="279134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ktangel 9"/>
          <p:cNvSpPr/>
          <p:nvPr/>
        </p:nvSpPr>
        <p:spPr>
          <a:xfrm>
            <a:off x="-141172" y="1722922"/>
            <a:ext cx="12333172" cy="279134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Rektangel 3"/>
          <p:cNvSpPr/>
          <p:nvPr/>
        </p:nvSpPr>
        <p:spPr>
          <a:xfrm>
            <a:off x="375808" y="1131838"/>
            <a:ext cx="10063591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PreEntry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public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premain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arg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Instrumentation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inst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</a:p>
          <a:p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inst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appendToBootstrapClassLoaderSearch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new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JarFile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"trace.jar</a:t>
            </a:r>
            <a:r>
              <a:rPr lang="nb-NO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));</a:t>
            </a:r>
          </a:p>
          <a:p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Recording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dispatcher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=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initializeRecording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endParaRPr lang="nb-NO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nb-NO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new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AgentBuilder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Default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endParaRPr lang="nb-NO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    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type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i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named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dirty="0" err="1">
                <a:solidFill>
                  <a:srgbClr val="808080"/>
                </a:solidFill>
                <a:latin typeface="Courier New" panose="02070309020205020404" pitchFamily="49" charset="0"/>
              </a:rPr>
              <a:t>some.HttpClient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))</a:t>
            </a:r>
            <a:endParaRPr lang="nb-NO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    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transform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builder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type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classLoader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module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-&gt;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builder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      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visit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new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AgentBuilder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Transformer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ForAdvice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        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include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PreEntry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getClassLoader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        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advice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i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named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"send"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dirty="0" err="1">
                <a:solidFill>
                  <a:srgbClr val="808080"/>
                </a:solidFill>
                <a:latin typeface="Courier New" panose="02070309020205020404" pitchFamily="49" charset="0"/>
              </a:rPr>
              <a:t>my.HttpClientAdvice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)))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    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installOn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inst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/>
          </a:p>
        </p:txBody>
      </p:sp>
      <p:sp>
        <p:nvSpPr>
          <p:cNvPr id="5" name="Textfeld 8">
            <a:extLst>
              <a:ext uri="{FF2B5EF4-FFF2-40B4-BE49-F238E27FC236}">
                <a16:creationId xmlns:a16="http://schemas.microsoft.com/office/drawing/2014/main" id="{F70B9948-111C-41BA-B3B0-E04FBD6FD6E8}"/>
              </a:ext>
            </a:extLst>
          </p:cNvPr>
          <p:cNvSpPr txBox="1"/>
          <p:nvPr/>
        </p:nvSpPr>
        <p:spPr>
          <a:xfrm>
            <a:off x="375809" y="301658"/>
            <a:ext cx="589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Supporting unknown class loader hierarchies</a:t>
            </a:r>
          </a:p>
        </p:txBody>
      </p:sp>
      <p:sp>
        <p:nvSpPr>
          <p:cNvPr id="3" name="Rektangel 2"/>
          <p:cNvSpPr/>
          <p:nvPr/>
        </p:nvSpPr>
        <p:spPr>
          <a:xfrm>
            <a:off x="375808" y="4826675"/>
            <a:ext cx="1023123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public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abstract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Recording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public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Recording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dispatcher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public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record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url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int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status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long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time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tracing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doRecord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url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status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time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protected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abstract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doRecord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url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int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status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long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time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nb-NO" dirty="0">
              <a:effectLst/>
            </a:endParaRPr>
          </a:p>
        </p:txBody>
      </p:sp>
      <p:sp>
        <p:nvSpPr>
          <p:cNvPr id="6" name="Pil med U-sving 5"/>
          <p:cNvSpPr/>
          <p:nvPr/>
        </p:nvSpPr>
        <p:spPr>
          <a:xfrm rot="5400000">
            <a:off x="8314622" y="3621505"/>
            <a:ext cx="4191803" cy="539014"/>
          </a:xfrm>
          <a:prstGeom prst="utur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617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 animBg="1"/>
      <p:bldP spid="10" grpId="0" animBg="1"/>
      <p:bldP spid="3" grpId="0"/>
      <p:bldP spid="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3848100" y="1600200"/>
            <a:ext cx="1581150" cy="7429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boot</a:t>
            </a:r>
            <a:endParaRPr lang="nb-NO" dirty="0"/>
          </a:p>
        </p:txBody>
      </p:sp>
      <p:sp>
        <p:nvSpPr>
          <p:cNvPr id="21" name="Textfeld 8">
            <a:extLst>
              <a:ext uri="{FF2B5EF4-FFF2-40B4-BE49-F238E27FC236}">
                <a16:creationId xmlns:a16="http://schemas.microsoft.com/office/drawing/2014/main" id="{F70B9948-111C-41BA-B3B0-E04FBD6FD6E8}"/>
              </a:ext>
            </a:extLst>
          </p:cNvPr>
          <p:cNvSpPr txBox="1"/>
          <p:nvPr/>
        </p:nvSpPr>
        <p:spPr>
          <a:xfrm>
            <a:off x="375809" y="301658"/>
            <a:ext cx="589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Supporting unknown class loader hierarchies</a:t>
            </a:r>
          </a:p>
        </p:txBody>
      </p:sp>
      <p:sp>
        <p:nvSpPr>
          <p:cNvPr id="22" name="Rektangel 21"/>
          <p:cNvSpPr/>
          <p:nvPr/>
        </p:nvSpPr>
        <p:spPr>
          <a:xfrm>
            <a:off x="3848100" y="2747665"/>
            <a:ext cx="1581150" cy="7429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extension</a:t>
            </a:r>
            <a:endParaRPr lang="nb-NO" dirty="0"/>
          </a:p>
        </p:txBody>
      </p:sp>
      <p:sp>
        <p:nvSpPr>
          <p:cNvPr id="23" name="Rektangel 22"/>
          <p:cNvSpPr/>
          <p:nvPr/>
        </p:nvSpPr>
        <p:spPr>
          <a:xfrm>
            <a:off x="3848100" y="3895130"/>
            <a:ext cx="1581150" cy="7429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system</a:t>
            </a:r>
            <a:endParaRPr lang="nb-NO" dirty="0"/>
          </a:p>
        </p:txBody>
      </p:sp>
      <p:sp>
        <p:nvSpPr>
          <p:cNvPr id="30" name="Rektangel 29"/>
          <p:cNvSpPr/>
          <p:nvPr/>
        </p:nvSpPr>
        <p:spPr>
          <a:xfrm>
            <a:off x="6067425" y="1600200"/>
            <a:ext cx="1581150" cy="74295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custom</a:t>
            </a:r>
            <a:endParaRPr lang="nb-NO" dirty="0"/>
          </a:p>
        </p:txBody>
      </p:sp>
      <p:sp>
        <p:nvSpPr>
          <p:cNvPr id="33" name="Pil høyre 32"/>
          <p:cNvSpPr/>
          <p:nvPr/>
        </p:nvSpPr>
        <p:spPr>
          <a:xfrm rot="16200000">
            <a:off x="4436417" y="2328714"/>
            <a:ext cx="404515" cy="433388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4" name="Pil høyre 33"/>
          <p:cNvSpPr/>
          <p:nvPr/>
        </p:nvSpPr>
        <p:spPr>
          <a:xfrm rot="16200000">
            <a:off x="4436417" y="3476179"/>
            <a:ext cx="404515" cy="433388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2" name="Pil høyre 51"/>
          <p:cNvSpPr/>
          <p:nvPr/>
        </p:nvSpPr>
        <p:spPr>
          <a:xfrm rot="10800000">
            <a:off x="5450829" y="1754981"/>
            <a:ext cx="616595" cy="433388"/>
          </a:xfrm>
          <a:prstGeom prst="rightArrow">
            <a:avLst/>
          </a:prstGeom>
          <a:solidFill>
            <a:schemeClr val="bg1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3" name="Rektangel 52"/>
          <p:cNvSpPr/>
          <p:nvPr/>
        </p:nvSpPr>
        <p:spPr>
          <a:xfrm>
            <a:off x="3856700" y="2747665"/>
            <a:ext cx="1581150" cy="7429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platform</a:t>
            </a:r>
            <a:endParaRPr lang="nb-NO" dirty="0"/>
          </a:p>
        </p:txBody>
      </p:sp>
      <p:sp>
        <p:nvSpPr>
          <p:cNvPr id="38" name="Rektangel 37"/>
          <p:cNvSpPr/>
          <p:nvPr/>
        </p:nvSpPr>
        <p:spPr>
          <a:xfrm>
            <a:off x="6067425" y="3890069"/>
            <a:ext cx="1581150" cy="742950"/>
          </a:xfrm>
          <a:prstGeom prst="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TypePool</a:t>
            </a:r>
            <a:endParaRPr lang="nb-NO" dirty="0"/>
          </a:p>
        </p:txBody>
      </p:sp>
      <p:sp>
        <p:nvSpPr>
          <p:cNvPr id="3" name="Pil høyre 2"/>
          <p:cNvSpPr/>
          <p:nvPr/>
        </p:nvSpPr>
        <p:spPr>
          <a:xfrm rot="10800000">
            <a:off x="5553075" y="4152900"/>
            <a:ext cx="390525" cy="228600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0" name="Pil høyre 39"/>
          <p:cNvSpPr/>
          <p:nvPr/>
        </p:nvSpPr>
        <p:spPr>
          <a:xfrm rot="16200000">
            <a:off x="6176963" y="2986087"/>
            <a:ext cx="1343024" cy="209550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Rektangel 4"/>
          <p:cNvSpPr/>
          <p:nvPr/>
        </p:nvSpPr>
        <p:spPr>
          <a:xfrm>
            <a:off x="5275547" y="4714368"/>
            <a:ext cx="33554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TypeDescription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algn="ctr"/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dirty="0" err="1">
                <a:solidFill>
                  <a:srgbClr val="808080"/>
                </a:solidFill>
                <a:latin typeface="Courier New" panose="02070309020205020404" pitchFamily="49" charset="0"/>
              </a:rPr>
              <a:t>my.HttpClientAdvice</a:t>
            </a:r>
            <a:r>
              <a:rPr lang="nb-NO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endParaRPr lang="nb-NO" dirty="0"/>
          </a:p>
        </p:txBody>
      </p:sp>
      <p:sp>
        <p:nvSpPr>
          <p:cNvPr id="7" name="Bøyd pil 6"/>
          <p:cNvSpPr/>
          <p:nvPr/>
        </p:nvSpPr>
        <p:spPr>
          <a:xfrm rot="16200000">
            <a:off x="4723684" y="4561275"/>
            <a:ext cx="381131" cy="722595"/>
          </a:xfrm>
          <a:prstGeom prst="ben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16" name="Rektangel 15"/>
          <p:cNvSpPr/>
          <p:nvPr/>
        </p:nvSpPr>
        <p:spPr>
          <a:xfrm>
            <a:off x="1601008" y="1754980"/>
            <a:ext cx="22525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Recording</a:t>
            </a:r>
            <a:endParaRPr lang="nb-NO" dirty="0"/>
          </a:p>
        </p:txBody>
      </p:sp>
      <p:sp>
        <p:nvSpPr>
          <p:cNvPr id="17" name="Bøyd pil 16"/>
          <p:cNvSpPr/>
          <p:nvPr/>
        </p:nvSpPr>
        <p:spPr>
          <a:xfrm rot="16200000">
            <a:off x="2098276" y="2688918"/>
            <a:ext cx="2121148" cy="1120049"/>
          </a:xfrm>
          <a:prstGeom prst="bentArrow">
            <a:avLst>
              <a:gd name="adj1" fmla="val 8714"/>
              <a:gd name="adj2" fmla="val 11428"/>
              <a:gd name="adj3" fmla="val 10750"/>
              <a:gd name="adj4" fmla="val 43750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2" name="Pil med U-sving 1"/>
          <p:cNvSpPr/>
          <p:nvPr/>
        </p:nvSpPr>
        <p:spPr>
          <a:xfrm flipH="1">
            <a:off x="2598824" y="1130376"/>
            <a:ext cx="4325248" cy="388475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43750"/>
              <a:gd name="adj5" fmla="val 100000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20" name="Bøyd pil 19"/>
          <p:cNvSpPr/>
          <p:nvPr/>
        </p:nvSpPr>
        <p:spPr>
          <a:xfrm flipV="1">
            <a:off x="2946698" y="2188366"/>
            <a:ext cx="772177" cy="1964533"/>
          </a:xfrm>
          <a:prstGeom prst="bentArrow">
            <a:avLst>
              <a:gd name="adj1" fmla="val 12453"/>
              <a:gd name="adj2" fmla="val 11428"/>
              <a:gd name="adj3" fmla="val 10750"/>
              <a:gd name="adj4" fmla="val 43750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781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0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ktangel 25"/>
          <p:cNvSpPr/>
          <p:nvPr/>
        </p:nvSpPr>
        <p:spPr>
          <a:xfrm>
            <a:off x="225578" y="1757252"/>
            <a:ext cx="36311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java.lang.Recording</a:t>
            </a:r>
            <a:endParaRPr lang="nb-NO" dirty="0"/>
          </a:p>
        </p:txBody>
      </p:sp>
      <p:sp>
        <p:nvSpPr>
          <p:cNvPr id="4" name="Rektangel 3"/>
          <p:cNvSpPr/>
          <p:nvPr/>
        </p:nvSpPr>
        <p:spPr>
          <a:xfrm>
            <a:off x="3848100" y="1600200"/>
            <a:ext cx="1581150" cy="7429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boot</a:t>
            </a:r>
            <a:endParaRPr lang="nb-NO" dirty="0"/>
          </a:p>
        </p:txBody>
      </p:sp>
      <p:sp>
        <p:nvSpPr>
          <p:cNvPr id="21" name="Textfeld 8">
            <a:extLst>
              <a:ext uri="{FF2B5EF4-FFF2-40B4-BE49-F238E27FC236}">
                <a16:creationId xmlns:a16="http://schemas.microsoft.com/office/drawing/2014/main" id="{F70B9948-111C-41BA-B3B0-E04FBD6FD6E8}"/>
              </a:ext>
            </a:extLst>
          </p:cNvPr>
          <p:cNvSpPr txBox="1"/>
          <p:nvPr/>
        </p:nvSpPr>
        <p:spPr>
          <a:xfrm>
            <a:off x="375809" y="301658"/>
            <a:ext cx="53811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Supporting </a:t>
            </a:r>
            <a:r>
              <a:rPr lang="en-US" sz="2400" b="1" dirty="0" smtClean="0"/>
              <a:t>unknown module hierarchies</a:t>
            </a:r>
            <a:endParaRPr lang="en-US" sz="2400" b="1" dirty="0"/>
          </a:p>
        </p:txBody>
      </p:sp>
      <p:sp>
        <p:nvSpPr>
          <p:cNvPr id="22" name="Rektangel 21"/>
          <p:cNvSpPr/>
          <p:nvPr/>
        </p:nvSpPr>
        <p:spPr>
          <a:xfrm>
            <a:off x="3848100" y="2747665"/>
            <a:ext cx="1581150" cy="7429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extension</a:t>
            </a:r>
            <a:endParaRPr lang="nb-NO" dirty="0"/>
          </a:p>
        </p:txBody>
      </p:sp>
      <p:sp>
        <p:nvSpPr>
          <p:cNvPr id="23" name="Rektangel 22"/>
          <p:cNvSpPr/>
          <p:nvPr/>
        </p:nvSpPr>
        <p:spPr>
          <a:xfrm>
            <a:off x="3848100" y="3895130"/>
            <a:ext cx="1581150" cy="7429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system</a:t>
            </a:r>
            <a:endParaRPr lang="nb-NO" dirty="0"/>
          </a:p>
        </p:txBody>
      </p:sp>
      <p:sp>
        <p:nvSpPr>
          <p:cNvPr id="30" name="Rektangel 29"/>
          <p:cNvSpPr/>
          <p:nvPr/>
        </p:nvSpPr>
        <p:spPr>
          <a:xfrm>
            <a:off x="6067425" y="1600200"/>
            <a:ext cx="1581150" cy="74295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custom</a:t>
            </a:r>
            <a:endParaRPr lang="nb-NO" dirty="0"/>
          </a:p>
        </p:txBody>
      </p:sp>
      <p:sp>
        <p:nvSpPr>
          <p:cNvPr id="33" name="Pil høyre 32"/>
          <p:cNvSpPr/>
          <p:nvPr/>
        </p:nvSpPr>
        <p:spPr>
          <a:xfrm rot="16200000">
            <a:off x="4436417" y="2328714"/>
            <a:ext cx="404515" cy="433388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4" name="Pil høyre 33"/>
          <p:cNvSpPr/>
          <p:nvPr/>
        </p:nvSpPr>
        <p:spPr>
          <a:xfrm rot="16200000">
            <a:off x="4436417" y="3476179"/>
            <a:ext cx="404515" cy="433388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2" name="Pil høyre 51"/>
          <p:cNvSpPr/>
          <p:nvPr/>
        </p:nvSpPr>
        <p:spPr>
          <a:xfrm rot="10800000">
            <a:off x="5450829" y="1754981"/>
            <a:ext cx="616595" cy="433388"/>
          </a:xfrm>
          <a:prstGeom prst="rightArrow">
            <a:avLst/>
          </a:prstGeom>
          <a:solidFill>
            <a:schemeClr val="bg1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3" name="Rektangel 52"/>
          <p:cNvSpPr/>
          <p:nvPr/>
        </p:nvSpPr>
        <p:spPr>
          <a:xfrm>
            <a:off x="3856700" y="2747665"/>
            <a:ext cx="1581150" cy="7429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platform</a:t>
            </a:r>
            <a:endParaRPr lang="nb-NO" dirty="0"/>
          </a:p>
        </p:txBody>
      </p:sp>
      <p:sp>
        <p:nvSpPr>
          <p:cNvPr id="38" name="Rektangel 37"/>
          <p:cNvSpPr/>
          <p:nvPr/>
        </p:nvSpPr>
        <p:spPr>
          <a:xfrm>
            <a:off x="6067425" y="3890069"/>
            <a:ext cx="1581150" cy="742950"/>
          </a:xfrm>
          <a:prstGeom prst="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TypePool</a:t>
            </a:r>
            <a:endParaRPr lang="nb-NO" dirty="0"/>
          </a:p>
        </p:txBody>
      </p:sp>
      <p:sp>
        <p:nvSpPr>
          <p:cNvPr id="3" name="Pil høyre 2"/>
          <p:cNvSpPr/>
          <p:nvPr/>
        </p:nvSpPr>
        <p:spPr>
          <a:xfrm rot="10800000">
            <a:off x="5553075" y="4152900"/>
            <a:ext cx="390525" cy="228600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0" name="Pil høyre 39"/>
          <p:cNvSpPr/>
          <p:nvPr/>
        </p:nvSpPr>
        <p:spPr>
          <a:xfrm rot="16200000">
            <a:off x="6176963" y="2986087"/>
            <a:ext cx="1343024" cy="209550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Rektangel 4"/>
          <p:cNvSpPr/>
          <p:nvPr/>
        </p:nvSpPr>
        <p:spPr>
          <a:xfrm>
            <a:off x="5275547" y="4714368"/>
            <a:ext cx="33554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TypeDescription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algn="ctr"/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dirty="0" err="1">
                <a:solidFill>
                  <a:srgbClr val="808080"/>
                </a:solidFill>
                <a:latin typeface="Courier New" panose="02070309020205020404" pitchFamily="49" charset="0"/>
              </a:rPr>
              <a:t>my.HttpClientAdvice</a:t>
            </a:r>
            <a:r>
              <a:rPr lang="nb-NO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endParaRPr lang="nb-NO" dirty="0"/>
          </a:p>
        </p:txBody>
      </p:sp>
      <p:sp>
        <p:nvSpPr>
          <p:cNvPr id="7" name="Bøyd pil 6"/>
          <p:cNvSpPr/>
          <p:nvPr/>
        </p:nvSpPr>
        <p:spPr>
          <a:xfrm rot="16200000">
            <a:off x="4723684" y="4561275"/>
            <a:ext cx="381131" cy="722595"/>
          </a:xfrm>
          <a:prstGeom prst="ben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16" name="Rektangel 15"/>
          <p:cNvSpPr/>
          <p:nvPr/>
        </p:nvSpPr>
        <p:spPr>
          <a:xfrm>
            <a:off x="1601008" y="1754980"/>
            <a:ext cx="22525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Recording</a:t>
            </a:r>
            <a:endParaRPr lang="nb-NO" dirty="0"/>
          </a:p>
        </p:txBody>
      </p:sp>
      <p:sp>
        <p:nvSpPr>
          <p:cNvPr id="17" name="Bøyd pil 16"/>
          <p:cNvSpPr/>
          <p:nvPr/>
        </p:nvSpPr>
        <p:spPr>
          <a:xfrm rot="16200000">
            <a:off x="2098276" y="2688918"/>
            <a:ext cx="2121148" cy="1120049"/>
          </a:xfrm>
          <a:prstGeom prst="bentArrow">
            <a:avLst>
              <a:gd name="adj1" fmla="val 8714"/>
              <a:gd name="adj2" fmla="val 11428"/>
              <a:gd name="adj3" fmla="val 10750"/>
              <a:gd name="adj4" fmla="val 43750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2" name="Pil med U-sving 1"/>
          <p:cNvSpPr/>
          <p:nvPr/>
        </p:nvSpPr>
        <p:spPr>
          <a:xfrm flipH="1">
            <a:off x="2598824" y="1130376"/>
            <a:ext cx="4325248" cy="388475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43750"/>
              <a:gd name="adj5" fmla="val 100000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20" name="Bøyd pil 19"/>
          <p:cNvSpPr/>
          <p:nvPr/>
        </p:nvSpPr>
        <p:spPr>
          <a:xfrm flipV="1">
            <a:off x="2946698" y="2188366"/>
            <a:ext cx="772177" cy="1964533"/>
          </a:xfrm>
          <a:prstGeom prst="bentArrow">
            <a:avLst>
              <a:gd name="adj1" fmla="val 12453"/>
              <a:gd name="adj2" fmla="val 11428"/>
              <a:gd name="adj3" fmla="val 10750"/>
              <a:gd name="adj4" fmla="val 43750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24" name="Rektangel 23"/>
          <p:cNvSpPr/>
          <p:nvPr/>
        </p:nvSpPr>
        <p:spPr>
          <a:xfrm>
            <a:off x="7764834" y="1787008"/>
            <a:ext cx="32175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module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some.UserModule</a:t>
            </a:r>
            <a:endParaRPr lang="nb-NO" dirty="0"/>
          </a:p>
        </p:txBody>
      </p:sp>
      <p:sp>
        <p:nvSpPr>
          <p:cNvPr id="8" name="Bildeforklaring formet som et rektangel 7"/>
          <p:cNvSpPr/>
          <p:nvPr/>
        </p:nvSpPr>
        <p:spPr>
          <a:xfrm>
            <a:off x="7926405" y="2541672"/>
            <a:ext cx="4037798" cy="1059727"/>
          </a:xfrm>
          <a:prstGeom prst="wedgeRectCallout">
            <a:avLst>
              <a:gd name="adj1" fmla="val -31223"/>
              <a:gd name="adj2" fmla="val -73558"/>
            </a:avLst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interface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Instrumentation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redefineModule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(...);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nb-NO" dirty="0"/>
          </a:p>
        </p:txBody>
      </p:sp>
      <p:sp>
        <p:nvSpPr>
          <p:cNvPr id="27" name="Bildeforklaring formet som et rektangel 26"/>
          <p:cNvSpPr/>
          <p:nvPr/>
        </p:nvSpPr>
        <p:spPr>
          <a:xfrm>
            <a:off x="198925" y="5482703"/>
            <a:ext cx="5435257" cy="1059727"/>
          </a:xfrm>
          <a:prstGeom prst="wedgeRectCallout">
            <a:avLst>
              <a:gd name="adj1" fmla="val 26425"/>
              <a:gd name="adj2" fmla="val -102082"/>
            </a:avLst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[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sun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|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jdk.internal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]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misc.Unsafe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Class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&lt;?&gt;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defineClass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(...);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nb-NO" dirty="0"/>
          </a:p>
        </p:txBody>
      </p:sp>
      <p:sp>
        <p:nvSpPr>
          <p:cNvPr id="28" name="Bildeforklaring formet som et rektangel 27"/>
          <p:cNvSpPr/>
          <p:nvPr/>
        </p:nvSpPr>
        <p:spPr>
          <a:xfrm>
            <a:off x="189084" y="2747558"/>
            <a:ext cx="1976600" cy="809870"/>
          </a:xfrm>
          <a:prstGeom prst="wedgeRectCallout">
            <a:avLst>
              <a:gd name="adj1" fmla="val 36663"/>
              <a:gd name="adj2" fmla="val -110797"/>
            </a:avLst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module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java.base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44663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6" grpId="0"/>
      <p:bldP spid="2" grpId="0" animBg="1"/>
      <p:bldP spid="2" grpId="1" animBg="1"/>
      <p:bldP spid="8" grpId="0" animBg="1"/>
      <p:bldP spid="27" grpId="0" animBg="1"/>
      <p:bldP spid="28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/>
          <p:cNvSpPr/>
          <p:nvPr/>
        </p:nvSpPr>
        <p:spPr>
          <a:xfrm>
            <a:off x="5994530" y="4004892"/>
            <a:ext cx="6159144" cy="306547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/>
          <p:cNvSpPr/>
          <p:nvPr/>
        </p:nvSpPr>
        <p:spPr>
          <a:xfrm>
            <a:off x="5985930" y="4053018"/>
            <a:ext cx="6159144" cy="818145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Bildeforklaring formet som et rektangel 16"/>
          <p:cNvSpPr/>
          <p:nvPr/>
        </p:nvSpPr>
        <p:spPr>
          <a:xfrm>
            <a:off x="6003130" y="2708161"/>
            <a:ext cx="6150544" cy="4039148"/>
          </a:xfrm>
          <a:prstGeom prst="wedgeRectCallout">
            <a:avLst>
              <a:gd name="adj1" fmla="val -31537"/>
              <a:gd name="adj2" fmla="val -56888"/>
            </a:avLst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FilteringClassLoader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extends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ClassLoader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@</a:t>
            </a:r>
            <a:r>
              <a:rPr lang="nb-NO" dirty="0" err="1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Override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public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Class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&lt;?&gt;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loadClass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name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if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name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startsWith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dirty="0" err="1" smtClean="0">
                <a:solidFill>
                  <a:srgbClr val="808080"/>
                </a:solidFill>
                <a:latin typeface="Courier New" panose="02070309020205020404" pitchFamily="49" charset="0"/>
              </a:rPr>
              <a:t>java.lang</a:t>
            </a:r>
            <a:r>
              <a:rPr lang="nb-NO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."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return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Class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forName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name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  </a:t>
            </a:r>
            <a:r>
              <a:rPr lang="nb-NO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false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FF"/>
                </a:solidFill>
                <a:latin typeface="Courier New" panose="02070309020205020404" pitchFamily="49" charset="0"/>
              </a:rPr>
              <a:t>null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  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if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(!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knownClasses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contains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named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throw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new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IllegalStateException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dirty="0" smtClean="0">
                <a:solidFill>
                  <a:srgbClr val="008000"/>
                </a:solidFill>
                <a:latin typeface="Courier New" panose="02070309020205020404" pitchFamily="49" charset="0"/>
              </a:rPr>
              <a:t>// </a:t>
            </a:r>
            <a:r>
              <a:rPr lang="nb-NO" dirty="0">
                <a:solidFill>
                  <a:srgbClr val="008000"/>
                </a:solidFill>
                <a:latin typeface="Courier New" panose="02070309020205020404" pitchFamily="49" charset="0"/>
              </a:rPr>
              <a:t>... </a:t>
            </a:r>
            <a:endParaRPr lang="nb-NO" dirty="0" smtClean="0">
              <a:solidFill>
                <a:srgbClr val="008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8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8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/>
          </a:p>
        </p:txBody>
      </p:sp>
      <p:sp>
        <p:nvSpPr>
          <p:cNvPr id="19" name="Bildeforklaring formet som et rektangel 18"/>
          <p:cNvSpPr/>
          <p:nvPr/>
        </p:nvSpPr>
        <p:spPr>
          <a:xfrm>
            <a:off x="5994530" y="2708161"/>
            <a:ext cx="6150544" cy="3162612"/>
          </a:xfrm>
          <a:prstGeom prst="wedgeRectCallout">
            <a:avLst>
              <a:gd name="adj1" fmla="val -31380"/>
              <a:gd name="adj2" fmla="val -58866"/>
            </a:avLst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FilteringClassLoader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extends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ClassLoader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@</a:t>
            </a:r>
            <a:r>
              <a:rPr lang="nb-NO" dirty="0" err="1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Override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public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Class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&lt;?&gt;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loadClass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name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if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(!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knownClasses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contains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named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throw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new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IllegalStateException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dirty="0" smtClean="0">
                <a:solidFill>
                  <a:srgbClr val="008000"/>
                </a:solidFill>
                <a:latin typeface="Courier New" panose="02070309020205020404" pitchFamily="49" charset="0"/>
              </a:rPr>
              <a:t>// </a:t>
            </a:r>
            <a:r>
              <a:rPr lang="nb-NO" dirty="0">
                <a:solidFill>
                  <a:srgbClr val="008000"/>
                </a:solidFill>
                <a:latin typeface="Courier New" panose="02070309020205020404" pitchFamily="49" charset="0"/>
              </a:rPr>
              <a:t>... </a:t>
            </a:r>
            <a:endParaRPr lang="nb-NO" dirty="0" smtClean="0">
              <a:solidFill>
                <a:srgbClr val="008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8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8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nb-NO" dirty="0"/>
          </a:p>
        </p:txBody>
      </p:sp>
      <p:sp>
        <p:nvSpPr>
          <p:cNvPr id="4" name="Rektangel 3"/>
          <p:cNvSpPr/>
          <p:nvPr/>
        </p:nvSpPr>
        <p:spPr>
          <a:xfrm>
            <a:off x="3848100" y="1600200"/>
            <a:ext cx="1581150" cy="7429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boot</a:t>
            </a:r>
            <a:endParaRPr lang="nb-NO" dirty="0"/>
          </a:p>
        </p:txBody>
      </p:sp>
      <p:sp>
        <p:nvSpPr>
          <p:cNvPr id="21" name="Textfeld 8">
            <a:extLst>
              <a:ext uri="{FF2B5EF4-FFF2-40B4-BE49-F238E27FC236}">
                <a16:creationId xmlns:a16="http://schemas.microsoft.com/office/drawing/2014/main" id="{F70B9948-111C-41BA-B3B0-E04FBD6FD6E8}"/>
              </a:ext>
            </a:extLst>
          </p:cNvPr>
          <p:cNvSpPr txBox="1"/>
          <p:nvPr/>
        </p:nvSpPr>
        <p:spPr>
          <a:xfrm>
            <a:off x="375809" y="301658"/>
            <a:ext cx="57148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Supporting class loaders with explicit filters</a:t>
            </a:r>
            <a:endParaRPr lang="en-US" sz="2400" b="1" dirty="0"/>
          </a:p>
        </p:txBody>
      </p:sp>
      <p:sp>
        <p:nvSpPr>
          <p:cNvPr id="22" name="Rektangel 21"/>
          <p:cNvSpPr/>
          <p:nvPr/>
        </p:nvSpPr>
        <p:spPr>
          <a:xfrm>
            <a:off x="3848100" y="2747665"/>
            <a:ext cx="1581150" cy="7429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extension</a:t>
            </a:r>
            <a:endParaRPr lang="nb-NO" dirty="0"/>
          </a:p>
        </p:txBody>
      </p:sp>
      <p:sp>
        <p:nvSpPr>
          <p:cNvPr id="23" name="Rektangel 22"/>
          <p:cNvSpPr/>
          <p:nvPr/>
        </p:nvSpPr>
        <p:spPr>
          <a:xfrm>
            <a:off x="3848100" y="3895130"/>
            <a:ext cx="1581150" cy="7429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system</a:t>
            </a:r>
            <a:endParaRPr lang="nb-NO" dirty="0"/>
          </a:p>
        </p:txBody>
      </p:sp>
      <p:sp>
        <p:nvSpPr>
          <p:cNvPr id="30" name="Rektangel 29"/>
          <p:cNvSpPr/>
          <p:nvPr/>
        </p:nvSpPr>
        <p:spPr>
          <a:xfrm>
            <a:off x="6067425" y="1600200"/>
            <a:ext cx="1581150" cy="74295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custom</a:t>
            </a:r>
            <a:endParaRPr lang="nb-NO" dirty="0"/>
          </a:p>
        </p:txBody>
      </p:sp>
      <p:sp>
        <p:nvSpPr>
          <p:cNvPr id="33" name="Pil høyre 32"/>
          <p:cNvSpPr/>
          <p:nvPr/>
        </p:nvSpPr>
        <p:spPr>
          <a:xfrm rot="16200000">
            <a:off x="4436417" y="2328714"/>
            <a:ext cx="404515" cy="433388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4" name="Pil høyre 33"/>
          <p:cNvSpPr/>
          <p:nvPr/>
        </p:nvSpPr>
        <p:spPr>
          <a:xfrm rot="16200000">
            <a:off x="4436417" y="3476179"/>
            <a:ext cx="404515" cy="433388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2" name="Pil høyre 51"/>
          <p:cNvSpPr/>
          <p:nvPr/>
        </p:nvSpPr>
        <p:spPr>
          <a:xfrm rot="10800000">
            <a:off x="5450829" y="1754981"/>
            <a:ext cx="616595" cy="433388"/>
          </a:xfrm>
          <a:prstGeom prst="rightArrow">
            <a:avLst/>
          </a:prstGeom>
          <a:solidFill>
            <a:schemeClr val="bg1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3" name="Rektangel 52"/>
          <p:cNvSpPr/>
          <p:nvPr/>
        </p:nvSpPr>
        <p:spPr>
          <a:xfrm>
            <a:off x="3856700" y="2747665"/>
            <a:ext cx="1581150" cy="7429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platform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69914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1" animBg="1"/>
      <p:bldP spid="20" grpId="0" animBg="1"/>
      <p:bldP spid="17" grpId="0" animBg="1"/>
      <p:bldP spid="19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/>
        </p:nvSpPr>
        <p:spPr>
          <a:xfrm>
            <a:off x="-141172" y="3359216"/>
            <a:ext cx="12333172" cy="279134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ktangel 7"/>
          <p:cNvSpPr/>
          <p:nvPr/>
        </p:nvSpPr>
        <p:spPr>
          <a:xfrm>
            <a:off x="-123530" y="2541071"/>
            <a:ext cx="12333172" cy="818145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ktangel 6"/>
          <p:cNvSpPr/>
          <p:nvPr/>
        </p:nvSpPr>
        <p:spPr>
          <a:xfrm>
            <a:off x="-141172" y="2261938"/>
            <a:ext cx="12333172" cy="279134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Rektangel 4"/>
          <p:cNvSpPr/>
          <p:nvPr/>
        </p:nvSpPr>
        <p:spPr>
          <a:xfrm>
            <a:off x="375809" y="1116061"/>
            <a:ext cx="1066436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AgentEntry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ClassLoader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previous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public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agentmain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arg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Instrumentation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inst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throws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Exception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ClassLoader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loader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new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URLClassLoader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new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URL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[]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arg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});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loader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loadClass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dirty="0" err="1">
                <a:solidFill>
                  <a:srgbClr val="808080"/>
                </a:solidFill>
                <a:latin typeface="Courier New" panose="02070309020205020404" pitchFamily="49" charset="0"/>
              </a:rPr>
              <a:t>agent.EntryPoint</a:t>
            </a:r>
            <a:r>
              <a:rPr lang="nb-NO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getMethod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dirty="0" err="1">
                <a:solidFill>
                  <a:srgbClr val="808080"/>
                </a:solidFill>
                <a:latin typeface="Courier New" panose="02070309020205020404" pitchFamily="49" charset="0"/>
              </a:rPr>
              <a:t>init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Instrumentation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ClassLoader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invoke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inst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previous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previous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loader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>
              <a:effectLst/>
            </a:endParaRPr>
          </a:p>
        </p:txBody>
      </p:sp>
      <p:sp>
        <p:nvSpPr>
          <p:cNvPr id="6" name="Textfeld 8">
            <a:extLst>
              <a:ext uri="{FF2B5EF4-FFF2-40B4-BE49-F238E27FC236}">
                <a16:creationId xmlns:a16="http://schemas.microsoft.com/office/drawing/2014/main" id="{F70B9948-111C-41BA-B3B0-E04FBD6FD6E8}"/>
              </a:ext>
            </a:extLst>
          </p:cNvPr>
          <p:cNvSpPr txBox="1"/>
          <p:nvPr/>
        </p:nvSpPr>
        <p:spPr>
          <a:xfrm>
            <a:off x="375809" y="301658"/>
            <a:ext cx="34186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Making agents updatable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510207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  <p:bldP spid="8" grpId="1" animBg="1"/>
      <p:bldP spid="7" grpId="0" animBg="1"/>
      <p:bldP spid="7" grpId="1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3848100" y="1600200"/>
            <a:ext cx="1581150" cy="7429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boot</a:t>
            </a:r>
            <a:endParaRPr lang="nb-NO" dirty="0"/>
          </a:p>
        </p:txBody>
      </p:sp>
      <p:sp>
        <p:nvSpPr>
          <p:cNvPr id="21" name="Textfeld 8">
            <a:extLst>
              <a:ext uri="{FF2B5EF4-FFF2-40B4-BE49-F238E27FC236}">
                <a16:creationId xmlns:a16="http://schemas.microsoft.com/office/drawing/2014/main" id="{F70B9948-111C-41BA-B3B0-E04FBD6FD6E8}"/>
              </a:ext>
            </a:extLst>
          </p:cNvPr>
          <p:cNvSpPr txBox="1"/>
          <p:nvPr/>
        </p:nvSpPr>
        <p:spPr>
          <a:xfrm>
            <a:off x="375809" y="301658"/>
            <a:ext cx="34186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Making agents updatable</a:t>
            </a:r>
          </a:p>
        </p:txBody>
      </p:sp>
      <p:sp>
        <p:nvSpPr>
          <p:cNvPr id="22" name="Rektangel 21"/>
          <p:cNvSpPr/>
          <p:nvPr/>
        </p:nvSpPr>
        <p:spPr>
          <a:xfrm>
            <a:off x="3848100" y="2747665"/>
            <a:ext cx="1581150" cy="7429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extension</a:t>
            </a:r>
            <a:endParaRPr lang="nb-NO" dirty="0"/>
          </a:p>
        </p:txBody>
      </p:sp>
      <p:sp>
        <p:nvSpPr>
          <p:cNvPr id="23" name="Rektangel 22"/>
          <p:cNvSpPr/>
          <p:nvPr/>
        </p:nvSpPr>
        <p:spPr>
          <a:xfrm>
            <a:off x="3848100" y="3895130"/>
            <a:ext cx="1581150" cy="7429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system</a:t>
            </a:r>
            <a:endParaRPr lang="nb-NO" dirty="0"/>
          </a:p>
        </p:txBody>
      </p:sp>
      <p:sp>
        <p:nvSpPr>
          <p:cNvPr id="30" name="Rektangel 29"/>
          <p:cNvSpPr/>
          <p:nvPr/>
        </p:nvSpPr>
        <p:spPr>
          <a:xfrm>
            <a:off x="6067425" y="1600200"/>
            <a:ext cx="1581150" cy="74295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custom</a:t>
            </a:r>
            <a:endParaRPr lang="nb-NO" dirty="0"/>
          </a:p>
        </p:txBody>
      </p:sp>
      <p:sp>
        <p:nvSpPr>
          <p:cNvPr id="33" name="Pil høyre 32"/>
          <p:cNvSpPr/>
          <p:nvPr/>
        </p:nvSpPr>
        <p:spPr>
          <a:xfrm rot="16200000">
            <a:off x="4436417" y="2328714"/>
            <a:ext cx="404515" cy="433388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4" name="Pil høyre 33"/>
          <p:cNvSpPr/>
          <p:nvPr/>
        </p:nvSpPr>
        <p:spPr>
          <a:xfrm rot="16200000">
            <a:off x="4436417" y="3476179"/>
            <a:ext cx="404515" cy="433388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2" name="Pil høyre 51"/>
          <p:cNvSpPr/>
          <p:nvPr/>
        </p:nvSpPr>
        <p:spPr>
          <a:xfrm rot="10800000">
            <a:off x="5450829" y="1754981"/>
            <a:ext cx="616595" cy="433388"/>
          </a:xfrm>
          <a:prstGeom prst="rightArrow">
            <a:avLst/>
          </a:prstGeom>
          <a:solidFill>
            <a:schemeClr val="bg1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3" name="Rektangel 52"/>
          <p:cNvSpPr/>
          <p:nvPr/>
        </p:nvSpPr>
        <p:spPr>
          <a:xfrm>
            <a:off x="3856700" y="2747665"/>
            <a:ext cx="1581150" cy="7429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platform</a:t>
            </a:r>
            <a:endParaRPr lang="nb-NO" dirty="0"/>
          </a:p>
        </p:txBody>
      </p:sp>
      <p:sp>
        <p:nvSpPr>
          <p:cNvPr id="38" name="Rektangel 37"/>
          <p:cNvSpPr/>
          <p:nvPr/>
        </p:nvSpPr>
        <p:spPr>
          <a:xfrm>
            <a:off x="6067425" y="3890069"/>
            <a:ext cx="1581150" cy="742950"/>
          </a:xfrm>
          <a:prstGeom prst="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TypePool</a:t>
            </a:r>
            <a:endParaRPr lang="nb-NO" dirty="0"/>
          </a:p>
        </p:txBody>
      </p:sp>
      <p:sp>
        <p:nvSpPr>
          <p:cNvPr id="3" name="Pil høyre 2"/>
          <p:cNvSpPr/>
          <p:nvPr/>
        </p:nvSpPr>
        <p:spPr>
          <a:xfrm rot="10800000">
            <a:off x="5553075" y="4152900"/>
            <a:ext cx="390525" cy="228600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0" name="Pil høyre 39"/>
          <p:cNvSpPr/>
          <p:nvPr/>
        </p:nvSpPr>
        <p:spPr>
          <a:xfrm rot="16200000">
            <a:off x="6176963" y="2986087"/>
            <a:ext cx="1343024" cy="209550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Rektangel 4"/>
          <p:cNvSpPr/>
          <p:nvPr/>
        </p:nvSpPr>
        <p:spPr>
          <a:xfrm>
            <a:off x="5275547" y="4714368"/>
            <a:ext cx="33554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TypeDescription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algn="ctr"/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dirty="0" err="1">
                <a:solidFill>
                  <a:srgbClr val="808080"/>
                </a:solidFill>
                <a:latin typeface="Courier New" panose="02070309020205020404" pitchFamily="49" charset="0"/>
              </a:rPr>
              <a:t>my.HttpClientAdvice</a:t>
            </a:r>
            <a:r>
              <a:rPr lang="nb-NO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endParaRPr lang="nb-NO" dirty="0"/>
          </a:p>
        </p:txBody>
      </p:sp>
      <p:sp>
        <p:nvSpPr>
          <p:cNvPr id="7" name="Bøyd pil 6"/>
          <p:cNvSpPr/>
          <p:nvPr/>
        </p:nvSpPr>
        <p:spPr>
          <a:xfrm rot="16200000">
            <a:off x="4723684" y="4561275"/>
            <a:ext cx="381131" cy="722595"/>
          </a:xfrm>
          <a:prstGeom prst="ben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16" name="Rektangel 15"/>
          <p:cNvSpPr/>
          <p:nvPr/>
        </p:nvSpPr>
        <p:spPr>
          <a:xfrm>
            <a:off x="1601008" y="1754980"/>
            <a:ext cx="22525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Recording</a:t>
            </a:r>
            <a:endParaRPr lang="nb-NO" dirty="0"/>
          </a:p>
        </p:txBody>
      </p:sp>
      <p:sp>
        <p:nvSpPr>
          <p:cNvPr id="2" name="Pil med U-sving 1"/>
          <p:cNvSpPr/>
          <p:nvPr/>
        </p:nvSpPr>
        <p:spPr>
          <a:xfrm flipH="1">
            <a:off x="2598824" y="1130376"/>
            <a:ext cx="4325248" cy="388475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43750"/>
              <a:gd name="adj5" fmla="val 100000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24" name="Rektangel 23"/>
          <p:cNvSpPr/>
          <p:nvPr/>
        </p:nvSpPr>
        <p:spPr>
          <a:xfrm>
            <a:off x="1936703" y="3890069"/>
            <a:ext cx="1581150" cy="742950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a</a:t>
            </a:r>
            <a:r>
              <a:rPr lang="nb-NO" dirty="0" smtClean="0"/>
              <a:t>gent v1</a:t>
            </a:r>
            <a:endParaRPr lang="nb-NO" dirty="0"/>
          </a:p>
        </p:txBody>
      </p:sp>
      <p:sp>
        <p:nvSpPr>
          <p:cNvPr id="6" name="Pil høyre 5"/>
          <p:cNvSpPr/>
          <p:nvPr/>
        </p:nvSpPr>
        <p:spPr>
          <a:xfrm>
            <a:off x="3498959" y="4108908"/>
            <a:ext cx="349141" cy="272594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Pil opp 7"/>
          <p:cNvSpPr/>
          <p:nvPr/>
        </p:nvSpPr>
        <p:spPr>
          <a:xfrm>
            <a:off x="2482262" y="2188369"/>
            <a:ext cx="215084" cy="1574005"/>
          </a:xfrm>
          <a:prstGeom prst="up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il ned 8"/>
          <p:cNvSpPr/>
          <p:nvPr/>
        </p:nvSpPr>
        <p:spPr>
          <a:xfrm>
            <a:off x="2729318" y="2220188"/>
            <a:ext cx="254968" cy="1574005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Rektangel 24"/>
          <p:cNvSpPr/>
          <p:nvPr/>
        </p:nvSpPr>
        <p:spPr>
          <a:xfrm>
            <a:off x="1936703" y="4851437"/>
            <a:ext cx="1581150" cy="742950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a</a:t>
            </a:r>
            <a:r>
              <a:rPr lang="nb-NO" dirty="0" smtClean="0"/>
              <a:t>gent v2</a:t>
            </a:r>
            <a:endParaRPr lang="nb-NO" dirty="0"/>
          </a:p>
        </p:txBody>
      </p:sp>
      <p:sp>
        <p:nvSpPr>
          <p:cNvPr id="26" name="Pil høyre 25"/>
          <p:cNvSpPr/>
          <p:nvPr/>
        </p:nvSpPr>
        <p:spPr>
          <a:xfrm>
            <a:off x="3517853" y="5058870"/>
            <a:ext cx="338735" cy="301829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1" name="Rett linje 10"/>
          <p:cNvCxnSpPr>
            <a:stCxn id="26" idx="3"/>
          </p:cNvCxnSpPr>
          <p:nvPr/>
        </p:nvCxnSpPr>
        <p:spPr>
          <a:xfrm flipV="1">
            <a:off x="3856588" y="4633019"/>
            <a:ext cx="0" cy="576766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1400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5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6" grpId="0" animBg="1"/>
      <p:bldP spid="25" grpId="0" animBg="1"/>
      <p:bldP spid="26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/>
        </p:nvSpPr>
        <p:spPr>
          <a:xfrm>
            <a:off x="0" y="5276431"/>
            <a:ext cx="12333172" cy="6023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TekstSylinder 6"/>
          <p:cNvSpPr txBox="1"/>
          <p:nvPr/>
        </p:nvSpPr>
        <p:spPr>
          <a:xfrm>
            <a:off x="0" y="85090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600" dirty="0" smtClean="0"/>
              <a:t>agent </a:t>
            </a:r>
            <a:r>
              <a:rPr lang="nb-NO" sz="3600" dirty="0" err="1" smtClean="0"/>
              <a:t>fundamentals</a:t>
            </a:r>
            <a:endParaRPr lang="nb-NO" sz="3600" dirty="0"/>
          </a:p>
        </p:txBody>
      </p:sp>
      <p:sp>
        <p:nvSpPr>
          <p:cNvPr id="8" name="TekstSylinder 7"/>
          <p:cNvSpPr txBox="1"/>
          <p:nvPr/>
        </p:nvSpPr>
        <p:spPr>
          <a:xfrm>
            <a:off x="0" y="231140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600" dirty="0" err="1" smtClean="0"/>
              <a:t>code</a:t>
            </a:r>
            <a:r>
              <a:rPr lang="nb-NO" sz="3600" dirty="0" smtClean="0"/>
              <a:t> </a:t>
            </a:r>
            <a:r>
              <a:rPr lang="nb-NO" sz="3600" dirty="0" err="1" smtClean="0"/>
              <a:t>instrumentation</a:t>
            </a:r>
            <a:endParaRPr lang="nb-NO" sz="3600" dirty="0"/>
          </a:p>
        </p:txBody>
      </p:sp>
      <p:sp>
        <p:nvSpPr>
          <p:cNvPr id="9" name="TekstSylinder 8"/>
          <p:cNvSpPr txBox="1"/>
          <p:nvPr/>
        </p:nvSpPr>
        <p:spPr>
          <a:xfrm>
            <a:off x="0" y="377190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600" dirty="0" err="1" smtClean="0"/>
              <a:t>class</a:t>
            </a:r>
            <a:r>
              <a:rPr lang="nb-NO" sz="3600" dirty="0" smtClean="0"/>
              <a:t> </a:t>
            </a:r>
            <a:r>
              <a:rPr lang="nb-NO" sz="3600" dirty="0" err="1" smtClean="0"/>
              <a:t>loading</a:t>
            </a:r>
            <a:endParaRPr lang="nb-NO" sz="3600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0" y="523240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600" dirty="0" err="1" smtClean="0"/>
              <a:t>miscellaneous</a:t>
            </a:r>
            <a:endParaRPr lang="nb-NO" sz="3600" dirty="0"/>
          </a:p>
        </p:txBody>
      </p:sp>
    </p:spTree>
    <p:extLst>
      <p:ext uri="{BB962C8B-B14F-4D97-AF65-F5344CB8AC3E}">
        <p14:creationId xmlns:p14="http://schemas.microsoft.com/office/powerpoint/2010/main" val="2045302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/>
        </p:nvSpPr>
        <p:spPr>
          <a:xfrm>
            <a:off x="-141172" y="4621252"/>
            <a:ext cx="12333172" cy="279134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ktangel 13"/>
          <p:cNvSpPr/>
          <p:nvPr/>
        </p:nvSpPr>
        <p:spPr>
          <a:xfrm>
            <a:off x="-141172" y="1620397"/>
            <a:ext cx="12333172" cy="279134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Rektangel 15"/>
          <p:cNvSpPr/>
          <p:nvPr/>
        </p:nvSpPr>
        <p:spPr>
          <a:xfrm>
            <a:off x="373961" y="1294970"/>
            <a:ext cx="9283311" cy="36933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long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pid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ProcessHandle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i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current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pid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VMHelper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i="1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runInNewVm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(()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-&gt;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VirtualMachine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vm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VirtualMachine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i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attach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String.</a:t>
            </a:r>
            <a:r>
              <a:rPr lang="nb-NO" i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valueOf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pid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try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vm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loadAgent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MyAttachHelper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getProtectionDomain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 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getCodeSource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 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getURL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 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toString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(), </a:t>
            </a:r>
            <a:r>
              <a:rPr lang="nb-NO" b="1" dirty="0">
                <a:solidFill>
                  <a:srgbClr val="0000FF"/>
                </a:solidFill>
                <a:latin typeface="Courier New" panose="02070309020205020404" pitchFamily="49" charset="0"/>
              </a:rPr>
              <a:t>null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 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finally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vm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detach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 }</a:t>
            </a:r>
            <a:endParaRPr lang="nb-NO" b="1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});</a:t>
            </a: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Instrumentation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inst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MyAttachHelper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i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inst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endParaRPr lang="nb-NO" dirty="0"/>
          </a:p>
        </p:txBody>
      </p:sp>
      <p:sp>
        <p:nvSpPr>
          <p:cNvPr id="6" name="Textfeld 8">
            <a:extLst>
              <a:ext uri="{FF2B5EF4-FFF2-40B4-BE49-F238E27FC236}">
                <a16:creationId xmlns:a16="http://schemas.microsoft.com/office/drawing/2014/main" id="{F70B9948-111C-41BA-B3B0-E04FBD6FD6E8}"/>
              </a:ext>
            </a:extLst>
          </p:cNvPr>
          <p:cNvSpPr txBox="1"/>
          <p:nvPr/>
        </p:nvSpPr>
        <p:spPr>
          <a:xfrm>
            <a:off x="375809" y="301658"/>
            <a:ext cx="49443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Self-attaching for testing a Java agent</a:t>
            </a:r>
            <a:endParaRPr lang="en-US" sz="2400" b="1" dirty="0"/>
          </a:p>
        </p:txBody>
      </p:sp>
      <p:sp>
        <p:nvSpPr>
          <p:cNvPr id="2" name="Rektangel 1"/>
          <p:cNvSpPr/>
          <p:nvPr/>
        </p:nvSpPr>
        <p:spPr>
          <a:xfrm>
            <a:off x="375809" y="1296487"/>
            <a:ext cx="1027371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long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pid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ProcessHandle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i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current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pid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VirtualMachine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vm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VirtualMachine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i="1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attach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String.</a:t>
            </a:r>
            <a:r>
              <a:rPr lang="nb-NO" i="1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valueOf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pid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));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try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vm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loadAgent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MyAttachHelper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getProtectionDomain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  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getCodeSource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   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getURL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   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toString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(), </a:t>
            </a:r>
            <a:r>
              <a:rPr lang="nb-NO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null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finally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vm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detach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nb-NO" dirty="0">
              <a:effectLst/>
            </a:endParaRPr>
          </a:p>
        </p:txBody>
      </p:sp>
      <p:sp>
        <p:nvSpPr>
          <p:cNvPr id="10" name="Rektangel 9"/>
          <p:cNvSpPr/>
          <p:nvPr/>
        </p:nvSpPr>
        <p:spPr>
          <a:xfrm>
            <a:off x="3177573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nb-NO" dirty="0">
              <a:effectLst/>
            </a:endParaRPr>
          </a:p>
        </p:txBody>
      </p:sp>
      <p:sp>
        <p:nvSpPr>
          <p:cNvPr id="11" name="Rektangel 10"/>
          <p:cNvSpPr/>
          <p:nvPr/>
        </p:nvSpPr>
        <p:spPr>
          <a:xfrm>
            <a:off x="375809" y="5004145"/>
            <a:ext cx="953821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MyAttachHelper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Instrumentation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inst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public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agentmain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arg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Instrumentation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inst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MyAttachHelper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i="1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inst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inst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nb-NO" dirty="0">
              <a:effectLst/>
            </a:endParaRPr>
          </a:p>
        </p:txBody>
      </p:sp>
      <p:sp>
        <p:nvSpPr>
          <p:cNvPr id="12" name="Rektangel 11"/>
          <p:cNvSpPr/>
          <p:nvPr/>
        </p:nvSpPr>
        <p:spPr>
          <a:xfrm>
            <a:off x="368032" y="4125517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nb-NO" dirty="0"/>
          </a:p>
        </p:txBody>
      </p:sp>
      <p:sp>
        <p:nvSpPr>
          <p:cNvPr id="13" name="Pil med U-sving 12"/>
          <p:cNvSpPr/>
          <p:nvPr/>
        </p:nvSpPr>
        <p:spPr>
          <a:xfrm rot="5400000">
            <a:off x="8036649" y="3785694"/>
            <a:ext cx="3657596" cy="533088"/>
          </a:xfrm>
          <a:prstGeom prst="utur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408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4" grpId="0" animBg="1"/>
      <p:bldP spid="16" grpId="0"/>
      <p:bldP spid="2" grpId="0"/>
      <p:bldP spid="11" grpId="0"/>
      <p:bldP spid="12" grpId="0"/>
      <p:bldP spid="13" grpId="0" animBg="1"/>
      <p:bldP spid="13" grpId="1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8">
            <a:extLst>
              <a:ext uri="{FF2B5EF4-FFF2-40B4-BE49-F238E27FC236}">
                <a16:creationId xmlns:a16="http://schemas.microsoft.com/office/drawing/2014/main" id="{F70B9948-111C-41BA-B3B0-E04FBD6FD6E8}"/>
              </a:ext>
            </a:extLst>
          </p:cNvPr>
          <p:cNvSpPr txBox="1"/>
          <p:nvPr/>
        </p:nvSpPr>
        <p:spPr>
          <a:xfrm>
            <a:off x="375809" y="301658"/>
            <a:ext cx="39626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Attachment using Byte Buddy</a:t>
            </a:r>
            <a:endParaRPr lang="en-US" sz="2400" b="1" dirty="0"/>
          </a:p>
        </p:txBody>
      </p:sp>
      <p:sp>
        <p:nvSpPr>
          <p:cNvPr id="10" name="Rektangel 9"/>
          <p:cNvSpPr/>
          <p:nvPr/>
        </p:nvSpPr>
        <p:spPr>
          <a:xfrm>
            <a:off x="3177573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nb-NO" dirty="0">
              <a:effectLst/>
            </a:endParaRPr>
          </a:p>
        </p:txBody>
      </p:sp>
      <p:sp>
        <p:nvSpPr>
          <p:cNvPr id="12" name="Rektangel 11"/>
          <p:cNvSpPr/>
          <p:nvPr/>
        </p:nvSpPr>
        <p:spPr>
          <a:xfrm>
            <a:off x="368032" y="4125517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nb-NO" dirty="0"/>
          </a:p>
        </p:txBody>
      </p:sp>
      <p:sp>
        <p:nvSpPr>
          <p:cNvPr id="17" name="Rektangel 16"/>
          <p:cNvSpPr/>
          <p:nvPr/>
        </p:nvSpPr>
        <p:spPr>
          <a:xfrm>
            <a:off x="375809" y="1294970"/>
            <a:ext cx="102737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Instrumentation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inst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ByteBuddyAgent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i="1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install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endParaRPr lang="nb-NO" dirty="0">
              <a:effectLst/>
            </a:endParaRPr>
          </a:p>
        </p:txBody>
      </p:sp>
      <p:sp>
        <p:nvSpPr>
          <p:cNvPr id="5" name="Rektangel 4"/>
          <p:cNvSpPr/>
          <p:nvPr/>
        </p:nvSpPr>
        <p:spPr>
          <a:xfrm>
            <a:off x="375809" y="2857285"/>
            <a:ext cx="40446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interface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AttachmentProvider</a:t>
            </a:r>
            <a:endParaRPr lang="nb-NO" dirty="0">
              <a:effectLst/>
            </a:endParaRPr>
          </a:p>
        </p:txBody>
      </p:sp>
      <p:sp>
        <p:nvSpPr>
          <p:cNvPr id="7" name="TekstSylinder 6"/>
          <p:cNvSpPr txBox="1"/>
          <p:nvPr/>
        </p:nvSpPr>
        <p:spPr>
          <a:xfrm>
            <a:off x="460397" y="3251996"/>
            <a:ext cx="654551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nb-NO" dirty="0" err="1" smtClean="0"/>
              <a:t>jdk.attach</a:t>
            </a:r>
            <a:r>
              <a:rPr lang="nb-NO" dirty="0" smtClean="0"/>
              <a:t> (JDK </a:t>
            </a:r>
            <a:r>
              <a:rPr lang="nb-NO" dirty="0" err="1" smtClean="0"/>
              <a:t>only</a:t>
            </a:r>
            <a:r>
              <a:rPr lang="nb-NO" dirty="0" smtClean="0"/>
              <a:t>) / IBM-</a:t>
            </a:r>
            <a:r>
              <a:rPr lang="nb-NO" dirty="0" err="1" smtClean="0"/>
              <a:t>namespace</a:t>
            </a:r>
            <a:r>
              <a:rPr lang="nb-NO" dirty="0" smtClean="0"/>
              <a:t>-</a:t>
            </a:r>
            <a:r>
              <a:rPr lang="nb-NO" dirty="0" err="1" smtClean="0"/>
              <a:t>aware</a:t>
            </a:r>
            <a:endParaRPr lang="nb-NO" dirty="0" smtClean="0"/>
          </a:p>
          <a:p>
            <a:pPr marL="342900" indent="-342900">
              <a:buAutoNum type="arabicPeriod"/>
            </a:pPr>
            <a:r>
              <a:rPr lang="nb-NO" dirty="0" err="1"/>
              <a:t>j</a:t>
            </a:r>
            <a:r>
              <a:rPr lang="nb-NO" dirty="0" err="1" smtClean="0"/>
              <a:t>dk.attach</a:t>
            </a:r>
            <a:r>
              <a:rPr lang="nb-NO" dirty="0" smtClean="0"/>
              <a:t> via </a:t>
            </a:r>
            <a:r>
              <a:rPr lang="nb-NO" dirty="0" err="1" smtClean="0"/>
              <a:t>helper</a:t>
            </a:r>
            <a:r>
              <a:rPr lang="nb-NO" dirty="0" smtClean="0"/>
              <a:t> </a:t>
            </a:r>
            <a:r>
              <a:rPr lang="nb-NO" dirty="0" err="1" smtClean="0"/>
              <a:t>process</a:t>
            </a:r>
            <a:r>
              <a:rPr lang="nb-NO" dirty="0" smtClean="0"/>
              <a:t> (JDK </a:t>
            </a:r>
            <a:r>
              <a:rPr lang="nb-NO" dirty="0" err="1" smtClean="0"/>
              <a:t>only</a:t>
            </a:r>
            <a:r>
              <a:rPr lang="nb-NO" dirty="0" smtClean="0"/>
              <a:t>) / IBM-</a:t>
            </a:r>
            <a:r>
              <a:rPr lang="nb-NO" dirty="0" err="1" smtClean="0"/>
              <a:t>namespace</a:t>
            </a:r>
            <a:r>
              <a:rPr lang="nb-NO" dirty="0" smtClean="0"/>
              <a:t>-</a:t>
            </a:r>
            <a:r>
              <a:rPr lang="nb-NO" dirty="0" err="1" smtClean="0"/>
              <a:t>aware</a:t>
            </a:r>
            <a:endParaRPr lang="nb-NO" dirty="0" smtClean="0"/>
          </a:p>
          <a:p>
            <a:pPr marL="342900" indent="-342900">
              <a:buAutoNum type="arabicPeriod"/>
            </a:pPr>
            <a:r>
              <a:rPr lang="nb-NO" dirty="0" smtClean="0"/>
              <a:t>Unix </a:t>
            </a:r>
            <a:r>
              <a:rPr lang="nb-NO" dirty="0" err="1" smtClean="0"/>
              <a:t>socket</a:t>
            </a:r>
            <a:r>
              <a:rPr lang="nb-NO" dirty="0" smtClean="0"/>
              <a:t> </a:t>
            </a:r>
            <a:r>
              <a:rPr lang="nb-NO" dirty="0" err="1" smtClean="0"/>
              <a:t>emulation</a:t>
            </a:r>
            <a:r>
              <a:rPr lang="nb-NO" dirty="0" smtClean="0"/>
              <a:t> (Unix </a:t>
            </a:r>
            <a:r>
              <a:rPr lang="nb-NO" dirty="0" err="1" smtClean="0"/>
              <a:t>only</a:t>
            </a:r>
            <a:r>
              <a:rPr lang="nb-NO" dirty="0" smtClean="0"/>
              <a:t>)</a:t>
            </a:r>
          </a:p>
          <a:p>
            <a:pPr marL="342900" indent="-342900">
              <a:buAutoNum type="arabicPeriod"/>
            </a:pPr>
            <a:r>
              <a:rPr lang="nb-NO" dirty="0" smtClean="0"/>
              <a:t>Unix </a:t>
            </a:r>
            <a:r>
              <a:rPr lang="nb-NO" dirty="0" err="1" smtClean="0"/>
              <a:t>socket</a:t>
            </a:r>
            <a:r>
              <a:rPr lang="nb-NO" dirty="0" smtClean="0"/>
              <a:t> </a:t>
            </a:r>
            <a:r>
              <a:rPr lang="nb-NO" dirty="0" err="1" smtClean="0"/>
              <a:t>emulation</a:t>
            </a:r>
            <a:r>
              <a:rPr lang="nb-NO" dirty="0" smtClean="0"/>
              <a:t> via </a:t>
            </a:r>
            <a:r>
              <a:rPr lang="nb-NO" dirty="0" err="1" smtClean="0"/>
              <a:t>helper</a:t>
            </a:r>
            <a:r>
              <a:rPr lang="nb-NO" dirty="0" smtClean="0"/>
              <a:t> </a:t>
            </a:r>
            <a:r>
              <a:rPr lang="nb-NO" dirty="0" err="1" smtClean="0"/>
              <a:t>process</a:t>
            </a:r>
            <a:r>
              <a:rPr lang="nb-NO" dirty="0" smtClean="0"/>
              <a:t> (Unix </a:t>
            </a:r>
            <a:r>
              <a:rPr lang="nb-NO" dirty="0" err="1" smtClean="0"/>
              <a:t>only</a:t>
            </a:r>
            <a:r>
              <a:rPr lang="nb-NO" dirty="0" smtClean="0"/>
              <a:t>)</a:t>
            </a:r>
            <a:endParaRPr lang="nb-NO" dirty="0"/>
          </a:p>
        </p:txBody>
      </p:sp>
      <p:sp>
        <p:nvSpPr>
          <p:cNvPr id="8" name="Rektangel 7"/>
          <p:cNvSpPr/>
          <p:nvPr/>
        </p:nvSpPr>
        <p:spPr>
          <a:xfrm>
            <a:off x="386826" y="1682019"/>
            <a:ext cx="110266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ByteBuddyAgent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attach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new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File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"myagent.jar"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"123"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115456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/>
        </p:nvSpPr>
        <p:spPr>
          <a:xfrm>
            <a:off x="-214881" y="3356819"/>
            <a:ext cx="12333172" cy="1656969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Textfeld 8">
            <a:extLst>
              <a:ext uri="{FF2B5EF4-FFF2-40B4-BE49-F238E27FC236}">
                <a16:creationId xmlns:a16="http://schemas.microsoft.com/office/drawing/2014/main" id="{F70B9948-111C-41BA-B3B0-E04FBD6FD6E8}"/>
              </a:ext>
            </a:extLst>
          </p:cNvPr>
          <p:cNvSpPr txBox="1"/>
          <p:nvPr/>
        </p:nvSpPr>
        <p:spPr>
          <a:xfrm>
            <a:off x="375809" y="301658"/>
            <a:ext cx="56617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Instance-bound state without adding fields</a:t>
            </a:r>
            <a:endParaRPr lang="en-US" sz="2400" b="1" dirty="0"/>
          </a:p>
        </p:txBody>
      </p:sp>
      <p:sp>
        <p:nvSpPr>
          <p:cNvPr id="7" name="Rektangel 6"/>
          <p:cNvSpPr/>
          <p:nvPr/>
        </p:nvSpPr>
        <p:spPr>
          <a:xfrm>
            <a:off x="375808" y="943729"/>
            <a:ext cx="111517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8000FF"/>
                </a:solidFill>
                <a:latin typeface="Courier New" panose="020703090202050204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StateHandler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008000"/>
                </a:solidFill>
                <a:latin typeface="Courier New" panose="02070309020205020404" pitchFamily="49" charset="0"/>
              </a:rPr>
              <a:t>// injected into boot loader </a:t>
            </a:r>
            <a:endParaRPr lang="en-US" dirty="0" smtClean="0">
              <a:solidFill>
                <a:srgbClr val="008000"/>
              </a:solidFill>
              <a:latin typeface="Courier New" panose="02070309020205020404" pitchFamily="49" charset="0"/>
            </a:endParaRPr>
          </a:p>
          <a:p>
            <a:r>
              <a:rPr lang="en-US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  public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8000FF"/>
                </a:solidFill>
                <a:latin typeface="Courier New" panose="02070309020205020404" pitchFamily="49" charset="0"/>
              </a:rPr>
              <a:t>final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Map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&lt;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Object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Object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&gt;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state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Collections</a:t>
            </a:r>
            <a:r>
              <a:rPr lang="en-US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en-US" i="1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synchronizedMap</a:t>
            </a: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en-US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new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WeakHashMap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&lt;&gt;());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dirty="0">
              <a:effectLst/>
            </a:endParaRPr>
          </a:p>
        </p:txBody>
      </p:sp>
      <p:sp>
        <p:nvSpPr>
          <p:cNvPr id="8" name="Rektangel 7"/>
          <p:cNvSpPr/>
          <p:nvPr/>
        </p:nvSpPr>
        <p:spPr>
          <a:xfrm>
            <a:off x="375808" y="943728"/>
            <a:ext cx="93949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public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StateHandler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008000"/>
                </a:solidFill>
                <a:latin typeface="Courier New" panose="02070309020205020404" pitchFamily="49" charset="0"/>
              </a:rPr>
              <a:t>// </a:t>
            </a:r>
            <a:r>
              <a:rPr lang="nb-NO" dirty="0" err="1">
                <a:solidFill>
                  <a:srgbClr val="008000"/>
                </a:solidFill>
                <a:latin typeface="Courier New" panose="02070309020205020404" pitchFamily="49" charset="0"/>
              </a:rPr>
              <a:t>injected</a:t>
            </a:r>
            <a:r>
              <a:rPr lang="nb-NO" dirty="0">
                <a:solidFill>
                  <a:srgbClr val="008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8000"/>
                </a:solidFill>
                <a:latin typeface="Courier New" panose="02070309020205020404" pitchFamily="49" charset="0"/>
              </a:rPr>
              <a:t>into</a:t>
            </a:r>
            <a:r>
              <a:rPr lang="nb-NO" dirty="0">
                <a:solidFill>
                  <a:srgbClr val="008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8000"/>
                </a:solidFill>
                <a:latin typeface="Courier New" panose="02070309020205020404" pitchFamily="49" charset="0"/>
              </a:rPr>
              <a:t>boot</a:t>
            </a:r>
            <a:r>
              <a:rPr lang="nb-NO" dirty="0">
                <a:solidFill>
                  <a:srgbClr val="008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8000"/>
                </a:solidFill>
                <a:latin typeface="Courier New" panose="02070309020205020404" pitchFamily="49" charset="0"/>
              </a:rPr>
              <a:t>loader</a:t>
            </a:r>
            <a:r>
              <a:rPr lang="nb-NO" dirty="0">
                <a:solidFill>
                  <a:srgbClr val="008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8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8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8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public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8000FF"/>
                </a:solidFill>
                <a:latin typeface="Courier New" panose="02070309020205020404" pitchFamily="49" charset="0"/>
              </a:rPr>
              <a:t>final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WeakConcurrentMap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&lt;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Object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Object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&gt;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state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new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WeakConcurrentMap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WithInlinedExpunction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&lt;&gt;();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>
              <a:effectLst/>
            </a:endParaRPr>
          </a:p>
        </p:txBody>
      </p:sp>
      <p:sp>
        <p:nvSpPr>
          <p:cNvPr id="9" name="Rektangel 8"/>
          <p:cNvSpPr/>
          <p:nvPr/>
        </p:nvSpPr>
        <p:spPr>
          <a:xfrm>
            <a:off x="375807" y="2757723"/>
            <a:ext cx="1090521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UserClass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foo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dirty="0" smtClean="0">
                <a:solidFill>
                  <a:srgbClr val="008000"/>
                </a:solidFill>
                <a:latin typeface="Courier New" panose="02070309020205020404" pitchFamily="49" charset="0"/>
              </a:rPr>
              <a:t>// </a:t>
            </a:r>
            <a:r>
              <a:rPr lang="nb-NO" dirty="0">
                <a:solidFill>
                  <a:srgbClr val="008000"/>
                </a:solidFill>
                <a:latin typeface="Courier New" panose="02070309020205020404" pitchFamily="49" charset="0"/>
              </a:rPr>
              <a:t>... </a:t>
            </a:r>
            <a:endParaRPr lang="nb-NO" dirty="0" smtClean="0">
              <a:solidFill>
                <a:srgbClr val="008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8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8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</p:txBody>
      </p:sp>
      <p:sp>
        <p:nvSpPr>
          <p:cNvPr id="10" name="Rektangel 9"/>
          <p:cNvSpPr/>
          <p:nvPr/>
        </p:nvSpPr>
        <p:spPr>
          <a:xfrm>
            <a:off x="375806" y="2757722"/>
            <a:ext cx="10905217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UserClass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Dispatcher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dispatcher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Class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forName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</a:p>
          <a:p>
            <a:r>
              <a:rPr lang="nb-NO" dirty="0" smtClean="0">
                <a:solidFill>
                  <a:srgbClr val="808080"/>
                </a:solidFill>
                <a:latin typeface="Courier New" panose="02070309020205020404" pitchFamily="49" charset="0"/>
              </a:rPr>
              <a:t>         "</a:t>
            </a:r>
            <a:r>
              <a:rPr lang="nb-NO" dirty="0" err="1">
                <a:solidFill>
                  <a:srgbClr val="808080"/>
                </a:solidFill>
                <a:latin typeface="Courier New" panose="02070309020205020404" pitchFamily="49" charset="0"/>
              </a:rPr>
              <a:t>net.bytebuddy.Nexus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false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ClassLoader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getSystemClassLoader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())</a:t>
            </a: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     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getMethod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dirty="0" err="1">
                <a:solidFill>
                  <a:srgbClr val="808080"/>
                </a:solidFill>
                <a:latin typeface="Courier New" panose="02070309020205020404" pitchFamily="49" charset="0"/>
              </a:rPr>
              <a:t>init</a:t>
            </a:r>
            <a:r>
              <a:rPr lang="nb-NO" dirty="0">
                <a:solidFill>
                  <a:srgbClr val="808080"/>
                </a:solidFill>
                <a:latin typeface="Courier New" panose="02070309020205020404" pitchFamily="49" charset="0"/>
              </a:rPr>
              <a:t>"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Class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    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invoke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b="1" dirty="0">
                <a:solidFill>
                  <a:srgbClr val="0000FF"/>
                </a:solidFill>
                <a:latin typeface="Courier New" panose="02070309020205020404" pitchFamily="49" charset="0"/>
              </a:rPr>
              <a:t>null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UserClass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foo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dispatcher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run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endParaRPr lang="nb-NO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nb-NO" dirty="0">
                <a:solidFill>
                  <a:srgbClr val="008000"/>
                </a:solidFill>
                <a:latin typeface="Courier New" panose="02070309020205020404" pitchFamily="49" charset="0"/>
              </a:rPr>
              <a:t>// ... </a:t>
            </a:r>
          </a:p>
          <a:p>
            <a:r>
              <a:rPr lang="nb-NO" b="1" dirty="0">
                <a:solidFill>
                  <a:srgbClr val="008000"/>
                </a:solidFill>
                <a:latin typeface="Courier New" panose="02070309020205020404" pitchFamily="49" charset="0"/>
              </a:rPr>
              <a:t> 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82253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7" grpId="0"/>
      <p:bldP spid="8" grpId="0"/>
      <p:bldP spid="9" grpId="0"/>
      <p:bldP spid="9" grpId="1"/>
      <p:bldP spid="10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ktangel 19"/>
          <p:cNvSpPr/>
          <p:nvPr/>
        </p:nvSpPr>
        <p:spPr>
          <a:xfrm>
            <a:off x="-106031" y="3084719"/>
            <a:ext cx="12333172" cy="539829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Rektangel 15"/>
          <p:cNvSpPr/>
          <p:nvPr/>
        </p:nvSpPr>
        <p:spPr>
          <a:xfrm>
            <a:off x="-81317" y="2532300"/>
            <a:ext cx="12333172" cy="56344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ktangel 13"/>
          <p:cNvSpPr/>
          <p:nvPr/>
        </p:nvSpPr>
        <p:spPr>
          <a:xfrm>
            <a:off x="-81317" y="2532299"/>
            <a:ext cx="12333172" cy="293094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Rektangel 17"/>
          <p:cNvSpPr/>
          <p:nvPr/>
        </p:nvSpPr>
        <p:spPr>
          <a:xfrm>
            <a:off x="-37763" y="2798284"/>
            <a:ext cx="12333172" cy="286435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Rektangel 16"/>
          <p:cNvSpPr/>
          <p:nvPr/>
        </p:nvSpPr>
        <p:spPr>
          <a:xfrm>
            <a:off x="375294" y="1100348"/>
            <a:ext cx="102616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AgentEntry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public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agentmain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arg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Instrumentation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inst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new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AgentBuilder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Default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disableClassFormatChanges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with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RedefinitionStrategy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b="1" dirty="0" err="1">
                <a:solidFill>
                  <a:schemeClr val="accent6">
                    <a:lumMod val="50000"/>
                  </a:schemeClr>
                </a:solidFill>
                <a:latin typeface="Courier New" panose="02070309020205020404" pitchFamily="49" charset="0"/>
              </a:rPr>
              <a:t>RETRANSFORM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with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BatchAllocator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Partitioning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i="1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of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en-US" dirty="0" smtClean="0">
                <a:solidFill>
                  <a:srgbClr val="FF8000"/>
                </a:solidFill>
                <a:latin typeface="Courier New" panose="02070309020205020404" pitchFamily="49" charset="0"/>
              </a:rPr>
              <a:t>4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))</a:t>
            </a:r>
            <a:endParaRPr lang="nb-NO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    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with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DiscoveryStrategy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Reiterating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b="1" dirty="0" err="1" smtClean="0">
                <a:solidFill>
                  <a:schemeClr val="accent6">
                    <a:lumMod val="50000"/>
                  </a:schemeClr>
                </a:solidFill>
                <a:latin typeface="Courier New" panose="02070309020205020404" pitchFamily="49" charset="0"/>
              </a:rPr>
              <a:t>INSTANCE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type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i="1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aLotOfTypes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())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transform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builder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type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classLoader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module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-&gt;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builder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visit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Advice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i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to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SomeAdvice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on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i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isMethod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()))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installOn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inst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>
              <a:effectLst/>
            </a:endParaRPr>
          </a:p>
        </p:txBody>
      </p:sp>
      <p:sp>
        <p:nvSpPr>
          <p:cNvPr id="19" name="Rektangel 18"/>
          <p:cNvSpPr/>
          <p:nvPr/>
        </p:nvSpPr>
        <p:spPr>
          <a:xfrm>
            <a:off x="375294" y="1100348"/>
            <a:ext cx="11370523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AgentEntry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public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agentmain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arg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Instrumentation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inst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new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AgentBuilder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Default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disableClassFormatChanges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with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RedefinitionStrategy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b="1" dirty="0" err="1">
                <a:solidFill>
                  <a:schemeClr val="accent6">
                    <a:lumMod val="50000"/>
                  </a:schemeClr>
                </a:solidFill>
                <a:latin typeface="Courier New" panose="02070309020205020404" pitchFamily="49" charset="0"/>
              </a:rPr>
              <a:t>RETRANSFORM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with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BatchAllocator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Partitioning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i="1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of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en-US" dirty="0" smtClean="0">
                <a:solidFill>
                  <a:srgbClr val="FF8000"/>
                </a:solidFill>
                <a:latin typeface="Courier New" panose="02070309020205020404" pitchFamily="49" charset="0"/>
              </a:rPr>
              <a:t>4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))</a:t>
            </a:r>
            <a:endParaRPr lang="nb-NO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    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with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DiscoveryStrategy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Reiterating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b="1" dirty="0" err="1" smtClean="0">
                <a:solidFill>
                  <a:schemeClr val="accent6">
                    <a:lumMod val="50000"/>
                  </a:schemeClr>
                </a:solidFill>
                <a:latin typeface="Courier New" panose="02070309020205020404" pitchFamily="49" charset="0"/>
              </a:rPr>
              <a:t>INSTANCE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    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with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new</a:t>
            </a:r>
            <a:r>
              <a:rPr lang="nb-NO" b="1" dirty="0">
                <a:solidFill>
                  <a:srgbClr val="0000FF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ResubmissionScheduler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WithFixedDelay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</a:p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        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Executors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i="1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newSingleThreadScheduledExecutor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(), </a:t>
            </a:r>
            <a:r>
              <a:rPr lang="en-US" dirty="0">
                <a:solidFill>
                  <a:srgbClr val="FF8000"/>
                </a:solidFill>
                <a:latin typeface="Courier New" panose="02070309020205020404" pitchFamily="49" charset="0"/>
              </a:rPr>
              <a:t>1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, 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TimeUnit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b="1" dirty="0" err="1" smtClean="0">
                <a:solidFill>
                  <a:schemeClr val="accent6">
                    <a:lumMod val="50000"/>
                  </a:schemeClr>
                </a:solidFill>
                <a:latin typeface="Courier New" panose="02070309020205020404" pitchFamily="49" charset="0"/>
              </a:rPr>
              <a:t>SECOND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))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type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i="1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aLotOfTypes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())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transform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builder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type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classLoader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module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-&gt;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builder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visit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Advice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i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to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SomeAdvice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on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i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isMethod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()))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installOn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inst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>
              <a:effectLst/>
            </a:endParaRPr>
          </a:p>
        </p:txBody>
      </p:sp>
      <p:sp>
        <p:nvSpPr>
          <p:cNvPr id="12" name="Rektangel 11"/>
          <p:cNvSpPr/>
          <p:nvPr/>
        </p:nvSpPr>
        <p:spPr>
          <a:xfrm>
            <a:off x="375808" y="1102489"/>
            <a:ext cx="102616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AgentEntry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public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agentmain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arg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Instrumentation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inst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new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AgentBuilder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Default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disableClassFormatChanges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with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RedefinitionStrategy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b="1" dirty="0" err="1">
                <a:solidFill>
                  <a:schemeClr val="accent6">
                    <a:lumMod val="50000"/>
                  </a:schemeClr>
                </a:solidFill>
                <a:latin typeface="Courier New" panose="02070309020205020404" pitchFamily="49" charset="0"/>
              </a:rPr>
              <a:t>RETRANSFORM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type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i="1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aLotOfTypes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())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transform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builder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type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classLoader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module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-&gt;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builder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visit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Advice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i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to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SomeAdvice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on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i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isMethod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()))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installOn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inst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>
              <a:effectLst/>
            </a:endParaRPr>
          </a:p>
        </p:txBody>
      </p:sp>
      <p:sp>
        <p:nvSpPr>
          <p:cNvPr id="5" name="Textfeld 8">
            <a:extLst>
              <a:ext uri="{FF2B5EF4-FFF2-40B4-BE49-F238E27FC236}">
                <a16:creationId xmlns:a16="http://schemas.microsoft.com/office/drawing/2014/main" id="{F70B9948-111C-41BA-B3B0-E04FBD6FD6E8}"/>
              </a:ext>
            </a:extLst>
          </p:cNvPr>
          <p:cNvSpPr txBox="1"/>
          <p:nvPr/>
        </p:nvSpPr>
        <p:spPr>
          <a:xfrm>
            <a:off x="375809" y="301658"/>
            <a:ext cx="50220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Increasing retransformation resilience</a:t>
            </a:r>
            <a:endParaRPr lang="en-US" sz="2400" b="1" dirty="0"/>
          </a:p>
        </p:txBody>
      </p:sp>
      <p:sp>
        <p:nvSpPr>
          <p:cNvPr id="15" name="Rektangel 14"/>
          <p:cNvSpPr/>
          <p:nvPr/>
        </p:nvSpPr>
        <p:spPr>
          <a:xfrm>
            <a:off x="375808" y="1102489"/>
            <a:ext cx="102616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AgentEntry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public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agentmain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arg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Instrumentation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inst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nb-NO" b="1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new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AgentBuilder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Default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disableClassFormatChanges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with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RedefinitionStrategy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b="1" dirty="0" err="1">
                <a:solidFill>
                  <a:schemeClr val="accent6">
                    <a:lumMod val="50000"/>
                  </a:schemeClr>
                </a:solidFill>
                <a:latin typeface="Courier New" panose="02070309020205020404" pitchFamily="49" charset="0"/>
              </a:rPr>
              <a:t>RETRANSFORM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with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BatchAllocator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Partitioning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i="1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of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en-US" dirty="0" smtClean="0">
                <a:solidFill>
                  <a:srgbClr val="FF8000"/>
                </a:solidFill>
                <a:latin typeface="Courier New" panose="02070309020205020404" pitchFamily="49" charset="0"/>
              </a:rPr>
              <a:t>4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))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type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i="1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aLotOfTypes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())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transform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builder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type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classLoader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module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-&gt;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builder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visit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Advice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i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to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SomeAdvice</a:t>
            </a:r>
            <a:r>
              <a:rPr lang="nb-NO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on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i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isMethod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()))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installOn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inst</a:t>
            </a:r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nb-NO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nb-NO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nb-NO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433941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6" grpId="0" animBg="1"/>
      <p:bldP spid="16" grpId="1" animBg="1"/>
      <p:bldP spid="14" grpId="0" animBg="1"/>
      <p:bldP spid="18" grpId="0" animBg="1"/>
      <p:bldP spid="18" grpId="1" animBg="1"/>
      <p:bldP spid="17" grpId="0"/>
      <p:bldP spid="17" grpId="1"/>
      <p:bldP spid="19" grpId="0"/>
      <p:bldP spid="12" grpId="0"/>
      <p:bldP spid="15" grpId="0"/>
      <p:bldP spid="15" grpId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8">
            <a:extLst>
              <a:ext uri="{FF2B5EF4-FFF2-40B4-BE49-F238E27FC236}">
                <a16:creationId xmlns:a16="http://schemas.microsoft.com/office/drawing/2014/main" id="{F70B9948-111C-41BA-B3B0-E04FBD6FD6E8}"/>
              </a:ext>
            </a:extLst>
          </p:cNvPr>
          <p:cNvSpPr txBox="1"/>
          <p:nvPr/>
        </p:nvSpPr>
        <p:spPr>
          <a:xfrm>
            <a:off x="375809" y="301658"/>
            <a:ext cx="58697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Balancing performance: JIT and GC inference</a:t>
            </a:r>
            <a:endParaRPr lang="en-US" sz="2400" b="1" dirty="0"/>
          </a:p>
        </p:txBody>
      </p:sp>
      <p:sp>
        <p:nvSpPr>
          <p:cNvPr id="5" name="Rektangel 4"/>
          <p:cNvSpPr/>
          <p:nvPr/>
        </p:nvSpPr>
        <p:spPr>
          <a:xfrm>
            <a:off x="375808" y="1094457"/>
            <a:ext cx="1072919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solidFill>
                  <a:srgbClr val="000080"/>
                </a:solidFill>
                <a:latin typeface="Courier New" panose="02070309020205020404" pitchFamily="49" charset="0"/>
              </a:rPr>
              <a:t>-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XX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: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MaxInlineLevel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008000"/>
                </a:solidFill>
                <a:latin typeface="Courier New" panose="02070309020205020404" pitchFamily="49" charset="0"/>
              </a:rPr>
              <a:t>// </a:t>
            </a:r>
            <a:r>
              <a:rPr lang="nb-NO" dirty="0" err="1">
                <a:solidFill>
                  <a:srgbClr val="008000"/>
                </a:solidFill>
                <a:latin typeface="Courier New" panose="02070309020205020404" pitchFamily="49" charset="0"/>
              </a:rPr>
              <a:t>maximum</a:t>
            </a:r>
            <a:r>
              <a:rPr lang="nb-NO" dirty="0">
                <a:solidFill>
                  <a:srgbClr val="008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8000"/>
                </a:solidFill>
                <a:latin typeface="Courier New" panose="02070309020205020404" pitchFamily="49" charset="0"/>
              </a:rPr>
              <a:t>nested</a:t>
            </a:r>
            <a:r>
              <a:rPr lang="nb-NO" dirty="0">
                <a:solidFill>
                  <a:srgbClr val="008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8000"/>
                </a:solidFill>
                <a:latin typeface="Courier New" panose="02070309020205020404" pitchFamily="49" charset="0"/>
              </a:rPr>
              <a:t>calls</a:t>
            </a:r>
            <a:r>
              <a:rPr lang="nb-NO" dirty="0">
                <a:solidFill>
                  <a:srgbClr val="008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8000"/>
              </a:solidFill>
              <a:latin typeface="Courier New" panose="02070309020205020404" pitchFamily="49" charset="0"/>
            </a:endParaRP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-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XX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: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MaxInlineSize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008000"/>
                </a:solidFill>
                <a:latin typeface="Courier New" panose="02070309020205020404" pitchFamily="49" charset="0"/>
              </a:rPr>
              <a:t>// </a:t>
            </a:r>
            <a:r>
              <a:rPr lang="nb-NO" dirty="0" err="1">
                <a:solidFill>
                  <a:srgbClr val="008000"/>
                </a:solidFill>
                <a:latin typeface="Courier New" panose="02070309020205020404" pitchFamily="49" charset="0"/>
              </a:rPr>
              <a:t>maximum</a:t>
            </a:r>
            <a:r>
              <a:rPr lang="nb-NO" dirty="0">
                <a:solidFill>
                  <a:srgbClr val="008000"/>
                </a:solidFill>
                <a:latin typeface="Courier New" panose="02070309020205020404" pitchFamily="49" charset="0"/>
              </a:rPr>
              <a:t> byte </a:t>
            </a:r>
            <a:r>
              <a:rPr lang="nb-NO" dirty="0" err="1">
                <a:solidFill>
                  <a:srgbClr val="008000"/>
                </a:solidFill>
                <a:latin typeface="Courier New" panose="02070309020205020404" pitchFamily="49" charset="0"/>
              </a:rPr>
              <a:t>code</a:t>
            </a:r>
            <a:r>
              <a:rPr lang="nb-NO" dirty="0">
                <a:solidFill>
                  <a:srgbClr val="008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8000"/>
                </a:solidFill>
                <a:latin typeface="Courier New" panose="02070309020205020404" pitchFamily="49" charset="0"/>
              </a:rPr>
              <a:t>size</a:t>
            </a:r>
            <a:r>
              <a:rPr lang="nb-NO" dirty="0">
                <a:solidFill>
                  <a:srgbClr val="008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8000"/>
              </a:solidFill>
              <a:latin typeface="Courier New" panose="02070309020205020404" pitchFamily="49" charset="0"/>
            </a:endParaRP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-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XX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: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FreqInlineSize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008000"/>
                </a:solidFill>
                <a:latin typeface="Courier New" panose="02070309020205020404" pitchFamily="49" charset="0"/>
              </a:rPr>
              <a:t>// </a:t>
            </a:r>
            <a:r>
              <a:rPr lang="nb-NO" dirty="0" err="1">
                <a:solidFill>
                  <a:srgbClr val="008000"/>
                </a:solidFill>
                <a:latin typeface="Courier New" panose="02070309020205020404" pitchFamily="49" charset="0"/>
              </a:rPr>
              <a:t>maximum</a:t>
            </a:r>
            <a:r>
              <a:rPr lang="nb-NO" dirty="0">
                <a:solidFill>
                  <a:srgbClr val="008000"/>
                </a:solidFill>
                <a:latin typeface="Courier New" panose="02070309020205020404" pitchFamily="49" charset="0"/>
              </a:rPr>
              <a:t> byte </a:t>
            </a:r>
            <a:r>
              <a:rPr lang="nb-NO" dirty="0" err="1">
                <a:solidFill>
                  <a:srgbClr val="008000"/>
                </a:solidFill>
                <a:latin typeface="Courier New" panose="02070309020205020404" pitchFamily="49" charset="0"/>
              </a:rPr>
              <a:t>code</a:t>
            </a:r>
            <a:r>
              <a:rPr lang="nb-NO" dirty="0">
                <a:solidFill>
                  <a:srgbClr val="008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8000"/>
                </a:solidFill>
                <a:latin typeface="Courier New" panose="02070309020205020404" pitchFamily="49" charset="0"/>
              </a:rPr>
              <a:t>size</a:t>
            </a:r>
            <a:r>
              <a:rPr lang="nb-NO" dirty="0">
                <a:solidFill>
                  <a:srgbClr val="008000"/>
                </a:solidFill>
                <a:latin typeface="Courier New" panose="02070309020205020404" pitchFamily="49" charset="0"/>
              </a:rPr>
              <a:t> (</a:t>
            </a:r>
            <a:r>
              <a:rPr lang="nb-NO" dirty="0" err="1">
                <a:solidFill>
                  <a:srgbClr val="008000"/>
                </a:solidFill>
                <a:latin typeface="Courier New" panose="02070309020205020404" pitchFamily="49" charset="0"/>
              </a:rPr>
              <a:t>frequently</a:t>
            </a:r>
            <a:r>
              <a:rPr lang="nb-NO" dirty="0">
                <a:solidFill>
                  <a:srgbClr val="008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8000"/>
                </a:solidFill>
                <a:latin typeface="Courier New" panose="02070309020205020404" pitchFamily="49" charset="0"/>
              </a:rPr>
              <a:t>called</a:t>
            </a:r>
            <a:r>
              <a:rPr lang="nb-NO" dirty="0">
                <a:solidFill>
                  <a:srgbClr val="008000"/>
                </a:solidFill>
                <a:latin typeface="Courier New" panose="02070309020205020404" pitchFamily="49" charset="0"/>
              </a:rPr>
              <a:t>) </a:t>
            </a:r>
            <a:endParaRPr lang="nb-NO" dirty="0" smtClean="0">
              <a:solidFill>
                <a:srgbClr val="008000"/>
              </a:solidFill>
              <a:latin typeface="Courier New" panose="02070309020205020404" pitchFamily="49" charset="0"/>
            </a:endParaRP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-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XX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: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MaxTrivialSize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008000"/>
                </a:solidFill>
                <a:latin typeface="Courier New" panose="02070309020205020404" pitchFamily="49" charset="0"/>
              </a:rPr>
              <a:t>// </a:t>
            </a:r>
            <a:r>
              <a:rPr lang="nb-NO" dirty="0" err="1">
                <a:solidFill>
                  <a:srgbClr val="008000"/>
                </a:solidFill>
                <a:latin typeface="Courier New" panose="02070309020205020404" pitchFamily="49" charset="0"/>
              </a:rPr>
              <a:t>maximum</a:t>
            </a:r>
            <a:r>
              <a:rPr lang="nb-NO" dirty="0">
                <a:solidFill>
                  <a:srgbClr val="008000"/>
                </a:solidFill>
                <a:latin typeface="Courier New" panose="02070309020205020404" pitchFamily="49" charset="0"/>
              </a:rPr>
              <a:t> byte </a:t>
            </a:r>
            <a:r>
              <a:rPr lang="nb-NO" dirty="0" err="1">
                <a:solidFill>
                  <a:srgbClr val="008000"/>
                </a:solidFill>
                <a:latin typeface="Courier New" panose="02070309020205020404" pitchFamily="49" charset="0"/>
              </a:rPr>
              <a:t>code</a:t>
            </a:r>
            <a:r>
              <a:rPr lang="nb-NO" dirty="0">
                <a:solidFill>
                  <a:srgbClr val="008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8000"/>
                </a:solidFill>
                <a:latin typeface="Courier New" panose="02070309020205020404" pitchFamily="49" charset="0"/>
              </a:rPr>
              <a:t>size</a:t>
            </a:r>
            <a:r>
              <a:rPr lang="nb-NO" dirty="0">
                <a:solidFill>
                  <a:srgbClr val="008000"/>
                </a:solidFill>
                <a:latin typeface="Courier New" panose="02070309020205020404" pitchFamily="49" charset="0"/>
              </a:rPr>
              <a:t> (</a:t>
            </a:r>
            <a:r>
              <a:rPr lang="nb-NO" dirty="0" smtClean="0">
                <a:solidFill>
                  <a:srgbClr val="008000"/>
                </a:solidFill>
                <a:latin typeface="Courier New" panose="02070309020205020404" pitchFamily="49" charset="0"/>
              </a:rPr>
              <a:t>trivial, </a:t>
            </a:r>
            <a:r>
              <a:rPr lang="nb-NO" dirty="0">
                <a:solidFill>
                  <a:srgbClr val="008000"/>
                </a:solidFill>
                <a:latin typeface="Courier New" panose="02070309020205020404" pitchFamily="49" charset="0"/>
              </a:rPr>
              <a:t>e.g. getter/setter) </a:t>
            </a:r>
            <a:endParaRPr lang="nb-NO" dirty="0" smtClean="0">
              <a:solidFill>
                <a:srgbClr val="008000"/>
              </a:solidFill>
              <a:latin typeface="Courier New" panose="02070309020205020404" pitchFamily="49" charset="0"/>
            </a:endParaRP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-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XX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: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MinInliningThreshold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008000"/>
                </a:solidFill>
                <a:latin typeface="Courier New" panose="02070309020205020404" pitchFamily="49" charset="0"/>
              </a:rPr>
              <a:t>// minimum </a:t>
            </a:r>
            <a:r>
              <a:rPr lang="nb-NO" dirty="0" err="1">
                <a:solidFill>
                  <a:srgbClr val="008000"/>
                </a:solidFill>
                <a:latin typeface="Courier New" panose="02070309020205020404" pitchFamily="49" charset="0"/>
              </a:rPr>
              <a:t>amount</a:t>
            </a:r>
            <a:r>
              <a:rPr lang="nb-NO" dirty="0">
                <a:solidFill>
                  <a:srgbClr val="008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8000"/>
                </a:solidFill>
                <a:latin typeface="Courier New" panose="02070309020205020404" pitchFamily="49" charset="0"/>
              </a:rPr>
              <a:t>of</a:t>
            </a:r>
            <a:r>
              <a:rPr lang="nb-NO" dirty="0">
                <a:solidFill>
                  <a:srgbClr val="008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8000"/>
                </a:solidFill>
                <a:latin typeface="Courier New" panose="02070309020205020404" pitchFamily="49" charset="0"/>
              </a:rPr>
              <a:t>calls</a:t>
            </a:r>
            <a:r>
              <a:rPr lang="nb-NO" dirty="0">
                <a:solidFill>
                  <a:srgbClr val="008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8000"/>
                </a:solidFill>
                <a:latin typeface="Courier New" panose="02070309020205020404" pitchFamily="49" charset="0"/>
              </a:rPr>
              <a:t>before</a:t>
            </a:r>
            <a:r>
              <a:rPr lang="nb-NO" dirty="0">
                <a:solidFill>
                  <a:srgbClr val="008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8000"/>
                </a:solidFill>
                <a:latin typeface="Courier New" panose="02070309020205020404" pitchFamily="49" charset="0"/>
              </a:rPr>
              <a:t>inlining</a:t>
            </a:r>
            <a:r>
              <a:rPr lang="nb-NO" dirty="0">
                <a:solidFill>
                  <a:srgbClr val="008000"/>
                </a:solidFill>
                <a:latin typeface="Courier New" panose="02070309020205020404" pitchFamily="49" charset="0"/>
              </a:rPr>
              <a:t> </a:t>
            </a:r>
            <a:endParaRPr lang="nb-NO" dirty="0" smtClean="0">
              <a:solidFill>
                <a:srgbClr val="008000"/>
              </a:solidFill>
              <a:latin typeface="Courier New" panose="02070309020205020404" pitchFamily="49" charset="0"/>
            </a:endParaRPr>
          </a:p>
          <a:p>
            <a:r>
              <a:rPr lang="nb-NO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-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XX</a:t>
            </a:r>
            <a:r>
              <a:rPr lang="nb-NO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:</a:t>
            </a:r>
            <a:r>
              <a:rPr lang="nb-NO" dirty="0" err="1">
                <a:solidFill>
                  <a:srgbClr val="000000"/>
                </a:solidFill>
                <a:latin typeface="Courier New" panose="02070309020205020404" pitchFamily="49" charset="0"/>
              </a:rPr>
              <a:t>LiveNodeCountInliningCutoff</a:t>
            </a:r>
            <a:r>
              <a:rPr lang="nb-NO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nb-NO" dirty="0">
                <a:solidFill>
                  <a:srgbClr val="008000"/>
                </a:solidFill>
                <a:latin typeface="Courier New" panose="02070309020205020404" pitchFamily="49" charset="0"/>
              </a:rPr>
              <a:t>// </a:t>
            </a:r>
            <a:r>
              <a:rPr lang="nb-NO" dirty="0" err="1">
                <a:solidFill>
                  <a:srgbClr val="008000"/>
                </a:solidFill>
                <a:latin typeface="Courier New" panose="02070309020205020404" pitchFamily="49" charset="0"/>
              </a:rPr>
              <a:t>max</a:t>
            </a:r>
            <a:r>
              <a:rPr lang="nb-NO" dirty="0">
                <a:solidFill>
                  <a:srgbClr val="008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8000"/>
                </a:solidFill>
                <a:latin typeface="Courier New" panose="02070309020205020404" pitchFamily="49" charset="0"/>
              </a:rPr>
              <a:t>number</a:t>
            </a:r>
            <a:r>
              <a:rPr lang="nb-NO" dirty="0">
                <a:solidFill>
                  <a:srgbClr val="008000"/>
                </a:solidFill>
                <a:latin typeface="Courier New" panose="02070309020205020404" pitchFamily="49" charset="0"/>
              </a:rPr>
              <a:t> </a:t>
            </a:r>
            <a:r>
              <a:rPr lang="nb-NO" dirty="0" err="1">
                <a:solidFill>
                  <a:srgbClr val="008000"/>
                </a:solidFill>
                <a:latin typeface="Courier New" panose="02070309020205020404" pitchFamily="49" charset="0"/>
              </a:rPr>
              <a:t>of</a:t>
            </a:r>
            <a:r>
              <a:rPr lang="nb-NO" dirty="0">
                <a:solidFill>
                  <a:srgbClr val="008000"/>
                </a:solidFill>
                <a:latin typeface="Courier New" panose="02070309020205020404" pitchFamily="49" charset="0"/>
              </a:rPr>
              <a:t> live nodes</a:t>
            </a:r>
            <a:endParaRPr lang="nb-NO" dirty="0">
              <a:effectLst/>
            </a:endParaRPr>
          </a:p>
        </p:txBody>
      </p:sp>
      <p:sp>
        <p:nvSpPr>
          <p:cNvPr id="6" name="Rektangel 5"/>
          <p:cNvSpPr/>
          <p:nvPr/>
        </p:nvSpPr>
        <p:spPr>
          <a:xfrm>
            <a:off x="1729648" y="4461833"/>
            <a:ext cx="583894" cy="3745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ktangel 6"/>
          <p:cNvSpPr/>
          <p:nvPr/>
        </p:nvSpPr>
        <p:spPr>
          <a:xfrm>
            <a:off x="2631195" y="4461833"/>
            <a:ext cx="1698434" cy="3745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ktangel 7"/>
          <p:cNvSpPr/>
          <p:nvPr/>
        </p:nvSpPr>
        <p:spPr>
          <a:xfrm>
            <a:off x="4744597" y="4461833"/>
            <a:ext cx="1698434" cy="3745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/>
          <p:cNvSpPr/>
          <p:nvPr/>
        </p:nvSpPr>
        <p:spPr>
          <a:xfrm>
            <a:off x="6857999" y="4461833"/>
            <a:ext cx="589403" cy="3745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ktangel 9"/>
          <p:cNvSpPr/>
          <p:nvPr/>
        </p:nvSpPr>
        <p:spPr>
          <a:xfrm>
            <a:off x="7862370" y="4461833"/>
            <a:ext cx="589403" cy="3745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Rektangel 10"/>
          <p:cNvSpPr/>
          <p:nvPr/>
        </p:nvSpPr>
        <p:spPr>
          <a:xfrm>
            <a:off x="8896117" y="4461833"/>
            <a:ext cx="589403" cy="3745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3" name="Rett pilkobling 12"/>
          <p:cNvCxnSpPr/>
          <p:nvPr/>
        </p:nvCxnSpPr>
        <p:spPr>
          <a:xfrm>
            <a:off x="1642748" y="4230478"/>
            <a:ext cx="9858862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Rektangel 13"/>
          <p:cNvSpPr/>
          <p:nvPr/>
        </p:nvSpPr>
        <p:spPr>
          <a:xfrm>
            <a:off x="9929864" y="4461833"/>
            <a:ext cx="1252256" cy="3745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kstSylinder 14"/>
          <p:cNvSpPr txBox="1"/>
          <p:nvPr/>
        </p:nvSpPr>
        <p:spPr>
          <a:xfrm>
            <a:off x="1642748" y="3861146"/>
            <a:ext cx="15724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i="1" dirty="0" err="1"/>
              <a:t>o</a:t>
            </a:r>
            <a:r>
              <a:rPr lang="nb-NO" i="1" dirty="0" err="1" smtClean="0"/>
              <a:t>bject</a:t>
            </a:r>
            <a:r>
              <a:rPr lang="nb-NO" i="1" dirty="0" smtClean="0"/>
              <a:t> </a:t>
            </a:r>
            <a:r>
              <a:rPr lang="nb-NO" i="1" dirty="0" err="1" smtClean="0"/>
              <a:t>life</a:t>
            </a:r>
            <a:r>
              <a:rPr lang="nb-NO" i="1" dirty="0" smtClean="0"/>
              <a:t> time</a:t>
            </a:r>
            <a:endParaRPr lang="nb-NO" i="1" dirty="0"/>
          </a:p>
        </p:txBody>
      </p:sp>
      <p:sp>
        <p:nvSpPr>
          <p:cNvPr id="16" name="Rektangel 15"/>
          <p:cNvSpPr/>
          <p:nvPr/>
        </p:nvSpPr>
        <p:spPr>
          <a:xfrm>
            <a:off x="1729648" y="4461833"/>
            <a:ext cx="583894" cy="37457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Rektangel 16"/>
          <p:cNvSpPr/>
          <p:nvPr/>
        </p:nvSpPr>
        <p:spPr>
          <a:xfrm>
            <a:off x="2631195" y="4461833"/>
            <a:ext cx="1698434" cy="37457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Rektangel 17"/>
          <p:cNvSpPr/>
          <p:nvPr/>
        </p:nvSpPr>
        <p:spPr>
          <a:xfrm>
            <a:off x="4744597" y="4461833"/>
            <a:ext cx="1698434" cy="37457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Rektangel 18"/>
          <p:cNvSpPr/>
          <p:nvPr/>
        </p:nvSpPr>
        <p:spPr>
          <a:xfrm>
            <a:off x="6857999" y="4461833"/>
            <a:ext cx="589403" cy="37457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/>
          <p:cNvSpPr/>
          <p:nvPr/>
        </p:nvSpPr>
        <p:spPr>
          <a:xfrm>
            <a:off x="7862370" y="4461833"/>
            <a:ext cx="589403" cy="37457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Rektangel 20"/>
          <p:cNvSpPr/>
          <p:nvPr/>
        </p:nvSpPr>
        <p:spPr>
          <a:xfrm>
            <a:off x="8896117" y="4461833"/>
            <a:ext cx="589403" cy="37457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2" name="Rektangel 21"/>
          <p:cNvSpPr/>
          <p:nvPr/>
        </p:nvSpPr>
        <p:spPr>
          <a:xfrm>
            <a:off x="9929864" y="4461833"/>
            <a:ext cx="1252256" cy="37457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TekstSylinder 22"/>
          <p:cNvSpPr txBox="1"/>
          <p:nvPr/>
        </p:nvSpPr>
        <p:spPr>
          <a:xfrm>
            <a:off x="657128" y="4467075"/>
            <a:ext cx="657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i="1" dirty="0" err="1" smtClean="0"/>
              <a:t>main</a:t>
            </a:r>
            <a:endParaRPr lang="nb-NO" i="1" dirty="0"/>
          </a:p>
        </p:txBody>
      </p:sp>
      <p:sp>
        <p:nvSpPr>
          <p:cNvPr id="24" name="TekstSylinder 23"/>
          <p:cNvSpPr txBox="1"/>
          <p:nvPr/>
        </p:nvSpPr>
        <p:spPr>
          <a:xfrm>
            <a:off x="588840" y="5115234"/>
            <a:ext cx="725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i="1" dirty="0" smtClean="0"/>
              <a:t>agent</a:t>
            </a:r>
            <a:endParaRPr lang="nb-NO" i="1" dirty="0"/>
          </a:p>
        </p:txBody>
      </p:sp>
      <p:sp>
        <p:nvSpPr>
          <p:cNvPr id="25" name="Rektangel 24"/>
          <p:cNvSpPr/>
          <p:nvPr/>
        </p:nvSpPr>
        <p:spPr>
          <a:xfrm>
            <a:off x="1729648" y="5115234"/>
            <a:ext cx="275422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Rektangel 25"/>
          <p:cNvSpPr/>
          <p:nvPr/>
        </p:nvSpPr>
        <p:spPr>
          <a:xfrm>
            <a:off x="2175831" y="5115234"/>
            <a:ext cx="275422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" name="Rektangel 26"/>
          <p:cNvSpPr/>
          <p:nvPr/>
        </p:nvSpPr>
        <p:spPr>
          <a:xfrm>
            <a:off x="3237095" y="5115234"/>
            <a:ext cx="275422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8" name="Rektangel 27"/>
          <p:cNvSpPr/>
          <p:nvPr/>
        </p:nvSpPr>
        <p:spPr>
          <a:xfrm>
            <a:off x="5318392" y="5115234"/>
            <a:ext cx="275422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9" name="Rektangel 28"/>
          <p:cNvSpPr/>
          <p:nvPr/>
        </p:nvSpPr>
        <p:spPr>
          <a:xfrm>
            <a:off x="6454664" y="5115234"/>
            <a:ext cx="275422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0" name="Rektangel 29"/>
          <p:cNvSpPr/>
          <p:nvPr/>
        </p:nvSpPr>
        <p:spPr>
          <a:xfrm>
            <a:off x="7552677" y="5115234"/>
            <a:ext cx="275422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Rektangel 30"/>
          <p:cNvSpPr/>
          <p:nvPr/>
        </p:nvSpPr>
        <p:spPr>
          <a:xfrm>
            <a:off x="1729648" y="4461833"/>
            <a:ext cx="583894" cy="37457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2" name="Rektangel 31"/>
          <p:cNvSpPr/>
          <p:nvPr/>
        </p:nvSpPr>
        <p:spPr>
          <a:xfrm>
            <a:off x="6857999" y="4461833"/>
            <a:ext cx="589403" cy="37457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3" name="Rektangel 32"/>
          <p:cNvSpPr/>
          <p:nvPr/>
        </p:nvSpPr>
        <p:spPr>
          <a:xfrm>
            <a:off x="7862370" y="4461833"/>
            <a:ext cx="589403" cy="37457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4" name="Rektangel 33"/>
          <p:cNvSpPr/>
          <p:nvPr/>
        </p:nvSpPr>
        <p:spPr>
          <a:xfrm>
            <a:off x="8896117" y="4461833"/>
            <a:ext cx="589403" cy="37457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6" name="TekstSylinder 35"/>
          <p:cNvSpPr txBox="1"/>
          <p:nvPr/>
        </p:nvSpPr>
        <p:spPr>
          <a:xfrm>
            <a:off x="1642748" y="3862066"/>
            <a:ext cx="52568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i="1" dirty="0" err="1"/>
              <a:t>o</a:t>
            </a:r>
            <a:r>
              <a:rPr lang="nb-NO" i="1" dirty="0" err="1" smtClean="0"/>
              <a:t>bject</a:t>
            </a:r>
            <a:r>
              <a:rPr lang="nb-NO" i="1" dirty="0" smtClean="0"/>
              <a:t> </a:t>
            </a:r>
            <a:r>
              <a:rPr lang="nb-NO" i="1" dirty="0" err="1" smtClean="0"/>
              <a:t>life</a:t>
            </a:r>
            <a:r>
              <a:rPr lang="nb-NO" i="1" dirty="0" smtClean="0"/>
              <a:t> time: </a:t>
            </a:r>
            <a:r>
              <a:rPr lang="nb-NO" i="1" dirty="0" err="1" smtClean="0">
                <a:solidFill>
                  <a:schemeClr val="accent6">
                    <a:lumMod val="75000"/>
                  </a:schemeClr>
                </a:solidFill>
              </a:rPr>
              <a:t>young</a:t>
            </a:r>
            <a:r>
              <a:rPr lang="nb-NO" i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nb-NO" i="1" dirty="0" err="1" smtClean="0">
                <a:solidFill>
                  <a:schemeClr val="accent6">
                    <a:lumMod val="75000"/>
                  </a:schemeClr>
                </a:solidFill>
              </a:rPr>
              <a:t>generation</a:t>
            </a:r>
            <a:r>
              <a:rPr lang="nb-NO" i="1" dirty="0" smtClean="0"/>
              <a:t>, </a:t>
            </a:r>
            <a:r>
              <a:rPr lang="nb-NO" i="1" dirty="0" err="1" smtClean="0">
                <a:solidFill>
                  <a:schemeClr val="accent1">
                    <a:lumMod val="75000"/>
                  </a:schemeClr>
                </a:solidFill>
              </a:rPr>
              <a:t>tenured</a:t>
            </a:r>
            <a:r>
              <a:rPr lang="nb-NO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nb-NO" i="1" dirty="0" err="1" smtClean="0">
                <a:solidFill>
                  <a:schemeClr val="accent1">
                    <a:lumMod val="75000"/>
                  </a:schemeClr>
                </a:solidFill>
              </a:rPr>
              <a:t>generation</a:t>
            </a:r>
            <a:endParaRPr lang="nb-NO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489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4" grpId="0" animBg="1"/>
      <p:bldP spid="14" grpId="1" animBg="1"/>
      <p:bldP spid="15" grpId="0"/>
      <p:bldP spid="15" grpId="1"/>
      <p:bldP spid="16" grpId="0" animBg="1"/>
      <p:bldP spid="16" grpId="1" animBg="1"/>
      <p:bldP spid="17" grpId="0" animBg="1"/>
      <p:bldP spid="18" grpId="0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3" grpId="0"/>
      <p:bldP spid="24" grpId="0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6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775520" y="836713"/>
            <a:ext cx="19509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http://rafael.codes</a:t>
            </a:r>
          </a:p>
          <a:p>
            <a:r>
              <a:rPr lang="de-DE" dirty="0"/>
              <a:t>@rafaelcodes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75519" y="3068961"/>
            <a:ext cx="46564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http://documents4j.com</a:t>
            </a:r>
          </a:p>
          <a:p>
            <a:r>
              <a:rPr lang="de-DE" dirty="0"/>
              <a:t>https://github.com/documents4j/documents4j</a:t>
            </a:r>
          </a:p>
        </p:txBody>
      </p:sp>
      <p:cxnSp>
        <p:nvCxnSpPr>
          <p:cNvPr id="12" name="Straight Connector 11"/>
          <p:cNvCxnSpPr>
            <a:cxnSpLocks/>
          </p:cNvCxnSpPr>
          <p:nvPr/>
        </p:nvCxnSpPr>
        <p:spPr>
          <a:xfrm>
            <a:off x="-537328" y="4437112"/>
            <a:ext cx="1330122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2" descr="C:\Users\rafwin\Downloads\bewerbungsfoto_small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1856" y="218379"/>
            <a:ext cx="1394544" cy="1882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Straight Connector 14"/>
          <p:cNvCxnSpPr>
            <a:cxnSpLocks/>
          </p:cNvCxnSpPr>
          <p:nvPr/>
        </p:nvCxnSpPr>
        <p:spPr>
          <a:xfrm>
            <a:off x="-537328" y="2348880"/>
            <a:ext cx="1330122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4" descr="C:\Users\rafwin\Downloads\logo-orang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9422" y="4581128"/>
            <a:ext cx="571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1775520" y="5373217"/>
            <a:ext cx="38182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http://bytebuddy.net</a:t>
            </a:r>
          </a:p>
          <a:p>
            <a:r>
              <a:rPr lang="de-DE" dirty="0"/>
              <a:t>https://github.com/raphw/byte-buddy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7794" y="2720045"/>
            <a:ext cx="2588607" cy="1344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37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1314</TotalTime>
  <Words>5433</Words>
  <Application>Microsoft Office PowerPoint</Application>
  <PresentationFormat>Widescreen</PresentationFormat>
  <Paragraphs>1197</Paragraphs>
  <Slides>54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54</vt:i4>
      </vt:variant>
    </vt:vector>
  </HeadingPairs>
  <TitlesOfParts>
    <vt:vector size="59" baseType="lpstr">
      <vt:lpstr>Arial</vt:lpstr>
      <vt:lpstr>Calibri</vt:lpstr>
      <vt:lpstr>Calibri Light</vt:lpstr>
      <vt:lpstr>Courier New</vt:lpstr>
      <vt:lpstr>Office-tema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>Skatteetaten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Winterhalter, Rafael</dc:creator>
  <cp:lastModifiedBy>Winterhalter, Rafael</cp:lastModifiedBy>
  <cp:revision>251</cp:revision>
  <dcterms:created xsi:type="dcterms:W3CDTF">2019-02-09T19:49:33Z</dcterms:created>
  <dcterms:modified xsi:type="dcterms:W3CDTF">2019-02-26T19:54:15Z</dcterms:modified>
</cp:coreProperties>
</file>