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7789" autoAdjust="0"/>
  </p:normalViewPr>
  <p:slideViewPr>
    <p:cSldViewPr snapToGrid="0">
      <p:cViewPr varScale="1">
        <p:scale>
          <a:sx n="112" d="100"/>
          <a:sy n="112" d="100"/>
        </p:scale>
        <p:origin x="5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428228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302486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229481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78120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35345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190814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328631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9312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324571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401478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D7AEA-C03A-4FF6-B261-1C97C36A3CB9}" type="datetimeFigureOut">
              <a:rPr lang="en-GB" smtClean="0"/>
              <a:pPr/>
              <a:t>13/09/2016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7B1DCB-24CE-4CC9-88BB-8C51934A24DF}" type="slidenum">
              <a:rPr lang="en-GB" smtClean="0"/>
              <a:pPr/>
              <a:t>‹#›</a:t>
            </a:fld>
            <a:endParaRPr lang="en-GB"/>
          </a:p>
        </p:txBody>
      </p:sp>
    </p:spTree>
    <p:extLst>
      <p:ext uri="{BB962C8B-B14F-4D97-AF65-F5344CB8AC3E}">
        <p14:creationId xmlns:p14="http://schemas.microsoft.com/office/powerpoint/2010/main" val="53002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7AEA-C03A-4FF6-B261-1C97C36A3CB9}" type="datetimeFigureOut">
              <a:rPr lang="en-GB" smtClean="0"/>
              <a:pPr/>
              <a:t>13/09/2016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B1DCB-24CE-4CC9-88BB-8C51934A24DF}" type="slidenum">
              <a:rPr lang="en-GB" smtClean="0"/>
              <a:pPr/>
              <a:t>‹#›</a:t>
            </a:fld>
            <a:endParaRPr lang="en-GB"/>
          </a:p>
        </p:txBody>
      </p:sp>
    </p:spTree>
    <p:extLst>
      <p:ext uri="{BB962C8B-B14F-4D97-AF65-F5344CB8AC3E}">
        <p14:creationId xmlns:p14="http://schemas.microsoft.com/office/powerpoint/2010/main" val="201116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5.jpeg"/><Relationship Id="rId7"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a:t>
            </a:r>
            <a:endParaRPr lang="en-GB" sz="1500" b="1" dirty="0">
              <a:solidFill>
                <a:srgbClr val="FF0000"/>
              </a:solidFill>
            </a:endParaRPr>
          </a:p>
          <a:p>
            <a:pPr marL="0" indent="0" algn="ctr">
              <a:buNone/>
            </a:pPr>
            <a:endParaRPr lang="en-GB" sz="1350" dirty="0"/>
          </a:p>
          <a:p>
            <a:pPr marL="0" indent="0" algn="ctr">
              <a:buNone/>
            </a:pPr>
            <a:r>
              <a:rPr lang="en-GB" sz="1350" dirty="0" smtClean="0"/>
              <a:t>Rocks – </a:t>
            </a:r>
            <a:r>
              <a:rPr lang="en-GB" sz="1350" dirty="0"/>
              <a:t>Block </a:t>
            </a:r>
            <a:r>
              <a:rPr lang="en-GB" sz="1350" dirty="0" smtClean="0"/>
              <a:t>3R</a:t>
            </a:r>
            <a:endParaRPr lang="en-GB" sz="1350" dirty="0"/>
          </a:p>
          <a:p>
            <a:pPr marL="0" indent="0" algn="ctr">
              <a:buNone/>
            </a:pPr>
            <a:endParaRPr lang="en-GB" sz="1350" dirty="0"/>
          </a:p>
          <a:p>
            <a:pPr marL="0" indent="0" algn="ctr">
              <a:buNone/>
            </a:pPr>
            <a:r>
              <a:rPr lang="en-GB" b="1" dirty="0" smtClean="0"/>
              <a:t>Rocks and Fossils</a:t>
            </a:r>
            <a:endParaRPr lang="en-GB" sz="1350" dirty="0"/>
          </a:p>
          <a:p>
            <a:pPr marL="0" indent="0" algn="ctr">
              <a:buNone/>
            </a:pPr>
            <a:endParaRPr lang="en-GB" sz="1350" dirty="0"/>
          </a:p>
          <a:p>
            <a:pPr marL="0" indent="0" algn="ctr">
              <a:buNone/>
            </a:pPr>
            <a:r>
              <a:rPr lang="en-GB" sz="1350" dirty="0"/>
              <a:t>Session </a:t>
            </a:r>
            <a:r>
              <a:rPr lang="en-GB" sz="1350" dirty="0" smtClean="0"/>
              <a:t>2</a:t>
            </a:r>
            <a:endParaRPr lang="en-GB" sz="1350" dirty="0"/>
          </a:p>
          <a:p>
            <a:pPr marL="0" indent="0" algn="ctr">
              <a:buNone/>
            </a:pPr>
            <a:r>
              <a:rPr lang="en-GB" sz="1350" b="1" dirty="0" smtClean="0"/>
              <a:t>Rock Detectives 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137589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6" y="1159099"/>
            <a:ext cx="2099256" cy="772732"/>
          </a:xfrm>
          <a:prstGeom prst="rect">
            <a:avLst/>
          </a:prstGeom>
          <a:noFill/>
        </p:spPr>
        <p:txBody>
          <a:bodyPr wrap="square" rtlCol="0">
            <a:spAutoFit/>
          </a:bodyPr>
          <a:lstStyle/>
          <a:p>
            <a:r>
              <a:rPr lang="en-GB" sz="4400" b="1" dirty="0" smtClean="0"/>
              <a:t>Clue 4</a:t>
            </a:r>
            <a:endParaRPr lang="en-GB" sz="4400" b="1" dirty="0"/>
          </a:p>
        </p:txBody>
      </p:sp>
      <p:pic>
        <p:nvPicPr>
          <p:cNvPr id="4" name="Picture 2" descr="http://www.sandatlas.org/wp-content/uploads/00580-IMG_8169-marble-12-cm-Baik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928" y="2814421"/>
            <a:ext cx="2870958" cy="22106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officialpsds.com/images/thumbs/Magnifying-Glass-psd240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497" y="1931831"/>
            <a:ext cx="5612114" cy="3563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7441" y="1347056"/>
            <a:ext cx="4094751" cy="584775"/>
          </a:xfrm>
          <a:prstGeom prst="rect">
            <a:avLst/>
          </a:prstGeom>
          <a:noFill/>
        </p:spPr>
        <p:txBody>
          <a:bodyPr wrap="square" rtlCol="0">
            <a:spAutoFit/>
          </a:bodyPr>
          <a:lstStyle/>
          <a:p>
            <a:r>
              <a:rPr lang="en-GB" sz="3200" dirty="0" smtClean="0"/>
              <a:t>What is it like close up?</a:t>
            </a:r>
            <a:endParaRPr lang="en-GB" sz="3200" dirty="0"/>
          </a:p>
        </p:txBody>
      </p:sp>
    </p:spTree>
    <p:extLst>
      <p:ext uri="{BB962C8B-B14F-4D97-AF65-F5344CB8AC3E}">
        <p14:creationId xmlns:p14="http://schemas.microsoft.com/office/powerpoint/2010/main" val="264189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rockcycle.synthasite.com/resources/sedimentary%20ro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440" y="508857"/>
            <a:ext cx="2381563" cy="20029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media-cache-ak0.pinimg.com/236x/89/2d/11/892d11b895b6b215d173bc36d290c7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057" y="2359254"/>
            <a:ext cx="2342926" cy="3488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6249" y="940158"/>
            <a:ext cx="5241701" cy="1384995"/>
          </a:xfrm>
          <a:prstGeom prst="rect">
            <a:avLst/>
          </a:prstGeom>
          <a:noFill/>
        </p:spPr>
        <p:txBody>
          <a:bodyPr wrap="square" rtlCol="0">
            <a:spAutoFit/>
          </a:bodyPr>
          <a:lstStyle/>
          <a:p>
            <a:r>
              <a:rPr lang="en-GB" sz="2800" dirty="0" smtClean="0"/>
              <a:t>If your rock has stripes or layers it will probably be a sedimentary rock</a:t>
            </a:r>
            <a:endParaRPr lang="en-GB" sz="2800" dirty="0"/>
          </a:p>
        </p:txBody>
      </p:sp>
      <p:sp>
        <p:nvSpPr>
          <p:cNvPr id="4" name="TextBox 3"/>
          <p:cNvSpPr txBox="1"/>
          <p:nvPr/>
        </p:nvSpPr>
        <p:spPr>
          <a:xfrm>
            <a:off x="735125" y="2739648"/>
            <a:ext cx="8087932" cy="1384995"/>
          </a:xfrm>
          <a:prstGeom prst="rect">
            <a:avLst/>
          </a:prstGeom>
          <a:noFill/>
        </p:spPr>
        <p:txBody>
          <a:bodyPr wrap="square" rtlCol="0">
            <a:spAutoFit/>
          </a:bodyPr>
          <a:lstStyle/>
          <a:p>
            <a:r>
              <a:rPr lang="en-GB" sz="2800" dirty="0" smtClean="0"/>
              <a:t>Some landscapes show the layers of sediment that have turned to rock. You may have seen them at the seaside.</a:t>
            </a:r>
            <a:endParaRPr lang="en-GB" sz="2800" dirty="0"/>
          </a:p>
        </p:txBody>
      </p:sp>
      <p:pic>
        <p:nvPicPr>
          <p:cNvPr id="7176" name="Picture 8" descr="http://www.drloosen.de/bilder/page/klein/2014_06_02_08_50_45_s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336" y="4124643"/>
            <a:ext cx="3012628" cy="2034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6221" y="4103716"/>
            <a:ext cx="4513531" cy="2246769"/>
          </a:xfrm>
          <a:prstGeom prst="rect">
            <a:avLst/>
          </a:prstGeom>
          <a:noFill/>
        </p:spPr>
        <p:txBody>
          <a:bodyPr wrap="square" rtlCol="0">
            <a:spAutoFit/>
          </a:bodyPr>
          <a:lstStyle/>
          <a:p>
            <a:r>
              <a:rPr lang="en-GB" sz="2800" dirty="0" smtClean="0"/>
              <a:t>But some metamorphic rocks may also have layers if they used to be sedimentary rocks but were changed by heat or pressure!</a:t>
            </a:r>
            <a:endParaRPr lang="en-GB" sz="2800" dirty="0"/>
          </a:p>
        </p:txBody>
      </p:sp>
    </p:spTree>
    <p:extLst>
      <p:ext uri="{BB962C8B-B14F-4D97-AF65-F5344CB8AC3E}">
        <p14:creationId xmlns:p14="http://schemas.microsoft.com/office/powerpoint/2010/main" val="411196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media4.s-nbcnews.com/j/MSNBC/Components/Photo/_new/120809-meteorite-quasicrystal-hmed-447p.grid-6x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635" y="1186758"/>
            <a:ext cx="3509769" cy="2791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sandatlas.org/wp-content/uploads/00580-IMG_8169-marble-12-cm-Baik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860" y="1477203"/>
            <a:ext cx="2870958" cy="2210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0918" y="4353059"/>
            <a:ext cx="10071279" cy="1384995"/>
          </a:xfrm>
          <a:prstGeom prst="rect">
            <a:avLst/>
          </a:prstGeom>
          <a:noFill/>
        </p:spPr>
        <p:txBody>
          <a:bodyPr wrap="square" rtlCol="0">
            <a:spAutoFit/>
          </a:bodyPr>
          <a:lstStyle/>
          <a:p>
            <a:r>
              <a:rPr lang="en-GB" sz="2800" dirty="0" smtClean="0"/>
              <a:t>If your rock has crystals it will probably be an igneous rock or an igneous rock that has become a metamorphic rock because it has been changed by heat or pressure.</a:t>
            </a:r>
            <a:endParaRPr lang="en-GB" sz="2800" dirty="0"/>
          </a:p>
        </p:txBody>
      </p:sp>
    </p:spTree>
    <p:extLst>
      <p:ext uri="{BB962C8B-B14F-4D97-AF65-F5344CB8AC3E}">
        <p14:creationId xmlns:p14="http://schemas.microsoft.com/office/powerpoint/2010/main" val="2577132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402" y="759854"/>
            <a:ext cx="9878096" cy="1569660"/>
          </a:xfrm>
          <a:prstGeom prst="rect">
            <a:avLst/>
          </a:prstGeom>
          <a:noFill/>
        </p:spPr>
        <p:txBody>
          <a:bodyPr wrap="square" rtlCol="0">
            <a:spAutoFit/>
          </a:bodyPr>
          <a:lstStyle/>
          <a:p>
            <a:r>
              <a:rPr lang="en-GB" sz="3200" dirty="0" smtClean="0"/>
              <a:t>Rock Scientists (Petrologists) find out about their rock samples by looking closely at them and by doing tests on them. </a:t>
            </a:r>
            <a:endParaRPr lang="en-GB" sz="3200" dirty="0"/>
          </a:p>
        </p:txBody>
      </p:sp>
      <p:pic>
        <p:nvPicPr>
          <p:cNvPr id="11266" name="Picture 2" descr="http://nld.vcmedia.vn/2013/student-exam-test-729-420x0-1388115897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831" y="2790199"/>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3173" y="2833421"/>
            <a:ext cx="5344732" cy="1200329"/>
          </a:xfrm>
          <a:prstGeom prst="rect">
            <a:avLst/>
          </a:prstGeom>
          <a:noFill/>
        </p:spPr>
        <p:txBody>
          <a:bodyPr wrap="square" rtlCol="0">
            <a:spAutoFit/>
          </a:bodyPr>
          <a:lstStyle/>
          <a:p>
            <a:r>
              <a:rPr lang="en-GB" sz="2400" dirty="0" smtClean="0"/>
              <a:t>If your teacher gives you a test, they make it fair by making sure everyone has:</a:t>
            </a:r>
          </a:p>
          <a:p>
            <a:endParaRPr lang="en-GB" sz="2400" dirty="0"/>
          </a:p>
        </p:txBody>
      </p:sp>
      <p:sp>
        <p:nvSpPr>
          <p:cNvPr id="4" name="TextBox 3"/>
          <p:cNvSpPr txBox="1"/>
          <p:nvPr/>
        </p:nvSpPr>
        <p:spPr>
          <a:xfrm>
            <a:off x="1365160" y="4368531"/>
            <a:ext cx="4481848"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t>The same instructions</a:t>
            </a:r>
            <a:endParaRPr lang="en-GB" sz="2400" b="1" dirty="0"/>
          </a:p>
        </p:txBody>
      </p:sp>
      <p:sp>
        <p:nvSpPr>
          <p:cNvPr id="5" name="TextBox 4"/>
          <p:cNvSpPr txBox="1"/>
          <p:nvPr/>
        </p:nvSpPr>
        <p:spPr>
          <a:xfrm>
            <a:off x="1365160" y="5143889"/>
            <a:ext cx="3412901"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t>The same equipment</a:t>
            </a:r>
            <a:endParaRPr lang="en-GB" sz="2400" b="1" dirty="0"/>
          </a:p>
        </p:txBody>
      </p:sp>
      <p:sp>
        <p:nvSpPr>
          <p:cNvPr id="6" name="TextBox 5"/>
          <p:cNvSpPr txBox="1"/>
          <p:nvPr/>
        </p:nvSpPr>
        <p:spPr>
          <a:xfrm>
            <a:off x="1365160" y="5812572"/>
            <a:ext cx="4920758"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t>The same length of time to do it </a:t>
            </a:r>
            <a:endParaRPr lang="en-GB" sz="2400" b="1" dirty="0"/>
          </a:p>
        </p:txBody>
      </p:sp>
    </p:spTree>
    <p:extLst>
      <p:ext uri="{BB962C8B-B14F-4D97-AF65-F5344CB8AC3E}">
        <p14:creationId xmlns:p14="http://schemas.microsoft.com/office/powerpoint/2010/main" val="3353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785611"/>
            <a:ext cx="8912180" cy="584775"/>
          </a:xfrm>
          <a:prstGeom prst="rect">
            <a:avLst/>
          </a:prstGeom>
          <a:noFill/>
        </p:spPr>
        <p:txBody>
          <a:bodyPr wrap="square" rtlCol="0">
            <a:spAutoFit/>
          </a:bodyPr>
          <a:lstStyle/>
          <a:p>
            <a:r>
              <a:rPr lang="en-GB" sz="3200" b="1" dirty="0" smtClean="0"/>
              <a:t>Scientists have to make sure their tests are fair too!</a:t>
            </a:r>
            <a:endParaRPr lang="en-GB" sz="3200" b="1" dirty="0"/>
          </a:p>
        </p:txBody>
      </p:sp>
      <p:pic>
        <p:nvPicPr>
          <p:cNvPr id="3" name="Picture 10" descr="http://www.ereferencedesk.com/resources/state-symbols/tennessee/images/limest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630" y="1790812"/>
            <a:ext cx="1987614" cy="1566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http://www.foamez.com/images/SAND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286634" y="685284"/>
            <a:ext cx="2815432" cy="4185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57094" y="3777478"/>
            <a:ext cx="8332632" cy="1815882"/>
          </a:xfrm>
          <a:prstGeom prst="rect">
            <a:avLst/>
          </a:prstGeom>
          <a:noFill/>
        </p:spPr>
        <p:txBody>
          <a:bodyPr wrap="square" rtlCol="0">
            <a:spAutoFit/>
          </a:bodyPr>
          <a:lstStyle/>
          <a:p>
            <a:r>
              <a:rPr lang="en-GB" sz="2800" dirty="0" smtClean="0"/>
              <a:t>Suppose a scientist decided to test rocks for hardness by rubbing them on sandpaper. </a:t>
            </a:r>
            <a:r>
              <a:rPr lang="en-GB" sz="2800" dirty="0"/>
              <a:t>T</a:t>
            </a:r>
            <a:r>
              <a:rPr lang="en-GB" sz="2800" dirty="0" smtClean="0"/>
              <a:t>hey rubbed one rock 20 times and another 10 times and then compared the  amount of rock dust, would that be fair?</a:t>
            </a:r>
            <a:endParaRPr lang="en-GB" sz="2800" dirty="0"/>
          </a:p>
        </p:txBody>
      </p:sp>
      <p:sp>
        <p:nvSpPr>
          <p:cNvPr id="8" name="TextBox 7"/>
          <p:cNvSpPr txBox="1"/>
          <p:nvPr/>
        </p:nvSpPr>
        <p:spPr>
          <a:xfrm>
            <a:off x="2601532" y="5593360"/>
            <a:ext cx="5834130" cy="523220"/>
          </a:xfrm>
          <a:prstGeom prst="rect">
            <a:avLst/>
          </a:prstGeom>
          <a:noFill/>
        </p:spPr>
        <p:txBody>
          <a:bodyPr wrap="square" rtlCol="0">
            <a:spAutoFit/>
          </a:bodyPr>
          <a:lstStyle/>
          <a:p>
            <a:r>
              <a:rPr lang="en-GB" sz="2800" b="1" dirty="0" smtClean="0"/>
              <a:t>How could they make the test fair?</a:t>
            </a:r>
            <a:endParaRPr lang="en-GB" sz="28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726" y="3410479"/>
            <a:ext cx="2399739" cy="1550679"/>
          </a:xfrm>
          <a:prstGeom prst="rect">
            <a:avLst/>
          </a:prstGeom>
        </p:spPr>
      </p:pic>
    </p:spTree>
    <p:extLst>
      <p:ext uri="{BB962C8B-B14F-4D97-AF65-F5344CB8AC3E}">
        <p14:creationId xmlns:p14="http://schemas.microsoft.com/office/powerpoint/2010/main" val="38185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403" y="798490"/>
            <a:ext cx="10058400" cy="1200329"/>
          </a:xfrm>
          <a:prstGeom prst="rect">
            <a:avLst/>
          </a:prstGeom>
          <a:noFill/>
        </p:spPr>
        <p:txBody>
          <a:bodyPr wrap="square" rtlCol="0">
            <a:spAutoFit/>
          </a:bodyPr>
          <a:lstStyle/>
          <a:p>
            <a:pPr algn="ctr"/>
            <a:r>
              <a:rPr lang="en-GB" sz="3600" b="1" dirty="0" smtClean="0"/>
              <a:t>When you test rocks, you will need to think about how to make your tests fair!</a:t>
            </a:r>
            <a:endParaRPr lang="en-GB" sz="3600" b="1" dirty="0"/>
          </a:p>
        </p:txBody>
      </p:sp>
      <p:pic>
        <p:nvPicPr>
          <p:cNvPr id="3" name="Picture 2" descr="http://i3.istockimg.com/file_thumbview_approve/51783296/5/stock-photo-51783296-dropper-drop-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7110" y="2951650"/>
            <a:ext cx="1441408" cy="185099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r.photos2.fotosearch.com/bthumb/CSP/CSP993/k156525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976" y="2752524"/>
            <a:ext cx="2176529" cy="3083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lh3.googleusercontent.com/-NawdDpRQ3N0/VlL_qmx_V9I/AAAAAAAAM8g/zqp3QsUPUew/s720/00111%252520IMG_6060%252520sandst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4687" y="4734035"/>
            <a:ext cx="1183831" cy="1149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www.foamez.com/images/SAND1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081720" y="4264877"/>
            <a:ext cx="1282104" cy="1906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ereferencedesk.com/resources/state-symbols/tennessee/images/limeston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1997" y="4710927"/>
            <a:ext cx="1235394" cy="9734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ykmetals.com/img/iron_nail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3186" y="5197672"/>
            <a:ext cx="1968860" cy="1421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flexiblelearning.auckland.ac.nz/rocks_minerals/rocks/images/limestone-micriti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0184" y="4576861"/>
            <a:ext cx="1389889" cy="100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2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ereferencedesk.com/resources/state-symbols/tennessee/images/limest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732" y="2140830"/>
            <a:ext cx="3215992" cy="2534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0767" y="1081826"/>
            <a:ext cx="10109915" cy="646331"/>
          </a:xfrm>
          <a:prstGeom prst="rect">
            <a:avLst/>
          </a:prstGeom>
          <a:noFill/>
        </p:spPr>
        <p:txBody>
          <a:bodyPr wrap="square" rtlCol="0">
            <a:spAutoFit/>
          </a:bodyPr>
          <a:lstStyle/>
          <a:p>
            <a:r>
              <a:rPr lang="en-GB" sz="3600" b="1" dirty="0" smtClean="0"/>
              <a:t>It’s time to become rock detectives!</a:t>
            </a:r>
            <a:endParaRPr lang="en-GB" sz="3600" b="1" dirty="0"/>
          </a:p>
        </p:txBody>
      </p:sp>
      <p:pic>
        <p:nvPicPr>
          <p:cNvPr id="3" name="Picture 4" descr="http://www.officialpsds.com/images/thumbs/Magnifying-Glass-psd240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624" y="1933815"/>
            <a:ext cx="5026733" cy="31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8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774" y="1378040"/>
            <a:ext cx="6735651" cy="1107996"/>
          </a:xfrm>
          <a:prstGeom prst="rect">
            <a:avLst/>
          </a:prstGeom>
          <a:solidFill>
            <a:schemeClr val="accent1">
              <a:lumMod val="40000"/>
              <a:lumOff val="60000"/>
            </a:schemeClr>
          </a:solidFill>
        </p:spPr>
        <p:txBody>
          <a:bodyPr wrap="square" rtlCol="0">
            <a:spAutoFit/>
          </a:bodyPr>
          <a:lstStyle/>
          <a:p>
            <a:pPr algn="ctr"/>
            <a:r>
              <a:rPr lang="en-GB" sz="6600" b="1" dirty="0" smtClean="0"/>
              <a:t>Rock Detectives</a:t>
            </a:r>
            <a:endParaRPr lang="en-GB" sz="4400" dirty="0"/>
          </a:p>
        </p:txBody>
      </p:sp>
      <p:pic>
        <p:nvPicPr>
          <p:cNvPr id="1030" name="Picture 6" descr="http://www.kitchen-counter-tops.net/images/granite/rock-sa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497" y="2601946"/>
            <a:ext cx="5150521" cy="3270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fficialpsds.com/images/thumbs/Magnifying-Glass-psd240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605" y="2408372"/>
            <a:ext cx="5272826" cy="334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9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555" y="914399"/>
            <a:ext cx="2163651" cy="953036"/>
          </a:xfrm>
          <a:prstGeom prst="rect">
            <a:avLst/>
          </a:prstGeom>
          <a:noFill/>
        </p:spPr>
        <p:txBody>
          <a:bodyPr wrap="square" rtlCol="0">
            <a:spAutoFit/>
          </a:bodyPr>
          <a:lstStyle/>
          <a:p>
            <a:r>
              <a:rPr lang="en-GB" sz="5400" b="1" dirty="0" smtClean="0"/>
              <a:t>Clue 1</a:t>
            </a:r>
            <a:endParaRPr lang="en-GB" sz="5400" b="1" dirty="0"/>
          </a:p>
        </p:txBody>
      </p:sp>
      <p:sp>
        <p:nvSpPr>
          <p:cNvPr id="3" name="TextBox 2"/>
          <p:cNvSpPr txBox="1"/>
          <p:nvPr/>
        </p:nvSpPr>
        <p:spPr>
          <a:xfrm>
            <a:off x="4204506" y="1405770"/>
            <a:ext cx="6413678" cy="923330"/>
          </a:xfrm>
          <a:prstGeom prst="rect">
            <a:avLst/>
          </a:prstGeom>
          <a:noFill/>
        </p:spPr>
        <p:txBody>
          <a:bodyPr wrap="square" rtlCol="0">
            <a:spAutoFit/>
          </a:bodyPr>
          <a:lstStyle/>
          <a:p>
            <a:r>
              <a:rPr lang="en-GB" sz="5400" dirty="0" smtClean="0"/>
              <a:t>How hard is the rock?</a:t>
            </a:r>
            <a:endParaRPr lang="en-GB" sz="5400" dirty="0"/>
          </a:p>
        </p:txBody>
      </p:sp>
      <p:pic>
        <p:nvPicPr>
          <p:cNvPr id="2056" name="Picture 8" descr="http://mynearestanddearest.com/wp-content/uploads/2014/07/Crumbly-shale-rock.-How-to-make-ochre-pa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192" y="2087350"/>
            <a:ext cx="2678806" cy="2750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ackyardnature.net/n/12/121230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62" y="3462471"/>
            <a:ext cx="2519316" cy="25239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owres-picturecabinet.com.s3-eu-west-1.amazonaws.com/43/main/16/953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228" y="2533686"/>
            <a:ext cx="2979069" cy="23039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2.gstatic.com/images?q=tbn:ANd9GcRFCcCXDNxsM2yFd0-XtN-9SxRGPlYxHn3OvEIHaaDXiBNhm3wk1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624" y="3022064"/>
            <a:ext cx="2891441" cy="2110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15177" y="5254580"/>
            <a:ext cx="7572778" cy="954107"/>
          </a:xfrm>
          <a:prstGeom prst="rect">
            <a:avLst/>
          </a:prstGeom>
          <a:noFill/>
        </p:spPr>
        <p:txBody>
          <a:bodyPr wrap="square" rtlCol="0">
            <a:spAutoFit/>
          </a:bodyPr>
          <a:lstStyle/>
          <a:p>
            <a:r>
              <a:rPr lang="en-GB" sz="2800" dirty="0" smtClean="0"/>
              <a:t>Some rocks are soft and crumbly whilst others are very hard and strong</a:t>
            </a:r>
            <a:endParaRPr lang="en-GB" sz="2800" dirty="0"/>
          </a:p>
        </p:txBody>
      </p:sp>
    </p:spTree>
    <p:extLst>
      <p:ext uri="{BB962C8B-B14F-4D97-AF65-F5344CB8AC3E}">
        <p14:creationId xmlns:p14="http://schemas.microsoft.com/office/powerpoint/2010/main" val="63519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ykmetals.com/img/iron_nail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137" y="3911967"/>
            <a:ext cx="3021939" cy="21825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alyx.com/images/full/Images_GR/GR_844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377" y="3299138"/>
            <a:ext cx="2556970" cy="23933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wooden lolly st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0" descr="Image result for wooden lolly stic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2" descr="Image result for wooden lolly stic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descr="http://cdn2.yolli.com/media/catalog/product/cache/2/small_image/226x180/9df78eab33525d08d6e5fb8d27136e95/i/m/img_491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480" y="3499699"/>
            <a:ext cx="3257890" cy="259478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foamez.com/images/SAND1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2016833"/>
            <a:ext cx="3306828" cy="2855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05604" y="643944"/>
            <a:ext cx="8117201" cy="2800767"/>
          </a:xfrm>
          <a:prstGeom prst="rect">
            <a:avLst/>
          </a:prstGeom>
          <a:noFill/>
        </p:spPr>
        <p:txBody>
          <a:bodyPr wrap="square" rtlCol="0">
            <a:spAutoFit/>
          </a:bodyPr>
          <a:lstStyle/>
          <a:p>
            <a:r>
              <a:rPr lang="en-GB" sz="3600" b="1" dirty="0" smtClean="0"/>
              <a:t>Try a hardness test on your rock samples</a:t>
            </a:r>
          </a:p>
          <a:p>
            <a:pPr marL="457200" indent="-457200">
              <a:buFont typeface="Arial" panose="020B0604020202020204" pitchFamily="34" charset="0"/>
              <a:buChar char="•"/>
            </a:pPr>
            <a:r>
              <a:rPr lang="en-GB" sz="2800" dirty="0" smtClean="0"/>
              <a:t>Can you scratch them with different items?</a:t>
            </a:r>
          </a:p>
          <a:p>
            <a:pPr marL="457200" indent="-457200">
              <a:buFont typeface="Arial" panose="020B0604020202020204" pitchFamily="34" charset="0"/>
              <a:buChar char="•"/>
            </a:pPr>
            <a:r>
              <a:rPr lang="en-GB" sz="2800" dirty="0" smtClean="0"/>
              <a:t>Which items will scratch them and which will not?</a:t>
            </a:r>
          </a:p>
          <a:p>
            <a:pPr marL="457200" indent="-457200">
              <a:buFont typeface="Arial" panose="020B0604020202020204" pitchFamily="34" charset="0"/>
              <a:buChar char="•"/>
            </a:pPr>
            <a:r>
              <a:rPr lang="en-GB" sz="2800" dirty="0" smtClean="0"/>
              <a:t>Can you crumble them?</a:t>
            </a:r>
          </a:p>
          <a:p>
            <a:pPr marL="457200" indent="-457200">
              <a:buFont typeface="Arial" panose="020B0604020202020204" pitchFamily="34" charset="0"/>
              <a:buChar char="•"/>
            </a:pPr>
            <a:r>
              <a:rPr lang="en-GB" sz="2800" dirty="0" smtClean="0"/>
              <a:t>Can you put them in order from the softest to the hardest? </a:t>
            </a:r>
            <a:endParaRPr lang="en-GB" sz="2800" dirty="0"/>
          </a:p>
        </p:txBody>
      </p:sp>
    </p:spTree>
    <p:extLst>
      <p:ext uri="{BB962C8B-B14F-4D97-AF65-F5344CB8AC3E}">
        <p14:creationId xmlns:p14="http://schemas.microsoft.com/office/powerpoint/2010/main" val="179285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831" y="916920"/>
            <a:ext cx="8963696" cy="707886"/>
          </a:xfrm>
          <a:prstGeom prst="rect">
            <a:avLst/>
          </a:prstGeom>
          <a:noFill/>
        </p:spPr>
        <p:txBody>
          <a:bodyPr wrap="square" rtlCol="0">
            <a:spAutoFit/>
          </a:bodyPr>
          <a:lstStyle/>
          <a:p>
            <a:r>
              <a:rPr lang="en-GB" sz="4000" b="1" dirty="0" smtClean="0"/>
              <a:t>What will hardness tell you?</a:t>
            </a:r>
            <a:endParaRPr lang="en-GB" sz="4000" b="1" dirty="0"/>
          </a:p>
        </p:txBody>
      </p:sp>
      <p:pic>
        <p:nvPicPr>
          <p:cNvPr id="4098" name="Picture 2" descr="http://www.sandatlas.org/wp-content/uploads/00580-IMG_8169-marble-12-cm-Baik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359" y="1013564"/>
            <a:ext cx="2870958" cy="22106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edia4.s-nbcnews.com/j/MSNBC/Components/Photo/_new/120809-meteorite-quasicrystal-hmed-447p.grid-6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679" y="2759269"/>
            <a:ext cx="2587625" cy="205809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limest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http://lh3.googleusercontent.com/-NawdDpRQ3N0/VlL_qmx_V9I/AAAAAAAAM8g/zqp3QsUPUew/s720/00111%252520IMG_6060%252520sandst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054" y="1993879"/>
            <a:ext cx="2445957" cy="23746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flexiblelearning.auckland.ac.nz/rocks_minerals/rocks/images/limestone-micrit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429" y="1993879"/>
            <a:ext cx="2587625" cy="1868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3645" y="4932609"/>
            <a:ext cx="9156879" cy="1200329"/>
          </a:xfrm>
          <a:prstGeom prst="rect">
            <a:avLst/>
          </a:prstGeom>
          <a:noFill/>
        </p:spPr>
        <p:txBody>
          <a:bodyPr wrap="square" rtlCol="0">
            <a:spAutoFit/>
          </a:bodyPr>
          <a:lstStyle/>
          <a:p>
            <a:r>
              <a:rPr lang="en-GB" sz="3600" dirty="0" smtClean="0"/>
              <a:t>Sedimentary rocks are usually a lot softer than igneous and metamorphic rocks</a:t>
            </a:r>
            <a:endParaRPr lang="en-GB" sz="3600" dirty="0"/>
          </a:p>
        </p:txBody>
      </p:sp>
    </p:spTree>
    <p:extLst>
      <p:ext uri="{BB962C8B-B14F-4D97-AF65-F5344CB8AC3E}">
        <p14:creationId xmlns:p14="http://schemas.microsoft.com/office/powerpoint/2010/main" val="2574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376" y="721217"/>
            <a:ext cx="3142445" cy="646331"/>
          </a:xfrm>
          <a:prstGeom prst="rect">
            <a:avLst/>
          </a:prstGeom>
          <a:noFill/>
        </p:spPr>
        <p:txBody>
          <a:bodyPr wrap="square" rtlCol="0">
            <a:spAutoFit/>
          </a:bodyPr>
          <a:lstStyle/>
          <a:p>
            <a:r>
              <a:rPr lang="en-GB" sz="3600" b="1" dirty="0" smtClean="0"/>
              <a:t>Clue 2</a:t>
            </a:r>
            <a:endParaRPr lang="en-GB" sz="3600" b="1" dirty="0"/>
          </a:p>
        </p:txBody>
      </p:sp>
      <p:sp>
        <p:nvSpPr>
          <p:cNvPr id="3" name="TextBox 2"/>
          <p:cNvSpPr txBox="1"/>
          <p:nvPr/>
        </p:nvSpPr>
        <p:spPr>
          <a:xfrm>
            <a:off x="5209347" y="1173171"/>
            <a:ext cx="5203064" cy="646331"/>
          </a:xfrm>
          <a:prstGeom prst="rect">
            <a:avLst/>
          </a:prstGeom>
          <a:noFill/>
        </p:spPr>
        <p:txBody>
          <a:bodyPr wrap="square" rtlCol="0">
            <a:spAutoFit/>
          </a:bodyPr>
          <a:lstStyle/>
          <a:p>
            <a:r>
              <a:rPr lang="en-GB" sz="3600" dirty="0" smtClean="0"/>
              <a:t>Will water soak into it?</a:t>
            </a:r>
            <a:endParaRPr lang="en-GB" sz="3600" dirty="0"/>
          </a:p>
        </p:txBody>
      </p:sp>
      <p:pic>
        <p:nvPicPr>
          <p:cNvPr id="5122" name="Picture 2" descr="http://i3.istockimg.com/file_thumbview_approve/51783296/5/stock-photo-51783296-dropper-drop-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805" y="1985734"/>
            <a:ext cx="1311950" cy="16847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imimg.com/data3/YV/RC/MY-2888143/sandstone-sedimentary-rock-250x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872" y="2663526"/>
            <a:ext cx="3012315" cy="30123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limestone r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https://flexiblelearning.auckland.ac.nz/rocks_minerals/rocks/images/limestone-micrit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805" y="3498522"/>
            <a:ext cx="2399653" cy="173308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ereferencedesk.com/resources/state-symbols/tennessee/images/limeston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0004" y="3231470"/>
            <a:ext cx="238125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ecx.images-amazon.com/images/I/51VjSkDJTiL._SL500_AA3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860" y="3039619"/>
            <a:ext cx="2260130" cy="2260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9099" y="5323348"/>
            <a:ext cx="9865217" cy="985234"/>
          </a:xfrm>
          <a:prstGeom prst="rect">
            <a:avLst/>
          </a:prstGeom>
          <a:noFill/>
        </p:spPr>
        <p:txBody>
          <a:bodyPr wrap="square" rtlCol="0">
            <a:spAutoFit/>
          </a:bodyPr>
          <a:lstStyle/>
          <a:p>
            <a:r>
              <a:rPr lang="en-GB" sz="2800" dirty="0" smtClean="0"/>
              <a:t>Try dropping a small amount of water on your rock samples and watch to see if it soaks in</a:t>
            </a:r>
            <a:endParaRPr lang="en-GB" sz="2800" dirty="0"/>
          </a:p>
        </p:txBody>
      </p:sp>
    </p:spTree>
    <p:extLst>
      <p:ext uri="{BB962C8B-B14F-4D97-AF65-F5344CB8AC3E}">
        <p14:creationId xmlns:p14="http://schemas.microsoft.com/office/powerpoint/2010/main" val="1487651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495" y="940158"/>
            <a:ext cx="9272789" cy="646331"/>
          </a:xfrm>
          <a:prstGeom prst="rect">
            <a:avLst/>
          </a:prstGeom>
          <a:noFill/>
        </p:spPr>
        <p:txBody>
          <a:bodyPr wrap="square" rtlCol="0">
            <a:spAutoFit/>
          </a:bodyPr>
          <a:lstStyle/>
          <a:p>
            <a:r>
              <a:rPr lang="en-GB" sz="3600" dirty="0" smtClean="0"/>
              <a:t>What will this tell you about your rocks?</a:t>
            </a:r>
            <a:endParaRPr lang="en-GB" sz="3600" dirty="0"/>
          </a:p>
        </p:txBody>
      </p:sp>
      <p:pic>
        <p:nvPicPr>
          <p:cNvPr id="6146" name="Picture 2" descr="http://ecx.images-amazon.com/images/I/51VjSkDJTiL._SL500_AA3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8952" y="168290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media4.s-nbcnews.com/j/MSNBC/Components/Photo/_new/120809-meteorite-quasicrystal-hmed-447p.grid-6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774" y="1824711"/>
            <a:ext cx="3413930" cy="2715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3384" y="4404180"/>
            <a:ext cx="4404575" cy="2246769"/>
          </a:xfrm>
          <a:prstGeom prst="rect">
            <a:avLst/>
          </a:prstGeom>
          <a:noFill/>
        </p:spPr>
        <p:txBody>
          <a:bodyPr wrap="square" rtlCol="0">
            <a:spAutoFit/>
          </a:bodyPr>
          <a:lstStyle/>
          <a:p>
            <a:r>
              <a:rPr lang="en-GB" sz="2800" dirty="0" smtClean="0"/>
              <a:t>If water can soak into a rock or pass through it, we say it is a permeable rock.  Sedimentary rocks are usually permeable. </a:t>
            </a:r>
            <a:endParaRPr lang="en-GB" sz="2800" dirty="0"/>
          </a:p>
        </p:txBody>
      </p:sp>
      <p:sp>
        <p:nvSpPr>
          <p:cNvPr id="5" name="TextBox 4"/>
          <p:cNvSpPr txBox="1"/>
          <p:nvPr/>
        </p:nvSpPr>
        <p:spPr>
          <a:xfrm>
            <a:off x="6143221" y="4540009"/>
            <a:ext cx="5486401" cy="1815882"/>
          </a:xfrm>
          <a:prstGeom prst="rect">
            <a:avLst/>
          </a:prstGeom>
          <a:noFill/>
        </p:spPr>
        <p:txBody>
          <a:bodyPr wrap="square" rtlCol="0">
            <a:spAutoFit/>
          </a:bodyPr>
          <a:lstStyle/>
          <a:p>
            <a:r>
              <a:rPr lang="en-GB" sz="2800" dirty="0" smtClean="0"/>
              <a:t>If water can not soak into a rock, the rock is said to be impermeable. Metamorphic and igneous rocks are often impermeable.</a:t>
            </a:r>
            <a:endParaRPr lang="en-GB" sz="2800" dirty="0"/>
          </a:p>
        </p:txBody>
      </p:sp>
    </p:spTree>
    <p:extLst>
      <p:ext uri="{BB962C8B-B14F-4D97-AF65-F5344CB8AC3E}">
        <p14:creationId xmlns:p14="http://schemas.microsoft.com/office/powerpoint/2010/main" val="22708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769" y="759854"/>
            <a:ext cx="8203842" cy="769441"/>
          </a:xfrm>
          <a:prstGeom prst="rect">
            <a:avLst/>
          </a:prstGeom>
          <a:noFill/>
        </p:spPr>
        <p:txBody>
          <a:bodyPr wrap="square" rtlCol="0">
            <a:spAutoFit/>
          </a:bodyPr>
          <a:lstStyle/>
          <a:p>
            <a:r>
              <a:rPr lang="en-GB" sz="4400" b="1" dirty="0" smtClean="0"/>
              <a:t>Clue 3</a:t>
            </a:r>
            <a:endParaRPr lang="en-GB" sz="4400" b="1" dirty="0"/>
          </a:p>
        </p:txBody>
      </p:sp>
      <p:sp>
        <p:nvSpPr>
          <p:cNvPr id="3" name="TextBox 2"/>
          <p:cNvSpPr txBox="1"/>
          <p:nvPr/>
        </p:nvSpPr>
        <p:spPr>
          <a:xfrm>
            <a:off x="4417455" y="1339403"/>
            <a:ext cx="3438659" cy="646331"/>
          </a:xfrm>
          <a:prstGeom prst="rect">
            <a:avLst/>
          </a:prstGeom>
          <a:noFill/>
        </p:spPr>
        <p:txBody>
          <a:bodyPr wrap="square" rtlCol="0">
            <a:spAutoFit/>
          </a:bodyPr>
          <a:lstStyle/>
          <a:p>
            <a:r>
              <a:rPr lang="en-GB" sz="3600" dirty="0" smtClean="0"/>
              <a:t>The acid test</a:t>
            </a:r>
            <a:endParaRPr lang="en-GB" sz="3600" dirty="0"/>
          </a:p>
        </p:txBody>
      </p:sp>
      <p:pic>
        <p:nvPicPr>
          <p:cNvPr id="4" name="Picture 2" descr="http://i3.istockimg.com/file_thumbview_approve/51783296/5/stock-photo-51783296-dropper-drop-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69" y="1985734"/>
            <a:ext cx="1724744" cy="2214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lh3.googleusercontent.com/-NawdDpRQ3N0/VlL_qmx_V9I/AAAAAAAAM8g/zqp3QsUPUew/s720/00111%252520IMG_6060%252520sandst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458" y="3938589"/>
            <a:ext cx="2445957" cy="2374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flexiblelearning.auckland.ac.nz/rocks_minerals/rocks/images/limestone-micrit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092" y="3938589"/>
            <a:ext cx="3034737" cy="21917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8702" y="2238004"/>
            <a:ext cx="7496526" cy="1384995"/>
          </a:xfrm>
          <a:prstGeom prst="rect">
            <a:avLst/>
          </a:prstGeom>
          <a:noFill/>
        </p:spPr>
        <p:txBody>
          <a:bodyPr wrap="square" rtlCol="0">
            <a:spAutoFit/>
          </a:bodyPr>
          <a:lstStyle/>
          <a:p>
            <a:r>
              <a:rPr lang="en-GB" sz="2800" dirty="0" smtClean="0"/>
              <a:t>Vinegar is an acid. Try dropping a small amount of vinegar on your rocks. Then look carefully to see if it fizzes.</a:t>
            </a:r>
            <a:endParaRPr lang="en-GB" sz="2800" dirty="0"/>
          </a:p>
        </p:txBody>
      </p:sp>
      <p:pic>
        <p:nvPicPr>
          <p:cNvPr id="8" name="Picture 4" descr="http://www.officialpsds.com/images/thumbs/Magnifying-Glass-psd240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8240" y="3569432"/>
            <a:ext cx="3425439" cy="2175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54253" y="5359099"/>
            <a:ext cx="4601127" cy="954107"/>
          </a:xfrm>
          <a:prstGeom prst="rect">
            <a:avLst/>
          </a:prstGeom>
          <a:noFill/>
        </p:spPr>
        <p:txBody>
          <a:bodyPr wrap="square" rtlCol="0">
            <a:spAutoFit/>
          </a:bodyPr>
          <a:lstStyle/>
          <a:p>
            <a:r>
              <a:rPr lang="en-GB" sz="2800" dirty="0" smtClean="0"/>
              <a:t>What will this tell you about your rocks</a:t>
            </a:r>
            <a:r>
              <a:rPr lang="en-GB" dirty="0" smtClean="0"/>
              <a:t>?</a:t>
            </a:r>
            <a:endParaRPr lang="en-GB" dirty="0"/>
          </a:p>
        </p:txBody>
      </p:sp>
    </p:spTree>
    <p:extLst>
      <p:ext uri="{BB962C8B-B14F-4D97-AF65-F5344CB8AC3E}">
        <p14:creationId xmlns:p14="http://schemas.microsoft.com/office/powerpoint/2010/main" val="1925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2884" y="621966"/>
            <a:ext cx="6117466" cy="4529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22018" y="570265"/>
            <a:ext cx="4365938" cy="4584878"/>
          </a:xfrm>
          <a:prstGeom prst="rect">
            <a:avLst/>
          </a:prstGeom>
          <a:noFill/>
        </p:spPr>
        <p:txBody>
          <a:bodyPr wrap="square" rtlCol="0">
            <a:spAutoFit/>
          </a:bodyPr>
          <a:lstStyle/>
          <a:p>
            <a:r>
              <a:rPr lang="en-GB" sz="2600" dirty="0" smtClean="0"/>
              <a:t>Remember that sedimentary rocks can contain the bodies of sea creatures that died long ago. Their shells dropped into the muddy sediment and became buried. After millions of years they were turned to rock.</a:t>
            </a:r>
          </a:p>
          <a:p>
            <a:r>
              <a:rPr lang="en-GB" sz="2600" dirty="0" smtClean="0"/>
              <a:t>If a rock was once the shells of creatures, it will fizz when acid is dropped onto it.</a:t>
            </a:r>
          </a:p>
        </p:txBody>
      </p:sp>
      <p:sp>
        <p:nvSpPr>
          <p:cNvPr id="4" name="TextBox 3"/>
          <p:cNvSpPr txBox="1"/>
          <p:nvPr/>
        </p:nvSpPr>
        <p:spPr>
          <a:xfrm>
            <a:off x="862884" y="5434885"/>
            <a:ext cx="10985679" cy="892552"/>
          </a:xfrm>
          <a:prstGeom prst="rect">
            <a:avLst/>
          </a:prstGeom>
          <a:noFill/>
        </p:spPr>
        <p:txBody>
          <a:bodyPr wrap="square" rtlCol="0">
            <a:spAutoFit/>
          </a:bodyPr>
          <a:lstStyle/>
          <a:p>
            <a:r>
              <a:rPr lang="en-GB" sz="2600" dirty="0" smtClean="0"/>
              <a:t>Some metamorphic rocks will fizz too if they were once sedimentary rocks that contained shells and were then changed by great heat or pressure.</a:t>
            </a:r>
            <a:endParaRPr lang="en-GB" sz="2600" dirty="0"/>
          </a:p>
        </p:txBody>
      </p:sp>
    </p:spTree>
    <p:extLst>
      <p:ext uri="{BB962C8B-B14F-4D97-AF65-F5344CB8AC3E}">
        <p14:creationId xmlns:p14="http://schemas.microsoft.com/office/powerpoint/2010/main" val="88798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589</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Kevin</cp:lastModifiedBy>
  <cp:revision>41</cp:revision>
  <dcterms:created xsi:type="dcterms:W3CDTF">2016-06-20T09:28:50Z</dcterms:created>
  <dcterms:modified xsi:type="dcterms:W3CDTF">2016-09-13T10:47:19Z</dcterms:modified>
</cp:coreProperties>
</file>