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63" r:id="rId4"/>
    <p:sldId id="257"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1927356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2370777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2934183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35644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1231827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4248631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3968498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1479255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4204782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1477860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1EFEC4-0777-4066-A436-2D87ECB5223F}" type="datetimeFigureOut">
              <a:rPr lang="en-GB" smtClean="0"/>
              <a:pPr/>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B1933D-06DD-4272-A0BE-46BA00022322}" type="slidenum">
              <a:rPr lang="en-GB" smtClean="0"/>
              <a:pPr/>
              <a:t>‹#›</a:t>
            </a:fld>
            <a:endParaRPr lang="en-GB"/>
          </a:p>
        </p:txBody>
      </p:sp>
    </p:spTree>
    <p:extLst>
      <p:ext uri="{BB962C8B-B14F-4D97-AF65-F5344CB8AC3E}">
        <p14:creationId xmlns:p14="http://schemas.microsoft.com/office/powerpoint/2010/main" val="610461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1EFEC4-0777-4066-A436-2D87ECB5223F}" type="datetimeFigureOut">
              <a:rPr lang="en-GB" smtClean="0"/>
              <a:pPr/>
              <a:t>13/09/2016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B1933D-06DD-4272-A0BE-46BA00022322}" type="slidenum">
              <a:rPr lang="en-GB" smtClean="0"/>
              <a:pPr/>
              <a:t>‹#›</a:t>
            </a:fld>
            <a:endParaRPr lang="en-GB"/>
          </a:p>
        </p:txBody>
      </p:sp>
    </p:spTree>
    <p:extLst>
      <p:ext uri="{BB962C8B-B14F-4D97-AF65-F5344CB8AC3E}">
        <p14:creationId xmlns:p14="http://schemas.microsoft.com/office/powerpoint/2010/main" val="2707392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4493239" y="1592796"/>
            <a:ext cx="3312284" cy="2707408"/>
          </a:xfrm>
          <a:prstGeom prst="rect">
            <a:avLst/>
          </a:prstGeom>
          <a:noFill/>
        </p:spPr>
        <p:txBody>
          <a:bodyPr wrap="square" rtlCol="0">
            <a:spAutoFit/>
          </a:bodyPr>
          <a:lstStyle/>
          <a:p>
            <a:pPr marL="0" indent="0" algn="ctr">
              <a:buNone/>
            </a:pPr>
            <a:r>
              <a:rPr lang="en-GB" sz="1500" b="1" dirty="0">
                <a:solidFill>
                  <a:srgbClr val="FF0000"/>
                </a:solidFill>
              </a:rPr>
              <a:t>Science - Year </a:t>
            </a:r>
            <a:r>
              <a:rPr lang="en-GB" sz="1500" b="1" dirty="0" smtClean="0">
                <a:solidFill>
                  <a:srgbClr val="FF0000"/>
                </a:solidFill>
              </a:rPr>
              <a:t>3</a:t>
            </a:r>
            <a:endParaRPr lang="en-GB" sz="1500" b="1" dirty="0">
              <a:solidFill>
                <a:srgbClr val="FF0000"/>
              </a:solidFill>
            </a:endParaRPr>
          </a:p>
          <a:p>
            <a:pPr marL="0" indent="0" algn="ctr">
              <a:buNone/>
            </a:pPr>
            <a:endParaRPr lang="en-GB" sz="1350" dirty="0"/>
          </a:p>
          <a:p>
            <a:pPr marL="0" indent="0" algn="ctr">
              <a:buNone/>
            </a:pPr>
            <a:r>
              <a:rPr lang="en-GB" sz="1350" dirty="0" smtClean="0"/>
              <a:t>Rocks – </a:t>
            </a:r>
            <a:r>
              <a:rPr lang="en-GB" sz="1350" dirty="0"/>
              <a:t>Block </a:t>
            </a:r>
            <a:r>
              <a:rPr lang="en-GB" sz="1350" dirty="0" smtClean="0"/>
              <a:t>3R</a:t>
            </a:r>
            <a:endParaRPr lang="en-GB" sz="1350" dirty="0"/>
          </a:p>
          <a:p>
            <a:pPr marL="0" indent="0" algn="ctr">
              <a:buNone/>
            </a:pPr>
            <a:endParaRPr lang="en-GB" sz="1350" dirty="0"/>
          </a:p>
          <a:p>
            <a:pPr marL="0" indent="0" algn="ctr">
              <a:buNone/>
            </a:pPr>
            <a:r>
              <a:rPr lang="en-GB" b="1" dirty="0" smtClean="0"/>
              <a:t>Rocks and Fossils</a:t>
            </a:r>
            <a:endParaRPr lang="en-GB" sz="1350" dirty="0"/>
          </a:p>
          <a:p>
            <a:pPr marL="0" indent="0" algn="ctr">
              <a:buNone/>
            </a:pPr>
            <a:endParaRPr lang="en-GB" sz="1350" dirty="0"/>
          </a:p>
          <a:p>
            <a:pPr marL="0" indent="0" algn="ctr">
              <a:buNone/>
            </a:pPr>
            <a:r>
              <a:rPr lang="en-GB" sz="1350"/>
              <a:t>Session </a:t>
            </a:r>
            <a:r>
              <a:rPr lang="en-GB" sz="1350" smtClean="0"/>
              <a:t>2</a:t>
            </a:r>
            <a:endParaRPr lang="en-GB" sz="1350" dirty="0"/>
          </a:p>
          <a:p>
            <a:pPr marL="0" indent="0" algn="ctr">
              <a:buNone/>
            </a:pPr>
            <a:r>
              <a:rPr lang="en-GB" sz="1350" b="1" dirty="0" smtClean="0"/>
              <a:t>Rock Formation PowerPoint</a:t>
            </a:r>
            <a:endParaRPr lang="en-GB" sz="1350" b="1" dirty="0"/>
          </a:p>
        </p:txBody>
      </p:sp>
      <p:sp>
        <p:nvSpPr>
          <p:cNvPr id="5" name="TextBox 4"/>
          <p:cNvSpPr txBox="1"/>
          <p:nvPr/>
        </p:nvSpPr>
        <p:spPr>
          <a:xfrm>
            <a:off x="3311905" y="6206148"/>
            <a:ext cx="5674951" cy="369332"/>
          </a:xfrm>
          <a:prstGeom prst="rect">
            <a:avLst/>
          </a:prstGeom>
          <a:noFill/>
        </p:spPr>
        <p:txBody>
          <a:bodyPr wrap="none" rtlCol="0">
            <a:spAutoFit/>
          </a:bodyPr>
          <a:lstStyle/>
          <a:p>
            <a:r>
              <a:rPr lang="en-GB" sz="900" dirty="0"/>
              <a:t>© Original resource copyright Hamilton Trust, who give permission for it to be adapted as wished by individual users.</a:t>
            </a:r>
          </a:p>
          <a:p>
            <a:r>
              <a:rPr lang="en-GB" sz="900" dirty="0"/>
              <a:t>We refer you to our warning, at the foot of the block overview, about links to other websites.</a:t>
            </a:r>
          </a:p>
        </p:txBody>
      </p:sp>
    </p:spTree>
    <p:extLst>
      <p:ext uri="{BB962C8B-B14F-4D97-AF65-F5344CB8AC3E}">
        <p14:creationId xmlns:p14="http://schemas.microsoft.com/office/powerpoint/2010/main" val="3137314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58745" y="455276"/>
            <a:ext cx="2640168" cy="1323439"/>
          </a:xfrm>
          <a:prstGeom prst="rect">
            <a:avLst/>
          </a:prstGeom>
          <a:solidFill>
            <a:schemeClr val="accent2">
              <a:lumMod val="40000"/>
              <a:lumOff val="60000"/>
            </a:schemeClr>
          </a:solidFill>
        </p:spPr>
        <p:txBody>
          <a:bodyPr wrap="square" rtlCol="0">
            <a:spAutoFit/>
          </a:bodyPr>
          <a:lstStyle/>
          <a:p>
            <a:pPr algn="ctr"/>
            <a:r>
              <a:rPr lang="en-GB" sz="8000" dirty="0" smtClean="0"/>
              <a:t>Rocks</a:t>
            </a:r>
            <a:endParaRPr lang="en-GB" sz="8000" dirty="0"/>
          </a:p>
        </p:txBody>
      </p:sp>
      <p:pic>
        <p:nvPicPr>
          <p:cNvPr id="1030" name="Picture 6" descr="https://eal.britishcouncil.org/sites/default/files/styles/resource_image_full/public/images/resources/Rock-Posters.jpg?itok=Gzafc8C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1181" y="1939702"/>
            <a:ext cx="3372355" cy="252926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www.sandatlas.org/wp-content/uploads/Igneous-rocks-gabbro-andesite-pegmatite-basalt-pumice-porphyry-obsidian-granite-tuff.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5126" y="455276"/>
            <a:ext cx="3546056" cy="280729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areadingplace.com/wp-content/uploads/2013/12/Collarge-Picture-of-Different-Types-of-Metamorphic-Rocks_26734613_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01568" y="455276"/>
            <a:ext cx="4179715" cy="277951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08613" y="3854415"/>
            <a:ext cx="3347477" cy="2062103"/>
          </a:xfrm>
          <a:prstGeom prst="rect">
            <a:avLst/>
          </a:prstGeom>
          <a:noFill/>
        </p:spPr>
        <p:txBody>
          <a:bodyPr wrap="square" rtlCol="0">
            <a:spAutoFit/>
          </a:bodyPr>
          <a:lstStyle/>
          <a:p>
            <a:r>
              <a:rPr lang="en-GB" sz="3200" dirty="0" smtClean="0"/>
              <a:t>If you dig down anywhere on planet Earth, you will find rock. </a:t>
            </a:r>
            <a:endParaRPr lang="en-GB" sz="3200" dirty="0"/>
          </a:p>
        </p:txBody>
      </p:sp>
      <p:sp>
        <p:nvSpPr>
          <p:cNvPr id="7" name="TextBox 6"/>
          <p:cNvSpPr txBox="1"/>
          <p:nvPr/>
        </p:nvSpPr>
        <p:spPr>
          <a:xfrm>
            <a:off x="7761264" y="3881459"/>
            <a:ext cx="4012291" cy="2062103"/>
          </a:xfrm>
          <a:prstGeom prst="rect">
            <a:avLst/>
          </a:prstGeom>
          <a:noFill/>
        </p:spPr>
        <p:txBody>
          <a:bodyPr wrap="square" rtlCol="0">
            <a:spAutoFit/>
          </a:bodyPr>
          <a:lstStyle/>
          <a:p>
            <a:r>
              <a:rPr lang="en-GB" sz="3200" dirty="0" smtClean="0"/>
              <a:t>There are many different types. But how did they get there?</a:t>
            </a:r>
            <a:endParaRPr lang="en-GB" sz="3200" dirty="0"/>
          </a:p>
        </p:txBody>
      </p:sp>
    </p:spTree>
    <p:extLst>
      <p:ext uri="{BB962C8B-B14F-4D97-AF65-F5344CB8AC3E}">
        <p14:creationId xmlns:p14="http://schemas.microsoft.com/office/powerpoint/2010/main" val="2578710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Image result for section through the eart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8" name="Picture 4" descr="http://www.bbc.co.uk/staticarchive/18e0518ed5183cd531f908f11031e176c4461b9c.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0375" y="1627307"/>
            <a:ext cx="6022981" cy="37947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516711" y="592429"/>
            <a:ext cx="5254580" cy="1015663"/>
          </a:xfrm>
          <a:prstGeom prst="rect">
            <a:avLst/>
          </a:prstGeom>
          <a:noFill/>
        </p:spPr>
        <p:txBody>
          <a:bodyPr wrap="square" rtlCol="0">
            <a:spAutoFit/>
          </a:bodyPr>
          <a:lstStyle/>
          <a:p>
            <a:r>
              <a:rPr lang="en-GB" sz="2000" dirty="0" smtClean="0"/>
              <a:t>A layer of rock is under every town and city, under fields</a:t>
            </a:r>
            <a:r>
              <a:rPr lang="en-GB" sz="2000" dirty="0"/>
              <a:t> </a:t>
            </a:r>
            <a:r>
              <a:rPr lang="en-GB" sz="2000" dirty="0" smtClean="0"/>
              <a:t>and forests, even under the sea! This layer of rock is called the Earth’s crust. </a:t>
            </a:r>
            <a:endParaRPr lang="en-GB" sz="2000" dirty="0"/>
          </a:p>
        </p:txBody>
      </p:sp>
      <p:sp>
        <p:nvSpPr>
          <p:cNvPr id="4" name="TextBox 3"/>
          <p:cNvSpPr txBox="1"/>
          <p:nvPr/>
        </p:nvSpPr>
        <p:spPr>
          <a:xfrm>
            <a:off x="6516711" y="3016825"/>
            <a:ext cx="5254580" cy="1323439"/>
          </a:xfrm>
          <a:prstGeom prst="rect">
            <a:avLst/>
          </a:prstGeom>
          <a:noFill/>
        </p:spPr>
        <p:txBody>
          <a:bodyPr wrap="square" rtlCol="0">
            <a:spAutoFit/>
          </a:bodyPr>
          <a:lstStyle/>
          <a:p>
            <a:r>
              <a:rPr lang="en-GB" sz="2000" dirty="0" smtClean="0"/>
              <a:t>Below the crust is the mantle. This is made of rock that is so hot that it is melted! We call this molten rock or magma. It is thick and runny, </a:t>
            </a:r>
            <a:br>
              <a:rPr lang="en-GB" sz="2000" dirty="0" smtClean="0"/>
            </a:br>
            <a:r>
              <a:rPr lang="en-GB" sz="2000" dirty="0" smtClean="0"/>
              <a:t>like syrup. </a:t>
            </a:r>
            <a:endParaRPr lang="en-GB" sz="2000" dirty="0"/>
          </a:p>
        </p:txBody>
      </p:sp>
      <p:sp>
        <p:nvSpPr>
          <p:cNvPr id="5" name="TextBox 4"/>
          <p:cNvSpPr txBox="1"/>
          <p:nvPr/>
        </p:nvSpPr>
        <p:spPr>
          <a:xfrm>
            <a:off x="6516711" y="4825668"/>
            <a:ext cx="4997002" cy="707886"/>
          </a:xfrm>
          <a:prstGeom prst="rect">
            <a:avLst/>
          </a:prstGeom>
          <a:noFill/>
        </p:spPr>
        <p:txBody>
          <a:bodyPr wrap="square" rtlCol="0">
            <a:spAutoFit/>
          </a:bodyPr>
          <a:lstStyle/>
          <a:p>
            <a:r>
              <a:rPr lang="en-GB" sz="2000" dirty="0" smtClean="0"/>
              <a:t>Below the mantle is the Earth’s core, which is even hotter. </a:t>
            </a:r>
            <a:endParaRPr lang="en-GB" sz="2000" dirty="0"/>
          </a:p>
        </p:txBody>
      </p:sp>
    </p:spTree>
    <p:extLst>
      <p:ext uri="{BB962C8B-B14F-4D97-AF65-F5344CB8AC3E}">
        <p14:creationId xmlns:p14="http://schemas.microsoft.com/office/powerpoint/2010/main" val="2788766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spiritrockshop.com/images/volcano11a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50795" y="654341"/>
            <a:ext cx="5267459" cy="478057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11367" y="651859"/>
            <a:ext cx="5473521" cy="523220"/>
          </a:xfrm>
          <a:prstGeom prst="rect">
            <a:avLst/>
          </a:prstGeom>
          <a:noFill/>
        </p:spPr>
        <p:txBody>
          <a:bodyPr wrap="square" rtlCol="0">
            <a:spAutoFit/>
          </a:bodyPr>
          <a:lstStyle/>
          <a:p>
            <a:endParaRPr lang="en-GB" sz="2800" dirty="0"/>
          </a:p>
        </p:txBody>
      </p:sp>
      <p:cxnSp>
        <p:nvCxnSpPr>
          <p:cNvPr id="4" name="Straight Connector 3"/>
          <p:cNvCxnSpPr/>
          <p:nvPr/>
        </p:nvCxnSpPr>
        <p:spPr>
          <a:xfrm>
            <a:off x="4121239" y="2039336"/>
            <a:ext cx="3696237" cy="1005294"/>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457200" y="651859"/>
            <a:ext cx="4262907" cy="2246769"/>
          </a:xfrm>
          <a:prstGeom prst="rect">
            <a:avLst/>
          </a:prstGeom>
          <a:solidFill>
            <a:schemeClr val="accent2">
              <a:lumMod val="20000"/>
              <a:lumOff val="80000"/>
            </a:schemeClr>
          </a:solidFill>
        </p:spPr>
        <p:txBody>
          <a:bodyPr wrap="square" rtlCol="0">
            <a:spAutoFit/>
          </a:bodyPr>
          <a:lstStyle/>
          <a:p>
            <a:r>
              <a:rPr lang="en-GB" sz="2800" dirty="0" smtClean="0"/>
              <a:t>Sometimes magma comes to the surface when a volcano erupts. As the magma cools it forms a rock.</a:t>
            </a:r>
            <a:endParaRPr lang="en-GB" sz="2800" dirty="0"/>
          </a:p>
        </p:txBody>
      </p:sp>
      <p:sp>
        <p:nvSpPr>
          <p:cNvPr id="8" name="TextBox 7"/>
          <p:cNvSpPr txBox="1"/>
          <p:nvPr/>
        </p:nvSpPr>
        <p:spPr>
          <a:xfrm>
            <a:off x="811367" y="5615189"/>
            <a:ext cx="7559901" cy="646331"/>
          </a:xfrm>
          <a:prstGeom prst="rect">
            <a:avLst/>
          </a:prstGeom>
          <a:solidFill>
            <a:schemeClr val="accent2">
              <a:lumMod val="60000"/>
              <a:lumOff val="40000"/>
            </a:schemeClr>
          </a:solidFill>
        </p:spPr>
        <p:txBody>
          <a:bodyPr wrap="square" rtlCol="0">
            <a:spAutoFit/>
          </a:bodyPr>
          <a:lstStyle/>
          <a:p>
            <a:r>
              <a:rPr lang="en-GB" sz="3600" dirty="0" smtClean="0"/>
              <a:t>This type of rock is called Igneous rock</a:t>
            </a:r>
            <a:endParaRPr lang="en-GB" sz="3600" dirty="0"/>
          </a:p>
        </p:txBody>
      </p:sp>
      <p:sp>
        <p:nvSpPr>
          <p:cNvPr id="5" name="TextBox 4"/>
          <p:cNvSpPr txBox="1"/>
          <p:nvPr/>
        </p:nvSpPr>
        <p:spPr>
          <a:xfrm>
            <a:off x="560233" y="3160238"/>
            <a:ext cx="3876541" cy="2246769"/>
          </a:xfrm>
          <a:prstGeom prst="rect">
            <a:avLst/>
          </a:prstGeom>
          <a:solidFill>
            <a:schemeClr val="accent2">
              <a:lumMod val="20000"/>
              <a:lumOff val="80000"/>
            </a:schemeClr>
          </a:solidFill>
        </p:spPr>
        <p:txBody>
          <a:bodyPr wrap="square" rtlCol="0">
            <a:spAutoFit/>
          </a:bodyPr>
          <a:lstStyle/>
          <a:p>
            <a:r>
              <a:rPr lang="en-GB" sz="2800" dirty="0" smtClean="0"/>
              <a:t>Sometimes magma cools to make rock just below the surface. Rock that forms from magma contains crystals.</a:t>
            </a:r>
            <a:endParaRPr lang="en-GB" sz="2800" dirty="0"/>
          </a:p>
        </p:txBody>
      </p:sp>
      <p:cxnSp>
        <p:nvCxnSpPr>
          <p:cNvPr id="9" name="Straight Connector 8"/>
          <p:cNvCxnSpPr/>
          <p:nvPr/>
        </p:nvCxnSpPr>
        <p:spPr>
          <a:xfrm flipH="1">
            <a:off x="4436774" y="3361128"/>
            <a:ext cx="2891306" cy="38451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09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327300" y="460562"/>
            <a:ext cx="7547021" cy="558784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21214" y="455899"/>
            <a:ext cx="3438662" cy="3600946"/>
          </a:xfrm>
          <a:prstGeom prst="rect">
            <a:avLst/>
          </a:prstGeom>
          <a:solidFill>
            <a:schemeClr val="accent1">
              <a:lumMod val="20000"/>
              <a:lumOff val="80000"/>
            </a:schemeClr>
          </a:solidFill>
        </p:spPr>
        <p:txBody>
          <a:bodyPr wrap="square" rtlCol="0">
            <a:spAutoFit/>
          </a:bodyPr>
          <a:lstStyle/>
          <a:p>
            <a:r>
              <a:rPr lang="en-GB" sz="2800" dirty="0" smtClean="0"/>
              <a:t>Another type of rock is made when tiny bits of rock and soil, as well as the bodies of dead creatures, settle at the bottom of the sea to form a layer of sediment. </a:t>
            </a:r>
          </a:p>
        </p:txBody>
      </p:sp>
      <p:sp>
        <p:nvSpPr>
          <p:cNvPr id="5" name="TextBox 4"/>
          <p:cNvSpPr txBox="1"/>
          <p:nvPr/>
        </p:nvSpPr>
        <p:spPr>
          <a:xfrm>
            <a:off x="721214" y="4149958"/>
            <a:ext cx="6632623" cy="1384995"/>
          </a:xfrm>
          <a:prstGeom prst="rect">
            <a:avLst/>
          </a:prstGeom>
          <a:solidFill>
            <a:schemeClr val="accent1">
              <a:lumMod val="20000"/>
              <a:lumOff val="80000"/>
            </a:schemeClr>
          </a:solidFill>
        </p:spPr>
        <p:txBody>
          <a:bodyPr wrap="square" rtlCol="0">
            <a:spAutoFit/>
          </a:bodyPr>
          <a:lstStyle/>
          <a:p>
            <a:r>
              <a:rPr lang="en-GB" sz="2800" dirty="0" smtClean="0"/>
              <a:t>Over millions of years, more and more layers of sediment settle on top and squash it down until it turns into rock.</a:t>
            </a:r>
            <a:endParaRPr lang="en-GB" sz="2800" dirty="0"/>
          </a:p>
        </p:txBody>
      </p:sp>
      <p:cxnSp>
        <p:nvCxnSpPr>
          <p:cNvPr id="7" name="Straight Connector 6"/>
          <p:cNvCxnSpPr/>
          <p:nvPr/>
        </p:nvCxnSpPr>
        <p:spPr>
          <a:xfrm>
            <a:off x="3908200" y="3349735"/>
            <a:ext cx="4816700" cy="53190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21214" y="5729905"/>
            <a:ext cx="8242479" cy="646331"/>
          </a:xfrm>
          <a:prstGeom prst="rect">
            <a:avLst/>
          </a:prstGeom>
          <a:solidFill>
            <a:schemeClr val="accent1">
              <a:lumMod val="60000"/>
              <a:lumOff val="40000"/>
            </a:schemeClr>
          </a:solidFill>
        </p:spPr>
        <p:txBody>
          <a:bodyPr wrap="square" rtlCol="0">
            <a:spAutoFit/>
          </a:bodyPr>
          <a:lstStyle/>
          <a:p>
            <a:r>
              <a:rPr lang="en-GB" sz="3600" dirty="0" smtClean="0"/>
              <a:t>This type of rock is called sedimentary rock</a:t>
            </a:r>
            <a:endParaRPr lang="en-GB" sz="3600" dirty="0"/>
          </a:p>
        </p:txBody>
      </p:sp>
    </p:spTree>
    <p:extLst>
      <p:ext uri="{BB962C8B-B14F-4D97-AF65-F5344CB8AC3E}">
        <p14:creationId xmlns:p14="http://schemas.microsoft.com/office/powerpoint/2010/main" val="1654588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anim calcmode="lin" valueType="num">
                                      <p:cBhvr>
                                        <p:cTn id="8" dur="2000" fill="hold"/>
                                        <p:tgtEl>
                                          <p:spTgt spid="12"/>
                                        </p:tgtEl>
                                        <p:attrNameLst>
                                          <p:attrName>ppt_w</p:attrName>
                                        </p:attrNameLst>
                                      </p:cBhvr>
                                      <p:tavLst>
                                        <p:tav tm="0" fmla="#ppt_w*sin(2.5*pi*$)">
                                          <p:val>
                                            <p:fltVal val="0"/>
                                          </p:val>
                                        </p:tav>
                                        <p:tav tm="100000">
                                          <p:val>
                                            <p:fltVal val="1"/>
                                          </p:val>
                                        </p:tav>
                                      </p:tavLst>
                                    </p:anim>
                                    <p:anim calcmode="lin" valueType="num">
                                      <p:cBhvr>
                                        <p:cTn id="9" dur="20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92474" y="695458"/>
            <a:ext cx="3884385" cy="555384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98490" y="695458"/>
            <a:ext cx="6027313" cy="1384995"/>
          </a:xfrm>
          <a:prstGeom prst="rect">
            <a:avLst/>
          </a:prstGeom>
          <a:solidFill>
            <a:schemeClr val="accent4">
              <a:lumMod val="60000"/>
              <a:lumOff val="40000"/>
            </a:schemeClr>
          </a:solidFill>
        </p:spPr>
        <p:txBody>
          <a:bodyPr wrap="square" rtlCol="0">
            <a:spAutoFit/>
          </a:bodyPr>
          <a:lstStyle/>
          <a:p>
            <a:r>
              <a:rPr lang="en-GB" sz="2800" dirty="0" smtClean="0"/>
              <a:t>There is one more type of natural rock that is made by extreme heat and pressure inside the Earth. </a:t>
            </a:r>
            <a:endParaRPr lang="en-GB" sz="2800" dirty="0"/>
          </a:p>
        </p:txBody>
      </p:sp>
      <p:sp>
        <p:nvSpPr>
          <p:cNvPr id="4" name="TextBox 3"/>
          <p:cNvSpPr txBox="1"/>
          <p:nvPr/>
        </p:nvSpPr>
        <p:spPr>
          <a:xfrm>
            <a:off x="798490" y="2524259"/>
            <a:ext cx="6027313" cy="1384995"/>
          </a:xfrm>
          <a:prstGeom prst="rect">
            <a:avLst/>
          </a:prstGeom>
          <a:solidFill>
            <a:schemeClr val="accent4">
              <a:lumMod val="60000"/>
              <a:lumOff val="40000"/>
            </a:schemeClr>
          </a:solidFill>
        </p:spPr>
        <p:txBody>
          <a:bodyPr wrap="square" rtlCol="0">
            <a:spAutoFit/>
          </a:bodyPr>
          <a:lstStyle/>
          <a:p>
            <a:r>
              <a:rPr lang="en-GB" sz="2800" dirty="0" smtClean="0"/>
              <a:t>Massive heat and pressure can change igneous and sedimentary rocks into a new type of rock.</a:t>
            </a:r>
            <a:endParaRPr lang="en-GB" sz="2800" dirty="0"/>
          </a:p>
        </p:txBody>
      </p:sp>
      <p:cxnSp>
        <p:nvCxnSpPr>
          <p:cNvPr id="6" name="Straight Connector 5"/>
          <p:cNvCxnSpPr/>
          <p:nvPr/>
        </p:nvCxnSpPr>
        <p:spPr>
          <a:xfrm>
            <a:off x="3657600" y="3606085"/>
            <a:ext cx="5035639" cy="121061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901521" y="4783986"/>
            <a:ext cx="4868214" cy="1197735"/>
          </a:xfrm>
          <a:prstGeom prst="rect">
            <a:avLst/>
          </a:prstGeom>
          <a:solidFill>
            <a:schemeClr val="accent4"/>
          </a:solidFill>
        </p:spPr>
        <p:txBody>
          <a:bodyPr wrap="square" rtlCol="0">
            <a:spAutoFit/>
          </a:bodyPr>
          <a:lstStyle/>
          <a:p>
            <a:r>
              <a:rPr lang="en-GB" sz="3600" dirty="0" smtClean="0"/>
              <a:t>This type of rock is called metamorphic rock</a:t>
            </a:r>
            <a:endParaRPr lang="en-GB" sz="3600" dirty="0"/>
          </a:p>
        </p:txBody>
      </p:sp>
    </p:spTree>
    <p:extLst>
      <p:ext uri="{BB962C8B-B14F-4D97-AF65-F5344CB8AC3E}">
        <p14:creationId xmlns:p14="http://schemas.microsoft.com/office/powerpoint/2010/main" val="126061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91245" y="1213183"/>
            <a:ext cx="4423932" cy="512244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59853" y="568704"/>
            <a:ext cx="5537916" cy="954107"/>
          </a:xfrm>
          <a:prstGeom prst="rect">
            <a:avLst/>
          </a:prstGeom>
          <a:solidFill>
            <a:schemeClr val="bg2"/>
          </a:solidFill>
        </p:spPr>
        <p:txBody>
          <a:bodyPr wrap="square" rtlCol="0">
            <a:spAutoFit/>
          </a:bodyPr>
          <a:lstStyle/>
          <a:p>
            <a:r>
              <a:rPr lang="en-GB" sz="2800" dirty="0" smtClean="0"/>
              <a:t>Rocks are always changing although it can take millions of years!</a:t>
            </a:r>
            <a:endParaRPr lang="en-GB" sz="2800" dirty="0"/>
          </a:p>
        </p:txBody>
      </p:sp>
      <p:sp>
        <p:nvSpPr>
          <p:cNvPr id="3" name="TextBox 2"/>
          <p:cNvSpPr txBox="1"/>
          <p:nvPr/>
        </p:nvSpPr>
        <p:spPr>
          <a:xfrm>
            <a:off x="1384478" y="2475471"/>
            <a:ext cx="2949262" cy="1607132"/>
          </a:xfrm>
          <a:prstGeom prst="rect">
            <a:avLst/>
          </a:prstGeom>
          <a:solidFill>
            <a:schemeClr val="bg2">
              <a:lumMod val="90000"/>
            </a:schemeClr>
          </a:solidFill>
        </p:spPr>
        <p:txBody>
          <a:bodyPr wrap="square" rtlCol="0">
            <a:spAutoFit/>
          </a:bodyPr>
          <a:lstStyle/>
          <a:p>
            <a:r>
              <a:rPr lang="en-GB" sz="2400" dirty="0" smtClean="0"/>
              <a:t>Wind and rain can gradually wear down rocks (this is called erosion)</a:t>
            </a:r>
            <a:endParaRPr lang="en-GB" sz="2400" dirty="0"/>
          </a:p>
        </p:txBody>
      </p:sp>
      <p:sp>
        <p:nvSpPr>
          <p:cNvPr id="4" name="TextBox 3"/>
          <p:cNvSpPr txBox="1"/>
          <p:nvPr/>
        </p:nvSpPr>
        <p:spPr>
          <a:xfrm>
            <a:off x="1384478" y="5254579"/>
            <a:ext cx="4288665" cy="862885"/>
          </a:xfrm>
          <a:prstGeom prst="rect">
            <a:avLst/>
          </a:prstGeom>
          <a:solidFill>
            <a:schemeClr val="bg2">
              <a:lumMod val="90000"/>
            </a:schemeClr>
          </a:solidFill>
        </p:spPr>
        <p:txBody>
          <a:bodyPr wrap="square" rtlCol="0">
            <a:spAutoFit/>
          </a:bodyPr>
          <a:lstStyle/>
          <a:p>
            <a:r>
              <a:rPr lang="en-GB" sz="2400" dirty="0" smtClean="0"/>
              <a:t>The tiny pieces will wash into the sea to form sediment</a:t>
            </a:r>
            <a:endParaRPr lang="en-GB" sz="2400" dirty="0"/>
          </a:p>
        </p:txBody>
      </p:sp>
      <p:sp>
        <p:nvSpPr>
          <p:cNvPr id="5" name="TextBox 4"/>
          <p:cNvSpPr txBox="1"/>
          <p:nvPr/>
        </p:nvSpPr>
        <p:spPr>
          <a:xfrm>
            <a:off x="8783392" y="5135302"/>
            <a:ext cx="2653048" cy="1200329"/>
          </a:xfrm>
          <a:prstGeom prst="rect">
            <a:avLst/>
          </a:prstGeom>
          <a:solidFill>
            <a:schemeClr val="bg2">
              <a:lumMod val="90000"/>
            </a:schemeClr>
          </a:solidFill>
        </p:spPr>
        <p:txBody>
          <a:bodyPr wrap="square" rtlCol="0">
            <a:spAutoFit/>
          </a:bodyPr>
          <a:lstStyle/>
          <a:p>
            <a:r>
              <a:rPr lang="en-GB" sz="2400" dirty="0" smtClean="0"/>
              <a:t>Heat and pressure in the Earth can change rocks</a:t>
            </a:r>
            <a:endParaRPr lang="en-GB" sz="2400" dirty="0"/>
          </a:p>
        </p:txBody>
      </p:sp>
      <p:sp>
        <p:nvSpPr>
          <p:cNvPr id="6" name="TextBox 5"/>
          <p:cNvSpPr txBox="1"/>
          <p:nvPr/>
        </p:nvSpPr>
        <p:spPr>
          <a:xfrm>
            <a:off x="9125710" y="428353"/>
            <a:ext cx="2266681" cy="1569660"/>
          </a:xfrm>
          <a:prstGeom prst="rect">
            <a:avLst/>
          </a:prstGeom>
          <a:solidFill>
            <a:schemeClr val="bg2">
              <a:lumMod val="90000"/>
            </a:schemeClr>
          </a:solidFill>
        </p:spPr>
        <p:txBody>
          <a:bodyPr wrap="square" rtlCol="0">
            <a:spAutoFit/>
          </a:bodyPr>
          <a:lstStyle/>
          <a:p>
            <a:r>
              <a:rPr lang="en-GB" sz="2400" dirty="0" smtClean="0"/>
              <a:t>Rocks that reach the hot core can melt to become magma</a:t>
            </a:r>
            <a:endParaRPr lang="en-GB" sz="2400" dirty="0"/>
          </a:p>
        </p:txBody>
      </p:sp>
    </p:spTree>
    <p:extLst>
      <p:ext uri="{BB962C8B-B14F-4D97-AF65-F5344CB8AC3E}">
        <p14:creationId xmlns:p14="http://schemas.microsoft.com/office/powerpoint/2010/main" val="291230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 y="1017431"/>
            <a:ext cx="9865217" cy="1569660"/>
          </a:xfrm>
          <a:prstGeom prst="rect">
            <a:avLst/>
          </a:prstGeom>
          <a:noFill/>
        </p:spPr>
        <p:txBody>
          <a:bodyPr wrap="square" rtlCol="0">
            <a:spAutoFit/>
          </a:bodyPr>
          <a:lstStyle/>
          <a:p>
            <a:r>
              <a:rPr lang="en-GB" sz="3200" dirty="0" smtClean="0"/>
              <a:t>All these rocks are natural to the Earth. But there are also rocks that are made by people. We call these man-made rocks. Can you think of any?</a:t>
            </a:r>
            <a:endParaRPr lang="en-GB" sz="3200" dirty="0"/>
          </a:p>
        </p:txBody>
      </p:sp>
      <p:pic>
        <p:nvPicPr>
          <p:cNvPr id="7170" name="Picture 2" descr="http://www.londonbricks-uk.co.uk/c_panel/media_library/uploads/bricks12121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2399" y="2587091"/>
            <a:ext cx="3304582" cy="2537919"/>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www.entegra.com/media/catalog/product/cache/1/image/9df78eab33525d08d6e5fb8d27136e95/A/-/A-3021-63_1_.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33731" y="2782741"/>
            <a:ext cx="2146618" cy="2146618"/>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https://cementtrust.files.wordpress.com/2010/08/better-block.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76082" y="2612067"/>
            <a:ext cx="2433079" cy="243307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12399" y="5320660"/>
            <a:ext cx="10972800" cy="954107"/>
          </a:xfrm>
          <a:prstGeom prst="rect">
            <a:avLst/>
          </a:prstGeom>
          <a:noFill/>
        </p:spPr>
        <p:txBody>
          <a:bodyPr wrap="square" rtlCol="0">
            <a:spAutoFit/>
          </a:bodyPr>
          <a:lstStyle/>
          <a:p>
            <a:r>
              <a:rPr lang="en-GB" sz="2800" smtClean="0"/>
              <a:t>These man-made </a:t>
            </a:r>
            <a:r>
              <a:rPr lang="en-GB" sz="2800" dirty="0" smtClean="0"/>
              <a:t>rocks are made from natural rocks and soils like clay and sand. They are really useful for building!</a:t>
            </a:r>
            <a:endParaRPr lang="en-GB" sz="2800" dirty="0"/>
          </a:p>
        </p:txBody>
      </p:sp>
    </p:spTree>
    <p:extLst>
      <p:ext uri="{BB962C8B-B14F-4D97-AF65-F5344CB8AC3E}">
        <p14:creationId xmlns:p14="http://schemas.microsoft.com/office/powerpoint/2010/main" val="1250597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172"/>
                                        </p:tgtEl>
                                        <p:attrNameLst>
                                          <p:attrName>style.visibility</p:attrName>
                                        </p:attrNameLst>
                                      </p:cBhvr>
                                      <p:to>
                                        <p:strVal val="visible"/>
                                      </p:to>
                                    </p:set>
                                    <p:anim calcmode="lin" valueType="num">
                                      <p:cBhvr additive="base">
                                        <p:cTn id="13" dur="500" fill="hold"/>
                                        <p:tgtEl>
                                          <p:spTgt spid="7172"/>
                                        </p:tgtEl>
                                        <p:attrNameLst>
                                          <p:attrName>ppt_x</p:attrName>
                                        </p:attrNameLst>
                                      </p:cBhvr>
                                      <p:tavLst>
                                        <p:tav tm="0">
                                          <p:val>
                                            <p:strVal val="#ppt_x"/>
                                          </p:val>
                                        </p:tav>
                                        <p:tav tm="100000">
                                          <p:val>
                                            <p:strVal val="#ppt_x"/>
                                          </p:val>
                                        </p:tav>
                                      </p:tavLst>
                                    </p:anim>
                                    <p:anim calcmode="lin" valueType="num">
                                      <p:cBhvr additive="base">
                                        <p:cTn id="14" dur="500" fill="hold"/>
                                        <p:tgtEl>
                                          <p:spTgt spid="717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anim calcmode="lin" valueType="num">
                                      <p:cBhvr additive="base">
                                        <p:cTn id="19" dur="500" fill="hold"/>
                                        <p:tgtEl>
                                          <p:spTgt spid="7174"/>
                                        </p:tgtEl>
                                        <p:attrNameLst>
                                          <p:attrName>ppt_x</p:attrName>
                                        </p:attrNameLst>
                                      </p:cBhvr>
                                      <p:tavLst>
                                        <p:tav tm="0">
                                          <p:val>
                                            <p:strVal val="#ppt_x"/>
                                          </p:val>
                                        </p:tav>
                                        <p:tav tm="100000">
                                          <p:val>
                                            <p:strVal val="#ppt_x"/>
                                          </p:val>
                                        </p:tav>
                                      </p:tavLst>
                                    </p:anim>
                                    <p:anim calcmode="lin" valueType="num">
                                      <p:cBhvr additive="base">
                                        <p:cTn id="20" dur="500" fill="hold"/>
                                        <p:tgtEl>
                                          <p:spTgt spid="717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2000"/>
                                        <p:tgtEl>
                                          <p:spTgt spid="3"/>
                                        </p:tgtEl>
                                      </p:cBhvr>
                                    </p:animEffect>
                                    <p:anim calcmode="lin" valueType="num">
                                      <p:cBhvr>
                                        <p:cTn id="26" dur="2000" fill="hold"/>
                                        <p:tgtEl>
                                          <p:spTgt spid="3"/>
                                        </p:tgtEl>
                                        <p:attrNameLst>
                                          <p:attrName>ppt_w</p:attrName>
                                        </p:attrNameLst>
                                      </p:cBhvr>
                                      <p:tavLst>
                                        <p:tav tm="0" fmla="#ppt_w*sin(2.5*pi*$)">
                                          <p:val>
                                            <p:fltVal val="0"/>
                                          </p:val>
                                        </p:tav>
                                        <p:tav tm="100000">
                                          <p:val>
                                            <p:fltVal val="1"/>
                                          </p:val>
                                        </p:tav>
                                      </p:tavLst>
                                    </p:anim>
                                    <p:anim calcmode="lin" valueType="num">
                                      <p:cBhvr>
                                        <p:cTn id="27"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2392</TotalTime>
  <Words>437</Words>
  <Application>Microsoft Office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Searson</dc:creator>
  <cp:lastModifiedBy>Kevin</cp:lastModifiedBy>
  <cp:revision>29</cp:revision>
  <dcterms:created xsi:type="dcterms:W3CDTF">2016-06-16T09:54:13Z</dcterms:created>
  <dcterms:modified xsi:type="dcterms:W3CDTF">2016-09-13T10:41:28Z</dcterms:modified>
</cp:coreProperties>
</file>