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2C8C3"/>
    <a:srgbClr val="FE96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45" d="100"/>
          <a:sy n="45" d="100"/>
        </p:scale>
        <p:origin x="48" y="10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64E35-93E9-47D9-AE57-578A294C8C3F}" type="datetimeFigureOut">
              <a:rPr lang="en-GB" smtClean="0"/>
              <a:t>05/07/2016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2C8EF-AF5B-4A10-BB71-4B2C71D954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4987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64E35-93E9-47D9-AE57-578A294C8C3F}" type="datetimeFigureOut">
              <a:rPr lang="en-GB" smtClean="0"/>
              <a:t>05/07/2016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2C8EF-AF5B-4A10-BB71-4B2C71D954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1849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64E35-93E9-47D9-AE57-578A294C8C3F}" type="datetimeFigureOut">
              <a:rPr lang="en-GB" smtClean="0"/>
              <a:t>05/07/2016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2C8EF-AF5B-4A10-BB71-4B2C71D954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2180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64E35-93E9-47D9-AE57-578A294C8C3F}" type="datetimeFigureOut">
              <a:rPr lang="en-GB" smtClean="0"/>
              <a:t>05/07/2016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2C8EF-AF5B-4A10-BB71-4B2C71D954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2219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64E35-93E9-47D9-AE57-578A294C8C3F}" type="datetimeFigureOut">
              <a:rPr lang="en-GB" smtClean="0"/>
              <a:t>05/07/2016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2C8EF-AF5B-4A10-BB71-4B2C71D954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521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64E35-93E9-47D9-AE57-578A294C8C3F}" type="datetimeFigureOut">
              <a:rPr lang="en-GB" smtClean="0"/>
              <a:t>05/07/2016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2C8EF-AF5B-4A10-BB71-4B2C71D954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7155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64E35-93E9-47D9-AE57-578A294C8C3F}" type="datetimeFigureOut">
              <a:rPr lang="en-GB" smtClean="0"/>
              <a:t>05/07/2016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2C8EF-AF5B-4A10-BB71-4B2C71D954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7915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64E35-93E9-47D9-AE57-578A294C8C3F}" type="datetimeFigureOut">
              <a:rPr lang="en-GB" smtClean="0"/>
              <a:t>05/07/2016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2C8EF-AF5B-4A10-BB71-4B2C71D954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3614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64E35-93E9-47D9-AE57-578A294C8C3F}" type="datetimeFigureOut">
              <a:rPr lang="en-GB" smtClean="0"/>
              <a:t>05/07/2016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2C8EF-AF5B-4A10-BB71-4B2C71D954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5354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64E35-93E9-47D9-AE57-578A294C8C3F}" type="datetimeFigureOut">
              <a:rPr lang="en-GB" smtClean="0"/>
              <a:t>05/07/2016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2C8EF-AF5B-4A10-BB71-4B2C71D954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4573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64E35-93E9-47D9-AE57-578A294C8C3F}" type="datetimeFigureOut">
              <a:rPr lang="en-GB" smtClean="0"/>
              <a:t>05/07/2016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2C8EF-AF5B-4A10-BB71-4B2C71D954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4044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164E35-93E9-47D9-AE57-578A294C8C3F}" type="datetimeFigureOut">
              <a:rPr lang="en-GB" smtClean="0"/>
              <a:t>05/07/2016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32C8EF-AF5B-4A10-BB71-4B2C71D954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3916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E9629"/>
          </a:solidFill>
          <a:latin typeface="Aharoni" panose="02010803020104030203" pitchFamily="2" charset="-79"/>
          <a:ea typeface="+mj-ea"/>
          <a:cs typeface="Aharoni" panose="02010803020104030203" pitchFamily="2" charset="-79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52C8C3"/>
          </a:solidFill>
          <a:latin typeface="Century Gothic" panose="020B0502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52C8C3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52C8C3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52C8C3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52C8C3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IEOO5UToo6A" TargetMode="External"/><Relationship Id="rId2" Type="http://schemas.openxmlformats.org/officeDocument/2006/relationships/hyperlink" Target="https://rob-bell.net/2009/06/a-beginners-guide-to-big-o-notation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Big O Notation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2114" y="3602038"/>
            <a:ext cx="9535886" cy="1655762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Mr Gristwood</a:t>
            </a:r>
          </a:p>
          <a:p>
            <a:endParaRPr lang="en-GB" dirty="0"/>
          </a:p>
          <a:p>
            <a:r>
              <a:rPr lang="en-GB" dirty="0" smtClean="0">
                <a:hlinkClick r:id="rId2"/>
              </a:rPr>
              <a:t>https://rob-bell.net/2009/06/a-beginners-guide-to-big-o-notation/</a:t>
            </a:r>
            <a:endParaRPr lang="en-GB" dirty="0"/>
          </a:p>
          <a:p>
            <a:r>
              <a:rPr lang="en-GB" dirty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www.youtube.com/watch?v=IEOO5UToo6A</a:t>
            </a:r>
            <a:r>
              <a:rPr lang="en-GB" dirty="0" smtClean="0"/>
              <a:t> – big O notation from 31 </a:t>
            </a:r>
            <a:r>
              <a:rPr lang="en-GB" dirty="0" err="1" smtClean="0"/>
              <a:t>mins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0489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 what does this all mean?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dirty="0" smtClean="0"/>
              <a:t>O notation always works on worst case, and this is good, because it’s easier to work out.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So what about Best case?</a:t>
            </a:r>
          </a:p>
          <a:p>
            <a:pPr marL="0" indent="0">
              <a:buNone/>
            </a:pPr>
            <a:r>
              <a:rPr lang="en-GB" dirty="0" smtClean="0"/>
              <a:t>Try and come up with the best case scenario then check them online.</a:t>
            </a:r>
          </a:p>
          <a:p>
            <a:pPr marL="0" indent="0">
              <a:buNone/>
            </a:pPr>
            <a:r>
              <a:rPr lang="en-GB" dirty="0" smtClean="0"/>
              <a:t>Justify your reasoning for the best case approach.</a:t>
            </a:r>
          </a:p>
          <a:p>
            <a:pPr marL="0" indent="0">
              <a:buNone/>
            </a:pPr>
            <a:r>
              <a:rPr lang="en-GB" dirty="0" smtClean="0"/>
              <a:t>Using the research, do a bit of work to find out what is the name for the best case scenario</a:t>
            </a:r>
            <a:endParaRPr lang="en-GB" dirty="0"/>
          </a:p>
        </p:txBody>
      </p:sp>
      <p:grpSp>
        <p:nvGrpSpPr>
          <p:cNvPr id="6" name="Group 5"/>
          <p:cNvGrpSpPr/>
          <p:nvPr/>
        </p:nvGrpSpPr>
        <p:grpSpPr>
          <a:xfrm>
            <a:off x="714103" y="2455632"/>
            <a:ext cx="849913" cy="521340"/>
            <a:chOff x="1752688" y="2809063"/>
            <a:chExt cx="849913" cy="521340"/>
          </a:xfrm>
        </p:grpSpPr>
        <p:sp>
          <p:nvSpPr>
            <p:cNvPr id="4" name="Rectangle 3"/>
            <p:cNvSpPr/>
            <p:nvPr/>
          </p:nvSpPr>
          <p:spPr>
            <a:xfrm>
              <a:off x="1752688" y="2868738"/>
              <a:ext cx="84991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400" dirty="0">
                  <a:solidFill>
                    <a:srgbClr val="52C8C3"/>
                  </a:solidFill>
                  <a:latin typeface="Century Gothic" panose="020B0502020202020204" pitchFamily="34" charset="0"/>
                </a:rPr>
                <a:t>O</a:t>
              </a:r>
              <a:r>
                <a:rPr lang="en-GB" sz="2400" dirty="0" smtClean="0">
                  <a:solidFill>
                    <a:srgbClr val="52C8C3"/>
                  </a:solidFill>
                  <a:latin typeface="Century Gothic" panose="020B0502020202020204" pitchFamily="34" charset="0"/>
                </a:rPr>
                <a:t>(  )</a:t>
              </a:r>
              <a:endParaRPr lang="en-GB" sz="2400" dirty="0">
                <a:solidFill>
                  <a:srgbClr val="52C8C3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123587" y="2809063"/>
              <a:ext cx="3722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dirty="0" smtClean="0">
                  <a:solidFill>
                    <a:srgbClr val="52C8C3"/>
                  </a:solidFill>
                  <a:latin typeface="Century Gothic" panose="020B0502020202020204" pitchFamily="34" charset="0"/>
                </a:rPr>
                <a:t>n</a:t>
              </a:r>
              <a:endParaRPr lang="en-GB" sz="2400" dirty="0">
                <a:solidFill>
                  <a:srgbClr val="52C8C3"/>
                </a:solidFill>
                <a:latin typeface="Century Gothic" panose="020B0502020202020204" pitchFamily="34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1743814" y="2515233"/>
            <a:ext cx="104481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E9629"/>
                </a:solidFill>
                <a:latin typeface="Century Gothic" panose="020B0502020202020204" pitchFamily="34" charset="0"/>
              </a:rPr>
              <a:t>Worst case scenario you have to look through everything to get the right answer (answer Linear search)</a:t>
            </a:r>
            <a:endParaRPr lang="en-GB" dirty="0">
              <a:solidFill>
                <a:srgbClr val="FE9629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43813" y="2961135"/>
            <a:ext cx="102883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E9629"/>
                </a:solidFill>
                <a:latin typeface="Century Gothic" panose="020B0502020202020204" pitchFamily="34" charset="0"/>
              </a:rPr>
              <a:t>Worst case you have to look through half of the results to get the right answer (Bubble Sort, Insertion Sort)</a:t>
            </a:r>
            <a:endParaRPr lang="en-GB" dirty="0">
              <a:solidFill>
                <a:srgbClr val="FE9629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714103" y="2520629"/>
            <a:ext cx="1269575" cy="1325563"/>
            <a:chOff x="1059967" y="3954946"/>
            <a:chExt cx="1269575" cy="1325563"/>
          </a:xfrm>
        </p:grpSpPr>
        <p:sp>
          <p:nvSpPr>
            <p:cNvPr id="10" name="Title 1"/>
            <p:cNvSpPr txBox="1">
              <a:spLocks/>
            </p:cNvSpPr>
            <p:nvPr/>
          </p:nvSpPr>
          <p:spPr>
            <a:xfrm>
              <a:off x="1059967" y="3954946"/>
              <a:ext cx="1269575" cy="1325563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GB" sz="2400" dirty="0" smtClean="0">
                  <a:solidFill>
                    <a:srgbClr val="52C8C3"/>
                  </a:solidFill>
                  <a:latin typeface="Century Gothic" panose="020B0502020202020204" pitchFamily="34" charset="0"/>
                </a:rPr>
                <a:t>O(N )</a:t>
              </a:r>
              <a:endParaRPr lang="en-GB" sz="2400" dirty="0">
                <a:solidFill>
                  <a:srgbClr val="52C8C3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696796" y="4351614"/>
              <a:ext cx="45719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dirty="0" smtClean="0">
                  <a:solidFill>
                    <a:srgbClr val="52C8C3"/>
                  </a:solidFill>
                  <a:latin typeface="Century Gothic" panose="020B0502020202020204" pitchFamily="34" charset="0"/>
                </a:rPr>
                <a:t>2</a:t>
              </a:r>
              <a:endParaRPr lang="en-GB" dirty="0">
                <a:solidFill>
                  <a:srgbClr val="52C8C3"/>
                </a:solidFill>
                <a:latin typeface="Century Gothic" panose="020B0502020202020204" pitchFamily="34" charset="0"/>
              </a:endParaRPr>
            </a:p>
          </p:txBody>
        </p:sp>
      </p:grpSp>
      <p:sp>
        <p:nvSpPr>
          <p:cNvPr id="13" name="Rectangle 12"/>
          <p:cNvSpPr/>
          <p:nvPr/>
        </p:nvSpPr>
        <p:spPr>
          <a:xfrm>
            <a:off x="747862" y="3476860"/>
            <a:ext cx="14622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srgbClr val="52C8C3"/>
                </a:solidFill>
                <a:latin typeface="Century Gothic" panose="020B0502020202020204" pitchFamily="34" charset="0"/>
              </a:rPr>
              <a:t>O(log N)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074017" y="3476860"/>
            <a:ext cx="9958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E9629"/>
                </a:solidFill>
                <a:latin typeface="Century Gothic" panose="020B0502020202020204" pitchFamily="34" charset="0"/>
              </a:rPr>
              <a:t>Worst case the results half each time, and the speed has no bearing on the amount of data, it’s related to the speed of the algorithm. </a:t>
            </a:r>
            <a:endParaRPr lang="en-GB" dirty="0">
              <a:solidFill>
                <a:srgbClr val="FE9629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5319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Plenary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2656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Objectives and Outcomes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 smtClean="0"/>
              <a:t>ALL</a:t>
            </a:r>
          </a:p>
          <a:p>
            <a:r>
              <a:rPr lang="en-GB" dirty="0" smtClean="0"/>
              <a:t>Will understand the purpose of a big O notation and can explain how these are used in computer algorithms</a:t>
            </a:r>
            <a:endParaRPr lang="en-GB" dirty="0"/>
          </a:p>
          <a:p>
            <a:pPr marL="0" indent="0">
              <a:buNone/>
            </a:pPr>
            <a:r>
              <a:rPr lang="en-GB" b="1" dirty="0" smtClean="0"/>
              <a:t>Even Better If</a:t>
            </a:r>
          </a:p>
          <a:p>
            <a:r>
              <a:rPr lang="en-GB" dirty="0" smtClean="0"/>
              <a:t>You can explain how big O notations can be used to explain complexity and can derive uses</a:t>
            </a:r>
            <a:endParaRPr lang="en-GB" dirty="0"/>
          </a:p>
          <a:p>
            <a:pPr marL="0" indent="0">
              <a:buNone/>
            </a:pPr>
            <a:r>
              <a:rPr lang="en-GB" b="1" dirty="0" smtClean="0"/>
              <a:t>Exceptional If</a:t>
            </a:r>
          </a:p>
          <a:p>
            <a:r>
              <a:rPr lang="en-GB" dirty="0" smtClean="0"/>
              <a:t>You can predict best and worst case scenarios for big O </a:t>
            </a:r>
            <a:r>
              <a:rPr lang="en-GB" dirty="0" err="1" smtClean="0"/>
              <a:t>notaion</a:t>
            </a:r>
            <a:r>
              <a:rPr lang="en-GB" dirty="0" smtClean="0"/>
              <a:t> and can explain the reasons why.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6687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Starter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Searching and Sorting Algorithms:</a:t>
            </a:r>
            <a:endParaRPr lang="en-GB" dirty="0"/>
          </a:p>
          <a:p>
            <a:r>
              <a:rPr lang="en-GB" dirty="0" smtClean="0"/>
              <a:t>Which one’s can you remember?</a:t>
            </a:r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Can you explain </a:t>
            </a:r>
            <a:r>
              <a:rPr lang="en-GB" smtClean="0"/>
              <a:t>how they work?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674453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Big O?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This is a mathematical equation to show complexity of an algorithm.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Typically it’s used to show worst case scenario time for how long it would take to find an element in the list.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3845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O(1)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Describes an algorithm that will always execute in the same time or space regardless of the data</a:t>
            </a:r>
          </a:p>
          <a:p>
            <a:endParaRPr lang="en-GB" dirty="0"/>
          </a:p>
        </p:txBody>
      </p:sp>
      <p:grpSp>
        <p:nvGrpSpPr>
          <p:cNvPr id="4" name="Group 3"/>
          <p:cNvGrpSpPr/>
          <p:nvPr/>
        </p:nvGrpSpPr>
        <p:grpSpPr>
          <a:xfrm>
            <a:off x="838200" y="3937000"/>
            <a:ext cx="3352800" cy="2239963"/>
            <a:chOff x="838200" y="3937000"/>
            <a:chExt cx="3352800" cy="2239963"/>
          </a:xfrm>
        </p:grpSpPr>
        <p:cxnSp>
          <p:nvCxnSpPr>
            <p:cNvPr id="5" name="Straight Connector 4"/>
            <p:cNvCxnSpPr/>
            <p:nvPr/>
          </p:nvCxnSpPr>
          <p:spPr>
            <a:xfrm flipH="1">
              <a:off x="838200" y="3937000"/>
              <a:ext cx="38100" cy="2239963"/>
            </a:xfrm>
            <a:prstGeom prst="line">
              <a:avLst/>
            </a:prstGeom>
            <a:ln w="571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838200" y="6176963"/>
              <a:ext cx="3352800" cy="0"/>
            </a:xfrm>
            <a:prstGeom prst="line">
              <a:avLst/>
            </a:prstGeom>
            <a:ln w="571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" name="Straight Connector 6"/>
          <p:cNvCxnSpPr/>
          <p:nvPr/>
        </p:nvCxnSpPr>
        <p:spPr>
          <a:xfrm flipV="1">
            <a:off x="838200" y="5399314"/>
            <a:ext cx="3341914" cy="10887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98880" y="6194528"/>
            <a:ext cx="6205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Data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 rot="16200000">
            <a:off x="328638" y="4872314"/>
            <a:ext cx="649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Time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351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500" y="200025"/>
            <a:ext cx="10515600" cy="1325563"/>
          </a:xfrm>
        </p:spPr>
        <p:txBody>
          <a:bodyPr/>
          <a:lstStyle/>
          <a:p>
            <a:r>
              <a:rPr lang="en-GB" dirty="0" smtClean="0"/>
              <a:t>O(N)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20800"/>
            <a:ext cx="11201400" cy="4856163"/>
          </a:xfrm>
        </p:spPr>
        <p:txBody>
          <a:bodyPr/>
          <a:lstStyle/>
          <a:p>
            <a:r>
              <a:rPr lang="en-GB" dirty="0" smtClean="0"/>
              <a:t>An algorithm who’s performance will grow in direct proportion to the size of the data that you have.</a:t>
            </a:r>
          </a:p>
          <a:p>
            <a:r>
              <a:rPr lang="en-GB" dirty="0" smtClean="0"/>
              <a:t>This is the perfect example of a linear search</a:t>
            </a:r>
          </a:p>
          <a:p>
            <a:r>
              <a:rPr lang="en-GB" dirty="0" smtClean="0"/>
              <a:t>The worst case scenario is that the element is the last in the list, therefore it will take O(number of elements)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9375" t="28125" r="50417" b="38412"/>
          <a:stretch/>
        </p:blipFill>
        <p:spPr>
          <a:xfrm>
            <a:off x="6032500" y="3594100"/>
            <a:ext cx="4902200" cy="3263900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838200" y="3937000"/>
            <a:ext cx="3352800" cy="2239963"/>
            <a:chOff x="838200" y="3937000"/>
            <a:chExt cx="3352800" cy="2239963"/>
          </a:xfrm>
        </p:grpSpPr>
        <p:cxnSp>
          <p:nvCxnSpPr>
            <p:cNvPr id="6" name="Straight Connector 5"/>
            <p:cNvCxnSpPr/>
            <p:nvPr/>
          </p:nvCxnSpPr>
          <p:spPr>
            <a:xfrm flipH="1">
              <a:off x="838200" y="3937000"/>
              <a:ext cx="38100" cy="2239963"/>
            </a:xfrm>
            <a:prstGeom prst="line">
              <a:avLst/>
            </a:prstGeom>
            <a:ln w="571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838200" y="6176963"/>
              <a:ext cx="3352800" cy="0"/>
            </a:xfrm>
            <a:prstGeom prst="line">
              <a:avLst/>
            </a:prstGeom>
            <a:ln w="571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/>
          <p:cNvCxnSpPr/>
          <p:nvPr/>
        </p:nvCxnSpPr>
        <p:spPr>
          <a:xfrm flipV="1">
            <a:off x="838200" y="4318000"/>
            <a:ext cx="2984500" cy="1858963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204323" y="6212165"/>
            <a:ext cx="620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Data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 rot="16200000">
            <a:off x="329798" y="4800083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Time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309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O(N 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500" y="1825625"/>
            <a:ext cx="10909300" cy="4351338"/>
          </a:xfrm>
        </p:spPr>
        <p:txBody>
          <a:bodyPr/>
          <a:lstStyle/>
          <a:p>
            <a:r>
              <a:rPr lang="en-GB" dirty="0" smtClean="0"/>
              <a:t>This represents an algorithm whose performance is directly linked to the square of the size of data input set. </a:t>
            </a:r>
          </a:p>
          <a:p>
            <a:r>
              <a:rPr lang="en-GB" dirty="0" smtClean="0"/>
              <a:t>This is good for algorithms what involve nested loops.</a:t>
            </a:r>
          </a:p>
          <a:p>
            <a:r>
              <a:rPr lang="en-GB" dirty="0" smtClean="0"/>
              <a:t>Bubble and Insertion sorts are common examples of this.</a:t>
            </a:r>
          </a:p>
          <a:p>
            <a:r>
              <a:rPr lang="en-GB" dirty="0" smtClean="0"/>
              <a:t>E.g. the square root of 9 is 3. 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919619" y="597222"/>
            <a:ext cx="3337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 smtClean="0">
                <a:solidFill>
                  <a:srgbClr val="52C8C3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</a:t>
            </a:r>
            <a:endParaRPr lang="en-GB" sz="2800" dirty="0">
              <a:solidFill>
                <a:srgbClr val="52C8C3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6834414" y="3672167"/>
            <a:ext cx="3352800" cy="2239963"/>
            <a:chOff x="838200" y="3937000"/>
            <a:chExt cx="3352800" cy="2239963"/>
          </a:xfrm>
        </p:grpSpPr>
        <p:cxnSp>
          <p:nvCxnSpPr>
            <p:cNvPr id="6" name="Straight Connector 5"/>
            <p:cNvCxnSpPr/>
            <p:nvPr/>
          </p:nvCxnSpPr>
          <p:spPr>
            <a:xfrm flipH="1">
              <a:off x="838200" y="3937000"/>
              <a:ext cx="38100" cy="2239963"/>
            </a:xfrm>
            <a:prstGeom prst="line">
              <a:avLst/>
            </a:prstGeom>
            <a:ln w="571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838200" y="6176963"/>
              <a:ext cx="3352800" cy="0"/>
            </a:xfrm>
            <a:prstGeom prst="line">
              <a:avLst/>
            </a:prstGeom>
            <a:ln w="571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8200537" y="5947332"/>
            <a:ext cx="620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52C8C3"/>
                </a:solidFill>
              </a:rPr>
              <a:t>Data</a:t>
            </a:r>
            <a:endParaRPr lang="en-GB" dirty="0">
              <a:solidFill>
                <a:srgbClr val="52C8C3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 rot="16200000">
            <a:off x="6326012" y="4535250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52C8C3"/>
                </a:solidFill>
              </a:rPr>
              <a:t>Time</a:t>
            </a:r>
            <a:endParaRPr lang="en-GB" dirty="0">
              <a:solidFill>
                <a:srgbClr val="52C8C3"/>
              </a:solidFill>
            </a:endParaRPr>
          </a:p>
        </p:txBody>
      </p:sp>
      <p:sp>
        <p:nvSpPr>
          <p:cNvPr id="16" name="Freeform 15"/>
          <p:cNvSpPr/>
          <p:nvPr/>
        </p:nvSpPr>
        <p:spPr>
          <a:xfrm>
            <a:off x="6836228" y="3672165"/>
            <a:ext cx="925539" cy="2220004"/>
          </a:xfrm>
          <a:custGeom>
            <a:avLst/>
            <a:gdLst>
              <a:gd name="connsiteX0" fmla="*/ 0 w 500743"/>
              <a:gd name="connsiteY0" fmla="*/ 2220686 h 2221996"/>
              <a:gd name="connsiteX1" fmla="*/ 359229 w 500743"/>
              <a:gd name="connsiteY1" fmla="*/ 1861458 h 2221996"/>
              <a:gd name="connsiteX2" fmla="*/ 500743 w 500743"/>
              <a:gd name="connsiteY2" fmla="*/ 0 h 2221996"/>
              <a:gd name="connsiteX0" fmla="*/ 0 w 500743"/>
              <a:gd name="connsiteY0" fmla="*/ 2220686 h 2220735"/>
              <a:gd name="connsiteX1" fmla="*/ 301703 w 500743"/>
              <a:gd name="connsiteY1" fmla="*/ 1414744 h 2220735"/>
              <a:gd name="connsiteX2" fmla="*/ 500743 w 500743"/>
              <a:gd name="connsiteY2" fmla="*/ 0 h 2220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00743" h="2220735">
                <a:moveTo>
                  <a:pt x="0" y="2220686"/>
                </a:moveTo>
                <a:cubicBezTo>
                  <a:pt x="137886" y="2226129"/>
                  <a:pt x="218246" y="1784858"/>
                  <a:pt x="301703" y="1414744"/>
                </a:cubicBezTo>
                <a:cubicBezTo>
                  <a:pt x="385160" y="1044630"/>
                  <a:pt x="471714" y="745672"/>
                  <a:pt x="500743" y="0"/>
                </a:cubicBezTo>
              </a:path>
            </a:pathLst>
          </a:cu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52C8C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63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858" y="76853"/>
            <a:ext cx="10515600" cy="1325563"/>
          </a:xfrm>
        </p:spPr>
        <p:txBody>
          <a:bodyPr/>
          <a:lstStyle/>
          <a:p>
            <a:r>
              <a:rPr lang="en-GB" dirty="0" smtClean="0"/>
              <a:t>O(2n)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415" y="1390196"/>
            <a:ext cx="10515600" cy="4351338"/>
          </a:xfrm>
        </p:spPr>
        <p:txBody>
          <a:bodyPr/>
          <a:lstStyle/>
          <a:p>
            <a:r>
              <a:rPr lang="en-GB" dirty="0" smtClean="0"/>
              <a:t>This is for algorithms whose growth doubles with each addition to the input.  </a:t>
            </a:r>
          </a:p>
          <a:p>
            <a:r>
              <a:rPr lang="en-GB" dirty="0" smtClean="0"/>
              <a:t>The growth curve is short getting larger fast.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 err="1" smtClean="0"/>
              <a:t>Fibonnacci</a:t>
            </a:r>
            <a:r>
              <a:rPr lang="en-GB" dirty="0" smtClean="0"/>
              <a:t> Sequences are a good </a:t>
            </a:r>
            <a:br>
              <a:rPr lang="en-GB" dirty="0" smtClean="0"/>
            </a:br>
            <a:r>
              <a:rPr lang="en-GB" dirty="0" smtClean="0"/>
              <a:t>examples of this as it is recursive </a:t>
            </a:r>
            <a:br>
              <a:rPr lang="en-GB" dirty="0" smtClean="0"/>
            </a:br>
            <a:r>
              <a:rPr lang="en-GB" dirty="0" smtClean="0"/>
              <a:t>and adds to the size of the numbers.</a:t>
            </a:r>
            <a:endParaRPr lang="en-GB" dirty="0"/>
          </a:p>
        </p:txBody>
      </p:sp>
      <p:grpSp>
        <p:nvGrpSpPr>
          <p:cNvPr id="4" name="Group 3"/>
          <p:cNvGrpSpPr/>
          <p:nvPr/>
        </p:nvGrpSpPr>
        <p:grpSpPr>
          <a:xfrm>
            <a:off x="7188984" y="3243942"/>
            <a:ext cx="3684031" cy="2645229"/>
            <a:chOff x="7188984" y="3243942"/>
            <a:chExt cx="3684031" cy="2645229"/>
          </a:xfrm>
        </p:grpSpPr>
        <p:grpSp>
          <p:nvGrpSpPr>
            <p:cNvPr id="10" name="Group 9"/>
            <p:cNvGrpSpPr/>
            <p:nvPr/>
          </p:nvGrpSpPr>
          <p:grpSpPr>
            <a:xfrm>
              <a:off x="7520215" y="3244674"/>
              <a:ext cx="3352800" cy="2239963"/>
              <a:chOff x="838200" y="2968171"/>
              <a:chExt cx="3352800" cy="2239963"/>
            </a:xfrm>
          </p:grpSpPr>
          <p:cxnSp>
            <p:nvCxnSpPr>
              <p:cNvPr id="11" name="Straight Connector 10"/>
              <p:cNvCxnSpPr/>
              <p:nvPr/>
            </p:nvCxnSpPr>
            <p:spPr>
              <a:xfrm flipH="1">
                <a:off x="857251" y="2968171"/>
                <a:ext cx="38100" cy="2239963"/>
              </a:xfrm>
              <a:prstGeom prst="line">
                <a:avLst/>
              </a:prstGeom>
              <a:ln w="571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838200" y="5208134"/>
                <a:ext cx="3352800" cy="0"/>
              </a:xfrm>
              <a:prstGeom prst="line">
                <a:avLst/>
              </a:prstGeom>
              <a:ln w="571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TextBox 12"/>
            <p:cNvSpPr txBox="1"/>
            <p:nvPr/>
          </p:nvSpPr>
          <p:spPr>
            <a:xfrm>
              <a:off x="8886338" y="5519839"/>
              <a:ext cx="620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solidFill>
                    <a:srgbClr val="52C8C3"/>
                  </a:solidFill>
                </a:rPr>
                <a:t>Data</a:t>
              </a:r>
              <a:endParaRPr lang="en-GB" dirty="0">
                <a:solidFill>
                  <a:srgbClr val="52C8C3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 rot="16200000">
              <a:off x="7048881" y="4107757"/>
              <a:ext cx="6495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solidFill>
                    <a:srgbClr val="52C8C3"/>
                  </a:solidFill>
                </a:rPr>
                <a:t>Time</a:t>
              </a:r>
              <a:endParaRPr lang="en-GB" dirty="0">
                <a:solidFill>
                  <a:srgbClr val="52C8C3"/>
                </a:solidFill>
              </a:endParaRPr>
            </a:p>
          </p:txBody>
        </p:sp>
        <p:sp>
          <p:nvSpPr>
            <p:cNvPr id="15" name="Freeform 14"/>
            <p:cNvSpPr/>
            <p:nvPr/>
          </p:nvSpPr>
          <p:spPr>
            <a:xfrm>
              <a:off x="7522029" y="3243942"/>
              <a:ext cx="500743" cy="2221996"/>
            </a:xfrm>
            <a:custGeom>
              <a:avLst/>
              <a:gdLst>
                <a:gd name="connsiteX0" fmla="*/ 0 w 500743"/>
                <a:gd name="connsiteY0" fmla="*/ 2220686 h 2221996"/>
                <a:gd name="connsiteX1" fmla="*/ 359229 w 500743"/>
                <a:gd name="connsiteY1" fmla="*/ 1861458 h 2221996"/>
                <a:gd name="connsiteX2" fmla="*/ 500743 w 500743"/>
                <a:gd name="connsiteY2" fmla="*/ 0 h 22219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00743" h="2221996">
                  <a:moveTo>
                    <a:pt x="0" y="2220686"/>
                  </a:moveTo>
                  <a:cubicBezTo>
                    <a:pt x="137886" y="2226129"/>
                    <a:pt x="275772" y="2231572"/>
                    <a:pt x="359229" y="1861458"/>
                  </a:cubicBezTo>
                  <a:cubicBezTo>
                    <a:pt x="442686" y="1491344"/>
                    <a:pt x="471714" y="745672"/>
                    <a:pt x="500743" y="0"/>
                  </a:cubicBezTo>
                </a:path>
              </a:pathLst>
            </a:custGeom>
            <a:noFill/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47978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415" y="149176"/>
            <a:ext cx="10515600" cy="1325563"/>
          </a:xfrm>
        </p:spPr>
        <p:txBody>
          <a:bodyPr/>
          <a:lstStyle/>
          <a:p>
            <a:r>
              <a:rPr lang="en-GB" dirty="0" smtClean="0"/>
              <a:t>Logarithms O(log N)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7672" y="132119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This is for algorithms that half each time</a:t>
            </a:r>
          </a:p>
          <a:p>
            <a:pPr marL="0" indent="0">
              <a:buNone/>
            </a:pPr>
            <a:r>
              <a:rPr lang="en-GB" dirty="0" smtClean="0"/>
              <a:t>Because the algorithm halves each time from a large data it starts off with a really large search time then flattens out over time.</a:t>
            </a:r>
          </a:p>
          <a:p>
            <a:pPr marL="457200" lvl="1" indent="0">
              <a:buNone/>
            </a:pPr>
            <a:r>
              <a:rPr lang="en-GB" dirty="0" smtClean="0"/>
              <a:t>A data set containing 10 items will take 1 second</a:t>
            </a:r>
          </a:p>
          <a:p>
            <a:pPr marL="457200" lvl="1" indent="0">
              <a:buNone/>
            </a:pPr>
            <a:r>
              <a:rPr lang="en-GB" dirty="0" smtClean="0"/>
              <a:t>A data set containing 100 items takes 2 seconds.</a:t>
            </a:r>
          </a:p>
          <a:p>
            <a:pPr marL="457200" lvl="1" indent="0">
              <a:buNone/>
            </a:pPr>
            <a:r>
              <a:rPr lang="en-GB" dirty="0" smtClean="0"/>
              <a:t>A data set containing 1000 items takes 3 seconds.</a:t>
            </a:r>
          </a:p>
          <a:p>
            <a:pPr marL="0" indent="0">
              <a:buNone/>
            </a:pPr>
            <a:r>
              <a:rPr lang="en-GB" dirty="0" smtClean="0"/>
              <a:t>Think about how a Divide and conquer </a:t>
            </a:r>
            <a:br>
              <a:rPr lang="en-GB" dirty="0" smtClean="0"/>
            </a:br>
            <a:r>
              <a:rPr lang="en-GB" dirty="0" smtClean="0"/>
              <a:t>works, can you see how this would </a:t>
            </a:r>
            <a:br>
              <a:rPr lang="en-GB" dirty="0" smtClean="0"/>
            </a:br>
            <a:r>
              <a:rPr lang="en-GB" dirty="0" smtClean="0"/>
              <a:t>enhance the more elements you have.</a:t>
            </a:r>
            <a:endParaRPr lang="en-GB" dirty="0"/>
          </a:p>
        </p:txBody>
      </p:sp>
      <p:grpSp>
        <p:nvGrpSpPr>
          <p:cNvPr id="4" name="Group 3"/>
          <p:cNvGrpSpPr/>
          <p:nvPr/>
        </p:nvGrpSpPr>
        <p:grpSpPr>
          <a:xfrm>
            <a:off x="8565247" y="3593017"/>
            <a:ext cx="3352800" cy="2239963"/>
            <a:chOff x="838200" y="3937000"/>
            <a:chExt cx="3352800" cy="2239963"/>
          </a:xfrm>
        </p:grpSpPr>
        <p:cxnSp>
          <p:nvCxnSpPr>
            <p:cNvPr id="5" name="Straight Connector 4"/>
            <p:cNvCxnSpPr/>
            <p:nvPr/>
          </p:nvCxnSpPr>
          <p:spPr>
            <a:xfrm flipH="1">
              <a:off x="838200" y="3937000"/>
              <a:ext cx="38100" cy="2239963"/>
            </a:xfrm>
            <a:prstGeom prst="line">
              <a:avLst/>
            </a:prstGeom>
            <a:ln w="571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838200" y="6176963"/>
              <a:ext cx="3352800" cy="0"/>
            </a:xfrm>
            <a:prstGeom prst="line">
              <a:avLst/>
            </a:prstGeom>
            <a:ln w="571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extBox 6"/>
          <p:cNvSpPr txBox="1"/>
          <p:nvPr/>
        </p:nvSpPr>
        <p:spPr>
          <a:xfrm>
            <a:off x="9931370" y="5868182"/>
            <a:ext cx="620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52C8C3"/>
                </a:solidFill>
              </a:rPr>
              <a:t>Data</a:t>
            </a:r>
            <a:endParaRPr lang="en-GB" dirty="0">
              <a:solidFill>
                <a:srgbClr val="52C8C3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rot="16200000">
            <a:off x="8093913" y="4456100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52C8C3"/>
                </a:solidFill>
              </a:rPr>
              <a:t>Time</a:t>
            </a:r>
            <a:endParaRPr lang="en-GB" dirty="0">
              <a:solidFill>
                <a:srgbClr val="52C8C3"/>
              </a:solidFill>
            </a:endParaRPr>
          </a:p>
        </p:txBody>
      </p:sp>
      <p:sp>
        <p:nvSpPr>
          <p:cNvPr id="9" name="Freeform 8"/>
          <p:cNvSpPr/>
          <p:nvPr/>
        </p:nvSpPr>
        <p:spPr>
          <a:xfrm rot="5400000" flipH="1">
            <a:off x="9973260" y="3923394"/>
            <a:ext cx="555824" cy="3333750"/>
          </a:xfrm>
          <a:custGeom>
            <a:avLst/>
            <a:gdLst>
              <a:gd name="connsiteX0" fmla="*/ 0 w 500743"/>
              <a:gd name="connsiteY0" fmla="*/ 2220686 h 2221996"/>
              <a:gd name="connsiteX1" fmla="*/ 359229 w 500743"/>
              <a:gd name="connsiteY1" fmla="*/ 1861458 h 2221996"/>
              <a:gd name="connsiteX2" fmla="*/ 500743 w 500743"/>
              <a:gd name="connsiteY2" fmla="*/ 0 h 2221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00743" h="2221996">
                <a:moveTo>
                  <a:pt x="0" y="2220686"/>
                </a:moveTo>
                <a:cubicBezTo>
                  <a:pt x="137886" y="2226129"/>
                  <a:pt x="275772" y="2231572"/>
                  <a:pt x="359229" y="1861458"/>
                </a:cubicBezTo>
                <a:cubicBezTo>
                  <a:pt x="442686" y="1491344"/>
                  <a:pt x="471714" y="745672"/>
                  <a:pt x="500743" y="0"/>
                </a:cubicBezTo>
              </a:path>
            </a:pathLst>
          </a:cu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5391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541</TotalTime>
  <Words>540</Words>
  <Application>Microsoft Office PowerPoint</Application>
  <PresentationFormat>Widescreen</PresentationFormat>
  <Paragraphs>75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Aharoni</vt:lpstr>
      <vt:lpstr>Arial</vt:lpstr>
      <vt:lpstr>Calibri</vt:lpstr>
      <vt:lpstr>Century Gothic</vt:lpstr>
      <vt:lpstr>Office Theme</vt:lpstr>
      <vt:lpstr>Big O Notation</vt:lpstr>
      <vt:lpstr>Objectives and Outcomes</vt:lpstr>
      <vt:lpstr>Starter</vt:lpstr>
      <vt:lpstr>What is Big O?</vt:lpstr>
      <vt:lpstr>O(1)</vt:lpstr>
      <vt:lpstr>O(N)</vt:lpstr>
      <vt:lpstr>O(N )</vt:lpstr>
      <vt:lpstr>O(2n)</vt:lpstr>
      <vt:lpstr>Logarithms O(log N)</vt:lpstr>
      <vt:lpstr>So what does this all mean?</vt:lpstr>
      <vt:lpstr>Plenary</vt:lpstr>
    </vt:vector>
  </TitlesOfParts>
  <Company>Turton High School Media Arts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Big O Notation</dc:title>
  <dc:creator>B. Gristwood</dc:creator>
  <cp:lastModifiedBy>B. Gristwood</cp:lastModifiedBy>
  <cp:revision>23</cp:revision>
  <dcterms:created xsi:type="dcterms:W3CDTF">2016-06-17T11:00:23Z</dcterms:created>
  <dcterms:modified xsi:type="dcterms:W3CDTF">2016-07-05T08:44:09Z</dcterms:modified>
</cp:coreProperties>
</file>