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7" r:id="rId2"/>
    <p:sldId id="264" r:id="rId3"/>
    <p:sldId id="268" r:id="rId4"/>
    <p:sldId id="269" r:id="rId5"/>
    <p:sldId id="273" r:id="rId6"/>
    <p:sldId id="270" r:id="rId7"/>
    <p:sldId id="272" r:id="rId8"/>
    <p:sldId id="261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0672" autoAdjust="0"/>
  </p:normalViewPr>
  <p:slideViewPr>
    <p:cSldViewPr snapToGrid="0" snapToObjects="1">
      <p:cViewPr varScale="1">
        <p:scale>
          <a:sx n="63" d="100"/>
          <a:sy n="63" d="100"/>
        </p:scale>
        <p:origin x="67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ula\Desktop\Lift%20information\lift%20coeffici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CL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Sheet1!$B$6:$B$18</c:f>
              <c:numCache>
                <c:formatCode>General</c:formatCode>
                <c:ptCount val="13"/>
                <c:pt idx="0">
                  <c:v>0</c:v>
                </c:pt>
                <c:pt idx="1">
                  <c:v>-4</c:v>
                </c:pt>
                <c:pt idx="2">
                  <c:v>-2</c:v>
                </c:pt>
                <c:pt idx="3">
                  <c:v>0</c:v>
                </c:pt>
                <c:pt idx="4">
                  <c:v>2</c:v>
                </c:pt>
                <c:pt idx="5">
                  <c:v>4</c:v>
                </c:pt>
                <c:pt idx="6">
                  <c:v>6</c:v>
                </c:pt>
                <c:pt idx="7">
                  <c:v>8</c:v>
                </c:pt>
                <c:pt idx="8">
                  <c:v>10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</c:numCache>
            </c:numRef>
          </c:xVal>
          <c:yVal>
            <c:numRef>
              <c:f>Sheet1!$C$6:$C$18</c:f>
              <c:numCache>
                <c:formatCode>General</c:formatCode>
                <c:ptCount val="13"/>
                <c:pt idx="0">
                  <c:v>0.3</c:v>
                </c:pt>
                <c:pt idx="1">
                  <c:v>0</c:v>
                </c:pt>
                <c:pt idx="2">
                  <c:v>0.15</c:v>
                </c:pt>
                <c:pt idx="3">
                  <c:v>0.3</c:v>
                </c:pt>
                <c:pt idx="4">
                  <c:v>0.45</c:v>
                </c:pt>
                <c:pt idx="5">
                  <c:v>0.6</c:v>
                </c:pt>
                <c:pt idx="6">
                  <c:v>0.75</c:v>
                </c:pt>
                <c:pt idx="7">
                  <c:v>0.88</c:v>
                </c:pt>
                <c:pt idx="8">
                  <c:v>0.99</c:v>
                </c:pt>
                <c:pt idx="9">
                  <c:v>1.07</c:v>
                </c:pt>
                <c:pt idx="10">
                  <c:v>1.08</c:v>
                </c:pt>
                <c:pt idx="11">
                  <c:v>1.07</c:v>
                </c:pt>
                <c:pt idx="12">
                  <c:v>1.01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441-4D09-85C3-F9D4B5032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2699472"/>
        <c:axId val="452698488"/>
      </c:scatterChart>
      <c:valAx>
        <c:axId val="452699472"/>
        <c:scaling>
          <c:orientation val="minMax"/>
          <c:max val="16"/>
          <c:min val="-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2698488"/>
        <c:crosses val="autoZero"/>
        <c:crossBetween val="midCat"/>
        <c:majorUnit val="2"/>
        <c:minorUnit val="0.5"/>
      </c:valAx>
      <c:valAx>
        <c:axId val="452698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2699472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639FE-CE6A-43A7-81EC-38212EFA7AB6}" type="datetimeFigureOut">
              <a:rPr lang="en-GB" smtClean="0"/>
              <a:t>05/08/2018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0E990-F6A7-4D0E-BE13-CDE4F2A72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0E990-F6A7-4D0E-BE13-CDE4F2A724F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31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0E990-F6A7-4D0E-BE13-CDE4F2A724F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983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0E990-F6A7-4D0E-BE13-CDE4F2A724F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208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0E990-F6A7-4D0E-BE13-CDE4F2A724F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961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0E990-F6A7-4D0E-BE13-CDE4F2A724F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63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0E990-F6A7-4D0E-BE13-CDE4F2A724F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295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0E990-F6A7-4D0E-BE13-CDE4F2A724F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9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00939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508953"/>
            <a:ext cx="7886700" cy="351563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300939"/>
            <a:ext cx="1971675" cy="470041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00939"/>
            <a:ext cx="5800725" cy="47004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70632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96195"/>
            <a:ext cx="7886700" cy="319674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6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0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2277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648339"/>
            <a:ext cx="3886200" cy="35286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648339"/>
            <a:ext cx="3886200" cy="35286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95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84784"/>
            <a:ext cx="7886700" cy="116868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3495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173412"/>
            <a:ext cx="3868340" cy="2998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3495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73412"/>
            <a:ext cx="3887391" cy="2998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1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46733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2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55145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55145"/>
            <a:ext cx="4629150" cy="45059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955345"/>
            <a:ext cx="2949178" cy="290570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7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00271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463555"/>
            <a:ext cx="4629150" cy="439749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800471"/>
            <a:ext cx="2949178" cy="32705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8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9386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719427"/>
            <a:ext cx="7886700" cy="3266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077CC-A630-BB40-BCCA-DBB4138BC4E6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B8013-B29A-C740-B083-32BA12C6C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4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4EA8-A580-4F45-BCF5-AA38D37CE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103" y="1082927"/>
            <a:ext cx="7973962" cy="1581911"/>
          </a:xfrm>
        </p:spPr>
        <p:txBody>
          <a:bodyPr/>
          <a:lstStyle/>
          <a:p>
            <a:r>
              <a:rPr lang="en-GB" b="1" dirty="0"/>
              <a:t>Flying by Numbers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BF912C-C12B-41DE-B131-013B134E9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57428"/>
            <a:ext cx="6858000" cy="1217645"/>
          </a:xfrm>
        </p:spPr>
        <p:txBody>
          <a:bodyPr/>
          <a:lstStyle/>
          <a:p>
            <a:r>
              <a:rPr lang="en-GB" dirty="0"/>
              <a:t>Using and rearranging the lift calculation</a:t>
            </a:r>
          </a:p>
        </p:txBody>
      </p:sp>
      <p:pic>
        <p:nvPicPr>
          <p:cNvPr id="5" name="Picture 2" descr="Airplane, Flying, Plane, Aircraft, Air, Flight">
            <a:extLst>
              <a:ext uri="{FF2B5EF4-FFF2-40B4-BE49-F238E27FC236}">
                <a16:creationId xmlns:a16="http://schemas.microsoft.com/office/drawing/2014/main" id="{FDCBF22E-16DE-4992-B708-8EA9119C0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671" y="2817846"/>
            <a:ext cx="3116826" cy="155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6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E6ED2-885C-43AA-A255-DE62982E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1370633"/>
            <a:ext cx="7886700" cy="762968"/>
          </a:xfrm>
        </p:spPr>
        <p:txBody>
          <a:bodyPr/>
          <a:lstStyle/>
          <a:p>
            <a:r>
              <a:rPr lang="en-GB" b="1" dirty="0"/>
              <a:t>What is Lift?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1A268-D413-44C2-9CD7-CCF71374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629" y="2372870"/>
            <a:ext cx="5685635" cy="3352800"/>
          </a:xfrm>
        </p:spPr>
        <p:txBody>
          <a:bodyPr>
            <a:normAutofit lnSpcReduction="10000"/>
          </a:bodyPr>
          <a:lstStyle/>
          <a:p>
            <a:pPr marL="450850" indent="-450850"/>
            <a:r>
              <a:rPr lang="en-GB" b="1" dirty="0"/>
              <a:t>Lift</a:t>
            </a:r>
            <a:r>
              <a:rPr lang="en-GB" dirty="0"/>
              <a:t> is the force that holds an airplane in the air</a:t>
            </a:r>
          </a:p>
          <a:p>
            <a:pPr marL="450850" indent="-450850"/>
            <a:r>
              <a:rPr lang="en-GB" dirty="0"/>
              <a:t>For level flight, the lift must equal the weight of the aircraft</a:t>
            </a:r>
          </a:p>
          <a:p>
            <a:pPr marL="450850" indent="-450850"/>
            <a:r>
              <a:rPr lang="en-GB" dirty="0"/>
              <a:t>Making an aircraft lift off the ground needs careful calculations</a:t>
            </a:r>
          </a:p>
          <a:p>
            <a:pPr marL="450850" indent="-450850"/>
            <a:r>
              <a:rPr lang="en-GB" dirty="0"/>
              <a:t>Which factors do you think influence the lift of an airplane?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2" descr="Aeroplane, Airliner, Airbus, Airplane, Fly, Jet, Plane">
            <a:extLst>
              <a:ext uri="{FF2B5EF4-FFF2-40B4-BE49-F238E27FC236}">
                <a16:creationId xmlns:a16="http://schemas.microsoft.com/office/drawing/2014/main" id="{5F8FAD8E-9043-41E6-8020-DC1F43F83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992" y="3171901"/>
            <a:ext cx="2673886" cy="175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rrow: Up 3">
            <a:extLst>
              <a:ext uri="{FF2B5EF4-FFF2-40B4-BE49-F238E27FC236}">
                <a16:creationId xmlns:a16="http://schemas.microsoft.com/office/drawing/2014/main" id="{1ED81C64-24B6-473F-A428-F1777184B5F2}"/>
              </a:ext>
            </a:extLst>
          </p:cNvPr>
          <p:cNvSpPr/>
          <p:nvPr/>
        </p:nvSpPr>
        <p:spPr>
          <a:xfrm>
            <a:off x="6502499" y="2535936"/>
            <a:ext cx="2180872" cy="893064"/>
          </a:xfrm>
          <a:prstGeom prst="upArrow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656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E6ED2-885C-43AA-A255-DE62982E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962" y="1280213"/>
            <a:ext cx="7886700" cy="762968"/>
          </a:xfrm>
        </p:spPr>
        <p:txBody>
          <a:bodyPr/>
          <a:lstStyle/>
          <a:p>
            <a:r>
              <a:rPr lang="en-GB" b="1" dirty="0"/>
              <a:t>The Lift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1A268-D413-44C2-9CD7-CCF71374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06" y="2050298"/>
            <a:ext cx="8198358" cy="367893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4800" dirty="0">
                <a:solidFill>
                  <a:schemeClr val="accent5"/>
                </a:solidFill>
              </a:rPr>
              <a:t>L = d x v</a:t>
            </a:r>
            <a:r>
              <a:rPr lang="en-GB" sz="4800" baseline="30000" dirty="0">
                <a:solidFill>
                  <a:schemeClr val="accent5"/>
                </a:solidFill>
              </a:rPr>
              <a:t>2</a:t>
            </a:r>
            <a:r>
              <a:rPr lang="en-GB" sz="4800" dirty="0">
                <a:solidFill>
                  <a:schemeClr val="accent5"/>
                </a:solidFill>
              </a:rPr>
              <a:t> x s x C</a:t>
            </a:r>
            <a:r>
              <a:rPr lang="en-GB" sz="4800" baseline="-25000" dirty="0">
                <a:solidFill>
                  <a:schemeClr val="accent5"/>
                </a:solidFill>
              </a:rPr>
              <a:t>L</a:t>
            </a:r>
            <a:r>
              <a:rPr lang="en-GB" sz="4800" dirty="0">
                <a:solidFill>
                  <a:schemeClr val="accent5"/>
                </a:solidFill>
              </a:rPr>
              <a:t> / 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/>
              <a:t>Where: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L = lift; for level flight this equals the weight of the aircraft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d = density of the air. This changes with altitude – the higher you get, the ‘thinner’ (less dense) the air is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v = velocity of the aircraft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s = wing area of the aircraft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C</a:t>
            </a:r>
            <a:r>
              <a:rPr lang="en-GB" sz="2400" baseline="-25000" dirty="0"/>
              <a:t>L</a:t>
            </a:r>
            <a:r>
              <a:rPr lang="en-GB" sz="2400" dirty="0"/>
              <a:t> = coefficient of lift. This is read from a graph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3263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E6ED2-885C-43AA-A255-DE62982E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06" y="1370633"/>
            <a:ext cx="7886700" cy="762968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/>
              <a:t>Changing the subject of the Lift Formula: Wing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1A268-D413-44C2-9CD7-CCF71374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06" y="2462784"/>
            <a:ext cx="7886700" cy="3381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/>
              <a:t>Wing area:</a:t>
            </a:r>
          </a:p>
          <a:p>
            <a:pPr marL="0" indent="0" algn="ctr">
              <a:buNone/>
            </a:pPr>
            <a:r>
              <a:rPr lang="en-GB" sz="4800" dirty="0">
                <a:solidFill>
                  <a:schemeClr val="accent5"/>
                </a:solidFill>
              </a:rPr>
              <a:t>s = 2 L / (d x v</a:t>
            </a:r>
            <a:r>
              <a:rPr lang="en-GB" sz="4800" baseline="30000" dirty="0">
                <a:solidFill>
                  <a:schemeClr val="accent5"/>
                </a:solidFill>
              </a:rPr>
              <a:t>2</a:t>
            </a:r>
            <a:r>
              <a:rPr lang="en-GB" sz="4800" dirty="0">
                <a:solidFill>
                  <a:schemeClr val="accent5"/>
                </a:solidFill>
              </a:rPr>
              <a:t> x C</a:t>
            </a:r>
            <a:r>
              <a:rPr lang="en-GB" sz="4800" baseline="-25000" dirty="0">
                <a:solidFill>
                  <a:schemeClr val="accent5"/>
                </a:solidFill>
              </a:rPr>
              <a:t>L</a:t>
            </a:r>
            <a:r>
              <a:rPr lang="en-GB" sz="4800" dirty="0">
                <a:solidFill>
                  <a:schemeClr val="accent5"/>
                </a:solidFill>
              </a:rPr>
              <a:t>)</a:t>
            </a:r>
          </a:p>
          <a:p>
            <a:endParaRPr lang="en-GB" dirty="0"/>
          </a:p>
          <a:p>
            <a:r>
              <a:rPr lang="en-GB" dirty="0"/>
              <a:t>How might this be used?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557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E6ED2-885C-43AA-A255-DE62982E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" y="1370633"/>
            <a:ext cx="8412480" cy="76296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Changing the subject of the Lift Formula: Velocity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1A268-D413-44C2-9CD7-CCF71374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06" y="2396750"/>
            <a:ext cx="7886700" cy="36789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/>
              <a:t>Velocity:</a:t>
            </a:r>
          </a:p>
          <a:p>
            <a:pPr marL="0" indent="0" algn="ctr">
              <a:buNone/>
            </a:pPr>
            <a:r>
              <a:rPr lang="en-GB" sz="4800" dirty="0">
                <a:solidFill>
                  <a:schemeClr val="accent5"/>
                </a:solidFill>
              </a:rPr>
              <a:t>v = √(2L / (d x s x C</a:t>
            </a:r>
            <a:r>
              <a:rPr lang="en-GB" sz="4800" baseline="-25000" dirty="0">
                <a:solidFill>
                  <a:schemeClr val="accent5"/>
                </a:solidFill>
              </a:rPr>
              <a:t>L </a:t>
            </a:r>
            <a:r>
              <a:rPr lang="en-GB" sz="4800" dirty="0">
                <a:solidFill>
                  <a:schemeClr val="accent5"/>
                </a:solidFill>
              </a:rPr>
              <a:t>))</a:t>
            </a:r>
          </a:p>
          <a:p>
            <a:endParaRPr lang="en-GB" dirty="0"/>
          </a:p>
          <a:p>
            <a:r>
              <a:rPr lang="en-GB" dirty="0"/>
              <a:t>What will happen if the velocity is higher than, lower than or equal to this value?</a:t>
            </a:r>
          </a:p>
        </p:txBody>
      </p:sp>
    </p:spTree>
    <p:extLst>
      <p:ext uri="{BB962C8B-B14F-4D97-AF65-F5344CB8AC3E}">
        <p14:creationId xmlns:p14="http://schemas.microsoft.com/office/powerpoint/2010/main" val="488974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E6ED2-885C-43AA-A255-DE62982E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1365557"/>
            <a:ext cx="8161782" cy="76296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How Air Density Changes with Altitude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889EB9-4004-499A-AA30-A5631C79D1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949968"/>
              </p:ext>
            </p:extLst>
          </p:nvPr>
        </p:nvGraphicFramePr>
        <p:xfrm>
          <a:off x="1170241" y="2311718"/>
          <a:ext cx="6699123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635">
                  <a:extLst>
                    <a:ext uri="{9D8B030D-6E8A-4147-A177-3AD203B41FA5}">
                      <a16:colId xmlns:a16="http://schemas.microsoft.com/office/drawing/2014/main" val="4213594936"/>
                    </a:ext>
                  </a:extLst>
                </a:gridCol>
                <a:gridCol w="3523488">
                  <a:extLst>
                    <a:ext uri="{9D8B030D-6E8A-4147-A177-3AD203B41FA5}">
                      <a16:colId xmlns:a16="http://schemas.microsoft.com/office/drawing/2014/main" val="956919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Altitude, meters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Air density, kg m</a:t>
                      </a:r>
                      <a:r>
                        <a:rPr lang="en-GB" sz="2400" baseline="30000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959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1.225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927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1.112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429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0.7365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50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0.4136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377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0.1948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9148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39646AB-CA52-41A1-936E-04083F9444F9}"/>
              </a:ext>
            </a:extLst>
          </p:cNvPr>
          <p:cNvSpPr txBox="1">
            <a:spLocks/>
          </p:cNvSpPr>
          <p:nvPr/>
        </p:nvSpPr>
        <p:spPr>
          <a:xfrm>
            <a:off x="829056" y="5643881"/>
            <a:ext cx="7193280" cy="6664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GB" sz="1400" i="1" dirty="0"/>
              <a:t>Note: altitude is based on zero = mean sea level; figures were adapted to metric values from an International Standard Atmosphere table</a:t>
            </a:r>
          </a:p>
        </p:txBody>
      </p:sp>
    </p:spTree>
    <p:extLst>
      <p:ext uri="{BB962C8B-B14F-4D97-AF65-F5344CB8AC3E}">
        <p14:creationId xmlns:p14="http://schemas.microsoft.com/office/powerpoint/2010/main" val="4052596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42303-97FC-48A2-9B17-4CE17706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" y="1334057"/>
            <a:ext cx="7886700" cy="811736"/>
          </a:xfrm>
        </p:spPr>
        <p:txBody>
          <a:bodyPr/>
          <a:lstStyle/>
          <a:p>
            <a:r>
              <a:rPr lang="en-GB" dirty="0"/>
              <a:t>Coefficient of Lift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B1200BD-B012-4246-ABDC-8CAF74A10DC6}"/>
              </a:ext>
            </a:extLst>
          </p:cNvPr>
          <p:cNvGrpSpPr/>
          <p:nvPr/>
        </p:nvGrpSpPr>
        <p:grpSpPr>
          <a:xfrm>
            <a:off x="4572000" y="1355803"/>
            <a:ext cx="4427220" cy="4568926"/>
            <a:chOff x="4572000" y="1355803"/>
            <a:chExt cx="4427220" cy="4568926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B24C8076-1DA5-4349-B720-680F08F2A53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64780148"/>
                </p:ext>
              </p:extLst>
            </p:nvPr>
          </p:nvGraphicFramePr>
          <p:xfrm>
            <a:off x="4572000" y="1355803"/>
            <a:ext cx="4427220" cy="416814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21F2673-6151-4B80-8950-7D68E8385864}"/>
                </a:ext>
              </a:extLst>
            </p:cNvPr>
            <p:cNvSpPr txBox="1"/>
            <p:nvPr/>
          </p:nvSpPr>
          <p:spPr>
            <a:xfrm>
              <a:off x="4812411" y="3075972"/>
              <a:ext cx="4754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C</a:t>
              </a:r>
              <a:r>
                <a:rPr lang="en-GB" sz="2400" baseline="-25000" dirty="0"/>
                <a:t>L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EBD1A90-8757-4E31-9093-4A4D8E623826}"/>
                </a:ext>
              </a:extLst>
            </p:cNvPr>
            <p:cNvSpPr txBox="1"/>
            <p:nvPr/>
          </p:nvSpPr>
          <p:spPr>
            <a:xfrm>
              <a:off x="5382768" y="5463064"/>
              <a:ext cx="32735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Angle of Attack, degrees</a:t>
              </a:r>
              <a:endParaRPr lang="en-GB" sz="2400" baseline="-25000" dirty="0"/>
            </a:p>
          </p:txBody>
        </p:sp>
      </p:grp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1901104-49B0-4ADE-87BB-BC31DF1E8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937" y="2128525"/>
            <a:ext cx="4314063" cy="3678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The coefficient of lift, CL, depends on the angle of attack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In simple terms, the angle of attack is the angle that the wing is at to the air flowing against its front edge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Different wing shapes give different graphs – we are using this graph to give a general approximation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573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3AD58-CDD8-4DA6-A900-3BC200BAF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88288"/>
            <a:ext cx="7886700" cy="762968"/>
          </a:xfrm>
        </p:spPr>
        <p:txBody>
          <a:bodyPr/>
          <a:lstStyle/>
          <a:p>
            <a:r>
              <a:rPr lang="en-GB" b="1" dirty="0"/>
              <a:t>Characteristics of Selected Aircraft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88F5A4B-87F5-40EF-BD5A-29184309FF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285114"/>
              </p:ext>
            </p:extLst>
          </p:nvPr>
        </p:nvGraphicFramePr>
        <p:xfrm>
          <a:off x="158496" y="2051256"/>
          <a:ext cx="8449057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5392">
                  <a:extLst>
                    <a:ext uri="{9D8B030D-6E8A-4147-A177-3AD203B41FA5}">
                      <a16:colId xmlns:a16="http://schemas.microsoft.com/office/drawing/2014/main" val="1588822703"/>
                    </a:ext>
                  </a:extLst>
                </a:gridCol>
                <a:gridCol w="2292096">
                  <a:extLst>
                    <a:ext uri="{9D8B030D-6E8A-4147-A177-3AD203B41FA5}">
                      <a16:colId xmlns:a16="http://schemas.microsoft.com/office/drawing/2014/main" val="185903887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1067375293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38083489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Airplane: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Maximum Take off Weight,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Wing area, m</a:t>
                      </a:r>
                      <a:r>
                        <a:rPr lang="en-GB" sz="2400" baseline="30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Top speed, m s</a:t>
                      </a:r>
                      <a:r>
                        <a:rPr lang="en-GB" sz="2400" baseline="30000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448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Airbus A380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291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Airbus A340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686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Boeing 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756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Boeing 777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424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Concorde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53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dirty="0" err="1"/>
                        <a:t>Supermarine</a:t>
                      </a:r>
                      <a:r>
                        <a:rPr lang="en-GB" sz="2400" dirty="0"/>
                        <a:t> spitfire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864382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CC6F20-6BF0-4F35-8B7F-83A2CD2E122B}"/>
              </a:ext>
            </a:extLst>
          </p:cNvPr>
          <p:cNvSpPr txBox="1">
            <a:spLocks/>
          </p:cNvSpPr>
          <p:nvPr/>
        </p:nvSpPr>
        <p:spPr>
          <a:xfrm>
            <a:off x="829056" y="5643881"/>
            <a:ext cx="7193280" cy="6664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GB" sz="1400" i="1" dirty="0"/>
              <a:t>Note: exact values will vary depending upon different models of the aircraft;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1400" i="1" dirty="0"/>
              <a:t>figures are shown to two significant figures only</a:t>
            </a:r>
          </a:p>
        </p:txBody>
      </p:sp>
    </p:spTree>
    <p:extLst>
      <p:ext uri="{BB962C8B-B14F-4D97-AF65-F5344CB8AC3E}">
        <p14:creationId xmlns:p14="http://schemas.microsoft.com/office/powerpoint/2010/main" val="3784351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E6ED2-885C-43AA-A255-DE62982E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06" y="1370633"/>
            <a:ext cx="7886700" cy="762968"/>
          </a:xfrm>
        </p:spPr>
        <p:txBody>
          <a:bodyPr>
            <a:normAutofit/>
          </a:bodyPr>
          <a:lstStyle/>
          <a:p>
            <a:r>
              <a:rPr lang="en-GB" b="1" dirty="0"/>
              <a:t>Now do </a:t>
            </a:r>
            <a:r>
              <a:rPr lang="en-GB" b="1"/>
              <a:t>this: 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1A268-D413-44C2-9CD7-CCF71374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06" y="2128525"/>
            <a:ext cx="7886700" cy="3678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GB" sz="2400" dirty="0"/>
              <a:t>Using the data provided, answer the questions on the worksheet</a:t>
            </a:r>
          </a:p>
          <a:p>
            <a:r>
              <a:rPr lang="en-GB" sz="2400" dirty="0"/>
              <a:t>For one of the listed aircraft, produce a graph showing how changing the angle of attack affects the velocity needed to achieve level flight</a:t>
            </a:r>
          </a:p>
          <a:p>
            <a:r>
              <a:rPr lang="en-GB" sz="2400" dirty="0"/>
              <a:t>Identify the design characteristics in a typical aircraft that you can change to improve the lift. Explain, in detail, the changes that you could make to </a:t>
            </a:r>
            <a:r>
              <a:rPr lang="en-GB" sz="2400"/>
              <a:t>improve the lift.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4129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2500</TotalTime>
  <Words>478</Words>
  <Application>Microsoft Office PowerPoint</Application>
  <PresentationFormat>On-screen Show (4:3)</PresentationFormat>
  <Paragraphs>88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Flying by Numbers</vt:lpstr>
      <vt:lpstr>What is Lift?</vt:lpstr>
      <vt:lpstr>The Lift Formula</vt:lpstr>
      <vt:lpstr>Changing the subject of the Lift Formula: Wing area</vt:lpstr>
      <vt:lpstr>Changing the subject of the Lift Formula: Velocity</vt:lpstr>
      <vt:lpstr>How Air Density Changes with Altitude</vt:lpstr>
      <vt:lpstr>Coefficient of Lift</vt:lpstr>
      <vt:lpstr>Characteristics of Selected Aircraft</vt:lpstr>
      <vt:lpstr>Now do this: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IET Faraday</dc:creator>
  <cp:lastModifiedBy>Paul Anderson</cp:lastModifiedBy>
  <cp:revision>114</cp:revision>
  <dcterms:created xsi:type="dcterms:W3CDTF">2018-03-29T11:44:48Z</dcterms:created>
  <dcterms:modified xsi:type="dcterms:W3CDTF">2018-08-05T12:52:43Z</dcterms:modified>
</cp:coreProperties>
</file>