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1"/>
  </p:notesMasterIdLst>
  <p:sldIdLst>
    <p:sldId id="256" r:id="rId3"/>
    <p:sldId id="269" r:id="rId4"/>
    <p:sldId id="276" r:id="rId5"/>
    <p:sldId id="275" r:id="rId6"/>
    <p:sldId id="274" r:id="rId7"/>
    <p:sldId id="267" r:id="rId8"/>
    <p:sldId id="271" r:id="rId9"/>
    <p:sldId id="27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78027" autoAdjust="0"/>
  </p:normalViewPr>
  <p:slideViewPr>
    <p:cSldViewPr snapToObjects="1" showGuides="1">
      <p:cViewPr varScale="1">
        <p:scale>
          <a:sx n="56" d="100"/>
          <a:sy n="56" d="100"/>
        </p:scale>
        <p:origin x="1842" y="7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16/10/2018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with the class or they could write down their responses. Circuit diagrams save space and are easier to understand than pictures. As everyone in the UK uses the same symbols, they are a language that anyone who knows them can understand. They are also much quicker to draw than the components. The poster can be downloaded from https://faraday-primary.theiet.org/posters </a:t>
            </a:r>
          </a:p>
          <a:p>
            <a:r>
              <a:rPr lang="en-GB" dirty="0"/>
              <a:t>Examples of the poster could be placed on the whiteboard, on the wall or handed out to learners for them to use.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9 V battery could be fitted to a battery clip for ease of connection to crocodile clips. The recommend resistor value for this power supply is 330 ohms, but any value from 330 to 1k ohms will work. A push-to-make switch should be used as this will allow current to flow when pressed. The long leg of the LED is the anode (positive +) and the short leg is the cathode (negative -). </a:t>
            </a:r>
            <a:r>
              <a:rPr lang="en-GB" sz="1200" kern="1200" dirty="0">
                <a:solidFill>
                  <a:schemeClr val="tx1"/>
                </a:solidFill>
                <a:effectLst/>
                <a:latin typeface="+mn-lt"/>
                <a:ea typeface="+mn-ea"/>
                <a:cs typeface="+mn-cs"/>
              </a:rPr>
              <a:t>Red wires on battery clips indicate positive connections, whereas black wires indicate negative connections.</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354946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9 V battery could be fitted to a battery clip for ease of connection to crocodile clips. The recommend resistor value for this power supply is 330 ohms, but any value from 330 to 1k ohms will work. A push-to-make switch should be used as this will allow current to flow when pressed. It doesn’t matter which way round the switch is, so long as the two crocodile clips are attached to different legs and do not touch each other. The long leg of the LED is the anode (positive +) and the short leg is the cathode (negative -).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22735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Common errors include connecting the battery or the LED the wrong way around and not connecting the crocodile clips securely to the component legs. If the LED lights even when the switch is not pressed, check that the two switch legs are not touching.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168651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necessary, discuss with the learners what is meant by horizontal and vertical lines and show an example. Rulers should be used.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should compare their diagram with this and correct if required. Ideally the corners would be at right angles, rather than curved.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333570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16/10/2018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16/10/2018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16/10/2018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86FA62-525B-4E01-BE21-E6AA5A2E6B5B}"/>
              </a:ext>
            </a:extLst>
          </p:cNvPr>
          <p:cNvGrpSpPr/>
          <p:nvPr/>
        </p:nvGrpSpPr>
        <p:grpSpPr>
          <a:xfrm>
            <a:off x="4067944" y="2198990"/>
            <a:ext cx="4569744" cy="2642946"/>
            <a:chOff x="650328" y="1977639"/>
            <a:chExt cx="6513960" cy="3539593"/>
          </a:xfrm>
        </p:grpSpPr>
        <p:pic>
          <p:nvPicPr>
            <p:cNvPr id="6" name="Picture 5">
              <a:extLst>
                <a:ext uri="{FF2B5EF4-FFF2-40B4-BE49-F238E27FC236}">
                  <a16:creationId xmlns:a16="http://schemas.microsoft.com/office/drawing/2014/main" id="{7B23659F-0031-4A0B-8A28-037F9DE180C7}"/>
                </a:ext>
              </a:extLst>
            </p:cNvPr>
            <p:cNvPicPr>
              <a:picLocks noChangeAspect="1"/>
            </p:cNvPicPr>
            <p:nvPr/>
          </p:nvPicPr>
          <p:blipFill rotWithShape="1">
            <a:blip r:embed="rId4"/>
            <a:srcRect l="20075" t="24801" r="44489" b="36000"/>
            <a:stretch/>
          </p:blipFill>
          <p:spPr>
            <a:xfrm>
              <a:off x="1475656" y="1977639"/>
              <a:ext cx="5688632" cy="3539593"/>
            </a:xfrm>
            <a:prstGeom prst="rect">
              <a:avLst/>
            </a:prstGeom>
          </p:spPr>
        </p:pic>
        <p:sp>
          <p:nvSpPr>
            <p:cNvPr id="7" name="TextBox 6">
              <a:extLst>
                <a:ext uri="{FF2B5EF4-FFF2-40B4-BE49-F238E27FC236}">
                  <a16:creationId xmlns:a16="http://schemas.microsoft.com/office/drawing/2014/main" id="{51F40B73-79A2-4880-9A64-011BF5D3EB93}"/>
                </a:ext>
              </a:extLst>
            </p:cNvPr>
            <p:cNvSpPr txBox="1"/>
            <p:nvPr/>
          </p:nvSpPr>
          <p:spPr>
            <a:xfrm>
              <a:off x="650328" y="3455446"/>
              <a:ext cx="1304029" cy="369332"/>
            </a:xfrm>
            <a:prstGeom prst="rect">
              <a:avLst/>
            </a:prstGeom>
            <a:noFill/>
          </p:spPr>
          <p:txBody>
            <a:bodyPr wrap="square" rtlCol="0">
              <a:spAutoFit/>
            </a:bodyPr>
            <a:lstStyle/>
            <a:p>
              <a:pPr algn="ctr"/>
              <a:r>
                <a:rPr lang="en-GB" dirty="0"/>
                <a:t>9 V battery</a:t>
              </a:r>
            </a:p>
          </p:txBody>
        </p:sp>
        <p:sp>
          <p:nvSpPr>
            <p:cNvPr id="8" name="TextBox 7">
              <a:extLst>
                <a:ext uri="{FF2B5EF4-FFF2-40B4-BE49-F238E27FC236}">
                  <a16:creationId xmlns:a16="http://schemas.microsoft.com/office/drawing/2014/main" id="{1B374139-42F6-4707-80DF-500010B1EAF4}"/>
                </a:ext>
              </a:extLst>
            </p:cNvPr>
            <p:cNvSpPr txBox="1"/>
            <p:nvPr/>
          </p:nvSpPr>
          <p:spPr>
            <a:xfrm>
              <a:off x="5080616" y="3562769"/>
              <a:ext cx="1198543" cy="369332"/>
            </a:xfrm>
            <a:prstGeom prst="rect">
              <a:avLst/>
            </a:prstGeom>
            <a:noFill/>
          </p:spPr>
          <p:txBody>
            <a:bodyPr wrap="square" rtlCol="0">
              <a:spAutoFit/>
            </a:bodyPr>
            <a:lstStyle/>
            <a:p>
              <a:pPr algn="ctr"/>
              <a:r>
                <a:rPr lang="en-GB" dirty="0"/>
                <a:t>LED</a:t>
              </a:r>
            </a:p>
          </p:txBody>
        </p:sp>
        <p:sp>
          <p:nvSpPr>
            <p:cNvPr id="9" name="TextBox 8">
              <a:extLst>
                <a:ext uri="{FF2B5EF4-FFF2-40B4-BE49-F238E27FC236}">
                  <a16:creationId xmlns:a16="http://schemas.microsoft.com/office/drawing/2014/main" id="{55CAE1E9-C385-4011-8AAE-94B431CCFC57}"/>
                </a:ext>
              </a:extLst>
            </p:cNvPr>
            <p:cNvSpPr txBox="1"/>
            <p:nvPr/>
          </p:nvSpPr>
          <p:spPr>
            <a:xfrm>
              <a:off x="3342381" y="4985201"/>
              <a:ext cx="1870449" cy="494632"/>
            </a:xfrm>
            <a:prstGeom prst="rect">
              <a:avLst/>
            </a:prstGeom>
            <a:noFill/>
          </p:spPr>
          <p:txBody>
            <a:bodyPr wrap="square" rtlCol="0">
              <a:spAutoFit/>
            </a:bodyPr>
            <a:lstStyle/>
            <a:p>
              <a:pPr algn="ctr"/>
              <a:r>
                <a:rPr lang="en-GB" dirty="0"/>
                <a:t>Push switch</a:t>
              </a:r>
            </a:p>
          </p:txBody>
        </p:sp>
        <p:sp>
          <p:nvSpPr>
            <p:cNvPr id="10" name="TextBox 9">
              <a:extLst>
                <a:ext uri="{FF2B5EF4-FFF2-40B4-BE49-F238E27FC236}">
                  <a16:creationId xmlns:a16="http://schemas.microsoft.com/office/drawing/2014/main" id="{F930A250-BD46-4BD8-94DA-BDA40A7E354B}"/>
                </a:ext>
              </a:extLst>
            </p:cNvPr>
            <p:cNvSpPr txBox="1"/>
            <p:nvPr/>
          </p:nvSpPr>
          <p:spPr>
            <a:xfrm>
              <a:off x="3443477" y="2081867"/>
              <a:ext cx="1665160" cy="494632"/>
            </a:xfrm>
            <a:prstGeom prst="rect">
              <a:avLst/>
            </a:prstGeom>
            <a:noFill/>
          </p:spPr>
          <p:txBody>
            <a:bodyPr wrap="square" rtlCol="0">
              <a:spAutoFit/>
            </a:bodyPr>
            <a:lstStyle/>
            <a:p>
              <a:pPr algn="ctr"/>
              <a:r>
                <a:rPr lang="en-GB" dirty="0"/>
                <a:t>Resistor</a:t>
              </a:r>
            </a:p>
          </p:txBody>
        </p:sp>
      </p:grpSp>
      <p:sp>
        <p:nvSpPr>
          <p:cNvPr id="2" name="TextBox 1"/>
          <p:cNvSpPr txBox="1"/>
          <p:nvPr/>
        </p:nvSpPr>
        <p:spPr>
          <a:xfrm>
            <a:off x="1007604" y="1412776"/>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Clever Circuits</a:t>
            </a:r>
          </a:p>
        </p:txBody>
      </p:sp>
      <p:sp>
        <p:nvSpPr>
          <p:cNvPr id="3" name="TextBox 2">
            <a:extLst>
              <a:ext uri="{FF2B5EF4-FFF2-40B4-BE49-F238E27FC236}">
                <a16:creationId xmlns:a16="http://schemas.microsoft.com/office/drawing/2014/main" id="{86983557-E0FA-4717-BC03-55234762300F}"/>
              </a:ext>
            </a:extLst>
          </p:cNvPr>
          <p:cNvSpPr txBox="1"/>
          <p:nvPr/>
        </p:nvSpPr>
        <p:spPr>
          <a:xfrm>
            <a:off x="1763688" y="4797152"/>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circuit and </a:t>
            </a:r>
          </a:p>
          <a:p>
            <a:pPr algn="ctr"/>
            <a:r>
              <a:rPr lang="en-GB" sz="2400" dirty="0">
                <a:latin typeface="Arial" panose="020B0604020202020204" pitchFamily="34" charset="0"/>
                <a:cs typeface="Arial" panose="020B0604020202020204" pitchFamily="34" charset="0"/>
              </a:rPr>
              <a:t>drawing it using circuit symbols</a:t>
            </a:r>
          </a:p>
        </p:txBody>
      </p:sp>
      <p:pic>
        <p:nvPicPr>
          <p:cNvPr id="4" name="Picture 3">
            <a:extLst>
              <a:ext uri="{FF2B5EF4-FFF2-40B4-BE49-F238E27FC236}">
                <a16:creationId xmlns:a16="http://schemas.microsoft.com/office/drawing/2014/main" id="{407C47CA-C0BE-48B0-845D-3F2425243B10}"/>
              </a:ext>
            </a:extLst>
          </p:cNvPr>
          <p:cNvPicPr>
            <a:picLocks noChangeAspect="1"/>
          </p:cNvPicPr>
          <p:nvPr/>
        </p:nvPicPr>
        <p:blipFill rotWithShape="1">
          <a:blip r:embed="rId5"/>
          <a:srcRect l="16400" t="2401" r="8272" b="3801"/>
          <a:stretch/>
        </p:blipFill>
        <p:spPr>
          <a:xfrm>
            <a:off x="1187624" y="2333878"/>
            <a:ext cx="2441723" cy="2280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87375" y="1240705"/>
            <a:ext cx="7703190" cy="584775"/>
          </a:xfrm>
          <a:prstGeom prst="rect">
            <a:avLst/>
          </a:prstGeom>
          <a:noFill/>
        </p:spPr>
        <p:txBody>
          <a:bodyPr wrap="square" rtlCol="0">
            <a:spAutoFit/>
          </a:bodyPr>
          <a:lstStyle/>
          <a:p>
            <a:r>
              <a:rPr lang="en-GB" sz="3200" b="1" dirty="0"/>
              <a:t>What are circuit diagrams?</a:t>
            </a:r>
          </a:p>
        </p:txBody>
      </p:sp>
      <p:sp>
        <p:nvSpPr>
          <p:cNvPr id="6" name="TextBox 5">
            <a:extLst>
              <a:ext uri="{FF2B5EF4-FFF2-40B4-BE49-F238E27FC236}">
                <a16:creationId xmlns:a16="http://schemas.microsoft.com/office/drawing/2014/main" id="{9178DBF1-CD54-4289-AFD0-A4B78114B42D}"/>
              </a:ext>
            </a:extLst>
          </p:cNvPr>
          <p:cNvSpPr txBox="1"/>
          <p:nvPr/>
        </p:nvSpPr>
        <p:spPr>
          <a:xfrm>
            <a:off x="187374" y="1842579"/>
            <a:ext cx="3664545" cy="401648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400" dirty="0"/>
              <a:t>Look at the IET Faraday poster – </a:t>
            </a:r>
            <a:r>
              <a:rPr lang="en-GB" sz="2400" b="1" dirty="0"/>
              <a:t>Circuits and Symbols.</a:t>
            </a:r>
          </a:p>
          <a:p>
            <a:pPr marL="457200" indent="-457200">
              <a:spcAft>
                <a:spcPts val="600"/>
              </a:spcAft>
              <a:buFont typeface="Arial" panose="020B0604020202020204" pitchFamily="34" charset="0"/>
              <a:buChar char="•"/>
            </a:pPr>
            <a:r>
              <a:rPr lang="en-GB" sz="2400" dirty="0"/>
              <a:t>What are </a:t>
            </a:r>
            <a:r>
              <a:rPr lang="en-GB" sz="2400" b="1" dirty="0"/>
              <a:t>circuit symbols?</a:t>
            </a:r>
          </a:p>
          <a:p>
            <a:pPr marL="457200" indent="-457200">
              <a:spcAft>
                <a:spcPts val="600"/>
              </a:spcAft>
              <a:buFont typeface="Arial" panose="020B0604020202020204" pitchFamily="34" charset="0"/>
              <a:buChar char="•"/>
            </a:pPr>
            <a:r>
              <a:rPr lang="en-GB" sz="2400" dirty="0"/>
              <a:t>What is a </a:t>
            </a:r>
            <a:r>
              <a:rPr lang="en-GB" sz="2400" b="1" dirty="0"/>
              <a:t>circuit diagram?</a:t>
            </a:r>
          </a:p>
          <a:p>
            <a:pPr marL="457200" indent="-457200">
              <a:spcAft>
                <a:spcPts val="600"/>
              </a:spcAft>
              <a:buFont typeface="Arial" panose="020B0604020202020204" pitchFamily="34" charset="0"/>
              <a:buChar char="•"/>
            </a:pPr>
            <a:r>
              <a:rPr lang="en-GB" sz="2400" b="1" dirty="0"/>
              <a:t>Why</a:t>
            </a:r>
            <a:r>
              <a:rPr lang="en-GB" sz="2400" dirty="0"/>
              <a:t> do we use </a:t>
            </a:r>
            <a:r>
              <a:rPr lang="en-GB" sz="2400" b="1" dirty="0"/>
              <a:t>circuit diagrams</a:t>
            </a:r>
            <a:r>
              <a:rPr lang="en-GB" sz="2400" dirty="0"/>
              <a:t> to draw circuits?</a:t>
            </a:r>
          </a:p>
        </p:txBody>
      </p:sp>
      <p:pic>
        <p:nvPicPr>
          <p:cNvPr id="15" name="Picture 14">
            <a:extLst>
              <a:ext uri="{FF2B5EF4-FFF2-40B4-BE49-F238E27FC236}">
                <a16:creationId xmlns:a16="http://schemas.microsoft.com/office/drawing/2014/main" id="{CC1CCDD2-B978-4610-80A7-B3D00BD3AA4D}"/>
              </a:ext>
            </a:extLst>
          </p:cNvPr>
          <p:cNvPicPr>
            <a:picLocks noChangeAspect="1"/>
          </p:cNvPicPr>
          <p:nvPr/>
        </p:nvPicPr>
        <p:blipFill>
          <a:blip r:embed="rId4"/>
          <a:stretch>
            <a:fillRect/>
          </a:stretch>
        </p:blipFill>
        <p:spPr>
          <a:xfrm>
            <a:off x="3796658" y="1934793"/>
            <a:ext cx="5159968" cy="3642748"/>
          </a:xfrm>
          <a:prstGeom prst="rect">
            <a:avLst/>
          </a:prstGeom>
        </p:spPr>
      </p:pic>
    </p:spTree>
    <p:extLst>
      <p:ext uri="{BB962C8B-B14F-4D97-AF65-F5344CB8AC3E}">
        <p14:creationId xmlns:p14="http://schemas.microsoft.com/office/powerpoint/2010/main" val="369692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9410" y="1268760"/>
            <a:ext cx="8885180" cy="584775"/>
          </a:xfrm>
          <a:prstGeom prst="rect">
            <a:avLst/>
          </a:prstGeom>
          <a:noFill/>
        </p:spPr>
        <p:txBody>
          <a:bodyPr wrap="square" rtlCol="0">
            <a:spAutoFit/>
          </a:bodyPr>
          <a:lstStyle/>
          <a:p>
            <a:r>
              <a:rPr lang="en-GB" sz="3200" b="1" dirty="0"/>
              <a:t>Making a light emitting diode (LED) circuit – part 1</a:t>
            </a:r>
          </a:p>
        </p:txBody>
      </p:sp>
      <p:sp>
        <p:nvSpPr>
          <p:cNvPr id="6" name="TextBox 5">
            <a:extLst>
              <a:ext uri="{FF2B5EF4-FFF2-40B4-BE49-F238E27FC236}">
                <a16:creationId xmlns:a16="http://schemas.microsoft.com/office/drawing/2014/main" id="{9178DBF1-CD54-4289-AFD0-A4B78114B42D}"/>
              </a:ext>
            </a:extLst>
          </p:cNvPr>
          <p:cNvSpPr txBox="1"/>
          <p:nvPr/>
        </p:nvSpPr>
        <p:spPr>
          <a:xfrm>
            <a:off x="240510" y="2012660"/>
            <a:ext cx="5184011" cy="4016484"/>
          </a:xfrm>
          <a:prstGeom prst="rect">
            <a:avLst/>
          </a:prstGeom>
          <a:noFill/>
        </p:spPr>
        <p:txBody>
          <a:bodyPr wrap="square" rtlCol="0">
            <a:spAutoFit/>
          </a:bodyPr>
          <a:lstStyle/>
          <a:p>
            <a:pPr marL="457200" indent="-457200">
              <a:buFont typeface="+mj-lt"/>
              <a:buAutoNum type="arabicParenR"/>
            </a:pPr>
            <a:r>
              <a:rPr lang="en-GB" sz="2400" dirty="0"/>
              <a:t>Connect one end of a </a:t>
            </a:r>
            <a:r>
              <a:rPr lang="en-GB" sz="2400" b="1" dirty="0"/>
              <a:t>red crocodile clip </a:t>
            </a:r>
            <a:r>
              <a:rPr lang="en-GB" sz="2400" dirty="0"/>
              <a:t>to the </a:t>
            </a:r>
            <a:r>
              <a:rPr lang="en-GB" sz="2400" b="1" dirty="0"/>
              <a:t>red wire </a:t>
            </a:r>
            <a:r>
              <a:rPr lang="en-GB" sz="2400" dirty="0"/>
              <a:t>of the </a:t>
            </a:r>
            <a:r>
              <a:rPr lang="en-GB" sz="2400" b="1" dirty="0"/>
              <a:t>battery clip. </a:t>
            </a:r>
          </a:p>
          <a:p>
            <a:pPr marL="444500" indent="-444500">
              <a:spcAft>
                <a:spcPts val="600"/>
              </a:spcAft>
            </a:pPr>
            <a:r>
              <a:rPr lang="en-GB" sz="2400" b="1" dirty="0"/>
              <a:t>	</a:t>
            </a:r>
            <a:r>
              <a:rPr lang="en-GB" sz="2400" dirty="0"/>
              <a:t>Connect the other end to one leg of the </a:t>
            </a:r>
            <a:r>
              <a:rPr lang="en-GB" sz="2400" b="1" dirty="0"/>
              <a:t>resistor.</a:t>
            </a:r>
          </a:p>
          <a:p>
            <a:pPr marL="457200" indent="-457200">
              <a:spcBef>
                <a:spcPts val="1200"/>
              </a:spcBef>
              <a:buFont typeface="+mj-lt"/>
              <a:buAutoNum type="arabicParenR" startAt="2"/>
            </a:pPr>
            <a:r>
              <a:rPr lang="en-GB" sz="2400" dirty="0"/>
              <a:t>Connect one end of another </a:t>
            </a:r>
            <a:r>
              <a:rPr lang="en-GB" sz="2400" b="1" dirty="0"/>
              <a:t>red crocodile clip</a:t>
            </a:r>
            <a:r>
              <a:rPr lang="en-GB" sz="2400" dirty="0"/>
              <a:t> to the free leg of the </a:t>
            </a:r>
            <a:r>
              <a:rPr lang="en-GB" sz="2400" b="1" dirty="0"/>
              <a:t>resistor. </a:t>
            </a:r>
          </a:p>
          <a:p>
            <a:pPr marL="444500">
              <a:spcAft>
                <a:spcPts val="600"/>
              </a:spcAft>
            </a:pPr>
            <a:r>
              <a:rPr lang="en-GB" sz="2400" dirty="0"/>
              <a:t>Connect the other end to the </a:t>
            </a:r>
            <a:r>
              <a:rPr lang="en-GB" sz="2400" b="1" dirty="0"/>
              <a:t>long leg </a:t>
            </a:r>
            <a:r>
              <a:rPr lang="en-GB" sz="2400" dirty="0"/>
              <a:t>of the </a:t>
            </a:r>
            <a:r>
              <a:rPr lang="en-GB" sz="2400" b="1" dirty="0"/>
              <a:t>LED.</a:t>
            </a:r>
          </a:p>
        </p:txBody>
      </p:sp>
      <p:grpSp>
        <p:nvGrpSpPr>
          <p:cNvPr id="4" name="Group 3">
            <a:extLst>
              <a:ext uri="{FF2B5EF4-FFF2-40B4-BE49-F238E27FC236}">
                <a16:creationId xmlns:a16="http://schemas.microsoft.com/office/drawing/2014/main" id="{10CC90DD-7D05-4D4C-93C7-56F1927A31E2}"/>
              </a:ext>
            </a:extLst>
          </p:cNvPr>
          <p:cNvGrpSpPr/>
          <p:nvPr/>
        </p:nvGrpSpPr>
        <p:grpSpPr>
          <a:xfrm>
            <a:off x="5512964" y="1854428"/>
            <a:ext cx="3501626" cy="4232683"/>
            <a:chOff x="5512964" y="1710044"/>
            <a:chExt cx="3501626" cy="4232683"/>
          </a:xfrm>
        </p:grpSpPr>
        <p:pic>
          <p:nvPicPr>
            <p:cNvPr id="1035" name="Picture 1034">
              <a:extLst>
                <a:ext uri="{FF2B5EF4-FFF2-40B4-BE49-F238E27FC236}">
                  <a16:creationId xmlns:a16="http://schemas.microsoft.com/office/drawing/2014/main" id="{359777F2-3449-4BED-B324-2D27C0C10AA8}"/>
                </a:ext>
              </a:extLst>
            </p:cNvPr>
            <p:cNvPicPr>
              <a:picLocks noChangeAspect="1"/>
            </p:cNvPicPr>
            <p:nvPr/>
          </p:nvPicPr>
          <p:blipFill>
            <a:blip r:embed="rId4"/>
            <a:stretch>
              <a:fillRect/>
            </a:stretch>
          </p:blipFill>
          <p:spPr>
            <a:xfrm>
              <a:off x="6320834" y="2952624"/>
              <a:ext cx="828571" cy="238095"/>
            </a:xfrm>
            <a:prstGeom prst="rect">
              <a:avLst/>
            </a:prstGeom>
          </p:spPr>
        </p:pic>
        <p:cxnSp>
          <p:nvCxnSpPr>
            <p:cNvPr id="17" name="Straight Connector 16">
              <a:extLst>
                <a:ext uri="{FF2B5EF4-FFF2-40B4-BE49-F238E27FC236}">
                  <a16:creationId xmlns:a16="http://schemas.microsoft.com/office/drawing/2014/main" id="{93F3E0F7-1BC5-4643-9462-29DC5D8B1EAB}"/>
                </a:ext>
              </a:extLst>
            </p:cNvPr>
            <p:cNvCxnSpPr>
              <a:cxnSpLocks/>
            </p:cNvCxnSpPr>
            <p:nvPr/>
          </p:nvCxnSpPr>
          <p:spPr>
            <a:xfrm flipH="1">
              <a:off x="5896210" y="3081275"/>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a:extLst>
                <a:ext uri="{FF2B5EF4-FFF2-40B4-BE49-F238E27FC236}">
                  <a16:creationId xmlns:a16="http://schemas.microsoft.com/office/drawing/2014/main" id="{2CD97FDC-30AC-4FF4-BE83-FCF58980E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160" y="3596600"/>
              <a:ext cx="556784" cy="114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06FC528-8D44-4AEC-8837-7A7E209C8680}"/>
                </a:ext>
              </a:extLst>
            </p:cNvPr>
            <p:cNvPicPr>
              <a:picLocks noChangeAspect="1"/>
            </p:cNvPicPr>
            <p:nvPr/>
          </p:nvPicPr>
          <p:blipFill>
            <a:blip r:embed="rId6"/>
            <a:stretch>
              <a:fillRect/>
            </a:stretch>
          </p:blipFill>
          <p:spPr>
            <a:xfrm>
              <a:off x="7861688" y="2004154"/>
              <a:ext cx="597156" cy="1041847"/>
            </a:xfrm>
            <a:prstGeom prst="rect">
              <a:avLst/>
            </a:prstGeom>
          </p:spPr>
        </p:pic>
        <p:cxnSp>
          <p:nvCxnSpPr>
            <p:cNvPr id="9" name="Straight Connector 8">
              <a:extLst>
                <a:ext uri="{FF2B5EF4-FFF2-40B4-BE49-F238E27FC236}">
                  <a16:creationId xmlns:a16="http://schemas.microsoft.com/office/drawing/2014/main" id="{DCB6B6E4-7432-4C83-ACF3-94AB65F7283D}"/>
                </a:ext>
              </a:extLst>
            </p:cNvPr>
            <p:cNvCxnSpPr>
              <a:cxnSpLocks/>
            </p:cNvCxnSpPr>
            <p:nvPr/>
          </p:nvCxnSpPr>
          <p:spPr>
            <a:xfrm>
              <a:off x="8071944" y="2852936"/>
              <a:ext cx="0" cy="24949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C7B21F67-BC5C-4E92-875B-B3944F6CF4A6}"/>
                </a:ext>
              </a:extLst>
            </p:cNvPr>
            <p:cNvSpPr/>
            <p:nvPr/>
          </p:nvSpPr>
          <p:spPr>
            <a:xfrm>
              <a:off x="5716192" y="4088871"/>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1221CFB-F839-4EDD-9D6C-B815B45CDE94}"/>
                </a:ext>
              </a:extLst>
            </p:cNvPr>
            <p:cNvSpPr/>
            <p:nvPr/>
          </p:nvSpPr>
          <p:spPr>
            <a:xfrm>
              <a:off x="5716192" y="4088871"/>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89E5F38-7B5E-462E-BE8F-8CB2F9DCD3C5}"/>
                </a:ext>
              </a:extLst>
            </p:cNvPr>
            <p:cNvSpPr/>
            <p:nvPr/>
          </p:nvSpPr>
          <p:spPr>
            <a:xfrm>
              <a:off x="5788200" y="3944855"/>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452A71-2A17-4E36-A89F-212FEF665647}"/>
                </a:ext>
              </a:extLst>
            </p:cNvPr>
            <p:cNvSpPr/>
            <p:nvPr/>
          </p:nvSpPr>
          <p:spPr>
            <a:xfrm>
              <a:off x="6112236" y="3944855"/>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58E41F-0528-4D23-AEA6-C1DBEF63663D}"/>
                </a:ext>
              </a:extLst>
            </p:cNvPr>
            <p:cNvSpPr txBox="1"/>
            <p:nvPr/>
          </p:nvSpPr>
          <p:spPr>
            <a:xfrm>
              <a:off x="5755330" y="4038446"/>
              <a:ext cx="288032" cy="369332"/>
            </a:xfrm>
            <a:prstGeom prst="rect">
              <a:avLst/>
            </a:prstGeom>
            <a:noFill/>
          </p:spPr>
          <p:txBody>
            <a:bodyPr wrap="square" rtlCol="0">
              <a:spAutoFit/>
            </a:bodyPr>
            <a:lstStyle/>
            <a:p>
              <a:pPr algn="ctr"/>
              <a:r>
                <a:rPr lang="en-GB" dirty="0"/>
                <a:t>+</a:t>
              </a:r>
            </a:p>
          </p:txBody>
        </p:sp>
        <p:sp>
          <p:nvSpPr>
            <p:cNvPr id="16" name="TextBox 15">
              <a:extLst>
                <a:ext uri="{FF2B5EF4-FFF2-40B4-BE49-F238E27FC236}">
                  <a16:creationId xmlns:a16="http://schemas.microsoft.com/office/drawing/2014/main" id="{420F7861-A2D7-4BA7-BF3C-27DD3A9DBA93}"/>
                </a:ext>
              </a:extLst>
            </p:cNvPr>
            <p:cNvSpPr txBox="1"/>
            <p:nvPr/>
          </p:nvSpPr>
          <p:spPr>
            <a:xfrm>
              <a:off x="6131805" y="4040595"/>
              <a:ext cx="288032" cy="369332"/>
            </a:xfrm>
            <a:prstGeom prst="rect">
              <a:avLst/>
            </a:prstGeom>
            <a:noFill/>
          </p:spPr>
          <p:txBody>
            <a:bodyPr wrap="square" rtlCol="0">
              <a:spAutoFit/>
            </a:bodyPr>
            <a:lstStyle/>
            <a:p>
              <a:pPr algn="ctr"/>
              <a:r>
                <a:rPr lang="en-GB" dirty="0"/>
                <a:t>-</a:t>
              </a:r>
            </a:p>
          </p:txBody>
        </p:sp>
        <p:cxnSp>
          <p:nvCxnSpPr>
            <p:cNvPr id="18" name="Straight Connector 17">
              <a:extLst>
                <a:ext uri="{FF2B5EF4-FFF2-40B4-BE49-F238E27FC236}">
                  <a16:creationId xmlns:a16="http://schemas.microsoft.com/office/drawing/2014/main" id="{D849E2B5-378D-42F7-A6C4-F759DA9091BC}"/>
                </a:ext>
              </a:extLst>
            </p:cNvPr>
            <p:cNvCxnSpPr>
              <a:cxnSpLocks/>
              <a:endCxn id="13" idx="0"/>
            </p:cNvCxnSpPr>
            <p:nvPr/>
          </p:nvCxnSpPr>
          <p:spPr>
            <a:xfrm>
              <a:off x="5896209" y="3067152"/>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B65EB7BA-16EB-49DA-9DB9-80E7AF1527DA}"/>
                </a:ext>
              </a:extLst>
            </p:cNvPr>
            <p:cNvSpPr txBox="1"/>
            <p:nvPr/>
          </p:nvSpPr>
          <p:spPr>
            <a:xfrm>
              <a:off x="5512964" y="5296396"/>
              <a:ext cx="1304029" cy="646331"/>
            </a:xfrm>
            <a:prstGeom prst="rect">
              <a:avLst/>
            </a:prstGeom>
            <a:noFill/>
          </p:spPr>
          <p:txBody>
            <a:bodyPr wrap="square" rtlCol="0">
              <a:spAutoFit/>
            </a:bodyPr>
            <a:lstStyle/>
            <a:p>
              <a:pPr algn="ctr"/>
              <a:r>
                <a:rPr lang="en-GB" dirty="0"/>
                <a:t>9 V battery</a:t>
              </a:r>
            </a:p>
            <a:p>
              <a:pPr algn="ctr"/>
              <a:r>
                <a:rPr lang="en-GB" dirty="0"/>
                <a:t>and clip</a:t>
              </a:r>
            </a:p>
          </p:txBody>
        </p:sp>
        <p:sp>
          <p:nvSpPr>
            <p:cNvPr id="24" name="TextBox 23">
              <a:extLst>
                <a:ext uri="{FF2B5EF4-FFF2-40B4-BE49-F238E27FC236}">
                  <a16:creationId xmlns:a16="http://schemas.microsoft.com/office/drawing/2014/main" id="{45747CED-EB97-4484-A0B7-221B7D512AE1}"/>
                </a:ext>
              </a:extLst>
            </p:cNvPr>
            <p:cNvSpPr txBox="1"/>
            <p:nvPr/>
          </p:nvSpPr>
          <p:spPr>
            <a:xfrm>
              <a:off x="7561000" y="1710044"/>
              <a:ext cx="1198543" cy="369332"/>
            </a:xfrm>
            <a:prstGeom prst="rect">
              <a:avLst/>
            </a:prstGeom>
            <a:noFill/>
          </p:spPr>
          <p:txBody>
            <a:bodyPr wrap="square" rtlCol="0">
              <a:spAutoFit/>
            </a:bodyPr>
            <a:lstStyle/>
            <a:p>
              <a:pPr algn="ctr"/>
              <a:r>
                <a:rPr lang="en-GB" dirty="0"/>
                <a:t>LED</a:t>
              </a:r>
            </a:p>
          </p:txBody>
        </p:sp>
        <p:cxnSp>
          <p:nvCxnSpPr>
            <p:cNvPr id="27" name="Straight Connector 26">
              <a:extLst>
                <a:ext uri="{FF2B5EF4-FFF2-40B4-BE49-F238E27FC236}">
                  <a16:creationId xmlns:a16="http://schemas.microsoft.com/office/drawing/2014/main" id="{E5966C8B-178B-47C2-A61C-771A5138B5E7}"/>
                </a:ext>
              </a:extLst>
            </p:cNvPr>
            <p:cNvCxnSpPr>
              <a:cxnSpLocks/>
            </p:cNvCxnSpPr>
            <p:nvPr/>
          </p:nvCxnSpPr>
          <p:spPr>
            <a:xfrm flipH="1" flipV="1">
              <a:off x="7050402" y="3067152"/>
              <a:ext cx="1026455" cy="1412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05674CC7-1046-4203-AE09-B9AA849DBA69}"/>
                </a:ext>
              </a:extLst>
            </p:cNvPr>
            <p:cNvSpPr txBox="1"/>
            <p:nvPr/>
          </p:nvSpPr>
          <p:spPr>
            <a:xfrm>
              <a:off x="7264962" y="4722831"/>
              <a:ext cx="1021063" cy="646331"/>
            </a:xfrm>
            <a:prstGeom prst="rect">
              <a:avLst/>
            </a:prstGeom>
            <a:noFill/>
          </p:spPr>
          <p:txBody>
            <a:bodyPr wrap="square" rtlCol="0">
              <a:spAutoFit/>
            </a:bodyPr>
            <a:lstStyle/>
            <a:p>
              <a:pPr algn="ctr"/>
              <a:r>
                <a:rPr lang="en-GB" dirty="0"/>
                <a:t>Push switch</a:t>
              </a:r>
            </a:p>
          </p:txBody>
        </p:sp>
        <p:sp>
          <p:nvSpPr>
            <p:cNvPr id="1036" name="TextBox 1035">
              <a:extLst>
                <a:ext uri="{FF2B5EF4-FFF2-40B4-BE49-F238E27FC236}">
                  <a16:creationId xmlns:a16="http://schemas.microsoft.com/office/drawing/2014/main" id="{365A68D2-67B7-48D2-9F74-994519DBF335}"/>
                </a:ext>
              </a:extLst>
            </p:cNvPr>
            <p:cNvSpPr txBox="1"/>
            <p:nvPr/>
          </p:nvSpPr>
          <p:spPr>
            <a:xfrm>
              <a:off x="8286461" y="2617736"/>
              <a:ext cx="728129" cy="646331"/>
            </a:xfrm>
            <a:prstGeom prst="rect">
              <a:avLst/>
            </a:prstGeom>
            <a:noFill/>
          </p:spPr>
          <p:txBody>
            <a:bodyPr wrap="square" rtlCol="0">
              <a:spAutoFit/>
            </a:bodyPr>
            <a:lstStyle/>
            <a:p>
              <a:r>
                <a:rPr lang="en-GB" dirty="0"/>
                <a:t>Short </a:t>
              </a:r>
            </a:p>
            <a:p>
              <a:pPr algn="ctr"/>
              <a:r>
                <a:rPr lang="en-GB" dirty="0"/>
                <a:t>leg</a:t>
              </a:r>
            </a:p>
          </p:txBody>
        </p:sp>
        <p:sp>
          <p:nvSpPr>
            <p:cNvPr id="46" name="TextBox 45">
              <a:extLst>
                <a:ext uri="{FF2B5EF4-FFF2-40B4-BE49-F238E27FC236}">
                  <a16:creationId xmlns:a16="http://schemas.microsoft.com/office/drawing/2014/main" id="{F3F445B1-08AC-4A4F-BF42-3D6608BB4F43}"/>
                </a:ext>
              </a:extLst>
            </p:cNvPr>
            <p:cNvSpPr txBox="1"/>
            <p:nvPr/>
          </p:nvSpPr>
          <p:spPr>
            <a:xfrm>
              <a:off x="7337264" y="2363557"/>
              <a:ext cx="728129" cy="646331"/>
            </a:xfrm>
            <a:prstGeom prst="rect">
              <a:avLst/>
            </a:prstGeom>
            <a:noFill/>
          </p:spPr>
          <p:txBody>
            <a:bodyPr wrap="square" rtlCol="0">
              <a:spAutoFit/>
            </a:bodyPr>
            <a:lstStyle/>
            <a:p>
              <a:r>
                <a:rPr lang="en-GB" dirty="0"/>
                <a:t>Long </a:t>
              </a:r>
            </a:p>
            <a:p>
              <a:pPr algn="ctr"/>
              <a:r>
                <a:rPr lang="en-GB" dirty="0"/>
                <a:t>leg</a:t>
              </a:r>
            </a:p>
          </p:txBody>
        </p:sp>
        <p:sp>
          <p:nvSpPr>
            <p:cNvPr id="47" name="TextBox 46">
              <a:extLst>
                <a:ext uri="{FF2B5EF4-FFF2-40B4-BE49-F238E27FC236}">
                  <a16:creationId xmlns:a16="http://schemas.microsoft.com/office/drawing/2014/main" id="{C0E2297D-ADDA-47D6-8D7C-EFBCEE75FCD8}"/>
                </a:ext>
              </a:extLst>
            </p:cNvPr>
            <p:cNvSpPr txBox="1"/>
            <p:nvPr/>
          </p:nvSpPr>
          <p:spPr>
            <a:xfrm>
              <a:off x="6196796" y="2610840"/>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206133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9409" y="1268760"/>
            <a:ext cx="8782605" cy="584775"/>
          </a:xfrm>
          <a:prstGeom prst="rect">
            <a:avLst/>
          </a:prstGeom>
          <a:noFill/>
        </p:spPr>
        <p:txBody>
          <a:bodyPr wrap="square" rtlCol="0">
            <a:spAutoFit/>
          </a:bodyPr>
          <a:lstStyle/>
          <a:p>
            <a:r>
              <a:rPr lang="en-GB" sz="3200" b="1" dirty="0"/>
              <a:t>Making a light emitting diode (LED) circuit – part 2</a:t>
            </a:r>
          </a:p>
        </p:txBody>
      </p:sp>
      <p:sp>
        <p:nvSpPr>
          <p:cNvPr id="6" name="TextBox 5">
            <a:extLst>
              <a:ext uri="{FF2B5EF4-FFF2-40B4-BE49-F238E27FC236}">
                <a16:creationId xmlns:a16="http://schemas.microsoft.com/office/drawing/2014/main" id="{9178DBF1-CD54-4289-AFD0-A4B78114B42D}"/>
              </a:ext>
            </a:extLst>
          </p:cNvPr>
          <p:cNvSpPr txBox="1"/>
          <p:nvPr/>
        </p:nvSpPr>
        <p:spPr>
          <a:xfrm>
            <a:off x="124242" y="1889450"/>
            <a:ext cx="5436086" cy="4755148"/>
          </a:xfrm>
          <a:prstGeom prst="rect">
            <a:avLst/>
          </a:prstGeom>
          <a:noFill/>
        </p:spPr>
        <p:txBody>
          <a:bodyPr wrap="square" rtlCol="0">
            <a:spAutoFit/>
          </a:bodyPr>
          <a:lstStyle/>
          <a:p>
            <a:pPr marL="457200" indent="-457200">
              <a:buFont typeface="+mj-lt"/>
              <a:buAutoNum type="arabicParenR" startAt="3"/>
            </a:pPr>
            <a:r>
              <a:rPr lang="en-GB" sz="2400" dirty="0"/>
              <a:t>Connect one end of a </a:t>
            </a:r>
            <a:r>
              <a:rPr lang="en-GB" sz="2400" b="1" dirty="0"/>
              <a:t>black crocodile clip </a:t>
            </a:r>
            <a:r>
              <a:rPr lang="en-GB" sz="2400" dirty="0"/>
              <a:t>to the </a:t>
            </a:r>
            <a:r>
              <a:rPr lang="en-GB" sz="2400" b="1" dirty="0"/>
              <a:t>short leg </a:t>
            </a:r>
            <a:r>
              <a:rPr lang="en-GB" sz="2400" dirty="0"/>
              <a:t>of the </a:t>
            </a:r>
            <a:r>
              <a:rPr lang="en-GB" sz="2400" b="1" dirty="0"/>
              <a:t>LED. </a:t>
            </a:r>
          </a:p>
          <a:p>
            <a:pPr marL="444500" indent="-444500">
              <a:spcAft>
                <a:spcPts val="600"/>
              </a:spcAft>
            </a:pPr>
            <a:r>
              <a:rPr lang="en-GB" sz="2400" b="1" dirty="0"/>
              <a:t>	</a:t>
            </a:r>
            <a:r>
              <a:rPr lang="en-GB" sz="2400" dirty="0"/>
              <a:t>Connect the other end to one leg of the </a:t>
            </a:r>
            <a:r>
              <a:rPr lang="en-GB" sz="2400" b="1" dirty="0"/>
              <a:t>switch.</a:t>
            </a:r>
          </a:p>
          <a:p>
            <a:pPr marL="457200" indent="-457200">
              <a:buFont typeface="+mj-lt"/>
              <a:buAutoNum type="arabicParenR" startAt="4"/>
            </a:pPr>
            <a:r>
              <a:rPr lang="en-GB" sz="2400" dirty="0"/>
              <a:t>Connect the one end of another </a:t>
            </a:r>
            <a:r>
              <a:rPr lang="en-GB" sz="2400" b="1" dirty="0"/>
              <a:t>black crocodile clip </a:t>
            </a:r>
            <a:r>
              <a:rPr lang="en-GB" sz="2400" dirty="0"/>
              <a:t>to the free leg of the switch. </a:t>
            </a:r>
          </a:p>
          <a:p>
            <a:pPr marL="444500" indent="-444500">
              <a:spcAft>
                <a:spcPts val="600"/>
              </a:spcAft>
            </a:pPr>
            <a:r>
              <a:rPr lang="en-GB" sz="2400" dirty="0"/>
              <a:t>	Connect the other end to the </a:t>
            </a:r>
            <a:r>
              <a:rPr lang="en-GB" sz="2400" b="1" dirty="0"/>
              <a:t>black wire </a:t>
            </a:r>
            <a:r>
              <a:rPr lang="en-GB" sz="2400" dirty="0"/>
              <a:t>of the </a:t>
            </a:r>
            <a:r>
              <a:rPr lang="en-GB" sz="2400" b="1" dirty="0"/>
              <a:t>battery clip.</a:t>
            </a:r>
          </a:p>
          <a:p>
            <a:pPr marL="457200" indent="-457200">
              <a:spcAft>
                <a:spcPts val="600"/>
              </a:spcAft>
              <a:buFont typeface="+mj-lt"/>
              <a:buAutoNum type="arabicParenR" startAt="5"/>
            </a:pPr>
            <a:r>
              <a:rPr lang="en-GB" sz="2400" dirty="0"/>
              <a:t>Push the </a:t>
            </a:r>
            <a:r>
              <a:rPr lang="en-GB" sz="2400" b="1" dirty="0"/>
              <a:t>switch </a:t>
            </a:r>
            <a:r>
              <a:rPr lang="en-GB" sz="2400" dirty="0"/>
              <a:t>to watch the </a:t>
            </a:r>
            <a:r>
              <a:rPr lang="en-GB" sz="2400" b="1" dirty="0"/>
              <a:t>LED light!</a:t>
            </a:r>
          </a:p>
          <a:p>
            <a:pPr marL="457200" indent="-457200">
              <a:spcAft>
                <a:spcPts val="600"/>
              </a:spcAft>
              <a:buFont typeface="+mj-lt"/>
              <a:buAutoNum type="arabicParenR" startAt="5"/>
            </a:pPr>
            <a:endParaRPr lang="en-GB" sz="2400" dirty="0"/>
          </a:p>
        </p:txBody>
      </p:sp>
      <p:grpSp>
        <p:nvGrpSpPr>
          <p:cNvPr id="2" name="Group 1">
            <a:extLst>
              <a:ext uri="{FF2B5EF4-FFF2-40B4-BE49-F238E27FC236}">
                <a16:creationId xmlns:a16="http://schemas.microsoft.com/office/drawing/2014/main" id="{52AA7E10-7FE8-4413-B452-9E7DFD6EFF20}"/>
              </a:ext>
            </a:extLst>
          </p:cNvPr>
          <p:cNvGrpSpPr/>
          <p:nvPr/>
        </p:nvGrpSpPr>
        <p:grpSpPr>
          <a:xfrm>
            <a:off x="5573124" y="1806300"/>
            <a:ext cx="3501626" cy="4232683"/>
            <a:chOff x="5644235" y="1710044"/>
            <a:chExt cx="3501626" cy="4232683"/>
          </a:xfrm>
        </p:grpSpPr>
        <p:pic>
          <p:nvPicPr>
            <p:cNvPr id="1035" name="Picture 1034">
              <a:extLst>
                <a:ext uri="{FF2B5EF4-FFF2-40B4-BE49-F238E27FC236}">
                  <a16:creationId xmlns:a16="http://schemas.microsoft.com/office/drawing/2014/main" id="{359777F2-3449-4BED-B324-2D27C0C10AA8}"/>
                </a:ext>
              </a:extLst>
            </p:cNvPr>
            <p:cNvPicPr>
              <a:picLocks noChangeAspect="1"/>
            </p:cNvPicPr>
            <p:nvPr/>
          </p:nvPicPr>
          <p:blipFill>
            <a:blip r:embed="rId4"/>
            <a:stretch>
              <a:fillRect/>
            </a:stretch>
          </p:blipFill>
          <p:spPr>
            <a:xfrm>
              <a:off x="6452105" y="2952624"/>
              <a:ext cx="828571" cy="238095"/>
            </a:xfrm>
            <a:prstGeom prst="rect">
              <a:avLst/>
            </a:prstGeom>
          </p:spPr>
        </p:pic>
        <p:cxnSp>
          <p:nvCxnSpPr>
            <p:cNvPr id="17" name="Straight Connector 16">
              <a:extLst>
                <a:ext uri="{FF2B5EF4-FFF2-40B4-BE49-F238E27FC236}">
                  <a16:creationId xmlns:a16="http://schemas.microsoft.com/office/drawing/2014/main" id="{93F3E0F7-1BC5-4643-9462-29DC5D8B1EAB}"/>
                </a:ext>
              </a:extLst>
            </p:cNvPr>
            <p:cNvCxnSpPr>
              <a:cxnSpLocks/>
            </p:cNvCxnSpPr>
            <p:nvPr/>
          </p:nvCxnSpPr>
          <p:spPr>
            <a:xfrm flipH="1">
              <a:off x="6027481" y="3081275"/>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a:extLst>
                <a:ext uri="{FF2B5EF4-FFF2-40B4-BE49-F238E27FC236}">
                  <a16:creationId xmlns:a16="http://schemas.microsoft.com/office/drawing/2014/main" id="{2CD97FDC-30AC-4FF4-BE83-FCF58980E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6431" y="3596600"/>
              <a:ext cx="556784" cy="114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06FC528-8D44-4AEC-8837-7A7E209C8680}"/>
                </a:ext>
              </a:extLst>
            </p:cNvPr>
            <p:cNvPicPr>
              <a:picLocks noChangeAspect="1"/>
            </p:cNvPicPr>
            <p:nvPr/>
          </p:nvPicPr>
          <p:blipFill>
            <a:blip r:embed="rId6"/>
            <a:stretch>
              <a:fillRect/>
            </a:stretch>
          </p:blipFill>
          <p:spPr>
            <a:xfrm>
              <a:off x="7992959" y="2004154"/>
              <a:ext cx="597156" cy="1041847"/>
            </a:xfrm>
            <a:prstGeom prst="rect">
              <a:avLst/>
            </a:prstGeom>
          </p:spPr>
        </p:pic>
        <p:cxnSp>
          <p:nvCxnSpPr>
            <p:cNvPr id="9" name="Straight Connector 8">
              <a:extLst>
                <a:ext uri="{FF2B5EF4-FFF2-40B4-BE49-F238E27FC236}">
                  <a16:creationId xmlns:a16="http://schemas.microsoft.com/office/drawing/2014/main" id="{DCB6B6E4-7432-4C83-ACF3-94AB65F7283D}"/>
                </a:ext>
              </a:extLst>
            </p:cNvPr>
            <p:cNvCxnSpPr>
              <a:cxnSpLocks/>
            </p:cNvCxnSpPr>
            <p:nvPr/>
          </p:nvCxnSpPr>
          <p:spPr>
            <a:xfrm>
              <a:off x="8203215" y="2852936"/>
              <a:ext cx="0" cy="24949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1CE67FD2-90C9-4168-BD72-E64D69210276}"/>
                </a:ext>
              </a:extLst>
            </p:cNvPr>
            <p:cNvCxnSpPr>
              <a:cxnSpLocks/>
            </p:cNvCxnSpPr>
            <p:nvPr/>
          </p:nvCxnSpPr>
          <p:spPr>
            <a:xfrm>
              <a:off x="8388424" y="2783603"/>
              <a:ext cx="0" cy="1881332"/>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C7B21F67-BC5C-4E92-875B-B3944F6CF4A6}"/>
                </a:ext>
              </a:extLst>
            </p:cNvPr>
            <p:cNvSpPr/>
            <p:nvPr/>
          </p:nvSpPr>
          <p:spPr>
            <a:xfrm>
              <a:off x="5847463" y="4088871"/>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1221CFB-F839-4EDD-9D6C-B815B45CDE94}"/>
                </a:ext>
              </a:extLst>
            </p:cNvPr>
            <p:cNvSpPr/>
            <p:nvPr/>
          </p:nvSpPr>
          <p:spPr>
            <a:xfrm>
              <a:off x="5847463" y="4088871"/>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89E5F38-7B5E-462E-BE8F-8CB2F9DCD3C5}"/>
                </a:ext>
              </a:extLst>
            </p:cNvPr>
            <p:cNvSpPr/>
            <p:nvPr/>
          </p:nvSpPr>
          <p:spPr>
            <a:xfrm>
              <a:off x="5919471" y="3944855"/>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452A71-2A17-4E36-A89F-212FEF665647}"/>
                </a:ext>
              </a:extLst>
            </p:cNvPr>
            <p:cNvSpPr/>
            <p:nvPr/>
          </p:nvSpPr>
          <p:spPr>
            <a:xfrm>
              <a:off x="6243507" y="3944855"/>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58E41F-0528-4D23-AEA6-C1DBEF63663D}"/>
                </a:ext>
              </a:extLst>
            </p:cNvPr>
            <p:cNvSpPr txBox="1"/>
            <p:nvPr/>
          </p:nvSpPr>
          <p:spPr>
            <a:xfrm>
              <a:off x="5886601" y="4038446"/>
              <a:ext cx="288032" cy="369332"/>
            </a:xfrm>
            <a:prstGeom prst="rect">
              <a:avLst/>
            </a:prstGeom>
            <a:noFill/>
          </p:spPr>
          <p:txBody>
            <a:bodyPr wrap="square" rtlCol="0">
              <a:spAutoFit/>
            </a:bodyPr>
            <a:lstStyle/>
            <a:p>
              <a:pPr algn="ctr"/>
              <a:r>
                <a:rPr lang="en-GB" dirty="0"/>
                <a:t>+</a:t>
              </a:r>
            </a:p>
          </p:txBody>
        </p:sp>
        <p:sp>
          <p:nvSpPr>
            <p:cNvPr id="16" name="TextBox 15">
              <a:extLst>
                <a:ext uri="{FF2B5EF4-FFF2-40B4-BE49-F238E27FC236}">
                  <a16:creationId xmlns:a16="http://schemas.microsoft.com/office/drawing/2014/main" id="{420F7861-A2D7-4BA7-BF3C-27DD3A9DBA93}"/>
                </a:ext>
              </a:extLst>
            </p:cNvPr>
            <p:cNvSpPr txBox="1"/>
            <p:nvPr/>
          </p:nvSpPr>
          <p:spPr>
            <a:xfrm>
              <a:off x="6263076" y="4040595"/>
              <a:ext cx="288032" cy="369332"/>
            </a:xfrm>
            <a:prstGeom prst="rect">
              <a:avLst/>
            </a:prstGeom>
            <a:noFill/>
          </p:spPr>
          <p:txBody>
            <a:bodyPr wrap="square" rtlCol="0">
              <a:spAutoFit/>
            </a:bodyPr>
            <a:lstStyle/>
            <a:p>
              <a:pPr algn="ctr"/>
              <a:r>
                <a:rPr lang="en-GB" dirty="0"/>
                <a:t>-</a:t>
              </a:r>
            </a:p>
          </p:txBody>
        </p:sp>
        <p:cxnSp>
          <p:nvCxnSpPr>
            <p:cNvPr id="18" name="Straight Connector 17">
              <a:extLst>
                <a:ext uri="{FF2B5EF4-FFF2-40B4-BE49-F238E27FC236}">
                  <a16:creationId xmlns:a16="http://schemas.microsoft.com/office/drawing/2014/main" id="{D849E2B5-378D-42F7-A6C4-F759DA9091BC}"/>
                </a:ext>
              </a:extLst>
            </p:cNvPr>
            <p:cNvCxnSpPr>
              <a:cxnSpLocks/>
              <a:endCxn id="13" idx="0"/>
            </p:cNvCxnSpPr>
            <p:nvPr/>
          </p:nvCxnSpPr>
          <p:spPr>
            <a:xfrm>
              <a:off x="6027480" y="3067152"/>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F0AC008F-3AB2-49F6-B31C-72B63431EFCB}"/>
                </a:ext>
              </a:extLst>
            </p:cNvPr>
            <p:cNvCxnSpPr>
              <a:cxnSpLocks/>
            </p:cNvCxnSpPr>
            <p:nvPr/>
          </p:nvCxnSpPr>
          <p:spPr>
            <a:xfrm>
              <a:off x="6399452" y="3656823"/>
              <a:ext cx="0" cy="28367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4DC5BE0-2105-4B11-B4BC-1A71D743D4D6}"/>
                </a:ext>
              </a:extLst>
            </p:cNvPr>
            <p:cNvCxnSpPr>
              <a:cxnSpLocks/>
            </p:cNvCxnSpPr>
            <p:nvPr/>
          </p:nvCxnSpPr>
          <p:spPr>
            <a:xfrm flipH="1">
              <a:off x="6399453" y="3669008"/>
              <a:ext cx="672146" cy="4819"/>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231062CC-0922-4E11-B748-D90087D6CF0B}"/>
                </a:ext>
              </a:extLst>
            </p:cNvPr>
            <p:cNvCxnSpPr>
              <a:cxnSpLocks/>
            </p:cNvCxnSpPr>
            <p:nvPr/>
          </p:nvCxnSpPr>
          <p:spPr>
            <a:xfrm>
              <a:off x="7071599" y="3642179"/>
              <a:ext cx="0" cy="102275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AB61D6F-A53A-4874-991D-0B543809FFF4}"/>
                </a:ext>
              </a:extLst>
            </p:cNvPr>
            <p:cNvCxnSpPr>
              <a:cxnSpLocks/>
            </p:cNvCxnSpPr>
            <p:nvPr/>
          </p:nvCxnSpPr>
          <p:spPr>
            <a:xfrm>
              <a:off x="7071599" y="4642607"/>
              <a:ext cx="761001" cy="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B65EB7BA-16EB-49DA-9DB9-80E7AF1527DA}"/>
                </a:ext>
              </a:extLst>
            </p:cNvPr>
            <p:cNvSpPr txBox="1"/>
            <p:nvPr/>
          </p:nvSpPr>
          <p:spPr>
            <a:xfrm>
              <a:off x="5644235" y="5296396"/>
              <a:ext cx="1304029" cy="646331"/>
            </a:xfrm>
            <a:prstGeom prst="rect">
              <a:avLst/>
            </a:prstGeom>
            <a:noFill/>
          </p:spPr>
          <p:txBody>
            <a:bodyPr wrap="square" rtlCol="0">
              <a:spAutoFit/>
            </a:bodyPr>
            <a:lstStyle/>
            <a:p>
              <a:pPr algn="ctr"/>
              <a:r>
                <a:rPr lang="en-GB" dirty="0"/>
                <a:t>9 V battery</a:t>
              </a:r>
            </a:p>
            <a:p>
              <a:pPr algn="ctr"/>
              <a:r>
                <a:rPr lang="en-GB" dirty="0"/>
                <a:t>and clip</a:t>
              </a:r>
            </a:p>
          </p:txBody>
        </p:sp>
        <p:sp>
          <p:nvSpPr>
            <p:cNvPr id="24" name="TextBox 23">
              <a:extLst>
                <a:ext uri="{FF2B5EF4-FFF2-40B4-BE49-F238E27FC236}">
                  <a16:creationId xmlns:a16="http://schemas.microsoft.com/office/drawing/2014/main" id="{45747CED-EB97-4484-A0B7-221B7D512AE1}"/>
                </a:ext>
              </a:extLst>
            </p:cNvPr>
            <p:cNvSpPr txBox="1"/>
            <p:nvPr/>
          </p:nvSpPr>
          <p:spPr>
            <a:xfrm>
              <a:off x="7692271" y="1710044"/>
              <a:ext cx="1198543" cy="369332"/>
            </a:xfrm>
            <a:prstGeom prst="rect">
              <a:avLst/>
            </a:prstGeom>
            <a:noFill/>
          </p:spPr>
          <p:txBody>
            <a:bodyPr wrap="square" rtlCol="0">
              <a:spAutoFit/>
            </a:bodyPr>
            <a:lstStyle/>
            <a:p>
              <a:pPr algn="ctr"/>
              <a:r>
                <a:rPr lang="en-GB" dirty="0"/>
                <a:t>LED</a:t>
              </a:r>
            </a:p>
          </p:txBody>
        </p:sp>
        <p:cxnSp>
          <p:nvCxnSpPr>
            <p:cNvPr id="27" name="Straight Connector 26">
              <a:extLst>
                <a:ext uri="{FF2B5EF4-FFF2-40B4-BE49-F238E27FC236}">
                  <a16:creationId xmlns:a16="http://schemas.microsoft.com/office/drawing/2014/main" id="{E5966C8B-178B-47C2-A61C-771A5138B5E7}"/>
                </a:ext>
              </a:extLst>
            </p:cNvPr>
            <p:cNvCxnSpPr>
              <a:cxnSpLocks/>
            </p:cNvCxnSpPr>
            <p:nvPr/>
          </p:nvCxnSpPr>
          <p:spPr>
            <a:xfrm flipH="1" flipV="1">
              <a:off x="7181673" y="3067152"/>
              <a:ext cx="1026455" cy="1412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05674CC7-1046-4203-AE09-B9AA849DBA69}"/>
                </a:ext>
              </a:extLst>
            </p:cNvPr>
            <p:cNvSpPr txBox="1"/>
            <p:nvPr/>
          </p:nvSpPr>
          <p:spPr>
            <a:xfrm>
              <a:off x="7396233" y="4722831"/>
              <a:ext cx="1021063" cy="646331"/>
            </a:xfrm>
            <a:prstGeom prst="rect">
              <a:avLst/>
            </a:prstGeom>
            <a:noFill/>
          </p:spPr>
          <p:txBody>
            <a:bodyPr wrap="square" rtlCol="0">
              <a:spAutoFit/>
            </a:bodyPr>
            <a:lstStyle/>
            <a:p>
              <a:pPr algn="ctr"/>
              <a:r>
                <a:rPr lang="en-GB" dirty="0"/>
                <a:t>Push switch</a:t>
              </a:r>
            </a:p>
          </p:txBody>
        </p:sp>
        <p:cxnSp>
          <p:nvCxnSpPr>
            <p:cNvPr id="42" name="Straight Connector 41">
              <a:extLst>
                <a:ext uri="{FF2B5EF4-FFF2-40B4-BE49-F238E27FC236}">
                  <a16:creationId xmlns:a16="http://schemas.microsoft.com/office/drawing/2014/main" id="{C2A3C157-2CC3-45ED-A840-C5213AC98E09}"/>
                </a:ext>
              </a:extLst>
            </p:cNvPr>
            <p:cNvCxnSpPr>
              <a:cxnSpLocks/>
            </p:cNvCxnSpPr>
            <p:nvPr/>
          </p:nvCxnSpPr>
          <p:spPr>
            <a:xfrm>
              <a:off x="7985000" y="4637014"/>
              <a:ext cx="403424" cy="5593"/>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036" name="TextBox 1035">
              <a:extLst>
                <a:ext uri="{FF2B5EF4-FFF2-40B4-BE49-F238E27FC236}">
                  <a16:creationId xmlns:a16="http://schemas.microsoft.com/office/drawing/2014/main" id="{365A68D2-67B7-48D2-9F74-994519DBF335}"/>
                </a:ext>
              </a:extLst>
            </p:cNvPr>
            <p:cNvSpPr txBox="1"/>
            <p:nvPr/>
          </p:nvSpPr>
          <p:spPr>
            <a:xfrm>
              <a:off x="8417732" y="2617736"/>
              <a:ext cx="728129" cy="646331"/>
            </a:xfrm>
            <a:prstGeom prst="rect">
              <a:avLst/>
            </a:prstGeom>
            <a:noFill/>
          </p:spPr>
          <p:txBody>
            <a:bodyPr wrap="square" rtlCol="0">
              <a:spAutoFit/>
            </a:bodyPr>
            <a:lstStyle/>
            <a:p>
              <a:r>
                <a:rPr lang="en-GB" dirty="0"/>
                <a:t>Short </a:t>
              </a:r>
            </a:p>
            <a:p>
              <a:pPr algn="ctr"/>
              <a:r>
                <a:rPr lang="en-GB" dirty="0"/>
                <a:t>leg</a:t>
              </a:r>
            </a:p>
          </p:txBody>
        </p:sp>
        <p:sp>
          <p:nvSpPr>
            <p:cNvPr id="46" name="TextBox 45">
              <a:extLst>
                <a:ext uri="{FF2B5EF4-FFF2-40B4-BE49-F238E27FC236}">
                  <a16:creationId xmlns:a16="http://schemas.microsoft.com/office/drawing/2014/main" id="{F3F445B1-08AC-4A4F-BF42-3D6608BB4F43}"/>
                </a:ext>
              </a:extLst>
            </p:cNvPr>
            <p:cNvSpPr txBox="1"/>
            <p:nvPr/>
          </p:nvSpPr>
          <p:spPr>
            <a:xfrm>
              <a:off x="7468535" y="2363557"/>
              <a:ext cx="728129" cy="646331"/>
            </a:xfrm>
            <a:prstGeom prst="rect">
              <a:avLst/>
            </a:prstGeom>
            <a:noFill/>
          </p:spPr>
          <p:txBody>
            <a:bodyPr wrap="square" rtlCol="0">
              <a:spAutoFit/>
            </a:bodyPr>
            <a:lstStyle/>
            <a:p>
              <a:r>
                <a:rPr lang="en-GB" dirty="0"/>
                <a:t>Long </a:t>
              </a:r>
            </a:p>
            <a:p>
              <a:pPr algn="ctr"/>
              <a:r>
                <a:rPr lang="en-GB" dirty="0"/>
                <a:t>leg</a:t>
              </a:r>
            </a:p>
          </p:txBody>
        </p:sp>
        <p:sp>
          <p:nvSpPr>
            <p:cNvPr id="47" name="TextBox 46">
              <a:extLst>
                <a:ext uri="{FF2B5EF4-FFF2-40B4-BE49-F238E27FC236}">
                  <a16:creationId xmlns:a16="http://schemas.microsoft.com/office/drawing/2014/main" id="{C0E2297D-ADDA-47D6-8D7C-EFBCEE75FCD8}"/>
                </a:ext>
              </a:extLst>
            </p:cNvPr>
            <p:cNvSpPr txBox="1"/>
            <p:nvPr/>
          </p:nvSpPr>
          <p:spPr>
            <a:xfrm>
              <a:off x="6328067" y="2610840"/>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427342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241838"/>
            <a:ext cx="7703190" cy="584775"/>
          </a:xfrm>
          <a:prstGeom prst="rect">
            <a:avLst/>
          </a:prstGeom>
          <a:noFill/>
        </p:spPr>
        <p:txBody>
          <a:bodyPr wrap="square" rtlCol="0">
            <a:spAutoFit/>
          </a:bodyPr>
          <a:lstStyle/>
          <a:p>
            <a:r>
              <a:rPr lang="en-GB" sz="3200" b="1" dirty="0"/>
              <a:t>Example of a Circuit Made by a Pupil </a:t>
            </a:r>
          </a:p>
        </p:txBody>
      </p:sp>
      <p:pic>
        <p:nvPicPr>
          <p:cNvPr id="4" name="Picture 3">
            <a:extLst>
              <a:ext uri="{FF2B5EF4-FFF2-40B4-BE49-F238E27FC236}">
                <a16:creationId xmlns:a16="http://schemas.microsoft.com/office/drawing/2014/main" id="{B2DC7D84-1692-4F05-BB69-0C6E16E2E463}"/>
              </a:ext>
            </a:extLst>
          </p:cNvPr>
          <p:cNvPicPr>
            <a:picLocks noChangeAspect="1"/>
          </p:cNvPicPr>
          <p:nvPr/>
        </p:nvPicPr>
        <p:blipFill rotWithShape="1">
          <a:blip r:embed="rId4"/>
          <a:srcRect l="16400" t="2401" r="8272" b="3801"/>
          <a:stretch/>
        </p:blipFill>
        <p:spPr>
          <a:xfrm>
            <a:off x="906141" y="1949522"/>
            <a:ext cx="3168352" cy="2958956"/>
          </a:xfrm>
          <a:prstGeom prst="rect">
            <a:avLst/>
          </a:prstGeom>
        </p:spPr>
      </p:pic>
      <p:pic>
        <p:nvPicPr>
          <p:cNvPr id="6" name="Picture 5">
            <a:extLst>
              <a:ext uri="{FF2B5EF4-FFF2-40B4-BE49-F238E27FC236}">
                <a16:creationId xmlns:a16="http://schemas.microsoft.com/office/drawing/2014/main" id="{981381A3-C4EB-4974-B795-EFF10D88D996}"/>
              </a:ext>
            </a:extLst>
          </p:cNvPr>
          <p:cNvPicPr>
            <a:picLocks noChangeAspect="1"/>
          </p:cNvPicPr>
          <p:nvPr/>
        </p:nvPicPr>
        <p:blipFill rotWithShape="1">
          <a:blip r:embed="rId5"/>
          <a:srcRect l="37313" t="22117" r="30265"/>
          <a:stretch/>
        </p:blipFill>
        <p:spPr>
          <a:xfrm rot="5400000" flipH="1">
            <a:off x="5274280" y="1430576"/>
            <a:ext cx="2203784" cy="3608344"/>
          </a:xfrm>
          <a:prstGeom prst="rect">
            <a:avLst/>
          </a:prstGeom>
        </p:spPr>
      </p:pic>
      <p:sp>
        <p:nvSpPr>
          <p:cNvPr id="7" name="TextBox 6">
            <a:extLst>
              <a:ext uri="{FF2B5EF4-FFF2-40B4-BE49-F238E27FC236}">
                <a16:creationId xmlns:a16="http://schemas.microsoft.com/office/drawing/2014/main" id="{CD9A0E14-67A7-4871-AD68-F1E8E10D7995}"/>
              </a:ext>
            </a:extLst>
          </p:cNvPr>
          <p:cNvSpPr txBox="1"/>
          <p:nvPr/>
        </p:nvSpPr>
        <p:spPr>
          <a:xfrm>
            <a:off x="323529" y="4898858"/>
            <a:ext cx="8496942" cy="1200329"/>
          </a:xfrm>
          <a:prstGeom prst="rect">
            <a:avLst/>
          </a:prstGeom>
          <a:noFill/>
        </p:spPr>
        <p:txBody>
          <a:bodyPr wrap="square" rtlCol="0">
            <a:spAutoFit/>
          </a:bodyPr>
          <a:lstStyle/>
          <a:p>
            <a:r>
              <a:rPr lang="en-GB" sz="2400" dirty="0"/>
              <a:t>The </a:t>
            </a:r>
            <a:r>
              <a:rPr lang="en-GB" sz="2400" b="1" dirty="0"/>
              <a:t>LED</a:t>
            </a:r>
            <a:r>
              <a:rPr lang="en-GB" sz="2400" dirty="0"/>
              <a:t> should </a:t>
            </a:r>
            <a:r>
              <a:rPr lang="en-GB" sz="2400" b="1" dirty="0"/>
              <a:t>light</a:t>
            </a:r>
            <a:r>
              <a:rPr lang="en-GB" sz="2400" dirty="0"/>
              <a:t> when the </a:t>
            </a:r>
            <a:r>
              <a:rPr lang="en-GB" sz="2400" b="1" dirty="0"/>
              <a:t>switch </a:t>
            </a:r>
            <a:r>
              <a:rPr lang="en-GB" sz="2400" dirty="0"/>
              <a:t>is </a:t>
            </a:r>
            <a:r>
              <a:rPr lang="en-GB" sz="2400" b="1" dirty="0"/>
              <a:t>pressed.</a:t>
            </a:r>
          </a:p>
          <a:p>
            <a:r>
              <a:rPr lang="en-GB" sz="2400" dirty="0"/>
              <a:t>If it doesn't, </a:t>
            </a:r>
            <a:r>
              <a:rPr lang="en-GB" sz="2400" b="1" dirty="0"/>
              <a:t>check</a:t>
            </a:r>
            <a:r>
              <a:rPr lang="en-GB" sz="2400" dirty="0"/>
              <a:t> all your </a:t>
            </a:r>
            <a:r>
              <a:rPr lang="en-GB" sz="2400" b="1" dirty="0"/>
              <a:t>connections</a:t>
            </a:r>
            <a:r>
              <a:rPr lang="en-GB" sz="2400" dirty="0"/>
              <a:t> are correct and the </a:t>
            </a:r>
            <a:r>
              <a:rPr lang="en-GB" sz="2400" b="1" dirty="0"/>
              <a:t>LED</a:t>
            </a:r>
            <a:r>
              <a:rPr lang="en-GB" sz="2400" dirty="0"/>
              <a:t> is the </a:t>
            </a:r>
            <a:r>
              <a:rPr lang="en-GB" sz="2400" b="1" dirty="0"/>
              <a:t>right way round.</a:t>
            </a:r>
          </a:p>
        </p:txBody>
      </p:sp>
    </p:spTree>
    <p:extLst>
      <p:ext uri="{BB962C8B-B14F-4D97-AF65-F5344CB8AC3E}">
        <p14:creationId xmlns:p14="http://schemas.microsoft.com/office/powerpoint/2010/main" val="34635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7A199F-3FB6-4DB9-8752-3D0DC37A8253}"/>
              </a:ext>
            </a:extLst>
          </p:cNvPr>
          <p:cNvSpPr txBox="1"/>
          <p:nvPr/>
        </p:nvSpPr>
        <p:spPr>
          <a:xfrm>
            <a:off x="253186" y="1245128"/>
            <a:ext cx="7703190" cy="584775"/>
          </a:xfrm>
          <a:prstGeom prst="rect">
            <a:avLst/>
          </a:prstGeom>
          <a:noFill/>
        </p:spPr>
        <p:txBody>
          <a:bodyPr wrap="square" rtlCol="0">
            <a:spAutoFit/>
          </a:bodyPr>
          <a:lstStyle/>
          <a:p>
            <a:r>
              <a:rPr lang="en-GB" sz="3200" b="1" dirty="0"/>
              <a:t>Drawing a circuit diagram using symbols</a:t>
            </a:r>
          </a:p>
        </p:txBody>
      </p:sp>
      <p:sp>
        <p:nvSpPr>
          <p:cNvPr id="12" name="TextBox 11">
            <a:extLst>
              <a:ext uri="{FF2B5EF4-FFF2-40B4-BE49-F238E27FC236}">
                <a16:creationId xmlns:a16="http://schemas.microsoft.com/office/drawing/2014/main" id="{86A87FEA-4220-437A-AE64-9A8E513D84D8}"/>
              </a:ext>
            </a:extLst>
          </p:cNvPr>
          <p:cNvSpPr txBox="1"/>
          <p:nvPr/>
        </p:nvSpPr>
        <p:spPr>
          <a:xfrm>
            <a:off x="248318" y="1937511"/>
            <a:ext cx="4487068" cy="3939540"/>
          </a:xfrm>
          <a:prstGeom prst="rect">
            <a:avLst/>
          </a:prstGeom>
          <a:noFill/>
        </p:spPr>
        <p:txBody>
          <a:bodyPr wrap="square" rtlCol="0">
            <a:spAutoFit/>
          </a:bodyPr>
          <a:lstStyle/>
          <a:p>
            <a:pPr marL="457200" indent="-457200">
              <a:spcAft>
                <a:spcPts val="600"/>
              </a:spcAft>
              <a:buFont typeface="+mj-lt"/>
              <a:buAutoNum type="arabicParenR"/>
            </a:pPr>
            <a:r>
              <a:rPr lang="en-GB" sz="2400" dirty="0"/>
              <a:t>Draw the </a:t>
            </a:r>
            <a:r>
              <a:rPr lang="en-GB" sz="2400" b="1" dirty="0"/>
              <a:t>symbols</a:t>
            </a:r>
            <a:r>
              <a:rPr lang="en-GB" sz="2400" dirty="0"/>
              <a:t> for the </a:t>
            </a:r>
            <a:r>
              <a:rPr lang="en-GB" sz="2400" b="1" dirty="0"/>
              <a:t>battery, resistor, LED</a:t>
            </a:r>
            <a:r>
              <a:rPr lang="en-GB" sz="2400" dirty="0"/>
              <a:t> and </a:t>
            </a:r>
            <a:r>
              <a:rPr lang="en-GB" sz="2400" b="1" dirty="0"/>
              <a:t>switch.</a:t>
            </a:r>
            <a:r>
              <a:rPr lang="en-GB" sz="2400" dirty="0"/>
              <a:t> Place them as shown on this slide.</a:t>
            </a:r>
          </a:p>
          <a:p>
            <a:pPr marL="457200" indent="-457200">
              <a:spcAft>
                <a:spcPts val="600"/>
              </a:spcAft>
              <a:buFont typeface="+mj-lt"/>
              <a:buAutoNum type="arabicParenR"/>
            </a:pPr>
            <a:r>
              <a:rPr lang="en-GB" sz="2400" dirty="0"/>
              <a:t>Join the component symbols together using </a:t>
            </a:r>
            <a:r>
              <a:rPr lang="en-GB" sz="2400" b="1" dirty="0"/>
              <a:t>straight lines. </a:t>
            </a:r>
            <a:r>
              <a:rPr lang="en-GB" sz="2400" dirty="0"/>
              <a:t>You </a:t>
            </a:r>
            <a:r>
              <a:rPr lang="en-GB" sz="2400" b="1" dirty="0"/>
              <a:t>MUST ONLY</a:t>
            </a:r>
            <a:r>
              <a:rPr lang="en-GB" sz="2400" dirty="0"/>
              <a:t> use </a:t>
            </a:r>
            <a:r>
              <a:rPr lang="en-GB" sz="2400" b="1" dirty="0"/>
              <a:t>horizontal </a:t>
            </a:r>
            <a:r>
              <a:rPr lang="en-GB" sz="2400" dirty="0"/>
              <a:t>and </a:t>
            </a:r>
            <a:r>
              <a:rPr lang="en-GB" sz="2400" b="1" dirty="0"/>
              <a:t>vertical </a:t>
            </a:r>
            <a:r>
              <a:rPr lang="en-GB" sz="2400" dirty="0"/>
              <a:t>lines. </a:t>
            </a:r>
          </a:p>
          <a:p>
            <a:pPr marL="457200" indent="-457200">
              <a:spcAft>
                <a:spcPts val="600"/>
              </a:spcAft>
              <a:buFont typeface="+mj-lt"/>
              <a:buAutoNum type="arabicParenR"/>
            </a:pPr>
            <a:r>
              <a:rPr lang="en-GB" sz="2400" dirty="0"/>
              <a:t>Label all of the </a:t>
            </a:r>
            <a:r>
              <a:rPr lang="en-GB" sz="2400" b="1" dirty="0"/>
              <a:t>components</a:t>
            </a:r>
            <a:r>
              <a:rPr lang="en-GB" sz="2400" dirty="0"/>
              <a:t> used.</a:t>
            </a:r>
          </a:p>
        </p:txBody>
      </p:sp>
      <p:grpSp>
        <p:nvGrpSpPr>
          <p:cNvPr id="4" name="Group 3">
            <a:extLst>
              <a:ext uri="{FF2B5EF4-FFF2-40B4-BE49-F238E27FC236}">
                <a16:creationId xmlns:a16="http://schemas.microsoft.com/office/drawing/2014/main" id="{9673C462-1E2A-423A-837A-908665D606C7}"/>
              </a:ext>
            </a:extLst>
          </p:cNvPr>
          <p:cNvGrpSpPr/>
          <p:nvPr/>
        </p:nvGrpSpPr>
        <p:grpSpPr>
          <a:xfrm>
            <a:off x="4517408" y="2258522"/>
            <a:ext cx="4644008" cy="2769576"/>
            <a:chOff x="4390866" y="2057400"/>
            <a:chExt cx="4644008" cy="2769576"/>
          </a:xfrm>
        </p:grpSpPr>
        <p:pic>
          <p:nvPicPr>
            <p:cNvPr id="2" name="Picture 1">
              <a:extLst>
                <a:ext uri="{FF2B5EF4-FFF2-40B4-BE49-F238E27FC236}">
                  <a16:creationId xmlns:a16="http://schemas.microsoft.com/office/drawing/2014/main" id="{15870619-3423-4D0F-9C1A-E822F82B88AA}"/>
                </a:ext>
              </a:extLst>
            </p:cNvPr>
            <p:cNvPicPr>
              <a:picLocks noChangeAspect="1"/>
            </p:cNvPicPr>
            <p:nvPr/>
          </p:nvPicPr>
          <p:blipFill rotWithShape="1">
            <a:blip r:embed="rId4"/>
            <a:srcRect l="20863" t="26698" r="45275" b="37400"/>
            <a:stretch/>
          </p:blipFill>
          <p:spPr>
            <a:xfrm>
              <a:off x="4390866" y="2057400"/>
              <a:ext cx="4644008" cy="2769576"/>
            </a:xfrm>
            <a:prstGeom prst="rect">
              <a:avLst/>
            </a:prstGeom>
          </p:spPr>
        </p:pic>
        <p:sp>
          <p:nvSpPr>
            <p:cNvPr id="3" name="TextBox 2">
              <a:extLst>
                <a:ext uri="{FF2B5EF4-FFF2-40B4-BE49-F238E27FC236}">
                  <a16:creationId xmlns:a16="http://schemas.microsoft.com/office/drawing/2014/main" id="{DF1FB744-4A16-4A37-BB38-BDD69AC279AE}"/>
                </a:ext>
              </a:extLst>
            </p:cNvPr>
            <p:cNvSpPr txBox="1"/>
            <p:nvPr/>
          </p:nvSpPr>
          <p:spPr>
            <a:xfrm>
              <a:off x="5200702" y="3167079"/>
              <a:ext cx="1008112" cy="369332"/>
            </a:xfrm>
            <a:prstGeom prst="rect">
              <a:avLst/>
            </a:prstGeom>
            <a:noFill/>
          </p:spPr>
          <p:txBody>
            <a:bodyPr wrap="square" rtlCol="0">
              <a:spAutoFit/>
            </a:bodyPr>
            <a:lstStyle/>
            <a:p>
              <a:pPr algn="ctr"/>
              <a:r>
                <a:rPr lang="en-GB" dirty="0"/>
                <a:t>Battery</a:t>
              </a:r>
            </a:p>
          </p:txBody>
        </p:sp>
        <p:sp>
          <p:nvSpPr>
            <p:cNvPr id="13" name="TextBox 12">
              <a:extLst>
                <a:ext uri="{FF2B5EF4-FFF2-40B4-BE49-F238E27FC236}">
                  <a16:creationId xmlns:a16="http://schemas.microsoft.com/office/drawing/2014/main" id="{974BA48A-360A-4EC7-A15A-D127AA98DF7D}"/>
                </a:ext>
              </a:extLst>
            </p:cNvPr>
            <p:cNvSpPr txBox="1"/>
            <p:nvPr/>
          </p:nvSpPr>
          <p:spPr>
            <a:xfrm>
              <a:off x="5912720" y="3786379"/>
              <a:ext cx="1600300" cy="369332"/>
            </a:xfrm>
            <a:prstGeom prst="rect">
              <a:avLst/>
            </a:prstGeom>
            <a:noFill/>
          </p:spPr>
          <p:txBody>
            <a:bodyPr wrap="square" rtlCol="0">
              <a:spAutoFit/>
            </a:bodyPr>
            <a:lstStyle/>
            <a:p>
              <a:pPr algn="ctr"/>
              <a:r>
                <a:rPr lang="en-GB" dirty="0"/>
                <a:t>Push switch</a:t>
              </a:r>
            </a:p>
          </p:txBody>
        </p:sp>
        <p:sp>
          <p:nvSpPr>
            <p:cNvPr id="14" name="TextBox 13">
              <a:extLst>
                <a:ext uri="{FF2B5EF4-FFF2-40B4-BE49-F238E27FC236}">
                  <a16:creationId xmlns:a16="http://schemas.microsoft.com/office/drawing/2014/main" id="{560DD20A-411E-4D98-B87C-7605B2F7C51B}"/>
                </a:ext>
              </a:extLst>
            </p:cNvPr>
            <p:cNvSpPr txBox="1"/>
            <p:nvPr/>
          </p:nvSpPr>
          <p:spPr>
            <a:xfrm>
              <a:off x="6208814" y="2674224"/>
              <a:ext cx="1008112" cy="369332"/>
            </a:xfrm>
            <a:prstGeom prst="rect">
              <a:avLst/>
            </a:prstGeom>
            <a:noFill/>
          </p:spPr>
          <p:txBody>
            <a:bodyPr wrap="square" rtlCol="0">
              <a:spAutoFit/>
            </a:bodyPr>
            <a:lstStyle/>
            <a:p>
              <a:pPr algn="ctr"/>
              <a:r>
                <a:rPr lang="en-GB" dirty="0"/>
                <a:t>Resistor</a:t>
              </a:r>
            </a:p>
          </p:txBody>
        </p:sp>
        <p:sp>
          <p:nvSpPr>
            <p:cNvPr id="15" name="TextBox 14">
              <a:extLst>
                <a:ext uri="{FF2B5EF4-FFF2-40B4-BE49-F238E27FC236}">
                  <a16:creationId xmlns:a16="http://schemas.microsoft.com/office/drawing/2014/main" id="{88916AE6-BF9E-4FC3-A6A5-8A3134145738}"/>
                </a:ext>
              </a:extLst>
            </p:cNvPr>
            <p:cNvSpPr txBox="1"/>
            <p:nvPr/>
          </p:nvSpPr>
          <p:spPr>
            <a:xfrm>
              <a:off x="7380312" y="3205855"/>
              <a:ext cx="1008112" cy="369332"/>
            </a:xfrm>
            <a:prstGeom prst="rect">
              <a:avLst/>
            </a:prstGeom>
            <a:noFill/>
          </p:spPr>
          <p:txBody>
            <a:bodyPr wrap="square" rtlCol="0">
              <a:spAutoFit/>
            </a:bodyPr>
            <a:lstStyle/>
            <a:p>
              <a:pPr algn="ctr"/>
              <a:r>
                <a:rPr lang="en-GB" dirty="0"/>
                <a:t>LED</a:t>
              </a:r>
            </a:p>
          </p:txBody>
        </p:sp>
      </p:grpSp>
    </p:spTree>
    <p:extLst>
      <p:ext uri="{BB962C8B-B14F-4D97-AF65-F5344CB8AC3E}">
        <p14:creationId xmlns:p14="http://schemas.microsoft.com/office/powerpoint/2010/main" val="94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C2FAC9-BDE3-4E9C-B2C1-78E4F6933313}"/>
              </a:ext>
            </a:extLst>
          </p:cNvPr>
          <p:cNvSpPr txBox="1"/>
          <p:nvPr/>
        </p:nvSpPr>
        <p:spPr>
          <a:xfrm>
            <a:off x="251520" y="1268760"/>
            <a:ext cx="5184576" cy="584775"/>
          </a:xfrm>
          <a:prstGeom prst="rect">
            <a:avLst/>
          </a:prstGeom>
          <a:noFill/>
        </p:spPr>
        <p:txBody>
          <a:bodyPr wrap="square" rtlCol="0">
            <a:spAutoFit/>
          </a:bodyPr>
          <a:lstStyle/>
          <a:p>
            <a:r>
              <a:rPr lang="en-GB" sz="3200" b="1" dirty="0"/>
              <a:t>Example circuit diagram</a:t>
            </a:r>
          </a:p>
        </p:txBody>
      </p:sp>
      <p:grpSp>
        <p:nvGrpSpPr>
          <p:cNvPr id="2" name="Group 1">
            <a:extLst>
              <a:ext uri="{FF2B5EF4-FFF2-40B4-BE49-F238E27FC236}">
                <a16:creationId xmlns:a16="http://schemas.microsoft.com/office/drawing/2014/main" id="{5BCF3D53-64CA-43CF-A9FB-82F2A1766F74}"/>
              </a:ext>
            </a:extLst>
          </p:cNvPr>
          <p:cNvGrpSpPr/>
          <p:nvPr/>
        </p:nvGrpSpPr>
        <p:grpSpPr>
          <a:xfrm>
            <a:off x="827584" y="1999343"/>
            <a:ext cx="6513960" cy="3653893"/>
            <a:chOff x="650328" y="1977639"/>
            <a:chExt cx="6513960" cy="3653893"/>
          </a:xfrm>
        </p:grpSpPr>
        <p:pic>
          <p:nvPicPr>
            <p:cNvPr id="7" name="Picture 6">
              <a:extLst>
                <a:ext uri="{FF2B5EF4-FFF2-40B4-BE49-F238E27FC236}">
                  <a16:creationId xmlns:a16="http://schemas.microsoft.com/office/drawing/2014/main" id="{CF5A2F1F-BE49-40AF-9EF8-95FEC5B3830A}"/>
                </a:ext>
              </a:extLst>
            </p:cNvPr>
            <p:cNvPicPr>
              <a:picLocks noChangeAspect="1"/>
            </p:cNvPicPr>
            <p:nvPr/>
          </p:nvPicPr>
          <p:blipFill rotWithShape="1">
            <a:blip r:embed="rId4"/>
            <a:srcRect l="20075" t="24801" r="44489" b="36000"/>
            <a:stretch/>
          </p:blipFill>
          <p:spPr>
            <a:xfrm>
              <a:off x="1475656" y="1977639"/>
              <a:ext cx="5688632" cy="3539593"/>
            </a:xfrm>
            <a:prstGeom prst="rect">
              <a:avLst/>
            </a:prstGeom>
          </p:spPr>
        </p:pic>
        <p:sp>
          <p:nvSpPr>
            <p:cNvPr id="3" name="TextBox 2">
              <a:extLst>
                <a:ext uri="{FF2B5EF4-FFF2-40B4-BE49-F238E27FC236}">
                  <a16:creationId xmlns:a16="http://schemas.microsoft.com/office/drawing/2014/main" id="{2BB5F649-C758-4A84-BC97-79B3803F3123}"/>
                </a:ext>
              </a:extLst>
            </p:cNvPr>
            <p:cNvSpPr txBox="1"/>
            <p:nvPr/>
          </p:nvSpPr>
          <p:spPr>
            <a:xfrm>
              <a:off x="650328" y="3455446"/>
              <a:ext cx="1304029" cy="369332"/>
            </a:xfrm>
            <a:prstGeom prst="rect">
              <a:avLst/>
            </a:prstGeom>
            <a:noFill/>
          </p:spPr>
          <p:txBody>
            <a:bodyPr wrap="square" rtlCol="0">
              <a:spAutoFit/>
            </a:bodyPr>
            <a:lstStyle/>
            <a:p>
              <a:pPr algn="ctr"/>
              <a:r>
                <a:rPr lang="en-GB" dirty="0"/>
                <a:t>9 V battery</a:t>
              </a:r>
            </a:p>
          </p:txBody>
        </p:sp>
        <p:sp>
          <p:nvSpPr>
            <p:cNvPr id="4" name="TextBox 3">
              <a:extLst>
                <a:ext uri="{FF2B5EF4-FFF2-40B4-BE49-F238E27FC236}">
                  <a16:creationId xmlns:a16="http://schemas.microsoft.com/office/drawing/2014/main" id="{08B9680B-3AD4-4C48-8EC9-770880E360C8}"/>
                </a:ext>
              </a:extLst>
            </p:cNvPr>
            <p:cNvSpPr txBox="1"/>
            <p:nvPr/>
          </p:nvSpPr>
          <p:spPr>
            <a:xfrm>
              <a:off x="5097706" y="3562769"/>
              <a:ext cx="1198543" cy="369332"/>
            </a:xfrm>
            <a:prstGeom prst="rect">
              <a:avLst/>
            </a:prstGeom>
            <a:noFill/>
          </p:spPr>
          <p:txBody>
            <a:bodyPr wrap="square" rtlCol="0">
              <a:spAutoFit/>
            </a:bodyPr>
            <a:lstStyle/>
            <a:p>
              <a:pPr algn="ctr"/>
              <a:r>
                <a:rPr lang="en-GB" dirty="0"/>
                <a:t>LED</a:t>
              </a:r>
            </a:p>
          </p:txBody>
        </p:sp>
        <p:sp>
          <p:nvSpPr>
            <p:cNvPr id="5" name="TextBox 4">
              <a:extLst>
                <a:ext uri="{FF2B5EF4-FFF2-40B4-BE49-F238E27FC236}">
                  <a16:creationId xmlns:a16="http://schemas.microsoft.com/office/drawing/2014/main" id="{0EE65DEF-369D-4FD1-88C0-999247A397AB}"/>
                </a:ext>
              </a:extLst>
            </p:cNvPr>
            <p:cNvSpPr txBox="1"/>
            <p:nvPr/>
          </p:nvSpPr>
          <p:spPr>
            <a:xfrm>
              <a:off x="3809439" y="4985201"/>
              <a:ext cx="1021063" cy="646331"/>
            </a:xfrm>
            <a:prstGeom prst="rect">
              <a:avLst/>
            </a:prstGeom>
            <a:noFill/>
          </p:spPr>
          <p:txBody>
            <a:bodyPr wrap="square" rtlCol="0">
              <a:spAutoFit/>
            </a:bodyPr>
            <a:lstStyle/>
            <a:p>
              <a:pPr algn="ctr"/>
              <a:r>
                <a:rPr lang="en-GB" dirty="0"/>
                <a:t>Push switch</a:t>
              </a:r>
            </a:p>
          </p:txBody>
        </p:sp>
        <p:sp>
          <p:nvSpPr>
            <p:cNvPr id="6" name="TextBox 5">
              <a:extLst>
                <a:ext uri="{FF2B5EF4-FFF2-40B4-BE49-F238E27FC236}">
                  <a16:creationId xmlns:a16="http://schemas.microsoft.com/office/drawing/2014/main" id="{F2CB2C1F-11B4-473E-A800-00A3F4375E28}"/>
                </a:ext>
              </a:extLst>
            </p:cNvPr>
            <p:cNvSpPr txBox="1"/>
            <p:nvPr/>
          </p:nvSpPr>
          <p:spPr>
            <a:xfrm>
              <a:off x="3809440" y="2186115"/>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124953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760809-BDF7-4953-9213-0B2DC147EB8F}"/>
              </a:ext>
            </a:extLst>
          </p:cNvPr>
          <p:cNvPicPr>
            <a:picLocks noChangeAspect="1"/>
          </p:cNvPicPr>
          <p:nvPr/>
        </p:nvPicPr>
        <p:blipFill rotWithShape="1">
          <a:blip r:embed="rId2"/>
          <a:srcRect l="1942" r="3033"/>
          <a:stretch/>
        </p:blipFill>
        <p:spPr>
          <a:xfrm>
            <a:off x="-24065" y="-1270"/>
            <a:ext cx="9232739" cy="6859270"/>
          </a:xfrm>
          <a:prstGeom prst="rect">
            <a:avLst/>
          </a:prstGeom>
        </p:spPr>
      </p:pic>
    </p:spTree>
    <p:extLst>
      <p:ext uri="{BB962C8B-B14F-4D97-AF65-F5344CB8AC3E}">
        <p14:creationId xmlns:p14="http://schemas.microsoft.com/office/powerpoint/2010/main" val="1212790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3631</TotalTime>
  <Words>651</Words>
  <Application>Microsoft Office PowerPoint</Application>
  <PresentationFormat>On-screen Show (4:3)</PresentationFormat>
  <Paragraphs>75</Paragraphs>
  <Slides>8</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Clerke,Natalie</cp:lastModifiedBy>
  <cp:revision>185</cp:revision>
  <dcterms:created xsi:type="dcterms:W3CDTF">2012-08-07T14:34:21Z</dcterms:created>
  <dcterms:modified xsi:type="dcterms:W3CDTF">2018-10-16T09:03:18Z</dcterms:modified>
</cp:coreProperties>
</file>