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</p:sldMasterIdLst>
  <p:notesMasterIdLst>
    <p:notesMasterId r:id="rId10"/>
  </p:notesMasterIdLst>
  <p:sldIdLst>
    <p:sldId id="256" r:id="rId3"/>
    <p:sldId id="281" r:id="rId4"/>
    <p:sldId id="280" r:id="rId5"/>
    <p:sldId id="287" r:id="rId6"/>
    <p:sldId id="288" r:id="rId7"/>
    <p:sldId id="289" r:id="rId8"/>
    <p:sldId id="29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9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4" autoAdjust="0"/>
    <p:restoredTop sz="83208" autoAdjust="0"/>
  </p:normalViewPr>
  <p:slideViewPr>
    <p:cSldViewPr snapToObjects="1" showGuides="1">
      <p:cViewPr varScale="1">
        <p:scale>
          <a:sx n="56" d="100"/>
          <a:sy n="56" d="100"/>
        </p:scale>
        <p:origin x="283" y="5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49028-C136-4B59-AFEB-A2A783CA1FA5}" type="datetimeFigureOut">
              <a:rPr lang="en-GB" smtClean="0"/>
              <a:pPr/>
              <a:t>14/10/2018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513D1-043E-4418-B60F-DDDC6CA78FA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456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250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Discuss with learners to gauge prior knowledge and to introduce what is meant by the term product analysis. Discuss reasons why product analysis is carried out, such 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To learn about how a product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To understand how products can be improved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To gain ideas/inspiration for future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To avoid mistakes that have previously been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364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Sometimes H for ‘How’ can be added to the list – teacher may wish to add this as an extension for more able learners.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75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Teacher could show some examples for learners who cannot think of or find a suitable a product, such as a plastic water bottle, classroom chair or table, iPad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751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Use of ACCESS FM is more advanced than the 5 Ws, so could be used to challenge more able learners.</a:t>
            </a:r>
          </a:p>
          <a:p>
            <a:r>
              <a:rPr lang="en-GB" dirty="0"/>
              <a:t>The following Prezi can also be used to help explain what is meant by ACCESS FM https://prezi.com/gp11mvjq7mwv/what-is-access-fm/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56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product should be different to the one used for the 5 Ws. Teacher could show some examples for learners who cannot think of or find a suitable a product, such as a plastic water bottle, classroom chair or table, iPad etc.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285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Teacher should click on the link to load the interactive mix and match game. Learners could either attempt on individual computers, or as a class via the interactive whiteboard.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513D1-043E-4418-B60F-DDDC6CA78FAA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074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25A7-1FCF-4218-B6CF-653056D0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8BA6E-02EE-4B15-A4E6-05734FA5B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82F4F-CFA7-4E19-B4FE-00788CFC7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2784F-07F3-4BEB-90B5-6D835F9D6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2E747-6920-41A8-B783-1CE4BB48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72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CED71-AF02-49C8-99B1-EAD22473A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0719B-FB10-474C-B863-6E05E9CF3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D224D-A115-4B9B-AC4D-1231CE3A0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EDD1A-54B6-4337-8E56-85CFA6BB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1CE53-A9C4-43C2-A397-8043F22E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84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2C6C72-4BE9-4350-9645-89CB98444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E3BF05-212A-4C62-9DBD-23DAE2112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21974-F671-486D-ADB7-528DAC5A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FCBFB-82BE-4831-A1C8-C8882EB3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80C6E-0714-48E1-AC85-9E8E1B17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15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349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69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23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25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5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896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880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0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55AA0-9E44-4569-9715-F41D1A54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13DA0-9077-456D-BD3C-C34E8A408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C380-F0FD-4A5F-AE3E-C45111BCA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53528-18AB-44A9-8AFA-8EA03299C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5A775-BBC8-41F0-9C7F-D92609B24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96121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22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460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ADD6-F8CE-1748-83D1-037D91A2E22A}" type="datetimeFigureOut">
              <a:rPr lang="en-US" smtClean="0"/>
              <a:pPr/>
              <a:t>10/14/2018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F3C2-0495-F940-AA06-AB01FA4F82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4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8CDC-BEB6-48DD-9C34-D56F53FB6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ACC29-344C-4E95-ABFE-07B31F063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D376F-EB65-4E1D-813D-DC7C4DD06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3E503-04D4-4F29-9722-1E253CC7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35B51-12FA-4847-80AD-E4618AB9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061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25855-7149-4909-B4F9-AEC74BBFA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322DF-C295-40DB-A586-53424A731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F80E0-0D3F-4C2B-AB08-597A98138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66487-24A9-46CF-92AB-69C2194DC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79E76-39E5-4E92-B246-F94784FD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2C0F0-6056-45C4-A78B-2F069ED8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95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341B3-7194-41CD-9A09-974119464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CE4BA-25CC-4401-B2C4-266295BB1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4D051-1364-4BB9-9B16-950D262A2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F6878-690F-4975-8FDC-25FFF3F0B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E439E-F4C6-449E-AB06-3986347D8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45EB58-E76E-44F5-8E90-E1BBCBDF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8111F-C0CB-437A-9E91-4B57C39E5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171246-A391-49BC-B8B2-34EB273C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10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7E4B-080B-4098-B45F-2FB51C47F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1489A-B93A-4732-B23B-0714064D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952CA-5CFB-4D2D-B228-5B2AC4C32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FB201A-E422-4CFC-A078-B1813BFF1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778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7614B-4BA6-4647-8922-17C90E4BA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3066E7-8C36-4E7B-8FDF-93F3EC37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FB072-02C0-424D-AC90-486B4E6D1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06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81FB7-1BF1-4B5E-8C69-EEB48EB4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42B0F-FE14-471D-8AF0-36D1C3CAE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5AADD-BA24-46CB-94CD-C2BB58EA5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AB4A9-585F-45D0-967B-30D92EE2B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E0003-F7CB-4A26-95EF-5253A8D1D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6690E-E82C-4AF5-BA1E-3785E4A91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12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6FAA3-1618-466F-A0E8-D8F96CFD0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7920A5-318C-42AF-9027-4ED134D45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E4F9D-C849-4BDA-9959-E4D0E5D4C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8E3A2-D649-4843-9A1C-2EB87167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979A3-BD7F-4AD7-BE1F-32E005387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92BE2-BECA-429B-8C62-9E7FFDCE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058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118D3-B488-4A9E-A602-143EDF653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D01A5-E65E-4020-A8AD-803061A58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85184-AA2A-4AE6-9F06-3576EA301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39341-FB01-49F3-9763-722F36FAF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A139B-3922-4387-A320-585E1688F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9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9449B-2E27-418B-91DE-5CAA555BBF07}" type="datetimeFigureOut">
              <a:rPr lang="en-GB" smtClean="0"/>
              <a:t>14/10/2018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2E7FB-CF86-43A1-B235-544D89561B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752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ordwall.net/resource/44217/dt/match-up-access-f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604" y="2598003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93D3"/>
                </a:solidFill>
                <a:latin typeface="Arial"/>
                <a:cs typeface="Arial"/>
              </a:rPr>
              <a:t>Product Analysis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983557-E0FA-4717-BC03-55234762300F}"/>
              </a:ext>
            </a:extLst>
          </p:cNvPr>
          <p:cNvSpPr txBox="1"/>
          <p:nvPr/>
        </p:nvSpPr>
        <p:spPr>
          <a:xfrm>
            <a:off x="1733049" y="3735323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 to how to carry out a product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24338" y="1250335"/>
            <a:ext cx="8543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What is Product Analysis?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659E52-88F4-4644-A9FE-538537899714}"/>
              </a:ext>
            </a:extLst>
          </p:cNvPr>
          <p:cNvSpPr txBox="1"/>
          <p:nvPr/>
        </p:nvSpPr>
        <p:spPr>
          <a:xfrm>
            <a:off x="98579" y="2035171"/>
            <a:ext cx="8568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What is an ‘existing’ product?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What do we mean by the term ‘product analysis’?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Why do designers analyse existing products?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1896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48274" y="1241324"/>
            <a:ext cx="7703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The 5 Ws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F7AF82-6BD0-4C3A-B670-FB4149857A9D}"/>
              </a:ext>
            </a:extLst>
          </p:cNvPr>
          <p:cNvSpPr txBox="1"/>
          <p:nvPr/>
        </p:nvSpPr>
        <p:spPr>
          <a:xfrm>
            <a:off x="131438" y="1949210"/>
            <a:ext cx="675191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000" b="1" dirty="0"/>
              <a:t>Who</a:t>
            </a:r>
            <a:r>
              <a:rPr lang="en-GB" sz="3000" dirty="0"/>
              <a:t> – Who is the user of the product?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000" b="1" dirty="0"/>
              <a:t>What</a:t>
            </a:r>
            <a:r>
              <a:rPr lang="en-GB" sz="3000" dirty="0"/>
              <a:t> – What does the product do? What materials is it made from?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000" b="1" dirty="0"/>
              <a:t>Where</a:t>
            </a:r>
            <a:r>
              <a:rPr lang="en-GB" sz="3000" dirty="0"/>
              <a:t> – Where is the product used? Where was it made?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000" b="1" dirty="0"/>
              <a:t>When</a:t>
            </a:r>
            <a:r>
              <a:rPr lang="en-GB" sz="3000" dirty="0"/>
              <a:t> – When is the product used?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000" b="1" dirty="0"/>
              <a:t>Why</a:t>
            </a:r>
            <a:r>
              <a:rPr lang="en-GB" sz="3000" dirty="0"/>
              <a:t> – Why does the product exist? Why is it designed the way that it is?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6946B2-B9D9-4102-A336-CF4256F130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084" t="11117" r="59316" b="4389"/>
          <a:stretch/>
        </p:blipFill>
        <p:spPr>
          <a:xfrm>
            <a:off x="7076500" y="1628800"/>
            <a:ext cx="1943161" cy="3014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626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24338" y="1250335"/>
            <a:ext cx="8768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5 Ws - your turn!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659E52-88F4-4644-A9FE-538537899714}"/>
              </a:ext>
            </a:extLst>
          </p:cNvPr>
          <p:cNvSpPr txBox="1"/>
          <p:nvPr/>
        </p:nvSpPr>
        <p:spPr>
          <a:xfrm>
            <a:off x="148983" y="1981264"/>
            <a:ext cx="488021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Have a look around the classroom and </a:t>
            </a:r>
            <a:r>
              <a:rPr lang="en-GB" sz="2800" b="1" dirty="0"/>
              <a:t>choose</a:t>
            </a:r>
            <a:r>
              <a:rPr lang="en-GB" sz="2800" dirty="0"/>
              <a:t> a </a:t>
            </a:r>
            <a:r>
              <a:rPr lang="en-GB" sz="2800" b="1" dirty="0"/>
              <a:t>product </a:t>
            </a:r>
            <a:r>
              <a:rPr lang="en-GB" sz="2800" dirty="0"/>
              <a:t>near to you.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Use the </a:t>
            </a:r>
            <a:r>
              <a:rPr lang="en-GB" sz="2800" b="1" dirty="0"/>
              <a:t>5 Ws </a:t>
            </a:r>
            <a:r>
              <a:rPr lang="en-GB" sz="2800" dirty="0"/>
              <a:t>to </a:t>
            </a:r>
            <a:r>
              <a:rPr lang="en-GB" sz="2800" b="1" dirty="0"/>
              <a:t>analyse</a:t>
            </a:r>
            <a:r>
              <a:rPr lang="en-GB" sz="2800" dirty="0"/>
              <a:t> the </a:t>
            </a:r>
            <a:r>
              <a:rPr lang="en-GB" sz="2800" b="1" dirty="0"/>
              <a:t>product.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Write down your </a:t>
            </a:r>
            <a:r>
              <a:rPr lang="en-GB" sz="2800" b="1" dirty="0"/>
              <a:t>findings</a:t>
            </a:r>
            <a:r>
              <a:rPr lang="en-GB" sz="2800" dirty="0"/>
              <a:t> in as much </a:t>
            </a:r>
            <a:r>
              <a:rPr lang="en-GB" sz="2800" b="1" dirty="0"/>
              <a:t>detail </a:t>
            </a:r>
            <a:r>
              <a:rPr lang="en-GB" sz="2800" dirty="0"/>
              <a:t>as you can.</a:t>
            </a:r>
          </a:p>
        </p:txBody>
      </p:sp>
      <p:pic>
        <p:nvPicPr>
          <p:cNvPr id="1028" name="Picture 4" descr="Desk, Student, School, Chair, Empty, Furniture">
            <a:extLst>
              <a:ext uri="{FF2B5EF4-FFF2-40B4-BE49-F238E27FC236}">
                <a16:creationId xmlns:a16="http://schemas.microsoft.com/office/drawing/2014/main" id="{1AD318D1-6C87-4288-9670-14F482C77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484" y="1573500"/>
            <a:ext cx="2064996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able, Wooden, Desk, Furniture, Classroom, Wood">
            <a:extLst>
              <a:ext uri="{FF2B5EF4-FFF2-40B4-BE49-F238E27FC236}">
                <a16:creationId xmlns:a16="http://schemas.microsoft.com/office/drawing/2014/main" id="{7E06BE2B-24AA-4B03-B7EA-7713EF5B5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194835"/>
            <a:ext cx="2699792" cy="164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ector, Drawing, Color, Graphics, Illustration, Bottle">
            <a:extLst>
              <a:ext uri="{FF2B5EF4-FFF2-40B4-BE49-F238E27FC236}">
                <a16:creationId xmlns:a16="http://schemas.microsoft.com/office/drawing/2014/main" id="{25058F0F-6DC1-4F4F-94BF-D67CC4407C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2" t="8211" r="80712" b="9579"/>
          <a:stretch/>
        </p:blipFill>
        <p:spPr bwMode="auto">
          <a:xfrm>
            <a:off x="5220072" y="1455851"/>
            <a:ext cx="1101058" cy="27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429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48274" y="1136938"/>
            <a:ext cx="7703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ACCESS FM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F7AF82-6BD0-4C3A-B670-FB4149857A9D}"/>
              </a:ext>
            </a:extLst>
          </p:cNvPr>
          <p:cNvSpPr txBox="1"/>
          <p:nvPr/>
        </p:nvSpPr>
        <p:spPr>
          <a:xfrm>
            <a:off x="130220" y="1844824"/>
            <a:ext cx="9013779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A = Aesthetics </a:t>
            </a:r>
            <a:r>
              <a:rPr lang="en-GB" sz="2400" dirty="0"/>
              <a:t>– How does the product appeal to the five senses?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C = Cost </a:t>
            </a:r>
            <a:r>
              <a:rPr lang="en-GB" sz="2400" dirty="0"/>
              <a:t>– How much does the product cost to make or to buy?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C = Customer </a:t>
            </a:r>
            <a:r>
              <a:rPr lang="en-GB" sz="2400" dirty="0"/>
              <a:t>– Who will buy or use the product?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E = Environment </a:t>
            </a:r>
            <a:r>
              <a:rPr lang="en-GB" sz="2400" dirty="0"/>
              <a:t>– How does the product affect the environment? Is it made from recycled materials?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S = Size </a:t>
            </a:r>
            <a:r>
              <a:rPr lang="en-GB" sz="2400" dirty="0"/>
              <a:t>– What is the length, width and height of the product?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S = Safety </a:t>
            </a:r>
            <a:r>
              <a:rPr lang="en-GB" sz="2400" dirty="0"/>
              <a:t>– Is the product safe to use?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F = Function </a:t>
            </a:r>
            <a:r>
              <a:rPr lang="en-GB" sz="2400" dirty="0"/>
              <a:t>– How does the product work? What does it do?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M = Material </a:t>
            </a:r>
            <a:r>
              <a:rPr lang="en-GB" sz="2400" dirty="0"/>
              <a:t>– What materials and components have been used to make the product?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75686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24338" y="1250335"/>
            <a:ext cx="8768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ACCESS FM - your turn!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0BC4D3-0FEE-4C7F-9A06-805F2960C716}"/>
              </a:ext>
            </a:extLst>
          </p:cNvPr>
          <p:cNvSpPr txBox="1"/>
          <p:nvPr/>
        </p:nvSpPr>
        <p:spPr>
          <a:xfrm>
            <a:off x="148983" y="1981264"/>
            <a:ext cx="488021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Have a look around the classroom and </a:t>
            </a:r>
            <a:r>
              <a:rPr lang="en-GB" sz="2800" b="1" dirty="0"/>
              <a:t>choose</a:t>
            </a:r>
            <a:r>
              <a:rPr lang="en-GB" sz="2800" dirty="0"/>
              <a:t> a </a:t>
            </a:r>
            <a:r>
              <a:rPr lang="en-GB" sz="2800" b="1" dirty="0"/>
              <a:t>product </a:t>
            </a:r>
            <a:r>
              <a:rPr lang="en-GB" sz="2800" dirty="0"/>
              <a:t>near to you.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Use </a:t>
            </a:r>
            <a:r>
              <a:rPr lang="en-GB" sz="2800" b="1" dirty="0"/>
              <a:t>ACCESS FM </a:t>
            </a:r>
            <a:r>
              <a:rPr lang="en-GB" sz="2800" dirty="0"/>
              <a:t>to </a:t>
            </a:r>
            <a:r>
              <a:rPr lang="en-GB" sz="2800" b="1" dirty="0"/>
              <a:t>analyse</a:t>
            </a:r>
            <a:r>
              <a:rPr lang="en-GB" sz="2800" dirty="0"/>
              <a:t> the </a:t>
            </a:r>
            <a:r>
              <a:rPr lang="en-GB" sz="2800" b="1" dirty="0"/>
              <a:t>product.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GB" sz="2800" dirty="0"/>
              <a:t>Write down your </a:t>
            </a:r>
            <a:r>
              <a:rPr lang="en-GB" sz="2800" b="1" dirty="0"/>
              <a:t>findings</a:t>
            </a:r>
            <a:r>
              <a:rPr lang="en-GB" sz="2800" dirty="0"/>
              <a:t> in as much </a:t>
            </a:r>
            <a:r>
              <a:rPr lang="en-GB" sz="2800" b="1" dirty="0"/>
              <a:t>detail </a:t>
            </a:r>
            <a:r>
              <a:rPr lang="en-GB" sz="2800" dirty="0"/>
              <a:t>as you can.</a:t>
            </a:r>
          </a:p>
        </p:txBody>
      </p:sp>
      <p:pic>
        <p:nvPicPr>
          <p:cNvPr id="7" name="Picture 4" descr="Desk, Student, School, Chair, Empty, Furniture">
            <a:extLst>
              <a:ext uri="{FF2B5EF4-FFF2-40B4-BE49-F238E27FC236}">
                <a16:creationId xmlns:a16="http://schemas.microsoft.com/office/drawing/2014/main" id="{B1C802EB-6F7F-4491-B275-ABD140EFF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484" y="1573500"/>
            <a:ext cx="2064996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Table, Wooden, Desk, Furniture, Classroom, Wood">
            <a:extLst>
              <a:ext uri="{FF2B5EF4-FFF2-40B4-BE49-F238E27FC236}">
                <a16:creationId xmlns:a16="http://schemas.microsoft.com/office/drawing/2014/main" id="{77E09B4A-93E7-4898-BB4B-49D28DC57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194835"/>
            <a:ext cx="2699792" cy="164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Vector, Drawing, Color, Graphics, Illustration, Bottle">
            <a:extLst>
              <a:ext uri="{FF2B5EF4-FFF2-40B4-BE49-F238E27FC236}">
                <a16:creationId xmlns:a16="http://schemas.microsoft.com/office/drawing/2014/main" id="{D9B99459-A15B-4863-B812-6FD4702571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2" t="8211" r="80712" b="9579"/>
          <a:stretch/>
        </p:blipFill>
        <p:spPr bwMode="auto">
          <a:xfrm>
            <a:off x="5220072" y="1455851"/>
            <a:ext cx="1101058" cy="27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18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5F7D4F-C388-41B2-8156-098AD28184B2}"/>
              </a:ext>
            </a:extLst>
          </p:cNvPr>
          <p:cNvSpPr txBox="1"/>
          <p:nvPr/>
        </p:nvSpPr>
        <p:spPr>
          <a:xfrm>
            <a:off x="124338" y="1250335"/>
            <a:ext cx="8768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Plenary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659E52-88F4-4644-A9FE-538537899714}"/>
              </a:ext>
            </a:extLst>
          </p:cNvPr>
          <p:cNvSpPr txBox="1"/>
          <p:nvPr/>
        </p:nvSpPr>
        <p:spPr>
          <a:xfrm>
            <a:off x="148983" y="1981264"/>
            <a:ext cx="838345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Test your knowledge of ACCESS FM!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hlinkClick r:id="rId4"/>
              </a:rPr>
              <a:t>https://wordwall.net/resource/44217/dt/match-up-access-fm</a:t>
            </a:r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14044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ation testing vehic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6925</TotalTime>
  <Words>587</Words>
  <Application>Microsoft Office PowerPoint</Application>
  <PresentationFormat>On-screen Show (4:3)</PresentationFormat>
  <Paragraphs>50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Custom Design</vt:lpstr>
      <vt:lpstr>Presentation testing vehicles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electricity</dc:title>
  <dc:creator>Attainment in Education</dc:creator>
  <cp:lastModifiedBy>Paul Anderson</cp:lastModifiedBy>
  <cp:revision>327</cp:revision>
  <dcterms:created xsi:type="dcterms:W3CDTF">2012-08-07T14:34:21Z</dcterms:created>
  <dcterms:modified xsi:type="dcterms:W3CDTF">2018-10-14T12:08:36Z</dcterms:modified>
</cp:coreProperties>
</file>