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7"/>
  </p:notesMasterIdLst>
  <p:sldIdLst>
    <p:sldId id="260" r:id="rId2"/>
    <p:sldId id="288" r:id="rId3"/>
    <p:sldId id="276" r:id="rId4"/>
    <p:sldId id="291" r:id="rId5"/>
    <p:sldId id="277" r:id="rId6"/>
    <p:sldId id="292" r:id="rId7"/>
    <p:sldId id="278" r:id="rId8"/>
    <p:sldId id="293" r:id="rId9"/>
    <p:sldId id="299" r:id="rId10"/>
    <p:sldId id="282" r:id="rId11"/>
    <p:sldId id="283" r:id="rId12"/>
    <p:sldId id="300" r:id="rId13"/>
    <p:sldId id="294" r:id="rId14"/>
    <p:sldId id="280" r:id="rId15"/>
    <p:sldId id="295" r:id="rId16"/>
    <p:sldId id="281" r:id="rId17"/>
    <p:sldId id="279" r:id="rId18"/>
    <p:sldId id="296" r:id="rId19"/>
    <p:sldId id="297" r:id="rId20"/>
    <p:sldId id="284" r:id="rId21"/>
    <p:sldId id="298" r:id="rId22"/>
    <p:sldId id="285" r:id="rId23"/>
    <p:sldId id="286" r:id="rId24"/>
    <p:sldId id="289" r:id="rId25"/>
    <p:sldId id="290"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D31F"/>
    <a:srgbClr val="00FF00"/>
    <a:srgbClr val="B31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095" autoAdjust="0"/>
  </p:normalViewPr>
  <p:slideViewPr>
    <p:cSldViewPr snapToGrid="0">
      <p:cViewPr varScale="1">
        <p:scale>
          <a:sx n="69" d="100"/>
          <a:sy n="69" d="100"/>
        </p:scale>
        <p:origin x="13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5C9A1AE-032B-4B6B-9B8A-6C6CBCF05230}" type="datetimeFigureOut">
              <a:rPr lang="en-GB" smtClean="0"/>
              <a:t>14/01/2018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228F8A5-D67E-4745-AD12-BF64BE150812}" type="slidenum">
              <a:rPr lang="en-GB" smtClean="0"/>
              <a:t>‹#›</a:t>
            </a:fld>
            <a:endParaRPr lang="en-GB" dirty="0"/>
          </a:p>
        </p:txBody>
      </p:sp>
    </p:spTree>
    <p:extLst>
      <p:ext uri="{BB962C8B-B14F-4D97-AF65-F5344CB8AC3E}">
        <p14:creationId xmlns:p14="http://schemas.microsoft.com/office/powerpoint/2010/main" val="40166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1</a:t>
            </a:fld>
            <a:endParaRPr lang="en-GB" dirty="0"/>
          </a:p>
        </p:txBody>
      </p:sp>
    </p:spTree>
    <p:extLst>
      <p:ext uri="{BB962C8B-B14F-4D97-AF65-F5344CB8AC3E}">
        <p14:creationId xmlns:p14="http://schemas.microsoft.com/office/powerpoint/2010/main" val="3455228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10</a:t>
            </a:fld>
            <a:endParaRPr lang="en-GB" dirty="0"/>
          </a:p>
        </p:txBody>
      </p:sp>
    </p:spTree>
    <p:extLst>
      <p:ext uri="{BB962C8B-B14F-4D97-AF65-F5344CB8AC3E}">
        <p14:creationId xmlns:p14="http://schemas.microsoft.com/office/powerpoint/2010/main" val="1095896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It can also be used as a source of </a:t>
            </a:r>
            <a:r>
              <a:rPr lang="en-GB" sz="1200" b="1" i="0" kern="1200" dirty="0" smtClean="0">
                <a:solidFill>
                  <a:schemeClr val="tx1"/>
                </a:solidFill>
                <a:effectLst/>
                <a:latin typeface="+mn-lt"/>
                <a:ea typeface="+mn-ea"/>
                <a:cs typeface="+mn-cs"/>
              </a:rPr>
              <a:t>renewable energy</a:t>
            </a:r>
            <a:r>
              <a:rPr lang="en-GB" sz="1200" b="0" i="0" kern="1200" dirty="0" smtClean="0">
                <a:solidFill>
                  <a:schemeClr val="tx1"/>
                </a:solidFill>
                <a:effectLst/>
                <a:latin typeface="+mn-lt"/>
                <a:ea typeface="+mn-ea"/>
                <a:cs typeface="+mn-cs"/>
              </a:rPr>
              <a:t>, to reduce our dependence on fossil fuels, and to help reduce air pollution. Using biomass as fuel still puts carbon dioxide back into the atmosphere, but it's the same carbon dioxide taken from the air as the biomass was produced. The use of biomass for energy production is </a:t>
            </a:r>
            <a:r>
              <a:rPr lang="en-GB" sz="1200" b="1" i="0" kern="1200" dirty="0" smtClean="0">
                <a:solidFill>
                  <a:schemeClr val="tx1"/>
                </a:solidFill>
                <a:effectLst/>
                <a:latin typeface="+mn-lt"/>
                <a:ea typeface="+mn-ea"/>
                <a:cs typeface="+mn-cs"/>
              </a:rPr>
              <a:t>carbon neutral</a:t>
            </a:r>
            <a:r>
              <a:rPr lang="en-GB" sz="1200" b="0" i="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11</a:t>
            </a:fld>
            <a:endParaRPr lang="en-GB" dirty="0"/>
          </a:p>
        </p:txBody>
      </p:sp>
    </p:spTree>
    <p:extLst>
      <p:ext uri="{BB962C8B-B14F-4D97-AF65-F5344CB8AC3E}">
        <p14:creationId xmlns:p14="http://schemas.microsoft.com/office/powerpoint/2010/main" val="265894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It can also be used as a source of </a:t>
            </a:r>
            <a:r>
              <a:rPr lang="en-GB" sz="1200" b="1" i="0" kern="1200" dirty="0" smtClean="0">
                <a:solidFill>
                  <a:schemeClr val="tx1"/>
                </a:solidFill>
                <a:effectLst/>
                <a:latin typeface="+mn-lt"/>
                <a:ea typeface="+mn-ea"/>
                <a:cs typeface="+mn-cs"/>
              </a:rPr>
              <a:t>renewable energy</a:t>
            </a:r>
            <a:r>
              <a:rPr lang="en-GB" sz="1200" b="0" i="0" kern="1200" dirty="0" smtClean="0">
                <a:solidFill>
                  <a:schemeClr val="tx1"/>
                </a:solidFill>
                <a:effectLst/>
                <a:latin typeface="+mn-lt"/>
                <a:ea typeface="+mn-ea"/>
                <a:cs typeface="+mn-cs"/>
              </a:rPr>
              <a:t>, to reduce our dependence on fossil fuels, and to help reduce air pollution. Using biomass as fuel still puts carbon dioxide back into the atmosphere, but it's the same carbon dioxide taken from the air as the biomass was produced. The use of biomass for energy production is </a:t>
            </a:r>
            <a:r>
              <a:rPr lang="en-GB" sz="1200" b="1" i="0" kern="1200" dirty="0" smtClean="0">
                <a:solidFill>
                  <a:schemeClr val="tx1"/>
                </a:solidFill>
                <a:effectLst/>
                <a:latin typeface="+mn-lt"/>
                <a:ea typeface="+mn-ea"/>
                <a:cs typeface="+mn-cs"/>
              </a:rPr>
              <a:t>carbon neutral</a:t>
            </a:r>
            <a:r>
              <a:rPr lang="en-GB" sz="1200" b="0" i="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12</a:t>
            </a:fld>
            <a:endParaRPr lang="en-GB" dirty="0"/>
          </a:p>
        </p:txBody>
      </p:sp>
    </p:spTree>
    <p:extLst>
      <p:ext uri="{BB962C8B-B14F-4D97-AF65-F5344CB8AC3E}">
        <p14:creationId xmlns:p14="http://schemas.microsoft.com/office/powerpoint/2010/main" val="2566235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This type of geothermal power station exists in places such as Iceland, California and Italy.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 some places, the rocks are hot, but no hot water or steam rises to the surface. In this situation, deep wells can be drilled down to the hot rocks and cold water pumped down. The water runs through fractures in the rocks and is heated up. It returns to the surface as hot water and steam, where its energy can be used to drive turbines and electricity generators.</a:t>
            </a:r>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13</a:t>
            </a:fld>
            <a:endParaRPr lang="en-GB" dirty="0"/>
          </a:p>
        </p:txBody>
      </p:sp>
    </p:spTree>
    <p:extLst>
      <p:ext uri="{BB962C8B-B14F-4D97-AF65-F5344CB8AC3E}">
        <p14:creationId xmlns:p14="http://schemas.microsoft.com/office/powerpoint/2010/main" val="3908318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This type of geothermal power station exists in places such as Iceland, California and Italy.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 some places, the rocks are hot, but no hot water or steam rises to the surface. In this situation, deep wells can be drilled down to the hot rocks and cold water pumped down. The water runs through fractures in the rocks and is heated up. It returns to the surface as hot water and steam, where its energy can be used to drive turbines and electricity generators.</a:t>
            </a:r>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14</a:t>
            </a:fld>
            <a:endParaRPr lang="en-GB" dirty="0"/>
          </a:p>
        </p:txBody>
      </p:sp>
    </p:spTree>
    <p:extLst>
      <p:ext uri="{BB962C8B-B14F-4D97-AF65-F5344CB8AC3E}">
        <p14:creationId xmlns:p14="http://schemas.microsoft.com/office/powerpoint/2010/main" val="4030376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Coal is a </a:t>
            </a:r>
            <a:r>
              <a:rPr lang="en-GB" sz="1200" b="1" i="0" kern="1200" dirty="0" smtClean="0">
                <a:solidFill>
                  <a:schemeClr val="tx1"/>
                </a:solidFill>
                <a:effectLst/>
                <a:latin typeface="+mn-lt"/>
                <a:ea typeface="+mn-ea"/>
                <a:cs typeface="+mn-cs"/>
              </a:rPr>
              <a:t>non-renewable energy source</a:t>
            </a:r>
            <a:r>
              <a:rPr lang="en-GB" sz="1200" b="0" i="0" kern="1200" dirty="0" smtClean="0">
                <a:solidFill>
                  <a:schemeClr val="tx1"/>
                </a:solidFill>
                <a:effectLst/>
                <a:latin typeface="+mn-lt"/>
                <a:ea typeface="+mn-ea"/>
                <a:cs typeface="+mn-cs"/>
              </a:rPr>
              <a:t> because it takes millions of years to form. That means what is in the ground now is all there is and we can’t realistically make more.</a:t>
            </a:r>
          </a:p>
          <a:p>
            <a:r>
              <a:rPr lang="en-GB" sz="1200" b="0" i="0" kern="1200" dirty="0" smtClean="0">
                <a:solidFill>
                  <a:schemeClr val="tx1"/>
                </a:solidFill>
                <a:effectLst/>
                <a:latin typeface="+mn-lt"/>
                <a:ea typeface="+mn-ea"/>
                <a:cs typeface="+mn-cs"/>
              </a:rPr>
              <a:t>The energy in coal comes from energy that was stored in giant plants that lived hundreds of millions of years ago in swamp forests, even before the dinosaurs! When these giant plants and ferns died, they formed layers at the bottom of the swamps.</a:t>
            </a:r>
          </a:p>
          <a:p>
            <a:r>
              <a:rPr lang="en-GB" sz="1200" b="0" i="0" kern="1200" dirty="0" smtClean="0">
                <a:solidFill>
                  <a:schemeClr val="tx1"/>
                </a:solidFill>
                <a:effectLst/>
                <a:latin typeface="+mn-lt"/>
                <a:ea typeface="+mn-ea"/>
                <a:cs typeface="+mn-cs"/>
              </a:rPr>
              <a:t>Water and dirt began to pile up on top of the dead plant remains. Over thousands of years pressure and heat would build up on top of the plant remains, undergoing chemical and physical changes and pushing out the oxygen, turning these remains into what we call coal.</a:t>
            </a:r>
          </a:p>
          <a:p>
            <a:r>
              <a:rPr lang="en-GB" sz="1200" b="0" i="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15</a:t>
            </a:fld>
            <a:endParaRPr lang="en-GB" dirty="0"/>
          </a:p>
        </p:txBody>
      </p:sp>
    </p:spTree>
    <p:extLst>
      <p:ext uri="{BB962C8B-B14F-4D97-AF65-F5344CB8AC3E}">
        <p14:creationId xmlns:p14="http://schemas.microsoft.com/office/powerpoint/2010/main" val="191960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Coal is a </a:t>
            </a:r>
            <a:r>
              <a:rPr lang="en-GB" sz="1200" b="1" i="0" kern="1200" dirty="0" smtClean="0">
                <a:solidFill>
                  <a:schemeClr val="tx1"/>
                </a:solidFill>
                <a:effectLst/>
                <a:latin typeface="+mn-lt"/>
                <a:ea typeface="+mn-ea"/>
                <a:cs typeface="+mn-cs"/>
              </a:rPr>
              <a:t>non-renewable energy source</a:t>
            </a:r>
            <a:r>
              <a:rPr lang="en-GB" sz="1200" b="0" i="0" kern="1200" dirty="0" smtClean="0">
                <a:solidFill>
                  <a:schemeClr val="tx1"/>
                </a:solidFill>
                <a:effectLst/>
                <a:latin typeface="+mn-lt"/>
                <a:ea typeface="+mn-ea"/>
                <a:cs typeface="+mn-cs"/>
              </a:rPr>
              <a:t> because it takes millions of years to form. That means what is in the ground now is all there is and we can’t realistically make more.</a:t>
            </a:r>
          </a:p>
          <a:p>
            <a:r>
              <a:rPr lang="en-GB" sz="1200" b="0" i="0" kern="1200" dirty="0" smtClean="0">
                <a:solidFill>
                  <a:schemeClr val="tx1"/>
                </a:solidFill>
                <a:effectLst/>
                <a:latin typeface="+mn-lt"/>
                <a:ea typeface="+mn-ea"/>
                <a:cs typeface="+mn-cs"/>
              </a:rPr>
              <a:t>The energy in coal comes from energy that was stored in giant plants that lived hundreds of millions of years ago in swamp forests, even before the dinosaurs! When these giant plants and ferns died, they formed layers at the bottom of the swamps.</a:t>
            </a:r>
          </a:p>
          <a:p>
            <a:r>
              <a:rPr lang="en-GB" sz="1200" b="0" i="0" kern="1200" dirty="0" smtClean="0">
                <a:solidFill>
                  <a:schemeClr val="tx1"/>
                </a:solidFill>
                <a:effectLst/>
                <a:latin typeface="+mn-lt"/>
                <a:ea typeface="+mn-ea"/>
                <a:cs typeface="+mn-cs"/>
              </a:rPr>
              <a:t>Water and dirt began to pile up on top of the dead plant remains. Over thousands of years pressure and heat would build up on top of the plant remains, undergoing chemical and physical changes and pushing out the oxygen, turning these remains into what we call coal.</a:t>
            </a:r>
          </a:p>
          <a:p>
            <a:r>
              <a:rPr lang="en-GB" sz="1200" b="0" i="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16</a:t>
            </a:fld>
            <a:endParaRPr lang="en-GB" dirty="0"/>
          </a:p>
        </p:txBody>
      </p:sp>
    </p:spTree>
    <p:extLst>
      <p:ext uri="{BB962C8B-B14F-4D97-AF65-F5344CB8AC3E}">
        <p14:creationId xmlns:p14="http://schemas.microsoft.com/office/powerpoint/2010/main" val="3534608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18</a:t>
            </a:fld>
            <a:endParaRPr lang="en-GB" dirty="0"/>
          </a:p>
        </p:txBody>
      </p:sp>
    </p:spTree>
    <p:extLst>
      <p:ext uri="{BB962C8B-B14F-4D97-AF65-F5344CB8AC3E}">
        <p14:creationId xmlns:p14="http://schemas.microsoft.com/office/powerpoint/2010/main" val="3336898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21</a:t>
            </a:fld>
            <a:endParaRPr lang="en-GB" dirty="0"/>
          </a:p>
        </p:txBody>
      </p:sp>
    </p:spTree>
    <p:extLst>
      <p:ext uri="{BB962C8B-B14F-4D97-AF65-F5344CB8AC3E}">
        <p14:creationId xmlns:p14="http://schemas.microsoft.com/office/powerpoint/2010/main" val="240106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Oil- app 42 years</a:t>
            </a:r>
          </a:p>
          <a:p>
            <a:r>
              <a:rPr lang="en-GB" dirty="0" smtClean="0"/>
              <a:t>Natural</a:t>
            </a:r>
            <a:r>
              <a:rPr lang="en-GB" baseline="0" dirty="0" smtClean="0"/>
              <a:t> gas- app 60 years</a:t>
            </a:r>
          </a:p>
          <a:p>
            <a:r>
              <a:rPr lang="en-GB" baseline="0" dirty="0" smtClean="0"/>
              <a:t>Coal app 250 years</a:t>
            </a:r>
          </a:p>
          <a:p>
            <a:r>
              <a:rPr lang="en-GB" baseline="0" dirty="0" smtClean="0"/>
              <a:t>Uranium 108 years</a:t>
            </a:r>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2</a:t>
            </a:fld>
            <a:endParaRPr lang="en-GB" dirty="0"/>
          </a:p>
        </p:txBody>
      </p:sp>
    </p:spTree>
    <p:extLst>
      <p:ext uri="{BB962C8B-B14F-4D97-AF65-F5344CB8AC3E}">
        <p14:creationId xmlns:p14="http://schemas.microsoft.com/office/powerpoint/2010/main" val="233075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kern="1200" dirty="0" smtClean="0">
                <a:solidFill>
                  <a:schemeClr val="tx1"/>
                </a:solidFill>
                <a:effectLst/>
                <a:latin typeface="+mn-lt"/>
                <a:ea typeface="+mn-ea"/>
                <a:cs typeface="+mn-cs"/>
              </a:rPr>
              <a:t>DC” power (commonly used in batteries) into alternating current or “AC” power. AC power is the kind of electrical that your television, computer, and toasters use when plugged into the wall outlet.</a:t>
            </a:r>
            <a:endParaRPr lang="en-GB" dirty="0" smtClean="0">
              <a:solidFill>
                <a:srgbClr val="002060"/>
              </a:solidFill>
            </a:endParaRPr>
          </a:p>
          <a:p>
            <a:pPr marL="0" indent="0">
              <a:buFont typeface="Arial" panose="020B0604020202020204" pitchFamily="34" charset="0"/>
              <a:buNone/>
            </a:pPr>
            <a:endParaRPr lang="en-GB" dirty="0" smtClean="0">
              <a:solidFill>
                <a:srgbClr val="002060"/>
              </a:solidFill>
            </a:endParaRPr>
          </a:p>
          <a:p>
            <a:pPr marL="0" indent="0">
              <a:buFont typeface="Arial" panose="020B0604020202020204" pitchFamily="34" charset="0"/>
              <a:buNone/>
            </a:pPr>
            <a:r>
              <a:rPr lang="en-GB" dirty="0" smtClean="0">
                <a:solidFill>
                  <a:srgbClr val="002060"/>
                </a:solidFill>
              </a:rPr>
              <a:t>Advantage extra</a:t>
            </a:r>
            <a:r>
              <a:rPr lang="en-GB" baseline="0" dirty="0" smtClean="0">
                <a:solidFill>
                  <a:srgbClr val="002060"/>
                </a:solidFill>
              </a:rPr>
              <a:t> for discussion </a:t>
            </a:r>
          </a:p>
          <a:p>
            <a:pPr marL="285750" indent="-285750">
              <a:buFont typeface="Arial" panose="020B0604020202020204" pitchFamily="34" charset="0"/>
              <a:buChar char="•"/>
            </a:pPr>
            <a:r>
              <a:rPr lang="en-GB" sz="1200" dirty="0" smtClean="0">
                <a:solidFill>
                  <a:srgbClr val="002060"/>
                </a:solidFill>
              </a:rPr>
              <a:t>Improved efficiency of solar technology (within the next few years, experts believe will be much more efficient. </a:t>
            </a:r>
          </a:p>
          <a:p>
            <a:pPr marL="285750" indent="-285750">
              <a:buFont typeface="Arial" panose="020B0604020202020204" pitchFamily="34" charset="0"/>
              <a:buChar char="•"/>
            </a:pPr>
            <a:r>
              <a:rPr lang="en-GB" sz="1200" dirty="0" smtClean="0">
                <a:solidFill>
                  <a:srgbClr val="002060"/>
                </a:solidFill>
              </a:rPr>
              <a:t>Government incentives, such as free- in tariffs (financial incentives)</a:t>
            </a:r>
          </a:p>
          <a:p>
            <a:pPr marL="285750" indent="-285750">
              <a:buFont typeface="Arial" panose="020B0604020202020204" pitchFamily="34" charset="0"/>
              <a:buChar char="•"/>
            </a:pPr>
            <a:r>
              <a:rPr lang="en-GB" sz="1200" dirty="0" smtClean="0">
                <a:solidFill>
                  <a:srgbClr val="002060"/>
                </a:solidFill>
              </a:rPr>
              <a:t>Does not release any harmful carbon dioxide or other pollutants. </a:t>
            </a:r>
            <a:endParaRPr lang="en-GB" dirty="0" smtClean="0">
              <a:solidFill>
                <a:srgbClr val="002060"/>
              </a:solidFill>
            </a:endParaRPr>
          </a:p>
          <a:p>
            <a:pPr marL="0" indent="0">
              <a:buFont typeface="Arial" panose="020B0604020202020204" pitchFamily="34" charset="0"/>
              <a:buNone/>
            </a:pPr>
            <a:endParaRPr lang="en-GB" dirty="0" smtClean="0">
              <a:solidFill>
                <a:srgbClr val="002060"/>
              </a:solidFill>
            </a:endParaRPr>
          </a:p>
          <a:p>
            <a:pPr marL="0" indent="0">
              <a:buFont typeface="Arial" panose="020B0604020202020204" pitchFamily="34" charset="0"/>
              <a:buNone/>
            </a:pPr>
            <a:r>
              <a:rPr lang="en-GB" dirty="0" smtClean="0">
                <a:solidFill>
                  <a:srgbClr val="002060"/>
                </a:solidFill>
              </a:rPr>
              <a:t>Disadvantage extra for discussion</a:t>
            </a:r>
            <a:r>
              <a:rPr lang="en-GB" baseline="0" dirty="0" smtClean="0">
                <a:solidFill>
                  <a:srgbClr val="002060"/>
                </a:solidFill>
              </a:rPr>
              <a:t> </a:t>
            </a:r>
            <a:endParaRPr lang="en-GB" dirty="0" smtClean="0">
              <a:solidFill>
                <a:srgbClr val="002060"/>
              </a:solidFill>
            </a:endParaRPr>
          </a:p>
          <a:p>
            <a:pPr marL="285750" indent="-285750">
              <a:buFont typeface="Arial" panose="020B0604020202020204" pitchFamily="34" charset="0"/>
              <a:buChar char="•"/>
            </a:pPr>
            <a:r>
              <a:rPr lang="en-GB" dirty="0" smtClean="0">
                <a:solidFill>
                  <a:srgbClr val="002060"/>
                </a:solidFill>
              </a:rPr>
              <a:t>Would need  some other form of energy- can only be created in daytime/sunny environment. (needs to be part of the integrated energy system and have back up)</a:t>
            </a:r>
          </a:p>
          <a:p>
            <a:pPr marL="285750" indent="-285750">
              <a:buFont typeface="Arial" panose="020B0604020202020204" pitchFamily="34" charset="0"/>
              <a:buChar char="•"/>
            </a:pPr>
            <a:r>
              <a:rPr lang="en-GB" dirty="0" smtClean="0">
                <a:solidFill>
                  <a:srgbClr val="002060"/>
                </a:solidFill>
              </a:rPr>
              <a:t>Large area required to absorb sun and generate power. </a:t>
            </a:r>
          </a:p>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3</a:t>
            </a:fld>
            <a:endParaRPr lang="en-GB" dirty="0"/>
          </a:p>
        </p:txBody>
      </p:sp>
    </p:spTree>
    <p:extLst>
      <p:ext uri="{BB962C8B-B14F-4D97-AF65-F5344CB8AC3E}">
        <p14:creationId xmlns:p14="http://schemas.microsoft.com/office/powerpoint/2010/main" val="211549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kern="1200" dirty="0" smtClean="0">
                <a:solidFill>
                  <a:schemeClr val="tx1"/>
                </a:solidFill>
                <a:effectLst/>
                <a:latin typeface="+mn-lt"/>
                <a:ea typeface="+mn-ea"/>
                <a:cs typeface="+mn-cs"/>
              </a:rPr>
              <a:t>DC” power (commonly used in batteries) into alternating current or “AC” power. AC power is the kind of electrical that your television, computer, and toasters use when plugged into the wall outlet.</a:t>
            </a:r>
            <a:endParaRPr lang="en-GB" dirty="0" smtClean="0">
              <a:solidFill>
                <a:srgbClr val="002060"/>
              </a:solidFill>
            </a:endParaRPr>
          </a:p>
          <a:p>
            <a:pPr marL="0" indent="0">
              <a:buFont typeface="Arial" panose="020B0604020202020204" pitchFamily="34" charset="0"/>
              <a:buNone/>
            </a:pPr>
            <a:endParaRPr lang="en-GB" dirty="0" smtClean="0">
              <a:solidFill>
                <a:srgbClr val="002060"/>
              </a:solidFill>
            </a:endParaRPr>
          </a:p>
          <a:p>
            <a:pPr marL="0" indent="0">
              <a:buFont typeface="Arial" panose="020B0604020202020204" pitchFamily="34" charset="0"/>
              <a:buNone/>
            </a:pPr>
            <a:r>
              <a:rPr lang="en-GB" dirty="0" smtClean="0">
                <a:solidFill>
                  <a:srgbClr val="002060"/>
                </a:solidFill>
              </a:rPr>
              <a:t>Advantage extra</a:t>
            </a:r>
            <a:r>
              <a:rPr lang="en-GB" baseline="0" dirty="0" smtClean="0">
                <a:solidFill>
                  <a:srgbClr val="002060"/>
                </a:solidFill>
              </a:rPr>
              <a:t> for discussion </a:t>
            </a:r>
          </a:p>
          <a:p>
            <a:pPr marL="285750" indent="-285750">
              <a:buFont typeface="Arial" panose="020B0604020202020204" pitchFamily="34" charset="0"/>
              <a:buChar char="•"/>
            </a:pPr>
            <a:r>
              <a:rPr lang="en-GB" sz="1200" dirty="0" smtClean="0">
                <a:solidFill>
                  <a:srgbClr val="002060"/>
                </a:solidFill>
              </a:rPr>
              <a:t>Improved efficiency of solar technology (within the next few years, experts believe will be much more efficient. </a:t>
            </a:r>
          </a:p>
          <a:p>
            <a:pPr marL="285750" indent="-285750">
              <a:buFont typeface="Arial" panose="020B0604020202020204" pitchFamily="34" charset="0"/>
              <a:buChar char="•"/>
            </a:pPr>
            <a:r>
              <a:rPr lang="en-GB" sz="1200" dirty="0" smtClean="0">
                <a:solidFill>
                  <a:srgbClr val="002060"/>
                </a:solidFill>
              </a:rPr>
              <a:t>Government incentives, such as free- in tariffs (financial incentives)</a:t>
            </a:r>
          </a:p>
          <a:p>
            <a:pPr marL="285750" indent="-285750">
              <a:buFont typeface="Arial" panose="020B0604020202020204" pitchFamily="34" charset="0"/>
              <a:buChar char="•"/>
            </a:pPr>
            <a:r>
              <a:rPr lang="en-GB" sz="1200" dirty="0" smtClean="0">
                <a:solidFill>
                  <a:srgbClr val="002060"/>
                </a:solidFill>
              </a:rPr>
              <a:t>Does not release any harmful carbon dioxide or other pollutants. </a:t>
            </a:r>
            <a:endParaRPr lang="en-GB" dirty="0" smtClean="0">
              <a:solidFill>
                <a:srgbClr val="002060"/>
              </a:solidFill>
            </a:endParaRPr>
          </a:p>
          <a:p>
            <a:pPr marL="0" indent="0">
              <a:buFont typeface="Arial" panose="020B0604020202020204" pitchFamily="34" charset="0"/>
              <a:buNone/>
            </a:pPr>
            <a:endParaRPr lang="en-GB" dirty="0" smtClean="0">
              <a:solidFill>
                <a:srgbClr val="002060"/>
              </a:solidFill>
            </a:endParaRPr>
          </a:p>
          <a:p>
            <a:pPr marL="0" indent="0">
              <a:buFont typeface="Arial" panose="020B0604020202020204" pitchFamily="34" charset="0"/>
              <a:buNone/>
            </a:pPr>
            <a:r>
              <a:rPr lang="en-GB" dirty="0" smtClean="0">
                <a:solidFill>
                  <a:srgbClr val="002060"/>
                </a:solidFill>
              </a:rPr>
              <a:t>Disadvantage extra for discussion</a:t>
            </a:r>
            <a:r>
              <a:rPr lang="en-GB" baseline="0" dirty="0" smtClean="0">
                <a:solidFill>
                  <a:srgbClr val="002060"/>
                </a:solidFill>
              </a:rPr>
              <a:t> </a:t>
            </a:r>
            <a:endParaRPr lang="en-GB" dirty="0" smtClean="0">
              <a:solidFill>
                <a:srgbClr val="002060"/>
              </a:solidFill>
            </a:endParaRPr>
          </a:p>
          <a:p>
            <a:pPr marL="285750" indent="-285750">
              <a:buFont typeface="Arial" panose="020B0604020202020204" pitchFamily="34" charset="0"/>
              <a:buChar char="•"/>
            </a:pPr>
            <a:r>
              <a:rPr lang="en-GB" dirty="0" smtClean="0">
                <a:solidFill>
                  <a:srgbClr val="002060"/>
                </a:solidFill>
              </a:rPr>
              <a:t>Would need  some other form of energy- can only be created in daytime/sunny environment. (needs to be part of the integrated energy system and have back up)</a:t>
            </a:r>
          </a:p>
          <a:p>
            <a:pPr marL="285750" indent="-285750">
              <a:buFont typeface="Arial" panose="020B0604020202020204" pitchFamily="34" charset="0"/>
              <a:buChar char="•"/>
            </a:pPr>
            <a:r>
              <a:rPr lang="en-GB" dirty="0" smtClean="0">
                <a:solidFill>
                  <a:srgbClr val="002060"/>
                </a:solidFill>
              </a:rPr>
              <a:t>Large area required to absorb sun and generate power. </a:t>
            </a:r>
          </a:p>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4</a:t>
            </a:fld>
            <a:endParaRPr lang="en-GB" dirty="0"/>
          </a:p>
        </p:txBody>
      </p:sp>
    </p:spTree>
    <p:extLst>
      <p:ext uri="{BB962C8B-B14F-4D97-AF65-F5344CB8AC3E}">
        <p14:creationId xmlns:p14="http://schemas.microsoft.com/office/powerpoint/2010/main" val="238974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Wind turbines</a:t>
            </a:r>
            <a:r>
              <a:rPr lang="en-GB" sz="1200" b="0" i="0" kern="1200" dirty="0" smtClean="0">
                <a:solidFill>
                  <a:schemeClr val="tx1"/>
                </a:solidFill>
                <a:effectLst/>
                <a:latin typeface="+mn-lt"/>
                <a:ea typeface="+mn-ea"/>
                <a:cs typeface="+mn-cs"/>
              </a:rPr>
              <a:t> operate on a </a:t>
            </a:r>
            <a:r>
              <a:rPr lang="en-GB" sz="1200" b="1" i="0" kern="1200" dirty="0" smtClean="0">
                <a:solidFill>
                  <a:schemeClr val="tx1"/>
                </a:solidFill>
                <a:effectLst/>
                <a:latin typeface="+mn-lt"/>
                <a:ea typeface="+mn-ea"/>
                <a:cs typeface="+mn-cs"/>
              </a:rPr>
              <a:t>simple</a:t>
            </a:r>
            <a:r>
              <a:rPr lang="en-GB" sz="1200" b="0" i="0" kern="1200" dirty="0" smtClean="0">
                <a:solidFill>
                  <a:schemeClr val="tx1"/>
                </a:solidFill>
                <a:effectLst/>
                <a:latin typeface="+mn-lt"/>
                <a:ea typeface="+mn-ea"/>
                <a:cs typeface="+mn-cs"/>
              </a:rPr>
              <a:t> principle. The energy in the </a:t>
            </a:r>
            <a:r>
              <a:rPr lang="en-GB" sz="1200" b="1" i="0" kern="1200" dirty="0" smtClean="0">
                <a:solidFill>
                  <a:schemeClr val="tx1"/>
                </a:solidFill>
                <a:effectLst/>
                <a:latin typeface="+mn-lt"/>
                <a:ea typeface="+mn-ea"/>
                <a:cs typeface="+mn-cs"/>
              </a:rPr>
              <a:t>wind</a:t>
            </a:r>
            <a:r>
              <a:rPr lang="en-GB" sz="1200" b="0" i="0" kern="1200" dirty="0" smtClean="0">
                <a:solidFill>
                  <a:schemeClr val="tx1"/>
                </a:solidFill>
                <a:effectLst/>
                <a:latin typeface="+mn-lt"/>
                <a:ea typeface="+mn-ea"/>
                <a:cs typeface="+mn-cs"/>
              </a:rPr>
              <a:t> turns two or three propeller-like blades around a rotor. The rotor is connected to the main shaft, which spins a </a:t>
            </a:r>
            <a:r>
              <a:rPr lang="en-GB" sz="1200" b="1" i="0" kern="1200" dirty="0" smtClean="0">
                <a:solidFill>
                  <a:schemeClr val="tx1"/>
                </a:solidFill>
                <a:effectLst/>
                <a:latin typeface="+mn-lt"/>
                <a:ea typeface="+mn-ea"/>
                <a:cs typeface="+mn-cs"/>
              </a:rPr>
              <a:t>generator</a:t>
            </a:r>
            <a:r>
              <a:rPr lang="en-GB" sz="1200" b="0" i="0" kern="1200" dirty="0" smtClean="0">
                <a:solidFill>
                  <a:schemeClr val="tx1"/>
                </a:solidFill>
                <a:effectLst/>
                <a:latin typeface="+mn-lt"/>
                <a:ea typeface="+mn-ea"/>
                <a:cs typeface="+mn-cs"/>
              </a:rPr>
              <a:t> to create electricity</a:t>
            </a:r>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5</a:t>
            </a:fld>
            <a:endParaRPr lang="en-GB" dirty="0"/>
          </a:p>
        </p:txBody>
      </p:sp>
    </p:spTree>
    <p:extLst>
      <p:ext uri="{BB962C8B-B14F-4D97-AF65-F5344CB8AC3E}">
        <p14:creationId xmlns:p14="http://schemas.microsoft.com/office/powerpoint/2010/main" val="3667054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Wind turbines</a:t>
            </a:r>
            <a:r>
              <a:rPr lang="en-GB" sz="1200" b="0" i="0" kern="1200" dirty="0" smtClean="0">
                <a:solidFill>
                  <a:schemeClr val="tx1"/>
                </a:solidFill>
                <a:effectLst/>
                <a:latin typeface="+mn-lt"/>
                <a:ea typeface="+mn-ea"/>
                <a:cs typeface="+mn-cs"/>
              </a:rPr>
              <a:t> operate on a </a:t>
            </a:r>
            <a:r>
              <a:rPr lang="en-GB" sz="1200" b="1" i="0" kern="1200" dirty="0" smtClean="0">
                <a:solidFill>
                  <a:schemeClr val="tx1"/>
                </a:solidFill>
                <a:effectLst/>
                <a:latin typeface="+mn-lt"/>
                <a:ea typeface="+mn-ea"/>
                <a:cs typeface="+mn-cs"/>
              </a:rPr>
              <a:t>simple</a:t>
            </a:r>
            <a:r>
              <a:rPr lang="en-GB" sz="1200" b="0" i="0" kern="1200" dirty="0" smtClean="0">
                <a:solidFill>
                  <a:schemeClr val="tx1"/>
                </a:solidFill>
                <a:effectLst/>
                <a:latin typeface="+mn-lt"/>
                <a:ea typeface="+mn-ea"/>
                <a:cs typeface="+mn-cs"/>
              </a:rPr>
              <a:t> principle. The energy in the </a:t>
            </a:r>
            <a:r>
              <a:rPr lang="en-GB" sz="1200" b="1" i="0" kern="1200" dirty="0" smtClean="0">
                <a:solidFill>
                  <a:schemeClr val="tx1"/>
                </a:solidFill>
                <a:effectLst/>
                <a:latin typeface="+mn-lt"/>
                <a:ea typeface="+mn-ea"/>
                <a:cs typeface="+mn-cs"/>
              </a:rPr>
              <a:t>wind</a:t>
            </a:r>
            <a:r>
              <a:rPr lang="en-GB" sz="1200" b="0" i="0" kern="1200" dirty="0" smtClean="0">
                <a:solidFill>
                  <a:schemeClr val="tx1"/>
                </a:solidFill>
                <a:effectLst/>
                <a:latin typeface="+mn-lt"/>
                <a:ea typeface="+mn-ea"/>
                <a:cs typeface="+mn-cs"/>
              </a:rPr>
              <a:t> turns two or three propeller-like blades around a rotor. The rotor is connected to the main shaft, which spins a </a:t>
            </a:r>
            <a:r>
              <a:rPr lang="en-GB" sz="1200" b="1" i="0" kern="1200" dirty="0" smtClean="0">
                <a:solidFill>
                  <a:schemeClr val="tx1"/>
                </a:solidFill>
                <a:effectLst/>
                <a:latin typeface="+mn-lt"/>
                <a:ea typeface="+mn-ea"/>
                <a:cs typeface="+mn-cs"/>
              </a:rPr>
              <a:t>generator</a:t>
            </a:r>
            <a:r>
              <a:rPr lang="en-GB" sz="1200" b="0" i="0" kern="1200" dirty="0" smtClean="0">
                <a:solidFill>
                  <a:schemeClr val="tx1"/>
                </a:solidFill>
                <a:effectLst/>
                <a:latin typeface="+mn-lt"/>
                <a:ea typeface="+mn-ea"/>
                <a:cs typeface="+mn-cs"/>
              </a:rPr>
              <a:t> to create electricity</a:t>
            </a:r>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6</a:t>
            </a:fld>
            <a:endParaRPr lang="en-GB" dirty="0"/>
          </a:p>
        </p:txBody>
      </p:sp>
    </p:spTree>
    <p:extLst>
      <p:ext uri="{BB962C8B-B14F-4D97-AF65-F5344CB8AC3E}">
        <p14:creationId xmlns:p14="http://schemas.microsoft.com/office/powerpoint/2010/main" val="111270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7</a:t>
            </a:fld>
            <a:endParaRPr lang="en-GB" dirty="0"/>
          </a:p>
        </p:txBody>
      </p:sp>
    </p:spTree>
    <p:extLst>
      <p:ext uri="{BB962C8B-B14F-4D97-AF65-F5344CB8AC3E}">
        <p14:creationId xmlns:p14="http://schemas.microsoft.com/office/powerpoint/2010/main" val="237188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8</a:t>
            </a:fld>
            <a:endParaRPr lang="en-GB" dirty="0"/>
          </a:p>
        </p:txBody>
      </p:sp>
    </p:spTree>
    <p:extLst>
      <p:ext uri="{BB962C8B-B14F-4D97-AF65-F5344CB8AC3E}">
        <p14:creationId xmlns:p14="http://schemas.microsoft.com/office/powerpoint/2010/main" val="391060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28F8A5-D67E-4745-AD12-BF64BE150812}" type="slidenum">
              <a:rPr lang="en-GB" smtClean="0"/>
              <a:t>9</a:t>
            </a:fld>
            <a:endParaRPr lang="en-GB" dirty="0"/>
          </a:p>
        </p:txBody>
      </p:sp>
    </p:spTree>
    <p:extLst>
      <p:ext uri="{BB962C8B-B14F-4D97-AF65-F5344CB8AC3E}">
        <p14:creationId xmlns:p14="http://schemas.microsoft.com/office/powerpoint/2010/main" val="536395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AB85F90-3E79-49F7-A363-69A84E2E73AD}" type="datetimeFigureOut">
              <a:rPr lang="en-GB" smtClean="0"/>
              <a:t>14/01/2018</a:t>
            </a:fld>
            <a:endParaRPr lang="en-GB"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264613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312787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324133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3494121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4106939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2811565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8" name="Footer Placeholder 7"/>
          <p:cNvSpPr>
            <a:spLocks noGrp="1"/>
          </p:cNvSpPr>
          <p:nvPr>
            <p:ph type="ftr" sz="quarter" idx="11"/>
          </p:nvPr>
        </p:nvSpPr>
        <p:spPr>
          <a:xfrm>
            <a:off x="561111" y="6391838"/>
            <a:ext cx="3644282" cy="304801"/>
          </a:xfrm>
        </p:spPr>
        <p:txBody>
          <a:bodyPr/>
          <a:lstStyle/>
          <a:p>
            <a:endParaRPr lang="en-GB" dirty="0"/>
          </a:p>
        </p:txBody>
      </p:sp>
      <p:sp>
        <p:nvSpPr>
          <p:cNvPr id="9" name="Slide Number Placeholder 8"/>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164275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AB85F90-3E79-49F7-A363-69A84E2E73AD}" type="datetimeFigureOut">
              <a:rPr lang="en-GB" smtClean="0"/>
              <a:t>14/01/2018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11916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AB85F90-3E79-49F7-A363-69A84E2E73AD}" type="datetimeFigureOut">
              <a:rPr lang="en-GB" smtClean="0"/>
              <a:t>14/01/2018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2386149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5413" y="1052736"/>
            <a:ext cx="10972800"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75745F-3BB0-4688-BAB1-FA064F4AE3C6}" type="datetimeFigureOut">
              <a:rPr lang="en-GB" smtClean="0"/>
              <a:t>14/01/2018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497495-B4BB-4ADE-91FE-06F079C17EDB}" type="slidenum">
              <a:rPr lang="en-GB" smtClean="0"/>
              <a:t>‹#›</a:t>
            </a:fld>
            <a:endParaRPr lang="en-GB" dirty="0"/>
          </a:p>
        </p:txBody>
      </p:sp>
    </p:spTree>
    <p:extLst>
      <p:ext uri="{BB962C8B-B14F-4D97-AF65-F5344CB8AC3E}">
        <p14:creationId xmlns:p14="http://schemas.microsoft.com/office/powerpoint/2010/main" val="11952716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28905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400109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144083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316474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364620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372378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158774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85F90-3E79-49F7-A363-69A84E2E73AD}" type="datetimeFigureOut">
              <a:rPr lang="en-GB" smtClean="0"/>
              <a:t>14/01/2018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C222-3454-49AA-947B-3ECB0AA12E8F}" type="slidenum">
              <a:rPr lang="en-GB" smtClean="0"/>
              <a:t>‹#›</a:t>
            </a:fld>
            <a:endParaRPr lang="en-GB" dirty="0"/>
          </a:p>
        </p:txBody>
      </p:sp>
    </p:spTree>
    <p:extLst>
      <p:ext uri="{BB962C8B-B14F-4D97-AF65-F5344CB8AC3E}">
        <p14:creationId xmlns:p14="http://schemas.microsoft.com/office/powerpoint/2010/main" val="299726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AB85F90-3E79-49F7-A363-69A84E2E73AD}" type="datetimeFigureOut">
              <a:rPr lang="en-GB" smtClean="0"/>
              <a:t>14/01/2018</a:t>
            </a:fld>
            <a:endParaRPr lang="en-GB"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A98C222-3454-49AA-947B-3ECB0AA12E8F}" type="slidenum">
              <a:rPr lang="en-GB" smtClean="0"/>
              <a:t>‹#›</a:t>
            </a:fld>
            <a:endParaRPr lang="en-GB" dirty="0"/>
          </a:p>
        </p:txBody>
      </p:sp>
    </p:spTree>
    <p:extLst>
      <p:ext uri="{BB962C8B-B14F-4D97-AF65-F5344CB8AC3E}">
        <p14:creationId xmlns:p14="http://schemas.microsoft.com/office/powerpoint/2010/main" val="296524160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hyperlink" Target="https://youtu.be/rnPEtwQtmGQ"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hyperlink" Target="https://www.youtube.com/watch?v=nVl17JLn_u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youtube.com/watch?v=nVl17JLn_u0"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hyperlink" Target="https://youtu.be/D22Z_Ynz4fY" TargetMode="External"/><Relationship Id="rId3" Type="http://schemas.openxmlformats.org/officeDocument/2006/relationships/image" Target="../media/image18.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9.png"/><Relationship Id="rId10" Type="http://schemas.openxmlformats.org/officeDocument/2006/relationships/image" Target="../media/image20.png"/><Relationship Id="rId4" Type="http://schemas.microsoft.com/office/2007/relationships/hdphoto" Target="../media/hdphoto2.wdp"/><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hyperlink" Target="https://youtu.be/D22Z_Ynz4fY" TargetMode="External"/><Relationship Id="rId3" Type="http://schemas.openxmlformats.org/officeDocument/2006/relationships/image" Target="../media/image18.pn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9.png"/><Relationship Id="rId4" Type="http://schemas.microsoft.com/office/2007/relationships/hdphoto" Target="../media/hdphoto2.wdp"/><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hyperlink" Target="https://youtu.be/BQ_Ethb6_W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youtu.be/BQ_Ethb6_Wk"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zac17sGB2uo" TargetMode="External"/><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youtu.be/zac17sGB2uo"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a8T-F81vh14" TargetMode="External"/><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youtu.be/a8T-F81vh14" TargetMode="Externa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hyperlink" Target="https://youtu.be/xZ1HIBIIJU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youtu.be/xZ1HIBIIJU0" TargetMode="Externa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38.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www.youtube.com/watch?v=f8_NdUb8sjc"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www.youtube.com/watch?v=f8_NdUb8sjc"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youtu.be/DILJJwsFl3w"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youtu.be/DILJJwsFl3w" TargetMode="External"/><Relationship Id="rId5" Type="http://schemas.openxmlformats.org/officeDocument/2006/relationships/image" Target="../media/image4.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hyperlink" Target="https://youtu.be/gcStpg3i5V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youtu.be/gcStpg3i5V8"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youtu.be/rnPEtwQtmGQ"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593" y="1378525"/>
            <a:ext cx="11713029" cy="3108543"/>
          </a:xfrm>
          <a:prstGeom prst="rect">
            <a:avLst/>
          </a:prstGeom>
          <a:noFill/>
        </p:spPr>
        <p:txBody>
          <a:bodyPr wrap="square" rtlCol="0">
            <a:spAutoFit/>
          </a:bodyPr>
          <a:lstStyle/>
          <a:p>
            <a:pPr algn="ctr"/>
            <a:r>
              <a:rPr lang="en-GB" sz="2800" b="1" dirty="0" smtClean="0">
                <a:solidFill>
                  <a:srgbClr val="FF0000"/>
                </a:solidFill>
                <a:latin typeface="Calibri" panose="020F0502020204030204" pitchFamily="34" charset="0"/>
              </a:rPr>
              <a:t>WHAT</a:t>
            </a:r>
            <a:r>
              <a:rPr lang="en-GB" sz="2800" dirty="0" smtClean="0">
                <a:solidFill>
                  <a:schemeClr val="bg1"/>
                </a:solidFill>
                <a:latin typeface="Calibri" panose="020F0502020204030204" pitchFamily="34" charset="0"/>
              </a:rPr>
              <a:t>   </a:t>
            </a:r>
          </a:p>
          <a:p>
            <a:pPr algn="ctr"/>
            <a:r>
              <a:rPr lang="en-GB" sz="2800" dirty="0" smtClean="0">
                <a:solidFill>
                  <a:schemeClr val="bg1"/>
                </a:solidFill>
                <a:latin typeface="Calibri" panose="020F0502020204030204" pitchFamily="34" charset="0"/>
              </a:rPr>
              <a:t>UNDERSTANDING ALL ABOUT DIFFERENT ENERGY SOURCES</a:t>
            </a:r>
          </a:p>
          <a:p>
            <a:pPr algn="ctr"/>
            <a:r>
              <a:rPr lang="en-GB" sz="2800" b="1" dirty="0" smtClean="0">
                <a:solidFill>
                  <a:srgbClr val="FF0000"/>
                </a:solidFill>
                <a:latin typeface="Calibri" panose="020F0502020204030204" pitchFamily="34" charset="0"/>
              </a:rPr>
              <a:t>WHY</a:t>
            </a:r>
            <a:r>
              <a:rPr lang="en-GB" sz="2800" dirty="0" smtClean="0">
                <a:solidFill>
                  <a:schemeClr val="bg1"/>
                </a:solidFill>
                <a:latin typeface="Calibri" panose="020F0502020204030204" pitchFamily="34" charset="0"/>
              </a:rPr>
              <a:t> </a:t>
            </a:r>
            <a:endParaRPr lang="en-GB" sz="2800" dirty="0">
              <a:solidFill>
                <a:schemeClr val="bg1"/>
              </a:solidFill>
              <a:latin typeface="Calibri" panose="020F0502020204030204" pitchFamily="34" charset="0"/>
            </a:endParaRPr>
          </a:p>
          <a:p>
            <a:pPr algn="ctr"/>
            <a:r>
              <a:rPr lang="en-GB" sz="2800" dirty="0" smtClean="0">
                <a:solidFill>
                  <a:schemeClr val="bg1"/>
                </a:solidFill>
                <a:latin typeface="Calibri" panose="020F0502020204030204" pitchFamily="34" charset="0"/>
              </a:rPr>
              <a:t>EACH CAN HAVE POSITIVE OR NEGATIVE IMPACTS ON THE ENVIRONMENT.  </a:t>
            </a:r>
          </a:p>
          <a:p>
            <a:pPr algn="ctr"/>
            <a:r>
              <a:rPr lang="en-GB" sz="2800" b="1" dirty="0" smtClean="0">
                <a:solidFill>
                  <a:srgbClr val="FF0000"/>
                </a:solidFill>
                <a:latin typeface="Calibri" panose="020F0502020204030204" pitchFamily="34" charset="0"/>
              </a:rPr>
              <a:t>WHERE</a:t>
            </a:r>
            <a:r>
              <a:rPr lang="en-GB" sz="2800" dirty="0" smtClean="0">
                <a:solidFill>
                  <a:schemeClr val="bg1"/>
                </a:solidFill>
                <a:latin typeface="Calibri" panose="020F0502020204030204" pitchFamily="34" charset="0"/>
              </a:rPr>
              <a:t>  </a:t>
            </a:r>
            <a:endParaRPr lang="en-GB" sz="2800" dirty="0">
              <a:solidFill>
                <a:schemeClr val="bg1"/>
              </a:solidFill>
              <a:latin typeface="Calibri" panose="020F0502020204030204" pitchFamily="34" charset="0"/>
            </a:endParaRPr>
          </a:p>
          <a:p>
            <a:pPr algn="ctr"/>
            <a:r>
              <a:rPr lang="en-GB" sz="2800" dirty="0" smtClean="0">
                <a:solidFill>
                  <a:schemeClr val="bg1"/>
                </a:solidFill>
                <a:latin typeface="Calibri" panose="020F0502020204030204" pitchFamily="34" charset="0"/>
              </a:rPr>
              <a:t>YOU WILL ALSO REQUIRE THIS KNOWLEDGE IN YOUR EXAMS</a:t>
            </a:r>
          </a:p>
          <a:p>
            <a:pPr algn="ctr"/>
            <a:endParaRPr lang="en-GB" sz="2800" dirty="0">
              <a:solidFill>
                <a:schemeClr val="bg1"/>
              </a:solidFill>
              <a:latin typeface="Comic Sans MS" panose="030F0702030302020204" pitchFamily="66" charset="0"/>
            </a:endParaRPr>
          </a:p>
        </p:txBody>
      </p:sp>
      <p:graphicFrame>
        <p:nvGraphicFramePr>
          <p:cNvPr id="6" name="Table 5"/>
          <p:cNvGraphicFramePr>
            <a:graphicFrameLocks noGrp="1"/>
          </p:cNvGraphicFramePr>
          <p:nvPr>
            <p:extLst/>
          </p:nvPr>
        </p:nvGraphicFramePr>
        <p:xfrm>
          <a:off x="1999991" y="5108458"/>
          <a:ext cx="8229600" cy="1539875"/>
        </p:xfrm>
        <a:graphic>
          <a:graphicData uri="http://schemas.openxmlformats.org/drawingml/2006/table">
            <a:tbl>
              <a:tblPr firstRow="1" bandRow="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1539875">
                <a:tc>
                  <a:txBody>
                    <a:bodyPr/>
                    <a:lstStyle/>
                    <a:p>
                      <a:pPr>
                        <a:lnSpc>
                          <a:spcPct val="107000"/>
                        </a:lnSpc>
                        <a:spcAft>
                          <a:spcPts val="0"/>
                        </a:spcAft>
                      </a:pPr>
                      <a:r>
                        <a:rPr lang="en-GB"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B</a:t>
                      </a:r>
                      <a:r>
                        <a:rPr lang="en-GB" sz="1600" b="1" kern="12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elieve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kern="12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Approach the task positively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41099" marB="41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9B0B9"/>
                    </a:solidFill>
                  </a:tcPr>
                </a:tc>
                <a:tc>
                  <a:txBody>
                    <a:bodyPr/>
                    <a:lstStyle/>
                    <a:p>
                      <a:pPr>
                        <a:lnSpc>
                          <a:spcPct val="107000"/>
                        </a:lnSpc>
                        <a:spcAft>
                          <a:spcPts val="0"/>
                        </a:spcAft>
                      </a:pPr>
                      <a:r>
                        <a:rPr lang="en-GB"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a:t>
                      </a:r>
                      <a:r>
                        <a:rPr lang="en-GB" sz="1600" b="1" kern="1200" dirty="0">
                          <a:solidFill>
                            <a:srgbClr val="FF3300"/>
                          </a:solidFill>
                          <a:effectLst/>
                          <a:latin typeface="Calibri" panose="020F0502020204030204" pitchFamily="34" charset="0"/>
                          <a:ea typeface="Times New Roman" panose="02020603050405020304" pitchFamily="18" charset="0"/>
                          <a:cs typeface="Arial" panose="020B0604020202020204" pitchFamily="34" charset="0"/>
                        </a:rPr>
                        <a:t>chieve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kern="12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Try to exceed my target!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41099" marB="41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0"/>
                        </a:spcAft>
                      </a:pPr>
                      <a:r>
                        <a:rPr lang="en-GB"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a:t>
                      </a:r>
                      <a:r>
                        <a:rPr lang="en-GB" sz="1600" b="1" kern="1200"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ucceed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kern="1200" dirty="0" smtClean="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Create</a:t>
                      </a:r>
                      <a:r>
                        <a:rPr lang="en-GB" sz="1600" b="1" kern="1200" baseline="0" dirty="0" smtClean="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 some exciting designs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41099" marB="41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45191"/>
                    </a:solidFill>
                  </a:tcPr>
                </a:tc>
                <a:tc>
                  <a:txBody>
                    <a:bodyPr/>
                    <a:lstStyle/>
                    <a:p>
                      <a:pPr>
                        <a:lnSpc>
                          <a:spcPct val="107000"/>
                        </a:lnSpc>
                        <a:spcAft>
                          <a:spcPts val="0"/>
                        </a:spcAft>
                      </a:pPr>
                      <a:r>
                        <a:rPr lang="en-GB"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E</a:t>
                      </a:r>
                      <a:r>
                        <a:rPr lang="en-GB" sz="1600" b="1" kern="12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njoy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kern="12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Have fun, but work Safely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41099" marB="41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0000"/>
                    </a:solidFill>
                  </a:tcPr>
                </a:tc>
                <a:tc>
                  <a:txBody>
                    <a:bodyPr/>
                    <a:lstStyle/>
                    <a:p>
                      <a:pPr>
                        <a:lnSpc>
                          <a:spcPct val="107000"/>
                        </a:lnSpc>
                        <a:spcAft>
                          <a:spcPts val="0"/>
                        </a:spcAft>
                      </a:pPr>
                      <a:r>
                        <a:rPr lang="en-GB" sz="16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a:t>
                      </a:r>
                      <a:r>
                        <a:rPr lang="en-GB" sz="1600" b="1" kern="1200" dirty="0">
                          <a:solidFill>
                            <a:srgbClr val="92D050"/>
                          </a:solidFill>
                          <a:effectLst/>
                          <a:latin typeface="Calibri" panose="020F0502020204030204" pitchFamily="34" charset="0"/>
                          <a:ea typeface="Times New Roman" panose="02020603050405020304" pitchFamily="18" charset="0"/>
                          <a:cs typeface="Arial" panose="020B0604020202020204" pitchFamily="34" charset="0"/>
                        </a:rPr>
                        <a:t>upport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kern="1200" dirty="0">
                          <a:solidFill>
                            <a:srgbClr val="FFFFFF"/>
                          </a:solidFill>
                          <a:effectLst/>
                          <a:latin typeface="Comic Sans MS" panose="030F0702030302020204" pitchFamily="66" charset="0"/>
                          <a:ea typeface="Times New Roman" panose="02020603050405020304" pitchFamily="18" charset="0"/>
                          <a:cs typeface="Arial" panose="020B0604020202020204" pitchFamily="34" charset="0"/>
                        </a:rPr>
                        <a:t>Work independently and support each other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41099" marB="41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pSp>
        <p:nvGrpSpPr>
          <p:cNvPr id="7" name="Group 6"/>
          <p:cNvGrpSpPr/>
          <p:nvPr/>
        </p:nvGrpSpPr>
        <p:grpSpPr>
          <a:xfrm>
            <a:off x="5197763" y="71377"/>
            <a:ext cx="1440160" cy="1007393"/>
            <a:chOff x="2915816" y="260648"/>
            <a:chExt cx="1440160" cy="1007393"/>
          </a:xfrm>
        </p:grpSpPr>
        <p:sp>
          <p:nvSpPr>
            <p:cNvPr id="8" name="Rounded Rectangle 7"/>
            <p:cNvSpPr/>
            <p:nvPr/>
          </p:nvSpPr>
          <p:spPr>
            <a:xfrm>
              <a:off x="2915816" y="260648"/>
              <a:ext cx="1440160" cy="100739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GB" dirty="0" smtClean="0"/>
                <a:t> </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439823"/>
              <a:ext cx="956481" cy="649041"/>
            </a:xfrm>
            <a:prstGeom prst="rect">
              <a:avLst/>
            </a:prstGeom>
          </p:spPr>
        </p:pic>
      </p:grpSp>
    </p:spTree>
    <p:extLst>
      <p:ext uri="{BB962C8B-B14F-4D97-AF65-F5344CB8AC3E}">
        <p14:creationId xmlns:p14="http://schemas.microsoft.com/office/powerpoint/2010/main" val="1007849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33" y="775741"/>
            <a:ext cx="8761413" cy="706964"/>
          </a:xfrm>
        </p:spPr>
        <p:txBody>
          <a:bodyPr/>
          <a:lstStyle/>
          <a:p>
            <a:r>
              <a:rPr lang="en-GB" sz="4800" b="1" dirty="0" smtClean="0">
                <a:latin typeface="Calibri" panose="020F0502020204030204" pitchFamily="34" charset="0"/>
              </a:rPr>
              <a:t>HYDROELECTRIC</a:t>
            </a:r>
            <a:endParaRPr lang="en-GB" sz="4800" b="1" dirty="0">
              <a:latin typeface="Calibri" panose="020F0502020204030204" pitchFamily="34" charset="0"/>
            </a:endParaRPr>
          </a:p>
        </p:txBody>
      </p:sp>
      <p:grpSp>
        <p:nvGrpSpPr>
          <p:cNvPr id="40" name="Group 39"/>
          <p:cNvGrpSpPr/>
          <p:nvPr/>
        </p:nvGrpSpPr>
        <p:grpSpPr>
          <a:xfrm>
            <a:off x="10089246" y="586725"/>
            <a:ext cx="1277709" cy="1215740"/>
            <a:chOff x="8845085" y="973668"/>
            <a:chExt cx="1803749" cy="1754975"/>
          </a:xfrm>
        </p:grpSpPr>
        <p:grpSp>
          <p:nvGrpSpPr>
            <p:cNvPr id="8" name="Group 7"/>
            <p:cNvGrpSpPr/>
            <p:nvPr/>
          </p:nvGrpSpPr>
          <p:grpSpPr>
            <a:xfrm>
              <a:off x="8845085" y="973668"/>
              <a:ext cx="1803749" cy="1754975"/>
              <a:chOff x="6313440" y="1428974"/>
              <a:chExt cx="1803749" cy="1754975"/>
            </a:xfrm>
            <a:solidFill>
              <a:schemeClr val="bg1"/>
            </a:solidFill>
          </p:grpSpPr>
          <p:sp>
            <p:nvSpPr>
              <p:cNvPr id="28" name="Flowchart: Connector 27"/>
              <p:cNvSpPr/>
              <p:nvPr/>
            </p:nvSpPr>
            <p:spPr>
              <a:xfrm>
                <a:off x="6313440" y="1428974"/>
                <a:ext cx="1803749" cy="1754975"/>
              </a:xfrm>
              <a:prstGeom prst="flowChartConnector">
                <a:avLst/>
              </a:prstGeom>
              <a:grp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12" descr="Image result for WATER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1455" y="1783046"/>
                <a:ext cx="987976" cy="966072"/>
              </a:xfrm>
              <a:prstGeom prst="rect">
                <a:avLst/>
              </a:prstGeom>
              <a:grpFill/>
              <a:extLst/>
            </p:spPr>
          </p:pic>
        </p:grpSp>
        <p:pic>
          <p:nvPicPr>
            <p:cNvPr id="39" name="Picture 38"/>
            <p:cNvPicPr>
              <a:picLocks noChangeAspect="1"/>
            </p:cNvPicPr>
            <p:nvPr/>
          </p:nvPicPr>
          <p:blipFill>
            <a:blip r:embed="rId4"/>
            <a:stretch>
              <a:fillRect/>
            </a:stretch>
          </p:blipFill>
          <p:spPr>
            <a:xfrm>
              <a:off x="9291680" y="1565439"/>
              <a:ext cx="843566" cy="843566"/>
            </a:xfrm>
            <a:prstGeom prst="rect">
              <a:avLst/>
            </a:prstGeom>
          </p:spPr>
        </p:pic>
      </p:grpSp>
      <p:sp>
        <p:nvSpPr>
          <p:cNvPr id="41" name="Rectangle 40"/>
          <p:cNvSpPr/>
          <p:nvPr/>
        </p:nvSpPr>
        <p:spPr>
          <a:xfrm>
            <a:off x="5087155" y="775741"/>
            <a:ext cx="4906056" cy="1200329"/>
          </a:xfrm>
          <a:prstGeom prst="rect">
            <a:avLst/>
          </a:prstGeom>
        </p:spPr>
        <p:txBody>
          <a:bodyPr wrap="square">
            <a:spAutoFit/>
          </a:bodyPr>
          <a:lstStyle/>
          <a:p>
            <a:r>
              <a:rPr lang="en-GB" sz="2400" i="1" dirty="0">
                <a:solidFill>
                  <a:schemeClr val="bg1"/>
                </a:solidFill>
                <a:latin typeface="Calibri" panose="020F0502020204030204" pitchFamily="34" charset="0"/>
              </a:rPr>
              <a:t>H</a:t>
            </a:r>
            <a:r>
              <a:rPr lang="en-GB" sz="2400" b="0" i="1" dirty="0" smtClean="0">
                <a:solidFill>
                  <a:schemeClr val="bg1"/>
                </a:solidFill>
                <a:effectLst/>
                <a:latin typeface="Calibri" panose="020F0502020204030204" pitchFamily="34" charset="0"/>
              </a:rPr>
              <a:t>ydroelectric power stations use the kinetic energy in moving water</a:t>
            </a:r>
            <a:r>
              <a:rPr lang="en-GB" sz="2400" i="1" dirty="0">
                <a:solidFill>
                  <a:schemeClr val="bg1"/>
                </a:solidFill>
                <a:latin typeface="Calibri" panose="020F0502020204030204" pitchFamily="34" charset="0"/>
              </a:rPr>
              <a:t> </a:t>
            </a:r>
            <a:r>
              <a:rPr lang="en-GB" sz="2400" i="1" dirty="0" smtClean="0">
                <a:solidFill>
                  <a:schemeClr val="bg1"/>
                </a:solidFill>
                <a:latin typeface="Calibri" panose="020F0502020204030204" pitchFamily="34" charset="0"/>
              </a:rPr>
              <a:t>from rivers, dams and lakes. </a:t>
            </a:r>
            <a:endParaRPr lang="en-GB" sz="2400" i="1" dirty="0">
              <a:solidFill>
                <a:schemeClr val="bg1"/>
              </a:solidFill>
              <a:latin typeface="Calibri" panose="020F0502020204030204" pitchFamily="34" charset="0"/>
            </a:endParaRPr>
          </a:p>
        </p:txBody>
      </p:sp>
      <p:grpSp>
        <p:nvGrpSpPr>
          <p:cNvPr id="43" name="Group 42"/>
          <p:cNvGrpSpPr/>
          <p:nvPr/>
        </p:nvGrpSpPr>
        <p:grpSpPr>
          <a:xfrm>
            <a:off x="907026" y="2360152"/>
            <a:ext cx="11030866" cy="4246400"/>
            <a:chOff x="2754915" y="2605634"/>
            <a:chExt cx="9229555" cy="3958365"/>
          </a:xfrm>
        </p:grpSpPr>
        <p:grpSp>
          <p:nvGrpSpPr>
            <p:cNvPr id="44" name="Group 43"/>
            <p:cNvGrpSpPr/>
            <p:nvPr/>
          </p:nvGrpSpPr>
          <p:grpSpPr>
            <a:xfrm>
              <a:off x="2754915" y="2605634"/>
              <a:ext cx="9044454" cy="1807469"/>
              <a:chOff x="-3298579" y="-3036091"/>
              <a:chExt cx="9044454" cy="1807469"/>
            </a:xfrm>
          </p:grpSpPr>
          <p:sp>
            <p:nvSpPr>
              <p:cNvPr id="48" name="TextBox 47"/>
              <p:cNvSpPr txBox="1"/>
              <p:nvPr/>
            </p:nvSpPr>
            <p:spPr>
              <a:xfrm>
                <a:off x="-3298579" y="-3036091"/>
                <a:ext cx="9044454" cy="1807469"/>
              </a:xfrm>
              <a:prstGeom prst="rect">
                <a:avLst/>
              </a:prstGeom>
              <a:solidFill>
                <a:srgbClr val="75D31F"/>
              </a:solidFill>
            </p:spPr>
            <p:txBody>
              <a:bodyPr wrap="square" rtlCol="0">
                <a:spAutoFit/>
              </a:bodyPr>
              <a:lstStyle/>
              <a:p>
                <a:r>
                  <a:rPr lang="en-GB" sz="2400" b="1" dirty="0" smtClean="0">
                    <a:latin typeface="Calibri" panose="020F0502020204030204" pitchFamily="34" charset="0"/>
                  </a:rPr>
                  <a:t>ADVANTAGES:  </a:t>
                </a:r>
              </a:p>
              <a:p>
                <a:pPr marL="285750" indent="-285750">
                  <a:buFont typeface="Arial" panose="020B0604020202020204" pitchFamily="34" charset="0"/>
                  <a:buChar char="•"/>
                </a:pPr>
                <a:r>
                  <a:rPr lang="en-GB" sz="2400" dirty="0">
                    <a:latin typeface="Calibri" panose="020F0502020204030204" pitchFamily="34" charset="0"/>
                  </a:rPr>
                  <a:t>Water power in its various forms is </a:t>
                </a:r>
                <a:r>
                  <a:rPr lang="en-GB" sz="2400" b="1" u="sng" dirty="0">
                    <a:latin typeface="Calibri" panose="020F0502020204030204" pitchFamily="34" charset="0"/>
                  </a:rPr>
                  <a:t>a renewable </a:t>
                </a:r>
                <a:r>
                  <a:rPr lang="en-GB" sz="2400" b="1" u="sng" dirty="0" smtClean="0">
                    <a:latin typeface="Calibri" panose="020F0502020204030204" pitchFamily="34" charset="0"/>
                  </a:rPr>
                  <a:t>  energy </a:t>
                </a:r>
                <a:r>
                  <a:rPr lang="en-GB" sz="2400" b="1" u="sng" dirty="0">
                    <a:latin typeface="Calibri" panose="020F0502020204030204" pitchFamily="34" charset="0"/>
                  </a:rPr>
                  <a:t>resource</a:t>
                </a:r>
                <a:r>
                  <a:rPr lang="en-GB" sz="2400" dirty="0">
                    <a:latin typeface="Calibri" panose="020F0502020204030204" pitchFamily="34" charset="0"/>
                  </a:rPr>
                  <a:t> </a:t>
                </a:r>
                <a:r>
                  <a:rPr lang="en-GB" sz="2400" dirty="0" smtClean="0">
                    <a:latin typeface="Calibri" panose="020F0502020204030204" pitchFamily="34" charset="0"/>
                  </a:rPr>
                  <a:t>                                                        </a:t>
                </a:r>
              </a:p>
              <a:p>
                <a:pPr marL="285750" indent="-285750">
                  <a:buFont typeface="Arial" panose="020B0604020202020204" pitchFamily="34" charset="0"/>
                  <a:buChar char="•"/>
                </a:pPr>
                <a:r>
                  <a:rPr lang="en-GB" sz="2400" dirty="0" smtClean="0">
                    <a:latin typeface="Calibri" panose="020F0502020204030204" pitchFamily="34" charset="0"/>
                  </a:rPr>
                  <a:t>no </a:t>
                </a:r>
                <a:r>
                  <a:rPr lang="en-GB" sz="2400" dirty="0">
                    <a:latin typeface="Calibri" panose="020F0502020204030204" pitchFamily="34" charset="0"/>
                  </a:rPr>
                  <a:t>fuel costs</a:t>
                </a:r>
                <a:r>
                  <a:rPr lang="en-GB" sz="2400" dirty="0" smtClean="0">
                    <a:latin typeface="Calibri" panose="020F0502020204030204" pitchFamily="34" charset="0"/>
                  </a:rPr>
                  <a:t>.</a:t>
                </a:r>
              </a:p>
              <a:p>
                <a:pPr marL="285750" indent="-285750">
                  <a:buFont typeface="Arial" panose="020B0604020202020204" pitchFamily="34" charset="0"/>
                  <a:buChar char="•"/>
                </a:pPr>
                <a:r>
                  <a:rPr lang="en-GB" sz="2400" dirty="0" smtClean="0">
                    <a:latin typeface="Calibri" panose="020F0502020204030204" pitchFamily="34" charset="0"/>
                  </a:rPr>
                  <a:t>No </a:t>
                </a:r>
                <a:r>
                  <a:rPr lang="en-GB" sz="2400" dirty="0">
                    <a:latin typeface="Calibri" panose="020F0502020204030204" pitchFamily="34" charset="0"/>
                  </a:rPr>
                  <a:t>harmful polluting gases are produced. </a:t>
                </a:r>
                <a:endParaRPr lang="en-GB" sz="2400" dirty="0" smtClean="0">
                  <a:latin typeface="Calibri" panose="020F0502020204030204" pitchFamily="34" charset="0"/>
                </a:endParaRPr>
              </a:p>
              <a:p>
                <a:pPr marL="285750" indent="-285750">
                  <a:buFont typeface="Arial" panose="020B0604020202020204" pitchFamily="34" charset="0"/>
                  <a:buChar char="•"/>
                </a:pPr>
                <a:r>
                  <a:rPr lang="en-GB" sz="2400" dirty="0" smtClean="0">
                    <a:latin typeface="Calibri" panose="020F0502020204030204" pitchFamily="34" charset="0"/>
                  </a:rPr>
                  <a:t>Reliable energy source. </a:t>
                </a:r>
                <a:endParaRPr lang="en-GB" sz="2400" dirty="0">
                  <a:latin typeface="Calibri" panose="020F0502020204030204" pitchFamily="34" charset="0"/>
                </a:endParaRPr>
              </a:p>
            </p:txBody>
          </p:sp>
          <p:pic>
            <p:nvPicPr>
              <p:cNvPr id="49" name="Picture 6" descr="Image result for positive and negativ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13" b="48290"/>
              <a:stretch/>
            </p:blipFill>
            <p:spPr bwMode="auto">
              <a:xfrm>
                <a:off x="4608254" y="-3018812"/>
                <a:ext cx="938562" cy="6310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2754915" y="4527009"/>
              <a:ext cx="9229555" cy="2036990"/>
              <a:chOff x="-2542000" y="3229352"/>
              <a:chExt cx="9229555" cy="2036990"/>
            </a:xfrm>
          </p:grpSpPr>
          <p:sp>
            <p:nvSpPr>
              <p:cNvPr id="46" name="TextBox 45"/>
              <p:cNvSpPr txBox="1"/>
              <p:nvPr/>
            </p:nvSpPr>
            <p:spPr>
              <a:xfrm>
                <a:off x="-2542000" y="3229352"/>
                <a:ext cx="9229555" cy="2036990"/>
              </a:xfrm>
              <a:prstGeom prst="rect">
                <a:avLst/>
              </a:prstGeom>
              <a:solidFill>
                <a:srgbClr val="FF0000"/>
              </a:solidFill>
              <a:ln>
                <a:solidFill>
                  <a:srgbClr val="FF0000"/>
                </a:solidFill>
              </a:ln>
            </p:spPr>
            <p:txBody>
              <a:bodyPr wrap="square" rtlCol="0">
                <a:spAutoFit/>
              </a:bodyPr>
              <a:lstStyle/>
              <a:p>
                <a:r>
                  <a:rPr lang="en-GB" sz="2400" b="1" dirty="0" smtClean="0">
                    <a:latin typeface="Calibri" panose="020F0502020204030204" pitchFamily="34" charset="0"/>
                  </a:rPr>
                  <a:t>DISADVANTAGES:  </a:t>
                </a:r>
              </a:p>
              <a:p>
                <a:pPr marL="285750" indent="-285750">
                  <a:buFont typeface="Arial" panose="020B0604020202020204" pitchFamily="34" charset="0"/>
                  <a:buChar char="•"/>
                </a:pPr>
                <a:r>
                  <a:rPr lang="en-GB" sz="2400" dirty="0" smtClean="0">
                    <a:latin typeface="Calibri" panose="020F0502020204030204" pitchFamily="34" charset="0"/>
                  </a:rPr>
                  <a:t>The designs </a:t>
                </a:r>
                <a:r>
                  <a:rPr lang="en-GB" sz="2400" dirty="0">
                    <a:latin typeface="Calibri" panose="020F0502020204030204" pitchFamily="34" charset="0"/>
                  </a:rPr>
                  <a:t>for wave </a:t>
                </a:r>
                <a:r>
                  <a:rPr lang="en-GB" sz="2400" dirty="0" smtClean="0">
                    <a:latin typeface="Calibri" panose="020F0502020204030204" pitchFamily="34" charset="0"/>
                  </a:rPr>
                  <a:t>machines don’t allow them </a:t>
                </a:r>
                <a:r>
                  <a:rPr lang="en-GB" sz="2400" dirty="0">
                    <a:latin typeface="Calibri" panose="020F0502020204030204" pitchFamily="34" charset="0"/>
                  </a:rPr>
                  <a:t>to </a:t>
                </a:r>
                <a:r>
                  <a:rPr lang="en-GB" sz="2400" dirty="0" smtClean="0">
                    <a:latin typeface="Calibri" panose="020F0502020204030204" pitchFamily="34" charset="0"/>
                  </a:rPr>
                  <a:t>  produce large </a:t>
                </a:r>
                <a:r>
                  <a:rPr lang="en-GB" sz="2400" dirty="0">
                    <a:latin typeface="Calibri" panose="020F0502020204030204" pitchFamily="34" charset="0"/>
                  </a:rPr>
                  <a:t>amounts of electricity. </a:t>
                </a:r>
                <a:endParaRPr lang="en-GB" sz="2400" dirty="0" smtClean="0">
                  <a:latin typeface="Calibri" panose="020F0502020204030204" pitchFamily="34" charset="0"/>
                </a:endParaRPr>
              </a:p>
              <a:p>
                <a:pPr marL="285750" indent="-285750">
                  <a:buFont typeface="Arial" panose="020B0604020202020204" pitchFamily="34" charset="0"/>
                  <a:buChar char="•"/>
                </a:pPr>
                <a:r>
                  <a:rPr lang="en-GB" sz="2400" dirty="0" smtClean="0">
                    <a:latin typeface="Calibri" panose="020F0502020204030204" pitchFamily="34" charset="0"/>
                  </a:rPr>
                  <a:t>Tidal </a:t>
                </a:r>
                <a:r>
                  <a:rPr lang="en-GB" sz="2400" dirty="0">
                    <a:latin typeface="Calibri" panose="020F0502020204030204" pitchFamily="34" charset="0"/>
                  </a:rPr>
                  <a:t>barrages </a:t>
                </a:r>
                <a:r>
                  <a:rPr lang="en-GB" sz="2400" dirty="0" smtClean="0">
                    <a:latin typeface="Calibri" panose="020F0502020204030204" pitchFamily="34" charset="0"/>
                  </a:rPr>
                  <a:t>destroy </a:t>
                </a:r>
                <a:r>
                  <a:rPr lang="en-GB" sz="2400" dirty="0">
                    <a:latin typeface="Calibri" panose="020F0502020204030204" pitchFamily="34" charset="0"/>
                  </a:rPr>
                  <a:t>the habitat of </a:t>
                </a:r>
                <a:r>
                  <a:rPr lang="en-GB" sz="2400" dirty="0" smtClean="0">
                    <a:latin typeface="Calibri" panose="020F0502020204030204" pitchFamily="34" charset="0"/>
                  </a:rPr>
                  <a:t> </a:t>
                </a:r>
                <a:r>
                  <a:rPr lang="en-GB" sz="2400" dirty="0">
                    <a:latin typeface="Calibri" panose="020F0502020204030204" pitchFamily="34" charset="0"/>
                  </a:rPr>
                  <a:t>wading birds. </a:t>
                </a:r>
                <a:endParaRPr lang="en-GB" sz="2400" dirty="0" smtClean="0">
                  <a:latin typeface="Calibri" panose="020F0502020204030204" pitchFamily="34" charset="0"/>
                </a:endParaRPr>
              </a:p>
              <a:p>
                <a:pPr marL="285750" indent="-285750">
                  <a:buFont typeface="Arial" panose="020B0604020202020204" pitchFamily="34" charset="0"/>
                  <a:buChar char="•"/>
                </a:pPr>
                <a:r>
                  <a:rPr lang="en-GB" sz="2400" dirty="0" smtClean="0">
                    <a:latin typeface="Calibri" panose="020F0502020204030204" pitchFamily="34" charset="0"/>
                  </a:rPr>
                  <a:t>Hydroelectricity </a:t>
                </a:r>
                <a:r>
                  <a:rPr lang="en-GB" sz="2400" dirty="0">
                    <a:latin typeface="Calibri" panose="020F0502020204030204" pitchFamily="34" charset="0"/>
                  </a:rPr>
                  <a:t>dams flood farmland and push people from their homes. </a:t>
                </a:r>
                <a:endParaRPr lang="en-GB" sz="2400" dirty="0" smtClean="0">
                  <a:latin typeface="Calibri" panose="020F0502020204030204" pitchFamily="34" charset="0"/>
                </a:endParaRPr>
              </a:p>
              <a:p>
                <a:endParaRPr lang="en-GB" sz="1600" b="1" dirty="0" smtClean="0">
                  <a:latin typeface="Calibri" panose="020F0502020204030204" pitchFamily="34" charset="0"/>
                </a:endParaRPr>
              </a:p>
            </p:txBody>
          </p:sp>
          <p:pic>
            <p:nvPicPr>
              <p:cNvPr id="47" name="Picture 6" descr="Image result for positive and negativ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8063"/>
              <a:stretch/>
            </p:blipFill>
            <p:spPr bwMode="auto">
              <a:xfrm>
                <a:off x="5740569" y="4039149"/>
                <a:ext cx="938562" cy="66485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7" name="Picture 8" descr="Image result for YOU TUBE PLAY BUTTON">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81928" y="1511443"/>
            <a:ext cx="747051" cy="55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707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122796" y="582185"/>
            <a:ext cx="1339401" cy="1298130"/>
            <a:chOff x="4736680" y="4468776"/>
            <a:chExt cx="1803749" cy="1754975"/>
          </a:xfrm>
          <a:solidFill>
            <a:schemeClr val="bg1"/>
          </a:solidFill>
        </p:grpSpPr>
        <p:sp>
          <p:nvSpPr>
            <p:cNvPr id="26" name="Flowchart: Connector 25"/>
            <p:cNvSpPr/>
            <p:nvPr/>
          </p:nvSpPr>
          <p:spPr>
            <a:xfrm>
              <a:off x="4736680" y="4468776"/>
              <a:ext cx="1803749" cy="1754975"/>
            </a:xfrm>
            <a:prstGeom prst="flowChartConnector">
              <a:avLst/>
            </a:prstGeom>
            <a:grp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16" descr="Image result for BIOMASS  ENERGY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938" y="4853547"/>
              <a:ext cx="1167506" cy="1044940"/>
            </a:xfrm>
            <a:prstGeom prst="rect">
              <a:avLst/>
            </a:prstGeom>
            <a:grpFill/>
            <a:extLst/>
          </p:spPr>
        </p:pic>
      </p:grpSp>
      <p:sp>
        <p:nvSpPr>
          <p:cNvPr id="2" name="Title 1"/>
          <p:cNvSpPr>
            <a:spLocks noGrp="1"/>
          </p:cNvSpPr>
          <p:nvPr>
            <p:ph type="title"/>
          </p:nvPr>
        </p:nvSpPr>
        <p:spPr>
          <a:xfrm>
            <a:off x="719743" y="801813"/>
            <a:ext cx="8761413" cy="706964"/>
          </a:xfrm>
        </p:spPr>
        <p:txBody>
          <a:bodyPr/>
          <a:lstStyle/>
          <a:p>
            <a:r>
              <a:rPr lang="en-GB" sz="4800" b="1" dirty="0" smtClean="0">
                <a:latin typeface="Calibri" panose="020F0502020204030204" pitchFamily="34" charset="0"/>
              </a:rPr>
              <a:t>BIOMASS</a:t>
            </a:r>
            <a:endParaRPr lang="en-GB" sz="4800" b="1" dirty="0">
              <a:latin typeface="Calibri" panose="020F0502020204030204" pitchFamily="34" charset="0"/>
            </a:endParaRPr>
          </a:p>
        </p:txBody>
      </p:sp>
      <p:sp>
        <p:nvSpPr>
          <p:cNvPr id="37" name="Rectangle 36"/>
          <p:cNvSpPr/>
          <p:nvPr/>
        </p:nvSpPr>
        <p:spPr>
          <a:xfrm>
            <a:off x="3461095" y="698095"/>
            <a:ext cx="6605469" cy="1200329"/>
          </a:xfrm>
          <a:prstGeom prst="rect">
            <a:avLst/>
          </a:prstGeom>
        </p:spPr>
        <p:txBody>
          <a:bodyPr wrap="square">
            <a:spAutoFit/>
          </a:bodyPr>
          <a:lstStyle/>
          <a:p>
            <a:r>
              <a:rPr lang="en-GB" dirty="0">
                <a:solidFill>
                  <a:schemeClr val="bg1"/>
                </a:solidFill>
              </a:rPr>
              <a:t>E</a:t>
            </a:r>
            <a:r>
              <a:rPr lang="en-GB" dirty="0" smtClean="0">
                <a:solidFill>
                  <a:schemeClr val="bg1"/>
                </a:solidFill>
              </a:rPr>
              <a:t>nergy created by </a:t>
            </a:r>
            <a:r>
              <a:rPr lang="en-GB" dirty="0">
                <a:solidFill>
                  <a:schemeClr val="bg1"/>
                </a:solidFill>
              </a:rPr>
              <a:t>burning wood, and other </a:t>
            </a:r>
            <a:r>
              <a:rPr lang="en-GB" dirty="0" smtClean="0">
                <a:solidFill>
                  <a:schemeClr val="bg1"/>
                </a:solidFill>
              </a:rPr>
              <a:t>organic matter.  </a:t>
            </a:r>
            <a:r>
              <a:rPr lang="en-GB" dirty="0">
                <a:solidFill>
                  <a:schemeClr val="bg1"/>
                </a:solidFill>
              </a:rPr>
              <a:t>Burning biomass releases carbon emissions, but </a:t>
            </a:r>
            <a:r>
              <a:rPr lang="en-GB" dirty="0" smtClean="0">
                <a:solidFill>
                  <a:schemeClr val="bg1"/>
                </a:solidFill>
              </a:rPr>
              <a:t>is </a:t>
            </a:r>
            <a:r>
              <a:rPr lang="en-GB" dirty="0">
                <a:solidFill>
                  <a:schemeClr val="bg1"/>
                </a:solidFill>
              </a:rPr>
              <a:t>classed as a renewable energy source </a:t>
            </a:r>
            <a:r>
              <a:rPr lang="en-GB" dirty="0" smtClean="0">
                <a:solidFill>
                  <a:schemeClr val="bg1"/>
                </a:solidFill>
              </a:rPr>
              <a:t>because </a:t>
            </a:r>
            <a:r>
              <a:rPr lang="en-GB" dirty="0">
                <a:solidFill>
                  <a:schemeClr val="bg1"/>
                </a:solidFill>
              </a:rPr>
              <a:t>plant stocks can be replaced with new </a:t>
            </a:r>
            <a:r>
              <a:rPr lang="en-GB" dirty="0" smtClean="0">
                <a:solidFill>
                  <a:schemeClr val="bg1"/>
                </a:solidFill>
              </a:rPr>
              <a:t>growth.</a:t>
            </a:r>
            <a:endParaRPr lang="en-GB" sz="1600" i="1" dirty="0">
              <a:solidFill>
                <a:schemeClr val="bg1"/>
              </a:solidFill>
              <a:latin typeface="Calibri" panose="020F0502020204030204" pitchFamily="34" charset="0"/>
            </a:endParaRPr>
          </a:p>
        </p:txBody>
      </p:sp>
      <p:pic>
        <p:nvPicPr>
          <p:cNvPr id="21" name="Picture 8" descr="Image result for YOU TUBE PLAY BUTT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6305" y="1462535"/>
            <a:ext cx="747051" cy="558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64939" y="2425197"/>
            <a:ext cx="3198881" cy="369332"/>
          </a:xfrm>
          <a:prstGeom prst="rect">
            <a:avLst/>
          </a:prstGeom>
          <a:noFill/>
        </p:spPr>
        <p:txBody>
          <a:bodyPr wrap="square" rtlCol="0">
            <a:spAutoFit/>
          </a:bodyPr>
          <a:lstStyle/>
          <a:p>
            <a:r>
              <a:rPr lang="en-GB" dirty="0" smtClean="0"/>
              <a:t>Carbon neutral </a:t>
            </a:r>
            <a:endParaRPr lang="en-GB" dirty="0"/>
          </a:p>
        </p:txBody>
      </p:sp>
      <p:pic>
        <p:nvPicPr>
          <p:cNvPr id="6" name="Picture 5"/>
          <p:cNvPicPr>
            <a:picLocks noChangeAspect="1"/>
          </p:cNvPicPr>
          <p:nvPr/>
        </p:nvPicPr>
        <p:blipFill rotWithShape="1">
          <a:blip r:embed="rId6"/>
          <a:srcRect l="28176" t="21472" r="9525" b="33569"/>
          <a:stretch/>
        </p:blipFill>
        <p:spPr>
          <a:xfrm>
            <a:off x="2166813" y="2179130"/>
            <a:ext cx="6767324" cy="4383300"/>
          </a:xfrm>
          <a:prstGeom prst="rect">
            <a:avLst/>
          </a:prstGeom>
        </p:spPr>
      </p:pic>
    </p:spTree>
    <p:extLst>
      <p:ext uri="{BB962C8B-B14F-4D97-AF65-F5344CB8AC3E}">
        <p14:creationId xmlns:p14="http://schemas.microsoft.com/office/powerpoint/2010/main" val="2785961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122796" y="582185"/>
            <a:ext cx="1339401" cy="1298130"/>
            <a:chOff x="4736680" y="4468776"/>
            <a:chExt cx="1803749" cy="1754975"/>
          </a:xfrm>
          <a:solidFill>
            <a:schemeClr val="bg1"/>
          </a:solidFill>
        </p:grpSpPr>
        <p:sp>
          <p:nvSpPr>
            <p:cNvPr id="26" name="Flowchart: Connector 25"/>
            <p:cNvSpPr/>
            <p:nvPr/>
          </p:nvSpPr>
          <p:spPr>
            <a:xfrm>
              <a:off x="4736680" y="4468776"/>
              <a:ext cx="1803749" cy="1754975"/>
            </a:xfrm>
            <a:prstGeom prst="flowChartConnector">
              <a:avLst/>
            </a:prstGeom>
            <a:grp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16" descr="Image result for BIOMASS  ENERGY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938" y="4853547"/>
              <a:ext cx="1167506" cy="1044940"/>
            </a:xfrm>
            <a:prstGeom prst="rect">
              <a:avLst/>
            </a:prstGeom>
            <a:grpFill/>
            <a:extLst/>
          </p:spPr>
        </p:pic>
      </p:grpSp>
      <p:sp>
        <p:nvSpPr>
          <p:cNvPr id="2" name="Title 1"/>
          <p:cNvSpPr>
            <a:spLocks noGrp="1"/>
          </p:cNvSpPr>
          <p:nvPr>
            <p:ph type="title"/>
          </p:nvPr>
        </p:nvSpPr>
        <p:spPr>
          <a:xfrm>
            <a:off x="719743" y="801813"/>
            <a:ext cx="8761413" cy="706964"/>
          </a:xfrm>
        </p:spPr>
        <p:txBody>
          <a:bodyPr/>
          <a:lstStyle/>
          <a:p>
            <a:r>
              <a:rPr lang="en-GB" sz="4800" b="1" dirty="0" smtClean="0">
                <a:latin typeface="Calibri" panose="020F0502020204030204" pitchFamily="34" charset="0"/>
              </a:rPr>
              <a:t>BIOMASS</a:t>
            </a:r>
            <a:endParaRPr lang="en-GB" sz="4800" b="1" dirty="0">
              <a:latin typeface="Calibri" panose="020F0502020204030204" pitchFamily="34" charset="0"/>
            </a:endParaRPr>
          </a:p>
        </p:txBody>
      </p:sp>
      <p:sp>
        <p:nvSpPr>
          <p:cNvPr id="37" name="Rectangle 36"/>
          <p:cNvSpPr/>
          <p:nvPr/>
        </p:nvSpPr>
        <p:spPr>
          <a:xfrm>
            <a:off x="3461095" y="698095"/>
            <a:ext cx="6605469" cy="1200329"/>
          </a:xfrm>
          <a:prstGeom prst="rect">
            <a:avLst/>
          </a:prstGeom>
        </p:spPr>
        <p:txBody>
          <a:bodyPr wrap="square">
            <a:spAutoFit/>
          </a:bodyPr>
          <a:lstStyle/>
          <a:p>
            <a:r>
              <a:rPr lang="en-GB" dirty="0">
                <a:solidFill>
                  <a:schemeClr val="bg1"/>
                </a:solidFill>
              </a:rPr>
              <a:t>E</a:t>
            </a:r>
            <a:r>
              <a:rPr lang="en-GB" dirty="0" smtClean="0">
                <a:solidFill>
                  <a:schemeClr val="bg1"/>
                </a:solidFill>
              </a:rPr>
              <a:t>nergy created by </a:t>
            </a:r>
            <a:r>
              <a:rPr lang="en-GB" dirty="0">
                <a:solidFill>
                  <a:schemeClr val="bg1"/>
                </a:solidFill>
              </a:rPr>
              <a:t>burning wood, and other </a:t>
            </a:r>
            <a:r>
              <a:rPr lang="en-GB" dirty="0" smtClean="0">
                <a:solidFill>
                  <a:schemeClr val="bg1"/>
                </a:solidFill>
              </a:rPr>
              <a:t>organic matter.  </a:t>
            </a:r>
            <a:r>
              <a:rPr lang="en-GB" dirty="0">
                <a:solidFill>
                  <a:schemeClr val="bg1"/>
                </a:solidFill>
              </a:rPr>
              <a:t>Burning biomass releases carbon emissions, but </a:t>
            </a:r>
            <a:r>
              <a:rPr lang="en-GB" dirty="0" smtClean="0">
                <a:solidFill>
                  <a:schemeClr val="bg1"/>
                </a:solidFill>
              </a:rPr>
              <a:t>is </a:t>
            </a:r>
            <a:r>
              <a:rPr lang="en-GB" dirty="0">
                <a:solidFill>
                  <a:schemeClr val="bg1"/>
                </a:solidFill>
              </a:rPr>
              <a:t>classed as a renewable energy source </a:t>
            </a:r>
            <a:r>
              <a:rPr lang="en-GB" dirty="0" smtClean="0">
                <a:solidFill>
                  <a:schemeClr val="bg1"/>
                </a:solidFill>
              </a:rPr>
              <a:t>because </a:t>
            </a:r>
            <a:r>
              <a:rPr lang="en-GB" dirty="0">
                <a:solidFill>
                  <a:schemeClr val="bg1"/>
                </a:solidFill>
              </a:rPr>
              <a:t>plant stocks can be replaced with new </a:t>
            </a:r>
            <a:r>
              <a:rPr lang="en-GB" dirty="0" smtClean="0">
                <a:solidFill>
                  <a:schemeClr val="bg1"/>
                </a:solidFill>
              </a:rPr>
              <a:t>growth.</a:t>
            </a:r>
            <a:endParaRPr lang="en-GB" sz="1600" i="1" dirty="0">
              <a:solidFill>
                <a:schemeClr val="bg1"/>
              </a:solidFill>
              <a:latin typeface="Calibri" panose="020F0502020204030204" pitchFamily="34" charset="0"/>
            </a:endParaRPr>
          </a:p>
        </p:txBody>
      </p:sp>
      <p:grpSp>
        <p:nvGrpSpPr>
          <p:cNvPr id="51" name="Group 50"/>
          <p:cNvGrpSpPr/>
          <p:nvPr/>
        </p:nvGrpSpPr>
        <p:grpSpPr>
          <a:xfrm>
            <a:off x="554636" y="2314706"/>
            <a:ext cx="11227633" cy="3694426"/>
            <a:chOff x="2462927" y="2410774"/>
            <a:chExt cx="9394193" cy="3799047"/>
          </a:xfrm>
        </p:grpSpPr>
        <p:grpSp>
          <p:nvGrpSpPr>
            <p:cNvPr id="52" name="Group 51"/>
            <p:cNvGrpSpPr/>
            <p:nvPr/>
          </p:nvGrpSpPr>
          <p:grpSpPr>
            <a:xfrm>
              <a:off x="2462927" y="2410774"/>
              <a:ext cx="9394193" cy="1804007"/>
              <a:chOff x="-3590567" y="-3230951"/>
              <a:chExt cx="9394193" cy="1804007"/>
            </a:xfrm>
          </p:grpSpPr>
          <p:sp>
            <p:nvSpPr>
              <p:cNvPr id="56" name="TextBox 55"/>
              <p:cNvSpPr txBox="1"/>
              <p:nvPr/>
            </p:nvSpPr>
            <p:spPr>
              <a:xfrm>
                <a:off x="-3590567" y="-3230951"/>
                <a:ext cx="9394193" cy="1804007"/>
              </a:xfrm>
              <a:prstGeom prst="rect">
                <a:avLst/>
              </a:prstGeom>
              <a:solidFill>
                <a:srgbClr val="75D31F"/>
              </a:solidFill>
            </p:spPr>
            <p:txBody>
              <a:bodyPr wrap="square" rtlCol="0">
                <a:spAutoFit/>
              </a:bodyPr>
              <a:lstStyle/>
              <a:p>
                <a:r>
                  <a:rPr lang="en-GB" b="1" dirty="0" smtClean="0">
                    <a:latin typeface="Calibri" panose="020F0502020204030204" pitchFamily="34" charset="0"/>
                  </a:rPr>
                  <a:t>ADVANTAGES:  </a:t>
                </a:r>
              </a:p>
              <a:p>
                <a:pPr marL="285750" indent="-285750">
                  <a:buFont typeface="Arial" panose="020B0604020202020204" pitchFamily="34" charset="0"/>
                  <a:buChar char="•"/>
                </a:pPr>
                <a:r>
                  <a:rPr lang="en-GB" dirty="0" smtClean="0">
                    <a:latin typeface="Calibri" panose="020F0502020204030204" pitchFamily="34" charset="0"/>
                  </a:rPr>
                  <a:t>Biomass is a </a:t>
                </a:r>
                <a:r>
                  <a:rPr lang="en-GB" b="1" u="sng" dirty="0" smtClean="0">
                    <a:latin typeface="Calibri" panose="020F0502020204030204" pitchFamily="34" charset="0"/>
                  </a:rPr>
                  <a:t>renewable </a:t>
                </a:r>
                <a:r>
                  <a:rPr lang="en-GB" b="1" u="sng" dirty="0">
                    <a:latin typeface="Calibri" panose="020F0502020204030204" pitchFamily="34" charset="0"/>
                  </a:rPr>
                  <a:t>e</a:t>
                </a:r>
                <a:r>
                  <a:rPr lang="en-GB" b="1" u="sng" dirty="0" smtClean="0">
                    <a:latin typeface="Calibri" panose="020F0502020204030204" pitchFamily="34" charset="0"/>
                  </a:rPr>
                  <a:t>nergy </a:t>
                </a:r>
                <a:r>
                  <a:rPr lang="en-GB" b="1" u="sng" dirty="0">
                    <a:latin typeface="Calibri" panose="020F0502020204030204" pitchFamily="34" charset="0"/>
                  </a:rPr>
                  <a:t>s</a:t>
                </a:r>
                <a:r>
                  <a:rPr lang="en-GB" b="1" u="sng" dirty="0" smtClean="0">
                    <a:latin typeface="Calibri" panose="020F0502020204030204" pitchFamily="34" charset="0"/>
                  </a:rPr>
                  <a:t>ource</a:t>
                </a:r>
              </a:p>
              <a:p>
                <a:pPr marL="285750" indent="-285750">
                  <a:buFont typeface="Arial" panose="020B0604020202020204" pitchFamily="34" charset="0"/>
                  <a:buChar char="•"/>
                </a:pPr>
                <a:r>
                  <a:rPr lang="en-GB" dirty="0" smtClean="0">
                    <a:latin typeface="Calibri" panose="020F0502020204030204" pitchFamily="34" charset="0"/>
                  </a:rPr>
                  <a:t>Biomass is better </a:t>
                </a:r>
                <a:r>
                  <a:rPr lang="en-GB" dirty="0">
                    <a:latin typeface="Calibri" panose="020F0502020204030204" pitchFamily="34" charset="0"/>
                  </a:rPr>
                  <a:t>for the environment than fossil fuels</a:t>
                </a:r>
              </a:p>
              <a:p>
                <a:pPr marL="285750" indent="-285750">
                  <a:buFont typeface="Arial" panose="020B0604020202020204" pitchFamily="34" charset="0"/>
                  <a:buChar char="•"/>
                </a:pPr>
                <a:r>
                  <a:rPr lang="en-GB" dirty="0" smtClean="0">
                    <a:latin typeface="Calibri" panose="020F0502020204030204" pitchFamily="34" charset="0"/>
                  </a:rPr>
                  <a:t>Biomass is Very </a:t>
                </a:r>
                <a:r>
                  <a:rPr lang="en-GB" dirty="0">
                    <a:latin typeface="Calibri" panose="020F0502020204030204" pitchFamily="34" charset="0"/>
                  </a:rPr>
                  <a:t>e</a:t>
                </a:r>
                <a:r>
                  <a:rPr lang="en-GB" dirty="0" smtClean="0">
                    <a:latin typeface="Calibri" panose="020F0502020204030204" pitchFamily="34" charset="0"/>
                  </a:rPr>
                  <a:t>asily </a:t>
                </a:r>
                <a:r>
                  <a:rPr lang="en-GB" dirty="0">
                    <a:latin typeface="Calibri" panose="020F0502020204030204" pitchFamily="34" charset="0"/>
                  </a:rPr>
                  <a:t>a</a:t>
                </a:r>
                <a:r>
                  <a:rPr lang="en-GB" dirty="0" smtClean="0">
                    <a:latin typeface="Calibri" panose="020F0502020204030204" pitchFamily="34" charset="0"/>
                  </a:rPr>
                  <a:t>vailable</a:t>
                </a:r>
                <a:endParaRPr lang="en-GB" dirty="0">
                  <a:latin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rPr>
                  <a:t> </a:t>
                </a:r>
                <a:r>
                  <a:rPr lang="en-GB" dirty="0" smtClean="0">
                    <a:latin typeface="Calibri" panose="020F0502020204030204" pitchFamily="34" charset="0"/>
                  </a:rPr>
                  <a:t>using biomass we reduce waste going into Landfill.</a:t>
                </a:r>
                <a:endParaRPr lang="en-GB" dirty="0">
                  <a:latin typeface="Calibri" panose="020F0502020204030204" pitchFamily="34" charset="0"/>
                </a:endParaRPr>
              </a:p>
              <a:p>
                <a:endParaRPr lang="en-GB" dirty="0"/>
              </a:p>
            </p:txBody>
          </p:sp>
          <p:pic>
            <p:nvPicPr>
              <p:cNvPr id="57" name="Picture 6" descr="Image result for positive and negat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13" b="48290"/>
              <a:stretch/>
            </p:blipFill>
            <p:spPr bwMode="auto">
              <a:xfrm>
                <a:off x="4368091" y="-2960013"/>
                <a:ext cx="1261106" cy="847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a:off x="2462927" y="4532412"/>
              <a:ext cx="9303076" cy="1677409"/>
              <a:chOff x="-2833988" y="3234755"/>
              <a:chExt cx="9303076" cy="1677409"/>
            </a:xfrm>
          </p:grpSpPr>
          <p:sp>
            <p:nvSpPr>
              <p:cNvPr id="54" name="TextBox 53"/>
              <p:cNvSpPr txBox="1"/>
              <p:nvPr/>
            </p:nvSpPr>
            <p:spPr>
              <a:xfrm>
                <a:off x="-2833988" y="3234755"/>
                <a:ext cx="9303076" cy="1677409"/>
              </a:xfrm>
              <a:prstGeom prst="rect">
                <a:avLst/>
              </a:prstGeom>
              <a:solidFill>
                <a:srgbClr val="FF0000"/>
              </a:solidFill>
              <a:ln>
                <a:solidFill>
                  <a:srgbClr val="FF0000"/>
                </a:solidFill>
              </a:ln>
            </p:spPr>
            <p:txBody>
              <a:bodyPr wrap="square" rtlCol="0">
                <a:spAutoFit/>
              </a:bodyPr>
              <a:lstStyle/>
              <a:p>
                <a:r>
                  <a:rPr lang="en-GB" sz="2000" b="1" dirty="0" smtClean="0">
                    <a:latin typeface="Calibri" panose="020F0502020204030204" pitchFamily="34" charset="0"/>
                  </a:rPr>
                  <a:t>DISADVANTAGES:  </a:t>
                </a:r>
              </a:p>
              <a:p>
                <a:pPr marL="285750" indent="-285750">
                  <a:buFont typeface="Arial" panose="020B0604020202020204" pitchFamily="34" charset="0"/>
                  <a:buChar char="•"/>
                </a:pPr>
                <a:r>
                  <a:rPr lang="en-GB" sz="2000" dirty="0" smtClean="0">
                    <a:latin typeface="Calibri" panose="020F0502020204030204" pitchFamily="34" charset="0"/>
                  </a:rPr>
                  <a:t>The Biomass process can be costly</a:t>
                </a:r>
              </a:p>
              <a:p>
                <a:pPr marL="285750" indent="-285750">
                  <a:buFont typeface="Arial" panose="020B0604020202020204" pitchFamily="34" charset="0"/>
                  <a:buChar char="•"/>
                </a:pPr>
                <a:r>
                  <a:rPr lang="en-GB" sz="2000" dirty="0" smtClean="0">
                    <a:latin typeface="Calibri" panose="020F0502020204030204" pitchFamily="34" charset="0"/>
                  </a:rPr>
                  <a:t>Biomass plants take up lots of space</a:t>
                </a:r>
              </a:p>
              <a:p>
                <a:pPr marL="285750" indent="-285750">
                  <a:buFont typeface="Arial" panose="020B0604020202020204" pitchFamily="34" charset="0"/>
                  <a:buChar char="•"/>
                </a:pPr>
                <a:r>
                  <a:rPr lang="en-GB" sz="2000" dirty="0" smtClean="0">
                    <a:latin typeface="Calibri" panose="020F0502020204030204" pitchFamily="34" charset="0"/>
                  </a:rPr>
                  <a:t>Burning any fuel creates carbon emissions</a:t>
                </a:r>
              </a:p>
              <a:p>
                <a:pPr marL="285750" indent="-285750">
                  <a:buFont typeface="Arial" panose="020B0604020202020204" pitchFamily="34" charset="0"/>
                  <a:buChar char="•"/>
                </a:pPr>
                <a:endParaRPr lang="en-GB" sz="2000" dirty="0">
                  <a:latin typeface="Calibri" panose="020F0502020204030204" pitchFamily="34" charset="0"/>
                </a:endParaRPr>
              </a:p>
            </p:txBody>
          </p:sp>
          <p:pic>
            <p:nvPicPr>
              <p:cNvPr id="55" name="Picture 6" descr="Image result for positive and negativ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8063"/>
              <a:stretch/>
            </p:blipFill>
            <p:spPr bwMode="auto">
              <a:xfrm>
                <a:off x="5209515" y="3363816"/>
                <a:ext cx="1122289" cy="79500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8" descr="Image result for YOU TUBE PLAY BUTTO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6305" y="1462535"/>
            <a:ext cx="747051" cy="55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512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345" y="554765"/>
            <a:ext cx="8761413" cy="1211064"/>
          </a:xfrm>
        </p:spPr>
        <p:txBody>
          <a:bodyPr/>
          <a:lstStyle/>
          <a:p>
            <a:r>
              <a:rPr lang="en-GB" sz="2800" b="1" dirty="0" smtClean="0"/>
              <a:t>GEOTHERMAL</a:t>
            </a:r>
            <a:r>
              <a:rPr lang="en-GB" sz="1600" dirty="0"/>
              <a:t> </a:t>
            </a:r>
            <a:r>
              <a:rPr lang="en-GB" sz="1600" dirty="0" smtClean="0"/>
              <a:t>energy is </a:t>
            </a:r>
            <a:r>
              <a:rPr lang="en-GB" sz="1600" dirty="0"/>
              <a:t>energy made by </a:t>
            </a:r>
            <a:r>
              <a:rPr lang="en-GB" sz="1600" dirty="0" smtClean="0"/>
              <a:t>using </a:t>
            </a:r>
            <a:r>
              <a:rPr lang="en-GB" sz="1600" b="1" dirty="0" smtClean="0"/>
              <a:t>heat</a:t>
            </a:r>
            <a:r>
              <a:rPr lang="en-GB" sz="1600" dirty="0"/>
              <a:t> inside the Earth's crust. </a:t>
            </a:r>
            <a:endParaRPr lang="en-GB" sz="4800" b="1" dirty="0"/>
          </a:p>
        </p:txBody>
      </p:sp>
      <p:grpSp>
        <p:nvGrpSpPr>
          <p:cNvPr id="7171" name="Group 7170"/>
          <p:cNvGrpSpPr/>
          <p:nvPr/>
        </p:nvGrpSpPr>
        <p:grpSpPr>
          <a:xfrm>
            <a:off x="10373333" y="585308"/>
            <a:ext cx="1420700" cy="1355307"/>
            <a:chOff x="9180391" y="602282"/>
            <a:chExt cx="1803749" cy="1754975"/>
          </a:xfrm>
        </p:grpSpPr>
        <p:sp>
          <p:nvSpPr>
            <p:cNvPr id="32" name="Flowchart: Connector 31"/>
            <p:cNvSpPr/>
            <p:nvPr/>
          </p:nvSpPr>
          <p:spPr>
            <a:xfrm>
              <a:off x="9180391" y="602282"/>
              <a:ext cx="1803749" cy="1754975"/>
            </a:xfrm>
            <a:prstGeom prst="flowChartConnector">
              <a:avLst/>
            </a:prstGeom>
            <a:solidFill>
              <a:schemeClr val="bg1"/>
            </a:solid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170" name="Picture 2" descr="Image result for EARTHCLIPAR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644" l="0" r="100000"/>
                      </a14:imgEffect>
                    </a14:imgLayer>
                  </a14:imgProps>
                </a:ext>
                <a:ext uri="{28A0092B-C50C-407E-A947-70E740481C1C}">
                  <a14:useLocalDpi xmlns:a14="http://schemas.microsoft.com/office/drawing/2010/main" val="0"/>
                </a:ext>
              </a:extLst>
            </a:blip>
            <a:srcRect/>
            <a:stretch>
              <a:fillRect/>
            </a:stretch>
          </p:blipFill>
          <p:spPr bwMode="auto">
            <a:xfrm>
              <a:off x="9509669" y="907173"/>
              <a:ext cx="1145191" cy="1145191"/>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7168"/>
            <p:cNvPicPr>
              <a:picLocks noChangeAspect="1"/>
            </p:cNvPicPr>
            <p:nvPr/>
          </p:nvPicPr>
          <p:blipFill>
            <a:blip r:embed="rId5"/>
            <a:stretch>
              <a:fillRect/>
            </a:stretch>
          </p:blipFill>
          <p:spPr>
            <a:xfrm>
              <a:off x="9509669" y="1455313"/>
              <a:ext cx="1145191" cy="555968"/>
            </a:xfrm>
            <a:prstGeom prst="rect">
              <a:avLst/>
            </a:prstGeom>
          </p:spPr>
        </p:pic>
      </p:grpSp>
      <p:grpSp>
        <p:nvGrpSpPr>
          <p:cNvPr id="41" name="Group 40"/>
          <p:cNvGrpSpPr/>
          <p:nvPr/>
        </p:nvGrpSpPr>
        <p:grpSpPr>
          <a:xfrm>
            <a:off x="10762410" y="2964284"/>
            <a:ext cx="1121739" cy="2640441"/>
            <a:chOff x="10982246" y="3263843"/>
            <a:chExt cx="938562" cy="2715214"/>
          </a:xfrm>
        </p:grpSpPr>
        <p:pic>
          <p:nvPicPr>
            <p:cNvPr id="47" name="Picture 6" descr="Image result for positive and negativ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413" b="48290"/>
            <a:stretch/>
          </p:blipFill>
          <p:spPr bwMode="auto">
            <a:xfrm>
              <a:off x="10982246" y="3263843"/>
              <a:ext cx="938562" cy="63106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Image result for positive and negativ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8063"/>
            <a:stretch/>
          </p:blipFill>
          <p:spPr bwMode="auto">
            <a:xfrm>
              <a:off x="10982246" y="5314198"/>
              <a:ext cx="938562" cy="664859"/>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8" descr="Image result for YOU TUBE PLAY BUTTON">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9336" y="1618531"/>
            <a:ext cx="747051" cy="558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10"/>
          <a:srcRect l="20161" t="23488" r="4385" b="14415"/>
          <a:stretch/>
        </p:blipFill>
        <p:spPr>
          <a:xfrm>
            <a:off x="1437624" y="2103258"/>
            <a:ext cx="7679952" cy="4740332"/>
          </a:xfrm>
          <a:prstGeom prst="rect">
            <a:avLst/>
          </a:prstGeom>
        </p:spPr>
      </p:pic>
    </p:spTree>
    <p:extLst>
      <p:ext uri="{BB962C8B-B14F-4D97-AF65-F5344CB8AC3E}">
        <p14:creationId xmlns:p14="http://schemas.microsoft.com/office/powerpoint/2010/main" val="201173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345" y="554765"/>
            <a:ext cx="8761413" cy="1211064"/>
          </a:xfrm>
        </p:spPr>
        <p:txBody>
          <a:bodyPr/>
          <a:lstStyle/>
          <a:p>
            <a:r>
              <a:rPr lang="en-GB" sz="2800" b="1" dirty="0" smtClean="0"/>
              <a:t>GEOTHERMAL</a:t>
            </a:r>
            <a:r>
              <a:rPr lang="en-GB" sz="1600" dirty="0"/>
              <a:t> </a:t>
            </a:r>
            <a:r>
              <a:rPr lang="en-GB" sz="1600" dirty="0" smtClean="0"/>
              <a:t>energy is </a:t>
            </a:r>
            <a:r>
              <a:rPr lang="en-GB" sz="1600" dirty="0"/>
              <a:t>energy made by </a:t>
            </a:r>
            <a:r>
              <a:rPr lang="en-GB" sz="1600" dirty="0" smtClean="0"/>
              <a:t>using </a:t>
            </a:r>
            <a:r>
              <a:rPr lang="en-GB" sz="1600" b="1" dirty="0" smtClean="0"/>
              <a:t>heat</a:t>
            </a:r>
            <a:r>
              <a:rPr lang="en-GB" sz="1600" dirty="0"/>
              <a:t> inside the Earth's crust. </a:t>
            </a:r>
            <a:endParaRPr lang="en-GB" sz="4800" b="1" dirty="0"/>
          </a:p>
        </p:txBody>
      </p:sp>
      <p:grpSp>
        <p:nvGrpSpPr>
          <p:cNvPr id="7171" name="Group 7170"/>
          <p:cNvGrpSpPr/>
          <p:nvPr/>
        </p:nvGrpSpPr>
        <p:grpSpPr>
          <a:xfrm>
            <a:off x="10373333" y="585308"/>
            <a:ext cx="1420700" cy="1355307"/>
            <a:chOff x="9180391" y="602282"/>
            <a:chExt cx="1803749" cy="1754975"/>
          </a:xfrm>
        </p:grpSpPr>
        <p:sp>
          <p:nvSpPr>
            <p:cNvPr id="32" name="Flowchart: Connector 31"/>
            <p:cNvSpPr/>
            <p:nvPr/>
          </p:nvSpPr>
          <p:spPr>
            <a:xfrm>
              <a:off x="9180391" y="602282"/>
              <a:ext cx="1803749" cy="1754975"/>
            </a:xfrm>
            <a:prstGeom prst="flowChartConnector">
              <a:avLst/>
            </a:prstGeom>
            <a:solidFill>
              <a:schemeClr val="bg1"/>
            </a:solid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170" name="Picture 2" descr="Image result for EARTHCLIPAR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644" l="0" r="100000"/>
                      </a14:imgEffect>
                    </a14:imgLayer>
                  </a14:imgProps>
                </a:ext>
                <a:ext uri="{28A0092B-C50C-407E-A947-70E740481C1C}">
                  <a14:useLocalDpi xmlns:a14="http://schemas.microsoft.com/office/drawing/2010/main" val="0"/>
                </a:ext>
              </a:extLst>
            </a:blip>
            <a:srcRect/>
            <a:stretch>
              <a:fillRect/>
            </a:stretch>
          </p:blipFill>
          <p:spPr bwMode="auto">
            <a:xfrm>
              <a:off x="9509669" y="907173"/>
              <a:ext cx="1145191" cy="1145191"/>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7168"/>
            <p:cNvPicPr>
              <a:picLocks noChangeAspect="1"/>
            </p:cNvPicPr>
            <p:nvPr/>
          </p:nvPicPr>
          <p:blipFill>
            <a:blip r:embed="rId5"/>
            <a:stretch>
              <a:fillRect/>
            </a:stretch>
          </p:blipFill>
          <p:spPr>
            <a:xfrm>
              <a:off x="9509669" y="1455313"/>
              <a:ext cx="1145191" cy="555968"/>
            </a:xfrm>
            <a:prstGeom prst="rect">
              <a:avLst/>
            </a:prstGeom>
          </p:spPr>
        </p:pic>
      </p:grpSp>
      <p:grpSp>
        <p:nvGrpSpPr>
          <p:cNvPr id="41" name="Group 40"/>
          <p:cNvGrpSpPr/>
          <p:nvPr/>
        </p:nvGrpSpPr>
        <p:grpSpPr>
          <a:xfrm>
            <a:off x="1124717" y="2386414"/>
            <a:ext cx="10409960" cy="3881861"/>
            <a:chOff x="2918365" y="2669608"/>
            <a:chExt cx="8710044" cy="3991788"/>
          </a:xfrm>
        </p:grpSpPr>
        <p:grpSp>
          <p:nvGrpSpPr>
            <p:cNvPr id="42" name="Group 41"/>
            <p:cNvGrpSpPr/>
            <p:nvPr/>
          </p:nvGrpSpPr>
          <p:grpSpPr>
            <a:xfrm>
              <a:off x="2918365" y="2669608"/>
              <a:ext cx="8495509" cy="1645759"/>
              <a:chOff x="-3135129" y="-2972117"/>
              <a:chExt cx="8495509" cy="1645759"/>
            </a:xfrm>
          </p:grpSpPr>
          <p:sp>
            <p:nvSpPr>
              <p:cNvPr id="46" name="TextBox 45"/>
              <p:cNvSpPr txBox="1"/>
              <p:nvPr/>
            </p:nvSpPr>
            <p:spPr>
              <a:xfrm>
                <a:off x="-3135129" y="-2972117"/>
                <a:ext cx="8495509" cy="1645759"/>
              </a:xfrm>
              <a:prstGeom prst="rect">
                <a:avLst/>
              </a:prstGeom>
              <a:solidFill>
                <a:srgbClr val="75D31F"/>
              </a:solidFill>
            </p:spPr>
            <p:txBody>
              <a:bodyPr wrap="square" rtlCol="0">
                <a:spAutoFit/>
              </a:bodyPr>
              <a:lstStyle/>
              <a:p>
                <a:r>
                  <a:rPr lang="en-GB" sz="2000" b="1" dirty="0" smtClean="0">
                    <a:latin typeface="Comic Sans MS" panose="030F0702030302020204" pitchFamily="66" charset="0"/>
                  </a:rPr>
                  <a:t>ADVANTAGES:  </a:t>
                </a:r>
              </a:p>
              <a:p>
                <a:pPr marL="285750" indent="-285750">
                  <a:buFont typeface="Arial" panose="020B0604020202020204" pitchFamily="34" charset="0"/>
                  <a:buChar char="•"/>
                </a:pPr>
                <a:r>
                  <a:rPr lang="en-GB" sz="2000" dirty="0" smtClean="0">
                    <a:latin typeface="Comic Sans MS" panose="030F0702030302020204" pitchFamily="66" charset="0"/>
                  </a:rPr>
                  <a:t>Geo thermal energy is a </a:t>
                </a:r>
                <a:r>
                  <a:rPr lang="en-GB" sz="2000" b="1" u="sng" dirty="0" smtClean="0">
                    <a:latin typeface="Comic Sans MS" panose="030F0702030302020204" pitchFamily="66" charset="0"/>
                  </a:rPr>
                  <a:t>renewable energy source</a:t>
                </a:r>
                <a:r>
                  <a:rPr lang="en-GB" sz="2000" dirty="0" smtClean="0">
                    <a:latin typeface="Comic Sans MS" panose="030F0702030302020204" pitchFamily="66" charset="0"/>
                  </a:rPr>
                  <a:t>.</a:t>
                </a:r>
              </a:p>
              <a:p>
                <a:pPr marL="285750" indent="-285750">
                  <a:buFont typeface="Arial" panose="020B0604020202020204" pitchFamily="34" charset="0"/>
                  <a:buChar char="•"/>
                </a:pPr>
                <a:r>
                  <a:rPr lang="en-GB" sz="2000" dirty="0" smtClean="0">
                    <a:latin typeface="Comic Sans MS" panose="030F0702030302020204" pitchFamily="66" charset="0"/>
                  </a:rPr>
                  <a:t>There are no fuel costs.</a:t>
                </a:r>
              </a:p>
              <a:p>
                <a:pPr marL="285750" indent="-285750">
                  <a:buFont typeface="Arial" panose="020B0604020202020204" pitchFamily="34" charset="0"/>
                  <a:buChar char="•"/>
                </a:pPr>
                <a:r>
                  <a:rPr lang="en-GB" sz="2000" dirty="0" smtClean="0">
                    <a:latin typeface="Comic Sans MS" panose="030F0702030302020204" pitchFamily="66" charset="0"/>
                  </a:rPr>
                  <a:t>No harmful polluting gases are produced. </a:t>
                </a:r>
              </a:p>
              <a:p>
                <a:endParaRPr lang="en-GB" dirty="0">
                  <a:latin typeface="Calibri" panose="020F0502020204030204" pitchFamily="34" charset="0"/>
                </a:endParaRPr>
              </a:p>
            </p:txBody>
          </p:sp>
          <p:pic>
            <p:nvPicPr>
              <p:cNvPr id="47" name="Picture 6" descr="Image result for positive and negativ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413" b="48290"/>
              <a:stretch/>
            </p:blipFill>
            <p:spPr bwMode="auto">
              <a:xfrm>
                <a:off x="4259004" y="-2684331"/>
                <a:ext cx="938562" cy="6310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2997161" y="4414301"/>
              <a:ext cx="8631248" cy="2247095"/>
              <a:chOff x="-2299754" y="3116644"/>
              <a:chExt cx="8631248" cy="2247095"/>
            </a:xfrm>
          </p:grpSpPr>
          <p:sp>
            <p:nvSpPr>
              <p:cNvPr id="44" name="TextBox 43"/>
              <p:cNvSpPr txBox="1"/>
              <p:nvPr/>
            </p:nvSpPr>
            <p:spPr>
              <a:xfrm>
                <a:off x="-2299754" y="3116644"/>
                <a:ext cx="8631248" cy="2247095"/>
              </a:xfrm>
              <a:prstGeom prst="rect">
                <a:avLst/>
              </a:prstGeom>
              <a:solidFill>
                <a:srgbClr val="FF0000"/>
              </a:solidFill>
              <a:ln>
                <a:solidFill>
                  <a:srgbClr val="FF0000"/>
                </a:solidFill>
              </a:ln>
            </p:spPr>
            <p:txBody>
              <a:bodyPr wrap="square" rtlCol="0">
                <a:spAutoFit/>
              </a:bodyPr>
              <a:lstStyle/>
              <a:p>
                <a:r>
                  <a:rPr lang="en-GB" sz="2000" b="1" dirty="0" smtClean="0">
                    <a:latin typeface="Comic Sans MS" panose="030F0702030302020204" pitchFamily="66" charset="0"/>
                  </a:rPr>
                  <a:t>DISADVANTAGES:  </a:t>
                </a:r>
              </a:p>
              <a:p>
                <a:pPr marL="285750" indent="-285750">
                  <a:buFont typeface="Arial" panose="020B0604020202020204" pitchFamily="34" charset="0"/>
                  <a:buChar char="•"/>
                </a:pPr>
                <a:r>
                  <a:rPr lang="en-GB" sz="2000" dirty="0">
                    <a:latin typeface="Comic Sans MS" panose="030F0702030302020204" pitchFamily="66" charset="0"/>
                  </a:rPr>
                  <a:t>Most parts of the world do not have suitable areas where geothermal energy can be </a:t>
                </a:r>
                <a:r>
                  <a:rPr lang="en-GB" sz="2000" dirty="0" smtClean="0">
                    <a:latin typeface="Comic Sans MS" panose="030F0702030302020204" pitchFamily="66" charset="0"/>
                  </a:rPr>
                  <a:t>produced. </a:t>
                </a:r>
              </a:p>
              <a:p>
                <a:pPr marL="285750" indent="-285750">
                  <a:buFont typeface="Arial" panose="020B0604020202020204" pitchFamily="34" charset="0"/>
                  <a:buChar char="•"/>
                </a:pPr>
                <a:r>
                  <a:rPr lang="en-GB" sz="2000" dirty="0" smtClean="0">
                    <a:latin typeface="Comic Sans MS" panose="030F0702030302020204" pitchFamily="66" charset="0"/>
                  </a:rPr>
                  <a:t>It is not 100% renewable as fossil fuels are required to  power the heat pump.</a:t>
                </a:r>
              </a:p>
              <a:p>
                <a:pPr marL="285750" indent="-285750">
                  <a:buFont typeface="Arial" panose="020B0604020202020204" pitchFamily="34" charset="0"/>
                  <a:buChar char="•"/>
                </a:pPr>
                <a:r>
                  <a:rPr lang="en-GB" sz="2000" dirty="0" smtClean="0">
                    <a:latin typeface="Comic Sans MS" panose="030F0702030302020204" pitchFamily="66" charset="0"/>
                  </a:rPr>
                  <a:t>The initial outlay for installation can be very high.</a:t>
                </a:r>
              </a:p>
              <a:p>
                <a:pPr marL="285750" indent="-285750">
                  <a:buFont typeface="Arial" panose="020B0604020202020204" pitchFamily="34" charset="0"/>
                  <a:buChar char="•"/>
                </a:pPr>
                <a:endParaRPr lang="en-GB" dirty="0">
                  <a:latin typeface="Calibri" panose="020F0502020204030204" pitchFamily="34" charset="0"/>
                </a:endParaRPr>
              </a:p>
              <a:p>
                <a:endParaRPr lang="en-GB" dirty="0" smtClean="0">
                  <a:latin typeface="Calibri" panose="020F0502020204030204" pitchFamily="34" charset="0"/>
                </a:endParaRPr>
              </a:p>
            </p:txBody>
          </p:sp>
          <p:pic>
            <p:nvPicPr>
              <p:cNvPr id="45" name="Picture 6" descr="Image result for positive and negativ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8063"/>
              <a:stretch/>
            </p:blipFill>
            <p:spPr bwMode="auto">
              <a:xfrm>
                <a:off x="5304489" y="4607005"/>
                <a:ext cx="938562" cy="66485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8" descr="Image result for YOU TUBE PLAY BUTTON">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9336" y="1618531"/>
            <a:ext cx="747051" cy="55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025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225" y="842540"/>
            <a:ext cx="8761413" cy="706964"/>
          </a:xfrm>
        </p:spPr>
        <p:txBody>
          <a:bodyPr/>
          <a:lstStyle/>
          <a:p>
            <a:r>
              <a:rPr lang="en-GB" sz="4800" b="1" dirty="0" smtClean="0"/>
              <a:t>COAL</a:t>
            </a:r>
            <a:endParaRPr lang="en-GB" sz="4800" b="1" dirty="0"/>
          </a:p>
        </p:txBody>
      </p:sp>
      <p:grpSp>
        <p:nvGrpSpPr>
          <p:cNvPr id="10" name="Group 9"/>
          <p:cNvGrpSpPr/>
          <p:nvPr/>
        </p:nvGrpSpPr>
        <p:grpSpPr>
          <a:xfrm>
            <a:off x="10097037" y="541963"/>
            <a:ext cx="1365160" cy="1261079"/>
            <a:chOff x="6764852" y="4509319"/>
            <a:chExt cx="1803749" cy="1754975"/>
          </a:xfrm>
          <a:solidFill>
            <a:schemeClr val="bg1"/>
          </a:solidFill>
        </p:grpSpPr>
        <p:sp>
          <p:nvSpPr>
            <p:cNvPr id="23" name="Flowchart: Connector 22"/>
            <p:cNvSpPr/>
            <p:nvPr/>
          </p:nvSpPr>
          <p:spPr>
            <a:xfrm>
              <a:off x="6764852" y="4509319"/>
              <a:ext cx="1803749" cy="1754975"/>
            </a:xfrm>
            <a:prstGeom prst="flowChartConnector">
              <a:avLst/>
            </a:prstGeom>
            <a:grp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18" descr="Image result for COAL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4821" y="4878477"/>
              <a:ext cx="1222464" cy="1032982"/>
            </a:xfrm>
            <a:prstGeom prst="rect">
              <a:avLst/>
            </a:prstGeom>
            <a:grpFill/>
            <a:extLst/>
          </p:spPr>
        </p:pic>
      </p:grpSp>
      <p:sp>
        <p:nvSpPr>
          <p:cNvPr id="37" name="Rectangle 36"/>
          <p:cNvSpPr/>
          <p:nvPr/>
        </p:nvSpPr>
        <p:spPr>
          <a:xfrm>
            <a:off x="3470622" y="605856"/>
            <a:ext cx="6721009" cy="923330"/>
          </a:xfrm>
          <a:prstGeom prst="rect">
            <a:avLst/>
          </a:prstGeom>
        </p:spPr>
        <p:txBody>
          <a:bodyPr wrap="square">
            <a:spAutoFit/>
          </a:bodyPr>
          <a:lstStyle/>
          <a:p>
            <a:r>
              <a:rPr lang="en-GB" b="0" i="1" dirty="0" smtClean="0">
                <a:solidFill>
                  <a:schemeClr val="bg1"/>
                </a:solidFill>
                <a:effectLst/>
                <a:latin typeface="Calibri" panose="020F0502020204030204" pitchFamily="34" charset="0"/>
              </a:rPr>
              <a:t>The burning of coal creates smoke, which leads to terrible pollution in the cities as it is non-renewable it is now lessening as it is no longer </a:t>
            </a:r>
            <a:r>
              <a:rPr lang="en-GB" i="1" dirty="0" smtClean="0">
                <a:solidFill>
                  <a:schemeClr val="bg1"/>
                </a:solidFill>
                <a:latin typeface="Calibri" panose="020F0502020204030204" pitchFamily="34" charset="0"/>
              </a:rPr>
              <a:t>sustainable. </a:t>
            </a:r>
            <a:endParaRPr lang="en-GB" i="1" dirty="0">
              <a:solidFill>
                <a:schemeClr val="bg1"/>
              </a:solidFill>
              <a:latin typeface="Calibri" panose="020F0502020204030204" pitchFamily="34" charset="0"/>
            </a:endParaRPr>
          </a:p>
        </p:txBody>
      </p:sp>
      <p:pic>
        <p:nvPicPr>
          <p:cNvPr id="16" name="Picture 8" descr="Image result for YOU TUBE PLAY BUTT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3371" y="951985"/>
            <a:ext cx="747051" cy="558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a:srcRect t="27722" r="39012" b="28932"/>
          <a:stretch/>
        </p:blipFill>
        <p:spPr>
          <a:xfrm>
            <a:off x="1409279" y="2201716"/>
            <a:ext cx="8159359" cy="4349412"/>
          </a:xfrm>
          <a:prstGeom prst="rect">
            <a:avLst/>
          </a:prstGeom>
        </p:spPr>
      </p:pic>
    </p:spTree>
    <p:extLst>
      <p:ext uri="{BB962C8B-B14F-4D97-AF65-F5344CB8AC3E}">
        <p14:creationId xmlns:p14="http://schemas.microsoft.com/office/powerpoint/2010/main" val="22701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225" y="842540"/>
            <a:ext cx="8761413" cy="706964"/>
          </a:xfrm>
        </p:spPr>
        <p:txBody>
          <a:bodyPr/>
          <a:lstStyle/>
          <a:p>
            <a:r>
              <a:rPr lang="en-GB" sz="4800" b="1" dirty="0" smtClean="0"/>
              <a:t>COAL</a:t>
            </a:r>
            <a:endParaRPr lang="en-GB" sz="4800" b="1" dirty="0"/>
          </a:p>
        </p:txBody>
      </p:sp>
      <p:grpSp>
        <p:nvGrpSpPr>
          <p:cNvPr id="10" name="Group 9"/>
          <p:cNvGrpSpPr/>
          <p:nvPr/>
        </p:nvGrpSpPr>
        <p:grpSpPr>
          <a:xfrm>
            <a:off x="10097037" y="541963"/>
            <a:ext cx="1365160" cy="1261079"/>
            <a:chOff x="6764852" y="4509319"/>
            <a:chExt cx="1803749" cy="1754975"/>
          </a:xfrm>
          <a:solidFill>
            <a:schemeClr val="bg1"/>
          </a:solidFill>
        </p:grpSpPr>
        <p:sp>
          <p:nvSpPr>
            <p:cNvPr id="23" name="Flowchart: Connector 22"/>
            <p:cNvSpPr/>
            <p:nvPr/>
          </p:nvSpPr>
          <p:spPr>
            <a:xfrm>
              <a:off x="6764852" y="4509319"/>
              <a:ext cx="1803749" cy="1754975"/>
            </a:xfrm>
            <a:prstGeom prst="flowChartConnector">
              <a:avLst/>
            </a:prstGeom>
            <a:grp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18" descr="Image result for COAL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4821" y="4878477"/>
              <a:ext cx="1222464" cy="1032982"/>
            </a:xfrm>
            <a:prstGeom prst="rect">
              <a:avLst/>
            </a:prstGeom>
            <a:grpFill/>
            <a:extLst/>
          </p:spPr>
        </p:pic>
      </p:grpSp>
      <p:sp>
        <p:nvSpPr>
          <p:cNvPr id="37" name="Rectangle 36"/>
          <p:cNvSpPr/>
          <p:nvPr/>
        </p:nvSpPr>
        <p:spPr>
          <a:xfrm>
            <a:off x="3470622" y="605856"/>
            <a:ext cx="6721009" cy="923330"/>
          </a:xfrm>
          <a:prstGeom prst="rect">
            <a:avLst/>
          </a:prstGeom>
        </p:spPr>
        <p:txBody>
          <a:bodyPr wrap="square">
            <a:spAutoFit/>
          </a:bodyPr>
          <a:lstStyle/>
          <a:p>
            <a:r>
              <a:rPr lang="en-GB" b="0" i="1" dirty="0" smtClean="0">
                <a:solidFill>
                  <a:schemeClr val="bg1"/>
                </a:solidFill>
                <a:effectLst/>
                <a:latin typeface="Calibri" panose="020F0502020204030204" pitchFamily="34" charset="0"/>
              </a:rPr>
              <a:t>The burning of coal creates smoke, which leads to terrible pollution in the cities as it is non-renewable it is now lessening as it is no longer </a:t>
            </a:r>
            <a:r>
              <a:rPr lang="en-GB" i="1" dirty="0" smtClean="0">
                <a:solidFill>
                  <a:schemeClr val="bg1"/>
                </a:solidFill>
                <a:latin typeface="Calibri" panose="020F0502020204030204" pitchFamily="34" charset="0"/>
              </a:rPr>
              <a:t>sustainable. </a:t>
            </a:r>
            <a:endParaRPr lang="en-GB" i="1" dirty="0">
              <a:solidFill>
                <a:schemeClr val="bg1"/>
              </a:solidFill>
              <a:latin typeface="Calibri" panose="020F0502020204030204" pitchFamily="34" charset="0"/>
            </a:endParaRPr>
          </a:p>
        </p:txBody>
      </p:sp>
      <p:grpSp>
        <p:nvGrpSpPr>
          <p:cNvPr id="40" name="Group 39"/>
          <p:cNvGrpSpPr/>
          <p:nvPr/>
        </p:nvGrpSpPr>
        <p:grpSpPr>
          <a:xfrm>
            <a:off x="718735" y="2367651"/>
            <a:ext cx="10823052" cy="4006701"/>
            <a:chOff x="2697210" y="2555320"/>
            <a:chExt cx="9055676" cy="4090604"/>
          </a:xfrm>
        </p:grpSpPr>
        <p:grpSp>
          <p:nvGrpSpPr>
            <p:cNvPr id="41" name="Group 40"/>
            <p:cNvGrpSpPr/>
            <p:nvPr/>
          </p:nvGrpSpPr>
          <p:grpSpPr>
            <a:xfrm>
              <a:off x="2771250" y="2555320"/>
              <a:ext cx="8907596" cy="1614110"/>
              <a:chOff x="-3282244" y="-3086405"/>
              <a:chExt cx="8907596" cy="1614110"/>
            </a:xfrm>
          </p:grpSpPr>
          <p:sp>
            <p:nvSpPr>
              <p:cNvPr id="45" name="TextBox 44"/>
              <p:cNvSpPr txBox="1"/>
              <p:nvPr/>
            </p:nvSpPr>
            <p:spPr>
              <a:xfrm>
                <a:off x="-3282244" y="-3086405"/>
                <a:ext cx="8907596" cy="1614110"/>
              </a:xfrm>
              <a:prstGeom prst="rect">
                <a:avLst/>
              </a:prstGeom>
              <a:solidFill>
                <a:srgbClr val="75D31F"/>
              </a:solidFill>
            </p:spPr>
            <p:txBody>
              <a:bodyPr wrap="square" rtlCol="0">
                <a:spAutoFit/>
              </a:bodyPr>
              <a:lstStyle/>
              <a:p>
                <a:r>
                  <a:rPr lang="en-GB" sz="2400" b="1" dirty="0" smtClean="0">
                    <a:latin typeface="Comic Sans MS" panose="030F0702030302020204" pitchFamily="66" charset="0"/>
                  </a:rPr>
                  <a:t>ADVANTAGES:  </a:t>
                </a:r>
              </a:p>
              <a:p>
                <a:pPr marL="285750" indent="-285750">
                  <a:buFont typeface="Arial" panose="020B0604020202020204" pitchFamily="34" charset="0"/>
                  <a:buChar char="•"/>
                </a:pPr>
                <a:r>
                  <a:rPr lang="en-GB" sz="2400" dirty="0" smtClean="0">
                    <a:latin typeface="Comic Sans MS" panose="030F0702030302020204" pitchFamily="66" charset="0"/>
                  </a:rPr>
                  <a:t>Coal</a:t>
                </a:r>
                <a:r>
                  <a:rPr lang="en-GB" sz="2400" dirty="0">
                    <a:latin typeface="Comic Sans MS" panose="030F0702030302020204" pitchFamily="66" charset="0"/>
                  </a:rPr>
                  <a:t> energy is an affordable energy source </a:t>
                </a:r>
                <a:endParaRPr lang="en-GB" sz="2400" dirty="0" smtClean="0">
                  <a:latin typeface="Comic Sans MS" panose="030F0702030302020204" pitchFamily="66" charset="0"/>
                </a:endParaRPr>
              </a:p>
              <a:p>
                <a:pPr marL="285750" indent="-285750">
                  <a:buFont typeface="Arial" panose="020B0604020202020204" pitchFamily="34" charset="0"/>
                  <a:buChar char="•"/>
                </a:pPr>
                <a:r>
                  <a:rPr lang="en-GB" sz="2400" dirty="0" smtClean="0">
                    <a:latin typeface="Comic Sans MS" panose="030F0702030302020204" pitchFamily="66" charset="0"/>
                  </a:rPr>
                  <a:t>The price of coal is cheap compared </a:t>
                </a:r>
                <a:r>
                  <a:rPr lang="en-GB" sz="2400" dirty="0">
                    <a:latin typeface="Comic Sans MS" panose="030F0702030302020204" pitchFamily="66" charset="0"/>
                  </a:rPr>
                  <a:t>to other fuel </a:t>
                </a:r>
                <a:r>
                  <a:rPr lang="en-GB" sz="2400" dirty="0" smtClean="0">
                    <a:latin typeface="Comic Sans MS" panose="030F0702030302020204" pitchFamily="66" charset="0"/>
                  </a:rPr>
                  <a:t>  sources</a:t>
                </a:r>
                <a:r>
                  <a:rPr lang="en-GB" sz="2400" dirty="0">
                    <a:latin typeface="Comic Sans MS" panose="030F0702030302020204" pitchFamily="66" charset="0"/>
                  </a:rPr>
                  <a:t>. </a:t>
                </a:r>
                <a:endParaRPr lang="en-GB" sz="2400" dirty="0" smtClean="0">
                  <a:latin typeface="Comic Sans MS" panose="030F0702030302020204" pitchFamily="66" charset="0"/>
                </a:endParaRPr>
              </a:p>
              <a:p>
                <a:pPr marL="285750" indent="-285750">
                  <a:buFont typeface="Arial" panose="020B0604020202020204" pitchFamily="34" charset="0"/>
                  <a:buChar char="•"/>
                </a:pPr>
                <a:r>
                  <a:rPr lang="en-GB" sz="2400" dirty="0" smtClean="0">
                    <a:latin typeface="Comic Sans MS" panose="030F0702030302020204" pitchFamily="66" charset="0"/>
                  </a:rPr>
                  <a:t>Coal</a:t>
                </a:r>
                <a:r>
                  <a:rPr lang="en-GB" sz="2400" dirty="0">
                    <a:latin typeface="Comic Sans MS" panose="030F0702030302020204" pitchFamily="66" charset="0"/>
                  </a:rPr>
                  <a:t> is easy to burn</a:t>
                </a:r>
              </a:p>
            </p:txBody>
          </p:sp>
          <p:pic>
            <p:nvPicPr>
              <p:cNvPr id="46" name="Picture 6" descr="Image result for positive and negat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13" b="48290"/>
              <a:stretch/>
            </p:blipFill>
            <p:spPr bwMode="auto">
              <a:xfrm>
                <a:off x="4490566" y="-2849947"/>
                <a:ext cx="938562" cy="6310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2697210" y="4697750"/>
              <a:ext cx="9055676" cy="1948174"/>
              <a:chOff x="-2599705" y="3400093"/>
              <a:chExt cx="9055676" cy="1948174"/>
            </a:xfrm>
          </p:grpSpPr>
          <p:sp>
            <p:nvSpPr>
              <p:cNvPr id="43" name="TextBox 42"/>
              <p:cNvSpPr txBox="1"/>
              <p:nvPr/>
            </p:nvSpPr>
            <p:spPr>
              <a:xfrm>
                <a:off x="-2599705" y="3400093"/>
                <a:ext cx="9055676" cy="1948174"/>
              </a:xfrm>
              <a:prstGeom prst="rect">
                <a:avLst/>
              </a:prstGeom>
              <a:solidFill>
                <a:srgbClr val="FF0000"/>
              </a:solidFill>
              <a:ln>
                <a:solidFill>
                  <a:srgbClr val="FF0000"/>
                </a:solidFill>
              </a:ln>
            </p:spPr>
            <p:txBody>
              <a:bodyPr wrap="square" rtlCol="0">
                <a:spAutoFit/>
              </a:bodyPr>
              <a:lstStyle/>
              <a:p>
                <a:r>
                  <a:rPr lang="en-GB" sz="2000" b="1" dirty="0" smtClean="0">
                    <a:latin typeface="Comic Sans MS" panose="030F0702030302020204" pitchFamily="66" charset="0"/>
                  </a:rPr>
                  <a:t>DISADVANTAGES:  </a:t>
                </a:r>
              </a:p>
              <a:p>
                <a:pPr marL="285750" indent="-285750">
                  <a:buFont typeface="Arial" panose="020B0604020202020204" pitchFamily="34" charset="0"/>
                  <a:buChar char="•"/>
                </a:pPr>
                <a:r>
                  <a:rPr lang="en-GB" sz="2000" dirty="0" smtClean="0">
                    <a:latin typeface="Comic Sans MS" panose="030F0702030302020204" pitchFamily="66" charset="0"/>
                  </a:rPr>
                  <a:t>Coal produces large amounts of greenhouse gas emissions, including carbon dioxide, when burned in power stations. </a:t>
                </a:r>
              </a:p>
              <a:p>
                <a:pPr marL="285750" indent="-285750">
                  <a:buFont typeface="Arial" panose="020B0604020202020204" pitchFamily="34" charset="0"/>
                  <a:buChar char="•"/>
                </a:pPr>
                <a:r>
                  <a:rPr lang="en-GB" sz="2000" dirty="0" smtClean="0">
                    <a:latin typeface="Comic Sans MS" panose="030F0702030302020204" pitchFamily="66" charset="0"/>
                  </a:rPr>
                  <a:t>The method extracting coal is harmful to the environment</a:t>
                </a:r>
              </a:p>
              <a:p>
                <a:pPr marL="285750" indent="-285750">
                  <a:buFont typeface="Arial" panose="020B0604020202020204" pitchFamily="34" charset="0"/>
                  <a:buChar char="•"/>
                </a:pPr>
                <a:r>
                  <a:rPr lang="en-GB" sz="2000" b="1" u="sng" dirty="0" smtClean="0">
                    <a:latin typeface="Comic Sans MS" panose="030F0702030302020204" pitchFamily="66" charset="0"/>
                  </a:rPr>
                  <a:t>Non renewable. </a:t>
                </a:r>
              </a:p>
              <a:p>
                <a:pPr marL="285750" indent="-285750">
                  <a:buFont typeface="Arial" panose="020B0604020202020204" pitchFamily="34" charset="0"/>
                  <a:buChar char="•"/>
                </a:pPr>
                <a:endParaRPr lang="en-GB" b="1" u="sng" dirty="0">
                  <a:latin typeface="Calibri" panose="020F0502020204030204" pitchFamily="34" charset="0"/>
                </a:endParaRPr>
              </a:p>
            </p:txBody>
          </p:sp>
          <p:pic>
            <p:nvPicPr>
              <p:cNvPr id="44" name="Picture 6" descr="Image result for positive and negativ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8063"/>
              <a:stretch/>
            </p:blipFill>
            <p:spPr bwMode="auto">
              <a:xfrm>
                <a:off x="5157833" y="4374179"/>
                <a:ext cx="938562" cy="66485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6" name="Picture 8" descr="Image result for YOU TUBE PLAY BUTTO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3371" y="951985"/>
            <a:ext cx="747051" cy="55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4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46" y="865664"/>
            <a:ext cx="8761413" cy="706964"/>
          </a:xfrm>
        </p:spPr>
        <p:txBody>
          <a:bodyPr/>
          <a:lstStyle/>
          <a:p>
            <a:r>
              <a:rPr lang="en-GB" sz="4800" b="1" dirty="0" smtClean="0">
                <a:latin typeface="Calibri" panose="020F0502020204030204" pitchFamily="34" charset="0"/>
              </a:rPr>
              <a:t>GAS</a:t>
            </a:r>
            <a:endParaRPr lang="en-GB" sz="4800" b="1" dirty="0">
              <a:latin typeface="Calibri" panose="020F0502020204030204" pitchFamily="34" charset="0"/>
            </a:endParaRPr>
          </a:p>
        </p:txBody>
      </p:sp>
      <p:grpSp>
        <p:nvGrpSpPr>
          <p:cNvPr id="11" name="Group 10"/>
          <p:cNvGrpSpPr/>
          <p:nvPr/>
        </p:nvGrpSpPr>
        <p:grpSpPr>
          <a:xfrm>
            <a:off x="10116827" y="551764"/>
            <a:ext cx="1246557" cy="1128868"/>
            <a:chOff x="6692829" y="4415286"/>
            <a:chExt cx="1803749" cy="1754975"/>
          </a:xfrm>
        </p:grpSpPr>
        <p:sp>
          <p:nvSpPr>
            <p:cNvPr id="18" name="Flowchart: Connector 17"/>
            <p:cNvSpPr/>
            <p:nvPr/>
          </p:nvSpPr>
          <p:spPr>
            <a:xfrm>
              <a:off x="6692829" y="4415286"/>
              <a:ext cx="1803749" cy="1754975"/>
            </a:xfrm>
            <a:prstGeom prst="flowChartConnector">
              <a:avLst/>
            </a:prstGeom>
            <a:solidFill>
              <a:schemeClr val="bg1"/>
            </a:solid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Group 18"/>
            <p:cNvGrpSpPr/>
            <p:nvPr/>
          </p:nvGrpSpPr>
          <p:grpSpPr>
            <a:xfrm>
              <a:off x="6899660" y="4646748"/>
              <a:ext cx="1418760" cy="1292050"/>
              <a:chOff x="6773018" y="4453302"/>
              <a:chExt cx="1688689" cy="1688689"/>
            </a:xfrm>
          </p:grpSpPr>
          <p:pic>
            <p:nvPicPr>
              <p:cNvPr id="20" name="Picture 20" descr="Image result for GAS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018" y="4453302"/>
                <a:ext cx="1688689" cy="1688689"/>
              </a:xfrm>
              <a:prstGeom prst="rect">
                <a:avLst/>
              </a:prstGeom>
              <a:noFill/>
              <a:extLst>
                <a:ext uri="{909E8E84-426E-40DD-AFC4-6F175D3DCCD1}">
                  <a14:hiddenFill xmlns:a14="http://schemas.microsoft.com/office/drawing/2010/main">
                    <a:solidFill>
                      <a:srgbClr val="FFFFFF"/>
                    </a:solidFill>
                  </a14:hiddenFill>
                </a:ext>
              </a:extLst>
            </p:spPr>
          </p:pic>
          <p:sp>
            <p:nvSpPr>
              <p:cNvPr id="21" name="Flowchart: Connector 20"/>
              <p:cNvSpPr/>
              <p:nvPr/>
            </p:nvSpPr>
            <p:spPr>
              <a:xfrm>
                <a:off x="7263684" y="5020264"/>
                <a:ext cx="139521"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Connector 21"/>
              <p:cNvSpPr/>
              <p:nvPr/>
            </p:nvSpPr>
            <p:spPr>
              <a:xfrm>
                <a:off x="7824109" y="5025371"/>
                <a:ext cx="139521"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7" name="Rectangle 36"/>
          <p:cNvSpPr/>
          <p:nvPr/>
        </p:nvSpPr>
        <p:spPr>
          <a:xfrm>
            <a:off x="3199438" y="718599"/>
            <a:ext cx="6917389" cy="1077218"/>
          </a:xfrm>
          <a:prstGeom prst="rect">
            <a:avLst/>
          </a:prstGeom>
        </p:spPr>
        <p:txBody>
          <a:bodyPr wrap="square">
            <a:spAutoFit/>
          </a:bodyPr>
          <a:lstStyle/>
          <a:p>
            <a:r>
              <a:rPr lang="en-GB" sz="1600" b="0" i="1" dirty="0" smtClean="0">
                <a:solidFill>
                  <a:schemeClr val="bg1"/>
                </a:solidFill>
                <a:effectLst/>
                <a:latin typeface="Calibri" panose="020F0502020204030204" pitchFamily="34" charset="0"/>
              </a:rPr>
              <a:t>Methane and some other gases </a:t>
            </a:r>
            <a:r>
              <a:rPr lang="en-GB" sz="1600" i="1" dirty="0" smtClean="0">
                <a:solidFill>
                  <a:schemeClr val="bg1"/>
                </a:solidFill>
                <a:latin typeface="Calibri" panose="020F0502020204030204" pitchFamily="34" charset="0"/>
              </a:rPr>
              <a:t>are </a:t>
            </a:r>
            <a:r>
              <a:rPr lang="en-GB" sz="1600" b="0" i="1" dirty="0" smtClean="0">
                <a:solidFill>
                  <a:schemeClr val="bg1"/>
                </a:solidFill>
                <a:effectLst/>
                <a:latin typeface="Calibri" panose="020F0502020204030204" pitchFamily="34" charset="0"/>
              </a:rPr>
              <a:t>trapped between  rocks  under the earth's surface.</a:t>
            </a:r>
          </a:p>
          <a:p>
            <a:r>
              <a:rPr lang="en-GB" sz="1600" i="1" dirty="0">
                <a:solidFill>
                  <a:schemeClr val="bg1"/>
                </a:solidFill>
                <a:latin typeface="Calibri" panose="020F0502020204030204" pitchFamily="34" charset="0"/>
              </a:rPr>
              <a:t>P</a:t>
            </a:r>
            <a:r>
              <a:rPr lang="en-GB" sz="1600" b="0" i="1" dirty="0" smtClean="0">
                <a:solidFill>
                  <a:schemeClr val="bg1"/>
                </a:solidFill>
                <a:effectLst/>
                <a:latin typeface="Calibri" panose="020F0502020204030204" pitchFamily="34" charset="0"/>
              </a:rPr>
              <a:t>ipes are then sunk into the ground to release the gas. This gas is often used in houses for heating and cooking.</a:t>
            </a:r>
          </a:p>
        </p:txBody>
      </p:sp>
      <p:pic>
        <p:nvPicPr>
          <p:cNvPr id="23" name="Picture 8" descr="Image result for YOU TUBE PLAY BUTT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0134" y="972643"/>
            <a:ext cx="747051" cy="558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srcRect l="2773" t="23690" r="42186" b="23286"/>
          <a:stretch/>
        </p:blipFill>
        <p:spPr>
          <a:xfrm>
            <a:off x="2094270" y="1775031"/>
            <a:ext cx="7034982" cy="5082969"/>
          </a:xfrm>
          <a:prstGeom prst="rect">
            <a:avLst/>
          </a:prstGeom>
        </p:spPr>
      </p:pic>
    </p:spTree>
    <p:extLst>
      <p:ext uri="{BB962C8B-B14F-4D97-AF65-F5344CB8AC3E}">
        <p14:creationId xmlns:p14="http://schemas.microsoft.com/office/powerpoint/2010/main" val="866367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46" y="865664"/>
            <a:ext cx="8761413" cy="706964"/>
          </a:xfrm>
        </p:spPr>
        <p:txBody>
          <a:bodyPr/>
          <a:lstStyle/>
          <a:p>
            <a:r>
              <a:rPr lang="en-GB" sz="4800" b="1" dirty="0" smtClean="0">
                <a:latin typeface="Calibri" panose="020F0502020204030204" pitchFamily="34" charset="0"/>
              </a:rPr>
              <a:t>GAS</a:t>
            </a:r>
            <a:endParaRPr lang="en-GB" sz="4800" b="1" dirty="0">
              <a:latin typeface="Calibri" panose="020F0502020204030204" pitchFamily="34" charset="0"/>
            </a:endParaRPr>
          </a:p>
        </p:txBody>
      </p:sp>
      <p:grpSp>
        <p:nvGrpSpPr>
          <p:cNvPr id="11" name="Group 10"/>
          <p:cNvGrpSpPr/>
          <p:nvPr/>
        </p:nvGrpSpPr>
        <p:grpSpPr>
          <a:xfrm>
            <a:off x="10116827" y="551764"/>
            <a:ext cx="1246557" cy="1128868"/>
            <a:chOff x="6692829" y="4415286"/>
            <a:chExt cx="1803749" cy="1754975"/>
          </a:xfrm>
        </p:grpSpPr>
        <p:sp>
          <p:nvSpPr>
            <p:cNvPr id="18" name="Flowchart: Connector 17"/>
            <p:cNvSpPr/>
            <p:nvPr/>
          </p:nvSpPr>
          <p:spPr>
            <a:xfrm>
              <a:off x="6692829" y="4415286"/>
              <a:ext cx="1803749" cy="1754975"/>
            </a:xfrm>
            <a:prstGeom prst="flowChartConnector">
              <a:avLst/>
            </a:prstGeom>
            <a:solidFill>
              <a:schemeClr val="bg1"/>
            </a:solid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Group 18"/>
            <p:cNvGrpSpPr/>
            <p:nvPr/>
          </p:nvGrpSpPr>
          <p:grpSpPr>
            <a:xfrm>
              <a:off x="6899660" y="4646748"/>
              <a:ext cx="1418760" cy="1292050"/>
              <a:chOff x="6773018" y="4453302"/>
              <a:chExt cx="1688689" cy="1688689"/>
            </a:xfrm>
          </p:grpSpPr>
          <p:pic>
            <p:nvPicPr>
              <p:cNvPr id="20" name="Picture 20" descr="Image result for GAS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018" y="4453302"/>
                <a:ext cx="1688689" cy="1688689"/>
              </a:xfrm>
              <a:prstGeom prst="rect">
                <a:avLst/>
              </a:prstGeom>
              <a:noFill/>
              <a:extLst>
                <a:ext uri="{909E8E84-426E-40DD-AFC4-6F175D3DCCD1}">
                  <a14:hiddenFill xmlns:a14="http://schemas.microsoft.com/office/drawing/2010/main">
                    <a:solidFill>
                      <a:srgbClr val="FFFFFF"/>
                    </a:solidFill>
                  </a14:hiddenFill>
                </a:ext>
              </a:extLst>
            </p:spPr>
          </p:pic>
          <p:sp>
            <p:nvSpPr>
              <p:cNvPr id="21" name="Flowchart: Connector 20"/>
              <p:cNvSpPr/>
              <p:nvPr/>
            </p:nvSpPr>
            <p:spPr>
              <a:xfrm>
                <a:off x="7263684" y="5020264"/>
                <a:ext cx="139521"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Connector 21"/>
              <p:cNvSpPr/>
              <p:nvPr/>
            </p:nvSpPr>
            <p:spPr>
              <a:xfrm>
                <a:off x="7824109" y="5025371"/>
                <a:ext cx="139521"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7" name="Rectangle 36"/>
          <p:cNvSpPr/>
          <p:nvPr/>
        </p:nvSpPr>
        <p:spPr>
          <a:xfrm>
            <a:off x="3199438" y="718599"/>
            <a:ext cx="6917389" cy="1077218"/>
          </a:xfrm>
          <a:prstGeom prst="rect">
            <a:avLst/>
          </a:prstGeom>
        </p:spPr>
        <p:txBody>
          <a:bodyPr wrap="square">
            <a:spAutoFit/>
          </a:bodyPr>
          <a:lstStyle/>
          <a:p>
            <a:r>
              <a:rPr lang="en-GB" sz="1600" b="0" i="1" dirty="0" smtClean="0">
                <a:solidFill>
                  <a:schemeClr val="bg1"/>
                </a:solidFill>
                <a:effectLst/>
                <a:latin typeface="Calibri" panose="020F0502020204030204" pitchFamily="34" charset="0"/>
              </a:rPr>
              <a:t>Methane and some other gases </a:t>
            </a:r>
            <a:r>
              <a:rPr lang="en-GB" sz="1600" i="1" dirty="0" smtClean="0">
                <a:solidFill>
                  <a:schemeClr val="bg1"/>
                </a:solidFill>
                <a:latin typeface="Calibri" panose="020F0502020204030204" pitchFamily="34" charset="0"/>
              </a:rPr>
              <a:t>are </a:t>
            </a:r>
            <a:r>
              <a:rPr lang="en-GB" sz="1600" b="0" i="1" dirty="0" smtClean="0">
                <a:solidFill>
                  <a:schemeClr val="bg1"/>
                </a:solidFill>
                <a:effectLst/>
                <a:latin typeface="Calibri" panose="020F0502020204030204" pitchFamily="34" charset="0"/>
              </a:rPr>
              <a:t>trapped between  rocks  under the earth's surface.</a:t>
            </a:r>
          </a:p>
          <a:p>
            <a:r>
              <a:rPr lang="en-GB" sz="1600" i="1" dirty="0">
                <a:solidFill>
                  <a:schemeClr val="bg1"/>
                </a:solidFill>
                <a:latin typeface="Calibri" panose="020F0502020204030204" pitchFamily="34" charset="0"/>
              </a:rPr>
              <a:t>P</a:t>
            </a:r>
            <a:r>
              <a:rPr lang="en-GB" sz="1600" b="0" i="1" dirty="0" smtClean="0">
                <a:solidFill>
                  <a:schemeClr val="bg1"/>
                </a:solidFill>
                <a:effectLst/>
                <a:latin typeface="Calibri" panose="020F0502020204030204" pitchFamily="34" charset="0"/>
              </a:rPr>
              <a:t>ipes are then sunk into the ground to release the gas. This gas is often used in houses for heating and cooking.</a:t>
            </a:r>
          </a:p>
        </p:txBody>
      </p:sp>
      <p:grpSp>
        <p:nvGrpSpPr>
          <p:cNvPr id="38" name="Group 37"/>
          <p:cNvGrpSpPr/>
          <p:nvPr/>
        </p:nvGrpSpPr>
        <p:grpSpPr>
          <a:xfrm>
            <a:off x="524656" y="2425672"/>
            <a:ext cx="11524160" cy="4272314"/>
            <a:chOff x="-978824" y="2698433"/>
            <a:chExt cx="13055848" cy="3532511"/>
          </a:xfrm>
        </p:grpSpPr>
        <p:grpSp>
          <p:nvGrpSpPr>
            <p:cNvPr id="39" name="Group 38"/>
            <p:cNvGrpSpPr/>
            <p:nvPr/>
          </p:nvGrpSpPr>
          <p:grpSpPr>
            <a:xfrm>
              <a:off x="-978822" y="2698433"/>
              <a:ext cx="13055846" cy="1297854"/>
              <a:chOff x="-7032316" y="-2943292"/>
              <a:chExt cx="13055846" cy="1297854"/>
            </a:xfrm>
          </p:grpSpPr>
          <p:sp>
            <p:nvSpPr>
              <p:cNvPr id="40" name="TextBox 39"/>
              <p:cNvSpPr txBox="1"/>
              <p:nvPr/>
            </p:nvSpPr>
            <p:spPr>
              <a:xfrm>
                <a:off x="-7032316" y="-2943292"/>
                <a:ext cx="13055846" cy="1297854"/>
              </a:xfrm>
              <a:prstGeom prst="rect">
                <a:avLst/>
              </a:prstGeom>
              <a:solidFill>
                <a:srgbClr val="75D31F"/>
              </a:solidFill>
            </p:spPr>
            <p:txBody>
              <a:bodyPr wrap="square" rtlCol="0">
                <a:spAutoFit/>
              </a:bodyPr>
              <a:lstStyle/>
              <a:p>
                <a:r>
                  <a:rPr lang="en-GB" sz="2400" b="1" dirty="0" smtClean="0">
                    <a:latin typeface="Comic Sans MS" panose="030F0702030302020204" pitchFamily="66" charset="0"/>
                  </a:rPr>
                  <a:t>ADVANTAGES:  </a:t>
                </a:r>
              </a:p>
              <a:p>
                <a:pPr marL="285750" indent="-285750">
                  <a:buFont typeface="Arial" panose="020B0604020202020204" pitchFamily="34" charset="0"/>
                  <a:buChar char="•"/>
                </a:pPr>
                <a:r>
                  <a:rPr lang="en-GB" sz="2400" dirty="0">
                    <a:latin typeface="Comic Sans MS" panose="030F0702030302020204" pitchFamily="66" charset="0"/>
                  </a:rPr>
                  <a:t>Gas is a ready-made fuel.</a:t>
                </a:r>
              </a:p>
              <a:p>
                <a:pPr marL="285750" indent="-285750">
                  <a:buFont typeface="Arial" panose="020B0604020202020204" pitchFamily="34" charset="0"/>
                  <a:buChar char="•"/>
                </a:pPr>
                <a:r>
                  <a:rPr lang="en-GB" sz="2400" dirty="0">
                    <a:latin typeface="Comic Sans MS" panose="030F0702030302020204" pitchFamily="66" charset="0"/>
                  </a:rPr>
                  <a:t>It is a relatively cheap form of energy.</a:t>
                </a:r>
              </a:p>
              <a:p>
                <a:pPr marL="285750" indent="-285750">
                  <a:buFont typeface="Arial" panose="020B0604020202020204" pitchFamily="34" charset="0"/>
                  <a:buChar char="•"/>
                </a:pPr>
                <a:r>
                  <a:rPr lang="en-GB" sz="2400" dirty="0">
                    <a:latin typeface="Comic Sans MS" panose="030F0702030302020204" pitchFamily="66" charset="0"/>
                  </a:rPr>
                  <a:t>It's a slightly cleaner fuel than coal and oil.</a:t>
                </a:r>
              </a:p>
            </p:txBody>
          </p:sp>
          <p:pic>
            <p:nvPicPr>
              <p:cNvPr id="41" name="Picture 6" descr="Image result for positive and negat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13" b="48290"/>
              <a:stretch/>
            </p:blipFill>
            <p:spPr bwMode="auto">
              <a:xfrm>
                <a:off x="4638227" y="-2661569"/>
                <a:ext cx="938562" cy="6310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978824" y="4169646"/>
              <a:ext cx="13055844" cy="2061298"/>
              <a:chOff x="-6275739" y="2871989"/>
              <a:chExt cx="13055844" cy="2061298"/>
            </a:xfrm>
          </p:grpSpPr>
          <p:sp>
            <p:nvSpPr>
              <p:cNvPr id="43" name="TextBox 42"/>
              <p:cNvSpPr txBox="1"/>
              <p:nvPr/>
            </p:nvSpPr>
            <p:spPr>
              <a:xfrm>
                <a:off x="-6275739" y="2871989"/>
                <a:ext cx="13055844" cy="2061298"/>
              </a:xfrm>
              <a:prstGeom prst="rect">
                <a:avLst/>
              </a:prstGeom>
              <a:solidFill>
                <a:srgbClr val="FF0000"/>
              </a:solidFill>
              <a:ln>
                <a:solidFill>
                  <a:srgbClr val="FF0000"/>
                </a:solidFill>
              </a:ln>
            </p:spPr>
            <p:txBody>
              <a:bodyPr wrap="square" rtlCol="0">
                <a:spAutoFit/>
              </a:bodyPr>
              <a:lstStyle/>
              <a:p>
                <a:r>
                  <a:rPr lang="en-GB" sz="2400" b="1" dirty="0" smtClean="0">
                    <a:latin typeface="Comic Sans MS" panose="030F0702030302020204" pitchFamily="66" charset="0"/>
                  </a:rPr>
                  <a:t>DISADVANTAGES:  </a:t>
                </a:r>
              </a:p>
              <a:p>
                <a:pPr marL="285750" indent="-285750">
                  <a:buFont typeface="Arial" panose="020B0604020202020204" pitchFamily="34" charset="0"/>
                  <a:buChar char="•"/>
                </a:pPr>
                <a:r>
                  <a:rPr lang="en-GB" sz="2400" dirty="0" smtClean="0">
                    <a:latin typeface="Comic Sans MS" panose="030F0702030302020204" pitchFamily="66" charset="0"/>
                  </a:rPr>
                  <a:t>When gas is  </a:t>
                </a:r>
                <a:r>
                  <a:rPr lang="en-GB" sz="2400" dirty="0">
                    <a:latin typeface="Comic Sans MS" panose="030F0702030302020204" pitchFamily="66" charset="0"/>
                  </a:rPr>
                  <a:t>burned, it gives off </a:t>
                </a:r>
                <a:r>
                  <a:rPr lang="en-GB" sz="2400" dirty="0" smtClean="0">
                    <a:latin typeface="Comic Sans MS" panose="030F0702030302020204" pitchFamily="66" charset="0"/>
                  </a:rPr>
                  <a:t>pollutants</a:t>
                </a:r>
                <a:r>
                  <a:rPr lang="en-GB" sz="2400" dirty="0">
                    <a:latin typeface="Comic Sans MS" panose="030F0702030302020204" pitchFamily="66" charset="0"/>
                  </a:rPr>
                  <a:t>, including greenhouse gases.</a:t>
                </a:r>
              </a:p>
              <a:p>
                <a:pPr marL="285750" indent="-285750">
                  <a:buFont typeface="Arial" panose="020B0604020202020204" pitchFamily="34" charset="0"/>
                  <a:buChar char="•"/>
                </a:pPr>
                <a:r>
                  <a:rPr lang="en-GB" sz="2400" dirty="0" smtClean="0">
                    <a:latin typeface="Comic Sans MS" panose="030F0702030302020204" pitchFamily="66" charset="0"/>
                  </a:rPr>
                  <a:t>There is only a limited </a:t>
                </a:r>
                <a:r>
                  <a:rPr lang="en-GB" sz="2400" dirty="0">
                    <a:latin typeface="Comic Sans MS" panose="030F0702030302020204" pitchFamily="66" charset="0"/>
                  </a:rPr>
                  <a:t>supply of </a:t>
                </a:r>
                <a:r>
                  <a:rPr lang="en-GB" sz="2400" dirty="0" smtClean="0">
                    <a:latin typeface="Comic Sans MS" panose="030F0702030302020204" pitchFamily="66" charset="0"/>
                  </a:rPr>
                  <a:t>gas therefore it is                              </a:t>
                </a:r>
              </a:p>
              <a:p>
                <a:pPr marL="285750" indent="-285750">
                  <a:buFont typeface="Arial" panose="020B0604020202020204" pitchFamily="34" charset="0"/>
                  <a:buChar char="•"/>
                </a:pPr>
                <a:r>
                  <a:rPr lang="en-GB" sz="2400" dirty="0" smtClean="0">
                    <a:latin typeface="Comic Sans MS" panose="030F0702030302020204" pitchFamily="66" charset="0"/>
                  </a:rPr>
                  <a:t>  </a:t>
                </a:r>
                <a:r>
                  <a:rPr lang="en-GB" sz="2400" b="1" u="sng" dirty="0" smtClean="0">
                    <a:latin typeface="Comic Sans MS" panose="030F0702030302020204" pitchFamily="66" charset="0"/>
                  </a:rPr>
                  <a:t>non-renewable</a:t>
                </a:r>
              </a:p>
              <a:p>
                <a:pPr marL="285750" indent="-285750">
                  <a:buFont typeface="Arial" panose="020B0604020202020204" pitchFamily="34" charset="0"/>
                  <a:buChar char="•"/>
                </a:pPr>
                <a:r>
                  <a:rPr lang="en-GB" sz="2400" dirty="0" smtClean="0">
                    <a:latin typeface="Comic Sans MS" panose="030F0702030302020204" pitchFamily="66" charset="0"/>
                  </a:rPr>
                  <a:t>Extraction techniques are highly damaging to the environment</a:t>
                </a:r>
              </a:p>
              <a:p>
                <a:pPr marL="285750" indent="-285750">
                  <a:buFont typeface="Arial" panose="020B0604020202020204" pitchFamily="34" charset="0"/>
                  <a:buChar char="•"/>
                </a:pPr>
                <a:endParaRPr lang="en-GB" dirty="0">
                  <a:latin typeface="Calibri" panose="020F0502020204030204" pitchFamily="34" charset="0"/>
                </a:endParaRPr>
              </a:p>
              <a:p>
                <a:endParaRPr lang="en-GB" dirty="0">
                  <a:latin typeface="Calibri" panose="020F0502020204030204" pitchFamily="34" charset="0"/>
                </a:endParaRPr>
              </a:p>
            </p:txBody>
          </p:sp>
          <p:pic>
            <p:nvPicPr>
              <p:cNvPr id="44" name="Picture 6" descr="Image result for positive and negativ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8063"/>
              <a:stretch/>
            </p:blipFill>
            <p:spPr bwMode="auto">
              <a:xfrm>
                <a:off x="5490566" y="4085273"/>
                <a:ext cx="938562" cy="66485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3" name="Picture 8" descr="Image result for YOU TUBE PLAY BUTTO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0134" y="972643"/>
            <a:ext cx="747051" cy="55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538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170686" y="588978"/>
            <a:ext cx="1252875" cy="1265580"/>
            <a:chOff x="9411704" y="6385835"/>
            <a:chExt cx="1803749" cy="1754975"/>
          </a:xfrm>
          <a:solidFill>
            <a:schemeClr val="bg1"/>
          </a:solidFill>
        </p:grpSpPr>
        <p:sp>
          <p:nvSpPr>
            <p:cNvPr id="17" name="Flowchart: Connector 16"/>
            <p:cNvSpPr/>
            <p:nvPr/>
          </p:nvSpPr>
          <p:spPr>
            <a:xfrm>
              <a:off x="9411704" y="6385835"/>
              <a:ext cx="1803749" cy="1754975"/>
            </a:xfrm>
            <a:prstGeom prst="flowChartConnector">
              <a:avLst/>
            </a:prstGeom>
            <a:grp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26" descr="Image result for NUCLEAR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6367" y="6693579"/>
              <a:ext cx="1134421" cy="1139486"/>
            </a:xfrm>
            <a:prstGeom prst="rect">
              <a:avLst/>
            </a:prstGeom>
            <a:grpFill/>
            <a:extLst/>
          </p:spPr>
        </p:pic>
      </p:grpSp>
      <p:sp>
        <p:nvSpPr>
          <p:cNvPr id="2" name="Title 1"/>
          <p:cNvSpPr>
            <a:spLocks noGrp="1"/>
          </p:cNvSpPr>
          <p:nvPr>
            <p:ph type="title"/>
          </p:nvPr>
        </p:nvSpPr>
        <p:spPr>
          <a:xfrm>
            <a:off x="849081" y="777147"/>
            <a:ext cx="8761413" cy="706964"/>
          </a:xfrm>
        </p:spPr>
        <p:txBody>
          <a:bodyPr/>
          <a:lstStyle/>
          <a:p>
            <a:r>
              <a:rPr lang="en-GB" sz="4800" b="1" dirty="0" smtClean="0"/>
              <a:t>NUCLEAR</a:t>
            </a:r>
            <a:endParaRPr lang="en-GB" sz="4800" b="1" dirty="0"/>
          </a:p>
        </p:txBody>
      </p:sp>
      <p:sp>
        <p:nvSpPr>
          <p:cNvPr id="37" name="Rectangle 36"/>
          <p:cNvSpPr/>
          <p:nvPr/>
        </p:nvSpPr>
        <p:spPr>
          <a:xfrm>
            <a:off x="3958459" y="898601"/>
            <a:ext cx="6096000" cy="646331"/>
          </a:xfrm>
          <a:prstGeom prst="rect">
            <a:avLst/>
          </a:prstGeom>
        </p:spPr>
        <p:txBody>
          <a:bodyPr>
            <a:spAutoFit/>
          </a:bodyPr>
          <a:lstStyle/>
          <a:p>
            <a:r>
              <a:rPr lang="en-GB" dirty="0">
                <a:solidFill>
                  <a:schemeClr val="bg1"/>
                </a:solidFill>
              </a:rPr>
              <a:t>A power station makes electricity from fossil fuels (coal, gas, oil) or nuclear (uranium) </a:t>
            </a:r>
          </a:p>
        </p:txBody>
      </p:sp>
      <p:pic>
        <p:nvPicPr>
          <p:cNvPr id="15" name="Picture 8" descr="Image result for YOU TUBE PLAY BUTT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8949" y="1484110"/>
            <a:ext cx="747051" cy="558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13813" t="44000" r="53682" b="13396"/>
          <a:stretch/>
        </p:blipFill>
        <p:spPr>
          <a:xfrm>
            <a:off x="223331" y="2610861"/>
            <a:ext cx="4891525" cy="3606260"/>
          </a:xfrm>
          <a:prstGeom prst="rect">
            <a:avLst/>
          </a:prstGeom>
        </p:spPr>
      </p:pic>
      <p:pic>
        <p:nvPicPr>
          <p:cNvPr id="18" name="Picture 17"/>
          <p:cNvPicPr>
            <a:picLocks noChangeAspect="1"/>
          </p:cNvPicPr>
          <p:nvPr/>
        </p:nvPicPr>
        <p:blipFill rotWithShape="1">
          <a:blip r:embed="rId5"/>
          <a:srcRect l="49043" t="46086" r="15976" b="13396"/>
          <a:stretch/>
        </p:blipFill>
        <p:spPr>
          <a:xfrm>
            <a:off x="5114856" y="2314855"/>
            <a:ext cx="6443617" cy="4198272"/>
          </a:xfrm>
          <a:prstGeom prst="rect">
            <a:avLst/>
          </a:prstGeom>
        </p:spPr>
      </p:pic>
    </p:spTree>
    <p:extLst>
      <p:ext uri="{BB962C8B-B14F-4D97-AF65-F5344CB8AC3E}">
        <p14:creationId xmlns:p14="http://schemas.microsoft.com/office/powerpoint/2010/main" val="3851254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0426" y="0"/>
            <a:ext cx="382989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Key words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ounded Rectangle 2"/>
          <p:cNvSpPr/>
          <p:nvPr/>
        </p:nvSpPr>
        <p:spPr>
          <a:xfrm>
            <a:off x="273132" y="1288576"/>
            <a:ext cx="2325588" cy="109253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alibri" panose="020F0502020204030204" pitchFamily="34" charset="0"/>
              </a:rPr>
              <a:t>Non-renewable</a:t>
            </a:r>
          </a:p>
        </p:txBody>
      </p:sp>
      <p:sp>
        <p:nvSpPr>
          <p:cNvPr id="4" name="Rounded Rectangle 3"/>
          <p:cNvSpPr/>
          <p:nvPr/>
        </p:nvSpPr>
        <p:spPr>
          <a:xfrm>
            <a:off x="6183089" y="1283260"/>
            <a:ext cx="2614548" cy="109253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alibri" panose="020F0502020204030204" pitchFamily="34" charset="0"/>
              </a:rPr>
              <a:t>Kinetic energy</a:t>
            </a:r>
          </a:p>
        </p:txBody>
      </p:sp>
      <p:sp>
        <p:nvSpPr>
          <p:cNvPr id="5" name="Rounded Rectangle 4"/>
          <p:cNvSpPr/>
          <p:nvPr/>
        </p:nvSpPr>
        <p:spPr>
          <a:xfrm>
            <a:off x="9175666" y="1304328"/>
            <a:ext cx="2766951" cy="109253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alibri" panose="020F0502020204030204" pitchFamily="34" charset="0"/>
              </a:rPr>
              <a:t>Sustainable</a:t>
            </a:r>
            <a:endParaRPr lang="en-GB" sz="3200" dirty="0">
              <a:solidFill>
                <a:schemeClr val="tx1"/>
              </a:solidFill>
            </a:endParaRPr>
          </a:p>
        </p:txBody>
      </p:sp>
      <p:sp>
        <p:nvSpPr>
          <p:cNvPr id="6" name="TextBox 5"/>
          <p:cNvSpPr txBox="1"/>
          <p:nvPr/>
        </p:nvSpPr>
        <p:spPr>
          <a:xfrm>
            <a:off x="311787" y="2665549"/>
            <a:ext cx="2612570" cy="1200329"/>
          </a:xfrm>
          <a:prstGeom prst="rect">
            <a:avLst/>
          </a:prstGeom>
          <a:noFill/>
        </p:spPr>
        <p:txBody>
          <a:bodyPr wrap="square" rtlCol="0">
            <a:spAutoFit/>
          </a:bodyPr>
          <a:lstStyle/>
          <a:p>
            <a:r>
              <a:rPr lang="en-GB" sz="2400" dirty="0" smtClean="0">
                <a:solidFill>
                  <a:srgbClr val="002060"/>
                </a:solidFill>
                <a:latin typeface="Comic Sans MS" panose="030F0702030302020204" pitchFamily="66" charset="0"/>
              </a:rPr>
              <a:t>Resources that will run out one day.</a:t>
            </a:r>
            <a:endParaRPr lang="en-GB" sz="2400" dirty="0">
              <a:solidFill>
                <a:srgbClr val="002060"/>
              </a:solidFill>
              <a:latin typeface="Comic Sans MS" panose="030F0702030302020204" pitchFamily="66" charset="0"/>
            </a:endParaRPr>
          </a:p>
        </p:txBody>
      </p:sp>
      <p:sp>
        <p:nvSpPr>
          <p:cNvPr id="7" name="Rounded Rectangle 6"/>
          <p:cNvSpPr/>
          <p:nvPr/>
        </p:nvSpPr>
        <p:spPr>
          <a:xfrm>
            <a:off x="3204362" y="1283260"/>
            <a:ext cx="2600698" cy="109253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alibri" panose="020F0502020204030204" pitchFamily="34" charset="0"/>
              </a:rPr>
              <a:t>R</a:t>
            </a:r>
            <a:r>
              <a:rPr lang="en-GB" sz="3200" b="1" dirty="0" smtClean="0">
                <a:solidFill>
                  <a:schemeClr val="tx1"/>
                </a:solidFill>
                <a:latin typeface="Calibri" panose="020F0502020204030204" pitchFamily="34" charset="0"/>
              </a:rPr>
              <a:t>enewable</a:t>
            </a:r>
            <a:endParaRPr lang="en-GB" sz="3200" b="1" dirty="0">
              <a:solidFill>
                <a:schemeClr val="tx1"/>
              </a:solidFill>
              <a:latin typeface="Calibri" panose="020F0502020204030204" pitchFamily="34" charset="0"/>
            </a:endParaRPr>
          </a:p>
        </p:txBody>
      </p:sp>
      <p:sp>
        <p:nvSpPr>
          <p:cNvPr id="8" name="TextBox 7"/>
          <p:cNvSpPr txBox="1"/>
          <p:nvPr/>
        </p:nvSpPr>
        <p:spPr>
          <a:xfrm>
            <a:off x="3302386" y="2459398"/>
            <a:ext cx="2612570" cy="1938992"/>
          </a:xfrm>
          <a:prstGeom prst="rect">
            <a:avLst/>
          </a:prstGeom>
          <a:noFill/>
        </p:spPr>
        <p:txBody>
          <a:bodyPr wrap="square" rtlCol="0">
            <a:spAutoFit/>
          </a:bodyPr>
          <a:lstStyle/>
          <a:p>
            <a:r>
              <a:rPr lang="en-GB" sz="2400" dirty="0" smtClean="0">
                <a:solidFill>
                  <a:srgbClr val="002060"/>
                </a:solidFill>
                <a:latin typeface="Comic Sans MS" panose="030F0702030302020204" pitchFamily="66" charset="0"/>
              </a:rPr>
              <a:t>Resources that can replace </a:t>
            </a:r>
            <a:r>
              <a:rPr lang="en-GB" sz="2400" dirty="0">
                <a:solidFill>
                  <a:srgbClr val="002060"/>
                </a:solidFill>
                <a:latin typeface="Comic Sans MS" panose="030F0702030302020204" pitchFamily="66" charset="0"/>
              </a:rPr>
              <a:t>themselves and can be used again and again.</a:t>
            </a:r>
          </a:p>
        </p:txBody>
      </p:sp>
      <p:sp>
        <p:nvSpPr>
          <p:cNvPr id="9" name="TextBox 8"/>
          <p:cNvSpPr txBox="1"/>
          <p:nvPr/>
        </p:nvSpPr>
        <p:spPr>
          <a:xfrm>
            <a:off x="6065328" y="2665549"/>
            <a:ext cx="2921323" cy="1569660"/>
          </a:xfrm>
          <a:prstGeom prst="rect">
            <a:avLst/>
          </a:prstGeom>
          <a:noFill/>
        </p:spPr>
        <p:txBody>
          <a:bodyPr wrap="square" rtlCol="0">
            <a:spAutoFit/>
          </a:bodyPr>
          <a:lstStyle/>
          <a:p>
            <a:r>
              <a:rPr lang="en-GB" dirty="0"/>
              <a:t> </a:t>
            </a:r>
            <a:r>
              <a:rPr lang="en-GB" sz="2400" dirty="0">
                <a:solidFill>
                  <a:srgbClr val="002060"/>
                </a:solidFill>
                <a:latin typeface="Comic Sans MS" panose="030F0702030302020204" pitchFamily="66" charset="0"/>
              </a:rPr>
              <a:t>This is energy generated because something is </a:t>
            </a:r>
            <a:r>
              <a:rPr lang="en-GB" sz="2400" dirty="0" smtClean="0">
                <a:solidFill>
                  <a:srgbClr val="002060"/>
                </a:solidFill>
                <a:latin typeface="Comic Sans MS" panose="030F0702030302020204" pitchFamily="66" charset="0"/>
              </a:rPr>
              <a:t>moving.</a:t>
            </a:r>
            <a:endParaRPr lang="en-GB" sz="2400" dirty="0">
              <a:solidFill>
                <a:srgbClr val="002060"/>
              </a:solidFill>
              <a:latin typeface="Comic Sans MS" panose="030F0702030302020204" pitchFamily="66" charset="0"/>
            </a:endParaRPr>
          </a:p>
        </p:txBody>
      </p:sp>
      <p:sp>
        <p:nvSpPr>
          <p:cNvPr id="10" name="TextBox 9"/>
          <p:cNvSpPr txBox="1"/>
          <p:nvPr/>
        </p:nvSpPr>
        <p:spPr>
          <a:xfrm>
            <a:off x="9252856" y="2665549"/>
            <a:ext cx="2612570" cy="1938992"/>
          </a:xfrm>
          <a:prstGeom prst="rect">
            <a:avLst/>
          </a:prstGeom>
          <a:noFill/>
        </p:spPr>
        <p:txBody>
          <a:bodyPr wrap="square" rtlCol="0">
            <a:spAutoFit/>
          </a:bodyPr>
          <a:lstStyle/>
          <a:p>
            <a:r>
              <a:rPr lang="en-GB" dirty="0"/>
              <a:t> </a:t>
            </a:r>
            <a:r>
              <a:rPr lang="en-GB" sz="2400" dirty="0">
                <a:solidFill>
                  <a:srgbClr val="002060"/>
                </a:solidFill>
                <a:latin typeface="Comic Sans MS" panose="030F0702030302020204" pitchFamily="66" charset="0"/>
              </a:rPr>
              <a:t>N</a:t>
            </a:r>
            <a:r>
              <a:rPr lang="en-GB" sz="2400" dirty="0" smtClean="0">
                <a:solidFill>
                  <a:srgbClr val="002060"/>
                </a:solidFill>
                <a:latin typeface="Comic Sans MS" panose="030F0702030302020204" pitchFamily="66" charset="0"/>
              </a:rPr>
              <a:t>ot </a:t>
            </a:r>
            <a:r>
              <a:rPr lang="en-GB" sz="2400" dirty="0">
                <a:solidFill>
                  <a:srgbClr val="002060"/>
                </a:solidFill>
                <a:latin typeface="Comic Sans MS" panose="030F0702030302020204" pitchFamily="66" charset="0"/>
              </a:rPr>
              <a:t>being harmful to the environment or </a:t>
            </a:r>
            <a:r>
              <a:rPr lang="en-GB" sz="2400" dirty="0" smtClean="0">
                <a:solidFill>
                  <a:srgbClr val="002060"/>
                </a:solidFill>
                <a:latin typeface="Comic Sans MS" panose="030F0702030302020204" pitchFamily="66" charset="0"/>
              </a:rPr>
              <a:t>using up </a:t>
            </a:r>
            <a:r>
              <a:rPr lang="en-GB" sz="2400" dirty="0">
                <a:solidFill>
                  <a:srgbClr val="002060"/>
                </a:solidFill>
                <a:latin typeface="Comic Sans MS" panose="030F0702030302020204" pitchFamily="66" charset="0"/>
              </a:rPr>
              <a:t>natural </a:t>
            </a:r>
            <a:r>
              <a:rPr lang="en-GB" sz="2400" dirty="0" smtClean="0">
                <a:solidFill>
                  <a:srgbClr val="002060"/>
                </a:solidFill>
                <a:latin typeface="Comic Sans MS" panose="030F0702030302020204" pitchFamily="66" charset="0"/>
              </a:rPr>
              <a:t>resources.</a:t>
            </a:r>
            <a:endParaRPr lang="en-GB" sz="2400" dirty="0">
              <a:solidFill>
                <a:srgbClr val="002060"/>
              </a:solidFill>
              <a:latin typeface="Comic Sans MS" panose="030F0702030302020204" pitchFamily="66" charset="0"/>
            </a:endParaRPr>
          </a:p>
        </p:txBody>
      </p:sp>
      <p:sp>
        <p:nvSpPr>
          <p:cNvPr id="11" name="Rectangle 10"/>
          <p:cNvSpPr/>
          <p:nvPr/>
        </p:nvSpPr>
        <p:spPr>
          <a:xfrm>
            <a:off x="4280555" y="5657671"/>
            <a:ext cx="4016983" cy="1200329"/>
          </a:xfrm>
          <a:prstGeom prst="rect">
            <a:avLst/>
          </a:prstGeom>
        </p:spPr>
        <p:txBody>
          <a:bodyPr wrap="square">
            <a:spAutoFit/>
          </a:bodyPr>
          <a:lstStyle/>
          <a:p>
            <a:r>
              <a:rPr lang="en-GB" dirty="0">
                <a:solidFill>
                  <a:srgbClr val="222222"/>
                </a:solidFill>
                <a:latin typeface="arial" panose="020B0604020202020204" pitchFamily="34" charset="0"/>
              </a:rPr>
              <a:t> </a:t>
            </a:r>
            <a:r>
              <a:rPr lang="en-GB" sz="2400" dirty="0" smtClean="0">
                <a:solidFill>
                  <a:srgbClr val="002060"/>
                </a:solidFill>
                <a:latin typeface="Comic Sans MS" panose="030F0702030302020204" pitchFamily="66" charset="0"/>
              </a:rPr>
              <a:t>Machine </a:t>
            </a:r>
            <a:r>
              <a:rPr lang="en-GB" sz="2400" dirty="0">
                <a:solidFill>
                  <a:srgbClr val="002060"/>
                </a:solidFill>
                <a:latin typeface="Comic Sans MS" panose="030F0702030302020204" pitchFamily="66" charset="0"/>
              </a:rPr>
              <a:t>for converting mechanical energy into electricity.</a:t>
            </a:r>
          </a:p>
        </p:txBody>
      </p:sp>
      <p:sp>
        <p:nvSpPr>
          <p:cNvPr id="12" name="Rounded Rectangle 11"/>
          <p:cNvSpPr/>
          <p:nvPr/>
        </p:nvSpPr>
        <p:spPr>
          <a:xfrm>
            <a:off x="4665025" y="4586741"/>
            <a:ext cx="2600698" cy="109253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Calibri" panose="020F0502020204030204" pitchFamily="34" charset="0"/>
              </a:rPr>
              <a:t>Generator</a:t>
            </a:r>
            <a:endParaRPr lang="en-GB" sz="32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87563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anim calcmode="lin" valueType="num">
                                      <p:cBhvr>
                                        <p:cTn id="2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170686" y="588978"/>
            <a:ext cx="1252875" cy="1265580"/>
            <a:chOff x="9411704" y="6385835"/>
            <a:chExt cx="1803749" cy="1754975"/>
          </a:xfrm>
          <a:solidFill>
            <a:schemeClr val="bg1"/>
          </a:solidFill>
        </p:grpSpPr>
        <p:sp>
          <p:nvSpPr>
            <p:cNvPr id="17" name="Flowchart: Connector 16"/>
            <p:cNvSpPr/>
            <p:nvPr/>
          </p:nvSpPr>
          <p:spPr>
            <a:xfrm>
              <a:off x="9411704" y="6385835"/>
              <a:ext cx="1803749" cy="1754975"/>
            </a:xfrm>
            <a:prstGeom prst="flowChartConnector">
              <a:avLst/>
            </a:prstGeom>
            <a:grp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26" descr="Image result for NUCLEAR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6367" y="6693579"/>
              <a:ext cx="1134421" cy="1139486"/>
            </a:xfrm>
            <a:prstGeom prst="rect">
              <a:avLst/>
            </a:prstGeom>
            <a:grpFill/>
            <a:extLst/>
          </p:spPr>
        </p:pic>
      </p:grpSp>
      <p:sp>
        <p:nvSpPr>
          <p:cNvPr id="2" name="Title 1"/>
          <p:cNvSpPr>
            <a:spLocks noGrp="1"/>
          </p:cNvSpPr>
          <p:nvPr>
            <p:ph type="title"/>
          </p:nvPr>
        </p:nvSpPr>
        <p:spPr>
          <a:xfrm>
            <a:off x="849081" y="777147"/>
            <a:ext cx="8761413" cy="706964"/>
          </a:xfrm>
        </p:spPr>
        <p:txBody>
          <a:bodyPr/>
          <a:lstStyle/>
          <a:p>
            <a:r>
              <a:rPr lang="en-GB" sz="4800" b="1" dirty="0" smtClean="0"/>
              <a:t>NUCLEAR</a:t>
            </a:r>
            <a:endParaRPr lang="en-GB" sz="4800" b="1" dirty="0"/>
          </a:p>
        </p:txBody>
      </p:sp>
      <p:sp>
        <p:nvSpPr>
          <p:cNvPr id="37" name="Rectangle 36"/>
          <p:cNvSpPr/>
          <p:nvPr/>
        </p:nvSpPr>
        <p:spPr>
          <a:xfrm>
            <a:off x="3958459" y="898601"/>
            <a:ext cx="6096000" cy="646331"/>
          </a:xfrm>
          <a:prstGeom prst="rect">
            <a:avLst/>
          </a:prstGeom>
        </p:spPr>
        <p:txBody>
          <a:bodyPr>
            <a:spAutoFit/>
          </a:bodyPr>
          <a:lstStyle/>
          <a:p>
            <a:r>
              <a:rPr lang="en-GB" dirty="0">
                <a:solidFill>
                  <a:schemeClr val="bg1"/>
                </a:solidFill>
              </a:rPr>
              <a:t>A power station makes electricity from fossil fuels (coal, gas, oil) or nuclear (uranium) </a:t>
            </a:r>
          </a:p>
        </p:txBody>
      </p:sp>
      <p:grpSp>
        <p:nvGrpSpPr>
          <p:cNvPr id="40" name="Group 39"/>
          <p:cNvGrpSpPr/>
          <p:nvPr/>
        </p:nvGrpSpPr>
        <p:grpSpPr>
          <a:xfrm>
            <a:off x="1119001" y="2713979"/>
            <a:ext cx="10473572" cy="3772871"/>
            <a:chOff x="-1226373" y="2498349"/>
            <a:chExt cx="12242647" cy="3003063"/>
          </a:xfrm>
        </p:grpSpPr>
        <p:grpSp>
          <p:nvGrpSpPr>
            <p:cNvPr id="41" name="Group 40"/>
            <p:cNvGrpSpPr/>
            <p:nvPr/>
          </p:nvGrpSpPr>
          <p:grpSpPr>
            <a:xfrm>
              <a:off x="-1106238" y="2498349"/>
              <a:ext cx="11663096" cy="1249390"/>
              <a:chOff x="-7159732" y="-3143376"/>
              <a:chExt cx="11663096" cy="1249390"/>
            </a:xfrm>
          </p:grpSpPr>
          <p:sp>
            <p:nvSpPr>
              <p:cNvPr id="45" name="TextBox 44"/>
              <p:cNvSpPr txBox="1"/>
              <p:nvPr/>
            </p:nvSpPr>
            <p:spPr>
              <a:xfrm>
                <a:off x="-7159732" y="-3143376"/>
                <a:ext cx="11663096" cy="1249390"/>
              </a:xfrm>
              <a:prstGeom prst="rect">
                <a:avLst/>
              </a:prstGeom>
              <a:solidFill>
                <a:srgbClr val="75D31F"/>
              </a:solidFill>
            </p:spPr>
            <p:txBody>
              <a:bodyPr wrap="square" rtlCol="0">
                <a:spAutoFit/>
              </a:bodyPr>
              <a:lstStyle/>
              <a:p>
                <a:r>
                  <a:rPr lang="en-GB" sz="2400" b="1" dirty="0" smtClean="0">
                    <a:latin typeface="Comic Sans MS" panose="030F0702030302020204" pitchFamily="66" charset="0"/>
                  </a:rPr>
                  <a:t>ADVANTAGES:  </a:t>
                </a:r>
              </a:p>
              <a:p>
                <a:pPr marL="285750" indent="-285750">
                  <a:buFont typeface="Arial" panose="020B0604020202020204" pitchFamily="34" charset="0"/>
                  <a:buChar char="•"/>
                </a:pPr>
                <a:r>
                  <a:rPr lang="en-GB" sz="2400" dirty="0">
                    <a:latin typeface="Comic Sans MS" panose="030F0702030302020204" pitchFamily="66" charset="0"/>
                  </a:rPr>
                  <a:t>Unlike fossil fuels, nuclear fuels </a:t>
                </a:r>
                <a:r>
                  <a:rPr lang="en-GB" sz="2400" dirty="0" smtClean="0">
                    <a:latin typeface="Comic Sans MS" panose="030F0702030302020204" pitchFamily="66" charset="0"/>
                  </a:rPr>
                  <a:t>produces very little   </a:t>
                </a:r>
              </a:p>
              <a:p>
                <a:r>
                  <a:rPr lang="en-GB" sz="2400" dirty="0" smtClean="0">
                    <a:latin typeface="Comic Sans MS" panose="030F0702030302020204" pitchFamily="66" charset="0"/>
                  </a:rPr>
                  <a:t> carbon dioxide.</a:t>
                </a:r>
              </a:p>
              <a:p>
                <a:pPr marL="285750" indent="-285750">
                  <a:buFont typeface="Arial" panose="020B0604020202020204" pitchFamily="34" charset="0"/>
                  <a:buChar char="•"/>
                </a:pPr>
                <a:r>
                  <a:rPr lang="en-GB" sz="2400" dirty="0" smtClean="0">
                    <a:latin typeface="Comic Sans MS" panose="030F0702030302020204" pitchFamily="66" charset="0"/>
                  </a:rPr>
                  <a:t>Generates a lot of electricity.  </a:t>
                </a:r>
                <a:endParaRPr lang="en-GB" sz="2400" dirty="0">
                  <a:latin typeface="Comic Sans MS" panose="030F0702030302020204" pitchFamily="66" charset="0"/>
                </a:endParaRPr>
              </a:p>
            </p:txBody>
          </p:sp>
          <p:pic>
            <p:nvPicPr>
              <p:cNvPr id="46" name="Picture 6" descr="Image result for positive and negativ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13" b="48290"/>
              <a:stretch/>
            </p:blipFill>
            <p:spPr bwMode="auto">
              <a:xfrm>
                <a:off x="3369425" y="-3056684"/>
                <a:ext cx="938562" cy="6310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1226373" y="3747739"/>
              <a:ext cx="12242647" cy="1753673"/>
              <a:chOff x="-6523288" y="2450082"/>
              <a:chExt cx="12242647" cy="1753673"/>
            </a:xfrm>
          </p:grpSpPr>
          <p:sp>
            <p:nvSpPr>
              <p:cNvPr id="43" name="TextBox 42"/>
              <p:cNvSpPr txBox="1"/>
              <p:nvPr/>
            </p:nvSpPr>
            <p:spPr>
              <a:xfrm>
                <a:off x="-6523288" y="2758382"/>
                <a:ext cx="11903367" cy="1445373"/>
              </a:xfrm>
              <a:prstGeom prst="rect">
                <a:avLst/>
              </a:prstGeom>
              <a:solidFill>
                <a:srgbClr val="FF0000"/>
              </a:solidFill>
              <a:ln>
                <a:solidFill>
                  <a:srgbClr val="FF0000"/>
                </a:solidFill>
              </a:ln>
            </p:spPr>
            <p:txBody>
              <a:bodyPr wrap="square" rtlCol="0">
                <a:spAutoFit/>
              </a:bodyPr>
              <a:lstStyle/>
              <a:p>
                <a:r>
                  <a:rPr lang="en-GB" sz="2400" b="1" dirty="0" smtClean="0">
                    <a:latin typeface="Comic Sans MS" panose="030F0702030302020204" pitchFamily="66" charset="0"/>
                  </a:rPr>
                  <a:t>DISADVANTAGES:  </a:t>
                </a:r>
              </a:p>
              <a:p>
                <a:pPr marL="285750" indent="-285750">
                  <a:buFont typeface="Arial" panose="020B0604020202020204" pitchFamily="34" charset="0"/>
                  <a:buChar char="•"/>
                </a:pPr>
                <a:r>
                  <a:rPr lang="en-GB" sz="2400" dirty="0">
                    <a:latin typeface="Comic Sans MS" panose="030F0702030302020204" pitchFamily="66" charset="0"/>
                  </a:rPr>
                  <a:t>Like fossil fuels, nuclear fuels are </a:t>
                </a:r>
                <a:r>
                  <a:rPr lang="en-GB" sz="2400" b="1" u="sng" dirty="0">
                    <a:latin typeface="Comic Sans MS" panose="030F0702030302020204" pitchFamily="66" charset="0"/>
                  </a:rPr>
                  <a:t>non-renewable </a:t>
                </a:r>
                <a:r>
                  <a:rPr lang="en-GB" sz="2400" dirty="0">
                    <a:latin typeface="Comic Sans MS" panose="030F0702030302020204" pitchFamily="66" charset="0"/>
                  </a:rPr>
                  <a:t>energy resources. </a:t>
                </a:r>
              </a:p>
              <a:p>
                <a:pPr marL="285750" indent="-285750">
                  <a:buFont typeface="Arial" panose="020B0604020202020204" pitchFamily="34" charset="0"/>
                  <a:buChar char="•"/>
                </a:pPr>
                <a:r>
                  <a:rPr lang="en-GB" sz="2400" dirty="0" smtClean="0">
                    <a:latin typeface="Comic Sans MS" panose="030F0702030302020204" pitchFamily="66" charset="0"/>
                  </a:rPr>
                  <a:t>nuclear </a:t>
                </a:r>
                <a:r>
                  <a:rPr lang="en-GB" sz="2400" dirty="0">
                    <a:latin typeface="Comic Sans MS" panose="030F0702030302020204" pitchFamily="66" charset="0"/>
                  </a:rPr>
                  <a:t>waste remains radioactive and </a:t>
                </a:r>
                <a:r>
                  <a:rPr lang="en-GB" sz="2400" dirty="0" smtClean="0">
                    <a:latin typeface="Comic Sans MS" panose="030F0702030302020204" pitchFamily="66" charset="0"/>
                  </a:rPr>
                  <a:t>is hazardous </a:t>
                </a:r>
                <a:r>
                  <a:rPr lang="en-GB" sz="2400" dirty="0">
                    <a:latin typeface="Comic Sans MS" panose="030F0702030302020204" pitchFamily="66" charset="0"/>
                  </a:rPr>
                  <a:t>to health </a:t>
                </a:r>
                <a:r>
                  <a:rPr lang="en-GB" sz="2400" dirty="0" smtClean="0">
                    <a:latin typeface="Comic Sans MS" panose="030F0702030302020204" pitchFamily="66" charset="0"/>
                  </a:rPr>
                  <a:t>  for </a:t>
                </a:r>
                <a:r>
                  <a:rPr lang="en-GB" sz="2400" dirty="0">
                    <a:latin typeface="Comic Sans MS" panose="030F0702030302020204" pitchFamily="66" charset="0"/>
                  </a:rPr>
                  <a:t>thousands of years</a:t>
                </a:r>
                <a:r>
                  <a:rPr lang="en-GB" sz="1600" dirty="0" smtClean="0">
                    <a:latin typeface="Calibri" panose="020F0502020204030204" pitchFamily="34" charset="0"/>
                  </a:rPr>
                  <a:t>.</a:t>
                </a:r>
              </a:p>
              <a:p>
                <a:pPr marL="285750" indent="-285750">
                  <a:buFont typeface="Arial" panose="020B0604020202020204" pitchFamily="34" charset="0"/>
                  <a:buChar char="•"/>
                </a:pPr>
                <a:endParaRPr lang="en-GB" sz="1600" dirty="0" smtClean="0">
                  <a:latin typeface="Calibri" panose="020F0502020204030204" pitchFamily="34" charset="0"/>
                </a:endParaRPr>
              </a:p>
            </p:txBody>
          </p:sp>
          <p:pic>
            <p:nvPicPr>
              <p:cNvPr id="44" name="Picture 6" descr="Image result for positive and negat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063"/>
              <a:stretch/>
            </p:blipFill>
            <p:spPr bwMode="auto">
              <a:xfrm>
                <a:off x="4780797" y="2450082"/>
                <a:ext cx="938562" cy="66485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5" name="Picture 8" descr="Image result for YOU TUBE PLAY BUTT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8949" y="1484110"/>
            <a:ext cx="747051" cy="55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589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056" y="849409"/>
            <a:ext cx="8761413" cy="706964"/>
          </a:xfrm>
        </p:spPr>
        <p:txBody>
          <a:bodyPr/>
          <a:lstStyle/>
          <a:p>
            <a:r>
              <a:rPr lang="en-GB" sz="4800" b="1" dirty="0" smtClean="0">
                <a:latin typeface="Calibri" panose="020F0502020204030204" pitchFamily="34" charset="0"/>
              </a:rPr>
              <a:t>OIL</a:t>
            </a:r>
            <a:endParaRPr lang="en-GB" sz="4800" b="1" dirty="0">
              <a:latin typeface="Calibri" panose="020F0502020204030204" pitchFamily="34" charset="0"/>
            </a:endParaRPr>
          </a:p>
        </p:txBody>
      </p:sp>
      <p:grpSp>
        <p:nvGrpSpPr>
          <p:cNvPr id="13" name="Group 12"/>
          <p:cNvGrpSpPr/>
          <p:nvPr/>
        </p:nvGrpSpPr>
        <p:grpSpPr>
          <a:xfrm>
            <a:off x="10108713" y="543505"/>
            <a:ext cx="1301970" cy="1318771"/>
            <a:chOff x="8995622" y="4310362"/>
            <a:chExt cx="1803749" cy="1754975"/>
          </a:xfrm>
          <a:solidFill>
            <a:schemeClr val="bg1"/>
          </a:solidFill>
        </p:grpSpPr>
        <p:sp>
          <p:nvSpPr>
            <p:cNvPr id="14" name="Flowchart: Connector 13"/>
            <p:cNvSpPr/>
            <p:nvPr/>
          </p:nvSpPr>
          <p:spPr>
            <a:xfrm>
              <a:off x="8995622" y="4310362"/>
              <a:ext cx="1803749" cy="1754975"/>
            </a:xfrm>
            <a:prstGeom prst="flowChartConnector">
              <a:avLst/>
            </a:prstGeom>
            <a:grp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8" descr="Image result for oil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1677" y="4646749"/>
              <a:ext cx="1216435" cy="1060296"/>
            </a:xfrm>
            <a:prstGeom prst="rect">
              <a:avLst/>
            </a:prstGeom>
            <a:grpFill/>
            <a:extLst/>
          </p:spPr>
        </p:pic>
      </p:grpSp>
      <p:pic>
        <p:nvPicPr>
          <p:cNvPr id="16" name="Picture 8" descr="Image result for YOU TUBE PLAY BUTT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1462" y="996271"/>
            <a:ext cx="747051" cy="558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58010" y="849409"/>
            <a:ext cx="7250703" cy="923330"/>
          </a:xfrm>
          <a:prstGeom prst="rect">
            <a:avLst/>
          </a:prstGeom>
        </p:spPr>
        <p:txBody>
          <a:bodyPr wrap="none">
            <a:spAutoFit/>
          </a:bodyPr>
          <a:lstStyle/>
          <a:p>
            <a:r>
              <a:rPr lang="en-GB" dirty="0" smtClean="0">
                <a:solidFill>
                  <a:schemeClr val="bg1"/>
                </a:solidFill>
                <a:latin typeface="ubuntu"/>
              </a:rPr>
              <a:t>Oil has taken millions of years to form from dead animals and plants. </a:t>
            </a:r>
          </a:p>
          <a:p>
            <a:r>
              <a:rPr lang="en-GB" dirty="0" smtClean="0">
                <a:solidFill>
                  <a:schemeClr val="bg1"/>
                </a:solidFill>
                <a:latin typeface="ubuntu"/>
              </a:rPr>
              <a:t>To </a:t>
            </a:r>
            <a:r>
              <a:rPr lang="en-GB" dirty="0">
                <a:solidFill>
                  <a:schemeClr val="bg1"/>
                </a:solidFill>
                <a:latin typeface="ubuntu"/>
              </a:rPr>
              <a:t>get to the oil, a company must first drill down to </a:t>
            </a:r>
            <a:r>
              <a:rPr lang="en-GB" dirty="0" smtClean="0">
                <a:solidFill>
                  <a:schemeClr val="bg1"/>
                </a:solidFill>
                <a:latin typeface="ubuntu"/>
              </a:rPr>
              <a:t>it. Oil is burned to </a:t>
            </a:r>
          </a:p>
          <a:p>
            <a:r>
              <a:rPr lang="en-GB" dirty="0">
                <a:solidFill>
                  <a:schemeClr val="bg1"/>
                </a:solidFill>
                <a:latin typeface="ubuntu"/>
              </a:rPr>
              <a:t>h</a:t>
            </a:r>
            <a:r>
              <a:rPr lang="en-GB" dirty="0" smtClean="0">
                <a:solidFill>
                  <a:schemeClr val="bg1"/>
                </a:solidFill>
                <a:latin typeface="ubuntu"/>
              </a:rPr>
              <a:t>eat water to create steam- the steam is used to generate electricity </a:t>
            </a:r>
            <a:endParaRPr lang="en-GB" dirty="0">
              <a:solidFill>
                <a:schemeClr val="bg1"/>
              </a:solidFill>
            </a:endParaRPr>
          </a:p>
        </p:txBody>
      </p:sp>
      <p:pic>
        <p:nvPicPr>
          <p:cNvPr id="5" name="Picture 4"/>
          <p:cNvPicPr>
            <a:picLocks noChangeAspect="1"/>
          </p:cNvPicPr>
          <p:nvPr/>
        </p:nvPicPr>
        <p:blipFill rotWithShape="1">
          <a:blip r:embed="rId6"/>
          <a:srcRect l="13450" t="38267" r="44500" b="31338"/>
          <a:stretch/>
        </p:blipFill>
        <p:spPr>
          <a:xfrm>
            <a:off x="1633964" y="2078643"/>
            <a:ext cx="8099971" cy="4484906"/>
          </a:xfrm>
          <a:prstGeom prst="rect">
            <a:avLst/>
          </a:prstGeom>
        </p:spPr>
      </p:pic>
    </p:spTree>
    <p:extLst>
      <p:ext uri="{BB962C8B-B14F-4D97-AF65-F5344CB8AC3E}">
        <p14:creationId xmlns:p14="http://schemas.microsoft.com/office/powerpoint/2010/main" val="2002144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056" y="849409"/>
            <a:ext cx="8761413" cy="706964"/>
          </a:xfrm>
        </p:spPr>
        <p:txBody>
          <a:bodyPr/>
          <a:lstStyle/>
          <a:p>
            <a:r>
              <a:rPr lang="en-GB" sz="4800" b="1" dirty="0" smtClean="0">
                <a:latin typeface="Calibri" panose="020F0502020204030204" pitchFamily="34" charset="0"/>
              </a:rPr>
              <a:t>OIL</a:t>
            </a:r>
            <a:endParaRPr lang="en-GB" sz="4800" b="1" dirty="0">
              <a:latin typeface="Calibri" panose="020F0502020204030204" pitchFamily="34" charset="0"/>
            </a:endParaRPr>
          </a:p>
        </p:txBody>
      </p:sp>
      <p:grpSp>
        <p:nvGrpSpPr>
          <p:cNvPr id="13" name="Group 12"/>
          <p:cNvGrpSpPr/>
          <p:nvPr/>
        </p:nvGrpSpPr>
        <p:grpSpPr>
          <a:xfrm>
            <a:off x="10108713" y="543505"/>
            <a:ext cx="1301970" cy="1318771"/>
            <a:chOff x="8995622" y="4310362"/>
            <a:chExt cx="1803749" cy="1754975"/>
          </a:xfrm>
          <a:solidFill>
            <a:schemeClr val="bg1"/>
          </a:solidFill>
        </p:grpSpPr>
        <p:sp>
          <p:nvSpPr>
            <p:cNvPr id="14" name="Flowchart: Connector 13"/>
            <p:cNvSpPr/>
            <p:nvPr/>
          </p:nvSpPr>
          <p:spPr>
            <a:xfrm>
              <a:off x="8995622" y="4310362"/>
              <a:ext cx="1803749" cy="1754975"/>
            </a:xfrm>
            <a:prstGeom prst="flowChartConnector">
              <a:avLst/>
            </a:prstGeom>
            <a:grp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8" descr="Image result for oil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1677" y="4646749"/>
              <a:ext cx="1216435" cy="1060296"/>
            </a:xfrm>
            <a:prstGeom prst="rect">
              <a:avLst/>
            </a:prstGeom>
            <a:grpFill/>
            <a:extLst/>
          </p:spPr>
        </p:pic>
      </p:grpSp>
      <p:grpSp>
        <p:nvGrpSpPr>
          <p:cNvPr id="38" name="Group 37"/>
          <p:cNvGrpSpPr/>
          <p:nvPr/>
        </p:nvGrpSpPr>
        <p:grpSpPr>
          <a:xfrm>
            <a:off x="776962" y="2644468"/>
            <a:ext cx="10797818" cy="3934281"/>
            <a:chOff x="2839665" y="2080605"/>
            <a:chExt cx="9034563" cy="4045693"/>
          </a:xfrm>
        </p:grpSpPr>
        <p:grpSp>
          <p:nvGrpSpPr>
            <p:cNvPr id="39" name="Group 38"/>
            <p:cNvGrpSpPr/>
            <p:nvPr/>
          </p:nvGrpSpPr>
          <p:grpSpPr>
            <a:xfrm>
              <a:off x="3042456" y="2080605"/>
              <a:ext cx="8831772" cy="1234321"/>
              <a:chOff x="-3011038" y="-3561120"/>
              <a:chExt cx="8831772" cy="1234321"/>
            </a:xfrm>
          </p:grpSpPr>
          <p:sp>
            <p:nvSpPr>
              <p:cNvPr id="43" name="TextBox 42"/>
              <p:cNvSpPr txBox="1"/>
              <p:nvPr/>
            </p:nvSpPr>
            <p:spPr>
              <a:xfrm>
                <a:off x="-3011038" y="-3561120"/>
                <a:ext cx="8831772" cy="1234321"/>
              </a:xfrm>
              <a:prstGeom prst="rect">
                <a:avLst/>
              </a:prstGeom>
              <a:solidFill>
                <a:srgbClr val="75D31F"/>
              </a:solidFill>
            </p:spPr>
            <p:txBody>
              <a:bodyPr wrap="square" rtlCol="0">
                <a:spAutoFit/>
              </a:bodyPr>
              <a:lstStyle/>
              <a:p>
                <a:r>
                  <a:rPr lang="en-GB" sz="2400" b="1" dirty="0" smtClean="0">
                    <a:latin typeface="Comic Sans MS" panose="030F0702030302020204" pitchFamily="66" charset="0"/>
                  </a:rPr>
                  <a:t>ADVANTAGES:  </a:t>
                </a:r>
              </a:p>
              <a:p>
                <a:pPr marL="285750" indent="-285750">
                  <a:buFont typeface="Arial" panose="020B0604020202020204" pitchFamily="34" charset="0"/>
                  <a:buChar char="•"/>
                </a:pPr>
                <a:r>
                  <a:rPr lang="en-GB" sz="2400" dirty="0">
                    <a:latin typeface="Comic Sans MS" panose="030F0702030302020204" pitchFamily="66" charset="0"/>
                  </a:rPr>
                  <a:t>Oil is a ready-made fuel.</a:t>
                </a:r>
              </a:p>
              <a:p>
                <a:pPr marL="285750" indent="-285750">
                  <a:buFont typeface="Arial" panose="020B0604020202020204" pitchFamily="34" charset="0"/>
                  <a:buChar char="•"/>
                </a:pPr>
                <a:r>
                  <a:rPr lang="en-GB" sz="2400" dirty="0" smtClean="0">
                    <a:latin typeface="Comic Sans MS" panose="030F0702030302020204" pitchFamily="66" charset="0"/>
                  </a:rPr>
                  <a:t>Oil is relatively </a:t>
                </a:r>
                <a:r>
                  <a:rPr lang="en-GB" sz="2400" dirty="0">
                    <a:latin typeface="Comic Sans MS" panose="030F0702030302020204" pitchFamily="66" charset="0"/>
                  </a:rPr>
                  <a:t>cheap to extract and to convert into energy</a:t>
                </a:r>
              </a:p>
            </p:txBody>
          </p:sp>
          <p:pic>
            <p:nvPicPr>
              <p:cNvPr id="44" name="Picture 6" descr="Image result for positive and negativ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13" b="48290"/>
              <a:stretch/>
            </p:blipFill>
            <p:spPr bwMode="auto">
              <a:xfrm>
                <a:off x="4865214" y="-3476124"/>
                <a:ext cx="938562" cy="6310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2839665" y="3847555"/>
              <a:ext cx="9034563" cy="2278743"/>
              <a:chOff x="-2457250" y="2549898"/>
              <a:chExt cx="9034563" cy="2278743"/>
            </a:xfrm>
          </p:grpSpPr>
          <p:sp>
            <p:nvSpPr>
              <p:cNvPr id="41" name="TextBox 40"/>
              <p:cNvSpPr txBox="1"/>
              <p:nvPr/>
            </p:nvSpPr>
            <p:spPr>
              <a:xfrm>
                <a:off x="-2457250" y="2549898"/>
                <a:ext cx="9034563" cy="2278743"/>
              </a:xfrm>
              <a:prstGeom prst="rect">
                <a:avLst/>
              </a:prstGeom>
              <a:solidFill>
                <a:srgbClr val="FF0000"/>
              </a:solidFill>
              <a:ln>
                <a:solidFill>
                  <a:srgbClr val="FF0000"/>
                </a:solidFill>
              </a:ln>
            </p:spPr>
            <p:txBody>
              <a:bodyPr wrap="square" rtlCol="0">
                <a:spAutoFit/>
              </a:bodyPr>
              <a:lstStyle/>
              <a:p>
                <a:r>
                  <a:rPr lang="en-GB" sz="2400" b="1" dirty="0" smtClean="0">
                    <a:latin typeface="Comic Sans MS" panose="030F0702030302020204" pitchFamily="66" charset="0"/>
                  </a:rPr>
                  <a:t>DISADVANTAGES:  </a:t>
                </a:r>
              </a:p>
              <a:p>
                <a:pPr marL="285750" indent="-285750">
                  <a:buFont typeface="Arial" panose="020B0604020202020204" pitchFamily="34" charset="0"/>
                  <a:buChar char="•"/>
                </a:pPr>
                <a:r>
                  <a:rPr lang="en-GB" sz="2400" dirty="0">
                    <a:latin typeface="Comic Sans MS" panose="030F0702030302020204" pitchFamily="66" charset="0"/>
                  </a:rPr>
                  <a:t>When </a:t>
                </a:r>
                <a:r>
                  <a:rPr lang="en-GB" sz="2400" dirty="0" smtClean="0">
                    <a:latin typeface="Comic Sans MS" panose="030F0702030302020204" pitchFamily="66" charset="0"/>
                  </a:rPr>
                  <a:t>oil is burned</a:t>
                </a:r>
                <a:r>
                  <a:rPr lang="en-GB" sz="2400" dirty="0">
                    <a:latin typeface="Comic Sans MS" panose="030F0702030302020204" pitchFamily="66" charset="0"/>
                  </a:rPr>
                  <a:t>, it gives off atmospheric pollutants, including greenhouse gases.</a:t>
                </a:r>
              </a:p>
              <a:p>
                <a:pPr marL="285750" indent="-285750">
                  <a:buFont typeface="Arial" panose="020B0604020202020204" pitchFamily="34" charset="0"/>
                  <a:buChar char="•"/>
                </a:pPr>
                <a:r>
                  <a:rPr lang="en-GB" sz="2400" dirty="0" smtClean="0">
                    <a:latin typeface="Comic Sans MS" panose="030F0702030302020204" pitchFamily="66" charset="0"/>
                  </a:rPr>
                  <a:t>As a fossil fuel, oil is </a:t>
                </a:r>
                <a:r>
                  <a:rPr lang="en-GB" sz="2400" b="1" u="sng" dirty="0" smtClean="0">
                    <a:latin typeface="Comic Sans MS" panose="030F0702030302020204" pitchFamily="66" charset="0"/>
                  </a:rPr>
                  <a:t>non-renewable</a:t>
                </a:r>
                <a:r>
                  <a:rPr lang="en-GB" sz="2400" dirty="0" smtClean="0">
                    <a:latin typeface="Comic Sans MS" panose="030F0702030302020204" pitchFamily="66" charset="0"/>
                  </a:rPr>
                  <a:t> therefore there is   only </a:t>
                </a:r>
                <a:r>
                  <a:rPr lang="en-GB" sz="2400" dirty="0">
                    <a:latin typeface="Comic Sans MS" panose="030F0702030302020204" pitchFamily="66" charset="0"/>
                  </a:rPr>
                  <a:t>a limited supply</a:t>
                </a:r>
                <a:r>
                  <a:rPr lang="en-GB" sz="2400" dirty="0">
                    <a:latin typeface="Calibri" panose="020F0502020204030204" pitchFamily="34" charset="0"/>
                  </a:rPr>
                  <a:t>.</a:t>
                </a:r>
              </a:p>
              <a:p>
                <a:endParaRPr lang="en-GB" b="1" dirty="0" smtClean="0">
                  <a:latin typeface="Calibri" panose="020F0502020204030204" pitchFamily="34" charset="0"/>
                </a:endParaRPr>
              </a:p>
            </p:txBody>
          </p:sp>
          <p:pic>
            <p:nvPicPr>
              <p:cNvPr id="42" name="Picture 6" descr="Image result for positive and negat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063"/>
              <a:stretch/>
            </p:blipFill>
            <p:spPr bwMode="auto">
              <a:xfrm>
                <a:off x="5638750" y="2597447"/>
                <a:ext cx="938562" cy="66485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6" name="Picture 8" descr="Image result for YOU TUBE PLAY BUTT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1462" y="996271"/>
            <a:ext cx="747051" cy="558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58010" y="849409"/>
            <a:ext cx="7250703" cy="923330"/>
          </a:xfrm>
          <a:prstGeom prst="rect">
            <a:avLst/>
          </a:prstGeom>
        </p:spPr>
        <p:txBody>
          <a:bodyPr wrap="none">
            <a:spAutoFit/>
          </a:bodyPr>
          <a:lstStyle/>
          <a:p>
            <a:r>
              <a:rPr lang="en-GB" dirty="0" smtClean="0">
                <a:solidFill>
                  <a:schemeClr val="bg1"/>
                </a:solidFill>
                <a:latin typeface="ubuntu"/>
              </a:rPr>
              <a:t>Oil has taken millions of years to form from dead animals and plants. </a:t>
            </a:r>
          </a:p>
          <a:p>
            <a:r>
              <a:rPr lang="en-GB" dirty="0" smtClean="0">
                <a:solidFill>
                  <a:schemeClr val="bg1"/>
                </a:solidFill>
                <a:latin typeface="ubuntu"/>
              </a:rPr>
              <a:t>To </a:t>
            </a:r>
            <a:r>
              <a:rPr lang="en-GB" dirty="0">
                <a:solidFill>
                  <a:schemeClr val="bg1"/>
                </a:solidFill>
                <a:latin typeface="ubuntu"/>
              </a:rPr>
              <a:t>get to the oil, a company must first drill down to </a:t>
            </a:r>
            <a:r>
              <a:rPr lang="en-GB" dirty="0" smtClean="0">
                <a:solidFill>
                  <a:schemeClr val="bg1"/>
                </a:solidFill>
                <a:latin typeface="ubuntu"/>
              </a:rPr>
              <a:t>it. Oil is burned to </a:t>
            </a:r>
          </a:p>
          <a:p>
            <a:r>
              <a:rPr lang="en-GB" dirty="0">
                <a:solidFill>
                  <a:schemeClr val="bg1"/>
                </a:solidFill>
                <a:latin typeface="ubuntu"/>
              </a:rPr>
              <a:t>h</a:t>
            </a:r>
            <a:r>
              <a:rPr lang="en-GB" dirty="0" smtClean="0">
                <a:solidFill>
                  <a:schemeClr val="bg1"/>
                </a:solidFill>
                <a:latin typeface="ubuntu"/>
              </a:rPr>
              <a:t>eat water to create steam- the steam is used to generate electricity </a:t>
            </a:r>
            <a:endParaRPr lang="en-GB" dirty="0">
              <a:solidFill>
                <a:schemeClr val="bg1"/>
              </a:solidFill>
            </a:endParaRPr>
          </a:p>
        </p:txBody>
      </p:sp>
    </p:spTree>
    <p:extLst>
      <p:ext uri="{BB962C8B-B14F-4D97-AF65-F5344CB8AC3E}">
        <p14:creationId xmlns:p14="http://schemas.microsoft.com/office/powerpoint/2010/main" val="2392661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756" y="320634"/>
            <a:ext cx="11614067" cy="5902036"/>
          </a:xfrm>
          <a:prstGeom prst="rect">
            <a:avLst/>
          </a:prstGeom>
          <a:solidFill>
            <a:schemeClr val="bg1"/>
          </a:solidFill>
        </p:spPr>
        <p:txBody>
          <a:bodyPr wrap="square" rtlCol="0">
            <a:spAutoFit/>
          </a:bodyPr>
          <a:lstStyle/>
          <a:p>
            <a:endParaRPr lang="en-GB" dirty="0"/>
          </a:p>
        </p:txBody>
      </p:sp>
      <p:pic>
        <p:nvPicPr>
          <p:cNvPr id="1026" name="Picture 2" descr="enter image source 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099" y="771421"/>
            <a:ext cx="10140332" cy="55491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2019" y="892366"/>
            <a:ext cx="1961003" cy="506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321845" y="892366"/>
            <a:ext cx="3163678" cy="506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033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201290" y="427941"/>
            <a:ext cx="7174795" cy="1585589"/>
          </a:xfrm>
          <a:prstGeom prst="cloudCallout">
            <a:avLst>
              <a:gd name="adj1" fmla="val -1165"/>
              <a:gd name="adj2" fmla="val 3449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alibri" panose="020F0502020204030204" pitchFamily="34" charset="0"/>
              </a:rPr>
              <a:t>WHAT ARE THE ENERGY SOURCES?</a:t>
            </a:r>
            <a:endParaRPr lang="en-GB" sz="2400" dirty="0">
              <a:latin typeface="Calibri" panose="020F0502020204030204" pitchFamily="34" charset="0"/>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475" t="1338" r="28321" b="8865"/>
          <a:stretch/>
        </p:blipFill>
        <p:spPr bwMode="auto">
          <a:xfrm>
            <a:off x="393029" y="1843622"/>
            <a:ext cx="2277774" cy="1911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25701" t="27632" r="32683" b="18359"/>
          <a:stretch/>
        </p:blipFill>
        <p:spPr>
          <a:xfrm>
            <a:off x="3206534" y="1889608"/>
            <a:ext cx="3280509" cy="1911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rotWithShape="1">
          <a:blip r:embed="rId4">
            <a:extLst>
              <a:ext uri="{28A0092B-C50C-407E-A947-70E740481C1C}">
                <a14:useLocalDpi xmlns:a14="http://schemas.microsoft.com/office/drawing/2010/main" val="0"/>
              </a:ext>
            </a:extLst>
          </a:blip>
          <a:srcRect l="20203" t="38402" r="42291" b="40008"/>
          <a:stretch/>
        </p:blipFill>
        <p:spPr bwMode="auto">
          <a:xfrm>
            <a:off x="7200904" y="2081813"/>
            <a:ext cx="4706620" cy="1524000"/>
          </a:xfrm>
          <a:prstGeom prst="rect">
            <a:avLst/>
          </a:prstGeom>
          <a:ln>
            <a:noFill/>
          </a:ln>
          <a:extLst>
            <a:ext uri="{53640926-AAD7-44D8-BBD7-CCE9431645EC}">
              <a14:shadowObscured xmlns:a14="http://schemas.microsoft.com/office/drawing/2010/main"/>
            </a:ext>
          </a:extLst>
        </p:spPr>
      </p:pic>
      <p:pic>
        <p:nvPicPr>
          <p:cNvPr id="8" name="Picture 7" descr="Image result for biomass examples"/>
          <p:cNvPicPr/>
          <p:nvPr/>
        </p:nvPicPr>
        <p:blipFill>
          <a:blip r:embed="rId5">
            <a:extLst>
              <a:ext uri="{28A0092B-C50C-407E-A947-70E740481C1C}">
                <a14:useLocalDpi xmlns:a14="http://schemas.microsoft.com/office/drawing/2010/main" val="0"/>
              </a:ext>
            </a:extLst>
          </a:blip>
          <a:srcRect/>
          <a:stretch>
            <a:fillRect/>
          </a:stretch>
        </p:blipFill>
        <p:spPr bwMode="auto">
          <a:xfrm>
            <a:off x="393028" y="4452253"/>
            <a:ext cx="3021965" cy="2014855"/>
          </a:xfrm>
          <a:prstGeom prst="rect">
            <a:avLst/>
          </a:prstGeom>
          <a:noFill/>
          <a:ln>
            <a:noFill/>
          </a:ln>
        </p:spPr>
      </p:pic>
      <p:pic>
        <p:nvPicPr>
          <p:cNvPr id="9" name="Picture 8"/>
          <p:cNvPicPr/>
          <p:nvPr/>
        </p:nvPicPr>
        <p:blipFill rotWithShape="1">
          <a:blip r:embed="rId6">
            <a:extLst>
              <a:ext uri="{28A0092B-C50C-407E-A947-70E740481C1C}">
                <a14:useLocalDpi xmlns:a14="http://schemas.microsoft.com/office/drawing/2010/main" val="0"/>
              </a:ext>
            </a:extLst>
          </a:blip>
          <a:srcRect l="30135" t="30426" r="36103" b="34715"/>
          <a:stretch/>
        </p:blipFill>
        <p:spPr>
          <a:xfrm>
            <a:off x="4062901" y="4244048"/>
            <a:ext cx="4008001" cy="2274957"/>
          </a:xfrm>
          <a:prstGeom prst="rect">
            <a:avLst/>
          </a:prstGeom>
        </p:spPr>
      </p:pic>
      <p:pic>
        <p:nvPicPr>
          <p:cNvPr id="2050" name="Picture 2" descr="Image result for oil rig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8810" y="3930000"/>
            <a:ext cx="2843572" cy="26658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3028" y="3755273"/>
            <a:ext cx="1794647" cy="369332"/>
          </a:xfrm>
          <a:prstGeom prst="rect">
            <a:avLst/>
          </a:prstGeom>
          <a:noFill/>
        </p:spPr>
        <p:txBody>
          <a:bodyPr wrap="square" rtlCol="0">
            <a:spAutoFit/>
          </a:bodyPr>
          <a:lstStyle/>
          <a:p>
            <a:r>
              <a:rPr lang="en-GB" dirty="0" smtClean="0">
                <a:latin typeface="Comic Sans MS" panose="030F0702030302020204" pitchFamily="66" charset="0"/>
              </a:rPr>
              <a:t>GAS </a:t>
            </a:r>
            <a:endParaRPr lang="en-GB" dirty="0">
              <a:latin typeface="Comic Sans MS" panose="030F0702030302020204" pitchFamily="66" charset="0"/>
            </a:endParaRPr>
          </a:p>
        </p:txBody>
      </p:sp>
      <p:sp>
        <p:nvSpPr>
          <p:cNvPr id="13" name="TextBox 12"/>
          <p:cNvSpPr txBox="1"/>
          <p:nvPr/>
        </p:nvSpPr>
        <p:spPr>
          <a:xfrm>
            <a:off x="3165577" y="3874716"/>
            <a:ext cx="1794647" cy="369332"/>
          </a:xfrm>
          <a:prstGeom prst="rect">
            <a:avLst/>
          </a:prstGeom>
          <a:noFill/>
        </p:spPr>
        <p:txBody>
          <a:bodyPr wrap="square" rtlCol="0">
            <a:spAutoFit/>
          </a:bodyPr>
          <a:lstStyle/>
          <a:p>
            <a:r>
              <a:rPr lang="en-GB" dirty="0" smtClean="0">
                <a:latin typeface="Comic Sans MS" panose="030F0702030302020204" pitchFamily="66" charset="0"/>
              </a:rPr>
              <a:t>GEOTHERMAL </a:t>
            </a:r>
            <a:endParaRPr lang="en-GB" dirty="0">
              <a:latin typeface="Comic Sans MS" panose="030F0702030302020204" pitchFamily="66" charset="0"/>
            </a:endParaRPr>
          </a:p>
        </p:txBody>
      </p:sp>
      <p:sp>
        <p:nvSpPr>
          <p:cNvPr id="14" name="TextBox 13"/>
          <p:cNvSpPr txBox="1"/>
          <p:nvPr/>
        </p:nvSpPr>
        <p:spPr>
          <a:xfrm>
            <a:off x="7034240" y="3679270"/>
            <a:ext cx="1794647" cy="369332"/>
          </a:xfrm>
          <a:prstGeom prst="rect">
            <a:avLst/>
          </a:prstGeom>
          <a:noFill/>
        </p:spPr>
        <p:txBody>
          <a:bodyPr wrap="square" rtlCol="0">
            <a:spAutoFit/>
          </a:bodyPr>
          <a:lstStyle/>
          <a:p>
            <a:r>
              <a:rPr lang="en-GB" dirty="0" smtClean="0">
                <a:latin typeface="Comic Sans MS" panose="030F0702030302020204" pitchFamily="66" charset="0"/>
              </a:rPr>
              <a:t>COAL </a:t>
            </a:r>
            <a:endParaRPr lang="en-GB" dirty="0">
              <a:latin typeface="Comic Sans MS" panose="030F0702030302020204" pitchFamily="66" charset="0"/>
            </a:endParaRPr>
          </a:p>
        </p:txBody>
      </p:sp>
      <p:sp>
        <p:nvSpPr>
          <p:cNvPr id="15" name="TextBox 14"/>
          <p:cNvSpPr txBox="1"/>
          <p:nvPr/>
        </p:nvSpPr>
        <p:spPr>
          <a:xfrm>
            <a:off x="109363" y="6488668"/>
            <a:ext cx="1794647" cy="369332"/>
          </a:xfrm>
          <a:prstGeom prst="rect">
            <a:avLst/>
          </a:prstGeom>
          <a:noFill/>
        </p:spPr>
        <p:txBody>
          <a:bodyPr wrap="square" rtlCol="0">
            <a:spAutoFit/>
          </a:bodyPr>
          <a:lstStyle/>
          <a:p>
            <a:r>
              <a:rPr lang="en-GB" dirty="0" smtClean="0">
                <a:latin typeface="Comic Sans MS" panose="030F0702030302020204" pitchFamily="66" charset="0"/>
              </a:rPr>
              <a:t>BIOMASS </a:t>
            </a:r>
            <a:endParaRPr lang="en-GB" dirty="0">
              <a:latin typeface="Comic Sans MS" panose="030F0702030302020204" pitchFamily="66" charset="0"/>
            </a:endParaRPr>
          </a:p>
        </p:txBody>
      </p:sp>
      <p:sp>
        <p:nvSpPr>
          <p:cNvPr id="16" name="TextBox 15"/>
          <p:cNvSpPr txBox="1"/>
          <p:nvPr/>
        </p:nvSpPr>
        <p:spPr>
          <a:xfrm>
            <a:off x="3688009" y="6488668"/>
            <a:ext cx="3902613" cy="369332"/>
          </a:xfrm>
          <a:prstGeom prst="rect">
            <a:avLst/>
          </a:prstGeom>
          <a:noFill/>
        </p:spPr>
        <p:txBody>
          <a:bodyPr wrap="square" rtlCol="0">
            <a:spAutoFit/>
          </a:bodyPr>
          <a:lstStyle/>
          <a:p>
            <a:r>
              <a:rPr lang="en-GB" dirty="0" smtClean="0">
                <a:latin typeface="Comic Sans MS" panose="030F0702030302020204" pitchFamily="66" charset="0"/>
              </a:rPr>
              <a:t>POWER STATION-NUCLEAR </a:t>
            </a:r>
            <a:endParaRPr lang="en-GB" dirty="0">
              <a:latin typeface="Comic Sans MS" panose="030F0702030302020204" pitchFamily="66" charset="0"/>
            </a:endParaRPr>
          </a:p>
        </p:txBody>
      </p:sp>
      <p:sp>
        <p:nvSpPr>
          <p:cNvPr id="17" name="TextBox 16"/>
          <p:cNvSpPr txBox="1"/>
          <p:nvPr/>
        </p:nvSpPr>
        <p:spPr>
          <a:xfrm>
            <a:off x="9114592" y="6416320"/>
            <a:ext cx="1794647" cy="369332"/>
          </a:xfrm>
          <a:prstGeom prst="rect">
            <a:avLst/>
          </a:prstGeom>
          <a:noFill/>
        </p:spPr>
        <p:txBody>
          <a:bodyPr wrap="square" rtlCol="0">
            <a:spAutoFit/>
          </a:bodyPr>
          <a:lstStyle/>
          <a:p>
            <a:r>
              <a:rPr lang="en-GB" dirty="0" smtClean="0">
                <a:latin typeface="Comic Sans MS" panose="030F0702030302020204" pitchFamily="66" charset="0"/>
              </a:rPr>
              <a:t>OIL </a:t>
            </a:r>
            <a:endParaRPr lang="en-GB" dirty="0">
              <a:latin typeface="Comic Sans MS" panose="030F0702030302020204" pitchFamily="66" charset="0"/>
            </a:endParaRPr>
          </a:p>
        </p:txBody>
      </p:sp>
    </p:spTree>
    <p:extLst>
      <p:ext uri="{BB962C8B-B14F-4D97-AF65-F5344CB8AC3E}">
        <p14:creationId xmlns:p14="http://schemas.microsoft.com/office/powerpoint/2010/main" val="289236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0"/>
                                        </p:tgtEl>
                                        <p:attrNameLst>
                                          <p:attrName>style.visibility</p:attrName>
                                        </p:attrNameLst>
                                      </p:cBhvr>
                                      <p:to>
                                        <p:strVal val="visible"/>
                                      </p:to>
                                    </p:set>
                                    <p:anim calcmode="lin" valueType="num">
                                      <p:cBhvr additive="base">
                                        <p:cTn id="67" dur="500" fill="hold"/>
                                        <p:tgtEl>
                                          <p:spTgt spid="2050"/>
                                        </p:tgtEl>
                                        <p:attrNameLst>
                                          <p:attrName>ppt_x</p:attrName>
                                        </p:attrNameLst>
                                      </p:cBhvr>
                                      <p:tavLst>
                                        <p:tav tm="0">
                                          <p:val>
                                            <p:strVal val="#ppt_x"/>
                                          </p:val>
                                        </p:tav>
                                        <p:tav tm="100000">
                                          <p:val>
                                            <p:strVal val="#ppt_x"/>
                                          </p:val>
                                        </p:tav>
                                      </p:tavLst>
                                    </p:anim>
                                    <p:anim calcmode="lin" valueType="num">
                                      <p:cBhvr additive="base">
                                        <p:cTn id="6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1410606" y="645288"/>
            <a:ext cx="3268271" cy="2525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p:nvPr/>
        </p:nvPicPr>
        <p:blipFill rotWithShape="1">
          <a:blip r:embed="rId3" cstate="print">
            <a:extLst>
              <a:ext uri="{28A0092B-C50C-407E-A947-70E740481C1C}">
                <a14:useLocalDpi xmlns:a14="http://schemas.microsoft.com/office/drawing/2010/main" val="0"/>
              </a:ext>
            </a:extLst>
          </a:blip>
          <a:srcRect l="4513" t="-1719" r="20046" b="9630"/>
          <a:stretch/>
        </p:blipFill>
        <p:spPr bwMode="auto">
          <a:xfrm>
            <a:off x="5945612" y="645288"/>
            <a:ext cx="3720902" cy="2525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Picture 4" descr="Image result for how wave power works"/>
          <p:cNvPicPr/>
          <p:nvPr/>
        </p:nvPicPr>
        <p:blipFill>
          <a:blip r:embed="rId4">
            <a:extLst>
              <a:ext uri="{28A0092B-C50C-407E-A947-70E740481C1C}">
                <a14:useLocalDpi xmlns:a14="http://schemas.microsoft.com/office/drawing/2010/main" val="0"/>
              </a:ext>
            </a:extLst>
          </a:blip>
          <a:srcRect/>
          <a:stretch>
            <a:fillRect/>
          </a:stretch>
        </p:blipFill>
        <p:spPr bwMode="auto">
          <a:xfrm>
            <a:off x="769339" y="3859964"/>
            <a:ext cx="3802661" cy="2718966"/>
          </a:xfrm>
          <a:prstGeom prst="rect">
            <a:avLst/>
          </a:prstGeom>
          <a:noFill/>
          <a:extLst/>
        </p:spPr>
      </p:pic>
      <p:pic>
        <p:nvPicPr>
          <p:cNvPr id="6" name="Picture 5"/>
          <p:cNvPicPr/>
          <p:nvPr/>
        </p:nvPicPr>
        <p:blipFill rotWithShape="1">
          <a:blip r:embed="rId5">
            <a:extLst>
              <a:ext uri="{28A0092B-C50C-407E-A947-70E740481C1C}">
                <a14:useLocalDpi xmlns:a14="http://schemas.microsoft.com/office/drawing/2010/main" val="0"/>
              </a:ext>
            </a:extLst>
          </a:blip>
          <a:srcRect l="28693" t="33626" r="52715" b="43447"/>
          <a:stretch/>
        </p:blipFill>
        <p:spPr bwMode="auto">
          <a:xfrm>
            <a:off x="6731105" y="3789846"/>
            <a:ext cx="4277321" cy="2789084"/>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410606" y="3249612"/>
            <a:ext cx="1794647" cy="369332"/>
          </a:xfrm>
          <a:prstGeom prst="rect">
            <a:avLst/>
          </a:prstGeom>
          <a:noFill/>
        </p:spPr>
        <p:txBody>
          <a:bodyPr wrap="square" rtlCol="0">
            <a:spAutoFit/>
          </a:bodyPr>
          <a:lstStyle/>
          <a:p>
            <a:r>
              <a:rPr lang="en-GB" dirty="0" smtClean="0">
                <a:latin typeface="Comic Sans MS" panose="030F0702030302020204" pitchFamily="66" charset="0"/>
              </a:rPr>
              <a:t>SOLAR </a:t>
            </a:r>
            <a:endParaRPr lang="en-GB" dirty="0">
              <a:latin typeface="Comic Sans MS" panose="030F0702030302020204" pitchFamily="66" charset="0"/>
            </a:endParaRPr>
          </a:p>
        </p:txBody>
      </p:sp>
      <p:sp>
        <p:nvSpPr>
          <p:cNvPr id="8" name="TextBox 7"/>
          <p:cNvSpPr txBox="1"/>
          <p:nvPr/>
        </p:nvSpPr>
        <p:spPr>
          <a:xfrm>
            <a:off x="5833781" y="3295613"/>
            <a:ext cx="2494971" cy="369332"/>
          </a:xfrm>
          <a:prstGeom prst="rect">
            <a:avLst/>
          </a:prstGeom>
          <a:noFill/>
        </p:spPr>
        <p:txBody>
          <a:bodyPr wrap="square" rtlCol="0">
            <a:spAutoFit/>
          </a:bodyPr>
          <a:lstStyle/>
          <a:p>
            <a:r>
              <a:rPr lang="en-GB" dirty="0" smtClean="0">
                <a:latin typeface="Comic Sans MS" panose="030F0702030302020204" pitchFamily="66" charset="0"/>
              </a:rPr>
              <a:t>WIND TURBINE </a:t>
            </a:r>
            <a:endParaRPr lang="en-GB" dirty="0">
              <a:latin typeface="Comic Sans MS" panose="030F0702030302020204" pitchFamily="66" charset="0"/>
            </a:endParaRPr>
          </a:p>
        </p:txBody>
      </p:sp>
      <p:sp>
        <p:nvSpPr>
          <p:cNvPr id="9" name="TextBox 8"/>
          <p:cNvSpPr txBox="1"/>
          <p:nvPr/>
        </p:nvSpPr>
        <p:spPr>
          <a:xfrm>
            <a:off x="402086" y="6424427"/>
            <a:ext cx="1008520" cy="369332"/>
          </a:xfrm>
          <a:prstGeom prst="rect">
            <a:avLst/>
          </a:prstGeom>
          <a:solidFill>
            <a:schemeClr val="bg1"/>
          </a:solidFill>
        </p:spPr>
        <p:txBody>
          <a:bodyPr wrap="square" rtlCol="0">
            <a:spAutoFit/>
          </a:bodyPr>
          <a:lstStyle/>
          <a:p>
            <a:r>
              <a:rPr lang="en-GB" dirty="0" smtClean="0">
                <a:latin typeface="Comic Sans MS" panose="030F0702030302020204" pitchFamily="66" charset="0"/>
              </a:rPr>
              <a:t>WAVE  </a:t>
            </a:r>
            <a:endParaRPr lang="en-GB" dirty="0">
              <a:latin typeface="Comic Sans MS" panose="030F0702030302020204" pitchFamily="66" charset="0"/>
            </a:endParaRPr>
          </a:p>
        </p:txBody>
      </p:sp>
      <p:sp>
        <p:nvSpPr>
          <p:cNvPr id="10" name="TextBox 9"/>
          <p:cNvSpPr txBox="1"/>
          <p:nvPr/>
        </p:nvSpPr>
        <p:spPr>
          <a:xfrm>
            <a:off x="6451533" y="6488668"/>
            <a:ext cx="2418232" cy="369332"/>
          </a:xfrm>
          <a:prstGeom prst="rect">
            <a:avLst/>
          </a:prstGeom>
          <a:solidFill>
            <a:schemeClr val="bg1"/>
          </a:solidFill>
        </p:spPr>
        <p:txBody>
          <a:bodyPr wrap="square" rtlCol="0">
            <a:spAutoFit/>
          </a:bodyPr>
          <a:lstStyle/>
          <a:p>
            <a:r>
              <a:rPr lang="en-GB" dirty="0" smtClean="0">
                <a:latin typeface="Comic Sans MS" panose="030F0702030302020204" pitchFamily="66" charset="0"/>
              </a:rPr>
              <a:t>HYDOELECTRIC  </a:t>
            </a:r>
            <a:endParaRPr lang="en-GB" dirty="0">
              <a:latin typeface="Comic Sans MS" panose="030F0702030302020204" pitchFamily="66" charset="0"/>
            </a:endParaRPr>
          </a:p>
        </p:txBody>
      </p:sp>
    </p:spTree>
    <p:extLst>
      <p:ext uri="{BB962C8B-B14F-4D97-AF65-F5344CB8AC3E}">
        <p14:creationId xmlns:p14="http://schemas.microsoft.com/office/powerpoint/2010/main" val="20777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108383" y="588539"/>
            <a:ext cx="1340936" cy="1347005"/>
            <a:chOff x="3563834" y="3352437"/>
            <a:chExt cx="1803749" cy="1754975"/>
          </a:xfrm>
        </p:grpSpPr>
        <p:sp>
          <p:nvSpPr>
            <p:cNvPr id="36" name="Flowchart: Connector 35"/>
            <p:cNvSpPr/>
            <p:nvPr/>
          </p:nvSpPr>
          <p:spPr>
            <a:xfrm>
              <a:off x="3563834" y="3352437"/>
              <a:ext cx="1803749" cy="1754975"/>
            </a:xfrm>
            <a:prstGeom prst="flowChartConnector">
              <a:avLst/>
            </a:prstGeom>
            <a:solidFill>
              <a:schemeClr val="bg1"/>
            </a:solid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6" descr="Image result for SUN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3041" y="3478511"/>
              <a:ext cx="1502826" cy="1502826"/>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p:cNvSpPr txBox="1"/>
          <p:nvPr/>
        </p:nvSpPr>
        <p:spPr>
          <a:xfrm>
            <a:off x="4034771" y="688810"/>
            <a:ext cx="6014434" cy="1200329"/>
          </a:xfrm>
          <a:prstGeom prst="rect">
            <a:avLst/>
          </a:prstGeom>
          <a:noFill/>
        </p:spPr>
        <p:txBody>
          <a:bodyPr wrap="square" rtlCol="0">
            <a:spAutoFit/>
          </a:bodyPr>
          <a:lstStyle/>
          <a:p>
            <a:r>
              <a:rPr lang="en-GB" i="1" dirty="0" smtClean="0">
                <a:solidFill>
                  <a:schemeClr val="bg1"/>
                </a:solidFill>
                <a:latin typeface="Calibri" panose="020F0502020204030204" pitchFamily="34" charset="0"/>
              </a:rPr>
              <a:t>For years we have used the sun to dry our clothes by hanging washing out, now we can use the sun to make the electricity to run a tumble drier and even provide the hot water to wash our clothes with!</a:t>
            </a:r>
            <a:endParaRPr lang="en-GB" i="1" dirty="0">
              <a:solidFill>
                <a:schemeClr val="bg1"/>
              </a:solidFill>
              <a:latin typeface="Calibri" panose="020F0502020204030204" pitchFamily="34" charset="0"/>
            </a:endParaRPr>
          </a:p>
        </p:txBody>
      </p:sp>
      <p:pic>
        <p:nvPicPr>
          <p:cNvPr id="42" name="Picture 6" descr="Image result for positive and negat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063"/>
          <a:stretch/>
        </p:blipFill>
        <p:spPr bwMode="auto">
          <a:xfrm>
            <a:off x="10994572" y="5586429"/>
            <a:ext cx="666762" cy="10017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5135" y="672258"/>
            <a:ext cx="2347117" cy="1015663"/>
          </a:xfrm>
          <a:prstGeom prst="rect">
            <a:avLst/>
          </a:prstGeom>
        </p:spPr>
        <p:txBody>
          <a:bodyPr wrap="none">
            <a:spAutoFit/>
          </a:bodyPr>
          <a:lstStyle/>
          <a:p>
            <a:r>
              <a:rPr lang="en-GB" sz="6000" b="1" dirty="0" smtClean="0">
                <a:solidFill>
                  <a:schemeClr val="bg1"/>
                </a:solidFill>
                <a:latin typeface="Calibri" panose="020F0502020204030204" pitchFamily="34" charset="0"/>
              </a:rPr>
              <a:t>SOLAR</a:t>
            </a:r>
            <a:r>
              <a:rPr lang="en-GB" b="1" dirty="0" smtClean="0">
                <a:latin typeface="Calibri" panose="020F0502020204030204" pitchFamily="34" charset="0"/>
              </a:rPr>
              <a:t> </a:t>
            </a:r>
            <a:endParaRPr lang="en-GB" dirty="0"/>
          </a:p>
        </p:txBody>
      </p:sp>
      <p:pic>
        <p:nvPicPr>
          <p:cNvPr id="15" name="Picture 8" descr="Image result for YOU TUBE PLAY BUTT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4606" y="982541"/>
            <a:ext cx="747051" cy="558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7"/>
          <a:srcRect l="2923" t="26916" r="42944" b="14214"/>
          <a:stretch/>
        </p:blipFill>
        <p:spPr>
          <a:xfrm>
            <a:off x="2085837" y="2187074"/>
            <a:ext cx="7146653" cy="4670926"/>
          </a:xfrm>
          <a:prstGeom prst="rect">
            <a:avLst/>
          </a:prstGeom>
        </p:spPr>
      </p:pic>
    </p:spTree>
    <p:extLst>
      <p:ext uri="{BB962C8B-B14F-4D97-AF65-F5344CB8AC3E}">
        <p14:creationId xmlns:p14="http://schemas.microsoft.com/office/powerpoint/2010/main" val="1481142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108383" y="588539"/>
            <a:ext cx="1340936" cy="1347005"/>
            <a:chOff x="3563834" y="3352437"/>
            <a:chExt cx="1803749" cy="1754975"/>
          </a:xfrm>
        </p:grpSpPr>
        <p:sp>
          <p:nvSpPr>
            <p:cNvPr id="36" name="Flowchart: Connector 35"/>
            <p:cNvSpPr/>
            <p:nvPr/>
          </p:nvSpPr>
          <p:spPr>
            <a:xfrm>
              <a:off x="3563834" y="3352437"/>
              <a:ext cx="1803749" cy="1754975"/>
            </a:xfrm>
            <a:prstGeom prst="flowChartConnector">
              <a:avLst/>
            </a:prstGeom>
            <a:solidFill>
              <a:schemeClr val="bg1"/>
            </a:solid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6" descr="Image result for SUN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3041" y="3478511"/>
              <a:ext cx="1502826" cy="1502826"/>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p:cNvSpPr txBox="1"/>
          <p:nvPr/>
        </p:nvSpPr>
        <p:spPr>
          <a:xfrm>
            <a:off x="4034771" y="688810"/>
            <a:ext cx="6014434" cy="1200329"/>
          </a:xfrm>
          <a:prstGeom prst="rect">
            <a:avLst/>
          </a:prstGeom>
          <a:noFill/>
        </p:spPr>
        <p:txBody>
          <a:bodyPr wrap="square" rtlCol="0">
            <a:spAutoFit/>
          </a:bodyPr>
          <a:lstStyle/>
          <a:p>
            <a:r>
              <a:rPr lang="en-GB" i="1" dirty="0" smtClean="0">
                <a:solidFill>
                  <a:schemeClr val="bg1"/>
                </a:solidFill>
                <a:latin typeface="Calibri" panose="020F0502020204030204" pitchFamily="34" charset="0"/>
              </a:rPr>
              <a:t>For years we have used the sun to dry our clothes by hanging washing out, now we can use the sun to make the electricity to run a tumble drier and even provide the hot water to wash our clothes with!</a:t>
            </a:r>
            <a:endParaRPr lang="en-GB" i="1" dirty="0">
              <a:solidFill>
                <a:schemeClr val="bg1"/>
              </a:solidFill>
              <a:latin typeface="Calibri" panose="020F0502020204030204" pitchFamily="34" charset="0"/>
            </a:endParaRPr>
          </a:p>
        </p:txBody>
      </p:sp>
      <p:grpSp>
        <p:nvGrpSpPr>
          <p:cNvPr id="40" name="Group 39"/>
          <p:cNvGrpSpPr/>
          <p:nvPr/>
        </p:nvGrpSpPr>
        <p:grpSpPr>
          <a:xfrm>
            <a:off x="1235108" y="2517666"/>
            <a:ext cx="10128779" cy="2308324"/>
            <a:chOff x="-4428893" y="-3329679"/>
            <a:chExt cx="10452419" cy="2308324"/>
          </a:xfrm>
        </p:grpSpPr>
        <p:sp>
          <p:nvSpPr>
            <p:cNvPr id="39" name="TextBox 38"/>
            <p:cNvSpPr txBox="1"/>
            <p:nvPr/>
          </p:nvSpPr>
          <p:spPr>
            <a:xfrm>
              <a:off x="-4428893" y="-3329679"/>
              <a:ext cx="10452419" cy="2308324"/>
            </a:xfrm>
            <a:prstGeom prst="rect">
              <a:avLst/>
            </a:prstGeom>
            <a:solidFill>
              <a:srgbClr val="75D31F"/>
            </a:solidFill>
          </p:spPr>
          <p:txBody>
            <a:bodyPr wrap="square" rtlCol="0">
              <a:spAutoFit/>
            </a:bodyPr>
            <a:lstStyle/>
            <a:p>
              <a:r>
                <a:rPr lang="en-GB" sz="2400" b="1" dirty="0" smtClean="0">
                  <a:latin typeface="Comic Sans MS" panose="030F0702030302020204" pitchFamily="66" charset="0"/>
                </a:rPr>
                <a:t>ADVANTAGES:  </a:t>
              </a:r>
            </a:p>
            <a:p>
              <a:pPr marL="285750" indent="-285750">
                <a:buFont typeface="Arial" panose="020B0604020202020204" pitchFamily="34" charset="0"/>
                <a:buChar char="•"/>
              </a:pPr>
              <a:r>
                <a:rPr lang="en-GB" sz="2400" dirty="0" smtClean="0">
                  <a:latin typeface="Comic Sans MS" panose="030F0702030302020204" pitchFamily="66" charset="0"/>
                </a:rPr>
                <a:t>Solar energy is a </a:t>
              </a:r>
              <a:r>
                <a:rPr lang="en-GB" sz="2400" b="1" u="sng" dirty="0" smtClean="0">
                  <a:latin typeface="Comic Sans MS" panose="030F0702030302020204" pitchFamily="66" charset="0"/>
                </a:rPr>
                <a:t>renewable energy source</a:t>
              </a:r>
            </a:p>
            <a:p>
              <a:pPr marL="285750" indent="-285750">
                <a:buFont typeface="Arial" panose="020B0604020202020204" pitchFamily="34" charset="0"/>
                <a:buChar char="•"/>
              </a:pPr>
              <a:r>
                <a:rPr lang="en-GB" sz="2400" dirty="0" smtClean="0">
                  <a:latin typeface="Comic Sans MS" panose="030F0702030302020204" pitchFamily="66" charset="0"/>
                </a:rPr>
                <a:t>There are no fuel costs</a:t>
              </a:r>
            </a:p>
            <a:p>
              <a:pPr marL="285750" indent="-285750">
                <a:buFont typeface="Arial" panose="020B0604020202020204" pitchFamily="34" charset="0"/>
                <a:buChar char="•"/>
              </a:pPr>
              <a:r>
                <a:rPr lang="en-GB" sz="2400" dirty="0" smtClean="0">
                  <a:latin typeface="Comic Sans MS" panose="030F0702030302020204" pitchFamily="66" charset="0"/>
                </a:rPr>
                <a:t>No harmful polluting gases are produced (carbon </a:t>
              </a:r>
            </a:p>
            <a:p>
              <a:r>
                <a:rPr lang="en-GB" sz="2400" dirty="0" smtClean="0">
                  <a:latin typeface="Comic Sans MS" panose="030F0702030302020204" pitchFamily="66" charset="0"/>
                </a:rPr>
                <a:t>dioxide) </a:t>
              </a:r>
            </a:p>
            <a:p>
              <a:endParaRPr lang="en-GB" sz="2400" dirty="0">
                <a:latin typeface="Calibri" panose="020F0502020204030204" pitchFamily="34" charset="0"/>
              </a:endParaRPr>
            </a:p>
          </p:txBody>
        </p:sp>
        <p:pic>
          <p:nvPicPr>
            <p:cNvPr id="11270" name="Picture 6" descr="Image result for positive and negat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13" b="48290"/>
            <a:stretch/>
          </p:blipFill>
          <p:spPr bwMode="auto">
            <a:xfrm>
              <a:off x="4936786" y="-2758878"/>
              <a:ext cx="938562" cy="6310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1178937" y="5196091"/>
            <a:ext cx="10128779" cy="1569661"/>
            <a:chOff x="-5455267" y="3226111"/>
            <a:chExt cx="11576883" cy="845864"/>
          </a:xfrm>
        </p:grpSpPr>
        <p:sp>
          <p:nvSpPr>
            <p:cNvPr id="45" name="TextBox 44"/>
            <p:cNvSpPr txBox="1"/>
            <p:nvPr/>
          </p:nvSpPr>
          <p:spPr>
            <a:xfrm>
              <a:off x="-5455267" y="3226111"/>
              <a:ext cx="11576883" cy="845864"/>
            </a:xfrm>
            <a:prstGeom prst="rect">
              <a:avLst/>
            </a:prstGeom>
            <a:solidFill>
              <a:srgbClr val="FF0000"/>
            </a:solidFill>
            <a:ln>
              <a:solidFill>
                <a:srgbClr val="FF0000"/>
              </a:solidFill>
            </a:ln>
          </p:spPr>
          <p:txBody>
            <a:bodyPr wrap="square" rtlCol="0">
              <a:spAutoFit/>
            </a:bodyPr>
            <a:lstStyle/>
            <a:p>
              <a:r>
                <a:rPr lang="en-GB" sz="2400" b="1" dirty="0" smtClean="0">
                  <a:latin typeface="Comic Sans MS" panose="030F0702030302020204" pitchFamily="66" charset="0"/>
                </a:rPr>
                <a:t>DISADVANTAGES:  </a:t>
              </a:r>
            </a:p>
            <a:p>
              <a:pPr marL="285750" indent="-285750">
                <a:buFont typeface="Arial" panose="020B0604020202020204" pitchFamily="34" charset="0"/>
                <a:buChar char="•"/>
              </a:pPr>
              <a:r>
                <a:rPr lang="en-GB" sz="2400" dirty="0" smtClean="0">
                  <a:latin typeface="Comic Sans MS" panose="030F0702030302020204" pitchFamily="66" charset="0"/>
                </a:rPr>
                <a:t>Solar power has high set up costs </a:t>
              </a:r>
            </a:p>
            <a:p>
              <a:pPr marL="285750" indent="-285750">
                <a:buFont typeface="Arial" panose="020B0604020202020204" pitchFamily="34" charset="0"/>
                <a:buChar char="•"/>
              </a:pPr>
              <a:r>
                <a:rPr lang="en-GB" sz="2400" dirty="0">
                  <a:latin typeface="Comic Sans MS" panose="030F0702030302020204" pitchFamily="66" charset="0"/>
                </a:rPr>
                <a:t>Limitations- solar does not give consistent, continuous power</a:t>
              </a:r>
              <a:r>
                <a:rPr lang="en-GB" sz="2400" dirty="0" smtClean="0">
                  <a:latin typeface="Comic Sans MS" panose="030F0702030302020204" pitchFamily="66" charset="0"/>
                </a:rPr>
                <a:t>.</a:t>
              </a:r>
            </a:p>
            <a:p>
              <a:pPr marL="285750" indent="-285750">
                <a:buFont typeface="Arial" panose="020B0604020202020204" pitchFamily="34" charset="0"/>
                <a:buChar char="•"/>
              </a:pPr>
              <a:r>
                <a:rPr lang="en-GB" sz="2400" dirty="0" smtClean="0">
                  <a:latin typeface="Comic Sans MS" panose="030F0702030302020204" pitchFamily="66" charset="0"/>
                </a:rPr>
                <a:t>They only work during the day </a:t>
              </a:r>
              <a:endParaRPr lang="en-GB" sz="2400" dirty="0">
                <a:latin typeface="Comic Sans MS" panose="030F0702030302020204" pitchFamily="66" charset="0"/>
              </a:endParaRPr>
            </a:p>
          </p:txBody>
        </p:sp>
        <p:pic>
          <p:nvPicPr>
            <p:cNvPr id="42" name="Picture 6" descr="Image result for positive and negat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063"/>
            <a:stretch/>
          </p:blipFill>
          <p:spPr bwMode="auto">
            <a:xfrm>
              <a:off x="5144149" y="3379118"/>
              <a:ext cx="762088" cy="53984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535135" y="672258"/>
            <a:ext cx="2347117" cy="1015663"/>
          </a:xfrm>
          <a:prstGeom prst="rect">
            <a:avLst/>
          </a:prstGeom>
        </p:spPr>
        <p:txBody>
          <a:bodyPr wrap="none">
            <a:spAutoFit/>
          </a:bodyPr>
          <a:lstStyle/>
          <a:p>
            <a:r>
              <a:rPr lang="en-GB" sz="6000" b="1" dirty="0" smtClean="0">
                <a:solidFill>
                  <a:schemeClr val="bg1"/>
                </a:solidFill>
                <a:latin typeface="Calibri" panose="020F0502020204030204" pitchFamily="34" charset="0"/>
              </a:rPr>
              <a:t>SOLAR</a:t>
            </a:r>
            <a:r>
              <a:rPr lang="en-GB" b="1" dirty="0" smtClean="0">
                <a:latin typeface="Calibri" panose="020F0502020204030204" pitchFamily="34" charset="0"/>
              </a:rPr>
              <a:t> </a:t>
            </a:r>
            <a:endParaRPr lang="en-GB" dirty="0"/>
          </a:p>
        </p:txBody>
      </p:sp>
      <p:pic>
        <p:nvPicPr>
          <p:cNvPr id="15" name="Picture 8" descr="Image result for YOU TUBE PLAY BUTT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4606" y="982541"/>
            <a:ext cx="747051" cy="55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208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350" y="868040"/>
            <a:ext cx="8761413" cy="706964"/>
          </a:xfrm>
        </p:spPr>
        <p:txBody>
          <a:bodyPr/>
          <a:lstStyle/>
          <a:p>
            <a:r>
              <a:rPr lang="en-GB" sz="4800" b="1" dirty="0" smtClean="0">
                <a:latin typeface="Calibri" panose="020F0502020204030204" pitchFamily="34" charset="0"/>
              </a:rPr>
              <a:t>WIND</a:t>
            </a:r>
            <a:endParaRPr lang="en-GB" sz="4800" b="1" dirty="0">
              <a:latin typeface="Calibri" panose="020F0502020204030204" pitchFamily="34" charset="0"/>
            </a:endParaRPr>
          </a:p>
        </p:txBody>
      </p:sp>
      <p:grpSp>
        <p:nvGrpSpPr>
          <p:cNvPr id="40" name="Group 39"/>
          <p:cNvGrpSpPr/>
          <p:nvPr/>
        </p:nvGrpSpPr>
        <p:grpSpPr>
          <a:xfrm>
            <a:off x="10082625" y="588487"/>
            <a:ext cx="1328057" cy="1266072"/>
            <a:chOff x="2363301" y="2888156"/>
            <a:chExt cx="1437537" cy="1411123"/>
          </a:xfrm>
        </p:grpSpPr>
        <p:sp>
          <p:nvSpPr>
            <p:cNvPr id="39" name="Flowchart: Connector 38"/>
            <p:cNvSpPr/>
            <p:nvPr/>
          </p:nvSpPr>
          <p:spPr>
            <a:xfrm>
              <a:off x="2363301" y="2888156"/>
              <a:ext cx="1437537" cy="1411123"/>
            </a:xfrm>
            <a:prstGeom prst="flowChartConnector">
              <a:avLst/>
            </a:prstGeom>
            <a:solidFill>
              <a:schemeClr val="bg1"/>
            </a:solid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Image result for wind emoji"/>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00" b="100000" l="200" r="99200"/>
                      </a14:imgEffect>
                    </a14:imgLayer>
                  </a14:imgProps>
                </a:ext>
                <a:ext uri="{28A0092B-C50C-407E-A947-70E740481C1C}">
                  <a14:useLocalDpi xmlns:a14="http://schemas.microsoft.com/office/drawing/2010/main" val="0"/>
                </a:ext>
              </a:extLst>
            </a:blip>
            <a:srcRect/>
            <a:stretch>
              <a:fillRect/>
            </a:stretch>
          </p:blipFill>
          <p:spPr bwMode="auto">
            <a:xfrm>
              <a:off x="2541997" y="3015812"/>
              <a:ext cx="1155809" cy="1155809"/>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Rectangle 46"/>
          <p:cNvSpPr/>
          <p:nvPr/>
        </p:nvSpPr>
        <p:spPr>
          <a:xfrm>
            <a:off x="3658763" y="830536"/>
            <a:ext cx="6096000" cy="923330"/>
          </a:xfrm>
          <a:prstGeom prst="rect">
            <a:avLst/>
          </a:prstGeom>
        </p:spPr>
        <p:txBody>
          <a:bodyPr>
            <a:spAutoFit/>
          </a:bodyPr>
          <a:lstStyle/>
          <a:p>
            <a:r>
              <a:rPr lang="en-GB" b="1" dirty="0">
                <a:solidFill>
                  <a:schemeClr val="bg1"/>
                </a:solidFill>
              </a:rPr>
              <a:t>Wind</a:t>
            </a:r>
            <a:r>
              <a:rPr lang="en-GB" dirty="0">
                <a:solidFill>
                  <a:schemeClr val="bg1"/>
                </a:solidFill>
              </a:rPr>
              <a:t> turbines convert the kinetic </a:t>
            </a:r>
            <a:r>
              <a:rPr lang="en-GB" b="1" dirty="0">
                <a:solidFill>
                  <a:schemeClr val="bg1"/>
                </a:solidFill>
              </a:rPr>
              <a:t>energy</a:t>
            </a:r>
            <a:r>
              <a:rPr lang="en-GB" dirty="0">
                <a:solidFill>
                  <a:schemeClr val="bg1"/>
                </a:solidFill>
              </a:rPr>
              <a:t> in the </a:t>
            </a:r>
            <a:r>
              <a:rPr lang="en-GB" b="1" dirty="0">
                <a:solidFill>
                  <a:schemeClr val="bg1"/>
                </a:solidFill>
              </a:rPr>
              <a:t>wind into mechanical power. This mechanical power can be used to power homes, businesses, schools. </a:t>
            </a:r>
            <a:endParaRPr lang="en-GB" i="1" dirty="0">
              <a:solidFill>
                <a:schemeClr val="bg1"/>
              </a:solidFill>
              <a:latin typeface="Calibri" panose="020F0502020204030204" pitchFamily="34" charset="0"/>
            </a:endParaRPr>
          </a:p>
        </p:txBody>
      </p:sp>
      <p:pic>
        <p:nvPicPr>
          <p:cNvPr id="55" name="Picture 8" descr="Image result for YOU TUBE PLAY BUTT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081" y="942022"/>
            <a:ext cx="747051" cy="558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srcRect l="31351" t="26714" r="4838" b="14415"/>
          <a:stretch/>
        </p:blipFill>
        <p:spPr>
          <a:xfrm>
            <a:off x="1406980" y="1740023"/>
            <a:ext cx="8593102" cy="5385191"/>
          </a:xfrm>
          <a:prstGeom prst="rect">
            <a:avLst/>
          </a:prstGeom>
        </p:spPr>
      </p:pic>
    </p:spTree>
    <p:extLst>
      <p:ext uri="{BB962C8B-B14F-4D97-AF65-F5344CB8AC3E}">
        <p14:creationId xmlns:p14="http://schemas.microsoft.com/office/powerpoint/2010/main" val="4136029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350" y="868040"/>
            <a:ext cx="8761413" cy="706964"/>
          </a:xfrm>
        </p:spPr>
        <p:txBody>
          <a:bodyPr/>
          <a:lstStyle/>
          <a:p>
            <a:r>
              <a:rPr lang="en-GB" sz="4800" b="1" dirty="0" smtClean="0">
                <a:latin typeface="Calibri" panose="020F0502020204030204" pitchFamily="34" charset="0"/>
              </a:rPr>
              <a:t>WIND</a:t>
            </a:r>
            <a:endParaRPr lang="en-GB" sz="4800" b="1" dirty="0">
              <a:latin typeface="Calibri" panose="020F0502020204030204" pitchFamily="34" charset="0"/>
            </a:endParaRPr>
          </a:p>
        </p:txBody>
      </p:sp>
      <p:grpSp>
        <p:nvGrpSpPr>
          <p:cNvPr id="40" name="Group 39"/>
          <p:cNvGrpSpPr/>
          <p:nvPr/>
        </p:nvGrpSpPr>
        <p:grpSpPr>
          <a:xfrm>
            <a:off x="10082625" y="588487"/>
            <a:ext cx="1328057" cy="1266072"/>
            <a:chOff x="2363301" y="2888156"/>
            <a:chExt cx="1437537" cy="1411123"/>
          </a:xfrm>
        </p:grpSpPr>
        <p:sp>
          <p:nvSpPr>
            <p:cNvPr id="39" name="Flowchart: Connector 38"/>
            <p:cNvSpPr/>
            <p:nvPr/>
          </p:nvSpPr>
          <p:spPr>
            <a:xfrm>
              <a:off x="2363301" y="2888156"/>
              <a:ext cx="1437537" cy="1411123"/>
            </a:xfrm>
            <a:prstGeom prst="flowChartConnector">
              <a:avLst/>
            </a:prstGeom>
            <a:solidFill>
              <a:schemeClr val="bg1"/>
            </a:solid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Image result for wind emoji"/>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00" b="100000" l="200" r="99200"/>
                      </a14:imgEffect>
                    </a14:imgLayer>
                  </a14:imgProps>
                </a:ext>
                <a:ext uri="{28A0092B-C50C-407E-A947-70E740481C1C}">
                  <a14:useLocalDpi xmlns:a14="http://schemas.microsoft.com/office/drawing/2010/main" val="0"/>
                </a:ext>
              </a:extLst>
            </a:blip>
            <a:srcRect/>
            <a:stretch>
              <a:fillRect/>
            </a:stretch>
          </p:blipFill>
          <p:spPr bwMode="auto">
            <a:xfrm>
              <a:off x="2541997" y="3015812"/>
              <a:ext cx="1155809" cy="11558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1118528" y="2363156"/>
            <a:ext cx="9808262" cy="1569660"/>
            <a:chOff x="953444" y="-3329679"/>
            <a:chExt cx="5070082" cy="1043578"/>
          </a:xfrm>
        </p:grpSpPr>
        <p:sp>
          <p:nvSpPr>
            <p:cNvPr id="42" name="TextBox 41"/>
            <p:cNvSpPr txBox="1"/>
            <p:nvPr/>
          </p:nvSpPr>
          <p:spPr>
            <a:xfrm>
              <a:off x="953444" y="-3329679"/>
              <a:ext cx="5070082" cy="1043578"/>
            </a:xfrm>
            <a:prstGeom prst="rect">
              <a:avLst/>
            </a:prstGeom>
            <a:solidFill>
              <a:srgbClr val="75D31F"/>
            </a:solidFill>
          </p:spPr>
          <p:txBody>
            <a:bodyPr wrap="square" rtlCol="0">
              <a:spAutoFit/>
            </a:bodyPr>
            <a:lstStyle/>
            <a:p>
              <a:r>
                <a:rPr lang="en-GB" sz="2400" b="1" dirty="0" smtClean="0">
                  <a:latin typeface="Comic Sans MS" panose="030F0702030302020204" pitchFamily="66" charset="0"/>
                </a:rPr>
                <a:t>ADVANTAGES:  </a:t>
              </a:r>
            </a:p>
            <a:p>
              <a:pPr marL="285750" indent="-285750">
                <a:buFont typeface="Arial" panose="020B0604020202020204" pitchFamily="34" charset="0"/>
                <a:buChar char="•"/>
              </a:pPr>
              <a:r>
                <a:rPr lang="en-GB" sz="2400" dirty="0" smtClean="0">
                  <a:latin typeface="Comic Sans MS" panose="030F0702030302020204" pitchFamily="66" charset="0"/>
                </a:rPr>
                <a:t>Wind energy is a </a:t>
              </a:r>
              <a:r>
                <a:rPr lang="en-GB" sz="2400" b="1" u="sng" dirty="0" smtClean="0">
                  <a:latin typeface="Comic Sans MS" panose="030F0702030302020204" pitchFamily="66" charset="0"/>
                </a:rPr>
                <a:t>renewable energy source</a:t>
              </a:r>
            </a:p>
            <a:p>
              <a:pPr marL="285750" indent="-285750">
                <a:buFont typeface="Arial" panose="020B0604020202020204" pitchFamily="34" charset="0"/>
                <a:buChar char="•"/>
              </a:pPr>
              <a:r>
                <a:rPr lang="en-GB" sz="2400" dirty="0" smtClean="0">
                  <a:latin typeface="Comic Sans MS" panose="030F0702030302020204" pitchFamily="66" charset="0"/>
                </a:rPr>
                <a:t>There are no fuel costs</a:t>
              </a:r>
            </a:p>
            <a:p>
              <a:pPr marL="285750" indent="-285750">
                <a:buFont typeface="Arial" panose="020B0604020202020204" pitchFamily="34" charset="0"/>
                <a:buChar char="•"/>
              </a:pPr>
              <a:r>
                <a:rPr lang="en-GB" sz="2400" dirty="0" smtClean="0">
                  <a:latin typeface="Comic Sans MS" panose="030F0702030302020204" pitchFamily="66" charset="0"/>
                </a:rPr>
                <a:t>No harmful polluting gases are produced </a:t>
              </a:r>
              <a:endParaRPr lang="en-GB" sz="2400" dirty="0">
                <a:latin typeface="Comic Sans MS" panose="030F0702030302020204" pitchFamily="66" charset="0"/>
              </a:endParaRPr>
            </a:p>
          </p:txBody>
        </p:sp>
        <p:pic>
          <p:nvPicPr>
            <p:cNvPr id="43" name="Picture 6" descr="Image result for positive and negativ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13" b="48290"/>
            <a:stretch/>
          </p:blipFill>
          <p:spPr bwMode="auto">
            <a:xfrm>
              <a:off x="4914577" y="-3183829"/>
              <a:ext cx="938562" cy="6310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1118528" y="4569942"/>
            <a:ext cx="9951797" cy="2123658"/>
            <a:chOff x="-3985204" y="3368986"/>
            <a:chExt cx="9951797" cy="2123658"/>
          </a:xfrm>
        </p:grpSpPr>
        <p:sp>
          <p:nvSpPr>
            <p:cNvPr id="45" name="TextBox 44"/>
            <p:cNvSpPr txBox="1"/>
            <p:nvPr/>
          </p:nvSpPr>
          <p:spPr>
            <a:xfrm>
              <a:off x="-3985204" y="3368986"/>
              <a:ext cx="9951797" cy="2123658"/>
            </a:xfrm>
            <a:prstGeom prst="rect">
              <a:avLst/>
            </a:prstGeom>
            <a:solidFill>
              <a:srgbClr val="FF0000"/>
            </a:solidFill>
            <a:ln>
              <a:solidFill>
                <a:srgbClr val="FF0000"/>
              </a:solidFill>
            </a:ln>
          </p:spPr>
          <p:txBody>
            <a:bodyPr wrap="square" rtlCol="0">
              <a:spAutoFit/>
            </a:bodyPr>
            <a:lstStyle/>
            <a:p>
              <a:r>
                <a:rPr lang="en-GB" sz="2400" b="1" dirty="0" smtClean="0">
                  <a:latin typeface="Comic Sans MS" panose="030F0702030302020204" pitchFamily="66" charset="0"/>
                </a:rPr>
                <a:t>DISADVANTAGES:  </a:t>
              </a:r>
            </a:p>
            <a:p>
              <a:pPr marL="285750" indent="-285750">
                <a:buFont typeface="Arial" panose="020B0604020202020204" pitchFamily="34" charset="0"/>
                <a:buChar char="•"/>
              </a:pPr>
              <a:r>
                <a:rPr lang="en-GB" sz="2400" dirty="0">
                  <a:latin typeface="Comic Sans MS" panose="030F0702030302020204" pitchFamily="66" charset="0"/>
                </a:rPr>
                <a:t>Wind farms are noisy </a:t>
              </a:r>
            </a:p>
            <a:p>
              <a:pPr marL="285750" indent="-285750">
                <a:buFont typeface="Arial" panose="020B0604020202020204" pitchFamily="34" charset="0"/>
                <a:buChar char="•"/>
              </a:pPr>
              <a:r>
                <a:rPr lang="en-GB" sz="2400" dirty="0" smtClean="0">
                  <a:latin typeface="Comic Sans MS" panose="030F0702030302020204" pitchFamily="66" charset="0"/>
                </a:rPr>
                <a:t>Wind farms may </a:t>
              </a:r>
              <a:r>
                <a:rPr lang="en-GB" sz="2400" dirty="0">
                  <a:latin typeface="Comic Sans MS" panose="030F0702030302020204" pitchFamily="66" charset="0"/>
                </a:rPr>
                <a:t>spoil the view for people living </a:t>
              </a:r>
              <a:r>
                <a:rPr lang="en-GB" sz="2400" dirty="0" smtClean="0">
                  <a:latin typeface="Comic Sans MS" panose="030F0702030302020204" pitchFamily="66" charset="0"/>
                </a:rPr>
                <a:t> near </a:t>
              </a:r>
              <a:r>
                <a:rPr lang="en-GB" sz="2400" dirty="0">
                  <a:latin typeface="Comic Sans MS" panose="030F0702030302020204" pitchFamily="66" charset="0"/>
                </a:rPr>
                <a:t>them. </a:t>
              </a:r>
            </a:p>
            <a:p>
              <a:pPr marL="285750" indent="-285750">
                <a:buFont typeface="Arial" panose="020B0604020202020204" pitchFamily="34" charset="0"/>
                <a:buChar char="•"/>
              </a:pPr>
              <a:r>
                <a:rPr lang="en-GB" sz="2400" dirty="0" smtClean="0">
                  <a:latin typeface="Comic Sans MS" panose="030F0702030302020204" pitchFamily="66" charset="0"/>
                </a:rPr>
                <a:t>If </a:t>
              </a:r>
              <a:r>
                <a:rPr lang="en-GB" sz="2400" dirty="0">
                  <a:latin typeface="Comic Sans MS" panose="030F0702030302020204" pitchFamily="66" charset="0"/>
                </a:rPr>
                <a:t>there is no wind, there is no electricity</a:t>
              </a:r>
              <a:r>
                <a:rPr lang="en-GB" sz="2400" dirty="0" smtClean="0">
                  <a:latin typeface="Comic Sans MS" panose="030F0702030302020204" pitchFamily="66" charset="0"/>
                </a:rPr>
                <a:t>.</a:t>
              </a:r>
            </a:p>
            <a:p>
              <a:pPr marL="285750" indent="-285750">
                <a:buFont typeface="Arial" panose="020B0604020202020204" pitchFamily="34" charset="0"/>
                <a:buChar char="•"/>
              </a:pPr>
              <a:endParaRPr lang="en-GB" dirty="0">
                <a:latin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endParaRPr>
            </a:p>
          </p:txBody>
        </p:sp>
        <p:pic>
          <p:nvPicPr>
            <p:cNvPr id="46" name="Picture 6" descr="Image result for positive and negativ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8063"/>
            <a:stretch/>
          </p:blipFill>
          <p:spPr bwMode="auto">
            <a:xfrm>
              <a:off x="4739310" y="3576920"/>
              <a:ext cx="938562" cy="664859"/>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Rectangle 46"/>
          <p:cNvSpPr/>
          <p:nvPr/>
        </p:nvSpPr>
        <p:spPr>
          <a:xfrm>
            <a:off x="3658763" y="830536"/>
            <a:ext cx="6096000" cy="923330"/>
          </a:xfrm>
          <a:prstGeom prst="rect">
            <a:avLst/>
          </a:prstGeom>
        </p:spPr>
        <p:txBody>
          <a:bodyPr>
            <a:spAutoFit/>
          </a:bodyPr>
          <a:lstStyle/>
          <a:p>
            <a:r>
              <a:rPr lang="en-GB" b="1" dirty="0">
                <a:solidFill>
                  <a:schemeClr val="bg1"/>
                </a:solidFill>
              </a:rPr>
              <a:t>Wind</a:t>
            </a:r>
            <a:r>
              <a:rPr lang="en-GB" dirty="0">
                <a:solidFill>
                  <a:schemeClr val="bg1"/>
                </a:solidFill>
              </a:rPr>
              <a:t> turbines convert the kinetic </a:t>
            </a:r>
            <a:r>
              <a:rPr lang="en-GB" b="1" dirty="0">
                <a:solidFill>
                  <a:schemeClr val="bg1"/>
                </a:solidFill>
              </a:rPr>
              <a:t>energy</a:t>
            </a:r>
            <a:r>
              <a:rPr lang="en-GB" dirty="0">
                <a:solidFill>
                  <a:schemeClr val="bg1"/>
                </a:solidFill>
              </a:rPr>
              <a:t> in the </a:t>
            </a:r>
            <a:r>
              <a:rPr lang="en-GB" b="1" dirty="0">
                <a:solidFill>
                  <a:schemeClr val="bg1"/>
                </a:solidFill>
              </a:rPr>
              <a:t>wind into mechanical power. This mechanical power can be used to power homes, businesses, schools. </a:t>
            </a:r>
            <a:endParaRPr lang="en-GB" i="1" dirty="0">
              <a:solidFill>
                <a:schemeClr val="bg1"/>
              </a:solidFill>
              <a:latin typeface="Calibri" panose="020F0502020204030204" pitchFamily="34" charset="0"/>
            </a:endParaRPr>
          </a:p>
        </p:txBody>
      </p:sp>
      <p:pic>
        <p:nvPicPr>
          <p:cNvPr id="55" name="Picture 8" descr="Image result for YOU TUBE PLAY BUTTO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7081" y="942022"/>
            <a:ext cx="747051" cy="55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92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830" y="857533"/>
            <a:ext cx="8761413" cy="706964"/>
          </a:xfrm>
        </p:spPr>
        <p:txBody>
          <a:bodyPr/>
          <a:lstStyle/>
          <a:p>
            <a:r>
              <a:rPr lang="en-GB" sz="4800" b="1" dirty="0" smtClean="0">
                <a:latin typeface="Calibri" panose="020F0502020204030204" pitchFamily="34" charset="0"/>
              </a:rPr>
              <a:t>WAVE</a:t>
            </a:r>
            <a:endParaRPr lang="en-GB" sz="4800" b="1" dirty="0">
              <a:latin typeface="Calibri" panose="020F0502020204030204" pitchFamily="34" charset="0"/>
            </a:endParaRPr>
          </a:p>
        </p:txBody>
      </p:sp>
      <p:grpSp>
        <p:nvGrpSpPr>
          <p:cNvPr id="41" name="Group 40"/>
          <p:cNvGrpSpPr/>
          <p:nvPr/>
        </p:nvGrpSpPr>
        <p:grpSpPr>
          <a:xfrm>
            <a:off x="10114666" y="596932"/>
            <a:ext cx="1218744" cy="1228166"/>
            <a:chOff x="9717138" y="531435"/>
            <a:chExt cx="1437537" cy="1411123"/>
          </a:xfrm>
        </p:grpSpPr>
        <p:sp>
          <p:nvSpPr>
            <p:cNvPr id="39" name="Flowchart: Connector 38"/>
            <p:cNvSpPr/>
            <p:nvPr/>
          </p:nvSpPr>
          <p:spPr>
            <a:xfrm>
              <a:off x="9717138" y="531435"/>
              <a:ext cx="1437537" cy="1411123"/>
            </a:xfrm>
            <a:prstGeom prst="flowChartConnector">
              <a:avLst/>
            </a:prstGeom>
            <a:solidFill>
              <a:schemeClr val="bg1"/>
            </a:solid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220" name="Picture 4" descr="Image result for WAV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0034" y="818556"/>
              <a:ext cx="951744" cy="785189"/>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36"/>
          <p:cNvSpPr/>
          <p:nvPr/>
        </p:nvSpPr>
        <p:spPr>
          <a:xfrm>
            <a:off x="3915703" y="829248"/>
            <a:ext cx="6096000" cy="923330"/>
          </a:xfrm>
          <a:prstGeom prst="rect">
            <a:avLst/>
          </a:prstGeom>
        </p:spPr>
        <p:txBody>
          <a:bodyPr>
            <a:spAutoFit/>
          </a:bodyPr>
          <a:lstStyle/>
          <a:p>
            <a:r>
              <a:rPr lang="en-GB" b="0" i="1" dirty="0" smtClean="0">
                <a:solidFill>
                  <a:schemeClr val="bg1"/>
                </a:solidFill>
                <a:effectLst/>
                <a:latin typeface="Calibri" panose="020F0502020204030204" pitchFamily="34" charset="0"/>
              </a:rPr>
              <a:t>The water in the sea rises and falls because of waves on the surface. </a:t>
            </a:r>
            <a:r>
              <a:rPr lang="en-GB" i="1" dirty="0" smtClean="0">
                <a:solidFill>
                  <a:schemeClr val="bg1"/>
                </a:solidFill>
                <a:effectLst/>
                <a:latin typeface="Calibri" panose="020F0502020204030204" pitchFamily="34" charset="0"/>
              </a:rPr>
              <a:t>Wave machines use the kinetic energy in this movement </a:t>
            </a:r>
            <a:r>
              <a:rPr lang="en-GB" b="0" i="1" dirty="0" smtClean="0">
                <a:solidFill>
                  <a:schemeClr val="bg1"/>
                </a:solidFill>
                <a:effectLst/>
                <a:latin typeface="Calibri" panose="020F0502020204030204" pitchFamily="34" charset="0"/>
              </a:rPr>
              <a:t>to drive electricity generators</a:t>
            </a:r>
            <a:endParaRPr lang="en-GB" i="1" dirty="0">
              <a:solidFill>
                <a:schemeClr val="bg1"/>
              </a:solidFill>
              <a:latin typeface="Calibri" panose="020F0502020204030204" pitchFamily="34" charset="0"/>
            </a:endParaRPr>
          </a:p>
        </p:txBody>
      </p:sp>
      <p:pic>
        <p:nvPicPr>
          <p:cNvPr id="56" name="Picture 8" descr="Image result for YOU TUBE PLAY BUTT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2192" y="1011413"/>
            <a:ext cx="747051" cy="558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srcRect t="37601" r="39315" b="10988"/>
          <a:stretch/>
        </p:blipFill>
        <p:spPr>
          <a:xfrm>
            <a:off x="1657031" y="1752578"/>
            <a:ext cx="8239135" cy="5234999"/>
          </a:xfrm>
          <a:prstGeom prst="rect">
            <a:avLst/>
          </a:prstGeom>
        </p:spPr>
      </p:pic>
    </p:spTree>
    <p:extLst>
      <p:ext uri="{BB962C8B-B14F-4D97-AF65-F5344CB8AC3E}">
        <p14:creationId xmlns:p14="http://schemas.microsoft.com/office/powerpoint/2010/main" val="417288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830" y="857533"/>
            <a:ext cx="8761413" cy="706964"/>
          </a:xfrm>
        </p:spPr>
        <p:txBody>
          <a:bodyPr/>
          <a:lstStyle/>
          <a:p>
            <a:r>
              <a:rPr lang="en-GB" sz="4800" b="1" dirty="0" smtClean="0">
                <a:latin typeface="Calibri" panose="020F0502020204030204" pitchFamily="34" charset="0"/>
              </a:rPr>
              <a:t>WAVE</a:t>
            </a:r>
            <a:endParaRPr lang="en-GB" sz="4800" b="1" dirty="0">
              <a:latin typeface="Calibri" panose="020F0502020204030204" pitchFamily="34" charset="0"/>
            </a:endParaRPr>
          </a:p>
        </p:txBody>
      </p:sp>
      <p:grpSp>
        <p:nvGrpSpPr>
          <p:cNvPr id="41" name="Group 40"/>
          <p:cNvGrpSpPr/>
          <p:nvPr/>
        </p:nvGrpSpPr>
        <p:grpSpPr>
          <a:xfrm>
            <a:off x="10114666" y="596932"/>
            <a:ext cx="1218744" cy="1228166"/>
            <a:chOff x="9717138" y="531435"/>
            <a:chExt cx="1437537" cy="1411123"/>
          </a:xfrm>
        </p:grpSpPr>
        <p:sp>
          <p:nvSpPr>
            <p:cNvPr id="39" name="Flowchart: Connector 38"/>
            <p:cNvSpPr/>
            <p:nvPr/>
          </p:nvSpPr>
          <p:spPr>
            <a:xfrm>
              <a:off x="9717138" y="531435"/>
              <a:ext cx="1437537" cy="1411123"/>
            </a:xfrm>
            <a:prstGeom prst="flowChartConnector">
              <a:avLst/>
            </a:prstGeom>
            <a:solidFill>
              <a:schemeClr val="bg1"/>
            </a:solid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220" name="Picture 4" descr="Image result for WAV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0034" y="818556"/>
              <a:ext cx="951744" cy="7851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1066026" y="2185807"/>
            <a:ext cx="10368976" cy="2462213"/>
            <a:chOff x="-4498854" y="-3385244"/>
            <a:chExt cx="10053098" cy="2462213"/>
          </a:xfrm>
        </p:grpSpPr>
        <p:sp>
          <p:nvSpPr>
            <p:cNvPr id="44" name="TextBox 43"/>
            <p:cNvSpPr txBox="1"/>
            <p:nvPr/>
          </p:nvSpPr>
          <p:spPr>
            <a:xfrm>
              <a:off x="-4498854" y="-3385244"/>
              <a:ext cx="10053098" cy="2462213"/>
            </a:xfrm>
            <a:prstGeom prst="rect">
              <a:avLst/>
            </a:prstGeom>
            <a:solidFill>
              <a:srgbClr val="75D31F"/>
            </a:solidFill>
          </p:spPr>
          <p:txBody>
            <a:bodyPr wrap="square" rtlCol="0">
              <a:spAutoFit/>
            </a:bodyPr>
            <a:lstStyle/>
            <a:p>
              <a:r>
                <a:rPr lang="en-GB" sz="2400" b="1" dirty="0" smtClean="0">
                  <a:latin typeface="Comic Sans MS" panose="030F0702030302020204" pitchFamily="66" charset="0"/>
                </a:rPr>
                <a:t>ADVANTAGES:  </a:t>
              </a:r>
            </a:p>
            <a:p>
              <a:pPr marL="285750" indent="-285750">
                <a:buFont typeface="Arial" panose="020B0604020202020204" pitchFamily="34" charset="0"/>
                <a:buChar char="•"/>
              </a:pPr>
              <a:r>
                <a:rPr lang="en-GB" sz="2400" dirty="0" smtClean="0">
                  <a:latin typeface="Comic Sans MS" panose="030F0702030302020204" pitchFamily="66" charset="0"/>
                </a:rPr>
                <a:t>Wave energy is a </a:t>
              </a:r>
              <a:r>
                <a:rPr lang="en-GB" sz="2400" b="1" u="sng" dirty="0" smtClean="0">
                  <a:latin typeface="Comic Sans MS" panose="030F0702030302020204" pitchFamily="66" charset="0"/>
                </a:rPr>
                <a:t>renewable energy source</a:t>
              </a:r>
            </a:p>
            <a:p>
              <a:pPr marL="285750" indent="-285750">
                <a:buFont typeface="Arial" panose="020B0604020202020204" pitchFamily="34" charset="0"/>
                <a:buChar char="•"/>
              </a:pPr>
              <a:r>
                <a:rPr lang="en-GB" sz="2400" dirty="0" smtClean="0">
                  <a:latin typeface="Comic Sans MS" panose="030F0702030302020204" pitchFamily="66" charset="0"/>
                </a:rPr>
                <a:t>There are no fuel costs</a:t>
              </a:r>
            </a:p>
            <a:p>
              <a:pPr marL="285750" indent="-285750">
                <a:buFont typeface="Arial" panose="020B0604020202020204" pitchFamily="34" charset="0"/>
                <a:buChar char="•"/>
              </a:pPr>
              <a:r>
                <a:rPr lang="en-GB" sz="2400" dirty="0" smtClean="0">
                  <a:latin typeface="Comic Sans MS" panose="030F0702030302020204" pitchFamily="66" charset="0"/>
                </a:rPr>
                <a:t>No harmful polluting gases are produced</a:t>
              </a:r>
            </a:p>
            <a:p>
              <a:pPr marL="285750" indent="-285750">
                <a:buFont typeface="Arial" panose="020B0604020202020204" pitchFamily="34" charset="0"/>
                <a:buChar char="•"/>
              </a:pPr>
              <a:r>
                <a:rPr lang="en-GB" sz="2400" dirty="0" smtClean="0">
                  <a:latin typeface="Comic Sans MS" panose="030F0702030302020204" pitchFamily="66" charset="0"/>
                </a:rPr>
                <a:t>Reliable energy source </a:t>
              </a:r>
            </a:p>
            <a:p>
              <a:pPr marL="285750" indent="-285750">
                <a:buFont typeface="Arial" panose="020B0604020202020204" pitchFamily="34" charset="0"/>
                <a:buChar char="•"/>
              </a:pPr>
              <a:endParaRPr lang="en-GB" sz="1600" dirty="0">
                <a:latin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endParaRPr>
            </a:p>
          </p:txBody>
        </p:sp>
        <p:pic>
          <p:nvPicPr>
            <p:cNvPr id="45" name="Picture 6" descr="Image result for positive and negat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13" b="48290"/>
            <a:stretch/>
          </p:blipFill>
          <p:spPr bwMode="auto">
            <a:xfrm>
              <a:off x="4517184" y="-3179553"/>
              <a:ext cx="938562" cy="6310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1066026" y="4465854"/>
            <a:ext cx="10680474" cy="2062103"/>
            <a:chOff x="-3519615" y="2891562"/>
            <a:chExt cx="10048979" cy="1189610"/>
          </a:xfrm>
        </p:grpSpPr>
        <p:sp>
          <p:nvSpPr>
            <p:cNvPr id="47" name="TextBox 46"/>
            <p:cNvSpPr txBox="1"/>
            <p:nvPr/>
          </p:nvSpPr>
          <p:spPr>
            <a:xfrm>
              <a:off x="-3519615" y="2891562"/>
              <a:ext cx="9983339" cy="1189610"/>
            </a:xfrm>
            <a:prstGeom prst="rect">
              <a:avLst/>
            </a:prstGeom>
            <a:solidFill>
              <a:srgbClr val="FF0000"/>
            </a:solidFill>
            <a:ln>
              <a:solidFill>
                <a:srgbClr val="FF0000"/>
              </a:solidFill>
            </a:ln>
          </p:spPr>
          <p:txBody>
            <a:bodyPr wrap="square" rtlCol="0">
              <a:spAutoFit/>
            </a:bodyPr>
            <a:lstStyle/>
            <a:p>
              <a:r>
                <a:rPr lang="en-GB" sz="2400" b="1" dirty="0" smtClean="0">
                  <a:latin typeface="Comic Sans MS" panose="030F0702030302020204" pitchFamily="66" charset="0"/>
                </a:rPr>
                <a:t>DISADVANTAGES:  </a:t>
              </a:r>
            </a:p>
            <a:p>
              <a:pPr marL="285750" indent="-285750">
                <a:buFont typeface="Arial" panose="020B0604020202020204" pitchFamily="34" charset="0"/>
                <a:buChar char="•"/>
              </a:pPr>
              <a:r>
                <a:rPr lang="en-GB" sz="2400" dirty="0">
                  <a:latin typeface="Comic Sans MS" panose="030F0702030302020204" pitchFamily="66" charset="0"/>
                </a:rPr>
                <a:t>It has been difficult to scale up the designs for wave machines to produce large amounts of electricity. </a:t>
              </a:r>
              <a:endParaRPr lang="en-GB" sz="2400" dirty="0" smtClean="0">
                <a:latin typeface="Comic Sans MS" panose="030F0702030302020204" pitchFamily="66" charset="0"/>
              </a:endParaRPr>
            </a:p>
            <a:p>
              <a:pPr marL="285750" indent="-285750">
                <a:buFont typeface="Arial" panose="020B0604020202020204" pitchFamily="34" charset="0"/>
                <a:buChar char="•"/>
              </a:pPr>
              <a:r>
                <a:rPr lang="en-GB" sz="2400" dirty="0" smtClean="0">
                  <a:latin typeface="Comic Sans MS" panose="030F0702030302020204" pitchFamily="66" charset="0"/>
                </a:rPr>
                <a:t>Tidal </a:t>
              </a:r>
              <a:r>
                <a:rPr lang="en-GB" sz="2400" dirty="0">
                  <a:latin typeface="Comic Sans MS" panose="030F0702030302020204" pitchFamily="66" charset="0"/>
                </a:rPr>
                <a:t>barrages destroy the </a:t>
              </a:r>
              <a:r>
                <a:rPr lang="en-GB" sz="2400" dirty="0" smtClean="0">
                  <a:latin typeface="Comic Sans MS" panose="030F0702030302020204" pitchFamily="66" charset="0"/>
                </a:rPr>
                <a:t>habitat of  species</a:t>
              </a:r>
              <a:r>
                <a:rPr lang="en-GB" sz="2400" dirty="0">
                  <a:latin typeface="Comic Sans MS" panose="030F0702030302020204" pitchFamily="66" charset="0"/>
                </a:rPr>
                <a:t>, including </a:t>
              </a:r>
              <a:r>
                <a:rPr lang="en-GB" sz="2400" dirty="0" smtClean="0">
                  <a:latin typeface="Comic Sans MS" panose="030F0702030302020204" pitchFamily="66" charset="0"/>
                </a:rPr>
                <a:t> </a:t>
              </a:r>
              <a:r>
                <a:rPr lang="en-GB" sz="2400" dirty="0">
                  <a:latin typeface="Comic Sans MS" panose="030F0702030302020204" pitchFamily="66" charset="0"/>
                </a:rPr>
                <a:t>birds. </a:t>
              </a:r>
              <a:endParaRPr lang="en-GB" sz="2400" dirty="0" smtClean="0">
                <a:latin typeface="Comic Sans MS" panose="030F0702030302020204" pitchFamily="66" charset="0"/>
              </a:endParaRPr>
            </a:p>
            <a:p>
              <a:pPr marL="285750" indent="-285750">
                <a:buFont typeface="Arial" panose="020B0604020202020204" pitchFamily="34" charset="0"/>
                <a:buChar char="•"/>
              </a:pPr>
              <a:endParaRPr lang="en-GB" sz="1600" dirty="0">
                <a:latin typeface="Calibri" panose="020F0502020204030204" pitchFamily="34" charset="0"/>
              </a:endParaRPr>
            </a:p>
            <a:p>
              <a:pPr marL="285750" indent="-285750">
                <a:buFont typeface="Arial" panose="020B0604020202020204" pitchFamily="34" charset="0"/>
                <a:buChar char="•"/>
              </a:pPr>
              <a:endParaRPr lang="en-GB" sz="1600" dirty="0" smtClean="0">
                <a:latin typeface="Calibri" panose="020F0502020204030204" pitchFamily="34" charset="0"/>
              </a:endParaRPr>
            </a:p>
          </p:txBody>
        </p:sp>
        <p:pic>
          <p:nvPicPr>
            <p:cNvPr id="48" name="Picture 6" descr="Image result for positive and negat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063"/>
            <a:stretch/>
          </p:blipFill>
          <p:spPr bwMode="auto">
            <a:xfrm>
              <a:off x="5752033" y="2891562"/>
              <a:ext cx="777331" cy="550646"/>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36"/>
          <p:cNvSpPr/>
          <p:nvPr/>
        </p:nvSpPr>
        <p:spPr>
          <a:xfrm>
            <a:off x="3915703" y="829248"/>
            <a:ext cx="6096000" cy="923330"/>
          </a:xfrm>
          <a:prstGeom prst="rect">
            <a:avLst/>
          </a:prstGeom>
        </p:spPr>
        <p:txBody>
          <a:bodyPr>
            <a:spAutoFit/>
          </a:bodyPr>
          <a:lstStyle/>
          <a:p>
            <a:r>
              <a:rPr lang="en-GB" b="0" i="1" dirty="0" smtClean="0">
                <a:solidFill>
                  <a:schemeClr val="bg1"/>
                </a:solidFill>
                <a:effectLst/>
                <a:latin typeface="Calibri" panose="020F0502020204030204" pitchFamily="34" charset="0"/>
              </a:rPr>
              <a:t>The water in the sea rises and falls because of waves on the surface. </a:t>
            </a:r>
            <a:r>
              <a:rPr lang="en-GB" i="1" dirty="0" smtClean="0">
                <a:solidFill>
                  <a:schemeClr val="bg1"/>
                </a:solidFill>
                <a:effectLst/>
                <a:latin typeface="Calibri" panose="020F0502020204030204" pitchFamily="34" charset="0"/>
              </a:rPr>
              <a:t>Wave machines use the kinetic energy in this movement </a:t>
            </a:r>
            <a:r>
              <a:rPr lang="en-GB" b="0" i="1" dirty="0" smtClean="0">
                <a:solidFill>
                  <a:schemeClr val="bg1"/>
                </a:solidFill>
                <a:effectLst/>
                <a:latin typeface="Calibri" panose="020F0502020204030204" pitchFamily="34" charset="0"/>
              </a:rPr>
              <a:t>to drive electricity generators</a:t>
            </a:r>
            <a:endParaRPr lang="en-GB" i="1" dirty="0">
              <a:solidFill>
                <a:schemeClr val="bg1"/>
              </a:solidFill>
              <a:latin typeface="Calibri" panose="020F0502020204030204" pitchFamily="34" charset="0"/>
            </a:endParaRPr>
          </a:p>
        </p:txBody>
      </p:sp>
      <p:pic>
        <p:nvPicPr>
          <p:cNvPr id="56" name="Picture 8" descr="Image result for YOU TUBE PLAY BUTT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2192" y="1011413"/>
            <a:ext cx="747051" cy="55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18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33" y="775741"/>
            <a:ext cx="8761413" cy="706964"/>
          </a:xfrm>
        </p:spPr>
        <p:txBody>
          <a:bodyPr/>
          <a:lstStyle/>
          <a:p>
            <a:r>
              <a:rPr lang="en-GB" sz="4800" b="1" dirty="0" smtClean="0">
                <a:latin typeface="Calibri" panose="020F0502020204030204" pitchFamily="34" charset="0"/>
              </a:rPr>
              <a:t>HYDROELECTRIC</a:t>
            </a:r>
            <a:endParaRPr lang="en-GB" sz="4800" b="1" dirty="0">
              <a:latin typeface="Calibri" panose="020F0502020204030204" pitchFamily="34" charset="0"/>
            </a:endParaRPr>
          </a:p>
        </p:txBody>
      </p:sp>
      <p:grpSp>
        <p:nvGrpSpPr>
          <p:cNvPr id="40" name="Group 39"/>
          <p:cNvGrpSpPr/>
          <p:nvPr/>
        </p:nvGrpSpPr>
        <p:grpSpPr>
          <a:xfrm>
            <a:off x="10089246" y="586725"/>
            <a:ext cx="1277709" cy="1215740"/>
            <a:chOff x="8845085" y="973668"/>
            <a:chExt cx="1803749" cy="1754975"/>
          </a:xfrm>
        </p:grpSpPr>
        <p:grpSp>
          <p:nvGrpSpPr>
            <p:cNvPr id="8" name="Group 7"/>
            <p:cNvGrpSpPr/>
            <p:nvPr/>
          </p:nvGrpSpPr>
          <p:grpSpPr>
            <a:xfrm>
              <a:off x="8845085" y="973668"/>
              <a:ext cx="1803749" cy="1754975"/>
              <a:chOff x="6313440" y="1428974"/>
              <a:chExt cx="1803749" cy="1754975"/>
            </a:xfrm>
            <a:solidFill>
              <a:schemeClr val="bg1"/>
            </a:solidFill>
          </p:grpSpPr>
          <p:sp>
            <p:nvSpPr>
              <p:cNvPr id="28" name="Flowchart: Connector 27"/>
              <p:cNvSpPr/>
              <p:nvPr/>
            </p:nvSpPr>
            <p:spPr>
              <a:xfrm>
                <a:off x="6313440" y="1428974"/>
                <a:ext cx="1803749" cy="1754975"/>
              </a:xfrm>
              <a:prstGeom prst="flowChartConnector">
                <a:avLst/>
              </a:prstGeom>
              <a:grpFill/>
              <a:ln>
                <a:solidFill>
                  <a:schemeClr val="tx2">
                    <a:lumMod val="60000"/>
                    <a:lumOff val="4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12" descr="Image result for WATER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1455" y="1783046"/>
                <a:ext cx="987976" cy="966072"/>
              </a:xfrm>
              <a:prstGeom prst="rect">
                <a:avLst/>
              </a:prstGeom>
              <a:grpFill/>
              <a:extLst/>
            </p:spPr>
          </p:pic>
        </p:grpSp>
        <p:pic>
          <p:nvPicPr>
            <p:cNvPr id="39" name="Picture 38"/>
            <p:cNvPicPr>
              <a:picLocks noChangeAspect="1"/>
            </p:cNvPicPr>
            <p:nvPr/>
          </p:nvPicPr>
          <p:blipFill>
            <a:blip r:embed="rId4"/>
            <a:stretch>
              <a:fillRect/>
            </a:stretch>
          </p:blipFill>
          <p:spPr>
            <a:xfrm>
              <a:off x="9291680" y="1565439"/>
              <a:ext cx="843566" cy="843566"/>
            </a:xfrm>
            <a:prstGeom prst="rect">
              <a:avLst/>
            </a:prstGeom>
          </p:spPr>
        </p:pic>
      </p:grpSp>
      <p:sp>
        <p:nvSpPr>
          <p:cNvPr id="41" name="Rectangle 40"/>
          <p:cNvSpPr/>
          <p:nvPr/>
        </p:nvSpPr>
        <p:spPr>
          <a:xfrm>
            <a:off x="5087155" y="775741"/>
            <a:ext cx="4906056" cy="1200329"/>
          </a:xfrm>
          <a:prstGeom prst="rect">
            <a:avLst/>
          </a:prstGeom>
        </p:spPr>
        <p:txBody>
          <a:bodyPr wrap="square">
            <a:spAutoFit/>
          </a:bodyPr>
          <a:lstStyle/>
          <a:p>
            <a:r>
              <a:rPr lang="en-GB" sz="2400" i="1" dirty="0">
                <a:solidFill>
                  <a:schemeClr val="bg1"/>
                </a:solidFill>
                <a:latin typeface="Calibri" panose="020F0502020204030204" pitchFamily="34" charset="0"/>
              </a:rPr>
              <a:t>H</a:t>
            </a:r>
            <a:r>
              <a:rPr lang="en-GB" sz="2400" b="0" i="1" dirty="0" smtClean="0">
                <a:solidFill>
                  <a:schemeClr val="bg1"/>
                </a:solidFill>
                <a:effectLst/>
                <a:latin typeface="Calibri" panose="020F0502020204030204" pitchFamily="34" charset="0"/>
              </a:rPr>
              <a:t>ydroelectric power stations use the kinetic energy in moving water</a:t>
            </a:r>
            <a:r>
              <a:rPr lang="en-GB" sz="2400" i="1" dirty="0">
                <a:solidFill>
                  <a:schemeClr val="bg1"/>
                </a:solidFill>
                <a:latin typeface="Calibri" panose="020F0502020204030204" pitchFamily="34" charset="0"/>
              </a:rPr>
              <a:t> </a:t>
            </a:r>
            <a:r>
              <a:rPr lang="en-GB" sz="2400" i="1" dirty="0" smtClean="0">
                <a:solidFill>
                  <a:schemeClr val="bg1"/>
                </a:solidFill>
                <a:latin typeface="Calibri" panose="020F0502020204030204" pitchFamily="34" charset="0"/>
              </a:rPr>
              <a:t>from rivers, dams and lakes. </a:t>
            </a:r>
            <a:endParaRPr lang="en-GB" sz="2400" i="1" dirty="0">
              <a:solidFill>
                <a:schemeClr val="bg1"/>
              </a:solidFill>
              <a:latin typeface="Calibri" panose="020F0502020204030204" pitchFamily="34" charset="0"/>
            </a:endParaRPr>
          </a:p>
        </p:txBody>
      </p:sp>
      <p:pic>
        <p:nvPicPr>
          <p:cNvPr id="17" name="Picture 8" descr="Image result for YOU TUBE PLAY BUTT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1928" y="1511443"/>
            <a:ext cx="747051" cy="558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srcRect l="35736" t="34779" r="7107" b="12198"/>
          <a:stretch/>
        </p:blipFill>
        <p:spPr>
          <a:xfrm>
            <a:off x="1914709" y="1976070"/>
            <a:ext cx="7199794" cy="5009381"/>
          </a:xfrm>
          <a:prstGeom prst="rect">
            <a:avLst/>
          </a:prstGeom>
        </p:spPr>
      </p:pic>
    </p:spTree>
    <p:extLst>
      <p:ext uri="{BB962C8B-B14F-4D97-AF65-F5344CB8AC3E}">
        <p14:creationId xmlns:p14="http://schemas.microsoft.com/office/powerpoint/2010/main" val="10665231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1460</TotalTime>
  <Words>1365</Words>
  <Application>Microsoft Office PowerPoint</Application>
  <PresentationFormat>Widescreen</PresentationFormat>
  <Paragraphs>225</Paragraphs>
  <Slides>25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vt:lpstr>
      <vt:lpstr>Calibri</vt:lpstr>
      <vt:lpstr>Century Gothic</vt:lpstr>
      <vt:lpstr>Comic Sans MS</vt:lpstr>
      <vt:lpstr>Times New Roman</vt:lpstr>
      <vt:lpstr>ubuntu</vt:lpstr>
      <vt:lpstr>Wingdings 3</vt:lpstr>
      <vt:lpstr>Ion Boardroom</vt:lpstr>
      <vt:lpstr>PowerPoint Presentation</vt:lpstr>
      <vt:lpstr>PowerPoint Presentation</vt:lpstr>
      <vt:lpstr>PowerPoint Presentation</vt:lpstr>
      <vt:lpstr>PowerPoint Presentation</vt:lpstr>
      <vt:lpstr>WIND</vt:lpstr>
      <vt:lpstr>WIND</vt:lpstr>
      <vt:lpstr>WAVE</vt:lpstr>
      <vt:lpstr>WAVE</vt:lpstr>
      <vt:lpstr>HYDROELECTRIC</vt:lpstr>
      <vt:lpstr>HYDROELECTRIC</vt:lpstr>
      <vt:lpstr>BIOMASS</vt:lpstr>
      <vt:lpstr>BIOMASS</vt:lpstr>
      <vt:lpstr>GEOTHERMAL energy is energy made by using heat inside the Earth's crust. </vt:lpstr>
      <vt:lpstr>GEOTHERMAL energy is energy made by using heat inside the Earth's crust. </vt:lpstr>
      <vt:lpstr>COAL</vt:lpstr>
      <vt:lpstr>COAL</vt:lpstr>
      <vt:lpstr>GAS</vt:lpstr>
      <vt:lpstr>GAS</vt:lpstr>
      <vt:lpstr>NUCLEAR</vt:lpstr>
      <vt:lpstr>NUCLEAR</vt:lpstr>
      <vt:lpstr>OIL</vt:lpstr>
      <vt:lpstr>OIL</vt:lpstr>
      <vt:lpstr>PowerPoint Presentation</vt:lpstr>
      <vt:lpstr>PowerPoint Presentation</vt:lpstr>
      <vt:lpstr>PowerPoint Presentation</vt:lpstr>
    </vt:vector>
  </TitlesOfParts>
  <Company>Minsthorpe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Mallinson</dc:creator>
  <cp:lastModifiedBy>Leanne Bradley</cp:lastModifiedBy>
  <cp:revision>103</cp:revision>
  <cp:lastPrinted>2017-12-14T12:25:57Z</cp:lastPrinted>
  <dcterms:created xsi:type="dcterms:W3CDTF">2017-05-16T05:55:00Z</dcterms:created>
  <dcterms:modified xsi:type="dcterms:W3CDTF">2018-01-14T16:16:36Z</dcterms:modified>
</cp:coreProperties>
</file>