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9" r:id="rId2"/>
    <p:sldId id="260" r:id="rId3"/>
    <p:sldId id="278" r:id="rId4"/>
    <p:sldId id="261" r:id="rId5"/>
    <p:sldId id="273" r:id="rId6"/>
    <p:sldId id="262" r:id="rId7"/>
    <p:sldId id="276" r:id="rId8"/>
    <p:sldId id="263" r:id="rId9"/>
    <p:sldId id="275" r:id="rId10"/>
    <p:sldId id="264" r:id="rId11"/>
    <p:sldId id="280" r:id="rId12"/>
    <p:sldId id="265" r:id="rId13"/>
    <p:sldId id="282" r:id="rId14"/>
    <p:sldId id="266" r:id="rId15"/>
    <p:sldId id="284" r:id="rId16"/>
    <p:sldId id="267" r:id="rId17"/>
    <p:sldId id="268" r:id="rId18"/>
    <p:sldId id="286" r:id="rId19"/>
    <p:sldId id="269" r:id="rId20"/>
    <p:sldId id="288" r:id="rId21"/>
    <p:sldId id="270" r:id="rId22"/>
    <p:sldId id="290" r:id="rId23"/>
    <p:sldId id="271" r:id="rId24"/>
    <p:sldId id="292" r:id="rId25"/>
    <p:sldId id="272"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441" autoAdjust="0"/>
  </p:normalViewPr>
  <p:slideViewPr>
    <p:cSldViewPr snapToGrid="0">
      <p:cViewPr>
        <p:scale>
          <a:sx n="80" d="100"/>
          <a:sy n="80" d="100"/>
        </p:scale>
        <p:origin x="97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0643B-D9C8-4BC8-928B-40C16A223DAE}" type="datetimeFigureOut">
              <a:rPr lang="en-GB" smtClean="0"/>
              <a:t>14/01/2018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D3068-A337-4B77-B610-8F17CC9048DF}" type="slidenum">
              <a:rPr lang="en-GB" smtClean="0"/>
              <a:t>‹#›</a:t>
            </a:fld>
            <a:endParaRPr lang="en-GB"/>
          </a:p>
        </p:txBody>
      </p:sp>
    </p:spTree>
    <p:extLst>
      <p:ext uri="{BB962C8B-B14F-4D97-AF65-F5344CB8AC3E}">
        <p14:creationId xmlns:p14="http://schemas.microsoft.com/office/powerpoint/2010/main" val="303222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2</a:t>
            </a:fld>
            <a:endParaRPr lang="en-GB"/>
          </a:p>
        </p:txBody>
      </p:sp>
    </p:spTree>
    <p:extLst>
      <p:ext uri="{BB962C8B-B14F-4D97-AF65-F5344CB8AC3E}">
        <p14:creationId xmlns:p14="http://schemas.microsoft.com/office/powerpoint/2010/main" val="405407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don’t need to throw them away (non rechargeable often end up in landfill and release harmful metals. Fewer batteries need to be manufactured and transported. Create less pollution and smog which contributes to global warming. </a:t>
            </a:r>
          </a:p>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8</a:t>
            </a:fld>
            <a:endParaRPr lang="en-GB"/>
          </a:p>
        </p:txBody>
      </p:sp>
    </p:spTree>
    <p:extLst>
      <p:ext uri="{BB962C8B-B14F-4D97-AF65-F5344CB8AC3E}">
        <p14:creationId xmlns:p14="http://schemas.microsoft.com/office/powerpoint/2010/main" val="270201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10</a:t>
            </a:fld>
            <a:endParaRPr lang="en-GB"/>
          </a:p>
        </p:txBody>
      </p:sp>
    </p:spTree>
    <p:extLst>
      <p:ext uri="{BB962C8B-B14F-4D97-AF65-F5344CB8AC3E}">
        <p14:creationId xmlns:p14="http://schemas.microsoft.com/office/powerpoint/2010/main" val="351072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12</a:t>
            </a:fld>
            <a:endParaRPr lang="en-GB"/>
          </a:p>
        </p:txBody>
      </p:sp>
    </p:spTree>
    <p:extLst>
      <p:ext uri="{BB962C8B-B14F-4D97-AF65-F5344CB8AC3E}">
        <p14:creationId xmlns:p14="http://schemas.microsoft.com/office/powerpoint/2010/main" val="173586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14</a:t>
            </a:fld>
            <a:endParaRPr lang="en-GB"/>
          </a:p>
        </p:txBody>
      </p:sp>
    </p:spTree>
    <p:extLst>
      <p:ext uri="{BB962C8B-B14F-4D97-AF65-F5344CB8AC3E}">
        <p14:creationId xmlns:p14="http://schemas.microsoft.com/office/powerpoint/2010/main" val="266781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16</a:t>
            </a:fld>
            <a:endParaRPr lang="en-GB"/>
          </a:p>
        </p:txBody>
      </p:sp>
    </p:spTree>
    <p:extLst>
      <p:ext uri="{BB962C8B-B14F-4D97-AF65-F5344CB8AC3E}">
        <p14:creationId xmlns:p14="http://schemas.microsoft.com/office/powerpoint/2010/main" val="391626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17</a:t>
            </a:fld>
            <a:endParaRPr lang="en-GB"/>
          </a:p>
        </p:txBody>
      </p:sp>
    </p:spTree>
    <p:extLst>
      <p:ext uri="{BB962C8B-B14F-4D97-AF65-F5344CB8AC3E}">
        <p14:creationId xmlns:p14="http://schemas.microsoft.com/office/powerpoint/2010/main" val="35241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D3068-A337-4B77-B610-8F17CC9048DF}" type="slidenum">
              <a:rPr lang="en-GB" smtClean="0"/>
              <a:t>19</a:t>
            </a:fld>
            <a:endParaRPr lang="en-GB"/>
          </a:p>
        </p:txBody>
      </p:sp>
    </p:spTree>
    <p:extLst>
      <p:ext uri="{BB962C8B-B14F-4D97-AF65-F5344CB8AC3E}">
        <p14:creationId xmlns:p14="http://schemas.microsoft.com/office/powerpoint/2010/main" val="295416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375074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1B74F-8F2D-49D0-AFD6-4707C9DE8F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81845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12123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33118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404244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41B74F-8F2D-49D0-AFD6-4707C9DE8FE3}" type="datetimeFigureOut">
              <a:rPr lang="en-GB" smtClean="0"/>
              <a:t>14/01/2018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427864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41B74F-8F2D-49D0-AFD6-4707C9DE8FE3}" type="datetimeFigureOut">
              <a:rPr lang="en-GB" smtClean="0"/>
              <a:t>14/01/2018</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84375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252535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1814040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5413" y="1052736"/>
            <a:ext cx="109728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75745F-3BB0-4688-BAB1-FA064F4AE3C6}" type="datetimeFigureOut">
              <a:rPr lang="en-GB" smtClean="0"/>
              <a:t>14/01/2018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497495-B4BB-4ADE-91FE-06F079C17EDB}" type="slidenum">
              <a:rPr lang="en-GB" smtClean="0"/>
              <a:t>‹#›</a:t>
            </a:fld>
            <a:endParaRPr lang="en-GB"/>
          </a:p>
        </p:txBody>
      </p:sp>
    </p:spTree>
    <p:extLst>
      <p:ext uri="{BB962C8B-B14F-4D97-AF65-F5344CB8AC3E}">
        <p14:creationId xmlns:p14="http://schemas.microsoft.com/office/powerpoint/2010/main" val="1902710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348230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1B74F-8F2D-49D0-AFD6-4707C9DE8FE3}"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360476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41B74F-8F2D-49D0-AFD6-4707C9DE8F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03120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1B74F-8F2D-49D0-AFD6-4707C9DE8FE3}" type="datetimeFigureOut">
              <a:rPr lang="en-GB" smtClean="0"/>
              <a:t>14/01/2018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2221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41B74F-8F2D-49D0-AFD6-4707C9DE8FE3}" type="datetimeFigureOut">
              <a:rPr lang="en-GB" smtClean="0"/>
              <a:t>14/01/2018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34489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1B74F-8F2D-49D0-AFD6-4707C9DE8FE3}" type="datetimeFigureOut">
              <a:rPr lang="en-GB" smtClean="0"/>
              <a:t>14/01/2018</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148730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1B74F-8F2D-49D0-AFD6-4707C9DE8F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24742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1B74F-8F2D-49D0-AFD6-4707C9DE8FE3}"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1C0DEF-6CB4-4A54-97E7-BEE985546ED8}" type="slidenum">
              <a:rPr lang="en-GB" smtClean="0"/>
              <a:t>‹#›</a:t>
            </a:fld>
            <a:endParaRPr lang="en-GB"/>
          </a:p>
        </p:txBody>
      </p:sp>
    </p:spTree>
    <p:extLst>
      <p:ext uri="{BB962C8B-B14F-4D97-AF65-F5344CB8AC3E}">
        <p14:creationId xmlns:p14="http://schemas.microsoft.com/office/powerpoint/2010/main" val="114389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41B74F-8F2D-49D0-AFD6-4707C9DE8FE3}" type="datetimeFigureOut">
              <a:rPr lang="en-GB" smtClean="0"/>
              <a:t>14/01/2018</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81C0DEF-6CB4-4A54-97E7-BEE985546ED8}" type="slidenum">
              <a:rPr lang="en-GB" smtClean="0"/>
              <a:t>‹#›</a:t>
            </a:fld>
            <a:endParaRPr lang="en-GB"/>
          </a:p>
        </p:txBody>
      </p:sp>
    </p:spTree>
    <p:extLst>
      <p:ext uri="{BB962C8B-B14F-4D97-AF65-F5344CB8AC3E}">
        <p14:creationId xmlns:p14="http://schemas.microsoft.com/office/powerpoint/2010/main" val="13514991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1.jpe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21.png"/><Relationship Id="rId5" Type="http://schemas.openxmlformats.org/officeDocument/2006/relationships/image" Target="../media/image11.jpe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21.png"/><Relationship Id="rId5" Type="http://schemas.openxmlformats.org/officeDocument/2006/relationships/image" Target="../media/image11.jpe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21.png"/><Relationship Id="rId5" Type="http://schemas.openxmlformats.org/officeDocument/2006/relationships/image" Target="../media/image11.jpeg"/><Relationship Id="rId15" Type="http://schemas.openxmlformats.org/officeDocument/2006/relationships/image" Target="../media/image28.jpe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5.jpeg"/><Relationship Id="rId18" Type="http://schemas.openxmlformats.org/officeDocument/2006/relationships/image" Target="../media/image3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17" Type="http://schemas.openxmlformats.org/officeDocument/2006/relationships/image" Target="../media/image33.png"/><Relationship Id="rId2" Type="http://schemas.openxmlformats.org/officeDocument/2006/relationships/image" Target="../media/image9.png"/><Relationship Id="rId16"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21.png"/><Relationship Id="rId5" Type="http://schemas.openxmlformats.org/officeDocument/2006/relationships/image" Target="../media/image11.jpeg"/><Relationship Id="rId15" Type="http://schemas.openxmlformats.org/officeDocument/2006/relationships/image" Target="../media/image28.jpeg"/><Relationship Id="rId10" Type="http://schemas.openxmlformats.org/officeDocument/2006/relationships/image" Target="../media/image19.jpeg"/><Relationship Id="rId19" Type="http://schemas.openxmlformats.org/officeDocument/2006/relationships/image" Target="../media/image35.jpe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5.jpeg"/><Relationship Id="rId18" Type="http://schemas.openxmlformats.org/officeDocument/2006/relationships/image" Target="../media/image3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17" Type="http://schemas.openxmlformats.org/officeDocument/2006/relationships/image" Target="../media/image33.png"/><Relationship Id="rId2" Type="http://schemas.openxmlformats.org/officeDocument/2006/relationships/image" Target="../media/image9.png"/><Relationship Id="rId16" Type="http://schemas.openxmlformats.org/officeDocument/2006/relationships/image" Target="../media/image32.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21.png"/><Relationship Id="rId5" Type="http://schemas.openxmlformats.org/officeDocument/2006/relationships/image" Target="../media/image11.jpeg"/><Relationship Id="rId15" Type="http://schemas.openxmlformats.org/officeDocument/2006/relationships/image" Target="../media/image28.jpeg"/><Relationship Id="rId10" Type="http://schemas.openxmlformats.org/officeDocument/2006/relationships/image" Target="../media/image19.jpeg"/><Relationship Id="rId19" Type="http://schemas.openxmlformats.org/officeDocument/2006/relationships/image" Target="../media/image35.jpe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5.jpeg"/><Relationship Id="rId18" Type="http://schemas.openxmlformats.org/officeDocument/2006/relationships/image" Target="../media/image34.png"/><Relationship Id="rId3" Type="http://schemas.openxmlformats.org/officeDocument/2006/relationships/image" Target="../media/image10.png"/><Relationship Id="rId21"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24.png"/><Relationship Id="rId17" Type="http://schemas.openxmlformats.org/officeDocument/2006/relationships/image" Target="../media/image33.png"/><Relationship Id="rId2" Type="http://schemas.openxmlformats.org/officeDocument/2006/relationships/image" Target="../media/image9.png"/><Relationship Id="rId16" Type="http://schemas.openxmlformats.org/officeDocument/2006/relationships/image" Target="../media/image32.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21.png"/><Relationship Id="rId5" Type="http://schemas.openxmlformats.org/officeDocument/2006/relationships/image" Target="../media/image11.jpeg"/><Relationship Id="rId15" Type="http://schemas.openxmlformats.org/officeDocument/2006/relationships/image" Target="../media/image28.jpeg"/><Relationship Id="rId10" Type="http://schemas.openxmlformats.org/officeDocument/2006/relationships/image" Target="../media/image19.jpeg"/><Relationship Id="rId19" Type="http://schemas.openxmlformats.org/officeDocument/2006/relationships/image" Target="../media/image35.jpe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93" y="1378525"/>
            <a:ext cx="11713029" cy="3970318"/>
          </a:xfrm>
          <a:prstGeom prst="rect">
            <a:avLst/>
          </a:prstGeom>
          <a:noFill/>
        </p:spPr>
        <p:txBody>
          <a:bodyPr wrap="square" rtlCol="0">
            <a:spAutoFit/>
          </a:bodyPr>
          <a:lstStyle/>
          <a:p>
            <a:pPr algn="ctr"/>
            <a:r>
              <a:rPr lang="en-GB" sz="2800" b="1" dirty="0" smtClean="0">
                <a:solidFill>
                  <a:srgbClr val="FF0000"/>
                </a:solidFill>
                <a:latin typeface="Calibri" panose="020F0502020204030204" pitchFamily="34" charset="0"/>
              </a:rPr>
              <a:t>WHAT</a:t>
            </a:r>
            <a:r>
              <a:rPr lang="en-GB" sz="2800" dirty="0" smtClean="0">
                <a:solidFill>
                  <a:schemeClr val="bg1"/>
                </a:solidFill>
                <a:latin typeface="Calibri" panose="020F0502020204030204" pitchFamily="34" charset="0"/>
              </a:rPr>
              <a:t>   </a:t>
            </a:r>
          </a:p>
          <a:p>
            <a:pPr algn="ctr"/>
            <a:r>
              <a:rPr lang="en-GB" sz="2800" dirty="0" smtClean="0">
                <a:solidFill>
                  <a:schemeClr val="bg1"/>
                </a:solidFill>
                <a:latin typeface="Calibri" panose="020F0502020204030204" pitchFamily="34" charset="0"/>
              </a:rPr>
              <a:t>LEARN ABOUT ENERGY SOURCES IN MANUFACTURE </a:t>
            </a:r>
          </a:p>
          <a:p>
            <a:pPr algn="ctr"/>
            <a:r>
              <a:rPr lang="en-GB" sz="2800" dirty="0" smtClean="0">
                <a:solidFill>
                  <a:schemeClr val="bg1"/>
                </a:solidFill>
                <a:latin typeface="Calibri" panose="020F0502020204030204" pitchFamily="34" charset="0"/>
              </a:rPr>
              <a:t>&amp; FOR PRODUCTS.</a:t>
            </a:r>
          </a:p>
          <a:p>
            <a:pPr algn="ctr"/>
            <a:r>
              <a:rPr lang="en-GB" sz="2800" b="1" dirty="0" smtClean="0">
                <a:solidFill>
                  <a:srgbClr val="FF0000"/>
                </a:solidFill>
                <a:latin typeface="Calibri" panose="020F0502020204030204" pitchFamily="34" charset="0"/>
              </a:rPr>
              <a:t>WHY</a:t>
            </a:r>
            <a:r>
              <a:rPr lang="en-GB" sz="2800" dirty="0" smtClean="0">
                <a:solidFill>
                  <a:schemeClr val="bg1"/>
                </a:solidFill>
                <a:latin typeface="Calibri" panose="020F0502020204030204" pitchFamily="34" charset="0"/>
              </a:rPr>
              <a:t> </a:t>
            </a:r>
            <a:endParaRPr lang="en-GB" sz="2800" dirty="0">
              <a:solidFill>
                <a:schemeClr val="bg1"/>
              </a:solidFill>
              <a:latin typeface="Calibri" panose="020F0502020204030204" pitchFamily="34" charset="0"/>
            </a:endParaRPr>
          </a:p>
          <a:p>
            <a:pPr algn="ctr"/>
            <a:r>
              <a:rPr lang="en-GB" sz="2800" dirty="0" smtClean="0">
                <a:solidFill>
                  <a:schemeClr val="bg1"/>
                </a:solidFill>
                <a:latin typeface="Calibri" panose="020F0502020204030204" pitchFamily="34" charset="0"/>
              </a:rPr>
              <a:t>SUSTAINABILITY IS A VITAL CONSIDERATION IN MANUFACTURING AT ALL SCALES</a:t>
            </a:r>
          </a:p>
          <a:p>
            <a:pPr algn="ctr"/>
            <a:r>
              <a:rPr lang="en-GB" sz="2800" b="1" dirty="0" smtClean="0">
                <a:solidFill>
                  <a:srgbClr val="FF0000"/>
                </a:solidFill>
                <a:latin typeface="Calibri" panose="020F0502020204030204" pitchFamily="34" charset="0"/>
              </a:rPr>
              <a:t>WHERE</a:t>
            </a:r>
            <a:r>
              <a:rPr lang="en-GB" sz="2800" dirty="0" smtClean="0">
                <a:solidFill>
                  <a:schemeClr val="bg1"/>
                </a:solidFill>
                <a:latin typeface="Calibri" panose="020F0502020204030204" pitchFamily="34" charset="0"/>
              </a:rPr>
              <a:t>  </a:t>
            </a:r>
            <a:endParaRPr lang="en-GB" sz="2800" dirty="0">
              <a:solidFill>
                <a:schemeClr val="bg1"/>
              </a:solidFill>
              <a:latin typeface="Calibri" panose="020F0502020204030204" pitchFamily="34" charset="0"/>
            </a:endParaRPr>
          </a:p>
          <a:p>
            <a:pPr algn="ctr"/>
            <a:r>
              <a:rPr lang="en-GB" sz="2800" dirty="0" smtClean="0">
                <a:solidFill>
                  <a:schemeClr val="bg1"/>
                </a:solidFill>
                <a:latin typeface="Calibri" panose="020F0502020204030204" pitchFamily="34" charset="0"/>
              </a:rPr>
              <a:t>YOU WILL ALSO REQUIRE THIS KNOWLEDGE IN YOUR EXAMS</a:t>
            </a:r>
          </a:p>
          <a:p>
            <a:pPr algn="ctr"/>
            <a:endParaRPr lang="en-GB" sz="2800" dirty="0">
              <a:solidFill>
                <a:schemeClr val="bg1"/>
              </a:solidFill>
              <a:latin typeface="Comic Sans MS" panose="030F0702030302020204" pitchFamily="66" charset="0"/>
            </a:endParaRPr>
          </a:p>
        </p:txBody>
      </p:sp>
      <p:graphicFrame>
        <p:nvGraphicFramePr>
          <p:cNvPr id="6" name="Table 5"/>
          <p:cNvGraphicFramePr>
            <a:graphicFrameLocks noGrp="1"/>
          </p:cNvGraphicFramePr>
          <p:nvPr>
            <p:extLst/>
          </p:nvPr>
        </p:nvGraphicFramePr>
        <p:xfrm>
          <a:off x="1999991" y="5108458"/>
          <a:ext cx="8229600" cy="1539875"/>
        </p:xfrm>
        <a:graphic>
          <a:graphicData uri="http://schemas.openxmlformats.org/drawingml/2006/table">
            <a:tbl>
              <a:tblPr firstRow="1" bandRow="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539875">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a:t>
                      </a:r>
                      <a:r>
                        <a:rPr lang="en-GB" sz="1600" b="1" kern="12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elieve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Approach the task positively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9B0B9"/>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a:t>
                      </a:r>
                      <a:r>
                        <a:rPr lang="en-GB" sz="1600" b="1" kern="1200" dirty="0">
                          <a:solidFill>
                            <a:srgbClr val="FF3300"/>
                          </a:solidFill>
                          <a:effectLst/>
                          <a:latin typeface="Calibri" panose="020F0502020204030204" pitchFamily="34" charset="0"/>
                          <a:ea typeface="Times New Roman" panose="02020603050405020304" pitchFamily="18" charset="0"/>
                          <a:cs typeface="Arial" panose="020B0604020202020204" pitchFamily="34" charset="0"/>
                        </a:rPr>
                        <a:t>chieve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Try to exceed my target!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a:t>
                      </a:r>
                      <a:r>
                        <a:rPr lang="en-GB" sz="1600" b="1" kern="120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ucceed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smtClean="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Create</a:t>
                      </a:r>
                      <a:r>
                        <a:rPr lang="en-GB" sz="1600" b="1" kern="1200" baseline="0" dirty="0" smtClean="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some exciting designs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45191"/>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a:t>
                      </a:r>
                      <a:r>
                        <a:rPr lang="en-GB" sz="1600" b="1" kern="12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njoy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Have fun, but work Safely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0000"/>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a:t>
                      </a:r>
                      <a:r>
                        <a:rPr lang="en-GB" sz="1600" b="1" kern="1200" dirty="0">
                          <a:solidFill>
                            <a:srgbClr val="92D050"/>
                          </a:solidFill>
                          <a:effectLst/>
                          <a:latin typeface="Calibri" panose="020F0502020204030204" pitchFamily="34" charset="0"/>
                          <a:ea typeface="Times New Roman" panose="02020603050405020304" pitchFamily="18" charset="0"/>
                          <a:cs typeface="Arial" panose="020B0604020202020204" pitchFamily="34" charset="0"/>
                        </a:rPr>
                        <a:t>upport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Work independently and support each other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5197763" y="71377"/>
            <a:ext cx="1440160" cy="1007393"/>
            <a:chOff x="2915816" y="260648"/>
            <a:chExt cx="1440160" cy="1007393"/>
          </a:xfrm>
        </p:grpSpPr>
        <p:sp>
          <p:nvSpPr>
            <p:cNvPr id="8" name="Rounded Rectangle 7"/>
            <p:cNvSpPr/>
            <p:nvPr/>
          </p:nvSpPr>
          <p:spPr>
            <a:xfrm>
              <a:off x="2915816" y="260648"/>
              <a:ext cx="1440160" cy="100739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GB" dirty="0" smtClean="0"/>
                <a:t> </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39823"/>
              <a:ext cx="956481" cy="649041"/>
            </a:xfrm>
            <a:prstGeom prst="rect">
              <a:avLst/>
            </a:prstGeom>
          </p:spPr>
        </p:pic>
      </p:grpSp>
    </p:spTree>
    <p:extLst>
      <p:ext uri="{BB962C8B-B14F-4D97-AF65-F5344CB8AC3E}">
        <p14:creationId xmlns:p14="http://schemas.microsoft.com/office/powerpoint/2010/main" val="222714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691746" y="1025237"/>
            <a:ext cx="5167746" cy="554181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u="sng" dirty="0" smtClean="0">
                <a:solidFill>
                  <a:srgbClr val="000000"/>
                </a:solidFill>
                <a:ea typeface="Calibri" panose="020F0502020204030204" pitchFamily="34" charset="0"/>
                <a:cs typeface="Times New Roman" panose="02020603050405020304" pitchFamily="18" charset="0"/>
              </a:rPr>
              <a:t>Wind. </a:t>
            </a:r>
          </a:p>
          <a:p>
            <a:pPr algn="ctr">
              <a:lnSpc>
                <a:spcPct val="107000"/>
              </a:lnSpc>
              <a:spcAft>
                <a:spcPts val="800"/>
              </a:spcAft>
            </a:pPr>
            <a:endParaRPr lang="en-GB" sz="1600" b="1" u="sng"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1600" b="1" u="sng" dirty="0" smtClean="0">
                <a:solidFill>
                  <a:srgbClr val="000000"/>
                </a:solidFill>
                <a:ea typeface="Calibri" panose="020F0502020204030204" pitchFamily="34" charset="0"/>
                <a:cs typeface="Times New Roman" panose="02020603050405020304" pitchFamily="18" charset="0"/>
              </a:rPr>
              <a:t>Like a modern windmill that has been used for years to pump water and grind grain.  </a:t>
            </a:r>
            <a:endParaRPr lang="en-GB" sz="1600" b="1" u="sng" dirty="0">
              <a:solidFill>
                <a:srgbClr val="000000"/>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l="49364" t="21636" r="15636" b="18081"/>
          <a:stretch/>
        </p:blipFill>
        <p:spPr>
          <a:xfrm>
            <a:off x="980892" y="1404855"/>
            <a:ext cx="5156671" cy="499594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848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53150" y="5518238"/>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V="1">
            <a:off x="6038192" y="4280802"/>
            <a:ext cx="1" cy="12374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6027" y="5832344"/>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985" y="5832344"/>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665" y="5509597"/>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145568" y="4296304"/>
            <a:ext cx="1023789" cy="4482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2754902" y="4138435"/>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5547" y="4744546"/>
            <a:ext cx="562849" cy="72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691746" y="1025237"/>
            <a:ext cx="5167746" cy="554181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200" b="1" u="sng" dirty="0" smtClean="0">
                <a:solidFill>
                  <a:srgbClr val="000000"/>
                </a:solidFill>
                <a:ea typeface="Calibri" panose="020F0502020204030204" pitchFamily="34" charset="0"/>
                <a:cs typeface="Times New Roman" panose="02020603050405020304" pitchFamily="18" charset="0"/>
              </a:rPr>
              <a:t>Wind turbines</a:t>
            </a:r>
          </a:p>
          <a:p>
            <a:pPr algn="ctr">
              <a:lnSpc>
                <a:spcPct val="107000"/>
              </a:lnSpc>
              <a:spcAft>
                <a:spcPts val="800"/>
              </a:spcAft>
            </a:pPr>
            <a:endParaRPr lang="en-GB" sz="2000" dirty="0" smtClean="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2000" b="1" u="sng" dirty="0" smtClean="0">
                <a:solidFill>
                  <a:srgbClr val="000000"/>
                </a:solidFill>
                <a:ea typeface="Calibri" panose="020F0502020204030204" pitchFamily="34" charset="0"/>
                <a:cs typeface="Times New Roman" panose="02020603050405020304" pitchFamily="18" charset="0"/>
              </a:rPr>
              <a:t>Some areas are so remote, they are not  powered by the grid.  </a:t>
            </a:r>
            <a:endParaRPr lang="en-GB" sz="2000" b="1" u="sng" dirty="0">
              <a:solidFill>
                <a:srgbClr val="000000"/>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14364" t="24822" r="50961" b="22260"/>
          <a:stretch/>
        </p:blipFill>
        <p:spPr>
          <a:xfrm>
            <a:off x="831272" y="1527959"/>
            <a:ext cx="5284520" cy="453637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9857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53150" y="5518238"/>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V="1">
            <a:off x="6038192" y="4280802"/>
            <a:ext cx="1" cy="12374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6027" y="5832344"/>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985" y="5832344"/>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665" y="5509597"/>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499811" y="4296304"/>
            <a:ext cx="669546" cy="7002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197544" y="4593419"/>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75064" y="5211611"/>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2746451" y="3716421"/>
            <a:ext cx="2223256" cy="9300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119" y="4371335"/>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6578" y="5072354"/>
            <a:ext cx="1899873" cy="369332"/>
          </a:xfrm>
          <a:prstGeom prst="rect">
            <a:avLst/>
          </a:prstGeom>
          <a:noFill/>
        </p:spPr>
        <p:txBody>
          <a:bodyPr wrap="square" rtlCol="0">
            <a:spAutoFit/>
          </a:bodyPr>
          <a:lstStyle/>
          <a:p>
            <a:r>
              <a:rPr lang="en-GB" dirty="0" smtClean="0"/>
              <a:t>Remote area</a:t>
            </a:r>
            <a:endParaRPr lang="en-GB" dirty="0"/>
          </a:p>
        </p:txBody>
      </p:sp>
    </p:spTree>
    <p:extLst>
      <p:ext uri="{BB962C8B-B14F-4D97-AF65-F5344CB8AC3E}">
        <p14:creationId xmlns:p14="http://schemas.microsoft.com/office/powerpoint/2010/main" val="336896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691746" y="1025237"/>
            <a:ext cx="5167746" cy="554181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u="sng" dirty="0" smtClean="0">
                <a:solidFill>
                  <a:srgbClr val="000000"/>
                </a:solidFill>
                <a:ea typeface="Calibri" panose="020F0502020204030204" pitchFamily="34" charset="0"/>
                <a:cs typeface="Times New Roman" panose="02020603050405020304" pitchFamily="18" charset="0"/>
              </a:rPr>
              <a:t>Solar</a:t>
            </a:r>
            <a:r>
              <a:rPr lang="en-GB" sz="3600" b="1" u="sng" dirty="0" smtClean="0">
                <a:solidFill>
                  <a:srgbClr val="000000"/>
                </a:solidFill>
                <a:ea typeface="Calibri" panose="020F0502020204030204" pitchFamily="34" charset="0"/>
                <a:cs typeface="Times New Roman" panose="02020603050405020304" pitchFamily="18" charset="0"/>
              </a:rPr>
              <a:t>.</a:t>
            </a:r>
          </a:p>
          <a:p>
            <a:pPr algn="ctr">
              <a:lnSpc>
                <a:spcPct val="107000"/>
              </a:lnSpc>
              <a:spcAft>
                <a:spcPts val="800"/>
              </a:spcAft>
            </a:pPr>
            <a:endParaRPr lang="en-GB" sz="2000" b="1" u="sng" dirty="0" smtClean="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endParaRPr lang="en-GB" sz="2000" b="1" u="sng" dirty="0">
              <a:solidFill>
                <a:srgbClr val="000000"/>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l="49428" t="31887" r="16052" b="13394"/>
          <a:stretch/>
        </p:blipFill>
        <p:spPr>
          <a:xfrm>
            <a:off x="970996" y="1674420"/>
            <a:ext cx="5260769" cy="469075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372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4717" y="5383311"/>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H="1" flipV="1">
            <a:off x="6634306" y="4267662"/>
            <a:ext cx="500420" cy="1075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0844" y="5704142"/>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9357" y="5737503"/>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6295" y="4919566"/>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858118" y="4296304"/>
            <a:ext cx="311239" cy="899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946154" y="5212762"/>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04" y="5567977"/>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4151453" y="3716421"/>
            <a:ext cx="818254" cy="7531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3339" y="4336003"/>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25770" y="5021038"/>
            <a:ext cx="1899873" cy="369332"/>
          </a:xfrm>
          <a:prstGeom prst="rect">
            <a:avLst/>
          </a:prstGeom>
          <a:noFill/>
        </p:spPr>
        <p:txBody>
          <a:bodyPr wrap="square" rtlCol="0">
            <a:spAutoFit/>
          </a:bodyPr>
          <a:lstStyle/>
          <a:p>
            <a:r>
              <a:rPr lang="en-GB" dirty="0" smtClean="0"/>
              <a:t>Remote area</a:t>
            </a:r>
            <a:endParaRPr lang="en-GB" dirty="0"/>
          </a:p>
        </p:txBody>
      </p:sp>
      <p:cxnSp>
        <p:nvCxnSpPr>
          <p:cNvPr id="26" name="Straight Arrow Connector 25"/>
          <p:cNvCxnSpPr/>
          <p:nvPr/>
        </p:nvCxnSpPr>
        <p:spPr>
          <a:xfrm flipV="1">
            <a:off x="1636295" y="3447281"/>
            <a:ext cx="3373196" cy="9701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cartoon swimming po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325" y="4500712"/>
            <a:ext cx="1710220" cy="1009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66" y="4194407"/>
            <a:ext cx="623910" cy="5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0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691746" y="1025237"/>
            <a:ext cx="5167746" cy="554181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2000" b="1" u="sng"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endParaRPr lang="en-GB" sz="2000" b="1" u="sng" dirty="0" smtClean="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3200" b="1" u="sng" dirty="0" smtClean="0">
                <a:solidFill>
                  <a:srgbClr val="000000"/>
                </a:solidFill>
                <a:ea typeface="Calibri" panose="020F0502020204030204" pitchFamily="34" charset="0"/>
                <a:cs typeface="Times New Roman" panose="02020603050405020304" pitchFamily="18" charset="0"/>
              </a:rPr>
              <a:t>Wind turbines </a:t>
            </a:r>
          </a:p>
          <a:p>
            <a:pPr algn="ctr">
              <a:lnSpc>
                <a:spcPct val="107000"/>
              </a:lnSpc>
              <a:spcAft>
                <a:spcPts val="800"/>
              </a:spcAft>
            </a:pPr>
            <a:endParaRPr lang="en-GB" sz="2000" b="1" u="sng" dirty="0" smtClean="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smtClean="0">
                <a:solidFill>
                  <a:srgbClr val="000000"/>
                </a:solidFill>
                <a:ea typeface="Calibri" panose="020F0502020204030204" pitchFamily="34" charset="0"/>
                <a:cs typeface="Times New Roman" panose="02020603050405020304" pitchFamily="18" charset="0"/>
              </a:rPr>
              <a:t>More and more companies are finding renewable ways to supply energy in their factories</a:t>
            </a:r>
            <a:endParaRPr lang="en-GB" sz="2000" b="1" dirty="0">
              <a:solidFill>
                <a:srgbClr val="000000"/>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14831" t="23576" r="49481" b="23091"/>
          <a:stretch/>
        </p:blipFill>
        <p:spPr>
          <a:xfrm>
            <a:off x="700644" y="1510146"/>
            <a:ext cx="5438899" cy="4572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687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691746" y="1025237"/>
            <a:ext cx="5167746" cy="554181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2000" b="1" u="sng"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3600" b="1" u="sng" dirty="0" smtClean="0">
                <a:solidFill>
                  <a:srgbClr val="000000"/>
                </a:solidFill>
                <a:ea typeface="Calibri" panose="020F0502020204030204" pitchFamily="34" charset="0"/>
                <a:cs typeface="Times New Roman" panose="02020603050405020304" pitchFamily="18" charset="0"/>
              </a:rPr>
              <a:t>Solar. </a:t>
            </a:r>
            <a:endParaRPr lang="en-GB" sz="2000" b="1" u="sng"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endParaRPr lang="en-GB" sz="2000" b="1" u="sng" dirty="0" smtClean="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smtClean="0">
                <a:solidFill>
                  <a:srgbClr val="000000"/>
                </a:solidFill>
                <a:ea typeface="Calibri" panose="020F0502020204030204" pitchFamily="34" charset="0"/>
                <a:cs typeface="Times New Roman" panose="02020603050405020304" pitchFamily="18" charset="0"/>
              </a:rPr>
              <a:t>Solar calculators, dryer, cooker, Fan, lamp, street light, radio, watch to name a few are available. </a:t>
            </a:r>
            <a:endParaRPr lang="en-GB" sz="2000" b="1" dirty="0">
              <a:solidFill>
                <a:srgbClr val="000000"/>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l="50441" t="22329" r="12780" b="16303"/>
          <a:stretch/>
        </p:blipFill>
        <p:spPr>
          <a:xfrm>
            <a:off x="1074719" y="1579419"/>
            <a:ext cx="5023128" cy="47145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0140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4717" y="5383311"/>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H="1" flipV="1">
            <a:off x="6634306" y="4267662"/>
            <a:ext cx="500420" cy="1075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0844" y="5704142"/>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9357" y="5737503"/>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6295" y="4919566"/>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858118" y="4296304"/>
            <a:ext cx="311239" cy="899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946154" y="5212762"/>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04" y="5567977"/>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4151453" y="3716421"/>
            <a:ext cx="818254" cy="7531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3339" y="4336003"/>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25770" y="5021038"/>
            <a:ext cx="1899873" cy="369332"/>
          </a:xfrm>
          <a:prstGeom prst="rect">
            <a:avLst/>
          </a:prstGeom>
          <a:noFill/>
        </p:spPr>
        <p:txBody>
          <a:bodyPr wrap="square" rtlCol="0">
            <a:spAutoFit/>
          </a:bodyPr>
          <a:lstStyle/>
          <a:p>
            <a:r>
              <a:rPr lang="en-GB" dirty="0" smtClean="0"/>
              <a:t>Remote area</a:t>
            </a:r>
            <a:endParaRPr lang="en-GB" dirty="0"/>
          </a:p>
        </p:txBody>
      </p:sp>
      <p:cxnSp>
        <p:nvCxnSpPr>
          <p:cNvPr id="26" name="Straight Arrow Connector 25"/>
          <p:cNvCxnSpPr/>
          <p:nvPr/>
        </p:nvCxnSpPr>
        <p:spPr>
          <a:xfrm flipV="1">
            <a:off x="2173339" y="3447281"/>
            <a:ext cx="2836152" cy="7473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cartoon swimming po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483" y="4254046"/>
            <a:ext cx="1710220" cy="1009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0" y="4093002"/>
            <a:ext cx="623910" cy="52930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3325095" y="3197271"/>
            <a:ext cx="1755916" cy="883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5954" y="2879350"/>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rtoon mobile pho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65931" y="2671183"/>
            <a:ext cx="1086221" cy="1086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rtoon street ligh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4057" y="2344060"/>
            <a:ext cx="641874" cy="148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ppt_x"/>
                                          </p:val>
                                        </p:tav>
                                        <p:tav tm="100000">
                                          <p:val>
                                            <p:strVal val="#ppt_x"/>
                                          </p:val>
                                        </p:tav>
                                      </p:tavLst>
                                    </p:anim>
                                    <p:anim calcmode="lin" valueType="num">
                                      <p:cBhvr additive="base">
                                        <p:cTn id="1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597" t="26320" r="49247" b="14805"/>
          <a:stretch/>
        </p:blipFill>
        <p:spPr>
          <a:xfrm>
            <a:off x="997527" y="1175658"/>
            <a:ext cx="5510151" cy="504701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7-Point Star 3"/>
          <p:cNvSpPr/>
          <p:nvPr/>
        </p:nvSpPr>
        <p:spPr>
          <a:xfrm>
            <a:off x="6507678" y="1371764"/>
            <a:ext cx="5651292" cy="485090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2000" b="1" u="sng"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3600" b="1" u="sng" dirty="0" smtClean="0">
                <a:solidFill>
                  <a:srgbClr val="000000"/>
                </a:solidFill>
                <a:ea typeface="Calibri" panose="020F0502020204030204" pitchFamily="34" charset="0"/>
                <a:cs typeface="Times New Roman" panose="02020603050405020304" pitchFamily="18" charset="0"/>
              </a:rPr>
              <a:t>Solar.</a:t>
            </a:r>
          </a:p>
          <a:p>
            <a:pPr algn="ctr">
              <a:lnSpc>
                <a:spcPct val="107000"/>
              </a:lnSpc>
              <a:spcAft>
                <a:spcPts val="800"/>
              </a:spcAft>
            </a:pPr>
            <a:endParaRPr lang="en-GB" sz="1600" b="1" u="sng"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smtClean="0">
                <a:solidFill>
                  <a:srgbClr val="000000"/>
                </a:solidFill>
                <a:ea typeface="Calibri" panose="020F0502020204030204" pitchFamily="34" charset="0"/>
                <a:cs typeface="Times New Roman" panose="02020603050405020304" pitchFamily="18" charset="0"/>
              </a:rPr>
              <a:t>You would be surprised how many processes need hot water or steam, from making paper, dying fabric to canning food! </a:t>
            </a:r>
            <a:endParaRPr lang="en-GB" sz="1600" b="1" u="sng" dirty="0" smtClean="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endParaRPr lang="en-GB" sz="2000" b="1" u="sng" dirty="0" smtClean="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5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559" t="24545" r="36078" b="7299"/>
          <a:stretch/>
        </p:blipFill>
        <p:spPr>
          <a:xfrm>
            <a:off x="6080166" y="116468"/>
            <a:ext cx="5118266" cy="6588663"/>
          </a:xfrm>
          <a:prstGeom prst="rect">
            <a:avLst/>
          </a:prstGeom>
          <a:ln>
            <a:noFill/>
          </a:ln>
          <a:effectLst>
            <a:softEdge rad="112500"/>
          </a:effectLst>
        </p:spPr>
      </p:pic>
      <p:pic>
        <p:nvPicPr>
          <p:cNvPr id="5" name="Picture 4"/>
          <p:cNvPicPr>
            <a:picLocks noChangeAspect="1"/>
          </p:cNvPicPr>
          <p:nvPr/>
        </p:nvPicPr>
        <p:blipFill rotWithShape="1">
          <a:blip r:embed="rId4"/>
          <a:srcRect l="35905" t="19575" r="36633" b="11820"/>
          <a:stretch/>
        </p:blipFill>
        <p:spPr>
          <a:xfrm>
            <a:off x="785306" y="32293"/>
            <a:ext cx="4808669" cy="6757011"/>
          </a:xfrm>
          <a:prstGeom prst="rect">
            <a:avLst/>
          </a:prstGeom>
          <a:ln>
            <a:noFill/>
          </a:ln>
          <a:effectLst>
            <a:softEdge rad="112500"/>
          </a:effectLst>
        </p:spPr>
      </p:pic>
      <p:sp>
        <p:nvSpPr>
          <p:cNvPr id="6" name="TextBox 5"/>
          <p:cNvSpPr txBox="1"/>
          <p:nvPr/>
        </p:nvSpPr>
        <p:spPr>
          <a:xfrm>
            <a:off x="2366683" y="2441986"/>
            <a:ext cx="7250654" cy="830997"/>
          </a:xfrm>
          <a:prstGeom prst="rect">
            <a:avLst/>
          </a:prstGeom>
          <a:solidFill>
            <a:srgbClr val="FFFFCC"/>
          </a:solidFill>
        </p:spPr>
        <p:txBody>
          <a:bodyPr wrap="square" rtlCol="0">
            <a:spAutoFit/>
          </a:bodyPr>
          <a:lstStyle/>
          <a:p>
            <a:r>
              <a:rPr lang="en-GB" sz="2400" dirty="0" smtClean="0">
                <a:solidFill>
                  <a:srgbClr val="002060"/>
                </a:solidFill>
                <a:latin typeface="Comic Sans MS" panose="030F0702030302020204" pitchFamily="66" charset="0"/>
              </a:rPr>
              <a:t>In pairs- look, read and discuss each question. Write your agreed answers down. (1-12)</a:t>
            </a:r>
            <a:endParaRPr lang="en-GB" sz="2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78819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281" y="149337"/>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4717" y="5383311"/>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H="1" flipV="1">
            <a:off x="6634306" y="4267662"/>
            <a:ext cx="500420" cy="1075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0844" y="5704142"/>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9357" y="5737503"/>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6295" y="4919566"/>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858118" y="4296304"/>
            <a:ext cx="311239" cy="899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946154" y="5212762"/>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04" y="5567977"/>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3860682" y="3947605"/>
            <a:ext cx="1206422" cy="9429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52441" y="4660886"/>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4187" y="5431556"/>
            <a:ext cx="1899873" cy="369332"/>
          </a:xfrm>
          <a:prstGeom prst="rect">
            <a:avLst/>
          </a:prstGeom>
          <a:noFill/>
        </p:spPr>
        <p:txBody>
          <a:bodyPr wrap="square" rtlCol="0">
            <a:spAutoFit/>
          </a:bodyPr>
          <a:lstStyle/>
          <a:p>
            <a:r>
              <a:rPr lang="en-GB" dirty="0" smtClean="0"/>
              <a:t>Remote area</a:t>
            </a:r>
            <a:endParaRPr lang="en-GB" dirty="0"/>
          </a:p>
        </p:txBody>
      </p:sp>
      <p:cxnSp>
        <p:nvCxnSpPr>
          <p:cNvPr id="26" name="Straight Arrow Connector 25"/>
          <p:cNvCxnSpPr/>
          <p:nvPr/>
        </p:nvCxnSpPr>
        <p:spPr>
          <a:xfrm flipV="1">
            <a:off x="2187991" y="3447281"/>
            <a:ext cx="2821500" cy="9718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cartoon swimming po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676" y="4016150"/>
            <a:ext cx="1710220" cy="1009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63" y="5078567"/>
            <a:ext cx="623910" cy="52930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3367859" y="3197271"/>
            <a:ext cx="1713152" cy="3499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031" y="3083276"/>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rtoon mobile pho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8210" y="2891334"/>
            <a:ext cx="1086221" cy="1086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rtoon street ligh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4770" y="2535792"/>
            <a:ext cx="641874" cy="148035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4059524" y="2769863"/>
            <a:ext cx="1398782" cy="3251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Image result for cartoon stea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8095" y="1740120"/>
            <a:ext cx="830080" cy="8669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toon hot wate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0820" b="22748"/>
          <a:stretch/>
        </p:blipFill>
        <p:spPr bwMode="auto">
          <a:xfrm>
            <a:off x="3726677" y="1690117"/>
            <a:ext cx="1442680" cy="8141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8164" y="1190885"/>
            <a:ext cx="681864" cy="57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46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500" fill="hold"/>
                                        <p:tgtEl>
                                          <p:spTgt spid="5124"/>
                                        </p:tgtEl>
                                        <p:attrNameLst>
                                          <p:attrName>ppt_x</p:attrName>
                                        </p:attrNameLst>
                                      </p:cBhvr>
                                      <p:tavLst>
                                        <p:tav tm="0">
                                          <p:val>
                                            <p:strVal val="#ppt_x"/>
                                          </p:val>
                                        </p:tav>
                                        <p:tav tm="100000">
                                          <p:val>
                                            <p:strVal val="#ppt_x"/>
                                          </p:val>
                                        </p:tav>
                                      </p:tavLst>
                                    </p:anim>
                                    <p:anim calcmode="lin" valueType="num">
                                      <p:cBhvr additive="base">
                                        <p:cTn id="12" dur="500" fill="hold"/>
                                        <p:tgtEl>
                                          <p:spTgt spid="51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1202" t="26407" r="13483" b="14430"/>
          <a:stretch/>
        </p:blipFill>
        <p:spPr>
          <a:xfrm>
            <a:off x="735723" y="1124605"/>
            <a:ext cx="4885093" cy="46035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7-Point Star 3"/>
          <p:cNvSpPr/>
          <p:nvPr/>
        </p:nvSpPr>
        <p:spPr>
          <a:xfrm>
            <a:off x="6087265" y="877229"/>
            <a:ext cx="5651292" cy="485090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smtClean="0">
                <a:solidFill>
                  <a:srgbClr val="000000"/>
                </a:solidFill>
                <a:ea typeface="Calibri" panose="020F0502020204030204" pitchFamily="34" charset="0"/>
                <a:cs typeface="Times New Roman" panose="02020603050405020304" pitchFamily="18" charset="0"/>
              </a:rPr>
              <a:t>Carbon dioxide which contributes to global warming. </a:t>
            </a:r>
            <a:endParaRPr lang="en-GB" sz="2400" b="1" dirty="0">
              <a:solidFill>
                <a:srgbClr val="000000"/>
              </a:solidFill>
              <a:ea typeface="Calibri" panose="020F0502020204030204" pitchFamily="34" charset="0"/>
              <a:cs typeface="Times New Roman" panose="02020603050405020304" pitchFamily="18" charset="0"/>
            </a:endParaRPr>
          </a:p>
        </p:txBody>
      </p:sp>
      <p:pic>
        <p:nvPicPr>
          <p:cNvPr id="6" name="Picture 2" descr="Image result for global warm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11"/>
          <a:stretch/>
        </p:blipFill>
        <p:spPr bwMode="auto">
          <a:xfrm>
            <a:off x="7577958" y="4646036"/>
            <a:ext cx="2643434" cy="1894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lobal war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861" y="198071"/>
            <a:ext cx="2720099" cy="185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3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6419" y="257021"/>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flipV="1">
            <a:off x="7283741" y="3774371"/>
            <a:ext cx="1523375" cy="2717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73443" y="30226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81197" y="4692257"/>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p:nvPr/>
        </p:nvCxnSpPr>
        <p:spPr>
          <a:xfrm flipH="1" flipV="1">
            <a:off x="7283740" y="4237492"/>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4717" y="5383311"/>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H="1" flipV="1">
            <a:off x="6634306" y="4267662"/>
            <a:ext cx="500420" cy="1075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0844" y="5704142"/>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825" y="5076674"/>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195" y="5144038"/>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493" y="3672678"/>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9769330" y="361760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9357" y="5737503"/>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6295" y="4919566"/>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858118" y="4296304"/>
            <a:ext cx="311239" cy="899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946154" y="5212762"/>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04" y="5567977"/>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4151453" y="3716421"/>
            <a:ext cx="818254" cy="7531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3339" y="4336003"/>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25770" y="5021038"/>
            <a:ext cx="1899873" cy="369332"/>
          </a:xfrm>
          <a:prstGeom prst="rect">
            <a:avLst/>
          </a:prstGeom>
          <a:noFill/>
        </p:spPr>
        <p:txBody>
          <a:bodyPr wrap="square" rtlCol="0">
            <a:spAutoFit/>
          </a:bodyPr>
          <a:lstStyle/>
          <a:p>
            <a:r>
              <a:rPr lang="en-GB" dirty="0" smtClean="0"/>
              <a:t>Remote area</a:t>
            </a:r>
            <a:endParaRPr lang="en-GB" dirty="0"/>
          </a:p>
        </p:txBody>
      </p:sp>
      <p:cxnSp>
        <p:nvCxnSpPr>
          <p:cNvPr id="26" name="Straight Arrow Connector 25"/>
          <p:cNvCxnSpPr/>
          <p:nvPr/>
        </p:nvCxnSpPr>
        <p:spPr>
          <a:xfrm flipV="1">
            <a:off x="2574758" y="3447280"/>
            <a:ext cx="2434733" cy="4640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cartoon swimming po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454" y="3774371"/>
            <a:ext cx="1710220" cy="1009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44" y="4003011"/>
            <a:ext cx="623910" cy="52930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3175706" y="2848017"/>
            <a:ext cx="1905305" cy="3492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791" y="2133660"/>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rtoon mobile pho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1647" y="2097683"/>
            <a:ext cx="1086221" cy="1086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rtoon street ligh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6117" y="1760663"/>
            <a:ext cx="641874" cy="148035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H="1">
            <a:off x="6819354" y="2270141"/>
            <a:ext cx="910243" cy="83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Image result for cartoon stea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1956" y="1285604"/>
            <a:ext cx="830080" cy="8669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toon hot wate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0820" b="22748"/>
          <a:stretch/>
        </p:blipFill>
        <p:spPr bwMode="auto">
          <a:xfrm>
            <a:off x="4922036" y="1338433"/>
            <a:ext cx="1442680" cy="8141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796" y="2033312"/>
            <a:ext cx="681864" cy="57846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a:stCxn id="35" idx="2"/>
          </p:cNvCxnSpPr>
          <p:nvPr/>
        </p:nvCxnSpPr>
        <p:spPr>
          <a:xfrm>
            <a:off x="5077728" y="2611779"/>
            <a:ext cx="532978" cy="6356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16"/>
          <a:srcRect l="10869" t="39193" r="46579" b="29369"/>
          <a:stretch/>
        </p:blipFill>
        <p:spPr>
          <a:xfrm>
            <a:off x="6840548" y="1505368"/>
            <a:ext cx="1540124" cy="640052"/>
          </a:xfrm>
          <a:prstGeom prst="rect">
            <a:avLst/>
          </a:prstGeom>
        </p:spPr>
      </p:pic>
      <p:pic>
        <p:nvPicPr>
          <p:cNvPr id="6150" name="Picture 6" descr="Image result for equal sig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208" t="13567" r="24455" b="35540"/>
          <a:stretch/>
        </p:blipFill>
        <p:spPr bwMode="auto">
          <a:xfrm>
            <a:off x="8461968" y="1712522"/>
            <a:ext cx="514649" cy="32079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CO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040727" y="1512899"/>
            <a:ext cx="1014079" cy="640898"/>
          </a:xfrm>
          <a:prstGeom prst="rect">
            <a:avLst/>
          </a:prstGeom>
          <a:solidFill>
            <a:schemeClr val="bg1"/>
          </a:solidFill>
        </p:spPr>
      </p:pic>
      <p:pic>
        <p:nvPicPr>
          <p:cNvPr id="43" name="Picture 6" descr="Image result for equal sig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208" t="13567" r="24455" b="35540"/>
          <a:stretch/>
        </p:blipFill>
        <p:spPr bwMode="auto">
          <a:xfrm>
            <a:off x="10217398" y="1719090"/>
            <a:ext cx="514649" cy="32079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cartoon HOT PLANET EART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32047" y="1303192"/>
            <a:ext cx="950995" cy="101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500" fill="hold"/>
                                        <p:tgtEl>
                                          <p:spTgt spid="6150"/>
                                        </p:tgtEl>
                                        <p:attrNameLst>
                                          <p:attrName>ppt_x</p:attrName>
                                        </p:attrNameLst>
                                      </p:cBhvr>
                                      <p:tavLst>
                                        <p:tav tm="0">
                                          <p:val>
                                            <p:strVal val="#ppt_x"/>
                                          </p:val>
                                        </p:tav>
                                        <p:tav tm="100000">
                                          <p:val>
                                            <p:strVal val="#ppt_x"/>
                                          </p:val>
                                        </p:tav>
                                      </p:tavLst>
                                    </p:anim>
                                    <p:anim calcmode="lin" valueType="num">
                                      <p:cBhvr additive="base">
                                        <p:cTn id="12" dur="500" fill="hold"/>
                                        <p:tgtEl>
                                          <p:spTgt spid="61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54"/>
                                        </p:tgtEl>
                                        <p:attrNameLst>
                                          <p:attrName>style.visibility</p:attrName>
                                        </p:attrNameLst>
                                      </p:cBhvr>
                                      <p:to>
                                        <p:strVal val="visible"/>
                                      </p:to>
                                    </p:set>
                                    <p:anim calcmode="lin" valueType="num">
                                      <p:cBhvr additive="base">
                                        <p:cTn id="15" dur="500" fill="hold"/>
                                        <p:tgtEl>
                                          <p:spTgt spid="6154"/>
                                        </p:tgtEl>
                                        <p:attrNameLst>
                                          <p:attrName>ppt_x</p:attrName>
                                        </p:attrNameLst>
                                      </p:cBhvr>
                                      <p:tavLst>
                                        <p:tav tm="0">
                                          <p:val>
                                            <p:strVal val="#ppt_x"/>
                                          </p:val>
                                        </p:tav>
                                        <p:tav tm="100000">
                                          <p:val>
                                            <p:strVal val="#ppt_x"/>
                                          </p:val>
                                        </p:tav>
                                      </p:tavLst>
                                    </p:anim>
                                    <p:anim calcmode="lin" valueType="num">
                                      <p:cBhvr additive="base">
                                        <p:cTn id="16" dur="500" fill="hold"/>
                                        <p:tgtEl>
                                          <p:spTgt spid="615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6"/>
                                        </p:tgtEl>
                                        <p:attrNameLst>
                                          <p:attrName>style.visibility</p:attrName>
                                        </p:attrNameLst>
                                      </p:cBhvr>
                                      <p:to>
                                        <p:strVal val="visible"/>
                                      </p:to>
                                    </p:set>
                                    <p:anim calcmode="lin" valueType="num">
                                      <p:cBhvr additive="base">
                                        <p:cTn id="23" dur="500" fill="hold"/>
                                        <p:tgtEl>
                                          <p:spTgt spid="6156"/>
                                        </p:tgtEl>
                                        <p:attrNameLst>
                                          <p:attrName>ppt_x</p:attrName>
                                        </p:attrNameLst>
                                      </p:cBhvr>
                                      <p:tavLst>
                                        <p:tav tm="0">
                                          <p:val>
                                            <p:strVal val="#ppt_x"/>
                                          </p:val>
                                        </p:tav>
                                        <p:tav tm="100000">
                                          <p:val>
                                            <p:strVal val="#ppt_x"/>
                                          </p:val>
                                        </p:tav>
                                      </p:tavLst>
                                    </p:anim>
                                    <p:anim calcmode="lin" valueType="num">
                                      <p:cBhvr additive="base">
                                        <p:cTn id="24"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499" t="19302" r="49378" b="23694"/>
          <a:stretch/>
        </p:blipFill>
        <p:spPr>
          <a:xfrm>
            <a:off x="830316" y="1040524"/>
            <a:ext cx="5588845" cy="49608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7-Point Star 4"/>
          <p:cNvSpPr/>
          <p:nvPr/>
        </p:nvSpPr>
        <p:spPr>
          <a:xfrm>
            <a:off x="6419161" y="1150499"/>
            <a:ext cx="5651292" cy="485090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4800" b="1" dirty="0" smtClean="0">
                <a:solidFill>
                  <a:srgbClr val="000000"/>
                </a:solidFill>
                <a:ea typeface="Calibri" panose="020F0502020204030204" pitchFamily="34" charset="0"/>
                <a:cs typeface="Times New Roman" panose="02020603050405020304" pitchFamily="18" charset="0"/>
              </a:rPr>
              <a:t>Solar</a:t>
            </a:r>
          </a:p>
          <a:p>
            <a:pPr algn="ctr">
              <a:lnSpc>
                <a:spcPct val="107000"/>
              </a:lnSpc>
              <a:spcAft>
                <a:spcPts val="800"/>
              </a:spcAft>
            </a:pPr>
            <a:endParaRPr lang="en-GB" sz="20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chemeClr val="tx1"/>
                </a:solidFill>
              </a:rPr>
              <a:t>These tents are unique and specially coated solar threads are woven into the </a:t>
            </a:r>
            <a:r>
              <a:rPr lang="en-GB" sz="2000" dirty="0" smtClean="0">
                <a:solidFill>
                  <a:schemeClr val="tx1"/>
                </a:solidFill>
              </a:rPr>
              <a:t>normal </a:t>
            </a:r>
            <a:r>
              <a:rPr lang="en-GB" sz="2000" dirty="0">
                <a:solidFill>
                  <a:schemeClr val="tx1"/>
                </a:solidFill>
              </a:rPr>
              <a:t>fabric</a:t>
            </a:r>
            <a:r>
              <a:rPr lang="en-GB" sz="2000" dirty="0" smtClean="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16645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flipV="1">
            <a:off x="7283741" y="3774371"/>
            <a:ext cx="1523375" cy="2717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73443" y="30226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81197" y="4692257"/>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p:nvPr/>
        </p:nvCxnSpPr>
        <p:spPr>
          <a:xfrm flipH="1" flipV="1">
            <a:off x="7283740" y="4237492"/>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4717" y="5383311"/>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H="1" flipV="1">
            <a:off x="6634306" y="4267662"/>
            <a:ext cx="500420" cy="1075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0844" y="5704142"/>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825" y="5076674"/>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195" y="5144038"/>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493" y="3672678"/>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9769330" y="361760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9357" y="5737503"/>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6295" y="4919566"/>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858118" y="4296304"/>
            <a:ext cx="311239" cy="899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946154" y="5212762"/>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04" y="5567977"/>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4151453" y="3716421"/>
            <a:ext cx="818254" cy="7531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3339" y="4336003"/>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25770" y="5021038"/>
            <a:ext cx="1899873" cy="369332"/>
          </a:xfrm>
          <a:prstGeom prst="rect">
            <a:avLst/>
          </a:prstGeom>
          <a:noFill/>
        </p:spPr>
        <p:txBody>
          <a:bodyPr wrap="square" rtlCol="0">
            <a:spAutoFit/>
          </a:bodyPr>
          <a:lstStyle/>
          <a:p>
            <a:r>
              <a:rPr lang="en-GB" dirty="0" smtClean="0"/>
              <a:t>Remote area</a:t>
            </a:r>
            <a:endParaRPr lang="en-GB" dirty="0"/>
          </a:p>
        </p:txBody>
      </p:sp>
      <p:cxnSp>
        <p:nvCxnSpPr>
          <p:cNvPr id="26" name="Straight Arrow Connector 25"/>
          <p:cNvCxnSpPr/>
          <p:nvPr/>
        </p:nvCxnSpPr>
        <p:spPr>
          <a:xfrm flipV="1">
            <a:off x="2574758" y="3447280"/>
            <a:ext cx="2434733" cy="4640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cartoon swimming po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454" y="3774371"/>
            <a:ext cx="1710220" cy="1009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44" y="4003011"/>
            <a:ext cx="623910" cy="52930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3175706" y="2848017"/>
            <a:ext cx="1905305" cy="3492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791" y="2133660"/>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rtoon mobile pho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1647" y="2097683"/>
            <a:ext cx="1086221" cy="1086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rtoon street ligh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6117" y="1760663"/>
            <a:ext cx="641874" cy="148035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H="1">
            <a:off x="6819354" y="2270141"/>
            <a:ext cx="910243" cy="83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Image result for cartoon stea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6592" y="1312019"/>
            <a:ext cx="830080" cy="8669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toon hot wate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0820" b="22748"/>
          <a:stretch/>
        </p:blipFill>
        <p:spPr bwMode="auto">
          <a:xfrm>
            <a:off x="5199504" y="1338433"/>
            <a:ext cx="1442680" cy="8141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6469" y="2094926"/>
            <a:ext cx="681864" cy="57846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a:xfrm>
            <a:off x="5501441" y="2450623"/>
            <a:ext cx="109265" cy="7968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16"/>
          <a:srcRect l="10869" t="39193" r="46579" b="29369"/>
          <a:stretch/>
        </p:blipFill>
        <p:spPr>
          <a:xfrm>
            <a:off x="7035511" y="1618657"/>
            <a:ext cx="1540124" cy="640052"/>
          </a:xfrm>
          <a:prstGeom prst="rect">
            <a:avLst/>
          </a:prstGeom>
        </p:spPr>
      </p:pic>
      <p:pic>
        <p:nvPicPr>
          <p:cNvPr id="6150" name="Picture 6" descr="Image result for equal sig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208" t="13567" r="24455" b="35540"/>
          <a:stretch/>
        </p:blipFill>
        <p:spPr bwMode="auto">
          <a:xfrm>
            <a:off x="8653823" y="1755244"/>
            <a:ext cx="514649" cy="32079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CO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277932" y="1535895"/>
            <a:ext cx="1014079" cy="640898"/>
          </a:xfrm>
          <a:prstGeom prst="rect">
            <a:avLst/>
          </a:prstGeom>
          <a:solidFill>
            <a:schemeClr val="bg1"/>
          </a:solidFill>
        </p:spPr>
      </p:pic>
      <p:pic>
        <p:nvPicPr>
          <p:cNvPr id="43" name="Picture 6" descr="Image result for equal sig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208" t="13567" r="24455" b="35540"/>
          <a:stretch/>
        </p:blipFill>
        <p:spPr bwMode="auto">
          <a:xfrm>
            <a:off x="10329451" y="1740501"/>
            <a:ext cx="514649" cy="32079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cartoon HOT PLANET EART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94640" y="1347927"/>
            <a:ext cx="950995" cy="101683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cartoon TEN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8533" y="2061291"/>
            <a:ext cx="967572" cy="101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anim calcmode="lin" valueType="num">
                                      <p:cBhvr additive="base">
                                        <p:cTn id="7" dur="500" fill="hold"/>
                                        <p:tgtEl>
                                          <p:spTgt spid="6158"/>
                                        </p:tgtEl>
                                        <p:attrNameLst>
                                          <p:attrName>ppt_x</p:attrName>
                                        </p:attrNameLst>
                                      </p:cBhvr>
                                      <p:tavLst>
                                        <p:tav tm="0">
                                          <p:val>
                                            <p:strVal val="#ppt_x"/>
                                          </p:val>
                                        </p:tav>
                                        <p:tav tm="100000">
                                          <p:val>
                                            <p:strVal val="#ppt_x"/>
                                          </p:val>
                                        </p:tav>
                                      </p:tavLst>
                                    </p:anim>
                                    <p:anim calcmode="lin" valueType="num">
                                      <p:cBhvr additive="base">
                                        <p:cTn id="8"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Point Star 4"/>
          <p:cNvSpPr/>
          <p:nvPr/>
        </p:nvSpPr>
        <p:spPr>
          <a:xfrm>
            <a:off x="6419161" y="1150499"/>
            <a:ext cx="5651292" cy="485090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dirty="0" smtClean="0">
                <a:solidFill>
                  <a:srgbClr val="000000"/>
                </a:solidFill>
                <a:ea typeface="Calibri" panose="020F0502020204030204" pitchFamily="34" charset="0"/>
                <a:cs typeface="Times New Roman" panose="02020603050405020304" pitchFamily="18" charset="0"/>
              </a:rPr>
              <a:t>Wind up torch which uses Kinetic energy. </a:t>
            </a:r>
            <a:endParaRPr lang="en-GB" sz="3600" b="1" dirty="0">
              <a:solidFill>
                <a:srgbClr val="000000"/>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2"/>
          <a:srcRect l="50500" t="28097" r="13173" b="14527"/>
          <a:stretch/>
        </p:blipFill>
        <p:spPr>
          <a:xfrm>
            <a:off x="641131" y="1150499"/>
            <a:ext cx="5430190" cy="48242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255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flipV="1">
            <a:off x="7283741" y="3774371"/>
            <a:ext cx="1523375" cy="2717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73443" y="30226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81197" y="4692257"/>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p:nvPr/>
        </p:nvCxnSpPr>
        <p:spPr>
          <a:xfrm flipH="1" flipV="1">
            <a:off x="7283740" y="4237492"/>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64717" y="5383311"/>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H="1" flipV="1">
            <a:off x="6634306" y="4267662"/>
            <a:ext cx="500420" cy="1075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0844" y="5704142"/>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908" y="5104647"/>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195" y="5144038"/>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493" y="3672678"/>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9769330" y="361760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9357" y="5737503"/>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6295" y="4919566"/>
            <a:ext cx="523302" cy="55299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4858118" y="4296304"/>
            <a:ext cx="311239" cy="8997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cartoon on a windmi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20"/>
          <a:stretch/>
        </p:blipFill>
        <p:spPr bwMode="auto">
          <a:xfrm>
            <a:off x="3946154" y="5212762"/>
            <a:ext cx="1290386" cy="126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wa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04" y="5567977"/>
            <a:ext cx="562849" cy="7234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4151453" y="3716421"/>
            <a:ext cx="818254" cy="7531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artoon wind turb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3339" y="4336003"/>
            <a:ext cx="1899873" cy="107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25770" y="5021038"/>
            <a:ext cx="1899873" cy="369332"/>
          </a:xfrm>
          <a:prstGeom prst="rect">
            <a:avLst/>
          </a:prstGeom>
          <a:noFill/>
        </p:spPr>
        <p:txBody>
          <a:bodyPr wrap="square" rtlCol="0">
            <a:spAutoFit/>
          </a:bodyPr>
          <a:lstStyle/>
          <a:p>
            <a:r>
              <a:rPr lang="en-GB" dirty="0" smtClean="0"/>
              <a:t>Remote area</a:t>
            </a:r>
            <a:endParaRPr lang="en-GB" dirty="0"/>
          </a:p>
        </p:txBody>
      </p:sp>
      <p:cxnSp>
        <p:nvCxnSpPr>
          <p:cNvPr id="26" name="Straight Arrow Connector 25"/>
          <p:cNvCxnSpPr/>
          <p:nvPr/>
        </p:nvCxnSpPr>
        <p:spPr>
          <a:xfrm flipV="1">
            <a:off x="2574758" y="3447280"/>
            <a:ext cx="2434733" cy="4640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cartoon swimming po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454" y="3774371"/>
            <a:ext cx="1710220" cy="10090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44" y="4003011"/>
            <a:ext cx="623910" cy="52930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3175706" y="2848017"/>
            <a:ext cx="1905305" cy="3492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791" y="2133660"/>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rtoon mobile pho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1647" y="2097683"/>
            <a:ext cx="1086221" cy="1086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rtoon street ligh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6117" y="1760663"/>
            <a:ext cx="641874" cy="148035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H="1">
            <a:off x="6819354" y="2270141"/>
            <a:ext cx="910243" cy="83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Image result for cartoon stea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6592" y="1312019"/>
            <a:ext cx="830080" cy="8669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toon hot wate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0820" b="22748"/>
          <a:stretch/>
        </p:blipFill>
        <p:spPr bwMode="auto">
          <a:xfrm>
            <a:off x="5199504" y="1338433"/>
            <a:ext cx="1442680" cy="8141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6469" y="2094926"/>
            <a:ext cx="681864" cy="57846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a:xfrm>
            <a:off x="5501441" y="2450623"/>
            <a:ext cx="109265" cy="7968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16"/>
          <a:srcRect l="10869" t="39193" r="46579" b="29369"/>
          <a:stretch/>
        </p:blipFill>
        <p:spPr>
          <a:xfrm>
            <a:off x="7035511" y="1618657"/>
            <a:ext cx="1540124" cy="640052"/>
          </a:xfrm>
          <a:prstGeom prst="rect">
            <a:avLst/>
          </a:prstGeom>
        </p:spPr>
      </p:pic>
      <p:pic>
        <p:nvPicPr>
          <p:cNvPr id="6150" name="Picture 6" descr="Image result for equal sig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208" t="13567" r="24455" b="35540"/>
          <a:stretch/>
        </p:blipFill>
        <p:spPr bwMode="auto">
          <a:xfrm>
            <a:off x="8653823" y="1755244"/>
            <a:ext cx="514649" cy="32079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CO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277932" y="1535895"/>
            <a:ext cx="1014079" cy="640898"/>
          </a:xfrm>
          <a:prstGeom prst="rect">
            <a:avLst/>
          </a:prstGeom>
          <a:solidFill>
            <a:schemeClr val="bg1"/>
          </a:solidFill>
        </p:spPr>
      </p:pic>
      <p:pic>
        <p:nvPicPr>
          <p:cNvPr id="43" name="Picture 6" descr="Image result for equal sig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208" t="13567" r="24455" b="35540"/>
          <a:stretch/>
        </p:blipFill>
        <p:spPr bwMode="auto">
          <a:xfrm>
            <a:off x="10329451" y="1740501"/>
            <a:ext cx="514649" cy="32079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cartoon HOT PLANET EART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94640" y="1347927"/>
            <a:ext cx="950995" cy="101683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cartoon TEN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8533" y="2061291"/>
            <a:ext cx="967572" cy="10105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cartoon TORCH"/>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907626" y="5315245"/>
            <a:ext cx="898125" cy="89812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0429819" y="5666718"/>
            <a:ext cx="1290197" cy="646331"/>
          </a:xfrm>
          <a:prstGeom prst="rect">
            <a:avLst/>
          </a:prstGeom>
          <a:noFill/>
        </p:spPr>
        <p:txBody>
          <a:bodyPr wrap="square" rtlCol="0">
            <a:spAutoFit/>
          </a:bodyPr>
          <a:lstStyle/>
          <a:p>
            <a:r>
              <a:rPr lang="en-GB" dirty="0"/>
              <a:t>a</a:t>
            </a:r>
            <a:r>
              <a:rPr lang="en-GB" dirty="0" smtClean="0"/>
              <a:t>nd torch.</a:t>
            </a:r>
            <a:endParaRPr lang="en-GB" dirty="0"/>
          </a:p>
        </p:txBody>
      </p:sp>
    </p:spTree>
    <p:extLst>
      <p:ext uri="{BB962C8B-B14F-4D97-AF65-F5344CB8AC3E}">
        <p14:creationId xmlns:p14="http://schemas.microsoft.com/office/powerpoint/2010/main" val="23074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266789" y="2582453"/>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9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430" t="28381" r="51540" b="18239"/>
          <a:stretch/>
        </p:blipFill>
        <p:spPr>
          <a:xfrm>
            <a:off x="568794" y="1325595"/>
            <a:ext cx="5751901" cy="50752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936532" y="2601125"/>
            <a:ext cx="4919138" cy="349487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u="sng" dirty="0">
                <a:solidFill>
                  <a:srgbClr val="000000"/>
                </a:solidFill>
                <a:effectLst/>
                <a:ea typeface="Calibri" panose="020F0502020204030204" pitchFamily="34" charset="0"/>
                <a:cs typeface="Times New Roman" panose="02020603050405020304" pitchFamily="18" charset="0"/>
              </a:rPr>
              <a:t>Solar power. </a:t>
            </a:r>
            <a:endParaRPr lang="en-GB" sz="2400" b="1" u="sng"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solidFill>
                  <a:srgbClr val="000000"/>
                </a:solidFill>
                <a:effectLst/>
                <a:ea typeface="Calibri" panose="020F0502020204030204" pitchFamily="34" charset="0"/>
                <a:cs typeface="Times New Roman" panose="02020603050405020304" pitchFamily="18" charset="0"/>
              </a:rPr>
              <a:t>Flat roof and open space is more efficient. </a:t>
            </a:r>
            <a:endParaRPr lang="en-GB" sz="2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8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pic>
        <p:nvPicPr>
          <p:cNvPr id="3080" name="Picture 8" descr="Image result for cartoon 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849"/>
          <a:stretch/>
        </p:blipFill>
        <p:spPr bwMode="auto">
          <a:xfrm>
            <a:off x="10323094" y="2891479"/>
            <a:ext cx="1149192" cy="70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9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936532" y="2601125"/>
            <a:ext cx="4919138" cy="349487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4000" b="1" u="sng" dirty="0" smtClean="0">
                <a:solidFill>
                  <a:srgbClr val="000000"/>
                </a:solidFill>
                <a:effectLst/>
                <a:ea typeface="Calibri" panose="020F0502020204030204" pitchFamily="34" charset="0"/>
                <a:cs typeface="Times New Roman" panose="02020603050405020304" pitchFamily="18" charset="0"/>
              </a:rPr>
              <a:t>Kinetic</a:t>
            </a:r>
          </a:p>
          <a:p>
            <a:pPr algn="ctr">
              <a:lnSpc>
                <a:spcPct val="107000"/>
              </a:lnSpc>
              <a:spcAft>
                <a:spcPts val="800"/>
              </a:spcAft>
            </a:pPr>
            <a:r>
              <a:rPr lang="en-GB" sz="1200" dirty="0" smtClean="0">
                <a:solidFill>
                  <a:srgbClr val="000000"/>
                </a:solidFill>
                <a:ea typeface="Calibri" panose="020F0502020204030204" pitchFamily="34" charset="0"/>
                <a:cs typeface="Times New Roman" panose="02020603050405020304" pitchFamily="18" charset="0"/>
              </a:rPr>
              <a:t>Good if no access to electricity. (2 billion people world wide)</a:t>
            </a:r>
            <a:endParaRPr lang="en-GB" sz="1200" dirty="0" smtClean="0">
              <a:solidFill>
                <a:srgbClr val="000000"/>
              </a:solidFill>
              <a:effectLs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2"/>
          <a:srcRect l="49583" t="20207" r="16370" b="19793"/>
          <a:stretch/>
        </p:blipFill>
        <p:spPr>
          <a:xfrm>
            <a:off x="977461" y="1408386"/>
            <a:ext cx="5171091" cy="512599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046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ppt_x"/>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3021" y="0"/>
            <a:ext cx="2797489" cy="923330"/>
          </a:xfrm>
          <a:prstGeom prst="rect">
            <a:avLst/>
          </a:prstGeom>
          <a:solidFill>
            <a:schemeClr val="accent4">
              <a:lumMod val="20000"/>
              <a:lumOff val="80000"/>
            </a:schemeClr>
          </a:solidFill>
        </p:spPr>
        <p:txBody>
          <a:bodyPr wrap="squar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Answers</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7-Point Star 5"/>
          <p:cNvSpPr/>
          <p:nvPr/>
        </p:nvSpPr>
        <p:spPr>
          <a:xfrm>
            <a:off x="6470072" y="429491"/>
            <a:ext cx="5611091" cy="597130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dirty="0" smtClean="0">
                <a:solidFill>
                  <a:schemeClr val="tx1"/>
                </a:solidFill>
                <a:effectLst/>
                <a:ea typeface="Calibri" panose="020F0502020204030204" pitchFamily="34" charset="0"/>
                <a:cs typeface="Times New Roman" panose="02020603050405020304" pitchFamily="18" charset="0"/>
              </a:rPr>
              <a:t>Rechargeable  batteries  can be re-used (not in landfill leaking harmful metals)</a:t>
            </a:r>
          </a:p>
          <a:p>
            <a:pPr algn="ctr">
              <a:lnSpc>
                <a:spcPct val="107000"/>
              </a:lnSpc>
              <a:spcAft>
                <a:spcPts val="800"/>
              </a:spcAft>
            </a:pPr>
            <a:endParaRPr lang="en-GB" sz="16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GB" sz="1600" dirty="0" smtClean="0">
                <a:solidFill>
                  <a:schemeClr val="tx1"/>
                </a:solidFill>
                <a:effectLst/>
                <a:ea typeface="Calibri" panose="020F0502020204030204" pitchFamily="34" charset="0"/>
                <a:cs typeface="Times New Roman" panose="02020603050405020304" pitchFamily="18" charset="0"/>
              </a:rPr>
              <a:t>Creates less pollution and smog than petrol/diesel </a:t>
            </a:r>
          </a:p>
          <a:p>
            <a:pPr algn="ctr">
              <a:lnSpc>
                <a:spcPct val="107000"/>
              </a:lnSpc>
              <a:spcAft>
                <a:spcPts val="800"/>
              </a:spcAft>
            </a:pPr>
            <a:endParaRPr lang="en-GB" sz="1600" dirty="0" smtClean="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smtClean="0">
                <a:solidFill>
                  <a:schemeClr val="tx1"/>
                </a:solidFill>
                <a:ea typeface="Calibri" panose="020F0502020204030204" pitchFamily="34" charset="0"/>
                <a:cs typeface="Times New Roman" panose="02020603050405020304" pitchFamily="18" charset="0"/>
              </a:rPr>
              <a:t>Fewer batteries need to be manufactured and transported. </a:t>
            </a:r>
            <a:r>
              <a:rPr lang="en-GB" sz="1600" dirty="0" smtClean="0">
                <a:solidFill>
                  <a:schemeClr val="tx1"/>
                </a:solidFill>
                <a:effectLst/>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rotWithShape="1">
          <a:blip r:embed="rId3"/>
          <a:srcRect l="14704" t="29835" r="50584" b="10904"/>
          <a:stretch/>
        </p:blipFill>
        <p:spPr>
          <a:xfrm>
            <a:off x="756745" y="1450428"/>
            <a:ext cx="5349765" cy="513731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2854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432" y="268942"/>
            <a:ext cx="9671125" cy="830997"/>
          </a:xfrm>
          <a:prstGeom prst="rect">
            <a:avLst/>
          </a:prstGeom>
          <a:solidFill>
            <a:srgbClr val="FFFFCC"/>
          </a:solidFill>
          <a:ln w="38100">
            <a:solidFill>
              <a:schemeClr val="tx1"/>
            </a:solidFill>
          </a:ln>
        </p:spPr>
        <p:txBody>
          <a:bodyPr wrap="square" rtlCol="0">
            <a:spAutoFit/>
          </a:bodyPr>
          <a:lstStyle/>
          <a:p>
            <a:pPr algn="ctr"/>
            <a:r>
              <a:rPr lang="en-GB" sz="2400" dirty="0" smtClean="0">
                <a:latin typeface="Comic Sans MS" panose="030F0702030302020204" pitchFamily="66" charset="0"/>
              </a:rPr>
              <a:t>While we are going through the answers, make a mind map, so you can use them for revision. </a:t>
            </a:r>
            <a:endParaRPr lang="en-GB" sz="2400" dirty="0">
              <a:latin typeface="Comic Sans MS" panose="030F0702030302020204" pitchFamily="66" charset="0"/>
            </a:endParaRPr>
          </a:p>
        </p:txBody>
      </p:sp>
      <p:sp>
        <p:nvSpPr>
          <p:cNvPr id="4" name="Flowchart: Alternate Process 3"/>
          <p:cNvSpPr/>
          <p:nvPr/>
        </p:nvSpPr>
        <p:spPr>
          <a:xfrm>
            <a:off x="5029199" y="3097460"/>
            <a:ext cx="2237590" cy="1183341"/>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Energy sources for manufacture and products. </a:t>
            </a:r>
            <a:endParaRPr lang="en-GB" dirty="0">
              <a:solidFill>
                <a:srgbClr val="002060"/>
              </a:solidFill>
              <a:latin typeface="Comic Sans MS" panose="030F0702030302020204" pitchFamily="66" charset="0"/>
            </a:endParaRPr>
          </a:p>
        </p:txBody>
      </p:sp>
      <p:cxnSp>
        <p:nvCxnSpPr>
          <p:cNvPr id="6" name="Straight Arrow Connector 5"/>
          <p:cNvCxnSpPr/>
          <p:nvPr/>
        </p:nvCxnSpPr>
        <p:spPr>
          <a:xfrm flipH="1">
            <a:off x="7330223" y="3097460"/>
            <a:ext cx="1220683" cy="32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0906" y="2506744"/>
            <a:ext cx="2638097" cy="646331"/>
          </a:xfrm>
          <a:prstGeom prst="rect">
            <a:avLst/>
          </a:prstGeom>
          <a:noFill/>
        </p:spPr>
        <p:txBody>
          <a:bodyPr wrap="square" rtlCol="0">
            <a:spAutoFit/>
          </a:bodyPr>
          <a:lstStyle/>
          <a:p>
            <a:r>
              <a:rPr lang="en-GB" dirty="0" smtClean="0"/>
              <a:t>Factory powered by solar.  </a:t>
            </a:r>
            <a:endParaRPr lang="en-GB" dirty="0"/>
          </a:p>
        </p:txBody>
      </p:sp>
      <p:sp>
        <p:nvSpPr>
          <p:cNvPr id="10" name="TextBox 9"/>
          <p:cNvSpPr txBox="1"/>
          <p:nvPr/>
        </p:nvSpPr>
        <p:spPr>
          <a:xfrm>
            <a:off x="8676289" y="4559880"/>
            <a:ext cx="2638097" cy="369332"/>
          </a:xfrm>
          <a:prstGeom prst="rect">
            <a:avLst/>
          </a:prstGeom>
          <a:noFill/>
        </p:spPr>
        <p:txBody>
          <a:bodyPr wrap="square" rtlCol="0">
            <a:spAutoFit/>
          </a:bodyPr>
          <a:lstStyle/>
          <a:p>
            <a:r>
              <a:rPr lang="en-GB" dirty="0" smtClean="0"/>
              <a:t>Kinetic wind up radio </a:t>
            </a:r>
            <a:endParaRPr lang="en-GB" dirty="0"/>
          </a:p>
        </p:txBody>
      </p:sp>
      <p:cxnSp>
        <p:nvCxnSpPr>
          <p:cNvPr id="11" name="Straight Arrow Connector 10"/>
          <p:cNvCxnSpPr>
            <a:stCxn id="10" idx="1"/>
          </p:cNvCxnSpPr>
          <p:nvPr/>
        </p:nvCxnSpPr>
        <p:spPr>
          <a:xfrm flipH="1" flipV="1">
            <a:off x="7306206" y="4194623"/>
            <a:ext cx="1370083" cy="549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53150" y="5518238"/>
            <a:ext cx="2638097" cy="369332"/>
          </a:xfrm>
          <a:prstGeom prst="rect">
            <a:avLst/>
          </a:prstGeom>
          <a:noFill/>
        </p:spPr>
        <p:txBody>
          <a:bodyPr wrap="square" rtlCol="0">
            <a:spAutoFit/>
          </a:bodyPr>
          <a:lstStyle/>
          <a:p>
            <a:r>
              <a:rPr lang="en-GB" dirty="0" smtClean="0"/>
              <a:t>Electric cars</a:t>
            </a:r>
            <a:endParaRPr lang="en-GB" dirty="0"/>
          </a:p>
        </p:txBody>
      </p:sp>
      <p:cxnSp>
        <p:nvCxnSpPr>
          <p:cNvPr id="15" name="Straight Arrow Connector 14"/>
          <p:cNvCxnSpPr/>
          <p:nvPr/>
        </p:nvCxnSpPr>
        <p:spPr>
          <a:xfrm flipV="1">
            <a:off x="6038192" y="4280802"/>
            <a:ext cx="1" cy="12374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6027" y="5832344"/>
            <a:ext cx="4330262" cy="738664"/>
          </a:xfrm>
          <a:prstGeom prst="rect">
            <a:avLst/>
          </a:prstGeom>
          <a:noFill/>
        </p:spPr>
        <p:txBody>
          <a:bodyPr wrap="square" rtlCol="0">
            <a:spAutoFit/>
          </a:bodyPr>
          <a:lstStyle/>
          <a:p>
            <a:r>
              <a:rPr lang="en-GB" sz="1400" dirty="0" smtClean="0"/>
              <a:t>Rechargeable battery</a:t>
            </a:r>
          </a:p>
          <a:p>
            <a:r>
              <a:rPr lang="en-GB" sz="1400" dirty="0" smtClean="0"/>
              <a:t>Battery not in landfill leaking toxic metals</a:t>
            </a:r>
          </a:p>
          <a:p>
            <a:r>
              <a:rPr lang="en-GB" sz="1400" dirty="0" smtClean="0"/>
              <a:t>Creates less pollution and smog. </a:t>
            </a:r>
          </a:p>
        </p:txBody>
      </p:sp>
      <p:pic>
        <p:nvPicPr>
          <p:cNvPr id="3074" name="Picture 2" descr="Image result for music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95" y="4929212"/>
            <a:ext cx="908843" cy="477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rotatio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811" y="4996576"/>
            <a:ext cx="886572" cy="409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rtoon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49" y="2840594"/>
            <a:ext cx="895479" cy="7596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lean cartoon fac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49"/>
          <a:stretch/>
        </p:blipFill>
        <p:spPr bwMode="auto">
          <a:xfrm>
            <a:off x="10251106" y="2841987"/>
            <a:ext cx="1320979" cy="8147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artoon 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985" y="5832344"/>
            <a:ext cx="661279" cy="6612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artoon electr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665" y="5509597"/>
            <a:ext cx="523302" cy="55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4"/>
                                        </p:tgtEl>
                                        <p:attrNameLst>
                                          <p:attrName>style.visibility</p:attrName>
                                        </p:attrNameLst>
                                      </p:cBhvr>
                                      <p:to>
                                        <p:strVal val="visible"/>
                                      </p:to>
                                    </p:set>
                                    <p:anim calcmode="lin" valueType="num">
                                      <p:cBhvr additive="base">
                                        <p:cTn id="15" dur="500" fill="hold"/>
                                        <p:tgtEl>
                                          <p:spTgt spid="3084"/>
                                        </p:tgtEl>
                                        <p:attrNameLst>
                                          <p:attrName>ppt_x</p:attrName>
                                        </p:attrNameLst>
                                      </p:cBhvr>
                                      <p:tavLst>
                                        <p:tav tm="0">
                                          <p:val>
                                            <p:strVal val="#ppt_x"/>
                                          </p:val>
                                        </p:tav>
                                        <p:tav tm="100000">
                                          <p:val>
                                            <p:strVal val="#ppt_x"/>
                                          </p:val>
                                        </p:tav>
                                      </p:tavLst>
                                    </p:anim>
                                    <p:anim calcmode="lin" valueType="num">
                                      <p:cBhvr additive="base">
                                        <p:cTn id="16" dur="500" fill="hold"/>
                                        <p:tgtEl>
                                          <p:spTgt spid="308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6"/>
                                        </p:tgtEl>
                                        <p:attrNameLst>
                                          <p:attrName>style.visibility</p:attrName>
                                        </p:attrNameLst>
                                      </p:cBhvr>
                                      <p:to>
                                        <p:strVal val="visible"/>
                                      </p:to>
                                    </p:set>
                                    <p:anim calcmode="lin" valueType="num">
                                      <p:cBhvr additive="base">
                                        <p:cTn id="19" dur="500" fill="hold"/>
                                        <p:tgtEl>
                                          <p:spTgt spid="3086"/>
                                        </p:tgtEl>
                                        <p:attrNameLst>
                                          <p:attrName>ppt_x</p:attrName>
                                        </p:attrNameLst>
                                      </p:cBhvr>
                                      <p:tavLst>
                                        <p:tav tm="0">
                                          <p:val>
                                            <p:strVal val="#ppt_x"/>
                                          </p:val>
                                        </p:tav>
                                        <p:tav tm="100000">
                                          <p:val>
                                            <p:strVal val="#ppt_x"/>
                                          </p:val>
                                        </p:tav>
                                      </p:tavLst>
                                    </p:anim>
                                    <p:anim calcmode="lin" valueType="num">
                                      <p:cBhvr additive="base">
                                        <p:cTn id="20"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2166</TotalTime>
  <Words>932</Words>
  <Application>Microsoft Office PowerPoint</Application>
  <PresentationFormat>Widescreen</PresentationFormat>
  <Paragraphs>160</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Comic Sans MS</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Mallinson</dc:creator>
  <cp:lastModifiedBy>Leanne Bradley</cp:lastModifiedBy>
  <cp:revision>62</cp:revision>
  <dcterms:created xsi:type="dcterms:W3CDTF">2017-05-17T11:12:28Z</dcterms:created>
  <dcterms:modified xsi:type="dcterms:W3CDTF">2018-01-14T15:16:24Z</dcterms:modified>
</cp:coreProperties>
</file>