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58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3D"/>
    <a:srgbClr val="09C300"/>
    <a:srgbClr val="939598"/>
    <a:srgbClr val="FF0EA5"/>
    <a:srgbClr val="672C00"/>
    <a:srgbClr val="808285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2" autoAdjust="0"/>
  </p:normalViewPr>
  <p:slideViewPr>
    <p:cSldViewPr snapToGrid="0">
      <p:cViewPr varScale="1">
        <p:scale>
          <a:sx n="104" d="100"/>
          <a:sy n="104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006F-0F2F-467B-9B08-94F484766F92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1A2E3-3283-49D9-8D92-CFCDDCA58E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71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1A2E3-3283-49D9-8D92-CFCDDCA58EC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8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4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8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9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8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6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394D-C5E8-4C28-9439-FF76C659279B}" type="datetimeFigureOut">
              <a:rPr lang="en-GB" smtClean="0"/>
              <a:pPr/>
              <a:t>17/03/2017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A91C-7C60-4DDA-B494-4CBB113C5B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1085763" cy="4180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859536"/>
            <a:ext cx="7772400" cy="202546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</a:rPr>
              <a:t>Plant Pathogens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7200" b="1" dirty="0" smtClean="0"/>
              <a:t>Control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50" y="3870670"/>
            <a:ext cx="4054500" cy="2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Crop rotation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7477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Pathogens and their </a:t>
            </a:r>
            <a:r>
              <a:rPr lang="en-GB" sz="2400" b="1" dirty="0">
                <a:solidFill>
                  <a:srgbClr val="09C300"/>
                </a:solidFill>
              </a:rPr>
              <a:t>spores</a:t>
            </a:r>
            <a:r>
              <a:rPr lang="en-GB" sz="2400" dirty="0">
                <a:solidFill>
                  <a:srgbClr val="00453D"/>
                </a:solidFill>
              </a:rPr>
              <a:t> can </a:t>
            </a:r>
            <a:r>
              <a:rPr lang="en-GB" sz="2400" dirty="0" smtClean="0">
                <a:solidFill>
                  <a:srgbClr val="00453D"/>
                </a:solidFill>
              </a:rPr>
              <a:t>survive in soil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from </a:t>
            </a:r>
            <a:r>
              <a:rPr lang="en-GB" sz="2400" dirty="0">
                <a:solidFill>
                  <a:srgbClr val="00453D"/>
                </a:solidFill>
              </a:rPr>
              <a:t>one year to the </a:t>
            </a:r>
            <a:r>
              <a:rPr lang="en-GB" sz="2400" dirty="0" smtClean="0">
                <a:solidFill>
                  <a:srgbClr val="00453D"/>
                </a:solidFill>
              </a:rPr>
              <a:t>next.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If </a:t>
            </a:r>
            <a:r>
              <a:rPr lang="en-GB" sz="2400" dirty="0">
                <a:solidFill>
                  <a:srgbClr val="00453D"/>
                </a:solidFill>
              </a:rPr>
              <a:t>the same crop is planted </a:t>
            </a:r>
            <a:r>
              <a:rPr lang="en-GB" sz="2400" dirty="0" smtClean="0">
                <a:solidFill>
                  <a:srgbClr val="00453D"/>
                </a:solidFill>
              </a:rPr>
              <a:t>again it </a:t>
            </a:r>
            <a:r>
              <a:rPr lang="en-GB" sz="2400" dirty="0">
                <a:solidFill>
                  <a:srgbClr val="00453D"/>
                </a:solidFill>
              </a:rPr>
              <a:t>could become infected.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2" y="530353"/>
            <a:ext cx="3200477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27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9C300"/>
                </a:solidFill>
              </a:rPr>
              <a:t>Crop </a:t>
            </a:r>
            <a:r>
              <a:rPr lang="en-GB" sz="2400" b="1" dirty="0" smtClean="0">
                <a:solidFill>
                  <a:srgbClr val="09C300"/>
                </a:solidFill>
              </a:rPr>
              <a:t>rotation</a:t>
            </a:r>
            <a:r>
              <a:rPr lang="en-GB" sz="2400" dirty="0" smtClean="0">
                <a:solidFill>
                  <a:srgbClr val="00453D"/>
                </a:solidFill>
              </a:rPr>
              <a:t> reduces </a:t>
            </a:r>
            <a:r>
              <a:rPr lang="en-GB" sz="2400" dirty="0">
                <a:solidFill>
                  <a:srgbClr val="00453D"/>
                </a:solidFill>
              </a:rPr>
              <a:t>this problem by planting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a different crop in a field each year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25725" y="650455"/>
            <a:ext cx="6292550" cy="1624972"/>
            <a:chOff x="1173502" y="546758"/>
            <a:chExt cx="6292550" cy="16249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502" y="546758"/>
              <a:ext cx="1024946" cy="1624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845" y="546758"/>
              <a:ext cx="737813" cy="16249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055" y="546758"/>
              <a:ext cx="764403" cy="16249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856" y="546758"/>
              <a:ext cx="1004196" cy="162497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35541" y="3940409"/>
            <a:ext cx="7272918" cy="735290"/>
          </a:xfrm>
          <a:prstGeom prst="rect">
            <a:avLst/>
          </a:prstGeom>
          <a:solidFill>
            <a:srgbClr val="67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>
            <a:off x="1759088" y="2903460"/>
            <a:ext cx="358219" cy="923827"/>
          </a:xfrm>
          <a:prstGeom prst="downArrow">
            <a:avLst/>
          </a:prstGeom>
          <a:solidFill>
            <a:srgbClr val="09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3560864" y="2903460"/>
            <a:ext cx="358219" cy="923827"/>
          </a:xfrm>
          <a:prstGeom prst="downArrow">
            <a:avLst/>
          </a:prstGeom>
          <a:solidFill>
            <a:srgbClr val="09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5232369" y="2903460"/>
            <a:ext cx="358219" cy="923827"/>
          </a:xfrm>
          <a:prstGeom prst="downArrow">
            <a:avLst/>
          </a:prstGeom>
          <a:solidFill>
            <a:srgbClr val="09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7037067" y="2903460"/>
            <a:ext cx="358219" cy="923827"/>
          </a:xfrm>
          <a:prstGeom prst="downArrow">
            <a:avLst/>
          </a:prstGeom>
          <a:solidFill>
            <a:srgbClr val="09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342840" y="2378398"/>
            <a:ext cx="1190716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453D"/>
                </a:solidFill>
              </a:rPr>
              <a:t>Year 1</a:t>
            </a: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4616" y="2378398"/>
            <a:ext cx="1190716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453D"/>
                </a:solidFill>
              </a:rPr>
              <a:t>Year 2</a:t>
            </a: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6121" y="2378397"/>
            <a:ext cx="1190716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453D"/>
                </a:solidFill>
              </a:rPr>
              <a:t>Year 3</a:t>
            </a:r>
            <a:endParaRPr lang="en-GB" sz="2400" dirty="0">
              <a:solidFill>
                <a:srgbClr val="00453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819" y="2378398"/>
            <a:ext cx="1190716" cy="44203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453D"/>
                </a:solidFill>
              </a:rPr>
              <a:t>Year 4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27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Different crops are affected by different </a:t>
            </a:r>
            <a:r>
              <a:rPr lang="en-GB" sz="2400" dirty="0" smtClean="0">
                <a:solidFill>
                  <a:srgbClr val="00453D"/>
                </a:solidFill>
              </a:rPr>
              <a:t>pathogens,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so </a:t>
            </a:r>
            <a:r>
              <a:rPr lang="en-GB" sz="2400" dirty="0">
                <a:solidFill>
                  <a:srgbClr val="00453D"/>
                </a:solidFill>
              </a:rPr>
              <a:t>the spread of disease is reduced.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02" y="433642"/>
            <a:ext cx="4470197" cy="44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Including </a:t>
            </a:r>
            <a:r>
              <a:rPr lang="en-GB" sz="2400" dirty="0">
                <a:solidFill>
                  <a:srgbClr val="00453D"/>
                </a:solidFill>
              </a:rPr>
              <a:t>legumes in the rotation is useful because </a:t>
            </a:r>
            <a:r>
              <a:rPr lang="en-GB" sz="2400" dirty="0" smtClean="0">
                <a:solidFill>
                  <a:srgbClr val="00453D"/>
                </a:solidFill>
              </a:rPr>
              <a:t>they add nitrogen to the soil, making it more fertile.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Plants needs nitrogen to make amino acids and proteins.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90" y="801295"/>
            <a:ext cx="204362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402314"/>
            <a:ext cx="8559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Including a cereal crop </a:t>
            </a:r>
            <a:r>
              <a:rPr lang="en-GB" sz="2400" dirty="0">
                <a:solidFill>
                  <a:srgbClr val="00453D"/>
                </a:solidFill>
              </a:rPr>
              <a:t>in the rotation is </a:t>
            </a:r>
            <a:r>
              <a:rPr lang="en-GB" sz="2400" dirty="0" smtClean="0">
                <a:solidFill>
                  <a:srgbClr val="00453D"/>
                </a:solidFill>
              </a:rPr>
              <a:t>also useful.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Cereals and </a:t>
            </a:r>
            <a:r>
              <a:rPr lang="en-GB" sz="2400" dirty="0">
                <a:solidFill>
                  <a:srgbClr val="00453D"/>
                </a:solidFill>
              </a:rPr>
              <a:t>grasses cover more of the soil than crops grown in </a:t>
            </a:r>
            <a:r>
              <a:rPr lang="en-GB" sz="2400" dirty="0" smtClean="0">
                <a:solidFill>
                  <a:srgbClr val="00453D"/>
                </a:solidFill>
              </a:rPr>
              <a:t>rows, and they </a:t>
            </a:r>
            <a:r>
              <a:rPr lang="en-GB" sz="2400" dirty="0">
                <a:solidFill>
                  <a:srgbClr val="00453D"/>
                </a:solidFill>
              </a:rPr>
              <a:t>have </a:t>
            </a:r>
            <a:r>
              <a:rPr lang="en-GB" sz="2400" dirty="0" smtClean="0">
                <a:solidFill>
                  <a:srgbClr val="00453D"/>
                </a:solidFill>
              </a:rPr>
              <a:t>extensive roots which hold the soil together. This protects the soil against erosion by wind and rain.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36" y="904992"/>
            <a:ext cx="152412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Biological controls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595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231" y="519427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Insect pests can damage plants.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They also carry pathogens that cause plant diseases.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53" y="742233"/>
            <a:ext cx="3899789" cy="3143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300" y="2156110"/>
            <a:ext cx="917917" cy="391628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>
          <a:xfrm>
            <a:off x="5088551" y="2351924"/>
            <a:ext cx="86374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52299" y="2685933"/>
            <a:ext cx="1423448" cy="391628"/>
          </a:xfrm>
          <a:prstGeom prst="rect">
            <a:avLst/>
          </a:prstGeom>
          <a:solidFill>
            <a:srgbClr val="939598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PATHOGENS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4887071" y="2881747"/>
            <a:ext cx="1065228" cy="0"/>
          </a:xfrm>
          <a:prstGeom prst="line">
            <a:avLst/>
          </a:prstGeom>
          <a:ln w="25400">
            <a:solidFill>
              <a:srgbClr val="9395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80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Biological control </a:t>
            </a:r>
            <a:r>
              <a:rPr lang="en-GB" sz="2400" dirty="0" smtClean="0">
                <a:solidFill>
                  <a:srgbClr val="00453D"/>
                </a:solidFill>
              </a:rPr>
              <a:t>involves introducing </a:t>
            </a:r>
            <a:r>
              <a:rPr lang="en-GB" sz="2400" dirty="0">
                <a:solidFill>
                  <a:srgbClr val="00453D"/>
                </a:solidFill>
              </a:rPr>
              <a:t>a </a:t>
            </a:r>
            <a:r>
              <a:rPr lang="en-GB" sz="2400" b="1" dirty="0">
                <a:solidFill>
                  <a:srgbClr val="09C300"/>
                </a:solidFill>
              </a:rPr>
              <a:t>predator</a:t>
            </a:r>
            <a:r>
              <a:rPr lang="en-GB" sz="2400" dirty="0">
                <a:solidFill>
                  <a:srgbClr val="00453D"/>
                </a:solidFill>
              </a:rPr>
              <a:t> to </a:t>
            </a:r>
            <a:r>
              <a:rPr lang="en-GB" sz="2400" dirty="0" smtClean="0">
                <a:solidFill>
                  <a:srgbClr val="00453D"/>
                </a:solidFill>
              </a:rPr>
              <a:t>kill pests.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This controls the size of the pest population.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17" y="659890"/>
            <a:ext cx="2012552" cy="4101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6965" y="4187703"/>
            <a:ext cx="1120219" cy="391628"/>
          </a:xfrm>
          <a:prstGeom prst="rect">
            <a:avLst/>
          </a:prstGeom>
          <a:solidFill>
            <a:srgbClr val="FF0EA5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PREDATOR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>
            <a:off x="4575518" y="4383517"/>
            <a:ext cx="661447" cy="0"/>
          </a:xfrm>
          <a:prstGeom prst="line">
            <a:avLst/>
          </a:prstGeom>
          <a:ln w="25400">
            <a:solidFill>
              <a:srgbClr val="FF0E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80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However, introducing new species into an ecosystem can have unexpected and damaging consequences.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12" y="1264640"/>
            <a:ext cx="2468377" cy="27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98" y="526458"/>
            <a:ext cx="4071205" cy="191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98" y="2926810"/>
            <a:ext cx="4071205" cy="1430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231" y="4891864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Plants provide us with many things we need,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including </a:t>
            </a:r>
            <a:r>
              <a:rPr lang="en-GB" sz="2400" b="1" dirty="0">
                <a:solidFill>
                  <a:srgbClr val="09C300"/>
                </a:solidFill>
              </a:rPr>
              <a:t>food</a:t>
            </a:r>
            <a:r>
              <a:rPr lang="en-GB" sz="2400" dirty="0">
                <a:solidFill>
                  <a:srgbClr val="00453D"/>
                </a:solidFill>
              </a:rPr>
              <a:t>, </a:t>
            </a:r>
            <a:r>
              <a:rPr lang="en-GB" sz="2400" b="1" dirty="0">
                <a:solidFill>
                  <a:srgbClr val="09C300"/>
                </a:solidFill>
              </a:rPr>
              <a:t>materials</a:t>
            </a:r>
            <a:r>
              <a:rPr lang="en-GB" sz="2400" dirty="0">
                <a:solidFill>
                  <a:srgbClr val="00453D"/>
                </a:solidFill>
              </a:rPr>
              <a:t> and </a:t>
            </a:r>
            <a:r>
              <a:rPr lang="en-GB" sz="2400" b="1" dirty="0">
                <a:solidFill>
                  <a:srgbClr val="09C300"/>
                </a:solidFill>
              </a:rPr>
              <a:t>breathable air</a:t>
            </a:r>
            <a:r>
              <a:rPr lang="en-GB" sz="2400" dirty="0">
                <a:solidFill>
                  <a:srgbClr val="00453D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We </a:t>
            </a:r>
            <a:r>
              <a:rPr lang="en-GB" sz="2400" dirty="0">
                <a:solidFill>
                  <a:srgbClr val="00453D"/>
                </a:solidFill>
              </a:rPr>
              <a:t>depend on plants for our </a:t>
            </a:r>
            <a:r>
              <a:rPr lang="en-GB" sz="2400" dirty="0" smtClean="0">
                <a:solidFill>
                  <a:srgbClr val="00453D"/>
                </a:solidFill>
              </a:rPr>
              <a:t>survival.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Monoculture vs. polyculture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9509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In </a:t>
            </a:r>
            <a:r>
              <a:rPr lang="en-GB" sz="2400" b="1" dirty="0">
                <a:solidFill>
                  <a:srgbClr val="09C300"/>
                </a:solidFill>
              </a:rPr>
              <a:t>monoculture farming</a:t>
            </a:r>
            <a:r>
              <a:rPr lang="en-GB" sz="2400" dirty="0">
                <a:solidFill>
                  <a:srgbClr val="00453D"/>
                </a:solidFill>
              </a:rPr>
              <a:t> </a:t>
            </a:r>
            <a:r>
              <a:rPr lang="en-GB" sz="2400" dirty="0" smtClean="0">
                <a:solidFill>
                  <a:srgbClr val="00453D"/>
                </a:solidFill>
              </a:rPr>
              <a:t>lots of </a:t>
            </a:r>
            <a:r>
              <a:rPr lang="en-GB" sz="2400" dirty="0">
                <a:solidFill>
                  <a:srgbClr val="00453D"/>
                </a:solidFill>
              </a:rPr>
              <a:t>plants of the same kind </a:t>
            </a:r>
            <a:r>
              <a:rPr lang="en-GB" sz="2400" dirty="0" smtClean="0">
                <a:solidFill>
                  <a:srgbClr val="00453D"/>
                </a:solidFill>
              </a:rPr>
              <a:t>are grown </a:t>
            </a:r>
            <a:r>
              <a:rPr lang="en-GB" sz="2400" dirty="0">
                <a:solidFill>
                  <a:srgbClr val="00453D"/>
                </a:solidFill>
              </a:rPr>
              <a:t>close </a:t>
            </a:r>
            <a:r>
              <a:rPr lang="en-GB" sz="2400" dirty="0" smtClean="0">
                <a:solidFill>
                  <a:srgbClr val="00453D"/>
                </a:solidFill>
              </a:rPr>
              <a:t>together. Disease can </a:t>
            </a:r>
            <a:r>
              <a:rPr lang="en-GB" sz="2400" dirty="0">
                <a:solidFill>
                  <a:srgbClr val="00453D"/>
                </a:solidFill>
              </a:rPr>
              <a:t>spread quickly </a:t>
            </a:r>
            <a:r>
              <a:rPr lang="en-GB" sz="2400" dirty="0" smtClean="0">
                <a:solidFill>
                  <a:srgbClr val="00453D"/>
                </a:solidFill>
              </a:rPr>
              <a:t>because all </a:t>
            </a:r>
            <a:r>
              <a:rPr lang="en-GB" sz="2400" dirty="0">
                <a:solidFill>
                  <a:srgbClr val="00453D"/>
                </a:solidFill>
              </a:rPr>
              <a:t>the plants are </a:t>
            </a:r>
            <a:r>
              <a:rPr lang="en-GB" sz="2400" dirty="0" smtClean="0">
                <a:solidFill>
                  <a:srgbClr val="00453D"/>
                </a:solidFill>
              </a:rPr>
              <a:t>susceptible to </a:t>
            </a:r>
            <a:r>
              <a:rPr lang="en-GB" sz="2400" dirty="0">
                <a:solidFill>
                  <a:srgbClr val="00453D"/>
                </a:solidFill>
              </a:rPr>
              <a:t>the pathogen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224000"/>
            <a:ext cx="5220000" cy="33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In </a:t>
            </a:r>
            <a:r>
              <a:rPr lang="en-GB" sz="2400" b="1" dirty="0" smtClean="0">
                <a:solidFill>
                  <a:srgbClr val="09C300"/>
                </a:solidFill>
              </a:rPr>
              <a:t>polyculture </a:t>
            </a:r>
            <a:r>
              <a:rPr lang="en-GB" sz="2400" b="1" dirty="0">
                <a:solidFill>
                  <a:srgbClr val="09C300"/>
                </a:solidFill>
              </a:rPr>
              <a:t>farming</a:t>
            </a:r>
            <a:r>
              <a:rPr lang="en-GB" sz="2400" dirty="0">
                <a:solidFill>
                  <a:srgbClr val="00453D"/>
                </a:solidFill>
              </a:rPr>
              <a:t> </a:t>
            </a:r>
            <a:r>
              <a:rPr lang="en-GB" sz="2400" dirty="0" smtClean="0">
                <a:solidFill>
                  <a:srgbClr val="00453D"/>
                </a:solidFill>
              </a:rPr>
              <a:t>a mixture of </a:t>
            </a:r>
            <a:r>
              <a:rPr lang="en-GB" sz="2400" dirty="0">
                <a:solidFill>
                  <a:srgbClr val="00453D"/>
                </a:solidFill>
              </a:rPr>
              <a:t>different plants are grown together</a:t>
            </a:r>
            <a:r>
              <a:rPr lang="en-GB" sz="2400" dirty="0" smtClean="0">
                <a:solidFill>
                  <a:srgbClr val="00453D"/>
                </a:solidFill>
              </a:rPr>
              <a:t>. This </a:t>
            </a:r>
            <a:r>
              <a:rPr lang="en-GB" sz="2400" dirty="0">
                <a:solidFill>
                  <a:srgbClr val="00453D"/>
                </a:solidFill>
              </a:rPr>
              <a:t>restricts the spread of a </a:t>
            </a:r>
            <a:r>
              <a:rPr lang="en-GB" sz="2400" dirty="0" smtClean="0">
                <a:solidFill>
                  <a:srgbClr val="00453D"/>
                </a:solidFill>
              </a:rPr>
              <a:t>disease because </a:t>
            </a:r>
            <a:r>
              <a:rPr lang="en-GB" sz="2400" dirty="0">
                <a:solidFill>
                  <a:srgbClr val="00453D"/>
                </a:solidFill>
              </a:rPr>
              <a:t>not all of the plants are susceptible to the same pathogen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24469"/>
            <a:ext cx="5220000" cy="44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24469"/>
            <a:ext cx="5220000" cy="4431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231" y="4892518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Some plants such as marigolds and </a:t>
            </a:r>
            <a:r>
              <a:rPr lang="en-GB" sz="2400" dirty="0" smtClean="0">
                <a:solidFill>
                  <a:srgbClr val="00453D"/>
                </a:solidFill>
              </a:rPr>
              <a:t>yarrow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are </a:t>
            </a:r>
            <a:r>
              <a:rPr lang="en-GB" sz="2400" dirty="0">
                <a:solidFill>
                  <a:srgbClr val="00453D"/>
                </a:solidFill>
              </a:rPr>
              <a:t>natural insect </a:t>
            </a:r>
            <a:r>
              <a:rPr lang="en-GB" sz="2400" dirty="0" smtClean="0">
                <a:solidFill>
                  <a:srgbClr val="00453D"/>
                </a:solidFill>
              </a:rPr>
              <a:t>repellents.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They </a:t>
            </a:r>
            <a:r>
              <a:rPr lang="en-GB" sz="2400" dirty="0">
                <a:solidFill>
                  <a:srgbClr val="00453D"/>
                </a:solidFill>
              </a:rPr>
              <a:t>can be used to deter insect pests that carry pathogens.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Controlling movement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173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5541" y="2639483"/>
            <a:ext cx="7272918" cy="980392"/>
          </a:xfrm>
          <a:prstGeom prst="rect">
            <a:avLst/>
          </a:prstGeom>
          <a:solidFill>
            <a:srgbClr val="67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0" y="1611962"/>
            <a:ext cx="1497634" cy="17345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5" y="1611962"/>
            <a:ext cx="1497634" cy="17345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60" y="1611962"/>
            <a:ext cx="1497634" cy="17345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95" y="1611962"/>
            <a:ext cx="1497634" cy="17345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2231" y="4892518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Because of natural selection and selective breeding, crops and native plants are generally well adapted to resist the pathogens that usually attack them.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2231" y="519480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One of the biggest threats to plant health is when infected plant material and new pathogens are brought in from elsewhere.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3" y="786031"/>
            <a:ext cx="2645711" cy="3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63" y="786031"/>
            <a:ext cx="2645711" cy="34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28" y="786031"/>
            <a:ext cx="3103241" cy="34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231" y="519480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Plant Health Inspectors at ports and </a:t>
            </a:r>
            <a:r>
              <a:rPr lang="en-GB" sz="2400" dirty="0" smtClean="0">
                <a:solidFill>
                  <a:srgbClr val="00453D"/>
                </a:solidFill>
              </a:rPr>
              <a:t>airports check </a:t>
            </a:r>
            <a:r>
              <a:rPr lang="en-GB" sz="2400" dirty="0">
                <a:solidFill>
                  <a:srgbClr val="00453D"/>
                </a:solidFill>
              </a:rPr>
              <a:t>plant materials and plant products for disease when </a:t>
            </a:r>
            <a:r>
              <a:rPr lang="en-GB" sz="2400" dirty="0" smtClean="0">
                <a:solidFill>
                  <a:srgbClr val="00453D"/>
                </a:solidFill>
              </a:rPr>
              <a:t>they are </a:t>
            </a:r>
            <a:r>
              <a:rPr lang="en-GB" sz="2400" dirty="0">
                <a:solidFill>
                  <a:srgbClr val="00453D"/>
                </a:solidFill>
              </a:rPr>
              <a:t>brought into the UK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890798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What could </a:t>
            </a:r>
            <a:r>
              <a:rPr lang="en-GB" sz="4800" b="1" i="1" dirty="0" smtClean="0"/>
              <a:t>you</a:t>
            </a:r>
            <a:r>
              <a:rPr lang="en-GB" sz="4800" b="1" dirty="0" smtClean="0"/>
              <a:t> do?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2231" y="3724188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What could </a:t>
            </a:r>
            <a:r>
              <a:rPr lang="en-GB" sz="2400" b="1" dirty="0" smtClean="0">
                <a:solidFill>
                  <a:srgbClr val="09C300"/>
                </a:solidFill>
              </a:rPr>
              <a:t>you</a:t>
            </a:r>
            <a:r>
              <a:rPr lang="en-GB" sz="2400" dirty="0" smtClean="0">
                <a:solidFill>
                  <a:srgbClr val="00453D"/>
                </a:solidFill>
              </a:rPr>
              <a:t> do to control plant pathogens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and help reduce the spread of plant diseases?</a:t>
            </a:r>
            <a:endParaRPr lang="en-GB" sz="2400" dirty="0">
              <a:solidFill>
                <a:srgbClr val="0045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3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But plants </a:t>
            </a:r>
            <a:r>
              <a:rPr lang="en-GB" sz="2400" dirty="0" smtClean="0">
                <a:solidFill>
                  <a:srgbClr val="00453D"/>
                </a:solidFill>
              </a:rPr>
              <a:t>can catch diseases, </a:t>
            </a:r>
            <a:r>
              <a:rPr lang="en-GB" sz="2400" dirty="0">
                <a:solidFill>
                  <a:srgbClr val="00453D"/>
                </a:solidFill>
              </a:rPr>
              <a:t>just like we </a:t>
            </a:r>
            <a:r>
              <a:rPr lang="en-GB" sz="2400" dirty="0" smtClean="0">
                <a:solidFill>
                  <a:srgbClr val="00453D"/>
                </a:solidFill>
              </a:rPr>
              <a:t>do.</a:t>
            </a:r>
            <a:endParaRPr lang="en-GB" sz="2400" dirty="0" smtClean="0">
              <a:solidFill>
                <a:srgbClr val="09C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Plant diseases result </a:t>
            </a:r>
            <a:r>
              <a:rPr lang="en-GB" sz="2400" dirty="0" smtClean="0">
                <a:solidFill>
                  <a:srgbClr val="00453D"/>
                </a:solidFill>
              </a:rPr>
              <a:t>in </a:t>
            </a:r>
            <a:r>
              <a:rPr lang="en-GB" sz="2400" b="1" dirty="0" smtClean="0">
                <a:solidFill>
                  <a:srgbClr val="09C300"/>
                </a:solidFill>
              </a:rPr>
              <a:t>lower crop yields</a:t>
            </a:r>
            <a:r>
              <a:rPr lang="en-GB" sz="2400" dirty="0" smtClean="0">
                <a:solidFill>
                  <a:srgbClr val="00453D"/>
                </a:solidFill>
              </a:rPr>
              <a:t>, which means less </a:t>
            </a:r>
            <a:r>
              <a:rPr lang="en-GB" sz="2400" dirty="0">
                <a:solidFill>
                  <a:srgbClr val="00453D"/>
                </a:solidFill>
              </a:rPr>
              <a:t>food for </a:t>
            </a:r>
            <a:r>
              <a:rPr lang="en-GB" sz="2400" dirty="0" smtClean="0">
                <a:solidFill>
                  <a:srgbClr val="00453D"/>
                </a:solidFill>
              </a:rPr>
              <a:t>us.  They make food </a:t>
            </a:r>
            <a:r>
              <a:rPr lang="en-GB" sz="2400" b="1" dirty="0" smtClean="0">
                <a:solidFill>
                  <a:srgbClr val="09C300"/>
                </a:solidFill>
              </a:rPr>
              <a:t>more </a:t>
            </a:r>
            <a:r>
              <a:rPr lang="en-GB" sz="2400" b="1" dirty="0" smtClean="0">
                <a:solidFill>
                  <a:srgbClr val="09C300"/>
                </a:solidFill>
              </a:rPr>
              <a:t>expensive</a:t>
            </a:r>
            <a:r>
              <a:rPr lang="en-GB" sz="2400" dirty="0" smtClean="0">
                <a:solidFill>
                  <a:srgbClr val="00453D"/>
                </a:solidFill>
              </a:rPr>
              <a:t> to grow and buy.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2" y="530353"/>
            <a:ext cx="3200477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270"/>
            <a:ext cx="855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Plant diseases are caused by </a:t>
            </a:r>
            <a:r>
              <a:rPr lang="en-GB" sz="2400" b="1" dirty="0" smtClean="0">
                <a:solidFill>
                  <a:srgbClr val="09C300"/>
                </a:solidFill>
              </a:rPr>
              <a:t>pathogens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</a:t>
            </a:r>
            <a:r>
              <a:rPr lang="en-GB" sz="2400" dirty="0" smtClean="0">
                <a:solidFill>
                  <a:srgbClr val="00453D"/>
                </a:solidFill>
              </a:rPr>
              <a:t>ncluding </a:t>
            </a:r>
            <a:r>
              <a:rPr lang="en-GB" sz="2400" b="1" dirty="0" smtClean="0">
                <a:solidFill>
                  <a:srgbClr val="09C300"/>
                </a:solidFill>
              </a:rPr>
              <a:t>bacteria</a:t>
            </a:r>
            <a:r>
              <a:rPr lang="en-GB" sz="2400" dirty="0" smtClean="0">
                <a:solidFill>
                  <a:srgbClr val="00453D"/>
                </a:solidFill>
              </a:rPr>
              <a:t>, </a:t>
            </a:r>
            <a:r>
              <a:rPr lang="en-GB" sz="2400" b="1" dirty="0" smtClean="0">
                <a:solidFill>
                  <a:srgbClr val="09C300"/>
                </a:solidFill>
              </a:rPr>
              <a:t>viruses</a:t>
            </a:r>
            <a:r>
              <a:rPr lang="en-GB" sz="2400" dirty="0" smtClean="0">
                <a:solidFill>
                  <a:srgbClr val="00453D"/>
                </a:solidFill>
              </a:rPr>
              <a:t>, </a:t>
            </a:r>
            <a:r>
              <a:rPr lang="en-GB" sz="2400" b="1" dirty="0" smtClean="0">
                <a:solidFill>
                  <a:srgbClr val="09C300"/>
                </a:solidFill>
              </a:rPr>
              <a:t>fungi</a:t>
            </a:r>
            <a:r>
              <a:rPr lang="en-GB" sz="2400" dirty="0" smtClean="0">
                <a:solidFill>
                  <a:srgbClr val="00453D"/>
                </a:solidFill>
              </a:rPr>
              <a:t> and </a:t>
            </a:r>
            <a:r>
              <a:rPr lang="en-GB" sz="2400" b="1" dirty="0" smtClean="0">
                <a:solidFill>
                  <a:srgbClr val="09C300"/>
                </a:solidFill>
              </a:rPr>
              <a:t>protists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23" y="530352"/>
            <a:ext cx="4395155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Pathogens can be carried to plants by insect </a:t>
            </a:r>
            <a:r>
              <a:rPr lang="en-GB" sz="2400" b="1" dirty="0" smtClean="0">
                <a:solidFill>
                  <a:srgbClr val="09C300"/>
                </a:solidFill>
              </a:rPr>
              <a:t>pests</a:t>
            </a:r>
            <a:r>
              <a:rPr lang="en-GB" sz="2400" dirty="0" smtClean="0">
                <a:solidFill>
                  <a:srgbClr val="00453D"/>
                </a:solidFill>
              </a:rPr>
              <a:t>.</a:t>
            </a:r>
            <a:endParaRPr lang="en-GB" sz="2400" dirty="0" smtClean="0">
              <a:solidFill>
                <a:srgbClr val="09C3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Thankfully, there are a number of things we can do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to </a:t>
            </a:r>
            <a:r>
              <a:rPr lang="en-GB" sz="2400" b="1" dirty="0" smtClean="0">
                <a:solidFill>
                  <a:srgbClr val="09C300"/>
                </a:solidFill>
              </a:rPr>
              <a:t>control</a:t>
            </a:r>
            <a:r>
              <a:rPr lang="en-GB" sz="2400" dirty="0" smtClean="0">
                <a:solidFill>
                  <a:srgbClr val="00453D"/>
                </a:solidFill>
              </a:rPr>
              <a:t> plant pathogens and pests.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06" y="742233"/>
            <a:ext cx="3899789" cy="31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946622"/>
            <a:ext cx="7772400" cy="9647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Chemical controls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0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27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Insect pests can damage plants and spread pathogens.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9C300"/>
                </a:solidFill>
              </a:rPr>
              <a:t>Chemical pesticides</a:t>
            </a:r>
            <a:r>
              <a:rPr lang="en-GB" sz="2400" dirty="0">
                <a:solidFill>
                  <a:srgbClr val="00453D"/>
                </a:solidFill>
              </a:rPr>
              <a:t> can be used to kill and deter pests.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1020140"/>
            <a:ext cx="6053328" cy="31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4892518"/>
            <a:ext cx="855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Antimicrobials and fungicides can be used to kill pathogens.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For example, banana </a:t>
            </a:r>
            <a:r>
              <a:rPr lang="en-GB" sz="2400" dirty="0" smtClean="0">
                <a:solidFill>
                  <a:srgbClr val="00453D"/>
                </a:solidFill>
              </a:rPr>
              <a:t>plants are </a:t>
            </a:r>
            <a:r>
              <a:rPr lang="en-GB" sz="2400" dirty="0">
                <a:solidFill>
                  <a:srgbClr val="00453D"/>
                </a:solidFill>
              </a:rPr>
              <a:t>sprayed up to 40 times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00453D"/>
                </a:solidFill>
              </a:rPr>
              <a:t>e</a:t>
            </a:r>
            <a:r>
              <a:rPr lang="en-GB" sz="2400" dirty="0" smtClean="0">
                <a:solidFill>
                  <a:srgbClr val="00453D"/>
                </a:solidFill>
              </a:rPr>
              <a:t>very year to kill </a:t>
            </a:r>
            <a:r>
              <a:rPr lang="en-GB" sz="2400" dirty="0">
                <a:solidFill>
                  <a:srgbClr val="00453D"/>
                </a:solidFill>
              </a:rPr>
              <a:t>a fungus that </a:t>
            </a:r>
            <a:r>
              <a:rPr lang="en-GB" sz="2400" dirty="0" smtClean="0">
                <a:solidFill>
                  <a:srgbClr val="00453D"/>
                </a:solidFill>
              </a:rPr>
              <a:t>causes </a:t>
            </a:r>
            <a:r>
              <a:rPr lang="en-GB" sz="2400" dirty="0" smtClean="0">
                <a:solidFill>
                  <a:srgbClr val="00453D"/>
                </a:solidFill>
              </a:rPr>
              <a:t>black sigatoka </a:t>
            </a:r>
            <a:r>
              <a:rPr lang="en-GB" sz="2400" dirty="0">
                <a:solidFill>
                  <a:srgbClr val="00453D"/>
                </a:solidFill>
              </a:rPr>
              <a:t>disease.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4" y="768096"/>
            <a:ext cx="3227832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31" y="5194270"/>
            <a:ext cx="855953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However, the environmental impacts of chemical controls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453D"/>
                </a:solidFill>
              </a:rPr>
              <a:t>must be carefully considered.</a:t>
            </a:r>
            <a:endParaRPr lang="en-GB" sz="2400" dirty="0">
              <a:solidFill>
                <a:srgbClr val="00453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6" y="1020140"/>
            <a:ext cx="6053328" cy="31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569</Words>
  <Application>Microsoft Office PowerPoint</Application>
  <PresentationFormat>On-screen Show (4:3)</PresentationFormat>
  <Paragraphs>69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Plant Pathogens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Moore</dc:creator>
  <cp:lastModifiedBy>Alistair Moore</cp:lastModifiedBy>
  <cp:revision>106</cp:revision>
  <dcterms:created xsi:type="dcterms:W3CDTF">2016-05-09T15:24:08Z</dcterms:created>
  <dcterms:modified xsi:type="dcterms:W3CDTF">2017-03-17T11:34:10Z</dcterms:modified>
</cp:coreProperties>
</file>