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6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43">
          <p15:clr>
            <a:srgbClr val="A4A3A4"/>
          </p15:clr>
        </p15:guide>
        <p15:guide id="2" orient="horz" pos="2456">
          <p15:clr>
            <a:srgbClr val="A4A3A4"/>
          </p15:clr>
        </p15:guide>
        <p15:guide id="3" orient="horz" pos="3223">
          <p15:clr>
            <a:srgbClr val="A4A3A4"/>
          </p15:clr>
        </p15:guide>
        <p15:guide id="4" orient="horz" pos="1141">
          <p15:clr>
            <a:srgbClr val="A4A3A4"/>
          </p15:clr>
        </p15:guide>
        <p15:guide id="5" pos="4896">
          <p15:clr>
            <a:srgbClr val="A4A3A4"/>
          </p15:clr>
        </p15:guide>
        <p15:guide id="6" pos="2655">
          <p15:clr>
            <a:srgbClr val="A4A3A4"/>
          </p15:clr>
        </p15:guide>
        <p15:guide id="7" pos="8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EFF"/>
    <a:srgbClr val="DAF0F4"/>
    <a:srgbClr val="D6D9DE"/>
    <a:srgbClr val="FEFE0B"/>
    <a:srgbClr val="4FBDB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1843"/>
        <p:guide orient="horz" pos="2456"/>
        <p:guide orient="horz" pos="3223"/>
        <p:guide orient="horz" pos="1141"/>
        <p:guide pos="4896"/>
        <p:guide pos="2655"/>
        <p:guide pos="8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2" Type="http://schemas.openxmlformats.org/officeDocument/2006/relationships/image" Target="../media/image17.emf"/><Relationship Id="rId1" Type="http://schemas.openxmlformats.org/officeDocument/2006/relationships/image" Target="../media/image16.emf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Relationship Id="rId9" Type="http://schemas.openxmlformats.org/officeDocument/2006/relationships/image" Target="../media/image2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1AC1E-B744-B541-81F2-9DD779314A5C}" type="datetimeFigureOut">
              <a:rPr lang="en-US" smtClean="0">
                <a:latin typeface="Arial"/>
              </a:rPr>
              <a:pPr/>
              <a:t>7/1/2015</a:t>
            </a:fld>
            <a:endParaRPr lang="en-US" dirty="0">
              <a:latin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437BD-9590-B949-A700-9483F6483DAC}" type="slidenum">
              <a:rPr lang="en-US" smtClean="0">
                <a:latin typeface="Arial"/>
              </a:rPr>
              <a:pPr/>
              <a:t>‹#›</a:t>
            </a:fld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85797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95FA2713-E202-E94D-A455-A9F3E96198DF}" type="datetimeFigureOut">
              <a:rPr lang="en-US" smtClean="0"/>
              <a:pPr/>
              <a:t>7/1/2015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4C96AF8F-2707-1646-A48E-5DEB2107D9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063970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4FBC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442968" y="1977938"/>
            <a:ext cx="6258065" cy="1477179"/>
          </a:xfrm>
          <a:prstGeom prst="rect">
            <a:avLst/>
          </a:prstGeom>
        </p:spPr>
        <p:txBody>
          <a:bodyPr vert="horz" lIns="0" tIns="0" rIns="0" bIns="0" anchor="b"/>
          <a:lstStyle>
            <a:lvl1pPr marL="0" marR="0" indent="0" defTabSz="91417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200" b="1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err="1" smtClean="0"/>
              <a:t>Powerpoint</a:t>
            </a:r>
            <a:r>
              <a:rPr lang="en-US" dirty="0" smtClean="0"/>
              <a:t> heading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1442968" y="3567198"/>
            <a:ext cx="6258065" cy="1143000"/>
          </a:xfrm>
          <a:prstGeom prst="rect">
            <a:avLst/>
          </a:prstGeom>
        </p:spPr>
        <p:txBody>
          <a:bodyPr vert="horz" lIns="0" tIns="0" rIns="0" bIns="0" anchor="t"/>
          <a:lstStyle>
            <a:lvl1pPr algn="l">
              <a:defRPr sz="2100">
                <a:latin typeface="Arial"/>
                <a:cs typeface="Arial"/>
              </a:defRPr>
            </a:lvl1pPr>
          </a:lstStyle>
          <a:p>
            <a:r>
              <a:rPr lang="en-GB" dirty="0" smtClean="0"/>
              <a:t>Presenter name</a:t>
            </a:r>
            <a:endParaRPr lang="en-US" dirty="0"/>
          </a:p>
        </p:txBody>
      </p:sp>
      <p:pic>
        <p:nvPicPr>
          <p:cNvPr id="2" name="Picture 1" descr="CoreMaths Logos-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147" y="330981"/>
            <a:ext cx="3275737" cy="848765"/>
          </a:xfrm>
          <a:prstGeom prst="rect">
            <a:avLst/>
          </a:prstGeom>
        </p:spPr>
      </p:pic>
      <p:pic>
        <p:nvPicPr>
          <p:cNvPr id="9" name="Picture 8" descr="CFBT-Logo with keylin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0143" y="331096"/>
            <a:ext cx="1108712" cy="52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00302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solidFill>
          <a:srgbClr val="4FBC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541091" y="803268"/>
            <a:ext cx="3063844" cy="1693159"/>
          </a:xfrm>
          <a:prstGeom prst="rect">
            <a:avLst/>
          </a:prstGeom>
          <a:noFill/>
        </p:spPr>
        <p:txBody>
          <a:bodyPr wrap="square" lIns="80155" tIns="40078" rIns="80155" bIns="40078" rtlCol="0">
            <a:spAutoFit/>
          </a:bodyPr>
          <a:lstStyle/>
          <a:p>
            <a:pPr algn="l">
              <a:lnSpc>
                <a:spcPct val="110000"/>
              </a:lnSpc>
              <a:spcAft>
                <a:spcPts val="1052"/>
              </a:spcAft>
            </a:pPr>
            <a:r>
              <a:rPr lang="en-US" sz="1400" b="1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Core </a:t>
            </a:r>
            <a:r>
              <a:rPr lang="en-US" sz="1400" b="1" kern="1200" dirty="0" err="1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Maths</a:t>
            </a:r>
            <a:r>
              <a:rPr lang="en-US" sz="1400" b="1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 Support </a:t>
            </a:r>
            <a:r>
              <a:rPr lang="en-US" sz="1400" b="1" kern="1200" dirty="0" err="1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Programme</a:t>
            </a:r>
            <a:r>
              <a:rPr lang="en-GB" sz="1400" b="1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/>
            </a:r>
            <a:br>
              <a:rPr lang="en-GB" sz="1400" b="1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</a:br>
            <a:r>
              <a:rPr lang="en-US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60 Queens Road</a:t>
            </a:r>
            <a:r>
              <a:rPr lang="en-GB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/>
            </a:r>
            <a:br>
              <a:rPr lang="en-GB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</a:br>
            <a:r>
              <a:rPr lang="en-US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Reading</a:t>
            </a:r>
            <a:r>
              <a:rPr lang="en-GB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/>
            </a:r>
            <a:br>
              <a:rPr lang="en-GB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</a:br>
            <a:r>
              <a:rPr lang="en-US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RG1 4BS </a:t>
            </a:r>
            <a:endParaRPr lang="en-GB" sz="1400" kern="1200" dirty="0" smtClean="0">
              <a:solidFill>
                <a:srgbClr val="FFFFFF"/>
              </a:solidFill>
              <a:effectLst/>
              <a:latin typeface="Arial"/>
              <a:ea typeface="+mn-ea"/>
              <a:cs typeface="Arial"/>
            </a:endParaRPr>
          </a:p>
          <a:p>
            <a:pPr algn="l">
              <a:lnSpc>
                <a:spcPct val="110000"/>
              </a:lnSpc>
              <a:spcAft>
                <a:spcPts val="1052"/>
              </a:spcAft>
            </a:pPr>
            <a:r>
              <a:rPr lang="en-US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E-mail </a:t>
            </a:r>
            <a:r>
              <a:rPr lang="en-US" sz="1400" kern="1200" dirty="0" err="1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cmsp@cfbt.com</a:t>
            </a:r>
            <a:r>
              <a:rPr lang="en-GB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/>
            </a:r>
            <a:br>
              <a:rPr lang="en-GB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</a:br>
            <a:r>
              <a:rPr lang="en-GB" sz="1400" kern="1200" dirty="0" smtClean="0">
                <a:solidFill>
                  <a:srgbClr val="FFFFFF"/>
                </a:solidFill>
                <a:effectLst/>
                <a:latin typeface="Arial"/>
                <a:ea typeface="+mn-ea"/>
                <a:cs typeface="Arial"/>
              </a:rPr>
              <a:t>Call 0118 902 1243</a:t>
            </a:r>
          </a:p>
        </p:txBody>
      </p:sp>
      <p:pic>
        <p:nvPicPr>
          <p:cNvPr id="7" name="Picture 6" descr="CFBT-Logo with keylin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70143" y="5363750"/>
            <a:ext cx="1108712" cy="526888"/>
          </a:xfrm>
          <a:prstGeom prst="rect">
            <a:avLst/>
          </a:prstGeom>
        </p:spPr>
      </p:pic>
      <p:pic>
        <p:nvPicPr>
          <p:cNvPr id="10" name="Picture 9" descr="CoreMaths Logos-2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145" y="5363751"/>
            <a:ext cx="3429170" cy="88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25401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606327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34751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25405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422092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20338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8287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649844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667954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9053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1442135" y="1844824"/>
            <a:ext cx="6258065" cy="4176464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1200"/>
              </a:spcAft>
              <a:buNone/>
              <a:defRPr sz="22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1442968" y="1052737"/>
            <a:ext cx="6258065" cy="576064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spcAft>
                <a:spcPts val="1052"/>
              </a:spcAft>
              <a:buClr>
                <a:srgbClr val="4FBCBF"/>
              </a:buClr>
              <a:buSzPct val="125000"/>
              <a:buFont typeface="STIXGeneral-Regular"/>
              <a:buNone/>
              <a:defRPr sz="2800" b="1">
                <a:solidFill>
                  <a:srgbClr val="4FBDBF"/>
                </a:solidFill>
                <a:latin typeface="Arial"/>
                <a:cs typeface="Arial"/>
              </a:defRPr>
            </a:lvl1pPr>
            <a:lvl2pPr>
              <a:defRPr sz="2200">
                <a:latin typeface="Verdana"/>
                <a:cs typeface="Verdana"/>
              </a:defRPr>
            </a:lvl2pPr>
            <a:lvl3pPr>
              <a:defRPr sz="2200">
                <a:latin typeface="Verdana"/>
                <a:cs typeface="Verdana"/>
              </a:defRPr>
            </a:lvl3pPr>
            <a:lvl4pPr>
              <a:defRPr sz="2200">
                <a:latin typeface="Verdana"/>
                <a:cs typeface="Verdana"/>
              </a:defRPr>
            </a:lvl4pPr>
            <a:lvl5pPr>
              <a:defRPr sz="2200">
                <a:latin typeface="Verdana"/>
                <a:cs typeface="Verdana"/>
              </a:defRPr>
            </a:lvl5pPr>
          </a:lstStyle>
          <a:p>
            <a:pPr lvl="0"/>
            <a:r>
              <a:rPr lang="en-GB" dirty="0" smtClean="0"/>
              <a:t>Text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1CE413A-A432-B14C-9C70-454DB40E3C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65145" y="6400224"/>
            <a:ext cx="8213710" cy="0"/>
          </a:xfrm>
          <a:prstGeom prst="line">
            <a:avLst/>
          </a:prstGeom>
          <a:ln w="12700">
            <a:solidFill>
              <a:srgbClr val="4FBC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465146" y="6400224"/>
            <a:ext cx="977823" cy="69098"/>
          </a:xfrm>
          <a:prstGeom prst="rect">
            <a:avLst/>
          </a:prstGeom>
          <a:solidFill>
            <a:srgbClr val="4FB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55" tIns="40078" rIns="80155" bIns="40078" rtlCol="0" anchor="ctr"/>
          <a:lstStyle/>
          <a:p>
            <a:pPr algn="ctr"/>
            <a:endParaRPr lang="en-US" dirty="0">
              <a:latin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824" y="331095"/>
            <a:ext cx="2514903" cy="41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93217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727438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10401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1442968" y="1052737"/>
            <a:ext cx="6258065" cy="576064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spcAft>
                <a:spcPts val="1052"/>
              </a:spcAft>
              <a:buClr>
                <a:srgbClr val="4FBCBF"/>
              </a:buClr>
              <a:buSzPct val="125000"/>
              <a:buFont typeface="STIXGeneral-Regular"/>
              <a:buNone/>
              <a:defRPr sz="2800" b="1">
                <a:solidFill>
                  <a:srgbClr val="4FBDBF"/>
                </a:solidFill>
                <a:latin typeface="Arial"/>
                <a:cs typeface="Arial"/>
              </a:defRPr>
            </a:lvl1pPr>
            <a:lvl2pPr>
              <a:defRPr sz="2200">
                <a:latin typeface="Verdana"/>
                <a:cs typeface="Verdana"/>
              </a:defRPr>
            </a:lvl2pPr>
            <a:lvl3pPr>
              <a:defRPr sz="2200">
                <a:latin typeface="Verdana"/>
                <a:cs typeface="Verdana"/>
              </a:defRPr>
            </a:lvl3pPr>
            <a:lvl4pPr>
              <a:defRPr sz="2200">
                <a:latin typeface="Verdana"/>
                <a:cs typeface="Verdana"/>
              </a:defRPr>
            </a:lvl4pPr>
            <a:lvl5pPr>
              <a:defRPr sz="2200">
                <a:latin typeface="Verdana"/>
                <a:cs typeface="Verdana"/>
              </a:defRPr>
            </a:lvl5pPr>
          </a:lstStyle>
          <a:p>
            <a:pPr lvl="0"/>
            <a:r>
              <a:rPr lang="en-GB" dirty="0" smtClean="0"/>
              <a:t>Text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1CE413A-A432-B14C-9C70-454DB40E3C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65145" y="6400224"/>
            <a:ext cx="8213710" cy="0"/>
          </a:xfrm>
          <a:prstGeom prst="line">
            <a:avLst/>
          </a:prstGeom>
          <a:ln w="12700">
            <a:solidFill>
              <a:srgbClr val="4FBC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465146" y="6400224"/>
            <a:ext cx="977823" cy="69098"/>
          </a:xfrm>
          <a:prstGeom prst="rect">
            <a:avLst/>
          </a:prstGeom>
          <a:solidFill>
            <a:srgbClr val="4FB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55" tIns="40078" rIns="80155" bIns="40078" rtlCol="0" anchor="ctr"/>
          <a:lstStyle/>
          <a:p>
            <a:pPr algn="ctr"/>
            <a:endParaRPr lang="en-US" dirty="0">
              <a:latin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824" y="331095"/>
            <a:ext cx="2514903" cy="41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43810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1CE413A-A432-B14C-9C70-454DB40E3C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65145" y="6400224"/>
            <a:ext cx="8213710" cy="0"/>
          </a:xfrm>
          <a:prstGeom prst="line">
            <a:avLst/>
          </a:prstGeom>
          <a:ln w="12700">
            <a:solidFill>
              <a:srgbClr val="4FBC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465146" y="6400224"/>
            <a:ext cx="977823" cy="69098"/>
          </a:xfrm>
          <a:prstGeom prst="rect">
            <a:avLst/>
          </a:prstGeom>
          <a:solidFill>
            <a:srgbClr val="4FB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55" tIns="40078" rIns="80155" bIns="40078" rtlCol="0" anchor="ctr"/>
          <a:lstStyle/>
          <a:p>
            <a:pPr algn="ctr"/>
            <a:endParaRPr lang="en-US" dirty="0">
              <a:latin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824" y="331095"/>
            <a:ext cx="2514903" cy="41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12026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ity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645024"/>
            <a:ext cx="9144000" cy="2992510"/>
          </a:xfrm>
          <a:prstGeom prst="rect">
            <a:avLst/>
          </a:prstGeom>
        </p:spPr>
      </p:pic>
      <p:sp>
        <p:nvSpPr>
          <p:cNvPr id="5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1442135" y="1844824"/>
            <a:ext cx="6258065" cy="4176464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1200"/>
              </a:spcAft>
              <a:buNone/>
              <a:defRPr sz="2200" b="0" i="0" baseline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1442968" y="1052737"/>
            <a:ext cx="6258065" cy="576064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0" indent="0">
              <a:spcAft>
                <a:spcPts val="1052"/>
              </a:spcAft>
              <a:buClr>
                <a:srgbClr val="4FBCBF"/>
              </a:buClr>
              <a:buSzPct val="125000"/>
              <a:buFont typeface="STIXGeneral-Regular"/>
              <a:buNone/>
              <a:defRPr sz="2800" b="1">
                <a:solidFill>
                  <a:srgbClr val="4FBDBF"/>
                </a:solidFill>
                <a:latin typeface="Arial"/>
                <a:cs typeface="Arial"/>
              </a:defRPr>
            </a:lvl1pPr>
            <a:lvl2pPr>
              <a:defRPr sz="2200">
                <a:latin typeface="Verdana"/>
                <a:cs typeface="Verdana"/>
              </a:defRPr>
            </a:lvl2pPr>
            <a:lvl3pPr>
              <a:defRPr sz="2200">
                <a:latin typeface="Verdana"/>
                <a:cs typeface="Verdana"/>
              </a:defRPr>
            </a:lvl3pPr>
            <a:lvl4pPr>
              <a:defRPr sz="2200">
                <a:latin typeface="Verdana"/>
                <a:cs typeface="Verdana"/>
              </a:defRPr>
            </a:lvl4pPr>
            <a:lvl5pPr>
              <a:defRPr sz="2200">
                <a:latin typeface="Verdana"/>
                <a:cs typeface="Verdana"/>
              </a:defRPr>
            </a:lvl5pPr>
          </a:lstStyle>
          <a:p>
            <a:pPr lvl="0"/>
            <a:r>
              <a:rPr lang="en-GB" dirty="0" smtClean="0"/>
              <a:t>Text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1CE413A-A432-B14C-9C70-454DB40E3C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65145" y="6400224"/>
            <a:ext cx="8213710" cy="0"/>
          </a:xfrm>
          <a:prstGeom prst="line">
            <a:avLst/>
          </a:prstGeom>
          <a:ln w="12700">
            <a:solidFill>
              <a:srgbClr val="4FBC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465146" y="6400224"/>
            <a:ext cx="977823" cy="69098"/>
          </a:xfrm>
          <a:prstGeom prst="rect">
            <a:avLst/>
          </a:prstGeom>
          <a:solidFill>
            <a:srgbClr val="4FB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55" tIns="40078" rIns="80155" bIns="40078" rtlCol="0" anchor="ctr"/>
          <a:lstStyle/>
          <a:p>
            <a:pPr algn="ctr"/>
            <a:endParaRPr lang="en-US" dirty="0">
              <a:latin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824" y="331095"/>
            <a:ext cx="2514903" cy="41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27070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1">
    <p:bg>
      <p:bgPr>
        <a:solidFill>
          <a:srgbClr val="4FBC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FBT-Logo with keylin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20544" y="333975"/>
            <a:ext cx="862214" cy="409746"/>
          </a:xfrm>
          <a:prstGeom prst="rect">
            <a:avLst/>
          </a:prstGeom>
        </p:spPr>
      </p:pic>
      <p:sp>
        <p:nvSpPr>
          <p:cNvPr id="13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1442968" y="1079660"/>
            <a:ext cx="6258065" cy="533400"/>
          </a:xfrm>
          <a:prstGeom prst="rect">
            <a:avLst/>
          </a:prstGeom>
        </p:spPr>
        <p:txBody>
          <a:bodyPr vert="horz" lIns="0" tIns="0" rIns="0" bIns="0"/>
          <a:lstStyle>
            <a:lvl1pPr algn="l">
              <a:defRPr sz="2600" b="1" i="0" baseline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1442968" y="1839742"/>
            <a:ext cx="6258065" cy="442228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Aft>
                <a:spcPts val="1052"/>
              </a:spcAft>
              <a:buClr>
                <a:srgbClr val="4FBCBF"/>
              </a:buClr>
              <a:buSzPct val="125000"/>
              <a:buFont typeface="STIXGeneral-Regular"/>
              <a:buNone/>
              <a:defRPr sz="220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 sz="2200">
                <a:latin typeface="Verdana"/>
                <a:cs typeface="Verdana"/>
              </a:defRPr>
            </a:lvl2pPr>
            <a:lvl3pPr>
              <a:defRPr sz="2200">
                <a:latin typeface="Verdana"/>
                <a:cs typeface="Verdana"/>
              </a:defRPr>
            </a:lvl3pPr>
            <a:lvl4pPr>
              <a:defRPr sz="2200">
                <a:latin typeface="Verdana"/>
                <a:cs typeface="Verdana"/>
              </a:defRPr>
            </a:lvl4pPr>
            <a:lvl5pPr>
              <a:defRPr sz="2200">
                <a:latin typeface="Verdana"/>
                <a:cs typeface="Verdana"/>
              </a:defRPr>
            </a:lvl5pPr>
          </a:lstStyle>
          <a:p>
            <a:pPr lvl="0"/>
            <a:r>
              <a:rPr lang="en-GB" dirty="0" smtClean="0"/>
              <a:t>Text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CE413A-A432-B14C-9C70-454DB40E3C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 descr="CoreMaths Logos-2 no strap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825" y="331095"/>
            <a:ext cx="2514904" cy="41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75400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2">
    <p:bg>
      <p:bgPr>
        <a:solidFill>
          <a:srgbClr val="4FBC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1442968" y="1658825"/>
            <a:ext cx="6258065" cy="3540351"/>
          </a:xfrm>
          <a:prstGeom prst="rect">
            <a:avLst/>
          </a:prstGeom>
        </p:spPr>
        <p:txBody>
          <a:bodyPr vert="horz" lIns="0" tIns="0" rIns="0" bIns="0" anchor="ctr"/>
          <a:lstStyle>
            <a:lvl1pPr marL="0" indent="0">
              <a:lnSpc>
                <a:spcPts val="3300"/>
              </a:lnSpc>
              <a:buFontTx/>
              <a:buNone/>
              <a:defRPr sz="2800" b="1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GB" dirty="0" smtClean="0"/>
              <a:t>Section divider – et </a:t>
            </a:r>
            <a:r>
              <a:rPr lang="en-GB" dirty="0" err="1" smtClean="0"/>
              <a:t>tamen</a:t>
            </a:r>
            <a:r>
              <a:rPr lang="en-GB" dirty="0" smtClean="0"/>
              <a:t> in </a:t>
            </a:r>
            <a:r>
              <a:rPr lang="en-GB" dirty="0" err="1" smtClean="0"/>
              <a:t>busdam</a:t>
            </a:r>
            <a:r>
              <a:rPr lang="en-GB" dirty="0" smtClean="0"/>
              <a:t> </a:t>
            </a:r>
            <a:r>
              <a:rPr lang="en-GB" dirty="0" err="1" smtClean="0"/>
              <a:t>pecun</a:t>
            </a:r>
            <a:r>
              <a:rPr lang="en-GB" dirty="0" smtClean="0"/>
              <a:t> </a:t>
            </a:r>
            <a:r>
              <a:rPr lang="en-GB" dirty="0" err="1" smtClean="0"/>
              <a:t>estis</a:t>
            </a:r>
            <a:r>
              <a:rPr lang="en-GB" dirty="0" smtClean="0"/>
              <a:t> </a:t>
            </a:r>
            <a:r>
              <a:rPr lang="en-GB" dirty="0" err="1" smtClean="0"/>
              <a:t>latitud</a:t>
            </a:r>
            <a:r>
              <a:rPr lang="en-GB" dirty="0" smtClean="0"/>
              <a:t> </a:t>
            </a:r>
            <a:r>
              <a:rPr lang="en-GB" dirty="0" err="1" smtClean="0"/>
              <a:t>inus</a:t>
            </a:r>
            <a:r>
              <a:rPr lang="en-GB" dirty="0" smtClean="0"/>
              <a:t> </a:t>
            </a:r>
            <a:r>
              <a:rPr lang="en-GB" dirty="0" err="1" smtClean="0"/>
              <a:t>extatis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CE413A-A432-B14C-9C70-454DB40E3C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CFBT-Logo with keylin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20544" y="333975"/>
            <a:ext cx="862214" cy="409746"/>
          </a:xfrm>
          <a:prstGeom prst="rect">
            <a:avLst/>
          </a:prstGeom>
        </p:spPr>
      </p:pic>
      <p:pic>
        <p:nvPicPr>
          <p:cNvPr id="9" name="Picture 8" descr="CoreMaths Logos-2 no strap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825" y="331095"/>
            <a:ext cx="2514904" cy="41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67035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1442968" y="1079660"/>
            <a:ext cx="6258065" cy="5334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l">
              <a:defRPr sz="2800" b="1" i="0" baseline="0">
                <a:solidFill>
                  <a:srgbClr val="4FBCB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1442968" y="1839742"/>
            <a:ext cx="6258065" cy="4422287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marL="300583" indent="-300583">
              <a:spcAft>
                <a:spcPts val="1578"/>
              </a:spcAft>
              <a:buClr>
                <a:srgbClr val="4FBCBF"/>
              </a:buClr>
              <a:buSzPct val="125000"/>
              <a:buFont typeface="Wingdings" charset="2"/>
              <a:buChar char="§"/>
              <a:defRPr sz="2200">
                <a:latin typeface="Arial"/>
                <a:cs typeface="Arial"/>
              </a:defRPr>
            </a:lvl1pPr>
            <a:lvl2pPr>
              <a:defRPr sz="2200">
                <a:latin typeface="Verdana"/>
                <a:cs typeface="Verdana"/>
              </a:defRPr>
            </a:lvl2pPr>
            <a:lvl3pPr>
              <a:defRPr sz="2200">
                <a:latin typeface="Verdana"/>
                <a:cs typeface="Verdana"/>
              </a:defRPr>
            </a:lvl3pPr>
            <a:lvl4pPr>
              <a:defRPr sz="2200">
                <a:latin typeface="Verdana"/>
                <a:cs typeface="Verdana"/>
              </a:defRPr>
            </a:lvl4pPr>
            <a:lvl5pPr>
              <a:defRPr sz="2200">
                <a:latin typeface="Verdana"/>
                <a:cs typeface="Verdana"/>
              </a:defRPr>
            </a:lvl5pPr>
          </a:lstStyle>
          <a:p>
            <a:pPr lvl="0"/>
            <a:r>
              <a:rPr lang="en-GB" dirty="0" smtClean="0"/>
              <a:t>Bullet point text</a:t>
            </a:r>
          </a:p>
          <a:p>
            <a:pPr lvl="0"/>
            <a:r>
              <a:rPr lang="en-GB" dirty="0" smtClean="0"/>
              <a:t>Bullet point text</a:t>
            </a:r>
          </a:p>
          <a:p>
            <a:pPr lvl="0"/>
            <a:r>
              <a:rPr lang="en-GB" dirty="0" smtClean="0"/>
              <a:t>Bullet point text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1CE413A-A432-B14C-9C70-454DB40E3C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465145" y="6400224"/>
            <a:ext cx="8213710" cy="0"/>
          </a:xfrm>
          <a:prstGeom prst="line">
            <a:avLst/>
          </a:prstGeom>
          <a:ln w="12700">
            <a:solidFill>
              <a:srgbClr val="4FBC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 userDrawn="1"/>
        </p:nvSpPr>
        <p:spPr>
          <a:xfrm>
            <a:off x="465146" y="6400224"/>
            <a:ext cx="977823" cy="69098"/>
          </a:xfrm>
          <a:prstGeom prst="rect">
            <a:avLst/>
          </a:prstGeom>
          <a:solidFill>
            <a:srgbClr val="4FB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55" tIns="40078" rIns="80155" bIns="40078" rtlCol="0" anchor="ctr"/>
          <a:lstStyle/>
          <a:p>
            <a:pPr algn="ctr"/>
            <a:endParaRPr lang="en-US" dirty="0">
              <a:latin typeface="Arial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824" y="331095"/>
            <a:ext cx="2514903" cy="41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8482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ing bullet poi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1CE413A-A432-B14C-9C70-454DB40E3CD4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65145" y="6400224"/>
            <a:ext cx="8213710" cy="0"/>
          </a:xfrm>
          <a:prstGeom prst="line">
            <a:avLst/>
          </a:prstGeom>
          <a:ln w="12700">
            <a:solidFill>
              <a:srgbClr val="4FBCB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1442968" y="1079660"/>
            <a:ext cx="6258065" cy="533400"/>
          </a:xfrm>
          <a:prstGeom prst="rect">
            <a:avLst/>
          </a:prstGeom>
        </p:spPr>
        <p:txBody>
          <a:bodyPr vert="horz" lIns="0" tIns="0" rIns="0" bIns="0">
            <a:normAutofit/>
          </a:bodyPr>
          <a:lstStyle>
            <a:lvl1pPr algn="l">
              <a:defRPr sz="2800" b="1" i="0" baseline="0">
                <a:solidFill>
                  <a:srgbClr val="4FBCB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1442968" y="1839741"/>
            <a:ext cx="6248911" cy="4353189"/>
          </a:xfrm>
          <a:prstGeom prst="rect">
            <a:avLst/>
          </a:prstGeom>
        </p:spPr>
        <p:txBody>
          <a:bodyPr vert="horz" lIns="0" tIns="0" rIns="0" bIns="0"/>
          <a:lstStyle>
            <a:lvl1pPr marL="400777" indent="-400777">
              <a:spcAft>
                <a:spcPts val="1578"/>
              </a:spcAft>
              <a:buClr>
                <a:srgbClr val="4FBCBF"/>
              </a:buClr>
              <a:buSzPct val="100000"/>
              <a:buFont typeface="+mj-lt"/>
              <a:buAutoNum type="arabicPeriod"/>
              <a:defRPr sz="2200" baseline="0">
                <a:latin typeface="Arial"/>
                <a:cs typeface="Arial"/>
              </a:defRPr>
            </a:lvl1pPr>
            <a:lvl2pPr>
              <a:defRPr sz="2200">
                <a:latin typeface="Verdana"/>
                <a:cs typeface="Verdana"/>
              </a:defRPr>
            </a:lvl2pPr>
            <a:lvl3pPr>
              <a:defRPr sz="2200">
                <a:latin typeface="Verdana"/>
                <a:cs typeface="Verdana"/>
              </a:defRPr>
            </a:lvl3pPr>
            <a:lvl4pPr>
              <a:defRPr sz="2200">
                <a:latin typeface="Verdana"/>
                <a:cs typeface="Verdana"/>
              </a:defRPr>
            </a:lvl4pPr>
            <a:lvl5pPr>
              <a:defRPr sz="2200">
                <a:latin typeface="Verdana"/>
                <a:cs typeface="Verdana"/>
              </a:defRPr>
            </a:lvl5pPr>
          </a:lstStyle>
          <a:p>
            <a:pPr lvl="0"/>
            <a:r>
              <a:rPr lang="en-GB" dirty="0" smtClean="0"/>
              <a:t>Numbered bullet point text</a:t>
            </a:r>
          </a:p>
          <a:p>
            <a:pPr lvl="0"/>
            <a:r>
              <a:rPr lang="en-GB" dirty="0" smtClean="0"/>
              <a:t>Numbered bullet point text</a:t>
            </a:r>
          </a:p>
          <a:p>
            <a:pPr lvl="0"/>
            <a:r>
              <a:rPr lang="en-GB" dirty="0" smtClean="0"/>
              <a:t>Numbered bullet point text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465146" y="6400224"/>
            <a:ext cx="977823" cy="69098"/>
          </a:xfrm>
          <a:prstGeom prst="rect">
            <a:avLst/>
          </a:prstGeom>
          <a:solidFill>
            <a:srgbClr val="4FBC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55" tIns="40078" rIns="80155" bIns="40078" rtlCol="0" anchor="ctr"/>
          <a:lstStyle/>
          <a:p>
            <a:pPr algn="ctr"/>
            <a:endParaRPr lang="en-US" dirty="0">
              <a:latin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5824" y="331095"/>
            <a:ext cx="2514903" cy="41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678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rgbClr val="4FBDBF"/>
                </a:solidFill>
                <a:latin typeface="Arial"/>
              </a:defRPr>
            </a:lvl1pPr>
          </a:lstStyle>
          <a:p>
            <a:fld id="{C022E52E-FBD8-4CA1-A86E-708F57AE9B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600994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4" r:id="rId2"/>
    <p:sldLayoutId id="2147483669" r:id="rId3"/>
    <p:sldLayoutId id="2147483668" r:id="rId4"/>
    <p:sldLayoutId id="2147483667" r:id="rId5"/>
    <p:sldLayoutId id="2147483661" r:id="rId6"/>
    <p:sldLayoutId id="2147483662" r:id="rId7"/>
    <p:sldLayoutId id="2147483663" r:id="rId8"/>
    <p:sldLayoutId id="2147483665" r:id="rId9"/>
    <p:sldLayoutId id="2147483666" r:id="rId10"/>
    <p:sldLayoutId id="2147483649" r:id="rId11"/>
    <p:sldLayoutId id="2147483650" r:id="rId12"/>
    <p:sldLayoutId id="2147483651" r:id="rId13"/>
    <p:sldLayoutId id="2147483652" r:id="rId14"/>
    <p:sldLayoutId id="2147483653" r:id="rId15"/>
    <p:sldLayoutId id="2147483654" r:id="rId16"/>
    <p:sldLayoutId id="2147483655" r:id="rId17"/>
    <p:sldLayoutId id="2147483656" r:id="rId18"/>
    <p:sldLayoutId id="2147483657" r:id="rId19"/>
    <p:sldLayoutId id="2147483658" r:id="rId20"/>
    <p:sldLayoutId id="2147483659" r:id="rId2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Exponential card sort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577580"/>
            <a:ext cx="6258065" cy="1143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	</a:t>
            </a:r>
            <a:r>
              <a:rPr lang="en-US" sz="2400" dirty="0" smtClean="0"/>
              <a:t> Sort </a:t>
            </a:r>
            <a:r>
              <a:rPr lang="en-US" sz="2400" dirty="0"/>
              <a:t>the graphs into different </a:t>
            </a:r>
            <a:r>
              <a:rPr lang="en-US" sz="2400" dirty="0" smtClean="0"/>
              <a:t>classes </a:t>
            </a:r>
            <a:endParaRPr lang="en-GB" sz="2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42968" y="4149080"/>
            <a:ext cx="6258064" cy="1143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dirty="0" smtClean="0"/>
              <a:t>Match the graphs </a:t>
            </a:r>
            <a:r>
              <a:rPr lang="en-US" sz="2400" smtClean="0"/>
              <a:t>and equations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6826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9165196"/>
              </p:ext>
            </p:extLst>
          </p:nvPr>
        </p:nvGraphicFramePr>
        <p:xfrm>
          <a:off x="1043607" y="980728"/>
          <a:ext cx="7056786" cy="5026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2262"/>
                <a:gridCol w="2352262"/>
                <a:gridCol w="2352262"/>
              </a:tblGrid>
              <a:tr h="167535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</a:tr>
              <a:tr h="167535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</a:tr>
              <a:tr h="167535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1786" y="1046637"/>
            <a:ext cx="1940428" cy="155795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23886" y="1046637"/>
            <a:ext cx="1829194" cy="155795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01786" y="2719263"/>
            <a:ext cx="1940428" cy="155795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70075" y="2719263"/>
            <a:ext cx="1940428" cy="155795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01786" y="4389484"/>
            <a:ext cx="1940429" cy="155795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23886" y="4389484"/>
            <a:ext cx="1940428" cy="155795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263420" y="1046637"/>
            <a:ext cx="1940428" cy="155795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263420" y="2719263"/>
            <a:ext cx="1940428" cy="15579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263420" y="4449248"/>
            <a:ext cx="1940428" cy="155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805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31239681"/>
              </p:ext>
            </p:extLst>
          </p:nvPr>
        </p:nvGraphicFramePr>
        <p:xfrm>
          <a:off x="1043607" y="980728"/>
          <a:ext cx="7056786" cy="5026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2262"/>
                <a:gridCol w="2352262"/>
                <a:gridCol w="2352262"/>
              </a:tblGrid>
              <a:tr h="167535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</a:tr>
              <a:tr h="1675352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</a:tr>
              <a:tr h="1675352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77675" marR="77675" marT="38838" marB="38838"/>
                </a:tc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78352472"/>
              </p:ext>
            </p:extLst>
          </p:nvPr>
        </p:nvGraphicFramePr>
        <p:xfrm>
          <a:off x="6624823" y="3327372"/>
          <a:ext cx="762000" cy="419100"/>
        </p:xfrm>
        <a:graphic>
          <a:graphicData uri="http://schemas.openxmlformats.org/presentationml/2006/ole">
            <p:oleObj spid="_x0000_s1079" name="Equation" r:id="rId3" imgW="749520" imgH="41112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86341168"/>
              </p:ext>
            </p:extLst>
          </p:nvPr>
        </p:nvGraphicFramePr>
        <p:xfrm>
          <a:off x="4184650" y="3305416"/>
          <a:ext cx="774700" cy="342900"/>
        </p:xfrm>
        <a:graphic>
          <a:graphicData uri="http://schemas.openxmlformats.org/presentationml/2006/ole">
            <p:oleObj spid="_x0000_s1080" name="Equation" r:id="rId4" imgW="758520" imgH="32904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98628227"/>
              </p:ext>
            </p:extLst>
          </p:nvPr>
        </p:nvGraphicFramePr>
        <p:xfrm>
          <a:off x="4083050" y="1547265"/>
          <a:ext cx="977900" cy="508000"/>
        </p:xfrm>
        <a:graphic>
          <a:graphicData uri="http://schemas.openxmlformats.org/presentationml/2006/ole">
            <p:oleObj spid="_x0000_s1081" name="Equation" r:id="rId5" imgW="969120" imgH="49356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50151665"/>
              </p:ext>
            </p:extLst>
          </p:nvPr>
        </p:nvGraphicFramePr>
        <p:xfrm>
          <a:off x="6164680" y="4880451"/>
          <a:ext cx="1574800" cy="457200"/>
        </p:xfrm>
        <a:graphic>
          <a:graphicData uri="http://schemas.openxmlformats.org/presentationml/2006/ole">
            <p:oleObj spid="_x0000_s1082" name="Equation" r:id="rId6" imgW="1563120" imgH="44784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88754672"/>
              </p:ext>
            </p:extLst>
          </p:nvPr>
        </p:nvGraphicFramePr>
        <p:xfrm>
          <a:off x="6253580" y="1547265"/>
          <a:ext cx="1485900" cy="508000"/>
        </p:xfrm>
        <a:graphic>
          <a:graphicData uri="http://schemas.openxmlformats.org/presentationml/2006/ole">
            <p:oleObj spid="_x0000_s1083" name="Equation" r:id="rId7" imgW="1471680" imgH="49356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77472350"/>
              </p:ext>
            </p:extLst>
          </p:nvPr>
        </p:nvGraphicFramePr>
        <p:xfrm>
          <a:off x="4013200" y="4880451"/>
          <a:ext cx="1117600" cy="508000"/>
        </p:xfrm>
        <a:graphic>
          <a:graphicData uri="http://schemas.openxmlformats.org/presentationml/2006/ole">
            <p:oleObj spid="_x0000_s1084" name="Equation" r:id="rId8" imgW="1106280" imgH="49356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16081753"/>
              </p:ext>
            </p:extLst>
          </p:nvPr>
        </p:nvGraphicFramePr>
        <p:xfrm>
          <a:off x="1725464" y="1525040"/>
          <a:ext cx="977900" cy="508000"/>
        </p:xfrm>
        <a:graphic>
          <a:graphicData uri="http://schemas.openxmlformats.org/presentationml/2006/ole">
            <p:oleObj spid="_x0000_s1085" name="Equation" r:id="rId9" imgW="969120" imgH="49356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31535785"/>
              </p:ext>
            </p:extLst>
          </p:nvPr>
        </p:nvGraphicFramePr>
        <p:xfrm>
          <a:off x="1738164" y="3238472"/>
          <a:ext cx="952500" cy="508000"/>
        </p:xfrm>
        <a:graphic>
          <a:graphicData uri="http://schemas.openxmlformats.org/presentationml/2006/ole">
            <p:oleObj spid="_x0000_s1086" name="Equation" r:id="rId10" imgW="941400" imgH="49356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8999853"/>
              </p:ext>
            </p:extLst>
          </p:nvPr>
        </p:nvGraphicFramePr>
        <p:xfrm>
          <a:off x="1547664" y="4602956"/>
          <a:ext cx="1333500" cy="1130300"/>
        </p:xfrm>
        <a:graphic>
          <a:graphicData uri="http://schemas.openxmlformats.org/presentationml/2006/ole">
            <p:oleObj spid="_x0000_s1087" name="Equation" r:id="rId11" imgW="1325520" imgH="11152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36313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455805" y="1120786"/>
            <a:ext cx="0" cy="1800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873099" y="2450552"/>
            <a:ext cx="179294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46554" y="3151958"/>
            <a:ext cx="19672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/>
                <a:cs typeface="Arial"/>
              </a:rPr>
              <a:t>Sketch the graph of </a:t>
            </a:r>
            <a:endParaRPr lang="en-US" sz="1600" dirty="0">
              <a:latin typeface="Arial"/>
              <a:cs typeface="Arial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3832017"/>
              </p:ext>
            </p:extLst>
          </p:nvPr>
        </p:nvGraphicFramePr>
        <p:xfrm>
          <a:off x="3347864" y="3174841"/>
          <a:ext cx="431800" cy="254000"/>
        </p:xfrm>
        <a:graphic>
          <a:graphicData uri="http://schemas.openxmlformats.org/presentationml/2006/ole">
            <p:oleObj spid="_x0000_s2073" name="Equation" r:id="rId3" imgW="431640" imgH="253800" progId="Equation.3">
              <p:embed/>
            </p:oleObj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6000741" y="1131282"/>
            <a:ext cx="0" cy="1800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418035" y="2461048"/>
            <a:ext cx="179294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991490" y="3162454"/>
            <a:ext cx="19672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/>
                <a:cs typeface="Arial"/>
              </a:rPr>
              <a:t>Sketch the graph of </a:t>
            </a:r>
            <a:endParaRPr lang="en-US" sz="1600" dirty="0">
              <a:latin typeface="Arial"/>
              <a:cs typeface="Arial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93615475"/>
              </p:ext>
            </p:extLst>
          </p:nvPr>
        </p:nvGraphicFramePr>
        <p:xfrm>
          <a:off x="6907714" y="3194693"/>
          <a:ext cx="508000" cy="254000"/>
        </p:xfrm>
        <a:graphic>
          <a:graphicData uri="http://schemas.openxmlformats.org/presentationml/2006/ole">
            <p:oleObj spid="_x0000_s2074" name="Equation" r:id="rId4" imgW="507960" imgH="253800" progId="Equation.3">
              <p:embed/>
            </p:oleObj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flipV="1">
            <a:off x="2552449" y="3795578"/>
            <a:ext cx="0" cy="1800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969743" y="5125344"/>
            <a:ext cx="179294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43198" y="5826750"/>
            <a:ext cx="19672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/>
                <a:cs typeface="Arial"/>
              </a:rPr>
              <a:t>Sketch the graph of </a:t>
            </a:r>
            <a:endParaRPr lang="en-US" sz="1600" dirty="0">
              <a:latin typeface="Arial"/>
              <a:cs typeface="Arial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69906170"/>
              </p:ext>
            </p:extLst>
          </p:nvPr>
        </p:nvGraphicFramePr>
        <p:xfrm>
          <a:off x="3449960" y="5859035"/>
          <a:ext cx="762000" cy="254000"/>
        </p:xfrm>
        <a:graphic>
          <a:graphicData uri="http://schemas.openxmlformats.org/presentationml/2006/ole">
            <p:oleObj spid="_x0000_s2075" name="Equation" r:id="rId5" imgW="761760" imgH="253800" progId="Equation.3">
              <p:embed/>
            </p:oleObj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flipV="1">
            <a:off x="6115970" y="3723221"/>
            <a:ext cx="0" cy="1800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533264" y="5052987"/>
            <a:ext cx="179294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106719" y="5754393"/>
            <a:ext cx="19672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/>
                <a:cs typeface="Arial"/>
              </a:rPr>
              <a:t>Sketch the graph of </a:t>
            </a:r>
            <a:endParaRPr lang="en-US" sz="1600" dirty="0">
              <a:latin typeface="Arial"/>
              <a:cs typeface="Arial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84185170"/>
              </p:ext>
            </p:extLst>
          </p:nvPr>
        </p:nvGraphicFramePr>
        <p:xfrm>
          <a:off x="7035800" y="5786010"/>
          <a:ext cx="685800" cy="254000"/>
        </p:xfrm>
        <a:graphic>
          <a:graphicData uri="http://schemas.openxmlformats.org/presentationml/2006/ole">
            <p:oleObj spid="_x0000_s2076" name="Equation" r:id="rId6" imgW="685800" imgH="2538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9983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1353</TotalTime>
  <Words>24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Equation</vt:lpstr>
      <vt:lpstr>  Sort the graphs into different classes 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 Growth and Decay</dc:title>
  <dc:creator>TCarpenter</dc:creator>
  <cp:lastModifiedBy>jplantak</cp:lastModifiedBy>
  <cp:revision>110</cp:revision>
  <dcterms:created xsi:type="dcterms:W3CDTF">2014-10-09T11:58:15Z</dcterms:created>
  <dcterms:modified xsi:type="dcterms:W3CDTF">2015-07-01T14:14:15Z</dcterms:modified>
</cp:coreProperties>
</file>