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61" r:id="rId2"/>
    <p:sldId id="294" r:id="rId3"/>
    <p:sldId id="295" r:id="rId4"/>
    <p:sldId id="296" r:id="rId5"/>
    <p:sldId id="297" r:id="rId6"/>
    <p:sldId id="298" r:id="rId7"/>
    <p:sldId id="299" r:id="rId8"/>
    <p:sldId id="300" r:id="rId9"/>
    <p:sldId id="306" r:id="rId10"/>
    <p:sldId id="302" r:id="rId11"/>
    <p:sldId id="303" r:id="rId12"/>
    <p:sldId id="305" r:id="rId13"/>
    <p:sldId id="270" r:id="rId14"/>
  </p:sldIdLst>
  <p:sldSz cx="10688638" cy="7562850"/>
  <p:notesSz cx="6797675" cy="9926638"/>
  <p:defaultTextStyle>
    <a:defPPr>
      <a:defRPr lang="en-US"/>
    </a:defPPr>
    <a:lvl1pPr marL="0" algn="l" defTabSz="521309" rtl="0" eaLnBrk="1" latinLnBrk="0" hangingPunct="1">
      <a:defRPr sz="2100" kern="1200">
        <a:solidFill>
          <a:schemeClr val="tx1"/>
        </a:solidFill>
        <a:latin typeface="+mn-lt"/>
        <a:ea typeface="+mn-ea"/>
        <a:cs typeface="+mn-cs"/>
      </a:defRPr>
    </a:lvl1pPr>
    <a:lvl2pPr marL="521309" algn="l" defTabSz="521309" rtl="0" eaLnBrk="1" latinLnBrk="0" hangingPunct="1">
      <a:defRPr sz="2100" kern="1200">
        <a:solidFill>
          <a:schemeClr val="tx1"/>
        </a:solidFill>
        <a:latin typeface="+mn-lt"/>
        <a:ea typeface="+mn-ea"/>
        <a:cs typeface="+mn-cs"/>
      </a:defRPr>
    </a:lvl2pPr>
    <a:lvl3pPr marL="1042615" algn="l" defTabSz="521309" rtl="0" eaLnBrk="1" latinLnBrk="0" hangingPunct="1">
      <a:defRPr sz="2100" kern="1200">
        <a:solidFill>
          <a:schemeClr val="tx1"/>
        </a:solidFill>
        <a:latin typeface="+mn-lt"/>
        <a:ea typeface="+mn-ea"/>
        <a:cs typeface="+mn-cs"/>
      </a:defRPr>
    </a:lvl3pPr>
    <a:lvl4pPr marL="1563923" algn="l" defTabSz="521309" rtl="0" eaLnBrk="1" latinLnBrk="0" hangingPunct="1">
      <a:defRPr sz="2100" kern="1200">
        <a:solidFill>
          <a:schemeClr val="tx1"/>
        </a:solidFill>
        <a:latin typeface="+mn-lt"/>
        <a:ea typeface="+mn-ea"/>
        <a:cs typeface="+mn-cs"/>
      </a:defRPr>
    </a:lvl4pPr>
    <a:lvl5pPr marL="2085231" algn="l" defTabSz="521309" rtl="0" eaLnBrk="1" latinLnBrk="0" hangingPunct="1">
      <a:defRPr sz="2100" kern="1200">
        <a:solidFill>
          <a:schemeClr val="tx1"/>
        </a:solidFill>
        <a:latin typeface="+mn-lt"/>
        <a:ea typeface="+mn-ea"/>
        <a:cs typeface="+mn-cs"/>
      </a:defRPr>
    </a:lvl5pPr>
    <a:lvl6pPr marL="2606537" algn="l" defTabSz="521309" rtl="0" eaLnBrk="1" latinLnBrk="0" hangingPunct="1">
      <a:defRPr sz="2100" kern="1200">
        <a:solidFill>
          <a:schemeClr val="tx1"/>
        </a:solidFill>
        <a:latin typeface="+mn-lt"/>
        <a:ea typeface="+mn-ea"/>
        <a:cs typeface="+mn-cs"/>
      </a:defRPr>
    </a:lvl6pPr>
    <a:lvl7pPr marL="3127846" algn="l" defTabSz="521309" rtl="0" eaLnBrk="1" latinLnBrk="0" hangingPunct="1">
      <a:defRPr sz="2100" kern="1200">
        <a:solidFill>
          <a:schemeClr val="tx1"/>
        </a:solidFill>
        <a:latin typeface="+mn-lt"/>
        <a:ea typeface="+mn-ea"/>
        <a:cs typeface="+mn-cs"/>
      </a:defRPr>
    </a:lvl7pPr>
    <a:lvl8pPr marL="3649154" algn="l" defTabSz="521309" rtl="0" eaLnBrk="1" latinLnBrk="0" hangingPunct="1">
      <a:defRPr sz="2100" kern="1200">
        <a:solidFill>
          <a:schemeClr val="tx1"/>
        </a:solidFill>
        <a:latin typeface="+mn-lt"/>
        <a:ea typeface="+mn-ea"/>
        <a:cs typeface="+mn-cs"/>
      </a:defRPr>
    </a:lvl8pPr>
    <a:lvl9pPr marL="4170462" algn="l" defTabSz="52130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4">
          <p15:clr>
            <a:srgbClr val="A4A3A4"/>
          </p15:clr>
        </p15:guide>
        <p15:guide id="2" orient="horz" pos="230">
          <p15:clr>
            <a:srgbClr val="A4A3A4"/>
          </p15:clr>
        </p15:guide>
        <p15:guide id="3" orient="horz" pos="516">
          <p15:clr>
            <a:srgbClr val="A4A3A4"/>
          </p15:clr>
        </p15:guide>
        <p15:guide id="4" pos="6389">
          <p15:clr>
            <a:srgbClr val="A4A3A4"/>
          </p15:clr>
        </p15:guide>
        <p15:guide id="5" pos="343">
          <p15:clr>
            <a:srgbClr val="A4A3A4"/>
          </p15:clr>
        </p15:guide>
        <p15:guide id="6" pos="2165">
          <p15:clr>
            <a:srgbClr val="A4A3A4"/>
          </p15:clr>
        </p15:guide>
        <p15:guide id="7" orient="horz" pos="1630">
          <p15:clr>
            <a:srgbClr val="A4A3A4"/>
          </p15:clr>
        </p15:guide>
        <p15:guide id="8" pos="342">
          <p15:clr>
            <a:srgbClr val="A4A3A4"/>
          </p15:clr>
        </p15:guide>
        <p15:guide id="9" pos="2261">
          <p15:clr>
            <a:srgbClr val="A4A3A4"/>
          </p15:clr>
        </p15:guide>
        <p15:guide id="10" orient="horz" pos="1266">
          <p15:clr>
            <a:srgbClr val="A4A3A4"/>
          </p15:clr>
        </p15:guide>
        <p15:guide id="11" orient="horz" pos="740">
          <p15:clr>
            <a:srgbClr val="A4A3A4"/>
          </p15:clr>
        </p15:guide>
        <p15:guide id="12" pos="5675">
          <p15:clr>
            <a:srgbClr val="A4A3A4"/>
          </p15:clr>
        </p15:guide>
        <p15:guide id="13" pos="10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BDE8E5"/>
    <a:srgbClr val="4FBC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46" autoAdjust="0"/>
    <p:restoredTop sz="88759" autoAdjust="0"/>
  </p:normalViewPr>
  <p:slideViewPr>
    <p:cSldViewPr>
      <p:cViewPr varScale="1">
        <p:scale>
          <a:sx n="54" d="100"/>
          <a:sy n="54" d="100"/>
        </p:scale>
        <p:origin x="72" y="414"/>
      </p:cViewPr>
      <p:guideLst>
        <p:guide orient="horz" pos="594"/>
        <p:guide orient="horz" pos="230"/>
        <p:guide orient="horz" pos="516"/>
        <p:guide pos="6389"/>
        <p:guide pos="343"/>
        <p:guide pos="2165"/>
        <p:guide orient="horz" pos="1630"/>
        <p:guide pos="342"/>
        <p:guide pos="2261"/>
        <p:guide orient="horz" pos="1266"/>
        <p:guide orient="horz" pos="740"/>
        <p:guide pos="5675"/>
        <p:guide pos="1056"/>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latin typeface="Arial"/>
            </a:endParaRPr>
          </a:p>
        </p:txBody>
      </p:sp>
      <p:sp>
        <p:nvSpPr>
          <p:cNvPr id="3" name="Date Placeholder 2"/>
          <p:cNvSpPr>
            <a:spLocks noGrp="1"/>
          </p:cNvSpPr>
          <p:nvPr>
            <p:ph type="dt" sz="quarter" idx="1"/>
          </p:nvPr>
        </p:nvSpPr>
        <p:spPr>
          <a:xfrm>
            <a:off x="3850836" y="0"/>
            <a:ext cx="2945659" cy="496332"/>
          </a:xfrm>
          <a:prstGeom prst="rect">
            <a:avLst/>
          </a:prstGeom>
        </p:spPr>
        <p:txBody>
          <a:bodyPr vert="horz" lIns="91440" tIns="45720" rIns="91440" bIns="45720" rtlCol="0"/>
          <a:lstStyle>
            <a:lvl1pPr algn="r">
              <a:defRPr sz="1200"/>
            </a:lvl1pPr>
          </a:lstStyle>
          <a:p>
            <a:fld id="{87BAE2F0-A127-F544-9CDA-BBA1FFD5D1DA}" type="datetimeFigureOut">
              <a:rPr lang="en-US" smtClean="0">
                <a:latin typeface="Arial"/>
              </a:rPr>
              <a:pPr/>
              <a:t>2/18/2016</a:t>
            </a:fld>
            <a:endParaRPr lang="en-US" dirty="0">
              <a:latin typeface="Arial"/>
            </a:endParaRPr>
          </a:p>
        </p:txBody>
      </p:sp>
      <p:sp>
        <p:nvSpPr>
          <p:cNvPr id="4" name="Footer Placeholder 3"/>
          <p:cNvSpPr>
            <a:spLocks noGrp="1"/>
          </p:cNvSpPr>
          <p:nvPr>
            <p:ph type="ftr" sz="quarter" idx="2"/>
          </p:nvPr>
        </p:nvSpPr>
        <p:spPr>
          <a:xfrm>
            <a:off x="0" y="9428009"/>
            <a:ext cx="2945659" cy="496332"/>
          </a:xfrm>
          <a:prstGeom prst="rect">
            <a:avLst/>
          </a:prstGeom>
        </p:spPr>
        <p:txBody>
          <a:bodyPr vert="horz" lIns="91440" tIns="45720" rIns="91440" bIns="45720" rtlCol="0" anchor="b"/>
          <a:lstStyle>
            <a:lvl1pPr algn="l">
              <a:defRPr sz="1200"/>
            </a:lvl1pPr>
          </a:lstStyle>
          <a:p>
            <a:endParaRPr lang="en-US" dirty="0">
              <a:latin typeface="Arial"/>
            </a:endParaRPr>
          </a:p>
        </p:txBody>
      </p:sp>
      <p:sp>
        <p:nvSpPr>
          <p:cNvPr id="5" name="Slide Number Placeholder 4"/>
          <p:cNvSpPr>
            <a:spLocks noGrp="1"/>
          </p:cNvSpPr>
          <p:nvPr>
            <p:ph type="sldNum" sz="quarter" idx="3"/>
          </p:nvPr>
        </p:nvSpPr>
        <p:spPr>
          <a:xfrm>
            <a:off x="3850836" y="9428009"/>
            <a:ext cx="2945659" cy="496332"/>
          </a:xfrm>
          <a:prstGeom prst="rect">
            <a:avLst/>
          </a:prstGeom>
        </p:spPr>
        <p:txBody>
          <a:bodyPr vert="horz" lIns="91440" tIns="45720" rIns="91440" bIns="45720" rtlCol="0" anchor="b"/>
          <a:lstStyle>
            <a:lvl1pPr algn="r">
              <a:defRPr sz="1200"/>
            </a:lvl1pPr>
          </a:lstStyle>
          <a:p>
            <a:fld id="{BA2D00B0-13D6-C244-B837-BAE28362CB36}"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2431397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a:defRPr>
            </a:lvl1pPr>
          </a:lstStyle>
          <a:p>
            <a:endParaRPr lang="en-US" dirty="0"/>
          </a:p>
        </p:txBody>
      </p:sp>
      <p:sp>
        <p:nvSpPr>
          <p:cNvPr id="3" name="Date Placeholder 2"/>
          <p:cNvSpPr>
            <a:spLocks noGrp="1"/>
          </p:cNvSpPr>
          <p:nvPr>
            <p:ph type="dt" idx="1"/>
          </p:nvPr>
        </p:nvSpPr>
        <p:spPr>
          <a:xfrm>
            <a:off x="3850836" y="0"/>
            <a:ext cx="2945659" cy="496332"/>
          </a:xfrm>
          <a:prstGeom prst="rect">
            <a:avLst/>
          </a:prstGeom>
        </p:spPr>
        <p:txBody>
          <a:bodyPr vert="horz" lIns="91440" tIns="45720" rIns="91440" bIns="45720" rtlCol="0"/>
          <a:lstStyle>
            <a:lvl1pPr algn="r">
              <a:defRPr sz="1200">
                <a:latin typeface="Arial"/>
              </a:defRPr>
            </a:lvl1pPr>
          </a:lstStyle>
          <a:p>
            <a:fld id="{C1AF1874-1435-A54D-816A-4A2F5B046569}" type="datetimeFigureOut">
              <a:rPr lang="en-US" smtClean="0"/>
              <a:pPr/>
              <a:t>2/18/2016</a:t>
            </a:fld>
            <a:endParaRPr lang="en-US" dirty="0"/>
          </a:p>
        </p:txBody>
      </p:sp>
      <p:sp>
        <p:nvSpPr>
          <p:cNvPr id="4" name="Slide Image Placeholder 3"/>
          <p:cNvSpPr>
            <a:spLocks noGrp="1" noRot="1" noChangeAspect="1"/>
          </p:cNvSpPr>
          <p:nvPr>
            <p:ph type="sldImg" idx="2"/>
          </p:nvPr>
        </p:nvSpPr>
        <p:spPr>
          <a:xfrm>
            <a:off x="768350" y="744538"/>
            <a:ext cx="526097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6" name="Footer Placeholder 5"/>
          <p:cNvSpPr>
            <a:spLocks noGrp="1"/>
          </p:cNvSpPr>
          <p:nvPr>
            <p:ph type="ftr" sz="quarter" idx="4"/>
          </p:nvPr>
        </p:nvSpPr>
        <p:spPr>
          <a:xfrm>
            <a:off x="0" y="9428009"/>
            <a:ext cx="2945659" cy="496332"/>
          </a:xfrm>
          <a:prstGeom prst="rect">
            <a:avLst/>
          </a:prstGeom>
        </p:spPr>
        <p:txBody>
          <a:bodyPr vert="horz" lIns="91440" tIns="45720" rIns="91440" bIns="45720" rtlCol="0" anchor="b"/>
          <a:lstStyle>
            <a:lvl1pPr algn="l">
              <a:defRPr sz="1200">
                <a:latin typeface="Arial"/>
              </a:defRPr>
            </a:lvl1pPr>
          </a:lstStyle>
          <a:p>
            <a:endParaRPr lang="en-US" dirty="0"/>
          </a:p>
        </p:txBody>
      </p:sp>
      <p:sp>
        <p:nvSpPr>
          <p:cNvPr id="7" name="Slide Number Placeholder 6"/>
          <p:cNvSpPr>
            <a:spLocks noGrp="1"/>
          </p:cNvSpPr>
          <p:nvPr>
            <p:ph type="sldNum" sz="quarter" idx="5"/>
          </p:nvPr>
        </p:nvSpPr>
        <p:spPr>
          <a:xfrm>
            <a:off x="3850836" y="9428009"/>
            <a:ext cx="2945659" cy="496332"/>
          </a:xfrm>
          <a:prstGeom prst="rect">
            <a:avLst/>
          </a:prstGeom>
        </p:spPr>
        <p:txBody>
          <a:bodyPr vert="horz" lIns="91440" tIns="45720" rIns="91440" bIns="45720" rtlCol="0" anchor="b"/>
          <a:lstStyle>
            <a:lvl1pPr algn="r">
              <a:defRPr sz="1200">
                <a:latin typeface="Arial"/>
              </a:defRPr>
            </a:lvl1pPr>
          </a:lstStyle>
          <a:p>
            <a:fld id="{B94B35B6-0E3F-6C48-B35A-C7A4364DB6E9}" type="slidenum">
              <a:rPr lang="en-US" smtClean="0"/>
              <a:pPr/>
              <a:t>‹#›</a:t>
            </a:fld>
            <a:endParaRPr lang="en-US" dirty="0"/>
          </a:p>
        </p:txBody>
      </p:sp>
    </p:spTree>
    <p:extLst>
      <p:ext uri="{BB962C8B-B14F-4D97-AF65-F5344CB8AC3E}">
        <p14:creationId xmlns:p14="http://schemas.microsoft.com/office/powerpoint/2010/main" val="2503945705"/>
      </p:ext>
    </p:extLst>
  </p:cSld>
  <p:clrMap bg1="lt1" tx1="dk1" bg2="lt2" tx2="dk2" accent1="accent1" accent2="accent2" accent3="accent3" accent4="accent4" accent5="accent5" accent6="accent6" hlink="hlink" folHlink="folHlink"/>
  <p:hf hdr="0" ftr="0" dt="0"/>
  <p:notesStyle>
    <a:lvl1pPr marL="0" algn="l" defTabSz="521309" rtl="0" eaLnBrk="1" latinLnBrk="0" hangingPunct="1">
      <a:defRPr sz="1400" kern="1200">
        <a:solidFill>
          <a:schemeClr val="tx1"/>
        </a:solidFill>
        <a:latin typeface="Arial"/>
        <a:ea typeface="+mn-ea"/>
        <a:cs typeface="+mn-cs"/>
      </a:defRPr>
    </a:lvl1pPr>
    <a:lvl2pPr marL="521309" algn="l" defTabSz="521309" rtl="0" eaLnBrk="1" latinLnBrk="0" hangingPunct="1">
      <a:defRPr sz="1400" kern="1200">
        <a:solidFill>
          <a:schemeClr val="tx1"/>
        </a:solidFill>
        <a:latin typeface="Arial"/>
        <a:ea typeface="+mn-ea"/>
        <a:cs typeface="+mn-cs"/>
      </a:defRPr>
    </a:lvl2pPr>
    <a:lvl3pPr marL="1042615" algn="l" defTabSz="521309" rtl="0" eaLnBrk="1" latinLnBrk="0" hangingPunct="1">
      <a:defRPr sz="1400" kern="1200">
        <a:solidFill>
          <a:schemeClr val="tx1"/>
        </a:solidFill>
        <a:latin typeface="Arial"/>
        <a:ea typeface="+mn-ea"/>
        <a:cs typeface="+mn-cs"/>
      </a:defRPr>
    </a:lvl3pPr>
    <a:lvl4pPr marL="1563923" algn="l" defTabSz="521309" rtl="0" eaLnBrk="1" latinLnBrk="0" hangingPunct="1">
      <a:defRPr sz="1400" kern="1200">
        <a:solidFill>
          <a:schemeClr val="tx1"/>
        </a:solidFill>
        <a:latin typeface="Arial"/>
        <a:ea typeface="+mn-ea"/>
        <a:cs typeface="+mn-cs"/>
      </a:defRPr>
    </a:lvl4pPr>
    <a:lvl5pPr marL="2085231" algn="l" defTabSz="521309" rtl="0" eaLnBrk="1" latinLnBrk="0" hangingPunct="1">
      <a:defRPr sz="1400" kern="1200">
        <a:solidFill>
          <a:schemeClr val="tx1"/>
        </a:solidFill>
        <a:latin typeface="Arial"/>
        <a:ea typeface="+mn-ea"/>
        <a:cs typeface="+mn-cs"/>
      </a:defRPr>
    </a:lvl5pPr>
    <a:lvl6pPr marL="2606537" algn="l" defTabSz="521309" rtl="0" eaLnBrk="1" latinLnBrk="0" hangingPunct="1">
      <a:defRPr sz="1400" kern="1200">
        <a:solidFill>
          <a:schemeClr val="tx1"/>
        </a:solidFill>
        <a:latin typeface="+mn-lt"/>
        <a:ea typeface="+mn-ea"/>
        <a:cs typeface="+mn-cs"/>
      </a:defRPr>
    </a:lvl6pPr>
    <a:lvl7pPr marL="3127846" algn="l" defTabSz="521309" rtl="0" eaLnBrk="1" latinLnBrk="0" hangingPunct="1">
      <a:defRPr sz="1400" kern="1200">
        <a:solidFill>
          <a:schemeClr val="tx1"/>
        </a:solidFill>
        <a:latin typeface="+mn-lt"/>
        <a:ea typeface="+mn-ea"/>
        <a:cs typeface="+mn-cs"/>
      </a:defRPr>
    </a:lvl7pPr>
    <a:lvl8pPr marL="3649154" algn="l" defTabSz="521309" rtl="0" eaLnBrk="1" latinLnBrk="0" hangingPunct="1">
      <a:defRPr sz="1400" kern="1200">
        <a:solidFill>
          <a:schemeClr val="tx1"/>
        </a:solidFill>
        <a:latin typeface="+mn-lt"/>
        <a:ea typeface="+mn-ea"/>
        <a:cs typeface="+mn-cs"/>
      </a:defRPr>
    </a:lvl8pPr>
    <a:lvl9pPr marL="4170462" algn="l" defTabSz="521309"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Make sure that students understand exactly how this works.</a:t>
            </a:r>
            <a:r>
              <a:rPr lang="en-GB" baseline="0" dirty="0" smtClean="0"/>
              <a:t> </a:t>
            </a:r>
          </a:p>
          <a:p>
            <a:pPr marL="171450" indent="-171450">
              <a:buFont typeface="Arial"/>
              <a:buChar char="•"/>
            </a:pPr>
            <a:r>
              <a:rPr lang="en-GB" baseline="0" dirty="0" smtClean="0"/>
              <a:t>For example, for the option of 19% compounded as 12 monthly payments, divide 19% by 12 to find the ‘monthly interest’ (about 1.58%), and use this to produce a ‘monthly multiplier’ of 1.0158. </a:t>
            </a:r>
          </a:p>
          <a:p>
            <a:pPr marL="171450" indent="-171450">
              <a:buFont typeface="Arial"/>
              <a:buChar char="•"/>
            </a:pPr>
            <a:r>
              <a:rPr lang="en-GB" baseline="0" dirty="0" smtClean="0"/>
              <a:t>Enter the initial balance of £100 in a spreadsheet cell.</a:t>
            </a:r>
          </a:p>
          <a:p>
            <a:pPr marL="171450" indent="-171450">
              <a:buFont typeface="Arial"/>
              <a:buChar char="•"/>
            </a:pPr>
            <a:r>
              <a:rPr lang="en-GB" baseline="0" dirty="0" smtClean="0"/>
              <a:t>In the next cell, enter a formula that multiplies the initial amount by 1.0158 – the result will be the balance at the end of month 1. </a:t>
            </a:r>
          </a:p>
          <a:p>
            <a:pPr marL="171450" indent="-171450">
              <a:buFont typeface="Arial"/>
              <a:buChar char="•"/>
            </a:pPr>
            <a:r>
              <a:rPr lang="en-GB" baseline="0" dirty="0" smtClean="0"/>
              <a:t>Copy this formula across (or down, depending on how the spreadsheet is set up) to 11 further cells, and the value in the final cell is the balance after 12 months.</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2</a:t>
            </a:fld>
            <a:endParaRPr lang="en-US"/>
          </a:p>
        </p:txBody>
      </p:sp>
    </p:spTree>
    <p:extLst>
      <p:ext uri="{BB962C8B-B14F-4D97-AF65-F5344CB8AC3E}">
        <p14:creationId xmlns:p14="http://schemas.microsoft.com/office/powerpoint/2010/main" val="10777250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Again, the task here is to compare the depreciation of the four cars shown over a period of 10 years.</a:t>
            </a:r>
          </a:p>
          <a:p>
            <a:r>
              <a:rPr lang="en-GB" dirty="0" smtClean="0"/>
              <a:t>Students may be able to adapt</a:t>
            </a:r>
            <a:r>
              <a:rPr lang="en-GB" baseline="0" dirty="0" smtClean="0"/>
              <a:t> their previous solution, rather than starting from scratch.</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11</a:t>
            </a:fld>
            <a:endParaRPr lang="en-US"/>
          </a:p>
        </p:txBody>
      </p:sp>
    </p:spTree>
    <p:extLst>
      <p:ext uri="{BB962C8B-B14F-4D97-AF65-F5344CB8AC3E}">
        <p14:creationId xmlns:p14="http://schemas.microsoft.com/office/powerpoint/2010/main" val="3992177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Here is one </a:t>
            </a:r>
            <a:r>
              <a:rPr lang="en-GB" dirty="0" smtClean="0"/>
              <a:t>solution. It </a:t>
            </a:r>
            <a:r>
              <a:rPr lang="en-GB" dirty="0" smtClean="0"/>
              <a:t>might be worth asking how realistic this model is; would we really expect a car to lose a constant percentage of its value each year in this way?</a:t>
            </a:r>
          </a:p>
          <a:p>
            <a:pPr marL="171450" indent="-171450">
              <a:buFont typeface="Arial"/>
              <a:buChar char="•"/>
            </a:pPr>
            <a:r>
              <a:rPr lang="en-GB" dirty="0" smtClean="0"/>
              <a:t>As an extension, students could investigate</a:t>
            </a:r>
            <a:r>
              <a:rPr lang="en-GB" baseline="0" dirty="0" smtClean="0"/>
              <a:t> the validity of this model, by getting values of </a:t>
            </a:r>
            <a:r>
              <a:rPr lang="en-GB" baseline="0" dirty="0" smtClean="0"/>
              <a:t>second-hand </a:t>
            </a:r>
            <a:r>
              <a:rPr lang="en-GB" baseline="0" dirty="0" smtClean="0"/>
              <a:t>cars (the same model, but different ages) and seeing how well they fit this picture of ‘exponential decay’ of value.</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12</a:t>
            </a:fld>
            <a:endParaRPr lang="en-US"/>
          </a:p>
        </p:txBody>
      </p:sp>
    </p:spTree>
    <p:extLst>
      <p:ext uri="{BB962C8B-B14F-4D97-AF65-F5344CB8AC3E}">
        <p14:creationId xmlns:p14="http://schemas.microsoft.com/office/powerpoint/2010/main" val="3482662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Show these values, and check that students have obtained the correct answers.</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3</a:t>
            </a:fld>
            <a:endParaRPr lang="en-US"/>
          </a:p>
        </p:txBody>
      </p:sp>
    </p:spTree>
    <p:extLst>
      <p:ext uri="{BB962C8B-B14F-4D97-AF65-F5344CB8AC3E}">
        <p14:creationId xmlns:p14="http://schemas.microsoft.com/office/powerpoint/2010/main" val="3626050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Make the point that we do not want to have to enter (or copy) a long string of formulas in order to calculate the AER. There is a quicker way</a:t>
            </a:r>
            <a:r>
              <a:rPr lang="is-IS" dirty="0" smtClean="0"/>
              <a:t>…</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4</a:t>
            </a:fld>
            <a:endParaRPr lang="en-US"/>
          </a:p>
        </p:txBody>
      </p:sp>
    </p:spTree>
    <p:extLst>
      <p:ext uri="{BB962C8B-B14F-4D97-AF65-F5344CB8AC3E}">
        <p14:creationId xmlns:p14="http://schemas.microsoft.com/office/powerpoint/2010/main" val="88470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formula shown can be used to calculate the AER directly.</a:t>
            </a:r>
          </a:p>
          <a:p>
            <a:r>
              <a:rPr lang="en-GB" dirty="0" smtClean="0"/>
              <a:t>This formula is available as a built-in function called EFFECT() in spreadsheets</a:t>
            </a:r>
            <a:r>
              <a:rPr lang="en-GB" baseline="0" dirty="0" smtClean="0"/>
              <a:t> like Excel or Numbers.  </a:t>
            </a:r>
          </a:p>
          <a:p>
            <a:r>
              <a:rPr lang="en-GB" baseline="0" dirty="0" smtClean="0"/>
              <a:t>As an example of how to use this:</a:t>
            </a:r>
          </a:p>
          <a:p>
            <a:pPr marL="171450" indent="-171450">
              <a:buFont typeface="Arial"/>
              <a:buChar char="•"/>
            </a:pPr>
            <a:r>
              <a:rPr lang="en-GB" baseline="0" dirty="0" smtClean="0"/>
              <a:t>Enter text ‘Nominal Annual Rate’, ‘Number of Periods per Year’, and ‘AER’ into cells A1, B1 and C1. Adjust the width of columns A to C to fit the text.</a:t>
            </a:r>
          </a:p>
          <a:p>
            <a:pPr marL="171450" indent="-171450">
              <a:buFont typeface="Arial"/>
              <a:buChar char="•"/>
            </a:pPr>
            <a:r>
              <a:rPr lang="en-GB" baseline="0" dirty="0" smtClean="0"/>
              <a:t>Enter 19 in A2 and 12 in B2</a:t>
            </a:r>
          </a:p>
          <a:p>
            <a:pPr marL="171450" indent="-171450">
              <a:buFont typeface="Arial"/>
              <a:buChar char="•"/>
            </a:pPr>
            <a:r>
              <a:rPr lang="en-GB" baseline="0" dirty="0" smtClean="0"/>
              <a:t>In C2, enter the formula = EFFECT(A2, B2)</a:t>
            </a:r>
          </a:p>
          <a:p>
            <a:r>
              <a:rPr lang="en-GB" baseline="0" dirty="0" smtClean="0"/>
              <a:t>You can now make changes to the values in A2 and B2 to solve all of the problems on the next slide.</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5</a:t>
            </a:fld>
            <a:endParaRPr lang="en-US"/>
          </a:p>
        </p:txBody>
      </p:sp>
    </p:spTree>
    <p:extLst>
      <p:ext uri="{BB962C8B-B14F-4D97-AF65-F5344CB8AC3E}">
        <p14:creationId xmlns:p14="http://schemas.microsoft.com/office/powerpoint/2010/main" val="1443608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See previous slide for instructions on calculating these values using a spreadsheet.</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6</a:t>
            </a:fld>
            <a:endParaRPr lang="en-US"/>
          </a:p>
        </p:txBody>
      </p:sp>
    </p:spTree>
    <p:extLst>
      <p:ext uri="{BB962C8B-B14F-4D97-AF65-F5344CB8AC3E}">
        <p14:creationId xmlns:p14="http://schemas.microsoft.com/office/powerpoint/2010/main" val="3672567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that in this task we are back to considering interest paid annually.</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7</a:t>
            </a:fld>
            <a:endParaRPr lang="en-US"/>
          </a:p>
        </p:txBody>
      </p:sp>
    </p:spTree>
    <p:extLst>
      <p:ext uri="{BB962C8B-B14F-4D97-AF65-F5344CB8AC3E}">
        <p14:creationId xmlns:p14="http://schemas.microsoft.com/office/powerpoint/2010/main" val="1022786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Options A, B and C represent offers by various banks, building societies, etc.</a:t>
            </a:r>
          </a:p>
          <a:p>
            <a:r>
              <a:rPr lang="en-GB" dirty="0" smtClean="0"/>
              <a:t>Option D is ‘do nothing’ – i.e. keeping the money under the proverbial mattress!</a:t>
            </a:r>
          </a:p>
          <a:p>
            <a:endParaRPr lang="en-GB" dirty="0" smtClean="0"/>
          </a:p>
          <a:p>
            <a:r>
              <a:rPr lang="en-GB" dirty="0" smtClean="0"/>
              <a:t>Ask students to compare the performance of the four options over a period of 10 years.</a:t>
            </a:r>
          </a:p>
          <a:p>
            <a:endParaRPr lang="en-GB" dirty="0" smtClean="0"/>
          </a:p>
          <a:p>
            <a:r>
              <a:rPr lang="en-GB" dirty="0" smtClean="0"/>
              <a:t>They should use a spreadsheet for this. A good solution would be a single graph showing how all of the investments vary over the time period stated.</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8</a:t>
            </a:fld>
            <a:endParaRPr lang="en-US"/>
          </a:p>
        </p:txBody>
      </p:sp>
    </p:spTree>
    <p:extLst>
      <p:ext uri="{BB962C8B-B14F-4D97-AF65-F5344CB8AC3E}">
        <p14:creationId xmlns:p14="http://schemas.microsoft.com/office/powerpoint/2010/main" val="1122247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shows one possible </a:t>
            </a:r>
            <a:r>
              <a:rPr lang="en-GB" dirty="0" smtClean="0"/>
              <a:t>solution. Ask </a:t>
            </a:r>
            <a:r>
              <a:rPr lang="en-GB" dirty="0" smtClean="0"/>
              <a:t>students to compare their results to this one. Although their graphs may be formatted very differently, the data should be the same!</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9</a:t>
            </a:fld>
            <a:endParaRPr lang="en-US"/>
          </a:p>
        </p:txBody>
      </p:sp>
    </p:spTree>
    <p:extLst>
      <p:ext uri="{BB962C8B-B14F-4D97-AF65-F5344CB8AC3E}">
        <p14:creationId xmlns:p14="http://schemas.microsoft.com/office/powerpoint/2010/main" val="1952286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Finally, we are going to look at what happens when things go down in value – i.e. depreciation.</a:t>
            </a:r>
            <a:endParaRPr lang="en-GB" dirty="0"/>
          </a:p>
        </p:txBody>
      </p:sp>
      <p:sp>
        <p:nvSpPr>
          <p:cNvPr id="4" name="Slide Number Placeholder 3"/>
          <p:cNvSpPr>
            <a:spLocks noGrp="1"/>
          </p:cNvSpPr>
          <p:nvPr>
            <p:ph type="sldNum" sz="quarter" idx="10"/>
          </p:nvPr>
        </p:nvSpPr>
        <p:spPr/>
        <p:txBody>
          <a:bodyPr/>
          <a:lstStyle/>
          <a:p>
            <a:fld id="{B94B35B6-0E3F-6C48-B35A-C7A4364DB6E9}" type="slidenum">
              <a:rPr lang="en-US" smtClean="0"/>
              <a:pPr/>
              <a:t>10</a:t>
            </a:fld>
            <a:endParaRPr lang="en-US"/>
          </a:p>
        </p:txBody>
      </p:sp>
    </p:spTree>
    <p:extLst>
      <p:ext uri="{BB962C8B-B14F-4D97-AF65-F5344CB8AC3E}">
        <p14:creationId xmlns:p14="http://schemas.microsoft.com/office/powerpoint/2010/main" val="13719746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FBCBF"/>
        </a:solidFill>
        <a:effectLst/>
      </p:bgPr>
    </p:bg>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1686720" y="2181227"/>
            <a:ext cx="7315200" cy="1629000"/>
          </a:xfrm>
          <a:prstGeom prst="rect">
            <a:avLst/>
          </a:prstGeom>
        </p:spPr>
        <p:txBody>
          <a:bodyPr vert="horz" lIns="0" tIns="0" rIns="0" bIns="0" anchor="b"/>
          <a:lstStyle>
            <a:lvl1pPr marL="0" marR="0" indent="0" defTabSz="1042615" eaLnBrk="1" fontAlgn="auto" latinLnBrk="0" hangingPunct="1">
              <a:lnSpc>
                <a:spcPct val="100000"/>
              </a:lnSpc>
              <a:spcBef>
                <a:spcPts val="0"/>
              </a:spcBef>
              <a:spcAft>
                <a:spcPts val="0"/>
              </a:spcAft>
              <a:buClrTx/>
              <a:buSzTx/>
              <a:buFontTx/>
              <a:buNone/>
              <a:tabLst/>
              <a:defRPr sz="4800" b="1" i="0" baseline="0">
                <a:solidFill>
                  <a:schemeClr val="bg1"/>
                </a:solidFill>
                <a:latin typeface="Arial"/>
                <a:cs typeface="Arial"/>
              </a:defRPr>
            </a:lvl1pPr>
          </a:lstStyle>
          <a:p>
            <a:pPr lvl="0"/>
            <a:r>
              <a:rPr lang="en-US" dirty="0" err="1" smtClean="0"/>
              <a:t>Powerpoint</a:t>
            </a:r>
            <a:r>
              <a:rPr lang="en-US" dirty="0" smtClean="0"/>
              <a:t> heading</a:t>
            </a:r>
          </a:p>
        </p:txBody>
      </p:sp>
      <p:sp>
        <p:nvSpPr>
          <p:cNvPr id="8" name="Title 7"/>
          <p:cNvSpPr>
            <a:spLocks noGrp="1"/>
          </p:cNvSpPr>
          <p:nvPr>
            <p:ph type="title" hasCustomPrompt="1"/>
          </p:nvPr>
        </p:nvSpPr>
        <p:spPr>
          <a:xfrm>
            <a:off x="1686720" y="3933827"/>
            <a:ext cx="7315200" cy="1260475"/>
          </a:xfrm>
          <a:prstGeom prst="rect">
            <a:avLst/>
          </a:prstGeom>
        </p:spPr>
        <p:txBody>
          <a:bodyPr vert="horz" lIns="0" tIns="0" rIns="0" bIns="0"/>
          <a:lstStyle>
            <a:lvl1pPr>
              <a:defRPr sz="2400">
                <a:latin typeface="Arial"/>
                <a:cs typeface="Arial"/>
              </a:defRPr>
            </a:lvl1pPr>
          </a:lstStyle>
          <a:p>
            <a:r>
              <a:rPr lang="en-GB" dirty="0" smtClean="0"/>
              <a:t>Presenter name</a:t>
            </a:r>
            <a:endParaRPr lang="en-US" dirty="0"/>
          </a:p>
        </p:txBody>
      </p:sp>
      <p:pic>
        <p:nvPicPr>
          <p:cNvPr id="2" name="Picture 1" descr="CoreMaths Logos-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3722" y="364999"/>
            <a:ext cx="3829087" cy="935999"/>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35451" y="365127"/>
            <a:ext cx="2002651" cy="577850"/>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4432" y="302866"/>
            <a:ext cx="9619774" cy="1260475"/>
          </a:xfrm>
          <a:prstGeom prst="rect">
            <a:avLst/>
          </a:prstGeom>
        </p:spPr>
        <p:txBody>
          <a:bodyPr lIns="104274" tIns="52138" rIns="104274" bIns="52138"/>
          <a:lstStyle>
            <a:lvl1pPr>
              <a:defRPr>
                <a:latin typeface="Arial"/>
              </a:defRPr>
            </a:lvl1pPr>
          </a:lstStyle>
          <a:p>
            <a:r>
              <a:rPr lang="en-GB" dirty="0" smtClean="0"/>
              <a:t>Click to edit Master title style</a:t>
            </a:r>
            <a:endParaRPr lang="en-GB" dirty="0"/>
          </a:p>
        </p:txBody>
      </p:sp>
      <p:sp>
        <p:nvSpPr>
          <p:cNvPr id="3" name="Content Placeholder 2"/>
          <p:cNvSpPr>
            <a:spLocks noGrp="1"/>
          </p:cNvSpPr>
          <p:nvPr>
            <p:ph idx="1"/>
          </p:nvPr>
        </p:nvSpPr>
        <p:spPr>
          <a:xfrm>
            <a:off x="534432" y="1764667"/>
            <a:ext cx="9619774" cy="4991131"/>
          </a:xfrm>
          <a:prstGeom prst="rect">
            <a:avLst/>
          </a:prstGeom>
        </p:spPr>
        <p:txBody>
          <a:bodyPr lIns="104274" tIns="52138" rIns="104274" bIns="52138"/>
          <a:lstStyle>
            <a:lvl1pPr>
              <a:defRPr>
                <a:latin typeface="Arial"/>
              </a:defRPr>
            </a:lvl1pPr>
            <a:lvl2pPr>
              <a:defRPr>
                <a:latin typeface="Arial"/>
              </a:defRPr>
            </a:lvl2pPr>
            <a:lvl3pPr>
              <a:defRPr>
                <a:latin typeface="Arial"/>
              </a:defRPr>
            </a:lvl3pPr>
            <a:lvl4pPr>
              <a:defRPr>
                <a:latin typeface="Arial"/>
              </a:defRPr>
            </a:lvl4pPr>
            <a:lvl5pPr>
              <a:defRPr>
                <a:latin typeface="Arial"/>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4" name="Date Placeholder 3"/>
          <p:cNvSpPr>
            <a:spLocks noGrp="1"/>
          </p:cNvSpPr>
          <p:nvPr>
            <p:ph type="dt" sz="half" idx="10"/>
          </p:nvPr>
        </p:nvSpPr>
        <p:spPr>
          <a:xfrm>
            <a:off x="534432" y="7009643"/>
            <a:ext cx="2494016" cy="402652"/>
          </a:xfrm>
          <a:prstGeom prst="rect">
            <a:avLst/>
          </a:prstGeom>
        </p:spPr>
        <p:txBody>
          <a:bodyPr lIns="104274" tIns="52138" rIns="104274" bIns="52138"/>
          <a:lstStyle>
            <a:lvl1pPr>
              <a:defRPr>
                <a:latin typeface="Arial"/>
              </a:defRPr>
            </a:lvl1pPr>
          </a:lstStyle>
          <a:p>
            <a:endParaRPr lang="en-GB" dirty="0"/>
          </a:p>
        </p:txBody>
      </p:sp>
      <p:sp>
        <p:nvSpPr>
          <p:cNvPr id="5" name="Footer Placeholder 4"/>
          <p:cNvSpPr>
            <a:spLocks noGrp="1"/>
          </p:cNvSpPr>
          <p:nvPr>
            <p:ph type="ftr" sz="quarter" idx="11"/>
          </p:nvPr>
        </p:nvSpPr>
        <p:spPr>
          <a:xfrm>
            <a:off x="3651953" y="7009643"/>
            <a:ext cx="3384735" cy="402652"/>
          </a:xfrm>
          <a:prstGeom prst="rect">
            <a:avLst/>
          </a:prstGeom>
        </p:spPr>
        <p:txBody>
          <a:bodyPr lIns="104274" tIns="52138" rIns="104274" bIns="52138"/>
          <a:lstStyle>
            <a:lvl1pPr>
              <a:defRPr>
                <a:latin typeface="Arial"/>
              </a:defRPr>
            </a:lvl1pPr>
          </a:lstStyle>
          <a:p>
            <a:endParaRPr lang="en-GB" dirty="0"/>
          </a:p>
        </p:txBody>
      </p:sp>
      <p:sp>
        <p:nvSpPr>
          <p:cNvPr id="6" name="Slide Number Placeholder 5"/>
          <p:cNvSpPr>
            <a:spLocks noGrp="1"/>
          </p:cNvSpPr>
          <p:nvPr>
            <p:ph type="sldNum" sz="quarter" idx="12"/>
          </p:nvPr>
        </p:nvSpPr>
        <p:spPr/>
        <p:txBody>
          <a:bodyPr/>
          <a:lstStyle/>
          <a:p>
            <a:fld id="{EBF99BB2-B60F-5842-ACB6-EEE92B77A3DF}" type="slidenum">
              <a:rPr lang="en-GB" smtClean="0"/>
              <a:t>‹#›</a:t>
            </a:fld>
            <a:endParaRPr lang="en-GB"/>
          </a:p>
        </p:txBody>
      </p:sp>
    </p:spTree>
    <p:extLst>
      <p:ext uri="{BB962C8B-B14F-4D97-AF65-F5344CB8AC3E}">
        <p14:creationId xmlns:p14="http://schemas.microsoft.com/office/powerpoint/2010/main" val="3399113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1">
    <p:bg>
      <p:bgPr>
        <a:solidFill>
          <a:srgbClr val="4FBCBF"/>
        </a:solidFill>
        <a:effectLst/>
      </p:bgPr>
    </p:bg>
    <p:spTree>
      <p:nvGrpSpPr>
        <p:cNvPr id="1" name=""/>
        <p:cNvGrpSpPr/>
        <p:nvPr/>
      </p:nvGrpSpPr>
      <p:grpSpPr>
        <a:xfrm>
          <a:off x="0" y="0"/>
          <a:ext cx="0" cy="0"/>
          <a:chOff x="0" y="0"/>
          <a:chExt cx="0" cy="0"/>
        </a:xfrm>
      </p:grpSpPr>
      <p:sp>
        <p:nvSpPr>
          <p:cNvPr id="13" name="Text Placeholder 19"/>
          <p:cNvSpPr>
            <a:spLocks noGrp="1"/>
          </p:cNvSpPr>
          <p:nvPr>
            <p:ph type="body" sz="quarter" idx="11" hasCustomPrompt="1"/>
          </p:nvPr>
        </p:nvSpPr>
        <p:spPr>
          <a:xfrm>
            <a:off x="1686720" y="1190625"/>
            <a:ext cx="7315200" cy="588222"/>
          </a:xfrm>
          <a:prstGeom prst="rect">
            <a:avLst/>
          </a:prstGeom>
        </p:spPr>
        <p:txBody>
          <a:bodyPr vert="horz" lIns="0" tIns="0" rIns="0" bIns="0"/>
          <a:lstStyle>
            <a:lvl1pPr algn="l">
              <a:defRPr sz="3000" b="1" i="0" baseline="0">
                <a:solidFill>
                  <a:srgbClr val="000000"/>
                </a:solidFill>
                <a:latin typeface="Arial"/>
                <a:cs typeface="Arial"/>
              </a:defRPr>
            </a:lvl1pPr>
          </a:lstStyle>
          <a:p>
            <a:pPr lvl="0"/>
            <a:r>
              <a:rPr lang="en-US" dirty="0" smtClean="0"/>
              <a:t>Slide title</a:t>
            </a:r>
            <a:endParaRPr lang="en-US" dirty="0"/>
          </a:p>
        </p:txBody>
      </p:sp>
      <p:sp>
        <p:nvSpPr>
          <p:cNvPr id="14" name="Text Placeholder 4"/>
          <p:cNvSpPr>
            <a:spLocks noGrp="1"/>
          </p:cNvSpPr>
          <p:nvPr>
            <p:ph type="body" sz="quarter" idx="12" hasCustomPrompt="1"/>
          </p:nvPr>
        </p:nvSpPr>
        <p:spPr>
          <a:xfrm>
            <a:off x="1686720" y="2028827"/>
            <a:ext cx="7315200" cy="4876800"/>
          </a:xfrm>
          <a:prstGeom prst="rect">
            <a:avLst/>
          </a:prstGeom>
        </p:spPr>
        <p:txBody>
          <a:bodyPr vert="horz" lIns="0" tIns="0" rIns="0" bIns="0"/>
          <a:lstStyle>
            <a:lvl1pPr marL="0" indent="0">
              <a:spcAft>
                <a:spcPts val="1200"/>
              </a:spcAft>
              <a:buClr>
                <a:srgbClr val="4FBCBF"/>
              </a:buClr>
              <a:buSzPct val="125000"/>
              <a:buFont typeface="STIXGeneral-Regular"/>
              <a:buNone/>
              <a:defRPr sz="2500">
                <a:solidFill>
                  <a:schemeClr val="bg1"/>
                </a:solidFill>
                <a:latin typeface="Arial"/>
                <a:cs typeface="Arial"/>
              </a:defRPr>
            </a:lvl1pPr>
            <a:lvl2pPr>
              <a:defRPr sz="2500">
                <a:latin typeface="Verdana"/>
                <a:cs typeface="Verdana"/>
              </a:defRPr>
            </a:lvl2pPr>
            <a:lvl3pPr>
              <a:defRPr sz="2500">
                <a:latin typeface="Verdana"/>
                <a:cs typeface="Verdana"/>
              </a:defRPr>
            </a:lvl3pPr>
            <a:lvl4pPr>
              <a:defRPr sz="2500">
                <a:latin typeface="Verdana"/>
                <a:cs typeface="Verdana"/>
              </a:defRPr>
            </a:lvl4pPr>
            <a:lvl5pPr>
              <a:defRPr sz="2500">
                <a:latin typeface="Verdana"/>
                <a:cs typeface="Verdana"/>
              </a:defRPr>
            </a:lvl5pPr>
          </a:lstStyle>
          <a:p>
            <a:pPr lvl="0"/>
            <a:r>
              <a:rPr lang="en-GB" dirty="0" smtClean="0"/>
              <a:t>Text</a:t>
            </a:r>
          </a:p>
        </p:txBody>
      </p:sp>
      <p:sp>
        <p:nvSpPr>
          <p:cNvPr id="2" name="Slide Number Placeholder 1"/>
          <p:cNvSpPr>
            <a:spLocks noGrp="1"/>
          </p:cNvSpPr>
          <p:nvPr>
            <p:ph type="sldNum" sz="quarter" idx="13"/>
          </p:nvPr>
        </p:nvSpPr>
        <p:spPr/>
        <p:txBody>
          <a:bodyPr/>
          <a:lstStyle>
            <a:lvl1pPr>
              <a:defRPr>
                <a:solidFill>
                  <a:srgbClr val="FFFFFF"/>
                </a:solidFill>
              </a:defRPr>
            </a:lvl1pPr>
          </a:lstStyle>
          <a:p>
            <a:fld id="{11CE413A-A432-B14C-9C70-454DB40E3CD4}" type="slidenum">
              <a:rPr lang="en-US" smtClean="0"/>
              <a:pPr/>
              <a:t>‹#›</a:t>
            </a:fld>
            <a:endParaRPr lang="en-US" dirty="0"/>
          </a:p>
        </p:txBody>
      </p:sp>
      <p:pic>
        <p:nvPicPr>
          <p:cNvPr id="3" name="Picture 2" descr="CoreMaths Logos-2 no strap.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514" y="365124"/>
            <a:ext cx="2939731" cy="454025"/>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69026" y="365125"/>
            <a:ext cx="1573512" cy="454025"/>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2">
    <p:bg>
      <p:bgPr>
        <a:solidFill>
          <a:srgbClr val="4FBCBF"/>
        </a:solidFill>
        <a:effectLst/>
      </p:bgPr>
    </p:bg>
    <p:spTree>
      <p:nvGrpSpPr>
        <p:cNvPr id="1" name=""/>
        <p:cNvGrpSpPr/>
        <p:nvPr/>
      </p:nvGrpSpPr>
      <p:grpSpPr>
        <a:xfrm>
          <a:off x="0" y="0"/>
          <a:ext cx="0" cy="0"/>
          <a:chOff x="0" y="0"/>
          <a:chExt cx="0" cy="0"/>
        </a:xfrm>
      </p:grpSpPr>
      <p:sp>
        <p:nvSpPr>
          <p:cNvPr id="28" name="Text Placeholder 27"/>
          <p:cNvSpPr>
            <a:spLocks noGrp="1"/>
          </p:cNvSpPr>
          <p:nvPr>
            <p:ph type="body" sz="quarter" idx="10" hasCustomPrompt="1"/>
          </p:nvPr>
        </p:nvSpPr>
        <p:spPr>
          <a:xfrm>
            <a:off x="1686720" y="1829316"/>
            <a:ext cx="7315200" cy="3904220"/>
          </a:xfrm>
          <a:prstGeom prst="rect">
            <a:avLst/>
          </a:prstGeom>
        </p:spPr>
        <p:txBody>
          <a:bodyPr vert="horz" lIns="0" tIns="0" rIns="0" bIns="0" anchor="ctr"/>
          <a:lstStyle>
            <a:lvl1pPr marL="0" indent="0">
              <a:lnSpc>
                <a:spcPts val="3764"/>
              </a:lnSpc>
              <a:buFontTx/>
              <a:buNone/>
              <a:defRPr sz="3200" b="1" i="0">
                <a:solidFill>
                  <a:srgbClr val="FFFFFF"/>
                </a:solidFill>
                <a:latin typeface="Arial"/>
                <a:cs typeface="Arial"/>
              </a:defRPr>
            </a:lvl1pPr>
          </a:lstStyle>
          <a:p>
            <a:pPr lvl="0"/>
            <a:r>
              <a:rPr lang="en-GB" dirty="0" smtClean="0"/>
              <a:t>Section divider – et </a:t>
            </a:r>
            <a:r>
              <a:rPr lang="en-GB" dirty="0" err="1" smtClean="0"/>
              <a:t>tamen</a:t>
            </a:r>
            <a:r>
              <a:rPr lang="en-GB" dirty="0" smtClean="0"/>
              <a:t> in </a:t>
            </a:r>
            <a:r>
              <a:rPr lang="en-GB" dirty="0" err="1" smtClean="0"/>
              <a:t>busdam</a:t>
            </a:r>
            <a:r>
              <a:rPr lang="en-GB" dirty="0" smtClean="0"/>
              <a:t> </a:t>
            </a:r>
            <a:r>
              <a:rPr lang="en-GB" dirty="0" err="1" smtClean="0"/>
              <a:t>pecun</a:t>
            </a:r>
            <a:r>
              <a:rPr lang="en-GB" dirty="0" smtClean="0"/>
              <a:t> </a:t>
            </a:r>
            <a:r>
              <a:rPr lang="en-GB" dirty="0" err="1" smtClean="0"/>
              <a:t>estis</a:t>
            </a:r>
            <a:r>
              <a:rPr lang="en-GB" dirty="0" smtClean="0"/>
              <a:t> </a:t>
            </a:r>
            <a:r>
              <a:rPr lang="en-GB" dirty="0" err="1" smtClean="0"/>
              <a:t>latitud</a:t>
            </a:r>
            <a:r>
              <a:rPr lang="en-GB" dirty="0" smtClean="0"/>
              <a:t> </a:t>
            </a:r>
            <a:r>
              <a:rPr lang="en-GB" dirty="0" err="1" smtClean="0"/>
              <a:t>inus</a:t>
            </a:r>
            <a:r>
              <a:rPr lang="en-GB" dirty="0" smtClean="0"/>
              <a:t> </a:t>
            </a:r>
            <a:r>
              <a:rPr lang="en-GB" dirty="0" err="1" smtClean="0"/>
              <a:t>extatis</a:t>
            </a:r>
            <a:endParaRPr lang="en-US" dirty="0"/>
          </a:p>
        </p:txBody>
      </p:sp>
      <p:sp>
        <p:nvSpPr>
          <p:cNvPr id="2" name="Slide Number Placeholder 1"/>
          <p:cNvSpPr>
            <a:spLocks noGrp="1"/>
          </p:cNvSpPr>
          <p:nvPr>
            <p:ph type="sldNum" sz="quarter" idx="11"/>
          </p:nvPr>
        </p:nvSpPr>
        <p:spPr/>
        <p:txBody>
          <a:bodyPr/>
          <a:lstStyle>
            <a:lvl1pPr>
              <a:defRPr>
                <a:solidFill>
                  <a:schemeClr val="bg1"/>
                </a:solidFill>
              </a:defRPr>
            </a:lvl1pPr>
          </a:lstStyle>
          <a:p>
            <a:fld id="{11CE413A-A432-B14C-9C70-454DB40E3CD4}" type="slidenum">
              <a:rPr lang="en-US" smtClean="0"/>
              <a:pPr/>
              <a:t>‹#›</a:t>
            </a:fld>
            <a:endParaRPr lang="en-US" dirty="0"/>
          </a:p>
        </p:txBody>
      </p:sp>
      <p:pic>
        <p:nvPicPr>
          <p:cNvPr id="9" name="Picture 8" descr="CoreMaths Logos-2 no strap.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514" y="365124"/>
            <a:ext cx="2939731" cy="454025"/>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69026" y="365125"/>
            <a:ext cx="1573512" cy="454025"/>
          </a:xfrm>
          <a:prstGeom prst="rect">
            <a:avLst/>
          </a:prstGeom>
        </p:spPr>
      </p:pic>
    </p:spTree>
    <p:extLst>
      <p:ext uri="{BB962C8B-B14F-4D97-AF65-F5344CB8AC3E}">
        <p14:creationId xmlns:p14="http://schemas.microsoft.com/office/powerpoint/2010/main" val="29011817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 Point Slide">
    <p:spTree>
      <p:nvGrpSpPr>
        <p:cNvPr id="1" name=""/>
        <p:cNvGrpSpPr/>
        <p:nvPr/>
      </p:nvGrpSpPr>
      <p:grpSpPr>
        <a:xfrm>
          <a:off x="0" y="0"/>
          <a:ext cx="0" cy="0"/>
          <a:chOff x="0" y="0"/>
          <a:chExt cx="0" cy="0"/>
        </a:xfrm>
      </p:grpSpPr>
      <p:sp>
        <p:nvSpPr>
          <p:cNvPr id="5" name="Text Placeholder 19"/>
          <p:cNvSpPr>
            <a:spLocks noGrp="1"/>
          </p:cNvSpPr>
          <p:nvPr>
            <p:ph type="body" sz="quarter" idx="11" hasCustomPrompt="1"/>
          </p:nvPr>
        </p:nvSpPr>
        <p:spPr>
          <a:xfrm>
            <a:off x="1686720" y="1190625"/>
            <a:ext cx="7315200" cy="588222"/>
          </a:xfrm>
          <a:prstGeom prst="rect">
            <a:avLst/>
          </a:prstGeom>
        </p:spPr>
        <p:txBody>
          <a:bodyPr vert="horz" lIns="0" tIns="0" rIns="0" bIns="0"/>
          <a:lstStyle>
            <a:lvl1pPr algn="l">
              <a:defRPr sz="3000" b="1" i="0" baseline="0">
                <a:solidFill>
                  <a:srgbClr val="4FBCBF"/>
                </a:solidFill>
                <a:latin typeface="Arial"/>
                <a:cs typeface="Arial"/>
              </a:defRPr>
            </a:lvl1pPr>
          </a:lstStyle>
          <a:p>
            <a:pPr lvl="0"/>
            <a:r>
              <a:rPr lang="en-US" dirty="0" smtClean="0"/>
              <a:t>Slide title</a:t>
            </a:r>
            <a:endParaRPr lang="en-US" dirty="0"/>
          </a:p>
        </p:txBody>
      </p:sp>
      <p:sp>
        <p:nvSpPr>
          <p:cNvPr id="7" name="Text Placeholder 4"/>
          <p:cNvSpPr>
            <a:spLocks noGrp="1"/>
          </p:cNvSpPr>
          <p:nvPr>
            <p:ph type="body" sz="quarter" idx="12" hasCustomPrompt="1"/>
          </p:nvPr>
        </p:nvSpPr>
        <p:spPr>
          <a:xfrm>
            <a:off x="1686720" y="2028827"/>
            <a:ext cx="7315200" cy="4876800"/>
          </a:xfrm>
          <a:prstGeom prst="rect">
            <a:avLst/>
          </a:prstGeom>
        </p:spPr>
        <p:txBody>
          <a:bodyPr vert="horz" lIns="0" tIns="0" rIns="0" bIns="0"/>
          <a:lstStyle>
            <a:lvl1pPr marL="342815" indent="-342815">
              <a:spcAft>
                <a:spcPts val="1800"/>
              </a:spcAft>
              <a:buClr>
                <a:srgbClr val="4FBCBF"/>
              </a:buClr>
              <a:buSzPct val="125000"/>
              <a:buFont typeface="Wingdings" charset="2"/>
              <a:buChar char="§"/>
              <a:defRPr sz="2500">
                <a:latin typeface="Arial"/>
                <a:cs typeface="Arial"/>
              </a:defRPr>
            </a:lvl1pPr>
            <a:lvl2pPr>
              <a:defRPr sz="2500">
                <a:latin typeface="Verdana"/>
                <a:cs typeface="Verdana"/>
              </a:defRPr>
            </a:lvl2pPr>
            <a:lvl3pPr>
              <a:defRPr sz="2500">
                <a:latin typeface="Verdana"/>
                <a:cs typeface="Verdana"/>
              </a:defRPr>
            </a:lvl3pPr>
            <a:lvl4pPr>
              <a:defRPr sz="2500">
                <a:latin typeface="Verdana"/>
                <a:cs typeface="Verdana"/>
              </a:defRPr>
            </a:lvl4pPr>
            <a:lvl5pPr>
              <a:defRPr sz="2500">
                <a:latin typeface="Verdana"/>
                <a:cs typeface="Verdana"/>
              </a:defRPr>
            </a:lvl5pPr>
          </a:lstStyle>
          <a:p>
            <a:pPr lvl="0"/>
            <a:r>
              <a:rPr lang="en-GB" dirty="0" smtClean="0"/>
              <a:t>Bullet point text</a:t>
            </a:r>
          </a:p>
          <a:p>
            <a:pPr lvl="0"/>
            <a:r>
              <a:rPr lang="en-GB" dirty="0" smtClean="0"/>
              <a:t>Bullet point text</a:t>
            </a:r>
          </a:p>
          <a:p>
            <a:pPr lvl="0"/>
            <a:r>
              <a:rPr lang="en-GB" dirty="0" smtClean="0"/>
              <a:t>Bullet point text</a:t>
            </a:r>
          </a:p>
        </p:txBody>
      </p:sp>
      <p:sp>
        <p:nvSpPr>
          <p:cNvPr id="12" name="Slide Number Placeholder 11"/>
          <p:cNvSpPr>
            <a:spLocks noGrp="1"/>
          </p:cNvSpPr>
          <p:nvPr>
            <p:ph type="sldNum" sz="quarter" idx="13"/>
          </p:nvPr>
        </p:nvSpPr>
        <p:spPr/>
        <p:txBody>
          <a:bodyPr/>
          <a:lstStyle/>
          <a:p>
            <a:fld id="{11CE413A-A432-B14C-9C70-454DB40E3CD4}" type="slidenum">
              <a:rPr lang="en-US" smtClean="0"/>
              <a:pPr/>
              <a:t>‹#›</a:t>
            </a:fld>
            <a:endParaRPr lang="en-US" dirty="0"/>
          </a:p>
        </p:txBody>
      </p:sp>
      <p:cxnSp>
        <p:nvCxnSpPr>
          <p:cNvPr id="15" name="Straight Connector 14"/>
          <p:cNvCxnSpPr/>
          <p:nvPr userDrawn="1"/>
        </p:nvCxnSpPr>
        <p:spPr>
          <a:xfrm>
            <a:off x="543719" y="7058025"/>
            <a:ext cx="9601200" cy="0"/>
          </a:xfrm>
          <a:prstGeom prst="line">
            <a:avLst/>
          </a:prstGeom>
          <a:ln w="12700">
            <a:solidFill>
              <a:srgbClr val="4FBCBF"/>
            </a:solidFill>
          </a:ln>
          <a:effectLst/>
        </p:spPr>
        <p:style>
          <a:lnRef idx="2">
            <a:schemeClr val="accent1"/>
          </a:lnRef>
          <a:fillRef idx="0">
            <a:schemeClr val="accent1"/>
          </a:fillRef>
          <a:effectRef idx="1">
            <a:schemeClr val="accent1"/>
          </a:effectRef>
          <a:fontRef idx="minor">
            <a:schemeClr val="tx1"/>
          </a:fontRef>
        </p:style>
      </p:cxnSp>
      <p:sp>
        <p:nvSpPr>
          <p:cNvPr id="16" name="Rectangle 15"/>
          <p:cNvSpPr/>
          <p:nvPr userDrawn="1"/>
        </p:nvSpPr>
        <p:spPr>
          <a:xfrm>
            <a:off x="543721" y="7058025"/>
            <a:ext cx="1143000" cy="76200"/>
          </a:xfrm>
          <a:prstGeom prst="rect">
            <a:avLst/>
          </a:prstGeom>
          <a:solidFill>
            <a:srgbClr val="4FBCBF"/>
          </a:solidFill>
          <a:ln>
            <a:noFill/>
          </a:ln>
          <a:effectLst/>
        </p:spPr>
        <p:style>
          <a:lnRef idx="1">
            <a:schemeClr val="accent1"/>
          </a:lnRef>
          <a:fillRef idx="3">
            <a:schemeClr val="accent1"/>
          </a:fillRef>
          <a:effectRef idx="2">
            <a:schemeClr val="accent1"/>
          </a:effectRef>
          <a:fontRef idx="minor">
            <a:schemeClr val="lt1"/>
          </a:fontRef>
        </p:style>
        <p:txBody>
          <a:bodyPr lIns="91417" tIns="45709" rIns="91417" bIns="45709" rtlCol="0" anchor="ctr"/>
          <a:lstStyle/>
          <a:p>
            <a:pPr algn="ctr"/>
            <a:endParaRPr lang="en-US" dirty="0">
              <a:latin typeface="Aria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513" y="365124"/>
            <a:ext cx="2939730" cy="454025"/>
          </a:xfrm>
          <a:prstGeom prst="rect">
            <a:avLst/>
          </a:prstGeom>
        </p:spPr>
      </p:pic>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5" name="Text Placeholder 19"/>
          <p:cNvSpPr>
            <a:spLocks noGrp="1"/>
          </p:cNvSpPr>
          <p:nvPr>
            <p:ph type="body" sz="quarter" idx="11" hasCustomPrompt="1"/>
          </p:nvPr>
        </p:nvSpPr>
        <p:spPr>
          <a:xfrm>
            <a:off x="1686720" y="1190625"/>
            <a:ext cx="7315200" cy="588222"/>
          </a:xfrm>
          <a:prstGeom prst="rect">
            <a:avLst/>
          </a:prstGeom>
        </p:spPr>
        <p:txBody>
          <a:bodyPr vert="horz" lIns="0" tIns="0" rIns="0" bIns="0"/>
          <a:lstStyle>
            <a:lvl1pPr algn="l">
              <a:defRPr sz="3000" b="1" i="0" baseline="0">
                <a:solidFill>
                  <a:srgbClr val="4FBCBF"/>
                </a:solidFill>
                <a:latin typeface="Arial"/>
                <a:cs typeface="Arial"/>
              </a:defRPr>
            </a:lvl1pPr>
          </a:lstStyle>
          <a:p>
            <a:pPr lvl="0"/>
            <a:r>
              <a:rPr lang="en-US" dirty="0" smtClean="0"/>
              <a:t>Slide title</a:t>
            </a:r>
            <a:endParaRPr lang="en-US" dirty="0"/>
          </a:p>
        </p:txBody>
      </p:sp>
      <p:sp>
        <p:nvSpPr>
          <p:cNvPr id="7" name="Text Placeholder 4"/>
          <p:cNvSpPr>
            <a:spLocks noGrp="1"/>
          </p:cNvSpPr>
          <p:nvPr>
            <p:ph type="body" sz="quarter" idx="12" hasCustomPrompt="1"/>
          </p:nvPr>
        </p:nvSpPr>
        <p:spPr>
          <a:xfrm>
            <a:off x="1686720" y="2028827"/>
            <a:ext cx="7315200" cy="4876800"/>
          </a:xfrm>
          <a:prstGeom prst="rect">
            <a:avLst/>
          </a:prstGeom>
        </p:spPr>
        <p:txBody>
          <a:bodyPr vert="horz" lIns="0" tIns="0" rIns="0" bIns="0"/>
          <a:lstStyle>
            <a:lvl1pPr marL="0" indent="0">
              <a:spcAft>
                <a:spcPts val="1200"/>
              </a:spcAft>
              <a:buClr>
                <a:srgbClr val="4FBCBF"/>
              </a:buClr>
              <a:buSzPct val="125000"/>
              <a:buFont typeface="STIXGeneral-Regular"/>
              <a:buNone/>
              <a:defRPr sz="2500">
                <a:latin typeface="Arial"/>
                <a:cs typeface="Arial"/>
              </a:defRPr>
            </a:lvl1pPr>
            <a:lvl2pPr>
              <a:defRPr sz="2500">
                <a:latin typeface="Verdana"/>
                <a:cs typeface="Verdana"/>
              </a:defRPr>
            </a:lvl2pPr>
            <a:lvl3pPr>
              <a:defRPr sz="2500">
                <a:latin typeface="Verdana"/>
                <a:cs typeface="Verdana"/>
              </a:defRPr>
            </a:lvl3pPr>
            <a:lvl4pPr>
              <a:defRPr sz="2500">
                <a:latin typeface="Verdana"/>
                <a:cs typeface="Verdana"/>
              </a:defRPr>
            </a:lvl4pPr>
            <a:lvl5pPr>
              <a:defRPr sz="2500">
                <a:latin typeface="Verdana"/>
                <a:cs typeface="Verdana"/>
              </a:defRPr>
            </a:lvl5pPr>
          </a:lstStyle>
          <a:p>
            <a:pPr lvl="0"/>
            <a:r>
              <a:rPr lang="en-GB" dirty="0" smtClean="0"/>
              <a:t>Text</a:t>
            </a:r>
          </a:p>
        </p:txBody>
      </p:sp>
      <p:sp>
        <p:nvSpPr>
          <p:cNvPr id="12" name="Slide Number Placeholder 11"/>
          <p:cNvSpPr>
            <a:spLocks noGrp="1"/>
          </p:cNvSpPr>
          <p:nvPr>
            <p:ph type="sldNum" sz="quarter" idx="13"/>
          </p:nvPr>
        </p:nvSpPr>
        <p:spPr/>
        <p:txBody>
          <a:bodyPr/>
          <a:lstStyle/>
          <a:p>
            <a:fld id="{11CE413A-A432-B14C-9C70-454DB40E3CD4}" type="slidenum">
              <a:rPr lang="en-US" smtClean="0"/>
              <a:pPr/>
              <a:t>‹#›</a:t>
            </a:fld>
            <a:endParaRPr lang="en-US" dirty="0"/>
          </a:p>
        </p:txBody>
      </p:sp>
      <p:cxnSp>
        <p:nvCxnSpPr>
          <p:cNvPr id="14" name="Straight Connector 13"/>
          <p:cNvCxnSpPr/>
          <p:nvPr userDrawn="1"/>
        </p:nvCxnSpPr>
        <p:spPr>
          <a:xfrm>
            <a:off x="543719" y="7058025"/>
            <a:ext cx="9601200" cy="0"/>
          </a:xfrm>
          <a:prstGeom prst="line">
            <a:avLst/>
          </a:prstGeom>
          <a:ln w="12700">
            <a:solidFill>
              <a:srgbClr val="4FBCBF"/>
            </a:solidFill>
          </a:ln>
          <a:effectLst/>
        </p:spPr>
        <p:style>
          <a:lnRef idx="2">
            <a:schemeClr val="accent1"/>
          </a:lnRef>
          <a:fillRef idx="0">
            <a:schemeClr val="accent1"/>
          </a:fillRef>
          <a:effectRef idx="1">
            <a:schemeClr val="accent1"/>
          </a:effectRef>
          <a:fontRef idx="minor">
            <a:schemeClr val="tx1"/>
          </a:fontRef>
        </p:style>
      </p:cxnSp>
      <p:sp>
        <p:nvSpPr>
          <p:cNvPr id="15" name="Rectangle 14"/>
          <p:cNvSpPr/>
          <p:nvPr userDrawn="1"/>
        </p:nvSpPr>
        <p:spPr>
          <a:xfrm>
            <a:off x="543721" y="7058025"/>
            <a:ext cx="1143000" cy="76200"/>
          </a:xfrm>
          <a:prstGeom prst="rect">
            <a:avLst/>
          </a:prstGeom>
          <a:solidFill>
            <a:srgbClr val="4FBCBF"/>
          </a:solidFill>
          <a:ln>
            <a:noFill/>
          </a:ln>
          <a:effectLst/>
        </p:spPr>
        <p:style>
          <a:lnRef idx="1">
            <a:schemeClr val="accent1"/>
          </a:lnRef>
          <a:fillRef idx="3">
            <a:schemeClr val="accent1"/>
          </a:fillRef>
          <a:effectRef idx="2">
            <a:schemeClr val="accent1"/>
          </a:effectRef>
          <a:fontRef idx="minor">
            <a:schemeClr val="lt1"/>
          </a:fontRef>
        </p:style>
        <p:txBody>
          <a:bodyPr lIns="91417" tIns="45709" rIns="91417" bIns="45709" rtlCol="0" anchor="ctr"/>
          <a:lstStyle/>
          <a:p>
            <a:pPr algn="ctr"/>
            <a:endParaRPr lang="en-US" dirty="0">
              <a:latin typeface="Aria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513" y="365124"/>
            <a:ext cx="2939730" cy="454025"/>
          </a:xfrm>
          <a:prstGeom prst="rect">
            <a:avLst/>
          </a:prstGeom>
        </p:spPr>
      </p:pic>
    </p:spTree>
    <p:extLst>
      <p:ext uri="{BB962C8B-B14F-4D97-AF65-F5344CB8AC3E}">
        <p14:creationId xmlns:p14="http://schemas.microsoft.com/office/powerpoint/2010/main" val="28616760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mbering bullet point slide">
    <p:spTree>
      <p:nvGrpSpPr>
        <p:cNvPr id="1" name=""/>
        <p:cNvGrpSpPr/>
        <p:nvPr/>
      </p:nvGrpSpPr>
      <p:grpSpPr>
        <a:xfrm>
          <a:off x="0" y="0"/>
          <a:ext cx="0" cy="0"/>
          <a:chOff x="0" y="0"/>
          <a:chExt cx="0" cy="0"/>
        </a:xfrm>
      </p:grpSpPr>
      <p:sp>
        <p:nvSpPr>
          <p:cNvPr id="2" name="Slide Number Placeholder 1"/>
          <p:cNvSpPr>
            <a:spLocks noGrp="1"/>
          </p:cNvSpPr>
          <p:nvPr>
            <p:ph type="sldNum" sz="quarter" idx="13"/>
          </p:nvPr>
        </p:nvSpPr>
        <p:spPr/>
        <p:txBody>
          <a:bodyPr/>
          <a:lstStyle/>
          <a:p>
            <a:fld id="{11CE413A-A432-B14C-9C70-454DB40E3CD4}" type="slidenum">
              <a:rPr lang="en-US" smtClean="0"/>
              <a:pPr/>
              <a:t>‹#›</a:t>
            </a:fld>
            <a:endParaRPr lang="en-US" dirty="0"/>
          </a:p>
        </p:txBody>
      </p:sp>
      <p:cxnSp>
        <p:nvCxnSpPr>
          <p:cNvPr id="9" name="Straight Connector 8"/>
          <p:cNvCxnSpPr/>
          <p:nvPr userDrawn="1"/>
        </p:nvCxnSpPr>
        <p:spPr>
          <a:xfrm>
            <a:off x="543719" y="7058025"/>
            <a:ext cx="9601200" cy="0"/>
          </a:xfrm>
          <a:prstGeom prst="line">
            <a:avLst/>
          </a:prstGeom>
          <a:ln w="12700">
            <a:solidFill>
              <a:srgbClr val="4FBCBF"/>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9"/>
          <p:cNvSpPr>
            <a:spLocks noGrp="1"/>
          </p:cNvSpPr>
          <p:nvPr>
            <p:ph type="body" sz="quarter" idx="11" hasCustomPrompt="1"/>
          </p:nvPr>
        </p:nvSpPr>
        <p:spPr>
          <a:xfrm>
            <a:off x="1686720" y="1190625"/>
            <a:ext cx="7315200" cy="588222"/>
          </a:xfrm>
          <a:prstGeom prst="rect">
            <a:avLst/>
          </a:prstGeom>
        </p:spPr>
        <p:txBody>
          <a:bodyPr vert="horz" lIns="0" tIns="0" rIns="0" bIns="0"/>
          <a:lstStyle>
            <a:lvl1pPr algn="l">
              <a:defRPr sz="3000" b="1" i="0" baseline="0">
                <a:solidFill>
                  <a:srgbClr val="4FBCBF"/>
                </a:solidFill>
                <a:latin typeface="Arial"/>
                <a:cs typeface="Arial"/>
              </a:defRPr>
            </a:lvl1pPr>
          </a:lstStyle>
          <a:p>
            <a:pPr lvl="0"/>
            <a:r>
              <a:rPr lang="en-US" dirty="0" smtClean="0"/>
              <a:t>Slide title</a:t>
            </a:r>
            <a:endParaRPr lang="en-US" dirty="0"/>
          </a:p>
        </p:txBody>
      </p:sp>
      <p:sp>
        <p:nvSpPr>
          <p:cNvPr id="13" name="Text Placeholder 4"/>
          <p:cNvSpPr>
            <a:spLocks noGrp="1"/>
          </p:cNvSpPr>
          <p:nvPr>
            <p:ph type="body" sz="quarter" idx="12" hasCustomPrompt="1"/>
          </p:nvPr>
        </p:nvSpPr>
        <p:spPr>
          <a:xfrm>
            <a:off x="1686720" y="2028826"/>
            <a:ext cx="7304500" cy="4800600"/>
          </a:xfrm>
          <a:prstGeom prst="rect">
            <a:avLst/>
          </a:prstGeom>
        </p:spPr>
        <p:txBody>
          <a:bodyPr vert="horz" lIns="0" tIns="0" rIns="0" bIns="0"/>
          <a:lstStyle>
            <a:lvl1pPr marL="457086" indent="-457086">
              <a:spcAft>
                <a:spcPts val="1800"/>
              </a:spcAft>
              <a:buClr>
                <a:srgbClr val="4FBCBF"/>
              </a:buClr>
              <a:buSzPct val="100000"/>
              <a:buFont typeface="+mj-lt"/>
              <a:buAutoNum type="arabicPeriod"/>
              <a:defRPr sz="2500" baseline="0">
                <a:latin typeface="Arial"/>
                <a:cs typeface="Arial"/>
              </a:defRPr>
            </a:lvl1pPr>
            <a:lvl2pPr>
              <a:defRPr sz="2500">
                <a:latin typeface="Verdana"/>
                <a:cs typeface="Verdana"/>
              </a:defRPr>
            </a:lvl2pPr>
            <a:lvl3pPr>
              <a:defRPr sz="2500">
                <a:latin typeface="Verdana"/>
                <a:cs typeface="Verdana"/>
              </a:defRPr>
            </a:lvl3pPr>
            <a:lvl4pPr>
              <a:defRPr sz="2500">
                <a:latin typeface="Verdana"/>
                <a:cs typeface="Verdana"/>
              </a:defRPr>
            </a:lvl4pPr>
            <a:lvl5pPr>
              <a:defRPr sz="2500">
                <a:latin typeface="Verdana"/>
                <a:cs typeface="Verdana"/>
              </a:defRPr>
            </a:lvl5pPr>
          </a:lstStyle>
          <a:p>
            <a:pPr lvl="0"/>
            <a:r>
              <a:rPr lang="en-GB" dirty="0" smtClean="0"/>
              <a:t>Numbered bullet point text</a:t>
            </a:r>
          </a:p>
          <a:p>
            <a:pPr lvl="0"/>
            <a:r>
              <a:rPr lang="en-GB" dirty="0" smtClean="0"/>
              <a:t>Numbered bullet point text</a:t>
            </a:r>
          </a:p>
          <a:p>
            <a:pPr lvl="0"/>
            <a:r>
              <a:rPr lang="en-GB" dirty="0" smtClean="0"/>
              <a:t>Numbered bullet point text</a:t>
            </a:r>
          </a:p>
        </p:txBody>
      </p:sp>
      <p:sp>
        <p:nvSpPr>
          <p:cNvPr id="14" name="Rectangle 13"/>
          <p:cNvSpPr/>
          <p:nvPr userDrawn="1"/>
        </p:nvSpPr>
        <p:spPr>
          <a:xfrm>
            <a:off x="543721" y="7058025"/>
            <a:ext cx="1143000" cy="76200"/>
          </a:xfrm>
          <a:prstGeom prst="rect">
            <a:avLst/>
          </a:prstGeom>
          <a:solidFill>
            <a:srgbClr val="4FBCBF"/>
          </a:solidFill>
          <a:ln>
            <a:noFill/>
          </a:ln>
          <a:effectLst/>
        </p:spPr>
        <p:style>
          <a:lnRef idx="1">
            <a:schemeClr val="accent1"/>
          </a:lnRef>
          <a:fillRef idx="3">
            <a:schemeClr val="accent1"/>
          </a:fillRef>
          <a:effectRef idx="2">
            <a:schemeClr val="accent1"/>
          </a:effectRef>
          <a:fontRef idx="minor">
            <a:schemeClr val="lt1"/>
          </a:fontRef>
        </p:style>
        <p:txBody>
          <a:bodyPr lIns="91417" tIns="45709" rIns="91417" bIns="45709" rtlCol="0" anchor="ctr"/>
          <a:lstStyle/>
          <a:p>
            <a:pPr algn="ctr"/>
            <a:endParaRPr lang="en-US" dirty="0">
              <a:latin typeface="Aria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513" y="365124"/>
            <a:ext cx="2939730" cy="454025"/>
          </a:xfrm>
          <a:prstGeom prst="rect">
            <a:avLst/>
          </a:prstGeom>
        </p:spPr>
      </p:pic>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nal Slide">
    <p:bg>
      <p:bgPr>
        <a:solidFill>
          <a:srgbClr val="4FBCBF"/>
        </a:solidFill>
        <a:effectLst/>
      </p:bgPr>
    </p:bg>
    <p:spTree>
      <p:nvGrpSpPr>
        <p:cNvPr id="1" name=""/>
        <p:cNvGrpSpPr/>
        <p:nvPr/>
      </p:nvGrpSpPr>
      <p:grpSpPr>
        <a:xfrm>
          <a:off x="0" y="0"/>
          <a:ext cx="0" cy="0"/>
          <a:chOff x="0" y="0"/>
          <a:chExt cx="0" cy="0"/>
        </a:xfrm>
      </p:grpSpPr>
      <p:sp>
        <p:nvSpPr>
          <p:cNvPr id="3" name="TextBox 2"/>
          <p:cNvSpPr txBox="1"/>
          <p:nvPr userDrawn="1"/>
        </p:nvSpPr>
        <p:spPr>
          <a:xfrm>
            <a:off x="632493" y="885827"/>
            <a:ext cx="5245226" cy="2107233"/>
          </a:xfrm>
          <a:prstGeom prst="rect">
            <a:avLst/>
          </a:prstGeom>
          <a:noFill/>
        </p:spPr>
        <p:txBody>
          <a:bodyPr wrap="square" lIns="91417" tIns="45709" rIns="91417" bIns="45709" rtlCol="0">
            <a:spAutoFit/>
          </a:bodyPr>
          <a:lstStyle/>
          <a:p>
            <a:r>
              <a:rPr lang="en-US" sz="1600" b="1" kern="1200" dirty="0" smtClean="0">
                <a:solidFill>
                  <a:srgbClr val="FFFFFF"/>
                </a:solidFill>
                <a:effectLst/>
                <a:latin typeface="Arial"/>
                <a:ea typeface="+mn-ea"/>
                <a:cs typeface="Arial"/>
              </a:rPr>
              <a:t>Core </a:t>
            </a:r>
            <a:r>
              <a:rPr lang="en-US" sz="1600" b="1" kern="1200" dirty="0" err="1" smtClean="0">
                <a:solidFill>
                  <a:srgbClr val="FFFFFF"/>
                </a:solidFill>
                <a:effectLst/>
                <a:latin typeface="Arial"/>
                <a:ea typeface="+mn-ea"/>
                <a:cs typeface="Arial"/>
              </a:rPr>
              <a:t>Maths</a:t>
            </a:r>
            <a:r>
              <a:rPr lang="en-US" sz="1600" b="1" kern="1200" dirty="0" smtClean="0">
                <a:solidFill>
                  <a:srgbClr val="FFFFFF"/>
                </a:solidFill>
                <a:effectLst/>
                <a:latin typeface="Arial"/>
                <a:ea typeface="+mn-ea"/>
                <a:cs typeface="Arial"/>
              </a:rPr>
              <a:t> Support </a:t>
            </a:r>
            <a:r>
              <a:rPr lang="en-US" sz="1600" b="1" kern="1200" dirty="0" err="1" smtClean="0">
                <a:solidFill>
                  <a:srgbClr val="FFFFFF"/>
                </a:solidFill>
                <a:effectLst/>
                <a:latin typeface="Arial"/>
                <a:ea typeface="+mn-ea"/>
                <a:cs typeface="Arial"/>
              </a:rPr>
              <a:t>Programme</a:t>
            </a:r>
            <a:r>
              <a:rPr lang="en-GB" sz="1600" b="1" kern="1200" dirty="0" smtClean="0">
                <a:solidFill>
                  <a:srgbClr val="FFFFFF"/>
                </a:solidFill>
                <a:effectLst/>
                <a:latin typeface="Arial"/>
                <a:ea typeface="+mn-ea"/>
                <a:cs typeface="Arial"/>
              </a:rPr>
              <a:t/>
            </a:r>
            <a:br>
              <a:rPr lang="en-GB" sz="1600" b="1" kern="1200" dirty="0" smtClean="0">
                <a:solidFill>
                  <a:srgbClr val="FFFFFF"/>
                </a:solidFill>
                <a:effectLst/>
                <a:latin typeface="Arial"/>
                <a:ea typeface="+mn-ea"/>
                <a:cs typeface="Arial"/>
              </a:rPr>
            </a:br>
            <a:r>
              <a:rPr lang="en-US" sz="1600" kern="1200" dirty="0" err="1" smtClean="0">
                <a:solidFill>
                  <a:schemeClr val="bg1"/>
                </a:solidFill>
                <a:latin typeface="Arial"/>
                <a:ea typeface="+mn-ea"/>
                <a:cs typeface="Arial"/>
              </a:rPr>
              <a:t>Highbridge</a:t>
            </a:r>
            <a:r>
              <a:rPr lang="en-US" sz="1600" kern="1200" dirty="0" smtClean="0">
                <a:solidFill>
                  <a:schemeClr val="bg1"/>
                </a:solidFill>
                <a:latin typeface="Arial"/>
                <a:ea typeface="+mn-ea"/>
                <a:cs typeface="Arial"/>
              </a:rPr>
              <a:t> House</a:t>
            </a:r>
          </a:p>
          <a:p>
            <a:r>
              <a:rPr lang="en-US" sz="1600" kern="1200" dirty="0" smtClean="0">
                <a:solidFill>
                  <a:schemeClr val="bg1"/>
                </a:solidFill>
                <a:latin typeface="Arial"/>
                <a:ea typeface="+mn-ea"/>
                <a:cs typeface="Arial"/>
              </a:rPr>
              <a:t>16–18 Duke Street</a:t>
            </a:r>
          </a:p>
          <a:p>
            <a:r>
              <a:rPr lang="en-US" sz="1600" kern="1200" dirty="0" smtClean="0">
                <a:solidFill>
                  <a:schemeClr val="bg1"/>
                </a:solidFill>
                <a:latin typeface="Arial"/>
                <a:ea typeface="+mn-ea"/>
                <a:cs typeface="Arial"/>
              </a:rPr>
              <a:t>Reading</a:t>
            </a:r>
          </a:p>
          <a:p>
            <a:r>
              <a:rPr lang="en-US" sz="1600" kern="1200" dirty="0" smtClean="0">
                <a:solidFill>
                  <a:schemeClr val="bg1"/>
                </a:solidFill>
                <a:latin typeface="Arial"/>
                <a:ea typeface="+mn-ea"/>
                <a:cs typeface="Arial"/>
              </a:rPr>
              <a:t>RG1 4RU</a:t>
            </a:r>
          </a:p>
          <a:p>
            <a:r>
              <a:rPr lang="en-US" sz="1600" kern="1200" dirty="0" smtClean="0">
                <a:solidFill>
                  <a:schemeClr val="bg1"/>
                </a:solidFill>
                <a:effectLst/>
                <a:latin typeface="Arial"/>
                <a:ea typeface="+mn-ea"/>
                <a:cs typeface="Arial"/>
              </a:rPr>
              <a:t> </a:t>
            </a:r>
            <a:endParaRPr lang="en-GB" sz="1600" kern="1200" dirty="0" smtClean="0">
              <a:solidFill>
                <a:schemeClr val="bg1"/>
              </a:solidFill>
              <a:effectLst/>
              <a:latin typeface="Arial"/>
              <a:ea typeface="+mn-ea"/>
              <a:cs typeface="Arial"/>
            </a:endParaRPr>
          </a:p>
          <a:p>
            <a:pPr algn="l">
              <a:lnSpc>
                <a:spcPct val="110000"/>
              </a:lnSpc>
              <a:spcAft>
                <a:spcPts val="1200"/>
              </a:spcAft>
            </a:pPr>
            <a:r>
              <a:rPr lang="en-US" sz="1600" kern="1200" dirty="0" smtClean="0">
                <a:solidFill>
                  <a:schemeClr val="bg1"/>
                </a:solidFill>
                <a:effectLst/>
                <a:latin typeface="Arial"/>
                <a:ea typeface="+mn-ea"/>
                <a:cs typeface="Arial"/>
              </a:rPr>
              <a:t>E-mail: </a:t>
            </a:r>
            <a:r>
              <a:rPr lang="en-US" sz="1600" kern="1200" dirty="0" err="1" smtClean="0">
                <a:solidFill>
                  <a:srgbClr val="FFFFFF"/>
                </a:solidFill>
                <a:latin typeface="Arial"/>
                <a:ea typeface="+mn-ea"/>
                <a:cs typeface="Arial"/>
              </a:rPr>
              <a:t>cmsp</a:t>
            </a:r>
            <a:r>
              <a:rPr lang="en-US" sz="1600" kern="1200" dirty="0" smtClean="0">
                <a:solidFill>
                  <a:srgbClr val="FFFFFF"/>
                </a:solidFill>
                <a:latin typeface="Arial"/>
                <a:ea typeface="+mn-ea"/>
                <a:cs typeface="Arial"/>
              </a:rPr>
              <a:t>@</a:t>
            </a:r>
            <a:r>
              <a:rPr lang="en-GB" sz="1600" kern="1200" dirty="0" err="1" smtClean="0">
                <a:solidFill>
                  <a:srgbClr val="FFFFFF"/>
                </a:solidFill>
                <a:effectLst/>
                <a:latin typeface="Arial"/>
                <a:ea typeface="+mn-ea"/>
                <a:cs typeface="Arial"/>
              </a:rPr>
              <a:t>educationdevelopmenttrust.com</a:t>
            </a:r>
            <a:r>
              <a:rPr lang="en-GB" sz="1600" kern="1200" dirty="0" smtClean="0">
                <a:solidFill>
                  <a:srgbClr val="FFFFFF"/>
                </a:solidFill>
                <a:effectLst/>
                <a:latin typeface="Arial"/>
                <a:ea typeface="+mn-ea"/>
                <a:cs typeface="Arial"/>
              </a:rPr>
              <a:t/>
            </a:r>
            <a:br>
              <a:rPr lang="en-GB" sz="1600" kern="1200" dirty="0" smtClean="0">
                <a:solidFill>
                  <a:srgbClr val="FFFFFF"/>
                </a:solidFill>
                <a:effectLst/>
                <a:latin typeface="Arial"/>
                <a:ea typeface="+mn-ea"/>
                <a:cs typeface="Arial"/>
              </a:rPr>
            </a:br>
            <a:r>
              <a:rPr lang="en-GB" sz="1600" kern="1200" dirty="0" smtClean="0">
                <a:solidFill>
                  <a:srgbClr val="FFFFFF"/>
                </a:solidFill>
                <a:effectLst/>
                <a:latin typeface="Arial"/>
                <a:ea typeface="+mn-ea"/>
                <a:cs typeface="Arial"/>
              </a:rPr>
              <a:t>Call: </a:t>
            </a:r>
            <a:r>
              <a:rPr lang="en-US" sz="1600" kern="1200" dirty="0" smtClean="0">
                <a:solidFill>
                  <a:srgbClr val="FFFFFF"/>
                </a:solidFill>
                <a:latin typeface="Arial"/>
                <a:ea typeface="+mn-ea"/>
                <a:cs typeface="Arial"/>
              </a:rPr>
              <a:t>0118</a:t>
            </a:r>
            <a:r>
              <a:rPr lang="en-US" sz="1600" kern="1200" baseline="0" dirty="0" smtClean="0">
                <a:solidFill>
                  <a:srgbClr val="FFFFFF"/>
                </a:solidFill>
                <a:latin typeface="Arial"/>
                <a:ea typeface="+mn-ea"/>
                <a:cs typeface="Arial"/>
              </a:rPr>
              <a:t> 902 1243</a:t>
            </a:r>
            <a:endParaRPr lang="en-GB" sz="1600" kern="1200" dirty="0" smtClean="0">
              <a:solidFill>
                <a:srgbClr val="FFFFFF"/>
              </a:solidFill>
              <a:effectLst/>
              <a:latin typeface="Arial"/>
              <a:ea typeface="+mn-ea"/>
              <a:cs typeface="Arial"/>
            </a:endParaRPr>
          </a:p>
        </p:txBody>
      </p:sp>
      <p:pic>
        <p:nvPicPr>
          <p:cNvPr id="10" name="Picture 9" descr="CoreMaths Logos-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3719" y="5915025"/>
            <a:ext cx="4008438" cy="979840"/>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35451" y="5915026"/>
            <a:ext cx="2002651" cy="577850"/>
          </a:xfrm>
          <a:prstGeom prst="rect">
            <a:avLst/>
          </a:prstGeom>
        </p:spPr>
      </p:pic>
    </p:spTree>
    <p:extLst>
      <p:ext uri="{BB962C8B-B14F-4D97-AF65-F5344CB8AC3E}">
        <p14:creationId xmlns:p14="http://schemas.microsoft.com/office/powerpoint/2010/main" val="166583382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4432" y="302866"/>
            <a:ext cx="9619774" cy="1260475"/>
          </a:xfrm>
          <a:prstGeom prst="rect">
            <a:avLst/>
          </a:prstGeom>
        </p:spPr>
        <p:txBody>
          <a:bodyPr lIns="104274" tIns="52138" rIns="104274" bIns="52138"/>
          <a:lstStyle>
            <a:lvl1pPr>
              <a:defRPr>
                <a:latin typeface="Arial"/>
              </a:defRPr>
            </a:lvl1pPr>
          </a:lstStyle>
          <a:p>
            <a:r>
              <a:rPr lang="en-GB" dirty="0" smtClean="0"/>
              <a:t>Click to edit Master title style</a:t>
            </a:r>
            <a:endParaRPr lang="en-US" dirty="0"/>
          </a:p>
        </p:txBody>
      </p:sp>
      <p:sp>
        <p:nvSpPr>
          <p:cNvPr id="3" name="Date Placeholder 2"/>
          <p:cNvSpPr>
            <a:spLocks noGrp="1"/>
          </p:cNvSpPr>
          <p:nvPr>
            <p:ph type="dt" sz="half" idx="10"/>
          </p:nvPr>
        </p:nvSpPr>
        <p:spPr>
          <a:xfrm>
            <a:off x="534432" y="7009643"/>
            <a:ext cx="2494016" cy="402652"/>
          </a:xfrm>
          <a:prstGeom prst="rect">
            <a:avLst/>
          </a:prstGeom>
        </p:spPr>
        <p:txBody>
          <a:bodyPr lIns="104274" tIns="52138" rIns="104274" bIns="52138"/>
          <a:lstStyle>
            <a:lvl1pPr>
              <a:defRPr>
                <a:latin typeface="Arial"/>
              </a:defRPr>
            </a:lvl1pPr>
          </a:lstStyle>
          <a:p>
            <a:endParaRPr lang="en-US" dirty="0"/>
          </a:p>
        </p:txBody>
      </p:sp>
      <p:sp>
        <p:nvSpPr>
          <p:cNvPr id="4" name="Footer Placeholder 3"/>
          <p:cNvSpPr>
            <a:spLocks noGrp="1"/>
          </p:cNvSpPr>
          <p:nvPr>
            <p:ph type="ftr" sz="quarter" idx="11"/>
          </p:nvPr>
        </p:nvSpPr>
        <p:spPr>
          <a:xfrm>
            <a:off x="3651953" y="7009643"/>
            <a:ext cx="3384735" cy="402652"/>
          </a:xfrm>
          <a:prstGeom prst="rect">
            <a:avLst/>
          </a:prstGeom>
        </p:spPr>
        <p:txBody>
          <a:bodyPr lIns="104274" tIns="52138" rIns="104274" bIns="52138"/>
          <a:lstStyle>
            <a:lvl1pPr>
              <a:defRPr>
                <a:latin typeface="Arial"/>
              </a:defRPr>
            </a:lvl1pPr>
          </a:lstStyle>
          <a:p>
            <a:endParaRPr lang="en-US" dirty="0"/>
          </a:p>
        </p:txBody>
      </p:sp>
      <p:sp>
        <p:nvSpPr>
          <p:cNvPr id="5" name="Slide Number Placeholder 4"/>
          <p:cNvSpPr>
            <a:spLocks noGrp="1"/>
          </p:cNvSpPr>
          <p:nvPr>
            <p:ph type="sldNum" sz="quarter" idx="12"/>
          </p:nvPr>
        </p:nvSpPr>
        <p:spPr>
          <a:xfrm>
            <a:off x="7660190" y="7009643"/>
            <a:ext cx="2494016" cy="402652"/>
          </a:xfrm>
          <a:prstGeom prst="rect">
            <a:avLst/>
          </a:prstGeom>
        </p:spPr>
        <p:txBody>
          <a:bodyPr/>
          <a:lstStyle/>
          <a:p>
            <a:fld id="{51E92BB7-64B1-A94A-BDE0-0AF13C493160}" type="slidenum">
              <a:rPr lang="en-US" smtClean="0"/>
              <a:pPr/>
              <a:t>‹#›</a:t>
            </a:fld>
            <a:endParaRPr lang="en-US"/>
          </a:p>
        </p:txBody>
      </p:sp>
    </p:spTree>
    <p:extLst>
      <p:ext uri="{BB962C8B-B14F-4D97-AF65-F5344CB8AC3E}">
        <p14:creationId xmlns:p14="http://schemas.microsoft.com/office/powerpoint/2010/main" val="1390739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a:xfrm>
            <a:off x="4097338" y="7063295"/>
            <a:ext cx="2493962" cy="401638"/>
          </a:xfrm>
          <a:prstGeom prst="rect">
            <a:avLst/>
          </a:prstGeom>
        </p:spPr>
        <p:txBody>
          <a:bodyPr vert="horz" lIns="91417" tIns="45709" rIns="91417" bIns="45709" rtlCol="0" anchor="ctr"/>
          <a:lstStyle>
            <a:lvl1pPr algn="ctr">
              <a:defRPr sz="1300">
                <a:solidFill>
                  <a:srgbClr val="4FBCBF"/>
                </a:solidFill>
                <a:latin typeface="Arial"/>
              </a:defRPr>
            </a:lvl1pPr>
          </a:lstStyle>
          <a:p>
            <a:fld id="{11CE413A-A432-B14C-9C70-454DB40E3CD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9" r:id="rId3"/>
    <p:sldLayoutId id="2147483663" r:id="rId4"/>
    <p:sldLayoutId id="2147483668" r:id="rId5"/>
    <p:sldLayoutId id="2147483664" r:id="rId6"/>
    <p:sldLayoutId id="2147483667" r:id="rId7"/>
    <p:sldLayoutId id="2147483665" r:id="rId8"/>
    <p:sldLayoutId id="2147483670" r:id="rId9"/>
    <p:sldLayoutId id="2147483671" r:id="rId10"/>
  </p:sldLayoutIdLst>
  <p:timing>
    <p:tnLst>
      <p:par>
        <p:cTn id="1" dur="indefinite" restart="never" nodeType="tmRoot"/>
      </p:par>
    </p:tnLst>
  </p:timing>
  <p:hf hdr="0" ftr="0" dt="0"/>
  <p:txStyles>
    <p:titleStyle>
      <a:lvl1pPr>
        <a:defRPr>
          <a:latin typeface="+mj-lt"/>
          <a:ea typeface="+mj-ea"/>
          <a:cs typeface="+mj-cs"/>
        </a:defRPr>
      </a:lvl1pPr>
    </p:titleStyle>
    <p:bodyStyle>
      <a:lvl1pPr marL="0">
        <a:defRPr>
          <a:latin typeface="+mn-lt"/>
          <a:ea typeface="+mn-ea"/>
          <a:cs typeface="+mn-cs"/>
        </a:defRPr>
      </a:lvl1pPr>
      <a:lvl2pPr marL="521309">
        <a:defRPr>
          <a:latin typeface="+mn-lt"/>
          <a:ea typeface="+mn-ea"/>
          <a:cs typeface="+mn-cs"/>
        </a:defRPr>
      </a:lvl2pPr>
      <a:lvl3pPr marL="1042615">
        <a:defRPr>
          <a:latin typeface="+mn-lt"/>
          <a:ea typeface="+mn-ea"/>
          <a:cs typeface="+mn-cs"/>
        </a:defRPr>
      </a:lvl3pPr>
      <a:lvl4pPr marL="1563923">
        <a:defRPr>
          <a:latin typeface="+mn-lt"/>
          <a:ea typeface="+mn-ea"/>
          <a:cs typeface="+mn-cs"/>
        </a:defRPr>
      </a:lvl4pPr>
      <a:lvl5pPr marL="2085231">
        <a:defRPr>
          <a:latin typeface="+mn-lt"/>
          <a:ea typeface="+mn-ea"/>
          <a:cs typeface="+mn-cs"/>
        </a:defRPr>
      </a:lvl5pPr>
      <a:lvl6pPr marL="2606537">
        <a:defRPr>
          <a:latin typeface="+mn-lt"/>
          <a:ea typeface="+mn-ea"/>
          <a:cs typeface="+mn-cs"/>
        </a:defRPr>
      </a:lvl6pPr>
      <a:lvl7pPr marL="3127846">
        <a:defRPr>
          <a:latin typeface="+mn-lt"/>
          <a:ea typeface="+mn-ea"/>
          <a:cs typeface="+mn-cs"/>
        </a:defRPr>
      </a:lvl7pPr>
      <a:lvl8pPr marL="3649154">
        <a:defRPr>
          <a:latin typeface="+mn-lt"/>
          <a:ea typeface="+mn-ea"/>
          <a:cs typeface="+mn-cs"/>
        </a:defRPr>
      </a:lvl8pPr>
      <a:lvl9pPr marL="4170462">
        <a:defRPr>
          <a:latin typeface="+mn-lt"/>
          <a:ea typeface="+mn-ea"/>
          <a:cs typeface="+mn-cs"/>
        </a:defRPr>
      </a:lvl9pPr>
    </p:bodyStyle>
    <p:otherStyle>
      <a:lvl1pPr marL="0">
        <a:defRPr>
          <a:latin typeface="+mn-lt"/>
          <a:ea typeface="+mn-ea"/>
          <a:cs typeface="+mn-cs"/>
        </a:defRPr>
      </a:lvl1pPr>
      <a:lvl2pPr marL="521309">
        <a:defRPr>
          <a:latin typeface="+mn-lt"/>
          <a:ea typeface="+mn-ea"/>
          <a:cs typeface="+mn-cs"/>
        </a:defRPr>
      </a:lvl2pPr>
      <a:lvl3pPr marL="1042615">
        <a:defRPr>
          <a:latin typeface="+mn-lt"/>
          <a:ea typeface="+mn-ea"/>
          <a:cs typeface="+mn-cs"/>
        </a:defRPr>
      </a:lvl3pPr>
      <a:lvl4pPr marL="1563923">
        <a:defRPr>
          <a:latin typeface="+mn-lt"/>
          <a:ea typeface="+mn-ea"/>
          <a:cs typeface="+mn-cs"/>
        </a:defRPr>
      </a:lvl4pPr>
      <a:lvl5pPr marL="2085231">
        <a:defRPr>
          <a:latin typeface="+mn-lt"/>
          <a:ea typeface="+mn-ea"/>
          <a:cs typeface="+mn-cs"/>
        </a:defRPr>
      </a:lvl5pPr>
      <a:lvl6pPr marL="2606537">
        <a:defRPr>
          <a:latin typeface="+mn-lt"/>
          <a:ea typeface="+mn-ea"/>
          <a:cs typeface="+mn-cs"/>
        </a:defRPr>
      </a:lvl6pPr>
      <a:lvl7pPr marL="3127846">
        <a:defRPr>
          <a:latin typeface="+mn-lt"/>
          <a:ea typeface="+mn-ea"/>
          <a:cs typeface="+mn-cs"/>
        </a:defRPr>
      </a:lvl7pPr>
      <a:lvl8pPr marL="3649154">
        <a:defRPr>
          <a:latin typeface="+mn-lt"/>
          <a:ea typeface="+mn-ea"/>
          <a:cs typeface="+mn-cs"/>
        </a:defRPr>
      </a:lvl8pPr>
      <a:lvl9pPr marL="417046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686719" y="2181227"/>
            <a:ext cx="7696199" cy="1629000"/>
          </a:xfrm>
        </p:spPr>
        <p:txBody>
          <a:bodyPr/>
          <a:lstStyle/>
          <a:p>
            <a:r>
              <a:rPr lang="en-US" dirty="0"/>
              <a:t>Interest </a:t>
            </a:r>
            <a:r>
              <a:rPr lang="en-US" dirty="0" smtClean="0"/>
              <a:t>and depreciation</a:t>
            </a:r>
            <a:endParaRPr lang="en-US" dirty="0"/>
          </a:p>
        </p:txBody>
      </p:sp>
      <p:sp>
        <p:nvSpPr>
          <p:cNvPr id="3" name="Title 2"/>
          <p:cNvSpPr>
            <a:spLocks noGrp="1"/>
          </p:cNvSpPr>
          <p:nvPr>
            <p:ph type="title"/>
          </p:nvPr>
        </p:nvSpPr>
        <p:spPr>
          <a:xfrm>
            <a:off x="1686719" y="4086225"/>
            <a:ext cx="7315200" cy="1260475"/>
          </a:xfrm>
        </p:spPr>
        <p:txBody>
          <a:bodyPr/>
          <a:lstStyle/>
          <a:p>
            <a:r>
              <a:rPr lang="en-US" dirty="0"/>
              <a:t>The </a:t>
            </a:r>
            <a:r>
              <a:rPr lang="en-US" dirty="0" smtClean="0"/>
              <a:t>effects </a:t>
            </a:r>
            <a:r>
              <a:rPr lang="en-US" dirty="0"/>
              <a:t>of </a:t>
            </a:r>
            <a:r>
              <a:rPr lang="en-US" dirty="0" smtClean="0"/>
              <a:t>compounding</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smtClean="0"/>
              <a:t>Task 3</a:t>
            </a:r>
            <a:endParaRPr lang="en-GB" dirty="0"/>
          </a:p>
        </p:txBody>
      </p:sp>
      <p:sp>
        <p:nvSpPr>
          <p:cNvPr id="3" name="Text Placeholder 2"/>
          <p:cNvSpPr>
            <a:spLocks noGrp="1"/>
          </p:cNvSpPr>
          <p:nvPr>
            <p:ph type="body" sz="quarter" idx="12"/>
          </p:nvPr>
        </p:nvSpPr>
        <p:spPr/>
        <p:txBody>
          <a:bodyPr/>
          <a:lstStyle/>
          <a:p>
            <a:pPr marL="0" indent="0">
              <a:buNone/>
            </a:pPr>
            <a:r>
              <a:rPr lang="en-GB" dirty="0"/>
              <a:t>Depreciation is the decrease in value of an asset (or valued object)</a:t>
            </a:r>
            <a:r>
              <a:rPr lang="en-GB" dirty="0" smtClean="0"/>
              <a:t>.</a:t>
            </a:r>
            <a:endParaRPr lang="en-GB" dirty="0"/>
          </a:p>
          <a:p>
            <a:pPr marL="0" indent="0">
              <a:buNone/>
            </a:pPr>
            <a:r>
              <a:rPr lang="en-GB" dirty="0"/>
              <a:t>Companies have to apply a percentage decrease to their </a:t>
            </a:r>
            <a:r>
              <a:rPr lang="en-GB" dirty="0" smtClean="0"/>
              <a:t>assets </a:t>
            </a:r>
            <a:r>
              <a:rPr lang="en-GB" dirty="0"/>
              <a:t>for financial recording purposes (although it isn’t an exact science). </a:t>
            </a:r>
          </a:p>
          <a:p>
            <a:pPr marL="0" indent="0">
              <a:buNone/>
            </a:pPr>
            <a:r>
              <a:rPr lang="en-GB" dirty="0"/>
              <a:t>F</a:t>
            </a:r>
            <a:r>
              <a:rPr lang="en-GB" dirty="0" smtClean="0"/>
              <a:t>ollowing </a:t>
            </a:r>
            <a:r>
              <a:rPr lang="en-GB" dirty="0"/>
              <a:t>are </a:t>
            </a:r>
            <a:r>
              <a:rPr lang="en-GB" dirty="0" smtClean="0"/>
              <a:t>details of four </a:t>
            </a:r>
            <a:r>
              <a:rPr lang="en-GB" dirty="0"/>
              <a:t>new </a:t>
            </a:r>
            <a:r>
              <a:rPr lang="en-GB" dirty="0" smtClean="0"/>
              <a:t>cars, </a:t>
            </a:r>
            <a:r>
              <a:rPr lang="en-GB" dirty="0"/>
              <a:t>along </a:t>
            </a:r>
            <a:r>
              <a:rPr lang="en-GB" dirty="0" smtClean="0"/>
              <a:t>with </a:t>
            </a:r>
            <a:r>
              <a:rPr lang="en-GB" dirty="0"/>
              <a:t>depreciation </a:t>
            </a:r>
            <a:r>
              <a:rPr lang="en-GB" dirty="0" smtClean="0"/>
              <a:t>rates </a:t>
            </a:r>
            <a:r>
              <a:rPr lang="en-GB" dirty="0"/>
              <a:t>that </a:t>
            </a:r>
            <a:r>
              <a:rPr lang="en-GB" dirty="0" smtClean="0"/>
              <a:t>have been applied </a:t>
            </a:r>
            <a:r>
              <a:rPr lang="en-GB" dirty="0"/>
              <a:t>to them</a:t>
            </a:r>
            <a:r>
              <a:rPr lang="en-GB" dirty="0" smtClean="0"/>
              <a:t>.</a:t>
            </a:r>
            <a:endParaRPr lang="en-GB" dirty="0"/>
          </a:p>
        </p:txBody>
      </p:sp>
      <p:sp>
        <p:nvSpPr>
          <p:cNvPr id="4" name="Slide Number Placeholder 3"/>
          <p:cNvSpPr>
            <a:spLocks noGrp="1"/>
          </p:cNvSpPr>
          <p:nvPr>
            <p:ph type="sldNum" sz="quarter" idx="13"/>
          </p:nvPr>
        </p:nvSpPr>
        <p:spPr/>
        <p:txBody>
          <a:bodyPr/>
          <a:lstStyle/>
          <a:p>
            <a:fld id="{11CE413A-A432-B14C-9C70-454DB40E3CD4}" type="slidenum">
              <a:rPr lang="en-US" smtClean="0"/>
              <a:pPr/>
              <a:t>10</a:t>
            </a:fld>
            <a:endParaRPr lang="en-US" dirty="0"/>
          </a:p>
        </p:txBody>
      </p:sp>
    </p:spTree>
    <p:extLst>
      <p:ext uri="{BB962C8B-B14F-4D97-AF65-F5344CB8AC3E}">
        <p14:creationId xmlns:p14="http://schemas.microsoft.com/office/powerpoint/2010/main" val="11721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smtClean="0"/>
              <a:t>Comparing cars</a:t>
            </a:r>
            <a:endParaRPr lang="en-GB" dirty="0"/>
          </a:p>
        </p:txBody>
      </p:sp>
      <p:sp>
        <p:nvSpPr>
          <p:cNvPr id="4" name="Rounded Rectangle 3"/>
          <p:cNvSpPr/>
          <p:nvPr/>
        </p:nvSpPr>
        <p:spPr>
          <a:xfrm>
            <a:off x="2945552" y="2012247"/>
            <a:ext cx="2315872" cy="2184823"/>
          </a:xfrm>
          <a:prstGeom prst="roundRect">
            <a:avLst/>
          </a:prstGeom>
        </p:spPr>
        <p:style>
          <a:lnRef idx="1">
            <a:schemeClr val="accent2"/>
          </a:lnRef>
          <a:fillRef idx="3">
            <a:schemeClr val="accent2"/>
          </a:fillRef>
          <a:effectRef idx="2">
            <a:schemeClr val="accent2"/>
          </a:effectRef>
          <a:fontRef idx="minor">
            <a:schemeClr val="lt1"/>
          </a:fontRef>
        </p:style>
        <p:txBody>
          <a:bodyPr lIns="104287" tIns="52144" rIns="104287" bIns="52144" rtlCol="0" anchor="ctr"/>
          <a:lstStyle/>
          <a:p>
            <a:pPr algn="ctr"/>
            <a:r>
              <a:rPr lang="en-GB" sz="2700" b="1" dirty="0">
                <a:latin typeface="Arial"/>
              </a:rPr>
              <a:t>Car A</a:t>
            </a:r>
          </a:p>
          <a:p>
            <a:pPr algn="ctr"/>
            <a:r>
              <a:rPr lang="en-GB" dirty="0" smtClean="0">
                <a:latin typeface="Arial"/>
              </a:rPr>
              <a:t>Initial value</a:t>
            </a:r>
          </a:p>
          <a:p>
            <a:pPr algn="ctr"/>
            <a:r>
              <a:rPr lang="en-GB" dirty="0" smtClean="0">
                <a:latin typeface="Arial"/>
              </a:rPr>
              <a:t>£19</a:t>
            </a:r>
            <a:r>
              <a:rPr lang="en-GB" kern="0" spc="-100" dirty="0" smtClean="0">
                <a:latin typeface="Arial"/>
              </a:rPr>
              <a:t> </a:t>
            </a:r>
            <a:r>
              <a:rPr lang="en-GB" dirty="0" smtClean="0">
                <a:latin typeface="Arial"/>
              </a:rPr>
              <a:t>000</a:t>
            </a:r>
          </a:p>
          <a:p>
            <a:pPr algn="ctr"/>
            <a:r>
              <a:rPr lang="en-GB" dirty="0" smtClean="0">
                <a:latin typeface="Arial"/>
              </a:rPr>
              <a:t>Annual depreciation</a:t>
            </a:r>
          </a:p>
          <a:p>
            <a:pPr algn="ctr"/>
            <a:r>
              <a:rPr lang="en-GB" dirty="0" smtClean="0">
                <a:latin typeface="Arial"/>
              </a:rPr>
              <a:t>14%</a:t>
            </a:r>
          </a:p>
        </p:txBody>
      </p:sp>
      <p:sp>
        <p:nvSpPr>
          <p:cNvPr id="10" name="Rounded Rectangle 9"/>
          <p:cNvSpPr/>
          <p:nvPr/>
        </p:nvSpPr>
        <p:spPr>
          <a:xfrm>
            <a:off x="5427215" y="2012247"/>
            <a:ext cx="2315872" cy="2184823"/>
          </a:xfrm>
          <a:prstGeom prst="roundRect">
            <a:avLst/>
          </a:prstGeom>
        </p:spPr>
        <p:style>
          <a:lnRef idx="1">
            <a:schemeClr val="accent4"/>
          </a:lnRef>
          <a:fillRef idx="3">
            <a:schemeClr val="accent4"/>
          </a:fillRef>
          <a:effectRef idx="2">
            <a:schemeClr val="accent4"/>
          </a:effectRef>
          <a:fontRef idx="minor">
            <a:schemeClr val="lt1"/>
          </a:fontRef>
        </p:style>
        <p:txBody>
          <a:bodyPr lIns="104287" tIns="52144" rIns="104287" bIns="52144" rtlCol="0" anchor="ctr"/>
          <a:lstStyle/>
          <a:p>
            <a:pPr algn="ctr"/>
            <a:r>
              <a:rPr lang="en-GB" sz="2700" b="1" dirty="0">
                <a:latin typeface="Arial"/>
              </a:rPr>
              <a:t>Car B</a:t>
            </a:r>
          </a:p>
          <a:p>
            <a:pPr algn="ctr"/>
            <a:r>
              <a:rPr lang="en-GB" dirty="0" smtClean="0">
                <a:latin typeface="Arial"/>
              </a:rPr>
              <a:t>Initial value</a:t>
            </a:r>
          </a:p>
          <a:p>
            <a:pPr algn="ctr"/>
            <a:r>
              <a:rPr lang="en-GB" dirty="0" smtClean="0">
                <a:latin typeface="Arial"/>
              </a:rPr>
              <a:t>£15</a:t>
            </a:r>
            <a:r>
              <a:rPr lang="en-GB" kern="0" spc="-100" dirty="0" smtClean="0">
                <a:latin typeface="Arial"/>
              </a:rPr>
              <a:t> </a:t>
            </a:r>
            <a:r>
              <a:rPr lang="en-GB" dirty="0" smtClean="0">
                <a:latin typeface="Arial"/>
              </a:rPr>
              <a:t>000</a:t>
            </a:r>
          </a:p>
          <a:p>
            <a:pPr algn="ctr"/>
            <a:r>
              <a:rPr lang="en-GB" dirty="0" smtClean="0">
                <a:latin typeface="Arial"/>
              </a:rPr>
              <a:t>Annual depreciation</a:t>
            </a:r>
          </a:p>
          <a:p>
            <a:pPr algn="ctr"/>
            <a:r>
              <a:rPr lang="en-GB" dirty="0" smtClean="0">
                <a:latin typeface="Arial"/>
              </a:rPr>
              <a:t>9.9%</a:t>
            </a:r>
          </a:p>
        </p:txBody>
      </p:sp>
      <p:sp>
        <p:nvSpPr>
          <p:cNvPr id="11" name="Rounded Rectangle 10"/>
          <p:cNvSpPr/>
          <p:nvPr/>
        </p:nvSpPr>
        <p:spPr>
          <a:xfrm>
            <a:off x="2945552" y="4348836"/>
            <a:ext cx="2315872" cy="2184823"/>
          </a:xfrm>
          <a:prstGeom prst="roundRect">
            <a:avLst/>
          </a:prstGeom>
        </p:spPr>
        <p:style>
          <a:lnRef idx="1">
            <a:schemeClr val="accent3"/>
          </a:lnRef>
          <a:fillRef idx="3">
            <a:schemeClr val="accent3"/>
          </a:fillRef>
          <a:effectRef idx="2">
            <a:schemeClr val="accent3"/>
          </a:effectRef>
          <a:fontRef idx="minor">
            <a:schemeClr val="lt1"/>
          </a:fontRef>
        </p:style>
        <p:txBody>
          <a:bodyPr lIns="104287" tIns="52144" rIns="104287" bIns="52144" rtlCol="0" anchor="ctr"/>
          <a:lstStyle/>
          <a:p>
            <a:pPr algn="ctr"/>
            <a:r>
              <a:rPr lang="en-GB" sz="2700" b="1" dirty="0">
                <a:latin typeface="Arial"/>
              </a:rPr>
              <a:t>Car C</a:t>
            </a:r>
          </a:p>
          <a:p>
            <a:pPr algn="ctr"/>
            <a:r>
              <a:rPr lang="en-GB" dirty="0" smtClean="0">
                <a:latin typeface="Arial"/>
              </a:rPr>
              <a:t>Initial value</a:t>
            </a:r>
          </a:p>
          <a:p>
            <a:pPr algn="ctr"/>
            <a:r>
              <a:rPr lang="en-GB" dirty="0" smtClean="0">
                <a:latin typeface="Arial"/>
              </a:rPr>
              <a:t>£12</a:t>
            </a:r>
            <a:r>
              <a:rPr lang="en-GB" spc="-100" dirty="0" smtClean="0">
                <a:latin typeface="Arial"/>
              </a:rPr>
              <a:t> </a:t>
            </a:r>
            <a:r>
              <a:rPr lang="en-GB" dirty="0" smtClean="0">
                <a:latin typeface="Arial"/>
              </a:rPr>
              <a:t>000</a:t>
            </a:r>
          </a:p>
          <a:p>
            <a:pPr algn="ctr"/>
            <a:r>
              <a:rPr lang="en-GB" dirty="0" smtClean="0">
                <a:latin typeface="Arial"/>
              </a:rPr>
              <a:t>Annual depreciation</a:t>
            </a:r>
          </a:p>
          <a:p>
            <a:pPr algn="ctr"/>
            <a:r>
              <a:rPr lang="en-GB" dirty="0" smtClean="0">
                <a:latin typeface="Arial"/>
              </a:rPr>
              <a:t>6.5%</a:t>
            </a:r>
          </a:p>
        </p:txBody>
      </p:sp>
      <p:sp>
        <p:nvSpPr>
          <p:cNvPr id="12" name="Rounded Rectangle 11"/>
          <p:cNvSpPr/>
          <p:nvPr/>
        </p:nvSpPr>
        <p:spPr>
          <a:xfrm>
            <a:off x="5427215" y="4348836"/>
            <a:ext cx="2315872" cy="2184823"/>
          </a:xfrm>
          <a:prstGeom prst="roundRect">
            <a:avLst/>
          </a:prstGeom>
        </p:spPr>
        <p:style>
          <a:lnRef idx="1">
            <a:schemeClr val="accent1"/>
          </a:lnRef>
          <a:fillRef idx="3">
            <a:schemeClr val="accent1"/>
          </a:fillRef>
          <a:effectRef idx="2">
            <a:schemeClr val="accent1"/>
          </a:effectRef>
          <a:fontRef idx="minor">
            <a:schemeClr val="lt1"/>
          </a:fontRef>
        </p:style>
        <p:txBody>
          <a:bodyPr lIns="104287" tIns="52144" rIns="104287" bIns="52144" rtlCol="0" anchor="ctr"/>
          <a:lstStyle/>
          <a:p>
            <a:pPr algn="ctr"/>
            <a:r>
              <a:rPr lang="en-GB" sz="2700" b="1" dirty="0">
                <a:latin typeface="Arial"/>
              </a:rPr>
              <a:t>Car D</a:t>
            </a:r>
          </a:p>
          <a:p>
            <a:pPr algn="ctr"/>
            <a:r>
              <a:rPr lang="en-GB" dirty="0" smtClean="0">
                <a:latin typeface="Arial"/>
              </a:rPr>
              <a:t>Initial value</a:t>
            </a:r>
          </a:p>
          <a:p>
            <a:pPr algn="ctr"/>
            <a:r>
              <a:rPr lang="en-GB" dirty="0" smtClean="0">
                <a:latin typeface="Arial"/>
              </a:rPr>
              <a:t>£9</a:t>
            </a:r>
            <a:r>
              <a:rPr lang="en-GB" spc="-100" dirty="0" smtClean="0">
                <a:latin typeface="Arial"/>
              </a:rPr>
              <a:t> </a:t>
            </a:r>
            <a:r>
              <a:rPr lang="en-GB" dirty="0" smtClean="0">
                <a:latin typeface="Arial"/>
              </a:rPr>
              <a:t>500</a:t>
            </a:r>
          </a:p>
          <a:p>
            <a:pPr algn="ctr"/>
            <a:r>
              <a:rPr lang="en-GB" dirty="0" smtClean="0">
                <a:latin typeface="Arial"/>
              </a:rPr>
              <a:t>Annual depreciation</a:t>
            </a:r>
          </a:p>
          <a:p>
            <a:pPr algn="ctr"/>
            <a:r>
              <a:rPr lang="en-GB" dirty="0" smtClean="0">
                <a:latin typeface="Arial"/>
              </a:rPr>
              <a:t>5.2%</a:t>
            </a:r>
          </a:p>
        </p:txBody>
      </p:sp>
      <p:sp>
        <p:nvSpPr>
          <p:cNvPr id="3" name="Slide Number Placeholder 2"/>
          <p:cNvSpPr>
            <a:spLocks noGrp="1"/>
          </p:cNvSpPr>
          <p:nvPr>
            <p:ph type="sldNum" sz="quarter" idx="13"/>
          </p:nvPr>
        </p:nvSpPr>
        <p:spPr/>
        <p:txBody>
          <a:bodyPr/>
          <a:lstStyle/>
          <a:p>
            <a:fld id="{11CE413A-A432-B14C-9C70-454DB40E3CD4}" type="slidenum">
              <a:rPr lang="en-US" smtClean="0"/>
              <a:pPr/>
              <a:t>11</a:t>
            </a:fld>
            <a:endParaRPr lang="en-US" dirty="0"/>
          </a:p>
        </p:txBody>
      </p:sp>
    </p:spTree>
    <p:extLst>
      <p:ext uri="{BB962C8B-B14F-4D97-AF65-F5344CB8AC3E}">
        <p14:creationId xmlns:p14="http://schemas.microsoft.com/office/powerpoint/2010/main" val="2899169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60437" y="1647825"/>
            <a:ext cx="9767759" cy="5194269"/>
          </a:xfrm>
          <a:prstGeom prst="rect">
            <a:avLst/>
          </a:prstGeom>
        </p:spPr>
      </p:pic>
      <p:sp>
        <p:nvSpPr>
          <p:cNvPr id="5" name="Text Placeholder 4"/>
          <p:cNvSpPr>
            <a:spLocks noGrp="1"/>
          </p:cNvSpPr>
          <p:nvPr>
            <p:ph type="body" sz="quarter" idx="11"/>
          </p:nvPr>
        </p:nvSpPr>
        <p:spPr>
          <a:xfrm>
            <a:off x="1478859" y="1059603"/>
            <a:ext cx="7730913" cy="588222"/>
          </a:xfrm>
        </p:spPr>
        <p:txBody>
          <a:bodyPr/>
          <a:lstStyle/>
          <a:p>
            <a:r>
              <a:rPr lang="en-GB" dirty="0" smtClean="0"/>
              <a:t>Car </a:t>
            </a:r>
            <a:r>
              <a:rPr lang="en-GB" dirty="0" smtClean="0"/>
              <a:t>depreciation</a:t>
            </a:r>
            <a:endParaRPr lang="en-GB" dirty="0"/>
          </a:p>
        </p:txBody>
      </p:sp>
    </p:spTree>
    <p:extLst>
      <p:ext uri="{BB962C8B-B14F-4D97-AF65-F5344CB8AC3E}">
        <p14:creationId xmlns:p14="http://schemas.microsoft.com/office/powerpoint/2010/main" val="22550348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t>Task 1</a:t>
            </a:r>
            <a:endParaRPr lang="en-US" dirty="0"/>
          </a:p>
        </p:txBody>
      </p:sp>
      <p:sp>
        <p:nvSpPr>
          <p:cNvPr id="3" name="Text Placeholder 2"/>
          <p:cNvSpPr>
            <a:spLocks noGrp="1"/>
          </p:cNvSpPr>
          <p:nvPr>
            <p:ph type="body" sz="quarter" idx="12"/>
          </p:nvPr>
        </p:nvSpPr>
        <p:spPr>
          <a:xfrm>
            <a:off x="1686720" y="1778847"/>
            <a:ext cx="7315200" cy="4876800"/>
          </a:xfrm>
        </p:spPr>
        <p:txBody>
          <a:bodyPr/>
          <a:lstStyle/>
          <a:p>
            <a:pPr marL="0" indent="0">
              <a:spcAft>
                <a:spcPts val="1500"/>
              </a:spcAft>
              <a:buNone/>
            </a:pPr>
            <a:r>
              <a:rPr lang="en-GB" sz="2200" dirty="0" smtClean="0"/>
              <a:t>If, at the start of the year, I have £100 in a bank account, which of the following offers do you think gives me the largest balance at the end of the year?</a:t>
            </a:r>
          </a:p>
          <a:p>
            <a:pPr>
              <a:spcAft>
                <a:spcPts val="1500"/>
              </a:spcAft>
            </a:pPr>
            <a:r>
              <a:rPr lang="en-GB" sz="2200" dirty="0" smtClean="0"/>
              <a:t>20% annual interest applied annually</a:t>
            </a:r>
            <a:br>
              <a:rPr lang="en-GB" sz="2200" dirty="0" smtClean="0"/>
            </a:br>
            <a:r>
              <a:rPr lang="en-GB" sz="2200" dirty="0" smtClean="0"/>
              <a:t>(a single one-off interest payment)</a:t>
            </a:r>
          </a:p>
          <a:p>
            <a:pPr>
              <a:spcAft>
                <a:spcPts val="1500"/>
              </a:spcAft>
            </a:pPr>
            <a:r>
              <a:rPr lang="en-GB" sz="2200" dirty="0" smtClean="0"/>
              <a:t>19% annual interest applied monthly</a:t>
            </a:r>
            <a:br>
              <a:rPr lang="en-GB" sz="2200" dirty="0" smtClean="0"/>
            </a:br>
            <a:r>
              <a:rPr lang="en-GB" sz="2200" dirty="0" smtClean="0"/>
              <a:t>(12 compounded interest payments)</a:t>
            </a:r>
          </a:p>
          <a:p>
            <a:pPr>
              <a:spcAft>
                <a:spcPts val="1500"/>
              </a:spcAft>
            </a:pPr>
            <a:r>
              <a:rPr lang="en-GB" sz="2200" dirty="0" smtClean="0"/>
              <a:t>18% annual interest applied weekly</a:t>
            </a:r>
            <a:br>
              <a:rPr lang="en-GB" sz="2200" dirty="0" smtClean="0"/>
            </a:br>
            <a:r>
              <a:rPr lang="en-GB" sz="2200" dirty="0" smtClean="0"/>
              <a:t>(52 compounded interest payments)</a:t>
            </a:r>
          </a:p>
          <a:p>
            <a:pPr marL="0" indent="0">
              <a:spcAft>
                <a:spcPts val="1500"/>
              </a:spcAft>
              <a:buNone/>
            </a:pPr>
            <a:r>
              <a:rPr lang="en-GB" sz="2200" dirty="0" smtClean="0"/>
              <a:t>Set up a spreadsheet to analyse which is the best offer</a:t>
            </a:r>
            <a:r>
              <a:rPr lang="en-GB" sz="2200" dirty="0" smtClean="0"/>
              <a:t>.</a:t>
            </a:r>
            <a:endParaRPr lang="en-GB" sz="2200" dirty="0" smtClean="0"/>
          </a:p>
          <a:p>
            <a:pPr marL="0" indent="0">
              <a:spcAft>
                <a:spcPts val="1500"/>
              </a:spcAft>
              <a:buNone/>
            </a:pPr>
            <a:endParaRPr lang="en-GB" sz="2200" dirty="0"/>
          </a:p>
        </p:txBody>
      </p:sp>
      <p:sp>
        <p:nvSpPr>
          <p:cNvPr id="4" name="Slide Number Placeholder 3"/>
          <p:cNvSpPr>
            <a:spLocks noGrp="1"/>
          </p:cNvSpPr>
          <p:nvPr>
            <p:ph type="sldNum" sz="quarter" idx="13"/>
          </p:nvPr>
        </p:nvSpPr>
        <p:spPr/>
        <p:txBody>
          <a:bodyPr/>
          <a:lstStyle/>
          <a:p>
            <a:fld id="{11CE413A-A432-B14C-9C70-454DB40E3CD4}" type="slidenum">
              <a:rPr lang="en-US" smtClean="0"/>
              <a:pPr/>
              <a:t>2</a:t>
            </a:fld>
            <a:endParaRPr lang="en-US" dirty="0"/>
          </a:p>
        </p:txBody>
      </p:sp>
    </p:spTree>
    <p:extLst>
      <p:ext uri="{BB962C8B-B14F-4D97-AF65-F5344CB8AC3E}">
        <p14:creationId xmlns:p14="http://schemas.microsoft.com/office/powerpoint/2010/main" val="299120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t>Task 1 results</a:t>
            </a:r>
            <a:endParaRPr lang="en-US" dirty="0"/>
          </a:p>
        </p:txBody>
      </p:sp>
      <p:sp>
        <p:nvSpPr>
          <p:cNvPr id="3" name="Text Placeholder 2"/>
          <p:cNvSpPr>
            <a:spLocks noGrp="1"/>
          </p:cNvSpPr>
          <p:nvPr>
            <p:ph type="body" sz="quarter" idx="12"/>
          </p:nvPr>
        </p:nvSpPr>
        <p:spPr/>
        <p:txBody>
          <a:bodyPr/>
          <a:lstStyle/>
          <a:p>
            <a:pPr marL="0" indent="0">
              <a:buNone/>
            </a:pPr>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782177430"/>
              </p:ext>
            </p:extLst>
          </p:nvPr>
        </p:nvGraphicFramePr>
        <p:xfrm>
          <a:off x="1676400" y="2009775"/>
          <a:ext cx="7332663" cy="2384399"/>
        </p:xfrm>
        <a:graphic>
          <a:graphicData uri="http://schemas.openxmlformats.org/drawingml/2006/table">
            <a:tbl>
              <a:tblPr>
                <a:tableStyleId>{5C22544A-7EE6-4342-B048-85BDC9FD1C3A}</a:tableStyleId>
              </a:tblPr>
              <a:tblGrid>
                <a:gridCol w="2444221"/>
                <a:gridCol w="2444221"/>
                <a:gridCol w="2444221"/>
              </a:tblGrid>
              <a:tr h="958435">
                <a:tc>
                  <a:txBody>
                    <a:bodyPr/>
                    <a:lstStyle/>
                    <a:p>
                      <a:pPr algn="ctr" fontAlgn="ctr"/>
                      <a:r>
                        <a:rPr lang="en-GB" sz="2600" b="1" i="1" u="none" strike="noStrike" dirty="0" smtClean="0">
                          <a:solidFill>
                            <a:schemeClr val="bg1"/>
                          </a:solidFill>
                          <a:effectLst/>
                          <a:latin typeface="Arial"/>
                          <a:ea typeface="Arial"/>
                          <a:cs typeface="Arial"/>
                        </a:rPr>
                        <a:t>Interest </a:t>
                      </a:r>
                      <a:r>
                        <a:rPr lang="en-GB" sz="2600" b="1" i="1" u="none" strike="noStrike" dirty="0">
                          <a:solidFill>
                            <a:schemeClr val="bg1"/>
                          </a:solidFill>
                          <a:effectLst/>
                          <a:latin typeface="Arial"/>
                          <a:ea typeface="Arial"/>
                          <a:cs typeface="Arial"/>
                        </a:rPr>
                        <a:t>i</a:t>
                      </a:r>
                      <a:r>
                        <a:rPr lang="en-GB" sz="2600" b="1" i="1" u="none" strike="noStrike" dirty="0" smtClean="0">
                          <a:solidFill>
                            <a:schemeClr val="bg1"/>
                          </a:solidFill>
                          <a:effectLst/>
                          <a:latin typeface="Arial"/>
                          <a:ea typeface="Arial"/>
                          <a:cs typeface="Arial"/>
                        </a:rPr>
                        <a:t>ntervals</a:t>
                      </a:r>
                      <a:endParaRPr lang="en-GB" sz="2600" b="1" i="1" u="none" strike="noStrike" dirty="0">
                        <a:solidFill>
                          <a:schemeClr val="bg1"/>
                        </a:solidFill>
                        <a:effectLst/>
                        <a:latin typeface="Arial"/>
                        <a:ea typeface="Arial"/>
                        <a:cs typeface="Arial"/>
                      </a:endParaRPr>
                    </a:p>
                  </a:txBody>
                  <a:tcPr marL="11134" marR="11134" marT="10504" marB="0" anchor="ctr">
                    <a:solidFill>
                      <a:srgbClr val="4FBCBF"/>
                    </a:solidFill>
                  </a:tcPr>
                </a:tc>
                <a:tc>
                  <a:txBody>
                    <a:bodyPr/>
                    <a:lstStyle/>
                    <a:p>
                      <a:pPr algn="ctr" fontAlgn="ctr"/>
                      <a:r>
                        <a:rPr lang="en-GB" sz="2600" b="1" i="1" u="none" strike="noStrike" dirty="0">
                          <a:solidFill>
                            <a:schemeClr val="bg1"/>
                          </a:solidFill>
                          <a:effectLst/>
                          <a:latin typeface="Arial"/>
                          <a:ea typeface="Arial"/>
                          <a:cs typeface="Arial"/>
                        </a:rPr>
                        <a:t>Final </a:t>
                      </a:r>
                      <a:r>
                        <a:rPr lang="en-GB" sz="2600" b="1" i="1" u="none" strike="noStrike" dirty="0" smtClean="0">
                          <a:solidFill>
                            <a:schemeClr val="bg1"/>
                          </a:solidFill>
                          <a:effectLst/>
                          <a:latin typeface="Arial"/>
                          <a:ea typeface="Arial"/>
                          <a:cs typeface="Arial"/>
                        </a:rPr>
                        <a:t>balance</a:t>
                      </a:r>
                      <a:endParaRPr lang="en-GB" sz="2600" b="1" i="1" u="none" strike="noStrike" dirty="0">
                        <a:solidFill>
                          <a:schemeClr val="bg1"/>
                        </a:solidFill>
                        <a:effectLst/>
                        <a:latin typeface="Arial"/>
                        <a:ea typeface="Arial"/>
                        <a:cs typeface="Arial"/>
                      </a:endParaRPr>
                    </a:p>
                  </a:txBody>
                  <a:tcPr marL="11134" marR="11134" marT="10504" marB="0" anchor="ctr">
                    <a:solidFill>
                      <a:srgbClr val="4FBCBF"/>
                    </a:solidFill>
                  </a:tcPr>
                </a:tc>
                <a:tc>
                  <a:txBody>
                    <a:bodyPr/>
                    <a:lstStyle/>
                    <a:p>
                      <a:pPr algn="ctr" fontAlgn="ctr"/>
                      <a:r>
                        <a:rPr lang="en-GB" sz="2600" b="1" i="1" u="none" strike="noStrike" dirty="0">
                          <a:solidFill>
                            <a:schemeClr val="bg1"/>
                          </a:solidFill>
                          <a:effectLst/>
                          <a:latin typeface="Arial"/>
                          <a:ea typeface="Arial"/>
                          <a:cs typeface="Arial"/>
                        </a:rPr>
                        <a:t>AER</a:t>
                      </a:r>
                    </a:p>
                  </a:txBody>
                  <a:tcPr marL="11134" marR="11134" marT="10504" marB="0" anchor="ctr">
                    <a:solidFill>
                      <a:srgbClr val="4FBCBF"/>
                    </a:solidFill>
                  </a:tcPr>
                </a:tc>
              </a:tr>
              <a:tr h="490906">
                <a:tc>
                  <a:txBody>
                    <a:bodyPr/>
                    <a:lstStyle/>
                    <a:p>
                      <a:pPr algn="ctr" fontAlgn="b"/>
                      <a:r>
                        <a:rPr lang="en-GB" sz="2600" u="none" strike="noStrike" dirty="0">
                          <a:effectLst/>
                          <a:latin typeface="Arial"/>
                          <a:ea typeface="Arial"/>
                          <a:cs typeface="Arial"/>
                        </a:rPr>
                        <a:t>Annual</a:t>
                      </a:r>
                      <a:endParaRPr lang="en-GB" sz="2600" b="0" i="0" u="none" strike="noStrike" dirty="0">
                        <a:solidFill>
                          <a:srgbClr val="000000"/>
                        </a:solidFill>
                        <a:effectLst/>
                        <a:latin typeface="Arial"/>
                        <a:ea typeface="Arial"/>
                        <a:cs typeface="Arial"/>
                      </a:endParaRPr>
                    </a:p>
                  </a:txBody>
                  <a:tcPr marL="11134" marR="11134" marT="10504" marB="0" anchor="ctr"/>
                </a:tc>
                <a:tc>
                  <a:txBody>
                    <a:bodyPr/>
                    <a:lstStyle/>
                    <a:p>
                      <a:pPr algn="ctr" fontAlgn="b"/>
                      <a:r>
                        <a:rPr lang="en-GB" sz="2600" u="none" strike="noStrike" dirty="0">
                          <a:effectLst/>
                          <a:latin typeface="Arial"/>
                          <a:ea typeface="Arial"/>
                          <a:cs typeface="Arial"/>
                        </a:rPr>
                        <a:t>120.00</a:t>
                      </a:r>
                      <a:endParaRPr lang="en-GB" sz="2600" b="0" i="0" u="none" strike="noStrike" dirty="0">
                        <a:solidFill>
                          <a:srgbClr val="000000"/>
                        </a:solidFill>
                        <a:effectLst/>
                        <a:latin typeface="Arial"/>
                        <a:ea typeface="Arial"/>
                        <a:cs typeface="Arial"/>
                      </a:endParaRPr>
                    </a:p>
                  </a:txBody>
                  <a:tcPr marL="11134" marR="11134" marT="10504" marB="0" anchor="ctr"/>
                </a:tc>
                <a:tc>
                  <a:txBody>
                    <a:bodyPr/>
                    <a:lstStyle/>
                    <a:p>
                      <a:pPr algn="ctr" fontAlgn="ctr"/>
                      <a:r>
                        <a:rPr lang="en-GB" sz="2600" u="none" strike="noStrike" dirty="0">
                          <a:effectLst/>
                          <a:latin typeface="Arial"/>
                          <a:ea typeface="Arial"/>
                          <a:cs typeface="Arial"/>
                        </a:rPr>
                        <a:t>20.0%</a:t>
                      </a:r>
                      <a:endParaRPr lang="en-GB" sz="2600" b="0" i="0" u="none" strike="noStrike" dirty="0">
                        <a:solidFill>
                          <a:srgbClr val="000000"/>
                        </a:solidFill>
                        <a:effectLst/>
                        <a:latin typeface="Arial"/>
                        <a:ea typeface="Arial"/>
                        <a:cs typeface="Arial"/>
                      </a:endParaRPr>
                    </a:p>
                  </a:txBody>
                  <a:tcPr marL="11134" marR="11134" marT="10504" marB="0" anchor="ctr"/>
                </a:tc>
              </a:tr>
              <a:tr h="467529">
                <a:tc>
                  <a:txBody>
                    <a:bodyPr/>
                    <a:lstStyle/>
                    <a:p>
                      <a:pPr algn="ctr" fontAlgn="b"/>
                      <a:r>
                        <a:rPr lang="en-GB" sz="2600" u="none" strike="noStrike" dirty="0">
                          <a:effectLst/>
                          <a:latin typeface="Arial"/>
                          <a:ea typeface="Arial"/>
                          <a:cs typeface="Arial"/>
                        </a:rPr>
                        <a:t>Monthly</a:t>
                      </a:r>
                      <a:endParaRPr lang="en-GB" sz="2600" b="0" i="0" u="none" strike="noStrike" dirty="0">
                        <a:solidFill>
                          <a:srgbClr val="000000"/>
                        </a:solidFill>
                        <a:effectLst/>
                        <a:latin typeface="Arial"/>
                        <a:ea typeface="Arial"/>
                        <a:cs typeface="Arial"/>
                      </a:endParaRPr>
                    </a:p>
                  </a:txBody>
                  <a:tcPr marL="11134" marR="11134" marT="10504" marB="0" anchor="ctr"/>
                </a:tc>
                <a:tc>
                  <a:txBody>
                    <a:bodyPr/>
                    <a:lstStyle/>
                    <a:p>
                      <a:pPr algn="ctr" fontAlgn="b"/>
                      <a:r>
                        <a:rPr lang="en-GB" sz="2600" u="none" strike="noStrike" dirty="0">
                          <a:effectLst/>
                          <a:latin typeface="Arial"/>
                          <a:ea typeface="Arial"/>
                          <a:cs typeface="Arial"/>
                        </a:rPr>
                        <a:t>120.75</a:t>
                      </a:r>
                      <a:endParaRPr lang="en-GB" sz="2600" b="0" i="0" u="none" strike="noStrike" dirty="0">
                        <a:solidFill>
                          <a:srgbClr val="000000"/>
                        </a:solidFill>
                        <a:effectLst/>
                        <a:latin typeface="Arial"/>
                        <a:ea typeface="Arial"/>
                        <a:cs typeface="Arial"/>
                      </a:endParaRPr>
                    </a:p>
                  </a:txBody>
                  <a:tcPr marL="11134" marR="11134" marT="10504" marB="0" anchor="ctr"/>
                </a:tc>
                <a:tc>
                  <a:txBody>
                    <a:bodyPr/>
                    <a:lstStyle/>
                    <a:p>
                      <a:pPr algn="ctr" fontAlgn="ctr"/>
                      <a:r>
                        <a:rPr lang="en-GB" sz="2600" u="none" strike="noStrike" dirty="0" smtClean="0">
                          <a:effectLst/>
                          <a:latin typeface="Arial"/>
                          <a:ea typeface="Arial"/>
                          <a:cs typeface="Arial"/>
                        </a:rPr>
                        <a:t>20.75%</a:t>
                      </a:r>
                      <a:endParaRPr lang="en-GB" sz="2600" b="0" i="0" u="none" strike="noStrike" dirty="0">
                        <a:solidFill>
                          <a:srgbClr val="000000"/>
                        </a:solidFill>
                        <a:effectLst/>
                        <a:latin typeface="Arial"/>
                        <a:ea typeface="Arial"/>
                        <a:cs typeface="Arial"/>
                      </a:endParaRPr>
                    </a:p>
                  </a:txBody>
                  <a:tcPr marL="11134" marR="11134" marT="10504" marB="0" anchor="ctr"/>
                </a:tc>
              </a:tr>
              <a:tr h="467529">
                <a:tc>
                  <a:txBody>
                    <a:bodyPr/>
                    <a:lstStyle/>
                    <a:p>
                      <a:pPr algn="ctr" fontAlgn="b"/>
                      <a:r>
                        <a:rPr lang="en-GB" sz="2600" u="none" strike="noStrike" dirty="0">
                          <a:effectLst/>
                          <a:latin typeface="Arial"/>
                          <a:ea typeface="Arial"/>
                          <a:cs typeface="Arial"/>
                        </a:rPr>
                        <a:t>Weekly</a:t>
                      </a:r>
                      <a:endParaRPr lang="en-GB" sz="2600" b="0" i="0" u="none" strike="noStrike" dirty="0">
                        <a:solidFill>
                          <a:srgbClr val="000000"/>
                        </a:solidFill>
                        <a:effectLst/>
                        <a:latin typeface="Arial"/>
                        <a:ea typeface="Arial"/>
                        <a:cs typeface="Arial"/>
                      </a:endParaRPr>
                    </a:p>
                  </a:txBody>
                  <a:tcPr marL="11134" marR="11134" marT="10504" marB="0" anchor="ctr"/>
                </a:tc>
                <a:tc>
                  <a:txBody>
                    <a:bodyPr/>
                    <a:lstStyle/>
                    <a:p>
                      <a:pPr algn="ctr" fontAlgn="b"/>
                      <a:r>
                        <a:rPr lang="en-GB" sz="2600" u="none" strike="noStrike" dirty="0">
                          <a:effectLst/>
                          <a:latin typeface="Arial"/>
                          <a:ea typeface="Arial"/>
                          <a:cs typeface="Arial"/>
                        </a:rPr>
                        <a:t>119.68</a:t>
                      </a:r>
                      <a:endParaRPr lang="en-GB" sz="2600" b="0" i="0" u="none" strike="noStrike" dirty="0">
                        <a:solidFill>
                          <a:srgbClr val="000000"/>
                        </a:solidFill>
                        <a:effectLst/>
                        <a:latin typeface="Arial"/>
                        <a:ea typeface="Arial"/>
                        <a:cs typeface="Arial"/>
                      </a:endParaRPr>
                    </a:p>
                  </a:txBody>
                  <a:tcPr marL="11134" marR="11134" marT="10504" marB="0" anchor="ctr"/>
                </a:tc>
                <a:tc>
                  <a:txBody>
                    <a:bodyPr/>
                    <a:lstStyle/>
                    <a:p>
                      <a:pPr algn="ctr" fontAlgn="ctr"/>
                      <a:r>
                        <a:rPr lang="en-GB" sz="2600" u="none" strike="noStrike" dirty="0" smtClean="0">
                          <a:effectLst/>
                          <a:latin typeface="Arial"/>
                          <a:ea typeface="Arial"/>
                          <a:cs typeface="Arial"/>
                        </a:rPr>
                        <a:t>19.68%</a:t>
                      </a:r>
                      <a:endParaRPr lang="en-GB" sz="2600" b="0" i="0" u="none" strike="noStrike" dirty="0">
                        <a:solidFill>
                          <a:srgbClr val="000000"/>
                        </a:solidFill>
                        <a:effectLst/>
                        <a:latin typeface="Arial"/>
                        <a:ea typeface="Arial"/>
                        <a:cs typeface="Arial"/>
                      </a:endParaRPr>
                    </a:p>
                  </a:txBody>
                  <a:tcPr marL="11134" marR="11134" marT="10504" marB="0" anchor="ctr"/>
                </a:tc>
              </a:tr>
            </a:tbl>
          </a:graphicData>
        </a:graphic>
      </p:graphicFrame>
      <p:sp>
        <p:nvSpPr>
          <p:cNvPr id="5" name="TextBox 4"/>
          <p:cNvSpPr txBox="1"/>
          <p:nvPr/>
        </p:nvSpPr>
        <p:spPr>
          <a:xfrm>
            <a:off x="1676400" y="4619625"/>
            <a:ext cx="7332663" cy="1259469"/>
          </a:xfrm>
          <a:prstGeom prst="rect">
            <a:avLst/>
          </a:prstGeom>
          <a:noFill/>
        </p:spPr>
        <p:txBody>
          <a:bodyPr wrap="square" lIns="104287" tIns="52144" rIns="104287" bIns="52144" rtlCol="0">
            <a:spAutoFit/>
          </a:bodyPr>
          <a:lstStyle/>
          <a:p>
            <a:r>
              <a:rPr lang="en-GB" sz="2500" dirty="0">
                <a:latin typeface="Arial"/>
                <a:ea typeface="Arial"/>
                <a:cs typeface="Arial"/>
              </a:rPr>
              <a:t>AER stands for </a:t>
            </a:r>
            <a:r>
              <a:rPr lang="en-GB" sz="2500" b="1" i="1" dirty="0">
                <a:latin typeface="Arial"/>
                <a:ea typeface="Arial"/>
                <a:cs typeface="Arial"/>
              </a:rPr>
              <a:t>Annual Equivalent Rate </a:t>
            </a:r>
            <a:r>
              <a:rPr lang="en-GB" sz="2500" dirty="0" smtClean="0">
                <a:latin typeface="Arial"/>
                <a:ea typeface="Arial"/>
                <a:cs typeface="Arial"/>
              </a:rPr>
              <a:t>and represents </a:t>
            </a:r>
            <a:r>
              <a:rPr lang="en-GB" sz="2500" dirty="0">
                <a:latin typeface="Arial"/>
                <a:ea typeface="Arial"/>
                <a:cs typeface="Arial"/>
              </a:rPr>
              <a:t>the realised annual </a:t>
            </a:r>
            <a:r>
              <a:rPr lang="en-GB" sz="2500" dirty="0" smtClean="0">
                <a:latin typeface="Arial"/>
                <a:ea typeface="Arial"/>
                <a:cs typeface="Arial"/>
              </a:rPr>
              <a:t>percentage interest </a:t>
            </a:r>
            <a:r>
              <a:rPr lang="en-GB" sz="2500" dirty="0">
                <a:latin typeface="Arial"/>
                <a:ea typeface="Arial"/>
                <a:cs typeface="Arial"/>
              </a:rPr>
              <a:t>due to compounding.</a:t>
            </a:r>
          </a:p>
        </p:txBody>
      </p:sp>
      <p:sp>
        <p:nvSpPr>
          <p:cNvPr id="6" name="Slide Number Placeholder 5"/>
          <p:cNvSpPr>
            <a:spLocks noGrp="1"/>
          </p:cNvSpPr>
          <p:nvPr>
            <p:ph type="sldNum" sz="quarter" idx="13"/>
          </p:nvPr>
        </p:nvSpPr>
        <p:spPr/>
        <p:txBody>
          <a:bodyPr/>
          <a:lstStyle/>
          <a:p>
            <a:fld id="{11CE413A-A432-B14C-9C70-454DB40E3CD4}" type="slidenum">
              <a:rPr lang="en-US" smtClean="0"/>
              <a:pPr/>
              <a:t>3</a:t>
            </a:fld>
            <a:endParaRPr lang="en-US" dirty="0"/>
          </a:p>
        </p:txBody>
      </p:sp>
    </p:spTree>
    <p:extLst>
      <p:ext uri="{BB962C8B-B14F-4D97-AF65-F5344CB8AC3E}">
        <p14:creationId xmlns:p14="http://schemas.microsoft.com/office/powerpoint/2010/main" val="749328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smtClean="0"/>
              <a:t>Annual Equivalent Rate</a:t>
            </a:r>
            <a:endParaRPr lang="en-GB"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2"/>
              </p:nvPr>
            </p:nvSpPr>
            <p:spPr>
              <a:xfrm>
                <a:off x="1686719" y="2028827"/>
                <a:ext cx="7315200" cy="4876800"/>
              </a:xfrm>
            </p:spPr>
            <p:txBody>
              <a:bodyPr/>
              <a:lstStyle/>
              <a:p>
                <a:pPr marL="0" indent="0">
                  <a:spcAft>
                    <a:spcPts val="600"/>
                  </a:spcAft>
                  <a:buNone/>
                </a:pPr>
                <a:r>
                  <a:rPr lang="en-GB" dirty="0" smtClean="0"/>
                  <a:t>Applying an annual interest of 19% over 12 discrete points in time over the year (monthly) has meant our £100 starting balance has turned into £120.75 by the end of the year, not the expected £119.00.</a:t>
                </a:r>
              </a:p>
              <a:p>
                <a:pPr marL="0" indent="0">
                  <a:spcAft>
                    <a:spcPts val="600"/>
                  </a:spcAft>
                  <a:buNone/>
                </a:pPr>
                <a:endParaRPr lang="en-GB" dirty="0"/>
              </a:p>
              <a:p>
                <a:pPr marL="0" indent="0">
                  <a:spcAft>
                    <a:spcPts val="600"/>
                  </a:spcAft>
                  <a:buNone/>
                </a:pPr>
                <a:r>
                  <a:rPr lang="en-GB" dirty="0" smtClean="0"/>
                  <a:t>This is a £20.75 increase, or </a:t>
                </a:r>
                <a14:m>
                  <m:oMath xmlns:m="http://schemas.openxmlformats.org/officeDocument/2006/math">
                    <m:f>
                      <m:fPr>
                        <m:ctrlPr>
                          <a:rPr lang="en-GB" i="1">
                            <a:latin typeface="Cambria Math" panose="02040503050406030204" pitchFamily="18" charset="0"/>
                          </a:rPr>
                        </m:ctrlPr>
                      </m:fPr>
                      <m:num>
                        <m:r>
                          <a:rPr lang="en-GB" i="1">
                            <a:latin typeface="Cambria Math"/>
                          </a:rPr>
                          <m:t>£20.75</m:t>
                        </m:r>
                      </m:num>
                      <m:den>
                        <m:r>
                          <a:rPr lang="en-GB" i="1">
                            <a:latin typeface="Cambria Math"/>
                          </a:rPr>
                          <m:t>£100</m:t>
                        </m:r>
                      </m:den>
                    </m:f>
                    <m:r>
                      <a:rPr lang="en-GB" i="1">
                        <a:latin typeface="Cambria Math"/>
                      </a:rPr>
                      <m:t>=20.75%</m:t>
                    </m:r>
                  </m:oMath>
                </a14:m>
                <a:endParaRPr lang="en-GB" dirty="0" smtClean="0"/>
              </a:p>
              <a:p>
                <a:pPr marL="0" indent="0">
                  <a:spcAft>
                    <a:spcPts val="600"/>
                  </a:spcAft>
                  <a:buNone/>
                </a:pPr>
                <a:endParaRPr lang="en-GB" dirty="0"/>
              </a:p>
              <a:p>
                <a:pPr marL="0" indent="0">
                  <a:spcAft>
                    <a:spcPts val="600"/>
                  </a:spcAft>
                  <a:buNone/>
                </a:pPr>
                <a:r>
                  <a:rPr lang="en-GB" dirty="0" smtClean="0"/>
                  <a:t>Fortunately AER can be calculated directly without the use of a spreadsheet.</a:t>
                </a:r>
              </a:p>
              <a:p>
                <a:pPr marL="0" indent="0">
                  <a:spcAft>
                    <a:spcPts val="600"/>
                  </a:spcAft>
                  <a:buNone/>
                </a:pPr>
                <a:endParaRPr lang="en-GB" dirty="0"/>
              </a:p>
              <a:p>
                <a:pPr marL="0" indent="0" algn="ctr">
                  <a:spcAft>
                    <a:spcPts val="600"/>
                  </a:spcAft>
                  <a:buNone/>
                </a:pPr>
                <a:endParaRPr lang="en-GB"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2"/>
              </p:nvPr>
            </p:nvSpPr>
            <p:spPr>
              <a:xfrm>
                <a:off x="1686719" y="2028827"/>
                <a:ext cx="7315200" cy="4876800"/>
              </a:xfrm>
              <a:blipFill rotWithShape="0">
                <a:blip r:embed="rId3"/>
                <a:stretch>
                  <a:fillRect l="-2667" t="-1875" r="-2917"/>
                </a:stretch>
              </a:blipFill>
            </p:spPr>
            <p:txBody>
              <a:bodyPr/>
              <a:lstStyle/>
              <a:p>
                <a:r>
                  <a:rPr lang="en-GB">
                    <a:noFill/>
                  </a:rPr>
                  <a:t> </a:t>
                </a:r>
              </a:p>
            </p:txBody>
          </p:sp>
        </mc:Fallback>
      </mc:AlternateContent>
      <p:sp>
        <p:nvSpPr>
          <p:cNvPr id="4" name="Slide Number Placeholder 3"/>
          <p:cNvSpPr>
            <a:spLocks noGrp="1"/>
          </p:cNvSpPr>
          <p:nvPr>
            <p:ph type="sldNum" sz="quarter" idx="13"/>
          </p:nvPr>
        </p:nvSpPr>
        <p:spPr/>
        <p:txBody>
          <a:bodyPr/>
          <a:lstStyle/>
          <a:p>
            <a:fld id="{11CE413A-A432-B14C-9C70-454DB40E3CD4}" type="slidenum">
              <a:rPr lang="en-US" smtClean="0"/>
              <a:pPr/>
              <a:t>4</a:t>
            </a:fld>
            <a:endParaRPr lang="en-US" dirty="0"/>
          </a:p>
        </p:txBody>
      </p:sp>
    </p:spTree>
    <p:extLst>
      <p:ext uri="{BB962C8B-B14F-4D97-AF65-F5344CB8AC3E}">
        <p14:creationId xmlns:p14="http://schemas.microsoft.com/office/powerpoint/2010/main" val="47534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smtClean="0"/>
              <a:t>Annual Equivalent Rate</a:t>
            </a:r>
            <a:endParaRPr lang="en-GB"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2514" y="2428642"/>
            <a:ext cx="3200433" cy="86839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4" name="TextBox 3"/>
          <p:cNvSpPr txBox="1"/>
          <p:nvPr/>
        </p:nvSpPr>
        <p:spPr>
          <a:xfrm>
            <a:off x="1676400" y="4645883"/>
            <a:ext cx="7332663" cy="2259742"/>
          </a:xfrm>
          <a:prstGeom prst="rect">
            <a:avLst/>
          </a:prstGeom>
          <a:noFill/>
        </p:spPr>
        <p:txBody>
          <a:bodyPr wrap="square" lIns="104287" tIns="52144" rIns="104287" bIns="52144" rtlCol="0">
            <a:spAutoFit/>
          </a:bodyPr>
          <a:lstStyle/>
          <a:p>
            <a:pPr>
              <a:spcAft>
                <a:spcPts val="1200"/>
              </a:spcAft>
            </a:pPr>
            <a:r>
              <a:rPr lang="en-GB" sz="2000" dirty="0">
                <a:latin typeface="Arial"/>
                <a:cs typeface="Arial"/>
              </a:rPr>
              <a:t>For monthly payments</a:t>
            </a:r>
            <a:r>
              <a:rPr lang="en-GB" sz="2000" dirty="0" smtClean="0">
                <a:latin typeface="Arial"/>
                <a:cs typeface="Arial"/>
              </a:rPr>
              <a:t>:</a:t>
            </a:r>
            <a:r>
              <a:rPr lang="en-GB" sz="2000" dirty="0">
                <a:latin typeface="Arial"/>
                <a:cs typeface="Arial"/>
              </a:rPr>
              <a:t/>
            </a:r>
            <a:br>
              <a:rPr lang="en-GB" sz="2000" dirty="0">
                <a:latin typeface="Arial"/>
                <a:cs typeface="Arial"/>
              </a:rPr>
            </a:br>
            <a:r>
              <a:rPr lang="en-GB" sz="2000" dirty="0">
                <a:latin typeface="Arial"/>
                <a:cs typeface="Arial"/>
              </a:rPr>
              <a:t>	</a:t>
            </a:r>
            <a:r>
              <a:rPr lang="en-GB" sz="2000" i="1" dirty="0">
                <a:latin typeface="Arial"/>
                <a:cs typeface="Arial"/>
              </a:rPr>
              <a:t>r</a:t>
            </a:r>
            <a:r>
              <a:rPr lang="en-GB" sz="2000" dirty="0">
                <a:latin typeface="Arial"/>
              </a:rPr>
              <a:t> = (1 + 0.19/12)</a:t>
            </a:r>
            <a:r>
              <a:rPr lang="en-GB" sz="2000" baseline="30000" dirty="0">
                <a:latin typeface="Arial"/>
              </a:rPr>
              <a:t>12</a:t>
            </a:r>
            <a:r>
              <a:rPr lang="en-GB" sz="2000" dirty="0">
                <a:latin typeface="Arial"/>
              </a:rPr>
              <a:t> – 1 = 0.2075 = 20.75%</a:t>
            </a:r>
          </a:p>
          <a:p>
            <a:pPr marL="391077" indent="-391077">
              <a:spcAft>
                <a:spcPts val="1200"/>
              </a:spcAft>
              <a:buClr>
                <a:srgbClr val="4FBCBF"/>
              </a:buClr>
              <a:buFont typeface="Arial"/>
              <a:buChar char="•"/>
            </a:pPr>
            <a:r>
              <a:rPr lang="en-GB" sz="2000" dirty="0">
                <a:latin typeface="Arial"/>
              </a:rPr>
              <a:t>Use the formula to check your results for weekly </a:t>
            </a:r>
            <a:r>
              <a:rPr lang="en-GB" sz="2000" dirty="0" smtClean="0">
                <a:latin typeface="Arial"/>
              </a:rPr>
              <a:t>compounding.</a:t>
            </a:r>
          </a:p>
          <a:p>
            <a:pPr marL="391077" indent="-391077">
              <a:spcAft>
                <a:spcPts val="1200"/>
              </a:spcAft>
              <a:buClr>
                <a:srgbClr val="4FBCBF"/>
              </a:buClr>
              <a:buFont typeface="Arial"/>
              <a:buChar char="•"/>
            </a:pPr>
            <a:r>
              <a:rPr lang="en-GB" sz="2000" dirty="0" smtClean="0">
                <a:latin typeface="Arial"/>
              </a:rPr>
              <a:t>W</a:t>
            </a:r>
            <a:r>
              <a:rPr lang="en-GB" sz="2000" dirty="0" smtClean="0">
                <a:latin typeface="Arial"/>
              </a:rPr>
              <a:t>hat </a:t>
            </a:r>
            <a:r>
              <a:rPr lang="en-GB" sz="2000" dirty="0">
                <a:latin typeface="Arial"/>
              </a:rPr>
              <a:t>AER would expect for 17% nominal interest compounded as daily payments</a:t>
            </a:r>
            <a:r>
              <a:rPr lang="en-GB" sz="2000" dirty="0" smtClean="0">
                <a:latin typeface="Arial"/>
              </a:rPr>
              <a:t>?</a:t>
            </a:r>
            <a:endParaRPr lang="en-GB" sz="2000" dirty="0">
              <a:latin typeface="Arial"/>
            </a:endParaRPr>
          </a:p>
        </p:txBody>
      </p:sp>
      <p:sp>
        <p:nvSpPr>
          <p:cNvPr id="3" name="TextBox 2"/>
          <p:cNvSpPr txBox="1"/>
          <p:nvPr/>
        </p:nvSpPr>
        <p:spPr>
          <a:xfrm>
            <a:off x="1663773" y="1925141"/>
            <a:ext cx="7338147" cy="400110"/>
          </a:xfrm>
          <a:prstGeom prst="rect">
            <a:avLst/>
          </a:prstGeom>
          <a:noFill/>
        </p:spPr>
        <p:txBody>
          <a:bodyPr wrap="square" rtlCol="0">
            <a:spAutoFit/>
          </a:bodyPr>
          <a:lstStyle/>
          <a:p>
            <a:pPr>
              <a:spcAft>
                <a:spcPts val="1200"/>
              </a:spcAft>
            </a:pPr>
            <a:r>
              <a:rPr lang="en-US" sz="2000" dirty="0" smtClean="0">
                <a:latin typeface="Arial"/>
                <a:cs typeface="Arial"/>
              </a:rPr>
              <a:t>The annual equivalent interest rate (AER), </a:t>
            </a:r>
            <a:r>
              <a:rPr lang="en-US" sz="2000" b="1" i="1" dirty="0" smtClean="0">
                <a:latin typeface="Times"/>
                <a:cs typeface="Times"/>
              </a:rPr>
              <a:t>r</a:t>
            </a:r>
            <a:r>
              <a:rPr lang="en-US" sz="2000" dirty="0" smtClean="0">
                <a:latin typeface="Arial"/>
                <a:cs typeface="Arial"/>
              </a:rPr>
              <a:t>, is given by </a:t>
            </a:r>
            <a:endParaRPr lang="en-US" sz="2000" dirty="0">
              <a:latin typeface="Arial"/>
              <a:cs typeface="Arial"/>
            </a:endParaRPr>
          </a:p>
        </p:txBody>
      </p:sp>
      <p:sp>
        <p:nvSpPr>
          <p:cNvPr id="8" name="TextBox 7"/>
          <p:cNvSpPr txBox="1"/>
          <p:nvPr/>
        </p:nvSpPr>
        <p:spPr>
          <a:xfrm>
            <a:off x="1685019" y="3400425"/>
            <a:ext cx="7338147" cy="1169551"/>
          </a:xfrm>
          <a:prstGeom prst="rect">
            <a:avLst/>
          </a:prstGeom>
          <a:noFill/>
        </p:spPr>
        <p:txBody>
          <a:bodyPr wrap="square" rtlCol="0">
            <a:spAutoFit/>
          </a:bodyPr>
          <a:lstStyle/>
          <a:p>
            <a:pPr>
              <a:spcAft>
                <a:spcPts val="1200"/>
              </a:spcAft>
            </a:pPr>
            <a:r>
              <a:rPr lang="en-US" sz="2000" dirty="0" smtClean="0">
                <a:latin typeface="Arial"/>
                <a:cs typeface="Arial"/>
              </a:rPr>
              <a:t>… w</a:t>
            </a:r>
            <a:r>
              <a:rPr lang="en-US" sz="2000" dirty="0" smtClean="0">
                <a:latin typeface="Arial"/>
                <a:cs typeface="Arial"/>
              </a:rPr>
              <a:t>here </a:t>
            </a:r>
            <a:r>
              <a:rPr lang="en-US" sz="2000" b="1" i="1" dirty="0" err="1" smtClean="0">
                <a:latin typeface="Times"/>
                <a:cs typeface="Times"/>
              </a:rPr>
              <a:t>i</a:t>
            </a:r>
            <a:r>
              <a:rPr lang="en-US" sz="2000" dirty="0" smtClean="0">
                <a:latin typeface="Arial"/>
                <a:cs typeface="Arial"/>
              </a:rPr>
              <a:t> is the nominal interest rate, and </a:t>
            </a:r>
            <a:r>
              <a:rPr lang="en-US" sz="2000" b="1" i="1" dirty="0" smtClean="0">
                <a:latin typeface="Times"/>
                <a:cs typeface="Times"/>
              </a:rPr>
              <a:t>n</a:t>
            </a:r>
            <a:r>
              <a:rPr lang="en-US" sz="2000" dirty="0" smtClean="0">
                <a:latin typeface="Arial"/>
                <a:cs typeface="Arial"/>
              </a:rPr>
              <a:t> the number of compounding periods per year. </a:t>
            </a:r>
          </a:p>
          <a:p>
            <a:pPr>
              <a:spcAft>
                <a:spcPts val="1200"/>
              </a:spcAft>
            </a:pPr>
            <a:r>
              <a:rPr lang="en-US" sz="2000" dirty="0" smtClean="0">
                <a:latin typeface="Arial"/>
                <a:cs typeface="Arial"/>
              </a:rPr>
              <a:t>Note: the values of </a:t>
            </a:r>
            <a:r>
              <a:rPr lang="en-US" sz="2000" b="1" i="1" dirty="0" err="1">
                <a:latin typeface="Times"/>
                <a:cs typeface="Times"/>
              </a:rPr>
              <a:t>i</a:t>
            </a:r>
            <a:r>
              <a:rPr lang="en-US" sz="2000" dirty="0" smtClean="0">
                <a:latin typeface="Arial"/>
                <a:cs typeface="Arial"/>
              </a:rPr>
              <a:t> and </a:t>
            </a:r>
            <a:r>
              <a:rPr lang="en-US" sz="2000" b="1" i="1" dirty="0" smtClean="0">
                <a:latin typeface="Times"/>
                <a:cs typeface="Times"/>
              </a:rPr>
              <a:t>r</a:t>
            </a:r>
            <a:r>
              <a:rPr lang="en-US" sz="2000" dirty="0" smtClean="0">
                <a:latin typeface="Arial"/>
                <a:cs typeface="Arial"/>
              </a:rPr>
              <a:t> should be expressed as decimals.</a:t>
            </a:r>
            <a:endParaRPr lang="en-US" sz="2000" dirty="0">
              <a:latin typeface="Arial"/>
              <a:cs typeface="Arial"/>
            </a:endParaRPr>
          </a:p>
        </p:txBody>
      </p:sp>
      <p:sp>
        <p:nvSpPr>
          <p:cNvPr id="5" name="Slide Number Placeholder 4"/>
          <p:cNvSpPr>
            <a:spLocks noGrp="1"/>
          </p:cNvSpPr>
          <p:nvPr>
            <p:ph type="sldNum" sz="quarter" idx="13"/>
          </p:nvPr>
        </p:nvSpPr>
        <p:spPr/>
        <p:txBody>
          <a:bodyPr/>
          <a:lstStyle/>
          <a:p>
            <a:fld id="{11CE413A-A432-B14C-9C70-454DB40E3CD4}" type="slidenum">
              <a:rPr lang="en-US" smtClean="0"/>
              <a:pPr/>
              <a:t>5</a:t>
            </a:fld>
            <a:endParaRPr lang="en-US" dirty="0"/>
          </a:p>
        </p:txBody>
      </p:sp>
    </p:spTree>
    <p:extLst>
      <p:ext uri="{BB962C8B-B14F-4D97-AF65-F5344CB8AC3E}">
        <p14:creationId xmlns:p14="http://schemas.microsoft.com/office/powerpoint/2010/main" val="108053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a:t>Annual Equivalent Rate</a:t>
            </a:r>
          </a:p>
          <a:p>
            <a:endParaRPr lang="en-GB" dirty="0"/>
          </a:p>
        </p:txBody>
      </p:sp>
      <p:sp>
        <p:nvSpPr>
          <p:cNvPr id="3" name="Text Placeholder 2"/>
          <p:cNvSpPr>
            <a:spLocks noGrp="1"/>
          </p:cNvSpPr>
          <p:nvPr>
            <p:ph type="body" sz="quarter" idx="12"/>
          </p:nvPr>
        </p:nvSpPr>
        <p:spPr>
          <a:xfrm>
            <a:off x="1719477" y="2035174"/>
            <a:ext cx="7315200" cy="4876800"/>
          </a:xfrm>
        </p:spPr>
        <p:txBody>
          <a:bodyPr/>
          <a:lstStyle/>
          <a:p>
            <a:pPr marL="0" indent="0">
              <a:buNone/>
            </a:pPr>
            <a:r>
              <a:rPr lang="en-GB" dirty="0" smtClean="0"/>
              <a:t>Calculate the following AERs:</a:t>
            </a:r>
            <a:endParaRPr lang="en-GB" dirty="0"/>
          </a:p>
          <a:p>
            <a:r>
              <a:rPr lang="en-GB" dirty="0" smtClean="0"/>
              <a:t>An annual 13% interest compounded monthly</a:t>
            </a:r>
            <a:br>
              <a:rPr lang="en-GB" dirty="0" smtClean="0"/>
            </a:br>
            <a:endParaRPr lang="en-GB" dirty="0" smtClean="0"/>
          </a:p>
          <a:p>
            <a:r>
              <a:rPr lang="en-GB" dirty="0" smtClean="0"/>
              <a:t>An annual 2.4% interest compounded weekly</a:t>
            </a:r>
            <a:br>
              <a:rPr lang="en-GB" dirty="0" smtClean="0"/>
            </a:br>
            <a:endParaRPr lang="en-GB" dirty="0"/>
          </a:p>
          <a:p>
            <a:r>
              <a:rPr lang="en-GB" dirty="0"/>
              <a:t>An annual </a:t>
            </a:r>
            <a:r>
              <a:rPr lang="en-GB" dirty="0" smtClean="0"/>
              <a:t>0.9% </a:t>
            </a:r>
            <a:r>
              <a:rPr lang="en-GB" dirty="0"/>
              <a:t>interest compounded </a:t>
            </a:r>
            <a:r>
              <a:rPr lang="en-GB" dirty="0" smtClean="0"/>
              <a:t>quarterly</a:t>
            </a:r>
            <a:br>
              <a:rPr lang="en-GB" dirty="0" smtClean="0"/>
            </a:br>
            <a:endParaRPr lang="en-GB" dirty="0"/>
          </a:p>
          <a:p>
            <a:r>
              <a:rPr lang="en-GB" dirty="0"/>
              <a:t>An annual </a:t>
            </a:r>
            <a:r>
              <a:rPr lang="en-GB" dirty="0" smtClean="0"/>
              <a:t>100% </a:t>
            </a:r>
            <a:r>
              <a:rPr lang="en-GB" dirty="0"/>
              <a:t>interest compounded </a:t>
            </a:r>
            <a:r>
              <a:rPr lang="en-GB" dirty="0" smtClean="0"/>
              <a:t>daily</a:t>
            </a:r>
            <a:endParaRPr lang="en-GB" dirty="0"/>
          </a:p>
          <a:p>
            <a:endParaRPr lang="en-GB" dirty="0"/>
          </a:p>
          <a:p>
            <a:pPr marL="0" indent="0">
              <a:buNone/>
            </a:pPr>
            <a:endParaRPr lang="en-GB" dirty="0" smtClean="0"/>
          </a:p>
          <a:p>
            <a:endParaRPr lang="en-GB" dirty="0" smtClean="0"/>
          </a:p>
          <a:p>
            <a:endParaRPr lang="en-GB" dirty="0"/>
          </a:p>
        </p:txBody>
      </p:sp>
      <p:sp>
        <p:nvSpPr>
          <p:cNvPr id="5" name="TextBox 4"/>
          <p:cNvSpPr txBox="1"/>
          <p:nvPr/>
        </p:nvSpPr>
        <p:spPr>
          <a:xfrm>
            <a:off x="7624115" y="2961499"/>
            <a:ext cx="1384948" cy="520805"/>
          </a:xfrm>
          <a:prstGeom prst="rect">
            <a:avLst/>
          </a:prstGeom>
          <a:noFill/>
        </p:spPr>
        <p:txBody>
          <a:bodyPr wrap="none" lIns="104287" tIns="52144" rIns="104287" bIns="52144" rtlCol="0">
            <a:spAutoFit/>
          </a:bodyPr>
          <a:lstStyle/>
          <a:p>
            <a:pPr algn="r"/>
            <a:r>
              <a:rPr lang="en-GB" sz="2700" b="1" dirty="0">
                <a:solidFill>
                  <a:srgbClr val="FF0000"/>
                </a:solidFill>
                <a:latin typeface="Arial"/>
                <a:ea typeface="Arial"/>
                <a:cs typeface="Arial"/>
              </a:rPr>
              <a:t>13.80%</a:t>
            </a:r>
          </a:p>
        </p:txBody>
      </p:sp>
      <p:sp>
        <p:nvSpPr>
          <p:cNvPr id="7" name="TextBox 6"/>
          <p:cNvSpPr txBox="1"/>
          <p:nvPr/>
        </p:nvSpPr>
        <p:spPr>
          <a:xfrm>
            <a:off x="7624114" y="3952769"/>
            <a:ext cx="1384948" cy="520805"/>
          </a:xfrm>
          <a:prstGeom prst="rect">
            <a:avLst/>
          </a:prstGeom>
          <a:noFill/>
        </p:spPr>
        <p:txBody>
          <a:bodyPr wrap="none" lIns="104287" tIns="52144" rIns="104287" bIns="52144" rtlCol="0">
            <a:spAutoFit/>
          </a:bodyPr>
          <a:lstStyle/>
          <a:p>
            <a:pPr algn="r"/>
            <a:r>
              <a:rPr lang="en-GB" sz="2700" b="1" dirty="0">
                <a:solidFill>
                  <a:srgbClr val="FF0000"/>
                </a:solidFill>
                <a:latin typeface="Arial"/>
                <a:ea typeface="Arial"/>
                <a:cs typeface="Arial"/>
              </a:rPr>
              <a:t>2.428%</a:t>
            </a:r>
          </a:p>
        </p:txBody>
      </p:sp>
      <p:sp>
        <p:nvSpPr>
          <p:cNvPr id="8" name="TextBox 7"/>
          <p:cNvSpPr txBox="1"/>
          <p:nvPr/>
        </p:nvSpPr>
        <p:spPr>
          <a:xfrm>
            <a:off x="7648407" y="4944039"/>
            <a:ext cx="1384948" cy="520805"/>
          </a:xfrm>
          <a:prstGeom prst="rect">
            <a:avLst/>
          </a:prstGeom>
          <a:noFill/>
        </p:spPr>
        <p:txBody>
          <a:bodyPr wrap="none" lIns="104287" tIns="52144" rIns="104287" bIns="52144" rtlCol="0">
            <a:spAutoFit/>
          </a:bodyPr>
          <a:lstStyle/>
          <a:p>
            <a:pPr algn="r"/>
            <a:r>
              <a:rPr lang="en-GB" sz="2700" b="1" dirty="0">
                <a:solidFill>
                  <a:srgbClr val="FF0000"/>
                </a:solidFill>
                <a:latin typeface="Arial"/>
                <a:ea typeface="Arial"/>
                <a:cs typeface="Arial"/>
              </a:rPr>
              <a:t>0.903%</a:t>
            </a:r>
          </a:p>
        </p:txBody>
      </p:sp>
      <p:sp>
        <p:nvSpPr>
          <p:cNvPr id="9" name="TextBox 8"/>
          <p:cNvSpPr txBox="1"/>
          <p:nvPr/>
        </p:nvSpPr>
        <p:spPr>
          <a:xfrm>
            <a:off x="7648407" y="5935310"/>
            <a:ext cx="1384948" cy="520805"/>
          </a:xfrm>
          <a:prstGeom prst="rect">
            <a:avLst/>
          </a:prstGeom>
          <a:noFill/>
        </p:spPr>
        <p:txBody>
          <a:bodyPr wrap="none" lIns="104287" tIns="52144" rIns="104287" bIns="52144" rtlCol="0">
            <a:spAutoFit/>
          </a:bodyPr>
          <a:lstStyle/>
          <a:p>
            <a:pPr algn="r"/>
            <a:r>
              <a:rPr lang="en-GB" sz="2700" b="1" dirty="0">
                <a:solidFill>
                  <a:srgbClr val="FF0000"/>
                </a:solidFill>
                <a:latin typeface="Arial"/>
                <a:ea typeface="Arial"/>
                <a:cs typeface="Arial"/>
              </a:rPr>
              <a:t>171.5%</a:t>
            </a:r>
          </a:p>
        </p:txBody>
      </p:sp>
      <p:sp>
        <p:nvSpPr>
          <p:cNvPr id="4" name="Slide Number Placeholder 3"/>
          <p:cNvSpPr>
            <a:spLocks noGrp="1"/>
          </p:cNvSpPr>
          <p:nvPr>
            <p:ph type="sldNum" sz="quarter" idx="13"/>
          </p:nvPr>
        </p:nvSpPr>
        <p:spPr/>
        <p:txBody>
          <a:bodyPr/>
          <a:lstStyle/>
          <a:p>
            <a:fld id="{11CE413A-A432-B14C-9C70-454DB40E3CD4}" type="slidenum">
              <a:rPr lang="en-US" smtClean="0"/>
              <a:pPr/>
              <a:t>6</a:t>
            </a:fld>
            <a:endParaRPr lang="en-US" dirty="0"/>
          </a:p>
        </p:txBody>
      </p:sp>
    </p:spTree>
    <p:extLst>
      <p:ext uri="{BB962C8B-B14F-4D97-AF65-F5344CB8AC3E}">
        <p14:creationId xmlns:p14="http://schemas.microsoft.com/office/powerpoint/2010/main" val="3067991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smtClean="0"/>
              <a:t>Task 2</a:t>
            </a:r>
            <a:endParaRPr lang="en-GB" dirty="0"/>
          </a:p>
        </p:txBody>
      </p:sp>
      <p:sp>
        <p:nvSpPr>
          <p:cNvPr id="3" name="Text Placeholder 2"/>
          <p:cNvSpPr>
            <a:spLocks noGrp="1"/>
          </p:cNvSpPr>
          <p:nvPr>
            <p:ph type="body" sz="quarter" idx="12"/>
          </p:nvPr>
        </p:nvSpPr>
        <p:spPr/>
        <p:txBody>
          <a:bodyPr/>
          <a:lstStyle/>
          <a:p>
            <a:pPr marL="0" indent="0">
              <a:buNone/>
            </a:pPr>
            <a:r>
              <a:rPr lang="en-GB" dirty="0"/>
              <a:t>A Cash Individual Savings Account or ISA is an account which benefits from higher interest rates due to tax exemptions, although how much you can put into the account each year is </a:t>
            </a:r>
            <a:r>
              <a:rPr lang="en-GB" dirty="0" smtClean="0"/>
              <a:t>limited.</a:t>
            </a:r>
            <a:endParaRPr lang="en-GB" dirty="0"/>
          </a:p>
          <a:p>
            <a:pPr marL="0" indent="0">
              <a:buNone/>
            </a:pPr>
            <a:r>
              <a:rPr lang="en-GB" dirty="0" smtClean="0"/>
              <a:t>Different </a:t>
            </a:r>
            <a:r>
              <a:rPr lang="en-GB" dirty="0"/>
              <a:t>banks offer different Annual Equivalent Rates (</a:t>
            </a:r>
            <a:r>
              <a:rPr lang="en-GB" dirty="0" smtClean="0"/>
              <a:t>AERs).</a:t>
            </a:r>
            <a:endParaRPr lang="en-GB" dirty="0"/>
          </a:p>
          <a:p>
            <a:pPr marL="0" indent="0">
              <a:buNone/>
            </a:pPr>
            <a:r>
              <a:rPr lang="en-GB" dirty="0" smtClean="0"/>
              <a:t>Next </a:t>
            </a:r>
            <a:r>
              <a:rPr lang="en-GB" dirty="0"/>
              <a:t>are some </a:t>
            </a:r>
            <a:r>
              <a:rPr lang="en-GB" dirty="0" smtClean="0"/>
              <a:t>example ISAs, </a:t>
            </a:r>
            <a:r>
              <a:rPr lang="en-GB" dirty="0"/>
              <a:t>along with an opening balance that will be put into the account and left untouched.</a:t>
            </a:r>
          </a:p>
        </p:txBody>
      </p:sp>
      <p:sp>
        <p:nvSpPr>
          <p:cNvPr id="4" name="Slide Number Placeholder 3"/>
          <p:cNvSpPr>
            <a:spLocks noGrp="1"/>
          </p:cNvSpPr>
          <p:nvPr>
            <p:ph type="sldNum" sz="quarter" idx="13"/>
          </p:nvPr>
        </p:nvSpPr>
        <p:spPr/>
        <p:txBody>
          <a:bodyPr/>
          <a:lstStyle/>
          <a:p>
            <a:fld id="{11CE413A-A432-B14C-9C70-454DB40E3CD4}" type="slidenum">
              <a:rPr lang="en-US" smtClean="0"/>
              <a:pPr/>
              <a:t>7</a:t>
            </a:fld>
            <a:endParaRPr lang="en-US" dirty="0"/>
          </a:p>
        </p:txBody>
      </p:sp>
    </p:spTree>
    <p:extLst>
      <p:ext uri="{BB962C8B-B14F-4D97-AF65-F5344CB8AC3E}">
        <p14:creationId xmlns:p14="http://schemas.microsoft.com/office/powerpoint/2010/main" val="1481116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GB" dirty="0" smtClean="0"/>
              <a:t>Comparing savings </a:t>
            </a:r>
            <a:r>
              <a:rPr lang="en-GB" dirty="0"/>
              <a:t>a</a:t>
            </a:r>
            <a:r>
              <a:rPr lang="en-GB" dirty="0" smtClean="0"/>
              <a:t>ccounts</a:t>
            </a:r>
            <a:endParaRPr lang="en-GB" dirty="0"/>
          </a:p>
        </p:txBody>
      </p:sp>
      <p:sp>
        <p:nvSpPr>
          <p:cNvPr id="4" name="Rounded Rectangle 3"/>
          <p:cNvSpPr/>
          <p:nvPr/>
        </p:nvSpPr>
        <p:spPr>
          <a:xfrm>
            <a:off x="1676400" y="2009775"/>
            <a:ext cx="2315872" cy="2184823"/>
          </a:xfrm>
          <a:prstGeom prst="roundRect">
            <a:avLst/>
          </a:prstGeom>
        </p:spPr>
        <p:style>
          <a:lnRef idx="1">
            <a:schemeClr val="accent2"/>
          </a:lnRef>
          <a:fillRef idx="3">
            <a:schemeClr val="accent2"/>
          </a:fillRef>
          <a:effectRef idx="2">
            <a:schemeClr val="accent2"/>
          </a:effectRef>
          <a:fontRef idx="minor">
            <a:schemeClr val="lt1"/>
          </a:fontRef>
        </p:style>
        <p:txBody>
          <a:bodyPr lIns="104287" tIns="52144" rIns="104287" bIns="52144" rtlCol="0" anchor="ctr"/>
          <a:lstStyle/>
          <a:p>
            <a:pPr algn="ctr"/>
            <a:r>
              <a:rPr lang="en-GB" sz="2700" b="1" dirty="0">
                <a:latin typeface="Arial"/>
              </a:rPr>
              <a:t>ISA A</a:t>
            </a:r>
          </a:p>
          <a:p>
            <a:pPr algn="ctr"/>
            <a:r>
              <a:rPr lang="en-GB" dirty="0" smtClean="0">
                <a:latin typeface="Arial"/>
              </a:rPr>
              <a:t>Initial deposit £980</a:t>
            </a:r>
          </a:p>
          <a:p>
            <a:pPr algn="ctr"/>
            <a:r>
              <a:rPr lang="en-GB" dirty="0" smtClean="0">
                <a:latin typeface="Arial"/>
              </a:rPr>
              <a:t>0.75% AER </a:t>
            </a:r>
          </a:p>
          <a:p>
            <a:pPr algn="ctr"/>
            <a:endParaRPr lang="en-GB" dirty="0">
              <a:latin typeface="Arial"/>
            </a:endParaRPr>
          </a:p>
        </p:txBody>
      </p:sp>
      <p:sp>
        <p:nvSpPr>
          <p:cNvPr id="6" name="Rounded Rectangle 5"/>
          <p:cNvSpPr/>
          <p:nvPr/>
        </p:nvSpPr>
        <p:spPr>
          <a:xfrm>
            <a:off x="4182332" y="2009775"/>
            <a:ext cx="2315872" cy="2184823"/>
          </a:xfrm>
          <a:prstGeom prst="roundRect">
            <a:avLst/>
          </a:prstGeom>
        </p:spPr>
        <p:style>
          <a:lnRef idx="1">
            <a:schemeClr val="accent4"/>
          </a:lnRef>
          <a:fillRef idx="3">
            <a:schemeClr val="accent4"/>
          </a:fillRef>
          <a:effectRef idx="2">
            <a:schemeClr val="accent4"/>
          </a:effectRef>
          <a:fontRef idx="minor">
            <a:schemeClr val="lt1"/>
          </a:fontRef>
        </p:style>
        <p:txBody>
          <a:bodyPr lIns="104287" tIns="52144" rIns="104287" bIns="52144" rtlCol="0" anchor="ctr"/>
          <a:lstStyle/>
          <a:p>
            <a:pPr algn="ctr"/>
            <a:r>
              <a:rPr lang="en-GB" sz="2700" b="1" dirty="0">
                <a:latin typeface="Arial"/>
              </a:rPr>
              <a:t>ISA B</a:t>
            </a:r>
          </a:p>
          <a:p>
            <a:pPr algn="ctr"/>
            <a:r>
              <a:rPr lang="en-GB" dirty="0" smtClean="0">
                <a:latin typeface="Arial"/>
              </a:rPr>
              <a:t>Initial deposit £920</a:t>
            </a:r>
          </a:p>
          <a:p>
            <a:pPr algn="ctr"/>
            <a:r>
              <a:rPr lang="en-GB" dirty="0" smtClean="0">
                <a:latin typeface="Arial"/>
              </a:rPr>
              <a:t>1.7% AER </a:t>
            </a:r>
          </a:p>
          <a:p>
            <a:pPr algn="ctr"/>
            <a:endParaRPr lang="en-GB" dirty="0">
              <a:latin typeface="Arial"/>
            </a:endParaRPr>
          </a:p>
        </p:txBody>
      </p:sp>
      <p:sp>
        <p:nvSpPr>
          <p:cNvPr id="7" name="Rounded Rectangle 6"/>
          <p:cNvSpPr/>
          <p:nvPr/>
        </p:nvSpPr>
        <p:spPr>
          <a:xfrm>
            <a:off x="6688264" y="2009775"/>
            <a:ext cx="2315872" cy="2184823"/>
          </a:xfrm>
          <a:prstGeom prst="roundRect">
            <a:avLst/>
          </a:prstGeom>
        </p:spPr>
        <p:style>
          <a:lnRef idx="1">
            <a:schemeClr val="accent3"/>
          </a:lnRef>
          <a:fillRef idx="3">
            <a:schemeClr val="accent3"/>
          </a:fillRef>
          <a:effectRef idx="2">
            <a:schemeClr val="accent3"/>
          </a:effectRef>
          <a:fontRef idx="minor">
            <a:schemeClr val="lt1"/>
          </a:fontRef>
        </p:style>
        <p:txBody>
          <a:bodyPr lIns="104287" tIns="52144" rIns="104287" bIns="52144" rtlCol="0" anchor="ctr"/>
          <a:lstStyle/>
          <a:p>
            <a:pPr algn="ctr"/>
            <a:r>
              <a:rPr lang="en-GB" sz="2700" b="1" dirty="0">
                <a:latin typeface="Arial"/>
              </a:rPr>
              <a:t>ISA C</a:t>
            </a:r>
          </a:p>
          <a:p>
            <a:pPr algn="ctr"/>
            <a:r>
              <a:rPr lang="en-GB" dirty="0" smtClean="0">
                <a:latin typeface="Arial"/>
              </a:rPr>
              <a:t>Initial deposit £940</a:t>
            </a:r>
          </a:p>
          <a:p>
            <a:pPr algn="ctr"/>
            <a:r>
              <a:rPr lang="en-GB" dirty="0" smtClean="0">
                <a:latin typeface="Arial"/>
              </a:rPr>
              <a:t>1.25% AER </a:t>
            </a:r>
          </a:p>
          <a:p>
            <a:pPr algn="ctr"/>
            <a:endParaRPr lang="en-GB" dirty="0">
              <a:latin typeface="Arial"/>
            </a:endParaRPr>
          </a:p>
        </p:txBody>
      </p:sp>
      <p:sp>
        <p:nvSpPr>
          <p:cNvPr id="8" name="Rounded Rectangle 7"/>
          <p:cNvSpPr/>
          <p:nvPr/>
        </p:nvSpPr>
        <p:spPr>
          <a:xfrm>
            <a:off x="1676400" y="4403266"/>
            <a:ext cx="7332663" cy="1428538"/>
          </a:xfrm>
          <a:prstGeom prst="roundRect">
            <a:avLst/>
          </a:prstGeom>
        </p:spPr>
        <p:style>
          <a:lnRef idx="1">
            <a:schemeClr val="accent1"/>
          </a:lnRef>
          <a:fillRef idx="3">
            <a:schemeClr val="accent1"/>
          </a:fillRef>
          <a:effectRef idx="2">
            <a:schemeClr val="accent1"/>
          </a:effectRef>
          <a:fontRef idx="minor">
            <a:schemeClr val="lt1"/>
          </a:fontRef>
        </p:style>
        <p:txBody>
          <a:bodyPr lIns="104287" tIns="52144" rIns="104287" bIns="52144" rtlCol="0" anchor="ctr"/>
          <a:lstStyle/>
          <a:p>
            <a:pPr algn="ctr"/>
            <a:r>
              <a:rPr lang="en-GB" sz="2700" b="1" dirty="0">
                <a:latin typeface="Arial"/>
              </a:rPr>
              <a:t>Option D: Under the </a:t>
            </a:r>
            <a:r>
              <a:rPr lang="en-GB" sz="2700" b="1" dirty="0" smtClean="0">
                <a:latin typeface="Arial"/>
              </a:rPr>
              <a:t>mattress</a:t>
            </a:r>
            <a:endParaRPr lang="en-GB" sz="2700" b="1" dirty="0">
              <a:latin typeface="Arial"/>
            </a:endParaRPr>
          </a:p>
          <a:p>
            <a:pPr algn="ctr"/>
            <a:r>
              <a:rPr lang="en-GB" dirty="0" smtClean="0">
                <a:latin typeface="Arial"/>
              </a:rPr>
              <a:t>Initial deposit £1000</a:t>
            </a:r>
          </a:p>
          <a:p>
            <a:pPr algn="ctr"/>
            <a:r>
              <a:rPr lang="en-GB" dirty="0" smtClean="0">
                <a:latin typeface="Arial"/>
              </a:rPr>
              <a:t>0% AER </a:t>
            </a:r>
          </a:p>
        </p:txBody>
      </p:sp>
      <p:sp>
        <p:nvSpPr>
          <p:cNvPr id="3" name="Slide Number Placeholder 2"/>
          <p:cNvSpPr>
            <a:spLocks noGrp="1"/>
          </p:cNvSpPr>
          <p:nvPr>
            <p:ph type="sldNum" sz="quarter" idx="13"/>
          </p:nvPr>
        </p:nvSpPr>
        <p:spPr/>
        <p:txBody>
          <a:bodyPr/>
          <a:lstStyle/>
          <a:p>
            <a:fld id="{11CE413A-A432-B14C-9C70-454DB40E3CD4}" type="slidenum">
              <a:rPr lang="en-US" smtClean="0"/>
              <a:pPr/>
              <a:t>8</a:t>
            </a:fld>
            <a:endParaRPr lang="en-US" dirty="0"/>
          </a:p>
        </p:txBody>
      </p:sp>
    </p:spTree>
    <p:extLst>
      <p:ext uri="{BB962C8B-B14F-4D97-AF65-F5344CB8AC3E}">
        <p14:creationId xmlns:p14="http://schemas.microsoft.com/office/powerpoint/2010/main" val="176453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1+#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p:tgtEl>
                                          <p:spTgt spid="8"/>
                                        </p:tgtEl>
                                        <p:attrNameLst>
                                          <p:attrName>ppt_y</p:attrName>
                                        </p:attrNameLst>
                                      </p:cBhvr>
                                      <p:tavLst>
                                        <p:tav tm="0">
                                          <p:val>
                                            <p:strVal val="#ppt_y+#ppt_h*1.125000"/>
                                          </p:val>
                                        </p:tav>
                                        <p:tav tm="100000">
                                          <p:val>
                                            <p:strVal val="#ppt_y"/>
                                          </p:val>
                                        </p:tav>
                                      </p:tavLst>
                                    </p:anim>
                                    <p:animEffect transition="in" filter="wipe(up)">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19919" y="1647825"/>
            <a:ext cx="9562530" cy="5138450"/>
          </a:xfrm>
          <a:prstGeom prst="rect">
            <a:avLst/>
          </a:prstGeom>
        </p:spPr>
      </p:pic>
      <p:sp>
        <p:nvSpPr>
          <p:cNvPr id="5" name="Text Placeholder 4"/>
          <p:cNvSpPr>
            <a:spLocks noGrp="1"/>
          </p:cNvSpPr>
          <p:nvPr>
            <p:ph type="body" sz="quarter" idx="11"/>
          </p:nvPr>
        </p:nvSpPr>
        <p:spPr>
          <a:xfrm>
            <a:off x="1535727" y="1059603"/>
            <a:ext cx="7730913" cy="588222"/>
          </a:xfrm>
        </p:spPr>
        <p:txBody>
          <a:bodyPr/>
          <a:lstStyle/>
          <a:p>
            <a:r>
              <a:rPr lang="en-GB" dirty="0" smtClean="0"/>
              <a:t>ISA </a:t>
            </a:r>
            <a:r>
              <a:rPr lang="en-GB" dirty="0" smtClean="0"/>
              <a:t>interest</a:t>
            </a:r>
            <a:endParaRPr lang="en-GB" dirty="0"/>
          </a:p>
        </p:txBody>
      </p:sp>
    </p:spTree>
    <p:extLst>
      <p:ext uri="{BB962C8B-B14F-4D97-AF65-F5344CB8AC3E}">
        <p14:creationId xmlns:p14="http://schemas.microsoft.com/office/powerpoint/2010/main" val="3912606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815</TotalTime>
  <Words>1038</Words>
  <Application>Microsoft Office PowerPoint</Application>
  <PresentationFormat>Custom</PresentationFormat>
  <Paragraphs>139</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Cambria Math</vt:lpstr>
      <vt:lpstr>STIXGeneral-Regular</vt:lpstr>
      <vt:lpstr>Times</vt:lpstr>
      <vt:lpstr>Verdana</vt:lpstr>
      <vt:lpstr>Wingdings</vt:lpstr>
      <vt:lpstr>Office Theme</vt:lpstr>
      <vt:lpstr>The effects of compounding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Maths Powerpoint.indd</dc:title>
  <dc:subject/>
  <dc:creator>Michael Blaylock</dc:creator>
  <cp:keywords/>
  <dc:description/>
  <cp:lastModifiedBy>Helen Turner</cp:lastModifiedBy>
  <cp:revision>96</cp:revision>
  <dcterms:created xsi:type="dcterms:W3CDTF">2014-06-26T12:48:20Z</dcterms:created>
  <dcterms:modified xsi:type="dcterms:W3CDTF">2016-02-18T09:34:55Z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2014-06-24T23:00:00Z</vt:filetime>
  </property>
  <property fmtid="{D5CDD505-2E9C-101B-9397-08002B2CF9AE}" pid="3" name="LastSaved">
    <vt:filetime>2014-06-24T23:00:00Z</vt:filetime>
  </property>
</Properties>
</file>