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3.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4.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5.xml" ContentType="application/vnd.openxmlformats-officedocument.them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heme/theme6.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4533" r:id="rId2"/>
    <p:sldMasterId id="2147484325" r:id="rId3"/>
    <p:sldMasterId id="2147484538" r:id="rId4"/>
    <p:sldMasterId id="2147484570" r:id="rId5"/>
  </p:sldMasterIdLst>
  <p:notesMasterIdLst>
    <p:notesMasterId r:id="rId10"/>
  </p:notesMasterIdLst>
  <p:sldIdLst>
    <p:sldId id="2147482536" r:id="rId6"/>
    <p:sldId id="2147482537" r:id="rId7"/>
    <p:sldId id="2147472066" r:id="rId8"/>
    <p:sldId id="214747206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V is way more affordable than you think" id="{37D6C42E-3093-4D14-AF6D-BFA02D53E932}">
          <p14:sldIdLst>
            <p14:sldId id="2147482536"/>
          </p14:sldIdLst>
        </p14:section>
        <p14:section name="TV is 8x cheaper than social video" id="{9DBA4C9A-6E7C-4B2C-A952-3184F67E1353}">
          <p14:sldIdLst>
            <p14:sldId id="2147482537"/>
          </p14:sldIdLst>
        </p14:section>
        <p14:section name="Efficiency + quality = effectiveness" id="{6E0A0D0E-F5FC-494A-A430-688211C7469F}">
          <p14:sldIdLst>
            <p14:sldId id="2147472066"/>
            <p14:sldId id="214747206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42" autoAdjust="0"/>
    <p:restoredTop sz="81840" autoAdjust="0"/>
  </p:normalViewPr>
  <p:slideViewPr>
    <p:cSldViewPr snapToGrid="0">
      <p:cViewPr varScale="1">
        <p:scale>
          <a:sx n="90" d="100"/>
          <a:sy n="90" d="100"/>
        </p:scale>
        <p:origin x="10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5.xml"/><Relationship Id="rId10"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rgbClr val="392F88"/>
            </a:solidFill>
            <a:ln w="12700">
              <a:noFill/>
            </a:ln>
            <a:effectLst/>
          </c:spPr>
          <c:invertIfNegative val="0"/>
          <c:dLbls>
            <c:dLbl>
              <c:idx val="0"/>
              <c:spPr>
                <a:noFill/>
                <a:ln w="9525" cap="flat" cmpd="sng" algn="ctr">
                  <a:no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6576" tIns="18288" rIns="36576" bIns="18288" anchor="ctr" anchorCtr="1">
                  <a:spAutoFit/>
                </a:bodyPr>
                <a:lstStyle/>
                <a:p>
                  <a:pPr>
                    <a:defRPr sz="1197"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oundRect">
                      <a:avLst/>
                    </a:prstGeom>
                    <a:noFill/>
                    <a:ln>
                      <a:noFill/>
                    </a:ln>
                  </c15:spPr>
                </c:ext>
                <c:ext xmlns:c16="http://schemas.microsoft.com/office/drawing/2014/chart" uri="{C3380CC4-5D6E-409C-BE32-E72D297353CC}">
                  <c16:uniqueId val="{00000004-1CD0-4025-83C3-FD0EECB74A1B}"/>
                </c:ext>
              </c:extLst>
            </c:dLbl>
            <c:dLbl>
              <c:idx val="7"/>
              <c:spPr>
                <a:noFill/>
                <a:ln>
                  <a:noFill/>
                </a:ln>
                <a:effectLst/>
              </c:spPr>
              <c:txPr>
                <a:bodyPr rot="0" spcFirstLastPara="1" vertOverflow="clip" horzOverflow="clip" vert="horz" wrap="square" lIns="36576" tIns="18288" rIns="36576" bIns="18288" anchor="ctr" anchorCtr="1">
                  <a:spAutoFit/>
                </a:bodyPr>
                <a:lstStyle/>
                <a:p>
                  <a:pPr>
                    <a:defRPr sz="1197"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oundRect">
                      <a:avLst/>
                    </a:prstGeom>
                    <a:noFill/>
                    <a:ln>
                      <a:noFill/>
                    </a:ln>
                  </c15:spPr>
                </c:ext>
                <c:ext xmlns:c16="http://schemas.microsoft.com/office/drawing/2014/chart" uri="{C3380CC4-5D6E-409C-BE32-E72D297353CC}">
                  <c16:uniqueId val="{00000000-71E8-4D27-B647-45430391B886}"/>
                </c:ext>
              </c:extLst>
            </c:dLbl>
            <c:spPr>
              <a:noFill/>
              <a:ln>
                <a:noFill/>
              </a:ln>
              <a:effectLst/>
            </c:spPr>
            <c:txPr>
              <a:bodyPr rot="0" spcFirstLastPara="1" vertOverflow="clip" horzOverflow="clip" vert="horz" wrap="square" lIns="36576" tIns="18288" rIns="36576" bIns="18288" anchor="ctr" anchorCtr="1">
                <a:spAutoFit/>
              </a:bodyPr>
              <a:lstStyle/>
              <a:p>
                <a:pPr>
                  <a:defRPr sz="1197"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oundRect">
                    <a:avLst/>
                  </a:prstGeom>
                  <a:noFill/>
                  <a:ln>
                    <a:noFill/>
                  </a:ln>
                </c15:spPr>
                <c15:showLeaderLines val="0"/>
              </c:ext>
            </c:extLst>
          </c:dLbls>
          <c:cat>
            <c:strRef>
              <c:f>Sheet1!$A$2:$A$9</c:f>
              <c:strCache>
                <c:ptCount val="8"/>
                <c:pt idx="0">
                  <c:v>Less than £50k</c:v>
                </c:pt>
                <c:pt idx="1">
                  <c:v>£50-250k</c:v>
                </c:pt>
                <c:pt idx="2">
                  <c:v>£250k-1m</c:v>
                </c:pt>
                <c:pt idx="3">
                  <c:v>£1-2.5m</c:v>
                </c:pt>
                <c:pt idx="4">
                  <c:v>£2.5-5m</c:v>
                </c:pt>
                <c:pt idx="5">
                  <c:v>£5-10m</c:v>
                </c:pt>
                <c:pt idx="6">
                  <c:v>£10-50m</c:v>
                </c:pt>
                <c:pt idx="7">
                  <c:v>£50m+</c:v>
                </c:pt>
              </c:strCache>
            </c:strRef>
          </c:cat>
          <c:val>
            <c:numRef>
              <c:f>Sheet1!$B$2:$B$9</c:f>
              <c:numCache>
                <c:formatCode>General</c:formatCode>
                <c:ptCount val="8"/>
                <c:pt idx="0">
                  <c:v>598</c:v>
                </c:pt>
                <c:pt idx="1">
                  <c:v>505</c:v>
                </c:pt>
                <c:pt idx="2">
                  <c:v>416</c:v>
                </c:pt>
                <c:pt idx="3">
                  <c:v>287</c:v>
                </c:pt>
                <c:pt idx="4">
                  <c:v>160</c:v>
                </c:pt>
                <c:pt idx="5">
                  <c:v>115</c:v>
                </c:pt>
                <c:pt idx="6">
                  <c:v>109</c:v>
                </c:pt>
                <c:pt idx="7">
                  <c:v>6</c:v>
                </c:pt>
              </c:numCache>
            </c:numRef>
          </c:val>
          <c:extLst>
            <c:ext xmlns:c16="http://schemas.microsoft.com/office/drawing/2014/chart" uri="{C3380CC4-5D6E-409C-BE32-E72D297353CC}">
              <c16:uniqueId val="{00000000-1CD0-4025-83C3-FD0EECB74A1B}"/>
            </c:ext>
          </c:extLst>
        </c:ser>
        <c:dLbls>
          <c:showLegendKey val="0"/>
          <c:showVal val="0"/>
          <c:showCatName val="0"/>
          <c:showSerName val="0"/>
          <c:showPercent val="0"/>
          <c:showBubbleSize val="0"/>
        </c:dLbls>
        <c:gapWidth val="172"/>
        <c:overlap val="-30"/>
        <c:axId val="1423869000"/>
        <c:axId val="1423863096"/>
      </c:barChart>
      <c:catAx>
        <c:axId val="14238690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1423863096"/>
        <c:crosses val="autoZero"/>
        <c:auto val="1"/>
        <c:lblAlgn val="ctr"/>
        <c:lblOffset val="100"/>
        <c:noMultiLvlLbl val="0"/>
      </c:catAx>
      <c:valAx>
        <c:axId val="14238630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1" i="0" u="none" strike="noStrike" kern="1200" baseline="0">
                    <a:solidFill>
                      <a:schemeClr val="tx1"/>
                    </a:solidFill>
                    <a:latin typeface="+mn-lt"/>
                    <a:ea typeface="+mn-ea"/>
                    <a:cs typeface="+mn-cs"/>
                  </a:defRPr>
                </a:pPr>
                <a:r>
                  <a:rPr lang="en-GB" sz="1200"/>
                  <a:t>Number of advertisers</a:t>
                </a:r>
              </a:p>
            </c:rich>
          </c:tx>
          <c:layout>
            <c:manualLayout>
              <c:xMode val="edge"/>
              <c:yMode val="edge"/>
              <c:x val="5.8796296296296296E-3"/>
              <c:y val="0.25892702020202019"/>
            </c:manualLayout>
          </c:layout>
          <c:overlay val="0"/>
          <c:spPr>
            <a:noFill/>
            <a:ln>
              <a:noFill/>
            </a:ln>
            <a:effectLst/>
          </c:spPr>
          <c:txPr>
            <a:bodyPr rot="-5400000" spcFirstLastPara="1" vertOverflow="ellipsis" vert="horz" wrap="square" anchor="ctr" anchorCtr="1"/>
            <a:lstStyle/>
            <a:p>
              <a:pPr>
                <a:defRPr sz="1330" b="1"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142386900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b="1">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ubbleChart>
        <c:varyColors val="0"/>
        <c:ser>
          <c:idx val="0"/>
          <c:order val="0"/>
          <c:tx>
            <c:strRef>
              <c:f>Sheet1!$B$1</c:f>
              <c:strCache>
                <c:ptCount val="1"/>
                <c:pt idx="0">
                  <c:v>Y-Values</c:v>
                </c:pt>
              </c:strCache>
            </c:strRef>
          </c:tx>
          <c:spPr>
            <a:solidFill>
              <a:srgbClr val="D5000B"/>
            </a:solidFill>
            <a:ln>
              <a:noFill/>
            </a:ln>
            <a:effectLst/>
          </c:spPr>
          <c:invertIfNegative val="0"/>
          <c:dPt>
            <c:idx val="1"/>
            <c:invertIfNegative val="0"/>
            <c:bubble3D val="0"/>
            <c:spPr>
              <a:solidFill>
                <a:schemeClr val="accent3">
                  <a:lumMod val="75000"/>
                </a:schemeClr>
              </a:solidFill>
              <a:ln>
                <a:noFill/>
              </a:ln>
              <a:effectLst/>
            </c:spPr>
            <c:extLst>
              <c:ext xmlns:c16="http://schemas.microsoft.com/office/drawing/2014/chart" uri="{C3380CC4-5D6E-409C-BE32-E72D297353CC}">
                <c16:uniqueId val="{00000006-E5C3-49A9-AA19-10E11BA0339B}"/>
              </c:ext>
            </c:extLst>
          </c:dPt>
          <c:dPt>
            <c:idx val="2"/>
            <c:invertIfNegative val="0"/>
            <c:bubble3D val="0"/>
            <c:spPr>
              <a:solidFill>
                <a:srgbClr val="392E89"/>
              </a:solidFill>
              <a:ln>
                <a:noFill/>
              </a:ln>
              <a:effectLst/>
            </c:spPr>
            <c:extLst>
              <c:ext xmlns:c16="http://schemas.microsoft.com/office/drawing/2014/chart" uri="{C3380CC4-5D6E-409C-BE32-E72D297353CC}">
                <c16:uniqueId val="{0000000B-E5C3-49A9-AA19-10E11BA0339B}"/>
              </c:ext>
            </c:extLst>
          </c:dPt>
          <c:dPt>
            <c:idx val="3"/>
            <c:invertIfNegative val="0"/>
            <c:bubble3D val="0"/>
            <c:spPr>
              <a:solidFill>
                <a:srgbClr val="BDCF00"/>
              </a:solidFill>
              <a:ln>
                <a:noFill/>
              </a:ln>
              <a:effectLst/>
            </c:spPr>
            <c:extLst>
              <c:ext xmlns:c16="http://schemas.microsoft.com/office/drawing/2014/chart" uri="{C3380CC4-5D6E-409C-BE32-E72D297353CC}">
                <c16:uniqueId val="{00000007-E5C3-49A9-AA19-10E11BA0339B}"/>
              </c:ext>
            </c:extLst>
          </c:dPt>
          <c:dPt>
            <c:idx val="4"/>
            <c:invertIfNegative val="0"/>
            <c:bubble3D val="0"/>
            <c:spPr>
              <a:solidFill>
                <a:srgbClr val="B308AA"/>
              </a:solidFill>
              <a:ln>
                <a:noFill/>
              </a:ln>
              <a:effectLst/>
            </c:spPr>
            <c:extLst>
              <c:ext xmlns:c16="http://schemas.microsoft.com/office/drawing/2014/chart" uri="{C3380CC4-5D6E-409C-BE32-E72D297353CC}">
                <c16:uniqueId val="{00000009-E5C3-49A9-AA19-10E11BA0339B}"/>
              </c:ext>
            </c:extLst>
          </c:dPt>
          <c:dPt>
            <c:idx val="5"/>
            <c:invertIfNegative val="0"/>
            <c:bubble3D val="0"/>
            <c:spPr>
              <a:solidFill>
                <a:srgbClr val="4CBDBD"/>
              </a:solidFill>
              <a:ln>
                <a:noFill/>
              </a:ln>
              <a:effectLst/>
            </c:spPr>
            <c:extLst>
              <c:ext xmlns:c16="http://schemas.microsoft.com/office/drawing/2014/chart" uri="{C3380CC4-5D6E-409C-BE32-E72D297353CC}">
                <c16:uniqueId val="{00000004-E5C3-49A9-AA19-10E11BA0339B}"/>
              </c:ext>
            </c:extLst>
          </c:dPt>
          <c:dPt>
            <c:idx val="6"/>
            <c:invertIfNegative val="0"/>
            <c:bubble3D val="0"/>
            <c:spPr>
              <a:solidFill>
                <a:srgbClr val="F8CB00"/>
              </a:solidFill>
              <a:ln>
                <a:noFill/>
              </a:ln>
              <a:effectLst/>
            </c:spPr>
            <c:extLst>
              <c:ext xmlns:c16="http://schemas.microsoft.com/office/drawing/2014/chart" uri="{C3380CC4-5D6E-409C-BE32-E72D297353CC}">
                <c16:uniqueId val="{0000000C-E5C3-49A9-AA19-10E11BA0339B}"/>
              </c:ext>
            </c:extLst>
          </c:dPt>
          <c:dPt>
            <c:idx val="7"/>
            <c:invertIfNegative val="0"/>
            <c:bubble3D val="0"/>
            <c:spPr>
              <a:solidFill>
                <a:srgbClr val="2C6AB6"/>
              </a:solidFill>
              <a:ln>
                <a:noFill/>
              </a:ln>
              <a:effectLst/>
            </c:spPr>
            <c:extLst>
              <c:ext xmlns:c16="http://schemas.microsoft.com/office/drawing/2014/chart" uri="{C3380CC4-5D6E-409C-BE32-E72D297353CC}">
                <c16:uniqueId val="{00000005-E5C3-49A9-AA19-10E11BA0339B}"/>
              </c:ext>
            </c:extLst>
          </c:dPt>
          <c:dPt>
            <c:idx val="8"/>
            <c:invertIfNegative val="0"/>
            <c:bubble3D val="0"/>
            <c:spPr>
              <a:solidFill>
                <a:srgbClr val="776BD0"/>
              </a:solidFill>
              <a:ln>
                <a:noFill/>
              </a:ln>
              <a:effectLst/>
            </c:spPr>
            <c:extLst>
              <c:ext xmlns:c16="http://schemas.microsoft.com/office/drawing/2014/chart" uri="{C3380CC4-5D6E-409C-BE32-E72D297353CC}">
                <c16:uniqueId val="{0000000A-E5C3-49A9-AA19-10E11BA0339B}"/>
              </c:ext>
            </c:extLst>
          </c:dPt>
          <c:dPt>
            <c:idx val="9"/>
            <c:invertIfNegative val="0"/>
            <c:bubble3D val="0"/>
            <c:spPr>
              <a:solidFill>
                <a:srgbClr val="A3CD99"/>
              </a:solidFill>
              <a:ln>
                <a:noFill/>
              </a:ln>
              <a:effectLst/>
            </c:spPr>
            <c:extLst>
              <c:ext xmlns:c16="http://schemas.microsoft.com/office/drawing/2014/chart" uri="{C3380CC4-5D6E-409C-BE32-E72D297353CC}">
                <c16:uniqueId val="{00000008-E5C3-49A9-AA19-10E11BA0339B}"/>
              </c:ext>
            </c:extLst>
          </c:dPt>
          <c:dLbls>
            <c:dLbl>
              <c:idx val="0"/>
              <c:layout>
                <c:manualLayout>
                  <c:x val="1.4111111111111111E-2"/>
                  <c:y val="-1.0731109655886332E-2"/>
                </c:manualLayout>
              </c:layout>
              <c:tx>
                <c:rich>
                  <a:bodyPr/>
                  <a:lstStyle/>
                  <a:p>
                    <a:endParaRPr lang="en-US" baseline="0"/>
                  </a:p>
                </c:rich>
              </c:tx>
              <c:showLegendKey val="0"/>
              <c:showVal val="0"/>
              <c:showCatName val="0"/>
              <c:showSerName val="0"/>
              <c:showPercent val="0"/>
              <c:showBubbleSize val="1"/>
              <c:extLst>
                <c:ext xmlns:c15="http://schemas.microsoft.com/office/drawing/2012/chart" uri="{CE6537A1-D6FC-4f65-9D91-7224C49458BB}">
                  <c15:showDataLabelsRange val="1"/>
                </c:ext>
                <c:ext xmlns:c16="http://schemas.microsoft.com/office/drawing/2014/chart" uri="{C3380CC4-5D6E-409C-BE32-E72D297353CC}">
                  <c16:uniqueId val="{00000003-E5C3-49A9-AA19-10E11BA0339B}"/>
                </c:ext>
              </c:extLst>
            </c:dLbl>
            <c:dLbl>
              <c:idx val="1"/>
              <c:layout>
                <c:manualLayout>
                  <c:x val="0"/>
                  <c:y val="-0.17885182759810445"/>
                </c:manualLayout>
              </c:layout>
              <c:tx>
                <c:rich>
                  <a:bodyPr/>
                  <a:lstStyle/>
                  <a:p>
                    <a:fld id="{3EC57238-5223-4202-A177-4C53F45F07B2}" type="CELLRANGE">
                      <a:rPr lang="en-US" baseline="0"/>
                      <a:pPr/>
                      <a:t>[CELLRANGE]</a:t>
                    </a:fld>
                    <a:r>
                      <a:rPr lang="en-US" baseline="0"/>
                      <a:t>, </a:t>
                    </a:r>
                    <a:fld id="{DB4D02A7-4190-4348-8B90-1388BD88565A}"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6-E5C3-49A9-AA19-10E11BA0339B}"/>
                </c:ext>
              </c:extLst>
            </c:dLbl>
            <c:dLbl>
              <c:idx val="2"/>
              <c:layout>
                <c:manualLayout>
                  <c:x val="-5.6444444444444443E-2"/>
                  <c:y val="-9.3002950351014316E-2"/>
                </c:manualLayout>
              </c:layout>
              <c:tx>
                <c:rich>
                  <a:bodyPr/>
                  <a:lstStyle/>
                  <a:p>
                    <a:fld id="{F2CA3281-3B82-435D-8752-75A71CF9C06A}" type="CELLRANGE">
                      <a:rPr lang="en-US" baseline="0"/>
                      <a:pPr/>
                      <a:t>[CELLRANGE]</a:t>
                    </a:fld>
                    <a:r>
                      <a:rPr lang="en-US" baseline="0"/>
                      <a:t>, </a:t>
                    </a:r>
                    <a:fld id="{46146778-B1BE-4160-B4A7-7E83CD4E8B05}"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B-E5C3-49A9-AA19-10E11BA0339B}"/>
                </c:ext>
              </c:extLst>
            </c:dLbl>
            <c:dLbl>
              <c:idx val="3"/>
              <c:layout>
                <c:manualLayout>
                  <c:x val="-4.3509259259259282E-2"/>
                  <c:y val="-9.6579986902976409E-2"/>
                </c:manualLayout>
              </c:layout>
              <c:tx>
                <c:rich>
                  <a:bodyPr/>
                  <a:lstStyle/>
                  <a:p>
                    <a:fld id="{853AE74F-BE97-4161-9353-28E0EAEED023}" type="CELLRANGE">
                      <a:rPr lang="en-US" baseline="0"/>
                      <a:pPr/>
                      <a:t>[CELLRANGE]</a:t>
                    </a:fld>
                    <a:r>
                      <a:rPr lang="en-US" baseline="0"/>
                      <a:t>, </a:t>
                    </a:r>
                    <a:fld id="{EE400FA6-464F-4916-ACB8-7B81D37E6884}"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7-E5C3-49A9-AA19-10E11BA0339B}"/>
                </c:ext>
              </c:extLst>
            </c:dLbl>
            <c:dLbl>
              <c:idx val="4"/>
              <c:layout>
                <c:manualLayout>
                  <c:x val="1.0583333333333333E-2"/>
                  <c:y val="-3.5770365519621548E-3"/>
                </c:manualLayout>
              </c:layout>
              <c:tx>
                <c:rich>
                  <a:bodyPr/>
                  <a:lstStyle/>
                  <a:p>
                    <a:fld id="{57342855-1493-4739-B604-73D4BF3AF52F}" type="CELLRANGE">
                      <a:rPr lang="en-US" baseline="0"/>
                      <a:pPr/>
                      <a:t>[CELLRANGE]</a:t>
                    </a:fld>
                    <a:r>
                      <a:rPr lang="en-US" baseline="0"/>
                      <a:t>, </a:t>
                    </a:r>
                    <a:fld id="{BD3C21AC-E688-4A15-804C-46D436481974}"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9-E5C3-49A9-AA19-10E11BA0339B}"/>
                </c:ext>
              </c:extLst>
            </c:dLbl>
            <c:dLbl>
              <c:idx val="5"/>
              <c:layout>
                <c:manualLayout>
                  <c:x val="-1.175925925925926E-3"/>
                  <c:y val="-7.1540731039241787E-2"/>
                </c:manualLayout>
              </c:layout>
              <c:tx>
                <c:rich>
                  <a:bodyPr/>
                  <a:lstStyle/>
                  <a:p>
                    <a:fld id="{52E36224-6151-494A-BC06-06C6F4CCFF19}" type="CELLRANGE">
                      <a:rPr lang="en-US" baseline="0"/>
                      <a:pPr/>
                      <a:t>[CELLRANGE]</a:t>
                    </a:fld>
                    <a:r>
                      <a:rPr lang="en-US" baseline="0"/>
                      <a:t>, </a:t>
                    </a:r>
                    <a:fld id="{1A9EAFBB-54A2-4281-9F9B-E651EF127807}"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4-E5C3-49A9-AA19-10E11BA0339B}"/>
                </c:ext>
              </c:extLst>
            </c:dLbl>
            <c:dLbl>
              <c:idx val="6"/>
              <c:layout>
                <c:manualLayout>
                  <c:x val="-1.1759259259259254E-2"/>
                  <c:y val="6.0809621383355515E-2"/>
                </c:manualLayout>
              </c:layout>
              <c:tx>
                <c:rich>
                  <a:bodyPr/>
                  <a:lstStyle/>
                  <a:p>
                    <a:fld id="{3B315A59-0345-4CDA-B1A3-5593C673B729}" type="CELLRANGE">
                      <a:rPr lang="en-US" baseline="0"/>
                      <a:pPr/>
                      <a:t>[CELLRANGE]</a:t>
                    </a:fld>
                    <a:r>
                      <a:rPr lang="en-US" baseline="0"/>
                      <a:t>, </a:t>
                    </a:r>
                    <a:fld id="{7F695C25-8053-473A-8E8B-412AD608BC68}"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C-E5C3-49A9-AA19-10E11BA0339B}"/>
                </c:ext>
              </c:extLst>
            </c:dLbl>
            <c:dLbl>
              <c:idx val="7"/>
              <c:layout>
                <c:manualLayout>
                  <c:x val="-1.4111111111111111E-2"/>
                  <c:y val="9.6579986902976409E-2"/>
                </c:manualLayout>
              </c:layout>
              <c:tx>
                <c:rich>
                  <a:bodyPr/>
                  <a:lstStyle/>
                  <a:p>
                    <a:fld id="{D1A63A3D-7C51-4DA7-A3DA-65167313227F}" type="CELLRANGE">
                      <a:rPr lang="en-US" baseline="0"/>
                      <a:pPr/>
                      <a:t>[CELLRANGE]</a:t>
                    </a:fld>
                    <a:r>
                      <a:rPr lang="en-US" baseline="0"/>
                      <a:t>, </a:t>
                    </a:r>
                    <a:fld id="{1E041761-E059-4603-839C-871F4D7281BD}"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5-E5C3-49A9-AA19-10E11BA0339B}"/>
                </c:ext>
              </c:extLst>
            </c:dLbl>
            <c:dLbl>
              <c:idx val="8"/>
              <c:layout>
                <c:manualLayout>
                  <c:x val="-9.2898148148148174E-2"/>
                  <c:y val="-6.7963694487279694E-2"/>
                </c:manualLayout>
              </c:layout>
              <c:tx>
                <c:rich>
                  <a:bodyPr/>
                  <a:lstStyle/>
                  <a:p>
                    <a:fld id="{833C8389-0F3C-4528-B806-98EC76BE32AB}" type="CELLRANGE">
                      <a:rPr lang="en-US" baseline="0"/>
                      <a:pPr/>
                      <a:t>[CELLRANGE]</a:t>
                    </a:fld>
                    <a:r>
                      <a:rPr lang="en-US" baseline="0"/>
                      <a:t>, </a:t>
                    </a:r>
                    <a:fld id="{A72F8F3D-4A43-4D71-AB45-1CD4DF87CB19}"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A-E5C3-49A9-AA19-10E11BA0339B}"/>
                </c:ext>
              </c:extLst>
            </c:dLbl>
            <c:dLbl>
              <c:idx val="9"/>
              <c:layout>
                <c:manualLayout>
                  <c:x val="-9.4074074074074077E-3"/>
                  <c:y val="6.4386657935317532E-2"/>
                </c:manualLayout>
              </c:layout>
              <c:tx>
                <c:rich>
                  <a:bodyPr/>
                  <a:lstStyle/>
                  <a:p>
                    <a:fld id="{4FEA15B3-FD8C-4653-BB3A-5D0D931E1128}" type="CELLRANGE">
                      <a:rPr lang="en-US" baseline="0"/>
                      <a:pPr/>
                      <a:t>[CELLRANGE]</a:t>
                    </a:fld>
                    <a:r>
                      <a:rPr lang="en-US" baseline="0"/>
                      <a:t>, </a:t>
                    </a:r>
                    <a:fld id="{FEA6B387-8F11-48D8-9C09-DD90CBEBA06A}"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8-E5C3-49A9-AA19-10E11BA0339B}"/>
                </c:ext>
              </c:extLst>
            </c:dLbl>
            <c:spPr>
              <a:noFill/>
              <a:ln>
                <a:noFill/>
              </a:ln>
              <a:effectLst/>
            </c:spPr>
            <c:txPr>
              <a:bodyPr rot="0" spcFirstLastPara="1" vertOverflow="clip" horzOverflow="clip" vert="horz" wrap="square" lIns="36576" tIns="18288" rIns="36576" bIns="18288" anchor="ctr" anchorCtr="1">
                <a:spAutoFit/>
              </a:bodyPr>
              <a:lstStyle/>
              <a:p>
                <a:pPr>
                  <a:defRPr sz="10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1"/>
            <c:showLeaderLines val="0"/>
            <c:extLst>
              <c:ext xmlns:c15="http://schemas.microsoft.com/office/drawing/2012/chart" uri="{CE6537A1-D6FC-4f65-9D91-7224C49458BB}">
                <c15:spPr xmlns:c15="http://schemas.microsoft.com/office/drawing/2012/chart">
                  <a:prstGeom prst="rect">
                    <a:avLst/>
                  </a:prstGeom>
                  <a:noFill/>
                  <a:ln>
                    <a:noFill/>
                  </a:ln>
                </c15:spPr>
                <c15:showDataLabelsRange val="1"/>
                <c15:showLeaderLines val="1"/>
                <c15:leaderLines>
                  <c:spPr>
                    <a:ln w="9525" cap="flat" cmpd="sng" algn="ctr">
                      <a:solidFill>
                        <a:schemeClr val="tx1">
                          <a:lumMod val="35000"/>
                          <a:lumOff val="65000"/>
                        </a:schemeClr>
                      </a:solidFill>
                      <a:round/>
                    </a:ln>
                    <a:effectLst/>
                  </c:spPr>
                </c15:leaderLines>
              </c:ext>
            </c:extLst>
          </c:dLbls>
          <c:xVal>
            <c:numRef>
              <c:f>Sheet1!$A$2:$A$11</c:f>
              <c:numCache>
                <c:formatCode>0.0%</c:formatCode>
                <c:ptCount val="10"/>
                <c:pt idx="1">
                  <c:v>0.43609999999999999</c:v>
                </c:pt>
                <c:pt idx="2">
                  <c:v>3.3000000000000002E-2</c:v>
                </c:pt>
                <c:pt idx="3">
                  <c:v>6.2E-2</c:v>
                </c:pt>
                <c:pt idx="4">
                  <c:v>0.05</c:v>
                </c:pt>
                <c:pt idx="5">
                  <c:v>0.189</c:v>
                </c:pt>
                <c:pt idx="6">
                  <c:v>4.0000000000000001E-3</c:v>
                </c:pt>
                <c:pt idx="7">
                  <c:v>0.13200000000000001</c:v>
                </c:pt>
                <c:pt idx="8">
                  <c:v>3.9E-2</c:v>
                </c:pt>
                <c:pt idx="9">
                  <c:v>5.5E-2</c:v>
                </c:pt>
              </c:numCache>
            </c:numRef>
          </c:xVal>
          <c:yVal>
            <c:numRef>
              <c:f>Sheet1!$B$2:$B$11</c:f>
              <c:numCache>
                <c:formatCode>0.00</c:formatCode>
                <c:ptCount val="10"/>
                <c:pt idx="1">
                  <c:v>5.61</c:v>
                </c:pt>
                <c:pt idx="2">
                  <c:v>6.36</c:v>
                </c:pt>
                <c:pt idx="3">
                  <c:v>4.9800000000000004</c:v>
                </c:pt>
                <c:pt idx="4">
                  <c:v>2.78</c:v>
                </c:pt>
                <c:pt idx="5">
                  <c:v>3.52</c:v>
                </c:pt>
                <c:pt idx="6">
                  <c:v>2.56</c:v>
                </c:pt>
                <c:pt idx="7">
                  <c:v>3.2</c:v>
                </c:pt>
                <c:pt idx="8">
                  <c:v>3.86</c:v>
                </c:pt>
                <c:pt idx="9">
                  <c:v>2.34</c:v>
                </c:pt>
              </c:numCache>
            </c:numRef>
          </c:yVal>
          <c:bubbleSize>
            <c:numRef>
              <c:f>Sheet1!$C$2:$C$11</c:f>
              <c:numCache>
                <c:formatCode>0.0%</c:formatCode>
                <c:ptCount val="10"/>
                <c:pt idx="1">
                  <c:v>0.54700000000000004</c:v>
                </c:pt>
                <c:pt idx="2">
                  <c:v>4.8000000000000001E-2</c:v>
                </c:pt>
                <c:pt idx="3">
                  <c:v>6.9000000000000006E-2</c:v>
                </c:pt>
                <c:pt idx="4">
                  <c:v>3.1E-2</c:v>
                </c:pt>
                <c:pt idx="5">
                  <c:v>0.14599999999999999</c:v>
                </c:pt>
                <c:pt idx="6">
                  <c:v>3.0000000000000001E-3</c:v>
                </c:pt>
                <c:pt idx="7">
                  <c:v>9.4E-2</c:v>
                </c:pt>
                <c:pt idx="8">
                  <c:v>3.4000000000000002E-2</c:v>
                </c:pt>
                <c:pt idx="9">
                  <c:v>2.9000000000000001E-2</c:v>
                </c:pt>
              </c:numCache>
            </c:numRef>
          </c:bubbleSize>
          <c:bubble3D val="0"/>
          <c:extLst>
            <c:ext xmlns:c15="http://schemas.microsoft.com/office/drawing/2012/chart" uri="{02D57815-91ED-43cb-92C2-25804820EDAC}">
              <c15:datalabelsRange>
                <c15:f>Sheet1!$D$2:$D$11</c15:f>
                <c15:dlblRangeCache>
                  <c:ptCount val="10"/>
                  <c:pt idx="1">
                    <c:v>TV (Linear  +  BVOD)</c:v>
                  </c:pt>
                  <c:pt idx="2">
                    <c:v>Print</c:v>
                  </c:pt>
                  <c:pt idx="3">
                    <c:v>Audio</c:v>
                  </c:pt>
                  <c:pt idx="4">
                    <c:v>OOH</c:v>
                  </c:pt>
                  <c:pt idx="5">
                    <c:v>Generic PPC</c:v>
                  </c:pt>
                  <c:pt idx="6">
                    <c:v>Cinema</c:v>
                  </c:pt>
                  <c:pt idx="7">
                    <c:v>Paid Social</c:v>
                  </c:pt>
                  <c:pt idx="8">
                    <c:v>Online Video</c:v>
                  </c:pt>
                  <c:pt idx="9">
                    <c:v>Online Display</c:v>
                  </c:pt>
                </c15:dlblRangeCache>
              </c15:datalabelsRange>
            </c:ext>
            <c:ext xmlns:c16="http://schemas.microsoft.com/office/drawing/2014/chart" uri="{C3380CC4-5D6E-409C-BE32-E72D297353CC}">
              <c16:uniqueId val="{00000000-E5C3-49A9-AA19-10E11BA0339B}"/>
            </c:ext>
          </c:extLst>
        </c:ser>
        <c:dLbls>
          <c:showLegendKey val="0"/>
          <c:showVal val="0"/>
          <c:showCatName val="0"/>
          <c:showSerName val="0"/>
          <c:showPercent val="0"/>
          <c:showBubbleSize val="0"/>
        </c:dLbls>
        <c:bubbleScale val="100"/>
        <c:showNegBubbles val="0"/>
        <c:axId val="1096689167"/>
        <c:axId val="466283520"/>
      </c:bubbleChart>
      <c:valAx>
        <c:axId val="1096689167"/>
        <c:scaling>
          <c:orientation val="minMax"/>
          <c:max val="0.5"/>
          <c:min val="0"/>
        </c:scaling>
        <c:delete val="0"/>
        <c:axPos val="b"/>
        <c:numFmt formatCode="0%" sourceLinked="0"/>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466283520"/>
        <c:crossesAt val="1"/>
        <c:crossBetween val="midCat"/>
      </c:valAx>
      <c:valAx>
        <c:axId val="466283520"/>
        <c:scaling>
          <c:orientation val="minMax"/>
        </c:scaling>
        <c:delete val="0"/>
        <c:axPos val="l"/>
        <c:numFmt formatCode="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096689167"/>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ubbleChart>
        <c:varyColors val="0"/>
        <c:ser>
          <c:idx val="0"/>
          <c:order val="0"/>
          <c:tx>
            <c:strRef>
              <c:f>Sheet1!$B$1</c:f>
              <c:strCache>
                <c:ptCount val="1"/>
                <c:pt idx="0">
                  <c:v>Y-Values</c:v>
                </c:pt>
              </c:strCache>
            </c:strRef>
          </c:tx>
          <c:spPr>
            <a:solidFill>
              <a:srgbClr val="D5000B"/>
            </a:solidFill>
            <a:ln>
              <a:noFill/>
            </a:ln>
            <a:effectLst/>
          </c:spPr>
          <c:invertIfNegative val="0"/>
          <c:dPt>
            <c:idx val="1"/>
            <c:invertIfNegative val="0"/>
            <c:bubble3D val="0"/>
            <c:spPr>
              <a:solidFill>
                <a:schemeClr val="accent3">
                  <a:lumMod val="75000"/>
                </a:schemeClr>
              </a:solidFill>
              <a:ln>
                <a:noFill/>
              </a:ln>
              <a:effectLst/>
            </c:spPr>
            <c:extLst>
              <c:ext xmlns:c16="http://schemas.microsoft.com/office/drawing/2014/chart" uri="{C3380CC4-5D6E-409C-BE32-E72D297353CC}">
                <c16:uniqueId val="{00000006-E5C3-49A9-AA19-10E11BA0339B}"/>
              </c:ext>
            </c:extLst>
          </c:dPt>
          <c:dPt>
            <c:idx val="2"/>
            <c:invertIfNegative val="0"/>
            <c:bubble3D val="0"/>
            <c:spPr>
              <a:solidFill>
                <a:srgbClr val="392E89"/>
              </a:solidFill>
              <a:ln>
                <a:noFill/>
              </a:ln>
              <a:effectLst/>
            </c:spPr>
            <c:extLst>
              <c:ext xmlns:c16="http://schemas.microsoft.com/office/drawing/2014/chart" uri="{C3380CC4-5D6E-409C-BE32-E72D297353CC}">
                <c16:uniqueId val="{0000000B-E5C3-49A9-AA19-10E11BA0339B}"/>
              </c:ext>
            </c:extLst>
          </c:dPt>
          <c:dPt>
            <c:idx val="3"/>
            <c:invertIfNegative val="0"/>
            <c:bubble3D val="0"/>
            <c:spPr>
              <a:solidFill>
                <a:srgbClr val="BDCF00"/>
              </a:solidFill>
              <a:ln>
                <a:noFill/>
              </a:ln>
              <a:effectLst/>
            </c:spPr>
            <c:extLst>
              <c:ext xmlns:c16="http://schemas.microsoft.com/office/drawing/2014/chart" uri="{C3380CC4-5D6E-409C-BE32-E72D297353CC}">
                <c16:uniqueId val="{00000007-E5C3-49A9-AA19-10E11BA0339B}"/>
              </c:ext>
            </c:extLst>
          </c:dPt>
          <c:dPt>
            <c:idx val="4"/>
            <c:invertIfNegative val="0"/>
            <c:bubble3D val="0"/>
            <c:spPr>
              <a:solidFill>
                <a:srgbClr val="B308AA"/>
              </a:solidFill>
              <a:ln>
                <a:noFill/>
              </a:ln>
              <a:effectLst/>
            </c:spPr>
            <c:extLst>
              <c:ext xmlns:c16="http://schemas.microsoft.com/office/drawing/2014/chart" uri="{C3380CC4-5D6E-409C-BE32-E72D297353CC}">
                <c16:uniqueId val="{00000009-E5C3-49A9-AA19-10E11BA0339B}"/>
              </c:ext>
            </c:extLst>
          </c:dPt>
          <c:dPt>
            <c:idx val="5"/>
            <c:invertIfNegative val="0"/>
            <c:bubble3D val="0"/>
            <c:spPr>
              <a:solidFill>
                <a:srgbClr val="4CBDBD"/>
              </a:solidFill>
              <a:ln>
                <a:noFill/>
              </a:ln>
              <a:effectLst/>
            </c:spPr>
            <c:extLst>
              <c:ext xmlns:c16="http://schemas.microsoft.com/office/drawing/2014/chart" uri="{C3380CC4-5D6E-409C-BE32-E72D297353CC}">
                <c16:uniqueId val="{00000004-E5C3-49A9-AA19-10E11BA0339B}"/>
              </c:ext>
            </c:extLst>
          </c:dPt>
          <c:dPt>
            <c:idx val="6"/>
            <c:invertIfNegative val="0"/>
            <c:bubble3D val="0"/>
            <c:spPr>
              <a:solidFill>
                <a:srgbClr val="F8CB00"/>
              </a:solidFill>
              <a:ln>
                <a:noFill/>
              </a:ln>
              <a:effectLst/>
            </c:spPr>
            <c:extLst>
              <c:ext xmlns:c16="http://schemas.microsoft.com/office/drawing/2014/chart" uri="{C3380CC4-5D6E-409C-BE32-E72D297353CC}">
                <c16:uniqueId val="{0000000C-E5C3-49A9-AA19-10E11BA0339B}"/>
              </c:ext>
            </c:extLst>
          </c:dPt>
          <c:dPt>
            <c:idx val="7"/>
            <c:invertIfNegative val="0"/>
            <c:bubble3D val="0"/>
            <c:spPr>
              <a:solidFill>
                <a:srgbClr val="2C6AB6"/>
              </a:solidFill>
              <a:ln>
                <a:noFill/>
              </a:ln>
              <a:effectLst/>
            </c:spPr>
            <c:extLst>
              <c:ext xmlns:c16="http://schemas.microsoft.com/office/drawing/2014/chart" uri="{C3380CC4-5D6E-409C-BE32-E72D297353CC}">
                <c16:uniqueId val="{00000005-E5C3-49A9-AA19-10E11BA0339B}"/>
              </c:ext>
            </c:extLst>
          </c:dPt>
          <c:dPt>
            <c:idx val="8"/>
            <c:invertIfNegative val="0"/>
            <c:bubble3D val="0"/>
            <c:spPr>
              <a:solidFill>
                <a:srgbClr val="776BD0"/>
              </a:solidFill>
              <a:ln>
                <a:noFill/>
              </a:ln>
              <a:effectLst/>
            </c:spPr>
            <c:extLst>
              <c:ext xmlns:c16="http://schemas.microsoft.com/office/drawing/2014/chart" uri="{C3380CC4-5D6E-409C-BE32-E72D297353CC}">
                <c16:uniqueId val="{0000000A-E5C3-49A9-AA19-10E11BA0339B}"/>
              </c:ext>
            </c:extLst>
          </c:dPt>
          <c:dPt>
            <c:idx val="9"/>
            <c:invertIfNegative val="0"/>
            <c:bubble3D val="0"/>
            <c:spPr>
              <a:solidFill>
                <a:srgbClr val="A3CD99"/>
              </a:solidFill>
              <a:ln>
                <a:noFill/>
              </a:ln>
              <a:effectLst/>
            </c:spPr>
            <c:extLst>
              <c:ext xmlns:c16="http://schemas.microsoft.com/office/drawing/2014/chart" uri="{C3380CC4-5D6E-409C-BE32-E72D297353CC}">
                <c16:uniqueId val="{00000008-E5C3-49A9-AA19-10E11BA0339B}"/>
              </c:ext>
            </c:extLst>
          </c:dPt>
          <c:dLbls>
            <c:dLbl>
              <c:idx val="0"/>
              <c:layout>
                <c:manualLayout>
                  <c:x val="1.4111111111111111E-2"/>
                  <c:y val="-1.0731109655886332E-2"/>
                </c:manualLayout>
              </c:layout>
              <c:tx>
                <c:rich>
                  <a:bodyPr/>
                  <a:lstStyle/>
                  <a:p>
                    <a:endParaRPr lang="en-US" baseline="0"/>
                  </a:p>
                </c:rich>
              </c:tx>
              <c:showLegendKey val="0"/>
              <c:showVal val="0"/>
              <c:showCatName val="0"/>
              <c:showSerName val="0"/>
              <c:showPercent val="0"/>
              <c:showBubbleSize val="1"/>
              <c:extLst>
                <c:ext xmlns:c15="http://schemas.microsoft.com/office/drawing/2012/chart" uri="{CE6537A1-D6FC-4f65-9D91-7224C49458BB}">
                  <c15:showDataLabelsRange val="1"/>
                </c:ext>
                <c:ext xmlns:c16="http://schemas.microsoft.com/office/drawing/2014/chart" uri="{C3380CC4-5D6E-409C-BE32-E72D297353CC}">
                  <c16:uniqueId val="{00000003-E5C3-49A9-AA19-10E11BA0339B}"/>
                </c:ext>
              </c:extLst>
            </c:dLbl>
            <c:dLbl>
              <c:idx val="1"/>
              <c:layout>
                <c:manualLayout>
                  <c:x val="-3.4101851851851848E-2"/>
                  <c:y val="-0.16812071794221822"/>
                </c:manualLayout>
              </c:layout>
              <c:tx>
                <c:rich>
                  <a:bodyPr/>
                  <a:lstStyle/>
                  <a:p>
                    <a:fld id="{40C3E55B-F7BA-4C08-823F-B598169941EF}" type="CELLRANGE">
                      <a:rPr lang="en-US" baseline="0"/>
                      <a:pPr/>
                      <a:t>[CELLRANGE]</a:t>
                    </a:fld>
                    <a:r>
                      <a:rPr lang="en-US" baseline="0"/>
                      <a:t>, </a:t>
                    </a:r>
                    <a:fld id="{6BBCB5C5-9CCB-4D78-AB88-F20A14A11E46}"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6-E5C3-49A9-AA19-10E11BA0339B}"/>
                </c:ext>
              </c:extLst>
            </c:dLbl>
            <c:dLbl>
              <c:idx val="2"/>
              <c:layout>
                <c:manualLayout>
                  <c:x val="-7.7611111111111103E-2"/>
                  <c:y val="-0.10731109655886267"/>
                </c:manualLayout>
              </c:layout>
              <c:tx>
                <c:rich>
                  <a:bodyPr/>
                  <a:lstStyle/>
                  <a:p>
                    <a:fld id="{3DB7D3B6-1883-4D66-8E62-9F8A9CA75C5C}" type="CELLRANGE">
                      <a:rPr lang="en-US" baseline="0"/>
                      <a:pPr/>
                      <a:t>[CELLRANGE]</a:t>
                    </a:fld>
                    <a:r>
                      <a:rPr lang="en-US" baseline="0"/>
                      <a:t>, </a:t>
                    </a:r>
                    <a:fld id="{FB9CE075-64AC-4ADB-8E6A-CD0849E5AF51}"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B-E5C3-49A9-AA19-10E11BA0339B}"/>
                </c:ext>
              </c:extLst>
            </c:dLbl>
            <c:dLbl>
              <c:idx val="3"/>
              <c:layout>
                <c:manualLayout>
                  <c:x val="-4.3509259259259282E-2"/>
                  <c:y val="-9.6579986902976409E-2"/>
                </c:manualLayout>
              </c:layout>
              <c:tx>
                <c:rich>
                  <a:bodyPr/>
                  <a:lstStyle/>
                  <a:p>
                    <a:fld id="{BE16CEF0-5E05-4807-8DFD-9CC19D6707AE}" type="CELLRANGE">
                      <a:rPr lang="en-US" baseline="0"/>
                      <a:pPr/>
                      <a:t>[CELLRANGE]</a:t>
                    </a:fld>
                    <a:r>
                      <a:rPr lang="en-US" baseline="0"/>
                      <a:t>, </a:t>
                    </a:r>
                    <a:fld id="{DEA13C1D-4B77-49F0-917A-3EE949AAC506}"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7-E5C3-49A9-AA19-10E11BA0339B}"/>
                </c:ext>
              </c:extLst>
            </c:dLbl>
            <c:dLbl>
              <c:idx val="4"/>
              <c:layout>
                <c:manualLayout>
                  <c:x val="-9.9953703703703697E-2"/>
                  <c:y val="2.1462219311772536E-2"/>
                </c:manualLayout>
              </c:layout>
              <c:tx>
                <c:rich>
                  <a:bodyPr/>
                  <a:lstStyle/>
                  <a:p>
                    <a:fld id="{F0264270-EE79-423C-A1E7-4273CAE7C32A}" type="CELLRANGE">
                      <a:rPr lang="en-US" baseline="0"/>
                      <a:pPr/>
                      <a:t>[CELLRANGE]</a:t>
                    </a:fld>
                    <a:r>
                      <a:rPr lang="en-US" baseline="0"/>
                      <a:t>, </a:t>
                    </a:r>
                    <a:fld id="{418BFBA1-16FA-4E7A-986D-EC18457FD5FD}"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9-E5C3-49A9-AA19-10E11BA0339B}"/>
                </c:ext>
              </c:extLst>
            </c:dLbl>
            <c:dLbl>
              <c:idx val="5"/>
              <c:layout>
                <c:manualLayout>
                  <c:x val="-1.175925925925926E-3"/>
                  <c:y val="-7.1540731039241787E-2"/>
                </c:manualLayout>
              </c:layout>
              <c:tx>
                <c:rich>
                  <a:bodyPr/>
                  <a:lstStyle/>
                  <a:p>
                    <a:fld id="{BD1B1106-4AE4-4FD2-BA91-851244E13236}" type="CELLRANGE">
                      <a:rPr lang="en-US" baseline="0"/>
                      <a:pPr/>
                      <a:t>[CELLRANGE]</a:t>
                    </a:fld>
                    <a:r>
                      <a:rPr lang="en-US" baseline="0"/>
                      <a:t>, </a:t>
                    </a:r>
                    <a:fld id="{7AA3C9A2-31F6-4B40-8F16-857A18C9C45D}"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4-E5C3-49A9-AA19-10E11BA0339B}"/>
                </c:ext>
              </c:extLst>
            </c:dLbl>
            <c:dLbl>
              <c:idx val="6"/>
              <c:layout>
                <c:manualLayout>
                  <c:x val="-1.6462962962962964E-2"/>
                  <c:y val="-6.438665793531767E-2"/>
                </c:manualLayout>
              </c:layout>
              <c:tx>
                <c:rich>
                  <a:bodyPr/>
                  <a:lstStyle/>
                  <a:p>
                    <a:fld id="{3CB2B867-7C1B-463F-A538-B285B8E03981}" type="CELLRANGE">
                      <a:rPr lang="en-US" baseline="0"/>
                      <a:pPr/>
                      <a:t>[CELLRANGE]</a:t>
                    </a:fld>
                    <a:r>
                      <a:rPr lang="en-US" baseline="0"/>
                      <a:t>, </a:t>
                    </a:r>
                    <a:fld id="{7E694BEF-850C-4413-8D58-825F5255D374}"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C-E5C3-49A9-AA19-10E11BA0339B}"/>
                </c:ext>
              </c:extLst>
            </c:dLbl>
            <c:dLbl>
              <c:idx val="7"/>
              <c:layout>
                <c:manualLayout>
                  <c:x val="8.2314814814814386E-3"/>
                  <c:y val="3.9347402071583042E-2"/>
                </c:manualLayout>
              </c:layout>
              <c:tx>
                <c:rich>
                  <a:bodyPr/>
                  <a:lstStyle/>
                  <a:p>
                    <a:fld id="{8D259839-BCFA-414E-B879-C93D054F717F}" type="CELLRANGE">
                      <a:rPr lang="en-US" baseline="0"/>
                      <a:pPr/>
                      <a:t>[CELLRANGE]</a:t>
                    </a:fld>
                    <a:r>
                      <a:rPr lang="en-US" baseline="0"/>
                      <a:t>, </a:t>
                    </a:r>
                    <a:fld id="{0E296387-CF0A-4334-AE6F-5FA04F5DE85C}"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5-E5C3-49A9-AA19-10E11BA0339B}"/>
                </c:ext>
              </c:extLst>
            </c:dLbl>
            <c:dLbl>
              <c:idx val="8"/>
              <c:layout>
                <c:manualLayout>
                  <c:x val="-9.2898148148148174E-2"/>
                  <c:y val="-6.7963694487279694E-2"/>
                </c:manualLayout>
              </c:layout>
              <c:tx>
                <c:rich>
                  <a:bodyPr/>
                  <a:lstStyle/>
                  <a:p>
                    <a:fld id="{2C76EBB4-87BD-4D7D-A8EF-C2506F5A8E69}" type="CELLRANGE">
                      <a:rPr lang="en-US" baseline="0"/>
                      <a:pPr/>
                      <a:t>[CELLRANGE]</a:t>
                    </a:fld>
                    <a:r>
                      <a:rPr lang="en-US" baseline="0"/>
                      <a:t>, </a:t>
                    </a:r>
                    <a:fld id="{1A0CB434-E7AE-4FB3-A314-773616046C25}"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A-E5C3-49A9-AA19-10E11BA0339B}"/>
                </c:ext>
              </c:extLst>
            </c:dLbl>
            <c:dLbl>
              <c:idx val="9"/>
              <c:layout>
                <c:manualLayout>
                  <c:x val="-9.4074074074074077E-3"/>
                  <c:y val="6.4386657935317532E-2"/>
                </c:manualLayout>
              </c:layout>
              <c:tx>
                <c:rich>
                  <a:bodyPr/>
                  <a:lstStyle/>
                  <a:p>
                    <a:fld id="{0A61FB9D-A224-43DF-AFA9-BFF66E6CE877}" type="CELLRANGE">
                      <a:rPr lang="en-US" baseline="0"/>
                      <a:pPr/>
                      <a:t>[CELLRANGE]</a:t>
                    </a:fld>
                    <a:r>
                      <a:rPr lang="en-US" baseline="0"/>
                      <a:t>, </a:t>
                    </a:r>
                    <a:fld id="{DF352A47-FEFA-4046-9D21-2192D6DA85D7}"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8-E5C3-49A9-AA19-10E11BA0339B}"/>
                </c:ext>
              </c:extLst>
            </c:dLbl>
            <c:spPr>
              <a:noFill/>
              <a:ln>
                <a:noFill/>
              </a:ln>
              <a:effectLst/>
            </c:spPr>
            <c:txPr>
              <a:bodyPr rot="0" spcFirstLastPara="1" vertOverflow="clip" horzOverflow="clip" vert="horz" wrap="square" lIns="38100" tIns="19050" rIns="38100" bIns="19050" anchor="ctr" anchorCtr="1">
                <a:spAutoFit/>
              </a:bodyPr>
              <a:lstStyle/>
              <a:p>
                <a:pPr>
                  <a:defRPr sz="10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1"/>
            <c:showLeaderLines val="0"/>
            <c:extLst>
              <c:ext xmlns:c15="http://schemas.microsoft.com/office/drawing/2012/chart" uri="{CE6537A1-D6FC-4f65-9D91-7224C49458BB}">
                <c15:spPr xmlns:c15="http://schemas.microsoft.com/office/drawing/2012/chart">
                  <a:prstGeom prst="rect">
                    <a:avLst/>
                  </a:prstGeom>
                  <a:noFill/>
                  <a:ln>
                    <a:noFill/>
                  </a:ln>
                </c15:spPr>
                <c15:showDataLabelsRange val="1"/>
                <c15:showLeaderLines val="1"/>
                <c15:leaderLines>
                  <c:spPr>
                    <a:ln w="9525" cap="flat" cmpd="sng" algn="ctr">
                      <a:solidFill>
                        <a:schemeClr val="tx1">
                          <a:lumMod val="35000"/>
                          <a:lumOff val="65000"/>
                        </a:schemeClr>
                      </a:solidFill>
                      <a:round/>
                    </a:ln>
                    <a:effectLst/>
                  </c:spPr>
                </c15:leaderLines>
              </c:ext>
            </c:extLst>
          </c:dLbls>
          <c:xVal>
            <c:numRef>
              <c:f>Sheet1!$A$2:$A$11</c:f>
              <c:numCache>
                <c:formatCode>0.0%</c:formatCode>
                <c:ptCount val="10"/>
                <c:pt idx="1">
                  <c:v>0.43619999999999998</c:v>
                </c:pt>
                <c:pt idx="2">
                  <c:v>3.3000000000000002E-2</c:v>
                </c:pt>
                <c:pt idx="3">
                  <c:v>6.2E-2</c:v>
                </c:pt>
                <c:pt idx="4">
                  <c:v>0.05</c:v>
                </c:pt>
                <c:pt idx="5">
                  <c:v>0.189</c:v>
                </c:pt>
                <c:pt idx="6">
                  <c:v>4.0000000000000001E-3</c:v>
                </c:pt>
                <c:pt idx="7">
                  <c:v>0.13200000000000001</c:v>
                </c:pt>
                <c:pt idx="8">
                  <c:v>3.9E-2</c:v>
                </c:pt>
                <c:pt idx="9">
                  <c:v>5.5E-2</c:v>
                </c:pt>
              </c:numCache>
            </c:numRef>
          </c:xVal>
          <c:yVal>
            <c:numRef>
              <c:f>Sheet1!$B$2:$B$11</c:f>
              <c:numCache>
                <c:formatCode>0.00</c:formatCode>
                <c:ptCount val="10"/>
                <c:pt idx="1">
                  <c:v>1.79</c:v>
                </c:pt>
                <c:pt idx="2">
                  <c:v>2.74</c:v>
                </c:pt>
                <c:pt idx="3">
                  <c:v>2.4700000000000002</c:v>
                </c:pt>
                <c:pt idx="4">
                  <c:v>1.19</c:v>
                </c:pt>
                <c:pt idx="5">
                  <c:v>2.29</c:v>
                </c:pt>
                <c:pt idx="6">
                  <c:v>1.19</c:v>
                </c:pt>
                <c:pt idx="7">
                  <c:v>1.62</c:v>
                </c:pt>
                <c:pt idx="8">
                  <c:v>1.76</c:v>
                </c:pt>
                <c:pt idx="9">
                  <c:v>1.5</c:v>
                </c:pt>
              </c:numCache>
            </c:numRef>
          </c:yVal>
          <c:bubbleSize>
            <c:numRef>
              <c:f>Sheet1!$C$2:$C$11</c:f>
              <c:numCache>
                <c:formatCode>0.0%</c:formatCode>
                <c:ptCount val="10"/>
                <c:pt idx="1">
                  <c:v>0.41499999999999998</c:v>
                </c:pt>
                <c:pt idx="2">
                  <c:v>4.9000000000000002E-2</c:v>
                </c:pt>
                <c:pt idx="3">
                  <c:v>8.2000000000000003E-2</c:v>
                </c:pt>
                <c:pt idx="4">
                  <c:v>3.1E-2</c:v>
                </c:pt>
                <c:pt idx="5">
                  <c:v>0.22500000000000001</c:v>
                </c:pt>
                <c:pt idx="6">
                  <c:v>3.0000000000000001E-3</c:v>
                </c:pt>
                <c:pt idx="7">
                  <c:v>0.114</c:v>
                </c:pt>
                <c:pt idx="8">
                  <c:v>3.6999999999999998E-2</c:v>
                </c:pt>
                <c:pt idx="9">
                  <c:v>4.3999999999999997E-2</c:v>
                </c:pt>
              </c:numCache>
            </c:numRef>
          </c:bubbleSize>
          <c:bubble3D val="0"/>
          <c:extLst>
            <c:ext xmlns:c15="http://schemas.microsoft.com/office/drawing/2012/chart" uri="{02D57815-91ED-43cb-92C2-25804820EDAC}">
              <c15:datalabelsRange>
                <c15:f>Sheet1!$D$2:$D$11</c15:f>
                <c15:dlblRangeCache>
                  <c:ptCount val="10"/>
                  <c:pt idx="1">
                    <c:v>TV (Linear + BVOD)</c:v>
                  </c:pt>
                  <c:pt idx="2">
                    <c:v>Print</c:v>
                  </c:pt>
                  <c:pt idx="3">
                    <c:v>Audio</c:v>
                  </c:pt>
                  <c:pt idx="4">
                    <c:v>OOH</c:v>
                  </c:pt>
                  <c:pt idx="5">
                    <c:v>Generic PPC</c:v>
                  </c:pt>
                  <c:pt idx="6">
                    <c:v>Cinema</c:v>
                  </c:pt>
                  <c:pt idx="7">
                    <c:v>Paid Social</c:v>
                  </c:pt>
                  <c:pt idx="8">
                    <c:v>Online Video</c:v>
                  </c:pt>
                  <c:pt idx="9">
                    <c:v>Online Display</c:v>
                  </c:pt>
                </c15:dlblRangeCache>
              </c15:datalabelsRange>
            </c:ext>
            <c:ext xmlns:c16="http://schemas.microsoft.com/office/drawing/2014/chart" uri="{C3380CC4-5D6E-409C-BE32-E72D297353CC}">
              <c16:uniqueId val="{00000000-E5C3-49A9-AA19-10E11BA0339B}"/>
            </c:ext>
          </c:extLst>
        </c:ser>
        <c:dLbls>
          <c:showLegendKey val="0"/>
          <c:showVal val="0"/>
          <c:showCatName val="0"/>
          <c:showSerName val="0"/>
          <c:showPercent val="0"/>
          <c:showBubbleSize val="0"/>
        </c:dLbls>
        <c:bubbleScale val="100"/>
        <c:showNegBubbles val="0"/>
        <c:axId val="1096689167"/>
        <c:axId val="466283520"/>
      </c:bubbleChart>
      <c:valAx>
        <c:axId val="1096689167"/>
        <c:scaling>
          <c:orientation val="minMax"/>
          <c:max val="0.5"/>
          <c:min val="0"/>
        </c:scaling>
        <c:delete val="0"/>
        <c:axPos val="b"/>
        <c:numFmt formatCode="0%" sourceLinked="0"/>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466283520"/>
        <c:crossesAt val="1"/>
        <c:crossBetween val="midCat"/>
      </c:valAx>
      <c:valAx>
        <c:axId val="466283520"/>
        <c:scaling>
          <c:orientation val="minMax"/>
        </c:scaling>
        <c:delete val="0"/>
        <c:axPos val="l"/>
        <c:numFmt formatCode="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096689167"/>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9">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alpha val="75000"/>
        </a:schemeClr>
      </a:solidFill>
    </cs:spPr>
  </cs:dataPoint>
  <cs:dataPoint3D>
    <cs:lnRef idx="0"/>
    <cs:fillRef idx="1">
      <cs:styleClr val="auto"/>
    </cs:fillRef>
    <cs:effectRef idx="0"/>
    <cs:fontRef idx="minor">
      <a:schemeClr val="tx1"/>
    </cs:fontRef>
    <cs:spPr>
      <a:solidFill>
        <a:schemeClr val="phClr">
          <a:alpha val="75000"/>
        </a:schemeClr>
      </a:solidFill>
    </cs:spPr>
  </cs:dataPoint3D>
  <cs:dataPointLine>
    <cs:lnRef idx="0">
      <cs:styleClr val="auto"/>
    </cs:lnRef>
    <cs:fillRef idx="1"/>
    <cs:effectRef idx="0"/>
    <cs:fontRef idx="minor">
      <a:schemeClr val="tx1"/>
    </cs:fontRef>
    <cs:spPr>
      <a:ln w="19050" cap="rnd">
        <a:solidFill>
          <a:schemeClr val="phClr">
            <a:alpha val="50000"/>
          </a:scheme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9">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alpha val="75000"/>
        </a:schemeClr>
      </a:solidFill>
    </cs:spPr>
  </cs:dataPoint>
  <cs:dataPoint3D>
    <cs:lnRef idx="0"/>
    <cs:fillRef idx="1">
      <cs:styleClr val="auto"/>
    </cs:fillRef>
    <cs:effectRef idx="0"/>
    <cs:fontRef idx="minor">
      <a:schemeClr val="tx1"/>
    </cs:fontRef>
    <cs:spPr>
      <a:solidFill>
        <a:schemeClr val="phClr">
          <a:alpha val="75000"/>
        </a:schemeClr>
      </a:solidFill>
    </cs:spPr>
  </cs:dataPoint3D>
  <cs:dataPointLine>
    <cs:lnRef idx="0">
      <cs:styleClr val="auto"/>
    </cs:lnRef>
    <cs:fillRef idx="1"/>
    <cs:effectRef idx="0"/>
    <cs:fontRef idx="minor">
      <a:schemeClr val="tx1"/>
    </cs:fontRef>
    <cs:spPr>
      <a:ln w="19050" cap="rnd">
        <a:solidFill>
          <a:schemeClr val="phClr">
            <a:alpha val="50000"/>
          </a:scheme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9BDA6F-E1A4-42B2-8FC8-652C64F4EA65}" type="datetimeFigureOut">
              <a:rPr lang="en-GB" smtClean="0"/>
              <a:t>11/06/2026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4B51F8-0AD4-4F38-ACE1-DDA0E9113FD0}" type="slidenum">
              <a:rPr lang="en-GB" smtClean="0"/>
              <a:t>‹#›</a:t>
            </a:fld>
            <a:endParaRPr lang="en-GB"/>
          </a:p>
        </p:txBody>
      </p:sp>
    </p:spTree>
    <p:extLst>
      <p:ext uri="{BB962C8B-B14F-4D97-AF65-F5344CB8AC3E}">
        <p14:creationId xmlns:p14="http://schemas.microsoft.com/office/powerpoint/2010/main" val="316392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09A93-9B80-2EDD-3F19-45944FEE13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8DCF1F-8ACA-9ECD-EE92-164D47851B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070572-B75E-4B87-6927-77A88B6CDAFE}"/>
              </a:ext>
            </a:extLst>
          </p:cNvPr>
          <p:cNvSpPr>
            <a:spLocks noGrp="1"/>
          </p:cNvSpPr>
          <p:nvPr>
            <p:ph type="body" idx="1"/>
          </p:nvPr>
        </p:nvSpPr>
        <p:spPr/>
        <p:txBody>
          <a:bodyPr/>
          <a:lstStyle/>
          <a:p>
            <a:pPr>
              <a:lnSpc>
                <a:spcPct val="107000"/>
              </a:lnSpc>
              <a:spcAft>
                <a:spcPts val="800"/>
              </a:spcAft>
            </a:pPr>
            <a:r>
              <a:rPr lang="en-GB" sz="1800" b="0" i="0" u="none" strike="noStrike">
                <a:solidFill>
                  <a:srgbClr val="000000"/>
                </a:solidFill>
                <a:effectLst/>
                <a:latin typeface="Calibri" panose="020F0502020204030204" pitchFamily="34" charset="0"/>
              </a:rPr>
              <a:t>Looking at the make-up of TV advertisers across 2025, 598 - which is 27% of all advertisers - spent less than 50 thousand pounds on TV and 1,103, which is 50%, spent less than 250 thousand. 31% of all advertisers spent over a million pounds and 5% spent over ten million.</a:t>
            </a:r>
            <a:endParaRPr lang="en-GB"/>
          </a:p>
        </p:txBody>
      </p:sp>
      <p:sp>
        <p:nvSpPr>
          <p:cNvPr id="4" name="Slide Number Placeholder 3">
            <a:extLst>
              <a:ext uri="{FF2B5EF4-FFF2-40B4-BE49-F238E27FC236}">
                <a16:creationId xmlns:a16="http://schemas.microsoft.com/office/drawing/2014/main" id="{8439635F-D3C1-D07D-D091-75C8B99E780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924C00-85C6-4295-BE2C-B41F9E304FE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47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2B649-FA31-09AF-9EDD-D1D46D5E45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795EF9-F411-551D-418B-42A98878BC44}"/>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6C6AB405-F09D-0B55-58C3-CC283FCE3A5E}"/>
              </a:ext>
            </a:extLst>
          </p:cNvPr>
          <p:cNvSpPr>
            <a:spLocks noGrp="1"/>
          </p:cNvSpPr>
          <p:nvPr>
            <p:ph type="body" idx="1"/>
          </p:nvPr>
        </p:nvSpPr>
        <p:spPr/>
        <p:txBody>
          <a:bodyPr/>
          <a:lstStyle/>
          <a:p>
            <a:pPr algn="l"/>
            <a:r>
              <a:rPr lang="en-GB" sz="1200" b="0" i="0" u="none" strike="noStrike" baseline="0" dirty="0">
                <a:latin typeface="FoundersGrotesk-Regular"/>
              </a:rPr>
              <a:t>The chart combines AA/WARC revenue estimates, with the video advertising time data to create a relative cost per 30 seconds of AV ad exposure.</a:t>
            </a:r>
          </a:p>
          <a:p>
            <a:pPr algn="l"/>
            <a:endParaRPr lang="en-GB" sz="1200" b="0" i="0" u="none" strike="noStrike" baseline="0" dirty="0">
              <a:latin typeface="FoundersGrotesk-Regular"/>
            </a:endParaRPr>
          </a:p>
          <a:p>
            <a:pPr algn="l"/>
            <a:r>
              <a:rPr lang="en-GB" sz="1200" b="0" i="0" u="none" strike="noStrike" baseline="0" dirty="0">
                <a:latin typeface="FoundersGrotesk-Regular"/>
              </a:rPr>
              <a:t>Spot TV advertising (linear and addressable) averages £7 per thousand exposures. Social media video (which also includes YouTube) is £59.</a:t>
            </a:r>
            <a:endParaRPr lang="en-GB" dirty="0"/>
          </a:p>
          <a:p>
            <a:endParaRPr lang="en-GB" dirty="0"/>
          </a:p>
        </p:txBody>
      </p:sp>
      <p:sp>
        <p:nvSpPr>
          <p:cNvPr id="4" name="Slide Number Placeholder 3">
            <a:extLst>
              <a:ext uri="{FF2B5EF4-FFF2-40B4-BE49-F238E27FC236}">
                <a16:creationId xmlns:a16="http://schemas.microsoft.com/office/drawing/2014/main" id="{CD8FE8D2-66CF-AA2F-E5DA-9CC1CDFEB63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C01CE4-3762-45B6-9736-1C63892740C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85878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2CDF2-3A7C-FBB3-BF51-08B834286D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4296F1-B90F-FC8C-37FA-63CC2F2454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E65A2E-68BE-AF0F-DE51-23676F2EC64C}"/>
              </a:ext>
            </a:extLst>
          </p:cNvPr>
          <p:cNvSpPr>
            <a:spLocks noGrp="1"/>
          </p:cNvSpPr>
          <p:nvPr>
            <p:ph type="body" idx="1"/>
          </p:nvPr>
        </p:nvSpPr>
        <p:spPr/>
        <p:txBody>
          <a:bodyPr/>
          <a:lstStyle/>
          <a:p>
            <a:pPr>
              <a:lnSpc>
                <a:spcPct val="200000"/>
              </a:lnSpc>
              <a:spcAft>
                <a:spcPts val="1000"/>
              </a:spcAft>
            </a:pPr>
            <a:r>
              <a:rPr lang="en-US" b="1" dirty="0"/>
              <a:t>TV delivers the highest total volume of profit</a:t>
            </a:r>
          </a:p>
          <a:p>
            <a:pPr>
              <a:lnSpc>
                <a:spcPct val="200000"/>
              </a:lnSpc>
              <a:spcAft>
                <a:spcPts val="1000"/>
              </a:spcAft>
            </a:pPr>
            <a:endParaRPr lang="en-US" sz="12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Findings from our most recent study, ‘Profit Ability 2: the new business case for advertising’, which shows that TV (Linear and BVOD) accounts for 54.7% of advertising-driven profit (within 0-24 months) but only accounts for 43.6% of total advertising investment.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The study brings together the vast econometric databases of client data from Ebiquity, EssenceMediacom, Gain Theory, Mindshare and Wavemaker UK, covering £1.8 billion of media investment in the UK across 10 media, 141 brands, and 14 product sectors. It is an update of Ebiquity and Gain Theory’s Profit Ability study from 2017 and offers the first post-Covid/Brexit view of advertising’s business performance. </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Profit Ability 2 analysed the profit generated by advertising at different stages as its effects build over time. It examined four speeds of payback: immediate payback (within one week), short-term payback (up to 13 weeks), sustained payback (week 14 through to 24 months) and full payback (total payback over a 24-month period).</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It found that, on average, a pound invested in advertising returns £4.11 in profit (when sustained effects are included). Crucially, all the sectors analysed in the study generated a positive payback from advertising when sustained effects are accounted for. </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This chart shows how TV accounts for 54.7% of advertising’s full payback but only accounts for 43.6% of total advertising investment. Within this, Linear TV accounts for 46.6% of full payback and BVOD accounts for 8.2%.</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r>
              <a:rPr lang="en-GB" sz="1200" dirty="0">
                <a:effectLst/>
                <a:latin typeface="Aptos" panose="020B0004020202020204" pitchFamily="34" charset="0"/>
                <a:ea typeface="Aptos" panose="020B0004020202020204" pitchFamily="34" charset="0"/>
                <a:cs typeface="Aptos" panose="020B0004020202020204" pitchFamily="34" charset="0"/>
              </a:rPr>
              <a:t>For more advertising effectiveness insight, read: https://www.thinkbox.tv/research/thinkbox-research/profit-ability-2-the-new-business-case-for-advertising</a:t>
            </a:r>
          </a:p>
          <a:p>
            <a:endParaRPr lang="en-GB" dirty="0"/>
          </a:p>
        </p:txBody>
      </p:sp>
      <p:sp>
        <p:nvSpPr>
          <p:cNvPr id="4" name="Slide Number Placeholder 3">
            <a:extLst>
              <a:ext uri="{FF2B5EF4-FFF2-40B4-BE49-F238E27FC236}">
                <a16:creationId xmlns:a16="http://schemas.microsoft.com/office/drawing/2014/main" id="{500B30B1-785C-E2F4-672A-A419D24D68E0}"/>
              </a:ext>
            </a:extLst>
          </p:cNvPr>
          <p:cNvSpPr>
            <a:spLocks noGrp="1"/>
          </p:cNvSpPr>
          <p:nvPr>
            <p:ph type="sldNum" sz="quarter" idx="5"/>
          </p:nvPr>
        </p:nvSpPr>
        <p:spPr/>
        <p:txBody>
          <a:bodyPr/>
          <a:lstStyle/>
          <a:p>
            <a:fld id="{BA0DFD36-33EA-4DB4-B32D-6EBE0B1D4496}" type="slidenum">
              <a:rPr lang="en-GB" smtClean="0"/>
              <a:t>3</a:t>
            </a:fld>
            <a:endParaRPr lang="en-GB"/>
          </a:p>
        </p:txBody>
      </p:sp>
    </p:spTree>
    <p:extLst>
      <p:ext uri="{BB962C8B-B14F-4D97-AF65-F5344CB8AC3E}">
        <p14:creationId xmlns:p14="http://schemas.microsoft.com/office/powerpoint/2010/main" val="41322779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A3396A-6535-EC0E-56F2-A16E647BBC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12D573-1D43-436B-F2A5-AB8EA68604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F3E854-6797-9ECE-01A3-36F64E0F1FCF}"/>
              </a:ext>
            </a:extLst>
          </p:cNvPr>
          <p:cNvSpPr>
            <a:spLocks noGrp="1"/>
          </p:cNvSpPr>
          <p:nvPr>
            <p:ph type="body" idx="1"/>
          </p:nvPr>
        </p:nvSpPr>
        <p:spPr/>
        <p:txBody>
          <a:bodyPr/>
          <a:lstStyle/>
          <a:p>
            <a:pPr>
              <a:lnSpc>
                <a:spcPct val="200000"/>
              </a:lnSpc>
              <a:spcAft>
                <a:spcPts val="1000"/>
              </a:spcAft>
            </a:pPr>
            <a:r>
              <a:rPr lang="en-US" b="1" dirty="0"/>
              <a:t>TV drives highest volume of ad driven profit in the short-term</a:t>
            </a:r>
          </a:p>
          <a:p>
            <a:pPr>
              <a:lnSpc>
                <a:spcPct val="200000"/>
              </a:lnSpc>
              <a:spcAft>
                <a:spcPts val="1000"/>
              </a:spcAft>
            </a:pPr>
            <a:endParaRPr lang="en-US" sz="12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This chart shows the findings from ‘Profit Ability 2: the new business case for advertising’, which shows that TV delivers the largest share of short-term profit volume.</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The study brings together the vast econometric databases of client data from Ebiquity, EssenceMediacom, Gain Theory, Mindshare and Wavemaker UK, covering £1.8 billion of media investment in the UK across 10 media, 141 brands, and 14 product sectors. It is an update of Ebiquity and Gain Theory’s Profit Ability study from 2017 and offers the first post-Covid/Brexit view of advertising’s business performance. </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Profit Ability 2 analysed the profit generated by advertising at different stages as its effects build over time. It examined four speeds of payback: immediate payback (within one week), short-term payback (up to 13 weeks), sustained payback (week 14 through to 24 months) and full payback (total payback over a 24-month period).</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It found that, on average, a pound invested in advertising returns £1.87 in profit (in the short term). Crucially, all the sectors analysed in the study generated a positive payback from advertising.</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r>
              <a:rPr lang="en-GB" sz="1200" dirty="0">
                <a:effectLst/>
                <a:latin typeface="Aptos" panose="020B0004020202020204" pitchFamily="34" charset="0"/>
                <a:ea typeface="Aptos" panose="020B0004020202020204" pitchFamily="34" charset="0"/>
                <a:cs typeface="Aptos" panose="020B0004020202020204" pitchFamily="34" charset="0"/>
              </a:rPr>
              <a:t>For more advertising effectiveness insight, read: https://www.thinkbox.tv/research/thinkbox-research/profit-ability-2-the-new-business-case-for-advertising</a:t>
            </a:r>
          </a:p>
          <a:p>
            <a:endParaRPr lang="en-GB" dirty="0"/>
          </a:p>
        </p:txBody>
      </p:sp>
      <p:sp>
        <p:nvSpPr>
          <p:cNvPr id="4" name="Slide Number Placeholder 3">
            <a:extLst>
              <a:ext uri="{FF2B5EF4-FFF2-40B4-BE49-F238E27FC236}">
                <a16:creationId xmlns:a16="http://schemas.microsoft.com/office/drawing/2014/main" id="{0A0B6FE1-E40B-20E6-D11A-CBCE67ABAF98}"/>
              </a:ext>
            </a:extLst>
          </p:cNvPr>
          <p:cNvSpPr>
            <a:spLocks noGrp="1"/>
          </p:cNvSpPr>
          <p:nvPr>
            <p:ph type="sldNum" sz="quarter" idx="5"/>
          </p:nvPr>
        </p:nvSpPr>
        <p:spPr/>
        <p:txBody>
          <a:bodyPr/>
          <a:lstStyle/>
          <a:p>
            <a:fld id="{BA0DFD36-33EA-4DB4-B32D-6EBE0B1D4496}" type="slidenum">
              <a:rPr lang="en-GB" smtClean="0"/>
              <a:t>4</a:t>
            </a:fld>
            <a:endParaRPr lang="en-GB"/>
          </a:p>
        </p:txBody>
      </p:sp>
    </p:spTree>
    <p:extLst>
      <p:ext uri="{BB962C8B-B14F-4D97-AF65-F5344CB8AC3E}">
        <p14:creationId xmlns:p14="http://schemas.microsoft.com/office/powerpoint/2010/main" val="4512564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4.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5.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6.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7.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9.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0.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1.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2.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3.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4.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5.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6.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7.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8.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9.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0.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1.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2.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xml"/></Relationships>
</file>

<file path=ppt/slideLayouts/_rels/slideLayout30.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4.xml"/></Relationships>
</file>

<file path=ppt/slideLayouts/_rels/slideLayout31.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5.xml"/></Relationships>
</file>

<file path=ppt/slideLayouts/_rels/slideLayout32.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6.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38.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39.xml"/></Relationships>
</file>

<file path=ppt/slideLayouts/_rels/slideLayout37.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40.xml"/></Relationships>
</file>

<file path=ppt/slideLayouts/_rels/slideLayout38.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41.xml"/></Relationships>
</file>

<file path=ppt/slideLayouts/_rels/slideLayout39.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42.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8.xml"/></Relationships>
</file>

<file path=ppt/slideLayouts/_rels/slideLayout40.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43.xml"/></Relationships>
</file>

<file path=ppt/slideLayouts/_rels/slideLayout41.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44.xml"/></Relationships>
</file>

<file path=ppt/slideLayouts/_rels/slideLayout42.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45.xml"/></Relationships>
</file>

<file path=ppt/slideLayouts/_rels/slideLayout43.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46.xml"/></Relationships>
</file>

<file path=ppt/slideLayouts/_rels/slideLayout44.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47.xml"/></Relationships>
</file>

<file path=ppt/slideLayouts/_rels/slideLayout45.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48.xml"/></Relationships>
</file>

<file path=ppt/slideLayouts/_rels/slideLayout46.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49.xml"/></Relationships>
</file>

<file path=ppt/slideLayouts/_rels/slideLayout47.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50.xml"/></Relationships>
</file>

<file path=ppt/slideLayouts/_rels/slideLayout48.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51.xml"/></Relationships>
</file>

<file path=ppt/slideLayouts/_rels/slideLayout49.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52.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9.xml"/></Relationships>
</file>

<file path=ppt/slideLayouts/_rels/slideLayout50.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53.xml"/></Relationships>
</file>

<file path=ppt/slideLayouts/_rels/slideLayout51.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54.xml"/></Relationships>
</file>

<file path=ppt/slideLayouts/_rels/slideLayout52.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55.xml"/></Relationships>
</file>

<file path=ppt/slideLayouts/_rels/slideLayout53.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56.xml"/></Relationships>
</file>

<file path=ppt/slideLayouts/_rels/slideLayout54.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57.xml"/></Relationships>
</file>

<file path=ppt/slideLayouts/_rels/slideLayout55.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58.xml"/></Relationships>
</file>

<file path=ppt/slideLayouts/_rels/slideLayout56.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59.xml"/></Relationships>
</file>

<file path=ppt/slideLayouts/_rels/slideLayout57.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60.xml"/></Relationships>
</file>

<file path=ppt/slideLayouts/_rels/slideLayout58.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61.xml"/></Relationships>
</file>

<file path=ppt/slideLayouts/_rels/slideLayout59.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62.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0.xml"/></Relationships>
</file>

<file path=ppt/slideLayouts/_rels/slideLayout60.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63.xml"/></Relationships>
</file>

<file path=ppt/slideLayouts/_rels/slideLayout61.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64.xml"/></Relationships>
</file>

<file path=ppt/slideLayouts/_rels/slideLayout62.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65.xml"/></Relationships>
</file>

<file path=ppt/slideLayouts/_rels/slideLayout63.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6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1.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2.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74825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3915" userDrawn="1">
          <p15:clr>
            <a:srgbClr val="FBAE40"/>
          </p15:clr>
        </p15:guide>
        <p15:guide id="3" orient="horz" pos="4025"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977899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endParaRPr lang="en-GB"/>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endParaRPr lang="en-GB"/>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1836018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endParaRPr lang="en-GB"/>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endParaRPr lang="en-GB"/>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endParaRPr lang="en-GB"/>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2724176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endParaRPr lang="en-GB"/>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endParaRPr lang="en-GB"/>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3341294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770987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312077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endParaRPr lang="en-GB"/>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endParaRPr lang="en-GB"/>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endParaRPr lang="en-GB"/>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1182923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endParaRPr lang="en-GB"/>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endParaRPr lang="en-GB"/>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endParaRPr lang="en-GB"/>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endParaRPr lang="en-GB"/>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181705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11/06/2026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597484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11/06/2026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617055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11/06/2026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1139796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11/06/2026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805431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a:t>XXX%</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208115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11/06/2026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3077114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a:p>
        </p:txBody>
      </p:sp>
      <p:sp>
        <p:nvSpPr>
          <p:cNvPr id="2" name="Date Placeholder 1"/>
          <p:cNvSpPr>
            <a:spLocks noGrp="1"/>
          </p:cNvSpPr>
          <p:nvPr>
            <p:ph type="dt" sz="half" idx="10"/>
          </p:nvPr>
        </p:nvSpPr>
        <p:spPr/>
        <p:txBody>
          <a:bodyPr/>
          <a:lstStyle/>
          <a:p>
            <a:fld id="{2E6EF22D-7DBE-4099-99F0-B83DD9779912}" type="datetimeFigureOut">
              <a:rPr lang="en-GB" smtClean="0"/>
              <a:t>11/06/2026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1711164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endParaRPr lang="en-GB"/>
          </a:p>
        </p:txBody>
      </p:sp>
    </p:spTree>
    <p:custDataLst>
      <p:tags r:id="rId1"/>
    </p:custDataLst>
    <p:extLst>
      <p:ext uri="{BB962C8B-B14F-4D97-AF65-F5344CB8AC3E}">
        <p14:creationId xmlns:p14="http://schemas.microsoft.com/office/powerpoint/2010/main" val="451290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628618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1730819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a:t>Edit Master text</a:t>
            </a:r>
          </a:p>
        </p:txBody>
      </p:sp>
    </p:spTree>
    <p:custDataLst>
      <p:tags r:id="rId1"/>
    </p:custDataLst>
    <p:extLst>
      <p:ext uri="{BB962C8B-B14F-4D97-AF65-F5344CB8AC3E}">
        <p14:creationId xmlns:p14="http://schemas.microsoft.com/office/powerpoint/2010/main" val="3260605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a:t>Edit Master text</a:t>
            </a:r>
          </a:p>
        </p:txBody>
      </p:sp>
    </p:spTree>
    <p:custDataLst>
      <p:tags r:id="rId1"/>
    </p:custDataLst>
    <p:extLst>
      <p:ext uri="{BB962C8B-B14F-4D97-AF65-F5344CB8AC3E}">
        <p14:creationId xmlns:p14="http://schemas.microsoft.com/office/powerpoint/2010/main" val="2927290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a:t>Edit Master text</a:t>
            </a:r>
          </a:p>
        </p:txBody>
      </p:sp>
    </p:spTree>
    <p:custDataLst>
      <p:tags r:id="rId1"/>
    </p:custDataLst>
    <p:extLst>
      <p:ext uri="{BB962C8B-B14F-4D97-AF65-F5344CB8AC3E}">
        <p14:creationId xmlns:p14="http://schemas.microsoft.com/office/powerpoint/2010/main" val="3065729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36216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565056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11/06/2026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933770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11/06/2026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136290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FAC5BB-39CE-1A4C-8812-F3A17EA4417C}" type="datetimeFigureOut">
              <a:rPr lang="en-US" smtClean="0"/>
              <a:t>6/11/2026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537034-C073-224B-8A1D-BD7C891A4C35}" type="slidenum">
              <a:rPr lang="en-US" smtClean="0"/>
              <a:t>‹#›</a:t>
            </a:fld>
            <a:endParaRPr lang="en-US"/>
          </a:p>
        </p:txBody>
      </p:sp>
    </p:spTree>
    <p:extLst>
      <p:ext uri="{BB962C8B-B14F-4D97-AF65-F5344CB8AC3E}">
        <p14:creationId xmlns:p14="http://schemas.microsoft.com/office/powerpoint/2010/main" val="2993938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6FAC5BB-39CE-1A4C-8812-F3A17EA4417C}" type="datetimeFigureOut">
              <a:rPr lang="en-US" smtClean="0"/>
              <a:t>6/11/2026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537034-C073-224B-8A1D-BD7C891A4C35}" type="slidenum">
              <a:rPr lang="en-US" smtClean="0"/>
              <a:t>‹#›</a:t>
            </a:fld>
            <a:endParaRPr lang="en-US"/>
          </a:p>
        </p:txBody>
      </p:sp>
    </p:spTree>
    <p:extLst>
      <p:ext uri="{BB962C8B-B14F-4D97-AF65-F5344CB8AC3E}">
        <p14:creationId xmlns:p14="http://schemas.microsoft.com/office/powerpoint/2010/main" val="17213970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11/06/2026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Speaker name</a:t>
            </a:r>
            <a:endParaRPr lang="en-GB"/>
          </a:p>
        </p:txBody>
      </p:sp>
    </p:spTree>
    <p:custDataLst>
      <p:tags r:id="rId1"/>
    </p:custDataLst>
    <p:extLst>
      <p:ext uri="{BB962C8B-B14F-4D97-AF65-F5344CB8AC3E}">
        <p14:creationId xmlns:p14="http://schemas.microsoft.com/office/powerpoint/2010/main" val="2898707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11/06/2026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a:t>EDIT MASTER TEXT STYLES</a:t>
            </a:r>
          </a:p>
        </p:txBody>
      </p:sp>
    </p:spTree>
    <p:custDataLst>
      <p:tags r:id="rId1"/>
    </p:custDataLst>
    <p:extLst>
      <p:ext uri="{BB962C8B-B14F-4D97-AF65-F5344CB8AC3E}">
        <p14:creationId xmlns:p14="http://schemas.microsoft.com/office/powerpoint/2010/main" val="525491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Click to edit Master text styles</a:t>
            </a:r>
          </a:p>
        </p:txBody>
      </p:sp>
    </p:spTree>
    <p:custDataLst>
      <p:tags r:id="rId1"/>
    </p:custDataLst>
    <p:extLst>
      <p:ext uri="{BB962C8B-B14F-4D97-AF65-F5344CB8AC3E}">
        <p14:creationId xmlns:p14="http://schemas.microsoft.com/office/powerpoint/2010/main" val="39694938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a:t>Click to edit </a:t>
            </a:r>
            <a:br>
              <a:rPr lang="en-US"/>
            </a:br>
            <a:r>
              <a:rPr lang="en-US"/>
              <a:t>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9" name="Content Placeholder 7"/>
          <p:cNvSpPr>
            <a:spLocks noGrp="1"/>
          </p:cNvSpPr>
          <p:nvPr>
            <p:ph sz="quarter" idx="14"/>
          </p:nvPr>
        </p:nvSpPr>
        <p:spPr>
          <a:xfrm>
            <a:off x="379142" y="1614207"/>
            <a:ext cx="11296030" cy="36515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458510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9" name="Content Placeholder 7"/>
          <p:cNvSpPr>
            <a:spLocks noGrp="1"/>
          </p:cNvSpPr>
          <p:nvPr>
            <p:ph sz="quarter" idx="14"/>
          </p:nvPr>
        </p:nvSpPr>
        <p:spPr>
          <a:xfrm>
            <a:off x="379142" y="1614207"/>
            <a:ext cx="5562600" cy="36515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071077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11/06/2026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Speaker name</a:t>
            </a:r>
            <a:endParaRPr lang="en-GB"/>
          </a:p>
        </p:txBody>
      </p:sp>
    </p:spTree>
    <p:custDataLst>
      <p:tags r:id="rId1"/>
    </p:custDataLst>
    <p:extLst>
      <p:ext uri="{BB962C8B-B14F-4D97-AF65-F5344CB8AC3E}">
        <p14:creationId xmlns:p14="http://schemas.microsoft.com/office/powerpoint/2010/main" val="2651379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1405527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r>
              <a:rPr lang="en-US"/>
              <a:t>Click icon to add picture</a:t>
            </a:r>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3522473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Click to 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r>
              <a:rPr lang="en-US"/>
              <a:t>Click icon to add picture</a:t>
            </a:r>
            <a:endParaRPr lang="en-GB"/>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r>
              <a:rPr lang="en-US"/>
              <a:t>Click icon to add picture</a:t>
            </a:r>
            <a:endParaRPr lang="en-GB"/>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2148003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Click to 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r>
              <a:rPr lang="en-US"/>
              <a:t>Click icon to add picture</a:t>
            </a:r>
            <a:endParaRPr lang="en-GB"/>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r>
              <a:rPr lang="en-US"/>
              <a:t>Click icon to add picture</a:t>
            </a:r>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r>
              <a:rPr lang="en-US"/>
              <a:t>Click icon to add picture</a:t>
            </a:r>
            <a:endParaRPr lang="en-GB"/>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r>
              <a:rPr lang="en-US"/>
              <a:t>Click icon to add picture</a:t>
            </a:r>
            <a:endParaRPr lang="en-GB"/>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137103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Click to 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r>
              <a:rPr lang="en-US"/>
              <a:t>Click icon to add picture</a:t>
            </a:r>
            <a:endParaRPr lang="en-GB"/>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r>
              <a:rPr lang="en-US"/>
              <a:t>Click icon to add picture</a:t>
            </a:r>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r>
              <a:rPr lang="en-US"/>
              <a:t>Click icon to add picture</a:t>
            </a:r>
            <a:endParaRPr lang="en-GB"/>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308821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r>
              <a:rPr lang="en-US"/>
              <a:t>Click icon to add picture</a:t>
            </a:r>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114430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r>
              <a:rPr lang="en-US"/>
              <a:t>Click icon to add picture</a:t>
            </a:r>
            <a:endParaRPr lang="en-GB"/>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r>
              <a:rPr lang="en-US"/>
              <a:t>Click icon to add picture</a:t>
            </a:r>
            <a:endParaRPr lang="en-GB"/>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2868820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r>
              <a:rPr lang="en-US"/>
              <a:t>Click icon to add picture</a:t>
            </a:r>
            <a:endParaRPr lang="en-GB"/>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r>
              <a:rPr lang="en-US"/>
              <a:t>Click icon to add picture</a:t>
            </a:r>
            <a:endParaRPr lang="en-GB"/>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r>
              <a:rPr lang="en-US"/>
              <a:t>Click icon to add picture</a:t>
            </a:r>
            <a:endParaRPr lang="en-GB"/>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3944373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r>
              <a:rPr lang="en-US"/>
              <a:t>Click icon to add picture</a:t>
            </a:r>
            <a:endParaRPr lang="en-GB"/>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r>
              <a:rPr lang="en-US"/>
              <a:t>Click icon to add picture</a:t>
            </a:r>
            <a:endParaRPr lang="en-GB"/>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r>
              <a:rPr lang="en-US"/>
              <a:t>Click icon to add picture</a:t>
            </a:r>
            <a:endParaRPr lang="en-GB"/>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r>
              <a:rPr lang="en-US"/>
              <a:t>Click icon to add picture</a:t>
            </a:r>
            <a:endParaRPr lang="en-GB"/>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516295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11/06/2026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588253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11/06/2026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a:t>EDIT MASTER TEXT STYLES</a:t>
            </a:r>
          </a:p>
        </p:txBody>
      </p:sp>
    </p:spTree>
    <p:custDataLst>
      <p:tags r:id="rId1"/>
    </p:custDataLst>
    <p:extLst>
      <p:ext uri="{BB962C8B-B14F-4D97-AF65-F5344CB8AC3E}">
        <p14:creationId xmlns:p14="http://schemas.microsoft.com/office/powerpoint/2010/main" val="2882763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11/06/2026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203260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11/06/2026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209159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a:t>XXX%</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629010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11/06/2026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945315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r>
              <a:rPr lang="en-US"/>
              <a:t>Click icon to add picture</a:t>
            </a:r>
            <a:endParaRPr lang="en-GB"/>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r>
              <a:rPr lang="en-US"/>
              <a:t>Click icon to add picture</a:t>
            </a:r>
            <a:endParaRPr lang="en-GB"/>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r>
              <a:rPr lang="en-US"/>
              <a:t>Click icon to add picture</a:t>
            </a:r>
            <a:endParaRPr lang="en-GB"/>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r>
              <a:rPr lang="en-US"/>
              <a:t>Click icon to add picture</a:t>
            </a:r>
            <a:endParaRPr lang="en-GB"/>
          </a:p>
        </p:txBody>
      </p:sp>
      <p:sp>
        <p:nvSpPr>
          <p:cNvPr id="2" name="Date Placeholder 1"/>
          <p:cNvSpPr>
            <a:spLocks noGrp="1"/>
          </p:cNvSpPr>
          <p:nvPr>
            <p:ph type="dt" sz="half" idx="10"/>
          </p:nvPr>
        </p:nvSpPr>
        <p:spPr/>
        <p:txBody>
          <a:bodyPr/>
          <a:lstStyle/>
          <a:p>
            <a:fld id="{2E6EF22D-7DBE-4099-99F0-B83DD9779912}" type="datetimeFigureOut">
              <a:rPr lang="en-GB" smtClean="0"/>
              <a:t>11/06/2026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1821167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r>
              <a:rPr lang="en-US"/>
              <a:t>Click icon to add media</a:t>
            </a:r>
            <a:endParaRPr lang="en-GB"/>
          </a:p>
        </p:txBody>
      </p:sp>
    </p:spTree>
    <p:custDataLst>
      <p:tags r:id="rId1"/>
    </p:custDataLst>
    <p:extLst>
      <p:ext uri="{BB962C8B-B14F-4D97-AF65-F5344CB8AC3E}">
        <p14:creationId xmlns:p14="http://schemas.microsoft.com/office/powerpoint/2010/main" val="3060822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Click to 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305155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Click to 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r>
              <a:rPr lang="en-US"/>
              <a:t>Click icon to add picture</a:t>
            </a:r>
            <a:endParaRPr lang="en-GB"/>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3756557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2163018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318373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1920352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2829196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1269821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11/06/2026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3292960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11/06/2026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2926183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72" name="Text Placeholder 6">
            <a:extLst>
              <a:ext uri="{FF2B5EF4-FFF2-40B4-BE49-F238E27FC236}">
                <a16:creationId xmlns:a16="http://schemas.microsoft.com/office/drawing/2014/main" id="{9C8B26C0-A80C-691B-592F-DF64977168B2}"/>
              </a:ext>
            </a:extLst>
          </p:cNvPr>
          <p:cNvSpPr>
            <a:spLocks noGrp="1"/>
          </p:cNvSpPr>
          <p:nvPr>
            <p:ph type="body" sz="quarter" idx="34" hasCustomPrompt="1"/>
          </p:nvPr>
        </p:nvSpPr>
        <p:spPr>
          <a:xfrm>
            <a:off x="2792633"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6" name="Picture Placeholder 5">
            <a:extLst>
              <a:ext uri="{FF2B5EF4-FFF2-40B4-BE49-F238E27FC236}">
                <a16:creationId xmlns:a16="http://schemas.microsoft.com/office/drawing/2014/main" id="{CAD97536-789A-7744-C13B-53E10C02D1D3}"/>
              </a:ext>
            </a:extLst>
          </p:cNvPr>
          <p:cNvSpPr>
            <a:spLocks noGrp="1"/>
          </p:cNvSpPr>
          <p:nvPr>
            <p:ph type="pic" sz="quarter" idx="13"/>
          </p:nvPr>
        </p:nvSpPr>
        <p:spPr>
          <a:xfrm>
            <a:off x="614885" y="1149559"/>
            <a:ext cx="1184400" cy="1184400"/>
          </a:xfrm>
          <a:solidFill>
            <a:schemeClr val="bg1">
              <a:lumMod val="85000"/>
            </a:schemeClr>
          </a:solidFill>
        </p:spPr>
        <p:txBody>
          <a:bodyPr/>
          <a:lstStyle/>
          <a:p>
            <a:endParaRPr lang="en-GB"/>
          </a:p>
        </p:txBody>
      </p:sp>
      <p:sp>
        <p:nvSpPr>
          <p:cNvPr id="39" name="Picture Placeholder 5">
            <a:extLst>
              <a:ext uri="{FF2B5EF4-FFF2-40B4-BE49-F238E27FC236}">
                <a16:creationId xmlns:a16="http://schemas.microsoft.com/office/drawing/2014/main" id="{9B94EB92-59A2-CAE0-A920-38D56FEEE97A}"/>
              </a:ext>
            </a:extLst>
          </p:cNvPr>
          <p:cNvSpPr>
            <a:spLocks noGrp="1"/>
          </p:cNvSpPr>
          <p:nvPr>
            <p:ph type="pic" sz="quarter" idx="14"/>
          </p:nvPr>
        </p:nvSpPr>
        <p:spPr>
          <a:xfrm>
            <a:off x="3077087" y="1149559"/>
            <a:ext cx="1184400" cy="1184400"/>
          </a:xfrm>
          <a:solidFill>
            <a:schemeClr val="bg1">
              <a:lumMod val="85000"/>
            </a:schemeClr>
          </a:solidFill>
        </p:spPr>
        <p:txBody>
          <a:bodyPr/>
          <a:lstStyle/>
          <a:p>
            <a:endParaRPr lang="en-GB"/>
          </a:p>
        </p:txBody>
      </p:sp>
      <p:sp>
        <p:nvSpPr>
          <p:cNvPr id="40" name="Picture Placeholder 5">
            <a:extLst>
              <a:ext uri="{FF2B5EF4-FFF2-40B4-BE49-F238E27FC236}">
                <a16:creationId xmlns:a16="http://schemas.microsoft.com/office/drawing/2014/main" id="{A2037EF0-46C5-5ECD-6D7D-8B423B135415}"/>
              </a:ext>
            </a:extLst>
          </p:cNvPr>
          <p:cNvSpPr>
            <a:spLocks noGrp="1"/>
          </p:cNvSpPr>
          <p:nvPr>
            <p:ph type="pic" sz="quarter" idx="15"/>
          </p:nvPr>
        </p:nvSpPr>
        <p:spPr>
          <a:xfrm>
            <a:off x="5539289" y="1149559"/>
            <a:ext cx="1184400" cy="1184400"/>
          </a:xfrm>
          <a:solidFill>
            <a:schemeClr val="bg1">
              <a:lumMod val="85000"/>
            </a:schemeClr>
          </a:solidFill>
        </p:spPr>
        <p:txBody>
          <a:bodyPr/>
          <a:lstStyle/>
          <a:p>
            <a:endParaRPr lang="en-GB"/>
          </a:p>
        </p:txBody>
      </p:sp>
      <p:sp>
        <p:nvSpPr>
          <p:cNvPr id="41" name="Picture Placeholder 5">
            <a:extLst>
              <a:ext uri="{FF2B5EF4-FFF2-40B4-BE49-F238E27FC236}">
                <a16:creationId xmlns:a16="http://schemas.microsoft.com/office/drawing/2014/main" id="{691DB60B-EBF1-0394-56AB-9271D3584436}"/>
              </a:ext>
            </a:extLst>
          </p:cNvPr>
          <p:cNvSpPr>
            <a:spLocks noGrp="1"/>
          </p:cNvSpPr>
          <p:nvPr>
            <p:ph type="pic" sz="quarter" idx="16"/>
          </p:nvPr>
        </p:nvSpPr>
        <p:spPr>
          <a:xfrm>
            <a:off x="8001491" y="1149559"/>
            <a:ext cx="1184400" cy="1184400"/>
          </a:xfrm>
          <a:solidFill>
            <a:schemeClr val="bg1">
              <a:lumMod val="85000"/>
            </a:schemeClr>
          </a:solidFill>
        </p:spPr>
        <p:txBody>
          <a:bodyPr/>
          <a:lstStyle/>
          <a:p>
            <a:endParaRPr lang="en-GB"/>
          </a:p>
        </p:txBody>
      </p:sp>
      <p:sp>
        <p:nvSpPr>
          <p:cNvPr id="42" name="Picture Placeholder 5">
            <a:extLst>
              <a:ext uri="{FF2B5EF4-FFF2-40B4-BE49-F238E27FC236}">
                <a16:creationId xmlns:a16="http://schemas.microsoft.com/office/drawing/2014/main" id="{0743C6B7-447D-329E-04CC-831A65AA2BDF}"/>
              </a:ext>
            </a:extLst>
          </p:cNvPr>
          <p:cNvSpPr>
            <a:spLocks noGrp="1"/>
          </p:cNvSpPr>
          <p:nvPr>
            <p:ph type="pic" sz="quarter" idx="17"/>
          </p:nvPr>
        </p:nvSpPr>
        <p:spPr>
          <a:xfrm>
            <a:off x="10463691" y="1149559"/>
            <a:ext cx="1184400" cy="1184400"/>
          </a:xfrm>
          <a:solidFill>
            <a:schemeClr val="bg1">
              <a:lumMod val="85000"/>
            </a:schemeClr>
          </a:solidFill>
        </p:spPr>
        <p:txBody>
          <a:bodyPr/>
          <a:lstStyle/>
          <a:p>
            <a:endParaRPr lang="en-GB"/>
          </a:p>
        </p:txBody>
      </p:sp>
      <p:sp>
        <p:nvSpPr>
          <p:cNvPr id="43" name="Picture Placeholder 5">
            <a:extLst>
              <a:ext uri="{FF2B5EF4-FFF2-40B4-BE49-F238E27FC236}">
                <a16:creationId xmlns:a16="http://schemas.microsoft.com/office/drawing/2014/main" id="{97885C51-DAF8-CFE4-E07E-4A77D20A2D0B}"/>
              </a:ext>
            </a:extLst>
          </p:cNvPr>
          <p:cNvSpPr>
            <a:spLocks noGrp="1"/>
          </p:cNvSpPr>
          <p:nvPr>
            <p:ph type="pic" sz="quarter" idx="18"/>
          </p:nvPr>
        </p:nvSpPr>
        <p:spPr>
          <a:xfrm>
            <a:off x="614259" y="3346575"/>
            <a:ext cx="1184400" cy="1184400"/>
          </a:xfrm>
          <a:solidFill>
            <a:schemeClr val="bg1">
              <a:lumMod val="85000"/>
            </a:schemeClr>
          </a:solidFill>
        </p:spPr>
        <p:txBody>
          <a:bodyPr/>
          <a:lstStyle/>
          <a:p>
            <a:endParaRPr lang="en-GB"/>
          </a:p>
        </p:txBody>
      </p:sp>
      <p:sp>
        <p:nvSpPr>
          <p:cNvPr id="44" name="Picture Placeholder 5">
            <a:extLst>
              <a:ext uri="{FF2B5EF4-FFF2-40B4-BE49-F238E27FC236}">
                <a16:creationId xmlns:a16="http://schemas.microsoft.com/office/drawing/2014/main" id="{85B93E8A-559B-3B56-D8B2-697FFE006976}"/>
              </a:ext>
            </a:extLst>
          </p:cNvPr>
          <p:cNvSpPr>
            <a:spLocks noGrp="1"/>
          </p:cNvSpPr>
          <p:nvPr>
            <p:ph type="pic" sz="quarter" idx="19"/>
          </p:nvPr>
        </p:nvSpPr>
        <p:spPr>
          <a:xfrm>
            <a:off x="3076461" y="3346575"/>
            <a:ext cx="1184400" cy="1184400"/>
          </a:xfrm>
          <a:solidFill>
            <a:schemeClr val="bg1">
              <a:lumMod val="85000"/>
            </a:schemeClr>
          </a:solidFill>
        </p:spPr>
        <p:txBody>
          <a:bodyPr/>
          <a:lstStyle/>
          <a:p>
            <a:endParaRPr lang="en-GB"/>
          </a:p>
        </p:txBody>
      </p:sp>
      <p:sp>
        <p:nvSpPr>
          <p:cNvPr id="45" name="Picture Placeholder 5">
            <a:extLst>
              <a:ext uri="{FF2B5EF4-FFF2-40B4-BE49-F238E27FC236}">
                <a16:creationId xmlns:a16="http://schemas.microsoft.com/office/drawing/2014/main" id="{CABD96A4-7320-AAC4-F94F-6763511A79E3}"/>
              </a:ext>
            </a:extLst>
          </p:cNvPr>
          <p:cNvSpPr>
            <a:spLocks noGrp="1"/>
          </p:cNvSpPr>
          <p:nvPr>
            <p:ph type="pic" sz="quarter" idx="20"/>
          </p:nvPr>
        </p:nvSpPr>
        <p:spPr>
          <a:xfrm>
            <a:off x="5538663" y="3346575"/>
            <a:ext cx="1184400" cy="1184400"/>
          </a:xfrm>
          <a:solidFill>
            <a:schemeClr val="bg1">
              <a:lumMod val="85000"/>
            </a:schemeClr>
          </a:solidFill>
        </p:spPr>
        <p:txBody>
          <a:bodyPr/>
          <a:lstStyle/>
          <a:p>
            <a:endParaRPr lang="en-GB"/>
          </a:p>
        </p:txBody>
      </p:sp>
      <p:sp>
        <p:nvSpPr>
          <p:cNvPr id="46" name="Picture Placeholder 5">
            <a:extLst>
              <a:ext uri="{FF2B5EF4-FFF2-40B4-BE49-F238E27FC236}">
                <a16:creationId xmlns:a16="http://schemas.microsoft.com/office/drawing/2014/main" id="{4877BC27-3D51-9663-2237-14A93A7CC097}"/>
              </a:ext>
            </a:extLst>
          </p:cNvPr>
          <p:cNvSpPr>
            <a:spLocks noGrp="1"/>
          </p:cNvSpPr>
          <p:nvPr>
            <p:ph type="pic" sz="quarter" idx="21"/>
          </p:nvPr>
        </p:nvSpPr>
        <p:spPr>
          <a:xfrm>
            <a:off x="8000865" y="3346575"/>
            <a:ext cx="1184400" cy="1184400"/>
          </a:xfrm>
          <a:solidFill>
            <a:schemeClr val="bg1">
              <a:lumMod val="85000"/>
            </a:schemeClr>
          </a:solidFill>
        </p:spPr>
        <p:txBody>
          <a:bodyPr/>
          <a:lstStyle/>
          <a:p>
            <a:endParaRPr lang="en-GB"/>
          </a:p>
        </p:txBody>
      </p:sp>
      <p:sp>
        <p:nvSpPr>
          <p:cNvPr id="47" name="Picture Placeholder 5">
            <a:extLst>
              <a:ext uri="{FF2B5EF4-FFF2-40B4-BE49-F238E27FC236}">
                <a16:creationId xmlns:a16="http://schemas.microsoft.com/office/drawing/2014/main" id="{14626682-DD25-49BD-144A-69E8DC53596B}"/>
              </a:ext>
            </a:extLst>
          </p:cNvPr>
          <p:cNvSpPr>
            <a:spLocks noGrp="1"/>
          </p:cNvSpPr>
          <p:nvPr>
            <p:ph type="pic" sz="quarter" idx="22"/>
          </p:nvPr>
        </p:nvSpPr>
        <p:spPr>
          <a:xfrm>
            <a:off x="10463065" y="3346575"/>
            <a:ext cx="1184400" cy="1184400"/>
          </a:xfrm>
          <a:solidFill>
            <a:schemeClr val="bg1">
              <a:lumMod val="85000"/>
            </a:schemeClr>
          </a:solidFill>
        </p:spPr>
        <p:txBody>
          <a:bodyPr/>
          <a:lstStyle/>
          <a:p>
            <a:endParaRPr lang="en-GB"/>
          </a:p>
        </p:txBody>
      </p:sp>
      <p:sp>
        <p:nvSpPr>
          <p:cNvPr id="2" name="Title 1">
            <a:extLst>
              <a:ext uri="{FF2B5EF4-FFF2-40B4-BE49-F238E27FC236}">
                <a16:creationId xmlns:a16="http://schemas.microsoft.com/office/drawing/2014/main" id="{21E1C2C8-4790-21AB-D95A-92CA8FA8C069}"/>
              </a:ext>
            </a:extLst>
          </p:cNvPr>
          <p:cNvSpPr>
            <a:spLocks noGrp="1"/>
          </p:cNvSpPr>
          <p:nvPr>
            <p:ph type="title"/>
          </p:nvPr>
        </p:nvSpPr>
        <p:spPr>
          <a:xfrm>
            <a:off x="371475" y="359944"/>
            <a:ext cx="11518423" cy="701501"/>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0761C70-B041-4A23-4BCB-F5CB4E9443EB}"/>
              </a:ext>
            </a:extLst>
          </p:cNvPr>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a:extLst>
              <a:ext uri="{FF2B5EF4-FFF2-40B4-BE49-F238E27FC236}">
                <a16:creationId xmlns:a16="http://schemas.microsoft.com/office/drawing/2014/main" id="{4D52B300-B434-691D-3D76-E4AF774AA4F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EC6692B-927B-4B22-9C5F-35CB3A5ACA82}"/>
              </a:ext>
            </a:extLst>
          </p:cNvPr>
          <p:cNvSpPr>
            <a:spLocks noGrp="1"/>
          </p:cNvSpPr>
          <p:nvPr>
            <p:ph type="sldNum" sz="quarter" idx="12"/>
          </p:nvPr>
        </p:nvSpPr>
        <p:spPr/>
        <p:txBody>
          <a:bodyPr/>
          <a:lstStyle/>
          <a:p>
            <a:fld id="{6623F64F-6692-49A2-80FF-3D660AAAEE7A}" type="slidenum">
              <a:rPr lang="en-GB" smtClean="0"/>
              <a:pPr/>
              <a:t>‹#›</a:t>
            </a:fld>
            <a:endParaRPr lang="en-GB"/>
          </a:p>
        </p:txBody>
      </p:sp>
      <p:cxnSp>
        <p:nvCxnSpPr>
          <p:cNvPr id="21" name="Straight Connector 20">
            <a:extLst>
              <a:ext uri="{FF2B5EF4-FFF2-40B4-BE49-F238E27FC236}">
                <a16:creationId xmlns:a16="http://schemas.microsoft.com/office/drawing/2014/main" id="{9C8CFFC5-56C6-267B-E772-EFDE38E880EE}"/>
              </a:ext>
            </a:extLst>
          </p:cNvPr>
          <p:cNvCxnSpPr>
            <a:cxnSpLocks/>
          </p:cNvCxnSpPr>
          <p:nvPr userDrawn="1"/>
        </p:nvCxnSpPr>
        <p:spPr>
          <a:xfrm>
            <a:off x="382866"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72C87480-7EC0-E06B-80CE-A5E61F866A2B}"/>
              </a:ext>
            </a:extLst>
          </p:cNvPr>
          <p:cNvCxnSpPr>
            <a:cxnSpLocks/>
          </p:cNvCxnSpPr>
          <p:nvPr userDrawn="1"/>
        </p:nvCxnSpPr>
        <p:spPr>
          <a:xfrm>
            <a:off x="2893461"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E5449B5-F0DD-5201-E55C-9CC82C0210E2}"/>
              </a:ext>
            </a:extLst>
          </p:cNvPr>
          <p:cNvCxnSpPr>
            <a:cxnSpLocks/>
          </p:cNvCxnSpPr>
          <p:nvPr userDrawn="1"/>
        </p:nvCxnSpPr>
        <p:spPr>
          <a:xfrm>
            <a:off x="5302129"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6C37246-3AD9-B2AC-76D9-17FDAD4B05C9}"/>
              </a:ext>
            </a:extLst>
          </p:cNvPr>
          <p:cNvCxnSpPr>
            <a:cxnSpLocks/>
          </p:cNvCxnSpPr>
          <p:nvPr userDrawn="1"/>
        </p:nvCxnSpPr>
        <p:spPr>
          <a:xfrm>
            <a:off x="7766244"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971A764D-3E43-45CC-0191-A353558094A7}"/>
              </a:ext>
            </a:extLst>
          </p:cNvPr>
          <p:cNvCxnSpPr>
            <a:cxnSpLocks/>
          </p:cNvCxnSpPr>
          <p:nvPr userDrawn="1"/>
        </p:nvCxnSpPr>
        <p:spPr>
          <a:xfrm>
            <a:off x="10220687"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39FA8FC-3DAD-0365-DCC6-0F32E87173AA}"/>
              </a:ext>
            </a:extLst>
          </p:cNvPr>
          <p:cNvCxnSpPr>
            <a:cxnSpLocks/>
          </p:cNvCxnSpPr>
          <p:nvPr userDrawn="1"/>
        </p:nvCxnSpPr>
        <p:spPr>
          <a:xfrm>
            <a:off x="2898438" y="4629949"/>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14215D00-4EC5-ED6C-6901-9C80C4842851}"/>
              </a:ext>
            </a:extLst>
          </p:cNvPr>
          <p:cNvCxnSpPr>
            <a:cxnSpLocks/>
          </p:cNvCxnSpPr>
          <p:nvPr userDrawn="1"/>
        </p:nvCxnSpPr>
        <p:spPr>
          <a:xfrm>
            <a:off x="5327145" y="4629949"/>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04CDA88-7F72-6884-E098-8EF2A6E29414}"/>
              </a:ext>
            </a:extLst>
          </p:cNvPr>
          <p:cNvCxnSpPr>
            <a:cxnSpLocks/>
          </p:cNvCxnSpPr>
          <p:nvPr userDrawn="1"/>
        </p:nvCxnSpPr>
        <p:spPr>
          <a:xfrm>
            <a:off x="10263495" y="4629949"/>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279A4DB-0427-0A66-AF0B-093378DC095E}"/>
              </a:ext>
            </a:extLst>
          </p:cNvPr>
          <p:cNvCxnSpPr>
            <a:cxnSpLocks/>
          </p:cNvCxnSpPr>
          <p:nvPr userDrawn="1"/>
        </p:nvCxnSpPr>
        <p:spPr>
          <a:xfrm>
            <a:off x="7803150" y="4624675"/>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9D02220-F018-1969-3164-6BFF4EA1B235}"/>
              </a:ext>
            </a:extLst>
          </p:cNvPr>
          <p:cNvCxnSpPr>
            <a:cxnSpLocks/>
          </p:cNvCxnSpPr>
          <p:nvPr userDrawn="1"/>
        </p:nvCxnSpPr>
        <p:spPr>
          <a:xfrm>
            <a:off x="484036" y="4647739"/>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71" name="Text Placeholder 6">
            <a:extLst>
              <a:ext uri="{FF2B5EF4-FFF2-40B4-BE49-F238E27FC236}">
                <a16:creationId xmlns:a16="http://schemas.microsoft.com/office/drawing/2014/main" id="{19EADE65-C122-EB2C-19EB-19D10330B91B}"/>
              </a:ext>
            </a:extLst>
          </p:cNvPr>
          <p:cNvSpPr>
            <a:spLocks noGrp="1"/>
          </p:cNvSpPr>
          <p:nvPr>
            <p:ph type="body" sz="quarter" idx="33" hasCustomPrompt="1"/>
          </p:nvPr>
        </p:nvSpPr>
        <p:spPr>
          <a:xfrm>
            <a:off x="342843"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3" name="Text Placeholder 6">
            <a:extLst>
              <a:ext uri="{FF2B5EF4-FFF2-40B4-BE49-F238E27FC236}">
                <a16:creationId xmlns:a16="http://schemas.microsoft.com/office/drawing/2014/main" id="{CB9D182C-F076-5175-7385-DE48C8E9FF5A}"/>
              </a:ext>
            </a:extLst>
          </p:cNvPr>
          <p:cNvSpPr>
            <a:spLocks noGrp="1"/>
          </p:cNvSpPr>
          <p:nvPr>
            <p:ph type="body" sz="quarter" idx="35" hasCustomPrompt="1"/>
          </p:nvPr>
        </p:nvSpPr>
        <p:spPr>
          <a:xfrm>
            <a:off x="5226317"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4" name="Text Placeholder 6">
            <a:extLst>
              <a:ext uri="{FF2B5EF4-FFF2-40B4-BE49-F238E27FC236}">
                <a16:creationId xmlns:a16="http://schemas.microsoft.com/office/drawing/2014/main" id="{88730061-9A2D-BBD8-79B7-3F41D535AE99}"/>
              </a:ext>
            </a:extLst>
          </p:cNvPr>
          <p:cNvSpPr>
            <a:spLocks noGrp="1"/>
          </p:cNvSpPr>
          <p:nvPr>
            <p:ph type="body" sz="quarter" idx="36" hasCustomPrompt="1"/>
          </p:nvPr>
        </p:nvSpPr>
        <p:spPr>
          <a:xfrm>
            <a:off x="7729449"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5" name="Text Placeholder 6">
            <a:extLst>
              <a:ext uri="{FF2B5EF4-FFF2-40B4-BE49-F238E27FC236}">
                <a16:creationId xmlns:a16="http://schemas.microsoft.com/office/drawing/2014/main" id="{97C1F9A3-D059-7259-C0FB-DF8D338811A8}"/>
              </a:ext>
            </a:extLst>
          </p:cNvPr>
          <p:cNvSpPr>
            <a:spLocks noGrp="1"/>
          </p:cNvSpPr>
          <p:nvPr>
            <p:ph type="body" sz="quarter" idx="37" hasCustomPrompt="1"/>
          </p:nvPr>
        </p:nvSpPr>
        <p:spPr>
          <a:xfrm>
            <a:off x="10170273"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6" name="Text Placeholder 6">
            <a:extLst>
              <a:ext uri="{FF2B5EF4-FFF2-40B4-BE49-F238E27FC236}">
                <a16:creationId xmlns:a16="http://schemas.microsoft.com/office/drawing/2014/main" id="{B6A037C9-0C42-CE2B-896B-AF6B848B534A}"/>
              </a:ext>
            </a:extLst>
          </p:cNvPr>
          <p:cNvSpPr>
            <a:spLocks noGrp="1"/>
          </p:cNvSpPr>
          <p:nvPr>
            <p:ph type="body" sz="quarter" idx="38" hasCustomPrompt="1"/>
          </p:nvPr>
        </p:nvSpPr>
        <p:spPr>
          <a:xfrm>
            <a:off x="2792633"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7" name="Text Placeholder 6">
            <a:extLst>
              <a:ext uri="{FF2B5EF4-FFF2-40B4-BE49-F238E27FC236}">
                <a16:creationId xmlns:a16="http://schemas.microsoft.com/office/drawing/2014/main" id="{D83EABD8-8716-2269-4367-B8B667FDE791}"/>
              </a:ext>
            </a:extLst>
          </p:cNvPr>
          <p:cNvSpPr>
            <a:spLocks noGrp="1"/>
          </p:cNvSpPr>
          <p:nvPr>
            <p:ph type="body" sz="quarter" idx="39" hasCustomPrompt="1"/>
          </p:nvPr>
        </p:nvSpPr>
        <p:spPr>
          <a:xfrm>
            <a:off x="342843"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8" name="Text Placeholder 6">
            <a:extLst>
              <a:ext uri="{FF2B5EF4-FFF2-40B4-BE49-F238E27FC236}">
                <a16:creationId xmlns:a16="http://schemas.microsoft.com/office/drawing/2014/main" id="{EA92B77D-AE99-9AE0-42D8-2D2A16ED3C1D}"/>
              </a:ext>
            </a:extLst>
          </p:cNvPr>
          <p:cNvSpPr>
            <a:spLocks noGrp="1"/>
          </p:cNvSpPr>
          <p:nvPr>
            <p:ph type="body" sz="quarter" idx="40" hasCustomPrompt="1"/>
          </p:nvPr>
        </p:nvSpPr>
        <p:spPr>
          <a:xfrm>
            <a:off x="5226317"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9" name="Text Placeholder 6">
            <a:extLst>
              <a:ext uri="{FF2B5EF4-FFF2-40B4-BE49-F238E27FC236}">
                <a16:creationId xmlns:a16="http://schemas.microsoft.com/office/drawing/2014/main" id="{ADC7C694-3541-85F1-A4EC-DA4E64C5A090}"/>
              </a:ext>
            </a:extLst>
          </p:cNvPr>
          <p:cNvSpPr>
            <a:spLocks noGrp="1"/>
          </p:cNvSpPr>
          <p:nvPr>
            <p:ph type="body" sz="quarter" idx="41" hasCustomPrompt="1"/>
          </p:nvPr>
        </p:nvSpPr>
        <p:spPr>
          <a:xfrm>
            <a:off x="7729449"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80" name="Text Placeholder 6">
            <a:extLst>
              <a:ext uri="{FF2B5EF4-FFF2-40B4-BE49-F238E27FC236}">
                <a16:creationId xmlns:a16="http://schemas.microsoft.com/office/drawing/2014/main" id="{B724C0B8-9B99-F1BB-62EB-0C571FF3E752}"/>
              </a:ext>
            </a:extLst>
          </p:cNvPr>
          <p:cNvSpPr>
            <a:spLocks noGrp="1"/>
          </p:cNvSpPr>
          <p:nvPr>
            <p:ph type="body" sz="quarter" idx="42" hasCustomPrompt="1"/>
          </p:nvPr>
        </p:nvSpPr>
        <p:spPr>
          <a:xfrm>
            <a:off x="10170273"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Tree>
    <p:extLst>
      <p:ext uri="{BB962C8B-B14F-4D97-AF65-F5344CB8AC3E}">
        <p14:creationId xmlns:p14="http://schemas.microsoft.com/office/powerpoint/2010/main" val="187471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a:t>Click to edit </a:t>
            </a:r>
            <a:br>
              <a:rPr lang="en-US"/>
            </a:br>
            <a:r>
              <a:rPr lang="en-US"/>
              <a:t>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9" name="Content Placeholder 7"/>
          <p:cNvSpPr>
            <a:spLocks noGrp="1"/>
          </p:cNvSpPr>
          <p:nvPr>
            <p:ph sz="quarter" idx="14"/>
          </p:nvPr>
        </p:nvSpPr>
        <p:spPr>
          <a:xfrm>
            <a:off x="379142" y="1614207"/>
            <a:ext cx="1129603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030728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9" name="Content Placeholder 7"/>
          <p:cNvSpPr>
            <a:spLocks noGrp="1"/>
          </p:cNvSpPr>
          <p:nvPr>
            <p:ph sz="quarter" idx="14"/>
          </p:nvPr>
        </p:nvSpPr>
        <p:spPr>
          <a:xfrm>
            <a:off x="379142"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57596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199334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13" Type="http://schemas.openxmlformats.org/officeDocument/2006/relationships/slideLayout" Target="../slideLayouts/slideLayout16.xml"/><Relationship Id="rId18" Type="http://schemas.openxmlformats.org/officeDocument/2006/relationships/slideLayout" Target="../slideLayouts/slideLayout21.xml"/><Relationship Id="rId26" Type="http://schemas.openxmlformats.org/officeDocument/2006/relationships/slideLayout" Target="../slideLayouts/slideLayout29.xml"/><Relationship Id="rId3" Type="http://schemas.openxmlformats.org/officeDocument/2006/relationships/slideLayout" Target="../slideLayouts/slideLayout6.xml"/><Relationship Id="rId21" Type="http://schemas.openxmlformats.org/officeDocument/2006/relationships/slideLayout" Target="../slideLayouts/slideLayout24.xml"/><Relationship Id="rId34" Type="http://schemas.openxmlformats.org/officeDocument/2006/relationships/image" Target="../media/image2.jpeg"/><Relationship Id="rId7" Type="http://schemas.openxmlformats.org/officeDocument/2006/relationships/slideLayout" Target="../slideLayouts/slideLayout10.xml"/><Relationship Id="rId12" Type="http://schemas.openxmlformats.org/officeDocument/2006/relationships/slideLayout" Target="../slideLayouts/slideLayout15.xml"/><Relationship Id="rId17" Type="http://schemas.openxmlformats.org/officeDocument/2006/relationships/slideLayout" Target="../slideLayouts/slideLayout20.xml"/><Relationship Id="rId25" Type="http://schemas.openxmlformats.org/officeDocument/2006/relationships/slideLayout" Target="../slideLayouts/slideLayout28.xml"/><Relationship Id="rId33" Type="http://schemas.openxmlformats.org/officeDocument/2006/relationships/tags" Target="../tags/tag7.xml"/><Relationship Id="rId2" Type="http://schemas.openxmlformats.org/officeDocument/2006/relationships/slideLayout" Target="../slideLayouts/slideLayout5.xml"/><Relationship Id="rId16" Type="http://schemas.openxmlformats.org/officeDocument/2006/relationships/slideLayout" Target="../slideLayouts/slideLayout19.xml"/><Relationship Id="rId20" Type="http://schemas.openxmlformats.org/officeDocument/2006/relationships/slideLayout" Target="../slideLayouts/slideLayout23.xml"/><Relationship Id="rId29" Type="http://schemas.openxmlformats.org/officeDocument/2006/relationships/slideLayout" Target="../slideLayouts/slideLayout32.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24" Type="http://schemas.openxmlformats.org/officeDocument/2006/relationships/slideLayout" Target="../slideLayouts/slideLayout27.xml"/><Relationship Id="rId32" Type="http://schemas.openxmlformats.org/officeDocument/2006/relationships/theme" Target="../theme/theme4.xml"/><Relationship Id="rId5" Type="http://schemas.openxmlformats.org/officeDocument/2006/relationships/slideLayout" Target="../slideLayouts/slideLayout8.xml"/><Relationship Id="rId15" Type="http://schemas.openxmlformats.org/officeDocument/2006/relationships/slideLayout" Target="../slideLayouts/slideLayout18.xml"/><Relationship Id="rId23" Type="http://schemas.openxmlformats.org/officeDocument/2006/relationships/slideLayout" Target="../slideLayouts/slideLayout26.xml"/><Relationship Id="rId28" Type="http://schemas.openxmlformats.org/officeDocument/2006/relationships/slideLayout" Target="../slideLayouts/slideLayout31.xml"/><Relationship Id="rId10" Type="http://schemas.openxmlformats.org/officeDocument/2006/relationships/slideLayout" Target="../slideLayouts/slideLayout13.xml"/><Relationship Id="rId19" Type="http://schemas.openxmlformats.org/officeDocument/2006/relationships/slideLayout" Target="../slideLayouts/slideLayout22.xml"/><Relationship Id="rId31" Type="http://schemas.openxmlformats.org/officeDocument/2006/relationships/slideLayout" Target="../slideLayouts/slideLayout34.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slideLayout" Target="../slideLayouts/slideLayout17.xml"/><Relationship Id="rId22" Type="http://schemas.openxmlformats.org/officeDocument/2006/relationships/slideLayout" Target="../slideLayouts/slideLayout25.xml"/><Relationship Id="rId27" Type="http://schemas.openxmlformats.org/officeDocument/2006/relationships/slideLayout" Target="../slideLayouts/slideLayout30.xml"/><Relationship Id="rId30" Type="http://schemas.openxmlformats.org/officeDocument/2006/relationships/slideLayout" Target="../slideLayouts/slideLayout33.xml"/><Relationship Id="rId8" Type="http://schemas.openxmlformats.org/officeDocument/2006/relationships/slideLayout" Target="../slideLayouts/slideLayout11.xml"/></Relationships>
</file>

<file path=ppt/slideMasters/_rels/slideMaster5.xml.rels><?xml version="1.0" encoding="UTF-8" standalone="yes"?>
<Relationships xmlns="http://schemas.openxmlformats.org/package/2006/relationships"><Relationship Id="rId13" Type="http://schemas.openxmlformats.org/officeDocument/2006/relationships/slideLayout" Target="../slideLayouts/slideLayout47.xml"/><Relationship Id="rId18" Type="http://schemas.openxmlformats.org/officeDocument/2006/relationships/slideLayout" Target="../slideLayouts/slideLayout52.xml"/><Relationship Id="rId26" Type="http://schemas.openxmlformats.org/officeDocument/2006/relationships/slideLayout" Target="../slideLayouts/slideLayout60.xml"/><Relationship Id="rId3" Type="http://schemas.openxmlformats.org/officeDocument/2006/relationships/slideLayout" Target="../slideLayouts/slideLayout37.xml"/><Relationship Id="rId21" Type="http://schemas.openxmlformats.org/officeDocument/2006/relationships/slideLayout" Target="../slideLayouts/slideLayout55.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17" Type="http://schemas.openxmlformats.org/officeDocument/2006/relationships/slideLayout" Target="../slideLayouts/slideLayout51.xml"/><Relationship Id="rId25" Type="http://schemas.openxmlformats.org/officeDocument/2006/relationships/slideLayout" Target="../slideLayouts/slideLayout59.xml"/><Relationship Id="rId33" Type="http://schemas.openxmlformats.org/officeDocument/2006/relationships/image" Target="../media/image1.jpeg"/><Relationship Id="rId2" Type="http://schemas.openxmlformats.org/officeDocument/2006/relationships/slideLayout" Target="../slideLayouts/slideLayout36.xml"/><Relationship Id="rId16" Type="http://schemas.openxmlformats.org/officeDocument/2006/relationships/slideLayout" Target="../slideLayouts/slideLayout50.xml"/><Relationship Id="rId20" Type="http://schemas.openxmlformats.org/officeDocument/2006/relationships/slideLayout" Target="../slideLayouts/slideLayout54.xml"/><Relationship Id="rId29" Type="http://schemas.openxmlformats.org/officeDocument/2006/relationships/slideLayout" Target="../slideLayouts/slideLayout63.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24" Type="http://schemas.openxmlformats.org/officeDocument/2006/relationships/slideLayout" Target="../slideLayouts/slideLayout58.xml"/><Relationship Id="rId32" Type="http://schemas.openxmlformats.org/officeDocument/2006/relationships/tags" Target="../tags/tag37.xml"/><Relationship Id="rId5" Type="http://schemas.openxmlformats.org/officeDocument/2006/relationships/slideLayout" Target="../slideLayouts/slideLayout39.xml"/><Relationship Id="rId15" Type="http://schemas.openxmlformats.org/officeDocument/2006/relationships/slideLayout" Target="../slideLayouts/slideLayout49.xml"/><Relationship Id="rId23" Type="http://schemas.openxmlformats.org/officeDocument/2006/relationships/slideLayout" Target="../slideLayouts/slideLayout57.xml"/><Relationship Id="rId28" Type="http://schemas.openxmlformats.org/officeDocument/2006/relationships/slideLayout" Target="../slideLayouts/slideLayout62.xml"/><Relationship Id="rId10" Type="http://schemas.openxmlformats.org/officeDocument/2006/relationships/slideLayout" Target="../slideLayouts/slideLayout44.xml"/><Relationship Id="rId19" Type="http://schemas.openxmlformats.org/officeDocument/2006/relationships/slideLayout" Target="../slideLayouts/slideLayout53.xml"/><Relationship Id="rId31" Type="http://schemas.openxmlformats.org/officeDocument/2006/relationships/theme" Target="../theme/theme5.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slideLayout" Target="../slideLayouts/slideLayout48.xml"/><Relationship Id="rId22" Type="http://schemas.openxmlformats.org/officeDocument/2006/relationships/slideLayout" Target="../slideLayouts/slideLayout56.xml"/><Relationship Id="rId27" Type="http://schemas.openxmlformats.org/officeDocument/2006/relationships/slideLayout" Target="../slideLayouts/slideLayout61.xml"/><Relationship Id="rId30" Type="http://schemas.openxmlformats.org/officeDocument/2006/relationships/slideLayout" Target="../slideLayouts/slideLayout64.xml"/><Relationship Id="rId8"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11/06/2026</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2116753593"/>
      </p:ext>
    </p:extLst>
  </p:cSld>
  <p:clrMap bg1="lt1" tx1="dk1" bg2="lt2" tx2="dk2" accent1="accent1" accent2="accent2" accent3="accent3" accent4="accent4" accent5="accent5" accent6="accent6" hlink="hlink" folHlink="folHlink"/>
  <p:sldLayoutIdLst>
    <p:sldLayoutId id="2147483697"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02" userDrawn="1">
          <p15:clr>
            <a:srgbClr val="F26B43"/>
          </p15:clr>
        </p15:guide>
        <p15:guide id="3" pos="7378" userDrawn="1">
          <p15:clr>
            <a:srgbClr val="F26B43"/>
          </p15:clr>
        </p15:guide>
        <p15:guide id="4" orient="horz" pos="2160" userDrawn="1">
          <p15:clr>
            <a:srgbClr val="F26B43"/>
          </p15:clr>
        </p15:guide>
        <p15:guide id="5" orient="horz" pos="4165" userDrawn="1">
          <p15:clr>
            <a:srgbClr val="F26B43"/>
          </p15:clr>
        </p15:guide>
        <p15:guide id="6" orient="horz" pos="331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85BD38DE-0542-4FAE-989F-105676356085}" type="datetimeFigureOut">
              <a:rPr lang="en-GB" smtClean="0"/>
              <a:t>11/06/2026</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79E5F90B-4EFD-4F87-8571-C292E52EB0A8}" type="slidenum">
              <a:rPr lang="en-GB" smtClean="0"/>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1042011005"/>
      </p:ext>
    </p:extLst>
  </p:cSld>
  <p:clrMap bg1="lt1" tx1="dk1" bg2="lt2" tx2="dk2" accent1="accent1" accent2="accent2" accent3="accent3" accent4="accent4" accent5="accent5" accent6="accent6" hlink="hlink" folHlink="folHlink"/>
  <p:sldLayoutIdLst>
    <p:sldLayoutId id="2147484536"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11/06/2026</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1752056989"/>
      </p:ext>
    </p:extLst>
  </p:cSld>
  <p:clrMap bg1="lt1" tx1="dk1" bg2="lt2" tx2="dk2" accent1="accent1" accent2="accent2" accent3="accent3" accent4="accent4" accent5="accent5" accent6="accent6" hlink="hlink" folHlink="folHlink"/>
  <p:sldLayoutIdLst>
    <p:sldLayoutId id="2147484328"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a:t>Click to edit </a:t>
            </a:r>
            <a:br>
              <a:rPr lang="en-US"/>
            </a:br>
            <a:r>
              <a:rPr lang="en-US"/>
              <a:t>Master title style</a:t>
            </a:r>
            <a:endParaRPr lang="en-GB"/>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11/06/2026</a:t>
            </a:fld>
            <a:endParaRPr lang="en-GB"/>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ustDataLst>
      <p:tags r:id="rId33"/>
    </p:custDataLst>
    <p:extLst>
      <p:ext uri="{BB962C8B-B14F-4D97-AF65-F5344CB8AC3E}">
        <p14:creationId xmlns:p14="http://schemas.microsoft.com/office/powerpoint/2010/main" val="3330354504"/>
      </p:ext>
    </p:extLst>
  </p:cSld>
  <p:clrMap bg1="lt1" tx1="dk1" bg2="lt2" tx2="dk2" accent1="accent1" accent2="accent2" accent3="accent3" accent4="accent4" accent5="accent5" accent6="accent6" hlink="hlink" folHlink="folHlink"/>
  <p:sldLayoutIdLst>
    <p:sldLayoutId id="2147484539" r:id="rId1"/>
    <p:sldLayoutId id="2147484540" r:id="rId2"/>
    <p:sldLayoutId id="2147484541" r:id="rId3"/>
    <p:sldLayoutId id="2147484542" r:id="rId4"/>
    <p:sldLayoutId id="2147484543" r:id="rId5"/>
    <p:sldLayoutId id="2147484544" r:id="rId6"/>
    <p:sldLayoutId id="2147484545" r:id="rId7"/>
    <p:sldLayoutId id="2147484546" r:id="rId8"/>
    <p:sldLayoutId id="2147484547" r:id="rId9"/>
    <p:sldLayoutId id="2147484548" r:id="rId10"/>
    <p:sldLayoutId id="2147484549" r:id="rId11"/>
    <p:sldLayoutId id="2147484550" r:id="rId12"/>
    <p:sldLayoutId id="2147484551" r:id="rId13"/>
    <p:sldLayoutId id="2147484552" r:id="rId14"/>
    <p:sldLayoutId id="2147484553" r:id="rId15"/>
    <p:sldLayoutId id="2147484554" r:id="rId16"/>
    <p:sldLayoutId id="2147484555" r:id="rId17"/>
    <p:sldLayoutId id="2147484556" r:id="rId18"/>
    <p:sldLayoutId id="2147484557" r:id="rId19"/>
    <p:sldLayoutId id="2147484558" r:id="rId20"/>
    <p:sldLayoutId id="2147484559" r:id="rId21"/>
    <p:sldLayoutId id="2147484560" r:id="rId22"/>
    <p:sldLayoutId id="2147484561" r:id="rId23"/>
    <p:sldLayoutId id="2147484562" r:id="rId24"/>
    <p:sldLayoutId id="2147484563" r:id="rId25"/>
    <p:sldLayoutId id="2147484564" r:id="rId26"/>
    <p:sldLayoutId id="2147484565" r:id="rId27"/>
    <p:sldLayoutId id="2147484566" r:id="rId28"/>
    <p:sldLayoutId id="2147484567" r:id="rId29"/>
    <p:sldLayoutId id="2147484568" r:id="rId30"/>
    <p:sldLayoutId id="2147484569" r:id="rId3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a:t>Click to edit </a:t>
            </a:r>
            <a:br>
              <a:rPr lang="en-US"/>
            </a:br>
            <a:r>
              <a:rPr lang="en-US"/>
              <a:t>Master title style</a:t>
            </a:r>
            <a:endParaRPr lang="en-GB"/>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11/06/2026</a:t>
            </a:fld>
            <a:endParaRPr lang="en-GB"/>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ustDataLst>
      <p:tags r:id="rId32"/>
    </p:custDataLst>
    <p:extLst>
      <p:ext uri="{BB962C8B-B14F-4D97-AF65-F5344CB8AC3E}">
        <p14:creationId xmlns:p14="http://schemas.microsoft.com/office/powerpoint/2010/main" val="3645809674"/>
      </p:ext>
    </p:extLst>
  </p:cSld>
  <p:clrMap bg1="lt1" tx1="dk1" bg2="lt2" tx2="dk2" accent1="accent1" accent2="accent2" accent3="accent3" accent4="accent4" accent5="accent5" accent6="accent6" hlink="hlink" folHlink="folHlink"/>
  <p:sldLayoutIdLst>
    <p:sldLayoutId id="2147484571" r:id="rId1"/>
    <p:sldLayoutId id="2147484572" r:id="rId2"/>
    <p:sldLayoutId id="2147484573" r:id="rId3"/>
    <p:sldLayoutId id="2147484574" r:id="rId4"/>
    <p:sldLayoutId id="2147484575" r:id="rId5"/>
    <p:sldLayoutId id="2147484576" r:id="rId6"/>
    <p:sldLayoutId id="2147484577" r:id="rId7"/>
    <p:sldLayoutId id="2147484578" r:id="rId8"/>
    <p:sldLayoutId id="2147484579" r:id="rId9"/>
    <p:sldLayoutId id="2147484580" r:id="rId10"/>
    <p:sldLayoutId id="2147484581" r:id="rId11"/>
    <p:sldLayoutId id="2147484582" r:id="rId12"/>
    <p:sldLayoutId id="2147484583" r:id="rId13"/>
    <p:sldLayoutId id="2147484584" r:id="rId14"/>
    <p:sldLayoutId id="2147484585" r:id="rId15"/>
    <p:sldLayoutId id="2147484586" r:id="rId16"/>
    <p:sldLayoutId id="2147484587" r:id="rId17"/>
    <p:sldLayoutId id="2147484588" r:id="rId18"/>
    <p:sldLayoutId id="2147484589" r:id="rId19"/>
    <p:sldLayoutId id="2147484590" r:id="rId20"/>
    <p:sldLayoutId id="2147484591" r:id="rId21"/>
    <p:sldLayoutId id="2147484592" r:id="rId22"/>
    <p:sldLayoutId id="2147484593" r:id="rId23"/>
    <p:sldLayoutId id="2147484594" r:id="rId24"/>
    <p:sldLayoutId id="2147484595" r:id="rId25"/>
    <p:sldLayoutId id="2147484596" r:id="rId26"/>
    <p:sldLayoutId id="2147484597" r:id="rId27"/>
    <p:sldLayoutId id="2147484598" r:id="rId28"/>
    <p:sldLayoutId id="2147484599" r:id="rId29"/>
    <p:sldLayoutId id="2147484600"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7.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FE112-51B5-2E62-1F7C-2F203C2707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DC993B-08A3-24C2-1D1B-13ED948C66CA}"/>
              </a:ext>
            </a:extLst>
          </p:cNvPr>
          <p:cNvSpPr>
            <a:spLocks noGrp="1"/>
          </p:cNvSpPr>
          <p:nvPr>
            <p:ph type="title"/>
          </p:nvPr>
        </p:nvSpPr>
        <p:spPr/>
        <p:txBody>
          <a:bodyPr/>
          <a:lstStyle/>
          <a:p>
            <a:r>
              <a:rPr lang="en-GB" dirty="0"/>
              <a:t>598 advertisers spent less than £50k on TV in 2025</a:t>
            </a:r>
          </a:p>
        </p:txBody>
      </p:sp>
      <p:graphicFrame>
        <p:nvGraphicFramePr>
          <p:cNvPr id="6" name="Content Placeholder 5">
            <a:extLst>
              <a:ext uri="{FF2B5EF4-FFF2-40B4-BE49-F238E27FC236}">
                <a16:creationId xmlns:a16="http://schemas.microsoft.com/office/drawing/2014/main" id="{00724526-3A07-1D70-CAEB-76CFF89E9368}"/>
              </a:ext>
            </a:extLst>
          </p:cNvPr>
          <p:cNvGraphicFramePr>
            <a:graphicFrameLocks noGrp="1"/>
          </p:cNvGraphicFramePr>
          <p:nvPr>
            <p:ph sz="quarter" idx="14"/>
          </p:nvPr>
        </p:nvGraphicFramePr>
        <p:xfrm>
          <a:off x="379413" y="1614488"/>
          <a:ext cx="11295062" cy="365125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4">
            <a:extLst>
              <a:ext uri="{FF2B5EF4-FFF2-40B4-BE49-F238E27FC236}">
                <a16:creationId xmlns:a16="http://schemas.microsoft.com/office/drawing/2014/main" id="{0CB39B1D-DAB3-BC79-9BB9-F8B5BDAED740}"/>
              </a:ext>
            </a:extLst>
          </p:cNvPr>
          <p:cNvSpPr txBox="1">
            <a:spLocks/>
          </p:cNvSpPr>
          <p:nvPr/>
        </p:nvSpPr>
        <p:spPr>
          <a:xfrm>
            <a:off x="378000" y="5364000"/>
            <a:ext cx="11334817" cy="304800"/>
          </a:xfrm>
          <a:prstGeom prst="rect">
            <a:avLst/>
          </a:prstGeom>
        </p:spPr>
        <p:txBody>
          <a:bodyPr/>
          <a:lst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GB" sz="1000" b="0" i="0" u="none" strike="noStrike" kern="1200" cap="none" spc="0" normalizeH="0" baseline="0" noProof="0">
                <a:ln>
                  <a:noFill/>
                </a:ln>
                <a:solidFill>
                  <a:srgbClr val="4D4D4D"/>
                </a:solidFill>
                <a:effectLst/>
                <a:uLnTx/>
                <a:uFillTx/>
                <a:latin typeface="Arial"/>
                <a:ea typeface="+mn-ea"/>
                <a:cs typeface="+mn-cs"/>
              </a:rPr>
              <a:t>Source: Nielsen Ad Intel, 2025</a:t>
            </a:r>
          </a:p>
        </p:txBody>
      </p:sp>
    </p:spTree>
    <p:extLst>
      <p:ext uri="{BB962C8B-B14F-4D97-AF65-F5344CB8AC3E}">
        <p14:creationId xmlns:p14="http://schemas.microsoft.com/office/powerpoint/2010/main" val="185675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FE894-E5A8-2631-F5BC-1AB38D939DD5}"/>
            </a:ext>
          </a:extLst>
        </p:cNvPr>
        <p:cNvGrpSpPr/>
        <p:nvPr/>
      </p:nvGrpSpPr>
      <p:grpSpPr>
        <a:xfrm>
          <a:off x="0" y="0"/>
          <a:ext cx="0" cy="0"/>
          <a:chOff x="0" y="0"/>
          <a:chExt cx="0" cy="0"/>
        </a:xfrm>
      </p:grpSpPr>
      <p:sp>
        <p:nvSpPr>
          <p:cNvPr id="9" name="Oval 8">
            <a:extLst>
              <a:ext uri="{FF2B5EF4-FFF2-40B4-BE49-F238E27FC236}">
                <a16:creationId xmlns:a16="http://schemas.microsoft.com/office/drawing/2014/main" id="{F12BD946-0890-38AF-F732-5FD7425A5C13}"/>
              </a:ext>
            </a:extLst>
          </p:cNvPr>
          <p:cNvSpPr/>
          <p:nvPr/>
        </p:nvSpPr>
        <p:spPr>
          <a:xfrm>
            <a:off x="6096000" y="2255400"/>
            <a:ext cx="2336400" cy="2336400"/>
          </a:xfrm>
          <a:prstGeom prst="ellipse">
            <a:avLst/>
          </a:prstGeom>
          <a:solidFill>
            <a:srgbClr val="C00000"/>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Arial"/>
                <a:ea typeface="+mn-ea"/>
                <a:cs typeface="+mn-cs"/>
              </a:rPr>
              <a:t>£59.41</a:t>
            </a:r>
          </a:p>
        </p:txBody>
      </p:sp>
      <p:sp>
        <p:nvSpPr>
          <p:cNvPr id="2" name="Title 1">
            <a:extLst>
              <a:ext uri="{FF2B5EF4-FFF2-40B4-BE49-F238E27FC236}">
                <a16:creationId xmlns:a16="http://schemas.microsoft.com/office/drawing/2014/main" id="{1D62AAE5-602E-62D8-470D-19CDA74DD800}"/>
              </a:ext>
            </a:extLst>
          </p:cNvPr>
          <p:cNvSpPr>
            <a:spLocks noGrp="1"/>
          </p:cNvSpPr>
          <p:nvPr>
            <p:ph type="title"/>
          </p:nvPr>
        </p:nvSpPr>
        <p:spPr/>
        <p:txBody>
          <a:bodyPr/>
          <a:lstStyle/>
          <a:p>
            <a:r>
              <a:rPr lang="en-GB" dirty="0"/>
              <a:t>TV remains the lowest priced video channel</a:t>
            </a:r>
          </a:p>
        </p:txBody>
      </p:sp>
      <p:sp>
        <p:nvSpPr>
          <p:cNvPr id="3" name="Text Placeholder 2">
            <a:extLst>
              <a:ext uri="{FF2B5EF4-FFF2-40B4-BE49-F238E27FC236}">
                <a16:creationId xmlns:a16="http://schemas.microsoft.com/office/drawing/2014/main" id="{1AF9CDAE-4156-3A17-FF87-8FC4225295DE}"/>
              </a:ext>
            </a:extLst>
          </p:cNvPr>
          <p:cNvSpPr>
            <a:spLocks noGrp="1"/>
          </p:cNvSpPr>
          <p:nvPr>
            <p:ph type="body" sz="quarter" idx="15"/>
          </p:nvPr>
        </p:nvSpPr>
        <p:spPr>
          <a:xfrm>
            <a:off x="378000" y="5364000"/>
            <a:ext cx="11334817" cy="304800"/>
          </a:xfrm>
        </p:spPr>
        <p:txBody>
          <a:bodyPr/>
          <a:lstStyle/>
          <a:p>
            <a:r>
              <a:rPr lang="en-GB" dirty="0"/>
              <a:t>Source: 2025, TV is inclusive of Linear and Addressable. Thinkbox estimates using AA/WARC (estimates), Barb / Broadcaster stream data / UK Cinema Association. Ipsos Iris.</a:t>
            </a:r>
          </a:p>
        </p:txBody>
      </p:sp>
      <p:sp>
        <p:nvSpPr>
          <p:cNvPr id="6" name="Oval 5">
            <a:extLst>
              <a:ext uri="{FF2B5EF4-FFF2-40B4-BE49-F238E27FC236}">
                <a16:creationId xmlns:a16="http://schemas.microsoft.com/office/drawing/2014/main" id="{732143CF-5EBD-8BB3-F04C-6BE92058CE0E}"/>
              </a:ext>
            </a:extLst>
          </p:cNvPr>
          <p:cNvSpPr/>
          <p:nvPr/>
        </p:nvSpPr>
        <p:spPr>
          <a:xfrm>
            <a:off x="3282534" y="2948400"/>
            <a:ext cx="871200" cy="871200"/>
          </a:xfrm>
          <a:prstGeom prst="ellipse">
            <a:avLst/>
          </a:prstGeom>
          <a:solidFill>
            <a:srgbClr val="C00000"/>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a:ea typeface="+mn-ea"/>
                <a:cs typeface="+mn-cs"/>
              </a:rPr>
              <a:t>£7.23</a:t>
            </a:r>
          </a:p>
        </p:txBody>
      </p:sp>
      <p:sp>
        <p:nvSpPr>
          <p:cNvPr id="7" name="TextBox 6">
            <a:extLst>
              <a:ext uri="{FF2B5EF4-FFF2-40B4-BE49-F238E27FC236}">
                <a16:creationId xmlns:a16="http://schemas.microsoft.com/office/drawing/2014/main" id="{EBCF241E-23F8-2E36-895A-DFEBB2F650D7}"/>
              </a:ext>
            </a:extLst>
          </p:cNvPr>
          <p:cNvSpPr txBox="1"/>
          <p:nvPr/>
        </p:nvSpPr>
        <p:spPr>
          <a:xfrm>
            <a:off x="3466302" y="1748408"/>
            <a:ext cx="503664" cy="338554"/>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srgbClr val="4D4D4D"/>
                </a:solidFill>
                <a:effectLst/>
                <a:uLnTx/>
                <a:uFillTx/>
                <a:latin typeface="Arial"/>
                <a:ea typeface="+mn-ea"/>
                <a:cs typeface="+mn-cs"/>
              </a:rPr>
              <a:t>TV </a:t>
            </a:r>
          </a:p>
        </p:txBody>
      </p:sp>
      <p:sp>
        <p:nvSpPr>
          <p:cNvPr id="8" name="TextBox 7">
            <a:extLst>
              <a:ext uri="{FF2B5EF4-FFF2-40B4-BE49-F238E27FC236}">
                <a16:creationId xmlns:a16="http://schemas.microsoft.com/office/drawing/2014/main" id="{B33DD090-6248-8E6A-F03C-B0E31B90969E}"/>
              </a:ext>
            </a:extLst>
          </p:cNvPr>
          <p:cNvSpPr txBox="1"/>
          <p:nvPr/>
        </p:nvSpPr>
        <p:spPr>
          <a:xfrm>
            <a:off x="6180666" y="1748408"/>
            <a:ext cx="2167068" cy="338554"/>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srgbClr val="4D4D4D"/>
                </a:solidFill>
                <a:effectLst/>
                <a:uLnTx/>
                <a:uFillTx/>
                <a:latin typeface="Arial"/>
                <a:ea typeface="+mn-ea"/>
                <a:cs typeface="+mn-cs"/>
              </a:rPr>
              <a:t>Social Media - Video</a:t>
            </a:r>
          </a:p>
        </p:txBody>
      </p:sp>
      <p:sp>
        <p:nvSpPr>
          <p:cNvPr id="13" name="TextBox 12">
            <a:extLst>
              <a:ext uri="{FF2B5EF4-FFF2-40B4-BE49-F238E27FC236}">
                <a16:creationId xmlns:a16="http://schemas.microsoft.com/office/drawing/2014/main" id="{C2749FE7-7D68-DA5C-83C0-CC131603168A}"/>
              </a:ext>
            </a:extLst>
          </p:cNvPr>
          <p:cNvSpPr txBox="1"/>
          <p:nvPr/>
        </p:nvSpPr>
        <p:spPr>
          <a:xfrm>
            <a:off x="479426" y="1142566"/>
            <a:ext cx="433795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srgbClr val="4D4D4D"/>
                </a:solidFill>
                <a:effectLst/>
                <a:uLnTx/>
                <a:uFillTx/>
                <a:latin typeface="Arial"/>
                <a:ea typeface="+mn-ea"/>
                <a:cs typeface="+mn-cs"/>
              </a:rPr>
              <a:t>Average cost per 30 second (000s)</a:t>
            </a:r>
          </a:p>
        </p:txBody>
      </p:sp>
    </p:spTree>
    <p:extLst>
      <p:ext uri="{BB962C8B-B14F-4D97-AF65-F5344CB8AC3E}">
        <p14:creationId xmlns:p14="http://schemas.microsoft.com/office/powerpoint/2010/main" val="6250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E486B-C27A-81CE-EC8F-AC5A712B00D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37FB614-4A79-C406-63B4-7233F39B35F3}"/>
              </a:ext>
            </a:extLst>
          </p:cNvPr>
          <p:cNvSpPr>
            <a:spLocks noGrp="1"/>
          </p:cNvSpPr>
          <p:nvPr>
            <p:ph type="title"/>
          </p:nvPr>
        </p:nvSpPr>
        <p:spPr/>
        <p:txBody>
          <a:bodyPr/>
          <a:lstStyle/>
          <a:p>
            <a:r>
              <a:rPr lang="en-US" dirty="0"/>
              <a:t>TV delivers the highest total volume of profit</a:t>
            </a:r>
          </a:p>
        </p:txBody>
      </p:sp>
      <p:sp>
        <p:nvSpPr>
          <p:cNvPr id="6" name="Text Placeholder 5">
            <a:extLst>
              <a:ext uri="{FF2B5EF4-FFF2-40B4-BE49-F238E27FC236}">
                <a16:creationId xmlns:a16="http://schemas.microsoft.com/office/drawing/2014/main" id="{61D48406-BA86-3B8D-2919-D3D477A86B68}"/>
              </a:ext>
            </a:extLst>
          </p:cNvPr>
          <p:cNvSpPr>
            <a:spLocks noGrp="1"/>
          </p:cNvSpPr>
          <p:nvPr>
            <p:ph type="body" sz="quarter" idx="15"/>
          </p:nvPr>
        </p:nvSpPr>
        <p:spPr/>
        <p:txBody>
          <a:bodyPr/>
          <a:lstStyle/>
          <a:p>
            <a:pPr>
              <a:spcBef>
                <a:spcPts val="0"/>
              </a:spcBef>
            </a:pPr>
            <a:r>
              <a:rPr lang="en-US"/>
              <a:t>Source: Profit Ability 2, April 2024 – Short term benchmarks: </a:t>
            </a:r>
            <a:r>
              <a:rPr lang="en-US" err="1"/>
              <a:t>Ebiquity</a:t>
            </a:r>
            <a:r>
              <a:rPr lang="en-US"/>
              <a:t>, </a:t>
            </a:r>
            <a:r>
              <a:rPr lang="en-US" err="1"/>
              <a:t>EssenceMediacom</a:t>
            </a:r>
            <a:r>
              <a:rPr lang="en-US"/>
              <a:t>, Gain Theory, Mindshare, Wavemaker UK. </a:t>
            </a:r>
          </a:p>
          <a:p>
            <a:pPr>
              <a:spcBef>
                <a:spcPts val="0"/>
              </a:spcBef>
            </a:pPr>
            <a:r>
              <a:rPr lang="en-US"/>
              <a:t>Long Term Multipliers: </a:t>
            </a:r>
            <a:r>
              <a:rPr lang="en-US" err="1"/>
              <a:t>EssenceMediacom</a:t>
            </a:r>
            <a:r>
              <a:rPr lang="en-US"/>
              <a:t>, Gain Theory, Mindshare, Wavemaker UK</a:t>
            </a:r>
          </a:p>
        </p:txBody>
      </p:sp>
      <p:graphicFrame>
        <p:nvGraphicFramePr>
          <p:cNvPr id="9" name="Chart 8">
            <a:extLst>
              <a:ext uri="{FF2B5EF4-FFF2-40B4-BE49-F238E27FC236}">
                <a16:creationId xmlns:a16="http://schemas.microsoft.com/office/drawing/2014/main" id="{ABC50066-1055-B12B-1814-45FE0C169D3B}"/>
              </a:ext>
            </a:extLst>
          </p:cNvPr>
          <p:cNvGraphicFramePr/>
          <p:nvPr/>
        </p:nvGraphicFramePr>
        <p:xfrm>
          <a:off x="696000" y="1597907"/>
          <a:ext cx="10800000" cy="3550425"/>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8A31C7B3-DC1E-F83A-86DD-04361FEB9668}"/>
              </a:ext>
            </a:extLst>
          </p:cNvPr>
          <p:cNvSpPr txBox="1"/>
          <p:nvPr/>
        </p:nvSpPr>
        <p:spPr>
          <a:xfrm>
            <a:off x="3771900" y="1381125"/>
            <a:ext cx="46482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US" sz="1000" b="1" i="0" u="none" strike="noStrike" kern="1200" cap="none" spc="0" normalizeH="0" baseline="0" noProof="0" dirty="0">
                <a:ln>
                  <a:noFill/>
                </a:ln>
                <a:solidFill>
                  <a:srgbClr val="4D4D4D"/>
                </a:solidFill>
                <a:effectLst/>
                <a:uLnTx/>
                <a:uFillTx/>
                <a:latin typeface="Arial"/>
                <a:ea typeface="+mn-ea"/>
                <a:cs typeface="+mn-cs"/>
              </a:rPr>
              <a:t>Full profit volume &amp; profit ROI</a:t>
            </a:r>
          </a:p>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GB" sz="1000" b="0" i="0" u="none" strike="noStrike" kern="1200" cap="none" spc="0" normalizeH="0" baseline="0" noProof="0" dirty="0">
                <a:ln>
                  <a:noFill/>
                </a:ln>
                <a:solidFill>
                  <a:srgbClr val="4D4D4D"/>
                </a:solidFill>
                <a:effectLst/>
                <a:uLnTx/>
                <a:uFillTx/>
                <a:latin typeface="Arial"/>
                <a:ea typeface="+mn-ea"/>
                <a:cs typeface="+mn-cs"/>
              </a:rPr>
              <a:t>Bubble size represents % of full profit volume</a:t>
            </a:r>
          </a:p>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GB" sz="1000" b="1" i="0" u="none" strike="noStrike" kern="1200" cap="none" spc="0" normalizeH="0" baseline="0" noProof="0" dirty="0">
                <a:ln>
                  <a:noFill/>
                </a:ln>
                <a:solidFill>
                  <a:srgbClr val="4D4D4D"/>
                </a:solidFill>
                <a:effectLst/>
                <a:uLnTx/>
                <a:uFillTx/>
                <a:latin typeface="Arial"/>
                <a:ea typeface="+mn-ea"/>
                <a:cs typeface="+mn-cs"/>
              </a:rPr>
              <a:t>Overall Full Profit ROI: £4.11</a:t>
            </a:r>
            <a:endParaRPr kumimoji="0" lang="en-US" sz="1000" b="1" i="0" u="none" strike="noStrike" kern="1200" cap="none" spc="0" normalizeH="0" baseline="0" noProof="0" dirty="0">
              <a:ln>
                <a:noFill/>
              </a:ln>
              <a:solidFill>
                <a:srgbClr val="4D4D4D"/>
              </a:solidFill>
              <a:effectLst/>
              <a:uLnTx/>
              <a:uFillTx/>
              <a:latin typeface="Arial"/>
              <a:ea typeface="+mn-ea"/>
              <a:cs typeface="+mn-cs"/>
            </a:endParaRPr>
          </a:p>
        </p:txBody>
      </p:sp>
      <p:sp>
        <p:nvSpPr>
          <p:cNvPr id="12" name="TextBox 11">
            <a:extLst>
              <a:ext uri="{FF2B5EF4-FFF2-40B4-BE49-F238E27FC236}">
                <a16:creationId xmlns:a16="http://schemas.microsoft.com/office/drawing/2014/main" id="{525237CD-ED3B-E167-F5ED-FAE793DC2138}"/>
              </a:ext>
            </a:extLst>
          </p:cNvPr>
          <p:cNvSpPr txBox="1"/>
          <p:nvPr/>
        </p:nvSpPr>
        <p:spPr>
          <a:xfrm>
            <a:off x="3717924" y="5133613"/>
            <a:ext cx="4648200" cy="24622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US" sz="1000" i="0" u="none" strike="noStrike" kern="1200" cap="none" spc="0" normalizeH="0" baseline="0" noProof="0" dirty="0">
                <a:ln>
                  <a:noFill/>
                </a:ln>
                <a:solidFill>
                  <a:srgbClr val="4D4D4D"/>
                </a:solidFill>
                <a:effectLst/>
                <a:uLnTx/>
                <a:uFillTx/>
                <a:latin typeface="Arial"/>
                <a:ea typeface="+mn-ea"/>
                <a:cs typeface="+mn-cs"/>
              </a:rPr>
              <a:t>% of Spend</a:t>
            </a:r>
          </a:p>
        </p:txBody>
      </p:sp>
      <p:sp>
        <p:nvSpPr>
          <p:cNvPr id="13" name="TextBox 12">
            <a:extLst>
              <a:ext uri="{FF2B5EF4-FFF2-40B4-BE49-F238E27FC236}">
                <a16:creationId xmlns:a16="http://schemas.microsoft.com/office/drawing/2014/main" id="{B04E6DF3-63F6-CE26-526C-699A6BBF1A81}"/>
              </a:ext>
            </a:extLst>
          </p:cNvPr>
          <p:cNvSpPr txBox="1"/>
          <p:nvPr/>
        </p:nvSpPr>
        <p:spPr>
          <a:xfrm rot="16200000">
            <a:off x="-1775538" y="3222704"/>
            <a:ext cx="4648200" cy="24622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US" sz="1000" i="0" u="none" strike="noStrike" kern="1200" cap="none" spc="0" normalizeH="0" baseline="0" noProof="0" dirty="0">
                <a:ln>
                  <a:noFill/>
                </a:ln>
                <a:solidFill>
                  <a:srgbClr val="4D4D4D"/>
                </a:solidFill>
                <a:effectLst/>
                <a:uLnTx/>
                <a:uFillTx/>
                <a:latin typeface="Arial"/>
                <a:ea typeface="+mn-ea"/>
                <a:cs typeface="+mn-cs"/>
              </a:rPr>
              <a:t>Profit ROI (£)</a:t>
            </a:r>
          </a:p>
        </p:txBody>
      </p:sp>
    </p:spTree>
    <p:extLst>
      <p:ext uri="{BB962C8B-B14F-4D97-AF65-F5344CB8AC3E}">
        <p14:creationId xmlns:p14="http://schemas.microsoft.com/office/powerpoint/2010/main" val="2537438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F11FB-C1F8-1201-6216-108DEB7052E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D0A20EA-E5F0-8524-BA52-C24A3572C2F4}"/>
              </a:ext>
            </a:extLst>
          </p:cNvPr>
          <p:cNvSpPr>
            <a:spLocks noGrp="1"/>
          </p:cNvSpPr>
          <p:nvPr>
            <p:ph type="title"/>
          </p:nvPr>
        </p:nvSpPr>
        <p:spPr/>
        <p:txBody>
          <a:bodyPr/>
          <a:lstStyle/>
          <a:p>
            <a:r>
              <a:rPr lang="en-US" dirty="0"/>
              <a:t>TV drives highest volume of short-term returns</a:t>
            </a:r>
            <a:endParaRPr lang="en-GB" dirty="0"/>
          </a:p>
        </p:txBody>
      </p:sp>
      <p:sp>
        <p:nvSpPr>
          <p:cNvPr id="6" name="Text Placeholder 5">
            <a:extLst>
              <a:ext uri="{FF2B5EF4-FFF2-40B4-BE49-F238E27FC236}">
                <a16:creationId xmlns:a16="http://schemas.microsoft.com/office/drawing/2014/main" id="{06F0AEFF-29E0-5B64-EB8F-C502B8D7DC30}"/>
              </a:ext>
            </a:extLst>
          </p:cNvPr>
          <p:cNvSpPr>
            <a:spLocks noGrp="1"/>
          </p:cNvSpPr>
          <p:nvPr>
            <p:ph type="body" sz="quarter" idx="15"/>
          </p:nvPr>
        </p:nvSpPr>
        <p:spPr/>
        <p:txBody>
          <a:bodyPr/>
          <a:lstStyle/>
          <a:p>
            <a:pPr>
              <a:spcBef>
                <a:spcPts val="0"/>
              </a:spcBef>
            </a:pPr>
            <a:r>
              <a:rPr lang="en-US"/>
              <a:t>Source: Profit Ability 2, April 2024 – Short term benchmarks: </a:t>
            </a:r>
            <a:r>
              <a:rPr lang="en-US" err="1"/>
              <a:t>Ebiquity</a:t>
            </a:r>
            <a:r>
              <a:rPr lang="en-US"/>
              <a:t>, </a:t>
            </a:r>
            <a:r>
              <a:rPr lang="en-US" err="1"/>
              <a:t>EssenceMediacom</a:t>
            </a:r>
            <a:r>
              <a:rPr lang="en-US"/>
              <a:t>, Gain Theory, Mindshare, Wavemaker UK. </a:t>
            </a:r>
            <a:endParaRPr lang="en-GB"/>
          </a:p>
          <a:p>
            <a:pPr>
              <a:spcBef>
                <a:spcPts val="0"/>
              </a:spcBef>
            </a:pPr>
            <a:r>
              <a:rPr lang="en-US"/>
              <a:t>Long Term Multipliers: </a:t>
            </a:r>
            <a:r>
              <a:rPr lang="en-US" err="1"/>
              <a:t>EssenceMediacom</a:t>
            </a:r>
            <a:r>
              <a:rPr lang="en-US"/>
              <a:t>, Gain Theory, Mindshare, Wavemaker UK</a:t>
            </a:r>
          </a:p>
          <a:p>
            <a:pPr>
              <a:spcBef>
                <a:spcPts val="0"/>
              </a:spcBef>
            </a:pPr>
            <a:endParaRPr lang="en-US"/>
          </a:p>
        </p:txBody>
      </p:sp>
      <p:graphicFrame>
        <p:nvGraphicFramePr>
          <p:cNvPr id="9" name="Chart 8">
            <a:extLst>
              <a:ext uri="{FF2B5EF4-FFF2-40B4-BE49-F238E27FC236}">
                <a16:creationId xmlns:a16="http://schemas.microsoft.com/office/drawing/2014/main" id="{7D9B319D-DAAD-AF48-62A2-27C2F6D4C50A}"/>
              </a:ext>
            </a:extLst>
          </p:cNvPr>
          <p:cNvGraphicFramePr/>
          <p:nvPr/>
        </p:nvGraphicFramePr>
        <p:xfrm>
          <a:off x="696000" y="1597907"/>
          <a:ext cx="10800000" cy="3550425"/>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3008A9E1-4CEC-D260-6747-8C92CC3F9F22}"/>
              </a:ext>
            </a:extLst>
          </p:cNvPr>
          <p:cNvSpPr txBox="1"/>
          <p:nvPr/>
        </p:nvSpPr>
        <p:spPr>
          <a:xfrm>
            <a:off x="3771900" y="1381125"/>
            <a:ext cx="4648200" cy="553998"/>
          </a:xfrm>
          <a:prstGeom prst="rect">
            <a:avLst/>
          </a:prstGeom>
          <a:noFill/>
        </p:spPr>
        <p:txBody>
          <a:bodyPr wrap="square" rtlCol="0">
            <a:spAutoFit/>
          </a:bodyPr>
          <a:lstStyle/>
          <a:p>
            <a:pPr algn="ctr" rtl="0">
              <a:defRPr sz="1200" b="0" i="0" u="none" strike="noStrike" kern="1200" spc="0" baseline="0">
                <a:solidFill>
                  <a:srgbClr val="F8F2F1"/>
                </a:solidFill>
                <a:latin typeface="+mn-lt"/>
                <a:ea typeface="+mn-ea"/>
                <a:cs typeface="+mn-cs"/>
              </a:defRPr>
            </a:pPr>
            <a:r>
              <a:rPr lang="en-US" sz="1000" b="1" i="0" u="none" strike="noStrike" kern="1200" spc="0" baseline="0" dirty="0">
                <a:solidFill>
                  <a:schemeClr val="bg2"/>
                </a:solidFill>
              </a:rPr>
              <a:t>Short-term profit volume &amp; profit ROI</a:t>
            </a:r>
          </a:p>
          <a:p>
            <a:pPr algn="ctr" rtl="0">
              <a:defRPr sz="1200" b="0" i="0" u="none" strike="noStrike" kern="1200" spc="0" baseline="0">
                <a:solidFill>
                  <a:srgbClr val="F8F2F1"/>
                </a:solidFill>
                <a:latin typeface="+mn-lt"/>
                <a:ea typeface="+mn-ea"/>
                <a:cs typeface="+mn-cs"/>
              </a:defRPr>
            </a:pPr>
            <a:r>
              <a:rPr lang="en-GB" sz="1000" b="0" i="0" u="none" strike="noStrike" kern="1200" spc="0" baseline="0" dirty="0">
                <a:solidFill>
                  <a:schemeClr val="bg2"/>
                </a:solidFill>
              </a:rPr>
              <a:t>Bubble size represents % of short-term profit volume</a:t>
            </a:r>
          </a:p>
          <a:p>
            <a:pPr algn="ctr" rtl="0">
              <a:defRPr sz="1200" b="0" i="0" u="none" strike="noStrike" kern="1200" spc="0" baseline="0">
                <a:solidFill>
                  <a:srgbClr val="F8F2F1"/>
                </a:solidFill>
                <a:latin typeface="+mn-lt"/>
                <a:ea typeface="+mn-ea"/>
                <a:cs typeface="+mn-cs"/>
              </a:defRPr>
            </a:pPr>
            <a:r>
              <a:rPr lang="en-GB" sz="1000" b="1" i="0" u="none" strike="noStrike" kern="1200" spc="0" baseline="0" dirty="0">
                <a:solidFill>
                  <a:schemeClr val="bg2"/>
                </a:solidFill>
              </a:rPr>
              <a:t>Overall Short-Term Profit ROI: £1.87</a:t>
            </a:r>
            <a:endParaRPr lang="en-US" sz="1000" b="1" i="0" u="none" strike="noStrike" kern="1200" spc="0" baseline="0" dirty="0">
              <a:solidFill>
                <a:schemeClr val="bg2"/>
              </a:solidFill>
            </a:endParaRPr>
          </a:p>
        </p:txBody>
      </p:sp>
      <p:sp>
        <p:nvSpPr>
          <p:cNvPr id="12" name="TextBox 11">
            <a:extLst>
              <a:ext uri="{FF2B5EF4-FFF2-40B4-BE49-F238E27FC236}">
                <a16:creationId xmlns:a16="http://schemas.microsoft.com/office/drawing/2014/main" id="{EC20C237-F223-E918-B835-4DDEFAE672D3}"/>
              </a:ext>
            </a:extLst>
          </p:cNvPr>
          <p:cNvSpPr txBox="1"/>
          <p:nvPr/>
        </p:nvSpPr>
        <p:spPr>
          <a:xfrm>
            <a:off x="3717924" y="5133613"/>
            <a:ext cx="4648200" cy="246221"/>
          </a:xfrm>
          <a:prstGeom prst="rect">
            <a:avLst/>
          </a:prstGeom>
          <a:noFill/>
        </p:spPr>
        <p:txBody>
          <a:bodyPr wrap="square" rtlCol="0">
            <a:spAutoFit/>
          </a:bodyPr>
          <a:lstStyle/>
          <a:p>
            <a:pPr algn="ctr" rtl="0">
              <a:defRPr sz="1200" b="0" i="0" u="none" strike="noStrike" kern="1200" spc="0" baseline="0">
                <a:solidFill>
                  <a:srgbClr val="F8F2F1"/>
                </a:solidFill>
                <a:latin typeface="+mn-lt"/>
                <a:ea typeface="+mn-ea"/>
                <a:cs typeface="+mn-cs"/>
              </a:defRPr>
            </a:pPr>
            <a:r>
              <a:rPr lang="en-US" sz="1000" i="0" u="none" strike="noStrike" kern="1200" spc="0" baseline="0" dirty="0">
                <a:solidFill>
                  <a:schemeClr val="bg2"/>
                </a:solidFill>
              </a:rPr>
              <a:t>% of Spend</a:t>
            </a:r>
          </a:p>
        </p:txBody>
      </p:sp>
      <p:sp>
        <p:nvSpPr>
          <p:cNvPr id="13" name="TextBox 12">
            <a:extLst>
              <a:ext uri="{FF2B5EF4-FFF2-40B4-BE49-F238E27FC236}">
                <a16:creationId xmlns:a16="http://schemas.microsoft.com/office/drawing/2014/main" id="{83797985-B03B-309D-CB38-A9E34EE67FD3}"/>
              </a:ext>
            </a:extLst>
          </p:cNvPr>
          <p:cNvSpPr txBox="1"/>
          <p:nvPr/>
        </p:nvSpPr>
        <p:spPr>
          <a:xfrm rot="16200000">
            <a:off x="-1775538" y="3222704"/>
            <a:ext cx="4648200" cy="246221"/>
          </a:xfrm>
          <a:prstGeom prst="rect">
            <a:avLst/>
          </a:prstGeom>
          <a:noFill/>
        </p:spPr>
        <p:txBody>
          <a:bodyPr wrap="square" rtlCol="0">
            <a:spAutoFit/>
          </a:bodyPr>
          <a:lstStyle/>
          <a:p>
            <a:pPr algn="ctr" rtl="0">
              <a:defRPr sz="1200" b="0" i="0" u="none" strike="noStrike" kern="1200" spc="0" baseline="0">
                <a:solidFill>
                  <a:srgbClr val="F8F2F1"/>
                </a:solidFill>
                <a:latin typeface="+mn-lt"/>
                <a:ea typeface="+mn-ea"/>
                <a:cs typeface="+mn-cs"/>
              </a:defRPr>
            </a:pPr>
            <a:r>
              <a:rPr lang="en-US" sz="1000" i="0" u="none" strike="noStrike" kern="1200" spc="0" baseline="0" dirty="0">
                <a:solidFill>
                  <a:schemeClr val="bg2"/>
                </a:solidFill>
              </a:rPr>
              <a:t>Short-term Profit ROI </a:t>
            </a:r>
            <a:r>
              <a:rPr kumimoji="0" lang="en-US" sz="1000" i="0" u="none" strike="noStrike" kern="1200" cap="none" spc="0" normalizeH="0" baseline="0" noProof="0" dirty="0">
                <a:ln>
                  <a:noFill/>
                </a:ln>
                <a:solidFill>
                  <a:srgbClr val="4D4D4D"/>
                </a:solidFill>
                <a:effectLst/>
                <a:uLnTx/>
                <a:uFillTx/>
                <a:latin typeface="Arial"/>
                <a:ea typeface="+mn-ea"/>
                <a:cs typeface="+mn-cs"/>
              </a:rPr>
              <a:t>(£)</a:t>
            </a:r>
            <a:endParaRPr lang="en-US" sz="1000" i="0" u="none" strike="noStrike" kern="1200" spc="0" baseline="0" dirty="0">
              <a:solidFill>
                <a:schemeClr val="bg2"/>
              </a:solidFill>
            </a:endParaRPr>
          </a:p>
        </p:txBody>
      </p:sp>
    </p:spTree>
    <p:extLst>
      <p:ext uri="{BB962C8B-B14F-4D97-AF65-F5344CB8AC3E}">
        <p14:creationId xmlns:p14="http://schemas.microsoft.com/office/powerpoint/2010/main" val="420340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15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3.xml><?xml version="1.0" encoding="utf-8"?>
<a:theme xmlns:a="http://schemas.openxmlformats.org/drawingml/2006/main" name="7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4.xml><?xml version="1.0" encoding="utf-8"?>
<a:theme xmlns:a="http://schemas.openxmlformats.org/drawingml/2006/main" name="3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5.xml><?xml version="1.0" encoding="utf-8"?>
<a:theme xmlns:a="http://schemas.openxmlformats.org/drawingml/2006/main" name="4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ThinkboxPowerPoint_Template_Nov17_FINAL.pptx" id="{3F326CAD-93B2-44EF-A03C-22051131FAD6}" vid="{43955D0F-805C-462F-9BA3-8D8784816F2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949</Words>
  <Application>Microsoft Office PowerPoint</Application>
  <PresentationFormat>Widescreen</PresentationFormat>
  <Paragraphs>78</Paragraphs>
  <Slides>4</Slides>
  <Notes>4</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4</vt:i4>
      </vt:variant>
    </vt:vector>
  </HeadingPairs>
  <TitlesOfParts>
    <vt:vector size="14" baseType="lpstr">
      <vt:lpstr>Aptos</vt:lpstr>
      <vt:lpstr>Arial</vt:lpstr>
      <vt:lpstr>Calibri</vt:lpstr>
      <vt:lpstr>FoundersGrotesk-Regular</vt:lpstr>
      <vt:lpstr>Proxima Nova Rg</vt:lpstr>
      <vt:lpstr>Thinkbox</vt:lpstr>
      <vt:lpstr>15_Thinkbox</vt:lpstr>
      <vt:lpstr>7_Thinkbox</vt:lpstr>
      <vt:lpstr>3_Thinkbox</vt:lpstr>
      <vt:lpstr>4_Thinkbox</vt:lpstr>
      <vt:lpstr>598 advertisers spent less than £50k on TV in 2025</vt:lpstr>
      <vt:lpstr>TV remains the lowest priced video channel</vt:lpstr>
      <vt:lpstr>TV delivers the highest total volume of profit</vt:lpstr>
      <vt:lpstr>TV drives highest volume of short-term returns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Akeel Mungul</dc:creator>
  <cp:lastModifiedBy>Akeel Mungul</cp:lastModifiedBy>
  <cp:revision>15</cp:revision>
  <dcterms:created xsi:type="dcterms:W3CDTF">2022-09-07T13:35:48Z</dcterms:created>
  <dcterms:modified xsi:type="dcterms:W3CDTF">2026-06-11T12:04:09Z</dcterms:modified>
</cp:coreProperties>
</file>