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1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Twycross-Zo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Twycross Zoo is a large zoo in Leicestershire, founded in 1963. In 2009, Twycross Zoo had undergone a revamp which included a new visitor </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and main entrance. </a:t>
            </a:r>
          </a:p>
          <a:p>
            <a:r>
              <a:rPr lang="en-US" sz="1200" b="0" i="0" kern="1200" dirty="0">
                <a:solidFill>
                  <a:schemeClr val="tx1"/>
                </a:solidFill>
                <a:effectLst/>
                <a:latin typeface="+mn-lt"/>
                <a:ea typeface="+mn-ea"/>
                <a:cs typeface="+mn-cs"/>
              </a:rPr>
              <a:t>Twycross needed a new marketing strategy to promote these new developments and to ensure the success of future fundraising for the zoo. In addition, they wanted to raise the profile of the zoo, increase overall visitor numbers, retain existing loyal visitors and encourage repeat visits</a:t>
            </a:r>
          </a:p>
          <a:p>
            <a:r>
              <a:rPr lang="en-US" sz="1200" b="0" i="0" kern="1200" dirty="0">
                <a:solidFill>
                  <a:schemeClr val="tx1"/>
                </a:solidFill>
                <a:effectLst/>
                <a:latin typeface="+mn-lt"/>
                <a:ea typeface="+mn-ea"/>
                <a:cs typeface="+mn-cs"/>
              </a:rPr>
              <a:t>Previously the zoo had been a heavy user of local press and PR. It had featured in local guides and coach publications, but it needed something extra to increase awareness.</a:t>
            </a:r>
          </a:p>
          <a:p>
            <a:r>
              <a:rPr lang="en-US" sz="1200" b="0" i="0" kern="1200" dirty="0">
                <a:solidFill>
                  <a:schemeClr val="tx1"/>
                </a:solidFill>
                <a:effectLst/>
                <a:latin typeface="+mn-lt"/>
                <a:ea typeface="+mn-ea"/>
                <a:cs typeface="+mn-cs"/>
              </a:rPr>
              <a:t>The ideal plan would be to have a media campaign that could be built upon and developed, as footfall and budgets increased over the coming years. The campaign would start small but grow with the zoo. They also wanted the campaign to generate impact and </a:t>
            </a:r>
            <a:r>
              <a:rPr lang="en-US" sz="1200" b="0" i="0" kern="1200" dirty="0" err="1">
                <a:solidFill>
                  <a:schemeClr val="tx1"/>
                </a:solidFill>
                <a:effectLst/>
                <a:latin typeface="+mn-lt"/>
                <a:ea typeface="+mn-ea"/>
                <a:cs typeface="+mn-cs"/>
              </a:rPr>
              <a:t>talkability</a:t>
            </a:r>
            <a:r>
              <a:rPr lang="en-US" sz="1200" b="0" i="0" kern="1200" dirty="0">
                <a:solidFill>
                  <a:schemeClr val="tx1"/>
                </a:solidFill>
                <a:effectLst/>
                <a:latin typeface="+mn-lt"/>
                <a:ea typeface="+mn-ea"/>
                <a:cs typeface="+mn-cs"/>
              </a:rPr>
              <a:t>. This meant only one thing – a TV campaign showcasing what the zoo had to offer.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a:solidFill>
                  <a:schemeClr val="tx1"/>
                </a:solidFill>
                <a:effectLst/>
                <a:latin typeface="+mn-lt"/>
                <a:ea typeface="+mn-ea"/>
                <a:cs typeface="+mn-cs"/>
              </a:rPr>
              <a:t>The TV campaign gave Twycross Zoo the ability to showcase the various animals and the new features including the adventure playground and the train. </a:t>
            </a:r>
          </a:p>
          <a:p>
            <a:r>
              <a:rPr lang="en-US" sz="1200" b="0" i="0" kern="1200" dirty="0">
                <a:solidFill>
                  <a:schemeClr val="tx1"/>
                </a:solidFill>
                <a:effectLst/>
                <a:latin typeface="+mn-lt"/>
                <a:ea typeface="+mn-ea"/>
                <a:cs typeface="+mn-cs"/>
              </a:rPr>
              <a:t>Twycross produced creative that appealed to both parents and children and featured three children showcasing all the things to do at the zoo. The ad was kept simple and the children held up pictures of the zoo and the numerous animals. It was accompanied by the soundtrack “Going to the zoo” and the strapline “Spend the day at Twycross Zoo and bring out the animal in you”. This tagline was to be used as the basis for a wider integrated campaign.</a:t>
            </a:r>
          </a:p>
          <a:p>
            <a:r>
              <a:rPr lang="en-US" sz="1200" b="0" i="0" kern="1200" dirty="0">
                <a:solidFill>
                  <a:schemeClr val="tx1"/>
                </a:solidFill>
                <a:effectLst/>
                <a:latin typeface="+mn-lt"/>
                <a:ea typeface="+mn-ea"/>
                <a:cs typeface="+mn-cs"/>
              </a:rPr>
              <a:t>The campaign was broadcast across the ITV1 Central East region which enabled Twycross to focus its activity on a small and specific catchment area in a powerful and impactful way. </a:t>
            </a:r>
          </a:p>
          <a:p>
            <a:r>
              <a:rPr lang="en-US" sz="1200" b="0" i="0" kern="1200" dirty="0">
                <a:solidFill>
                  <a:schemeClr val="tx1"/>
                </a:solidFill>
                <a:effectLst/>
                <a:latin typeface="+mn-lt"/>
                <a:ea typeface="+mn-ea"/>
                <a:cs typeface="+mn-cs"/>
              </a:rPr>
              <a:t>They bought 85 spots across three weeks in April 2009, focusing on the key period before, during and after Easter. The airtime was targeted in programmes watched by the family including Primeval and Coronation Street as well as films such as Charlie &amp; the Chocolate Factory and Jurassic Park III. </a:t>
            </a:r>
          </a:p>
          <a:p>
            <a:r>
              <a:rPr lang="en-US" sz="1200" b="0" i="0" kern="1200" dirty="0">
                <a:solidFill>
                  <a:schemeClr val="tx1"/>
                </a:solidFill>
                <a:effectLst/>
                <a:latin typeface="+mn-lt"/>
                <a:ea typeface="+mn-ea"/>
                <a:cs typeface="+mn-cs"/>
              </a:rPr>
              <a:t>Across the 17 days the campaign was active, over 845,000 adults saw the campaign at least once and whilst they spent a great deal less than their competitors, because the campaign bought a good selection of programming in a relatively small area, it worked wonderfully well for them.</a:t>
            </a:r>
          </a:p>
          <a:p>
            <a:r>
              <a:rPr lang="en-US" sz="1200" b="0" i="0" kern="1200" dirty="0">
                <a:solidFill>
                  <a:schemeClr val="tx1"/>
                </a:solidFill>
                <a:effectLst/>
                <a:latin typeface="+mn-lt"/>
                <a:ea typeface="+mn-ea"/>
                <a:cs typeface="+mn-cs"/>
              </a:rPr>
              <a:t>The TV campaign was supported by a radio campaign.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Visitor numbers were up 28% for the full month of April</a:t>
            </a:r>
          </a:p>
          <a:p>
            <a:r>
              <a:rPr lang="en-US" sz="1200" b="0" i="0" kern="1200" dirty="0">
                <a:solidFill>
                  <a:schemeClr val="tx1"/>
                </a:solidFill>
                <a:effectLst/>
                <a:latin typeface="+mn-lt"/>
                <a:ea typeface="+mn-ea"/>
                <a:cs typeface="+mn-cs"/>
              </a:rPr>
              <a:t>Visitor numbers were up 132% over the Easter week</a:t>
            </a:r>
          </a:p>
          <a:p>
            <a:r>
              <a:rPr lang="en-US" sz="1200" b="0" i="0" kern="1200" dirty="0">
                <a:solidFill>
                  <a:schemeClr val="tx1"/>
                </a:solidFill>
                <a:effectLst/>
                <a:latin typeface="+mn-lt"/>
                <a:ea typeface="+mn-ea"/>
                <a:cs typeface="+mn-cs"/>
              </a:rPr>
              <a:t>Searches were up over 130% in April</a:t>
            </a:r>
          </a:p>
          <a:p>
            <a:r>
              <a:rPr lang="en-US" sz="1200" b="0" i="0" kern="1200" dirty="0">
                <a:solidFill>
                  <a:schemeClr val="tx1"/>
                </a:solidFill>
                <a:effectLst/>
                <a:latin typeface="+mn-lt"/>
                <a:ea typeface="+mn-ea"/>
                <a:cs typeface="+mn-cs"/>
              </a:rPr>
              <a:t>74,000 searches for Twycross Zoo over advertised period</a:t>
            </a:r>
          </a:p>
          <a:p>
            <a:r>
              <a:rPr lang="en-US" sz="1200" b="0" i="0" kern="1200" dirty="0">
                <a:solidFill>
                  <a:schemeClr val="tx1"/>
                </a:solidFill>
                <a:effectLst/>
                <a:latin typeface="+mn-lt"/>
                <a:ea typeface="+mn-ea"/>
                <a:cs typeface="+mn-cs"/>
              </a:rPr>
              <a:t>97% of those who had seen the advertising agreed it would be a ‘fun and enjoyable day out for the family’</a:t>
            </a:r>
          </a:p>
          <a:p>
            <a:r>
              <a:rPr lang="en-US" sz="1200" b="0" i="0" kern="1200" dirty="0">
                <a:solidFill>
                  <a:schemeClr val="tx1"/>
                </a:solidFill>
                <a:effectLst/>
                <a:latin typeface="+mn-lt"/>
                <a:ea typeface="+mn-ea"/>
                <a:cs typeface="+mn-cs"/>
              </a:rPr>
              <a:t>90% of those who had seen the advertising agreed it ‘provides a wide range of things for children to do’</a:t>
            </a:r>
          </a:p>
          <a:p>
            <a:r>
              <a:rPr lang="en-US" sz="1200" b="0" i="0" kern="1200" dirty="0">
                <a:solidFill>
                  <a:schemeClr val="tx1"/>
                </a:solidFill>
                <a:effectLst/>
                <a:latin typeface="+mn-lt"/>
                <a:ea typeface="+mn-ea"/>
                <a:cs typeface="+mn-cs"/>
              </a:rPr>
              <a:t>79% of those who had seen the advertising claimed they were likely to visit the zoo in the future</a:t>
            </a:r>
          </a:p>
          <a:p>
            <a:r>
              <a:rPr lang="en-US" sz="1200" b="0" i="0" kern="1200" dirty="0">
                <a:solidFill>
                  <a:schemeClr val="tx1"/>
                </a:solidFill>
                <a:effectLst/>
                <a:latin typeface="+mn-lt"/>
                <a:ea typeface="+mn-ea"/>
                <a:cs typeface="+mn-cs"/>
              </a:rPr>
              <a:t>Twycross came back on air with an increased budget and a larger area</a:t>
            </a:r>
            <a:endParaRPr lang="en-GB" dirty="0"/>
          </a:p>
          <a:p>
            <a:endParaRPr lang="en-GB" dirty="0"/>
          </a:p>
          <a:p>
            <a:r>
              <a:rPr lang="en-GB" dirty="0"/>
              <a:t>To read the full case study and access the creative visit: </a:t>
            </a:r>
            <a:r>
              <a:rPr lang="en-GB" dirty="0">
                <a:hlinkClick r:id="rId3"/>
              </a:rPr>
              <a:t>https://www.thinkbox.tv/Case-studies/Twycross-Zoo</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723033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6708-8B58-45BE-8492-991F95AC7090}"/>
              </a:ext>
            </a:extLst>
          </p:cNvPr>
          <p:cNvSpPr>
            <a:spLocks noGrp="1"/>
          </p:cNvSpPr>
          <p:nvPr>
            <p:ph type="title"/>
          </p:nvPr>
        </p:nvSpPr>
        <p:spPr>
          <a:xfrm>
            <a:off x="371476" y="359944"/>
            <a:ext cx="4174398" cy="1021181"/>
          </a:xfrm>
        </p:spPr>
        <p:txBody>
          <a:bodyPr>
            <a:normAutofit fontScale="90000"/>
          </a:bodyPr>
          <a:lstStyle/>
          <a:p>
            <a:r>
              <a:rPr lang="en-US" dirty="0">
                <a:solidFill>
                  <a:schemeClr val="accent6"/>
                </a:solidFill>
              </a:rPr>
              <a:t>Twycross Zoo tries TV for the first time</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44701FD4-8AFD-440F-870A-7D7DC860132D}"/>
              </a:ext>
            </a:extLst>
          </p:cNvPr>
          <p:cNvSpPr>
            <a:spLocks noGrp="1"/>
          </p:cNvSpPr>
          <p:nvPr>
            <p:ph type="body" sz="quarter" idx="13"/>
          </p:nvPr>
        </p:nvSpPr>
        <p:spPr>
          <a:xfrm>
            <a:off x="377758" y="1911237"/>
            <a:ext cx="4573065" cy="3513138"/>
          </a:xfrm>
        </p:spPr>
        <p:txBody>
          <a:bodyPr>
            <a:normAutofit fontScale="85000" lnSpcReduction="20000"/>
          </a:bodyPr>
          <a:lstStyle/>
          <a:p>
            <a:r>
              <a:rPr lang="en-GB" u="sng" dirty="0"/>
              <a:t>Challenge</a:t>
            </a:r>
          </a:p>
          <a:p>
            <a:pPr marL="285750" indent="-285750">
              <a:buFont typeface="Arial" panose="020B0604020202020204" pitchFamily="34" charset="0"/>
              <a:buChar char="•"/>
            </a:pPr>
            <a:r>
              <a:rPr lang="en-GB" dirty="0"/>
              <a:t>Twycross Zoo wanted to showcase what the zoo had to offer, raise its profile following advancement of their facilities and increase visitor numbers</a:t>
            </a:r>
          </a:p>
          <a:p>
            <a:r>
              <a:rPr lang="en-GB" u="sng" dirty="0"/>
              <a:t>Solution</a:t>
            </a:r>
          </a:p>
          <a:p>
            <a:pPr marL="285750" indent="-285750">
              <a:buFont typeface="Arial" panose="020B0604020202020204" pitchFamily="34" charset="0"/>
              <a:buChar char="•"/>
            </a:pPr>
            <a:r>
              <a:rPr lang="en-GB" dirty="0"/>
              <a:t>They bought a tightly targeted campaign with ITV Central East, enabling the activity to be focused on a specific catchment area</a:t>
            </a:r>
          </a:p>
          <a:p>
            <a:pPr marL="285750" indent="-285750">
              <a:buFont typeface="Arial" panose="020B0604020202020204" pitchFamily="34" charset="0"/>
              <a:buChar char="•"/>
            </a:pPr>
            <a:r>
              <a:rPr lang="en-GB" dirty="0"/>
              <a:t>They had 85 spots over three weeks in family programming, timed to align with the Easter holiday</a:t>
            </a:r>
          </a:p>
          <a:p>
            <a:r>
              <a:rPr lang="en-GB" u="sng" dirty="0"/>
              <a:t>Results</a:t>
            </a:r>
          </a:p>
          <a:p>
            <a:pPr marL="285750" indent="-285750">
              <a:buFont typeface="Arial" panose="020B0604020202020204" pitchFamily="34" charset="0"/>
              <a:buChar char="•"/>
            </a:pPr>
            <a:r>
              <a:rPr lang="en-GB" dirty="0"/>
              <a:t>Visitor numbers rose by 132% over the Easter week</a:t>
            </a:r>
          </a:p>
          <a:p>
            <a:pPr marL="285750" indent="-285750">
              <a:buFont typeface="Arial" panose="020B0604020202020204" pitchFamily="34" charset="0"/>
              <a:buChar char="•"/>
            </a:pPr>
            <a:r>
              <a:rPr lang="en-US" dirty="0"/>
              <a:t>74,000 searches for Twycross Zoo over advertised period</a:t>
            </a:r>
            <a:endParaRPr lang="en-GB" dirty="0"/>
          </a:p>
          <a:p>
            <a:pPr marL="285750" indent="-285750">
              <a:buFont typeface="Arial" panose="020B0604020202020204" pitchFamily="34" charset="0"/>
              <a:buChar char="•"/>
            </a:pPr>
            <a:endParaRPr lang="en-GB" dirty="0"/>
          </a:p>
        </p:txBody>
      </p:sp>
      <p:pic>
        <p:nvPicPr>
          <p:cNvPr id="6" name="Picture Placeholder 5">
            <a:extLst>
              <a:ext uri="{FF2B5EF4-FFF2-40B4-BE49-F238E27FC236}">
                <a16:creationId xmlns:a16="http://schemas.microsoft.com/office/drawing/2014/main" id="{25436D00-F885-446F-A336-CF01B83441E8}"/>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11268" name="Picture 4" descr="Image result for twycross zoo logo">
            <a:extLst>
              <a:ext uri="{FF2B5EF4-FFF2-40B4-BE49-F238E27FC236}">
                <a16:creationId xmlns:a16="http://schemas.microsoft.com/office/drawing/2014/main" id="{D17B3AE3-1F37-4771-B0C9-383FEA5FA7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5952" y="359944"/>
            <a:ext cx="775731" cy="632833"/>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Image result for Golley Slater logo">
            <a:extLst>
              <a:ext uri="{FF2B5EF4-FFF2-40B4-BE49-F238E27FC236}">
                <a16:creationId xmlns:a16="http://schemas.microsoft.com/office/drawing/2014/main" id="{2981B9BD-8B7A-4245-ACCA-63A8425745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5143" y="359943"/>
            <a:ext cx="632834" cy="632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791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128</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Twycross Zoo tries TV for the first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135</cp:revision>
  <dcterms:created xsi:type="dcterms:W3CDTF">2018-11-16T11:43:00Z</dcterms:created>
  <dcterms:modified xsi:type="dcterms:W3CDTF">2019-10-02T15:54:36Z</dcterms:modified>
</cp:coreProperties>
</file>