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9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47004" autoAdjust="0"/>
  </p:normalViewPr>
  <p:slideViewPr>
    <p:cSldViewPr snapToGrid="0">
      <p:cViewPr varScale="1">
        <p:scale>
          <a:sx n="50" d="100"/>
          <a:sy n="50" d="100"/>
        </p:scale>
        <p:origin x="25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02/08/2019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Habitat"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Challenge</a:t>
            </a:r>
          </a:p>
          <a:p>
            <a:r>
              <a:rPr lang="en-US" sz="1200" b="0" i="0" kern="1200" dirty="0">
                <a:solidFill>
                  <a:schemeClr val="tx1"/>
                </a:solidFill>
                <a:effectLst/>
                <a:latin typeface="+mn-lt"/>
                <a:ea typeface="+mn-ea"/>
                <a:cs typeface="+mn-cs"/>
              </a:rPr>
              <a:t>Despite Habitat’s heritage of 51 years, they unfortunately went through administration in 2011, which removed all but three of their stores from the high street. In 2015, the challenge was to educate their target audience that Habitat offers high quality, well priced, fashionable furniture.</a:t>
            </a:r>
          </a:p>
          <a:p>
            <a:r>
              <a:rPr lang="en-US" sz="1200" b="0" i="0" kern="1200" dirty="0">
                <a:solidFill>
                  <a:schemeClr val="tx1"/>
                </a:solidFill>
                <a:effectLst/>
                <a:latin typeface="+mn-lt"/>
                <a:ea typeface="+mn-ea"/>
                <a:cs typeface="+mn-cs"/>
              </a:rPr>
              <a:t>Habitat’s furniture is available nationally via their website and in-store. However, as the three remaining stores are all in London, this skewed the target audience to London and the south east.  Whilst there had been growth for the brand over recent years, they needed to accelerate the growth.</a:t>
            </a:r>
          </a:p>
          <a:p>
            <a:r>
              <a:rPr lang="en-US" sz="1200" b="0" i="0" kern="1200" dirty="0">
                <a:solidFill>
                  <a:schemeClr val="tx1"/>
                </a:solidFill>
                <a:effectLst/>
                <a:latin typeface="+mn-lt"/>
                <a:ea typeface="+mn-ea"/>
                <a:cs typeface="+mn-cs"/>
              </a:rPr>
              <a:t>They had three core objectives: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Build brand awareness within  the core target audience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Increase search for the brand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Drive sales of the advertised products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Solution</a:t>
            </a:r>
          </a:p>
          <a:p>
            <a:r>
              <a:rPr lang="en-US" sz="1200" b="0" i="0" kern="1200" dirty="0">
                <a:solidFill>
                  <a:schemeClr val="tx1"/>
                </a:solidFill>
                <a:effectLst/>
                <a:latin typeface="+mn-lt"/>
                <a:ea typeface="+mn-ea"/>
                <a:cs typeface="+mn-cs"/>
              </a:rPr>
              <a:t>Habitat worked with their agencies </a:t>
            </a:r>
            <a:r>
              <a:rPr lang="en-US" sz="1200" b="0" i="0" kern="1200" dirty="0" err="1">
                <a:solidFill>
                  <a:schemeClr val="tx1"/>
                </a:solidFill>
                <a:effectLst/>
                <a:latin typeface="+mn-lt"/>
                <a:ea typeface="+mn-ea"/>
                <a:cs typeface="+mn-cs"/>
              </a:rPr>
              <a:t>Portas</a:t>
            </a:r>
            <a:r>
              <a:rPr lang="en-US" sz="1200" b="0" i="0" kern="1200" dirty="0">
                <a:solidFill>
                  <a:schemeClr val="tx1"/>
                </a:solidFill>
                <a:effectLst/>
                <a:latin typeface="+mn-lt"/>
                <a:ea typeface="+mn-ea"/>
                <a:cs typeface="+mn-cs"/>
              </a:rPr>
              <a:t> and the7stars to create an insight and framework for the campaign, which was </a:t>
            </a:r>
            <a:r>
              <a:rPr lang="en-US" sz="1200" b="0" i="0" kern="1200" dirty="0" err="1">
                <a:solidFill>
                  <a:schemeClr val="tx1"/>
                </a:solidFill>
                <a:effectLst/>
                <a:latin typeface="+mn-lt"/>
                <a:ea typeface="+mn-ea"/>
                <a:cs typeface="+mn-cs"/>
              </a:rPr>
              <a:t>centred</a:t>
            </a:r>
            <a:r>
              <a:rPr lang="en-US" sz="1200" b="0" i="0" kern="1200" dirty="0">
                <a:solidFill>
                  <a:schemeClr val="tx1"/>
                </a:solidFill>
                <a:effectLst/>
                <a:latin typeface="+mn-lt"/>
                <a:ea typeface="+mn-ea"/>
                <a:cs typeface="+mn-cs"/>
              </a:rPr>
              <a:t> on the fact that consumers choose their home furnishings based on seeing furniture in other people’s homes or ‘through the keyhole’ type of </a:t>
            </a:r>
            <a:r>
              <a:rPr lang="en-US" sz="1200" b="0" i="0" kern="1200" dirty="0" err="1">
                <a:solidFill>
                  <a:schemeClr val="tx1"/>
                </a:solidFill>
                <a:effectLst/>
                <a:latin typeface="+mn-lt"/>
                <a:ea typeface="+mn-ea"/>
                <a:cs typeface="+mn-cs"/>
              </a:rPr>
              <a:t>programmes</a:t>
            </a:r>
            <a:r>
              <a:rPr lang="en-US" sz="1200" b="0" i="0" kern="1200" dirty="0">
                <a:solidFill>
                  <a:schemeClr val="tx1"/>
                </a:solidFill>
                <a:effectLst/>
                <a:latin typeface="+mn-lt"/>
                <a:ea typeface="+mn-ea"/>
                <a:cs typeface="+mn-cs"/>
              </a:rPr>
              <a:t> where they peek into other people’s lives for inspiration. The idea is that everyone is a voyeur but a Habitat voyeur is instinctively drawn to the design, no matter what else is happening in the room. The strapline they came up with was “We all look, but only some of us see”.</a:t>
            </a:r>
          </a:p>
          <a:p>
            <a:r>
              <a:rPr lang="en-US" sz="1200" b="0" i="0" kern="1200" dirty="0">
                <a:solidFill>
                  <a:schemeClr val="tx1"/>
                </a:solidFill>
                <a:effectLst/>
                <a:latin typeface="+mn-lt"/>
                <a:ea typeface="+mn-ea"/>
                <a:cs typeface="+mn-cs"/>
              </a:rPr>
              <a:t>They chose to use TV for the campaign because TV delivers the greatest profit per pound, higher than any other media. In addition, they considered research from the IPA that showed that the most successful campaigns are those that build fame through emotional campaigns.</a:t>
            </a:r>
          </a:p>
          <a:p>
            <a:r>
              <a:rPr lang="en-US" sz="1200" b="0" i="0" kern="1200" dirty="0">
                <a:solidFill>
                  <a:schemeClr val="tx1"/>
                </a:solidFill>
                <a:effectLst/>
                <a:latin typeface="+mn-lt"/>
                <a:ea typeface="+mn-ea"/>
                <a:cs typeface="+mn-cs"/>
              </a:rPr>
              <a:t>They created two stylish TV ads – “The Kiss” and “Dancing”. Both had a strong voyeuristic feel, as the viewer peeked in through the window to a living room and saw either a couple kissing or a semi-naked man dancing. However, the Habitat audience would see beyond this to the stylish furniture. Each ad championed a different product – the </a:t>
            </a:r>
            <a:r>
              <a:rPr lang="en-US" sz="1200" b="0" i="0" kern="1200" dirty="0" err="1">
                <a:solidFill>
                  <a:schemeClr val="tx1"/>
                </a:solidFill>
                <a:effectLst/>
                <a:latin typeface="+mn-lt"/>
                <a:ea typeface="+mn-ea"/>
                <a:cs typeface="+mn-cs"/>
              </a:rPr>
              <a:t>Oricco</a:t>
            </a:r>
            <a:r>
              <a:rPr lang="en-US" sz="1200" b="0" i="0" kern="1200" dirty="0">
                <a:solidFill>
                  <a:schemeClr val="tx1"/>
                </a:solidFill>
                <a:effectLst/>
                <a:latin typeface="+mn-lt"/>
                <a:ea typeface="+mn-ea"/>
                <a:cs typeface="+mn-cs"/>
              </a:rPr>
              <a:t> table or the Hendricks sofa.</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The launch campaign reached over 6 million ABC1 women</a:t>
            </a:r>
          </a:p>
          <a:p>
            <a:r>
              <a:rPr lang="en-US" sz="1200" b="0" i="0" kern="1200" dirty="0">
                <a:solidFill>
                  <a:schemeClr val="tx1"/>
                </a:solidFill>
                <a:effectLst/>
                <a:latin typeface="+mn-lt"/>
                <a:ea typeface="+mn-ea"/>
                <a:cs typeface="+mn-cs"/>
              </a:rPr>
              <a:t>66% of those who saw the advert thought Habitat had good design – an 18% increase</a:t>
            </a:r>
          </a:p>
          <a:p>
            <a:r>
              <a:rPr lang="en-US" sz="1200" b="0" i="0" kern="1200" dirty="0">
                <a:solidFill>
                  <a:schemeClr val="tx1"/>
                </a:solidFill>
                <a:effectLst/>
                <a:latin typeface="+mn-lt"/>
                <a:ea typeface="+mn-ea"/>
                <a:cs typeface="+mn-cs"/>
              </a:rPr>
              <a:t>Other key metrics were also improved </a:t>
            </a:r>
            <a:r>
              <a:rPr lang="en-US" sz="1200" b="0" i="0" kern="1200" dirty="0" err="1">
                <a:solidFill>
                  <a:schemeClr val="tx1"/>
                </a:solidFill>
                <a:effectLst/>
                <a:latin typeface="+mn-lt"/>
                <a:ea typeface="+mn-ea"/>
                <a:cs typeface="+mn-cs"/>
              </a:rPr>
              <a:t>eg.</a:t>
            </a:r>
            <a:r>
              <a:rPr lang="en-US" sz="1200" b="0" i="0" kern="1200" dirty="0">
                <a:solidFill>
                  <a:schemeClr val="tx1"/>
                </a:solidFill>
                <a:effectLst/>
                <a:latin typeface="+mn-lt"/>
                <a:ea typeface="+mn-ea"/>
                <a:cs typeface="+mn-cs"/>
              </a:rPr>
              <a:t> Habitat is forward thinking – up 10%, Habitat offers a wide range – up 30%, Habitat is affordable – up 50%</a:t>
            </a:r>
          </a:p>
          <a:p>
            <a:r>
              <a:rPr lang="en-US" sz="1200" b="0" i="0" kern="1200" dirty="0">
                <a:solidFill>
                  <a:schemeClr val="tx1"/>
                </a:solidFill>
                <a:effectLst/>
                <a:latin typeface="+mn-lt"/>
                <a:ea typeface="+mn-ea"/>
                <a:cs typeface="+mn-cs"/>
              </a:rPr>
              <a:t>The activity got people talking. 40% of those who saw the ad, talked about Habitat</a:t>
            </a:r>
          </a:p>
          <a:p>
            <a:r>
              <a:rPr lang="en-US" sz="1200" b="0" i="0" kern="1200" dirty="0">
                <a:solidFill>
                  <a:schemeClr val="tx1"/>
                </a:solidFill>
                <a:effectLst/>
                <a:latin typeface="+mn-lt"/>
                <a:ea typeface="+mn-ea"/>
                <a:cs typeface="+mn-cs"/>
              </a:rPr>
              <a:t>226% increase in sales of the </a:t>
            </a:r>
            <a:r>
              <a:rPr lang="en-US" sz="1200" b="0" i="0" kern="1200" dirty="0" err="1">
                <a:solidFill>
                  <a:schemeClr val="tx1"/>
                </a:solidFill>
                <a:effectLst/>
                <a:latin typeface="+mn-lt"/>
                <a:ea typeface="+mn-ea"/>
                <a:cs typeface="+mn-cs"/>
              </a:rPr>
              <a:t>Oricco</a:t>
            </a:r>
            <a:r>
              <a:rPr lang="en-US" sz="1200" b="0" i="0" kern="1200" dirty="0">
                <a:solidFill>
                  <a:schemeClr val="tx1"/>
                </a:solidFill>
                <a:effectLst/>
                <a:latin typeface="+mn-lt"/>
                <a:ea typeface="+mn-ea"/>
                <a:cs typeface="+mn-cs"/>
              </a:rPr>
              <a:t> table featured in the ad</a:t>
            </a:r>
          </a:p>
          <a:p>
            <a:r>
              <a:rPr lang="en-US" sz="1200" b="0" i="0" kern="1200" dirty="0">
                <a:solidFill>
                  <a:schemeClr val="tx1"/>
                </a:solidFill>
                <a:effectLst/>
                <a:latin typeface="+mn-lt"/>
                <a:ea typeface="+mn-ea"/>
                <a:cs typeface="+mn-cs"/>
              </a:rPr>
              <a:t>Brand consideration – 100% increase</a:t>
            </a:r>
          </a:p>
          <a:p>
            <a:endParaRPr lang="en-US" sz="1200" b="0" i="0" kern="1200" dirty="0">
              <a:solidFill>
                <a:schemeClr val="tx1"/>
              </a:solidFill>
              <a:effectLst/>
              <a:latin typeface="+mn-lt"/>
              <a:ea typeface="+mn-ea"/>
              <a:cs typeface="+mn-cs"/>
            </a:endParaRPr>
          </a:p>
          <a:p>
            <a:r>
              <a:rPr lang="en-GB" dirty="0"/>
              <a:t>To read the full case study and access the creative visit: </a:t>
            </a:r>
            <a:r>
              <a:rPr lang="en-GB" dirty="0">
                <a:hlinkClick r:id="rId3"/>
              </a:rPr>
              <a:t>https://www.thinkbox.tv/Case-studies/Habitat</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19069412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02/08/2019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02/08/2019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02/08/2019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02/08/2019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7B399-1A6D-48C4-8DAE-C317AF153C37}"/>
              </a:ext>
            </a:extLst>
          </p:cNvPr>
          <p:cNvSpPr>
            <a:spLocks noGrp="1"/>
          </p:cNvSpPr>
          <p:nvPr>
            <p:ph type="body" sz="quarter" idx="13"/>
          </p:nvPr>
        </p:nvSpPr>
        <p:spPr/>
        <p:txBody>
          <a:bodyPr>
            <a:normAutofit fontScale="85000" lnSpcReduction="20000"/>
          </a:bodyPr>
          <a:lstStyle/>
          <a:p>
            <a:pPr>
              <a:lnSpc>
                <a:spcPct val="110000"/>
              </a:lnSpc>
            </a:pPr>
            <a:r>
              <a:rPr lang="en-GB" u="sng" dirty="0"/>
              <a:t>Challenge</a:t>
            </a:r>
          </a:p>
          <a:p>
            <a:pPr marL="285750" indent="-285750">
              <a:lnSpc>
                <a:spcPct val="110000"/>
              </a:lnSpc>
              <a:buFont typeface="Arial" panose="020B0604020202020204" pitchFamily="34" charset="0"/>
              <a:buChar char="•"/>
            </a:pPr>
            <a:r>
              <a:rPr lang="en-GB" dirty="0"/>
              <a:t>Habitat wanted to build brand awareness and drive sales by educating people about their offering of high quality, well priced, fashionable furniture</a:t>
            </a:r>
          </a:p>
          <a:p>
            <a:pPr>
              <a:lnSpc>
                <a:spcPct val="110000"/>
              </a:lnSpc>
            </a:pPr>
            <a:r>
              <a:rPr lang="en-GB" u="sng" dirty="0"/>
              <a:t>Solution</a:t>
            </a:r>
          </a:p>
          <a:p>
            <a:pPr marL="285750" indent="-285750">
              <a:lnSpc>
                <a:spcPct val="110000"/>
              </a:lnSpc>
              <a:buFont typeface="Arial" panose="020B0604020202020204" pitchFamily="34" charset="0"/>
              <a:buChar char="•"/>
            </a:pPr>
            <a:r>
              <a:rPr lang="en-GB" dirty="0"/>
              <a:t>They used TV for the first time using two stylish ads to focus on their upmarket audience within “voyeuristic” programming on Channel 4</a:t>
            </a:r>
          </a:p>
          <a:p>
            <a:pPr>
              <a:lnSpc>
                <a:spcPct val="110000"/>
              </a:lnSpc>
            </a:pPr>
            <a:r>
              <a:rPr lang="en-GB" u="sng" dirty="0"/>
              <a:t>Results</a:t>
            </a:r>
          </a:p>
          <a:p>
            <a:pPr marL="285750" indent="-285750">
              <a:lnSpc>
                <a:spcPct val="110000"/>
              </a:lnSpc>
              <a:buFont typeface="Arial" panose="020B0604020202020204" pitchFamily="34" charset="0"/>
              <a:buChar char="•"/>
            </a:pPr>
            <a:r>
              <a:rPr lang="en-GB" dirty="0"/>
              <a:t>Brand consideration increased by 100%</a:t>
            </a:r>
          </a:p>
          <a:p>
            <a:pPr marL="285750" indent="-285750">
              <a:lnSpc>
                <a:spcPct val="110000"/>
              </a:lnSpc>
              <a:buFont typeface="Arial" panose="020B0604020202020204" pitchFamily="34" charset="0"/>
              <a:buChar char="•"/>
            </a:pPr>
            <a:r>
              <a:rPr lang="en-GB" dirty="0"/>
              <a:t>40% of those who saw the ad talked about Habitat</a:t>
            </a:r>
          </a:p>
          <a:p>
            <a:endParaRPr lang="en-GB" dirty="0"/>
          </a:p>
        </p:txBody>
      </p:sp>
      <p:pic>
        <p:nvPicPr>
          <p:cNvPr id="5" name="Picture Placeholder 4">
            <a:extLst>
              <a:ext uri="{FF2B5EF4-FFF2-40B4-BE49-F238E27FC236}">
                <a16:creationId xmlns:a16="http://schemas.microsoft.com/office/drawing/2014/main" id="{6AA1E091-2446-409F-9616-E3FC34DB949B}"/>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738" b="738"/>
          <a:stretch>
            <a:fillRect/>
          </a:stretch>
        </p:blipFill>
        <p:spPr/>
      </p:pic>
      <p:sp>
        <p:nvSpPr>
          <p:cNvPr id="6" name="Title 4">
            <a:extLst>
              <a:ext uri="{FF2B5EF4-FFF2-40B4-BE49-F238E27FC236}">
                <a16:creationId xmlns:a16="http://schemas.microsoft.com/office/drawing/2014/main" id="{CB4E9B6D-14AF-45F6-A47E-B685E04D9AC2}"/>
              </a:ext>
            </a:extLst>
          </p:cNvPr>
          <p:cNvSpPr>
            <a:spLocks noGrp="1"/>
          </p:cNvSpPr>
          <p:nvPr>
            <p:ph type="title"/>
          </p:nvPr>
        </p:nvSpPr>
        <p:spPr>
          <a:xfrm>
            <a:off x="371476" y="466263"/>
            <a:ext cx="9641977" cy="1021181"/>
          </a:xfrm>
        </p:spPr>
        <p:txBody>
          <a:bodyPr/>
          <a:lstStyle/>
          <a:p>
            <a:r>
              <a:rPr lang="en-GB" dirty="0">
                <a:solidFill>
                  <a:schemeClr val="accent6"/>
                </a:solidFill>
              </a:rPr>
              <a:t>Habitat use TV for the first time</a:t>
            </a:r>
            <a:endParaRPr lang="en-GB" dirty="0"/>
          </a:p>
        </p:txBody>
      </p:sp>
      <p:pic>
        <p:nvPicPr>
          <p:cNvPr id="1026" name="Picture 2" descr="Image result for 7stars logo">
            <a:extLst>
              <a:ext uri="{FF2B5EF4-FFF2-40B4-BE49-F238E27FC236}">
                <a16:creationId xmlns:a16="http://schemas.microsoft.com/office/drawing/2014/main" id="{AD3CB8ED-C93A-4F3B-8EEA-D7F4D11662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64198" y="188453"/>
            <a:ext cx="811943" cy="7884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6763A8BE-ED0A-422D-8CA4-24E40338259F}"/>
              </a:ext>
            </a:extLst>
          </p:cNvPr>
          <p:cNvPicPr>
            <a:picLocks noChangeAspect="1"/>
          </p:cNvPicPr>
          <p:nvPr/>
        </p:nvPicPr>
        <p:blipFill rotWithShape="1">
          <a:blip r:embed="rId5"/>
          <a:srcRect l="18181" t="7520" r="15047" b="18028"/>
          <a:stretch/>
        </p:blipFill>
        <p:spPr>
          <a:xfrm>
            <a:off x="11276140" y="64167"/>
            <a:ext cx="915859" cy="1021182"/>
          </a:xfrm>
          <a:prstGeom prst="rect">
            <a:avLst/>
          </a:prstGeom>
        </p:spPr>
      </p:pic>
    </p:spTree>
    <p:extLst>
      <p:ext uri="{BB962C8B-B14F-4D97-AF65-F5344CB8AC3E}">
        <p14:creationId xmlns:p14="http://schemas.microsoft.com/office/powerpoint/2010/main" val="3242714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1055</TotalTime>
  <Words>165</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Habitat use TV for the first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Rupen Shah</cp:lastModifiedBy>
  <cp:revision>52</cp:revision>
  <dcterms:created xsi:type="dcterms:W3CDTF">2018-11-16T11:43:00Z</dcterms:created>
  <dcterms:modified xsi:type="dcterms:W3CDTF">2019-08-02T13:28:35Z</dcterms:modified>
</cp:coreProperties>
</file>