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6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7.xml" ContentType="application/vnd.openxmlformats-officedocument.them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02" r:id="rId3"/>
    <p:sldMasterId id="2147483732" r:id="rId4"/>
    <p:sldMasterId id="2147483760" r:id="rId5"/>
    <p:sldMasterId id="2147483790" r:id="rId6"/>
    <p:sldMasterId id="2147483820" r:id="rId7"/>
  </p:sldMasterIdLst>
  <p:notesMasterIdLst>
    <p:notesMasterId r:id="rId9"/>
  </p:notesMasterIdLst>
  <p:sldIdLst>
    <p:sldId id="489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103AB7-3FC4-414E-968B-87F9C4AF87DE}">
          <p14:sldIdLst>
            <p14:sldId id="48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3" autoAdjust="0"/>
    <p:restoredTop sz="73981" autoAdjust="0"/>
  </p:normalViewPr>
  <p:slideViewPr>
    <p:cSldViewPr snapToGrid="0">
      <p:cViewPr varScale="1">
        <p:scale>
          <a:sx n="82" d="100"/>
          <a:sy n="82" d="100"/>
        </p:scale>
        <p:origin x="17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02B89-B75D-49FB-ABF2-605CE0AC364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5AE6A-FC86-4838-A2A3-D08A46407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4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5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6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1129603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984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8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4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2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94504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285684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101012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101012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061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2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752600"/>
            <a:ext cx="6342907" cy="3513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1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5442018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3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226050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553381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553381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226050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7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50653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4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8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814300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4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171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2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3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3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5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0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5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1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6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3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2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293"/>
            <a:ext cx="11150600" cy="500601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B9F-EF5C-4314-BCBC-A6F82ED753B2}" type="datetimeFigureOut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25/04/2023</a:t>
            </a:fld>
            <a:endParaRPr lang="en-GB" dirty="0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152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64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764" y="1205127"/>
            <a:ext cx="5472608" cy="5088565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443" y="1205127"/>
            <a:ext cx="5472608" cy="5088565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B9F-EF5C-4314-BCBC-A6F82ED753B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1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8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3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0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08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478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7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0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2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6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8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4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0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3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9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8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6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364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7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23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9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5168188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5047097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3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6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6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4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1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9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0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5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9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6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56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15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5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8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9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4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2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1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9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2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5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6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3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387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8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8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4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7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7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1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90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5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30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8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4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4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1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9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48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1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9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5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2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4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5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9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4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915">
          <p15:clr>
            <a:srgbClr val="FBAE40"/>
          </p15:clr>
        </p15:guide>
        <p15:guide id="3" orient="horz" pos="40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8" y="804344"/>
            <a:ext cx="3887171" cy="2112000"/>
          </a:xfrm>
        </p:spPr>
        <p:txBody>
          <a:bodyPr anchor="t">
            <a:normAutofit/>
          </a:bodyPr>
          <a:lstStyle>
            <a:lvl1pPr algn="l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8" y="2938157"/>
            <a:ext cx="3887171" cy="2123024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648" y="548680"/>
            <a:ext cx="2844800" cy="240000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9585B9F-EF5C-4314-BCBC-A6F82ED753B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o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000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add doc section/title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11233633" cy="4321175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 dirty="0"/>
              <a:t>Click to add sources/notes</a:t>
            </a:r>
          </a:p>
        </p:txBody>
      </p:sp>
      <p:pic>
        <p:nvPicPr>
          <p:cNvPr id="14" name="Picture 9" descr="mtm_95black-0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619" y="0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37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62100" y="30164"/>
            <a:ext cx="902546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00" dirty="0">
                <a:solidFill>
                  <a:prstClr val="black"/>
                </a:solidFill>
                <a:cs typeface="Arial" charset="0"/>
              </a:rPr>
              <a:t>This document is confidential and intended solely for the use and information of the addressee 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239185" y="260350"/>
            <a:ext cx="11713633" cy="6383338"/>
          </a:xfrm>
          <a:prstGeom prst="roundRect">
            <a:avLst>
              <a:gd name="adj" fmla="val 3594"/>
            </a:avLst>
          </a:prstGeom>
          <a:solidFill>
            <a:srgbClr val="374046"/>
          </a:solidFill>
          <a:ln>
            <a:solidFill>
              <a:srgbClr val="372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67861" y="3384550"/>
            <a:ext cx="7680852" cy="468312"/>
          </a:xfrm>
          <a:prstGeom prst="rect">
            <a:avLst/>
          </a:prstGeom>
        </p:spPr>
        <p:txBody>
          <a:bodyPr/>
          <a:lstStyle>
            <a:lvl1pPr marL="5040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2267861" y="3875087"/>
            <a:ext cx="7680852" cy="468312"/>
          </a:xfrm>
          <a:prstGeom prst="rect">
            <a:avLst/>
          </a:prstGeom>
        </p:spPr>
        <p:txBody>
          <a:bodyPr/>
          <a:lstStyle>
            <a:lvl1pPr marL="5040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 title</a:t>
            </a:r>
          </a:p>
        </p:txBody>
      </p:sp>
      <p:pic>
        <p:nvPicPr>
          <p:cNvPr id="11" name="Picture 8" descr="mtm_white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219" y="1196975"/>
            <a:ext cx="20875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72" y="4549775"/>
            <a:ext cx="1722656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0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825500" y="3213101"/>
            <a:ext cx="10972800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b="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2000" b="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2000" b="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236634" y="4365626"/>
            <a:ext cx="182456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  <a:cs typeface="Arial" charset="0"/>
              </a:rPr>
              <a:t>Client logo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62100" y="30164"/>
            <a:ext cx="902546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00" dirty="0">
                <a:solidFill>
                  <a:prstClr val="black"/>
                </a:solidFill>
                <a:cs typeface="Arial" charset="0"/>
              </a:rPr>
              <a:t>This document is confidential and intended solely for the use and information of the addressee 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239185" y="260350"/>
            <a:ext cx="11713633" cy="6383338"/>
          </a:xfrm>
          <a:prstGeom prst="roundRect">
            <a:avLst>
              <a:gd name="adj" fmla="val 3594"/>
            </a:avLst>
          </a:prstGeom>
          <a:solidFill>
            <a:srgbClr val="374046"/>
          </a:solidFill>
          <a:ln>
            <a:solidFill>
              <a:srgbClr val="372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67861" y="3384550"/>
            <a:ext cx="7680852" cy="468312"/>
          </a:xfrm>
          <a:prstGeom prst="rect">
            <a:avLst/>
          </a:prstGeom>
        </p:spPr>
        <p:txBody>
          <a:bodyPr/>
          <a:lstStyle>
            <a:lvl1pPr marL="5040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2267861" y="3875087"/>
            <a:ext cx="7680852" cy="468312"/>
          </a:xfrm>
          <a:prstGeom prst="rect">
            <a:avLst/>
          </a:prstGeom>
        </p:spPr>
        <p:txBody>
          <a:bodyPr/>
          <a:lstStyle>
            <a:lvl1pPr marL="5040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 title</a:t>
            </a:r>
          </a:p>
        </p:txBody>
      </p:sp>
      <p:pic>
        <p:nvPicPr>
          <p:cNvPr id="13" name="Picture 8" descr="mtm_white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219" y="1196975"/>
            <a:ext cx="20875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 userDrawn="1"/>
        </p:nvGrpSpPr>
        <p:grpSpPr>
          <a:xfrm>
            <a:off x="4297140" y="4549775"/>
            <a:ext cx="3597720" cy="1260000"/>
            <a:chOff x="3710672" y="4549775"/>
            <a:chExt cx="3597720" cy="126000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672" y="4549775"/>
              <a:ext cx="1722656" cy="1260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36" y="4549775"/>
              <a:ext cx="172265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48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21" y="0"/>
            <a:ext cx="12191380" cy="6858000"/>
          </a:xfrm>
          <a:prstGeom prst="rect">
            <a:avLst/>
          </a:prstGeom>
          <a:solidFill>
            <a:srgbClr val="374046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952625"/>
            <a:ext cx="11235267" cy="372745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840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9108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1988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4pPr>
            <a:lvl5pPr marL="14292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90046" y="514975"/>
            <a:ext cx="10623585" cy="9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6797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110236"/>
            <a:ext cx="10363200" cy="637531"/>
          </a:xfrm>
          <a:prstGeom prst="rect">
            <a:avLst/>
          </a:prstGeom>
        </p:spPr>
        <p:txBody>
          <a:bodyPr anchor="t"/>
          <a:lstStyle>
            <a:lvl1pPr marL="514350" indent="-514350" algn="ctr">
              <a:buFont typeface="+mj-lt"/>
              <a:buAutoNum type="arabicPeriod"/>
              <a:defRPr sz="3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61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add doc section/title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11233633" cy="4321175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 dirty="0"/>
              <a:t>Click to add sources/notes</a:t>
            </a:r>
          </a:p>
        </p:txBody>
      </p:sp>
      <p:pic>
        <p:nvPicPr>
          <p:cNvPr id="14" name="Picture 9" descr="mtm_95black-03.jpg"/>
          <p:cNvPicPr>
            <a:picLocks noChangeAspect="1"/>
          </p:cNvPicPr>
          <p:nvPr userDrawn="1"/>
        </p:nvPicPr>
        <p:blipFill>
          <a:blip r:embed="rId3" cstate="print"/>
          <a:srcRect t="16380" b="27570"/>
          <a:stretch>
            <a:fillRect/>
          </a:stretch>
        </p:blipFill>
        <p:spPr bwMode="auto">
          <a:xfrm>
            <a:off x="5712619" y="0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67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2" name="Picture 9" descr="mtm_95black-03.jpg"/>
          <p:cNvPicPr>
            <a:picLocks noChangeAspect="1"/>
          </p:cNvPicPr>
          <p:nvPr userDrawn="1"/>
        </p:nvPicPr>
        <p:blipFill>
          <a:blip r:embed="rId2" cstate="print"/>
          <a:srcRect t="16380" b="27570"/>
          <a:stretch>
            <a:fillRect/>
          </a:stretch>
        </p:blipFill>
        <p:spPr bwMode="auto">
          <a:xfrm>
            <a:off x="5600701" y="0"/>
            <a:ext cx="1022351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add doc section/title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5472067" cy="4321175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39934" y="1952626"/>
            <a:ext cx="5472069" cy="4321175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 dirty="0"/>
              <a:t>Click to add sources/notes</a:t>
            </a:r>
          </a:p>
        </p:txBody>
      </p:sp>
    </p:spTree>
    <p:extLst>
      <p:ext uri="{BB962C8B-B14F-4D97-AF65-F5344CB8AC3E}">
        <p14:creationId xmlns:p14="http://schemas.microsoft.com/office/powerpoint/2010/main" val="1827130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2" name="Picture 9" descr="mtm_95black-03.jpg"/>
          <p:cNvPicPr>
            <a:picLocks noChangeAspect="1"/>
          </p:cNvPicPr>
          <p:nvPr userDrawn="1"/>
        </p:nvPicPr>
        <p:blipFill>
          <a:blip r:embed="rId2" cstate="print"/>
          <a:srcRect t="16380" b="27570"/>
          <a:stretch>
            <a:fillRect/>
          </a:stretch>
        </p:blipFill>
        <p:spPr bwMode="auto">
          <a:xfrm>
            <a:off x="5600701" y="0"/>
            <a:ext cx="1022351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add doc section/title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5472067" cy="4321175"/>
          </a:xfrm>
          <a:prstGeom prst="roundRect">
            <a:avLst>
              <a:gd name="adj" fmla="val 50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39933" y="1952626"/>
            <a:ext cx="5473700" cy="4321175"/>
          </a:xfrm>
          <a:prstGeom prst="roundRect">
            <a:avLst>
              <a:gd name="adj" fmla="val 480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 dirty="0"/>
              <a:t>Click to add sources/notes</a:t>
            </a:r>
          </a:p>
        </p:txBody>
      </p:sp>
    </p:spTree>
    <p:extLst>
      <p:ext uri="{BB962C8B-B14F-4D97-AF65-F5344CB8AC3E}">
        <p14:creationId xmlns:p14="http://schemas.microsoft.com/office/powerpoint/2010/main" val="359909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2" name="Picture 9" descr="mtm_95black-03.jpg"/>
          <p:cNvPicPr>
            <a:picLocks noChangeAspect="1"/>
          </p:cNvPicPr>
          <p:nvPr userDrawn="1"/>
        </p:nvPicPr>
        <p:blipFill>
          <a:blip r:embed="rId2" cstate="print"/>
          <a:srcRect t="16380" b="27570"/>
          <a:stretch>
            <a:fillRect/>
          </a:stretch>
        </p:blipFill>
        <p:spPr bwMode="auto">
          <a:xfrm>
            <a:off x="5600701" y="0"/>
            <a:ext cx="1022351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add doc section/title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5472067" cy="43211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hart Placeholder 3"/>
          <p:cNvSpPr>
            <a:spLocks noGrp="1"/>
          </p:cNvSpPr>
          <p:nvPr>
            <p:ph type="chart" sz="quarter" idx="15" hasCustomPrompt="1"/>
          </p:nvPr>
        </p:nvSpPr>
        <p:spPr>
          <a:xfrm>
            <a:off x="6239934" y="1952626"/>
            <a:ext cx="5473700" cy="432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below to add chart – select from Templates folder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 dirty="0"/>
              <a:t>Click to add sources/notes</a:t>
            </a:r>
          </a:p>
        </p:txBody>
      </p:sp>
    </p:spTree>
    <p:extLst>
      <p:ext uri="{BB962C8B-B14F-4D97-AF65-F5344CB8AC3E}">
        <p14:creationId xmlns:p14="http://schemas.microsoft.com/office/powerpoint/2010/main" val="300850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336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374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90046" y="514975"/>
            <a:ext cx="10623585" cy="9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Thank you for reading/listening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952625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2454277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377144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telephone number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3898903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1" y="1952625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51" y="2454276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91251" y="3377143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telephone number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51" y="3898902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email</a:t>
            </a:r>
          </a:p>
        </p:txBody>
      </p:sp>
    </p:spTree>
    <p:extLst>
      <p:ext uri="{BB962C8B-B14F-4D97-AF65-F5344CB8AC3E}">
        <p14:creationId xmlns:p14="http://schemas.microsoft.com/office/powerpoint/2010/main" val="3772964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9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1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2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1389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13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6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9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4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9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866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5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0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80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3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6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8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7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7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827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7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4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4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9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0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1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9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7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1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9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6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3"/>
            <a:ext cx="5298141" cy="2412000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8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3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1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1129603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27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06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0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92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94504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285684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101012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101012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23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4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752600"/>
            <a:ext cx="6342907" cy="3513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4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5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5442018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7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226050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553381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553381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226050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7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1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50653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1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814300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7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1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0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3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1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8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1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3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0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3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4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5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7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0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tags" Target="../tags/tag32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tags" Target="../tags/tag62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tags" Target="../tags/tag90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image" Target="../media/image7.jpeg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tags" Target="../tags/tag118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26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29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32" Type="http://schemas.openxmlformats.org/officeDocument/2006/relationships/image" Target="../media/image7.jpeg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31" Type="http://schemas.openxmlformats.org/officeDocument/2006/relationships/tags" Target="../tags/tag148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3"/>
    </p:custDataLst>
    <p:extLst>
      <p:ext uri="{BB962C8B-B14F-4D97-AF65-F5344CB8AC3E}">
        <p14:creationId xmlns:p14="http://schemas.microsoft.com/office/powerpoint/2010/main" val="23243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 userDrawn="1"/>
        </p:nvSpPr>
        <p:spPr bwMode="auto">
          <a:xfrm>
            <a:off x="431800" y="6498000"/>
            <a:ext cx="113284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30400" indent="-2304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60800" indent="-2304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91200" indent="-2304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21600" indent="-2304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982663" algn="l"/>
              </a:tabLst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52000" indent="-2304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6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4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9pPr>
    </p:titleStyle>
    <p:bodyStyle>
      <a:lvl1pPr marL="226800" indent="-226800" algn="l" rtl="0" eaLnBrk="1" fontAlgn="base" hangingPunct="1">
        <a:spcBef>
          <a:spcPts val="800"/>
        </a:spcBef>
        <a:spcAft>
          <a:spcPts val="800"/>
        </a:spcAft>
        <a:buFont typeface="Arial" charset="0"/>
        <a:buChar char="•"/>
        <a:defRPr lang="en-US" sz="1100" kern="1200" smtClean="0">
          <a:solidFill>
            <a:prstClr val="black"/>
          </a:solidFill>
          <a:latin typeface="Century Gothic" panose="020B0502020202020204" pitchFamily="34" charset="0"/>
          <a:ea typeface="+mn-ea"/>
          <a:cs typeface="+mn-cs"/>
        </a:defRPr>
      </a:lvl1pPr>
      <a:lvl2pPr marL="453600" indent="-226800" algn="l" rtl="0" eaLnBrk="1" fontAlgn="base" hangingPunct="1">
        <a:spcBef>
          <a:spcPts val="800"/>
        </a:spcBef>
        <a:spcAft>
          <a:spcPts val="800"/>
        </a:spcAft>
        <a:buFont typeface="Century Gothic" panose="020B0502020202020204" pitchFamily="34" charset="0"/>
        <a:buChar char="–"/>
        <a:defRPr lang="en-US" sz="1100" b="0" kern="1200" smtClean="0">
          <a:solidFill>
            <a:prstClr val="black"/>
          </a:solidFill>
          <a:latin typeface="Century Gothic" panose="020B0502020202020204" pitchFamily="34" charset="0"/>
          <a:ea typeface="+mn-ea"/>
          <a:cs typeface="+mn-cs"/>
        </a:defRPr>
      </a:lvl2pPr>
      <a:lvl3pPr marL="680400" indent="-226800" algn="l" rtl="0" eaLnBrk="1" fontAlgn="base" hangingPunct="1">
        <a:spcBef>
          <a:spcPts val="800"/>
        </a:spcBef>
        <a:spcAft>
          <a:spcPts val="800"/>
        </a:spcAft>
        <a:buFont typeface="Century Gothic" panose="020B0502020202020204" pitchFamily="34" charset="0"/>
        <a:buChar char="▪"/>
        <a:defRPr lang="en-US" sz="1100" kern="1200" smtClean="0">
          <a:solidFill>
            <a:prstClr val="black"/>
          </a:solidFill>
          <a:latin typeface="Century Gothic" panose="020B0502020202020204" pitchFamily="34" charset="0"/>
          <a:ea typeface="+mn-ea"/>
          <a:cs typeface="+mn-cs"/>
        </a:defRPr>
      </a:lvl3pPr>
      <a:lvl4pPr marL="913050" indent="-171450" algn="l" rtl="0" eaLnBrk="1" fontAlgn="base" hangingPunct="1"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tabLst>
          <a:tab pos="982663" algn="l"/>
        </a:tabLst>
        <a:defRPr lang="en-US" sz="1100" kern="1200" smtClean="0">
          <a:solidFill>
            <a:prstClr val="black"/>
          </a:solidFill>
          <a:latin typeface="Century Gothic" panose="020B0502020202020204" pitchFamily="34" charset="0"/>
          <a:ea typeface="+mn-ea"/>
          <a:cs typeface="+mn-cs"/>
        </a:defRPr>
      </a:lvl4pPr>
      <a:lvl5pPr marL="1152000" indent="-180000" algn="l" rtl="0" eaLnBrk="1" fontAlgn="base" hangingPunct="1"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lang="en-GB" sz="1100" kern="1200">
          <a:solidFill>
            <a:prstClr val="black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0">
          <p15:clr>
            <a:srgbClr val="F26B43"/>
          </p15:clr>
        </p15:guide>
        <p15:guide id="2" orient="horz" pos="4088">
          <p15:clr>
            <a:srgbClr val="F26B43"/>
          </p15:clr>
        </p15:guide>
        <p15:guide id="3" pos="301">
          <p15:clr>
            <a:srgbClr val="F26B43"/>
          </p15:clr>
        </p15:guide>
        <p15:guide id="4" pos="7379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2523">
          <p15:clr>
            <a:srgbClr val="F26B43"/>
          </p15:clr>
        </p15:guide>
        <p15:guide id="7" orient="horz" pos="2659">
          <p15:clr>
            <a:srgbClr val="F26B43"/>
          </p15:clr>
        </p15:guide>
        <p15:guide id="8" pos="2540">
          <p15:clr>
            <a:srgbClr val="F26B43"/>
          </p15:clr>
        </p15:guide>
        <p15:guide id="9" pos="2721">
          <p15:clr>
            <a:srgbClr val="F26B43"/>
          </p15:clr>
        </p15:guide>
        <p15:guide id="10" pos="4959">
          <p15:clr>
            <a:srgbClr val="F26B43"/>
          </p15:clr>
        </p15:guide>
        <p15:guide id="11" pos="3749">
          <p15:clr>
            <a:srgbClr val="F26B43"/>
          </p15:clr>
        </p15:guide>
        <p15:guide id="12" pos="3931">
          <p15:clr>
            <a:srgbClr val="F26B43"/>
          </p15:clr>
        </p15:guide>
        <p15:guide id="13" pos="51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F981E92-320F-428D-AE9E-6ED8AAFCF980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29627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911237"/>
            <a:ext cx="11334817" cy="335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19685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911237"/>
            <a:ext cx="11334817" cy="335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98531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54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25/04/2023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408150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C69B-6159-4AEE-AF42-6A81F6EB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360000"/>
            <a:ext cx="11341099" cy="1021181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Audience profiles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83C08-46FD-49BC-A9D7-18C162F56C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0" y="5580000"/>
            <a:ext cx="11334817" cy="304800"/>
          </a:xfrm>
        </p:spPr>
        <p:txBody>
          <a:bodyPr/>
          <a:lstStyle/>
          <a:p>
            <a:pPr lvl="0"/>
            <a:r>
              <a:rPr lang="en-GB" sz="1000">
                <a:solidFill>
                  <a:prstClr val="black">
                    <a:lumMod val="75000"/>
                    <a:lumOff val="25000"/>
                  </a:prstClr>
                </a:solidFill>
              </a:rPr>
              <a:t>Source: Barb, 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7FEFA3-F83B-4775-967B-EA4754E40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34813"/>
              </p:ext>
            </p:extLst>
          </p:nvPr>
        </p:nvGraphicFramePr>
        <p:xfrm>
          <a:off x="370800" y="1042385"/>
          <a:ext cx="11459639" cy="4467461"/>
        </p:xfrm>
        <a:graphic>
          <a:graphicData uri="http://schemas.openxmlformats.org/drawingml/2006/table">
            <a:tbl>
              <a:tblPr/>
              <a:tblGrid>
                <a:gridCol w="1655502">
                  <a:extLst>
                    <a:ext uri="{9D8B030D-6E8A-4147-A177-3AD203B41FA5}">
                      <a16:colId xmlns:a16="http://schemas.microsoft.com/office/drawing/2014/main" val="1593146509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966736725"/>
                    </a:ext>
                  </a:extLst>
                </a:gridCol>
                <a:gridCol w="1272435">
                  <a:extLst>
                    <a:ext uri="{9D8B030D-6E8A-4147-A177-3AD203B41FA5}">
                      <a16:colId xmlns:a16="http://schemas.microsoft.com/office/drawing/2014/main" val="3399239497"/>
                    </a:ext>
                  </a:extLst>
                </a:gridCol>
                <a:gridCol w="1345944">
                  <a:extLst>
                    <a:ext uri="{9D8B030D-6E8A-4147-A177-3AD203B41FA5}">
                      <a16:colId xmlns:a16="http://schemas.microsoft.com/office/drawing/2014/main" val="4218547257"/>
                    </a:ext>
                  </a:extLst>
                </a:gridCol>
                <a:gridCol w="1198926">
                  <a:extLst>
                    <a:ext uri="{9D8B030D-6E8A-4147-A177-3AD203B41FA5}">
                      <a16:colId xmlns:a16="http://schemas.microsoft.com/office/drawing/2014/main" val="4176526644"/>
                    </a:ext>
                  </a:extLst>
                </a:gridCol>
                <a:gridCol w="1272435">
                  <a:extLst>
                    <a:ext uri="{9D8B030D-6E8A-4147-A177-3AD203B41FA5}">
                      <a16:colId xmlns:a16="http://schemas.microsoft.com/office/drawing/2014/main" val="3492406479"/>
                    </a:ext>
                  </a:extLst>
                </a:gridCol>
                <a:gridCol w="1272435">
                  <a:extLst>
                    <a:ext uri="{9D8B030D-6E8A-4147-A177-3AD203B41FA5}">
                      <a16:colId xmlns:a16="http://schemas.microsoft.com/office/drawing/2014/main" val="1856949919"/>
                    </a:ext>
                  </a:extLst>
                </a:gridCol>
                <a:gridCol w="1272435">
                  <a:extLst>
                    <a:ext uri="{9D8B030D-6E8A-4147-A177-3AD203B41FA5}">
                      <a16:colId xmlns:a16="http://schemas.microsoft.com/office/drawing/2014/main" val="3943296263"/>
                    </a:ext>
                  </a:extLst>
                </a:gridCol>
                <a:gridCol w="1337677">
                  <a:extLst>
                    <a:ext uri="{9D8B030D-6E8A-4147-A177-3AD203B41FA5}">
                      <a16:colId xmlns:a16="http://schemas.microsoft.com/office/drawing/2014/main" val="2782469622"/>
                    </a:ext>
                  </a:extLst>
                </a:gridCol>
              </a:tblGrid>
              <a:tr h="64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Audience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Universe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Hours of total TV per day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Hours of commercial TV per day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Daily commercial reach (3min)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Weekly commercial reach (3min)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Average profile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of TV live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Ads viewed per day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444015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Individuals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60,977,040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hrs, 32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hr, 41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366238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51,370,536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hrs, 54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hrs, 55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494200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ABC1 Adults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29,672,184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hrs, 24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hr, 29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11671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16-34 Adults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14,181,089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7883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25,037,227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hrs, 44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hrs, 49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192448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ABC1 Men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14,260,783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hrs, 16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hr, 23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23150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16-34 Men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7,191,413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49887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C2DE Men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10,776,444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hrs, 22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hrs, 22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82809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26,333,309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hrs, 3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hrs, 2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42236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ABC1 Women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15,411,400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hrs, 32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hr, 33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353180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16-34 Women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6,989,676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05877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C2DE Women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10,921,908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hrs, 45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hrs, 41mins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47259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Housepersons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27,140,811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hrs, 29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hrs, 20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001587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ABC1 Housepersons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15,262,045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hrs, 50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hrs, 44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67961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Houseperson &amp; Children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6,973,630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hrs, 44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hr, 13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2519"/>
                  </a:ext>
                </a:extLst>
              </a:tr>
              <a:tr h="23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Children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9,606,503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mins</a:t>
                      </a:r>
                    </a:p>
                  </a:txBody>
                  <a:tcPr marL="6700" marR="6700" marT="6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36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0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D1E1EE7C-81F2-4E5A-A73A-D246A2FC6E3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24"/>
  <p:tag name="ISPRINGCLOUDFOLDERPATH" val="Repository/Nickable Charts/VOD &amp; devices/"/>
  <p:tag name="ISPRINGCLOUDFOLDERDOMAIN" val="https://thinkbox.ispringcloud.eu"/>
  <p:tag name="ISPRING_PLAYERS_CUSTOMIZATION" val="UEsDBBQAAgAIAKaF/Eq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aJeFAxtD4H3QQAAGoSAAAdAAAAdW5pdmVyc2FsL2NvbW1vbl9tZXNzYWdlcy5sbmetWG1v2zYQ/l6g/4EQUGADurQd0KIYEgeyxDhCZMqV6DjZMAiMxNhEKNHTi1Pv037Nfth+yY6U7dhNCklJAduQaN1zx3t57qjj06+ZRCtelELlJ9aHo/cW4nmiUpHPT6wpPfvls4XKiuUpkyrnJ1auLHQ6eP3qWLJ8XrM5h+vXrxA6znhZwm050HcP90ikJ9ZkGDvBeGKT69gPRkE89EbWwFHZkuVr5Ku5+unXT5+/fvj46efjdxu5LjDR2Pb9QyBkkD6+7wBEaBj4MaBhPyb4iloD/dtPLphS3yPYGmwu+klPQnxpDfRvq9w0DDGhceR7Lo69KCYBNb7wMcWuNbhWNVqwFUeVQivB71G14BDHShQclVKk5o9EwUJe8zZlbjC2PRKHOKKh51AvINYgUkWxfmtgWV0tVAHqSpSKkt1InhqdkDHm/2XBS1DNKsgoBJ9qIeBJlTGRH7WrnhE/sN3YnkziMY4iewTOpbtNAdIB/L2oFvBfytVbUHGfS8VSdFtwAAwixJZLKZLmSREtC23hRLJ1qxWhPfPIKKZB4EcxJu52xRrgPEVuwfRme6KEdoRDAChYyYtnyMYm1404sqXsh3Dujc59+FJtwrmYLyR8q752TDBkwoTnbVKQqTiEHI+iWRC62mmgCjG0ZGV5r4r0IEv349kG7BEngEJw6B441RhbYMgPAexVFDyp2sB8e0qc83hICVwOMTjXZ3WeLDrKQYU8maT7KVlDrPYTrzX/N2jxMLiCEgdGCvpIBBdARBd9JK5xBOSBozYZYl96I1tTgSafLTNsmSdhutDlGrEkATkd0pVQdQkr2iXAD4aDyn5aIvxlCpnk2f4T/NYAQrBNDs3FioMJRdqe0cC2DnZ1Tn+Zer/HZ7bnYzeGJAfqialpA1oZA+LMVYWYlEpvAPSydMXyhKMbnjAd2DU8lorUPKYT0FjyVy3+RqzakO6bDV8TF1+9Oepp2gHFP7Ywq0swr6p4tqzaVO+Z/xwrdLF914QuW3+e/sjBxA694LtByti6CVKXyJQiq2XTC14cn51lfWPUasQLPdU9Wj/akqgh/aEHrDUUqrsEhmFDNzaYD2R3KY+cgaJJ0zuguXj5bQ+dJNgAEIWei3EJrjow4VJzfnf5GR5GHoXGMeM3pahapzJTjU2Ang5tAmOw5BV/KMYbfquAxyRnq2Y4g/ZoIt0a0L3Z76BfUI/6YDIBwPlmriqRFBnYn3bAnI7x1gMNzR/sZKZqmZrileLOUD34ts7446nytlCZWZWs3CZv02lOX2JFs7mwUTrpMZfs6q9zfPbK7/lRirAdwiTi2MTR44uja1V2FIIS0K7wabSdfqAWMlYlC2irt6rO045AzVHGxWc2gG32HHFWJIv//vm3I8Y3ljSraLP6Wy8QPZcBC+Id2B9EVbz8sw2E2sNDOXPTRWpz9NvKdTwJUg+y8IccsVjTWjKVwdJRu15I8k3QbEpt53wMdRCZtFd1kbRPafsIYzu8AC4zxwNrMGbFHRAhVUr2QjGutgaXerAz0eoj/HAEX/FCO6mP8Msait429Sax7brmhQSUIJw375rOmcKBJ9m8mZBq3hnMObcJsO03eDwVVV/AEOPdCwd9qDYHWB9OyJBGHWrTNLgtlwFdNPcPZLF63O92d6V5K3T8bu8l0f9QSwMEFAACAAgAJol4UEdLVwP8AwAAFxEAACcAAAB1bml2ZXJzYWwvZmxhc2hfcHVibGlzaGluZ19zZXR0aW5ncy54bWzVWO9y2kYQ/85T3KiTj0F2atcOA3g8thgzwUCR3CbT6XgO3YKuPt2puhOEfOrT9MH6JN3TYQwBJyIpnWQYD+i0+9u/v13JzYv3qSAzyDVXsuUd1488AjJWjMtpy7uLOi/PPaINlYwKJaHlSeWRi3atmRVjwXUSgjEoqgnCSN3ITMtLjMkavj+fz+tcZ7m9q0RhEF/XY5X6WQ4apIHczwRd4JdZZKC9JUIFAPxLlVyqtWs1QpoO6VaxQgDhDD2X3AZFRUdQnXi+ExvT+GGaq0KyKyVUTvLpuOX9cH5pP48yDuqapyBtTnQbD+2xaVDGuPWCipB/AJIAnybo7tmJR+acmaTlvTqxKCjtb6OU2C50alGuFOZAmiV8CoYyaqi7dPYMvDf68cAdsYWkKY8jvENs/C3vOroPe93r4L4/iILw/ia67Tkf9lCKgrfRHkpRN+oF+8hXhb95NwxGvW7/zX00GPSi7vBJCzO6kZCmv5mxJmZWFXkMq4Q1TVKkY0m5wB79KI0aDHa5oPkUItXhWMQJFRo88kcG058LKrhZIBmOkAwPANmlziA2I1u2lmfyArwnOAeIjmEtVy1x+nrVEmfnG6H7zvpTWDu9bFJjaJxg8+BZ6VrTXz96FJsouRGavSZjJdgqIEjHwPo0hTVKhA9cdlDy2CMTLILAUAcZSBJSiTTkBsOPVwC6GGvDTUm/zlL6MudUEMTDOQHkNtxKR5zQXG9kfZV52/xx+7e+MqB/d+lwR8+J/qoKwchCFUTwByBGESx1keKvBMg6ocgkV2l5ipQ3RAuOzs04zIFdVDH0Dk2kBWrifMkEGGfhz4J/IGOYqBxxgc5wGuE51w6/vhdwRrV+AqWPPr5wNOn2r4O3L2yAlM2ojPcEx/6ANDOHwKcYu1RoQgiF2VyDwMzEtNBQ1odxVopVCbP+5RXRPC2Eq/h/XZc16ANW5zBW6MLVqEphPutBZbMJnZWctDwroZGNHEviMPFGjIOGywKqAsZUEiXFgtAYh7m2DJ9xVWg8cVx20PqLHHSqhMvS1SnOQzSWM8iroB0dv/rx5PSns/PXjbr/z19/v/yk0nLBDQW11tyGu3p2g1bT+miPfkbpE9t0S7ej8tS2KNsyuvsJYbnJtud807c7aPdKKjfnt7qRwuBydHVDRkF414vCRpWG6CtknYkT7KiJfaasojO4i7AkQRXR4Sj4pZIbWJtKbAjCSnCDSnG8qSI1cpt6uLalK7mA43zqxhMOdMFTjp35XVD0ObZ8Pbv/F4Z+9UOjo/iBGAo0jxOs6sE64buYgodM8beUNXe1et3beL9r+jvfpO2dlEueYi7tpl+9frdPT47wjXHnrVoN0Tb/mdGu/QtQSwMEFAACAAgAJol4UKGEF03jAgAAlAoAACEAAAB1bml2ZXJzYWwvZmxhc2hfc2tpbl9zZXR0aW5ncy54bWyVVsFu4jAQve9XRNl706XdlpUCElAqVepuqxb17iRDYuHYke3Q8vdrxw6xgUAaCymeec8zHj9PiMUG0+mPIIjTmnOgcgVlRZCEgKISJuGqwHSTsK8Av1cc0zxQzh3wQFpYGBkyI4y/g5QKIrSltQU4m4RJLSWjVymjUkW4ooyXiITTn9fNE0cN8hKLbYErzmPzXOCsUQpdmOEUG+P3vR59hJSVFaK7Z5azqwSlm5yzmmYX4xS7CjhR1dQb/3O/WPYGIFjIJ1VgL6flWI9hlIqDEKBTulvqcZFFUAKkjXT+VA44Xajzuz+gbbHAsqHNfunRR6tQDn6RxzM9+vFUre4Rrpej0c3deYKEL6mgNyM9eqGN8r+1OKvq6jsaqTjLdUF9zvxuMetXy55DGMrU9VOE0fz2cXx7kaA3pAMpxsNYjz6GLc/tgx4OyL669z7W15Uz8qrretAQ9KEnBKaS1xBH7cz4RME+X2qp7kfrdy0d5lXl/IpqAdM1IsLCOmMHfINPTDMXZS0d5IORuoSFSdhF+o6OsFjMm2bhZLg3OSly2B7hHGOH/KfqeoR0jB3yneAMXijZWY+T7KHLkNpDniN7nOfrr7xAkZpm1tvOWq+O9KyvrnBStYYWU7IMpkKns8Il6IOLo8ZmUoqOcoop2uIcSczoX41Lds1mRBwdOKzWTisrllgSOCW4JkfVpt1yNXNfj9brC9J8FrrNmXkgVRefhMzoMgwsZxI2a5iP4TGcMgliKBhJidKiVJ+8wRTdhBUe+BNds6GkEvEN8BVjpDdOHDlViKPTdY5tMU4dAK3LBPhSnRuGVji+zeAKnBdE/eQHhk/IfEKP0zBloZajCO916RisCADxtGhVaybGU9ZEYgJbINbrGJoN9+0sFkqlfYKbyWdYS1dy1jJIk7ZXdMfp9TnPcYLwofJiftdxHQNkL1Eimp15N7/tw04uXmtu+5nWuQsyBqslb2nlP66hMup/o/8BUEsDBBQAAgAIACaJeFCpYJAf6AMAAKgQAAAmAAAAdW5pdmVyc2FsL2h0bWxfcHVibGlzaGluZ19zZXR0aW5ncy54bWzVWO9u2kgQ/85TrHzqx+K0l15SZIiixCioBDjs3LWqqmjxDngv613Xu4bST/c0fbA+yY29hEAgqWnL5U4oAo9nfvP3t2PHO/mUCDKFTHMlm86L+oFDQEaKcTlpOldh+/mxQ7ShklGhJDQdqRxy0qp5aT4SXMcBGIOqmiCM1I3UNJ3YmLThurPZrM51mhV3lcgN4ut6pBI3zUCDNJC5qaBz/DLzFLSzQKgAgH+JkguzVq1GiGeRLhXLBRDOMHLJi6SouDCJcFyrNaLRzSRTuWRnSqiMZJNR0/nl+LT43OpYpHOegCxKolsoLMSmQRnjRRBUBPwzkBj4JMZojw4dMuPMxE3n5WGBgtruJkqJbTOnBcqZwhJIs4BPwFBGDbWX1p+BT0bfCqyIzSVNeBTiHVKk33TOw+ug2zn3r3v90A+uL8LLro1hB6PQfxvuYBR2wq6/i35V+It3A3/Y7fTeXIf9fjfsDO6ssKJrBfHc9Yp5WFmVZxEsC+aZOE9GknKBI3qvjBoMDrmg2QRC1ebYxDEVGhzyVwqT33MquJkjFw6QCzcA6alOITLDom1Nx2Q5OHdwFhADw14uR+LV6+VIHB2vpe5a73dpbY3So8bQKMbhQVkZmueuim7VxkqupVZck5ESbJkQJCNgPZpggQdt6ZAxVl1gbv0UJAmoRNpxg/lGSwudj7ThpqRbe6F9mnEqCFIKzwUgl8FG/lFMM71W5mWpi2mPWu97yoD+YPO3oodU/1S5YGSuciL4DRCjCPY2T/BXDGSVQWScqaSUCqoN0YJjcFMOM2AnVRy9QxdJjpZ4nqQCjPXwMeefyQjGKkNcoFM8fVDOtcWv7wScUq3vQOltjM8sLzq9c//tsyJByqZURjuC40BAkpp94FPMXSp0IYTCaq5AYGUimmso+8M4K9WqpFn//o5onuTCdvxn92UFeo/d2Y8XOrc9qtKYb0ZQ2W1MpyUnC56V0MhGji2xmHgjwjOIyxyqAkZUEiXFnNAIT29dMHzKVa5RYrlsofV3BWhNCZdlqBN8JEBnGYOsCtrBi5e/Hr767ej4daPufv37y/NHjRYbbSBo4c2utLMHV2Y1q3uL8xtGj6zPDdu2ypJiRNmG0+2PBIvVtXnOe26xdLbvoHJV3ltBo6fbQYF/Ojy7IEM/uOqGQaPKCPQU8sxEMc7QuHhsrGLTvwqxCX4V1cHQ/6NSGNiNSvPvB5Xg+pXyeFNFa2h382BlL1cKAQ/wiT2Q8AgXPOE4i/8LUj7Ejx/n87/Cya3PhfxRUloa74mTQLMoxj7urfdPd9I9XVX/S4WyV8vXtrX3NM/d+kZcQ/n6fxdatX8AUEsDBBQAAgAIACaJeFAyYqOLkAEAAAMGAAAfAAAAdW5pdmVyc2FsL2h0bWxfc2tpbl9zZXR0aW5ncy5qc42Uy27CMBBF93xFlG4r1AYKaXc8glSJRaV2V3XhhCFEOLZlOykp4t+LEx6247R4NvHVyR3PWJ59zzsuP/G9F29ff9f7N3Nfa6A0yQu4N3XcoedK9wXOVvCR5YAzAr6FlOdfL/LhSriMfVKbxtW7shWan08dNFPaGmGhi9wBChdYOsBvF7hzgD8XsKfV1dSkNToupKSkn1Aigcg+oTxHNePfPdRLL9GCaQm8QRf1cqBrlIBh+jd5dXwaq9C5hOYMkWpJU9qPUbJNOS3Iqst1UzHgxyvfnmp5Hs8iww5nQr5KyO3EUaiim2QchIBT3lGkwgljFAPWfNvdtFDDuF2QRZeZyOSZnjyq0GmGUmh1KZyoMDFy9LK5hygIBqM2J2EnG2IQqDAIjCrgt1hRVrAbLpBxmqqOtNDpaDYxr/KCYopWGUkbLpgOF+HQyanDKtsGnIcqdPBa6HCuwjeeELWe0Mbx+vKu0eF695YmjaF0ziqsrEvXIMAukbhE6hJZ5xRqDxJpDxK1//S+/juNbdc7/AJQSwMEFAACAAgAbWbiUJNhwnhWDwAA+xwAABcAAAB1bml2ZXJzYWwvdW5pdmVyc2FsLnBuZ+2Za1SS2frAsZtNnXTW6dR0UmTmzDROY2rqpIYC5akcUzG18o41pqaF5iiiGFBzppzywjRNklemzAsaoIl4QbDGhBIvKQLljYqM4E3J5KIgcLDmrPX/+v/uh3e9a+/9e/bez7P3fvbzrH3lCNJ/04btG0Ag0KaA7w+EgUCrA0GgVU3r11lqApJebbP8rDLD/P1A9EF7haWwJnl/8H4QqJm0cenkWkv5k3PfR2WCQFt3LH9WAWFfvQOB7H8NOLD/aA5qZlLa+EoXx5/jpDhp/VPv/s7i0dyOJ/xGn0RvvPVz6toHx6OW9p/ceVPg8o/Cw6ddr/68K+zO9s1riAd3+4Xd3vbm4L67f9iNFfiFf9Ox/quca/s+QV3WQrblUmCqAfl53Z7MpNf9pTAf+dxl67yk1z4eckPlXg+pvL+iJTmpp0v9vrFFYIuAGt7WCPKmMuWOViBQ9vG2EMwRzRNvSYLCKcKhINmipLdzQwFO+4OiVF5F2rgKBKrwFPnnNav1ttJfNlrUqzguCkhWtuQqDoBAF4QNUEU/xza20HHVXy0jn1iYuspIS3n9w7+DQPs+L7FUrGpeAwJ9+ovFJBf27bKMu+YHC/b5pxbDgi6uoCvoCrqCrqAr6Aq6gq6gK+gKuoKuoP9fVHy1xmcQn6RtdayqwBvYUgrH1OOVlNRKRR8fp7NOogXMIivQ0+IMqfZ4ub5KIDXNtzjNRIjvYargZhpUw4HI4Zq+5izV6s+S001v+AZp1V7lKOsuuoy1BwTiA+EUw5+DXQvxhhut8BSYf2s/fWZIgm7v72SkTkfiXnfIdd07WqjUZbwJLHO6Wp7zp3rW7T7tFqpp6sYRZa4pxvUhBixyZ3tjYtL0wb/cSHjMPlxOGatNiVnNV7VLnRkCrYV/HO6axLEkqwaSmL0nBe/P9sWUp72/1GfB7YfuoPH/aJNqrjzzn2XvzpO6Ev5VVTWBUV3izBfx8c/JcC52L5aoLvOZNS1cFD67qyO+Gps5Pt5pAqeTbI3v+QypDXYq86R2Kv5R28zt6RJOITVLWj9PWIiY6uya44YKxLl6ZjRjrkvgEiEJlSbjpbK5cmYRVsDJ+9u596NsMxu6PCM4ZrxWg8qPhH5xnaXpTM2fr8qUJ+uMysUOH2r4lmOYKsVc6+rYB0d9aJgo+RAlfuf9yODJpFbOmRgJi/FrvczpW71215awnZ9vdW57mxg0wE4fzQXc9e9TSzuLoTSuagMVyhXX0bE4U09Jo6BBwBDQEnnz6BHPKWfdsoXCusfvCa6Lc5lA+BC7XG/c0Zzl9zUawIiQyUb2my1GKk5DKMUWHe8IOh7eFtP7IGeig1TZbZrtyzEUWoWHDrs1n+44WOfsruKGysE9HSXURMBAU+XFssSNKvKWKAwEerZD31ZCxfgMRo6J7wDrThiUX0aztXmHhQEADLopHMIPBLjffhy1OnrHWVydb6VnQ4SJDz7l6Xhwv/SygnUXu6iUdsKg9yw6vmEefD3pVSsHdw/psb7o2LYNDRtu9ZTEZE18jT4zglndhGfr+Zt4y307hxO3w2jmbx+OfFLKpJG+nbF31BwmEifOXMPJT+gHrcuv3z5RSFKgS/2Sh38UoHinh/EJk5GpAhdy8fgddHBnGogFvO8hzSK+VWnvYCCVtR3q3nyZZ2TJx8UKramUnVp6I/TVpN3P4pcMHA7dzeOrWROHdjl3pv9SI/o6zgs0njlBNKq/Co42D6eUVZuOjZX/PRCx8MA2KYKB4qRB8frydG4Hsb/1n2QKilc/GKEEol0G1FBU3kwrIKcMqn/EdQyr8+IwIyx4AzPTV9StpiDPaGb9jIQ+d4gwAb9lhxA7W7JYWTP8YQdmP7VoII2yqID1SFDcyncow+uFFO7sA2vIhCFXReUXQdNiawfD+SGOHyb3O2IzfBZbi+ceNFyD4fX1ughBlt5dmNl38rqYyBxUe96cjdFB1bq9dGF90hKuAk6YKA4XAnGJxe8NgTGkmpbkocHBir2Z99Ftk56G117dHd0Pz6bnVxczNnkgXeOFgq84ocBHlRxyX10D5EQltU5bDJSikK5eZQRGI3JM7N8atEtjkwalZX0jmmZmWJcONOS8mYkZfqLqGs3Y4gK+a4x4pQSulnVW2sSkDac8PqkrguIL2VzKqARzPj8KT5SpYCJdNB/MimVHNTPfuNVWrT8My64RAhlpUEWn1dNi/eSN6iAcsv4zAY5nfJQ9O9Gx+pYHjDNqSnCOiA9JeP6ytyCPTzI8EiDH1lVjkibWyXAaOBb9n7l3R4PRLXrchITOANrHbOYHY3j4OUzSpDR+LHWXBkz1PISPw1WLkP4h0m1CkKLomBBjWJCR4rv7obGdp4GFXLtsHFhW2ZWdpXTH1ZKFAo1Gg3FIXF7MsWHYrrOp+R3Y2OtjUZRo5uqB4VF0qFXoeIcJ3HPL76vJdZilBZuBrmkbH7SyyXCI+kQhAE44afCSaV2KzNhkg/3cOZoumi4mc1JS9BfZEFulvBvioWyurYWw9e1QjonWo5kdybKciHNL8DzFe9OXc3rhkFWrNMpQaHxJVKl1hFMwr1EJ5/zakBCwi9DInyKDKT7KBWjaBAKVOJK9jebBQSbGMqJJULo4z9d3tpxcFs2IrguL172I5mpngHOu0iFqK175LnQqSkk1+I05FJx1LtEfUhW5IdOXXOTwCTtW3RAC6RzOF+XySrHnh9RQPXKKr9uE8uBUQGM99y47a9dgxD7y3FyDQ7XSLeG8bzn8mmhzciW8MmsSZN8dvKRh5xqKON3esNihzzA5pUY+AflPxI0nrmM1n0lLSpngQ0AQLRCGyJ5Qs97gZ1E6uC/d4M1J21Ji/DOBgq1QeEofjuK/QJMOsrYGcl6kfhmSjLMub8tQtrsPdtm9arJLxYGNsKxJCfiW9IcKFBI8KxsLdUSfeb5Qo6DMpazXqGWBAbbvUj6Y0dNNaORNPWYYeWVTpLuyM6VwXx4S7JJibkb8KDFU4RcBbvlvrJ7TlQr0E0MfJ0Q6dMV4/mk+sJcpydyOx0fJpoPqyAo0lxownnCNxg+jLWTpbUR2uVM8qqzPe94FO6wRBTGqu/OhsV6n8XHY0TLF9OgLarXlkNyfCxQiJPMOCP1cjTrh0cnrdLsLsrYrCiOPWlw+RbI/tsZe6xMIM6YF8iMuHdIbJYmO6PxhqHD8j1oxjUtXsSmb65q/K4NTss/dQMkVao2zwZf99s5M86MrOclU2as7D8M4YCi31/v/LgxxK6cQQm105EBjzVqFTM46w3PkZXwwBcr8ws5AegiEqLzEhLP4ONd6EjHnlu5LgEkg1/v9UEGY+l4I6W2c1/kviI3rUcFjNtWY2rb9wRzZsXiJ6UditzCyYVqoJmhPn6fPKAAArwkOmvxsRBt5qpH4/JbnoWjFlJtCJqy8i0Uq3S175z/22f8OTr/gVpLKGypDutbZkIMtVinoAuSDA4SXeAQijz+DtT/CF6UofO8Xjahl+6mOPGissrlBmjHLvxxGisLgut954H+6GyDZdH/O0HeDr4VckVAUBFmWPrfaRAObcdx6vFg9ONKlMEpNum+ITz7/y4J1lHn9QrSurEf7wHBeUxzW3XMU8K3sYS1Cw3WXmLCtzz74gllfDUbh83DheEL3lr0uEruz0c/m036Fc12qkWc4m4Vkidc+Yrps04ggyJXoSwdP28RdZ2HCvjgamqW6ZEgmzpGJsDy93ZDDO5E/vX+Q8IrLSTyw2d4lGDas8f9brdKtBsmgLOqhzh5wlHr5FvXhGidVKsR2hpemHUVSzWdP5CHumWhRamsHnLS50EDCV/0Gv9Ladwe9OzoZZ6dW+xwwwnSdQ+PWkBA7CYOSXgfhA0B520BEZaftHXTGTRovLFhaeqj1Wm3zsGivMiKLryia8vILgSBEXq/U696oznTt55HGCslSflEx7t+1aJhm1jb+JsfIsn27dtiJ0eUu0aHOZ6SXRrMGr7tsbE8aDoLkKzNOLNXvw0+SdqD1PyFDlq9UWXEmpZSzWA1RIf7FgFtOlEJNOKVKFqvtVoGtjL5uZSgUn98llUVlj3gu+6BNPIWX92FGHi0c4tWg2L1dZwAAi0fCn3ecbUJz+0bR8bqLTGebFk1kA7UozGnqdTC6CZU0sf9Zb8A4TglG4LO11mTT7nVhYZaIbCTRSnL2Q5gAK18wl6TdCAAQUHSmosCWP9NUaLmcX/MsUupBCiddJcPsvLq1w3C9ew8b8DLlZA/1IuRb559TjONvEVwdcde7CPP7+Dl54pbxMouzOiuRVOX8aA7NbXOkGd58N+AxBIO0Pbj3Mfbw1+TbKbG/17qppxlm4O088T0pTwkoFCTjwPUWW8Jb3ctBb8f4DWtsDiNcG59+jJJQuEWR0f/1ZCVzqlrorpGoxMaFuM2BjqdGWA6cGZiKYtSZY2Gf+hHN/cSppsw4fpEgFv/Cp2Vc1WW+PN2+54738z/U8/eufgxkVFPWLg4KHTnt0ofIaJ46hP+C/r/QyD89Tzdk/8sfv2XTBVkdFKjhSru9Y/zV1R+nw9ucFOdv6SOtWA8uiatiDlYLd5MhhO/ohoa/xH9QZB3OuL9fYbGFJuq1rKqagNp+YWCcJzMPlDG51XGUYLiKbh/INrGmB24mojBISE+jNLRsNjaEmP6Y/y4NvdPG+xtj192X7YjiUHKc5JrFu5UD9WbzSECFHlbJpFdHJ0UkT5pDUqpuJKSQnZaSBtw1McRVvsaL+a5xuXp9MQYPg3FM93us4Xof6+z7HZi/tG/QB81n+J4UJ6a9nB8B2ZPilow1iVonLIZo8kb9Ebu3BNnj2ovOLOGEShdv5SXpUO3my9ug/Y5Eoy4Zaxojvyz2dhy/NESE8azSF3WNZjsiCnQiSnNbTH877sKO7ygwzLfC+XOrpvuajxYDx54KPRu5yiWtjnBaaznHD785nPoMGtK5CwSiP7uEHz+mc8KmEAkiTHxvdPPDgTl6C2TcMFmD0Atd+d6p0ry5Xk7i/wROuDVnFVAXqNJ4/YDUNPlMKM3RXj6iZxMX6jgkQOTuZ0nYxI4laaGIxQfsZFW7sZiD2AlvkCmZWQ4W6dwPCZ13iwLBsAaBzjU2IqGZiy/8ZVeWn9SOYUZKySjCnqr1lqboY46V1O5g0w0nUu/ymyOyXFldxolsWBzbHMJba8kNkQXK21VA89H5pTbUTbx2ZDrna0vaGHcMfBSmFvcnmW03F+f/fPD3UBpo+VXzIPIA3e/ET/8FUEsDBBQAAgAIAG1m4lAfHhdHSwAAAGoAAAAbAAAAdW5pdmVyc2FsL3VuaXZlcnNhbC5wbmcueG1ss7GvyM1RKEstKs7Mz7NVMtQzULK34+WyKShKLctMLVeoAIoBBSFASaESyDVCcMszU0oybJUsDC0RYhmpmekZJbZKZoYmcEF9oJEAUEsBAgAAFAACAAgApoX8SqkBxHb7AgAAsAgAABQAAAAAAAAAAQAAAAAAAAAAAHVuaXZlcnNhbC9wbGF5ZXIueG1sUEsBAgAAFAACAAgAJol4UDG0PgfdBAAAahIAAB0AAAAAAAAAAQAAAAAALQMAAHVuaXZlcnNhbC9jb21tb25fbWVzc2FnZXMubG5nUEsBAgAAFAACAAgAJol4UEdLVwP8AwAAFxEAACcAAAAAAAAAAQAAAAAARQgAAHVuaXZlcnNhbC9mbGFzaF9wdWJsaXNoaW5nX3NldHRpbmdzLnhtbFBLAQIAABQAAgAIACaJeFChhBdN4wIAAJQKAAAhAAAAAAAAAAEAAAAAAIYMAAB1bml2ZXJzYWwvZmxhc2hfc2tpbl9zZXR0aW5ncy54bWxQSwECAAAUAAIACAAmiXhQqWCQH+gDAACoEAAAJgAAAAAAAAABAAAAAACoDwAAdW5pdmVyc2FsL2h0bWxfcHVibGlzaGluZ19zZXR0aW5ncy54bWxQSwECAAAUAAIACAAmiXhQMmKji5ABAAADBgAAHwAAAAAAAAABAAAAAADUEwAAdW5pdmVyc2FsL2h0bWxfc2tpbl9zZXR0aW5ncy5qc1BLAQIAABQAAgAIAG1m4lCTYcJ4Vg8AAPscAAAXAAAAAAAAAAAAAAAAAKEVAAB1bml2ZXJzYWwvdW5pdmVyc2FsLnBuZ1BLAQIAABQAAgAIAG1m4lAfHhdHSwAAAGoAAAAbAAAAAAAAAAEAAAAAACwlAAB1bml2ZXJzYWwvdW5pdmVyc2FsLnBuZy54bWxQSwUGAAAAAAgACABgAgAAsCUAAAAA"/>
  <p:tag name="ISPRING_PRESENTATION_TITLE" val="Video Da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3_MTM Theme">
  <a:themeElements>
    <a:clrScheme name="Custom 3">
      <a:dk1>
        <a:sysClr val="windowText" lastClr="000000"/>
      </a:dk1>
      <a:lt1>
        <a:sysClr val="window" lastClr="FFFFFF"/>
      </a:lt1>
      <a:dk2>
        <a:srgbClr val="A7A7AB"/>
      </a:dk2>
      <a:lt2>
        <a:srgbClr val="EBECEC"/>
      </a:lt2>
      <a:accent1>
        <a:srgbClr val="009AD6"/>
      </a:accent1>
      <a:accent2>
        <a:srgbClr val="FF7A14"/>
      </a:accent2>
      <a:accent3>
        <a:srgbClr val="3BA933"/>
      </a:accent3>
      <a:accent4>
        <a:srgbClr val="FFCF20"/>
      </a:accent4>
      <a:accent5>
        <a:srgbClr val="E14B75"/>
      </a:accent5>
      <a:accent6>
        <a:srgbClr val="A7A7AB"/>
      </a:accent6>
      <a:hlink>
        <a:srgbClr val="009AD6"/>
      </a:hlink>
      <a:folHlink>
        <a:srgbClr val="A7A7AB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noFill/>
        </a:ln>
        <a:effectLst/>
      </a:spPr>
      <a:bodyPr lIns="36000" tIns="36000" rIns="36000" bIns="36000" rtlCol="0" anchor="ctr"/>
      <a:lstStyle>
        <a:defPPr algn="ctr">
          <a:defRPr sz="1400" b="1" dirty="0" err="1" smtClean="0">
            <a:solidFill>
              <a:schemeClr val="bg1"/>
            </a:solidFill>
            <a:latin typeface="Century Gothic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" tIns="18000" rIns="18000" bIns="18000" rtlCol="0">
        <a:spAutoFit/>
      </a:bodyPr>
      <a:lstStyle>
        <a:defPPr>
          <a:defRPr sz="1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0313_Research Presentation Template" id="{EE7B0700-0792-4C16-9EF9-7EA1829CB175}" vid="{677AED5B-E54B-4DB9-875C-F192148B79B6}"/>
    </a:ext>
  </a:extLst>
</a:theme>
</file>

<file path=ppt/theme/theme3.xml><?xml version="1.0" encoding="utf-8"?>
<a:theme xmlns:a="http://schemas.openxmlformats.org/drawingml/2006/main" name="1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4.xml><?xml version="1.0" encoding="utf-8"?>
<a:theme xmlns:a="http://schemas.openxmlformats.org/drawingml/2006/main" name="Thinkbox_Dark Blue">
  <a:themeElements>
    <a:clrScheme name="THINKBOX_01">
      <a:dk1>
        <a:sysClr val="windowText" lastClr="000000"/>
      </a:dk1>
      <a:lt1>
        <a:sysClr val="window" lastClr="FFFFFF"/>
      </a:lt1>
      <a:dk2>
        <a:srgbClr val="E10514"/>
      </a:dk2>
      <a:lt2>
        <a:srgbClr val="808080"/>
      </a:lt2>
      <a:accent1>
        <a:srgbClr val="E10514"/>
      </a:accent1>
      <a:accent2>
        <a:srgbClr val="EB7305"/>
      </a:accent2>
      <a:accent3>
        <a:srgbClr val="87B923"/>
      </a:accent3>
      <a:accent4>
        <a:srgbClr val="009B3C"/>
      </a:accent4>
      <a:accent5>
        <a:srgbClr val="0069B4"/>
      </a:accent5>
      <a:accent6>
        <a:srgbClr val="372D87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5.xml><?xml version="1.0" encoding="utf-8"?>
<a:theme xmlns:a="http://schemas.openxmlformats.org/drawingml/2006/main" name="Thinkbox_Red">
  <a:themeElements>
    <a:clrScheme name="THINKBOX_01">
      <a:dk1>
        <a:sysClr val="windowText" lastClr="000000"/>
      </a:dk1>
      <a:lt1>
        <a:sysClr val="window" lastClr="FFFFFF"/>
      </a:lt1>
      <a:dk2>
        <a:srgbClr val="E10514"/>
      </a:dk2>
      <a:lt2>
        <a:srgbClr val="808080"/>
      </a:lt2>
      <a:accent1>
        <a:srgbClr val="E10514"/>
      </a:accent1>
      <a:accent2>
        <a:srgbClr val="EB7305"/>
      </a:accent2>
      <a:accent3>
        <a:srgbClr val="87B923"/>
      </a:accent3>
      <a:accent4>
        <a:srgbClr val="009B3C"/>
      </a:accent4>
      <a:accent5>
        <a:srgbClr val="0069B4"/>
      </a:accent5>
      <a:accent6>
        <a:srgbClr val="372D87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6.xml><?xml version="1.0" encoding="utf-8"?>
<a:theme xmlns:a="http://schemas.openxmlformats.org/drawingml/2006/main" name="2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7.xml><?xml version="1.0" encoding="utf-8"?>
<a:theme xmlns:a="http://schemas.openxmlformats.org/drawingml/2006/main" name="3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8996</TotalTime>
  <Words>379</Words>
  <Application>Microsoft Office PowerPoint</Application>
  <PresentationFormat>Widescreen</PresentationFormat>
  <Paragraphs>155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Century Gothic</vt:lpstr>
      <vt:lpstr>Thinkbox</vt:lpstr>
      <vt:lpstr>3_MTM Theme</vt:lpstr>
      <vt:lpstr>1_Thinkbox</vt:lpstr>
      <vt:lpstr>Thinkbox_Dark Blue</vt:lpstr>
      <vt:lpstr>Thinkbox_Red</vt:lpstr>
      <vt:lpstr>2_Thinkbox</vt:lpstr>
      <vt:lpstr>3_Thinkbox</vt:lpstr>
      <vt:lpstr>Audience profiles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Day</dc:title>
  <dc:creator>Oliver Robertson</dc:creator>
  <cp:lastModifiedBy>Akeel Mungul</cp:lastModifiedBy>
  <cp:revision>285</cp:revision>
  <dcterms:created xsi:type="dcterms:W3CDTF">2018-12-17T11:20:57Z</dcterms:created>
  <dcterms:modified xsi:type="dcterms:W3CDTF">2023-04-25T09:32:56Z</dcterms:modified>
</cp:coreProperties>
</file>