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8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D5055-A679-4D66-84BB-833D9334C2E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C6CBF-4ADA-46B8-8A42-1BB348F07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9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01CE4-3762-45B6-9736-1C63892740C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99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71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7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81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336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604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868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174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37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95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16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37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1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8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98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6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874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9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906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03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05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97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32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331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7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6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033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2304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576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3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82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433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3"/>
    </p:custDataLst>
    <p:extLst>
      <p:ext uri="{BB962C8B-B14F-4D97-AF65-F5344CB8AC3E}">
        <p14:creationId xmlns:p14="http://schemas.microsoft.com/office/powerpoint/2010/main" val="345619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1D9DDD-2445-CC5A-8ECF-664E3C014043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035015"/>
          <a:ext cx="11461201" cy="4467461"/>
        </p:xfrm>
        <a:graphic>
          <a:graphicData uri="http://schemas.openxmlformats.org/drawingml/2006/table">
            <a:tbl>
              <a:tblPr/>
              <a:tblGrid>
                <a:gridCol w="2070515">
                  <a:extLst>
                    <a:ext uri="{9D8B030D-6E8A-4147-A177-3AD203B41FA5}">
                      <a16:colId xmlns:a16="http://schemas.microsoft.com/office/drawing/2014/main" val="4053875942"/>
                    </a:ext>
                  </a:extLst>
                </a:gridCol>
                <a:gridCol w="965969">
                  <a:extLst>
                    <a:ext uri="{9D8B030D-6E8A-4147-A177-3AD203B41FA5}">
                      <a16:colId xmlns:a16="http://schemas.microsoft.com/office/drawing/2014/main" val="1199636405"/>
                    </a:ext>
                  </a:extLst>
                </a:gridCol>
                <a:gridCol w="1308338">
                  <a:extLst>
                    <a:ext uri="{9D8B030D-6E8A-4147-A177-3AD203B41FA5}">
                      <a16:colId xmlns:a16="http://schemas.microsoft.com/office/drawing/2014/main" val="773768867"/>
                    </a:ext>
                  </a:extLst>
                </a:gridCol>
                <a:gridCol w="1308338">
                  <a:extLst>
                    <a:ext uri="{9D8B030D-6E8A-4147-A177-3AD203B41FA5}">
                      <a16:colId xmlns:a16="http://schemas.microsoft.com/office/drawing/2014/main" val="1598313461"/>
                    </a:ext>
                  </a:extLst>
                </a:gridCol>
                <a:gridCol w="1308338">
                  <a:extLst>
                    <a:ext uri="{9D8B030D-6E8A-4147-A177-3AD203B41FA5}">
                      <a16:colId xmlns:a16="http://schemas.microsoft.com/office/drawing/2014/main" val="3698966142"/>
                    </a:ext>
                  </a:extLst>
                </a:gridCol>
                <a:gridCol w="1308338">
                  <a:extLst>
                    <a:ext uri="{9D8B030D-6E8A-4147-A177-3AD203B41FA5}">
                      <a16:colId xmlns:a16="http://schemas.microsoft.com/office/drawing/2014/main" val="3520676733"/>
                    </a:ext>
                  </a:extLst>
                </a:gridCol>
                <a:gridCol w="1014879">
                  <a:extLst>
                    <a:ext uri="{9D8B030D-6E8A-4147-A177-3AD203B41FA5}">
                      <a16:colId xmlns:a16="http://schemas.microsoft.com/office/drawing/2014/main" val="3955993893"/>
                    </a:ext>
                  </a:extLst>
                </a:gridCol>
                <a:gridCol w="965969">
                  <a:extLst>
                    <a:ext uri="{9D8B030D-6E8A-4147-A177-3AD203B41FA5}">
                      <a16:colId xmlns:a16="http://schemas.microsoft.com/office/drawing/2014/main" val="987913709"/>
                    </a:ext>
                  </a:extLst>
                </a:gridCol>
                <a:gridCol w="1210517">
                  <a:extLst>
                    <a:ext uri="{9D8B030D-6E8A-4147-A177-3AD203B41FA5}">
                      <a16:colId xmlns:a16="http://schemas.microsoft.com/office/drawing/2014/main" val="2089356791"/>
                    </a:ext>
                  </a:extLst>
                </a:gridCol>
              </a:tblGrid>
              <a:tr h="686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Audience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Universe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Hours of total TV per day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Hours of commercial TV per day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Daily commercial reach (3min)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Weekly commercial reach (3min)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Average profile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of TV live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Ads viewed per day*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B9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43759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61,102,440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24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37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0593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Adults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51,617,535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43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51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53.7%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615733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ABC1 Adults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29,299,101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12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22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49.6%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17633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16-34 Adults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14,262,959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077136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25,154,915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36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46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75.9%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300501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ABC1 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14,046,965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18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47.9%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83308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16-34 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7,231,412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24851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C2DE 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11,107,949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hrs, 16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22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23405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26,462,620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51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55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09080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ABC1 Women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15,252,136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19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26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912982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16-34 Women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7,031,547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626197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C2DE Women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11,210,484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hrs, 34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34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80.4%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724199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Housepersons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27,234,276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hrs, 19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16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81950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ABC1 Housepersons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14,981,558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hrs, 36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37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54.9%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006169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Houseperson &amp; Children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6,959,542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35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hrs, 8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72.4%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07873"/>
                  </a:ext>
                </a:extLst>
              </a:tr>
              <a:tr h="236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Children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9,484,905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mins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24.0%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56.2%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197" marR="9197" marT="919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6229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98C69B-6159-4AEE-AF42-6A81F6EB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60000"/>
            <a:ext cx="11341099" cy="1021181"/>
          </a:xfrm>
        </p:spPr>
        <p:txBody>
          <a:bodyPr/>
          <a:lstStyle/>
          <a:p>
            <a:r>
              <a:rPr lang="en-GB">
                <a:solidFill>
                  <a:schemeClr val="accent6"/>
                </a:solidFill>
              </a:rPr>
              <a:t>Linear TV Audience profiles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83C08-46FD-49BC-A9D7-18C162F56C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8000" y="5580000"/>
            <a:ext cx="11334817" cy="304800"/>
          </a:xfrm>
        </p:spPr>
        <p:txBody>
          <a:bodyPr/>
          <a:lstStyle/>
          <a:p>
            <a:pPr lvl="0"/>
            <a:r>
              <a:rPr lang="en-GB" sz="1000">
                <a:solidFill>
                  <a:prstClr val="black">
                    <a:lumMod val="75000"/>
                    <a:lumOff val="25000"/>
                  </a:prstClr>
                </a:solidFill>
              </a:rPr>
              <a:t>Source: Barb, 2023. Consolidated 7-day TV set viewing. *Ads viewed per day excludes BVOD.</a:t>
            </a:r>
          </a:p>
        </p:txBody>
      </p:sp>
    </p:spTree>
    <p:extLst>
      <p:ext uri="{BB962C8B-B14F-4D97-AF65-F5344CB8AC3E}">
        <p14:creationId xmlns:p14="http://schemas.microsoft.com/office/powerpoint/2010/main" val="27580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156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3_Thinkbox</vt:lpstr>
      <vt:lpstr>Linear TV Audience profiles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TV Audience profiles</dc:title>
  <dc:creator>Nailah Uddin</dc:creator>
  <cp:lastModifiedBy>Nailah Uddin</cp:lastModifiedBy>
  <cp:revision>1</cp:revision>
  <dcterms:created xsi:type="dcterms:W3CDTF">2024-04-11T08:47:21Z</dcterms:created>
  <dcterms:modified xsi:type="dcterms:W3CDTF">2024-04-11T08:48:05Z</dcterms:modified>
</cp:coreProperties>
</file>