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825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4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93B53-6134-4F17-88D8-ABE27796C5C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E6B74-E85B-4389-8BB1-25103D9969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61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2BD8F-6DFC-A3CF-EADD-5AB1B142E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D9CCC3-55DE-6E86-3DD5-26E44E9512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414FCC-ABA1-70CE-CFD4-C9C1FE8B95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353FC9-568F-E2DB-9501-1A7F441672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01CE4-3762-45B6-9736-1C63892740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105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Speaker name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493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41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048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7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091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872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708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56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913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/>
              <a:t>XXX%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3022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328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580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141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media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766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366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5168188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63293" y="5047097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577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827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534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705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060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592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597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0187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8881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21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70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044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1302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85BD38DE-0542-4FAE-989F-105676356085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custDataLst>
      <p:tags r:id="rId31"/>
    </p:custDataLst>
    <p:extLst>
      <p:ext uri="{BB962C8B-B14F-4D97-AF65-F5344CB8AC3E}">
        <p14:creationId xmlns:p14="http://schemas.microsoft.com/office/powerpoint/2010/main" val="1101418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5E89E-2792-CBD7-9445-D1123F816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C235391-FF95-FF44-84E9-5F64C64EC349}"/>
              </a:ext>
            </a:extLst>
          </p:cNvPr>
          <p:cNvGraphicFramePr>
            <a:graphicFrameLocks noGrp="1"/>
          </p:cNvGraphicFramePr>
          <p:nvPr/>
        </p:nvGraphicFramePr>
        <p:xfrm>
          <a:off x="970658" y="1044160"/>
          <a:ext cx="10250684" cy="4330099"/>
        </p:xfrm>
        <a:graphic>
          <a:graphicData uri="http://schemas.openxmlformats.org/drawingml/2006/table">
            <a:tbl>
              <a:tblPr/>
              <a:tblGrid>
                <a:gridCol w="2070515">
                  <a:extLst>
                    <a:ext uri="{9D8B030D-6E8A-4147-A177-3AD203B41FA5}">
                      <a16:colId xmlns:a16="http://schemas.microsoft.com/office/drawing/2014/main" val="4053875942"/>
                    </a:ext>
                  </a:extLst>
                </a:gridCol>
                <a:gridCol w="965969">
                  <a:extLst>
                    <a:ext uri="{9D8B030D-6E8A-4147-A177-3AD203B41FA5}">
                      <a16:colId xmlns:a16="http://schemas.microsoft.com/office/drawing/2014/main" val="1199636405"/>
                    </a:ext>
                  </a:extLst>
                </a:gridCol>
                <a:gridCol w="1308338">
                  <a:extLst>
                    <a:ext uri="{9D8B030D-6E8A-4147-A177-3AD203B41FA5}">
                      <a16:colId xmlns:a16="http://schemas.microsoft.com/office/drawing/2014/main" val="773768867"/>
                    </a:ext>
                  </a:extLst>
                </a:gridCol>
                <a:gridCol w="1308338">
                  <a:extLst>
                    <a:ext uri="{9D8B030D-6E8A-4147-A177-3AD203B41FA5}">
                      <a16:colId xmlns:a16="http://schemas.microsoft.com/office/drawing/2014/main" val="1598313461"/>
                    </a:ext>
                  </a:extLst>
                </a:gridCol>
                <a:gridCol w="1308338">
                  <a:extLst>
                    <a:ext uri="{9D8B030D-6E8A-4147-A177-3AD203B41FA5}">
                      <a16:colId xmlns:a16="http://schemas.microsoft.com/office/drawing/2014/main" val="3698966142"/>
                    </a:ext>
                  </a:extLst>
                </a:gridCol>
                <a:gridCol w="1308338">
                  <a:extLst>
                    <a:ext uri="{9D8B030D-6E8A-4147-A177-3AD203B41FA5}">
                      <a16:colId xmlns:a16="http://schemas.microsoft.com/office/drawing/2014/main" val="3520676733"/>
                    </a:ext>
                  </a:extLst>
                </a:gridCol>
                <a:gridCol w="1014879">
                  <a:extLst>
                    <a:ext uri="{9D8B030D-6E8A-4147-A177-3AD203B41FA5}">
                      <a16:colId xmlns:a16="http://schemas.microsoft.com/office/drawing/2014/main" val="3955993893"/>
                    </a:ext>
                  </a:extLst>
                </a:gridCol>
                <a:gridCol w="965969">
                  <a:extLst>
                    <a:ext uri="{9D8B030D-6E8A-4147-A177-3AD203B41FA5}">
                      <a16:colId xmlns:a16="http://schemas.microsoft.com/office/drawing/2014/main" val="987913709"/>
                    </a:ext>
                  </a:extLst>
                </a:gridCol>
              </a:tblGrid>
              <a:tr h="665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Audience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Universe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Hours of total TV per day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Hours of commercial TV per day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Daily commercial reach (3min)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Weekly commercial reach (3min)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Average profile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 of Commercial TV live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543759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64,993,834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19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hour, 32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43.4%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69.1%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20593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Adults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55,551,852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36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hour, 45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47.6%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72.2%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615733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ABC1 Adults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31,288,282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6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hour, 17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43.7%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617633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16-34 Adults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16,011,636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43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29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22.6%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51.8%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077136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26,976,014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28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hour, 39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46.0%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70.7%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300501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ABC1 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14,918,247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 57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hour, 12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42.3%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69.3%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383308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16-34 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8,013,603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38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26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49.0%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324851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C2DE 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12,057,763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 hours 5 minutes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12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72.5%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23405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28,575,876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45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hour, 50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49.1%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73.6%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109080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ABC1 Women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16,370,056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14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hour, 22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45.0%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71.5%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912982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16-34 Women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7,998,022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49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32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24.6%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54.6%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626197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C2DE Women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12,205,821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 hours, 27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27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54.4%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76.4%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724199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Housepersons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29,274,627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 hours, 9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7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53.4%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76.2%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881950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ABC1 Housepersons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15,984,726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hours, 30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hour, 32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48.9%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74.4%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006169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Houseperson &amp; Children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7,176,805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hours, 28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58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37.7%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68.7%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807873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Children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9,441,907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 mins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51.2%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1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262299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102424F-7A69-EB80-5F4E-E11CA810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GB"/>
              <a:t>Broadcaster TV Audience profiles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5F93441-4DC4-67E8-D962-C2C2E0B78A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Source: Barb, 2025. Online Multiple Screens Network. Total Broadcaster (Linear and BVOD).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55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2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Widescreen</PresentationFormat>
  <Paragraphs>139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2_Thinkbox</vt:lpstr>
      <vt:lpstr>Broadcaster TV Audience profiles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Nailah Uddin</dc:creator>
  <cp:lastModifiedBy>Nailah Uddin</cp:lastModifiedBy>
  <cp:revision>1</cp:revision>
  <dcterms:created xsi:type="dcterms:W3CDTF">2026-04-22T14:59:49Z</dcterms:created>
  <dcterms:modified xsi:type="dcterms:W3CDTF">2026-04-22T15:04:52Z</dcterms:modified>
</cp:coreProperties>
</file>