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3771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A28F3-D277-499B-AA38-0316ADF6DDD2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9F49B-965F-48F8-BB1B-3B4207ADF1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68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0B6E6-F0FC-661B-58CC-0D7B53EEE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EED9E0-4976-92E8-E40A-9947DDA5DD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02785C-FA01-AAB5-C002-4E09B939DF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C3221F-E336-E7EA-66AD-C60C3C8D57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01CE4-3762-45B6-9736-1C63892740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2972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Speaker name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3790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929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9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66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676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265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333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136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078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/>
              <a:t>XXX%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1350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4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9959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251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media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314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344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5168188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63293" y="5047097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4777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59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586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717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729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73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833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71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54886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1979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101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3852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261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451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85BD38DE-0542-4FAE-989F-105676356085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79E5F90B-4EFD-4F87-8571-C292E52EB0A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custDataLst>
      <p:tags r:id="rId31"/>
    </p:custDataLst>
    <p:extLst>
      <p:ext uri="{BB962C8B-B14F-4D97-AF65-F5344CB8AC3E}">
        <p14:creationId xmlns:p14="http://schemas.microsoft.com/office/powerpoint/2010/main" val="2364270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55AA7-DF76-19D3-29B8-BFE3B4C67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70A4418-DBAB-9AAA-1D7B-4615D4EF5909}"/>
              </a:ext>
            </a:extLst>
          </p:cNvPr>
          <p:cNvGraphicFramePr>
            <a:graphicFrameLocks noGrp="1"/>
          </p:cNvGraphicFramePr>
          <p:nvPr/>
        </p:nvGraphicFramePr>
        <p:xfrm>
          <a:off x="970658" y="1035016"/>
          <a:ext cx="10250684" cy="4330099"/>
        </p:xfrm>
        <a:graphic>
          <a:graphicData uri="http://schemas.openxmlformats.org/drawingml/2006/table">
            <a:tbl>
              <a:tblPr/>
              <a:tblGrid>
                <a:gridCol w="2070515">
                  <a:extLst>
                    <a:ext uri="{9D8B030D-6E8A-4147-A177-3AD203B41FA5}">
                      <a16:colId xmlns:a16="http://schemas.microsoft.com/office/drawing/2014/main" val="4053875942"/>
                    </a:ext>
                  </a:extLst>
                </a:gridCol>
                <a:gridCol w="965969">
                  <a:extLst>
                    <a:ext uri="{9D8B030D-6E8A-4147-A177-3AD203B41FA5}">
                      <a16:colId xmlns:a16="http://schemas.microsoft.com/office/drawing/2014/main" val="1199636405"/>
                    </a:ext>
                  </a:extLst>
                </a:gridCol>
                <a:gridCol w="1308338">
                  <a:extLst>
                    <a:ext uri="{9D8B030D-6E8A-4147-A177-3AD203B41FA5}">
                      <a16:colId xmlns:a16="http://schemas.microsoft.com/office/drawing/2014/main" val="773768867"/>
                    </a:ext>
                  </a:extLst>
                </a:gridCol>
                <a:gridCol w="1308338">
                  <a:extLst>
                    <a:ext uri="{9D8B030D-6E8A-4147-A177-3AD203B41FA5}">
                      <a16:colId xmlns:a16="http://schemas.microsoft.com/office/drawing/2014/main" val="1598313461"/>
                    </a:ext>
                  </a:extLst>
                </a:gridCol>
                <a:gridCol w="1308338">
                  <a:extLst>
                    <a:ext uri="{9D8B030D-6E8A-4147-A177-3AD203B41FA5}">
                      <a16:colId xmlns:a16="http://schemas.microsoft.com/office/drawing/2014/main" val="3698966142"/>
                    </a:ext>
                  </a:extLst>
                </a:gridCol>
                <a:gridCol w="1308338">
                  <a:extLst>
                    <a:ext uri="{9D8B030D-6E8A-4147-A177-3AD203B41FA5}">
                      <a16:colId xmlns:a16="http://schemas.microsoft.com/office/drawing/2014/main" val="3520676733"/>
                    </a:ext>
                  </a:extLst>
                </a:gridCol>
                <a:gridCol w="1014879">
                  <a:extLst>
                    <a:ext uri="{9D8B030D-6E8A-4147-A177-3AD203B41FA5}">
                      <a16:colId xmlns:a16="http://schemas.microsoft.com/office/drawing/2014/main" val="3955993893"/>
                    </a:ext>
                  </a:extLst>
                </a:gridCol>
                <a:gridCol w="965969">
                  <a:extLst>
                    <a:ext uri="{9D8B030D-6E8A-4147-A177-3AD203B41FA5}">
                      <a16:colId xmlns:a16="http://schemas.microsoft.com/office/drawing/2014/main" val="987913709"/>
                    </a:ext>
                  </a:extLst>
                </a:gridCol>
              </a:tblGrid>
              <a:tr h="665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Audience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Universe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Hours of total TV per day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Hours of commercial TV per day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Daily commercial reach (3min)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Weekly commercial reach (3min)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Average profile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 of Commercial TV live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B9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543759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Individuals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60,991,246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18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hours, 31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20593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Adults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51,875,760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37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hours, 44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615733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ABC1 Adults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29,100,180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5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hours, 16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617633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16-34 Adults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14,267,839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077136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25,029,508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31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hours, 40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300501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ABC1 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13,862,691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hours, 13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383308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16-34 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7,067,891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324851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C2DE 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11,166,936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hours, 11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15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423405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Women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26,846,286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42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hours, 47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109080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ABC1 Women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15,237,382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10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hours, 19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912982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16-34 Women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7,199,965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626197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C2DE Women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11,608,904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hours, 23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24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724199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Housepersons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27,181,426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hours, 11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8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881950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ABC1 Housepersons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14,755,609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hours, 29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hours, 31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006169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Houseperson &amp; Children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6,783,223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hours, 25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807873"/>
                  </a:ext>
                </a:extLst>
              </a:tr>
              <a:tr h="2290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Children</a:t>
                      </a:r>
                    </a:p>
                  </a:txBody>
                  <a:tcPr marL="9197" marR="9197" marT="9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9,115,415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 mins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6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262299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0672632-53AC-6369-CBBB-72710A90C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GB"/>
              <a:t>Linear TV Audience profiles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B7BE2BE-FC78-7275-4DCE-99C7065790A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/>
              <a:t>Source: Barb, 2024. Consolidated 7-day TV set viewing.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5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2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Microsoft Office PowerPoint</Application>
  <PresentationFormat>Widescreen</PresentationFormat>
  <Paragraphs>139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2_Thinkbox</vt:lpstr>
      <vt:lpstr>Linear TV Audience profiles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Nailah Uddin</dc:creator>
  <cp:lastModifiedBy>Nailah Uddin</cp:lastModifiedBy>
  <cp:revision>1</cp:revision>
  <dcterms:created xsi:type="dcterms:W3CDTF">2025-04-23T15:52:51Z</dcterms:created>
  <dcterms:modified xsi:type="dcterms:W3CDTF">2025-04-23T15:53:44Z</dcterms:modified>
</cp:coreProperties>
</file>