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71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C8FF"/>
    <a:srgbClr val="39ACFF"/>
    <a:srgbClr val="000000"/>
    <a:srgbClr val="004F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0" autoAdjust="0"/>
    <p:restoredTop sz="68428" autoAdjust="0"/>
  </p:normalViewPr>
  <p:slideViewPr>
    <p:cSldViewPr snapToGrid="0">
      <p:cViewPr varScale="1">
        <p:scale>
          <a:sx n="73" d="100"/>
          <a:sy n="73" d="100"/>
        </p:scale>
        <p:origin x="21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C727F8-A33B-4492-879F-4827FC9D2527}" type="datetimeFigureOut">
              <a:rPr lang="en-GB" smtClean="0"/>
              <a:t>05/09/2019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BFFE-AA9D-476F-A275-7AE7429F8649}" type="slidenum">
              <a:rPr lang="en-GB" smtClean="0"/>
              <a:t>‹#›</a:t>
            </a:fld>
            <a:endParaRPr lang="en-GB"/>
          </a:p>
        </p:txBody>
      </p:sp>
    </p:spTree>
    <p:extLst>
      <p:ext uri="{BB962C8B-B14F-4D97-AF65-F5344CB8AC3E}">
        <p14:creationId xmlns:p14="http://schemas.microsoft.com/office/powerpoint/2010/main" val="347002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thinkbox.tv/Case-studies/Ben-and-Jerry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Challenge</a:t>
            </a:r>
          </a:p>
          <a:p>
            <a:r>
              <a:rPr lang="en-US" sz="1200" b="0" i="0" kern="1200" dirty="0">
                <a:solidFill>
                  <a:schemeClr val="tx1"/>
                </a:solidFill>
                <a:effectLst/>
                <a:latin typeface="+mn-lt"/>
                <a:ea typeface="+mn-ea"/>
                <a:cs typeface="+mn-cs"/>
              </a:rPr>
              <a:t>In a heavily commoditised marketplace full of brands focusing on price and promotional strategies, Ben &amp; Jerry’s ice-cream needed a big idea. The brand shifted its focus to Fairtrade, in keeping with the nature of the brand and with the increasing consumer desire to understand what the brands they choose stand for. </a:t>
            </a:r>
          </a:p>
          <a:p>
            <a:r>
              <a:rPr lang="en-US" sz="1200" b="0" i="0" kern="1200" dirty="0">
                <a:solidFill>
                  <a:schemeClr val="tx1"/>
                </a:solidFill>
                <a:effectLst/>
                <a:latin typeface="+mn-lt"/>
                <a:ea typeface="+mn-ea"/>
                <a:cs typeface="+mn-cs"/>
              </a:rPr>
              <a:t>The challenge for Ben &amp; Jerry’s was that only 16% of people know that they have ethical credentials (source: </a:t>
            </a:r>
            <a:r>
              <a:rPr lang="en-US" sz="1200" b="0" i="0" kern="1200" dirty="0" err="1">
                <a:solidFill>
                  <a:schemeClr val="tx1"/>
                </a:solidFill>
                <a:effectLst/>
                <a:latin typeface="+mn-lt"/>
                <a:ea typeface="+mn-ea"/>
                <a:cs typeface="+mn-cs"/>
              </a:rPr>
              <a:t>Millward</a:t>
            </a:r>
            <a:r>
              <a:rPr lang="en-US" sz="1200" b="0" i="0" kern="1200" dirty="0">
                <a:solidFill>
                  <a:schemeClr val="tx1"/>
                </a:solidFill>
                <a:effectLst/>
                <a:latin typeface="+mn-lt"/>
                <a:ea typeface="+mn-ea"/>
                <a:cs typeface="+mn-cs"/>
              </a:rPr>
              <a:t> Brown). With a majority of consumers, Fairtrade alone is not a big driver in choice of ice-cream, with ‘</a:t>
            </a:r>
            <a:r>
              <a:rPr lang="en-US" sz="1200" b="0" i="0" kern="1200" dirty="0" err="1">
                <a:solidFill>
                  <a:schemeClr val="tx1"/>
                </a:solidFill>
                <a:effectLst/>
                <a:latin typeface="+mn-lt"/>
                <a:ea typeface="+mn-ea"/>
                <a:cs typeface="+mn-cs"/>
              </a:rPr>
              <a:t>flavour</a:t>
            </a:r>
            <a:r>
              <a:rPr lang="en-US" sz="1200" b="0" i="0" kern="1200" dirty="0">
                <a:solidFill>
                  <a:schemeClr val="tx1"/>
                </a:solidFill>
                <a:effectLst/>
                <a:latin typeface="+mn-lt"/>
                <a:ea typeface="+mn-ea"/>
                <a:cs typeface="+mn-cs"/>
              </a:rPr>
              <a:t>’ then ‘offers’ (source: Mintel) at the top of the consumer decision-making hierarchy in this category. Ben &amp; Jerry’s needed to drive the high quality ingredients credentials through communicating the 100% Fairtrade message – but as this message only really has benefit within their core consumers, they had to be smart in the way they targeted them.</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Solution</a:t>
            </a:r>
          </a:p>
          <a:p>
            <a:r>
              <a:rPr lang="en-US" sz="1200" b="0" i="0" kern="1200" dirty="0">
                <a:solidFill>
                  <a:schemeClr val="tx1"/>
                </a:solidFill>
                <a:effectLst/>
                <a:latin typeface="+mn-lt"/>
                <a:ea typeface="+mn-ea"/>
                <a:cs typeface="+mn-cs"/>
              </a:rPr>
              <a:t>Traditionally, Ben &amp; Jerry’s have employed a multimedia, multi-touchpoint approach to their communications using cinema, print and digital in highly targeted ways. This time however they needed a different approach. They wanted to build awareness and drive responses to their website where there was a compelling story detailing their extraordinary ethical credentials. To do this they used TV – the broadest of all broadcast channels in a targeted, narrowcast way.</a:t>
            </a:r>
          </a:p>
          <a:p>
            <a:r>
              <a:rPr lang="en-US" sz="1200" b="0" i="0" kern="1200" dirty="0">
                <a:solidFill>
                  <a:schemeClr val="tx1"/>
                </a:solidFill>
                <a:effectLst/>
                <a:latin typeface="+mn-lt"/>
                <a:ea typeface="+mn-ea"/>
                <a:cs typeface="+mn-cs"/>
              </a:rPr>
              <a:t>Mindshare worked closely with Ben &amp; Jerry’s to identify a bespoke audience that went beyond demographics and targeted those who may be more likely to have an interest in the environment and Fairtrade. By creating a bespoke audience, they were then able to identify specific programming environments when these people would be most likely to be watching TV. The plan did not focus on the highest rating shows but the highest indexing. The Channel 4 portfolio was used for the campaign as this had the most relevant programme content across the period.</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Two thirds of the bespoke audience saw the TV advert an average of 5.5 times</a:t>
            </a:r>
          </a:p>
          <a:p>
            <a:r>
              <a:rPr lang="en-US" sz="1200" b="0" i="0" kern="1200" dirty="0">
                <a:solidFill>
                  <a:schemeClr val="tx1"/>
                </a:solidFill>
                <a:effectLst/>
                <a:latin typeface="+mn-lt"/>
                <a:ea typeface="+mn-ea"/>
                <a:cs typeface="+mn-cs"/>
              </a:rPr>
              <a:t>Across the whole campaign an additional 11% points of cover were delivered on top of what total reach would have been using 2009’s multimedia (excluding TV) laydown with similar budgets</a:t>
            </a:r>
          </a:p>
          <a:p>
            <a:r>
              <a:rPr lang="en-US" sz="1200" b="0" i="0" kern="1200" dirty="0">
                <a:solidFill>
                  <a:schemeClr val="tx1"/>
                </a:solidFill>
                <a:effectLst/>
                <a:latin typeface="+mn-lt"/>
                <a:ea typeface="+mn-ea"/>
                <a:cs typeface="+mn-cs"/>
              </a:rPr>
              <a:t>Some top line </a:t>
            </a:r>
            <a:r>
              <a:rPr lang="en-US" sz="1200" b="0" i="0" kern="1200" dirty="0" err="1">
                <a:solidFill>
                  <a:schemeClr val="tx1"/>
                </a:solidFill>
                <a:effectLst/>
                <a:latin typeface="+mn-lt"/>
                <a:ea typeface="+mn-ea"/>
                <a:cs typeface="+mn-cs"/>
              </a:rPr>
              <a:t>Millward</a:t>
            </a:r>
            <a:r>
              <a:rPr lang="en-US" sz="1200" b="0" i="0" kern="1200" dirty="0">
                <a:solidFill>
                  <a:schemeClr val="tx1"/>
                </a:solidFill>
                <a:effectLst/>
                <a:latin typeface="+mn-lt"/>
                <a:ea typeface="+mn-ea"/>
                <a:cs typeface="+mn-cs"/>
              </a:rPr>
              <a:t> Brown tracking results:</a:t>
            </a:r>
          </a:p>
          <a:p>
            <a:pPr lvl="1"/>
            <a:r>
              <a:rPr lang="en-US" sz="1200" b="0" i="0" kern="1200" dirty="0">
                <a:solidFill>
                  <a:schemeClr val="tx1"/>
                </a:solidFill>
                <a:effectLst/>
                <a:latin typeface="+mn-lt"/>
                <a:ea typeface="+mn-ea"/>
                <a:cs typeface="+mn-cs"/>
              </a:rPr>
              <a:t>Brands that are responsible for the environment moved from 16% to 27%</a:t>
            </a:r>
          </a:p>
          <a:p>
            <a:pPr lvl="1"/>
            <a:r>
              <a:rPr lang="en-US" sz="1200" b="0" i="0" kern="1200" dirty="0">
                <a:solidFill>
                  <a:schemeClr val="tx1"/>
                </a:solidFill>
                <a:effectLst/>
                <a:latin typeface="+mn-lt"/>
                <a:ea typeface="+mn-ea"/>
                <a:cs typeface="+mn-cs"/>
              </a:rPr>
              <a:t>Brands that you trust moved from 49% to 62%</a:t>
            </a:r>
          </a:p>
          <a:p>
            <a:pPr lvl="1"/>
            <a:r>
              <a:rPr lang="en-US" sz="1200" b="0" i="0" kern="1200" dirty="0">
                <a:solidFill>
                  <a:schemeClr val="tx1"/>
                </a:solidFill>
                <a:effectLst/>
                <a:latin typeface="+mn-lt"/>
                <a:ea typeface="+mn-ea"/>
                <a:cs typeface="+mn-cs"/>
              </a:rPr>
              <a:t>Brands that appeal more moved from 42% to 55%</a:t>
            </a:r>
          </a:p>
          <a:p>
            <a:pPr lvl="1"/>
            <a:r>
              <a:rPr lang="en-US" sz="1200" b="0" i="0" kern="1200" dirty="0">
                <a:solidFill>
                  <a:schemeClr val="tx1"/>
                </a:solidFill>
                <a:effectLst/>
                <a:latin typeface="+mn-lt"/>
                <a:ea typeface="+mn-ea"/>
                <a:cs typeface="+mn-cs"/>
              </a:rPr>
              <a:t>Brands that you would recommend to others moved from 47% to 57%</a:t>
            </a:r>
          </a:p>
          <a:p>
            <a:r>
              <a:rPr lang="en-US" sz="1200" b="0" i="0" kern="1200" dirty="0">
                <a:solidFill>
                  <a:schemeClr val="tx1"/>
                </a:solidFill>
                <a:effectLst/>
                <a:latin typeface="+mn-lt"/>
                <a:ea typeface="+mn-ea"/>
                <a:cs typeface="+mn-cs"/>
              </a:rPr>
              <a:t>Most importantly sales of the advertised variant increased 27% and overall sales increased by 6% year on year</a:t>
            </a:r>
          </a:p>
          <a:p>
            <a:r>
              <a:rPr lang="en-US" sz="1200" b="0" i="0" kern="1200" dirty="0">
                <a:solidFill>
                  <a:schemeClr val="tx1"/>
                </a:solidFill>
                <a:effectLst/>
                <a:latin typeface="+mn-lt"/>
                <a:ea typeface="+mn-ea"/>
                <a:cs typeface="+mn-cs"/>
              </a:rPr>
              <a:t>Ben &amp; Jerry’s increased their investment in TV by 150% year on year as they were so impressed with TV’s effectiveness.</a:t>
            </a:r>
          </a:p>
          <a:p>
            <a:endParaRPr lang="en-GB" dirty="0"/>
          </a:p>
          <a:p>
            <a:r>
              <a:rPr lang="en-GB" dirty="0"/>
              <a:t>To read the full case study and access the creative visit: </a:t>
            </a:r>
            <a:r>
              <a:rPr lang="en-GB" dirty="0">
                <a:hlinkClick r:id="rId3"/>
              </a:rPr>
              <a:t>https://www.thinkbox.tv/Case-studies/Ben-and-Jerrys</a:t>
            </a:r>
            <a:endParaRPr lang="en-GB" dirty="0"/>
          </a:p>
          <a:p>
            <a:endParaRPr lang="en-GB" dirty="0"/>
          </a:p>
        </p:txBody>
      </p:sp>
      <p:sp>
        <p:nvSpPr>
          <p:cNvPr id="4" name="Slide Number Placeholder 3"/>
          <p:cNvSpPr>
            <a:spLocks noGrp="1"/>
          </p:cNvSpPr>
          <p:nvPr>
            <p:ph type="sldNum" sz="quarter" idx="5"/>
          </p:nvPr>
        </p:nvSpPr>
        <p:spPr/>
        <p:txBody>
          <a:bodyPr/>
          <a:lstStyle/>
          <a:p>
            <a:fld id="{9EF4BFFE-AA9D-476F-A275-7AE7429F8649}" type="slidenum">
              <a:rPr lang="en-GB" smtClean="0"/>
              <a:t>1</a:t>
            </a:fld>
            <a:endParaRPr lang="en-GB"/>
          </a:p>
        </p:txBody>
      </p:sp>
    </p:spTree>
    <p:extLst>
      <p:ext uri="{BB962C8B-B14F-4D97-AF65-F5344CB8AC3E}">
        <p14:creationId xmlns:p14="http://schemas.microsoft.com/office/powerpoint/2010/main" val="1754226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19022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5369668" y="1752600"/>
            <a:ext cx="6342907" cy="3513138"/>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01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5442018"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192012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4147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4"/>
          </p:nvPr>
        </p:nvSpPr>
        <p:spPr>
          <a:xfrm>
            <a:off x="5226050" y="1752600"/>
            <a:ext cx="3159193"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553381" y="1752600"/>
            <a:ext cx="3159193" cy="1672994"/>
          </a:xfrm>
          <a:prstGeom prst="rect">
            <a:avLst/>
          </a:prstGeom>
          <a:solidFill>
            <a:schemeClr val="bg1">
              <a:lumMod val="85000"/>
            </a:schemeClr>
          </a:solidFill>
        </p:spPr>
        <p:txBody>
          <a:bodyPr/>
          <a:lstStyle/>
          <a:p>
            <a:endParaRPr lang="en-GB" dirty="0"/>
          </a:p>
        </p:txBody>
      </p:sp>
      <p:sp>
        <p:nvSpPr>
          <p:cNvPr id="13" name="Picture Placeholder 8"/>
          <p:cNvSpPr>
            <a:spLocks noGrp="1"/>
          </p:cNvSpPr>
          <p:nvPr>
            <p:ph type="pic" sz="quarter" idx="16"/>
          </p:nvPr>
        </p:nvSpPr>
        <p:spPr>
          <a:xfrm>
            <a:off x="8553381" y="3592744"/>
            <a:ext cx="3159193"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5226050" y="3592744"/>
            <a:ext cx="3159193"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71487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752600"/>
            <a:ext cx="3645289" cy="1672994"/>
          </a:xfrm>
          <a:prstGeom prst="rect">
            <a:avLst/>
          </a:prstGeom>
          <a:solidFill>
            <a:schemeClr val="bg1">
              <a:lumMod val="85000"/>
            </a:schemeClr>
          </a:solidFill>
        </p:spPr>
        <p:txBody>
          <a:bodyPr/>
          <a:lstStyle/>
          <a:p>
            <a:endParaRPr lang="en-GB" dirty="0"/>
          </a:p>
        </p:txBody>
      </p:sp>
      <p:sp>
        <p:nvSpPr>
          <p:cNvPr id="12" name="Picture Placeholder 8"/>
          <p:cNvSpPr>
            <a:spLocks noGrp="1"/>
          </p:cNvSpPr>
          <p:nvPr>
            <p:ph type="pic" sz="quarter" idx="15"/>
          </p:nvPr>
        </p:nvSpPr>
        <p:spPr>
          <a:xfrm>
            <a:off x="8067285" y="1752600"/>
            <a:ext cx="3645289" cy="1672994"/>
          </a:xfrm>
          <a:prstGeom prst="rect">
            <a:avLst/>
          </a:prstGeom>
          <a:solidFill>
            <a:schemeClr val="bg1">
              <a:lumMod val="85000"/>
            </a:schemeClr>
          </a:solidFill>
        </p:spPr>
        <p:txBody>
          <a:bodyPr/>
          <a:lstStyle/>
          <a:p>
            <a:endParaRPr lang="en-GB" dirty="0"/>
          </a:p>
        </p:txBody>
      </p:sp>
      <p:sp>
        <p:nvSpPr>
          <p:cNvPr id="17" name="Picture Placeholder 8"/>
          <p:cNvSpPr>
            <a:spLocks noGrp="1"/>
          </p:cNvSpPr>
          <p:nvPr>
            <p:ph type="pic" sz="quarter" idx="19"/>
          </p:nvPr>
        </p:nvSpPr>
        <p:spPr>
          <a:xfrm>
            <a:off x="479425" y="1752600"/>
            <a:ext cx="3645289" cy="1672994"/>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592744"/>
            <a:ext cx="3645289" cy="1672994"/>
          </a:xfrm>
          <a:prstGeom prst="rect">
            <a:avLst/>
          </a:prstGeom>
          <a:solidFill>
            <a:schemeClr val="bg1">
              <a:lumMod val="85000"/>
            </a:schemeClr>
          </a:solidFill>
        </p:spPr>
        <p:txBody>
          <a:bodyPr/>
          <a:lstStyle/>
          <a:p>
            <a:endParaRPr lang="en-GB" dirty="0"/>
          </a:p>
        </p:txBody>
      </p:sp>
      <p:sp>
        <p:nvSpPr>
          <p:cNvPr id="14" name="Picture Placeholder 8"/>
          <p:cNvSpPr>
            <a:spLocks noGrp="1"/>
          </p:cNvSpPr>
          <p:nvPr>
            <p:ph type="pic" sz="quarter" idx="17"/>
          </p:nvPr>
        </p:nvSpPr>
        <p:spPr>
          <a:xfrm>
            <a:off x="4273355" y="3592744"/>
            <a:ext cx="3645289" cy="1672994"/>
          </a:xfrm>
          <a:prstGeom prst="rect">
            <a:avLst/>
          </a:prstGeom>
          <a:solidFill>
            <a:schemeClr val="bg1">
              <a:lumMod val="85000"/>
            </a:schemeClr>
          </a:solidFill>
        </p:spPr>
        <p:txBody>
          <a:bodyPr/>
          <a:lstStyle/>
          <a:p>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
        <p:nvSpPr>
          <p:cNvPr id="18" name="Picture Placeholder 8"/>
          <p:cNvSpPr>
            <a:spLocks noGrp="1"/>
          </p:cNvSpPr>
          <p:nvPr>
            <p:ph type="pic" sz="quarter" idx="20"/>
          </p:nvPr>
        </p:nvSpPr>
        <p:spPr>
          <a:xfrm>
            <a:off x="479425" y="3592744"/>
            <a:ext cx="3645289" cy="1672994"/>
          </a:xfrm>
          <a:prstGeom prst="rect">
            <a:avLst/>
          </a:prstGeo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313057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50653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406683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6873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21221" y="1814300"/>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05/09/2019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15069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217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15:clr>
            <a:srgbClr val="FBAE40"/>
          </p15:clr>
        </p15:guide>
        <p15:guide id="3"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endParaRPr lang="en-GB"/>
          </a:p>
        </p:txBody>
      </p:sp>
    </p:spTree>
    <p:custDataLst>
      <p:tags r:id="rId1"/>
    </p:custDataLst>
    <p:extLst>
      <p:ext uri="{BB962C8B-B14F-4D97-AF65-F5344CB8AC3E}">
        <p14:creationId xmlns:p14="http://schemas.microsoft.com/office/powerpoint/2010/main" val="4142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x Video">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0019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308818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94200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dirty="0"/>
              <a:t>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6800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236640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40587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dirty="0"/>
              <a:t>Edit Master text</a:t>
            </a:r>
          </a:p>
        </p:txBody>
      </p:sp>
    </p:spTree>
    <p:custDataLst>
      <p:tags r:id="rId1"/>
    </p:custDataLst>
    <p:extLst>
      <p:ext uri="{BB962C8B-B14F-4D97-AF65-F5344CB8AC3E}">
        <p14:creationId xmlns:p14="http://schemas.microsoft.com/office/powerpoint/2010/main" val="317731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3756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05/09/2019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98847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05/09/2019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dirty="0"/>
              <a:t>Edit Master text styles</a:t>
            </a:r>
          </a:p>
        </p:txBody>
      </p:sp>
    </p:spTree>
    <p:custDataLst>
      <p:tags r:id="rId1"/>
    </p:custDataLst>
    <p:extLst>
      <p:ext uri="{BB962C8B-B14F-4D97-AF65-F5344CB8AC3E}">
        <p14:creationId xmlns:p14="http://schemas.microsoft.com/office/powerpoint/2010/main" val="230459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164"/>
            <a:ext cx="10094912" cy="957509"/>
          </a:xfrm>
        </p:spPr>
        <p:txBody>
          <a:bodyPr/>
          <a:lstStyle/>
          <a:p>
            <a:r>
              <a:rPr lang="en-US"/>
              <a:t>Click to edit Master title style</a:t>
            </a:r>
            <a:endParaRPr lang="en-GB" dirty="0"/>
          </a:p>
        </p:txBody>
      </p:sp>
      <p:sp>
        <p:nvSpPr>
          <p:cNvPr id="3" name="Content Placeholder 2"/>
          <p:cNvSpPr>
            <a:spLocks noGrp="1"/>
          </p:cNvSpPr>
          <p:nvPr>
            <p:ph idx="1"/>
          </p:nvPr>
        </p:nvSpPr>
        <p:spPr>
          <a:xfrm>
            <a:off x="609600" y="1207293"/>
            <a:ext cx="11150600" cy="5006016"/>
          </a:xfrm>
        </p:spPr>
        <p:txBody>
          <a:bodyPr/>
          <a:lstStyle>
            <a:lvl1pPr>
              <a:defRPr sz="1867"/>
            </a:lvl1pPr>
            <a:lvl2pPr>
              <a:defRPr sz="1600"/>
            </a:lvl2pPr>
            <a:lvl3pPr>
              <a:defRPr sz="1467"/>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59585B9F-EF5C-4314-BCBC-A6F82ED753B2}" type="datetimeFigureOut">
              <a:rPr lang="en-GB" smtClean="0">
                <a:solidFill>
                  <a:srgbClr val="515254">
                    <a:tint val="75000"/>
                  </a:srgbClr>
                </a:solidFill>
              </a:rPr>
              <a:pPr/>
              <a:t>05/09/2019</a:t>
            </a:fld>
            <a:endParaRPr lang="en-GB">
              <a:solidFill>
                <a:srgbClr val="515254">
                  <a:tint val="75000"/>
                </a:srgbClr>
              </a:solidFill>
            </a:endParaRPr>
          </a:p>
        </p:txBody>
      </p:sp>
      <p:sp>
        <p:nvSpPr>
          <p:cNvPr id="5" name="Footer Placeholder 4"/>
          <p:cNvSpPr>
            <a:spLocks noGrp="1"/>
          </p:cNvSpPr>
          <p:nvPr>
            <p:ph type="ftr" sz="quarter" idx="11"/>
          </p:nvPr>
        </p:nvSpPr>
        <p:spPr/>
        <p:txBody>
          <a:bodyPr/>
          <a:lstStyle/>
          <a:p>
            <a:endParaRPr lang="en-GB">
              <a:solidFill>
                <a:srgbClr val="515254">
                  <a:tint val="75000"/>
                </a:srgbClr>
              </a:solidFill>
            </a:endParaRPr>
          </a:p>
        </p:txBody>
      </p:sp>
      <p:sp>
        <p:nvSpPr>
          <p:cNvPr id="6" name="Slide Number Placeholder 5"/>
          <p:cNvSpPr>
            <a:spLocks noGrp="1"/>
          </p:cNvSpPr>
          <p:nvPr>
            <p:ph type="sldNum" sz="quarter" idx="12"/>
          </p:nvPr>
        </p:nvSpPr>
        <p:spPr/>
        <p:txBody>
          <a:bodyPr/>
          <a:lstStyle/>
          <a:p>
            <a:fld id="{FA73F885-FE6B-4251-84D2-F6CEF084999B}" type="slidenum">
              <a:rPr lang="en-GB" smtClean="0">
                <a:solidFill>
                  <a:srgbClr val="515254">
                    <a:tint val="75000"/>
                  </a:srgbClr>
                </a:solidFill>
              </a:rPr>
              <a:pPr/>
              <a:t>‹#›</a:t>
            </a:fld>
            <a:endParaRPr lang="en-GB">
              <a:solidFill>
                <a:srgbClr val="515254">
                  <a:tint val="75000"/>
                </a:srgbClr>
              </a:solidFill>
            </a:endParaRPr>
          </a:p>
        </p:txBody>
      </p:sp>
    </p:spTree>
    <p:extLst>
      <p:ext uri="{BB962C8B-B14F-4D97-AF65-F5344CB8AC3E}">
        <p14:creationId xmlns:p14="http://schemas.microsoft.com/office/powerpoint/2010/main" val="592456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D282D69-1CD7-4AC1-A4EC-A960DFABD313}" type="datetimeFigureOut">
              <a:rPr lang="en-GB" smtClean="0"/>
              <a:pPr/>
              <a:t>05/09/2019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ECB2DA-819C-4D24-9E44-1616C5C302CC}" type="slidenum">
              <a:rPr lang="en-GB" smtClean="0"/>
              <a:pPr/>
              <a:t>‹#›</a:t>
            </a:fld>
            <a:endParaRPr lang="en-GB"/>
          </a:p>
        </p:txBody>
      </p:sp>
    </p:spTree>
    <p:extLst>
      <p:ext uri="{BB962C8B-B14F-4D97-AF65-F5344CB8AC3E}">
        <p14:creationId xmlns:p14="http://schemas.microsoft.com/office/powerpoint/2010/main" val="1384128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800" b="0">
                <a:solidFill>
                  <a:schemeClr val="bg2"/>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12332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0"/>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DFC6B2F-8097-43AB-AAD7-EE86BB3BFD94}" type="datetimeFigureOut">
              <a:rPr lang="en-GB"/>
              <a:pPr>
                <a:defRPr/>
              </a:pPr>
              <a:t>05/09/2019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C7CDC3F9-4A8E-4CE9-8516-D930A4635220}" type="slidenum">
              <a:rPr lang="en-GB"/>
              <a:pPr>
                <a:defRPr/>
              </a:pPr>
              <a:t>‹#›</a:t>
            </a:fld>
            <a:endParaRPr lang="en-GB" dirty="0"/>
          </a:p>
        </p:txBody>
      </p:sp>
    </p:spTree>
    <p:extLst>
      <p:ext uri="{BB962C8B-B14F-4D97-AF65-F5344CB8AC3E}">
        <p14:creationId xmlns:p14="http://schemas.microsoft.com/office/powerpoint/2010/main" val="26533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1129603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4123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05/09/2019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cxnSp>
        <p:nvCxnSpPr>
          <p:cNvPr id="8" name="Straight Connector 7"/>
          <p:cNvCxnSpPr/>
          <p:nvPr userDrawn="1"/>
        </p:nvCxnSpPr>
        <p:spPr>
          <a:xfrm>
            <a:off x="479425"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911351"/>
            <a:ext cx="5562600" cy="33543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a:off x="6196283" y="175260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1243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271314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911237"/>
            <a:ext cx="4368867" cy="33545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endParaRPr lang="en-GB" dirty="0"/>
          </a:p>
        </p:txBody>
      </p:sp>
      <p:cxnSp>
        <p:nvCxnSpPr>
          <p:cNvPr id="10" name="Straight Connector 9"/>
          <p:cNvCxnSpPr/>
          <p:nvPr userDrawn="1"/>
        </p:nvCxnSpPr>
        <p:spPr>
          <a:xfrm>
            <a:off x="479425" y="175260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8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dirty="0"/>
              <a:t>Edit Master text styles</a:t>
            </a:r>
          </a:p>
        </p:txBody>
      </p:sp>
    </p:spTree>
    <p:custDataLst>
      <p:tags r:id="rId1"/>
    </p:custDataLst>
    <p:extLst>
      <p:ext uri="{BB962C8B-B14F-4D97-AF65-F5344CB8AC3E}">
        <p14:creationId xmlns:p14="http://schemas.microsoft.com/office/powerpoint/2010/main" val="399438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0" name="Straight Connector 9"/>
          <p:cNvCxnSpPr/>
          <p:nvPr userDrawn="1"/>
        </p:nvCxnSpPr>
        <p:spPr>
          <a:xfrm>
            <a:off x="487997"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3" name="Straight Connector 12"/>
          <p:cNvCxnSpPr/>
          <p:nvPr userDrawn="1"/>
        </p:nvCxnSpPr>
        <p:spPr>
          <a:xfrm>
            <a:off x="4294504"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7" name="Picture Placeholder 16"/>
          <p:cNvSpPr>
            <a:spLocks noGrp="1"/>
          </p:cNvSpPr>
          <p:nvPr>
            <p:ph type="pic" sz="quarter" idx="19"/>
          </p:nvPr>
        </p:nvSpPr>
        <p:spPr>
          <a:xfrm>
            <a:off x="479425" y="1752600"/>
            <a:ext cx="3611563" cy="1782934"/>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4285684" y="1752600"/>
            <a:ext cx="3611563" cy="1782934"/>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8101012" y="1752600"/>
            <a:ext cx="3611563" cy="1782934"/>
          </a:xfrm>
          <a:solidFill>
            <a:schemeClr val="bg1">
              <a:lumMod val="85000"/>
            </a:schemeClr>
          </a:solidFill>
        </p:spPr>
        <p:txBody>
          <a:bodyPr/>
          <a:lstStyle/>
          <a:p>
            <a:endParaRPr lang="en-GB" dirty="0"/>
          </a:p>
        </p:txBody>
      </p:sp>
      <p:cxnSp>
        <p:nvCxnSpPr>
          <p:cNvPr id="22" name="Straight Connector 21"/>
          <p:cNvCxnSpPr/>
          <p:nvPr userDrawn="1"/>
        </p:nvCxnSpPr>
        <p:spPr>
          <a:xfrm>
            <a:off x="8101012" y="3685540"/>
            <a:ext cx="36201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28632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05/09/2019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800" b="0">
                <a:solidFill>
                  <a:schemeClr val="bg2"/>
                </a:solidFill>
              </a:defRPr>
            </a:lvl1pPr>
          </a:lstStyle>
          <a:p>
            <a:pPr lvl="0"/>
            <a:r>
              <a:rPr lang="en-US" dirty="0"/>
              <a:t>Edit Master text styles</a:t>
            </a:r>
          </a:p>
        </p:txBody>
      </p:sp>
      <p:sp>
        <p:nvSpPr>
          <p:cNvPr id="17" name="Picture Placeholder 16"/>
          <p:cNvSpPr>
            <a:spLocks noGrp="1"/>
          </p:cNvSpPr>
          <p:nvPr>
            <p:ph type="pic" sz="quarter" idx="19"/>
          </p:nvPr>
        </p:nvSpPr>
        <p:spPr>
          <a:xfrm>
            <a:off x="479425" y="1752600"/>
            <a:ext cx="2680405" cy="3513138"/>
          </a:xfrm>
          <a:solidFill>
            <a:schemeClr val="bg1">
              <a:lumMod val="85000"/>
            </a:schemeClr>
          </a:solidFill>
        </p:spPr>
        <p:txBody>
          <a:bodyPr/>
          <a:lstStyle/>
          <a:p>
            <a:endParaRPr lang="en-GB" dirty="0"/>
          </a:p>
        </p:txBody>
      </p:sp>
      <p:sp>
        <p:nvSpPr>
          <p:cNvPr id="20" name="Picture Placeholder 16"/>
          <p:cNvSpPr>
            <a:spLocks noGrp="1"/>
          </p:cNvSpPr>
          <p:nvPr>
            <p:ph type="pic" sz="quarter" idx="20"/>
          </p:nvPr>
        </p:nvSpPr>
        <p:spPr>
          <a:xfrm>
            <a:off x="3330340" y="1752600"/>
            <a:ext cx="2680405" cy="3513138"/>
          </a:xfrm>
          <a:solidFill>
            <a:schemeClr val="bg1">
              <a:lumMod val="85000"/>
            </a:schemeClr>
          </a:solidFill>
        </p:spPr>
        <p:txBody>
          <a:bodyPr/>
          <a:lstStyle/>
          <a:p>
            <a:endParaRPr lang="en-GB"/>
          </a:p>
        </p:txBody>
      </p:sp>
      <p:sp>
        <p:nvSpPr>
          <p:cNvPr id="21" name="Picture Placeholder 16"/>
          <p:cNvSpPr>
            <a:spLocks noGrp="1"/>
          </p:cNvSpPr>
          <p:nvPr>
            <p:ph type="pic" sz="quarter" idx="21"/>
          </p:nvPr>
        </p:nvSpPr>
        <p:spPr>
          <a:xfrm>
            <a:off x="6181255" y="1752600"/>
            <a:ext cx="2680405" cy="3513138"/>
          </a:xfrm>
          <a:solidFill>
            <a:schemeClr val="bg1">
              <a:lumMod val="85000"/>
            </a:schemeClr>
          </a:solidFill>
        </p:spPr>
        <p:txBody>
          <a:bodyPr/>
          <a:lstStyle/>
          <a:p>
            <a:endParaRPr lang="en-GB" dirty="0"/>
          </a:p>
        </p:txBody>
      </p:sp>
      <p:sp>
        <p:nvSpPr>
          <p:cNvPr id="18" name="Picture Placeholder 16"/>
          <p:cNvSpPr>
            <a:spLocks noGrp="1"/>
          </p:cNvSpPr>
          <p:nvPr>
            <p:ph type="pic" sz="quarter" idx="22"/>
          </p:nvPr>
        </p:nvSpPr>
        <p:spPr>
          <a:xfrm>
            <a:off x="9032169" y="1752600"/>
            <a:ext cx="2680405" cy="3513138"/>
          </a:xfrm>
          <a:solidFill>
            <a:schemeClr val="bg1">
              <a:lumMod val="85000"/>
            </a:schemeClr>
          </a:solidFill>
        </p:spPr>
        <p:txBody>
          <a:bodyPr/>
          <a:lstStyle/>
          <a:p>
            <a:endParaRPr lang="en-GB" dirty="0"/>
          </a:p>
        </p:txBody>
      </p:sp>
    </p:spTree>
    <p:custDataLst>
      <p:tags r:id="rId1"/>
    </p:custDataLst>
    <p:extLst>
      <p:ext uri="{BB962C8B-B14F-4D97-AF65-F5344CB8AC3E}">
        <p14:creationId xmlns:p14="http://schemas.microsoft.com/office/powerpoint/2010/main" val="15663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800" b="0">
                <a:solidFill>
                  <a:schemeClr val="bg1"/>
                </a:solidFill>
              </a:defRPr>
            </a:lvl1pPr>
          </a:lstStyle>
          <a:p>
            <a:fld id="{2E6EF22D-7DBE-4099-99F0-B83DD9779912}" type="datetimeFigureOut">
              <a:rPr lang="en-GB" smtClean="0"/>
              <a:pPr/>
              <a:t>05/09/2019</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8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8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911237"/>
            <a:ext cx="11334817" cy="33545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32"/>
    </p:custDataLst>
    <p:extLst>
      <p:ext uri="{BB962C8B-B14F-4D97-AF65-F5344CB8AC3E}">
        <p14:creationId xmlns:p14="http://schemas.microsoft.com/office/powerpoint/2010/main" val="65353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90" r:id="rId29"/>
    <p:sldLayoutId id="214748369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pos="302">
          <p15:clr>
            <a:srgbClr val="F26B43"/>
          </p15:clr>
        </p15:guide>
        <p15:guide id="3" pos="7378">
          <p15:clr>
            <a:srgbClr val="F26B43"/>
          </p15:clr>
        </p15:guide>
        <p15:guide id="4" orient="horz" pos="2160">
          <p15:clr>
            <a:srgbClr val="F26B43"/>
          </p15:clr>
        </p15:guide>
        <p15:guide id="5" orient="horz" pos="4165">
          <p15:clr>
            <a:srgbClr val="F26B43"/>
          </p15:clr>
        </p15:guide>
        <p15:guide id="6" orient="horz" pos="331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925D-EE82-4B2B-8637-096D3EEED891}"/>
              </a:ext>
            </a:extLst>
          </p:cNvPr>
          <p:cNvSpPr>
            <a:spLocks noGrp="1"/>
          </p:cNvSpPr>
          <p:nvPr>
            <p:ph type="title"/>
          </p:nvPr>
        </p:nvSpPr>
        <p:spPr>
          <a:xfrm>
            <a:off x="371476" y="359944"/>
            <a:ext cx="6212204" cy="1021181"/>
          </a:xfrm>
        </p:spPr>
        <p:txBody>
          <a:bodyPr>
            <a:normAutofit fontScale="90000"/>
          </a:bodyPr>
          <a:lstStyle/>
          <a:p>
            <a:r>
              <a:rPr lang="en-US" dirty="0">
                <a:solidFill>
                  <a:schemeClr val="accent6"/>
                </a:solidFill>
              </a:rPr>
              <a:t>Ben &amp; Jerry’s show the proof of TV’s effectiveness is in the pudding</a:t>
            </a:r>
            <a:br>
              <a:rPr lang="en-US" dirty="0">
                <a:solidFill>
                  <a:schemeClr val="accent6"/>
                </a:solidFill>
              </a:rPr>
            </a:br>
            <a:endParaRPr lang="en-GB" dirty="0">
              <a:solidFill>
                <a:schemeClr val="accent6"/>
              </a:solidFill>
            </a:endParaRPr>
          </a:p>
        </p:txBody>
      </p:sp>
      <p:sp>
        <p:nvSpPr>
          <p:cNvPr id="3" name="Text Placeholder 2">
            <a:extLst>
              <a:ext uri="{FF2B5EF4-FFF2-40B4-BE49-F238E27FC236}">
                <a16:creationId xmlns:a16="http://schemas.microsoft.com/office/drawing/2014/main" id="{09F6F957-1370-4A3E-A456-B0750DDAB3E6}"/>
              </a:ext>
            </a:extLst>
          </p:cNvPr>
          <p:cNvSpPr>
            <a:spLocks noGrp="1"/>
          </p:cNvSpPr>
          <p:nvPr>
            <p:ph type="body" sz="quarter" idx="13"/>
          </p:nvPr>
        </p:nvSpPr>
        <p:spPr>
          <a:xfrm>
            <a:off x="377758" y="1911236"/>
            <a:ext cx="4834322" cy="3980113"/>
          </a:xfrm>
        </p:spPr>
        <p:txBody>
          <a:bodyPr>
            <a:normAutofit fontScale="92500" lnSpcReduction="10000"/>
          </a:bodyPr>
          <a:lstStyle/>
          <a:p>
            <a:r>
              <a:rPr lang="en-GB" u="sng" dirty="0"/>
              <a:t>Challenge </a:t>
            </a:r>
          </a:p>
          <a:p>
            <a:pPr marL="285750" indent="-285750">
              <a:buFont typeface="Arial" panose="020B0604020202020204" pitchFamily="34" charset="0"/>
              <a:buChar char="•"/>
            </a:pPr>
            <a:r>
              <a:rPr lang="en-GB" dirty="0"/>
              <a:t>Ben &amp; Jerry’s wanted to improve perceptions of their environmental credentials</a:t>
            </a:r>
          </a:p>
          <a:p>
            <a:r>
              <a:rPr lang="en-GB" u="sng" dirty="0"/>
              <a:t>Solution</a:t>
            </a:r>
          </a:p>
          <a:p>
            <a:pPr marL="285750" indent="-285750">
              <a:buFont typeface="Arial" panose="020B0604020202020204" pitchFamily="34" charset="0"/>
              <a:buChar char="•"/>
            </a:pPr>
            <a:r>
              <a:rPr lang="en-GB" dirty="0"/>
              <a:t>They identified specific programmes more likely to be watched by people with an interest in Fairtrade and the environment</a:t>
            </a:r>
          </a:p>
          <a:p>
            <a:pPr marL="285750" indent="-285750">
              <a:buFont typeface="Arial" panose="020B0604020202020204" pitchFamily="34" charset="0"/>
              <a:buChar char="•"/>
            </a:pPr>
            <a:r>
              <a:rPr lang="en-GB" dirty="0"/>
              <a:t>Ran the campaign on Channel 4 as their programmes were the most relevant </a:t>
            </a:r>
          </a:p>
          <a:p>
            <a:r>
              <a:rPr lang="en-GB" u="sng" dirty="0"/>
              <a:t>Results</a:t>
            </a:r>
          </a:p>
          <a:p>
            <a:pPr marL="285750" indent="-285750">
              <a:buFont typeface="Arial" panose="020B0604020202020204" pitchFamily="34" charset="0"/>
              <a:buChar char="•"/>
            </a:pPr>
            <a:r>
              <a:rPr lang="en-GB" dirty="0"/>
              <a:t>Sales of the advertised product increased by 27% with overall sales increasing 6% year on year</a:t>
            </a:r>
          </a:p>
          <a:p>
            <a:pPr marL="285750" indent="-285750">
              <a:buFont typeface="Arial" panose="020B0604020202020204" pitchFamily="34" charset="0"/>
              <a:buChar char="•"/>
            </a:pPr>
            <a:r>
              <a:rPr lang="en-GB" dirty="0"/>
              <a:t>Public perception that the brand is environmentally responsible grew from 16% to 27%</a:t>
            </a:r>
          </a:p>
        </p:txBody>
      </p:sp>
      <p:pic>
        <p:nvPicPr>
          <p:cNvPr id="6" name="Picture Placeholder 5">
            <a:extLst>
              <a:ext uri="{FF2B5EF4-FFF2-40B4-BE49-F238E27FC236}">
                <a16:creationId xmlns:a16="http://schemas.microsoft.com/office/drawing/2014/main" id="{B75BFBAD-CA74-4C72-8A5C-9848D18A74C0}"/>
              </a:ext>
            </a:extLst>
          </p:cNvPr>
          <p:cNvPicPr>
            <a:picLocks noGrp="1" noChangeAspect="1"/>
          </p:cNvPicPr>
          <p:nvPr>
            <p:ph type="pic" sz="quarter" idx="14"/>
          </p:nvPr>
        </p:nvPicPr>
        <p:blipFill>
          <a:blip r:embed="rId3"/>
          <a:srcRect t="773" b="773"/>
          <a:stretch>
            <a:fillRect/>
          </a:stretch>
        </p:blipFill>
        <p:spPr>
          <a:xfrm>
            <a:off x="5369668" y="1752600"/>
            <a:ext cx="6342907" cy="3513138"/>
          </a:xfrm>
          <a:prstGeom prst="rect">
            <a:avLst/>
          </a:prstGeom>
        </p:spPr>
      </p:pic>
      <p:pic>
        <p:nvPicPr>
          <p:cNvPr id="2050" name="Picture 2" descr="Image result for ben and jerrys logo">
            <a:extLst>
              <a:ext uri="{FF2B5EF4-FFF2-40B4-BE49-F238E27FC236}">
                <a16:creationId xmlns:a16="http://schemas.microsoft.com/office/drawing/2014/main" id="{F2BBD5CE-6894-4161-A0BB-BDB7D28F0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4514" y="325216"/>
            <a:ext cx="1607739" cy="47607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mindshare logo">
            <a:extLst>
              <a:ext uri="{FF2B5EF4-FFF2-40B4-BE49-F238E27FC236}">
                <a16:creationId xmlns:a16="http://schemas.microsoft.com/office/drawing/2014/main" id="{6ED2B534-2E04-4D9C-808C-09D800D80F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4677" b="35235"/>
          <a:stretch/>
        </p:blipFill>
        <p:spPr bwMode="auto">
          <a:xfrm>
            <a:off x="8567051" y="359943"/>
            <a:ext cx="1582333" cy="47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7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_Red">
  <a:themeElements>
    <a:clrScheme name="THINKBOX_01">
      <a:dk1>
        <a:sysClr val="windowText" lastClr="000000"/>
      </a:dk1>
      <a:lt1>
        <a:sysClr val="window" lastClr="FFFFFF"/>
      </a:lt1>
      <a:dk2>
        <a:srgbClr val="E10514"/>
      </a:dk2>
      <a:lt2>
        <a:srgbClr val="808080"/>
      </a:lt2>
      <a:accent1>
        <a:srgbClr val="E10514"/>
      </a:accent1>
      <a:accent2>
        <a:srgbClr val="EB7305"/>
      </a:accent2>
      <a:accent3>
        <a:srgbClr val="87B923"/>
      </a:accent3>
      <a:accent4>
        <a:srgbClr val="009B3C"/>
      </a:accent4>
      <a:accent5>
        <a:srgbClr val="0069B4"/>
      </a:accent5>
      <a:accent6>
        <a:srgbClr val="372D87"/>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Office Theme" id="{87B111D4-E9AF-426D-8C9F-EE971196E37C}" vid="{A929D647-F1B9-49CF-A84B-43D843FFC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1972</TotalTime>
  <Words>150</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Thinkbox_Red</vt:lpstr>
      <vt:lpstr>Ben &amp; Jerry’s show the proof of TV’s effectiveness is in the pudding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average new advertiser spent £144k on TV in 2017</dc:title>
  <dc:creator>Zoe Harkness</dc:creator>
  <cp:lastModifiedBy>Zoe Harkness</cp:lastModifiedBy>
  <cp:revision>144</cp:revision>
  <dcterms:created xsi:type="dcterms:W3CDTF">2018-11-16T11:43:00Z</dcterms:created>
  <dcterms:modified xsi:type="dcterms:W3CDTF">2019-09-05T15:53:47Z</dcterms:modified>
</cp:coreProperties>
</file>