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65" r:id="rId9"/>
    <p:sldId id="4666" r:id="rId10"/>
    <p:sldId id="4667" r:id="rId11"/>
    <p:sldId id="4657" r:id="rId12"/>
    <p:sldId id="3085" r:id="rId13"/>
    <p:sldId id="46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65"/>
            <p14:sldId id="4666"/>
            <p14:sldId id="4667"/>
            <p14:sldId id="4657"/>
            <p14:sldId id="3085"/>
            <p14:sldId id="46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4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I'm a Celebrity... Get Me Out of Here!, ITV1 (3 Dec)</c:v>
                </c:pt>
                <c:pt idx="1">
                  <c:v>24 Hours in Police Custody, 
Channel 4 (9 Dec)</c:v>
                </c:pt>
                <c:pt idx="2">
                  <c:v>The Hunting Wives, 
ITV1 (27 Dec)</c:v>
                </c:pt>
                <c:pt idx="3">
                  <c:v>See No Evil, 
Channel 4 (10 Dec)</c:v>
                </c:pt>
                <c:pt idx="4">
                  <c:v>Emmerdale, 
ITV1 (25 Dec)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0.94299999999999995</c:v>
                </c:pt>
                <c:pt idx="1">
                  <c:v>0.94299999999999995</c:v>
                </c:pt>
                <c:pt idx="2">
                  <c:v>0.95899999999999996</c:v>
                </c:pt>
                <c:pt idx="3">
                  <c:v>0.96099999999999997</c:v>
                </c:pt>
                <c:pt idx="4">
                  <c:v>0.96199999999999997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I'm a Celebrity... Get Me Out of Here!, ITV1 (3 Dec)</c:v>
                </c:pt>
                <c:pt idx="1">
                  <c:v>24 Hours in Police Custody, 
Channel 4 (9 Dec)</c:v>
                </c:pt>
                <c:pt idx="2">
                  <c:v>The Hunting Wives, 
ITV1 (27 Dec)</c:v>
                </c:pt>
                <c:pt idx="3">
                  <c:v>See No Evil, 
Channel 4 (10 Dec)</c:v>
                </c:pt>
                <c:pt idx="4">
                  <c:v>Emmerdale, 
ITV1 (25 Dec)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5.7000000000000002E-2</c:v>
                </c:pt>
                <c:pt idx="1">
                  <c:v>5.7000000000000002E-2</c:v>
                </c:pt>
                <c:pt idx="2">
                  <c:v>4.1000000000000002E-2</c:v>
                </c:pt>
                <c:pt idx="3">
                  <c:v>3.9E-2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</a:t>
                </a:r>
                <a:r>
                  <a:rPr lang="en-GB" b="1" baseline="0" dirty="0">
                    <a:solidFill>
                      <a:schemeClr val="tx1"/>
                    </a:solidFill>
                  </a:rPr>
                  <a:t> viewing</a:t>
                </a:r>
                <a:endParaRPr lang="en-GB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61903910755685E-2"/>
          <c:y val="0.25513316413981402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Her Fault, 
Sky Atlantic (28 Dec)</c:v>
                </c:pt>
                <c:pt idx="1">
                  <c:v>I'm a Celebrity... Get Me Out of Here!, 
ITV1 (13 Dec)</c:v>
                </c:pt>
                <c:pt idx="2">
                  <c:v>24 Hours in Police Custody, 
Channel 4 (21 Dec)</c:v>
                </c:pt>
                <c:pt idx="3">
                  <c:v>The Sycamore Gap Mystery, 
Channel 4 (4 Dec)</c:v>
                </c:pt>
                <c:pt idx="4">
                  <c:v>Only Fools and Horses: Greatest Christmas Moments, 
Channel 5 (25 Dec)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0.92500000000000004</c:v>
                </c:pt>
                <c:pt idx="1">
                  <c:v>0.121</c:v>
                </c:pt>
                <c:pt idx="2">
                  <c:v>6.0999999999999999E-2</c:v>
                </c:pt>
                <c:pt idx="3">
                  <c:v>5.5E-2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Her Fault, 
Sky Atlantic (28 Dec)</c:v>
                </c:pt>
                <c:pt idx="1">
                  <c:v>I'm a Celebrity... Get Me Out of Here!, 
ITV1 (13 Dec)</c:v>
                </c:pt>
                <c:pt idx="2">
                  <c:v>24 Hours in Police Custody, 
Channel 4 (21 Dec)</c:v>
                </c:pt>
                <c:pt idx="3">
                  <c:v>The Sycamore Gap Mystery, 
Channel 4 (4 Dec)</c:v>
                </c:pt>
                <c:pt idx="4">
                  <c:v>Only Fools and Horses: Greatest Christmas Moments, 
Channel 5 (25 Dec)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1.4E-2</c:v>
                </c:pt>
                <c:pt idx="1">
                  <c:v>0.36099999999999999</c:v>
                </c:pt>
                <c:pt idx="2">
                  <c:v>0.497</c:v>
                </c:pt>
                <c:pt idx="3">
                  <c:v>0.42499999999999999</c:v>
                </c:pt>
                <c:pt idx="4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Her Fault, 
Sky Atlantic (28 Dec)</c:v>
                </c:pt>
                <c:pt idx="1">
                  <c:v>I'm a Celebrity... Get Me Out of Here!, 
ITV1 (13 Dec)</c:v>
                </c:pt>
                <c:pt idx="2">
                  <c:v>24 Hours in Police Custody, 
Channel 4 (21 Dec)</c:v>
                </c:pt>
                <c:pt idx="3">
                  <c:v>The Sycamore Gap Mystery, 
Channel 4 (4 Dec)</c:v>
                </c:pt>
                <c:pt idx="4">
                  <c:v>Only Fools and Horses: Greatest Christmas Moments, 
Channel 5 (25 Dec)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6.0999999999999999E-2</c:v>
                </c:pt>
                <c:pt idx="1">
                  <c:v>0.51800000000000002</c:v>
                </c:pt>
                <c:pt idx="2">
                  <c:v>0.442</c:v>
                </c:pt>
                <c:pt idx="3">
                  <c:v>0.51900000000000002</c:v>
                </c:pt>
                <c:pt idx="4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1" i="0" u="none" strike="noStrike" kern="1200" baseline="0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Disney+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0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5AB1B-5A5C-ED74-C833-355533E7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CF642-5C0E-A732-A03A-30650D255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C641C-91A5-BD33-D0C8-093BB7CA0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New to TV advertisers in December.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854E2-4FD1-CC67-54D2-1A90739F1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6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December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Netflix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Amazon Prime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15/01/2026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as Waitrose won Christmas? | PR Week UK">
            <a:extLst>
              <a:ext uri="{FF2B5EF4-FFF2-40B4-BE49-F238E27FC236}">
                <a16:creationId xmlns:a16="http://schemas.microsoft.com/office/drawing/2014/main" id="{ADCFD0B5-9C5F-B5DD-16A1-2C453F7DF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9482" r="-1" b="8978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C90E1-974C-D93D-15B5-B2B4440D1E7D}"/>
              </a:ext>
            </a:extLst>
          </p:cNvPr>
          <p:cNvSpPr/>
          <p:nvPr/>
        </p:nvSpPr>
        <p:spPr>
          <a:xfrm>
            <a:off x="1" y="0"/>
            <a:ext cx="11153774" cy="6858000"/>
          </a:xfrm>
          <a:prstGeom prst="rect">
            <a:avLst/>
          </a:prstGeom>
          <a:gradFill flip="none" rotWithShape="1">
            <a:gsLst>
              <a:gs pos="16000">
                <a:srgbClr val="000000">
                  <a:alpha val="37000"/>
                </a:srgbClr>
              </a:gs>
              <a:gs pos="43000">
                <a:schemeClr val="bg1">
                  <a:lumMod val="22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December 2025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Waitrose – The Perfect Gift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Percy Jackson &amp; The Olympians Trailer Unleashed! - Power FM SA">
            <a:extLst>
              <a:ext uri="{FF2B5EF4-FFF2-40B4-BE49-F238E27FC236}">
                <a16:creationId xmlns:a16="http://schemas.microsoft.com/office/drawing/2014/main" id="{991F8F6D-C1FE-72D8-2168-E97D8566D83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4" t="-164" r="32552" b="1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Disney+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Percy Jackson and the Olympians </a:t>
            </a:r>
            <a:r>
              <a:rPr lang="en-GB" b="1" dirty="0">
                <a:solidFill>
                  <a:schemeClr val="tx2"/>
                </a:solidFill>
              </a:rPr>
              <a:t>(10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Taylor Swift: The End of an Era </a:t>
            </a:r>
            <a:r>
              <a:rPr lang="en-GB" b="1" dirty="0">
                <a:solidFill>
                  <a:schemeClr val="tx2"/>
                </a:solidFill>
              </a:rPr>
              <a:t>(12 December)</a:t>
            </a:r>
            <a:br>
              <a:rPr lang="en-GB" dirty="0"/>
            </a:br>
            <a:r>
              <a:rPr lang="en-GB" dirty="0"/>
              <a:t>0.66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Roses (3 December)</a:t>
            </a:r>
            <a:br>
              <a:rPr lang="en-GB" dirty="0"/>
            </a:br>
            <a:r>
              <a:rPr lang="en-GB" dirty="0"/>
              <a:t>0.53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Simpsons </a:t>
            </a:r>
            <a:r>
              <a:rPr lang="en-GB" b="1" dirty="0">
                <a:solidFill>
                  <a:schemeClr val="tx2"/>
                </a:solidFill>
              </a:rPr>
              <a:t>(1 December)</a:t>
            </a:r>
            <a:br>
              <a:rPr lang="en-GB" dirty="0"/>
            </a:br>
            <a:r>
              <a:rPr lang="en-GB" dirty="0"/>
              <a:t>0.39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Diary of A Wimpy Kid: The Last Straw </a:t>
            </a:r>
            <a:r>
              <a:rPr lang="en-GB" b="1" dirty="0">
                <a:solidFill>
                  <a:schemeClr val="tx2"/>
                </a:solidFill>
              </a:rPr>
              <a:t>(5</a:t>
            </a:r>
            <a:r>
              <a:rPr lang="en-US" b="1" dirty="0">
                <a:solidFill>
                  <a:schemeClr val="tx2"/>
                </a:solidFill>
              </a:rPr>
              <a:t>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0.26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December 2025, individuals. Average audience achieved during the first seven days of their availability. Only includes TV set viewing.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775FDE5-B306-BBDF-3D84-B4445B96C5F9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Percy Jackson and the Olympians, Disney+</a:t>
            </a:r>
          </a:p>
        </p:txBody>
      </p:sp>
    </p:spTree>
    <p:extLst>
      <p:ext uri="{BB962C8B-B14F-4D97-AF65-F5344CB8AC3E}">
        <p14:creationId xmlns:p14="http://schemas.microsoft.com/office/powerpoint/2010/main" val="1349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129496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7.39m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1.15m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1.03</a:t>
            </a:r>
            <a:r>
              <a:rPr lang="en-GB" sz="1200" b="1" dirty="0"/>
              <a:t>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3.24m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2.99m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DB5A36-5110-31EE-2D63-10F3EFBF7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December 2025, individuals. Average audience figures, TV set and devices viewing up to 7 days post-broadcast. Based on programmes with 1 million+ total TV viewers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316793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1.30m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1.00m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1.06m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1.06m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4.50m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DE9479-1D1D-CC84-528B-22B7FF8CF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December 2025, individuals. Average audience figures, TV set and devices viewing up to 7 days post-broadcast. Based on programmes with 1 million+ total TV viewers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03DF3-AC54-EA4A-CC60-40D926F81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eze's UK launch promotes less chatting and more dating | The Drum">
            <a:extLst>
              <a:ext uri="{FF2B5EF4-FFF2-40B4-BE49-F238E27FC236}">
                <a16:creationId xmlns:a16="http://schemas.microsoft.com/office/drawing/2014/main" id="{12987C12-C6E3-BBB4-7276-EEC6CA1C309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r="210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05BD3-0134-E75E-29F2-0B78E088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December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45CDD-C81C-81E2-8793-60C8D1637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263816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Breeze</a:t>
            </a:r>
            <a:br>
              <a:rPr lang="en-GB" sz="1800" dirty="0"/>
            </a:br>
            <a:r>
              <a:rPr lang="en-US" sz="1800" dirty="0"/>
              <a:t>Dating app, Breeze, launch its first ever TV ad promoting less chatting and more dating.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Target Darts</a:t>
            </a:r>
            <a:br>
              <a:rPr lang="en-GB" sz="1800" dirty="0"/>
            </a:br>
            <a:r>
              <a:rPr lang="en-US" sz="1800" dirty="0"/>
              <a:t>Global leader in darts innovation, Target Darts, partnered with Sky Media for its inaugural TV campaign.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Bed Kingdom</a:t>
            </a:r>
            <a:br>
              <a:rPr lang="en-GB" sz="1800" dirty="0"/>
            </a:br>
            <a:r>
              <a:rPr lang="en-US" sz="1800" dirty="0"/>
              <a:t>Bedroom furniture brand, Bed Kingdom, debuted on UK TV screens for the first time in December.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38C6AAB-D7A1-CA96-CA5E-644863577754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Breeze – Love is worth the Leap</a:t>
            </a:r>
          </a:p>
        </p:txBody>
      </p:sp>
    </p:spTree>
    <p:extLst>
      <p:ext uri="{BB962C8B-B14F-4D97-AF65-F5344CB8AC3E}">
        <p14:creationId xmlns:p14="http://schemas.microsoft.com/office/powerpoint/2010/main" val="32522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December linear TV facts &amp; figures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73436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52.6bn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2h 13m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29m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51.1bn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31m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41m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20.2bn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58m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13m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23.2bn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27m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39m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78.2</a:t>
                      </a:r>
                      <a:endParaRPr lang="en-GB" sz="14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27.9bn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35m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43m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75.1</a:t>
                      </a:r>
                      <a:endParaRPr lang="en-GB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13m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A051-6A1F-DE19-CB55-657BB59F6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December 2025, industry standard TV viewing in-home on a TV set. Reach 3min+. 30” equivalent impacts.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December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852458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21 December, ITV1 aired 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Royal Variety Performance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0340" y="3822699"/>
            <a:ext cx="2677017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25 December, Channel 4 hosted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British Bake Off: Festive Special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3.59m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5" y="3822699"/>
            <a:ext cx="2677016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24 December, Channel 5 aired Christmas special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Creatures Great and Small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2.99m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12 December, Sky Atlantic aired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Her Fault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 pre-broadcast audience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time-shifted audience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 live audience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02F7FDB-C74E-BB58-5D46-655C4CC9E016}"/>
              </a:ext>
            </a:extLst>
          </p:cNvPr>
          <p:cNvSpPr txBox="1">
            <a:spLocks/>
          </p:cNvSpPr>
          <p:nvPr/>
        </p:nvSpPr>
        <p:spPr>
          <a:xfrm>
            <a:off x="377757" y="536511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December 2025, individuals. Average audience figures, TV set and devices viewing 1-7 days (includes pre-broadcast figures, if applicable).</a:t>
            </a:r>
          </a:p>
        </p:txBody>
      </p:sp>
      <p:pic>
        <p:nvPicPr>
          <p:cNvPr id="3074" name="Picture 2" descr="Royal Variety Performance 2025: start time, line-up, host">
            <a:extLst>
              <a:ext uri="{FF2B5EF4-FFF2-40B4-BE49-F238E27FC236}">
                <a16:creationId xmlns:a16="http://schemas.microsoft.com/office/drawing/2014/main" id="{6574DEFE-CEC0-5C93-C748-195F18F0C3D4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70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Great Christmas Bake Off 2025: the Peep Show cast's glorious reunion is  the hottest TV event of the season | Television &amp; radio | The Guardian">
            <a:extLst>
              <a:ext uri="{FF2B5EF4-FFF2-40B4-BE49-F238E27FC236}">
                <a16:creationId xmlns:a16="http://schemas.microsoft.com/office/drawing/2014/main" id="{35825C14-134F-8DEC-9C29-3B09788EFCB7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" b="9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l Creatures Great and Small 2025 Christmas special releases trailer |  Radio Times">
            <a:extLst>
              <a:ext uri="{FF2B5EF4-FFF2-40B4-BE49-F238E27FC236}">
                <a16:creationId xmlns:a16="http://schemas.microsoft.com/office/drawing/2014/main" id="{389BBF76-D49D-884A-35BE-90844035F941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6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l Her Fault review – Sarah Snook's terrifying thriller is an absolute  pleasure to watch | Television | The Guardian">
            <a:extLst>
              <a:ext uri="{FF2B5EF4-FFF2-40B4-BE49-F238E27FC236}">
                <a16:creationId xmlns:a16="http://schemas.microsoft.com/office/drawing/2014/main" id="{639823C2-8200-FE45-D389-4A65FB4C4012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b="8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ere's The Official I'm A Celeb Lineup For 2025 | Stellar">
            <a:extLst>
              <a:ext uri="{FF2B5EF4-FFF2-40B4-BE49-F238E27FC236}">
                <a16:creationId xmlns:a16="http://schemas.microsoft.com/office/drawing/2014/main" id="{02EA1CC7-03D4-B120-3AD4-E91CB08C43D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118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I'm a Celebrity... Get Me Out of Here!</a:t>
            </a:r>
            <a:r>
              <a:rPr lang="en-GB" b="1" dirty="0">
                <a:solidFill>
                  <a:schemeClr val="tx2"/>
                </a:solidFill>
              </a:rPr>
              <a:t> (7 December)</a:t>
            </a:r>
            <a:br>
              <a:rPr lang="en-GB" dirty="0"/>
            </a:br>
            <a:r>
              <a:rPr lang="en-GB" dirty="0"/>
              <a:t>8.27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Coronation Street (29 December)</a:t>
            </a:r>
            <a:br>
              <a:rPr lang="en-GB" dirty="0"/>
            </a:br>
            <a:r>
              <a:rPr lang="en-GB" dirty="0"/>
              <a:t>4.35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Royal Variety Performance </a:t>
            </a:r>
            <a:r>
              <a:rPr lang="en-GB" b="1" dirty="0">
                <a:solidFill>
                  <a:schemeClr val="tx2"/>
                </a:solidFill>
              </a:rPr>
              <a:t>(21 December)</a:t>
            </a:r>
            <a:br>
              <a:rPr lang="en-GB" dirty="0"/>
            </a:br>
            <a:r>
              <a:rPr lang="en-GB" dirty="0"/>
              <a:t>4.08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1% Club (25 December)</a:t>
            </a:r>
            <a:br>
              <a:rPr lang="en-GB" dirty="0"/>
            </a:br>
            <a:r>
              <a:rPr lang="en-GB" dirty="0"/>
              <a:t>3.79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Emmerdale </a:t>
            </a:r>
            <a:r>
              <a:rPr lang="en-GB" b="1" dirty="0">
                <a:solidFill>
                  <a:schemeClr val="accent1"/>
                </a:solidFill>
              </a:rPr>
              <a:t>(29 December)</a:t>
            </a:r>
            <a:br>
              <a:rPr lang="en-GB" b="1" dirty="0"/>
            </a:br>
            <a:r>
              <a:rPr lang="en-GB" dirty="0"/>
              <a:t>3.78 million viewers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December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I’m a Celebrity Get Me Out of Here,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Watch Taskmaster: Champion of Champions | Stream free on Channel 4">
            <a:extLst>
              <a:ext uri="{FF2B5EF4-FFF2-40B4-BE49-F238E27FC236}">
                <a16:creationId xmlns:a16="http://schemas.microsoft.com/office/drawing/2014/main" id="{35047BFB-7D55-DB63-2EAB-D26D189B36B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" b="19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533607" cy="365153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Great British Bake Off: Festive Special </a:t>
            </a:r>
            <a:r>
              <a:rPr lang="en-GB" b="1" dirty="0">
                <a:solidFill>
                  <a:schemeClr val="tx2"/>
                </a:solidFill>
              </a:rPr>
              <a:t>(25 December)</a:t>
            </a:r>
            <a:br>
              <a:rPr lang="en-GB" b="1" dirty="0"/>
            </a:br>
            <a:r>
              <a:rPr lang="en-GB" dirty="0"/>
              <a:t>3.59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Big Fat Quiz </a:t>
            </a:r>
            <a:r>
              <a:rPr lang="en-GB" b="1" dirty="0">
                <a:solidFill>
                  <a:schemeClr val="tx2"/>
                </a:solidFill>
              </a:rPr>
              <a:t>(26 December)</a:t>
            </a:r>
            <a:br>
              <a:rPr lang="en-GB" b="1" dirty="0"/>
            </a:br>
            <a:r>
              <a:rPr lang="en-GB" dirty="0"/>
              <a:t>3.13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24 Hours In Police Custody </a:t>
            </a:r>
            <a:r>
              <a:rPr lang="en-GB" b="1" dirty="0">
                <a:solidFill>
                  <a:schemeClr val="tx2"/>
                </a:solidFill>
              </a:rPr>
              <a:t>(9 December)</a:t>
            </a:r>
            <a:br>
              <a:rPr lang="en-GB" b="1" dirty="0"/>
            </a:br>
            <a:r>
              <a:rPr lang="en-GB" dirty="0"/>
              <a:t>2.99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Taskmaster: Champion of Champions </a:t>
            </a:r>
            <a:r>
              <a:rPr lang="en-GB" b="1" dirty="0">
                <a:solidFill>
                  <a:schemeClr val="tx2"/>
                </a:solidFill>
              </a:rPr>
              <a:t>(22 December)</a:t>
            </a:r>
            <a:br>
              <a:rPr lang="en-GB" dirty="0"/>
            </a:br>
            <a:r>
              <a:rPr lang="en-GB" dirty="0"/>
              <a:t>2.30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Gogglebox </a:t>
            </a:r>
            <a:r>
              <a:rPr lang="en-GB" b="1" dirty="0">
                <a:solidFill>
                  <a:schemeClr val="tx2"/>
                </a:solidFill>
              </a:rPr>
              <a:t>(5 December)</a:t>
            </a:r>
            <a:br>
              <a:rPr lang="en-GB" dirty="0"/>
            </a:br>
            <a:r>
              <a:rPr lang="en-GB" dirty="0"/>
              <a:t>2.27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December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Taskmaster: Champion of Champions</a:t>
            </a:r>
            <a:r>
              <a:rPr lang="en-GB" dirty="0">
                <a:solidFill>
                  <a:schemeClr val="bg1"/>
                </a:solidFill>
              </a:rPr>
              <a:t>,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eighbours and Corrie legends' 5 show confirms release date | Radio Times">
            <a:extLst>
              <a:ext uri="{FF2B5EF4-FFF2-40B4-BE49-F238E27FC236}">
                <a16:creationId xmlns:a16="http://schemas.microsoft.com/office/drawing/2014/main" id="{FBCDF391-C1BF-73B3-9B41-98D08E9CCF9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r="153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All Creatures Great and Small </a:t>
            </a:r>
            <a:r>
              <a:rPr lang="en-GB" b="1" dirty="0">
                <a:solidFill>
                  <a:schemeClr val="tx2"/>
                </a:solidFill>
              </a:rPr>
              <a:t>(24 December)</a:t>
            </a:r>
            <a:br>
              <a:rPr lang="en-GB" dirty="0"/>
            </a:br>
            <a:r>
              <a:rPr lang="en-GB" dirty="0"/>
              <a:t>2.99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Madame Blanc </a:t>
            </a:r>
            <a:r>
              <a:rPr lang="en-GB" b="1" dirty="0">
                <a:solidFill>
                  <a:schemeClr val="tx2"/>
                </a:solidFill>
              </a:rPr>
              <a:t>(23 December)</a:t>
            </a:r>
            <a:br>
              <a:rPr lang="en-GB" dirty="0"/>
            </a:br>
            <a:r>
              <a:rPr lang="en-GB" dirty="0"/>
              <a:t>2.01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Cooper &amp; Fry </a:t>
            </a:r>
            <a:r>
              <a:rPr lang="en-GB" b="1" dirty="0">
                <a:solidFill>
                  <a:schemeClr val="tx2"/>
                </a:solidFill>
              </a:rPr>
              <a:t>(9</a:t>
            </a:r>
            <a:r>
              <a:rPr lang="en-US" b="1" dirty="0">
                <a:solidFill>
                  <a:schemeClr val="tx2"/>
                </a:solidFill>
              </a:rPr>
              <a:t>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1.93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Good Ship Murder (27 December)</a:t>
            </a:r>
            <a:br>
              <a:rPr lang="en-GB" dirty="0"/>
            </a:br>
            <a:r>
              <a:rPr lang="en-GB" dirty="0"/>
              <a:t>1.61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Imposter </a:t>
            </a:r>
            <a:r>
              <a:rPr lang="en-GB" b="1" dirty="0">
                <a:solidFill>
                  <a:schemeClr val="tx2"/>
                </a:solidFill>
              </a:rPr>
              <a:t>(15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1.51 million viewers</a:t>
            </a:r>
          </a:p>
          <a:p>
            <a:pPr marL="285750" indent="-285750">
              <a:buFontTx/>
              <a:buChar char="-"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December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Imposter,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rt Detectives': U&amp;Drama Sets UK Premiere for Stephen Moyer's Stylish Art  World Crime Drama | TV News | Geektown">
            <a:extLst>
              <a:ext uri="{FF2B5EF4-FFF2-40B4-BE49-F238E27FC236}">
                <a16:creationId xmlns:a16="http://schemas.microsoft.com/office/drawing/2014/main" id="{9034B584-E5A8-1183-35CA-43B641FD329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r="156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All Her Fault, Sky Atlantic (12 December)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1.30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I’m a Celebrity… Unpacked, ITV2 </a:t>
            </a:r>
            <a:r>
              <a:rPr lang="en-GB" b="1" dirty="0">
                <a:solidFill>
                  <a:schemeClr val="tx2"/>
                </a:solidFill>
              </a:rPr>
              <a:t>(7 December)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0.94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Art Detectives, </a:t>
            </a:r>
            <a:r>
              <a:rPr lang="en-GB" b="1" dirty="0" err="1">
                <a:solidFill>
                  <a:schemeClr val="tx2"/>
                </a:solidFill>
              </a:rPr>
              <a:t>U&amp;Drama</a:t>
            </a:r>
            <a:r>
              <a:rPr lang="en-GB" b="1" dirty="0">
                <a:solidFill>
                  <a:schemeClr val="tx2"/>
                </a:solidFill>
              </a:rPr>
              <a:t> (4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0.77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Grinch, ITV2 </a:t>
            </a:r>
            <a:r>
              <a:rPr lang="en-GB" b="1" dirty="0">
                <a:solidFill>
                  <a:schemeClr val="tx2"/>
                </a:solidFill>
              </a:rPr>
              <a:t>(6 December)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0.68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Hollyoaks, E4 (22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0.61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December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Art Detectives, </a:t>
            </a:r>
            <a:r>
              <a:rPr lang="en-GB" dirty="0" err="1">
                <a:solidFill>
                  <a:schemeClr val="bg1"/>
                </a:solidFill>
              </a:rPr>
              <a:t>U&amp;Drama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ovie Review (TIFF 2025): 'Wake Up Dead Man: A Knives Out Mystery'  Refreshes and Honors the Genre | InSession Film">
            <a:extLst>
              <a:ext uri="{FF2B5EF4-FFF2-40B4-BE49-F238E27FC236}">
                <a16:creationId xmlns:a16="http://schemas.microsoft.com/office/drawing/2014/main" id="{8658F25E-2C88-36F7-DC10-B2C5EE7B73F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1" t="80" r="3955" b="-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Netflix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Stranger Things </a:t>
            </a:r>
            <a:r>
              <a:rPr lang="en-GB" b="1" dirty="0">
                <a:solidFill>
                  <a:schemeClr val="tx2"/>
                </a:solidFill>
              </a:rPr>
              <a:t>(26</a:t>
            </a:r>
            <a:r>
              <a:rPr lang="en-US" b="1" dirty="0">
                <a:solidFill>
                  <a:schemeClr val="tx2"/>
                </a:solidFill>
              </a:rPr>
              <a:t>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5.17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Man vs Baby </a:t>
            </a:r>
            <a:r>
              <a:rPr lang="en-GB" b="1" dirty="0">
                <a:solidFill>
                  <a:schemeClr val="tx2"/>
                </a:solidFill>
              </a:rPr>
              <a:t>(11 December)</a:t>
            </a:r>
            <a:br>
              <a:rPr lang="en-GB" dirty="0"/>
            </a:br>
            <a:r>
              <a:rPr lang="en-GB" dirty="0"/>
              <a:t>3.96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Wake Up Dead Man (12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3.94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Sean Combs: The Reckoning </a:t>
            </a:r>
            <a:r>
              <a:rPr lang="en-GB" b="1" dirty="0">
                <a:solidFill>
                  <a:schemeClr val="tx2"/>
                </a:solidFill>
              </a:rPr>
              <a:t>(2 December)</a:t>
            </a:r>
            <a:br>
              <a:rPr lang="en-GB" dirty="0"/>
            </a:br>
            <a:r>
              <a:rPr lang="en-GB" dirty="0"/>
              <a:t>2.07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Goodbye June </a:t>
            </a:r>
            <a:r>
              <a:rPr lang="en-GB" b="1" dirty="0">
                <a:solidFill>
                  <a:schemeClr val="tx2"/>
                </a:solidFill>
              </a:rPr>
              <a:t>(24 December)</a:t>
            </a:r>
            <a:br>
              <a:rPr lang="en-GB" dirty="0"/>
            </a:br>
            <a:r>
              <a:rPr lang="en-GB" dirty="0"/>
              <a:t>1.37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December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Wake Up Dead Man, Netflix</a:t>
            </a:r>
          </a:p>
        </p:txBody>
      </p:sp>
    </p:spTree>
    <p:extLst>
      <p:ext uri="{BB962C8B-B14F-4D97-AF65-F5344CB8AC3E}">
        <p14:creationId xmlns:p14="http://schemas.microsoft.com/office/powerpoint/2010/main" val="2637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allout Season 2 Premieres December 2025, Renewed for Season 3 - IGN">
            <a:extLst>
              <a:ext uri="{FF2B5EF4-FFF2-40B4-BE49-F238E27FC236}">
                <a16:creationId xmlns:a16="http://schemas.microsoft.com/office/drawing/2014/main" id="{8A263EB4-FEF6-72D3-E7C6-FA5B0A59C58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Amazon Prime Video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</a:rPr>
              <a:t>Fallout </a:t>
            </a:r>
            <a:r>
              <a:rPr lang="en-GB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17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1.57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Oh. What. Fun. </a:t>
            </a:r>
            <a:r>
              <a:rPr lang="en-GB" b="1" dirty="0">
                <a:solidFill>
                  <a:schemeClr val="tx2"/>
                </a:solidFill>
              </a:rPr>
              <a:t>(3 December)</a:t>
            </a:r>
            <a:br>
              <a:rPr lang="en-GB" dirty="0"/>
            </a:br>
            <a:r>
              <a:rPr lang="en-GB" dirty="0"/>
              <a:t>0.57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UEFA Champions League: INT vs LIV </a:t>
            </a:r>
            <a:r>
              <a:rPr lang="en-GB" b="1" dirty="0">
                <a:solidFill>
                  <a:schemeClr val="tx2"/>
                </a:solidFill>
              </a:rPr>
              <a:t>(9 December)</a:t>
            </a:r>
            <a:br>
              <a:rPr lang="en-GB" dirty="0"/>
            </a:br>
            <a:r>
              <a:rPr lang="en-GB" dirty="0"/>
              <a:t>0.54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Relay (</a:t>
            </a:r>
            <a:r>
              <a:rPr lang="en-GB" b="1" dirty="0">
                <a:solidFill>
                  <a:schemeClr val="tx2"/>
                </a:solidFill>
              </a:rPr>
              <a:t>12 December)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0.33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Salt Path (23 December)</a:t>
            </a:r>
            <a:br>
              <a:rPr lang="en-GB" dirty="0"/>
            </a:br>
            <a:r>
              <a:rPr lang="en-GB" dirty="0"/>
              <a:t>0.26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December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Fallout, Amazon Prime Video</a:t>
            </a:r>
          </a:p>
        </p:txBody>
      </p:sp>
    </p:spTree>
    <p:extLst>
      <p:ext uri="{BB962C8B-B14F-4D97-AF65-F5344CB8AC3E}">
        <p14:creationId xmlns:p14="http://schemas.microsoft.com/office/powerpoint/2010/main" val="2772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December_20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1225</Words>
  <Application>Microsoft Office PowerPoint</Application>
  <PresentationFormat>Widescreen</PresentationFormat>
  <Paragraphs>155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Thinkbox</vt:lpstr>
      <vt:lpstr>Monthly TV viewing report</vt:lpstr>
      <vt:lpstr>December linear TV facts &amp; figures</vt:lpstr>
      <vt:lpstr>Some notable TV moments in December</vt:lpstr>
      <vt:lpstr>Top 5 ITV1 programmes</vt:lpstr>
      <vt:lpstr>Top 5 Channel 4 programmes</vt:lpstr>
      <vt:lpstr>Top 5 Channel 5 programmes</vt:lpstr>
      <vt:lpstr>Top 5 commercial non-PSB* programmes (non-sport)</vt:lpstr>
      <vt:lpstr>Top 5 Netflix programmes</vt:lpstr>
      <vt:lpstr>Top 5 Amazon Prime Video programmes</vt:lpstr>
      <vt:lpstr>Top 5 Disney+ programmes</vt:lpstr>
      <vt:lpstr>Top commercial programmes with largest proportion of device viewing</vt:lpstr>
      <vt:lpstr>Top commercial programmes with largest proportion of pre-broadcast boxset BVOD viewing</vt:lpstr>
      <vt:lpstr>Key new to linear TV advertisers in December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Monthly_TV_Report_December_2025</dc:title>
  <dc:creator>Kate Allinson</dc:creator>
  <cp:lastModifiedBy>Akeel Mungul</cp:lastModifiedBy>
  <cp:revision>3706</cp:revision>
  <dcterms:created xsi:type="dcterms:W3CDTF">2017-11-21T15:01:39Z</dcterms:created>
  <dcterms:modified xsi:type="dcterms:W3CDTF">2026-01-15T15:48:44Z</dcterms:modified>
</cp:coreProperties>
</file>