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4658" r:id="rId2"/>
    <p:sldId id="258" r:id="rId3"/>
    <p:sldId id="4664" r:id="rId4"/>
    <p:sldId id="4659" r:id="rId5"/>
    <p:sldId id="4660" r:id="rId6"/>
    <p:sldId id="4661" r:id="rId7"/>
    <p:sldId id="4662" r:id="rId8"/>
    <p:sldId id="4665" r:id="rId9"/>
    <p:sldId id="4666" r:id="rId10"/>
    <p:sldId id="4667" r:id="rId11"/>
    <p:sldId id="4657" r:id="rId12"/>
    <p:sldId id="3085" r:id="rId13"/>
    <p:sldId id="4663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nthly TV viewing report" id="{C5C7A7ED-BC0E-4FF5-BCF9-72B37B57D492}">
          <p14:sldIdLst>
            <p14:sldId id="4658"/>
            <p14:sldId id="258"/>
            <p14:sldId id="4664"/>
            <p14:sldId id="4659"/>
            <p14:sldId id="4660"/>
            <p14:sldId id="4661"/>
            <p14:sldId id="4662"/>
            <p14:sldId id="4665"/>
            <p14:sldId id="4666"/>
            <p14:sldId id="4667"/>
            <p14:sldId id="4657"/>
            <p14:sldId id="3085"/>
            <p14:sldId id="46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ca Webber" initials="DW" lastIdx="1" clrIdx="0">
    <p:extLst>
      <p:ext uri="{19B8F6BF-5375-455C-9EA6-DF929625EA0E}">
        <p15:presenceInfo xmlns:p15="http://schemas.microsoft.com/office/powerpoint/2012/main" userId="S-1-5-21-1903017862-2259124225-1915749700-46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EB7305"/>
    <a:srgbClr val="E10514"/>
    <a:srgbClr val="FFCD00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404" autoAdjust="0"/>
  </p:normalViewPr>
  <p:slideViewPr>
    <p:cSldViewPr snapToGrid="0">
      <p:cViewPr varScale="1">
        <p:scale>
          <a:sx n="96" d="100"/>
          <a:sy n="96" d="100"/>
        </p:scale>
        <p:origin x="1068" y="9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64111692319344E-2"/>
          <c:y val="0.24934604403633856"/>
          <c:w val="0.91551103118824051"/>
          <c:h val="0.530767087326503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 Set Viewing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Married at First Sight UK, 
E4 (30 Sep)</c:v>
                </c:pt>
                <c:pt idx="1">
                  <c:v>The Disappearance of Jay Slater, Channel 4 (28 Sep)</c:v>
                </c:pt>
                <c:pt idx="2">
                  <c:v>Big Brother, 
ITV2 (30 Sep)</c:v>
                </c:pt>
                <c:pt idx="3">
                  <c:v>Premier League: Man Utd v Chelsea, Sky Sports Main Event (20 Sep)</c:v>
                </c:pt>
                <c:pt idx="4">
                  <c:v>Educating Yorkshire, 
Channel 4 (7 Sep)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0.87</c:v>
                </c:pt>
                <c:pt idx="1">
                  <c:v>0.91400000000000003</c:v>
                </c:pt>
                <c:pt idx="2">
                  <c:v>0.92200000000000004</c:v>
                </c:pt>
                <c:pt idx="3">
                  <c:v>0.93400000000000005</c:v>
                </c:pt>
                <c:pt idx="4">
                  <c:v>0.93600000000000005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6C-4470-9054-67C8164CEB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Device Viewing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Married at First Sight UK, 
E4 (30 Sep)</c:v>
                </c:pt>
                <c:pt idx="1">
                  <c:v>The Disappearance of Jay Slater, Channel 4 (28 Sep)</c:v>
                </c:pt>
                <c:pt idx="2">
                  <c:v>Big Brother, 
ITV2 (30 Sep)</c:v>
                </c:pt>
                <c:pt idx="3">
                  <c:v>Premier League: Man Utd v Chelsea, Sky Sports Main Event (20 Sep)</c:v>
                </c:pt>
                <c:pt idx="4">
                  <c:v>Educating Yorkshire, 
Channel 4 (7 Sep)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0.13</c:v>
                </c:pt>
                <c:pt idx="1">
                  <c:v>8.5999999999999993E-2</c:v>
                </c:pt>
                <c:pt idx="2">
                  <c:v>7.8E-2</c:v>
                </c:pt>
                <c:pt idx="3">
                  <c:v>6.6000000000000003E-2</c:v>
                </c:pt>
                <c:pt idx="4">
                  <c:v>6.4000000000000001E-2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6C-4470-9054-67C8164CEB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0490064"/>
        <c:axId val="1221272112"/>
      </c:barChart>
      <c:catAx>
        <c:axId val="122049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1272112"/>
        <c:crosses val="autoZero"/>
        <c:auto val="1"/>
        <c:lblAlgn val="ctr"/>
        <c:lblOffset val="100"/>
        <c:noMultiLvlLbl val="0"/>
      </c:catAx>
      <c:valAx>
        <c:axId val="1221272112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dirty="0">
                    <a:solidFill>
                      <a:schemeClr val="tx1"/>
                    </a:solidFill>
                  </a:rPr>
                  <a:t>Proportion of</a:t>
                </a:r>
                <a:r>
                  <a:rPr lang="en-GB" b="1" baseline="0" dirty="0">
                    <a:solidFill>
                      <a:schemeClr val="tx1"/>
                    </a:solidFill>
                  </a:rPr>
                  <a:t> viewing</a:t>
                </a:r>
                <a:endParaRPr lang="en-GB" b="1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049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627534436594783"/>
          <c:y val="0.16235036364303315"/>
          <c:w val="0.26560375875499359"/>
          <c:h val="5.57759901500481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61903910755685E-2"/>
          <c:y val="0.25513316413981402"/>
          <c:w val="0.91551103118824051"/>
          <c:h val="0.5481284476369298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Pre-broadcast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-1.1574240206951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B4-4A79-ADC2-0B98103FC7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Coldwater, 
ITV1 (29 Sep)</c:v>
                </c:pt>
                <c:pt idx="1">
                  <c:v>I Fought the Law 
ITV1 (8 Sep)</c:v>
                </c:pt>
                <c:pt idx="2">
                  <c:v>Mitchell and Webb Are Not Helping, Channel 4 (26 Sep)</c:v>
                </c:pt>
                <c:pt idx="3">
                  <c:v>I Fought the Law: The Ann Ming Story, ITV1 (11 Sep)</c:v>
                </c:pt>
                <c:pt idx="4">
                  <c:v>The Dog House, 
Channel 4 (4 Sep)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0.48499999999999999</c:v>
                </c:pt>
                <c:pt idx="1">
                  <c:v>0.40400000000000003</c:v>
                </c:pt>
                <c:pt idx="2">
                  <c:v>0.39700000000000002</c:v>
                </c:pt>
                <c:pt idx="3">
                  <c:v>8.5000000000000006E-2</c:v>
                </c:pt>
                <c:pt idx="4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6C-4470-9054-67C8164CEB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Coldwater, 
ITV1 (29 Sep)</c:v>
                </c:pt>
                <c:pt idx="1">
                  <c:v>I Fought the Law 
ITV1 (8 Sep)</c:v>
                </c:pt>
                <c:pt idx="2">
                  <c:v>Mitchell and Webb Are Not Helping, Channel 4 (26 Sep)</c:v>
                </c:pt>
                <c:pt idx="3">
                  <c:v>I Fought the Law: The Ann Ming Story, ITV1 (11 Sep)</c:v>
                </c:pt>
                <c:pt idx="4">
                  <c:v>The Dog House, 
Channel 4 (4 Sep)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0.23</c:v>
                </c:pt>
                <c:pt idx="1">
                  <c:v>0.27700000000000002</c:v>
                </c:pt>
                <c:pt idx="2">
                  <c:v>0.32300000000000001</c:v>
                </c:pt>
                <c:pt idx="3">
                  <c:v>0.51</c:v>
                </c:pt>
                <c:pt idx="4">
                  <c:v>0.64200000000000002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6C-4470-9054-67C8164CEB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Time-shifted (post 1-7 days)</c:v>
                </c:pt>
              </c:strCache>
            </c:strRef>
          </c:tx>
          <c:spPr>
            <a:solidFill>
              <a:srgbClr val="FFCD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Coldwater, 
ITV1 (29 Sep)</c:v>
                </c:pt>
                <c:pt idx="1">
                  <c:v>I Fought the Law 
ITV1 (8 Sep)</c:v>
                </c:pt>
                <c:pt idx="2">
                  <c:v>Mitchell and Webb Are Not Helping, Channel 4 (26 Sep)</c:v>
                </c:pt>
                <c:pt idx="3">
                  <c:v>I Fought the Law: The Ann Ming Story, ITV1 (11 Sep)</c:v>
                </c:pt>
                <c:pt idx="4">
                  <c:v>The Dog House, 
Channel 4 (4 Sep)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0.28399999999999997</c:v>
                </c:pt>
                <c:pt idx="1">
                  <c:v>0.31900000000000001</c:v>
                </c:pt>
                <c:pt idx="2">
                  <c:v>0.28000000000000003</c:v>
                </c:pt>
                <c:pt idx="3">
                  <c:v>0.40600000000000003</c:v>
                </c:pt>
                <c:pt idx="4">
                  <c:v>0.33100000000000002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85-46C5-BC49-5A6927B988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0490064"/>
        <c:axId val="1221272112"/>
      </c:barChart>
      <c:catAx>
        <c:axId val="122049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1272112"/>
        <c:crosses val="autoZero"/>
        <c:auto val="1"/>
        <c:lblAlgn val="ctr"/>
        <c:lblOffset val="100"/>
        <c:noMultiLvlLbl val="0"/>
      </c:catAx>
      <c:valAx>
        <c:axId val="1221272112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330" b="1" i="0" u="none" strike="noStrike" kern="1200" baseline="0" dirty="0">
                    <a:solidFill>
                      <a:schemeClr val="tx1"/>
                    </a:solidFill>
                  </a:rPr>
                  <a:t>Proportion of viewing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049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344664320562031"/>
          <c:y val="0.16235036364303315"/>
          <c:w val="0.41272152871987261"/>
          <c:h val="5.57759901500481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B7E24-BA52-4F6D-B945-8CC14EABBA14}" type="datetimeFigureOut">
              <a:rPr lang="en-GB" smtClean="0"/>
              <a:t>14/10/2025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5A247-2633-4828-95AB-4BD37EB841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585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4426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Disney+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106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Top commercial programmes with largest proportion of device viewing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DCACC-26D3-42D4-985E-6852C54093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287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Top commercial programmes with largest proportion of pre-broadcast boxset BVOD viewing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DCACC-26D3-42D4-985E-6852C54093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0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50" dirty="0"/>
              <a:t>New to TV advertisers in September.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566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/>
              <a:t>September linear TV figures for weekly reach, impacts, total TV viewing hours and commercial TV viewing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701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513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Top 5 programmes - ITV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758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Channel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944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Channel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886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commercial non-public service broadcasting channels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349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Netflix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284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Amazon Prime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405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588" y="1292694"/>
            <a:ext cx="5298141" cy="2411176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14/10/2025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65622" y="571616"/>
            <a:ext cx="5530378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700" b="1" kern="1200" cap="none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FD7B46-C0E5-4A41-9337-30B99A971F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588" y="3806104"/>
            <a:ext cx="5299200" cy="596244"/>
          </a:xfrm>
        </p:spPr>
        <p:txBody>
          <a:bodyPr lIns="108000" anchor="b" anchorCtr="0"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196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x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14/10/2025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3330340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618125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22"/>
          </p:nvPr>
        </p:nvSpPr>
        <p:spPr>
          <a:xfrm>
            <a:off x="9032169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372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14/10/2025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69668" y="1428750"/>
            <a:ext cx="6342907" cy="383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320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14/10/2025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5442018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373566" y="447473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5340351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73566" y="2943366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81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14/10/2025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C83E0A7E-A4E1-41C3-86F6-B6D82D5565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30580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2E7303BD-8C87-4547-94CC-49DD3934C1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4505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3F505454-5599-4E41-93B7-601ECB1208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4505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3189B23B-90CA-44D3-94DB-D124B4FC4F6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30580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614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7335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6728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14/10/2025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06728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27335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7942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004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614207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14/10/2025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53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ng title 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468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930399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14/10/2025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580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in bubble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21" y="651774"/>
            <a:ext cx="371414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221" y="1614207"/>
            <a:ext cx="3714140" cy="4051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14/10/2025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33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77758" y="2033529"/>
            <a:ext cx="4368867" cy="30591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6" y="182083"/>
            <a:ext cx="4459604" cy="1745777"/>
          </a:xfrm>
        </p:spPr>
        <p:txBody>
          <a:bodyPr bIns="0">
            <a:noAutofit/>
          </a:bodyPr>
          <a:lstStyle>
            <a:lvl1pPr>
              <a:defRPr sz="12600" kern="5000" spc="-700" baseline="0"/>
            </a:lvl1pPr>
          </a:lstStyle>
          <a:p>
            <a:r>
              <a:rPr lang="en-US" dirty="0"/>
              <a:t>XXX%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14/10/2025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9" y="5365115"/>
            <a:ext cx="11334816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79425" y="1874892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1668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14/10/2025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979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723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288" y="1140293"/>
            <a:ext cx="5298141" cy="2412000"/>
          </a:xfrm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14/10/2025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71288" y="651155"/>
            <a:ext cx="6450012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spc="3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645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x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9425" y="447473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76962" y="447472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77278" y="3063315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79425" y="3058519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14/10/2025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871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creen video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E1B2C-E2EB-4D98-843F-9CDD27271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14/10/2025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3BE8F-C639-42D5-B26C-D4093C44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228E9-593B-43BF-9FE7-6F9613A7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89F17558-6D60-4901-A0B6-C4274AAB5238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media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256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14/10/2025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71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14/10/2025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313420" y="-9729"/>
            <a:ext cx="3878580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925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Small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14/10/2025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1746970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963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Medium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14/10/2025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2858126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96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Large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14/10/2025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5659748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181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s cut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593598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14/10/2025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331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14/10/2025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80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66" y="759293"/>
            <a:ext cx="5633780" cy="1663867"/>
          </a:xfrm>
          <a:solidFill>
            <a:schemeClr val="bg1">
              <a:alpha val="0"/>
            </a:schemeClr>
          </a:solidFill>
          <a:effectLst/>
        </p:spPr>
        <p:txBody>
          <a:bodyPr anchor="t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14/10/2025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52577" y="2627694"/>
            <a:ext cx="3757295" cy="36544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875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14/10/2025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7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208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359944"/>
            <a:ext cx="11341099" cy="102118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14/10/2025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1129603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9425" y="1428750"/>
            <a:ext cx="1123315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9322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14/10/2025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556260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9425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6096000" y="1614207"/>
            <a:ext cx="556260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196283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5749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272054" y="359945"/>
            <a:ext cx="5594826" cy="5197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14/10/2025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175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14/10/2025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07894" y="-9729"/>
            <a:ext cx="6184106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794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14/10/2025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87996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184266" y="3822699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27335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990774" y="3822699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806728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8DFCE19A-1050-41D6-952B-88D1EA6241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335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474332AB-8E82-4D2C-A077-AD78447B3B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6728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44395837-4037-4FBC-A80F-2DFA7942FF5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942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493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14/10/2025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2792238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87997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337118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330340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184644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181255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CCB00622-CF55-4D6B-A1E3-FEDA9C50793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942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2B88D738-52E2-4893-86C8-E779DC5CA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30340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796217F8-03C9-4D68-93B3-20FA2E83EE1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8125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2723B1CA-8DFB-497B-9F08-8CA0C90D7E3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32169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4C563D-6383-41D0-9D47-C959095D88EA}"/>
              </a:ext>
            </a:extLst>
          </p:cNvPr>
          <p:cNvCxnSpPr/>
          <p:nvPr/>
        </p:nvCxnSpPr>
        <p:spPr>
          <a:xfrm>
            <a:off x="9030574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334F0F9F-7167-4551-BFAC-B216392DF76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32170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28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4826"/>
            <a:ext cx="12192000" cy="9231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4972" y="6390640"/>
            <a:ext cx="892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fld id="{85BD38DE-0542-4FAE-989F-105676356085}" type="datetimeFigureOut">
              <a:rPr lang="en-GB" smtClean="0"/>
              <a:t>14/10/2025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390640"/>
            <a:ext cx="4790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485" y="6390640"/>
            <a:ext cx="358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77757" y="1614207"/>
            <a:ext cx="11334817" cy="365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31"/>
    </p:custDataLst>
    <p:extLst>
      <p:ext uri="{BB962C8B-B14F-4D97-AF65-F5344CB8AC3E}">
        <p14:creationId xmlns:p14="http://schemas.microsoft.com/office/powerpoint/2010/main" val="305111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1600" b="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225425" indent="-22542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tabLst>
          <a:tab pos="447675" algn="l"/>
        </a:tabLst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165">
          <p15:clr>
            <a:srgbClr val="F26B43"/>
          </p15:clr>
        </p15:guide>
        <p15:guide id="6" orient="horz" pos="33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men sitting at a table&#10;&#10;AI-generated content may be incorrect.">
            <a:extLst>
              <a:ext uri="{FF2B5EF4-FFF2-40B4-BE49-F238E27FC236}">
                <a16:creationId xmlns:a16="http://schemas.microsoft.com/office/drawing/2014/main" id="{6B725DDE-5C3A-C9C2-E989-83B04899E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9581" r="-3" b="95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EC90E1-974C-D93D-15B5-B2B4440D1E7D}"/>
              </a:ext>
            </a:extLst>
          </p:cNvPr>
          <p:cNvSpPr/>
          <p:nvPr/>
        </p:nvSpPr>
        <p:spPr>
          <a:xfrm>
            <a:off x="1" y="0"/>
            <a:ext cx="11153774" cy="6858000"/>
          </a:xfrm>
          <a:prstGeom prst="rect">
            <a:avLst/>
          </a:prstGeom>
          <a:gradFill flip="none" rotWithShape="1">
            <a:gsLst>
              <a:gs pos="16000">
                <a:srgbClr val="000000">
                  <a:alpha val="37000"/>
                </a:srgbClr>
              </a:gs>
              <a:gs pos="43000">
                <a:schemeClr val="bg1">
                  <a:lumMod val="22000"/>
                  <a:alpha val="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74492DEC-2DFD-F812-6509-3718C68B54FA}"/>
              </a:ext>
            </a:extLst>
          </p:cNvPr>
          <p:cNvSpPr>
            <a:spLocks/>
          </p:cNvSpPr>
          <p:nvPr/>
        </p:nvSpPr>
        <p:spPr bwMode="auto">
          <a:xfrm>
            <a:off x="730992" y="304652"/>
            <a:ext cx="1659735" cy="576786"/>
          </a:xfrm>
          <a:custGeom>
            <a:avLst/>
            <a:gdLst>
              <a:gd name="T0" fmla="*/ 26 w 452"/>
              <a:gd name="T1" fmla="*/ 2 h 132"/>
              <a:gd name="T2" fmla="*/ 26 w 452"/>
              <a:gd name="T3" fmla="*/ 0 h 132"/>
              <a:gd name="T4" fmla="*/ 13 w 452"/>
              <a:gd name="T5" fmla="*/ 3 h 132"/>
              <a:gd name="T6" fmla="*/ 4 w 452"/>
              <a:gd name="T7" fmla="*/ 11 h 132"/>
              <a:gd name="T8" fmla="*/ 0 w 452"/>
              <a:gd name="T9" fmla="*/ 26 h 132"/>
              <a:gd name="T10" fmla="*/ 0 w 452"/>
              <a:gd name="T11" fmla="*/ 132 h 132"/>
              <a:gd name="T12" fmla="*/ 426 w 452"/>
              <a:gd name="T13" fmla="*/ 132 h 132"/>
              <a:gd name="T14" fmla="*/ 438 w 452"/>
              <a:gd name="T15" fmla="*/ 129 h 132"/>
              <a:gd name="T16" fmla="*/ 447 w 452"/>
              <a:gd name="T17" fmla="*/ 121 h 132"/>
              <a:gd name="T18" fmla="*/ 452 w 452"/>
              <a:gd name="T19" fmla="*/ 106 h 132"/>
              <a:gd name="T20" fmla="*/ 452 w 452"/>
              <a:gd name="T21" fmla="*/ 26 h 132"/>
              <a:gd name="T22" fmla="*/ 448 w 452"/>
              <a:gd name="T23" fmla="*/ 13 h 132"/>
              <a:gd name="T24" fmla="*/ 441 w 452"/>
              <a:gd name="T25" fmla="*/ 4 h 132"/>
              <a:gd name="T26" fmla="*/ 426 w 452"/>
              <a:gd name="T27" fmla="*/ 0 h 132"/>
              <a:gd name="T28" fmla="*/ 26 w 452"/>
              <a:gd name="T29" fmla="*/ 0 h 132"/>
              <a:gd name="T30" fmla="*/ 26 w 452"/>
              <a:gd name="T31" fmla="*/ 2 h 132"/>
              <a:gd name="T32" fmla="*/ 26 w 452"/>
              <a:gd name="T33" fmla="*/ 4 h 132"/>
              <a:gd name="T34" fmla="*/ 426 w 452"/>
              <a:gd name="T35" fmla="*/ 4 h 132"/>
              <a:gd name="T36" fmla="*/ 438 w 452"/>
              <a:gd name="T37" fmla="*/ 7 h 132"/>
              <a:gd name="T38" fmla="*/ 446 w 452"/>
              <a:gd name="T39" fmla="*/ 19 h 132"/>
              <a:gd name="T40" fmla="*/ 447 w 452"/>
              <a:gd name="T41" fmla="*/ 24 h 132"/>
              <a:gd name="T42" fmla="*/ 448 w 452"/>
              <a:gd name="T43" fmla="*/ 25 h 132"/>
              <a:gd name="T44" fmla="*/ 448 w 452"/>
              <a:gd name="T45" fmla="*/ 26 h 132"/>
              <a:gd name="T46" fmla="*/ 448 w 452"/>
              <a:gd name="T47" fmla="*/ 26 h 132"/>
              <a:gd name="T48" fmla="*/ 448 w 452"/>
              <a:gd name="T49" fmla="*/ 106 h 132"/>
              <a:gd name="T50" fmla="*/ 444 w 452"/>
              <a:gd name="T51" fmla="*/ 119 h 132"/>
              <a:gd name="T52" fmla="*/ 433 w 452"/>
              <a:gd name="T53" fmla="*/ 127 h 132"/>
              <a:gd name="T54" fmla="*/ 428 w 452"/>
              <a:gd name="T55" fmla="*/ 128 h 132"/>
              <a:gd name="T56" fmla="*/ 426 w 452"/>
              <a:gd name="T57" fmla="*/ 128 h 132"/>
              <a:gd name="T58" fmla="*/ 426 w 452"/>
              <a:gd name="T59" fmla="*/ 128 h 132"/>
              <a:gd name="T60" fmla="*/ 426 w 452"/>
              <a:gd name="T61" fmla="*/ 128 h 132"/>
              <a:gd name="T62" fmla="*/ 4 w 452"/>
              <a:gd name="T63" fmla="*/ 128 h 132"/>
              <a:gd name="T64" fmla="*/ 4 w 452"/>
              <a:gd name="T65" fmla="*/ 26 h 132"/>
              <a:gd name="T66" fmla="*/ 7 w 452"/>
              <a:gd name="T67" fmla="*/ 13 h 132"/>
              <a:gd name="T68" fmla="*/ 19 w 452"/>
              <a:gd name="T69" fmla="*/ 5 h 132"/>
              <a:gd name="T70" fmla="*/ 24 w 452"/>
              <a:gd name="T71" fmla="*/ 4 h 132"/>
              <a:gd name="T72" fmla="*/ 25 w 452"/>
              <a:gd name="T73" fmla="*/ 4 h 132"/>
              <a:gd name="T74" fmla="*/ 25 w 452"/>
              <a:gd name="T75" fmla="*/ 4 h 132"/>
              <a:gd name="T76" fmla="*/ 26 w 452"/>
              <a:gd name="T77" fmla="*/ 4 h 132"/>
              <a:gd name="T78" fmla="*/ 26 w 452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52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5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426" y="132"/>
                  <a:pt x="426" y="132"/>
                  <a:pt x="426" y="132"/>
                </a:cubicBezTo>
                <a:cubicBezTo>
                  <a:pt x="426" y="132"/>
                  <a:pt x="432" y="132"/>
                  <a:pt x="438" y="129"/>
                </a:cubicBezTo>
                <a:cubicBezTo>
                  <a:pt x="442" y="127"/>
                  <a:pt x="445" y="124"/>
                  <a:pt x="447" y="121"/>
                </a:cubicBezTo>
                <a:cubicBezTo>
                  <a:pt x="450" y="117"/>
                  <a:pt x="452" y="112"/>
                  <a:pt x="452" y="106"/>
                </a:cubicBezTo>
                <a:cubicBezTo>
                  <a:pt x="452" y="26"/>
                  <a:pt x="452" y="26"/>
                  <a:pt x="452" y="26"/>
                </a:cubicBezTo>
                <a:cubicBezTo>
                  <a:pt x="452" y="26"/>
                  <a:pt x="452" y="19"/>
                  <a:pt x="448" y="13"/>
                </a:cubicBezTo>
                <a:cubicBezTo>
                  <a:pt x="447" y="10"/>
                  <a:pt x="444" y="6"/>
                  <a:pt x="441" y="4"/>
                </a:cubicBezTo>
                <a:cubicBezTo>
                  <a:pt x="437" y="1"/>
                  <a:pt x="432" y="0"/>
                  <a:pt x="4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426" y="4"/>
                  <a:pt x="426" y="4"/>
                  <a:pt x="426" y="4"/>
                </a:cubicBezTo>
                <a:cubicBezTo>
                  <a:pt x="431" y="4"/>
                  <a:pt x="435" y="5"/>
                  <a:pt x="438" y="7"/>
                </a:cubicBezTo>
                <a:cubicBezTo>
                  <a:pt x="443" y="10"/>
                  <a:pt x="445" y="15"/>
                  <a:pt x="446" y="19"/>
                </a:cubicBezTo>
                <a:cubicBezTo>
                  <a:pt x="447" y="21"/>
                  <a:pt x="447" y="22"/>
                  <a:pt x="447" y="24"/>
                </a:cubicBezTo>
                <a:cubicBezTo>
                  <a:pt x="447" y="24"/>
                  <a:pt x="448" y="25"/>
                  <a:pt x="448" y="25"/>
                </a:cubicBezTo>
                <a:cubicBezTo>
                  <a:pt x="448" y="26"/>
                  <a:pt x="448" y="26"/>
                  <a:pt x="448" y="26"/>
                </a:cubicBezTo>
                <a:cubicBezTo>
                  <a:pt x="448" y="26"/>
                  <a:pt x="448" y="26"/>
                  <a:pt x="448" y="26"/>
                </a:cubicBezTo>
                <a:cubicBezTo>
                  <a:pt x="448" y="106"/>
                  <a:pt x="448" y="106"/>
                  <a:pt x="448" y="106"/>
                </a:cubicBezTo>
                <a:cubicBezTo>
                  <a:pt x="448" y="111"/>
                  <a:pt x="446" y="115"/>
                  <a:pt x="444" y="119"/>
                </a:cubicBezTo>
                <a:cubicBezTo>
                  <a:pt x="441" y="123"/>
                  <a:pt x="437" y="125"/>
                  <a:pt x="433" y="127"/>
                </a:cubicBezTo>
                <a:cubicBezTo>
                  <a:pt x="431" y="127"/>
                  <a:pt x="429" y="127"/>
                  <a:pt x="428" y="128"/>
                </a:cubicBezTo>
                <a:cubicBezTo>
                  <a:pt x="427" y="128"/>
                  <a:pt x="426" y="128"/>
                  <a:pt x="426" y="128"/>
                </a:cubicBezTo>
                <a:cubicBezTo>
                  <a:pt x="426" y="128"/>
                  <a:pt x="426" y="128"/>
                  <a:pt x="426" y="128"/>
                </a:cubicBezTo>
                <a:cubicBezTo>
                  <a:pt x="426" y="128"/>
                  <a:pt x="426" y="128"/>
                  <a:pt x="426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7BD7AE80-958C-059E-8594-96A4C6569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110" y="979422"/>
            <a:ext cx="4115121" cy="2412000"/>
          </a:xfrm>
        </p:spPr>
        <p:txBody>
          <a:bodyPr/>
          <a:lstStyle/>
          <a:p>
            <a:r>
              <a:rPr lang="en-GB" sz="4000" dirty="0"/>
              <a:t>Monthly TV viewing report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8E532D3-1675-25BA-5A19-98B9BD54CACB}"/>
              </a:ext>
            </a:extLst>
          </p:cNvPr>
          <p:cNvSpPr txBox="1">
            <a:spLocks/>
          </p:cNvSpPr>
          <p:nvPr/>
        </p:nvSpPr>
        <p:spPr>
          <a:xfrm>
            <a:off x="829164" y="434677"/>
            <a:ext cx="1659735" cy="4467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1"/>
                </a:solidFill>
              </a:rPr>
              <a:t>September 2025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F9E0F6-F7FD-152A-7556-3259790D85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931" y="6069538"/>
            <a:ext cx="1618439" cy="681207"/>
          </a:xfrm>
          <a:prstGeom prst="rect">
            <a:avLst/>
          </a:prstGeom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1B70E27F-D6D4-FFEB-901C-D1ECCF0D2445}"/>
              </a:ext>
            </a:extLst>
          </p:cNvPr>
          <p:cNvSpPr txBox="1">
            <a:spLocks/>
          </p:cNvSpPr>
          <p:nvPr/>
        </p:nvSpPr>
        <p:spPr>
          <a:xfrm rot="16200000">
            <a:off x="10052272" y="3766133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i="0" dirty="0">
                <a:solidFill>
                  <a:srgbClr val="FFFFFF"/>
                </a:solidFill>
                <a:effectLst/>
                <a:latin typeface="+mj-lt"/>
              </a:rPr>
              <a:t>U – U Talking to Me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052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lien: Earth' Review: A Disappointing Mess With Great Visuals And A Bad  Script">
            <a:extLst>
              <a:ext uri="{FF2B5EF4-FFF2-40B4-BE49-F238E27FC236}">
                <a16:creationId xmlns:a16="http://schemas.microsoft.com/office/drawing/2014/main" id="{0909E93B-186C-C2DE-E122-2DD3742A92A2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3" r="2279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Disney+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Lilo &amp; Stitch (3</a:t>
            </a:r>
            <a:r>
              <a:rPr lang="en-US" b="1" dirty="0">
                <a:solidFill>
                  <a:schemeClr val="tx2"/>
                </a:solidFill>
              </a:rPr>
              <a:t> September)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1.64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Alien: Earth (24 September)</a:t>
            </a:r>
            <a:br>
              <a:rPr lang="en-GB" dirty="0"/>
            </a:br>
            <a:r>
              <a:rPr lang="en-GB" dirty="0"/>
              <a:t>1.01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High Potential (24 September)</a:t>
            </a:r>
            <a:br>
              <a:rPr lang="en-GB" dirty="0"/>
            </a:br>
            <a:r>
              <a:rPr lang="en-GB" dirty="0"/>
              <a:t>0.97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Only Murders in the Building (9 September)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0.81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Elio </a:t>
            </a:r>
            <a:r>
              <a:rPr lang="en-GB" b="1" dirty="0">
                <a:solidFill>
                  <a:schemeClr val="tx2"/>
                </a:solidFill>
              </a:rPr>
              <a:t>(17 September)</a:t>
            </a:r>
            <a:br>
              <a:rPr lang="en-GB" dirty="0"/>
            </a:br>
            <a:r>
              <a:rPr lang="en-GB" dirty="0"/>
              <a:t>0.80 million viewers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September 2025, individuals. Average audience achieved during the first seven days of their availability. Only includes TV set viewing. 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032201" y="3702746"/>
            <a:ext cx="4084557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Alien: Earth, Disney+</a:t>
            </a:r>
          </a:p>
        </p:txBody>
      </p:sp>
    </p:spTree>
    <p:extLst>
      <p:ext uri="{BB962C8B-B14F-4D97-AF65-F5344CB8AC3E}">
        <p14:creationId xmlns:p14="http://schemas.microsoft.com/office/powerpoint/2010/main" val="134995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C51340-18B9-4548-80F1-621B62B653AC}"/>
              </a:ext>
            </a:extLst>
          </p:cNvPr>
          <p:cNvSpPr/>
          <p:nvPr/>
        </p:nvSpPr>
        <p:spPr>
          <a:xfrm>
            <a:off x="428591" y="1517130"/>
            <a:ext cx="11283983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CC54967-6E82-4F41-81FD-EE68E297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3807107"/>
              </p:ext>
            </p:extLst>
          </p:nvPr>
        </p:nvGraphicFramePr>
        <p:xfrm>
          <a:off x="428591" y="1240077"/>
          <a:ext cx="11334817" cy="4389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56BF15D6-8F8B-46A1-BA89-30B8C498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commercial programmes with largest proportion of device viewing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FF1052AC-0246-42FD-8877-382B5FB2F00B}"/>
              </a:ext>
            </a:extLst>
          </p:cNvPr>
          <p:cNvSpPr txBox="1"/>
          <p:nvPr/>
        </p:nvSpPr>
        <p:spPr>
          <a:xfrm>
            <a:off x="1828668" y="1548527"/>
            <a:ext cx="866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2.02m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D95F3DC6-74AA-45E4-ADAF-D0A3304B7B30}"/>
              </a:ext>
            </a:extLst>
          </p:cNvPr>
          <p:cNvSpPr txBox="1"/>
          <p:nvPr/>
        </p:nvSpPr>
        <p:spPr>
          <a:xfrm>
            <a:off x="5911670" y="1548527"/>
            <a:ext cx="1002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1.11m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F0024A00-DAA1-4621-9A92-C5861C72F1EE}"/>
              </a:ext>
            </a:extLst>
          </p:cNvPr>
          <p:cNvSpPr txBox="1"/>
          <p:nvPr/>
        </p:nvSpPr>
        <p:spPr>
          <a:xfrm>
            <a:off x="8088986" y="1548527"/>
            <a:ext cx="866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1.15m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0B45C1A7-13A8-48FB-91C7-ACEB52545E93}"/>
              </a:ext>
            </a:extLst>
          </p:cNvPr>
          <p:cNvSpPr txBox="1"/>
          <p:nvPr/>
        </p:nvSpPr>
        <p:spPr>
          <a:xfrm>
            <a:off x="10130485" y="1548527"/>
            <a:ext cx="866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1.50m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41C181-7330-4155-B9D1-5D4E9F0AFF10}"/>
              </a:ext>
            </a:extLst>
          </p:cNvPr>
          <p:cNvSpPr txBox="1"/>
          <p:nvPr/>
        </p:nvSpPr>
        <p:spPr>
          <a:xfrm>
            <a:off x="150312" y="1517130"/>
            <a:ext cx="1644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/>
              <a:t>Total audience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A16649BE-66F5-ECA8-BD77-BA475150C16D}"/>
              </a:ext>
            </a:extLst>
          </p:cNvPr>
          <p:cNvSpPr txBox="1"/>
          <p:nvPr/>
        </p:nvSpPr>
        <p:spPr>
          <a:xfrm>
            <a:off x="3870169" y="1548527"/>
            <a:ext cx="866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1.60m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BDB5A36-5110-31EE-2D63-10F3EFBF71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Source: Barb, September 2025, individuals. Average audience figures, TV set and devices viewing up to 7 days post-broadcast. Based on programmes with 1 million+ total TV viewers</a:t>
            </a:r>
          </a:p>
        </p:txBody>
      </p:sp>
    </p:spTree>
    <p:extLst>
      <p:ext uri="{BB962C8B-B14F-4D97-AF65-F5344CB8AC3E}">
        <p14:creationId xmlns:p14="http://schemas.microsoft.com/office/powerpoint/2010/main" val="267090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C51340-18B9-4548-80F1-621B62B653AC}"/>
              </a:ext>
            </a:extLst>
          </p:cNvPr>
          <p:cNvSpPr/>
          <p:nvPr/>
        </p:nvSpPr>
        <p:spPr>
          <a:xfrm>
            <a:off x="428591" y="1517130"/>
            <a:ext cx="11283983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CC54967-6E82-4F41-81FD-EE68E297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0756340"/>
              </p:ext>
            </p:extLst>
          </p:nvPr>
        </p:nvGraphicFramePr>
        <p:xfrm>
          <a:off x="428591" y="1240077"/>
          <a:ext cx="11334817" cy="4389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56BF15D6-8F8B-46A1-BA89-30B8C498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commercial programmes with largest proportion of pre-broadcast boxset BVOD viewing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FF1052AC-0246-42FD-8877-382B5FB2F00B}"/>
              </a:ext>
            </a:extLst>
          </p:cNvPr>
          <p:cNvSpPr txBox="1"/>
          <p:nvPr/>
        </p:nvSpPr>
        <p:spPr>
          <a:xfrm>
            <a:off x="1865887" y="1545691"/>
            <a:ext cx="866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Arial"/>
              </a:rPr>
              <a:t>3.10m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D95F3DC6-74AA-45E4-ADAF-D0A3304B7B30}"/>
              </a:ext>
            </a:extLst>
          </p:cNvPr>
          <p:cNvSpPr txBox="1"/>
          <p:nvPr/>
        </p:nvSpPr>
        <p:spPr>
          <a:xfrm>
            <a:off x="5938684" y="1545691"/>
            <a:ext cx="1002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200" b="1" dirty="0">
                <a:solidFill>
                  <a:prstClr val="black"/>
                </a:solidFill>
              </a:rPr>
              <a:t>1.15m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F0024A00-DAA1-4621-9A92-C5861C72F1EE}"/>
              </a:ext>
            </a:extLst>
          </p:cNvPr>
          <p:cNvSpPr txBox="1"/>
          <p:nvPr/>
        </p:nvSpPr>
        <p:spPr>
          <a:xfrm>
            <a:off x="8110897" y="1545691"/>
            <a:ext cx="866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 b="1" dirty="0">
                <a:solidFill>
                  <a:prstClr val="black"/>
                </a:solidFill>
              </a:rPr>
              <a:t>1.70m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 algn="ctr"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41C181-7330-4155-B9D1-5D4E9F0AFF10}"/>
              </a:ext>
            </a:extLst>
          </p:cNvPr>
          <p:cNvSpPr txBox="1"/>
          <p:nvPr/>
        </p:nvSpPr>
        <p:spPr>
          <a:xfrm>
            <a:off x="150312" y="1517130"/>
            <a:ext cx="1644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Total audience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CF8ED8B7-CBC4-46C0-A796-0B77FE3478F2}"/>
              </a:ext>
            </a:extLst>
          </p:cNvPr>
          <p:cNvSpPr txBox="1"/>
          <p:nvPr/>
        </p:nvSpPr>
        <p:spPr>
          <a:xfrm>
            <a:off x="10147295" y="1545691"/>
            <a:ext cx="866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200" b="1" dirty="0">
                <a:solidFill>
                  <a:prstClr val="black"/>
                </a:solidFill>
              </a:rPr>
              <a:t>1.16m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4777DB55-AD4D-92ED-A3E5-3167FE4D7AB6}"/>
              </a:ext>
            </a:extLst>
          </p:cNvPr>
          <p:cNvSpPr txBox="1"/>
          <p:nvPr/>
        </p:nvSpPr>
        <p:spPr>
          <a:xfrm>
            <a:off x="3902286" y="1545691"/>
            <a:ext cx="866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4.90m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5DE9479-1D1D-CC84-528B-22B7FF8CF9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Source: Barb, September 2025, individuals. Average audience figures, TV set and devices viewing up to 7 days post-broadcast. Based on programmes with 1 million+ total TV viewers</a:t>
            </a:r>
          </a:p>
        </p:txBody>
      </p:sp>
    </p:spTree>
    <p:extLst>
      <p:ext uri="{BB962C8B-B14F-4D97-AF65-F5344CB8AC3E}">
        <p14:creationId xmlns:p14="http://schemas.microsoft.com/office/powerpoint/2010/main" val="21761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AE8077A-3EC2-BE55-80EC-CF5E7126B3A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0764" r="2076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new to linear TV advertisers in September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7759" y="1614207"/>
            <a:ext cx="4181542" cy="4055708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GB" sz="1800" b="1" dirty="0">
                <a:solidFill>
                  <a:schemeClr val="tx2"/>
                </a:solidFill>
              </a:rPr>
              <a:t>Airband</a:t>
            </a:r>
            <a:br>
              <a:rPr lang="en-GB" sz="1800" dirty="0"/>
            </a:br>
            <a:r>
              <a:rPr lang="en-US" sz="1800" dirty="0"/>
              <a:t>Rural broadband provider, Airband, debuted its first TV ad featuring voiceover from BAFTA award-winning actor Charlie Cooper.</a:t>
            </a:r>
          </a:p>
          <a:p>
            <a:pPr marL="285750" indent="-285750">
              <a:buFontTx/>
              <a:buChar char="-"/>
            </a:pPr>
            <a:r>
              <a:rPr lang="en-GB" sz="1800" b="1" dirty="0">
                <a:solidFill>
                  <a:schemeClr val="tx2"/>
                </a:solidFill>
              </a:rPr>
              <a:t>Amicable</a:t>
            </a:r>
            <a:br>
              <a:rPr lang="en-GB" sz="1800" dirty="0"/>
            </a:br>
            <a:r>
              <a:rPr lang="en-US" sz="1800" dirty="0"/>
              <a:t>Divorce service, Amicable, launched on TV offering a hopeful ad about divorce titled ‘Still a Family’.</a:t>
            </a:r>
          </a:p>
          <a:p>
            <a:pPr marL="285750" indent="-285750">
              <a:buFontTx/>
              <a:buChar char="-"/>
            </a:pPr>
            <a:r>
              <a:rPr lang="en-GB" sz="1800" b="1" dirty="0">
                <a:solidFill>
                  <a:schemeClr val="tx2"/>
                </a:solidFill>
              </a:rPr>
              <a:t>Primark</a:t>
            </a:r>
            <a:br>
              <a:rPr lang="en-GB" sz="1800" dirty="0"/>
            </a:br>
            <a:r>
              <a:rPr lang="en-US" sz="1800" dirty="0"/>
              <a:t>Primark launched its first ever TV campaign unveiling its Autumn / Winter women’s denim collection.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36FD612-E2BB-14A5-E553-963C1A81065E}"/>
              </a:ext>
            </a:extLst>
          </p:cNvPr>
          <p:cNvSpPr txBox="1">
            <a:spLocks/>
          </p:cNvSpPr>
          <p:nvPr/>
        </p:nvSpPr>
        <p:spPr>
          <a:xfrm rot="16200000">
            <a:off x="10361247" y="4111765"/>
            <a:ext cx="3375605" cy="285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bg1"/>
                </a:solidFill>
              </a:rPr>
              <a:t>Airband – Ultrafast Broadband</a:t>
            </a:r>
          </a:p>
        </p:txBody>
      </p:sp>
    </p:spTree>
    <p:extLst>
      <p:ext uri="{BB962C8B-B14F-4D97-AF65-F5344CB8AC3E}">
        <p14:creationId xmlns:p14="http://schemas.microsoft.com/office/powerpoint/2010/main" val="363517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737851-A412-48FB-84FD-700B26E03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437" y="371584"/>
            <a:ext cx="11341099" cy="816050"/>
          </a:xfrm>
        </p:spPr>
        <p:txBody>
          <a:bodyPr/>
          <a:lstStyle/>
          <a:p>
            <a:r>
              <a:rPr lang="en-GB" dirty="0"/>
              <a:t>September linear TV facts &amp; figures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51E1FB5-0357-4B16-85AD-E59CBF92B620}"/>
              </a:ext>
            </a:extLst>
          </p:cNvPr>
          <p:cNvCxnSpPr/>
          <p:nvPr/>
        </p:nvCxnSpPr>
        <p:spPr>
          <a:xfrm>
            <a:off x="1040272" y="1941706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CA687A6D-6142-4732-BB06-92AFB560A249}"/>
              </a:ext>
            </a:extLst>
          </p:cNvPr>
          <p:cNvSpPr txBox="1"/>
          <p:nvPr/>
        </p:nvSpPr>
        <p:spPr>
          <a:xfrm>
            <a:off x="1128533" y="1990860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3"/>
                </a:solidFill>
              </a:rPr>
              <a:t>Individuals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2007A06-8EDE-4BE7-B577-082892B8A85D}"/>
              </a:ext>
            </a:extLst>
          </p:cNvPr>
          <p:cNvSpPr txBox="1"/>
          <p:nvPr/>
        </p:nvSpPr>
        <p:spPr>
          <a:xfrm>
            <a:off x="1128533" y="2470350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4"/>
                </a:solidFill>
              </a:rPr>
              <a:t>Adults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97882D2-1813-4124-AC2C-005501699B2F}"/>
              </a:ext>
            </a:extLst>
          </p:cNvPr>
          <p:cNvSpPr txBox="1"/>
          <p:nvPr/>
        </p:nvSpPr>
        <p:spPr>
          <a:xfrm>
            <a:off x="1128533" y="2915078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5"/>
                </a:solidFill>
              </a:rPr>
              <a:t>ABC1 adults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AC6EB2C-2C1C-4848-BB59-A3C31288213F}"/>
              </a:ext>
            </a:extLst>
          </p:cNvPr>
          <p:cNvSpPr txBox="1"/>
          <p:nvPr/>
        </p:nvSpPr>
        <p:spPr>
          <a:xfrm>
            <a:off x="1116810" y="3371838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6"/>
                </a:solidFill>
              </a:rPr>
              <a:t>16-34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674F647-F3FA-41BC-95E7-6C041C373E8A}"/>
              </a:ext>
            </a:extLst>
          </p:cNvPr>
          <p:cNvSpPr txBox="1"/>
          <p:nvPr/>
        </p:nvSpPr>
        <p:spPr>
          <a:xfrm>
            <a:off x="1128533" y="3828598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A5D7"/>
                </a:solidFill>
              </a:rPr>
              <a:t>Men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E0D12C1-C2A4-48BB-847C-6FF0EB41F93D}"/>
              </a:ext>
            </a:extLst>
          </p:cNvPr>
          <p:cNvSpPr txBox="1"/>
          <p:nvPr/>
        </p:nvSpPr>
        <p:spPr>
          <a:xfrm>
            <a:off x="1128533" y="4285358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2"/>
                </a:solidFill>
              </a:rPr>
              <a:t>Women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D5CC32D-181E-48C2-89D3-A9048440DC37}"/>
              </a:ext>
            </a:extLst>
          </p:cNvPr>
          <p:cNvSpPr txBox="1"/>
          <p:nvPr/>
        </p:nvSpPr>
        <p:spPr>
          <a:xfrm>
            <a:off x="1128533" y="4690163"/>
            <a:ext cx="2601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Housepersons with children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B0385D4-BA47-40DA-B778-9858DFD1B0C5}"/>
              </a:ext>
            </a:extLst>
          </p:cNvPr>
          <p:cNvCxnSpPr/>
          <p:nvPr/>
        </p:nvCxnSpPr>
        <p:spPr>
          <a:xfrm>
            <a:off x="1040272" y="4656829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D0CEF1C-808B-44B1-9C4F-B975FC3D6CF4}"/>
              </a:ext>
            </a:extLst>
          </p:cNvPr>
          <p:cNvCxnSpPr/>
          <p:nvPr/>
        </p:nvCxnSpPr>
        <p:spPr>
          <a:xfrm>
            <a:off x="1040272" y="2394227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97C32FA-DFB1-4AF0-88EE-32038E1B9AF1}"/>
              </a:ext>
            </a:extLst>
          </p:cNvPr>
          <p:cNvCxnSpPr/>
          <p:nvPr/>
        </p:nvCxnSpPr>
        <p:spPr>
          <a:xfrm>
            <a:off x="1040272" y="2846748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FC5613B-7C1F-483D-9B15-0423E98C9911}"/>
              </a:ext>
            </a:extLst>
          </p:cNvPr>
          <p:cNvCxnSpPr/>
          <p:nvPr/>
        </p:nvCxnSpPr>
        <p:spPr>
          <a:xfrm>
            <a:off x="1040272" y="3299269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F77F519-A2C0-4943-A452-F260C4B579E4}"/>
              </a:ext>
            </a:extLst>
          </p:cNvPr>
          <p:cNvCxnSpPr/>
          <p:nvPr/>
        </p:nvCxnSpPr>
        <p:spPr>
          <a:xfrm>
            <a:off x="1040272" y="3751790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6FCF732-A3E1-4541-8C3C-A302678D0BC1}"/>
              </a:ext>
            </a:extLst>
          </p:cNvPr>
          <p:cNvCxnSpPr/>
          <p:nvPr/>
        </p:nvCxnSpPr>
        <p:spPr>
          <a:xfrm>
            <a:off x="1040272" y="4204311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DAC84E56-BB41-4F0F-92E6-2C26C603A462}"/>
              </a:ext>
            </a:extLst>
          </p:cNvPr>
          <p:cNvSpPr txBox="1"/>
          <p:nvPr/>
        </p:nvSpPr>
        <p:spPr>
          <a:xfrm>
            <a:off x="3379324" y="1350193"/>
            <a:ext cx="1924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2"/>
                </a:solidFill>
              </a:rPr>
              <a:t>Total TV weekly reach %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09D51F-E281-46A0-8023-85C2F9E7D818}"/>
              </a:ext>
            </a:extLst>
          </p:cNvPr>
          <p:cNvSpPr txBox="1"/>
          <p:nvPr/>
        </p:nvSpPr>
        <p:spPr>
          <a:xfrm>
            <a:off x="8700457" y="1350193"/>
            <a:ext cx="2212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2"/>
                </a:solidFill>
              </a:rPr>
              <a:t>Commercial TV viewed per day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3A5AC6F-F36D-4BC2-86C3-3C6B9B1D6263}"/>
              </a:ext>
            </a:extLst>
          </p:cNvPr>
          <p:cNvSpPr txBox="1"/>
          <p:nvPr/>
        </p:nvSpPr>
        <p:spPr>
          <a:xfrm>
            <a:off x="7138922" y="1350193"/>
            <a:ext cx="1561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2"/>
                </a:solidFill>
              </a:rPr>
              <a:t>Total TV viewed per day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717505D-79F1-41B8-B5AA-36BFA81DAF28}"/>
              </a:ext>
            </a:extLst>
          </p:cNvPr>
          <p:cNvSpPr txBox="1"/>
          <p:nvPr/>
        </p:nvSpPr>
        <p:spPr>
          <a:xfrm>
            <a:off x="5464419" y="1589676"/>
            <a:ext cx="1263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2"/>
                </a:solidFill>
              </a:rPr>
              <a:t>Impacts</a:t>
            </a:r>
          </a:p>
        </p:txBody>
      </p:sp>
      <p:graphicFrame>
        <p:nvGraphicFramePr>
          <p:cNvPr id="97" name="Table 96">
            <a:extLst>
              <a:ext uri="{FF2B5EF4-FFF2-40B4-BE49-F238E27FC236}">
                <a16:creationId xmlns:a16="http://schemas.microsoft.com/office/drawing/2014/main" id="{1236EF09-69F1-4148-8589-AEB4454DC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612937"/>
              </p:ext>
            </p:extLst>
          </p:nvPr>
        </p:nvGraphicFramePr>
        <p:xfrm>
          <a:off x="3385173" y="1928230"/>
          <a:ext cx="7455640" cy="3159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910">
                  <a:extLst>
                    <a:ext uri="{9D8B030D-6E8A-4147-A177-3AD203B41FA5}">
                      <a16:colId xmlns:a16="http://schemas.microsoft.com/office/drawing/2014/main" val="4065483464"/>
                    </a:ext>
                  </a:extLst>
                </a:gridCol>
                <a:gridCol w="1863910">
                  <a:extLst>
                    <a:ext uri="{9D8B030D-6E8A-4147-A177-3AD203B41FA5}">
                      <a16:colId xmlns:a16="http://schemas.microsoft.com/office/drawing/2014/main" val="1999741266"/>
                    </a:ext>
                  </a:extLst>
                </a:gridCol>
                <a:gridCol w="1863910">
                  <a:extLst>
                    <a:ext uri="{9D8B030D-6E8A-4147-A177-3AD203B41FA5}">
                      <a16:colId xmlns:a16="http://schemas.microsoft.com/office/drawing/2014/main" val="1998474233"/>
                    </a:ext>
                  </a:extLst>
                </a:gridCol>
                <a:gridCol w="1863910">
                  <a:extLst>
                    <a:ext uri="{9D8B030D-6E8A-4147-A177-3AD203B41FA5}">
                      <a16:colId xmlns:a16="http://schemas.microsoft.com/office/drawing/2014/main" val="979735285"/>
                    </a:ext>
                  </a:extLst>
                </a:gridCol>
              </a:tblGrid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71.7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46.2bn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1h 58m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1h 20m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254602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75.0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45.1bn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2h 15m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1h 32m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376718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74.4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17.6bn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1h 45m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1h 6m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653420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51.3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2.6bn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29m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21m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398261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rgbClr val="00A5D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74.0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A5D7"/>
                          </a:solidFill>
                          <a:effectLst/>
                          <a:latin typeface="+mn-lt"/>
                        </a:rPr>
                        <a:t>20.2bn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A5D7"/>
                          </a:solidFill>
                          <a:effectLst/>
                          <a:latin typeface="+mn-lt"/>
                        </a:rPr>
                        <a:t>2h 10m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A5D7"/>
                          </a:solidFill>
                          <a:effectLst/>
                          <a:latin typeface="+mn-lt"/>
                        </a:rPr>
                        <a:t>1h 29m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205371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75.9</a:t>
                      </a:r>
                      <a:endParaRPr lang="en-GB" sz="1400" b="0" i="0" u="none" strike="noStrike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24.9bn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2h 19m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1h 34m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67741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71.5</a:t>
                      </a:r>
                      <a:endParaRPr lang="en-GB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2.7bn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1h 4m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44m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3760102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4A051-6A1F-DE19-CB55-657BB59F63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Source: Barb, September 2025, industry standard TV viewing in-home on a TV set. Reach 3min+. 30” equivalent impacts.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73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05503-015E-54E6-8DC9-31487BDAA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notable TV moments in September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7AE58-32FC-3492-406F-09FEDAB194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2782071" cy="1443039"/>
          </a:xfrm>
        </p:spPr>
        <p:txBody>
          <a:bodyPr>
            <a:no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14 September, ITV1 aired the first episode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Coldwater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an average audience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3.96m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17D41F-9B67-8FB8-B46D-DC38AD0A9F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30340" y="3822699"/>
            <a:ext cx="2677017" cy="1443039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2 September, Channel 4 aired the return of 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Great British Off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an average audience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5.98m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CA093C-B6D7-A728-CC4D-372D0A56BA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84645" y="3822699"/>
            <a:ext cx="2677016" cy="1443039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25 September, Channel 5 launched season 6 of 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Creatures Great and Small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an average audience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3.17m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ECC55C-6857-B3DD-1A38-4AE7549CAFB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20 September, Sky Sports Main Event hosted 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Manchester United v Chelsea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TV set audience of 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1.07m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a device audience of 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76k.</a:t>
            </a:r>
            <a:endParaRPr lang="en-GB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573E21-6B70-C43A-9564-C3886B80375B}"/>
              </a:ext>
            </a:extLst>
          </p:cNvPr>
          <p:cNvSpPr txBox="1">
            <a:spLocks/>
          </p:cNvSpPr>
          <p:nvPr/>
        </p:nvSpPr>
        <p:spPr>
          <a:xfrm>
            <a:off x="428591" y="5986101"/>
            <a:ext cx="11334817" cy="304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0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02F7FDB-C74E-BB58-5D46-655C4CC9E016}"/>
              </a:ext>
            </a:extLst>
          </p:cNvPr>
          <p:cNvSpPr txBox="1">
            <a:spLocks/>
          </p:cNvSpPr>
          <p:nvPr/>
        </p:nvSpPr>
        <p:spPr>
          <a:xfrm>
            <a:off x="377757" y="5365115"/>
            <a:ext cx="11334817" cy="304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Source: Barb, September 2025, individuals. Average audience figures, TV set and devices viewing 1-7 days (includes pre-broadcast figures, if applicable).</a:t>
            </a:r>
          </a:p>
        </p:txBody>
      </p:sp>
      <p:pic>
        <p:nvPicPr>
          <p:cNvPr id="15" name="Picture 2" descr="Coldwater - Watch Episode - ITVX">
            <a:extLst>
              <a:ext uri="{FF2B5EF4-FFF2-40B4-BE49-F238E27FC236}">
                <a16:creationId xmlns:a16="http://schemas.microsoft.com/office/drawing/2014/main" id="{F1E878B0-5A40-43C1-57E2-0EE49C6FC35D}"/>
              </a:ext>
            </a:extLst>
          </p:cNvPr>
          <p:cNvPicPr>
            <a:picLocks noGrp="1" noChangeAspect="1" noChangeArrowheads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0" r="1426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en is The Great British Bake Off 2025? Release date and latest news |  Radio Times">
            <a:extLst>
              <a:ext uri="{FF2B5EF4-FFF2-40B4-BE49-F238E27FC236}">
                <a16:creationId xmlns:a16="http://schemas.microsoft.com/office/drawing/2014/main" id="{74ECBC50-C0DA-1FD9-D656-BA996DEC56AF}"/>
              </a:ext>
            </a:extLst>
          </p:cNvPr>
          <p:cNvPicPr>
            <a:picLocks noGrp="1" noChangeAspect="1" noChangeArrowheads="1"/>
          </p:cNvPicPr>
          <p:nvPr>
            <p:ph type="pic" sz="quarter" idx="2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" r="755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ll Creatures Great and Small season 6 releases emotional trailer | Radio  Times">
            <a:extLst>
              <a:ext uri="{FF2B5EF4-FFF2-40B4-BE49-F238E27FC236}">
                <a16:creationId xmlns:a16="http://schemas.microsoft.com/office/drawing/2014/main" id="{35214B1A-AEC8-8F7E-7260-3B6BC000A785}"/>
              </a:ext>
            </a:extLst>
          </p:cNvPr>
          <p:cNvPicPr>
            <a:picLocks noGrp="1" noChangeAspect="1" noChangeArrowheads="1"/>
          </p:cNvPicPr>
          <p:nvPr>
            <p:ph type="pic" sz="quarter" idx="2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" r="755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Premier League goals, highlights and in-game clips: How to watch with Sky  Sports | Football News | Sky Sports">
            <a:extLst>
              <a:ext uri="{FF2B5EF4-FFF2-40B4-BE49-F238E27FC236}">
                <a16:creationId xmlns:a16="http://schemas.microsoft.com/office/drawing/2014/main" id="{771DF127-2807-15B3-C139-7C23E2C2AA3D}"/>
              </a:ext>
            </a:extLst>
          </p:cNvPr>
          <p:cNvPicPr>
            <a:picLocks noGrp="1" noChangeAspect="1" noChangeArrowheads="1"/>
          </p:cNvPicPr>
          <p:nvPr>
            <p:ph type="pic" sz="quarter" idx="26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4" r="1422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37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atch I Fought the Law | Stream Free on STV Player">
            <a:extLst>
              <a:ext uri="{FF2B5EF4-FFF2-40B4-BE49-F238E27FC236}">
                <a16:creationId xmlns:a16="http://schemas.microsoft.com/office/drawing/2014/main" id="{40F9F8C0-6ED8-A6BC-DA1F-4D1F205E018C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4" r="207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ITV1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I Fought the Law </a:t>
            </a:r>
            <a:r>
              <a:rPr lang="en-GB" b="1" dirty="0">
                <a:solidFill>
                  <a:schemeClr val="tx2"/>
                </a:solidFill>
              </a:rPr>
              <a:t>(8 September)</a:t>
            </a:r>
            <a:br>
              <a:rPr lang="en-GB" dirty="0"/>
            </a:br>
            <a:r>
              <a:rPr lang="en-GB" dirty="0"/>
              <a:t>4.90 million viewers</a:t>
            </a: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/>
                </a:solidFill>
              </a:rPr>
              <a:t>Emmerdale </a:t>
            </a:r>
            <a:r>
              <a:rPr lang="en-GB" b="1" dirty="0">
                <a:solidFill>
                  <a:schemeClr val="accent1"/>
                </a:solidFill>
              </a:rPr>
              <a:t>(19 September)</a:t>
            </a:r>
            <a:br>
              <a:rPr lang="en-GB" b="1" dirty="0"/>
            </a:br>
            <a:r>
              <a:rPr lang="en-GB" dirty="0"/>
              <a:t>4.01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Coldwater (14 September)</a:t>
            </a:r>
            <a:br>
              <a:rPr lang="en-GB" dirty="0"/>
            </a:br>
            <a:r>
              <a:rPr lang="en-GB" dirty="0"/>
              <a:t>3.96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Coronation Street (15 September)</a:t>
            </a:r>
            <a:br>
              <a:rPr lang="en-GB" dirty="0"/>
            </a:br>
            <a:r>
              <a:rPr lang="en-GB" dirty="0"/>
              <a:t>3.94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World Cup: Qualifiers (9 September)</a:t>
            </a:r>
            <a:br>
              <a:rPr lang="en-GB" dirty="0"/>
            </a:br>
            <a:r>
              <a:rPr lang="en-GB" dirty="0"/>
              <a:t>3.94 million viewers</a:t>
            </a:r>
            <a:endParaRPr lang="en-GB" b="1" dirty="0"/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September 2025, individuals. Average audience figures, TV set and devices viewing 1-7 days (includes pre-broadcast figures, if applicable)</a:t>
            </a:r>
          </a:p>
          <a:p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68DEFC6-F0D2-4F58-75E4-58FC7083BF11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I Fought the Law, ITV1</a:t>
            </a:r>
          </a:p>
        </p:txBody>
      </p:sp>
    </p:spTree>
    <p:extLst>
      <p:ext uri="{BB962C8B-B14F-4D97-AF65-F5344CB8AC3E}">
        <p14:creationId xmlns:p14="http://schemas.microsoft.com/office/powerpoint/2010/main" val="162640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atch Mitchell and Webb Are Not Helping | Stream free on Channel 4">
            <a:extLst>
              <a:ext uri="{FF2B5EF4-FFF2-40B4-BE49-F238E27FC236}">
                <a16:creationId xmlns:a16="http://schemas.microsoft.com/office/drawing/2014/main" id="{5D67DB0B-1815-9033-6EC9-E916C3750A46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4" r="207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Channel 4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533607" cy="3651531"/>
          </a:xfrm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The Great British Bake Off </a:t>
            </a:r>
            <a:r>
              <a:rPr lang="en-GB" b="1" dirty="0">
                <a:solidFill>
                  <a:schemeClr val="tx2"/>
                </a:solidFill>
              </a:rPr>
              <a:t>(2 September)</a:t>
            </a:r>
            <a:br>
              <a:rPr lang="en-GB" b="1" dirty="0"/>
            </a:br>
            <a:r>
              <a:rPr lang="en-GB" dirty="0"/>
              <a:t>5.98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Gogglebox </a:t>
            </a:r>
            <a:r>
              <a:rPr lang="en-GB" b="1" dirty="0">
                <a:solidFill>
                  <a:schemeClr val="tx2"/>
                </a:solidFill>
              </a:rPr>
              <a:t>(5 September)</a:t>
            </a:r>
            <a:br>
              <a:rPr lang="en-GB" dirty="0"/>
            </a:br>
            <a:r>
              <a:rPr lang="en-GB" dirty="0"/>
              <a:t>3.08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Taskmaster </a:t>
            </a:r>
            <a:r>
              <a:rPr lang="en-GB" b="1" dirty="0">
                <a:solidFill>
                  <a:schemeClr val="tx2"/>
                </a:solidFill>
              </a:rPr>
              <a:t>(11 September)</a:t>
            </a:r>
            <a:br>
              <a:rPr lang="en-GB" dirty="0"/>
            </a:br>
            <a:r>
              <a:rPr lang="en-GB" dirty="0"/>
              <a:t>2.26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Mitchell and Webb Are Not Helping </a:t>
            </a:r>
            <a:r>
              <a:rPr lang="en-GB" b="1" dirty="0">
                <a:solidFill>
                  <a:schemeClr val="tx2"/>
                </a:solidFill>
              </a:rPr>
              <a:t>(5 September)</a:t>
            </a:r>
            <a:br>
              <a:rPr lang="en-GB" b="1" dirty="0"/>
            </a:br>
            <a:r>
              <a:rPr lang="en-GB" dirty="0"/>
              <a:t>1.87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The Disappearance of Jay Slater </a:t>
            </a:r>
            <a:r>
              <a:rPr lang="en-GB" b="1" dirty="0">
                <a:solidFill>
                  <a:schemeClr val="tx2"/>
                </a:solidFill>
              </a:rPr>
              <a:t>(28 September)</a:t>
            </a:r>
            <a:br>
              <a:rPr lang="en-GB" b="1" dirty="0"/>
            </a:br>
            <a:r>
              <a:rPr lang="en-GB" dirty="0"/>
              <a:t>1.60 million viewers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September 2025, individuals. Average audience figures, TV set and devices viewing 1-7 days (includes pre-broadcast figures, if applicable)</a:t>
            </a:r>
          </a:p>
          <a:p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Mitchell and Webb Are Not Helping</a:t>
            </a:r>
            <a:r>
              <a:rPr lang="en-GB" dirty="0">
                <a:solidFill>
                  <a:schemeClr val="bg1"/>
                </a:solidFill>
              </a:rPr>
              <a:t>, Channel 4</a:t>
            </a:r>
          </a:p>
        </p:txBody>
      </p:sp>
    </p:spTree>
    <p:extLst>
      <p:ext uri="{BB962C8B-B14F-4D97-AF65-F5344CB8AC3E}">
        <p14:creationId xmlns:p14="http://schemas.microsoft.com/office/powerpoint/2010/main" val="256642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8E99FC92-EC4C-A312-F9F8-6C28BE867C3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900" b="190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Channel 5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All Creatures Great and Small </a:t>
            </a:r>
            <a:r>
              <a:rPr lang="en-GB" b="1" dirty="0">
                <a:solidFill>
                  <a:schemeClr val="tx2"/>
                </a:solidFill>
              </a:rPr>
              <a:t>(25</a:t>
            </a:r>
            <a:r>
              <a:rPr lang="en-US" b="1" dirty="0">
                <a:solidFill>
                  <a:schemeClr val="tx2"/>
                </a:solidFill>
              </a:rPr>
              <a:t> September)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3.17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The </a:t>
            </a:r>
            <a:r>
              <a:rPr lang="en-US" b="1" dirty="0" err="1">
                <a:solidFill>
                  <a:schemeClr val="tx2"/>
                </a:solidFill>
              </a:rPr>
              <a:t>Rumour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GB" b="1" dirty="0">
                <a:solidFill>
                  <a:schemeClr val="tx2"/>
                </a:solidFill>
              </a:rPr>
              <a:t>(10 September)</a:t>
            </a:r>
            <a:br>
              <a:rPr lang="en-GB" dirty="0"/>
            </a:br>
            <a:r>
              <a:rPr lang="en-GB" dirty="0"/>
              <a:t>1.64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Police Interceptors (29 September)</a:t>
            </a:r>
            <a:br>
              <a:rPr lang="en-GB" dirty="0"/>
            </a:br>
            <a:r>
              <a:rPr lang="en-GB" dirty="0"/>
              <a:t>1.21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Traffic Cops: Pursuit Squad One </a:t>
            </a:r>
            <a:r>
              <a:rPr lang="en-GB" b="1" dirty="0">
                <a:solidFill>
                  <a:schemeClr val="tx2"/>
                </a:solidFill>
              </a:rPr>
              <a:t>(22 September)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1.20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Michael Palin in Venezuela </a:t>
            </a:r>
            <a:r>
              <a:rPr lang="en-GB" b="1" dirty="0">
                <a:solidFill>
                  <a:schemeClr val="tx2"/>
                </a:solidFill>
              </a:rPr>
              <a:t>(16 September)</a:t>
            </a:r>
            <a:br>
              <a:rPr lang="en-GB" dirty="0"/>
            </a:br>
            <a:r>
              <a:rPr lang="en-GB" dirty="0"/>
              <a:t>1.16 million viewers</a:t>
            </a:r>
          </a:p>
          <a:p>
            <a:pPr marL="285750" indent="-285750">
              <a:buFontTx/>
              <a:buChar char="-"/>
            </a:pP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September 2025, individuals. Average audience figures, TV set and devices viewing 1-7 days (includes pre-broadcast figures, if applicable)</a:t>
            </a:r>
          </a:p>
          <a:p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The Rumour, Channel 5</a:t>
            </a:r>
          </a:p>
        </p:txBody>
      </p:sp>
    </p:spTree>
    <p:extLst>
      <p:ext uri="{BB962C8B-B14F-4D97-AF65-F5344CB8AC3E}">
        <p14:creationId xmlns:p14="http://schemas.microsoft.com/office/powerpoint/2010/main" val="318198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Rookie finally confirms UK release date for season 7 | Radio Times">
            <a:extLst>
              <a:ext uri="{FF2B5EF4-FFF2-40B4-BE49-F238E27FC236}">
                <a16:creationId xmlns:a16="http://schemas.microsoft.com/office/drawing/2014/main" id="{44524B7E-1BB1-C469-C922-B4C6550EB059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" r="279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commercial non-PSB* programmes (non-sport)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Married at First Sight UK</a:t>
            </a:r>
            <a:r>
              <a:rPr lang="en-GB" b="1" dirty="0">
                <a:solidFill>
                  <a:schemeClr val="tx2"/>
                </a:solidFill>
              </a:rPr>
              <a:t>, E4 (29 September)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/>
              <a:t>2.22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Big Brother, ITV2 (29 September)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1.16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The </a:t>
            </a:r>
            <a:r>
              <a:rPr lang="en-GB" b="1" dirty="0" err="1">
                <a:solidFill>
                  <a:schemeClr val="tx2"/>
                </a:solidFill>
              </a:rPr>
              <a:t>Brokenwood</a:t>
            </a:r>
            <a:r>
              <a:rPr lang="en-GB" b="1" dirty="0">
                <a:solidFill>
                  <a:schemeClr val="tx2"/>
                </a:solidFill>
              </a:rPr>
              <a:t> Mysteries, U&amp;Drama (15 September)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/>
              <a:t>0.71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The Rookie, Sky Witness </a:t>
            </a:r>
            <a:r>
              <a:rPr lang="en-GB" b="1" dirty="0">
                <a:solidFill>
                  <a:schemeClr val="tx2"/>
                </a:solidFill>
              </a:rPr>
              <a:t>(15 September)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/>
              <a:t>0.68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Sister Boniface Mysteries, U&amp;Drama (26 September)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0.64 million viewers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September 2025, individuals. Average audience figures, TV set and devices viewing 1-7 days (includes pre-broadcast figures, if applicable)</a:t>
            </a:r>
          </a:p>
          <a:p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The Rookie, Sky Witness</a:t>
            </a:r>
          </a:p>
        </p:txBody>
      </p:sp>
    </p:spTree>
    <p:extLst>
      <p:ext uri="{BB962C8B-B14F-4D97-AF65-F5344CB8AC3E}">
        <p14:creationId xmlns:p14="http://schemas.microsoft.com/office/powerpoint/2010/main" val="274163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ouse of Guinness: New Steven Knight TV Show Streaming, Plot, Release Date,  Photos, News - Netflix Tudum">
            <a:extLst>
              <a:ext uri="{FF2B5EF4-FFF2-40B4-BE49-F238E27FC236}">
                <a16:creationId xmlns:a16="http://schemas.microsoft.com/office/drawing/2014/main" id="{D10BF5AF-B585-7975-7C63-8599BF9F71DD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4" r="207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Netflix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Wednesday (3</a:t>
            </a:r>
            <a:r>
              <a:rPr lang="en-US" b="1" dirty="0">
                <a:solidFill>
                  <a:schemeClr val="tx2"/>
                </a:solidFill>
              </a:rPr>
              <a:t> September)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3.81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House of Guinness </a:t>
            </a:r>
            <a:r>
              <a:rPr lang="en-GB" b="1" dirty="0">
                <a:solidFill>
                  <a:schemeClr val="tx2"/>
                </a:solidFill>
              </a:rPr>
              <a:t>(25 September)</a:t>
            </a:r>
            <a:br>
              <a:rPr lang="en-GB" dirty="0"/>
            </a:br>
            <a:r>
              <a:rPr lang="en-GB" dirty="0"/>
              <a:t>2.19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The Thursday Murder Club </a:t>
            </a:r>
            <a:r>
              <a:rPr lang="en-GB" b="1" dirty="0">
                <a:solidFill>
                  <a:schemeClr val="tx2"/>
                </a:solidFill>
              </a:rPr>
              <a:t>(28 August)</a:t>
            </a:r>
            <a:br>
              <a:rPr lang="en-GB" dirty="0"/>
            </a:br>
            <a:r>
              <a:rPr lang="en-GB" dirty="0"/>
              <a:t>1.45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Black Rabbit (18 September)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1.41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Wayward </a:t>
            </a:r>
            <a:r>
              <a:rPr lang="en-GB" b="1" dirty="0">
                <a:solidFill>
                  <a:schemeClr val="tx2"/>
                </a:solidFill>
              </a:rPr>
              <a:t>(25 September)</a:t>
            </a:r>
            <a:br>
              <a:rPr lang="en-GB" dirty="0"/>
            </a:br>
            <a:r>
              <a:rPr lang="en-GB" dirty="0"/>
              <a:t>1.19 million viewers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September 2025, individuals. Average audience achieved during the first seven days of their availability. Only includes TV set viewing. 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House of Guinness, Netflix</a:t>
            </a:r>
          </a:p>
        </p:txBody>
      </p:sp>
    </p:spTree>
    <p:extLst>
      <p:ext uri="{BB962C8B-B14F-4D97-AF65-F5344CB8AC3E}">
        <p14:creationId xmlns:p14="http://schemas.microsoft.com/office/powerpoint/2010/main" val="263755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en V Season 2 Trailer Drops, Confirms Bloody Return To Godolkin University  On Sept 17 | Bollywood News - News18">
            <a:extLst>
              <a:ext uri="{FF2B5EF4-FFF2-40B4-BE49-F238E27FC236}">
                <a16:creationId xmlns:a16="http://schemas.microsoft.com/office/drawing/2014/main" id="{3377DD59-9A12-77B7-3483-15836D0FBFB4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r="1535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Amazon Prime Video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fr-FR" b="1" dirty="0">
                <a:solidFill>
                  <a:schemeClr val="tx2"/>
                </a:solidFill>
              </a:rPr>
              <a:t>The </a:t>
            </a:r>
            <a:r>
              <a:rPr lang="fr-FR" b="1" dirty="0" err="1">
                <a:solidFill>
                  <a:schemeClr val="tx2"/>
                </a:solidFill>
              </a:rPr>
              <a:t>Girlfriend</a:t>
            </a:r>
            <a:r>
              <a:rPr lang="fr-FR" b="1" dirty="0">
                <a:solidFill>
                  <a:schemeClr val="tx2"/>
                </a:solidFill>
              </a:rPr>
              <a:t> </a:t>
            </a:r>
            <a:r>
              <a:rPr lang="en-GB" b="1" dirty="0">
                <a:solidFill>
                  <a:schemeClr val="tx2"/>
                </a:solidFill>
              </a:rPr>
              <a:t>(</a:t>
            </a:r>
            <a:r>
              <a:rPr lang="en-US" b="1" dirty="0">
                <a:solidFill>
                  <a:schemeClr val="tx2"/>
                </a:solidFill>
              </a:rPr>
              <a:t>10 September)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1.03 million viewers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chemeClr val="tx2"/>
                </a:solidFill>
              </a:rPr>
              <a:t>The Summer I </a:t>
            </a:r>
            <a:r>
              <a:rPr lang="fr-FR" b="1" dirty="0" err="1">
                <a:solidFill>
                  <a:schemeClr val="tx2"/>
                </a:solidFill>
              </a:rPr>
              <a:t>Turned</a:t>
            </a:r>
            <a:r>
              <a:rPr lang="fr-FR" b="1" dirty="0">
                <a:solidFill>
                  <a:schemeClr val="tx2"/>
                </a:solidFill>
              </a:rPr>
              <a:t> </a:t>
            </a:r>
            <a:r>
              <a:rPr lang="fr-FR" b="1" dirty="0" err="1">
                <a:solidFill>
                  <a:schemeClr val="tx2"/>
                </a:solidFill>
              </a:rPr>
              <a:t>Pretty</a:t>
            </a:r>
            <a:r>
              <a:rPr lang="fr-FR" b="1" dirty="0">
                <a:solidFill>
                  <a:schemeClr val="tx2"/>
                </a:solidFill>
              </a:rPr>
              <a:t> </a:t>
            </a:r>
            <a:r>
              <a:rPr lang="en-GB" b="1" dirty="0">
                <a:solidFill>
                  <a:schemeClr val="tx2"/>
                </a:solidFill>
              </a:rPr>
              <a:t>(17 September)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0.93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Ice Road: Vengeance </a:t>
            </a:r>
            <a:r>
              <a:rPr lang="en-GB" b="1" dirty="0">
                <a:solidFill>
                  <a:schemeClr val="tx2"/>
                </a:solidFill>
              </a:rPr>
              <a:t>(3 September)</a:t>
            </a:r>
            <a:br>
              <a:rPr lang="en-GB" dirty="0"/>
            </a:br>
            <a:r>
              <a:rPr lang="en-GB" dirty="0"/>
              <a:t>0.69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Gen V (17 September)</a:t>
            </a:r>
            <a:br>
              <a:rPr lang="en-GB" dirty="0"/>
            </a:br>
            <a:r>
              <a:rPr lang="en-GB" dirty="0"/>
              <a:t>0.61 million viewers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UEFA Champions League </a:t>
            </a:r>
            <a:r>
              <a:rPr lang="en-GB" b="1" dirty="0">
                <a:solidFill>
                  <a:schemeClr val="tx2"/>
                </a:solidFill>
              </a:rPr>
              <a:t>(30 September)</a:t>
            </a:r>
            <a:br>
              <a:rPr lang="en-GB" dirty="0"/>
            </a:br>
            <a:r>
              <a:rPr lang="en-GB" dirty="0"/>
              <a:t>0.54 million viewers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September 2025, individuals. Average audience achieved during the first seven days of their availability. Only includes TV set viewing. 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Gen V, Amazon Prime Video</a:t>
            </a:r>
          </a:p>
        </p:txBody>
      </p:sp>
    </p:spTree>
    <p:extLst>
      <p:ext uri="{BB962C8B-B14F-4D97-AF65-F5344CB8AC3E}">
        <p14:creationId xmlns:p14="http://schemas.microsoft.com/office/powerpoint/2010/main" val="277241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PASSING_SCORE" val="0.000000"/>
  <p:tag name="ISPRING_ULTRA_SCORM_COURSE_ID" val="41E0B6CD-C713-4D4D-88CB-2A3C88ABDBCC"/>
  <p:tag name="ISPRINGONLINEFOLDERID" val="0"/>
  <p:tag name="ISPRINGONLINEFOLDERPATH" val="Content List"/>
  <p:tag name="ISPRINGCLOUDFOLDERID" val="26"/>
  <p:tag name="ISPRINGCLOUDFOLDERPATH" val="Repository/Nickable Charts/TV  viewing &amp; audiences/"/>
  <p:tag name="ISPRINGCLOUDFOLDERDOMAIN" val="https://thinkbox.ispringcloud.eu"/>
  <p:tag name="ISPRING_PLAYERS_CUSTOMIZATION" val="UEsDBBQAAgAIACJN40q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OtaAlMxtD4H3QQAAGoSAAAdAAAAdW5pdmVyc2FsL2NvbW1vbl9tZXNzYWdlcy5sbmetWG1v2zYQ/l6g/4EQUGADurQd0KIYEgeyxDhCZMqV6DjZMAiMxNhEKNHTi1Pv037Nfth+yY6U7dhNCklJAduQaN1zx3t57qjj06+ZRCtelELlJ9aHo/cW4nmiUpHPT6wpPfvls4XKiuUpkyrnJ1auLHQ6eP3qWLJ8XrM5h+vXrxA6znhZwm050HcP90ikJ9ZkGDvBeGKT69gPRkE89EbWwFHZkuVr5Ku5+unXT5+/fvj46efjdxu5LjDR2Pb9QyBkkD6+7wBEaBj4MaBhPyb4iloD/dtPLphS3yPYGmwu+klPQnxpDfRvq9w0DDGhceR7Lo69KCYBNb7wMcWuNbhWNVqwFUeVQivB71G14BDHShQclVKk5o9EwUJe8zZlbjC2PRKHOKKh51AvINYgUkWxfmtgWV0tVAHqSpSKkt1InhqdkDHm/2XBS1DNKsgoBJ9qIeBJlTGRH7WrnhE/sN3YnkziMY4iewTOpbtNAdIB/L2oFvBfytVbUHGfS8VSdFtwAAwixJZLKZLmSREtC23hRLJ1qxWhPfPIKKZB4EcxJu52xRrgPEVuwfRme6KEdoRDAChYyYtnyMYm1404sqXsh3Dujc59+FJtwrmYLyR8q752TDBkwoTnbVKQqTiEHI+iWRC62mmgCjG0ZGV5r4r0IEv349kG7BEngEJw6B441RhbYMgPAexVFDyp2sB8e0qc83hICVwOMTjXZ3WeLDrKQYU8maT7KVlDrPYTrzX/N2jxMLiCEgdGCvpIBBdARBd9JK5xBOSBozYZYl96I1tTgSafLTNsmSdhutDlGrEkATkd0pVQdQkr2iXAD4aDyn5aIvxlCpnk2f4T/NYAQrBNDs3FioMJRdqe0cC2DnZ1Tn+Zer/HZ7bnYzeGJAfqialpA1oZA+LMVYWYlEpvAPSydMXyhKMbnjAd2DU8lorUPKYT0FjyVy3+RqzakO6bDV8TF1+9Oepp2gHFP7Ywq0swr6p4tqzaVO+Z/xwrdLF914QuW3+e/sjBxA694LtByti6CVKXyJQiq2XTC14cn51lfWPUasQLPdU9Wj/akqgh/aEHrDUUqrsEhmFDNzaYD2R3KY+cgaJJ0zuguXj5bQ+dJNgAEIWei3EJrjow4VJzfnf5GR5GHoXGMeM3pahapzJTjU2Ang5tAmOw5BV/KMYbfquAxyRnq2Y4g/ZoIt0a0L3Z76BfUI/6YDIBwPlmriqRFBnYn3bAnI7x1gMNzR/sZKZqmZrileLOUD34ts7446nytlCZWZWs3CZv02lOX2JFs7mwUTrpMZfs6q9zfPbK7/lRirAdwiTi2MTR44uja1V2FIIS0K7wabSdfqAWMlYlC2irt6rO045AzVHGxWc2gG32HHFWJIv//vm3I8Y3ljSraLP6Wy8QPZcBC+Id2B9EVbz8sw2E2sNDOXPTRWpz9NvKdTwJUg+y8IccsVjTWjKVwdJRu15I8k3QbEpt53wMdRCZtFd1kbRPafsIYzu8AC4zxwNrMGbFHRAhVUr2QjGutgaXerAz0eoj/HAEX/FCO6mP8Msait429Sax7brmhQSUIJw375rOmcKBJ9m8mZBq3hnMObcJsO03eDwVVV/AEOPdCwd9qDYHWB9OyJBGHWrTNLgtlwFdNPcPZLF63O92d6V5K3T8bu8l0f9QSwMEFAACAAgA61oCU0dLVwP8AwAAFxEAACcAAAB1bml2ZXJzYWwvZmxhc2hfcHVibGlzaGluZ19zZXR0aW5ncy54bWzVWO9y2kYQ/85T3KiTj0F2atcOA3g8thgzwUCR3CbT6XgO3YKuPt2puhOEfOrT9MH6JN3TYQwBJyIpnWQYD+i0+9u/v13JzYv3qSAzyDVXsuUd1488AjJWjMtpy7uLOi/PPaINlYwKJaHlSeWRi3atmRVjwXUSgjEoqgnCSN3ITMtLjMkavj+fz+tcZ7m9q0RhEF/XY5X6WQ4apIHczwRd4JdZZKC9JUIFAPxLlVyqtWs1QpoO6VaxQgDhDD2X3AZFRUdQnXi+ExvT+GGaq0KyKyVUTvLpuOX9cH5pP48yDuqapyBtTnQbD+2xaVDGuPWCipB/AJIAnybo7tmJR+acmaTlvTqxKCjtb6OU2C50alGuFOZAmiV8CoYyaqi7dPYMvDf68cAdsYWkKY8jvENs/C3vOroPe93r4L4/iILw/ia67Tkf9lCKgrfRHkpRN+oF+8hXhb95NwxGvW7/zX00GPSi7vBJCzO6kZCmv5mxJmZWFXkMq4Q1TVKkY0m5wB79KI0aDHa5oPkUItXhWMQJFRo88kcG058LKrhZIBmOkAwPANmlziA2I1u2lmfyArwnOAeIjmEtVy1x+nrVEmfnG6H7zvpTWDu9bFJjaJxg8+BZ6VrTXz96FJsouRGavSZjJdgqIEjHwPo0hTVKhA9cdlDy2CMTLILAUAcZSBJSiTTkBsOPVwC6GGvDTUm/zlL6MudUEMTDOQHkNtxKR5zQXG9kfZV52/xx+7e+MqB/d+lwR8+J/qoKwchCFUTwByBGESx1keKvBMg6ocgkV2l5ipQ3RAuOzs04zIFdVDH0Dk2kBWrifMkEGGfhz4J/IGOYqBxxgc5wGuE51w6/vhdwRrV+AqWPPr5wNOn2r4O3L2yAlM2ojPcEx/6ANDOHwKcYu1RoQgiF2VyDwMzEtNBQ1odxVopVCbP+5RXRPC2Eq/h/XZc16ANW5zBW6MLVqEphPutBZbMJnZWctDwroZGNHEviMPFGjIOGywKqAsZUEiXFgtAYh7m2DJ9xVWg8cVx20PqLHHSqhMvS1SnOQzSWM8iroB0dv/rx5PSns/PXjbr/z19/v/yk0nLBDQW11tyGu3p2g1bT+miPfkbpE9t0S7ej8tS2KNsyuvsJYbnJtud807c7aPdKKjfnt7qRwuBydHVDRkF414vCRpWG6CtknYkT7KiJfaasojO4i7AkQRXR4Sj4pZIbWJtKbAjCSnCDSnG8qSI1cpt6uLalK7mA43zqxhMOdMFTjp35XVD0ObZ8Pbv/F4Z+9UOjo/iBGAo0jxOs6sE64buYgodM8beUNXe1et3beL9r+jvfpO2dlEueYi7tpl+9frdPT47wjXHnrVoN0Tb/mdGu/QtQSwMEFAACAAgA61oCU6GEF03jAgAAlAoAACEAAAB1bml2ZXJzYWwvZmxhc2hfc2tpbl9zZXR0aW5ncy54bWyVVsFu4jAQve9XRNl706XdlpUCElAqVepuqxb17iRDYuHYke3Q8vdrxw6xgUAaCymeec8zHj9PiMUG0+mPIIjTmnOgcgVlRZCEgKISJuGqwHSTsK8Av1cc0zxQzh3wQFpYGBkyI4y/g5QKIrSltQU4m4RJLSWjVymjUkW4ooyXiITTn9fNE0cN8hKLbYErzmPzXOCsUQpdmOEUG+P3vR59hJSVFaK7Z5azqwSlm5yzmmYX4xS7CjhR1dQb/3O/WPYGIFjIJ1VgL6flWI9hlIqDEKBTulvqcZFFUAKkjXT+VA44Xajzuz+gbbHAsqHNfunRR6tQDn6RxzM9+vFUre4Rrpej0c3deYKEL6mgNyM9eqGN8r+1OKvq6jsaqTjLdUF9zvxuMetXy55DGMrU9VOE0fz2cXx7kaA3pAMpxsNYjz6GLc/tgx4OyL669z7W15Uz8qrretAQ9KEnBKaS1xBH7cz4RME+X2qp7kfrdy0d5lXl/IpqAdM1IsLCOmMHfINPTDMXZS0d5IORuoSFSdhF+o6OsFjMm2bhZLg3OSly2B7hHGOH/KfqeoR0jB3yneAMXijZWY+T7KHLkNpDniN7nOfrr7xAkZpm1tvOWq+O9KyvrnBStYYWU7IMpkKns8Il6IOLo8ZmUoqOcoop2uIcSczoX41Lds1mRBwdOKzWTisrllgSOCW4JkfVpt1yNXNfj9brC9J8FrrNmXkgVRefhMzoMgwsZxI2a5iP4TGcMgliKBhJidKiVJ+8wRTdhBUe+BNds6GkEvEN8BVjpDdOHDlViKPTdY5tMU4dAK3LBPhSnRuGVji+zeAKnBdE/eQHhk/IfEKP0zBloZajCO916RisCADxtGhVaybGU9ZEYgJbINbrGJoN9+0sFkqlfYKbyWdYS1dy1jJIk7ZXdMfp9TnPcYLwofJiftdxHQNkL1Eimp15N7/tw04uXmtu+5nWuQsyBqslb2nlP66hMup/o/8BUEsDBBQAAgAIAOtaAlOpYJAf6AMAAKgQAAAmAAAAdW5pdmVyc2FsL2h0bWxfcHVibGlzaGluZ19zZXR0aW5ncy54bWzVWO9u2kgQ/85TrHzqx+K0l15SZIiixCioBDjs3LWqqmjxDngv613Xu4bST/c0fbA+yY29hEAgqWnL5U4oAo9nfvP3t2PHO/mUCDKFTHMlm86L+oFDQEaKcTlpOldh+/mxQ7ShklGhJDQdqRxy0qp5aT4SXMcBGIOqmiCM1I3UNJ3YmLThurPZrM51mhV3lcgN4ut6pBI3zUCDNJC5qaBz/DLzFLSzQKgAgH+JkguzVq1GiGeRLhXLBRDOMHLJi6SouDCJcFyrNaLRzSRTuWRnSqiMZJNR0/nl+LT43OpYpHOegCxKolsoLMSmQRnjRRBUBPwzkBj4JMZojw4dMuPMxE3n5WGBgtruJkqJbTOnBcqZwhJIs4BPwFBGDbWX1p+BT0bfCqyIzSVNeBTiHVKk33TOw+ug2zn3r3v90A+uL8LLro1hB6PQfxvuYBR2wq6/i35V+It3A3/Y7fTeXIf9fjfsDO6ssKJrBfHc9Yp5WFmVZxEsC+aZOE9GknKBI3qvjBoMDrmg2QRC1ebYxDEVGhzyVwqT33MquJkjFw6QCzcA6alOITLDom1Nx2Q5OHdwFhADw14uR+LV6+VIHB2vpe5a73dpbY3So8bQKMbhQVkZmueuim7VxkqupVZck5ESbJkQJCNgPZpggQdt6ZAxVl1gbv0UJAmoRNpxg/lGSwudj7ThpqRbe6F9mnEqCFIKzwUgl8FG/lFMM71W5mWpi2mPWu97yoD+YPO3oodU/1S5YGSuciL4DRCjCPY2T/BXDGSVQWScqaSUCqoN0YJjcFMOM2AnVRy9QxdJjpZ4nqQCjPXwMeefyQjGKkNcoFM8fVDOtcWv7wScUq3vQOltjM8sLzq9c//tsyJByqZURjuC40BAkpp94FPMXSp0IYTCaq5AYGUimmso+8M4K9WqpFn//o5onuTCdvxn92UFeo/d2Y8XOrc9qtKYb0ZQ2W1MpyUnC56V0MhGji2xmHgjwjOIyxyqAkZUEiXFnNAIT29dMHzKVa5RYrlsofV3BWhNCZdlqBN8JEBnGYOsCtrBi5e/Hr767ej4daPufv37y/NHjRYbbSBo4c2utLMHV2Y1q3uL8xtGj6zPDdu2ypJiRNmG0+2PBIvVtXnOe26xdLbvoHJV3ltBo6fbQYF/Ojy7IEM/uOqGQaPKCPQU8sxEMc7QuHhsrGLTvwqxCX4V1cHQ/6NSGNiNSvPvB5Xg+pXyeFNFa2h382BlL1cKAQ/wiT2Q8AgXPOE4i/8LUj7Ejx/n87/Cya3PhfxRUloa74mTQLMoxj7urfdPd9I9XVX/S4WyV8vXtrX3NM/d+kZcQ/n6fxdatX8AUEsDBBQAAgAIAOtaAlMyYqOLkAEAAAMGAAAfAAAAdW5pdmVyc2FsL2h0bWxfc2tpbl9zZXR0aW5ncy5qc42Uy27CMBBF93xFlG4r1AYKaXc8glSJRaV2V3XhhCFEOLZlOykp4t+LEx6247R4NvHVyR3PWJ59zzsuP/G9F29ff9f7N3Nfa6A0yQu4N3XcoedK9wXOVvCR5YAzAr6FlOdfL/LhSriMfVKbxtW7shWan08dNFPaGmGhi9wBChdYOsBvF7hzgD8XsKfV1dSkNToupKSkn1Aigcg+oTxHNePfPdRLL9GCaQm8QRf1cqBrlIBh+jd5dXwaq9C5hOYMkWpJU9qPUbJNOS3Iqst1UzHgxyvfnmp5Hs8iww5nQr5KyO3EUaiim2QchIBT3lGkwgljFAPWfNvdtFDDuF2QRZeZyOSZnjyq0GmGUmh1KZyoMDFy9LK5hygIBqM2J2EnG2IQqDAIjCrgt1hRVrAbLpBxmqqOtNDpaDYxr/KCYopWGUkbLpgOF+HQyanDKtsGnIcqdPBa6HCuwjeeELWe0Mbx+vKu0eF695YmjaF0ziqsrEvXIMAukbhE6hJZ5xRqDxJpDxK1//S+/juNbdc7/AJQSwMEFAACAAgATmFyVCkQ9LPCDwAAfiUAABcAAAB1bml2ZXJzYWwvdW5pdmVyc2FsLnBuZ+2a+1tSWffAabrNVF6apsbJC1Zv01zKa6lh4liWNaVNmmmmkjliXtDQQAGBKZ+ypoScSkdRaOI188o0hBcUtJs0KZJ5IUSlYowAlUQOKAh8wXrf7/P+D/7AOex99uectfZaZ+21zrMv/xQWYrNi/QoQCGRzYH9wOAi0JBgEWpz26TJLz+GXoWGW06Ls8JDdoIYeJ7mlsSQ5KDQIBLpHXjmXsNTS/uzM/uPZIJDtI+tvES/z7s8g0OY1B4KDjubGT4xIrozn4HlT2fTiY4Wh2277FIbWI8oeR6xZG/x4cPcf9zZrlj8MOu0W4NrfuIRz7fPPf/1CfPRbTdQK1snHxSvil/y47f5q3AaHoKzVHprdQf8uCTKf+1bFx4ADZRRBz+TcywDcWyD3UT7Tf7qi1EhI7qHO7spB91QOeAgCzA8Vik3kepe2LOBpmgrra5G0Y1u1YR+LlOoijbXbSMuduyy/sMjSbRvEIlPprur+Eio141NLx5n9NeeclhapCCpDnw3IOuII69pBALed6b3oPy0dV/WHvNR6seBuzNNK0Vfzfw/ZWwe8+XSj5fiDU9ASy+nSpkvWS8glqy1HV5LrJ5bT49WWKQb94nfe+jT7kAVoAVqAFqAFaAFagBagBWgBWoAWoAVoAVqAFqAFaAFagBagBeh/ocYVG3NiTR2KCBo+C2AxiNnAiApPTPKhQOCocYXD4L1y50TLOLRvAyyTVc1omeMH4pF0ViLiRIm8S1ITATMcb6D42m60fssduBI485rlLhiHoLYqf+8h7bCAYpxqeWCeR+BjBitxQpAeGMLi/1EvUkJ38bmZqdL5D8Zc7eZSfKhzn+jesh7eTEQ+fi5fHnkSBPKFGV/N/nRqv6APNqs4C7OQG8JGSgwEzwedQY9r92gDUYeSeev9cMnGmiZ2BuOTxSA/GLCnWkYlvh7y/utRmchEssUooCMyOyeLgG/T4ei6HKThhISFFePt6uLNK1Vl1MDpQRzYjz2cO+RInKoIEWbrxLAs3oiq7XWeVmmTiZMTahPjiCQdj0KUVwhVBa2TmJMAm0aTNCkb/SdQW/kujihR05ya3JCZl97fiCqFMrRpbeMpTbXiuwwmd3JKg4eQoziYtQ6gjtmaKIWLolubc/ZdhG4ivb1pw6XYa6XOSsTAbTW1S8eYNNw0kOMuuUX6VXdtPczYm7G3KOb3QdQI0Wx03LvOJ0J33FkFGUSNf7+uX77WVm/auvYgvOjkCLqKQ6qUWuVgk7jcoTsZ9J5aRuupAxXxhoim1ra5A+IB1AAgBAZ9pGNa+a544K11cmVVo2lvriU3Cuh7aNgMDkO3ZnWw29NuEtCYmnCc2GD4ey7c+IVpO8P08h+I6NBI5lpQZ59bu9SkZPzmoKJ5hh/1e3fyz4xWlKw+eziR7ubfeW/oTmM9o4k7iRQPMQixx/ZX855bHk1jhU6Ijy8rmi4TIRaD/oQByi8KtNwNXaUTum8SFFHJcAP326B/znePR6tSr+f2rlSJMHT9Z6bmT+FE+Eoz1y5Zl8SJqTLVGeh7nrEnBiuaepDkwrEkHoNpchI46upvH3hCut54ImcIWiHsznAE/WKE9Pt+4ZzcKKHfqDYfy200U+w/KNYAX/mqVH8Zb07thAArfhn73uElTfSQuGpVlyFrnfcgImdI6VCPS093DB5KaaJUNB6W7WCKl4FOEhug6pes5PiCACYevJl/k7zLK2BZ1eYPtovjr+vwljK+daoi1LTHtv0FY14wOzgU68YwS4pQZJugn5mlIz4gkAE5aM5+tdfikuTf4EJz79SdJUWZeOWJ2mQq5i17TDPrzp15w4qIL0MaxlBXFVmV0IYJOLOtUJUn8xe6t5ePARo0fUzIln/Uo5JA54sw9fGbf1J9iSyDVSfg1roUMzp28nGXrs5rcnpLgE8j3q4IPTSRAbeffcmDNmLNBglx5JFdYJ5Gx6niZvanSH1QpRD8znktA9Gz7mgeayw9rimj/mWfjIwNjSnuE+7Ejea+6NYS7/M1ntENNBxYr3TSpRz1JuwKo0FdeJVjExlerW20py3Li/xVbdko+YtKx2G0GFHrTpztEjZGO2/7TqGBeEg12h0c/iFwv765kcJX+7jgNb3KEvOwDJpzNkagxmJbe9VpI2fhPGxU1WcbOZcqKqIgF/uB+8jV3YRI13fSEwm3YEFHqiLL330zYPY/iI99fXuyymr20e4D5EIIcZWf0a+arNSQ3AGgULUnHJZWgX6BnoAvLUJJEhXg8+GSVrhMqGsZm3eRkQHcgXEvpgwP7GFQkfUv3WDcvD3d0VRYamG0eIDXtdS8xy7g7Fl9sy10opv04DTlK/KDZhinoSHRg8A9GsGrg7oI+wBkxTHe6+auYiSHw083EDbK1gfrzx1dToe64Z+nJvT25XR6eWke1MjPA6WCvLd61KCssjaygjB8Lm60c8aV8eRQXMi85lwOlx9njU2RV0TX3+zd9isOCYlYqa5EXfkZHaHbu/c8pAeQOSz/zqd7Mh+Cz6t8ghRXnB19YdE73JPOYNAPVTNaG9oFjuACABNyDSVmsUen2DqEj7GwtR3cLzGbqEckaal6XBTtmExIAzCcH3/+YHJfu/gW7IRoUNsnmE5FHFc+NG0guI/j6qMFZoV0lHt732F8fHHa43gGSWCn1EAQsYszvZhSjyE4lvasGcYCo2ImdDOzzSa3HSwY63AldFKQZohpF8o4+MDMBmkETaVeUUTFbu0m8SCydcH6MFW+Zxh4riHRiAG/pHLn/FihFcdKvpI19+GKm3rt1FCO6n3ZGNAvS6J5+w92iCihxHw3qa5W7xIp8e5UJXcRnyrAPRDiR+ENM7Ak0glHbdmZWUzAljrBYea+cVmh9PtLhoJMJvh2BRzOS7jP7+f2Z7+ydcBvxcaNGEZpZAM0THXiCd206BQMXT7mKeH1Jyagdw3ubHJ9sbzBVp1VbPen1Das4ljnzknbnXJSzOg+ok3ce8W55+5rY+IP40erWHHJ6LpzTF+KyZ971TnAaKzs5j4QwNFiEGgcDmbGOmp3cwcv7uAcq+tLo5jyVq0HMKX1qw3CRCxeJGyfqN04L5bG8x1whiE2YDIDZRMCJSZLJfMa16AKhczy0TvkWS7cKpPONdyfW074AQiCTr7qT0kqlzbkjEwMbM2kt1/Ut00+1ze73N3RpawWlKArrGvnaLpeBSAlgXrDQblqwxb+eOMi0Es+9I7w4kFnD2y9X80F0wHVhhd9jLJ3HeGeCVpqdlWFCOmA8MavSk2VKKR6tgGj8rp0tVhQ6l9zY1Q2ppmo0LZoUpItwrTYM+zlIOSR8/s5dSl51c/VWMX0X4JS57RX4/w7xMz7V9tN4eZ3AzIgmRZoIiXxZ+ykfh/sJDGO6hgB4iECFhGdNqBvJnhAuaIUxlplG4EV8uQ8Ut/yOl0vhCvURqWP2MQ+xB/3u9pYCl22A3h2U988+NgIuOXvRwRS4g+SO2V9AXgcx+W/VhP6Rtbne4rl8XkaOXP5cfcfFJD/Gm5Ron31V0T3dEwAgBHJLHETwjCJumrBOKOgPh5lcPa926doEyX9UmLxs8BvALtEfLwCF9meVdfue0NPjZTlDMeZFh/3bkVYkp/pyzxaszY9zZLr2JT0CWyUgphhYfbDmJKe+A1Zw5r1TebhsdDg5I+WlctYeOwEjn9AOc6N5Xj9G/ZtuKGt/Dpp1ieCfEE0FS2Lzd8feE3xIAJcQvjhqvtXipIvCsXAohPF96WT16CcBnpPGucnuVLpf6u9ccpWjigWBlIH0ZgfhBYlDj0hrQDroO+pAzTzE1g91HzBffTVdTKUy55G6JwRm652/A2PMD8HDi4tUeB+rIARZUqpyEequ0KdX35bGXgjRUhFInyB4XrqI+cmPxXrlPE4czI0EoeP7txxCnanm5B26nqpc36vTx/vVhVM3gvLVhmQyvGpNqRZvxNQRyXrtST/t5SwgGVw3pt/WaJeqv7B9pr8+6tWxBXvM14XIfW3dBXP+6rcAeeWtsV65XrVtamkKSmgS6HHqZ6K7sVj+SdcojnqRl+XveRMokHM03cyBS6ICPFgEly4tO3nka3tdgO6c1ObiQCS6J7SdVr8wQo5vDFL2jb3wI4RoBzKK057NKaJuSf8bYcx3xj/Tpf9oFeth3g46bjrLW7tOe/WnfIvv7sxqhuqgiKO9k0lxoqFPEvQMsz8WmaxxtcROvxHHVyCUxW3+klN0ju20ZnebrttkZaVSB4ZiJIpdIy5B9vPd1tTOxFqkftOxof1fOrVzVohFeVssqyNN3yioOqnGr/yztDPNr4dswQvOm2m1EAirIWvgw62GEbaW7BKhrlXQS0wXT3R/YioZ9QSzZ3me50w0zQxzMxNf9P2IYAIqqCGf/4/1YiAYbHYVWEH7VtcrTfFMvuxgmtJ72dmqsxJwB+BpoJNwJR6botJ//cAZXSqtW+p75eSrZ+coYskJaHlH7Mh7OTslw0BBsiwNeFKUhBvirRRSWWuWUGWFSeEkTvheMwMSATD9v6myWpzrugTdphjE+ZtrZnJNjbo2tL9M2yYoI5COBHmg4yfN4NWOaoLuN9nuDy8wlusOvKsTZcPpk6av15StNKLmRiAfZJG0F98fgS+8t1fw5NbVHnCs/5u3OOgV/uY7e4UPzLRQ+kDb7IBdZgGcD86qbu1mBseUWBMOltF+fxDnrbf/u/tK0HDp7W6pDUAriA5oNWUsQkEouwky3J90+AGf4hGJMtWFuY//aN97h28O4WA3WW4WWqZmrFPsLPQjYSkt4M+/7lBsvGvZ+xJdqHV+8+guVogMx63D+0XoaJ4ioVHENl3I3TydFoTC2m/858XaObb7RdqTYZhEaWGoJkSwGC7hLyuaWVopGRGK+EmFPHrE9eBmnvHVV13FDo7wRtwN7sHPzcvnf9j3Zqd/KGpn4TjyVP5nYX5+x9S+stl5dow42VfCZOtO6dr25pb/s9IuxZX20oA6H1PfL4ULwbrNdtB7zeZtd1miyNYqrNqcJjzMz1wP423J5YpNJU/sVtvKV7G6ghlZT4Uk2bmJgM3rbC88FAbsDcLYckb4qzbh2wTjGz50NS1wXHKpOFrS0037MTgTjuHqDarC4jqqRRQiiRXK6IjUsXs7nG2tUwsdc26Ut1xRLVF7dgO+NcKiK+vuF/ZQDTozLma2h2sQgdrFZl9/uk2BU9yVqeIbJIgNZIpkuI+JBNt3afzavOH0lL2gmsWr7fWmlfqYp5W1pJ3+QSssV63j1zZohmedj8ksJabfsEDu90GzEqDJZL+ngH6uEGo32lpUdlhvPZv+cX5rT+3hkIEgGv4tCaKy8a+fzYgv2Dtztg7AKnBzJ0+VmtefifxhleZW0Ghtf/A3rDght0nz/8fUEsDBBQAAgAIAE5hclTAqrEVSgAAAGsAAAAbAAAAdW5pdmVyc2FsL3VuaXZlcnNhbC5wbmcueG1ss7GvyM1RKEstKs7Mz7NVMtQzULK34+WyKShKLctMLVeoAIoBBSFASaESyDVCcMszU0oygEIGZhYIwYzUzPSMElslCwOERn2gmQBQSwECAAAUAAIACAAiTeNKqQHEdvsCAACwCAAAFAAAAAAAAAABAAAAAAAAAAAAdW5pdmVyc2FsL3BsYXllci54bWxQSwECAAAUAAIACADrWgJTMbQ+B90EAABqEgAAHQAAAAAAAAABAAAAAAAtAwAAdW5pdmVyc2FsL2NvbW1vbl9tZXNzYWdlcy5sbmdQSwECAAAUAAIACADrWgJTR0tXA/wDAAAXEQAAJwAAAAAAAAABAAAAAABFCAAAdW5pdmVyc2FsL2ZsYXNoX3B1Ymxpc2hpbmdfc2V0dGluZ3MueG1sUEsBAgAAFAACAAgA61oCU6GEF03jAgAAlAoAACEAAAAAAAAAAQAAAAAAhgwAAHVuaXZlcnNhbC9mbGFzaF9za2luX3NldHRpbmdzLnhtbFBLAQIAABQAAgAIAOtaAlOpYJAf6AMAAKgQAAAmAAAAAAAAAAEAAAAAAKgPAAB1bml2ZXJzYWwvaHRtbF9wdWJsaXNoaW5nX3NldHRpbmdzLnhtbFBLAQIAABQAAgAIAOtaAlMyYqOLkAEAAAMGAAAfAAAAAAAAAAEAAAAAANQTAAB1bml2ZXJzYWwvaHRtbF9za2luX3NldHRpbmdzLmpzUEsBAgAAFAACAAgATmFyVCkQ9LPCDwAAfiUAABcAAAAAAAAAAAAAAAAAoRUAAHVuaXZlcnNhbC91bml2ZXJzYWwucG5nUEsBAgAAFAACAAgATmFyVMCqsRVKAAAAawAAABsAAAAAAAAAAQAAAAAAmCUAAHVuaXZlcnNhbC91bml2ZXJzYWwucG5nLnhtbFBLBQYAAAAACAAIAGACAAAbJgAAAAA=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Monthly_TV_Report_February_202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inkbox">
  <a:themeElements>
    <a:clrScheme name="THINKBOX">
      <a:dk1>
        <a:sysClr val="windowText" lastClr="000000"/>
      </a:dk1>
      <a:lt1>
        <a:sysClr val="window" lastClr="FFFFFF"/>
      </a:lt1>
      <a:dk2>
        <a:srgbClr val="372D87"/>
      </a:dk2>
      <a:lt2>
        <a:srgbClr val="4D4D4D"/>
      </a:lt2>
      <a:accent1>
        <a:srgbClr val="372D87"/>
      </a:accent1>
      <a:accent2>
        <a:srgbClr val="0069B4"/>
      </a:accent2>
      <a:accent3>
        <a:srgbClr val="E10514"/>
      </a:accent3>
      <a:accent4>
        <a:srgbClr val="EB7305"/>
      </a:accent4>
      <a:accent5>
        <a:srgbClr val="009B3C"/>
      </a:accent5>
      <a:accent6>
        <a:srgbClr val="87B923"/>
      </a:accent6>
      <a:hlink>
        <a:srgbClr val="000000"/>
      </a:hlink>
      <a:folHlink>
        <a:srgbClr val="00000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rgbClr val="D9D9D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 smtClean="0">
            <a:solidFill>
              <a:schemeClr val="bg2"/>
            </a:solidFill>
          </a:defRPr>
        </a:defPPr>
      </a:lstStyle>
    </a:txDef>
  </a:objectDefaults>
  <a:extraClrSchemeLst/>
  <a:custClrLst>
    <a:custClr name="Yellow">
      <a:srgbClr val="FFCD00"/>
    </a:custClr>
    <a:custClr name="Light green">
      <a:srgbClr val="B9CD00"/>
    </a:custClr>
    <a:custClr name="Light blue ">
      <a:srgbClr val="00A5D7"/>
    </a:custClr>
  </a:custClrLst>
  <a:extLst>
    <a:ext uri="{05A4C25C-085E-4340-85A3-A5531E510DB2}">
      <thm15:themeFamily xmlns:thm15="http://schemas.microsoft.com/office/thememl/2012/main" name="Office Theme" id="{87B111D4-E9AF-426D-8C9F-EE971196E37C}" vid="{A929D647-F1B9-49CF-A84B-43D843FFC8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1187</Words>
  <Application>Microsoft Office PowerPoint</Application>
  <PresentationFormat>Widescreen</PresentationFormat>
  <Paragraphs>154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Thinkbox</vt:lpstr>
      <vt:lpstr>Monthly TV viewing report</vt:lpstr>
      <vt:lpstr>September linear TV facts &amp; figures</vt:lpstr>
      <vt:lpstr>Some notable TV moments in September</vt:lpstr>
      <vt:lpstr>Top 5 ITV1 programmes</vt:lpstr>
      <vt:lpstr>Top 5 Channel 4 programmes</vt:lpstr>
      <vt:lpstr>Top 5 Channel 5 programmes</vt:lpstr>
      <vt:lpstr>Top 5 commercial non-PSB* programmes (non-sport)</vt:lpstr>
      <vt:lpstr>Top 5 Netflix programmes</vt:lpstr>
      <vt:lpstr>Top 5 Amazon Prime Video programmes</vt:lpstr>
      <vt:lpstr>Top 5 Disney+ programmes</vt:lpstr>
      <vt:lpstr>Top commercial programmes with largest proportion of device viewing</vt:lpstr>
      <vt:lpstr>Top commercial programmes with largest proportion of pre-broadcast boxset BVOD viewing</vt:lpstr>
      <vt:lpstr>Key new to linear TV advertisers in September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Monthly_TV_Report_February_2024</dc:title>
  <dc:creator>Kate Allinson</dc:creator>
  <cp:lastModifiedBy>Harry Parker</cp:lastModifiedBy>
  <cp:revision>3690</cp:revision>
  <dcterms:created xsi:type="dcterms:W3CDTF">2017-11-21T15:01:39Z</dcterms:created>
  <dcterms:modified xsi:type="dcterms:W3CDTF">2025-10-14T08:40:51Z</dcterms:modified>
</cp:coreProperties>
</file>