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
  </p:notesMasterIdLst>
  <p:sldIdLst>
    <p:sldId id="690"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83051" autoAdjust="0"/>
  </p:normalViewPr>
  <p:slideViewPr>
    <p:cSldViewPr snapToGrid="0">
      <p:cViewPr varScale="1">
        <p:scale>
          <a:sx n="92" d="100"/>
          <a:sy n="92" d="100"/>
        </p:scale>
        <p:origin x="102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125E38-5A92-445A-A673-36E2E58410D8}" type="datetimeFigureOut">
              <a:rPr lang="en-GB" smtClean="0"/>
              <a:t>27/09/2023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6D28C3-B0D9-407A-8748-85AC9463C654}" type="slidenum">
              <a:rPr lang="en-GB" smtClean="0"/>
              <a:t>‹#›</a:t>
            </a:fld>
            <a:endParaRPr lang="en-GB"/>
          </a:p>
        </p:txBody>
      </p:sp>
    </p:spTree>
    <p:extLst>
      <p:ext uri="{BB962C8B-B14F-4D97-AF65-F5344CB8AC3E}">
        <p14:creationId xmlns:p14="http://schemas.microsoft.com/office/powerpoint/2010/main" val="41444284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dirty="0">
                <a:effectLst/>
                <a:latin typeface="Calibri" panose="020F0502020204030204" pitchFamily="34" charset="0"/>
                <a:ea typeface="Calibri" panose="020F0502020204030204" pitchFamily="34" charset="0"/>
                <a:cs typeface="Times New Roman" panose="02020603050405020304" pitchFamily="18" charset="0"/>
              </a:rPr>
              <a:t>The Challenge</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Go Compare, the price comparison website, first launched in 2006 and has gone from strength to strength. Much of their success is down to their impactful and engaging TV advertising featuring the moustachioed opera singer Gio </a:t>
            </a:r>
            <a:r>
              <a:rPr lang="en-GB" sz="1800" b="0" dirty="0" err="1">
                <a:effectLst/>
                <a:latin typeface="Calibri" panose="020F0502020204030204" pitchFamily="34" charset="0"/>
                <a:ea typeface="Calibri" panose="020F0502020204030204" pitchFamily="34" charset="0"/>
                <a:cs typeface="Times New Roman" panose="02020603050405020304" pitchFamily="18" charset="0"/>
              </a:rPr>
              <a:t>Compario</a:t>
            </a:r>
            <a:r>
              <a:rPr lang="en-GB" sz="1800" b="0" dirty="0">
                <a:effectLst/>
                <a:latin typeface="Calibri" panose="020F0502020204030204" pitchFamily="34" charset="0"/>
                <a:ea typeface="Calibri" panose="020F0502020204030204" pitchFamily="34" charset="0"/>
                <a:cs typeface="Times New Roman" panose="02020603050405020304" pitchFamily="18" charset="0"/>
              </a:rPr>
              <a:t> and his real-life counterpart Wynne Evans.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In 2022, they were re-branding to become </a:t>
            </a:r>
            <a:r>
              <a:rPr lang="en-GB" sz="1800" b="0" dirty="0" err="1">
                <a:effectLst/>
                <a:latin typeface="Calibri" panose="020F0502020204030204" pitchFamily="34" charset="0"/>
                <a:ea typeface="Calibri" panose="020F0502020204030204" pitchFamily="34" charset="0"/>
                <a:cs typeface="Times New Roman" panose="02020603050405020304" pitchFamily="18" charset="0"/>
              </a:rPr>
              <a:t>Go.Compare</a:t>
            </a:r>
            <a:r>
              <a:rPr lang="en-GB" sz="1800" b="0" dirty="0">
                <a:effectLst/>
                <a:latin typeface="Calibri" panose="020F0502020204030204" pitchFamily="34" charset="0"/>
                <a:ea typeface="Calibri" panose="020F0502020204030204" pitchFamily="34" charset="0"/>
                <a:cs typeface="Times New Roman" panose="02020603050405020304" pitchFamily="18" charset="0"/>
              </a:rPr>
              <a:t> – a subtle but important difference that needed to be communicated widely in an entertaining and memorable way.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The TV Solution</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Historical research had shown that activity featuring Wynne Evans (the real man behind Gio), alongside his Italian alter ego, yielded positive upticks in brand perceptions, so what if the rebrand was communicated through the addition of a third character - the new Dot?! With such a distinctive jingle, the solution needed to involve music, so they partnered with ITV’s The Voice, </a:t>
            </a:r>
            <a:r>
              <a:rPr lang="en-GB" sz="1800" dirty="0">
                <a:effectLst/>
                <a:latin typeface="Calibri" panose="020F0502020204030204" pitchFamily="34" charset="0"/>
                <a:ea typeface="Calibri" panose="020F0502020204030204" pitchFamily="34" charset="0"/>
                <a:cs typeface="Times New Roman" panose="02020603050405020304" pitchFamily="18" charset="0"/>
              </a:rPr>
              <a:t>which millions of viewers watch weekly, to bring this story to life.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dirty="0">
                <a:effectLst/>
                <a:latin typeface="Calibri" panose="020F0502020204030204" pitchFamily="34" charset="0"/>
                <a:ea typeface="Calibri" panose="020F0502020204030204" pitchFamily="34" charset="0"/>
                <a:cs typeface="Times New Roman" panose="02020603050405020304" pitchFamily="18" charset="0"/>
              </a:rPr>
              <a:t>Broadcast sponsorship alongside IP licensing, all brokered by Hearts &amp; Science and DRUM, meant that they could establish their own search for talent to find the voice of Dot -The Voice of Choice. This was a parody of the show </a:t>
            </a:r>
            <a:r>
              <a:rPr lang="en-GB" sz="1800" b="0" dirty="0">
                <a:effectLst/>
                <a:latin typeface="Calibri" panose="020F0502020204030204" pitchFamily="34" charset="0"/>
                <a:ea typeface="Calibri" panose="020F0502020204030204" pitchFamily="34" charset="0"/>
                <a:cs typeface="Times New Roman" panose="02020603050405020304" pitchFamily="18" charset="0"/>
              </a:rPr>
              <a:t>to find a talented rough diamond who is as passionate about singing and insurance as they are; </a:t>
            </a:r>
            <a:r>
              <a:rPr lang="en-GB" sz="1800" dirty="0">
                <a:effectLst/>
                <a:latin typeface="Calibri" panose="020F0502020204030204" pitchFamily="34" charset="0"/>
                <a:ea typeface="Calibri" panose="020F0502020204030204" pitchFamily="34" charset="0"/>
                <a:cs typeface="Times New Roman" panose="02020603050405020304" pitchFamily="18" charset="0"/>
              </a:rPr>
              <a:t>famous red chairs included.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The Plan</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dirty="0">
                <a:effectLst/>
                <a:latin typeface="Calibri" panose="020F0502020204030204" pitchFamily="34" charset="0"/>
                <a:ea typeface="Calibri" panose="020F0502020204030204" pitchFamily="34" charset="0"/>
                <a:cs typeface="Times New Roman" panose="02020603050405020304" pitchFamily="18" charset="0"/>
              </a:rPr>
              <a:t>Eighteen 10” &amp; 15” films documenting the search for Dot were broadcast alongside the TV show. The idents were shot on a modified The Voice set, tailored to mimic the show’s schedule </a:t>
            </a:r>
            <a:r>
              <a:rPr lang="en-GB" sz="1800" b="0" dirty="0">
                <a:effectLst/>
                <a:latin typeface="Calibri" panose="020F0502020204030204" pitchFamily="34" charset="0"/>
                <a:ea typeface="Calibri" panose="020F0502020204030204" pitchFamily="34" charset="0"/>
                <a:cs typeface="Times New Roman" panose="02020603050405020304" pitchFamily="18" charset="0"/>
              </a:rPr>
              <a:t>across its ten-week run; from </a:t>
            </a:r>
            <a:r>
              <a:rPr lang="en-GB" sz="1800" dirty="0">
                <a:effectLst/>
                <a:latin typeface="Calibri" panose="020F0502020204030204" pitchFamily="34" charset="0"/>
                <a:ea typeface="Calibri" panose="020F0502020204030204" pitchFamily="34" charset="0"/>
                <a:cs typeface="Times New Roman" panose="02020603050405020304" pitchFamily="18" charset="0"/>
              </a:rPr>
              <a:t>auditions to coach mentoring and the final itself. Singing dogs, magicians and everything in-between helped develop the story arc at each stage and keep an avid audience entertained without fatigue.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The final episode of the show saw the three tenors sing the new jingle together. The idents showcased the brand ambassador, providing good awareness whilst also aligning with the style and tone of the show to bring added value to the viewer.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The story-based approach of the sponsorship was mirrored across </a:t>
            </a:r>
            <a:r>
              <a:rPr lang="en-GB" sz="1800" b="0" dirty="0" err="1">
                <a:effectLst/>
                <a:latin typeface="Calibri" panose="020F0502020204030204" pitchFamily="34" charset="0"/>
                <a:ea typeface="Calibri" panose="020F0502020204030204" pitchFamily="34" charset="0"/>
                <a:cs typeface="Times New Roman" panose="02020603050405020304" pitchFamily="18" charset="0"/>
              </a:rPr>
              <a:t>Go.Compare’s</a:t>
            </a:r>
            <a:r>
              <a:rPr lang="en-GB" sz="1800" b="0" dirty="0">
                <a:effectLst/>
                <a:latin typeface="Calibri" panose="020F0502020204030204" pitchFamily="34" charset="0"/>
                <a:ea typeface="Calibri" panose="020F0502020204030204" pitchFamily="34" charset="0"/>
                <a:cs typeface="Times New Roman" panose="02020603050405020304" pitchFamily="18" charset="0"/>
              </a:rPr>
              <a:t> own brand channels and ITV’s social channels with bespoke content on TikTok, Twitter and Facebook, and an extension into VOD.</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To support the partnership and engage the audience even further, a three-minute branded mockumentary, “The Wyn-</a:t>
            </a:r>
            <a:r>
              <a:rPr lang="en-GB" sz="1800" b="0" dirty="0" err="1">
                <a:effectLst/>
                <a:latin typeface="Calibri" panose="020F0502020204030204" pitchFamily="34" charset="0"/>
                <a:ea typeface="Calibri" panose="020F0502020204030204" pitchFamily="34" charset="0"/>
                <a:cs typeface="Times New Roman" panose="02020603050405020304" pitchFamily="18" charset="0"/>
              </a:rPr>
              <a:t>ner’s</a:t>
            </a:r>
            <a:r>
              <a:rPr lang="en-GB" sz="1800" b="0" dirty="0">
                <a:effectLst/>
                <a:latin typeface="Calibri" panose="020F0502020204030204" pitchFamily="34" charset="0"/>
                <a:ea typeface="Calibri" panose="020F0502020204030204" pitchFamily="34" charset="0"/>
                <a:cs typeface="Times New Roman" panose="02020603050405020304" pitchFamily="18" charset="0"/>
              </a:rPr>
              <a:t> Story” told the full story of The Voice of Choice vocal competition and provided behind-the-scenes clips and character back story profiles.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Results</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b="0" dirty="0">
                <a:effectLst/>
                <a:latin typeface="Calibri" panose="020F0502020204030204" pitchFamily="34" charset="0"/>
                <a:ea typeface="Calibri" panose="020F0502020204030204" pitchFamily="34" charset="0"/>
                <a:cs typeface="Times New Roman" panose="02020603050405020304" pitchFamily="18" charset="0"/>
              </a:rPr>
              <a:t>Reached 16m people driving awareness of the name change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b="0" dirty="0">
                <a:effectLst/>
                <a:latin typeface="Calibri" panose="020F0502020204030204" pitchFamily="34" charset="0"/>
                <a:ea typeface="Calibri" panose="020F0502020204030204" pitchFamily="34" charset="0"/>
                <a:cs typeface="Times New Roman" panose="02020603050405020304" pitchFamily="18" charset="0"/>
              </a:rPr>
              <a:t>Strong recall of The Voice idents among wider audience, increasing by 43% for those who claim to watch The Voice</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b="0" dirty="0">
                <a:effectLst/>
                <a:latin typeface="Calibri" panose="020F0502020204030204" pitchFamily="34" charset="0"/>
                <a:ea typeface="Calibri" panose="020F0502020204030204" pitchFamily="34" charset="0"/>
                <a:cs typeface="Times New Roman" panose="02020603050405020304" pitchFamily="18" charset="0"/>
              </a:rPr>
              <a:t>35% claimed to be aware of the sponsorship, which sits significantly above sponsorship norms and increased a further 32% among viewers</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b="0" dirty="0">
                <a:effectLst/>
                <a:latin typeface="Calibri" panose="020F0502020204030204" pitchFamily="34" charset="0"/>
                <a:ea typeface="Calibri" panose="020F0502020204030204" pitchFamily="34" charset="0"/>
                <a:cs typeface="Times New Roman" panose="02020603050405020304" pitchFamily="18" charset="0"/>
              </a:rPr>
              <a:t>+12% in consideration for </a:t>
            </a:r>
            <a:r>
              <a:rPr lang="en-GB" sz="1800" b="0" dirty="0" err="1">
                <a:effectLst/>
                <a:latin typeface="Calibri" panose="020F0502020204030204" pitchFamily="34" charset="0"/>
                <a:ea typeface="Calibri" panose="020F0502020204030204" pitchFamily="34" charset="0"/>
                <a:cs typeface="Times New Roman" panose="02020603050405020304" pitchFamily="18" charset="0"/>
              </a:rPr>
              <a:t>Go.Compare</a:t>
            </a:r>
            <a:r>
              <a:rPr lang="en-GB" sz="1800" b="0" dirty="0">
                <a:effectLst/>
                <a:latin typeface="Calibri" panose="020F0502020204030204" pitchFamily="34" charset="0"/>
                <a:ea typeface="Calibri" panose="020F0502020204030204" pitchFamily="34" charset="0"/>
                <a:cs typeface="Times New Roman" panose="02020603050405020304" pitchFamily="18" charset="0"/>
              </a:rPr>
              <a:t> with +8% claiming </a:t>
            </a:r>
            <a:r>
              <a:rPr lang="en-GB" sz="1800" b="0" dirty="0" err="1">
                <a:effectLst/>
                <a:latin typeface="Calibri" panose="020F0502020204030204" pitchFamily="34" charset="0"/>
                <a:ea typeface="Calibri" panose="020F0502020204030204" pitchFamily="34" charset="0"/>
                <a:cs typeface="Times New Roman" panose="02020603050405020304" pitchFamily="18" charset="0"/>
              </a:rPr>
              <a:t>Go.Compare</a:t>
            </a:r>
            <a:r>
              <a:rPr lang="en-GB" sz="1800" b="0" dirty="0">
                <a:effectLst/>
                <a:latin typeface="Calibri" panose="020F0502020204030204" pitchFamily="34" charset="0"/>
                <a:ea typeface="Calibri" panose="020F0502020204030204" pitchFamily="34" charset="0"/>
                <a:cs typeface="Times New Roman" panose="02020603050405020304" pitchFamily="18" charset="0"/>
              </a:rPr>
              <a:t> to be one of the first brands they would consider</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endParaRPr lang="en-GB" sz="1200" b="1"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EF4BFFE-AA9D-476F-A275-7AE7429F8649}"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327095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4.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5.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6.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7.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8.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27/09/2023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dirty="0"/>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Speaker name</a:t>
            </a:r>
            <a:endParaRPr lang="en-GB" dirty="0"/>
          </a:p>
        </p:txBody>
      </p:sp>
    </p:spTree>
    <p:custDataLst>
      <p:tags r:id="rId1"/>
    </p:custDataLst>
    <p:extLst>
      <p:ext uri="{BB962C8B-B14F-4D97-AF65-F5344CB8AC3E}">
        <p14:creationId xmlns:p14="http://schemas.microsoft.com/office/powerpoint/2010/main" val="324873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27/09/2023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4147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5369668" y="1752600"/>
            <a:ext cx="6342907" cy="3513138"/>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657324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27/09/2023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5442018" cy="34147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75260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endParaRPr lang="en-GB" dirty="0"/>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206071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27/09/2023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4147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4"/>
          </p:nvPr>
        </p:nvSpPr>
        <p:spPr>
          <a:xfrm>
            <a:off x="5226050" y="1752600"/>
            <a:ext cx="3159193" cy="1672994"/>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553381" y="1752600"/>
            <a:ext cx="3159193" cy="1672994"/>
          </a:xfrm>
          <a:prstGeom prst="rect">
            <a:avLst/>
          </a:prstGeom>
          <a:solidFill>
            <a:schemeClr val="bg1">
              <a:lumMod val="85000"/>
            </a:schemeClr>
          </a:solidFill>
        </p:spPr>
        <p:txBody>
          <a:bodyPr/>
          <a:lstStyle/>
          <a:p>
            <a:endParaRPr lang="en-GB" dirty="0"/>
          </a:p>
        </p:txBody>
      </p:sp>
      <p:sp>
        <p:nvSpPr>
          <p:cNvPr id="13" name="Picture Placeholder 8"/>
          <p:cNvSpPr>
            <a:spLocks noGrp="1"/>
          </p:cNvSpPr>
          <p:nvPr>
            <p:ph type="pic" sz="quarter" idx="16"/>
          </p:nvPr>
        </p:nvSpPr>
        <p:spPr>
          <a:xfrm>
            <a:off x="8553381" y="3592744"/>
            <a:ext cx="3159193" cy="1672994"/>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5226050" y="3592744"/>
            <a:ext cx="3159193" cy="1672994"/>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409593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752600"/>
            <a:ext cx="3645289" cy="1672994"/>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067285" y="1752600"/>
            <a:ext cx="3645289" cy="1672994"/>
          </a:xfrm>
          <a:prstGeom prst="rect">
            <a:avLst/>
          </a:prstGeom>
          <a:solidFill>
            <a:schemeClr val="bg1">
              <a:lumMod val="85000"/>
            </a:schemeClr>
          </a:solidFill>
        </p:spPr>
        <p:txBody>
          <a:bodyPr/>
          <a:lstStyle/>
          <a:p>
            <a:endParaRPr lang="en-GB" dirty="0"/>
          </a:p>
        </p:txBody>
      </p:sp>
      <p:sp>
        <p:nvSpPr>
          <p:cNvPr id="17" name="Picture Placeholder 8"/>
          <p:cNvSpPr>
            <a:spLocks noGrp="1"/>
          </p:cNvSpPr>
          <p:nvPr>
            <p:ph type="pic" sz="quarter" idx="19"/>
          </p:nvPr>
        </p:nvSpPr>
        <p:spPr>
          <a:xfrm>
            <a:off x="479425" y="1752600"/>
            <a:ext cx="3645289" cy="1672994"/>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27/09/2023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13" name="Picture Placeholder 8"/>
          <p:cNvSpPr>
            <a:spLocks noGrp="1"/>
          </p:cNvSpPr>
          <p:nvPr>
            <p:ph type="pic" sz="quarter" idx="16"/>
          </p:nvPr>
        </p:nvSpPr>
        <p:spPr>
          <a:xfrm>
            <a:off x="8067285" y="3592744"/>
            <a:ext cx="3645289" cy="1672994"/>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4273355" y="3592744"/>
            <a:ext cx="3645289" cy="1672994"/>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p:cNvSpPr>
            <a:spLocks noGrp="1"/>
          </p:cNvSpPr>
          <p:nvPr>
            <p:ph type="pic" sz="quarter" idx="20"/>
          </p:nvPr>
        </p:nvSpPr>
        <p:spPr>
          <a:xfrm>
            <a:off x="479425" y="3592744"/>
            <a:ext cx="3645289" cy="1672994"/>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651395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50653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27/09/2023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742841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27/09/2023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969241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621221" y="1814300"/>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27/09/2023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1942484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dirty="0"/>
              <a:t>XXX%</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27/09/2023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177131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de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27/09/2023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2815162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4x Video">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endParaRPr lang="en-GB" dirty="0"/>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endParaRPr lang="en-GB" dirty="0"/>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endParaRPr lang="en-GB" dirty="0"/>
          </a:p>
        </p:txBody>
      </p:sp>
      <p:sp>
        <p:nvSpPr>
          <p:cNvPr id="2" name="Date Placeholder 1"/>
          <p:cNvSpPr>
            <a:spLocks noGrp="1"/>
          </p:cNvSpPr>
          <p:nvPr>
            <p:ph type="dt" sz="half" idx="10"/>
          </p:nvPr>
        </p:nvSpPr>
        <p:spPr/>
        <p:txBody>
          <a:bodyPr/>
          <a:lstStyle/>
          <a:p>
            <a:fld id="{2E6EF22D-7DBE-4099-99F0-B83DD9779912}" type="datetimeFigureOut">
              <a:rPr lang="en-GB" smtClean="0"/>
              <a:t>27/09/2023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139214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27/09/2023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2478021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27/09/2023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5173952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27/09/2023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endParaRPr lang="en-GB" dirty="0"/>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3783633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27/09/2023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3488080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27/09/2023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2411597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27/09/2023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1297022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27/09/2023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36771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27/09/2023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1653554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27/09/2023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dirty="0"/>
              <a:t>Edit Master text styles</a:t>
            </a:r>
          </a:p>
        </p:txBody>
      </p:sp>
    </p:spTree>
    <p:custDataLst>
      <p:tags r:id="rId1"/>
    </p:custDataLst>
    <p:extLst>
      <p:ext uri="{BB962C8B-B14F-4D97-AF65-F5344CB8AC3E}">
        <p14:creationId xmlns:p14="http://schemas.microsoft.com/office/powerpoint/2010/main" val="334738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9164"/>
            <a:ext cx="10094912" cy="957509"/>
          </a:xfrm>
        </p:spPr>
        <p:txBody>
          <a:bodyPr/>
          <a:lstStyle/>
          <a:p>
            <a:r>
              <a:rPr lang="en-US"/>
              <a:t>Click to edit Master title style</a:t>
            </a:r>
            <a:endParaRPr lang="en-GB" dirty="0"/>
          </a:p>
        </p:txBody>
      </p:sp>
      <p:sp>
        <p:nvSpPr>
          <p:cNvPr id="3" name="Content Placeholder 2"/>
          <p:cNvSpPr>
            <a:spLocks noGrp="1"/>
          </p:cNvSpPr>
          <p:nvPr>
            <p:ph idx="1"/>
          </p:nvPr>
        </p:nvSpPr>
        <p:spPr>
          <a:xfrm>
            <a:off x="609600" y="1207293"/>
            <a:ext cx="11150600" cy="5006016"/>
          </a:xfrm>
        </p:spPr>
        <p:txBody>
          <a:bodyPr/>
          <a:lstStyle>
            <a:lvl1pPr>
              <a:defRPr sz="1867"/>
            </a:lvl1pPr>
            <a:lvl2pPr>
              <a:defRPr sz="1600"/>
            </a:lvl2pPr>
            <a:lvl3pPr>
              <a:defRPr sz="1467"/>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p:cNvSpPr>
            <a:spLocks noGrp="1"/>
          </p:cNvSpPr>
          <p:nvPr>
            <p:ph type="dt" sz="half" idx="10"/>
          </p:nvPr>
        </p:nvSpPr>
        <p:spPr/>
        <p:txBody>
          <a:bodyPr/>
          <a:lstStyle/>
          <a:p>
            <a:fld id="{59585B9F-EF5C-4314-BCBC-A6F82ED753B2}" type="datetimeFigureOut">
              <a:rPr lang="en-GB" smtClean="0">
                <a:solidFill>
                  <a:srgbClr val="515254">
                    <a:tint val="75000"/>
                  </a:srgbClr>
                </a:solidFill>
              </a:rPr>
              <a:pPr/>
              <a:t>27/09/2023</a:t>
            </a:fld>
            <a:endParaRPr lang="en-GB">
              <a:solidFill>
                <a:srgbClr val="515254">
                  <a:tint val="75000"/>
                </a:srgbClr>
              </a:solidFill>
            </a:endParaRPr>
          </a:p>
        </p:txBody>
      </p:sp>
      <p:sp>
        <p:nvSpPr>
          <p:cNvPr id="5" name="Footer Placeholder 4"/>
          <p:cNvSpPr>
            <a:spLocks noGrp="1"/>
          </p:cNvSpPr>
          <p:nvPr>
            <p:ph type="ftr" sz="quarter" idx="11"/>
          </p:nvPr>
        </p:nvSpPr>
        <p:spPr/>
        <p:txBody>
          <a:bodyPr/>
          <a:lstStyle/>
          <a:p>
            <a:endParaRPr lang="en-GB">
              <a:solidFill>
                <a:srgbClr val="515254">
                  <a:tint val="75000"/>
                </a:srgbClr>
              </a:solidFill>
            </a:endParaRPr>
          </a:p>
        </p:txBody>
      </p:sp>
      <p:sp>
        <p:nvSpPr>
          <p:cNvPr id="6" name="Slide Number Placeholder 5"/>
          <p:cNvSpPr>
            <a:spLocks noGrp="1"/>
          </p:cNvSpPr>
          <p:nvPr>
            <p:ph type="sldNum" sz="quarter" idx="12"/>
          </p:nvPr>
        </p:nvSpPr>
        <p:spPr/>
        <p:txBody>
          <a:bodyPr/>
          <a:lstStyle/>
          <a:p>
            <a:fld id="{FA73F885-FE6B-4251-84D2-F6CEF084999B}" type="slidenum">
              <a:rPr lang="en-GB" smtClean="0">
                <a:solidFill>
                  <a:srgbClr val="515254">
                    <a:tint val="75000"/>
                  </a:srgbClr>
                </a:solidFill>
              </a:rPr>
              <a:pPr/>
              <a:t>‹#›</a:t>
            </a:fld>
            <a:endParaRPr lang="en-GB">
              <a:solidFill>
                <a:srgbClr val="515254">
                  <a:tint val="75000"/>
                </a:srgbClr>
              </a:solidFill>
            </a:endParaRPr>
          </a:p>
        </p:txBody>
      </p:sp>
    </p:spTree>
    <p:extLst>
      <p:ext uri="{BB962C8B-B14F-4D97-AF65-F5344CB8AC3E}">
        <p14:creationId xmlns:p14="http://schemas.microsoft.com/office/powerpoint/2010/main" val="30512667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78" y="1535113"/>
            <a:ext cx="5389033"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93378" y="2174875"/>
            <a:ext cx="5389033"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D282D69-1CD7-4AC1-A4EC-A960DFABD313}" type="datetimeFigureOut">
              <a:rPr lang="en-GB" smtClean="0"/>
              <a:pPr/>
              <a:t>27/09/2023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5ECB2DA-819C-4D24-9E44-1616C5C302CC}" type="slidenum">
              <a:rPr lang="en-GB" smtClean="0"/>
              <a:pPr/>
              <a:t>‹#›</a:t>
            </a:fld>
            <a:endParaRPr lang="en-GB"/>
          </a:p>
        </p:txBody>
      </p:sp>
    </p:spTree>
    <p:extLst>
      <p:ext uri="{BB962C8B-B14F-4D97-AF65-F5344CB8AC3E}">
        <p14:creationId xmlns:p14="http://schemas.microsoft.com/office/powerpoint/2010/main" val="774925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27/09/2023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8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400654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60"/>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DDFC6B2F-8097-43AB-AAD7-EE86BB3BFD94}" type="datetimeFigureOut">
              <a:rPr lang="en-GB"/>
              <a:pPr>
                <a:defRPr/>
              </a:pPr>
              <a:t>27/09/2023</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C7CDC3F9-4A8E-4CE9-8516-D930A4635220}" type="slidenum">
              <a:rPr lang="en-GB"/>
              <a:pPr>
                <a:defRPr/>
              </a:pPr>
              <a:t>‹#›</a:t>
            </a:fld>
            <a:endParaRPr lang="en-GB" dirty="0"/>
          </a:p>
        </p:txBody>
      </p:sp>
    </p:spTree>
    <p:extLst>
      <p:ext uri="{BB962C8B-B14F-4D97-AF65-F5344CB8AC3E}">
        <p14:creationId xmlns:p14="http://schemas.microsoft.com/office/powerpoint/2010/main" val="1639354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27/09/2023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911351"/>
            <a:ext cx="11296030" cy="33543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75260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6029408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27/09/2023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911351"/>
            <a:ext cx="5562600" cy="33543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75260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911351"/>
            <a:ext cx="5562600" cy="33543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2" name="Straight Connector 11"/>
          <p:cNvCxnSpPr/>
          <p:nvPr userDrawn="1"/>
        </p:nvCxnSpPr>
        <p:spPr>
          <a:xfrm>
            <a:off x="6196283" y="175260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751400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27/09/2023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35450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2733032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27/09/2023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35450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996580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image &amp; tex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27/09/2023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8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7" y="3685540"/>
            <a:ext cx="36201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4294504" y="3685540"/>
            <a:ext cx="36201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7" name="Picture Placeholder 16"/>
          <p:cNvSpPr>
            <a:spLocks noGrp="1"/>
          </p:cNvSpPr>
          <p:nvPr>
            <p:ph type="pic" sz="quarter" idx="19"/>
          </p:nvPr>
        </p:nvSpPr>
        <p:spPr>
          <a:xfrm>
            <a:off x="479425" y="1752600"/>
            <a:ext cx="3611563" cy="1782934"/>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4285684" y="1752600"/>
            <a:ext cx="3611563" cy="1782934"/>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8101012" y="1752600"/>
            <a:ext cx="3611563" cy="1782934"/>
          </a:xfrm>
          <a:solidFill>
            <a:schemeClr val="bg1">
              <a:lumMod val="85000"/>
            </a:schemeClr>
          </a:solidFill>
        </p:spPr>
        <p:txBody>
          <a:bodyPr/>
          <a:lstStyle/>
          <a:p>
            <a:endParaRPr lang="en-GB" dirty="0"/>
          </a:p>
        </p:txBody>
      </p:sp>
      <p:cxnSp>
        <p:nvCxnSpPr>
          <p:cNvPr id="22" name="Straight Connector 21"/>
          <p:cNvCxnSpPr/>
          <p:nvPr userDrawn="1"/>
        </p:nvCxnSpPr>
        <p:spPr>
          <a:xfrm>
            <a:off x="8101012" y="3685540"/>
            <a:ext cx="36201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4182459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27/09/2023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800" b="0">
                <a:solidFill>
                  <a:schemeClr val="bg2"/>
                </a:solidFill>
              </a:defRPr>
            </a:lvl1pPr>
          </a:lstStyle>
          <a:p>
            <a:pPr lvl="0"/>
            <a:r>
              <a:rPr lang="en-US" dirty="0"/>
              <a:t>Edit Master text styles</a:t>
            </a:r>
          </a:p>
        </p:txBody>
      </p:sp>
      <p:sp>
        <p:nvSpPr>
          <p:cNvPr id="17" name="Picture Placeholder 16"/>
          <p:cNvSpPr>
            <a:spLocks noGrp="1"/>
          </p:cNvSpPr>
          <p:nvPr>
            <p:ph type="pic" sz="quarter" idx="19"/>
          </p:nvPr>
        </p:nvSpPr>
        <p:spPr>
          <a:xfrm>
            <a:off x="479425" y="1752600"/>
            <a:ext cx="2680405" cy="3513138"/>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3330340" y="1752600"/>
            <a:ext cx="2680405" cy="3513138"/>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6181255" y="1752600"/>
            <a:ext cx="2680405" cy="3513138"/>
          </a:xfrm>
          <a:solidFill>
            <a:schemeClr val="bg1">
              <a:lumMod val="85000"/>
            </a:schemeClr>
          </a:solidFill>
        </p:spPr>
        <p:txBody>
          <a:bodyPr/>
          <a:lstStyle/>
          <a:p>
            <a:endParaRPr lang="en-GB" dirty="0"/>
          </a:p>
        </p:txBody>
      </p:sp>
      <p:sp>
        <p:nvSpPr>
          <p:cNvPr id="18" name="Picture Placeholder 16"/>
          <p:cNvSpPr>
            <a:spLocks noGrp="1"/>
          </p:cNvSpPr>
          <p:nvPr>
            <p:ph type="pic" sz="quarter" idx="22"/>
          </p:nvPr>
        </p:nvSpPr>
        <p:spPr>
          <a:xfrm>
            <a:off x="9032169" y="1752600"/>
            <a:ext cx="2680405" cy="3513138"/>
          </a:xfr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1101489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ags" Target="../tags/tag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3"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800" b="0">
                <a:solidFill>
                  <a:schemeClr val="bg1"/>
                </a:solidFill>
              </a:defRPr>
            </a:lvl1pPr>
          </a:lstStyle>
          <a:p>
            <a:fld id="{2E6EF22D-7DBE-4099-99F0-B83DD9779912}" type="datetimeFigureOut">
              <a:rPr lang="en-GB" smtClean="0"/>
              <a:pPr/>
              <a:t>27/09/2023</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8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8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911237"/>
            <a:ext cx="11334817" cy="335450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2"/>
    </p:custDataLst>
    <p:extLst>
      <p:ext uri="{BB962C8B-B14F-4D97-AF65-F5344CB8AC3E}">
        <p14:creationId xmlns:p14="http://schemas.microsoft.com/office/powerpoint/2010/main" val="326901655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 id="2147483680" r:id="rId19"/>
    <p:sldLayoutId id="2147483681" r:id="rId20"/>
    <p:sldLayoutId id="2147483682" r:id="rId21"/>
    <p:sldLayoutId id="2147483683" r:id="rId22"/>
    <p:sldLayoutId id="2147483684" r:id="rId23"/>
    <p:sldLayoutId id="2147483685" r:id="rId24"/>
    <p:sldLayoutId id="2147483686" r:id="rId25"/>
    <p:sldLayoutId id="2147483687" r:id="rId26"/>
    <p:sldLayoutId id="2147483688" r:id="rId27"/>
    <p:sldLayoutId id="2147483689" r:id="rId28"/>
    <p:sldLayoutId id="2147483690" r:id="rId29"/>
    <p:sldLayoutId id="2147483691"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0.xml"/><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CC4CB-9AFD-4B62-86CF-948A36CBFF28}"/>
              </a:ext>
            </a:extLst>
          </p:cNvPr>
          <p:cNvSpPr>
            <a:spLocks noGrp="1"/>
          </p:cNvSpPr>
          <p:nvPr>
            <p:ph type="title"/>
          </p:nvPr>
        </p:nvSpPr>
        <p:spPr>
          <a:xfrm>
            <a:off x="371475" y="359944"/>
            <a:ext cx="4257675" cy="1021181"/>
          </a:xfrm>
        </p:spPr>
        <p:txBody>
          <a:bodyPr>
            <a:normAutofit fontScale="90000"/>
          </a:bodyPr>
          <a:lstStyle/>
          <a:p>
            <a:r>
              <a:rPr lang="en-GB" dirty="0">
                <a:solidFill>
                  <a:schemeClr val="accent6"/>
                </a:solidFill>
              </a:rPr>
              <a:t>Go Compare and The Voice of Choice</a:t>
            </a:r>
            <a:br>
              <a:rPr lang="en-GB" dirty="0"/>
            </a:br>
            <a:endParaRPr lang="en-GB" dirty="0"/>
          </a:p>
        </p:txBody>
      </p:sp>
      <p:sp>
        <p:nvSpPr>
          <p:cNvPr id="3" name="Text Placeholder 2">
            <a:extLst>
              <a:ext uri="{FF2B5EF4-FFF2-40B4-BE49-F238E27FC236}">
                <a16:creationId xmlns:a16="http://schemas.microsoft.com/office/drawing/2014/main" id="{C7F03FE9-788F-48F6-A76A-FE7BFB7A54D5}"/>
              </a:ext>
            </a:extLst>
          </p:cNvPr>
          <p:cNvSpPr>
            <a:spLocks noGrp="1"/>
          </p:cNvSpPr>
          <p:nvPr>
            <p:ph type="body" sz="quarter" idx="13"/>
          </p:nvPr>
        </p:nvSpPr>
        <p:spPr>
          <a:xfrm>
            <a:off x="371475" y="1951382"/>
            <a:ext cx="4982818" cy="4257675"/>
          </a:xfrm>
        </p:spPr>
        <p:txBody>
          <a:bodyPr>
            <a:normAutofit/>
          </a:bodyPr>
          <a:lstStyle/>
          <a:p>
            <a:r>
              <a:rPr lang="en-GB" sz="1500" u="sng" dirty="0"/>
              <a:t>Challenge</a:t>
            </a:r>
          </a:p>
          <a:p>
            <a:pPr marL="285750" lvl="0" indent="-285750">
              <a:buFont typeface="Arial" panose="020B0604020202020204" pitchFamily="34" charset="0"/>
              <a:buChar char="•"/>
            </a:pPr>
            <a:r>
              <a:rPr lang="en-GB" sz="1500" dirty="0" err="1"/>
              <a:t>GoCompare</a:t>
            </a:r>
            <a:r>
              <a:rPr lang="en-GB" sz="1500" dirty="0"/>
              <a:t> were rebranding to </a:t>
            </a:r>
            <a:r>
              <a:rPr lang="en-GB" sz="1500" dirty="0" err="1"/>
              <a:t>Go.Compare</a:t>
            </a:r>
            <a:r>
              <a:rPr lang="en-GB" sz="1500" dirty="0"/>
              <a:t> and needed to communicate this subtle but important difference to a wide audience</a:t>
            </a:r>
          </a:p>
          <a:p>
            <a:r>
              <a:rPr lang="en-GB" sz="1500" u="sng" dirty="0"/>
              <a:t>Solution</a:t>
            </a:r>
          </a:p>
          <a:p>
            <a:pPr marL="285750" indent="-285750">
              <a:buFont typeface="Arial" panose="020B0604020202020204" pitchFamily="34" charset="0"/>
              <a:buChar char="•"/>
            </a:pPr>
            <a:r>
              <a:rPr lang="en-GB" sz="1500" dirty="0"/>
              <a:t>They sponsored The Voice on ITV </a:t>
            </a:r>
          </a:p>
          <a:p>
            <a:pPr marL="285750" indent="-285750">
              <a:buFont typeface="Arial" panose="020B0604020202020204" pitchFamily="34" charset="0"/>
              <a:buChar char="•"/>
            </a:pPr>
            <a:r>
              <a:rPr lang="en-GB" sz="1500" dirty="0"/>
              <a:t>The Voice of Choice was created – a parody of the show that told the story of finding Dot through sequential and entertaining idents  </a:t>
            </a:r>
          </a:p>
          <a:p>
            <a:r>
              <a:rPr lang="en-GB" sz="1500" u="sng" dirty="0"/>
              <a:t>Results</a:t>
            </a:r>
          </a:p>
          <a:p>
            <a:pPr marL="285750" indent="-285750">
              <a:buFont typeface="Arial" panose="020B0604020202020204" pitchFamily="34" charset="0"/>
              <a:buChar char="•"/>
            </a:pPr>
            <a:r>
              <a:rPr lang="en-GB" sz="1500" dirty="0"/>
              <a:t>12% increase in consideration for </a:t>
            </a:r>
            <a:r>
              <a:rPr lang="en-GB" sz="1500" dirty="0" err="1"/>
              <a:t>Go.Compare</a:t>
            </a:r>
            <a:endParaRPr lang="en-GB" sz="1500" dirty="0"/>
          </a:p>
          <a:p>
            <a:pPr marL="285750" indent="-285750">
              <a:buFont typeface="Arial" panose="020B0604020202020204" pitchFamily="34" charset="0"/>
              <a:buChar char="•"/>
            </a:pPr>
            <a:r>
              <a:rPr lang="en-GB" sz="1500" dirty="0"/>
              <a:t>Reached 16m people, driving awareness </a:t>
            </a:r>
          </a:p>
          <a:p>
            <a:pPr marL="285750" indent="-285750">
              <a:buFont typeface="Arial" panose="020B0604020202020204" pitchFamily="34" charset="0"/>
              <a:buChar char="•"/>
            </a:pPr>
            <a:endParaRPr lang="en-GB" sz="1400" dirty="0"/>
          </a:p>
        </p:txBody>
      </p:sp>
      <p:pic>
        <p:nvPicPr>
          <p:cNvPr id="5" name="Picture 4" descr="A green and black logo&#10;&#10;Description automatically generated">
            <a:extLst>
              <a:ext uri="{FF2B5EF4-FFF2-40B4-BE49-F238E27FC236}">
                <a16:creationId xmlns:a16="http://schemas.microsoft.com/office/drawing/2014/main" id="{8CF06FF5-F714-72AA-62D1-B6CCC9AC503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24450" y="491777"/>
            <a:ext cx="2905125" cy="554988"/>
          </a:xfrm>
          <a:prstGeom prst="rect">
            <a:avLst/>
          </a:prstGeom>
        </p:spPr>
      </p:pic>
      <p:pic>
        <p:nvPicPr>
          <p:cNvPr id="7" name="Picture 6" descr="A black background with blue text&#10;&#10;Description automatically generated">
            <a:extLst>
              <a:ext uri="{FF2B5EF4-FFF2-40B4-BE49-F238E27FC236}">
                <a16:creationId xmlns:a16="http://schemas.microsoft.com/office/drawing/2014/main" id="{60FA2084-4817-0B55-C176-1A2A04DF27E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72475" y="351295"/>
            <a:ext cx="3514725" cy="835953"/>
          </a:xfrm>
          <a:prstGeom prst="rect">
            <a:avLst/>
          </a:prstGeom>
        </p:spPr>
      </p:pic>
      <p:pic>
        <p:nvPicPr>
          <p:cNvPr id="15" name="Picture Placeholder 14" descr="Two men sitting in red chairs&#10;&#10;Description automatically generated">
            <a:extLst>
              <a:ext uri="{FF2B5EF4-FFF2-40B4-BE49-F238E27FC236}">
                <a16:creationId xmlns:a16="http://schemas.microsoft.com/office/drawing/2014/main" id="{0B852A81-DA07-3625-E8A3-C1B75ADD5352}"/>
              </a:ext>
            </a:extLst>
          </p:cNvPr>
          <p:cNvPicPr>
            <a:picLocks noGrp="1" noChangeAspect="1"/>
          </p:cNvPicPr>
          <p:nvPr>
            <p:ph type="pic" sz="quarter" idx="14"/>
          </p:nvPr>
        </p:nvPicPr>
        <p:blipFill>
          <a:blip r:embed="rId5">
            <a:extLst>
              <a:ext uri="{28A0092B-C50C-407E-A947-70E740481C1C}">
                <a14:useLocalDpi xmlns:a14="http://schemas.microsoft.com/office/drawing/2010/main" val="0"/>
              </a:ext>
            </a:extLst>
          </a:blip>
          <a:srcRect t="8516" b="8516"/>
          <a:stretch>
            <a:fillRect/>
          </a:stretch>
        </p:blipFill>
        <p:spPr/>
      </p:pic>
    </p:spTree>
    <p:extLst>
      <p:ext uri="{BB962C8B-B14F-4D97-AF65-F5344CB8AC3E}">
        <p14:creationId xmlns:p14="http://schemas.microsoft.com/office/powerpoint/2010/main" val="1587218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hinkbox_Red">
  <a:themeElements>
    <a:clrScheme name="THINKBOX_01">
      <a:dk1>
        <a:sysClr val="windowText" lastClr="000000"/>
      </a:dk1>
      <a:lt1>
        <a:sysClr val="window" lastClr="FFFFFF"/>
      </a:lt1>
      <a:dk2>
        <a:srgbClr val="E10514"/>
      </a:dk2>
      <a:lt2>
        <a:srgbClr val="808080"/>
      </a:lt2>
      <a:accent1>
        <a:srgbClr val="E10514"/>
      </a:accent1>
      <a:accent2>
        <a:srgbClr val="EB7305"/>
      </a:accent2>
      <a:accent3>
        <a:srgbClr val="87B923"/>
      </a:accent3>
      <a:accent4>
        <a:srgbClr val="009B3C"/>
      </a:accent4>
      <a:accent5>
        <a:srgbClr val="0069B4"/>
      </a:accent5>
      <a:accent6>
        <a:srgbClr val="372D87"/>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132</TotalTime>
  <Words>597</Words>
  <Application>Microsoft Office PowerPoint</Application>
  <PresentationFormat>Widescreen</PresentationFormat>
  <Paragraphs>32</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Symbol</vt:lpstr>
      <vt:lpstr>Times</vt:lpstr>
      <vt:lpstr>Thinkbox_Red</vt:lpstr>
      <vt:lpstr>Go Compare and The Voice of Choice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Fred. Olsen – Cruising up the awareness rankings</dc:title>
  <dc:creator>Sam Olive</dc:creator>
  <cp:lastModifiedBy>Zoe fuller</cp:lastModifiedBy>
  <cp:revision>14</cp:revision>
  <dcterms:created xsi:type="dcterms:W3CDTF">2020-01-24T16:35:16Z</dcterms:created>
  <dcterms:modified xsi:type="dcterms:W3CDTF">2023-09-27T09:28:11Z</dcterms:modified>
</cp:coreProperties>
</file>