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81316" autoAdjust="0"/>
  </p:normalViewPr>
  <p:slideViewPr>
    <p:cSldViewPr snapToGrid="0">
      <p:cViewPr varScale="1">
        <p:scale>
          <a:sx n="89" d="100"/>
          <a:sy n="89" d="100"/>
        </p:scale>
        <p:origin x="106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02/08/2019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Taylors-of-Harrogate-since-1886"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The Challenge</a:t>
            </a:r>
          </a:p>
          <a:p>
            <a:r>
              <a:rPr lang="en-US" sz="1200" b="0" i="0" kern="1200" dirty="0">
                <a:solidFill>
                  <a:schemeClr val="tx1"/>
                </a:solidFill>
                <a:effectLst/>
                <a:latin typeface="+mn-lt"/>
                <a:ea typeface="+mn-ea"/>
                <a:cs typeface="+mn-cs"/>
              </a:rPr>
              <a:t>The coffee market is constantly changing with new brands and formats coming into play which makes it difficult for shoppers to keep up. Taylors of Harrogate were the brand leader in roast and ground coffee, but were seeing a long term decline in volume and value sales. Their primary objective was to halt the confusion and to help people navigate this category and understand why Taylors was worth paying more for. They wanted a campaign that would build consumer understanding of Taylors, their products and their personality.</a:t>
            </a:r>
          </a:p>
          <a:p>
            <a:endParaRPr lang="en-US" sz="1200" b="1"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The Solution</a:t>
            </a:r>
          </a:p>
          <a:p>
            <a:r>
              <a:rPr lang="en-US" sz="1200" b="0" i="0" kern="1200" dirty="0" err="1">
                <a:solidFill>
                  <a:schemeClr val="tx1"/>
                </a:solidFill>
                <a:effectLst/>
                <a:latin typeface="+mn-lt"/>
                <a:ea typeface="+mn-ea"/>
                <a:cs typeface="+mn-cs"/>
              </a:rPr>
              <a:t>Goodstuff</a:t>
            </a:r>
            <a:r>
              <a:rPr lang="en-US" sz="1200" b="0" i="0" kern="1200" dirty="0">
                <a:solidFill>
                  <a:schemeClr val="tx1"/>
                </a:solidFill>
                <a:effectLst/>
                <a:latin typeface="+mn-lt"/>
                <a:ea typeface="+mn-ea"/>
                <a:cs typeface="+mn-cs"/>
              </a:rPr>
              <a:t>, Taylors’ media agency, advised them to make a mini </a:t>
            </a:r>
            <a:r>
              <a:rPr lang="en-US" sz="1200" b="0" i="0" kern="1200" dirty="0" err="1">
                <a:solidFill>
                  <a:schemeClr val="tx1"/>
                </a:solidFill>
                <a:effectLst/>
                <a:latin typeface="+mn-lt"/>
                <a:ea typeface="+mn-ea"/>
                <a:cs typeface="+mn-cs"/>
              </a:rPr>
              <a:t>programme</a:t>
            </a:r>
            <a:r>
              <a:rPr lang="en-US" sz="1200" b="0" i="0" kern="1200" dirty="0">
                <a:solidFill>
                  <a:schemeClr val="tx1"/>
                </a:solidFill>
                <a:effectLst/>
                <a:latin typeface="+mn-lt"/>
                <a:ea typeface="+mn-ea"/>
                <a:cs typeface="+mn-cs"/>
              </a:rPr>
              <a:t> style ad in order to help people understand the confusing and jargon-filled world of the coffee category and that having a well-known person to present it would be beneficial. They knew that TV would provide scale as well as credibility and so they set to work to create an engaging and compelling piece of content to run on TV.</a:t>
            </a:r>
          </a:p>
          <a:p>
            <a:r>
              <a:rPr lang="en-US" sz="1200" b="0" i="0" kern="1200" dirty="0">
                <a:solidFill>
                  <a:schemeClr val="tx1"/>
                </a:solidFill>
                <a:effectLst/>
                <a:latin typeface="+mn-lt"/>
                <a:ea typeface="+mn-ea"/>
                <a:cs typeface="+mn-cs"/>
              </a:rPr>
              <a:t>Working with The Outfit to produce the ad, they selected Jimmy Doherty who is a famous pig farmer and foodie champion. His farming background meant he could reaffirm Taylors’ Fairtrade and ethical attributes. He went to Colombia to tour the coffee regions and meet the growers to find out about the lengths that Taylors and their farmers go to </a:t>
            </a:r>
            <a:r>
              <a:rPr lang="en-US" sz="1200" b="0" i="0" kern="1200" dirty="0" err="1">
                <a:solidFill>
                  <a:schemeClr val="tx1"/>
                </a:solidFill>
                <a:effectLst/>
                <a:latin typeface="+mn-lt"/>
                <a:ea typeface="+mn-ea"/>
                <a:cs typeface="+mn-cs"/>
              </a:rPr>
              <a:t>to</a:t>
            </a:r>
            <a:r>
              <a:rPr lang="en-US" sz="1200" b="0" i="0" kern="1200" dirty="0">
                <a:solidFill>
                  <a:schemeClr val="tx1"/>
                </a:solidFill>
                <a:effectLst/>
                <a:latin typeface="+mn-lt"/>
                <a:ea typeface="+mn-ea"/>
                <a:cs typeface="+mn-cs"/>
              </a:rPr>
              <a:t> deliver amazing coffee to the shelves of the UK shops. </a:t>
            </a:r>
            <a:r>
              <a:rPr lang="en-US" sz="1200" b="0" i="0" kern="1200" dirty="0" err="1">
                <a:solidFill>
                  <a:schemeClr val="tx1"/>
                </a:solidFill>
                <a:effectLst/>
                <a:latin typeface="+mn-lt"/>
                <a:ea typeface="+mn-ea"/>
                <a:cs typeface="+mn-cs"/>
              </a:rPr>
              <a:t>Goodstuff</a:t>
            </a:r>
            <a:r>
              <a:rPr lang="en-US" sz="1200" b="0" i="0" kern="1200" dirty="0">
                <a:solidFill>
                  <a:schemeClr val="tx1"/>
                </a:solidFill>
                <a:effectLst/>
                <a:latin typeface="+mn-lt"/>
                <a:ea typeface="+mn-ea"/>
                <a:cs typeface="+mn-cs"/>
              </a:rPr>
              <a:t> negotiated an exclusive deal with 4 Sales in order to make the most of their limited budget.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They created a beautiful 60 second TV ad with a Channel 4 editorial feel. All the pertinent points were delivered, but in an interesting and entertaining way. They launched the campaign with an advertising premiere and selected key Channel 4 programming in the early stages of the campaign in order to give the campaign a prominent start. This was followed up by a selection of programming across the 4 Sales channel portfolio. The ad also ran on VOD using Channel 4’s Ad Bloom interactive format.</a:t>
            </a:r>
          </a:p>
          <a:p>
            <a:r>
              <a:rPr lang="en-US" sz="1200" b="0" i="0" kern="1200" dirty="0">
                <a:solidFill>
                  <a:schemeClr val="tx1"/>
                </a:solidFill>
                <a:effectLst/>
                <a:latin typeface="+mn-lt"/>
                <a:ea typeface="+mn-ea"/>
                <a:cs typeface="+mn-cs"/>
              </a:rPr>
              <a:t>Alongside the TV campaign, they wanted to deliver further interaction and to welcome more people in to Taylors’ world of coffee. Working with </a:t>
            </a:r>
            <a:r>
              <a:rPr lang="en-US" sz="1200" b="0" i="0" kern="1200" dirty="0" err="1">
                <a:solidFill>
                  <a:schemeClr val="tx1"/>
                </a:solidFill>
                <a:effectLst/>
                <a:latin typeface="+mn-lt"/>
                <a:ea typeface="+mn-ea"/>
                <a:cs typeface="+mn-cs"/>
              </a:rPr>
              <a:t>Innovid</a:t>
            </a:r>
            <a:r>
              <a:rPr lang="en-US" sz="1200" b="0" i="0" kern="1200" dirty="0">
                <a:solidFill>
                  <a:schemeClr val="tx1"/>
                </a:solidFill>
                <a:effectLst/>
                <a:latin typeface="+mn-lt"/>
                <a:ea typeface="+mn-ea"/>
                <a:cs typeface="+mn-cs"/>
              </a:rPr>
              <a:t> and Taylors, </a:t>
            </a:r>
            <a:r>
              <a:rPr lang="en-US" sz="1200" b="0" i="0" kern="1200" dirty="0" err="1">
                <a:solidFill>
                  <a:schemeClr val="tx1"/>
                </a:solidFill>
                <a:effectLst/>
                <a:latin typeface="+mn-lt"/>
                <a:ea typeface="+mn-ea"/>
                <a:cs typeface="+mn-cs"/>
              </a:rPr>
              <a:t>Goodstuff</a:t>
            </a:r>
            <a:r>
              <a:rPr lang="en-US" sz="1200" b="0" i="0" kern="1200" dirty="0">
                <a:solidFill>
                  <a:schemeClr val="tx1"/>
                </a:solidFill>
                <a:effectLst/>
                <a:latin typeface="+mn-lt"/>
                <a:ea typeface="+mn-ea"/>
                <a:cs typeface="+mn-cs"/>
              </a:rPr>
              <a:t> developed an interactive coffee navigation tool. By answering a range of questions, people could discover the </a:t>
            </a:r>
            <a:r>
              <a:rPr lang="en-US" sz="1200" b="0" i="0" kern="1200" dirty="0" err="1">
                <a:solidFill>
                  <a:schemeClr val="tx1"/>
                </a:solidFill>
                <a:effectLst/>
                <a:latin typeface="+mn-lt"/>
                <a:ea typeface="+mn-ea"/>
                <a:cs typeface="+mn-cs"/>
              </a:rPr>
              <a:t>flavour</a:t>
            </a:r>
            <a:r>
              <a:rPr lang="en-US" sz="1200" b="0" i="0" kern="1200" dirty="0">
                <a:solidFill>
                  <a:schemeClr val="tx1"/>
                </a:solidFill>
                <a:effectLst/>
                <a:latin typeface="+mn-lt"/>
                <a:ea typeface="+mn-ea"/>
                <a:cs typeface="+mn-cs"/>
              </a:rPr>
              <a:t> and origin of Taylors coffee that was right for them. They could also find out where they could buy it and if they were an online shopper, add in to their basket straight away.</a:t>
            </a:r>
          </a:p>
          <a:p>
            <a:r>
              <a:rPr lang="en-US" sz="1200" b="0" i="0" kern="1200" dirty="0">
                <a:solidFill>
                  <a:schemeClr val="tx1"/>
                </a:solidFill>
                <a:effectLst/>
                <a:latin typeface="+mn-lt"/>
                <a:ea typeface="+mn-ea"/>
                <a:cs typeface="+mn-cs"/>
              </a:rPr>
              <a:t>The coffee navigation tool sat on the VOD ads as a click through and also as a stand-alone format on social channels where it was synced with the TV campaign.</a:t>
            </a:r>
          </a:p>
          <a:p>
            <a:r>
              <a:rPr lang="en-US" sz="1200" b="0" i="0" kern="1200" dirty="0">
                <a:solidFill>
                  <a:schemeClr val="tx1"/>
                </a:solidFill>
                <a:effectLst/>
                <a:latin typeface="+mn-lt"/>
                <a:ea typeface="+mn-ea"/>
                <a:cs typeface="+mn-cs"/>
              </a:rPr>
              <a:t>Consumers were able to deep dive even further through additional written content and images captured during Jimmy’s trip.</a:t>
            </a:r>
          </a:p>
          <a:p>
            <a:endParaRPr lang="en-US" sz="1200" b="0" i="0" kern="1200" dirty="0">
              <a:solidFill>
                <a:schemeClr val="tx1"/>
              </a:solidFill>
              <a:effectLst/>
              <a:latin typeface="+mn-lt"/>
              <a:ea typeface="+mn-ea"/>
              <a:cs typeface="+mn-cs"/>
            </a:endParaRPr>
          </a:p>
          <a:p>
            <a:r>
              <a:rPr lang="en-US" sz="1200" b="1" i="0" kern="1200" dirty="0">
                <a:solidFill>
                  <a:schemeClr val="tx1"/>
                </a:solidFill>
                <a:effectLst/>
                <a:latin typeface="+mn-lt"/>
                <a:ea typeface="+mn-ea"/>
                <a:cs typeface="+mn-cs"/>
              </a:rPr>
              <a:t>Results</a:t>
            </a:r>
          </a:p>
          <a:p>
            <a:r>
              <a:rPr lang="en-US" sz="1200" b="0" i="0" kern="1200" dirty="0">
                <a:solidFill>
                  <a:schemeClr val="tx1"/>
                </a:solidFill>
                <a:effectLst/>
                <a:latin typeface="+mn-lt"/>
                <a:ea typeface="+mn-ea"/>
                <a:cs typeface="+mn-cs"/>
              </a:rPr>
              <a:t>Claimed trial of Taylors went up by 22.6% over the course of the campaign</a:t>
            </a:r>
          </a:p>
          <a:p>
            <a:r>
              <a:rPr lang="en-US" sz="1200" b="0" i="0" kern="1200" dirty="0">
                <a:solidFill>
                  <a:schemeClr val="tx1"/>
                </a:solidFill>
                <a:effectLst/>
                <a:latin typeface="+mn-lt"/>
                <a:ea typeface="+mn-ea"/>
                <a:cs typeface="+mn-cs"/>
              </a:rPr>
              <a:t>52 week penetration was the highest ever – up 12% year on year</a:t>
            </a:r>
          </a:p>
          <a:p>
            <a:r>
              <a:rPr lang="en-US" sz="1200" b="0" i="0" kern="1200" dirty="0">
                <a:solidFill>
                  <a:schemeClr val="tx1"/>
                </a:solidFill>
                <a:effectLst/>
                <a:latin typeface="+mn-lt"/>
                <a:ea typeface="+mn-ea"/>
                <a:cs typeface="+mn-cs"/>
              </a:rPr>
              <a:t>The content approach proved the right route as sales uplift per 100 TVRs increased by 210%</a:t>
            </a:r>
          </a:p>
          <a:p>
            <a:r>
              <a:rPr lang="en-US" sz="1200" b="0" i="0" kern="1200" dirty="0">
                <a:solidFill>
                  <a:schemeClr val="tx1"/>
                </a:solidFill>
                <a:effectLst/>
                <a:latin typeface="+mn-lt"/>
                <a:ea typeface="+mn-ea"/>
                <a:cs typeface="+mn-cs"/>
              </a:rPr>
              <a:t>63% of consumers said they would consider trying Taylors as a result of seeing the ad</a:t>
            </a:r>
          </a:p>
          <a:p>
            <a:r>
              <a:rPr lang="en-US" sz="1200" b="0" i="0" kern="1200" dirty="0">
                <a:solidFill>
                  <a:schemeClr val="tx1"/>
                </a:solidFill>
                <a:effectLst/>
                <a:latin typeface="+mn-lt"/>
                <a:ea typeface="+mn-ea"/>
                <a:cs typeface="+mn-cs"/>
              </a:rPr>
              <a:t>Spontaneous awareness of Taylors rose by 3% during the campaign period</a:t>
            </a:r>
          </a:p>
          <a:p>
            <a:endParaRPr lang="en-GB" dirty="0"/>
          </a:p>
          <a:p>
            <a:r>
              <a:rPr lang="en-GB" dirty="0"/>
              <a:t>To read the full case study and access the creative visit: </a:t>
            </a:r>
            <a:r>
              <a:rPr lang="en-GB" dirty="0">
                <a:hlinkClick r:id="rId3"/>
              </a:rPr>
              <a:t>https://www.thinkbox.tv/Case-studies/Taylors-of-Harrogate-since-1886</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4494869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02/08/2019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02/08/2019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02/08/2019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7B399-1A6D-48C4-8DAE-C317AF153C37}"/>
              </a:ext>
            </a:extLst>
          </p:cNvPr>
          <p:cNvSpPr>
            <a:spLocks noGrp="1"/>
          </p:cNvSpPr>
          <p:nvPr>
            <p:ph type="body" sz="quarter" idx="13"/>
          </p:nvPr>
        </p:nvSpPr>
        <p:spPr>
          <a:xfrm>
            <a:off x="377758" y="1911237"/>
            <a:ext cx="4368867" cy="3703500"/>
          </a:xfrm>
        </p:spPr>
        <p:txBody>
          <a:bodyPr>
            <a:normAutofit fontScale="85000" lnSpcReduction="20000"/>
          </a:bodyPr>
          <a:lstStyle/>
          <a:p>
            <a:pPr>
              <a:lnSpc>
                <a:spcPct val="110000"/>
              </a:lnSpc>
            </a:pPr>
            <a:r>
              <a:rPr lang="en-GB" u="sng" dirty="0"/>
              <a:t>Challenge</a:t>
            </a:r>
          </a:p>
          <a:p>
            <a:pPr marL="285750" indent="-285750">
              <a:lnSpc>
                <a:spcPct val="110000"/>
              </a:lnSpc>
              <a:buFont typeface="Arial" panose="020B0604020202020204" pitchFamily="34" charset="0"/>
              <a:buChar char="•"/>
            </a:pPr>
            <a:r>
              <a:rPr lang="en-GB" dirty="0"/>
              <a:t>Taylors wanted to deepen understanding of their quality coffee credentials within a complex and evolving market</a:t>
            </a:r>
          </a:p>
          <a:p>
            <a:pPr>
              <a:lnSpc>
                <a:spcPct val="110000"/>
              </a:lnSpc>
            </a:pPr>
            <a:r>
              <a:rPr lang="en-GB" u="sng" dirty="0"/>
              <a:t>Solution</a:t>
            </a:r>
          </a:p>
          <a:p>
            <a:pPr marL="285750" indent="-285750">
              <a:lnSpc>
                <a:spcPct val="110000"/>
              </a:lnSpc>
              <a:buFont typeface="Arial" panose="020B0604020202020204" pitchFamily="34" charset="0"/>
              <a:buChar char="•"/>
            </a:pPr>
            <a:r>
              <a:rPr lang="en-GB" dirty="0"/>
              <a:t>They created a beautiful 60” documentary style ad featuring farmer and foodie champion Jimmy Doherty, as well as a coffee navigation tool that featured on VOD ads</a:t>
            </a:r>
          </a:p>
          <a:p>
            <a:pPr>
              <a:lnSpc>
                <a:spcPct val="110000"/>
              </a:lnSpc>
            </a:pPr>
            <a:r>
              <a:rPr lang="en-GB" u="sng" dirty="0"/>
              <a:t>Results</a:t>
            </a:r>
          </a:p>
          <a:p>
            <a:pPr marL="285750" indent="-285750">
              <a:lnSpc>
                <a:spcPct val="110000"/>
              </a:lnSpc>
              <a:buFont typeface="Arial" panose="020B0604020202020204" pitchFamily="34" charset="0"/>
              <a:buChar char="•"/>
            </a:pPr>
            <a:r>
              <a:rPr lang="en-US" dirty="0"/>
              <a:t>Claimed trial </a:t>
            </a:r>
            <a:r>
              <a:rPr lang="en-US"/>
              <a:t>of Taylors went </a:t>
            </a:r>
            <a:r>
              <a:rPr lang="en-US" dirty="0"/>
              <a:t>up by 22.6% over the course of the campaign</a:t>
            </a:r>
          </a:p>
          <a:p>
            <a:pPr marL="285750" indent="-285750">
              <a:lnSpc>
                <a:spcPct val="110000"/>
              </a:lnSpc>
              <a:buFont typeface="Arial" panose="020B0604020202020204" pitchFamily="34" charset="0"/>
              <a:buChar char="•"/>
            </a:pPr>
            <a:r>
              <a:rPr lang="en-US" dirty="0"/>
              <a:t>63% of consumers said they would consider trying Taylors as a result of seeing the ad</a:t>
            </a:r>
            <a:endParaRPr lang="en-GB" dirty="0"/>
          </a:p>
          <a:p>
            <a:endParaRPr lang="en-GB" dirty="0"/>
          </a:p>
        </p:txBody>
      </p:sp>
      <p:pic>
        <p:nvPicPr>
          <p:cNvPr id="8" name="Picture Placeholder 7">
            <a:extLst>
              <a:ext uri="{FF2B5EF4-FFF2-40B4-BE49-F238E27FC236}">
                <a16:creationId xmlns:a16="http://schemas.microsoft.com/office/drawing/2014/main" id="{1BD08F10-56BD-4ABC-B65F-D4542AC09B1E}"/>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38" b="738"/>
          <a:stretch>
            <a:fillRect/>
          </a:stretch>
        </p:blipFill>
        <p:spPr/>
      </p:pic>
      <p:sp>
        <p:nvSpPr>
          <p:cNvPr id="6" name="Title 4">
            <a:extLst>
              <a:ext uri="{FF2B5EF4-FFF2-40B4-BE49-F238E27FC236}">
                <a16:creationId xmlns:a16="http://schemas.microsoft.com/office/drawing/2014/main" id="{CB4E9B6D-14AF-45F6-A47E-B685E04D9AC2}"/>
              </a:ext>
            </a:extLst>
          </p:cNvPr>
          <p:cNvSpPr>
            <a:spLocks noGrp="1"/>
          </p:cNvSpPr>
          <p:nvPr>
            <p:ph type="title"/>
          </p:nvPr>
        </p:nvSpPr>
        <p:spPr>
          <a:xfrm>
            <a:off x="371476" y="466263"/>
            <a:ext cx="9641977" cy="1021181"/>
          </a:xfrm>
        </p:spPr>
        <p:txBody>
          <a:bodyPr/>
          <a:lstStyle/>
          <a:p>
            <a:r>
              <a:rPr lang="en-GB" dirty="0">
                <a:solidFill>
                  <a:schemeClr val="accent6"/>
                </a:solidFill>
              </a:rPr>
              <a:t>Taylors of Harrogate since 1886</a:t>
            </a:r>
            <a:endParaRPr lang="en-GB" dirty="0"/>
          </a:p>
        </p:txBody>
      </p:sp>
      <p:pic>
        <p:nvPicPr>
          <p:cNvPr id="9" name="Picture 8">
            <a:extLst>
              <a:ext uri="{FF2B5EF4-FFF2-40B4-BE49-F238E27FC236}">
                <a16:creationId xmlns:a16="http://schemas.microsoft.com/office/drawing/2014/main" id="{FEC37E27-A672-4CEB-B44A-B36CAF2642A7}"/>
              </a:ext>
            </a:extLst>
          </p:cNvPr>
          <p:cNvPicPr>
            <a:picLocks noChangeAspect="1"/>
          </p:cNvPicPr>
          <p:nvPr/>
        </p:nvPicPr>
        <p:blipFill>
          <a:blip r:embed="rId4"/>
          <a:stretch>
            <a:fillRect/>
          </a:stretch>
        </p:blipFill>
        <p:spPr>
          <a:xfrm>
            <a:off x="11075074" y="131779"/>
            <a:ext cx="972002" cy="972000"/>
          </a:xfrm>
          <a:prstGeom prst="rect">
            <a:avLst/>
          </a:prstGeom>
        </p:spPr>
      </p:pic>
      <p:pic>
        <p:nvPicPr>
          <p:cNvPr id="1026" name="Picture 2" descr="Image result for goodstuff logo">
            <a:extLst>
              <a:ext uri="{FF2B5EF4-FFF2-40B4-BE49-F238E27FC236}">
                <a16:creationId xmlns:a16="http://schemas.microsoft.com/office/drawing/2014/main" id="{71E4CAD2-989E-4961-8644-D080E99DF4B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83374" y="221458"/>
            <a:ext cx="661045" cy="79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907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679</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Taylors of Harrogate since 1886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Rupen Shah</cp:lastModifiedBy>
  <cp:revision>53</cp:revision>
  <dcterms:created xsi:type="dcterms:W3CDTF">2018-11-16T11:43:00Z</dcterms:created>
  <dcterms:modified xsi:type="dcterms:W3CDTF">2019-08-02T13:37:48Z</dcterms:modified>
</cp:coreProperties>
</file>