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692"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01" d="100"/>
          <a:sy n="101" d="100"/>
        </p:scale>
        <p:origin x="126"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ADFA04-CFF3-4A1B-82F4-ECE51DFA5DA7}" type="datetimeFigureOut">
              <a:rPr lang="en-GB" smtClean="0"/>
              <a:t>18/06/2021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E90081-C0A5-4CF1-8294-0031D575C776}" type="slidenum">
              <a:rPr lang="en-GB" smtClean="0"/>
              <a:t>‹#›</a:t>
            </a:fld>
            <a:endParaRPr lang="en-GB"/>
          </a:p>
        </p:txBody>
      </p:sp>
    </p:spTree>
    <p:extLst>
      <p:ext uri="{BB962C8B-B14F-4D97-AF65-F5344CB8AC3E}">
        <p14:creationId xmlns:p14="http://schemas.microsoft.com/office/powerpoint/2010/main" val="1840117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thinkbox.tv/Case-studies/John-Lewis-innovate-with-on-demand-advertising"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i="0" kern="1200" dirty="0">
                <a:solidFill>
                  <a:schemeClr val="tx1"/>
                </a:solidFill>
                <a:effectLst/>
                <a:latin typeface="+mn-lt"/>
                <a:ea typeface="+mn-ea"/>
                <a:cs typeface="+mn-cs"/>
              </a:rPr>
              <a:t>The Challenge</a:t>
            </a:r>
          </a:p>
          <a:p>
            <a:r>
              <a:rPr lang="en-GB" sz="1200" b="0" i="0" kern="1200" dirty="0">
                <a:solidFill>
                  <a:schemeClr val="tx1"/>
                </a:solidFill>
                <a:effectLst/>
                <a:latin typeface="+mn-lt"/>
                <a:ea typeface="+mn-ea"/>
                <a:cs typeface="+mn-cs"/>
              </a:rPr>
              <a:t>John Lewis advertising is recognised as signalling the start of Christmas and each year is hotly anticipated. The John Lewis Christmas ad makes national news and captures consumers’ attention and eyeballs. This cultural moment creates a unique environment, blurring the lines between advertising and entertainment with people actively seeking out advertising, commenting and sharing it.</a:t>
            </a:r>
          </a:p>
          <a:p>
            <a:r>
              <a:rPr lang="en-GB" sz="1200" b="0" i="0" kern="1200" dirty="0">
                <a:solidFill>
                  <a:schemeClr val="tx1"/>
                </a:solidFill>
                <a:effectLst/>
                <a:latin typeface="+mn-lt"/>
                <a:ea typeface="+mn-ea"/>
                <a:cs typeface="+mn-cs"/>
              </a:rPr>
              <a:t>In the past 12 months, retailers have increased their media spending at Christmas by 20% to over £185m. John Lewis’s share of voice is only 4% so they are operating in a highly competitive market. They tasked their media agency Manning Gottlieb OMD to bring freshness to the John Lewis Christmas campaign for 2016. </a:t>
            </a:r>
          </a:p>
          <a:p>
            <a:endParaRPr lang="en-GB" sz="1200" b="1" i="0" kern="1200" dirty="0">
              <a:solidFill>
                <a:schemeClr val="tx1"/>
              </a:solidFill>
              <a:effectLst/>
              <a:latin typeface="+mn-lt"/>
              <a:ea typeface="+mn-ea"/>
              <a:cs typeface="+mn-cs"/>
            </a:endParaRPr>
          </a:p>
          <a:p>
            <a:r>
              <a:rPr lang="en-GB" sz="1200" b="1" i="0" kern="1200" dirty="0">
                <a:solidFill>
                  <a:schemeClr val="tx1"/>
                </a:solidFill>
                <a:effectLst/>
                <a:latin typeface="+mn-lt"/>
                <a:ea typeface="+mn-ea"/>
                <a:cs typeface="+mn-cs"/>
              </a:rPr>
              <a:t>The Solution:</a:t>
            </a:r>
          </a:p>
          <a:p>
            <a:r>
              <a:rPr lang="en-GB" sz="1200" b="0" i="0" kern="1200" dirty="0">
                <a:solidFill>
                  <a:schemeClr val="tx1"/>
                </a:solidFill>
                <a:effectLst/>
                <a:latin typeface="+mn-lt"/>
                <a:ea typeface="+mn-ea"/>
                <a:cs typeface="+mn-cs"/>
              </a:rPr>
              <a:t>MGOMD knew that the storytelling style of the Christmases ad would fit well on TV. In addition, they knew that the TV screen is the best for driving an emotional connection with the brand and also that viewers were watching more content on demand these days. So, working with Sky, they created the first ever ‘on-demand’ launch where viewers could watch the new ad whenever and wherever they wanted, as many times as they liked across any device.</a:t>
            </a:r>
          </a:p>
          <a:p>
            <a:r>
              <a:rPr lang="en-GB" sz="1200" b="0" i="0" kern="1200" dirty="0">
                <a:solidFill>
                  <a:schemeClr val="tx1"/>
                </a:solidFill>
                <a:effectLst/>
                <a:latin typeface="+mn-lt"/>
                <a:ea typeface="+mn-ea"/>
                <a:cs typeface="+mn-cs"/>
              </a:rPr>
              <a:t>There were two key phases:</a:t>
            </a:r>
          </a:p>
          <a:p>
            <a:r>
              <a:rPr lang="en-GB" sz="1200" b="0" i="0" kern="1200" dirty="0">
                <a:solidFill>
                  <a:schemeClr val="tx1"/>
                </a:solidFill>
                <a:effectLst/>
                <a:latin typeface="+mn-lt"/>
                <a:ea typeface="+mn-ea"/>
                <a:cs typeface="+mn-cs"/>
              </a:rPr>
              <a:t>Phase 1: The Binge View - a perfectly synced moment across all devices</a:t>
            </a:r>
          </a:p>
          <a:p>
            <a:r>
              <a:rPr lang="en-GB" sz="1200" b="0" i="0" kern="1200" dirty="0">
                <a:solidFill>
                  <a:schemeClr val="tx1"/>
                </a:solidFill>
                <a:effectLst/>
                <a:latin typeface="+mn-lt"/>
                <a:ea typeface="+mn-ea"/>
                <a:cs typeface="+mn-cs"/>
              </a:rPr>
              <a:t>Phase 2: Catch-up – opportunities to watch additional, behind the scenes content</a:t>
            </a:r>
          </a:p>
          <a:p>
            <a:r>
              <a:rPr lang="en-GB" sz="1200" b="0" i="0" kern="1200" dirty="0">
                <a:solidFill>
                  <a:schemeClr val="tx1"/>
                </a:solidFill>
                <a:effectLst/>
                <a:latin typeface="+mn-lt"/>
                <a:ea typeface="+mn-ea"/>
                <a:cs typeface="+mn-cs"/>
              </a:rPr>
              <a:t>Sky felt like the right broadcast partner because the John Lewis shopper and the Sky subscriber are aligned and because of Sky’s penetration of </a:t>
            </a:r>
            <a:r>
              <a:rPr lang="en-GB" sz="1200" b="0" i="0" kern="1200" dirty="0" err="1">
                <a:solidFill>
                  <a:schemeClr val="tx1"/>
                </a:solidFill>
                <a:effectLst/>
                <a:latin typeface="+mn-lt"/>
                <a:ea typeface="+mn-ea"/>
                <a:cs typeface="+mn-cs"/>
              </a:rPr>
              <a:t>VoD</a:t>
            </a:r>
            <a:r>
              <a:rPr lang="en-GB" sz="1200" b="0" i="0" kern="1200" dirty="0">
                <a:solidFill>
                  <a:schemeClr val="tx1"/>
                </a:solidFill>
                <a:effectLst/>
                <a:latin typeface="+mn-lt"/>
                <a:ea typeface="+mn-ea"/>
                <a:cs typeface="+mn-cs"/>
              </a:rPr>
              <a:t> services. </a:t>
            </a:r>
          </a:p>
          <a:p>
            <a:r>
              <a:rPr lang="en-GB" sz="1200" b="0" i="0" kern="1200" dirty="0">
                <a:solidFill>
                  <a:schemeClr val="tx1"/>
                </a:solidFill>
                <a:effectLst/>
                <a:latin typeface="+mn-lt"/>
                <a:ea typeface="+mn-ea"/>
                <a:cs typeface="+mn-cs"/>
              </a:rPr>
              <a:t>Alongside the ad, additional content was also available in the form of a behind the scenes making of the ad and a mini programme hosted by Sky talent Patrick </a:t>
            </a:r>
            <a:r>
              <a:rPr lang="en-GB" sz="1200" b="0" i="0" kern="1200" dirty="0" err="1">
                <a:solidFill>
                  <a:schemeClr val="tx1"/>
                </a:solidFill>
                <a:effectLst/>
                <a:latin typeface="+mn-lt"/>
                <a:ea typeface="+mn-ea"/>
                <a:cs typeface="+mn-cs"/>
              </a:rPr>
              <a:t>Aryee</a:t>
            </a:r>
            <a:r>
              <a:rPr lang="en-GB" sz="1200" b="0" i="0" kern="1200" dirty="0">
                <a:solidFill>
                  <a:schemeClr val="tx1"/>
                </a:solidFill>
                <a:effectLst/>
                <a:latin typeface="+mn-lt"/>
                <a:ea typeface="+mn-ea"/>
                <a:cs typeface="+mn-cs"/>
              </a:rPr>
              <a:t> looking at the urban living patterns of the animals featured in the ad.</a:t>
            </a:r>
          </a:p>
          <a:p>
            <a:endParaRPr lang="en-GB" b="1" dirty="0"/>
          </a:p>
          <a:p>
            <a:r>
              <a:rPr lang="en-GB" b="1" dirty="0"/>
              <a:t>Results</a:t>
            </a:r>
          </a:p>
          <a:p>
            <a:r>
              <a:rPr lang="en-GB" sz="1200" b="0" i="0" kern="1200" dirty="0">
                <a:solidFill>
                  <a:schemeClr val="tx1"/>
                </a:solidFill>
                <a:effectLst/>
                <a:latin typeface="+mn-lt"/>
                <a:ea typeface="+mn-ea"/>
                <a:cs typeface="+mn-cs"/>
              </a:rPr>
              <a:t>John Lewis achieved a 4.9% increase in sales, totalling £998m – their biggest Christmas ever</a:t>
            </a:r>
          </a:p>
          <a:p>
            <a:r>
              <a:rPr lang="en-GB" sz="1200" b="0" i="0" kern="1200" dirty="0">
                <a:solidFill>
                  <a:schemeClr val="tx1"/>
                </a:solidFill>
                <a:effectLst/>
                <a:latin typeface="+mn-lt"/>
                <a:ea typeface="+mn-ea"/>
                <a:cs typeface="+mn-cs"/>
              </a:rPr>
              <a:t>It was the biggest single day download ever with nearly 900,000 downloads</a:t>
            </a:r>
          </a:p>
          <a:p>
            <a:r>
              <a:rPr lang="en-GB" sz="1200" b="0" i="0" kern="1200" dirty="0">
                <a:solidFill>
                  <a:schemeClr val="tx1"/>
                </a:solidFill>
                <a:effectLst/>
                <a:latin typeface="+mn-lt"/>
                <a:ea typeface="+mn-ea"/>
                <a:cs typeface="+mn-cs"/>
              </a:rPr>
              <a:t>John Lewis content was over ten times bigger than the next biggest programme on launch day</a:t>
            </a:r>
          </a:p>
          <a:p>
            <a:r>
              <a:rPr lang="en-GB" sz="1200" b="0" i="0" kern="1200" dirty="0">
                <a:solidFill>
                  <a:schemeClr val="tx1"/>
                </a:solidFill>
                <a:effectLst/>
                <a:latin typeface="+mn-lt"/>
                <a:ea typeface="+mn-ea"/>
                <a:cs typeface="+mn-cs"/>
              </a:rPr>
              <a:t>679% increase year on year Facebook views, 117% increase year on year Twitter views and 25% increase year on year YouTube views</a:t>
            </a:r>
          </a:p>
          <a:p>
            <a:r>
              <a:rPr lang="en-GB" sz="1200" b="0" i="0" kern="1200" dirty="0">
                <a:solidFill>
                  <a:schemeClr val="tx1"/>
                </a:solidFill>
                <a:effectLst/>
                <a:latin typeface="+mn-lt"/>
                <a:ea typeface="+mn-ea"/>
                <a:cs typeface="+mn-cs"/>
              </a:rPr>
              <a:t>Over 22,000 Buster the Boxer soft toys sold in the first two hours</a:t>
            </a:r>
          </a:p>
          <a:p>
            <a:r>
              <a:rPr lang="en-GB" sz="1200" b="0" i="0" kern="1200" dirty="0">
                <a:solidFill>
                  <a:schemeClr val="tx1"/>
                </a:solidFill>
                <a:effectLst/>
                <a:latin typeface="+mn-lt"/>
                <a:ea typeface="+mn-ea"/>
                <a:cs typeface="+mn-cs"/>
              </a:rPr>
              <a:t>Winner of ‘Best Use of TV Innovation’ in TV Planning Awards</a:t>
            </a:r>
          </a:p>
          <a:p>
            <a:endParaRPr lang="en-GB" dirty="0"/>
          </a:p>
          <a:p>
            <a:r>
              <a:rPr lang="en-GB" dirty="0"/>
              <a:t>To read the full case study and access the creative visit: </a:t>
            </a:r>
            <a:r>
              <a:rPr lang="en-GB" dirty="0">
                <a:hlinkClick r:id="rId3"/>
              </a:rPr>
              <a:t>https://www.thinkbox.tv/Case-studies/John-Lewis-innovate-with-on-demand-advertising</a:t>
            </a:r>
            <a:endParaRPr lang="en-GB" dirty="0"/>
          </a:p>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EF4BFFE-AA9D-476F-A275-7AE7429F8649}"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6287916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1.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3.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4.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5.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6.xml"/></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7.xml"/></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8.xml"/></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9.xml"/></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0.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1.xml"/></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2.xml"/></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3.xml"/></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4.xml"/></Relationships>
</file>

<file path=ppt/slideLayouts/_rels/slideLayout2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5.xml"/></Relationships>
</file>

<file path=ppt/slideLayouts/_rels/slideLayout2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6.xml"/></Relationships>
</file>

<file path=ppt/slideLayouts/_rels/slideLayout2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7.xml"/></Relationships>
</file>

<file path=ppt/slideLayouts/_rels/slideLayout2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8.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0.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358588" y="1292694"/>
            <a:ext cx="5298141" cy="2411176"/>
          </a:xfrm>
        </p:spPr>
        <p:txBody>
          <a:bodyPr anchor="t">
            <a:normAutofit/>
          </a:bodyPr>
          <a:lstStyle>
            <a:lvl1pPr algn="l">
              <a:defRPr sz="4000" b="1">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18/06/2021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1" name="Text Placeholder 14"/>
          <p:cNvSpPr>
            <a:spLocks noGrp="1"/>
          </p:cNvSpPr>
          <p:nvPr>
            <p:ph type="body" sz="quarter" idx="15" hasCustomPrompt="1"/>
          </p:nvPr>
        </p:nvSpPr>
        <p:spPr>
          <a:xfrm>
            <a:off x="565622" y="571616"/>
            <a:ext cx="5530378" cy="352613"/>
          </a:xfrm>
        </p:spPr>
        <p:txBody>
          <a:bodyPr>
            <a:normAutofit/>
          </a:bodyPr>
          <a:lstStyle>
            <a:lvl1pPr marL="0" algn="l" defTabSz="914400" rtl="0" eaLnBrk="1" latinLnBrk="0" hangingPunct="1">
              <a:lnSpc>
                <a:spcPct val="90000"/>
              </a:lnSpc>
              <a:spcBef>
                <a:spcPct val="0"/>
              </a:spcBef>
              <a:buNone/>
              <a:defRPr lang="en-US" sz="1700" b="1" kern="1200" cap="none" spc="0" baseline="0" dirty="0" smtClean="0">
                <a:solidFill>
                  <a:schemeClr val="bg1"/>
                </a:solidFill>
                <a:latin typeface="+mj-lt"/>
                <a:ea typeface="+mj-ea"/>
                <a:cs typeface="+mj-cs"/>
              </a:defRPr>
            </a:lvl1pPr>
          </a:lstStyle>
          <a:p>
            <a:pPr lvl="0"/>
            <a:r>
              <a:rPr lang="en-US" dirty="0"/>
              <a:t>EDIT MASTER TEXT STYLES</a:t>
            </a:r>
          </a:p>
        </p:txBody>
      </p:sp>
      <p:sp>
        <p:nvSpPr>
          <p:cNvPr id="7" name="Text Placeholder 6">
            <a:extLst>
              <a:ext uri="{FF2B5EF4-FFF2-40B4-BE49-F238E27FC236}">
                <a16:creationId xmlns:a16="http://schemas.microsoft.com/office/drawing/2014/main" id="{77FD7B46-C0E5-4A41-9337-30B99A971FC8}"/>
              </a:ext>
            </a:extLst>
          </p:cNvPr>
          <p:cNvSpPr>
            <a:spLocks noGrp="1"/>
          </p:cNvSpPr>
          <p:nvPr>
            <p:ph type="body" sz="quarter" idx="16" hasCustomPrompt="1"/>
          </p:nvPr>
        </p:nvSpPr>
        <p:spPr>
          <a:xfrm>
            <a:off x="358588" y="3806104"/>
            <a:ext cx="5299200" cy="596244"/>
          </a:xfrm>
        </p:spPr>
        <p:txBody>
          <a:bodyPr lIns="108000" anchor="b" anchorCtr="0">
            <a:normAutofit/>
          </a:bodyPr>
          <a:lstStyle>
            <a:lvl1pPr>
              <a:defRPr sz="17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Speaker name</a:t>
            </a:r>
            <a:endParaRPr lang="en-GB" dirty="0"/>
          </a:p>
        </p:txBody>
      </p:sp>
    </p:spTree>
    <p:custDataLst>
      <p:tags r:id="rId1"/>
    </p:custDataLst>
    <p:extLst>
      <p:ext uri="{BB962C8B-B14F-4D97-AF65-F5344CB8AC3E}">
        <p14:creationId xmlns:p14="http://schemas.microsoft.com/office/powerpoint/2010/main" val="28047345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amp; one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18/06/2021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5369668" y="1752600"/>
            <a:ext cx="6342907" cy="3513138"/>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Text Placeholder 7"/>
          <p:cNvSpPr>
            <a:spLocks noGrp="1"/>
          </p:cNvSpPr>
          <p:nvPr>
            <p:ph type="body" sz="quarter" idx="15"/>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32640629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amp; two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18/06/2021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5442018"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7373566" y="447473"/>
            <a:ext cx="4339009" cy="2322372"/>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5340351"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Picture Placeholder 8"/>
          <p:cNvSpPr>
            <a:spLocks noGrp="1"/>
          </p:cNvSpPr>
          <p:nvPr>
            <p:ph type="pic" sz="quarter" idx="15"/>
          </p:nvPr>
        </p:nvSpPr>
        <p:spPr>
          <a:xfrm>
            <a:off x="7373566" y="2943366"/>
            <a:ext cx="4339009" cy="2322372"/>
          </a:xfrm>
          <a:prstGeom prst="rect">
            <a:avLst/>
          </a:prstGeom>
          <a:solidFill>
            <a:schemeClr val="bg1">
              <a:lumMod val="85000"/>
            </a:schemeClr>
          </a:solidFill>
        </p:spPr>
        <p:txBody>
          <a:bodyPr/>
          <a:lstStyle/>
          <a:p>
            <a:endParaRPr lang="en-GB" dirty="0"/>
          </a:p>
        </p:txBody>
      </p:sp>
      <p:sp>
        <p:nvSpPr>
          <p:cNvPr id="12"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33614461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 &amp; four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18/06/2021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Picture Placeholder 8"/>
          <p:cNvSpPr>
            <a:spLocks noGrp="1"/>
          </p:cNvSpPr>
          <p:nvPr>
            <p:ph type="pic" sz="quarter" idx="14"/>
          </p:nvPr>
        </p:nvSpPr>
        <p:spPr>
          <a:xfrm>
            <a:off x="5226050" y="1752600"/>
            <a:ext cx="3159193" cy="1672994"/>
          </a:xfrm>
          <a:prstGeom prst="rect">
            <a:avLst/>
          </a:prstGeom>
          <a:solidFill>
            <a:schemeClr val="bg1">
              <a:lumMod val="85000"/>
            </a:schemeClr>
          </a:solidFill>
        </p:spPr>
        <p:txBody>
          <a:bodyPr/>
          <a:lstStyle/>
          <a:p>
            <a:endParaRPr lang="en-GB" dirty="0"/>
          </a:p>
        </p:txBody>
      </p:sp>
      <p:sp>
        <p:nvSpPr>
          <p:cNvPr id="12" name="Picture Placeholder 8"/>
          <p:cNvSpPr>
            <a:spLocks noGrp="1"/>
          </p:cNvSpPr>
          <p:nvPr>
            <p:ph type="pic" sz="quarter" idx="15"/>
          </p:nvPr>
        </p:nvSpPr>
        <p:spPr>
          <a:xfrm>
            <a:off x="8553381" y="1752600"/>
            <a:ext cx="3159193" cy="1672994"/>
          </a:xfrm>
          <a:prstGeom prst="rect">
            <a:avLst/>
          </a:prstGeom>
          <a:solidFill>
            <a:schemeClr val="bg1">
              <a:lumMod val="85000"/>
            </a:schemeClr>
          </a:solidFill>
        </p:spPr>
        <p:txBody>
          <a:bodyPr/>
          <a:lstStyle/>
          <a:p>
            <a:endParaRPr lang="en-GB" dirty="0"/>
          </a:p>
        </p:txBody>
      </p:sp>
      <p:sp>
        <p:nvSpPr>
          <p:cNvPr id="13" name="Picture Placeholder 8"/>
          <p:cNvSpPr>
            <a:spLocks noGrp="1"/>
          </p:cNvSpPr>
          <p:nvPr>
            <p:ph type="pic" sz="quarter" idx="16"/>
          </p:nvPr>
        </p:nvSpPr>
        <p:spPr>
          <a:xfrm>
            <a:off x="8553381" y="3592744"/>
            <a:ext cx="3159193" cy="1672994"/>
          </a:xfrm>
          <a:prstGeom prst="rect">
            <a:avLst/>
          </a:prstGeom>
          <a:solidFill>
            <a:schemeClr val="bg1">
              <a:lumMod val="85000"/>
            </a:schemeClr>
          </a:solidFill>
        </p:spPr>
        <p:txBody>
          <a:bodyPr/>
          <a:lstStyle/>
          <a:p>
            <a:endParaRPr lang="en-GB" dirty="0"/>
          </a:p>
        </p:txBody>
      </p:sp>
      <p:sp>
        <p:nvSpPr>
          <p:cNvPr id="14" name="Picture Placeholder 8"/>
          <p:cNvSpPr>
            <a:spLocks noGrp="1"/>
          </p:cNvSpPr>
          <p:nvPr>
            <p:ph type="pic" sz="quarter" idx="17"/>
          </p:nvPr>
        </p:nvSpPr>
        <p:spPr>
          <a:xfrm>
            <a:off x="5226050" y="3592744"/>
            <a:ext cx="3159193" cy="1672994"/>
          </a:xfrm>
          <a:prstGeom prst="rect">
            <a:avLst/>
          </a:prstGeom>
          <a:solidFill>
            <a:schemeClr val="bg1">
              <a:lumMod val="85000"/>
            </a:schemeClr>
          </a:solidFill>
        </p:spPr>
        <p:txBody>
          <a:bodyPr/>
          <a:lstStyle/>
          <a:p>
            <a:endParaRPr lang="en-GB" dirty="0"/>
          </a:p>
        </p:txBody>
      </p:sp>
      <p:sp>
        <p:nvSpPr>
          <p:cNvPr id="15" name="Text Placeholder 7"/>
          <p:cNvSpPr>
            <a:spLocks noGrp="1"/>
          </p:cNvSpPr>
          <p:nvPr>
            <p:ph type="body" sz="quarter" idx="18"/>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7909510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6 images">
    <p:spTree>
      <p:nvGrpSpPr>
        <p:cNvPr id="1" name=""/>
        <p:cNvGrpSpPr/>
        <p:nvPr/>
      </p:nvGrpSpPr>
      <p:grpSpPr>
        <a:xfrm>
          <a:off x="0" y="0"/>
          <a:ext cx="0" cy="0"/>
          <a:chOff x="0" y="0"/>
          <a:chExt cx="0" cy="0"/>
        </a:xfrm>
      </p:grpSpPr>
      <p:sp>
        <p:nvSpPr>
          <p:cNvPr id="11" name="Picture Placeholder 8"/>
          <p:cNvSpPr>
            <a:spLocks noGrp="1"/>
          </p:cNvSpPr>
          <p:nvPr>
            <p:ph type="pic" sz="quarter" idx="14"/>
          </p:nvPr>
        </p:nvSpPr>
        <p:spPr>
          <a:xfrm>
            <a:off x="4273355" y="1752600"/>
            <a:ext cx="3645289" cy="1672994"/>
          </a:xfrm>
          <a:prstGeom prst="rect">
            <a:avLst/>
          </a:prstGeom>
          <a:solidFill>
            <a:schemeClr val="bg1">
              <a:lumMod val="85000"/>
            </a:schemeClr>
          </a:solidFill>
        </p:spPr>
        <p:txBody>
          <a:bodyPr/>
          <a:lstStyle/>
          <a:p>
            <a:endParaRPr lang="en-GB" dirty="0"/>
          </a:p>
        </p:txBody>
      </p:sp>
      <p:sp>
        <p:nvSpPr>
          <p:cNvPr id="12" name="Picture Placeholder 8"/>
          <p:cNvSpPr>
            <a:spLocks noGrp="1"/>
          </p:cNvSpPr>
          <p:nvPr>
            <p:ph type="pic" sz="quarter" idx="15"/>
          </p:nvPr>
        </p:nvSpPr>
        <p:spPr>
          <a:xfrm>
            <a:off x="8067285" y="1752600"/>
            <a:ext cx="3645289" cy="1672994"/>
          </a:xfrm>
          <a:prstGeom prst="rect">
            <a:avLst/>
          </a:prstGeom>
          <a:solidFill>
            <a:schemeClr val="bg1">
              <a:lumMod val="85000"/>
            </a:schemeClr>
          </a:solidFill>
        </p:spPr>
        <p:txBody>
          <a:bodyPr/>
          <a:lstStyle/>
          <a:p>
            <a:endParaRPr lang="en-GB" dirty="0"/>
          </a:p>
        </p:txBody>
      </p:sp>
      <p:sp>
        <p:nvSpPr>
          <p:cNvPr id="17" name="Picture Placeholder 8"/>
          <p:cNvSpPr>
            <a:spLocks noGrp="1"/>
          </p:cNvSpPr>
          <p:nvPr>
            <p:ph type="pic" sz="quarter" idx="19"/>
          </p:nvPr>
        </p:nvSpPr>
        <p:spPr>
          <a:xfrm>
            <a:off x="479425" y="1752600"/>
            <a:ext cx="3645289" cy="1672994"/>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18/06/2021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13" name="Picture Placeholder 8"/>
          <p:cNvSpPr>
            <a:spLocks noGrp="1"/>
          </p:cNvSpPr>
          <p:nvPr>
            <p:ph type="pic" sz="quarter" idx="16"/>
          </p:nvPr>
        </p:nvSpPr>
        <p:spPr>
          <a:xfrm>
            <a:off x="8067285" y="3592744"/>
            <a:ext cx="3645289" cy="1672994"/>
          </a:xfrm>
          <a:prstGeom prst="rect">
            <a:avLst/>
          </a:prstGeom>
          <a:solidFill>
            <a:schemeClr val="bg1">
              <a:lumMod val="85000"/>
            </a:schemeClr>
          </a:solidFill>
        </p:spPr>
        <p:txBody>
          <a:bodyPr/>
          <a:lstStyle/>
          <a:p>
            <a:endParaRPr lang="en-GB" dirty="0"/>
          </a:p>
        </p:txBody>
      </p:sp>
      <p:sp>
        <p:nvSpPr>
          <p:cNvPr id="14" name="Picture Placeholder 8"/>
          <p:cNvSpPr>
            <a:spLocks noGrp="1"/>
          </p:cNvSpPr>
          <p:nvPr>
            <p:ph type="pic" sz="quarter" idx="17"/>
          </p:nvPr>
        </p:nvSpPr>
        <p:spPr>
          <a:xfrm>
            <a:off x="4273355" y="3592744"/>
            <a:ext cx="3645289" cy="1672994"/>
          </a:xfrm>
          <a:prstGeom prst="rect">
            <a:avLst/>
          </a:prstGeom>
          <a:solidFill>
            <a:schemeClr val="bg1">
              <a:lumMod val="85000"/>
            </a:schemeClr>
          </a:solidFill>
        </p:spPr>
        <p:txBody>
          <a:bodyPr/>
          <a:lstStyle/>
          <a:p>
            <a:endParaRPr lang="en-GB" dirty="0"/>
          </a:p>
        </p:txBody>
      </p:sp>
      <p:sp>
        <p:nvSpPr>
          <p:cNvPr id="15" name="Text Placeholder 7"/>
          <p:cNvSpPr>
            <a:spLocks noGrp="1"/>
          </p:cNvSpPr>
          <p:nvPr>
            <p:ph type="body" sz="quarter" idx="18"/>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
        <p:nvSpPr>
          <p:cNvPr id="18" name="Picture Placeholder 8"/>
          <p:cNvSpPr>
            <a:spLocks noGrp="1"/>
          </p:cNvSpPr>
          <p:nvPr>
            <p:ph type="pic" sz="quarter" idx="20"/>
          </p:nvPr>
        </p:nvSpPr>
        <p:spPr>
          <a:xfrm>
            <a:off x="479425" y="3592744"/>
            <a:ext cx="3645289" cy="1672994"/>
          </a:xfrm>
          <a:prstGeom prst="rect">
            <a:avLst/>
          </a:prstGeom>
          <a:solidFill>
            <a:schemeClr val="bg1">
              <a:lumMod val="85000"/>
            </a:schemeClr>
          </a:solidFill>
        </p:spPr>
        <p:txBody>
          <a:bodyPr/>
          <a:lstStyle/>
          <a:p>
            <a:endParaRPr lang="en-GB" dirty="0"/>
          </a:p>
        </p:txBody>
      </p:sp>
    </p:spTree>
    <p:custDataLst>
      <p:tags r:id="rId1"/>
    </p:custDataLst>
    <p:extLst>
      <p:ext uri="{BB962C8B-B14F-4D97-AF65-F5344CB8AC3E}">
        <p14:creationId xmlns:p14="http://schemas.microsoft.com/office/powerpoint/2010/main" val="19184224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ext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371476" y="359944"/>
            <a:ext cx="5448300" cy="102118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371476" y="1506537"/>
            <a:ext cx="5181600" cy="4119563"/>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18/06/2021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15138068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Long title text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371476" y="359944"/>
            <a:ext cx="5448300" cy="146822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371476" y="1930399"/>
            <a:ext cx="5181600" cy="4119563"/>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18/06/2021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24367852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Text in bubble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621221" y="651774"/>
            <a:ext cx="3714140" cy="102118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621221" y="1814300"/>
            <a:ext cx="3714140" cy="4051479"/>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18/06/2021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26815267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Key statistic">
    <p:spTree>
      <p:nvGrpSpPr>
        <p:cNvPr id="1" name=""/>
        <p:cNvGrpSpPr/>
        <p:nvPr/>
      </p:nvGrpSpPr>
      <p:grpSpPr>
        <a:xfrm>
          <a:off x="0" y="0"/>
          <a:ext cx="0" cy="0"/>
          <a:chOff x="0" y="0"/>
          <a:chExt cx="0" cy="0"/>
        </a:xfrm>
      </p:grpSpPr>
      <p:sp>
        <p:nvSpPr>
          <p:cNvPr id="8" name="Text Placeholder 7"/>
          <p:cNvSpPr>
            <a:spLocks noGrp="1"/>
          </p:cNvSpPr>
          <p:nvPr>
            <p:ph type="body" sz="quarter" idx="17"/>
          </p:nvPr>
        </p:nvSpPr>
        <p:spPr>
          <a:xfrm>
            <a:off x="377758" y="2033529"/>
            <a:ext cx="4368867" cy="3059113"/>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hasCustomPrompt="1"/>
          </p:nvPr>
        </p:nvSpPr>
        <p:spPr>
          <a:xfrm>
            <a:off x="371476" y="182083"/>
            <a:ext cx="4459604" cy="1745777"/>
          </a:xfrm>
        </p:spPr>
        <p:txBody>
          <a:bodyPr bIns="0">
            <a:noAutofit/>
          </a:bodyPr>
          <a:lstStyle>
            <a:lvl1pPr>
              <a:defRPr sz="12600" kern="5000" spc="-700" baseline="0"/>
            </a:lvl1pPr>
          </a:lstStyle>
          <a:p>
            <a:r>
              <a:rPr lang="en-US" dirty="0"/>
              <a:t>XXX%</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18/06/2021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9" y="5365115"/>
            <a:ext cx="11334816"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11" name="Straight Connector 10"/>
          <p:cNvCxnSpPr/>
          <p:nvPr userDrawn="1"/>
        </p:nvCxnSpPr>
        <p:spPr>
          <a:xfrm>
            <a:off x="479425" y="1874892"/>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0867272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840">
          <p15:clr>
            <a:srgbClr val="FBAE40"/>
          </p15:clr>
        </p15:guide>
        <p15:guide id="2">
          <p15:clr>
            <a:srgbClr val="FBAE40"/>
          </p15:clr>
        </p15:guide>
        <p15:guide id="3" orient="horz" pos="216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Vide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EF22D-7DBE-4099-99F0-B83DD9779912}" type="datetimeFigureOut">
              <a:rPr lang="en-GB" smtClean="0"/>
              <a:t>18/06/2021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
        <p:nvSpPr>
          <p:cNvPr id="6" name="Picture Placeholder 5"/>
          <p:cNvSpPr>
            <a:spLocks noGrp="1"/>
          </p:cNvSpPr>
          <p:nvPr>
            <p:ph type="pic" sz="quarter" idx="13"/>
          </p:nvPr>
        </p:nvSpPr>
        <p:spPr>
          <a:xfrm>
            <a:off x="0" y="0"/>
            <a:ext cx="12192000" cy="5939790"/>
          </a:xfrm>
          <a:solidFill>
            <a:schemeClr val="bg1">
              <a:lumMod val="85000"/>
            </a:schemeClr>
          </a:solidFill>
        </p:spPr>
        <p:txBody>
          <a:bodyPr/>
          <a:lstStyle/>
          <a:p>
            <a:endParaRPr lang="en-GB"/>
          </a:p>
        </p:txBody>
      </p:sp>
    </p:spTree>
    <p:custDataLst>
      <p:tags r:id="rId1"/>
    </p:custDataLst>
    <p:extLst>
      <p:ext uri="{BB962C8B-B14F-4D97-AF65-F5344CB8AC3E}">
        <p14:creationId xmlns:p14="http://schemas.microsoft.com/office/powerpoint/2010/main" val="35061956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4x Video">
    <p:spTree>
      <p:nvGrpSpPr>
        <p:cNvPr id="1" name=""/>
        <p:cNvGrpSpPr/>
        <p:nvPr/>
      </p:nvGrpSpPr>
      <p:grpSpPr>
        <a:xfrm>
          <a:off x="0" y="0"/>
          <a:ext cx="0" cy="0"/>
          <a:chOff x="0" y="0"/>
          <a:chExt cx="0" cy="0"/>
        </a:xfrm>
      </p:grpSpPr>
      <p:sp>
        <p:nvSpPr>
          <p:cNvPr id="6" name="Picture Placeholder 5"/>
          <p:cNvSpPr>
            <a:spLocks noGrp="1"/>
          </p:cNvSpPr>
          <p:nvPr>
            <p:ph type="pic" sz="quarter" idx="13"/>
          </p:nvPr>
        </p:nvSpPr>
        <p:spPr>
          <a:xfrm>
            <a:off x="479425" y="447473"/>
            <a:ext cx="5535613" cy="2435428"/>
          </a:xfrm>
          <a:solidFill>
            <a:schemeClr val="bg1">
              <a:lumMod val="85000"/>
            </a:schemeClr>
          </a:solidFill>
        </p:spPr>
        <p:txBody>
          <a:bodyPr/>
          <a:lstStyle/>
          <a:p>
            <a:endParaRPr lang="en-GB" dirty="0"/>
          </a:p>
        </p:txBody>
      </p:sp>
      <p:sp>
        <p:nvSpPr>
          <p:cNvPr id="17" name="Picture Placeholder 5"/>
          <p:cNvSpPr>
            <a:spLocks noGrp="1"/>
          </p:cNvSpPr>
          <p:nvPr>
            <p:ph type="pic" sz="quarter" idx="14"/>
          </p:nvPr>
        </p:nvSpPr>
        <p:spPr>
          <a:xfrm>
            <a:off x="6176962" y="447472"/>
            <a:ext cx="5535613" cy="2435428"/>
          </a:xfrm>
          <a:solidFill>
            <a:schemeClr val="bg1">
              <a:lumMod val="85000"/>
            </a:schemeClr>
          </a:solidFill>
        </p:spPr>
        <p:txBody>
          <a:bodyPr/>
          <a:lstStyle/>
          <a:p>
            <a:endParaRPr lang="en-GB" dirty="0"/>
          </a:p>
        </p:txBody>
      </p:sp>
      <p:sp>
        <p:nvSpPr>
          <p:cNvPr id="18" name="Picture Placeholder 5"/>
          <p:cNvSpPr>
            <a:spLocks noGrp="1"/>
          </p:cNvSpPr>
          <p:nvPr>
            <p:ph type="pic" sz="quarter" idx="15"/>
          </p:nvPr>
        </p:nvSpPr>
        <p:spPr>
          <a:xfrm>
            <a:off x="6177278" y="3063315"/>
            <a:ext cx="5535613" cy="2435428"/>
          </a:xfrm>
          <a:solidFill>
            <a:schemeClr val="bg1">
              <a:lumMod val="85000"/>
            </a:schemeClr>
          </a:solidFill>
        </p:spPr>
        <p:txBody>
          <a:bodyPr/>
          <a:lstStyle/>
          <a:p>
            <a:endParaRPr lang="en-GB" dirty="0"/>
          </a:p>
        </p:txBody>
      </p:sp>
      <p:sp>
        <p:nvSpPr>
          <p:cNvPr id="19" name="Picture Placeholder 5"/>
          <p:cNvSpPr>
            <a:spLocks noGrp="1"/>
          </p:cNvSpPr>
          <p:nvPr>
            <p:ph type="pic" sz="quarter" idx="16"/>
          </p:nvPr>
        </p:nvSpPr>
        <p:spPr>
          <a:xfrm>
            <a:off x="479425" y="3058519"/>
            <a:ext cx="5535613" cy="2435428"/>
          </a:xfrm>
          <a:solidFill>
            <a:schemeClr val="bg1">
              <a:lumMod val="85000"/>
            </a:schemeClr>
          </a:solidFill>
        </p:spPr>
        <p:txBody>
          <a:bodyPr/>
          <a:lstStyle/>
          <a:p>
            <a:endParaRPr lang="en-GB" dirty="0"/>
          </a:p>
        </p:txBody>
      </p:sp>
      <p:sp>
        <p:nvSpPr>
          <p:cNvPr id="2" name="Date Placeholder 1"/>
          <p:cNvSpPr>
            <a:spLocks noGrp="1"/>
          </p:cNvSpPr>
          <p:nvPr>
            <p:ph type="dt" sz="half" idx="10"/>
          </p:nvPr>
        </p:nvSpPr>
        <p:spPr/>
        <p:txBody>
          <a:bodyPr/>
          <a:lstStyle/>
          <a:p>
            <a:fld id="{2E6EF22D-7DBE-4099-99F0-B83DD9779912}" type="datetimeFigureOut">
              <a:rPr lang="en-GB" smtClean="0"/>
              <a:t>18/06/2021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3290196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Divider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371288" y="1140293"/>
            <a:ext cx="5298141" cy="2412000"/>
          </a:xfrm>
        </p:spPr>
        <p:txBody>
          <a:bodyPr anchor="t">
            <a:noAutofit/>
          </a:bodyPr>
          <a:lstStyle>
            <a:lvl1pPr algn="l">
              <a:defRPr sz="4000" b="1" baseline="0">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18/06/2021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6" name="Text Placeholder 14"/>
          <p:cNvSpPr>
            <a:spLocks noGrp="1"/>
          </p:cNvSpPr>
          <p:nvPr>
            <p:ph type="body" sz="quarter" idx="14" hasCustomPrompt="1"/>
          </p:nvPr>
        </p:nvSpPr>
        <p:spPr>
          <a:xfrm>
            <a:off x="371288" y="651155"/>
            <a:ext cx="6450012" cy="352613"/>
          </a:xfrm>
        </p:spPr>
        <p:txBody>
          <a:bodyPr>
            <a:normAutofit/>
          </a:bodyPr>
          <a:lstStyle>
            <a:lvl1pPr marL="0" algn="l" defTabSz="914400" rtl="0" eaLnBrk="1" latinLnBrk="0" hangingPunct="1">
              <a:lnSpc>
                <a:spcPct val="90000"/>
              </a:lnSpc>
              <a:spcBef>
                <a:spcPct val="0"/>
              </a:spcBef>
              <a:buNone/>
              <a:defRPr lang="en-US" sz="1800" b="1" kern="1200" spc="30" baseline="0" dirty="0" smtClean="0">
                <a:solidFill>
                  <a:schemeClr val="bg1"/>
                </a:solidFill>
                <a:latin typeface="+mj-lt"/>
                <a:ea typeface="+mj-ea"/>
                <a:cs typeface="+mj-cs"/>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19905433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p:nvPr>
        </p:nvSpPr>
        <p:spPr>
          <a:xfrm>
            <a:off x="371476" y="359944"/>
            <a:ext cx="8216264" cy="3190976"/>
          </a:xfrm>
        </p:spPr>
        <p:txBody>
          <a:bodyPr>
            <a:noAutofit/>
          </a:bodyPr>
          <a:lstStyle>
            <a:lvl1pPr>
              <a:defRPr sz="4400" b="0">
                <a:solidFill>
                  <a:schemeClr val="tx2"/>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18/06/2021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2858127" cy="357149"/>
          </a:xfrm>
        </p:spPr>
        <p:txBody>
          <a:bodyPr/>
          <a:lstStyle>
            <a:lvl1pPr>
              <a:defRPr>
                <a:solidFill>
                  <a:schemeClr val="bg2"/>
                </a:solidFill>
              </a:defRPr>
            </a:lvl1pPr>
            <a:lvl2pPr marL="0" indent="0">
              <a:buNone/>
              <a:defRPr/>
            </a:lvl2pPr>
          </a:lstStyle>
          <a:p>
            <a:pPr lvl="0"/>
            <a:r>
              <a:rPr lang="en-US" dirty="0"/>
              <a:t>Edit Master text styles</a:t>
            </a:r>
          </a:p>
        </p:txBody>
      </p:sp>
      <p:sp>
        <p:nvSpPr>
          <p:cNvPr id="17" name="Picture Placeholder 15"/>
          <p:cNvSpPr>
            <a:spLocks noGrp="1"/>
          </p:cNvSpPr>
          <p:nvPr>
            <p:ph type="pic" sz="quarter" idx="14"/>
          </p:nvPr>
        </p:nvSpPr>
        <p:spPr>
          <a:xfrm>
            <a:off x="477203" y="4393565"/>
            <a:ext cx="1092517" cy="1092518"/>
          </a:xfrm>
          <a:prstGeom prst="ellipse">
            <a:avLst/>
          </a:prstGeom>
        </p:spPr>
        <p:txBody>
          <a:bodyPr>
            <a:normAutofit/>
          </a:bodyPr>
          <a:lstStyle>
            <a:lvl1pPr>
              <a:defRPr sz="1100">
                <a:solidFill>
                  <a:schemeClr val="bg2"/>
                </a:solidFill>
              </a:defRPr>
            </a:lvl1pPr>
          </a:lstStyle>
          <a:p>
            <a:endParaRPr lang="en-GB" dirty="0"/>
          </a:p>
        </p:txBody>
      </p:sp>
      <p:sp>
        <p:nvSpPr>
          <p:cNvPr id="8" name="Freeform 8"/>
          <p:cNvSpPr>
            <a:spLocks/>
          </p:cNvSpPr>
          <p:nvPr userDrawn="1"/>
        </p:nvSpPr>
        <p:spPr bwMode="auto">
          <a:xfrm>
            <a:off x="463293" y="3652420"/>
            <a:ext cx="3019046" cy="576786"/>
          </a:xfrm>
          <a:custGeom>
            <a:avLst/>
            <a:gdLst>
              <a:gd name="T0" fmla="*/ 26 w 716"/>
              <a:gd name="T1" fmla="*/ 2 h 132"/>
              <a:gd name="T2" fmla="*/ 26 w 716"/>
              <a:gd name="T3" fmla="*/ 0 h 132"/>
              <a:gd name="T4" fmla="*/ 13 w 716"/>
              <a:gd name="T5" fmla="*/ 3 h 132"/>
              <a:gd name="T6" fmla="*/ 4 w 716"/>
              <a:gd name="T7" fmla="*/ 11 h 132"/>
              <a:gd name="T8" fmla="*/ 0 w 716"/>
              <a:gd name="T9" fmla="*/ 26 h 132"/>
              <a:gd name="T10" fmla="*/ 0 w 716"/>
              <a:gd name="T11" fmla="*/ 132 h 132"/>
              <a:gd name="T12" fmla="*/ 690 w 716"/>
              <a:gd name="T13" fmla="*/ 132 h 132"/>
              <a:gd name="T14" fmla="*/ 702 w 716"/>
              <a:gd name="T15" fmla="*/ 128 h 132"/>
              <a:gd name="T16" fmla="*/ 711 w 716"/>
              <a:gd name="T17" fmla="*/ 121 h 132"/>
              <a:gd name="T18" fmla="*/ 716 w 716"/>
              <a:gd name="T19" fmla="*/ 106 h 132"/>
              <a:gd name="T20" fmla="*/ 716 w 716"/>
              <a:gd name="T21" fmla="*/ 26 h 132"/>
              <a:gd name="T22" fmla="*/ 712 w 716"/>
              <a:gd name="T23" fmla="*/ 13 h 132"/>
              <a:gd name="T24" fmla="*/ 705 w 716"/>
              <a:gd name="T25" fmla="*/ 4 h 132"/>
              <a:gd name="T26" fmla="*/ 690 w 716"/>
              <a:gd name="T27" fmla="*/ 0 h 132"/>
              <a:gd name="T28" fmla="*/ 26 w 716"/>
              <a:gd name="T29" fmla="*/ 0 h 132"/>
              <a:gd name="T30" fmla="*/ 26 w 716"/>
              <a:gd name="T31" fmla="*/ 2 h 132"/>
              <a:gd name="T32" fmla="*/ 26 w 716"/>
              <a:gd name="T33" fmla="*/ 4 h 132"/>
              <a:gd name="T34" fmla="*/ 690 w 716"/>
              <a:gd name="T35" fmla="*/ 4 h 132"/>
              <a:gd name="T36" fmla="*/ 702 w 716"/>
              <a:gd name="T37" fmla="*/ 7 h 132"/>
              <a:gd name="T38" fmla="*/ 710 w 716"/>
              <a:gd name="T39" fmla="*/ 19 h 132"/>
              <a:gd name="T40" fmla="*/ 711 w 716"/>
              <a:gd name="T41" fmla="*/ 24 h 132"/>
              <a:gd name="T42" fmla="*/ 712 w 716"/>
              <a:gd name="T43" fmla="*/ 25 h 132"/>
              <a:gd name="T44" fmla="*/ 712 w 716"/>
              <a:gd name="T45" fmla="*/ 25 h 132"/>
              <a:gd name="T46" fmla="*/ 712 w 716"/>
              <a:gd name="T47" fmla="*/ 26 h 132"/>
              <a:gd name="T48" fmla="*/ 712 w 716"/>
              <a:gd name="T49" fmla="*/ 106 h 132"/>
              <a:gd name="T50" fmla="*/ 708 w 716"/>
              <a:gd name="T51" fmla="*/ 118 h 132"/>
              <a:gd name="T52" fmla="*/ 697 w 716"/>
              <a:gd name="T53" fmla="*/ 126 h 132"/>
              <a:gd name="T54" fmla="*/ 692 w 716"/>
              <a:gd name="T55" fmla="*/ 127 h 132"/>
              <a:gd name="T56" fmla="*/ 690 w 716"/>
              <a:gd name="T57" fmla="*/ 128 h 132"/>
              <a:gd name="T58" fmla="*/ 690 w 716"/>
              <a:gd name="T59" fmla="*/ 128 h 132"/>
              <a:gd name="T60" fmla="*/ 690 w 716"/>
              <a:gd name="T61" fmla="*/ 128 h 132"/>
              <a:gd name="T62" fmla="*/ 4 w 716"/>
              <a:gd name="T63" fmla="*/ 128 h 132"/>
              <a:gd name="T64" fmla="*/ 4 w 716"/>
              <a:gd name="T65" fmla="*/ 26 h 132"/>
              <a:gd name="T66" fmla="*/ 7 w 716"/>
              <a:gd name="T67" fmla="*/ 13 h 132"/>
              <a:gd name="T68" fmla="*/ 19 w 716"/>
              <a:gd name="T69" fmla="*/ 5 h 132"/>
              <a:gd name="T70" fmla="*/ 24 w 716"/>
              <a:gd name="T71" fmla="*/ 4 h 132"/>
              <a:gd name="T72" fmla="*/ 25 w 716"/>
              <a:gd name="T73" fmla="*/ 4 h 132"/>
              <a:gd name="T74" fmla="*/ 25 w 716"/>
              <a:gd name="T75" fmla="*/ 4 h 132"/>
              <a:gd name="T76" fmla="*/ 26 w 716"/>
              <a:gd name="T77" fmla="*/ 4 h 132"/>
              <a:gd name="T78" fmla="*/ 26 w 716"/>
              <a:gd name="T79" fmla="*/ 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16" h="132">
                <a:moveTo>
                  <a:pt x="26" y="2"/>
                </a:moveTo>
                <a:cubicBezTo>
                  <a:pt x="26" y="0"/>
                  <a:pt x="26" y="0"/>
                  <a:pt x="26" y="0"/>
                </a:cubicBezTo>
                <a:cubicBezTo>
                  <a:pt x="25" y="0"/>
                  <a:pt x="19" y="0"/>
                  <a:pt x="13" y="3"/>
                </a:cubicBezTo>
                <a:cubicBezTo>
                  <a:pt x="9" y="4"/>
                  <a:pt x="6" y="7"/>
                  <a:pt x="4" y="11"/>
                </a:cubicBezTo>
                <a:cubicBezTo>
                  <a:pt x="1" y="14"/>
                  <a:pt x="0" y="19"/>
                  <a:pt x="0" y="26"/>
                </a:cubicBezTo>
                <a:cubicBezTo>
                  <a:pt x="0" y="132"/>
                  <a:pt x="0" y="132"/>
                  <a:pt x="0" y="132"/>
                </a:cubicBezTo>
                <a:cubicBezTo>
                  <a:pt x="690" y="132"/>
                  <a:pt x="690" y="132"/>
                  <a:pt x="690" y="132"/>
                </a:cubicBezTo>
                <a:cubicBezTo>
                  <a:pt x="690" y="132"/>
                  <a:pt x="696" y="132"/>
                  <a:pt x="702" y="128"/>
                </a:cubicBezTo>
                <a:cubicBezTo>
                  <a:pt x="706" y="127"/>
                  <a:pt x="709" y="124"/>
                  <a:pt x="711" y="121"/>
                </a:cubicBezTo>
                <a:cubicBezTo>
                  <a:pt x="714" y="117"/>
                  <a:pt x="716" y="112"/>
                  <a:pt x="716" y="106"/>
                </a:cubicBezTo>
                <a:cubicBezTo>
                  <a:pt x="716" y="26"/>
                  <a:pt x="716" y="26"/>
                  <a:pt x="716" y="26"/>
                </a:cubicBezTo>
                <a:cubicBezTo>
                  <a:pt x="716" y="25"/>
                  <a:pt x="716" y="19"/>
                  <a:pt x="712" y="13"/>
                </a:cubicBezTo>
                <a:cubicBezTo>
                  <a:pt x="711" y="9"/>
                  <a:pt x="708" y="6"/>
                  <a:pt x="705" y="4"/>
                </a:cubicBezTo>
                <a:cubicBezTo>
                  <a:pt x="701" y="1"/>
                  <a:pt x="696" y="0"/>
                  <a:pt x="690" y="0"/>
                </a:cubicBezTo>
                <a:cubicBezTo>
                  <a:pt x="26" y="0"/>
                  <a:pt x="26" y="0"/>
                  <a:pt x="26" y="0"/>
                </a:cubicBezTo>
                <a:cubicBezTo>
                  <a:pt x="26" y="2"/>
                  <a:pt x="26" y="2"/>
                  <a:pt x="26" y="2"/>
                </a:cubicBezTo>
                <a:cubicBezTo>
                  <a:pt x="26" y="4"/>
                  <a:pt x="26" y="4"/>
                  <a:pt x="26" y="4"/>
                </a:cubicBezTo>
                <a:cubicBezTo>
                  <a:pt x="690" y="4"/>
                  <a:pt x="690" y="4"/>
                  <a:pt x="690" y="4"/>
                </a:cubicBezTo>
                <a:cubicBezTo>
                  <a:pt x="695" y="4"/>
                  <a:pt x="699" y="5"/>
                  <a:pt x="702" y="7"/>
                </a:cubicBezTo>
                <a:cubicBezTo>
                  <a:pt x="707" y="10"/>
                  <a:pt x="709" y="15"/>
                  <a:pt x="710" y="19"/>
                </a:cubicBezTo>
                <a:cubicBezTo>
                  <a:pt x="711" y="21"/>
                  <a:pt x="711" y="22"/>
                  <a:pt x="711" y="24"/>
                </a:cubicBezTo>
                <a:cubicBezTo>
                  <a:pt x="711" y="24"/>
                  <a:pt x="712" y="25"/>
                  <a:pt x="712" y="25"/>
                </a:cubicBezTo>
                <a:cubicBezTo>
                  <a:pt x="712" y="25"/>
                  <a:pt x="712" y="25"/>
                  <a:pt x="712" y="25"/>
                </a:cubicBezTo>
                <a:cubicBezTo>
                  <a:pt x="712" y="26"/>
                  <a:pt x="712" y="26"/>
                  <a:pt x="712" y="26"/>
                </a:cubicBezTo>
                <a:cubicBezTo>
                  <a:pt x="712" y="106"/>
                  <a:pt x="712" y="106"/>
                  <a:pt x="712" y="106"/>
                </a:cubicBezTo>
                <a:cubicBezTo>
                  <a:pt x="712" y="111"/>
                  <a:pt x="710" y="115"/>
                  <a:pt x="708" y="118"/>
                </a:cubicBezTo>
                <a:cubicBezTo>
                  <a:pt x="705" y="123"/>
                  <a:pt x="701" y="125"/>
                  <a:pt x="697" y="126"/>
                </a:cubicBezTo>
                <a:cubicBezTo>
                  <a:pt x="695" y="127"/>
                  <a:pt x="693" y="127"/>
                  <a:pt x="692" y="127"/>
                </a:cubicBezTo>
                <a:cubicBezTo>
                  <a:pt x="691" y="127"/>
                  <a:pt x="690" y="128"/>
                  <a:pt x="690" y="128"/>
                </a:cubicBezTo>
                <a:cubicBezTo>
                  <a:pt x="690" y="128"/>
                  <a:pt x="690" y="128"/>
                  <a:pt x="690" y="128"/>
                </a:cubicBezTo>
                <a:cubicBezTo>
                  <a:pt x="690" y="128"/>
                  <a:pt x="690" y="128"/>
                  <a:pt x="690" y="128"/>
                </a:cubicBezTo>
                <a:cubicBezTo>
                  <a:pt x="4" y="128"/>
                  <a:pt x="4" y="128"/>
                  <a:pt x="4" y="128"/>
                </a:cubicBezTo>
                <a:cubicBezTo>
                  <a:pt x="4" y="26"/>
                  <a:pt x="4" y="26"/>
                  <a:pt x="4" y="26"/>
                </a:cubicBezTo>
                <a:cubicBezTo>
                  <a:pt x="4" y="20"/>
                  <a:pt x="5" y="16"/>
                  <a:pt x="7" y="13"/>
                </a:cubicBezTo>
                <a:cubicBezTo>
                  <a:pt x="10" y="8"/>
                  <a:pt x="15" y="6"/>
                  <a:pt x="19" y="5"/>
                </a:cubicBezTo>
                <a:cubicBezTo>
                  <a:pt x="21" y="4"/>
                  <a:pt x="22" y="4"/>
                  <a:pt x="24" y="4"/>
                </a:cubicBezTo>
                <a:cubicBezTo>
                  <a:pt x="24" y="4"/>
                  <a:pt x="25" y="4"/>
                  <a:pt x="25" y="4"/>
                </a:cubicBezTo>
                <a:cubicBezTo>
                  <a:pt x="25" y="4"/>
                  <a:pt x="25" y="4"/>
                  <a:pt x="25" y="4"/>
                </a:cubicBezTo>
                <a:cubicBezTo>
                  <a:pt x="26" y="4"/>
                  <a:pt x="26" y="4"/>
                  <a:pt x="26" y="4"/>
                </a:cubicBezTo>
                <a:lnTo>
                  <a:pt x="26" y="2"/>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GB"/>
          </a:p>
        </p:txBody>
      </p:sp>
    </p:spTree>
    <p:custDataLst>
      <p:tags r:id="rId1"/>
    </p:custDataLst>
    <p:extLst>
      <p:ext uri="{BB962C8B-B14F-4D97-AF65-F5344CB8AC3E}">
        <p14:creationId xmlns:p14="http://schemas.microsoft.com/office/powerpoint/2010/main" val="9249055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Quote with image">
    <p:spTree>
      <p:nvGrpSpPr>
        <p:cNvPr id="1" name=""/>
        <p:cNvGrpSpPr/>
        <p:nvPr/>
      </p:nvGrpSpPr>
      <p:grpSpPr>
        <a:xfrm>
          <a:off x="0" y="0"/>
          <a:ext cx="0" cy="0"/>
          <a:chOff x="0" y="0"/>
          <a:chExt cx="0" cy="0"/>
        </a:xfrm>
      </p:grpSpPr>
      <p:sp>
        <p:nvSpPr>
          <p:cNvPr id="2" name="Title 1"/>
          <p:cNvSpPr>
            <a:spLocks noGrp="1"/>
          </p:cNvSpPr>
          <p:nvPr>
            <p:ph type="title"/>
          </p:nvPr>
        </p:nvSpPr>
        <p:spPr>
          <a:xfrm>
            <a:off x="371476" y="359944"/>
            <a:ext cx="8216264" cy="3190976"/>
          </a:xfrm>
        </p:spPr>
        <p:txBody>
          <a:bodyPr>
            <a:noAutofit/>
          </a:bodyPr>
          <a:lstStyle>
            <a:lvl1pPr>
              <a:defRPr sz="4400" b="0">
                <a:solidFill>
                  <a:schemeClr val="tx2"/>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18/06/2021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2858127" cy="357149"/>
          </a:xfrm>
        </p:spPr>
        <p:txBody>
          <a:bodyPr/>
          <a:lstStyle>
            <a:lvl1pPr>
              <a:defRPr>
                <a:solidFill>
                  <a:schemeClr val="bg2"/>
                </a:solidFill>
              </a:defRPr>
            </a:lvl1pPr>
            <a:lvl2pPr marL="0" indent="0">
              <a:buNone/>
              <a:defRPr/>
            </a:lvl2pPr>
          </a:lstStyle>
          <a:p>
            <a:pPr lvl="0"/>
            <a:r>
              <a:rPr lang="en-US" dirty="0"/>
              <a:t>Edit Master text styles</a:t>
            </a:r>
          </a:p>
        </p:txBody>
      </p:sp>
      <p:sp>
        <p:nvSpPr>
          <p:cNvPr id="17" name="Picture Placeholder 15"/>
          <p:cNvSpPr>
            <a:spLocks noGrp="1"/>
          </p:cNvSpPr>
          <p:nvPr>
            <p:ph type="pic" sz="quarter" idx="14"/>
          </p:nvPr>
        </p:nvSpPr>
        <p:spPr>
          <a:xfrm>
            <a:off x="477203" y="4393565"/>
            <a:ext cx="1092517" cy="1092518"/>
          </a:xfrm>
          <a:prstGeom prst="ellipse">
            <a:avLst/>
          </a:prstGeom>
        </p:spPr>
        <p:txBody>
          <a:bodyPr>
            <a:normAutofit/>
          </a:bodyPr>
          <a:lstStyle>
            <a:lvl1pPr>
              <a:defRPr sz="1100">
                <a:solidFill>
                  <a:schemeClr val="bg2"/>
                </a:solidFill>
              </a:defRPr>
            </a:lvl1pPr>
          </a:lstStyle>
          <a:p>
            <a:endParaRPr lang="en-GB" dirty="0"/>
          </a:p>
        </p:txBody>
      </p:sp>
      <p:sp>
        <p:nvSpPr>
          <p:cNvPr id="12" name="Picture Placeholder 8"/>
          <p:cNvSpPr>
            <a:spLocks noGrp="1"/>
          </p:cNvSpPr>
          <p:nvPr>
            <p:ph type="pic" sz="quarter" idx="16"/>
          </p:nvPr>
        </p:nvSpPr>
        <p:spPr>
          <a:xfrm>
            <a:off x="8313420" y="-9729"/>
            <a:ext cx="3878580" cy="5948364"/>
          </a:xfrm>
          <a:prstGeom prst="rect">
            <a:avLst/>
          </a:prstGeom>
          <a:solidFill>
            <a:schemeClr val="bg1">
              <a:lumMod val="85000"/>
            </a:schemeClr>
          </a:solidFill>
        </p:spPr>
        <p:txBody>
          <a:bodyPr/>
          <a:lstStyle>
            <a:lvl1pPr>
              <a:defRPr>
                <a:solidFill>
                  <a:schemeClr val="bg2"/>
                </a:solidFill>
              </a:defRPr>
            </a:lvl1pPr>
          </a:lstStyle>
          <a:p>
            <a:endParaRPr lang="en-GB" dirty="0"/>
          </a:p>
        </p:txBody>
      </p:sp>
      <p:sp>
        <p:nvSpPr>
          <p:cNvPr id="9" name="Freeform 8"/>
          <p:cNvSpPr>
            <a:spLocks/>
          </p:cNvSpPr>
          <p:nvPr userDrawn="1"/>
        </p:nvSpPr>
        <p:spPr bwMode="auto">
          <a:xfrm>
            <a:off x="463293" y="3652420"/>
            <a:ext cx="3019046" cy="576786"/>
          </a:xfrm>
          <a:custGeom>
            <a:avLst/>
            <a:gdLst>
              <a:gd name="T0" fmla="*/ 26 w 716"/>
              <a:gd name="T1" fmla="*/ 2 h 132"/>
              <a:gd name="T2" fmla="*/ 26 w 716"/>
              <a:gd name="T3" fmla="*/ 0 h 132"/>
              <a:gd name="T4" fmla="*/ 13 w 716"/>
              <a:gd name="T5" fmla="*/ 3 h 132"/>
              <a:gd name="T6" fmla="*/ 4 w 716"/>
              <a:gd name="T7" fmla="*/ 11 h 132"/>
              <a:gd name="T8" fmla="*/ 0 w 716"/>
              <a:gd name="T9" fmla="*/ 26 h 132"/>
              <a:gd name="T10" fmla="*/ 0 w 716"/>
              <a:gd name="T11" fmla="*/ 132 h 132"/>
              <a:gd name="T12" fmla="*/ 690 w 716"/>
              <a:gd name="T13" fmla="*/ 132 h 132"/>
              <a:gd name="T14" fmla="*/ 702 w 716"/>
              <a:gd name="T15" fmla="*/ 128 h 132"/>
              <a:gd name="T16" fmla="*/ 711 w 716"/>
              <a:gd name="T17" fmla="*/ 121 h 132"/>
              <a:gd name="T18" fmla="*/ 716 w 716"/>
              <a:gd name="T19" fmla="*/ 106 h 132"/>
              <a:gd name="T20" fmla="*/ 716 w 716"/>
              <a:gd name="T21" fmla="*/ 26 h 132"/>
              <a:gd name="T22" fmla="*/ 712 w 716"/>
              <a:gd name="T23" fmla="*/ 13 h 132"/>
              <a:gd name="T24" fmla="*/ 705 w 716"/>
              <a:gd name="T25" fmla="*/ 4 h 132"/>
              <a:gd name="T26" fmla="*/ 690 w 716"/>
              <a:gd name="T27" fmla="*/ 0 h 132"/>
              <a:gd name="T28" fmla="*/ 26 w 716"/>
              <a:gd name="T29" fmla="*/ 0 h 132"/>
              <a:gd name="T30" fmla="*/ 26 w 716"/>
              <a:gd name="T31" fmla="*/ 2 h 132"/>
              <a:gd name="T32" fmla="*/ 26 w 716"/>
              <a:gd name="T33" fmla="*/ 4 h 132"/>
              <a:gd name="T34" fmla="*/ 690 w 716"/>
              <a:gd name="T35" fmla="*/ 4 h 132"/>
              <a:gd name="T36" fmla="*/ 702 w 716"/>
              <a:gd name="T37" fmla="*/ 7 h 132"/>
              <a:gd name="T38" fmla="*/ 710 w 716"/>
              <a:gd name="T39" fmla="*/ 19 h 132"/>
              <a:gd name="T40" fmla="*/ 711 w 716"/>
              <a:gd name="T41" fmla="*/ 24 h 132"/>
              <a:gd name="T42" fmla="*/ 712 w 716"/>
              <a:gd name="T43" fmla="*/ 25 h 132"/>
              <a:gd name="T44" fmla="*/ 712 w 716"/>
              <a:gd name="T45" fmla="*/ 25 h 132"/>
              <a:gd name="T46" fmla="*/ 712 w 716"/>
              <a:gd name="T47" fmla="*/ 26 h 132"/>
              <a:gd name="T48" fmla="*/ 712 w 716"/>
              <a:gd name="T49" fmla="*/ 106 h 132"/>
              <a:gd name="T50" fmla="*/ 708 w 716"/>
              <a:gd name="T51" fmla="*/ 118 h 132"/>
              <a:gd name="T52" fmla="*/ 697 w 716"/>
              <a:gd name="T53" fmla="*/ 126 h 132"/>
              <a:gd name="T54" fmla="*/ 692 w 716"/>
              <a:gd name="T55" fmla="*/ 127 h 132"/>
              <a:gd name="T56" fmla="*/ 690 w 716"/>
              <a:gd name="T57" fmla="*/ 128 h 132"/>
              <a:gd name="T58" fmla="*/ 690 w 716"/>
              <a:gd name="T59" fmla="*/ 128 h 132"/>
              <a:gd name="T60" fmla="*/ 690 w 716"/>
              <a:gd name="T61" fmla="*/ 128 h 132"/>
              <a:gd name="T62" fmla="*/ 4 w 716"/>
              <a:gd name="T63" fmla="*/ 128 h 132"/>
              <a:gd name="T64" fmla="*/ 4 w 716"/>
              <a:gd name="T65" fmla="*/ 26 h 132"/>
              <a:gd name="T66" fmla="*/ 7 w 716"/>
              <a:gd name="T67" fmla="*/ 13 h 132"/>
              <a:gd name="T68" fmla="*/ 19 w 716"/>
              <a:gd name="T69" fmla="*/ 5 h 132"/>
              <a:gd name="T70" fmla="*/ 24 w 716"/>
              <a:gd name="T71" fmla="*/ 4 h 132"/>
              <a:gd name="T72" fmla="*/ 25 w 716"/>
              <a:gd name="T73" fmla="*/ 4 h 132"/>
              <a:gd name="T74" fmla="*/ 25 w 716"/>
              <a:gd name="T75" fmla="*/ 4 h 132"/>
              <a:gd name="T76" fmla="*/ 26 w 716"/>
              <a:gd name="T77" fmla="*/ 4 h 132"/>
              <a:gd name="T78" fmla="*/ 26 w 716"/>
              <a:gd name="T79" fmla="*/ 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16" h="132">
                <a:moveTo>
                  <a:pt x="26" y="2"/>
                </a:moveTo>
                <a:cubicBezTo>
                  <a:pt x="26" y="0"/>
                  <a:pt x="26" y="0"/>
                  <a:pt x="26" y="0"/>
                </a:cubicBezTo>
                <a:cubicBezTo>
                  <a:pt x="25" y="0"/>
                  <a:pt x="19" y="0"/>
                  <a:pt x="13" y="3"/>
                </a:cubicBezTo>
                <a:cubicBezTo>
                  <a:pt x="9" y="4"/>
                  <a:pt x="6" y="7"/>
                  <a:pt x="4" y="11"/>
                </a:cubicBezTo>
                <a:cubicBezTo>
                  <a:pt x="1" y="14"/>
                  <a:pt x="0" y="19"/>
                  <a:pt x="0" y="26"/>
                </a:cubicBezTo>
                <a:cubicBezTo>
                  <a:pt x="0" y="132"/>
                  <a:pt x="0" y="132"/>
                  <a:pt x="0" y="132"/>
                </a:cubicBezTo>
                <a:cubicBezTo>
                  <a:pt x="690" y="132"/>
                  <a:pt x="690" y="132"/>
                  <a:pt x="690" y="132"/>
                </a:cubicBezTo>
                <a:cubicBezTo>
                  <a:pt x="690" y="132"/>
                  <a:pt x="696" y="132"/>
                  <a:pt x="702" y="128"/>
                </a:cubicBezTo>
                <a:cubicBezTo>
                  <a:pt x="706" y="127"/>
                  <a:pt x="709" y="124"/>
                  <a:pt x="711" y="121"/>
                </a:cubicBezTo>
                <a:cubicBezTo>
                  <a:pt x="714" y="117"/>
                  <a:pt x="716" y="112"/>
                  <a:pt x="716" y="106"/>
                </a:cubicBezTo>
                <a:cubicBezTo>
                  <a:pt x="716" y="26"/>
                  <a:pt x="716" y="26"/>
                  <a:pt x="716" y="26"/>
                </a:cubicBezTo>
                <a:cubicBezTo>
                  <a:pt x="716" y="25"/>
                  <a:pt x="716" y="19"/>
                  <a:pt x="712" y="13"/>
                </a:cubicBezTo>
                <a:cubicBezTo>
                  <a:pt x="711" y="9"/>
                  <a:pt x="708" y="6"/>
                  <a:pt x="705" y="4"/>
                </a:cubicBezTo>
                <a:cubicBezTo>
                  <a:pt x="701" y="1"/>
                  <a:pt x="696" y="0"/>
                  <a:pt x="690" y="0"/>
                </a:cubicBezTo>
                <a:cubicBezTo>
                  <a:pt x="26" y="0"/>
                  <a:pt x="26" y="0"/>
                  <a:pt x="26" y="0"/>
                </a:cubicBezTo>
                <a:cubicBezTo>
                  <a:pt x="26" y="2"/>
                  <a:pt x="26" y="2"/>
                  <a:pt x="26" y="2"/>
                </a:cubicBezTo>
                <a:cubicBezTo>
                  <a:pt x="26" y="4"/>
                  <a:pt x="26" y="4"/>
                  <a:pt x="26" y="4"/>
                </a:cubicBezTo>
                <a:cubicBezTo>
                  <a:pt x="690" y="4"/>
                  <a:pt x="690" y="4"/>
                  <a:pt x="690" y="4"/>
                </a:cubicBezTo>
                <a:cubicBezTo>
                  <a:pt x="695" y="4"/>
                  <a:pt x="699" y="5"/>
                  <a:pt x="702" y="7"/>
                </a:cubicBezTo>
                <a:cubicBezTo>
                  <a:pt x="707" y="10"/>
                  <a:pt x="709" y="15"/>
                  <a:pt x="710" y="19"/>
                </a:cubicBezTo>
                <a:cubicBezTo>
                  <a:pt x="711" y="21"/>
                  <a:pt x="711" y="22"/>
                  <a:pt x="711" y="24"/>
                </a:cubicBezTo>
                <a:cubicBezTo>
                  <a:pt x="711" y="24"/>
                  <a:pt x="712" y="25"/>
                  <a:pt x="712" y="25"/>
                </a:cubicBezTo>
                <a:cubicBezTo>
                  <a:pt x="712" y="25"/>
                  <a:pt x="712" y="25"/>
                  <a:pt x="712" y="25"/>
                </a:cubicBezTo>
                <a:cubicBezTo>
                  <a:pt x="712" y="26"/>
                  <a:pt x="712" y="26"/>
                  <a:pt x="712" y="26"/>
                </a:cubicBezTo>
                <a:cubicBezTo>
                  <a:pt x="712" y="106"/>
                  <a:pt x="712" y="106"/>
                  <a:pt x="712" y="106"/>
                </a:cubicBezTo>
                <a:cubicBezTo>
                  <a:pt x="712" y="111"/>
                  <a:pt x="710" y="115"/>
                  <a:pt x="708" y="118"/>
                </a:cubicBezTo>
                <a:cubicBezTo>
                  <a:pt x="705" y="123"/>
                  <a:pt x="701" y="125"/>
                  <a:pt x="697" y="126"/>
                </a:cubicBezTo>
                <a:cubicBezTo>
                  <a:pt x="695" y="127"/>
                  <a:pt x="693" y="127"/>
                  <a:pt x="692" y="127"/>
                </a:cubicBezTo>
                <a:cubicBezTo>
                  <a:pt x="691" y="127"/>
                  <a:pt x="690" y="128"/>
                  <a:pt x="690" y="128"/>
                </a:cubicBezTo>
                <a:cubicBezTo>
                  <a:pt x="690" y="128"/>
                  <a:pt x="690" y="128"/>
                  <a:pt x="690" y="128"/>
                </a:cubicBezTo>
                <a:cubicBezTo>
                  <a:pt x="690" y="128"/>
                  <a:pt x="690" y="128"/>
                  <a:pt x="690" y="128"/>
                </a:cubicBezTo>
                <a:cubicBezTo>
                  <a:pt x="4" y="128"/>
                  <a:pt x="4" y="128"/>
                  <a:pt x="4" y="128"/>
                </a:cubicBezTo>
                <a:cubicBezTo>
                  <a:pt x="4" y="26"/>
                  <a:pt x="4" y="26"/>
                  <a:pt x="4" y="26"/>
                </a:cubicBezTo>
                <a:cubicBezTo>
                  <a:pt x="4" y="20"/>
                  <a:pt x="5" y="16"/>
                  <a:pt x="7" y="13"/>
                </a:cubicBezTo>
                <a:cubicBezTo>
                  <a:pt x="10" y="8"/>
                  <a:pt x="15" y="6"/>
                  <a:pt x="19" y="5"/>
                </a:cubicBezTo>
                <a:cubicBezTo>
                  <a:pt x="21" y="4"/>
                  <a:pt x="22" y="4"/>
                  <a:pt x="24" y="4"/>
                </a:cubicBezTo>
                <a:cubicBezTo>
                  <a:pt x="24" y="4"/>
                  <a:pt x="25" y="4"/>
                  <a:pt x="25" y="4"/>
                </a:cubicBezTo>
                <a:cubicBezTo>
                  <a:pt x="25" y="4"/>
                  <a:pt x="25" y="4"/>
                  <a:pt x="25" y="4"/>
                </a:cubicBezTo>
                <a:cubicBezTo>
                  <a:pt x="26" y="4"/>
                  <a:pt x="26" y="4"/>
                  <a:pt x="26" y="4"/>
                </a:cubicBezTo>
                <a:lnTo>
                  <a:pt x="26" y="2"/>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GB"/>
          </a:p>
        </p:txBody>
      </p:sp>
    </p:spTree>
    <p:custDataLst>
      <p:tags r:id="rId1"/>
    </p:custDataLst>
    <p:extLst>
      <p:ext uri="{BB962C8B-B14F-4D97-AF65-F5344CB8AC3E}">
        <p14:creationId xmlns:p14="http://schemas.microsoft.com/office/powerpoint/2010/main" val="30598853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Small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18/06/2021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3" y="3773511"/>
            <a:ext cx="1746970"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23030364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Medium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18/06/2021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3" y="3773511"/>
            <a:ext cx="2858126"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373343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Large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18/06/2021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5659748"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4761556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ress cuttings">
    <p:spTree>
      <p:nvGrpSpPr>
        <p:cNvPr id="1" name=""/>
        <p:cNvGrpSpPr/>
        <p:nvPr/>
      </p:nvGrpSpPr>
      <p:grpSpPr>
        <a:xfrm>
          <a:off x="0" y="0"/>
          <a:ext cx="0" cy="0"/>
          <a:chOff x="0" y="0"/>
          <a:chExt cx="0" cy="0"/>
        </a:xfrm>
      </p:grpSpPr>
      <p:sp>
        <p:nvSpPr>
          <p:cNvPr id="8" name="Rectangle 7"/>
          <p:cNvSpPr/>
          <p:nvPr userDrawn="1"/>
        </p:nvSpPr>
        <p:spPr>
          <a:xfrm>
            <a:off x="0" y="0"/>
            <a:ext cx="12192000" cy="5935980"/>
          </a:xfrm>
          <a:prstGeom prst="rect">
            <a:avLst/>
          </a:prstGeom>
          <a:solidFill>
            <a:srgbClr val="E5E5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18/06/2021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4196269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EF22D-7DBE-4099-99F0-B83DD9779912}" type="datetimeFigureOut">
              <a:rPr lang="en-GB" smtClean="0"/>
              <a:t>18/06/2021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
        <p:nvSpPr>
          <p:cNvPr id="5"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7244537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End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403766" y="759293"/>
            <a:ext cx="5633780" cy="1663867"/>
          </a:xfrm>
          <a:solidFill>
            <a:schemeClr val="bg1">
              <a:alpha val="0"/>
            </a:schemeClr>
          </a:solidFill>
          <a:effectLst/>
        </p:spPr>
        <p:txBody>
          <a:bodyPr anchor="t">
            <a:normAutofit/>
          </a:bodyPr>
          <a:lstStyle>
            <a:lvl1pPr algn="l">
              <a:defRPr sz="5400" b="1">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18/06/2021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0" name="Text Placeholder 9"/>
          <p:cNvSpPr>
            <a:spLocks noGrp="1"/>
          </p:cNvSpPr>
          <p:nvPr>
            <p:ph type="body" sz="quarter" idx="14"/>
          </p:nvPr>
        </p:nvSpPr>
        <p:spPr>
          <a:xfrm>
            <a:off x="552577" y="2627694"/>
            <a:ext cx="3757295" cy="365442"/>
          </a:xfrm>
        </p:spPr>
        <p:txBody>
          <a:bodyPr/>
          <a:lstStyle>
            <a:lvl1pPr>
              <a:defRPr b="1">
                <a:solidFill>
                  <a:schemeClr val="bg1"/>
                </a:solidFill>
              </a:defRPr>
            </a:lvl1pPr>
            <a:lvl2pPr marL="0" indent="0">
              <a:buNone/>
              <a:defRPr/>
            </a:lvl2pPr>
          </a:lstStyle>
          <a:p>
            <a:pPr lvl="0"/>
            <a:r>
              <a:rPr lang="en-US" dirty="0"/>
              <a:t>Edit Master text styles</a:t>
            </a:r>
          </a:p>
        </p:txBody>
      </p:sp>
    </p:spTree>
    <p:custDataLst>
      <p:tags r:id="rId1"/>
    </p:custDataLst>
    <p:extLst>
      <p:ext uri="{BB962C8B-B14F-4D97-AF65-F5344CB8AC3E}">
        <p14:creationId xmlns:p14="http://schemas.microsoft.com/office/powerpoint/2010/main" val="9339674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9164"/>
            <a:ext cx="10094912" cy="957509"/>
          </a:xfrm>
        </p:spPr>
        <p:txBody>
          <a:bodyPr/>
          <a:lstStyle/>
          <a:p>
            <a:r>
              <a:rPr lang="en-US"/>
              <a:t>Click to edit Master title style</a:t>
            </a:r>
            <a:endParaRPr lang="en-GB" dirty="0"/>
          </a:p>
        </p:txBody>
      </p:sp>
      <p:sp>
        <p:nvSpPr>
          <p:cNvPr id="3" name="Content Placeholder 2"/>
          <p:cNvSpPr>
            <a:spLocks noGrp="1"/>
          </p:cNvSpPr>
          <p:nvPr>
            <p:ph idx="1"/>
          </p:nvPr>
        </p:nvSpPr>
        <p:spPr>
          <a:xfrm>
            <a:off x="609600" y="1207293"/>
            <a:ext cx="11150600" cy="5006016"/>
          </a:xfrm>
        </p:spPr>
        <p:txBody>
          <a:bodyPr/>
          <a:lstStyle>
            <a:lvl1pPr>
              <a:defRPr sz="1867"/>
            </a:lvl1pPr>
            <a:lvl2pPr>
              <a:defRPr sz="1600"/>
            </a:lvl2pPr>
            <a:lvl3pPr>
              <a:defRPr sz="1467"/>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p:cNvSpPr>
            <a:spLocks noGrp="1"/>
          </p:cNvSpPr>
          <p:nvPr>
            <p:ph type="dt" sz="half" idx="10"/>
          </p:nvPr>
        </p:nvSpPr>
        <p:spPr/>
        <p:txBody>
          <a:bodyPr/>
          <a:lstStyle/>
          <a:p>
            <a:fld id="{59585B9F-EF5C-4314-BCBC-A6F82ED753B2}" type="datetimeFigureOut">
              <a:rPr lang="en-GB" smtClean="0">
                <a:solidFill>
                  <a:srgbClr val="515254">
                    <a:tint val="75000"/>
                  </a:srgbClr>
                </a:solidFill>
              </a:rPr>
              <a:pPr/>
              <a:t>18/06/2021</a:t>
            </a:fld>
            <a:endParaRPr lang="en-GB">
              <a:solidFill>
                <a:srgbClr val="515254">
                  <a:tint val="75000"/>
                </a:srgbClr>
              </a:solidFill>
            </a:endParaRPr>
          </a:p>
        </p:txBody>
      </p:sp>
      <p:sp>
        <p:nvSpPr>
          <p:cNvPr id="5" name="Footer Placeholder 4"/>
          <p:cNvSpPr>
            <a:spLocks noGrp="1"/>
          </p:cNvSpPr>
          <p:nvPr>
            <p:ph type="ftr" sz="quarter" idx="11"/>
          </p:nvPr>
        </p:nvSpPr>
        <p:spPr/>
        <p:txBody>
          <a:bodyPr/>
          <a:lstStyle/>
          <a:p>
            <a:endParaRPr lang="en-GB">
              <a:solidFill>
                <a:srgbClr val="515254">
                  <a:tint val="75000"/>
                </a:srgbClr>
              </a:solidFill>
            </a:endParaRPr>
          </a:p>
        </p:txBody>
      </p:sp>
      <p:sp>
        <p:nvSpPr>
          <p:cNvPr id="6" name="Slide Number Placeholder 5"/>
          <p:cNvSpPr>
            <a:spLocks noGrp="1"/>
          </p:cNvSpPr>
          <p:nvPr>
            <p:ph type="sldNum" sz="quarter" idx="12"/>
          </p:nvPr>
        </p:nvSpPr>
        <p:spPr/>
        <p:txBody>
          <a:bodyPr/>
          <a:lstStyle/>
          <a:p>
            <a:fld id="{FA73F885-FE6B-4251-84D2-F6CEF084999B}" type="slidenum">
              <a:rPr lang="en-GB" smtClean="0">
                <a:solidFill>
                  <a:srgbClr val="515254">
                    <a:tint val="75000"/>
                  </a:srgbClr>
                </a:solidFill>
              </a:rPr>
              <a:pPr/>
              <a:t>‹#›</a:t>
            </a:fld>
            <a:endParaRPr lang="en-GB">
              <a:solidFill>
                <a:srgbClr val="515254">
                  <a:tint val="75000"/>
                </a:srgbClr>
              </a:solidFill>
            </a:endParaRPr>
          </a:p>
        </p:txBody>
      </p:sp>
    </p:spTree>
    <p:extLst>
      <p:ext uri="{BB962C8B-B14F-4D97-AF65-F5344CB8AC3E}">
        <p14:creationId xmlns:p14="http://schemas.microsoft.com/office/powerpoint/2010/main" val="36462908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78"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78"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D282D69-1CD7-4AC1-A4EC-A960DFABD313}" type="datetimeFigureOut">
              <a:rPr lang="en-GB" smtClean="0"/>
              <a:pPr/>
              <a:t>18/06/2021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5ECB2DA-819C-4D24-9E44-1616C5C302CC}" type="slidenum">
              <a:rPr lang="en-GB" smtClean="0"/>
              <a:pPr/>
              <a:t>‹#›</a:t>
            </a:fld>
            <a:endParaRPr lang="en-GB"/>
          </a:p>
        </p:txBody>
      </p:sp>
    </p:spTree>
    <p:extLst>
      <p:ext uri="{BB962C8B-B14F-4D97-AF65-F5344CB8AC3E}">
        <p14:creationId xmlns:p14="http://schemas.microsoft.com/office/powerpoint/2010/main" val="20738024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18/06/2021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0" name="Text Placeholder 7"/>
          <p:cNvSpPr>
            <a:spLocks noGrp="1"/>
          </p:cNvSpPr>
          <p:nvPr>
            <p:ph type="body" sz="quarter" idx="15"/>
          </p:nvPr>
        </p:nvSpPr>
        <p:spPr>
          <a:xfrm>
            <a:off x="377757" y="5365115"/>
            <a:ext cx="11334817" cy="304800"/>
          </a:xfrm>
        </p:spPr>
        <p:txBody>
          <a:bodyPr>
            <a:noAutofit/>
          </a:bodyPr>
          <a:lstStyle>
            <a:lvl1pPr>
              <a:defRPr sz="800" b="0">
                <a:solidFill>
                  <a:schemeClr val="bg2"/>
                </a:solidFill>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2097450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60"/>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DDFC6B2F-8097-43AB-AAD7-EE86BB3BFD94}" type="datetimeFigureOut">
              <a:rPr lang="en-GB"/>
              <a:pPr>
                <a:defRPr/>
              </a:pPr>
              <a:t>18/06/2021</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C7CDC3F9-4A8E-4CE9-8516-D930A4635220}" type="slidenum">
              <a:rPr lang="en-GB"/>
              <a:pPr>
                <a:defRPr/>
              </a:pPr>
              <a:t>‹#›</a:t>
            </a:fld>
            <a:endParaRPr lang="en-GB" dirty="0"/>
          </a:p>
        </p:txBody>
      </p:sp>
    </p:spTree>
    <p:extLst>
      <p:ext uri="{BB962C8B-B14F-4D97-AF65-F5344CB8AC3E}">
        <p14:creationId xmlns:p14="http://schemas.microsoft.com/office/powerpoint/2010/main" val="6764599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mp; conten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18/06/2021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9" name="Content Placeholder 7"/>
          <p:cNvSpPr>
            <a:spLocks noGrp="1"/>
          </p:cNvSpPr>
          <p:nvPr>
            <p:ph sz="quarter" idx="14"/>
          </p:nvPr>
        </p:nvSpPr>
        <p:spPr>
          <a:xfrm>
            <a:off x="379142" y="1911351"/>
            <a:ext cx="1129603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8" name="Straight Connector 7"/>
          <p:cNvCxnSpPr/>
          <p:nvPr userDrawn="1"/>
        </p:nvCxnSpPr>
        <p:spPr>
          <a:xfrm>
            <a:off x="479425" y="1752600"/>
            <a:ext cx="1123315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3186225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lumn conten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18/06/2021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9" name="Content Placeholder 7"/>
          <p:cNvSpPr>
            <a:spLocks noGrp="1"/>
          </p:cNvSpPr>
          <p:nvPr>
            <p:ph sz="quarter" idx="14"/>
          </p:nvPr>
        </p:nvSpPr>
        <p:spPr>
          <a:xfrm>
            <a:off x="379142" y="1911351"/>
            <a:ext cx="556260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8" name="Straight Connector 7"/>
          <p:cNvCxnSpPr/>
          <p:nvPr userDrawn="1"/>
        </p:nvCxnSpPr>
        <p:spPr>
          <a:xfrm>
            <a:off x="479425" y="1752600"/>
            <a:ext cx="55316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Content Placeholder 7"/>
          <p:cNvSpPr>
            <a:spLocks noGrp="1"/>
          </p:cNvSpPr>
          <p:nvPr>
            <p:ph sz="quarter" idx="16"/>
          </p:nvPr>
        </p:nvSpPr>
        <p:spPr>
          <a:xfrm>
            <a:off x="6096000" y="1911351"/>
            <a:ext cx="556260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2" name="Straight Connector 11"/>
          <p:cNvCxnSpPr/>
          <p:nvPr userDrawn="1"/>
        </p:nvCxnSpPr>
        <p:spPr>
          <a:xfrm>
            <a:off x="6196283" y="1752600"/>
            <a:ext cx="55316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1585867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amp; graph">
    <p:spTree>
      <p:nvGrpSpPr>
        <p:cNvPr id="1" name=""/>
        <p:cNvGrpSpPr/>
        <p:nvPr/>
      </p:nvGrpSpPr>
      <p:grpSpPr>
        <a:xfrm>
          <a:off x="0" y="0"/>
          <a:ext cx="0" cy="0"/>
          <a:chOff x="0" y="0"/>
          <a:chExt cx="0" cy="0"/>
        </a:xfrm>
      </p:grpSpPr>
      <p:sp>
        <p:nvSpPr>
          <p:cNvPr id="8" name="Content Placeholder 7"/>
          <p:cNvSpPr>
            <a:spLocks noGrp="1"/>
          </p:cNvSpPr>
          <p:nvPr>
            <p:ph sz="quarter" idx="15"/>
          </p:nvPr>
        </p:nvSpPr>
        <p:spPr>
          <a:xfrm>
            <a:off x="6272054" y="359945"/>
            <a:ext cx="5594826" cy="5197576"/>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18/06/2021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35450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3"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22559929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amp; half page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18/06/2021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35450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6007894" y="-9729"/>
            <a:ext cx="6184106" cy="5948364"/>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8" name="Text Placeholder 7"/>
          <p:cNvSpPr>
            <a:spLocks noGrp="1"/>
          </p:cNvSpPr>
          <p:nvPr>
            <p:ph type="body" sz="quarter" idx="15"/>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10031519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 image &amp; tex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18/06/2021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800" b="0">
                <a:solidFill>
                  <a:schemeClr val="bg2"/>
                </a:solidFill>
              </a:defRPr>
            </a:lvl1pPr>
          </a:lstStyle>
          <a:p>
            <a:pPr lvl="0"/>
            <a:r>
              <a:rPr lang="en-US" dirty="0"/>
              <a:t>Edit Master text styles</a:t>
            </a:r>
          </a:p>
        </p:txBody>
      </p:sp>
      <p:sp>
        <p:nvSpPr>
          <p:cNvPr id="9" name="Text Placeholder 6"/>
          <p:cNvSpPr>
            <a:spLocks noGrp="1"/>
          </p:cNvSpPr>
          <p:nvPr>
            <p:ph type="body" sz="quarter" idx="13"/>
          </p:nvPr>
        </p:nvSpPr>
        <p:spPr>
          <a:xfrm>
            <a:off x="377759" y="3831702"/>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10" name="Straight Connector 9"/>
          <p:cNvCxnSpPr/>
          <p:nvPr userDrawn="1"/>
        </p:nvCxnSpPr>
        <p:spPr>
          <a:xfrm>
            <a:off x="487997"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2" name="Text Placeholder 6"/>
          <p:cNvSpPr>
            <a:spLocks noGrp="1"/>
          </p:cNvSpPr>
          <p:nvPr>
            <p:ph type="body" sz="quarter" idx="17"/>
          </p:nvPr>
        </p:nvSpPr>
        <p:spPr>
          <a:xfrm>
            <a:off x="4184266" y="3822699"/>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13" name="Straight Connector 12"/>
          <p:cNvCxnSpPr/>
          <p:nvPr userDrawn="1"/>
        </p:nvCxnSpPr>
        <p:spPr>
          <a:xfrm>
            <a:off x="4294504"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4" name="Text Placeholder 6"/>
          <p:cNvSpPr>
            <a:spLocks noGrp="1"/>
          </p:cNvSpPr>
          <p:nvPr>
            <p:ph type="body" sz="quarter" idx="18"/>
          </p:nvPr>
        </p:nvSpPr>
        <p:spPr>
          <a:xfrm>
            <a:off x="7990774" y="3822699"/>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17" name="Picture Placeholder 16"/>
          <p:cNvSpPr>
            <a:spLocks noGrp="1"/>
          </p:cNvSpPr>
          <p:nvPr>
            <p:ph type="pic" sz="quarter" idx="19"/>
          </p:nvPr>
        </p:nvSpPr>
        <p:spPr>
          <a:xfrm>
            <a:off x="479425" y="1752600"/>
            <a:ext cx="3611563" cy="1782934"/>
          </a:xfrm>
          <a:solidFill>
            <a:schemeClr val="bg1">
              <a:lumMod val="85000"/>
            </a:schemeClr>
          </a:solidFill>
        </p:spPr>
        <p:txBody>
          <a:bodyPr/>
          <a:lstStyle/>
          <a:p>
            <a:endParaRPr lang="en-GB" dirty="0"/>
          </a:p>
        </p:txBody>
      </p:sp>
      <p:sp>
        <p:nvSpPr>
          <p:cNvPr id="20" name="Picture Placeholder 16"/>
          <p:cNvSpPr>
            <a:spLocks noGrp="1"/>
          </p:cNvSpPr>
          <p:nvPr>
            <p:ph type="pic" sz="quarter" idx="20"/>
          </p:nvPr>
        </p:nvSpPr>
        <p:spPr>
          <a:xfrm>
            <a:off x="4285684" y="1752600"/>
            <a:ext cx="3611563" cy="1782934"/>
          </a:xfrm>
          <a:solidFill>
            <a:schemeClr val="bg1">
              <a:lumMod val="85000"/>
            </a:schemeClr>
          </a:solidFill>
        </p:spPr>
        <p:txBody>
          <a:bodyPr/>
          <a:lstStyle/>
          <a:p>
            <a:endParaRPr lang="en-GB"/>
          </a:p>
        </p:txBody>
      </p:sp>
      <p:sp>
        <p:nvSpPr>
          <p:cNvPr id="21" name="Picture Placeholder 16"/>
          <p:cNvSpPr>
            <a:spLocks noGrp="1"/>
          </p:cNvSpPr>
          <p:nvPr>
            <p:ph type="pic" sz="quarter" idx="21"/>
          </p:nvPr>
        </p:nvSpPr>
        <p:spPr>
          <a:xfrm>
            <a:off x="8101012" y="1752600"/>
            <a:ext cx="3611563" cy="1782934"/>
          </a:xfrm>
          <a:solidFill>
            <a:schemeClr val="bg1">
              <a:lumMod val="85000"/>
            </a:schemeClr>
          </a:solidFill>
        </p:spPr>
        <p:txBody>
          <a:bodyPr/>
          <a:lstStyle/>
          <a:p>
            <a:endParaRPr lang="en-GB" dirty="0"/>
          </a:p>
        </p:txBody>
      </p:sp>
      <p:cxnSp>
        <p:nvCxnSpPr>
          <p:cNvPr id="22" name="Straight Connector 21"/>
          <p:cNvCxnSpPr/>
          <p:nvPr userDrawn="1"/>
        </p:nvCxnSpPr>
        <p:spPr>
          <a:xfrm>
            <a:off x="8101012"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574712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x Portrait image">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18/06/2021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800" b="0">
                <a:solidFill>
                  <a:schemeClr val="bg2"/>
                </a:solidFill>
              </a:defRPr>
            </a:lvl1pPr>
          </a:lstStyle>
          <a:p>
            <a:pPr lvl="0"/>
            <a:r>
              <a:rPr lang="en-US" dirty="0"/>
              <a:t>Edit Master text styles</a:t>
            </a:r>
          </a:p>
        </p:txBody>
      </p:sp>
      <p:sp>
        <p:nvSpPr>
          <p:cNvPr id="17" name="Picture Placeholder 16"/>
          <p:cNvSpPr>
            <a:spLocks noGrp="1"/>
          </p:cNvSpPr>
          <p:nvPr>
            <p:ph type="pic" sz="quarter" idx="19"/>
          </p:nvPr>
        </p:nvSpPr>
        <p:spPr>
          <a:xfrm>
            <a:off x="479425" y="1752600"/>
            <a:ext cx="2680405" cy="3513138"/>
          </a:xfrm>
          <a:solidFill>
            <a:schemeClr val="bg1">
              <a:lumMod val="85000"/>
            </a:schemeClr>
          </a:solidFill>
        </p:spPr>
        <p:txBody>
          <a:bodyPr/>
          <a:lstStyle/>
          <a:p>
            <a:endParaRPr lang="en-GB" dirty="0"/>
          </a:p>
        </p:txBody>
      </p:sp>
      <p:sp>
        <p:nvSpPr>
          <p:cNvPr id="20" name="Picture Placeholder 16"/>
          <p:cNvSpPr>
            <a:spLocks noGrp="1"/>
          </p:cNvSpPr>
          <p:nvPr>
            <p:ph type="pic" sz="quarter" idx="20"/>
          </p:nvPr>
        </p:nvSpPr>
        <p:spPr>
          <a:xfrm>
            <a:off x="3330340" y="1752600"/>
            <a:ext cx="2680405" cy="3513138"/>
          </a:xfrm>
          <a:solidFill>
            <a:schemeClr val="bg1">
              <a:lumMod val="85000"/>
            </a:schemeClr>
          </a:solidFill>
        </p:spPr>
        <p:txBody>
          <a:bodyPr/>
          <a:lstStyle/>
          <a:p>
            <a:endParaRPr lang="en-GB"/>
          </a:p>
        </p:txBody>
      </p:sp>
      <p:sp>
        <p:nvSpPr>
          <p:cNvPr id="21" name="Picture Placeholder 16"/>
          <p:cNvSpPr>
            <a:spLocks noGrp="1"/>
          </p:cNvSpPr>
          <p:nvPr>
            <p:ph type="pic" sz="quarter" idx="21"/>
          </p:nvPr>
        </p:nvSpPr>
        <p:spPr>
          <a:xfrm>
            <a:off x="6181255" y="1752600"/>
            <a:ext cx="2680405" cy="3513138"/>
          </a:xfrm>
          <a:solidFill>
            <a:schemeClr val="bg1">
              <a:lumMod val="85000"/>
            </a:schemeClr>
          </a:solidFill>
        </p:spPr>
        <p:txBody>
          <a:bodyPr/>
          <a:lstStyle/>
          <a:p>
            <a:endParaRPr lang="en-GB" dirty="0"/>
          </a:p>
        </p:txBody>
      </p:sp>
      <p:sp>
        <p:nvSpPr>
          <p:cNvPr id="18" name="Picture Placeholder 16"/>
          <p:cNvSpPr>
            <a:spLocks noGrp="1"/>
          </p:cNvSpPr>
          <p:nvPr>
            <p:ph type="pic" sz="quarter" idx="22"/>
          </p:nvPr>
        </p:nvSpPr>
        <p:spPr>
          <a:xfrm>
            <a:off x="9032169" y="1752600"/>
            <a:ext cx="2680405" cy="3513138"/>
          </a:xfrm>
          <a:solidFill>
            <a:schemeClr val="bg1">
              <a:lumMod val="85000"/>
            </a:schemeClr>
          </a:solidFill>
        </p:spPr>
        <p:txBody>
          <a:bodyPr/>
          <a:lstStyle/>
          <a:p>
            <a:endParaRPr lang="en-GB" dirty="0"/>
          </a:p>
        </p:txBody>
      </p:sp>
    </p:spTree>
    <p:custDataLst>
      <p:tags r:id="rId1"/>
    </p:custDataLst>
    <p:extLst>
      <p:ext uri="{BB962C8B-B14F-4D97-AF65-F5344CB8AC3E}">
        <p14:creationId xmlns:p14="http://schemas.microsoft.com/office/powerpoint/2010/main" val="39848046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tags" Target="../tags/tag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33" cstate="print">
            <a:extLst>
              <a:ext uri="{28A0092B-C50C-407E-A947-70E740481C1C}">
                <a14:useLocalDpi xmlns:a14="http://schemas.microsoft.com/office/drawing/2010/main" val="0"/>
              </a:ext>
            </a:extLst>
          </a:blip>
          <a:stretch>
            <a:fillRect/>
          </a:stretch>
        </p:blipFill>
        <p:spPr>
          <a:xfrm>
            <a:off x="0" y="5934826"/>
            <a:ext cx="12192000" cy="923174"/>
          </a:xfrm>
          <a:prstGeom prst="rect">
            <a:avLst/>
          </a:prstGeom>
        </p:spPr>
      </p:pic>
      <p:sp>
        <p:nvSpPr>
          <p:cNvPr id="2" name="Title Placeholder 1"/>
          <p:cNvSpPr>
            <a:spLocks noGrp="1"/>
          </p:cNvSpPr>
          <p:nvPr>
            <p:ph type="title"/>
          </p:nvPr>
        </p:nvSpPr>
        <p:spPr>
          <a:xfrm>
            <a:off x="371476" y="359944"/>
            <a:ext cx="5448300" cy="1021181"/>
          </a:xfrm>
          <a:prstGeom prst="rect">
            <a:avLst/>
          </a:prstGeom>
        </p:spPr>
        <p:txBody>
          <a:bodyPr vert="horz" lIns="91440" tIns="45720" rIns="91440" bIns="45720" rtlCol="0" anchor="t">
            <a:normAutofit/>
          </a:bodyPr>
          <a:lstStyle/>
          <a:p>
            <a:r>
              <a:rPr lang="en-US" dirty="0"/>
              <a:t>Click to edit Master title style</a:t>
            </a:r>
            <a:endParaRPr lang="en-GB" dirty="0"/>
          </a:p>
        </p:txBody>
      </p:sp>
      <p:sp>
        <p:nvSpPr>
          <p:cNvPr id="4" name="Date Placeholder 3"/>
          <p:cNvSpPr>
            <a:spLocks noGrp="1"/>
          </p:cNvSpPr>
          <p:nvPr>
            <p:ph type="dt" sz="half" idx="2"/>
          </p:nvPr>
        </p:nvSpPr>
        <p:spPr>
          <a:xfrm>
            <a:off x="5644972" y="6390640"/>
            <a:ext cx="892988" cy="365125"/>
          </a:xfrm>
          <a:prstGeom prst="rect">
            <a:avLst/>
          </a:prstGeom>
        </p:spPr>
        <p:txBody>
          <a:bodyPr vert="horz" lIns="91440" tIns="45720" rIns="91440" bIns="45720" rtlCol="0" anchor="ctr"/>
          <a:lstStyle>
            <a:lvl1pPr algn="ctr">
              <a:defRPr sz="800" b="0">
                <a:solidFill>
                  <a:schemeClr val="bg1"/>
                </a:solidFill>
              </a:defRPr>
            </a:lvl1pPr>
          </a:lstStyle>
          <a:p>
            <a:fld id="{2E6EF22D-7DBE-4099-99F0-B83DD9779912}" type="datetimeFigureOut">
              <a:rPr lang="en-GB" smtClean="0"/>
              <a:pPr/>
              <a:t>18/06/2021</a:t>
            </a:fld>
            <a:endParaRPr lang="en-GB" dirty="0"/>
          </a:p>
        </p:txBody>
      </p:sp>
      <p:sp>
        <p:nvSpPr>
          <p:cNvPr id="5" name="Footer Placeholder 4"/>
          <p:cNvSpPr>
            <a:spLocks noGrp="1"/>
          </p:cNvSpPr>
          <p:nvPr>
            <p:ph type="ftr" sz="quarter" idx="3"/>
          </p:nvPr>
        </p:nvSpPr>
        <p:spPr>
          <a:xfrm>
            <a:off x="792480" y="6390640"/>
            <a:ext cx="4790564" cy="365125"/>
          </a:xfrm>
          <a:prstGeom prst="rect">
            <a:avLst/>
          </a:prstGeom>
        </p:spPr>
        <p:txBody>
          <a:bodyPr vert="horz" lIns="91440" tIns="45720" rIns="91440" bIns="45720" rtlCol="0" anchor="ctr"/>
          <a:lstStyle>
            <a:lvl1pPr algn="l">
              <a:defRPr sz="800" b="0">
                <a:solidFill>
                  <a:schemeClr val="bg1"/>
                </a:solidFill>
              </a:defRPr>
            </a:lvl1pPr>
          </a:lstStyle>
          <a:p>
            <a:endParaRPr lang="en-GB" dirty="0"/>
          </a:p>
        </p:txBody>
      </p:sp>
      <p:sp>
        <p:nvSpPr>
          <p:cNvPr id="6" name="Slide Number Placeholder 5"/>
          <p:cNvSpPr>
            <a:spLocks noGrp="1"/>
          </p:cNvSpPr>
          <p:nvPr>
            <p:ph type="sldNum" sz="quarter" idx="4"/>
          </p:nvPr>
        </p:nvSpPr>
        <p:spPr>
          <a:xfrm>
            <a:off x="384485" y="6390640"/>
            <a:ext cx="358465" cy="365125"/>
          </a:xfrm>
          <a:prstGeom prst="rect">
            <a:avLst/>
          </a:prstGeom>
        </p:spPr>
        <p:txBody>
          <a:bodyPr vert="horz" lIns="91440" tIns="45720" rIns="91440" bIns="45720" rtlCol="0" anchor="ctr"/>
          <a:lstStyle>
            <a:lvl1pPr algn="l">
              <a:defRPr sz="800" b="0">
                <a:solidFill>
                  <a:schemeClr val="bg1"/>
                </a:solidFill>
              </a:defRPr>
            </a:lvl1pPr>
          </a:lstStyle>
          <a:p>
            <a:fld id="{6623F64F-6692-49A2-80FF-3D660AAAEE7A}" type="slidenum">
              <a:rPr lang="en-GB" smtClean="0"/>
              <a:pPr/>
              <a:t>‹#›</a:t>
            </a:fld>
            <a:endParaRPr lang="en-GB" dirty="0"/>
          </a:p>
        </p:txBody>
      </p:sp>
      <p:sp>
        <p:nvSpPr>
          <p:cNvPr id="11" name="Text Placeholder 10"/>
          <p:cNvSpPr>
            <a:spLocks noGrp="1"/>
          </p:cNvSpPr>
          <p:nvPr>
            <p:ph type="body" idx="1"/>
          </p:nvPr>
        </p:nvSpPr>
        <p:spPr>
          <a:xfrm>
            <a:off x="377757" y="1911237"/>
            <a:ext cx="11334817" cy="3354501"/>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custDataLst>
      <p:tags r:id="rId32"/>
    </p:custDataLst>
    <p:extLst>
      <p:ext uri="{BB962C8B-B14F-4D97-AF65-F5344CB8AC3E}">
        <p14:creationId xmlns:p14="http://schemas.microsoft.com/office/powerpoint/2010/main" val="64972382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89" r:id="rId29"/>
    <p:sldLayoutId id="2147483690" r:id="rId30"/>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000" b="1" kern="1200">
          <a:solidFill>
            <a:schemeClr val="tx2"/>
          </a:solidFill>
          <a:latin typeface="+mj-lt"/>
          <a:ea typeface="+mj-ea"/>
          <a:cs typeface="+mj-cs"/>
        </a:defRPr>
      </a:lvl1pPr>
    </p:titleStyle>
    <p:bodyStyle>
      <a:lvl1pPr marL="0" indent="0" algn="l" defTabSz="914400" rtl="0" eaLnBrk="1" latinLnBrk="0" hangingPunct="1">
        <a:lnSpc>
          <a:spcPct val="100000"/>
        </a:lnSpc>
        <a:spcBef>
          <a:spcPts val="1000"/>
        </a:spcBef>
        <a:spcAft>
          <a:spcPts val="0"/>
        </a:spcAft>
        <a:buFont typeface="Arial" panose="020B0604020202020204" pitchFamily="34" charset="0"/>
        <a:buNone/>
        <a:defRPr sz="1600" b="0" kern="1200" baseline="0">
          <a:solidFill>
            <a:schemeClr val="bg2"/>
          </a:solidFill>
          <a:latin typeface="+mn-lt"/>
          <a:ea typeface="+mn-ea"/>
          <a:cs typeface="+mn-cs"/>
        </a:defRPr>
      </a:lvl1pPr>
      <a:lvl2pPr marL="225425" indent="-225425"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600" kern="1200">
          <a:solidFill>
            <a:schemeClr val="bg2"/>
          </a:solidFill>
          <a:latin typeface="+mn-lt"/>
          <a:ea typeface="+mn-ea"/>
          <a:cs typeface="+mn-cs"/>
        </a:defRPr>
      </a:lvl2pPr>
      <a:lvl3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tabLst>
          <a:tab pos="447675" algn="l"/>
        </a:tabLst>
        <a:defRPr sz="1400" kern="1200">
          <a:solidFill>
            <a:schemeClr val="bg2"/>
          </a:solidFill>
          <a:latin typeface="+mn-lt"/>
          <a:ea typeface="+mn-ea"/>
          <a:cs typeface="+mn-cs"/>
        </a:defRPr>
      </a:lvl3pPr>
      <a:lvl4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4pPr>
      <a:lvl5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p15:clr>
            <a:srgbClr val="F26B43"/>
          </p15:clr>
        </p15:guide>
        <p15:guide id="2" pos="302">
          <p15:clr>
            <a:srgbClr val="F26B43"/>
          </p15:clr>
        </p15:guide>
        <p15:guide id="3" pos="7378">
          <p15:clr>
            <a:srgbClr val="F26B43"/>
          </p15:clr>
        </p15:guide>
        <p15:guide id="4" orient="horz" pos="2160">
          <p15:clr>
            <a:srgbClr val="F26B43"/>
          </p15:clr>
        </p15:guide>
        <p15:guide id="5" orient="horz" pos="4165">
          <p15:clr>
            <a:srgbClr val="F26B43"/>
          </p15:clr>
        </p15:guide>
        <p15:guide id="6" orient="horz" pos="3317">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10.xml"/><Relationship Id="rId5" Type="http://schemas.openxmlformats.org/officeDocument/2006/relationships/image" Target="../media/image4.emf"/><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6101F92-4A28-41B0-8902-FFB833ED66BE}"/>
              </a:ext>
            </a:extLst>
          </p:cNvPr>
          <p:cNvSpPr>
            <a:spLocks noGrp="1"/>
          </p:cNvSpPr>
          <p:nvPr>
            <p:ph type="title"/>
          </p:nvPr>
        </p:nvSpPr>
        <p:spPr>
          <a:xfrm>
            <a:off x="371477" y="466263"/>
            <a:ext cx="4998192" cy="1021181"/>
          </a:xfrm>
        </p:spPr>
        <p:txBody>
          <a:bodyPr>
            <a:normAutofit/>
          </a:bodyPr>
          <a:lstStyle/>
          <a:p>
            <a:r>
              <a:rPr lang="en-GB" dirty="0"/>
              <a:t>Elder: the power of TV for trust and connection</a:t>
            </a:r>
          </a:p>
        </p:txBody>
      </p:sp>
      <p:sp>
        <p:nvSpPr>
          <p:cNvPr id="6" name="Text Placeholder 5">
            <a:extLst>
              <a:ext uri="{FF2B5EF4-FFF2-40B4-BE49-F238E27FC236}">
                <a16:creationId xmlns:a16="http://schemas.microsoft.com/office/drawing/2014/main" id="{09D816ED-5D57-47AF-AB97-2EF491BB7B67}"/>
              </a:ext>
            </a:extLst>
          </p:cNvPr>
          <p:cNvSpPr>
            <a:spLocks noGrp="1"/>
          </p:cNvSpPr>
          <p:nvPr>
            <p:ph type="body" sz="quarter" idx="13"/>
          </p:nvPr>
        </p:nvSpPr>
        <p:spPr>
          <a:xfrm>
            <a:off x="377758" y="1911236"/>
            <a:ext cx="4754312" cy="3872343"/>
          </a:xfrm>
        </p:spPr>
        <p:txBody>
          <a:bodyPr>
            <a:normAutofit fontScale="85000" lnSpcReduction="20000"/>
          </a:bodyPr>
          <a:lstStyle/>
          <a:p>
            <a:pPr>
              <a:lnSpc>
                <a:spcPct val="110000"/>
              </a:lnSpc>
            </a:pPr>
            <a:r>
              <a:rPr lang="en-GB" sz="1700" u="sng" dirty="0"/>
              <a:t>Challenge</a:t>
            </a:r>
          </a:p>
          <a:p>
            <a:pPr marL="285750" indent="-285750">
              <a:lnSpc>
                <a:spcPct val="110000"/>
              </a:lnSpc>
              <a:buFont typeface="Arial" panose="020B0604020202020204" pitchFamily="34" charset="0"/>
              <a:buChar char="•"/>
            </a:pPr>
            <a:r>
              <a:rPr lang="en-GB" sz="1700" dirty="0">
                <a:cs typeface="Times New Roman" panose="02020603050405020304" pitchFamily="18" charset="0"/>
              </a:rPr>
              <a:t>Elder wanted to encourage families to rethink the care of their elderly relatives by considering live-in care for their </a:t>
            </a:r>
            <a:r>
              <a:rPr lang="en-GB" sz="1700">
                <a:cs typeface="Times New Roman" panose="02020603050405020304" pitchFamily="18" charset="0"/>
              </a:rPr>
              <a:t>loves ones.</a:t>
            </a:r>
            <a:endParaRPr lang="en-GB" sz="1700" dirty="0"/>
          </a:p>
          <a:p>
            <a:pPr>
              <a:lnSpc>
                <a:spcPct val="110000"/>
              </a:lnSpc>
            </a:pPr>
            <a:r>
              <a:rPr lang="en-GB" sz="1700" u="sng" dirty="0"/>
              <a:t>TV Solution</a:t>
            </a:r>
          </a:p>
          <a:p>
            <a:pPr marL="285750" indent="-285750">
              <a:lnSpc>
                <a:spcPct val="110000"/>
              </a:lnSpc>
              <a:buFont typeface="Arial" panose="020B0604020202020204" pitchFamily="34" charset="0"/>
              <a:buChar char="•"/>
            </a:pPr>
            <a:r>
              <a:rPr lang="en-GB" sz="1700" dirty="0">
                <a:effectLst/>
                <a:ea typeface="Calibri" panose="020F0502020204030204" pitchFamily="34" charset="0"/>
                <a:cs typeface="Times New Roman" panose="02020603050405020304" pitchFamily="18" charset="0"/>
              </a:rPr>
              <a:t>Elder needed to build their brand and demonstrate their service as the most emotionally appealing care brand. Creating brand trust was imperative to growth and their creatively ambitious, ‘humans have roots too’ strategy was a breath of fresh air in the category.</a:t>
            </a:r>
          </a:p>
          <a:p>
            <a:pPr>
              <a:lnSpc>
                <a:spcPct val="110000"/>
              </a:lnSpc>
            </a:pPr>
            <a:r>
              <a:rPr lang="en-GB" sz="1700" u="sng" dirty="0"/>
              <a:t>Results</a:t>
            </a:r>
          </a:p>
          <a:p>
            <a:pPr marL="285750" indent="-285750">
              <a:lnSpc>
                <a:spcPct val="110000"/>
              </a:lnSpc>
              <a:buFont typeface="Arial" panose="020B0604020202020204" pitchFamily="34" charset="0"/>
              <a:buChar char="•"/>
            </a:pPr>
            <a:r>
              <a:rPr lang="en-GB" dirty="0"/>
              <a:t>+59% brand awareness YOY.</a:t>
            </a:r>
          </a:p>
          <a:p>
            <a:pPr marL="285750" indent="-285750">
              <a:lnSpc>
                <a:spcPct val="110000"/>
              </a:lnSpc>
              <a:buFont typeface="Arial" panose="020B0604020202020204" pitchFamily="34" charset="0"/>
              <a:buChar char="•"/>
            </a:pPr>
            <a:r>
              <a:rPr lang="en-GB" dirty="0"/>
              <a:t>+56% web traffic YOY.</a:t>
            </a:r>
          </a:p>
          <a:p>
            <a:pPr marL="285750" indent="-285750">
              <a:lnSpc>
                <a:spcPct val="110000"/>
              </a:lnSpc>
              <a:buFont typeface="Arial" panose="020B0604020202020204" pitchFamily="34" charset="0"/>
              <a:buChar char="•"/>
            </a:pPr>
            <a:r>
              <a:rPr lang="en-GB" dirty="0"/>
              <a:t>ABC145+ reach up two-thirds &amp; brand awareness increased by more than half in first burst alone.</a:t>
            </a:r>
          </a:p>
          <a:p>
            <a:endParaRPr lang="en-GB" dirty="0"/>
          </a:p>
        </p:txBody>
      </p:sp>
      <p:pic>
        <p:nvPicPr>
          <p:cNvPr id="9" name="Picture Placeholder 8">
            <a:extLst>
              <a:ext uri="{FF2B5EF4-FFF2-40B4-BE49-F238E27FC236}">
                <a16:creationId xmlns:a16="http://schemas.microsoft.com/office/drawing/2014/main" id="{692E5FC8-EB46-46B7-84E3-4D1B5C94EBCF}"/>
              </a:ext>
            </a:extLst>
          </p:cNvPr>
          <p:cNvPicPr>
            <a:picLocks noGrp="1"/>
          </p:cNvPicPr>
          <p:nvPr>
            <p:ph type="pic" sz="quarter" idx="14"/>
          </p:nvPr>
        </p:nvPicPr>
        <p:blipFill>
          <a:blip r:embed="rId3">
            <a:extLst>
              <a:ext uri="{28A0092B-C50C-407E-A947-70E740481C1C}">
                <a14:useLocalDpi xmlns:a14="http://schemas.microsoft.com/office/drawing/2010/main" val="0"/>
              </a:ext>
            </a:extLst>
          </a:blip>
          <a:srcRect t="8465" b="8465"/>
          <a:stretch>
            <a:fillRect/>
          </a:stretch>
        </p:blipFill>
        <p:spPr bwMode="auto">
          <a:xfrm>
            <a:off x="5471335" y="1592262"/>
            <a:ext cx="6342907" cy="3872342"/>
          </a:xfrm>
          <a:prstGeom prst="rect">
            <a:avLst/>
          </a:prstGeom>
          <a:noFill/>
          <a:ln>
            <a:noFill/>
          </a:ln>
        </p:spPr>
      </p:pic>
      <p:sp>
        <p:nvSpPr>
          <p:cNvPr id="4" name="AutoShape 2">
            <a:extLst>
              <a:ext uri="{FF2B5EF4-FFF2-40B4-BE49-F238E27FC236}">
                <a16:creationId xmlns:a16="http://schemas.microsoft.com/office/drawing/2014/main" id="{133B29A3-F4E8-4753-8E18-07113F771628}"/>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030" name="Picture 6" descr="Live-in Care, Elderly Home Care and Dementia Care | Elder">
            <a:extLst>
              <a:ext uri="{FF2B5EF4-FFF2-40B4-BE49-F238E27FC236}">
                <a16:creationId xmlns:a16="http://schemas.microsoft.com/office/drawing/2014/main" id="{8AC646B2-DCE4-4ED6-BC75-B54EF898C5B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40310" y="461726"/>
            <a:ext cx="3435427" cy="113053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10">
            <a:extLst>
              <a:ext uri="{FF2B5EF4-FFF2-40B4-BE49-F238E27FC236}">
                <a16:creationId xmlns:a16="http://schemas.microsoft.com/office/drawing/2014/main" id="{FD274221-3EB4-4E30-B1C4-4F7DB82D877A}"/>
              </a:ext>
            </a:extLst>
          </p:cNvPr>
          <p:cNvPicPr>
            <a:picLocks noChangeAspect="1"/>
          </p:cNvPicPr>
          <p:nvPr/>
        </p:nvPicPr>
        <p:blipFill>
          <a:blip r:embed="rId5"/>
          <a:stretch>
            <a:fillRect/>
          </a:stretch>
        </p:blipFill>
        <p:spPr>
          <a:xfrm>
            <a:off x="9878022" y="461726"/>
            <a:ext cx="1752003" cy="1168002"/>
          </a:xfrm>
          <a:prstGeom prst="rect">
            <a:avLst/>
          </a:prstGeom>
        </p:spPr>
      </p:pic>
    </p:spTree>
    <p:extLst>
      <p:ext uri="{BB962C8B-B14F-4D97-AF65-F5344CB8AC3E}">
        <p14:creationId xmlns:p14="http://schemas.microsoft.com/office/powerpoint/2010/main" val="2221688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Thinkbox_Red">
  <a:themeElements>
    <a:clrScheme name="THINKBOX_01">
      <a:dk1>
        <a:sysClr val="windowText" lastClr="000000"/>
      </a:dk1>
      <a:lt1>
        <a:sysClr val="window" lastClr="FFFFFF"/>
      </a:lt1>
      <a:dk2>
        <a:srgbClr val="E10514"/>
      </a:dk2>
      <a:lt2>
        <a:srgbClr val="808080"/>
      </a:lt2>
      <a:accent1>
        <a:srgbClr val="E10514"/>
      </a:accent1>
      <a:accent2>
        <a:srgbClr val="EB7305"/>
      </a:accent2>
      <a:accent3>
        <a:srgbClr val="87B923"/>
      </a:accent3>
      <a:accent4>
        <a:srgbClr val="009B3C"/>
      </a:accent4>
      <a:accent5>
        <a:srgbClr val="0069B4"/>
      </a:accent5>
      <a:accent6>
        <a:srgbClr val="372D87"/>
      </a:accent6>
      <a:hlink>
        <a:srgbClr val="000000"/>
      </a:hlink>
      <a:folHlink>
        <a:srgbClr val="000000"/>
      </a:folHlink>
    </a:clrScheme>
    <a:fontScheme name="Custom 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w="15875">
          <a:solidFill>
            <a:schemeClr val="accent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2225">
          <a:solidFill>
            <a:srgbClr val="D9D9D9"/>
          </a:solidFill>
        </a:ln>
      </a:spPr>
      <a:bodyPr/>
      <a:lstStyle/>
      <a:style>
        <a:lnRef idx="1">
          <a:schemeClr val="accent1"/>
        </a:lnRef>
        <a:fillRef idx="0">
          <a:schemeClr val="accent1"/>
        </a:fillRef>
        <a:effectRef idx="0">
          <a:schemeClr val="accent1"/>
        </a:effectRef>
        <a:fontRef idx="minor">
          <a:schemeClr val="tx1"/>
        </a:fontRef>
      </a:style>
    </a:lnDef>
  </a:objectDefaults>
  <a:extraClrSchemeLst/>
  <a:custClrLst>
    <a:custClr name="Yellow">
      <a:srgbClr val="FFCD00"/>
    </a:custClr>
    <a:custClr name="Light green">
      <a:srgbClr val="B9CD00"/>
    </a:custClr>
    <a:custClr name="Light blue ">
      <a:srgbClr val="00A5D7"/>
    </a:custClr>
  </a:custClrLst>
  <a:extLst>
    <a:ext uri="{05A4C25C-085E-4340-85A3-A5531E510DB2}">
      <thm15:themeFamily xmlns:thm15="http://schemas.microsoft.com/office/thememl/2012/main" name="Office Theme" id="{87B111D4-E9AF-426D-8C9F-EE971196E37C}" vid="{A929D647-F1B9-49CF-A84B-43D843FFC86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403</TotalTime>
  <Words>558</Words>
  <Application>Microsoft Office PowerPoint</Application>
  <PresentationFormat>Widescreen</PresentationFormat>
  <Paragraphs>31</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Thinkbox_Red</vt:lpstr>
      <vt:lpstr>Elder: the power of TV for trust and connection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Violife: looking beyond the dairy-free aisle</dc:title>
  <dc:creator>Nicole Greenfield-Smith</dc:creator>
  <cp:lastModifiedBy>Nicole Greenfield-Smith</cp:lastModifiedBy>
  <cp:revision>6</cp:revision>
  <dcterms:created xsi:type="dcterms:W3CDTF">2021-06-18T09:20:01Z</dcterms:created>
  <dcterms:modified xsi:type="dcterms:W3CDTF">2021-06-18T16:03:43Z</dcterms:modified>
</cp:coreProperties>
</file>